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56" r:id="rId2"/>
    <p:sldId id="258" r:id="rId3"/>
    <p:sldId id="257" r:id="rId4"/>
    <p:sldId id="259" r:id="rId5"/>
    <p:sldId id="260" r:id="rId6"/>
    <p:sldId id="293" r:id="rId7"/>
    <p:sldId id="294" r:id="rId8"/>
    <p:sldId id="295" r:id="rId9"/>
    <p:sldId id="310" r:id="rId10"/>
    <p:sldId id="311" r:id="rId11"/>
    <p:sldId id="1326" r:id="rId12"/>
    <p:sldId id="312" r:id="rId13"/>
    <p:sldId id="1324" r:id="rId14"/>
    <p:sldId id="314" r:id="rId15"/>
    <p:sldId id="313" r:id="rId16"/>
    <p:sldId id="315" r:id="rId17"/>
    <p:sldId id="1306" r:id="rId18"/>
    <p:sldId id="1239" r:id="rId19"/>
    <p:sldId id="1323" r:id="rId20"/>
    <p:sldId id="1320" r:id="rId21"/>
    <p:sldId id="1321" r:id="rId22"/>
    <p:sldId id="1322" r:id="rId23"/>
    <p:sldId id="1241" r:id="rId24"/>
    <p:sldId id="1301" r:id="rId25"/>
    <p:sldId id="1319" r:id="rId26"/>
    <p:sldId id="1303" r:id="rId27"/>
    <p:sldId id="316" r:id="rId28"/>
    <p:sldId id="317" r:id="rId29"/>
    <p:sldId id="318" r:id="rId30"/>
    <p:sldId id="319" r:id="rId31"/>
    <p:sldId id="506" r:id="rId32"/>
    <p:sldId id="507" r:id="rId33"/>
    <p:sldId id="467" r:id="rId34"/>
    <p:sldId id="508" r:id="rId35"/>
    <p:sldId id="513" r:id="rId36"/>
    <p:sldId id="515" r:id="rId37"/>
    <p:sldId id="516" r:id="rId38"/>
    <p:sldId id="132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600"/>
    <a:srgbClr val="000000"/>
    <a:srgbClr val="D1051B"/>
    <a:srgbClr val="D0D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29" autoAdjust="0"/>
    <p:restoredTop sz="95283"/>
  </p:normalViewPr>
  <p:slideViewPr>
    <p:cSldViewPr snapToGrid="0">
      <p:cViewPr varScale="1">
        <p:scale>
          <a:sx n="117" d="100"/>
          <a:sy n="117" d="100"/>
        </p:scale>
        <p:origin x="176" y="53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253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55043-3B71-4002-8820-29B2432228FC}" type="datetimeFigureOut">
              <a:rPr lang="de-DE" smtClean="0"/>
              <a:t>19.03.25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F923BF-C61A-4456-8B00-930A1CEBEA92}" type="slidenum">
              <a:rPr lang="de-DE" smtClean="0"/>
              <a:t>‹Nr.›</a:t>
            </a:fld>
            <a:endParaRPr lang="de-DE"/>
          </a:p>
        </p:txBody>
      </p:sp>
    </p:spTree>
    <p:extLst>
      <p:ext uri="{BB962C8B-B14F-4D97-AF65-F5344CB8AC3E}">
        <p14:creationId xmlns:p14="http://schemas.microsoft.com/office/powerpoint/2010/main" val="316210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28B6F-B89E-4E8F-810A-499CA5C79A27}" type="datetimeFigureOut">
              <a:rPr lang="de-DE" smtClean="0"/>
              <a:t>19.03.25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85611-F4DE-43EB-A1C1-C04B2C9906BB}" type="slidenum">
              <a:rPr lang="de-DE" smtClean="0"/>
              <a:t>‹Nr.›</a:t>
            </a:fld>
            <a:endParaRPr lang="de-DE"/>
          </a:p>
        </p:txBody>
      </p:sp>
    </p:spTree>
    <p:extLst>
      <p:ext uri="{BB962C8B-B14F-4D97-AF65-F5344CB8AC3E}">
        <p14:creationId xmlns:p14="http://schemas.microsoft.com/office/powerpoint/2010/main" val="19237611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9485611-F4DE-43EB-A1C1-C04B2C9906BB}" type="slidenum">
              <a:rPr lang="de-DE" smtClean="0"/>
              <a:t>4</a:t>
            </a:fld>
            <a:endParaRPr lang="de-DE"/>
          </a:p>
        </p:txBody>
      </p:sp>
    </p:spTree>
    <p:extLst>
      <p:ext uri="{BB962C8B-B14F-4D97-AF65-F5344CB8AC3E}">
        <p14:creationId xmlns:p14="http://schemas.microsoft.com/office/powerpoint/2010/main" val="206589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Monaco" pitchFamily="2" charset="77"/>
              </a:rPr>
              <a:t>\</a:t>
            </a:r>
            <a:r>
              <a:rPr lang="de-DE" dirty="0" err="1">
                <a:solidFill>
                  <a:srgbClr val="000000"/>
                </a:solidFill>
                <a:effectLst/>
                <a:latin typeface="Monaco" pitchFamily="2" charset="77"/>
              </a:rPr>
              <a:t>frac</a:t>
            </a:r>
            <a:r>
              <a:rPr lang="de-DE" dirty="0">
                <a:solidFill>
                  <a:srgbClr val="000000"/>
                </a:solidFill>
                <a:effectLst/>
                <a:latin typeface="Monaco" pitchFamily="2" charset="77"/>
              </a:rPr>
              <a:t>{\sigma_w^2}{</a:t>
            </a:r>
            <a:r>
              <a:rPr lang="de-DE" dirty="0" err="1">
                <a:solidFill>
                  <a:srgbClr val="000000"/>
                </a:solidFill>
                <a:effectLst/>
                <a:latin typeface="Monaco" pitchFamily="2" charset="77"/>
              </a:rPr>
              <a:t>w</a:t>
            </a:r>
            <a:r>
              <a:rPr lang="de-DE" dirty="0">
                <a:solidFill>
                  <a:srgbClr val="000000"/>
                </a:solidFill>
                <a:effectLst/>
                <a:latin typeface="Monaco" pitchFamily="2" charset="77"/>
              </a:rPr>
              <a:t>_{\</a:t>
            </a:r>
            <a:r>
              <a:rPr lang="de-DE" dirty="0" err="1">
                <a:solidFill>
                  <a:srgbClr val="000000"/>
                </a:solidFill>
                <a:effectLst/>
                <a:latin typeface="Monaco" pitchFamily="2" charset="77"/>
              </a:rPr>
              <a:t>ast</a:t>
            </a:r>
            <a:r>
              <a:rPr lang="de-DE" dirty="0">
                <a:solidFill>
                  <a:srgbClr val="000000"/>
                </a:solidFill>
                <a:effectLst/>
                <a:latin typeface="Monaco" pitchFamily="2" charset="77"/>
              </a:rPr>
              <a:t>}^2}</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solidFill>
                <a:srgbClr val="000000"/>
              </a:solidFill>
              <a:effectLst/>
              <a:latin typeface="Monaco" pitchFamily="2" charset="77"/>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solidFill>
                  <a:srgbClr val="000000"/>
                </a:solidFill>
                <a:effectLst/>
                <a:latin typeface="Monaco" pitchFamily="2" charset="77"/>
              </a:rPr>
              <a:t>Convective</a:t>
            </a:r>
            <a:r>
              <a:rPr lang="de-DE" dirty="0">
                <a:solidFill>
                  <a:srgbClr val="000000"/>
                </a:solidFill>
                <a:effectLst/>
                <a:latin typeface="Monaco" pitchFamily="2" charset="77"/>
              </a:rPr>
              <a:t> </a:t>
            </a:r>
            <a:r>
              <a:rPr lang="de-DE" dirty="0" err="1">
                <a:solidFill>
                  <a:srgbClr val="000000"/>
                </a:solidFill>
                <a:effectLst/>
                <a:latin typeface="Monaco" pitchFamily="2" charset="77"/>
              </a:rPr>
              <a:t>velocity</a:t>
            </a:r>
            <a:r>
              <a:rPr lang="de-DE" dirty="0">
                <a:solidFill>
                  <a:srgbClr val="000000"/>
                </a:solidFill>
                <a:effectLst/>
                <a:latin typeface="Monaco" pitchFamily="2" charset="77"/>
              </a:rPr>
              <a:t> </a:t>
            </a:r>
            <a:r>
              <a:rPr lang="de-DE" dirty="0" err="1">
                <a:solidFill>
                  <a:srgbClr val="000000"/>
                </a:solidFill>
                <a:effectLst/>
                <a:latin typeface="Monaco" pitchFamily="2" charset="77"/>
              </a:rPr>
              <a:t>scale</a:t>
            </a:r>
            <a:endParaRPr lang="de-DE" dirty="0">
              <a:solidFill>
                <a:srgbClr val="000000"/>
              </a:solidFill>
              <a:effectLst/>
              <a:latin typeface="Monaco" pitchFamily="2" charset="77"/>
            </a:endParaRPr>
          </a:p>
          <a:p>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9</a:t>
            </a:fld>
            <a:endParaRPr lang="de-DE"/>
          </a:p>
        </p:txBody>
      </p:sp>
    </p:spTree>
    <p:extLst>
      <p:ext uri="{BB962C8B-B14F-4D97-AF65-F5344CB8AC3E}">
        <p14:creationId xmlns:p14="http://schemas.microsoft.com/office/powerpoint/2010/main" val="84241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RUC: SINFONY heavy </a:t>
            </a:r>
            <a:r>
              <a:rPr lang="de-DE" dirty="0" err="1"/>
              <a:t>convective</a:t>
            </a:r>
            <a:r>
              <a:rPr lang="de-DE" dirty="0"/>
              <a:t> </a:t>
            </a:r>
            <a:r>
              <a:rPr lang="de-DE" dirty="0" err="1"/>
              <a:t>cases</a:t>
            </a:r>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19</a:t>
            </a:fld>
            <a:endParaRPr lang="de-DE"/>
          </a:p>
        </p:txBody>
      </p:sp>
    </p:spTree>
    <p:extLst>
      <p:ext uri="{BB962C8B-B14F-4D97-AF65-F5344CB8AC3E}">
        <p14:creationId xmlns:p14="http://schemas.microsoft.com/office/powerpoint/2010/main" val="418849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Temporal </a:t>
            </a:r>
            <a:r>
              <a:rPr lang="de-DE" dirty="0" err="1"/>
              <a:t>evolution</a:t>
            </a:r>
            <a:r>
              <a:rPr lang="de-DE" dirty="0"/>
              <a:t> … </a:t>
            </a:r>
            <a:r>
              <a:rPr lang="de-DE" dirty="0" err="1"/>
              <a:t>for</a:t>
            </a:r>
            <a:r>
              <a:rPr lang="de-DE" dirty="0"/>
              <a:t> M10</a:t>
            </a:r>
          </a:p>
          <a:p>
            <a:pPr marL="171450" indent="-171450">
              <a:buFontTx/>
              <a:buChar char="-"/>
            </a:pPr>
            <a:r>
              <a:rPr lang="de-DE" dirty="0" err="1"/>
              <a:t>right</a:t>
            </a:r>
            <a:r>
              <a:rPr lang="de-DE" dirty="0"/>
              <a:t>: </a:t>
            </a:r>
            <a:r>
              <a:rPr lang="de-DE" dirty="0" err="1"/>
              <a:t>map</a:t>
            </a:r>
            <a:r>
              <a:rPr lang="de-DE" dirty="0"/>
              <a:t> </a:t>
            </a:r>
            <a:r>
              <a:rPr lang="de-DE" dirty="0" err="1"/>
              <a:t>of</a:t>
            </a:r>
            <a:r>
              <a:rPr lang="de-DE" dirty="0"/>
              <a:t> </a:t>
            </a:r>
            <a:r>
              <a:rPr lang="de-DE" dirty="0" err="1"/>
              <a:t>inn</a:t>
            </a:r>
            <a:r>
              <a:rPr lang="de-DE" dirty="0"/>
              <a:t> </a:t>
            </a:r>
            <a:r>
              <a:rPr lang="de-DE" dirty="0" err="1"/>
              <a:t>valley</a:t>
            </a:r>
            <a:r>
              <a:rPr lang="de-DE" dirty="0"/>
              <a:t> </a:t>
            </a:r>
            <a:r>
              <a:rPr lang="de-DE" dirty="0" err="1"/>
              <a:t>with</a:t>
            </a:r>
            <a:r>
              <a:rPr lang="de-DE" dirty="0"/>
              <a:t> </a:t>
            </a:r>
            <a:r>
              <a:rPr lang="de-DE" dirty="0" err="1"/>
              <a:t>highlightes</a:t>
            </a:r>
            <a:r>
              <a:rPr lang="de-DE" dirty="0"/>
              <a:t> </a:t>
            </a:r>
            <a:r>
              <a:rPr lang="de-DE" dirty="0" err="1"/>
              <a:t>station</a:t>
            </a:r>
            <a:endParaRPr lang="de-DE" dirty="0"/>
          </a:p>
          <a:p>
            <a:pPr marL="171450" indent="-171450">
              <a:buFontTx/>
              <a:buChar char="-"/>
            </a:pPr>
            <a:r>
              <a:rPr lang="de-DE" dirty="0" err="1"/>
              <a:t>Besides</a:t>
            </a:r>
            <a:r>
              <a:rPr lang="de-DE" dirty="0"/>
              <a:t> </a:t>
            </a:r>
            <a:r>
              <a:rPr lang="de-DE" dirty="0" err="1"/>
              <a:t>the</a:t>
            </a:r>
            <a:r>
              <a:rPr lang="de-DE" dirty="0"/>
              <a:t> </a:t>
            </a:r>
            <a:r>
              <a:rPr lang="de-DE" dirty="0" err="1"/>
              <a:t>good</a:t>
            </a:r>
            <a:r>
              <a:rPr lang="de-DE" dirty="0"/>
              <a:t> </a:t>
            </a:r>
            <a:r>
              <a:rPr lang="de-DE" dirty="0" err="1"/>
              <a:t>agreement</a:t>
            </a:r>
            <a:r>
              <a:rPr lang="de-DE" dirty="0"/>
              <a:t> </a:t>
            </a:r>
            <a:r>
              <a:rPr lang="de-DE" dirty="0" err="1"/>
              <a:t>of</a:t>
            </a:r>
            <a:r>
              <a:rPr lang="de-DE" dirty="0"/>
              <a:t> wind </a:t>
            </a:r>
            <a:r>
              <a:rPr lang="de-DE" dirty="0" err="1"/>
              <a:t>speed</a:t>
            </a:r>
            <a:r>
              <a:rPr lang="de-DE" dirty="0"/>
              <a:t> </a:t>
            </a:r>
            <a:r>
              <a:rPr lang="de-DE" dirty="0">
                <a:sym typeface="Wingdings" panose="05000000000000000000" pitchFamily="2" charset="2"/>
              </a:rPr>
              <a:t> strong </a:t>
            </a:r>
            <a:r>
              <a:rPr lang="de-DE" dirty="0" err="1">
                <a:sym typeface="Wingdings" panose="05000000000000000000" pitchFamily="2" charset="2"/>
              </a:rPr>
              <a:t>bias</a:t>
            </a:r>
            <a:r>
              <a:rPr lang="de-DE" dirty="0">
                <a:sym typeface="Wingdings" panose="05000000000000000000" pitchFamily="2" charset="2"/>
              </a:rPr>
              <a:t> in </a:t>
            </a:r>
            <a:r>
              <a:rPr lang="de-DE" dirty="0" err="1">
                <a:sym typeface="Wingdings" panose="05000000000000000000" pitchFamily="2" charset="2"/>
              </a:rPr>
              <a:t>temperature</a:t>
            </a:r>
            <a:endParaRPr lang="de-DE" dirty="0">
              <a:sym typeface="Wingdings" panose="05000000000000000000" pitchFamily="2" charset="2"/>
            </a:endParaRPr>
          </a:p>
          <a:p>
            <a:pPr marL="171450" indent="-171450">
              <a:buFontTx/>
              <a:buChar char="-"/>
            </a:pPr>
            <a:r>
              <a:rPr lang="de-DE" dirty="0">
                <a:sym typeface="Wingdings" panose="05000000000000000000" pitchFamily="2" charset="2"/>
              </a:rPr>
              <a:t>0.25 m in </a:t>
            </a:r>
            <a:r>
              <a:rPr lang="de-DE" dirty="0" err="1">
                <a:sym typeface="Wingdings" panose="05000000000000000000" pitchFamily="2" charset="2"/>
              </a:rPr>
              <a:t>better</a:t>
            </a:r>
            <a:r>
              <a:rPr lang="de-DE" dirty="0">
                <a:sym typeface="Wingdings" panose="05000000000000000000" pitchFamily="2" charset="2"/>
              </a:rPr>
              <a:t> </a:t>
            </a:r>
            <a:r>
              <a:rPr lang="de-DE" dirty="0" err="1">
                <a:sym typeface="Wingdings" panose="05000000000000000000" pitchFamily="2" charset="2"/>
              </a:rPr>
              <a:t>agreement</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a:t>
            </a:r>
            <a:r>
              <a:rPr lang="de-DE" dirty="0" err="1">
                <a:sym typeface="Wingdings" panose="05000000000000000000" pitchFamily="2" charset="2"/>
              </a:rPr>
              <a:t>observation</a:t>
            </a:r>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20</a:t>
            </a:fld>
            <a:endParaRPr lang="de-DE"/>
          </a:p>
        </p:txBody>
      </p:sp>
    </p:spTree>
    <p:extLst>
      <p:ext uri="{BB962C8B-B14F-4D97-AF65-F5344CB8AC3E}">
        <p14:creationId xmlns:p14="http://schemas.microsoft.com/office/powerpoint/2010/main" val="257044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21</a:t>
            </a:fld>
            <a:endParaRPr lang="de-DE"/>
          </a:p>
        </p:txBody>
      </p:sp>
    </p:spTree>
    <p:extLst>
      <p:ext uri="{BB962C8B-B14F-4D97-AF65-F5344CB8AC3E}">
        <p14:creationId xmlns:p14="http://schemas.microsoft.com/office/powerpoint/2010/main" val="191989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22</a:t>
            </a:fld>
            <a:endParaRPr lang="de-DE"/>
          </a:p>
        </p:txBody>
      </p:sp>
    </p:spTree>
    <p:extLst>
      <p:ext uri="{BB962C8B-B14F-4D97-AF65-F5344CB8AC3E}">
        <p14:creationId xmlns:p14="http://schemas.microsoft.com/office/powerpoint/2010/main" val="219474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Highlight </a:t>
            </a:r>
            <a:r>
              <a:rPr lang="de-DE" dirty="0" err="1"/>
              <a:t>here</a:t>
            </a:r>
            <a:r>
              <a:rPr lang="de-DE" dirty="0"/>
              <a:t>: </a:t>
            </a:r>
            <a:r>
              <a:rPr lang="de-DE" dirty="0" err="1"/>
              <a:t>inflowing</a:t>
            </a:r>
            <a:r>
              <a:rPr lang="de-DE" dirty="0"/>
              <a:t> southern wind </a:t>
            </a:r>
            <a:r>
              <a:rPr lang="de-DE" dirty="0" err="1"/>
              <a:t>circulation</a:t>
            </a:r>
            <a:r>
              <a:rPr lang="de-DE" dirty="0"/>
              <a:t> at </a:t>
            </a:r>
            <a:r>
              <a:rPr lang="de-DE" dirty="0" err="1"/>
              <a:t>higher</a:t>
            </a:r>
            <a:r>
              <a:rPr lang="de-DE" dirty="0"/>
              <a:t> </a:t>
            </a:r>
            <a:r>
              <a:rPr lang="de-DE" dirty="0" err="1"/>
              <a:t>resolution</a:t>
            </a:r>
            <a:r>
              <a:rPr lang="de-DE" dirty="0"/>
              <a:t> </a:t>
            </a:r>
            <a:r>
              <a:rPr lang="de-DE" dirty="0" err="1"/>
              <a:t>has</a:t>
            </a:r>
            <a:r>
              <a:rPr lang="de-DE" dirty="0"/>
              <a:t> a </a:t>
            </a:r>
            <a:r>
              <a:rPr lang="de-DE" dirty="0" err="1"/>
              <a:t>rather</a:t>
            </a:r>
            <a:r>
              <a:rPr lang="de-DE" dirty="0"/>
              <a:t> </a:t>
            </a:r>
            <a:r>
              <a:rPr lang="de-DE" dirty="0" err="1"/>
              <a:t>low</a:t>
            </a:r>
            <a:r>
              <a:rPr lang="de-DE" dirty="0"/>
              <a:t> </a:t>
            </a:r>
            <a:r>
              <a:rPr lang="de-DE" dirty="0" err="1"/>
              <a:t>impact</a:t>
            </a:r>
            <a:r>
              <a:rPr lang="de-DE" dirty="0"/>
              <a:t> on </a:t>
            </a:r>
            <a:r>
              <a:rPr lang="de-DE" dirty="0" err="1"/>
              <a:t>the</a:t>
            </a:r>
            <a:r>
              <a:rPr lang="de-DE" dirty="0"/>
              <a:t> </a:t>
            </a:r>
            <a:r>
              <a:rPr lang="de-DE" dirty="0" err="1"/>
              <a:t>cold-air</a:t>
            </a:r>
            <a:r>
              <a:rPr lang="de-DE" dirty="0"/>
              <a:t> </a:t>
            </a:r>
            <a:r>
              <a:rPr lang="de-DE" dirty="0" err="1"/>
              <a:t>pool</a:t>
            </a:r>
            <a:r>
              <a:rPr lang="de-DE" dirty="0"/>
              <a:t> </a:t>
            </a:r>
            <a:r>
              <a:rPr lang="de-DE" dirty="0" err="1"/>
              <a:t>development</a:t>
            </a:r>
            <a:endParaRPr lang="de-DE" dirty="0"/>
          </a:p>
          <a:p>
            <a:pPr marL="171450" indent="-171450">
              <a:buFontTx/>
              <a:buChar char="-"/>
            </a:pPr>
            <a:r>
              <a:rPr lang="de-DE" dirty="0" err="1"/>
              <a:t>location</a:t>
            </a:r>
            <a:r>
              <a:rPr lang="de-DE" dirty="0"/>
              <a:t> </a:t>
            </a:r>
            <a:r>
              <a:rPr lang="de-DE" dirty="0" err="1"/>
              <a:t>of</a:t>
            </a:r>
            <a:r>
              <a:rPr lang="de-DE" dirty="0"/>
              <a:t> </a:t>
            </a:r>
            <a:r>
              <a:rPr lang="de-DE" dirty="0" err="1"/>
              <a:t>valley</a:t>
            </a:r>
            <a:r>
              <a:rPr lang="de-DE" dirty="0"/>
              <a:t> and </a:t>
            </a:r>
            <a:r>
              <a:rPr lang="de-DE" dirty="0" err="1"/>
              <a:t>indicated</a:t>
            </a:r>
            <a:r>
              <a:rPr lang="de-DE" dirty="0"/>
              <a:t> </a:t>
            </a:r>
            <a:r>
              <a:rPr lang="de-DE" dirty="0" err="1"/>
              <a:t>cross</a:t>
            </a:r>
            <a:r>
              <a:rPr lang="de-DE" dirty="0"/>
              <a:t> </a:t>
            </a:r>
            <a:r>
              <a:rPr lang="de-DE" dirty="0" err="1"/>
              <a:t>secetion</a:t>
            </a:r>
            <a:r>
              <a:rPr lang="de-DE" dirty="0"/>
              <a:t> (</a:t>
            </a:r>
            <a:r>
              <a:rPr lang="de-DE" dirty="0" err="1"/>
              <a:t>dashed</a:t>
            </a:r>
            <a:r>
              <a:rPr lang="de-DE" dirty="0"/>
              <a:t>)</a:t>
            </a:r>
          </a:p>
          <a:p>
            <a:pPr marL="171450" indent="-171450">
              <a:buFontTx/>
              <a:buChar char="-"/>
            </a:pPr>
            <a:r>
              <a:rPr lang="de-DE" dirty="0" err="1"/>
              <a:t>to</a:t>
            </a:r>
            <a:r>
              <a:rPr lang="de-DE" dirty="0"/>
              <a:t> </a:t>
            </a:r>
            <a:r>
              <a:rPr lang="de-DE" dirty="0" err="1"/>
              <a:t>better</a:t>
            </a:r>
            <a:r>
              <a:rPr lang="de-DE" dirty="0"/>
              <a:t> </a:t>
            </a:r>
            <a:r>
              <a:rPr lang="de-DE" dirty="0" err="1"/>
              <a:t>understand</a:t>
            </a:r>
            <a:r>
              <a:rPr lang="de-DE" dirty="0"/>
              <a:t> </a:t>
            </a:r>
            <a:r>
              <a:rPr lang="de-DE" dirty="0" err="1"/>
              <a:t>the</a:t>
            </a:r>
            <a:r>
              <a:rPr lang="de-DE" dirty="0"/>
              <a:t> </a:t>
            </a:r>
            <a:r>
              <a:rPr lang="de-DE" dirty="0" err="1"/>
              <a:t>model</a:t>
            </a:r>
            <a:r>
              <a:rPr lang="de-DE" dirty="0"/>
              <a:t> </a:t>
            </a:r>
            <a:r>
              <a:rPr lang="de-DE" dirty="0" err="1"/>
              <a:t>physics</a:t>
            </a:r>
            <a:r>
              <a:rPr lang="de-DE" dirty="0"/>
              <a:t> </a:t>
            </a:r>
            <a:r>
              <a:rPr lang="de-DE" dirty="0" err="1"/>
              <a:t>perfoming</a:t>
            </a:r>
            <a:r>
              <a:rPr lang="de-DE" dirty="0"/>
              <a:t> different </a:t>
            </a:r>
            <a:r>
              <a:rPr lang="de-DE" dirty="0" err="1"/>
              <a:t>weather</a:t>
            </a:r>
            <a:r>
              <a:rPr lang="de-DE" dirty="0"/>
              <a:t> </a:t>
            </a:r>
            <a:r>
              <a:rPr lang="de-DE" dirty="0" err="1"/>
              <a:t>events</a:t>
            </a:r>
            <a:r>
              <a:rPr lang="de-DE" dirty="0"/>
              <a:t>, but also </a:t>
            </a:r>
            <a:r>
              <a:rPr lang="de-DE" dirty="0" err="1"/>
              <a:t>to</a:t>
            </a:r>
            <a:r>
              <a:rPr lang="de-DE" dirty="0"/>
              <a:t> </a:t>
            </a:r>
            <a:r>
              <a:rPr lang="de-DE" dirty="0" err="1"/>
              <a:t>compare</a:t>
            </a:r>
            <a:r>
              <a:rPr lang="de-DE" dirty="0"/>
              <a:t> </a:t>
            </a:r>
            <a:r>
              <a:rPr lang="de-DE" dirty="0" err="1"/>
              <a:t>to</a:t>
            </a:r>
            <a:r>
              <a:rPr lang="de-DE" dirty="0"/>
              <a:t> </a:t>
            </a:r>
            <a:r>
              <a:rPr lang="de-DE" dirty="0" err="1"/>
              <a:t>others</a:t>
            </a:r>
            <a:endParaRPr lang="de-DE" dirty="0"/>
          </a:p>
          <a:p>
            <a:pPr marL="171450" indent="-171450">
              <a:buFontTx/>
              <a:buChar char="-"/>
            </a:pPr>
            <a:r>
              <a:rPr lang="de-DE" dirty="0"/>
              <a:t>Cold Air Pool in </a:t>
            </a:r>
            <a:r>
              <a:rPr lang="de-DE" dirty="0" err="1"/>
              <a:t>the</a:t>
            </a:r>
            <a:r>
              <a:rPr lang="de-DE" dirty="0"/>
              <a:t> fall </a:t>
            </a:r>
            <a:r>
              <a:rPr lang="de-DE" dirty="0" err="1"/>
              <a:t>of</a:t>
            </a:r>
            <a:r>
              <a:rPr lang="de-DE" dirty="0"/>
              <a:t> 2017: </a:t>
            </a:r>
            <a:r>
              <a:rPr lang="de-DE" dirty="0" err="1"/>
              <a:t>Weak</a:t>
            </a:r>
            <a:r>
              <a:rPr lang="de-DE" dirty="0"/>
              <a:t> </a:t>
            </a:r>
            <a:r>
              <a:rPr lang="de-DE" dirty="0" err="1"/>
              <a:t>synoptic</a:t>
            </a:r>
            <a:r>
              <a:rPr lang="de-DE" dirty="0"/>
              <a:t> </a:t>
            </a:r>
            <a:r>
              <a:rPr lang="de-DE" dirty="0" err="1"/>
              <a:t>southwesterly</a:t>
            </a:r>
            <a:r>
              <a:rPr lang="de-DE" dirty="0"/>
              <a:t> </a:t>
            </a:r>
            <a:r>
              <a:rPr lang="de-DE" dirty="0" err="1"/>
              <a:t>winds</a:t>
            </a:r>
            <a:endParaRPr lang="de-DE" dirty="0"/>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23</a:t>
            </a:fld>
            <a:endParaRPr lang="de-DE"/>
          </a:p>
        </p:txBody>
      </p:sp>
    </p:spTree>
    <p:extLst>
      <p:ext uri="{BB962C8B-B14F-4D97-AF65-F5344CB8AC3E}">
        <p14:creationId xmlns:p14="http://schemas.microsoft.com/office/powerpoint/2010/main" val="328102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a:t>Turning</a:t>
            </a:r>
            <a:r>
              <a:rPr lang="de-DE" dirty="0"/>
              <a:t> wind </a:t>
            </a:r>
            <a:r>
              <a:rPr lang="de-DE" dirty="0" err="1"/>
              <a:t>speed</a:t>
            </a:r>
            <a:r>
              <a:rPr lang="de-DE" dirty="0"/>
              <a:t> in </a:t>
            </a:r>
            <a:r>
              <a:rPr lang="de-DE" dirty="0" err="1"/>
              <a:t>the</a:t>
            </a:r>
            <a:r>
              <a:rPr lang="de-DE" dirty="0"/>
              <a:t> </a:t>
            </a:r>
            <a:r>
              <a:rPr lang="de-DE" dirty="0" err="1"/>
              <a:t>afternoon</a:t>
            </a:r>
            <a:r>
              <a:rPr lang="de-DE" dirty="0"/>
              <a:t>, </a:t>
            </a:r>
            <a:r>
              <a:rPr lang="de-DE" dirty="0" err="1"/>
              <a:t>flow</a:t>
            </a:r>
            <a:r>
              <a:rPr lang="de-DE" dirty="0"/>
              <a:t> </a:t>
            </a:r>
            <a:r>
              <a:rPr lang="de-DE" dirty="0" err="1"/>
              <a:t>from</a:t>
            </a:r>
            <a:r>
              <a:rPr lang="de-DE" dirty="0"/>
              <a:t> </a:t>
            </a:r>
            <a:r>
              <a:rPr lang="de-DE" dirty="0" err="1"/>
              <a:t>east</a:t>
            </a:r>
            <a:r>
              <a:rPr lang="de-DE" dirty="0"/>
              <a:t> </a:t>
            </a:r>
            <a:r>
              <a:rPr lang="de-DE" dirty="0" err="1"/>
              <a:t>to</a:t>
            </a:r>
            <a:r>
              <a:rPr lang="de-DE" dirty="0"/>
              <a:t> west</a:t>
            </a:r>
          </a:p>
          <a:p>
            <a:pPr marL="171450" indent="-171450">
              <a:buFontTx/>
              <a:buChar char="-"/>
            </a:pPr>
            <a:r>
              <a:rPr lang="de-DE" dirty="0" err="1"/>
              <a:t>Starting</a:t>
            </a:r>
            <a:r>
              <a:rPr lang="de-DE" dirty="0"/>
              <a:t> </a:t>
            </a:r>
            <a:r>
              <a:rPr lang="de-DE" dirty="0" err="1"/>
              <a:t>from</a:t>
            </a:r>
            <a:r>
              <a:rPr lang="de-DE" dirty="0"/>
              <a:t> </a:t>
            </a:r>
            <a:r>
              <a:rPr lang="de-DE" dirty="0" err="1"/>
              <a:t>early</a:t>
            </a:r>
            <a:r>
              <a:rPr lang="de-DE" dirty="0"/>
              <a:t> </a:t>
            </a:r>
            <a:r>
              <a:rPr lang="de-DE" dirty="0" err="1"/>
              <a:t>night</a:t>
            </a:r>
            <a:r>
              <a:rPr lang="de-DE" dirty="0"/>
              <a:t>: </a:t>
            </a:r>
            <a:r>
              <a:rPr lang="de-DE" dirty="0" err="1"/>
              <a:t>low</a:t>
            </a:r>
            <a:r>
              <a:rPr lang="de-DE" dirty="0"/>
              <a:t> wind </a:t>
            </a:r>
            <a:r>
              <a:rPr lang="de-DE" dirty="0" err="1"/>
              <a:t>speed</a:t>
            </a:r>
            <a:r>
              <a:rPr lang="de-DE" dirty="0"/>
              <a:t> </a:t>
            </a:r>
            <a:r>
              <a:rPr lang="de-DE" dirty="0" err="1"/>
              <a:t>flow</a:t>
            </a:r>
            <a:r>
              <a:rPr lang="de-DE" dirty="0"/>
              <a:t> </a:t>
            </a:r>
            <a:r>
              <a:rPr lang="de-DE" dirty="0" err="1"/>
              <a:t>from</a:t>
            </a:r>
            <a:r>
              <a:rPr lang="de-DE" dirty="0"/>
              <a:t> west </a:t>
            </a:r>
            <a:r>
              <a:rPr lang="de-DE" dirty="0" err="1"/>
              <a:t>to</a:t>
            </a:r>
            <a:r>
              <a:rPr lang="de-DE" dirty="0"/>
              <a:t> </a:t>
            </a:r>
            <a:r>
              <a:rPr lang="de-DE" dirty="0" err="1"/>
              <a:t>east</a:t>
            </a:r>
            <a:r>
              <a:rPr lang="de-DE" dirty="0"/>
              <a:t> </a:t>
            </a:r>
            <a:r>
              <a:rPr lang="de-DE" dirty="0" err="1"/>
              <a:t>near</a:t>
            </a:r>
            <a:r>
              <a:rPr lang="de-DE" dirty="0"/>
              <a:t> </a:t>
            </a:r>
            <a:r>
              <a:rPr lang="de-DE" dirty="0" err="1"/>
              <a:t>the</a:t>
            </a:r>
            <a:r>
              <a:rPr lang="de-DE" dirty="0"/>
              <a:t> </a:t>
            </a:r>
            <a:r>
              <a:rPr lang="de-DE" dirty="0" err="1"/>
              <a:t>surface</a:t>
            </a:r>
            <a:r>
              <a:rPr lang="de-DE" dirty="0"/>
              <a:t> </a:t>
            </a:r>
            <a:r>
              <a:rPr lang="de-DE" dirty="0" err="1"/>
              <a:t>with</a:t>
            </a:r>
            <a:r>
              <a:rPr lang="de-DE" dirty="0"/>
              <a:t> </a:t>
            </a:r>
            <a:r>
              <a:rPr lang="de-DE" dirty="0" err="1"/>
              <a:t>stronger</a:t>
            </a:r>
            <a:r>
              <a:rPr lang="de-DE" dirty="0"/>
              <a:t> </a:t>
            </a:r>
            <a:r>
              <a:rPr lang="de-DE" dirty="0" err="1"/>
              <a:t>circulatins</a:t>
            </a:r>
            <a:r>
              <a:rPr lang="de-DE" dirty="0"/>
              <a:t> in </a:t>
            </a:r>
            <a:r>
              <a:rPr lang="de-DE" dirty="0" err="1"/>
              <a:t>the</a:t>
            </a:r>
            <a:r>
              <a:rPr lang="de-DE" dirty="0"/>
              <a:t> </a:t>
            </a:r>
            <a:r>
              <a:rPr lang="de-DE" dirty="0" err="1"/>
              <a:t>upper</a:t>
            </a:r>
            <a:r>
              <a:rPr lang="de-DE" dirty="0"/>
              <a:t> </a:t>
            </a:r>
            <a:r>
              <a:rPr lang="de-DE" dirty="0" err="1"/>
              <a:t>boundary</a:t>
            </a:r>
            <a:r>
              <a:rPr lang="de-DE" dirty="0"/>
              <a:t> </a:t>
            </a:r>
            <a:r>
              <a:rPr lang="de-DE" dirty="0" err="1"/>
              <a:t>layer</a:t>
            </a:r>
            <a:r>
              <a:rPr lang="de-DE" dirty="0"/>
              <a:t> </a:t>
            </a:r>
            <a:r>
              <a:rPr lang="de-DE" dirty="0" err="1"/>
              <a:t>during</a:t>
            </a:r>
            <a:r>
              <a:rPr lang="de-DE" dirty="0"/>
              <a:t> </a:t>
            </a:r>
            <a:r>
              <a:rPr lang="de-DE" dirty="0" err="1"/>
              <a:t>the</a:t>
            </a:r>
            <a:r>
              <a:rPr lang="de-DE" dirty="0"/>
              <a:t> </a:t>
            </a:r>
            <a:r>
              <a:rPr lang="de-DE" dirty="0" err="1"/>
              <a:t>early</a:t>
            </a:r>
            <a:r>
              <a:rPr lang="de-DE" dirty="0"/>
              <a:t> </a:t>
            </a:r>
            <a:r>
              <a:rPr lang="de-DE" dirty="0" err="1"/>
              <a:t>morning</a:t>
            </a:r>
            <a:endParaRPr lang="de-DE" dirty="0"/>
          </a:p>
          <a:p>
            <a:pPr marL="171450" indent="-171450">
              <a:buFontTx/>
              <a:buChar char="-"/>
            </a:pPr>
            <a:r>
              <a:rPr lang="de-DE" dirty="0"/>
              <a:t>- Caption: Pfeilrichtung</a:t>
            </a:r>
          </a:p>
        </p:txBody>
      </p:sp>
      <p:sp>
        <p:nvSpPr>
          <p:cNvPr id="4" name="Foliennummernplatzhalter 3"/>
          <p:cNvSpPr>
            <a:spLocks noGrp="1"/>
          </p:cNvSpPr>
          <p:nvPr>
            <p:ph type="sldNum" sz="quarter" idx="5"/>
          </p:nvPr>
        </p:nvSpPr>
        <p:spPr/>
        <p:txBody>
          <a:bodyPr/>
          <a:lstStyle/>
          <a:p>
            <a:fld id="{F9485611-F4DE-43EB-A1C1-C04B2C9906BB}" type="slidenum">
              <a:rPr lang="de-DE" smtClean="0"/>
              <a:t>24</a:t>
            </a:fld>
            <a:endParaRPr lang="de-DE"/>
          </a:p>
        </p:txBody>
      </p:sp>
    </p:spTree>
    <p:extLst>
      <p:ext uri="{BB962C8B-B14F-4D97-AF65-F5344CB8AC3E}">
        <p14:creationId xmlns:p14="http://schemas.microsoft.com/office/powerpoint/2010/main" val="353351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All </a:t>
            </a:r>
            <a:r>
              <a:rPr lang="de-DE" dirty="0" err="1"/>
              <a:t>models</a:t>
            </a:r>
            <a:r>
              <a:rPr lang="de-DE" dirty="0"/>
              <a:t> </a:t>
            </a:r>
            <a:r>
              <a:rPr lang="de-DE" dirty="0" err="1"/>
              <a:t>are</a:t>
            </a:r>
            <a:r>
              <a:rPr lang="de-DE" dirty="0"/>
              <a:t> </a:t>
            </a:r>
            <a:r>
              <a:rPr lang="de-DE" dirty="0" err="1"/>
              <a:t>capable</a:t>
            </a:r>
            <a:r>
              <a:rPr lang="de-DE" dirty="0"/>
              <a:t> </a:t>
            </a:r>
            <a:r>
              <a:rPr lang="de-DE" dirty="0" err="1"/>
              <a:t>to</a:t>
            </a:r>
            <a:r>
              <a:rPr lang="de-DE" dirty="0"/>
              <a:t> </a:t>
            </a:r>
            <a:r>
              <a:rPr lang="de-DE" dirty="0" err="1"/>
              <a:t>reproduce</a:t>
            </a:r>
            <a:r>
              <a:rPr lang="de-DE" dirty="0"/>
              <a:t> </a:t>
            </a:r>
            <a:r>
              <a:rPr lang="de-DE" dirty="0" err="1"/>
              <a:t>the</a:t>
            </a:r>
            <a:r>
              <a:rPr lang="de-DE" dirty="0"/>
              <a:t> </a:t>
            </a:r>
            <a:r>
              <a:rPr lang="de-DE" dirty="0" err="1"/>
              <a:t>changing</a:t>
            </a:r>
            <a:r>
              <a:rPr lang="de-DE" dirty="0"/>
              <a:t> </a:t>
            </a:r>
            <a:r>
              <a:rPr lang="de-DE" dirty="0" err="1"/>
              <a:t>direction</a:t>
            </a:r>
            <a:r>
              <a:rPr lang="de-DE" dirty="0"/>
              <a:t> </a:t>
            </a:r>
            <a:r>
              <a:rPr lang="de-DE" dirty="0" err="1"/>
              <a:t>of</a:t>
            </a:r>
            <a:r>
              <a:rPr lang="de-DE" dirty="0"/>
              <a:t> wind </a:t>
            </a:r>
            <a:r>
              <a:rPr lang="de-DE" dirty="0" err="1"/>
              <a:t>speed</a:t>
            </a:r>
            <a:r>
              <a:rPr lang="de-DE" dirty="0"/>
              <a:t>, </a:t>
            </a:r>
            <a:r>
              <a:rPr lang="de-DE" dirty="0" err="1"/>
              <a:t>even</a:t>
            </a:r>
            <a:r>
              <a:rPr lang="de-DE" dirty="0"/>
              <a:t> </a:t>
            </a:r>
            <a:r>
              <a:rPr lang="de-DE" dirty="0" err="1"/>
              <a:t>if</a:t>
            </a:r>
            <a:r>
              <a:rPr lang="de-DE" dirty="0"/>
              <a:t> a </a:t>
            </a:r>
            <a:r>
              <a:rPr lang="de-DE" dirty="0" err="1"/>
              <a:t>bit</a:t>
            </a:r>
            <a:r>
              <a:rPr lang="de-DE" dirty="0"/>
              <a:t> </a:t>
            </a:r>
            <a:r>
              <a:rPr lang="de-DE" dirty="0" err="1"/>
              <a:t>delated</a:t>
            </a:r>
            <a:endParaRPr lang="de-DE" dirty="0"/>
          </a:p>
          <a:p>
            <a:pPr marL="171450" indent="-171450">
              <a:buFontTx/>
              <a:buChar char="-"/>
            </a:pPr>
            <a:r>
              <a:rPr lang="de-DE" dirty="0"/>
              <a:t>More </a:t>
            </a:r>
            <a:r>
              <a:rPr lang="de-DE" dirty="0" err="1"/>
              <a:t>circulation</a:t>
            </a:r>
            <a:r>
              <a:rPr lang="de-DE" dirty="0"/>
              <a:t> </a:t>
            </a:r>
            <a:r>
              <a:rPr lang="de-DE" dirty="0" err="1"/>
              <a:t>with</a:t>
            </a:r>
            <a:r>
              <a:rPr lang="de-DE" dirty="0"/>
              <a:t> </a:t>
            </a:r>
            <a:r>
              <a:rPr lang="de-DE" dirty="0" err="1"/>
              <a:t>increasing</a:t>
            </a:r>
            <a:r>
              <a:rPr lang="de-DE" dirty="0"/>
              <a:t> </a:t>
            </a:r>
            <a:r>
              <a:rPr lang="de-DE" dirty="0" err="1"/>
              <a:t>resolution</a:t>
            </a:r>
            <a:endParaRPr lang="de-DE" dirty="0"/>
          </a:p>
          <a:p>
            <a:pPr marL="171450" indent="-171450">
              <a:buFontTx/>
              <a:buChar char="-"/>
            </a:pPr>
            <a:r>
              <a:rPr lang="de-DE" dirty="0">
                <a:sym typeface="Wingdings" panose="05000000000000000000" pitchFamily="2" charset="2"/>
              </a:rPr>
              <a:t>In high </a:t>
            </a:r>
            <a:r>
              <a:rPr lang="de-DE" dirty="0" err="1">
                <a:sym typeface="Wingdings" panose="05000000000000000000" pitchFamily="2" charset="2"/>
              </a:rPr>
              <a:t>resolution</a:t>
            </a:r>
            <a:r>
              <a:rPr lang="de-DE" dirty="0">
                <a:sym typeface="Wingdings" panose="05000000000000000000" pitchFamily="2" charset="2"/>
              </a:rPr>
              <a:t> </a:t>
            </a:r>
            <a:r>
              <a:rPr lang="de-DE" dirty="0" err="1">
                <a:sym typeface="Wingdings" panose="05000000000000000000" pitchFamily="2" charset="2"/>
              </a:rPr>
              <a:t>results</a:t>
            </a:r>
            <a:r>
              <a:rPr lang="de-DE" dirty="0">
                <a:sym typeface="Wingdings" panose="05000000000000000000" pitchFamily="2" charset="2"/>
              </a:rPr>
              <a:t>  </a:t>
            </a:r>
            <a:r>
              <a:rPr lang="de-DE" dirty="0" err="1">
                <a:sym typeface="Wingdings" panose="05000000000000000000" pitchFamily="2" charset="2"/>
              </a:rPr>
              <a:t>circulation</a:t>
            </a:r>
            <a:r>
              <a:rPr lang="de-DE" dirty="0">
                <a:sym typeface="Wingdings" panose="05000000000000000000" pitchFamily="2" charset="2"/>
              </a:rPr>
              <a:t> </a:t>
            </a:r>
            <a:r>
              <a:rPr lang="de-DE" dirty="0" err="1">
                <a:sym typeface="Wingdings" panose="05000000000000000000" pitchFamily="2" charset="2"/>
              </a:rPr>
              <a:t>overstimated</a:t>
            </a:r>
            <a:r>
              <a:rPr lang="de-DE" dirty="0">
                <a:sym typeface="Wingdings" panose="05000000000000000000" pitchFamily="2" charset="2"/>
              </a:rPr>
              <a:t> in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afternoon</a:t>
            </a:r>
            <a:r>
              <a:rPr lang="de-DE" dirty="0">
                <a:sym typeface="Wingdings" panose="05000000000000000000" pitchFamily="2" charset="2"/>
              </a:rPr>
              <a:t>, but in </a:t>
            </a:r>
            <a:r>
              <a:rPr lang="de-DE" dirty="0" err="1">
                <a:sym typeface="Wingdings" panose="05000000000000000000" pitchFamily="2" charset="2"/>
              </a:rPr>
              <a:t>good</a:t>
            </a:r>
            <a:r>
              <a:rPr lang="de-DE" dirty="0">
                <a:sym typeface="Wingdings" panose="05000000000000000000" pitchFamily="2" charset="2"/>
              </a:rPr>
              <a:t> </a:t>
            </a:r>
            <a:r>
              <a:rPr lang="de-DE" dirty="0" err="1">
                <a:sym typeface="Wingdings" panose="05000000000000000000" pitchFamily="2" charset="2"/>
              </a:rPr>
              <a:t>agreement</a:t>
            </a:r>
            <a:r>
              <a:rPr lang="de-DE" dirty="0">
                <a:sym typeface="Wingdings" panose="05000000000000000000" pitchFamily="2" charset="2"/>
              </a:rPr>
              <a:t> in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morning</a:t>
            </a:r>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25</a:t>
            </a:fld>
            <a:endParaRPr lang="de-DE"/>
          </a:p>
        </p:txBody>
      </p:sp>
    </p:spTree>
    <p:extLst>
      <p:ext uri="{BB962C8B-B14F-4D97-AF65-F5344CB8AC3E}">
        <p14:creationId xmlns:p14="http://schemas.microsoft.com/office/powerpoint/2010/main" val="239168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7" name="Bildplatzhalter 6" descr="Schmuckbild ohne inhaltlichen Bezug zum Vortrag." title="Schmuckbild"/>
          <p:cNvSpPr>
            <a:spLocks noGrp="1"/>
          </p:cNvSpPr>
          <p:nvPr>
            <p:ph type="pic" sz="quarter" idx="13" hasCustomPrompt="1"/>
          </p:nvPr>
        </p:nvSpPr>
        <p:spPr>
          <a:xfrm>
            <a:off x="468313" y="915988"/>
            <a:ext cx="8207375" cy="3600450"/>
          </a:xfrm>
          <a:solidFill>
            <a:schemeClr val="bg2"/>
          </a:solidFill>
        </p:spPr>
        <p:txBody>
          <a:bodyPr anchor="t" anchorCtr="1"/>
          <a:lstStyle>
            <a:lvl1pPr marL="0" indent="0" algn="ctr">
              <a:buFontTx/>
              <a:buNone/>
              <a:defRPr sz="3600" baseline="0">
                <a:solidFill>
                  <a:schemeClr val="tx2"/>
                </a:solidFill>
              </a:defRPr>
            </a:lvl1pPr>
          </a:lstStyle>
          <a:p>
            <a:r>
              <a:rPr lang="de-DE" dirty="0"/>
              <a:t>Platzhalter für (Titel-) Bild, durch Klicken auf Symbol hinzufügen</a:t>
            </a:r>
          </a:p>
        </p:txBody>
      </p:sp>
      <p:sp>
        <p:nvSpPr>
          <p:cNvPr id="2" name="Title 1"/>
          <p:cNvSpPr>
            <a:spLocks noGrp="1"/>
          </p:cNvSpPr>
          <p:nvPr>
            <p:ph type="ctrTitle" hasCustomPrompt="1"/>
          </p:nvPr>
        </p:nvSpPr>
        <p:spPr>
          <a:xfrm>
            <a:off x="395287" y="3984374"/>
            <a:ext cx="8353425" cy="651784"/>
          </a:xfrm>
          <a:solidFill>
            <a:schemeClr val="bg1"/>
          </a:solidFill>
        </p:spPr>
        <p:txBody>
          <a:bodyPr tIns="144000" bIns="90000" anchor="b"/>
          <a:lstStyle>
            <a:lvl1pPr algn="ctr">
              <a:defRPr sz="3000"/>
            </a:lvl1pPr>
          </a:lstStyle>
          <a:p>
            <a:r>
              <a:rPr lang="de-DE" dirty="0"/>
              <a:t>Titel durch Klicken bearbeiten</a:t>
            </a:r>
            <a:endParaRPr lang="en-US" dirty="0"/>
          </a:p>
        </p:txBody>
      </p:sp>
      <p:sp>
        <p:nvSpPr>
          <p:cNvPr id="3" name="Datumsplatzhalter 2"/>
          <p:cNvSpPr>
            <a:spLocks noGrp="1"/>
          </p:cNvSpPr>
          <p:nvPr>
            <p:ph type="dt" sz="half" idx="14"/>
          </p:nvPr>
        </p:nvSpPr>
        <p:spPr>
          <a:xfrm>
            <a:off x="542166" y="4739302"/>
            <a:ext cx="2143884" cy="274637"/>
          </a:xfrm>
        </p:spPr>
        <p:txBody>
          <a:bodyPr/>
          <a:lstStyle/>
          <a:p>
            <a:r>
              <a:rPr lang="de-DE"/>
              <a:t>2025-03-21</a:t>
            </a:r>
            <a:endParaRPr lang="de-DE" dirty="0"/>
          </a:p>
        </p:txBody>
      </p:sp>
      <p:sp>
        <p:nvSpPr>
          <p:cNvPr id="5" name="Fußzeilenplatzhalter 4"/>
          <p:cNvSpPr>
            <a:spLocks noGrp="1"/>
          </p:cNvSpPr>
          <p:nvPr>
            <p:ph type="ftr" sz="quarter" idx="15"/>
          </p:nvPr>
        </p:nvSpPr>
        <p:spPr>
          <a:xfrm>
            <a:off x="3262312" y="4739302"/>
            <a:ext cx="5413375" cy="274637"/>
          </a:xfrm>
        </p:spPr>
        <p:txBody>
          <a:bodyPr/>
          <a:lstStyle/>
          <a:p>
            <a:r>
              <a:rPr lang="de-DE"/>
              <a:t>PrePEP 2025</a:t>
            </a:r>
            <a:endParaRPr lang="de-DE" dirty="0"/>
          </a:p>
        </p:txBody>
      </p:sp>
    </p:spTree>
    <p:extLst>
      <p:ext uri="{BB962C8B-B14F-4D97-AF65-F5344CB8AC3E}">
        <p14:creationId xmlns:p14="http://schemas.microsoft.com/office/powerpoint/2010/main" val="146861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und Infozeile">
    <p:spTree>
      <p:nvGrpSpPr>
        <p:cNvPr id="1" name=""/>
        <p:cNvGrpSpPr/>
        <p:nvPr/>
      </p:nvGrpSpPr>
      <p:grpSpPr>
        <a:xfrm>
          <a:off x="0" y="0"/>
          <a:ext cx="0" cy="0"/>
          <a:chOff x="0" y="0"/>
          <a:chExt cx="0" cy="0"/>
        </a:xfrm>
      </p:grpSpPr>
      <p:sp>
        <p:nvSpPr>
          <p:cNvPr id="14" name="Titel 4"/>
          <p:cNvSpPr>
            <a:spLocks noGrp="1"/>
          </p:cNvSpPr>
          <p:nvPr>
            <p:ph type="title" hasCustomPrompt="1"/>
          </p:nvPr>
        </p:nvSpPr>
        <p:spPr>
          <a:xfrm>
            <a:off x="395287" y="864000"/>
            <a:ext cx="8353425" cy="387798"/>
          </a:xfrm>
        </p:spPr>
        <p:txBody>
          <a:bodyPr/>
          <a:lstStyle/>
          <a:p>
            <a:r>
              <a:rPr lang="de-DE" dirty="0"/>
              <a:t>Folientitel durch Klicken bearbeiten</a:t>
            </a:r>
          </a:p>
        </p:txBody>
      </p:sp>
      <p:sp>
        <p:nvSpPr>
          <p:cNvPr id="12" name="Content Placeholder 2"/>
          <p:cNvSpPr>
            <a:spLocks noGrp="1"/>
          </p:cNvSpPr>
          <p:nvPr>
            <p:ph idx="1" hasCustomPrompt="1"/>
          </p:nvPr>
        </p:nvSpPr>
        <p:spPr>
          <a:xfrm>
            <a:off x="395288" y="1369219"/>
            <a:ext cx="8353424" cy="3147219"/>
          </a:xfrm>
          <a:prstGeom prst="rect">
            <a:avLst/>
          </a:prstGeom>
          <a:solidFill>
            <a:schemeClr val="bg2"/>
          </a:solidFill>
        </p:spPr>
        <p:txBody>
          <a:bodyPr/>
          <a:lstStyle>
            <a:lvl1pPr marL="0" indent="0" algn="ctr">
              <a:buNone/>
              <a:defRPr baseline="0">
                <a:solidFill>
                  <a:schemeClr val="tx2"/>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Platzhalter durch Klick auf ein Icon füllen</a:t>
            </a:r>
            <a:endParaRPr lang="en-US" dirty="0"/>
          </a:p>
        </p:txBody>
      </p:sp>
      <p:sp>
        <p:nvSpPr>
          <p:cNvPr id="4" name="Textplatzhalter 3"/>
          <p:cNvSpPr>
            <a:spLocks noGrp="1"/>
          </p:cNvSpPr>
          <p:nvPr>
            <p:ph type="body" sz="quarter" idx="18" hasCustomPrompt="1"/>
          </p:nvPr>
        </p:nvSpPr>
        <p:spPr>
          <a:xfrm>
            <a:off x="395288" y="4259069"/>
            <a:ext cx="8353424"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Abbildung/Chart kurz erläutern.</a:t>
            </a:r>
          </a:p>
        </p:txBody>
      </p:sp>
      <p:sp>
        <p:nvSpPr>
          <p:cNvPr id="3" name="Datumsplatzhalter 2"/>
          <p:cNvSpPr>
            <a:spLocks noGrp="1"/>
          </p:cNvSpPr>
          <p:nvPr>
            <p:ph type="dt" sz="half" idx="14"/>
          </p:nvPr>
        </p:nvSpPr>
        <p:spPr/>
        <p:txBody>
          <a:bodyPr/>
          <a:lstStyle/>
          <a:p>
            <a:r>
              <a:rPr lang="de-DE"/>
              <a:t>2025-03-21</a:t>
            </a:r>
          </a:p>
        </p:txBody>
      </p:sp>
      <p:sp>
        <p:nvSpPr>
          <p:cNvPr id="6" name="Fußzeilenplatzhalter 5"/>
          <p:cNvSpPr>
            <a:spLocks noGrp="1"/>
          </p:cNvSpPr>
          <p:nvPr>
            <p:ph type="ftr" sz="quarter" idx="15"/>
          </p:nvPr>
        </p:nvSpPr>
        <p:spPr/>
        <p:txBody>
          <a:bodyPr/>
          <a:lstStyle/>
          <a:p>
            <a:r>
              <a:rPr lang="de-DE"/>
              <a:t>PrePEP 2025</a:t>
            </a:r>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40400437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Faktenbox klein">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369219"/>
            <a:ext cx="4176713"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2" name="Faktenbox Überschrift"/>
          <p:cNvSpPr txBox="1"/>
          <p:nvPr userDrawn="1"/>
        </p:nvSpPr>
        <p:spPr>
          <a:xfrm>
            <a:off x="6782584" y="3317714"/>
            <a:ext cx="1985177" cy="276999"/>
          </a:xfrm>
          <a:prstGeom prst="rect">
            <a:avLst/>
          </a:prstGeom>
          <a:noFill/>
        </p:spPr>
        <p:txBody>
          <a:bodyPr wrap="square" tIns="0" bIns="0" rtlCol="0">
            <a:spAutoFit/>
          </a:bodyPr>
          <a:lstStyle/>
          <a:p>
            <a:pPr algn="r"/>
            <a:r>
              <a:rPr lang="de-DE" b="1" dirty="0">
                <a:solidFill>
                  <a:srgbClr val="D1051B"/>
                </a:solidFill>
              </a:rPr>
              <a:t>FAKTEN</a:t>
            </a:r>
            <a:endParaRPr lang="de-DE" dirty="0"/>
          </a:p>
        </p:txBody>
      </p:sp>
      <p:sp>
        <p:nvSpPr>
          <p:cNvPr id="4" name="Faktenbox Inhalt"/>
          <p:cNvSpPr>
            <a:spLocks noGrp="1"/>
          </p:cNvSpPr>
          <p:nvPr>
            <p:ph type="body" sz="quarter" idx="13" hasCustomPrompt="1"/>
          </p:nvPr>
        </p:nvSpPr>
        <p:spPr>
          <a:xfrm>
            <a:off x="4686685" y="3618523"/>
            <a:ext cx="4062027" cy="897914"/>
          </a:xfrm>
        </p:spPr>
        <p:txBody>
          <a:bodyPr/>
          <a:lstStyle>
            <a:lvl1pPr marL="0" indent="0" algn="r">
              <a:buNone/>
              <a:defRPr baseline="0"/>
            </a:lvl1pPr>
          </a:lstStyle>
          <a:p>
            <a:pPr lvl="0"/>
            <a:r>
              <a:rPr lang="de-DE" dirty="0"/>
              <a:t>Fakten-/Zitat durch klicken eingeben</a:t>
            </a:r>
          </a:p>
        </p:txBody>
      </p:sp>
      <p:pic>
        <p:nvPicPr>
          <p:cNvPr id="10" name="Faktenbox Schmuck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3396" y="3363913"/>
            <a:ext cx="136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13195658"/>
      </p:ext>
    </p:extLst>
  </p:cSld>
  <p:clrMapOvr>
    <a:masterClrMapping/>
  </p:clrMapOvr>
  <p:extLst>
    <p:ext uri="{DCECCB84-F9BA-43D5-87BE-67443E8EF086}">
      <p15:sldGuideLst xmlns:p15="http://schemas.microsoft.com/office/powerpoint/2012/main">
        <p15:guide id="1" orient="horz" pos="211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Faktenbox groß">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8" y="1369219"/>
            <a:ext cx="3027326"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pic>
        <p:nvPicPr>
          <p:cNvPr id="13" name="Schmuckbild Infokasten Hintergrund"/>
          <p:cNvPicPr>
            <a:picLocks noChangeAspect="1"/>
          </p:cNvPicPr>
          <p:nvPr/>
        </p:nvPicPr>
        <p:blipFill rotWithShape="1">
          <a:blip r:embed="rId2">
            <a:extLst>
              <a:ext uri="{28A0092B-C50C-407E-A947-70E740481C1C}">
                <a14:useLocalDpi xmlns:a14="http://schemas.microsoft.com/office/drawing/2010/main" val="0"/>
              </a:ext>
            </a:extLst>
          </a:blip>
          <a:srcRect l="6753" t="4981" r="5607" b="18337"/>
          <a:stretch/>
        </p:blipFill>
        <p:spPr bwMode="auto">
          <a:xfrm>
            <a:off x="3422613" y="1251799"/>
            <a:ext cx="5344206" cy="33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nfo Überschrift"/>
          <p:cNvSpPr txBox="1"/>
          <p:nvPr userDrawn="1"/>
        </p:nvSpPr>
        <p:spPr>
          <a:xfrm>
            <a:off x="3549391" y="1445740"/>
            <a:ext cx="1022610" cy="400110"/>
          </a:xfrm>
          <a:prstGeom prst="rect">
            <a:avLst/>
          </a:prstGeom>
          <a:noFill/>
        </p:spPr>
        <p:txBody>
          <a:bodyPr wrap="square" tIns="0" bIns="0" rtlCol="0">
            <a:spAutoFit/>
          </a:bodyPr>
          <a:lstStyle/>
          <a:p>
            <a:pPr algn="l"/>
            <a:r>
              <a:rPr lang="de-DE" sz="2600" b="0" dirty="0">
                <a:solidFill>
                  <a:schemeClr val="bg1"/>
                </a:solidFill>
                <a:latin typeface="+mj-lt"/>
              </a:rPr>
              <a:t>INFO</a:t>
            </a:r>
          </a:p>
        </p:txBody>
      </p:sp>
      <p:sp>
        <p:nvSpPr>
          <p:cNvPr id="17" name="Info Inhalt"/>
          <p:cNvSpPr>
            <a:spLocks noGrp="1"/>
          </p:cNvSpPr>
          <p:nvPr>
            <p:ph type="body" sz="quarter" idx="14" hasCustomPrompt="1"/>
          </p:nvPr>
        </p:nvSpPr>
        <p:spPr>
          <a:xfrm>
            <a:off x="3568847" y="1965324"/>
            <a:ext cx="5106841" cy="2551113"/>
          </a:xfrm>
        </p:spPr>
        <p:txBody>
          <a:bodyPr>
            <a:norm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Fakten als Text eingeben</a:t>
            </a:r>
          </a:p>
        </p:txBody>
      </p:sp>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115067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ntaktdaten">
    <p:spTree>
      <p:nvGrpSpPr>
        <p:cNvPr id="1" name=""/>
        <p:cNvGrpSpPr/>
        <p:nvPr/>
      </p:nvGrpSpPr>
      <p:grpSpPr>
        <a:xfrm>
          <a:off x="0" y="0"/>
          <a:ext cx="0" cy="0"/>
          <a:chOff x="0" y="0"/>
          <a:chExt cx="0" cy="0"/>
        </a:xfrm>
      </p:grpSpPr>
      <p:sp>
        <p:nvSpPr>
          <p:cNvPr id="6" name="Titel 5"/>
          <p:cNvSpPr>
            <a:spLocks noGrp="1"/>
          </p:cNvSpPr>
          <p:nvPr>
            <p:ph type="title" hasCustomPrompt="1"/>
          </p:nvPr>
        </p:nvSpPr>
        <p:spPr>
          <a:xfrm>
            <a:off x="395286" y="864000"/>
            <a:ext cx="5040000" cy="360099"/>
          </a:xfrm>
        </p:spPr>
        <p:txBody>
          <a:bodyPr/>
          <a:lstStyle/>
          <a:p>
            <a:r>
              <a:rPr lang="de-DE" sz="2600" dirty="0">
                <a:latin typeface="+mj-lt"/>
              </a:rPr>
              <a:t>Ihr Ansprechpartner</a:t>
            </a:r>
          </a:p>
        </p:txBody>
      </p:sp>
      <p:sp>
        <p:nvSpPr>
          <p:cNvPr id="9" name="Textplatzhalter 8"/>
          <p:cNvSpPr>
            <a:spLocks noGrp="1"/>
          </p:cNvSpPr>
          <p:nvPr>
            <p:ph type="body" sz="quarter" idx="13" hasCustomPrompt="1"/>
          </p:nvPr>
        </p:nvSpPr>
        <p:spPr>
          <a:xfrm>
            <a:off x="395288" y="1543050"/>
            <a:ext cx="5040000" cy="2973388"/>
          </a:xfrm>
        </p:spPr>
        <p:txBody>
          <a:bodyPr>
            <a:normAutofit/>
          </a:bodyPr>
          <a:lstStyle>
            <a:lvl1pPr marL="0" indent="0">
              <a:buNone/>
              <a:defRPr sz="1800"/>
            </a:lvl1pPr>
            <a:lvl2pPr marL="431800" indent="0">
              <a:buNone/>
              <a:defRPr/>
            </a:lvl2pPr>
            <a:lvl3pPr marL="914400" indent="0">
              <a:buNone/>
              <a:defRPr/>
            </a:lvl3pPr>
            <a:lvl4pPr marL="1371600" indent="0">
              <a:buNone/>
              <a:defRPr/>
            </a:lvl4pPr>
            <a:lvl5pPr marL="1828800" indent="0">
              <a:buNone/>
              <a:defRPr/>
            </a:lvl5pPr>
          </a:lstStyle>
          <a:p>
            <a:pPr lvl="0"/>
            <a:r>
              <a:rPr lang="de-DE" dirty="0"/>
              <a:t>Hans Mustermann</a:t>
            </a:r>
          </a:p>
          <a:p>
            <a:pPr lvl="0"/>
            <a:r>
              <a:rPr lang="de-DE" dirty="0"/>
              <a:t>Referat XX </a:t>
            </a:r>
            <a:r>
              <a:rPr lang="de-DE" dirty="0" err="1"/>
              <a:t>XX</a:t>
            </a:r>
            <a:endParaRPr lang="de-DE" dirty="0"/>
          </a:p>
          <a:p>
            <a:pPr lvl="0"/>
            <a:r>
              <a:rPr lang="de-DE" dirty="0"/>
              <a:t>Blindtextstraße 135</a:t>
            </a:r>
          </a:p>
          <a:p>
            <a:pPr lvl="0"/>
            <a:r>
              <a:rPr lang="de-DE" dirty="0"/>
              <a:t>12345 Musterstadt</a:t>
            </a:r>
          </a:p>
          <a:p>
            <a:pPr lvl="0"/>
            <a:endParaRPr lang="de-DE" dirty="0"/>
          </a:p>
          <a:p>
            <a:pPr lvl="0"/>
            <a:r>
              <a:rPr lang="de-DE" dirty="0"/>
              <a:t>hans.mustermann@dwd.de</a:t>
            </a:r>
          </a:p>
          <a:p>
            <a:pPr lvl="0"/>
            <a:r>
              <a:rPr lang="de-DE" dirty="0"/>
              <a:t>Tel.: +49 (0) 6789 / 10 11 -12</a:t>
            </a:r>
          </a:p>
        </p:txBody>
      </p:sp>
      <p:pic>
        <p:nvPicPr>
          <p:cNvPr id="10" name="Schmuckbild" descr="Das Bild soll zur Kontaktaufnahme anregen und zeigt Tippende Finger auf einem Laptop, Eine Hand an einem Telefonhörer und eine Dame beim Telefonieren." title="Schmuckbild zur Kontaktaufnah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98977" y="915988"/>
            <a:ext cx="2776711"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p:cNvSpPr>
            <a:spLocks noGrp="1"/>
          </p:cNvSpPr>
          <p:nvPr>
            <p:ph type="dt" sz="half" idx="10"/>
          </p:nvPr>
        </p:nvSpPr>
        <p:spPr/>
        <p:txBody>
          <a:bodyPr/>
          <a:lstStyle/>
          <a:p>
            <a:r>
              <a:rPr lang="de-DE"/>
              <a:t>2025-03-21</a:t>
            </a:r>
          </a:p>
        </p:txBody>
      </p:sp>
      <p:sp>
        <p:nvSpPr>
          <p:cNvPr id="4" name="Fußzeilenplatzhalter 3"/>
          <p:cNvSpPr>
            <a:spLocks noGrp="1"/>
          </p:cNvSpPr>
          <p:nvPr>
            <p:ph type="ftr" sz="quarter" idx="11"/>
          </p:nvPr>
        </p:nvSpPr>
        <p:spPr/>
        <p:txBody>
          <a:bodyPr/>
          <a:lstStyle/>
          <a:p>
            <a:r>
              <a:rPr lang="de-DE"/>
              <a:t>PrePEP 2025</a:t>
            </a:r>
            <a:endParaRPr lang="de-DE" dirty="0"/>
          </a:p>
        </p:txBody>
      </p:sp>
      <p:sp>
        <p:nvSpPr>
          <p:cNvPr id="5" name="Foliennummernplatzhalter 4"/>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227380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Inhalt mit Überschrift und Infozeile">
    <p:spTree>
      <p:nvGrpSpPr>
        <p:cNvPr id="1" name=""/>
        <p:cNvGrpSpPr/>
        <p:nvPr/>
      </p:nvGrpSpPr>
      <p:grpSpPr>
        <a:xfrm>
          <a:off x="0" y="0"/>
          <a:ext cx="0" cy="0"/>
          <a:chOff x="0" y="0"/>
          <a:chExt cx="0" cy="0"/>
        </a:xfrm>
      </p:grpSpPr>
      <p:sp>
        <p:nvSpPr>
          <p:cNvPr id="125" name="Folientitel durch Klicken bearbeiten"/>
          <p:cNvSpPr txBox="1">
            <a:spLocks noGrp="1"/>
          </p:cNvSpPr>
          <p:nvPr>
            <p:ph type="title" hasCustomPrompt="1"/>
          </p:nvPr>
        </p:nvSpPr>
        <p:spPr>
          <a:xfrm>
            <a:off x="395286" y="863999"/>
            <a:ext cx="8353426" cy="387799"/>
          </a:xfrm>
          <a:prstGeom prst="rect">
            <a:avLst/>
          </a:prstGeom>
          <a:noFill/>
        </p:spPr>
        <p:txBody>
          <a:bodyPr lIns="0" tIns="0" rIns="0" bIns="0" anchor="t"/>
          <a:lstStyle>
            <a:lvl1pPr algn="l">
              <a:defRPr sz="2600"/>
            </a:lvl1pPr>
          </a:lstStyle>
          <a:p>
            <a:r>
              <a:t>Folientitel durch Klicken bearbeiten</a:t>
            </a:r>
          </a:p>
        </p:txBody>
      </p:sp>
      <p:sp>
        <p:nvSpPr>
          <p:cNvPr id="126" name="Textebene 1…"/>
          <p:cNvSpPr txBox="1">
            <a:spLocks noGrp="1"/>
          </p:cNvSpPr>
          <p:nvPr>
            <p:ph type="body" idx="1" hasCustomPrompt="1"/>
          </p:nvPr>
        </p:nvSpPr>
        <p:spPr>
          <a:xfrm>
            <a:off x="395288" y="1369219"/>
            <a:ext cx="8353425" cy="3147219"/>
          </a:xfrm>
          <a:prstGeom prst="rect">
            <a:avLst/>
          </a:prstGeom>
          <a:solidFill>
            <a:srgbClr val="D2E1F5"/>
          </a:solidFill>
        </p:spPr>
        <p:txBody>
          <a:bodyPr/>
          <a:lstStyle>
            <a:lvl1pPr marL="0" indent="0" algn="ctr">
              <a:buClrTx/>
              <a:buSzTx/>
              <a:buNone/>
              <a:defRPr>
                <a:solidFill>
                  <a:srgbClr val="96B9DC"/>
                </a:solidFill>
              </a:defRPr>
            </a:lvl1pPr>
            <a:lvl2pPr algn="ctr">
              <a:buClrTx/>
              <a:defRPr>
                <a:solidFill>
                  <a:srgbClr val="96B9DC"/>
                </a:solidFill>
              </a:defRPr>
            </a:lvl2pPr>
            <a:lvl3pPr algn="ctr">
              <a:buClrTx/>
              <a:defRPr>
                <a:solidFill>
                  <a:srgbClr val="96B9DC"/>
                </a:solidFill>
              </a:defRPr>
            </a:lvl3pPr>
            <a:lvl4pPr algn="ctr">
              <a:buClrTx/>
              <a:defRPr>
                <a:solidFill>
                  <a:srgbClr val="96B9DC"/>
                </a:solidFill>
              </a:defRPr>
            </a:lvl4pPr>
            <a:lvl5pPr algn="ctr">
              <a:buClrTx/>
              <a:defRPr>
                <a:solidFill>
                  <a:srgbClr val="96B9DC"/>
                </a:solidFill>
              </a:defRPr>
            </a:lvl5pPr>
          </a:lstStyle>
          <a:p>
            <a:r>
              <a:t>Platzhalter durch Klick auf ein Icon füllen</a:t>
            </a:r>
          </a:p>
          <a:p>
            <a:pPr lvl="1"/>
            <a:endParaRPr/>
          </a:p>
          <a:p>
            <a:pPr lvl="2"/>
            <a:endParaRPr/>
          </a:p>
          <a:p>
            <a:pPr lvl="3"/>
            <a:endParaRPr/>
          </a:p>
          <a:p>
            <a:pPr lvl="4"/>
            <a:endParaRPr/>
          </a:p>
        </p:txBody>
      </p:sp>
      <p:sp>
        <p:nvSpPr>
          <p:cNvPr id="127" name="Textplatzhalter 3"/>
          <p:cNvSpPr>
            <a:spLocks noGrp="1"/>
          </p:cNvSpPr>
          <p:nvPr>
            <p:ph type="body" sz="quarter" idx="21" hasCustomPrompt="1"/>
          </p:nvPr>
        </p:nvSpPr>
        <p:spPr>
          <a:xfrm>
            <a:off x="395287" y="4259069"/>
            <a:ext cx="8353426" cy="257370"/>
          </a:xfrm>
          <a:prstGeom prst="rect">
            <a:avLst/>
          </a:prstGeom>
          <a:solidFill>
            <a:srgbClr val="FFFFFF">
              <a:alpha val="50000"/>
            </a:srgbClr>
          </a:solidFill>
        </p:spPr>
        <p:txBody>
          <a:bodyPr anchor="b"/>
          <a:lstStyle>
            <a:lvl1pPr marL="0" indent="0" algn="r">
              <a:spcBef>
                <a:spcPts val="500"/>
              </a:spcBef>
              <a:buClrTx/>
              <a:buSzTx/>
              <a:buNone/>
              <a:defRPr sz="1200"/>
            </a:lvl1pPr>
          </a:lstStyle>
          <a:p>
            <a:r>
              <a:t>In diesem Textfeld können Sie die Abbildung/Chart kurz erläutern.</a:t>
            </a:r>
          </a:p>
        </p:txBody>
      </p:sp>
      <p:sp>
        <p:nvSpPr>
          <p:cNvPr id="128" name="Foliennummer"/>
          <p:cNvSpPr txBox="1">
            <a:spLocks noGrp="1"/>
          </p:cNvSpPr>
          <p:nvPr>
            <p:ph type="sldNum" sz="quarter" idx="2"/>
          </p:nvPr>
        </p:nvSpPr>
        <p:spPr>
          <a:xfrm>
            <a:off x="8594750" y="4808847"/>
            <a:ext cx="153964" cy="135547"/>
          </a:xfrm>
          <a:prstGeom prst="rect">
            <a:avLst/>
          </a:prstGeom>
        </p:spPr>
        <p:txBody>
          <a:bodyPr/>
          <a:lstStyle/>
          <a:p>
            <a:fld id="{86CB4B4D-7CA3-9044-876B-883B54F8677D}" type="slidenum">
              <a:rPr/>
              <a:t>‹Nr.›</a:t>
            </a:fld>
            <a:endParaRPr/>
          </a:p>
        </p:txBody>
      </p:sp>
      <p:sp>
        <p:nvSpPr>
          <p:cNvPr id="2" name="Fußzeilenplatzhalter 1"/>
          <p:cNvSpPr>
            <a:spLocks noGrp="1"/>
          </p:cNvSpPr>
          <p:nvPr>
            <p:ph type="ftr" sz="quarter" idx="22"/>
          </p:nvPr>
        </p:nvSpPr>
        <p:spPr/>
        <p:txBody>
          <a:bodyPr/>
          <a:lstStyle/>
          <a:p>
            <a:r>
              <a:rPr lang="de-DE"/>
              <a:t>PrePEP 2025</a:t>
            </a:r>
          </a:p>
        </p:txBody>
      </p:sp>
    </p:spTree>
    <p:extLst>
      <p:ext uri="{BB962C8B-B14F-4D97-AF65-F5344CB8AC3E}">
        <p14:creationId xmlns:p14="http://schemas.microsoft.com/office/powerpoint/2010/main" val="41801080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a:xfrm>
            <a:off x="7434318" y="4845324"/>
            <a:ext cx="465138" cy="161925"/>
          </a:xfrm>
          <a:prstGeom prst="rect">
            <a:avLst/>
          </a:prstGeom>
        </p:spPr>
        <p:txBody>
          <a:bodyPr/>
          <a:lstStyle>
            <a:lvl1pPr>
              <a:defRPr/>
            </a:lvl1pPr>
          </a:lstStyle>
          <a:p>
            <a:fld id="{35D4FE9D-F09E-47F6-A0D0-5BC841FD5671}" type="slidenum">
              <a:rPr lang="de-DE" altLang="de-DE"/>
              <a:pPr/>
              <a:t>‹Nr.›</a:t>
            </a:fld>
            <a:endParaRPr lang="de-DE" altLang="de-DE" dirty="0"/>
          </a:p>
        </p:txBody>
      </p:sp>
    </p:spTree>
    <p:extLst>
      <p:ext uri="{BB962C8B-B14F-4D97-AF65-F5344CB8AC3E}">
        <p14:creationId xmlns:p14="http://schemas.microsoft.com/office/powerpoint/2010/main" val="18409913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ohne Bild mit Untertite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287" y="2216974"/>
            <a:ext cx="8353425" cy="415498"/>
          </a:xfrm>
        </p:spPr>
        <p:txBody>
          <a:bodyPr anchor="b"/>
          <a:lstStyle>
            <a:lvl1pPr algn="ctr">
              <a:defRPr sz="3000"/>
            </a:lvl1pPr>
          </a:lstStyle>
          <a:p>
            <a:r>
              <a:rPr lang="de-DE" dirty="0"/>
              <a:t>Titel durch Klicken bearbeiten</a:t>
            </a:r>
            <a:endParaRPr lang="en-US" dirty="0"/>
          </a:p>
        </p:txBody>
      </p:sp>
      <p:sp>
        <p:nvSpPr>
          <p:cNvPr id="3" name="Subtitle 2"/>
          <p:cNvSpPr>
            <a:spLocks noGrp="1"/>
          </p:cNvSpPr>
          <p:nvPr>
            <p:ph type="subTitle" idx="1" hasCustomPrompt="1"/>
          </p:nvPr>
        </p:nvSpPr>
        <p:spPr>
          <a:xfrm>
            <a:off x="1143000" y="2701528"/>
            <a:ext cx="6858000" cy="1814910"/>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Untertitelmasters durch Klicken bearbeiten</a:t>
            </a:r>
            <a:endParaRPr lang="en-US" dirty="0"/>
          </a:p>
        </p:txBody>
      </p:sp>
      <p:sp>
        <p:nvSpPr>
          <p:cNvPr id="9" name="Datumsplatzhalter 8"/>
          <p:cNvSpPr>
            <a:spLocks noGrp="1"/>
          </p:cNvSpPr>
          <p:nvPr>
            <p:ph type="dt" sz="half" idx="10"/>
          </p:nvPr>
        </p:nvSpPr>
        <p:spPr>
          <a:xfrm>
            <a:off x="542166" y="4739302"/>
            <a:ext cx="2143884" cy="274637"/>
          </a:xfrm>
        </p:spPr>
        <p:txBody>
          <a:bodyPr/>
          <a:lstStyle/>
          <a:p>
            <a:r>
              <a:rPr lang="de-DE"/>
              <a:t>2025-03-21</a:t>
            </a:r>
          </a:p>
        </p:txBody>
      </p:sp>
      <p:sp>
        <p:nvSpPr>
          <p:cNvPr id="10" name="Fußzeilenplatzhalter 9"/>
          <p:cNvSpPr>
            <a:spLocks noGrp="1"/>
          </p:cNvSpPr>
          <p:nvPr>
            <p:ph type="ftr" sz="quarter" idx="11"/>
          </p:nvPr>
        </p:nvSpPr>
        <p:spPr>
          <a:xfrm>
            <a:off x="3262312" y="4739302"/>
            <a:ext cx="5413375" cy="274637"/>
          </a:xfrm>
        </p:spPr>
        <p:txBody>
          <a:bodyPr/>
          <a:lstStyle/>
          <a:p>
            <a:r>
              <a:rPr lang="de-DE"/>
              <a:t>PrePEP 2025</a:t>
            </a:r>
            <a:endParaRPr lang="de-DE" dirty="0"/>
          </a:p>
        </p:txBody>
      </p:sp>
    </p:spTree>
    <p:extLst>
      <p:ext uri="{BB962C8B-B14F-4D97-AF65-F5344CB8AC3E}">
        <p14:creationId xmlns:p14="http://schemas.microsoft.com/office/powerpoint/2010/main" val="337032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7" y="864000"/>
            <a:ext cx="8353425"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7" y="1369219"/>
            <a:ext cx="8353426"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381565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2-Spaltig">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369219"/>
            <a:ext cx="8353426" cy="3147219"/>
          </a:xfrm>
          <a:prstGeom prst="rect">
            <a:avLst/>
          </a:prstGeom>
        </p:spPr>
        <p:txBody>
          <a:bodyPr numCol="2">
            <a:normAutofit/>
          </a:bodyPr>
          <a:lstStyle>
            <a:lvl1pPr>
              <a:defRPr sz="18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zweispaltig eingeben. </a:t>
            </a:r>
          </a:p>
        </p:txBody>
      </p:sp>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218230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m. Rasterbalken">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7" y="864000"/>
            <a:ext cx="7560713"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7" y="1369219"/>
            <a:ext cx="7560713"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pic>
        <p:nvPicPr>
          <p:cNvPr id="10" name="Schmuckbild" descr="Ein breiter Balken am rechten Rand der Präsentation, der von oben nach unten aus Linien aufgebaut ist. Oben sind die Linien hellblau und verlaufen dann nach unten hin nach Weiß. " title="Schmuckbild Raster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000" y="864000"/>
            <a:ext cx="1047872" cy="36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96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mit Kernaussag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369219"/>
            <a:ext cx="8353426" cy="2440781"/>
          </a:xfrm>
          <a:prstGeom prst="rect">
            <a:avLst/>
          </a:prstGeom>
        </p:spPr>
        <p:txBody>
          <a:bodyPr>
            <a:normAutofit/>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de-DE" dirty="0"/>
              <a:t>Inhalt durch klicken auf ein Symbol einfügen oder Text eingeben. </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platzhalter 3"/>
          <p:cNvSpPr>
            <a:spLocks noGrp="1"/>
          </p:cNvSpPr>
          <p:nvPr>
            <p:ph type="body" sz="quarter" idx="13" hasCustomPrompt="1"/>
          </p:nvPr>
        </p:nvSpPr>
        <p:spPr>
          <a:xfrm>
            <a:off x="395287" y="3810000"/>
            <a:ext cx="8353425" cy="720000"/>
          </a:xfrm>
          <a:solidFill>
            <a:schemeClr val="tx1"/>
          </a:solidFill>
        </p:spPr>
        <p:txBody>
          <a:bodyPr anchor="ctr" anchorCtr="0">
            <a:normAutofit/>
          </a:bodyPr>
          <a:lstStyle>
            <a:lvl1pPr marL="0" indent="0" algn="ctr">
              <a:buFontTx/>
              <a:buNone/>
              <a:defRPr sz="1800">
                <a:solidFill>
                  <a:schemeClr val="bg1"/>
                </a:solidFill>
              </a:defRPr>
            </a:lvl1pPr>
          </a:lstStyle>
          <a:p>
            <a:pPr lvl="0"/>
            <a:r>
              <a:rPr lang="de-DE" dirty="0"/>
              <a:t>Setzen Sie hier ein Fazit oder die Kernaussage der Folie ein.</a:t>
            </a:r>
          </a:p>
        </p:txBody>
      </p:sp>
      <p:sp>
        <p:nvSpPr>
          <p:cNvPr id="7" name="Datumsplatzhalter 6"/>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337733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sz="half" idx="1" hasCustomPrompt="1"/>
          </p:nvPr>
        </p:nvSpPr>
        <p:spPr>
          <a:xfrm>
            <a:off x="395289" y="1369219"/>
            <a:ext cx="4119562"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4" name="Content Placeholder 3"/>
          <p:cNvSpPr>
            <a:spLocks noGrp="1"/>
          </p:cNvSpPr>
          <p:nvPr>
            <p:ph sz="half" idx="2" hasCustomPrompt="1"/>
          </p:nvPr>
        </p:nvSpPr>
        <p:spPr>
          <a:xfrm>
            <a:off x="4629149" y="1369219"/>
            <a:ext cx="4119563"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219385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5" name="Vergleich 1"/>
          <p:cNvSpPr>
            <a:spLocks noGrp="1"/>
          </p:cNvSpPr>
          <p:nvPr>
            <p:ph type="title" hasCustomPrompt="1"/>
          </p:nvPr>
        </p:nvSpPr>
        <p:spPr>
          <a:xfrm>
            <a:off x="395287" y="864000"/>
            <a:ext cx="4176713" cy="360099"/>
          </a:xfrm>
        </p:spPr>
        <p:txBody>
          <a:bodyPr/>
          <a:lstStyle>
            <a:lvl1pPr>
              <a:defRPr/>
            </a:lvl1pPr>
          </a:lstStyle>
          <a:p>
            <a:r>
              <a:rPr lang="de-DE" dirty="0"/>
              <a:t>Vergleich 1</a:t>
            </a:r>
          </a:p>
        </p:txBody>
      </p:sp>
      <p:sp>
        <p:nvSpPr>
          <p:cNvPr id="3" name="Inhalt 1"/>
          <p:cNvSpPr>
            <a:spLocks noGrp="1"/>
          </p:cNvSpPr>
          <p:nvPr>
            <p:ph sz="half" idx="1" hasCustomPrompt="1"/>
          </p:nvPr>
        </p:nvSpPr>
        <p:spPr>
          <a:xfrm>
            <a:off x="395289" y="1369219"/>
            <a:ext cx="4119562"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10" name="Vergleich 2"/>
          <p:cNvSpPr>
            <a:spLocks noGrp="1"/>
          </p:cNvSpPr>
          <p:nvPr>
            <p:ph type="body" sz="quarter" idx="3" hasCustomPrompt="1"/>
          </p:nvPr>
        </p:nvSpPr>
        <p:spPr>
          <a:xfrm>
            <a:off x="4629150" y="864000"/>
            <a:ext cx="4118400" cy="360000"/>
          </a:xfrm>
          <a:prstGeom prst="rect">
            <a:avLst/>
          </a:prstGeom>
        </p:spPr>
        <p:txBody>
          <a:bodyPr tIns="0" bIns="0" anchor="t" anchorCtr="0">
            <a:noAutofit/>
          </a:bodyPr>
          <a:lstStyle>
            <a:lvl1pPr marL="0" indent="0" algn="l" defTabSz="685800" rtl="0" eaLnBrk="1" latinLnBrk="0" hangingPunct="1">
              <a:lnSpc>
                <a:spcPct val="90000"/>
              </a:lnSpc>
              <a:spcBef>
                <a:spcPct val="0"/>
              </a:spcBef>
              <a:buNone/>
              <a:defRPr lang="de-DE" sz="2600" kern="120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Vergleich 2</a:t>
            </a:r>
          </a:p>
        </p:txBody>
      </p:sp>
      <p:sp>
        <p:nvSpPr>
          <p:cNvPr id="4" name="Inhalt 2"/>
          <p:cNvSpPr>
            <a:spLocks noGrp="1"/>
          </p:cNvSpPr>
          <p:nvPr>
            <p:ph sz="half" idx="2" hasCustomPrompt="1"/>
          </p:nvPr>
        </p:nvSpPr>
        <p:spPr>
          <a:xfrm>
            <a:off x="4629149" y="1369219"/>
            <a:ext cx="4119563" cy="31472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p:txBody>
          <a:bodyPr/>
          <a:lstStyle/>
          <a:p>
            <a:r>
              <a:rPr lang="de-DE"/>
              <a:t>2025-03-21</a:t>
            </a:r>
          </a:p>
        </p:txBody>
      </p:sp>
      <p:sp>
        <p:nvSpPr>
          <p:cNvPr id="8" name="Fußzeilenplatzhalter 7"/>
          <p:cNvSpPr>
            <a:spLocks noGrp="1"/>
          </p:cNvSpPr>
          <p:nvPr>
            <p:ph type="ftr" sz="quarter" idx="11"/>
          </p:nvPr>
        </p:nvSpPr>
        <p:spPr/>
        <p:txBody>
          <a:bodyPr/>
          <a:lstStyle/>
          <a:p>
            <a:r>
              <a:rPr lang="de-DE"/>
              <a:t>PrePEP 2025</a:t>
            </a:r>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129155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Inhalt u. Überschrift">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95288" y="864000"/>
            <a:ext cx="3183732" cy="387798"/>
          </a:xfrm>
        </p:spPr>
        <p:txBody>
          <a:bodyPr/>
          <a:lstStyle/>
          <a:p>
            <a:r>
              <a:rPr lang="de-DE" dirty="0"/>
              <a:t>Folientitel</a:t>
            </a:r>
          </a:p>
        </p:txBody>
      </p:sp>
      <p:sp>
        <p:nvSpPr>
          <p:cNvPr id="11" name="Content Placeholder 2"/>
          <p:cNvSpPr>
            <a:spLocks noGrp="1"/>
          </p:cNvSpPr>
          <p:nvPr>
            <p:ph sz="half" idx="1" hasCustomPrompt="1"/>
          </p:nvPr>
        </p:nvSpPr>
        <p:spPr>
          <a:xfrm>
            <a:off x="395288" y="1543049"/>
            <a:ext cx="3183731" cy="297338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8" name="Bildplatzhalter 6" descr="Schmuckbild ohne inhaltlichen Bezug zum Vortrag." title="Schmuckbild"/>
          <p:cNvSpPr>
            <a:spLocks noGrp="1"/>
          </p:cNvSpPr>
          <p:nvPr>
            <p:ph type="pic" sz="quarter" idx="13"/>
          </p:nvPr>
        </p:nvSpPr>
        <p:spPr>
          <a:xfrm>
            <a:off x="3887390" y="864000"/>
            <a:ext cx="4861323" cy="3652438"/>
          </a:xfrm>
          <a:solidFill>
            <a:schemeClr val="bg2"/>
          </a:solidFill>
        </p:spPr>
        <p:txBody>
          <a:bodyPr anchor="t" anchorCtr="1">
            <a:normAutofit/>
          </a:bodyPr>
          <a:lstStyle>
            <a:lvl1pPr marL="0" indent="0" algn="ctr">
              <a:buFontTx/>
              <a:buNone/>
              <a:defRPr sz="2800" baseline="0">
                <a:solidFill>
                  <a:schemeClr val="tx2"/>
                </a:solidFill>
              </a:defRPr>
            </a:lvl1pPr>
          </a:lstStyle>
          <a:p>
            <a:r>
              <a:rPr lang="de-DE" dirty="0"/>
              <a:t>Bild durch Klicken auf Symbol hinzufügen</a:t>
            </a:r>
          </a:p>
        </p:txBody>
      </p:sp>
      <p:sp>
        <p:nvSpPr>
          <p:cNvPr id="12" name="Textplatzhalter 3"/>
          <p:cNvSpPr>
            <a:spLocks noGrp="1"/>
          </p:cNvSpPr>
          <p:nvPr>
            <p:ph type="body" sz="quarter" idx="18" hasCustomPrompt="1"/>
          </p:nvPr>
        </p:nvSpPr>
        <p:spPr>
          <a:xfrm>
            <a:off x="3887388" y="4259069"/>
            <a:ext cx="4861323"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 kurz erläutern.</a:t>
            </a:r>
          </a:p>
        </p:txBody>
      </p:sp>
      <p:sp>
        <p:nvSpPr>
          <p:cNvPr id="3" name="Datumsplatzhalter 2"/>
          <p:cNvSpPr>
            <a:spLocks noGrp="1"/>
          </p:cNvSpPr>
          <p:nvPr>
            <p:ph type="dt" sz="half" idx="14"/>
          </p:nvPr>
        </p:nvSpPr>
        <p:spPr/>
        <p:txBody>
          <a:bodyPr/>
          <a:lstStyle/>
          <a:p>
            <a:r>
              <a:rPr lang="de-DE"/>
              <a:t>2025-03-21</a:t>
            </a:r>
          </a:p>
        </p:txBody>
      </p:sp>
      <p:sp>
        <p:nvSpPr>
          <p:cNvPr id="6" name="Fußzeilenplatzhalter 5"/>
          <p:cNvSpPr>
            <a:spLocks noGrp="1"/>
          </p:cNvSpPr>
          <p:nvPr>
            <p:ph type="ftr" sz="quarter" idx="15"/>
          </p:nvPr>
        </p:nvSpPr>
        <p:spPr/>
        <p:txBody>
          <a:bodyPr/>
          <a:lstStyle/>
          <a:p>
            <a:r>
              <a:rPr lang="de-DE"/>
              <a:t>PrePEP 2025</a:t>
            </a:r>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‹Nr.›</a:t>
            </a:fld>
            <a:endParaRPr lang="de-DE" dirty="0"/>
          </a:p>
        </p:txBody>
      </p:sp>
    </p:spTree>
    <p:extLst>
      <p:ext uri="{BB962C8B-B14F-4D97-AF65-F5344CB8AC3E}">
        <p14:creationId xmlns:p14="http://schemas.microsoft.com/office/powerpoint/2010/main" val="12113528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DWD-Logo" descr="Wort-Bild-Marke des Deutschen Wetterdienst. Wetter und Klima aus einer Hand." title="DWD-Logo"/>
          <p:cNvPicPr>
            <a:picLocks noChangeAspect="1"/>
          </p:cNvPicPr>
          <p:nvPr userDrawn="1"/>
        </p:nvPicPr>
        <p:blipFill>
          <a:blip r:embed="rId17"/>
          <a:stretch>
            <a:fillRect/>
          </a:stretch>
        </p:blipFill>
        <p:spPr>
          <a:xfrm>
            <a:off x="7387610" y="144000"/>
            <a:ext cx="1612390" cy="432000"/>
          </a:xfrm>
          <a:prstGeom prst="rect">
            <a:avLst/>
          </a:prstGeom>
        </p:spPr>
      </p:pic>
      <p:cxnSp>
        <p:nvCxnSpPr>
          <p:cNvPr id="10" name="Inhalt beginnt" descr="Ab hier sollte der Inhalt der Folie beginnen." title="Horizontale Linie"/>
          <p:cNvCxnSpPr/>
          <p:nvPr userDrawn="1"/>
        </p:nvCxnSpPr>
        <p:spPr>
          <a:xfrm>
            <a:off x="144000" y="720000"/>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 name="Titleplatzhalter"/>
          <p:cNvSpPr>
            <a:spLocks noGrp="1"/>
          </p:cNvSpPr>
          <p:nvPr>
            <p:ph type="title"/>
          </p:nvPr>
        </p:nvSpPr>
        <p:spPr>
          <a:xfrm>
            <a:off x="395287" y="864000"/>
            <a:ext cx="8353425" cy="360099"/>
          </a:xfrm>
          <a:prstGeom prst="rect">
            <a:avLst/>
          </a:prstGeom>
        </p:spPr>
        <p:txBody>
          <a:bodyPr vert="horz" wrap="square" lIns="72000" tIns="0" rIns="72000" bIns="0" rtlCol="0" anchor="t" anchorCtr="0">
            <a:spAutoFit/>
          </a:bodyPr>
          <a:lstStyle/>
          <a:p>
            <a:r>
              <a:rPr lang="de-DE" dirty="0"/>
              <a:t>Folientitel durch Klicken bearbeiten</a:t>
            </a:r>
            <a:endParaRPr lang="en-US" dirty="0"/>
          </a:p>
        </p:txBody>
      </p:sp>
      <p:sp>
        <p:nvSpPr>
          <p:cNvPr id="13" name="Textplatzhalter"/>
          <p:cNvSpPr>
            <a:spLocks noGrp="1"/>
          </p:cNvSpPr>
          <p:nvPr>
            <p:ph type="body" idx="1"/>
          </p:nvPr>
        </p:nvSpPr>
        <p:spPr>
          <a:xfrm>
            <a:off x="395287" y="1370014"/>
            <a:ext cx="8353425" cy="3150724"/>
          </a:xfrm>
          <a:prstGeom prst="rect">
            <a:avLst/>
          </a:prstGeom>
        </p:spPr>
        <p:txBody>
          <a:bodyPr vert="horz" lIns="72000" tIns="36000" rIns="72000" bIns="36000" rtlCol="0">
            <a:normAutofit/>
          </a:bodyPr>
          <a:lstStyle/>
          <a:p>
            <a:pPr marL="352425" marR="0" lvl="0" indent="-352425"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ea typeface="+mn-ea"/>
                <a:cs typeface="+mn-cs"/>
              </a:rPr>
              <a:t>Text durch Klicken hinzufügen</a:t>
            </a:r>
          </a:p>
          <a:p>
            <a:pPr marL="692150" marR="0" lvl="1"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Zweite Ebene</a:t>
            </a:r>
          </a:p>
          <a:p>
            <a:pPr marL="1143000" marR="0" lvl="2"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Dritte Ebene</a:t>
            </a:r>
          </a:p>
          <a:p>
            <a:pPr marL="1600200" marR="0" lvl="3"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Vierte Ebene</a:t>
            </a:r>
          </a:p>
          <a:p>
            <a:pPr marL="2057400" marR="0" lvl="4"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Fünfte Ebene</a:t>
            </a:r>
          </a:p>
        </p:txBody>
      </p:sp>
      <p:cxnSp>
        <p:nvCxnSpPr>
          <p:cNvPr id="12" name="Inhalt endet" descr="Ab hier sollte der Inhalt der Folie beginnen." title="Horizontale Linie"/>
          <p:cNvCxnSpPr/>
          <p:nvPr userDrawn="1"/>
        </p:nvCxnSpPr>
        <p:spPr>
          <a:xfrm>
            <a:off x="144000" y="4658928"/>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Bundesadler" descr="Bundesadler_kleiner"/>
          <p:cNvPicPr>
            <a:picLocks noChangeAspect="1" noChangeArrowheads="1"/>
          </p:cNvPicPr>
          <p:nvPr userDrawn="1"/>
        </p:nvPicPr>
        <p:blipFill>
          <a:blip r:embed="rId18">
            <a:extLst>
              <a:ext uri="{28A0092B-C50C-407E-A947-70E740481C1C}">
                <a14:useLocalDpi xmlns:a14="http://schemas.microsoft.com/office/drawing/2010/main" val="0"/>
              </a:ext>
            </a:extLst>
          </a:blip>
          <a:stretch>
            <a:fillRect/>
          </a:stretch>
        </p:blipFill>
        <p:spPr bwMode="auto">
          <a:xfrm>
            <a:off x="144001" y="4732620"/>
            <a:ext cx="30917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umsplatzhalter"/>
          <p:cNvSpPr>
            <a:spLocks noGrp="1"/>
          </p:cNvSpPr>
          <p:nvPr>
            <p:ph type="dt" sz="half" idx="2"/>
          </p:nvPr>
        </p:nvSpPr>
        <p:spPr>
          <a:xfrm>
            <a:off x="542166" y="4739302"/>
            <a:ext cx="2143884" cy="274637"/>
          </a:xfrm>
          <a:prstGeom prst="rect">
            <a:avLst/>
          </a:prstGeom>
        </p:spPr>
        <p:txBody>
          <a:bodyPr vert="horz" lIns="91440" tIns="14400" rIns="91440" bIns="0" rtlCol="0" anchor="ctr"/>
          <a:lstStyle>
            <a:lvl1pPr algn="l">
              <a:defRPr sz="1000">
                <a:solidFill>
                  <a:schemeClr val="tx1">
                    <a:tint val="75000"/>
                  </a:schemeClr>
                </a:solidFill>
              </a:defRPr>
            </a:lvl1pPr>
          </a:lstStyle>
          <a:p>
            <a:r>
              <a:rPr lang="de-DE"/>
              <a:t>2025-03-21</a:t>
            </a:r>
            <a:endParaRPr lang="de-DE" dirty="0"/>
          </a:p>
        </p:txBody>
      </p:sp>
      <p:sp>
        <p:nvSpPr>
          <p:cNvPr id="8" name="Fußzeilenplatzhalter"/>
          <p:cNvSpPr>
            <a:spLocks noGrp="1"/>
          </p:cNvSpPr>
          <p:nvPr>
            <p:ph type="ftr" sz="quarter" idx="3"/>
          </p:nvPr>
        </p:nvSpPr>
        <p:spPr>
          <a:xfrm>
            <a:off x="2686050" y="4739302"/>
            <a:ext cx="5539313" cy="274637"/>
          </a:xfrm>
          <a:prstGeom prst="rect">
            <a:avLst/>
          </a:prstGeom>
        </p:spPr>
        <p:txBody>
          <a:bodyPr vert="horz" lIns="91440" tIns="14400" rIns="91440" bIns="0" rtlCol="0" anchor="ctr"/>
          <a:lstStyle>
            <a:lvl1pPr algn="r">
              <a:defRPr sz="1000">
                <a:solidFill>
                  <a:schemeClr val="tx1">
                    <a:tint val="75000"/>
                  </a:schemeClr>
                </a:solidFill>
              </a:defRPr>
            </a:lvl1pPr>
          </a:lstStyle>
          <a:p>
            <a:r>
              <a:rPr lang="de-DE"/>
              <a:t>PrePEP 2025</a:t>
            </a:r>
            <a:endParaRPr lang="de-DE" dirty="0"/>
          </a:p>
        </p:txBody>
      </p:sp>
      <p:sp>
        <p:nvSpPr>
          <p:cNvPr id="9" name="Foliennummernplatzhalter"/>
          <p:cNvSpPr>
            <a:spLocks noGrp="1"/>
          </p:cNvSpPr>
          <p:nvPr>
            <p:ph type="sldNum" sz="quarter" idx="4"/>
          </p:nvPr>
        </p:nvSpPr>
        <p:spPr>
          <a:xfrm>
            <a:off x="8225363" y="4739302"/>
            <a:ext cx="523350" cy="274637"/>
          </a:xfrm>
          <a:prstGeom prst="rect">
            <a:avLst/>
          </a:prstGeom>
        </p:spPr>
        <p:txBody>
          <a:bodyPr vert="horz" lIns="91440" tIns="14400" rIns="91440" bIns="0" rtlCol="0" anchor="ctr"/>
          <a:lstStyle>
            <a:lvl1pPr algn="r">
              <a:defRPr sz="1000">
                <a:solidFill>
                  <a:schemeClr val="tx1">
                    <a:tint val="75000"/>
                  </a:schemeClr>
                </a:solidFill>
              </a:defRPr>
            </a:lvl1pPr>
          </a:lstStyle>
          <a:p>
            <a:fld id="{6558FC84-22FA-4F5E-86B7-A7761BE44B02}" type="slidenum">
              <a:rPr lang="de-DE" smtClean="0"/>
              <a:pPr/>
              <a:t>‹Nr.›</a:t>
            </a:fld>
            <a:endParaRPr lang="de-DE" dirty="0"/>
          </a:p>
        </p:txBody>
      </p:sp>
    </p:spTree>
    <p:extLst>
      <p:ext uri="{BB962C8B-B14F-4D97-AF65-F5344CB8AC3E}">
        <p14:creationId xmlns:p14="http://schemas.microsoft.com/office/powerpoint/2010/main" val="1834866029"/>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678" r:id="rId5"/>
    <p:sldLayoutId id="2147483675" r:id="rId6"/>
    <p:sldLayoutId id="2147483664" r:id="rId7"/>
    <p:sldLayoutId id="2147483677" r:id="rId8"/>
    <p:sldLayoutId id="2147483669" r:id="rId9"/>
    <p:sldLayoutId id="2147483673" r:id="rId10"/>
    <p:sldLayoutId id="2147483672" r:id="rId11"/>
    <p:sldLayoutId id="2147483676" r:id="rId12"/>
    <p:sldLayoutId id="2147483674" r:id="rId13"/>
    <p:sldLayoutId id="2147483679" r:id="rId14"/>
    <p:sldLayoutId id="2147483680" r:id="rId15"/>
  </p:sldLayoutIdLst>
  <p:hf sldNum="0" hdr="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600" kern="1200" baseline="0">
          <a:solidFill>
            <a:schemeClr val="tx1"/>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577" userDrawn="1">
          <p15:clr>
            <a:srgbClr val="F26B43"/>
          </p15:clr>
        </p15:guide>
        <p15:guide id="3" orient="horz" pos="2867" userDrawn="1">
          <p15:clr>
            <a:srgbClr val="F26B43"/>
          </p15:clr>
        </p15:guide>
        <p15:guide id="4" pos="5511" userDrawn="1">
          <p15:clr>
            <a:srgbClr val="F26B43"/>
          </p15:clr>
        </p15:guide>
        <p15:guide id="5" pos="249" userDrawn="1">
          <p15:clr>
            <a:srgbClr val="F26B43"/>
          </p15:clr>
        </p15:guide>
        <p15:guide id="6" pos="5465" userDrawn="1">
          <p15:clr>
            <a:srgbClr val="F26B43"/>
          </p15:clr>
        </p15:guide>
        <p15:guide id="7" pos="2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79D0DC4-4A10-8A76-90EC-F77D41531459}"/>
              </a:ext>
            </a:extLst>
          </p:cNvPr>
          <p:cNvSpPr>
            <a:spLocks noGrp="1"/>
          </p:cNvSpPr>
          <p:nvPr>
            <p:ph type="ctrTitle"/>
          </p:nvPr>
        </p:nvSpPr>
        <p:spPr/>
        <p:txBody>
          <a:bodyPr/>
          <a:lstStyle/>
          <a:p>
            <a:endParaRPr lang="de-DE"/>
          </a:p>
        </p:txBody>
      </p:sp>
      <p:sp>
        <p:nvSpPr>
          <p:cNvPr id="4" name="Datumsplatzhalter 3">
            <a:extLst>
              <a:ext uri="{FF2B5EF4-FFF2-40B4-BE49-F238E27FC236}">
                <a16:creationId xmlns:a16="http://schemas.microsoft.com/office/drawing/2014/main" id="{7FEA68C7-76BD-2E0C-68FA-260C12119190}"/>
              </a:ext>
            </a:extLst>
          </p:cNvPr>
          <p:cNvSpPr>
            <a:spLocks noGrp="1"/>
          </p:cNvSpPr>
          <p:nvPr>
            <p:ph type="dt" sz="half" idx="14"/>
          </p:nvPr>
        </p:nvSpPr>
        <p:spPr/>
        <p:txBody>
          <a:bodyPr/>
          <a:lstStyle/>
          <a:p>
            <a:r>
              <a:rPr lang="de-DE"/>
              <a:t>2025-03-21</a:t>
            </a:r>
            <a:endParaRPr lang="de-DE" dirty="0"/>
          </a:p>
        </p:txBody>
      </p:sp>
      <p:sp>
        <p:nvSpPr>
          <p:cNvPr id="5" name="Fußzeilenplatzhalter 4">
            <a:extLst>
              <a:ext uri="{FF2B5EF4-FFF2-40B4-BE49-F238E27FC236}">
                <a16:creationId xmlns:a16="http://schemas.microsoft.com/office/drawing/2014/main" id="{79E3BA95-366A-A41F-89A3-0E80A2B84DCC}"/>
              </a:ext>
            </a:extLst>
          </p:cNvPr>
          <p:cNvSpPr>
            <a:spLocks noGrp="1"/>
          </p:cNvSpPr>
          <p:nvPr>
            <p:ph type="ftr" sz="quarter" idx="15"/>
          </p:nvPr>
        </p:nvSpPr>
        <p:spPr/>
        <p:txBody>
          <a:bodyPr/>
          <a:lstStyle/>
          <a:p>
            <a:r>
              <a:rPr lang="de-DE"/>
              <a:t>PrePEP 2025</a:t>
            </a:r>
            <a:endParaRPr lang="de-DE" dirty="0"/>
          </a:p>
        </p:txBody>
      </p:sp>
      <p:pic>
        <p:nvPicPr>
          <p:cNvPr id="6" name="Bildplatzhalter 9">
            <a:extLst>
              <a:ext uri="{FF2B5EF4-FFF2-40B4-BE49-F238E27FC236}">
                <a16:creationId xmlns:a16="http://schemas.microsoft.com/office/drawing/2014/main" id="{6910D67D-6099-22EF-CDB2-3B8F615E09C4}"/>
              </a:ext>
            </a:extLst>
          </p:cNvPr>
          <p:cNvPicPr>
            <a:picLocks noChangeAspect="1"/>
          </p:cNvPicPr>
          <p:nvPr/>
        </p:nvPicPr>
        <p:blipFill>
          <a:blip r:embed="rId2" cstate="print">
            <a:extLst>
              <a:ext uri="{28A0092B-C50C-407E-A947-70E740481C1C}">
                <a14:useLocalDpi xmlns:a14="http://schemas.microsoft.com/office/drawing/2010/main" val="0"/>
              </a:ext>
            </a:extLst>
          </a:blip>
          <a:srcRect t="1879" b="1879"/>
          <a:stretch>
            <a:fillRect/>
          </a:stretch>
        </p:blipFill>
        <p:spPr>
          <a:xfrm>
            <a:off x="1315737" y="915988"/>
            <a:ext cx="6512526" cy="2856945"/>
          </a:xfrm>
          <a:prstGeom prst="rect">
            <a:avLst/>
          </a:prstGeom>
          <a:solidFill>
            <a:schemeClr val="bg2"/>
          </a:solidFill>
          <a:ln>
            <a:noFill/>
          </a:ln>
          <a:effectLst>
            <a:outerShdw blurRad="292100" dist="139700" dir="2700000" algn="tl" rotWithShape="0">
              <a:srgbClr val="333333">
                <a:alpha val="65000"/>
              </a:srgbClr>
            </a:outerShdw>
          </a:effectLst>
        </p:spPr>
      </p:pic>
      <p:sp>
        <p:nvSpPr>
          <p:cNvPr id="7" name="Titel 2">
            <a:extLst>
              <a:ext uri="{FF2B5EF4-FFF2-40B4-BE49-F238E27FC236}">
                <a16:creationId xmlns:a16="http://schemas.microsoft.com/office/drawing/2014/main" id="{06ECF665-182F-635E-FECB-1B8DBE01B671}"/>
              </a:ext>
            </a:extLst>
          </p:cNvPr>
          <p:cNvSpPr txBox="1">
            <a:spLocks/>
          </p:cNvSpPr>
          <p:nvPr/>
        </p:nvSpPr>
        <p:spPr>
          <a:xfrm>
            <a:off x="395287" y="3610660"/>
            <a:ext cx="8353425" cy="11808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wrap="square" lIns="72000" tIns="144000" rIns="72000" bIns="90000" rtlCol="0" anchor="t"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en-US" sz="2000" dirty="0"/>
              <a:t>Making use of supplementary observations for the</a:t>
            </a:r>
          </a:p>
          <a:p>
            <a:r>
              <a:rPr lang="en-US" sz="2000" dirty="0"/>
              <a:t>development of physical parameterizations</a:t>
            </a:r>
          </a:p>
          <a:p>
            <a:r>
              <a:rPr lang="de-DE" sz="2000" dirty="0"/>
              <a:t> </a:t>
            </a:r>
            <a:r>
              <a:rPr lang="de-DE" sz="1400" dirty="0"/>
              <a:t>Linda Schlemmer, Maike </a:t>
            </a:r>
            <a:r>
              <a:rPr lang="de-DE" sz="1400" dirty="0" err="1"/>
              <a:t>Ahlgrimm</a:t>
            </a:r>
            <a:r>
              <a:rPr lang="de-DE" sz="1400" dirty="0"/>
              <a:t> , Sophie Löbel, Alberto de </a:t>
            </a:r>
            <a:r>
              <a:rPr lang="de-DE" sz="1400" dirty="0" err="1"/>
              <a:t>Lozar</a:t>
            </a:r>
            <a:r>
              <a:rPr lang="de-DE" sz="1400" dirty="0"/>
              <a:t>, Daniela Littmann</a:t>
            </a:r>
          </a:p>
        </p:txBody>
      </p:sp>
    </p:spTree>
    <p:extLst>
      <p:ext uri="{BB962C8B-B14F-4D97-AF65-F5344CB8AC3E}">
        <p14:creationId xmlns:p14="http://schemas.microsoft.com/office/powerpoint/2010/main" val="124730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 name="Titel 1"/>
          <p:cNvSpPr txBox="1">
            <a:spLocks noGrp="1"/>
          </p:cNvSpPr>
          <p:nvPr>
            <p:ph type="title"/>
          </p:nvPr>
        </p:nvSpPr>
        <p:spPr>
          <a:xfrm>
            <a:off x="395286" y="270870"/>
            <a:ext cx="8353426" cy="360100"/>
          </a:xfrm>
          <a:prstGeom prst="rect">
            <a:avLst/>
          </a:prstGeom>
        </p:spPr>
        <p:txBody>
          <a:bodyPr/>
          <a:lstStyle>
            <a:lvl1pPr defTabSz="651509">
              <a:defRPr sz="2470"/>
            </a:lvl1pPr>
          </a:lstStyle>
          <a:p>
            <a:r>
              <a:t>Boundary Layer Turbulence</a:t>
            </a:r>
          </a:p>
        </p:txBody>
      </p:sp>
      <p:pic>
        <p:nvPicPr>
          <p:cNvPr id="962" name="Grafik 3" descr="Grafik 3"/>
          <p:cNvPicPr>
            <a:picLocks noChangeAspect="1"/>
          </p:cNvPicPr>
          <p:nvPr/>
        </p:nvPicPr>
        <p:blipFill>
          <a:blip r:embed="rId2"/>
          <a:stretch>
            <a:fillRect/>
          </a:stretch>
        </p:blipFill>
        <p:spPr>
          <a:xfrm>
            <a:off x="827901" y="795170"/>
            <a:ext cx="7809470" cy="4285488"/>
          </a:xfrm>
          <a:prstGeom prst="rect">
            <a:avLst/>
          </a:prstGeom>
          <a:ln w="12700">
            <a:miter lim="400000"/>
          </a:ln>
        </p:spPr>
      </p:pic>
      <p:pic>
        <p:nvPicPr>
          <p:cNvPr id="963" name="Grafik 4" descr="Grafik 4"/>
          <p:cNvPicPr>
            <a:picLocks noChangeAspect="1"/>
          </p:cNvPicPr>
          <p:nvPr/>
        </p:nvPicPr>
        <p:blipFill>
          <a:blip r:embed="rId3"/>
          <a:stretch>
            <a:fillRect/>
          </a:stretch>
        </p:blipFill>
        <p:spPr>
          <a:xfrm>
            <a:off x="5301048" y="70105"/>
            <a:ext cx="1755174" cy="560866"/>
          </a:xfrm>
          <a:prstGeom prst="rect">
            <a:avLst/>
          </a:prstGeom>
          <a:ln w="12700">
            <a:miter lim="400000"/>
          </a:ln>
        </p:spPr>
      </p:pic>
      <p:sp>
        <p:nvSpPr>
          <p:cNvPr id="964" name="Dewani et al, in revision"/>
          <p:cNvSpPr txBox="1"/>
          <p:nvPr/>
        </p:nvSpPr>
        <p:spPr>
          <a:xfrm>
            <a:off x="6332145" y="4814499"/>
            <a:ext cx="2305226" cy="3693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err="1"/>
              <a:t>Dewani</a:t>
            </a:r>
            <a:r>
              <a:rPr dirty="0"/>
              <a:t> et al, </a:t>
            </a:r>
            <a:r>
              <a:rPr lang="de-DE" dirty="0"/>
              <a:t>2023</a:t>
            </a:r>
            <a:endParaRPr dirty="0"/>
          </a:p>
        </p:txBody>
      </p:sp>
      <p:sp>
        <p:nvSpPr>
          <p:cNvPr id="965" name="Rechteck"/>
          <p:cNvSpPr/>
          <p:nvPr/>
        </p:nvSpPr>
        <p:spPr>
          <a:xfrm>
            <a:off x="187960" y="1104796"/>
            <a:ext cx="4179650" cy="3472612"/>
          </a:xfrm>
          <a:prstGeom prst="rect">
            <a:avLst/>
          </a:prstGeom>
          <a:solidFill>
            <a:srgbClr val="FFFFFF"/>
          </a:solidFill>
          <a:ln w="12700">
            <a:miter lim="400000"/>
          </a:ln>
        </p:spPr>
        <p:txBody>
          <a:bodyPr lIns="45719" rIns="45719" anchor="ctr"/>
          <a:lstStyle/>
          <a:p>
            <a:endParaRPr/>
          </a:p>
        </p:txBody>
      </p:sp>
      <p:pic>
        <p:nvPicPr>
          <p:cNvPr id="967" name="Lenschow_1980_Fig4c.png" descr="Lenschow_1980_Fig4c.png"/>
          <p:cNvPicPr>
            <a:picLocks noChangeAspect="1"/>
          </p:cNvPicPr>
          <p:nvPr/>
        </p:nvPicPr>
        <p:blipFill>
          <a:blip r:embed="rId4"/>
          <a:stretch>
            <a:fillRect/>
          </a:stretch>
        </p:blipFill>
        <p:spPr>
          <a:xfrm>
            <a:off x="196453" y="1016174"/>
            <a:ext cx="1651001" cy="3251201"/>
          </a:xfrm>
          <a:prstGeom prst="rect">
            <a:avLst/>
          </a:prstGeom>
          <a:ln w="12700">
            <a:miter lim="400000"/>
          </a:ln>
        </p:spPr>
      </p:pic>
      <p:pic>
        <p:nvPicPr>
          <p:cNvPr id="968" name="Variance_scaling_Lenschow.png" descr="Variance_scaling_Lenschow.png"/>
          <p:cNvPicPr>
            <a:picLocks noChangeAspect="1"/>
          </p:cNvPicPr>
          <p:nvPr/>
        </p:nvPicPr>
        <p:blipFill>
          <a:blip r:embed="rId5"/>
          <a:stretch>
            <a:fillRect/>
          </a:stretch>
        </p:blipFill>
        <p:spPr>
          <a:xfrm>
            <a:off x="1837332" y="2257099"/>
            <a:ext cx="2317628" cy="594485"/>
          </a:xfrm>
          <a:prstGeom prst="rect">
            <a:avLst/>
          </a:prstGeom>
          <a:ln w="12700">
            <a:miter lim="400000"/>
          </a:ln>
        </p:spPr>
      </p:pic>
      <p:sp>
        <p:nvSpPr>
          <p:cNvPr id="966" name="Lenschow, D. H., Wyngaard, J. C., &amp; Pennell, W. T. (1980)."/>
          <p:cNvSpPr txBox="1"/>
          <p:nvPr/>
        </p:nvSpPr>
        <p:spPr>
          <a:xfrm>
            <a:off x="574280" y="4314516"/>
            <a:ext cx="37892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00000"/>
                </a:solidFill>
                <a:latin typeface="Times Roman"/>
                <a:ea typeface="Times Roman"/>
                <a:cs typeface="Times Roman"/>
                <a:sym typeface="Times Roman"/>
              </a:defRPr>
            </a:lvl1pPr>
          </a:lstStyle>
          <a:p>
            <a:r>
              <a:rPr dirty="0" err="1"/>
              <a:t>Lenschow</a:t>
            </a:r>
            <a:r>
              <a:rPr dirty="0"/>
              <a:t>, D. H., </a:t>
            </a:r>
            <a:r>
              <a:rPr dirty="0" err="1"/>
              <a:t>Wyngaard</a:t>
            </a:r>
            <a:r>
              <a:rPr dirty="0"/>
              <a:t>, J. C., &amp; Pennell, W. T. (1980). </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itel 1"/>
          <p:cNvSpPr txBox="1">
            <a:spLocks noGrp="1"/>
          </p:cNvSpPr>
          <p:nvPr>
            <p:ph type="title"/>
          </p:nvPr>
        </p:nvSpPr>
        <p:spPr>
          <a:xfrm>
            <a:off x="395286" y="270870"/>
            <a:ext cx="8353426" cy="360100"/>
          </a:xfrm>
          <a:prstGeom prst="rect">
            <a:avLst/>
          </a:prstGeom>
        </p:spPr>
        <p:txBody>
          <a:bodyPr/>
          <a:lstStyle>
            <a:lvl1pPr defTabSz="651509">
              <a:defRPr sz="2470"/>
            </a:lvl1pPr>
          </a:lstStyle>
          <a:p>
            <a:r>
              <a:t>Boundary Layer Turbulence</a:t>
            </a:r>
          </a:p>
        </p:txBody>
      </p:sp>
      <p:pic>
        <p:nvPicPr>
          <p:cNvPr id="963" name="Grafik 4" descr="Grafik 4"/>
          <p:cNvPicPr>
            <a:picLocks noChangeAspect="1"/>
          </p:cNvPicPr>
          <p:nvPr/>
        </p:nvPicPr>
        <p:blipFill>
          <a:blip r:embed="rId2"/>
          <a:stretch>
            <a:fillRect/>
          </a:stretch>
        </p:blipFill>
        <p:spPr>
          <a:xfrm>
            <a:off x="5301048" y="70105"/>
            <a:ext cx="1755174" cy="560866"/>
          </a:xfrm>
          <a:prstGeom prst="rect">
            <a:avLst/>
          </a:prstGeom>
          <a:ln w="12700">
            <a:miter lim="400000"/>
          </a:ln>
        </p:spPr>
      </p:pic>
      <p:sp>
        <p:nvSpPr>
          <p:cNvPr id="964" name="Dewani et al, in revision"/>
          <p:cNvSpPr txBox="1"/>
          <p:nvPr/>
        </p:nvSpPr>
        <p:spPr>
          <a:xfrm>
            <a:off x="6332145" y="4753539"/>
            <a:ext cx="2305226" cy="3693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err="1"/>
              <a:t>Dewani</a:t>
            </a:r>
            <a:r>
              <a:rPr dirty="0"/>
              <a:t> et al</a:t>
            </a:r>
            <a:r>
              <a:rPr lang="de-DE" dirty="0"/>
              <a:t>.</a:t>
            </a:r>
            <a:r>
              <a:rPr dirty="0"/>
              <a:t>, </a:t>
            </a:r>
            <a:r>
              <a:rPr lang="de-DE" dirty="0"/>
              <a:t>2023</a:t>
            </a:r>
            <a:endParaRPr dirty="0"/>
          </a:p>
        </p:txBody>
      </p:sp>
      <p:sp>
        <p:nvSpPr>
          <p:cNvPr id="965" name="Rechteck"/>
          <p:cNvSpPr/>
          <p:nvPr/>
        </p:nvSpPr>
        <p:spPr>
          <a:xfrm>
            <a:off x="187960" y="1104796"/>
            <a:ext cx="4179650" cy="3472612"/>
          </a:xfrm>
          <a:prstGeom prst="rect">
            <a:avLst/>
          </a:prstGeom>
          <a:solidFill>
            <a:srgbClr val="FFFFFF"/>
          </a:solidFill>
          <a:ln w="12700">
            <a:miter lim="400000"/>
          </a:ln>
        </p:spPr>
        <p:txBody>
          <a:bodyPr lIns="45719" rIns="45719" anchor="ctr"/>
          <a:lstStyle/>
          <a:p>
            <a:endParaRPr/>
          </a:p>
        </p:txBody>
      </p:sp>
      <p:pic>
        <p:nvPicPr>
          <p:cNvPr id="967" name="Lenschow_1980_Fig4c.png" descr="Lenschow_1980_Fig4c.png"/>
          <p:cNvPicPr>
            <a:picLocks noChangeAspect="1"/>
          </p:cNvPicPr>
          <p:nvPr/>
        </p:nvPicPr>
        <p:blipFill>
          <a:blip r:embed="rId3"/>
          <a:stretch>
            <a:fillRect/>
          </a:stretch>
        </p:blipFill>
        <p:spPr>
          <a:xfrm>
            <a:off x="196453" y="1077134"/>
            <a:ext cx="1651001" cy="3251201"/>
          </a:xfrm>
          <a:prstGeom prst="rect">
            <a:avLst/>
          </a:prstGeom>
          <a:ln w="12700">
            <a:miter lim="400000"/>
          </a:ln>
        </p:spPr>
      </p:pic>
      <p:pic>
        <p:nvPicPr>
          <p:cNvPr id="968" name="Variance_scaling_Lenschow.png" descr="Variance_scaling_Lenschow.png"/>
          <p:cNvPicPr>
            <a:picLocks noChangeAspect="1"/>
          </p:cNvPicPr>
          <p:nvPr/>
        </p:nvPicPr>
        <p:blipFill>
          <a:blip r:embed="rId4"/>
          <a:stretch>
            <a:fillRect/>
          </a:stretch>
        </p:blipFill>
        <p:spPr>
          <a:xfrm>
            <a:off x="1847454" y="3737024"/>
            <a:ext cx="2317628" cy="594485"/>
          </a:xfrm>
          <a:prstGeom prst="rect">
            <a:avLst/>
          </a:prstGeom>
          <a:ln w="12700">
            <a:solidFill>
              <a:schemeClr val="tx1"/>
            </a:solidFill>
            <a:miter lim="400000"/>
          </a:ln>
        </p:spPr>
      </p:pic>
      <p:sp>
        <p:nvSpPr>
          <p:cNvPr id="966" name="Lenschow, D. H., Wyngaard, J. C., &amp; Pennell, W. T. (1980)."/>
          <p:cNvSpPr txBox="1"/>
          <p:nvPr/>
        </p:nvSpPr>
        <p:spPr>
          <a:xfrm>
            <a:off x="574280" y="4314516"/>
            <a:ext cx="37892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00000"/>
                </a:solidFill>
                <a:latin typeface="Times Roman"/>
                <a:ea typeface="Times Roman"/>
                <a:cs typeface="Times Roman"/>
                <a:sym typeface="Times Roman"/>
              </a:defRPr>
            </a:lvl1pPr>
          </a:lstStyle>
          <a:p>
            <a:r>
              <a:rPr dirty="0" err="1"/>
              <a:t>Lenschow</a:t>
            </a:r>
            <a:r>
              <a:rPr dirty="0"/>
              <a:t>, D. H., </a:t>
            </a:r>
            <a:r>
              <a:rPr dirty="0" err="1"/>
              <a:t>Wyngaard</a:t>
            </a:r>
            <a:r>
              <a:rPr dirty="0"/>
              <a:t>, J. C., &amp; Pennell, W. T. (1980). </a:t>
            </a:r>
          </a:p>
        </p:txBody>
      </p:sp>
      <p:pic>
        <p:nvPicPr>
          <p:cNvPr id="4" name="Grafik 3">
            <a:extLst>
              <a:ext uri="{FF2B5EF4-FFF2-40B4-BE49-F238E27FC236}">
                <a16:creationId xmlns:a16="http://schemas.microsoft.com/office/drawing/2014/main" id="{A8C3828A-83F2-203E-AA59-42C6869F1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946" y="985694"/>
            <a:ext cx="6663766" cy="2582855"/>
          </a:xfrm>
          <a:prstGeom prst="rect">
            <a:avLst/>
          </a:prstGeom>
        </p:spPr>
      </p:pic>
      <p:sp>
        <p:nvSpPr>
          <p:cNvPr id="5" name="Rechteck 4">
            <a:extLst>
              <a:ext uri="{FF2B5EF4-FFF2-40B4-BE49-F238E27FC236}">
                <a16:creationId xmlns:a16="http://schemas.microsoft.com/office/drawing/2014/main" id="{F369D014-F121-0979-49E8-4FF6C46A791A}"/>
              </a:ext>
            </a:extLst>
          </p:cNvPr>
          <p:cNvSpPr/>
          <p:nvPr/>
        </p:nvSpPr>
        <p:spPr>
          <a:xfrm>
            <a:off x="5588000" y="1077134"/>
            <a:ext cx="3332480" cy="2582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A69F46CB-88F1-9D7D-6291-537F8F153ADB}"/>
              </a:ext>
            </a:extLst>
          </p:cNvPr>
          <p:cNvSpPr txBox="1"/>
          <p:nvPr/>
        </p:nvSpPr>
        <p:spPr>
          <a:xfrm>
            <a:off x="4806554" y="3564920"/>
            <a:ext cx="4179650" cy="1077218"/>
          </a:xfrm>
          <a:prstGeom prst="rect">
            <a:avLst/>
          </a:prstGeom>
          <a:noFill/>
        </p:spPr>
        <p:txBody>
          <a:bodyPr wrap="square" rtlCol="0">
            <a:spAutoFit/>
          </a:bodyPr>
          <a:lstStyle/>
          <a:p>
            <a:r>
              <a:rPr lang="de-DE" sz="1600" dirty="0">
                <a:effectLst/>
                <a:latin typeface="Helvetica" pitchFamily="2" charset="0"/>
              </a:rPr>
              <a:t>This </a:t>
            </a:r>
            <a:r>
              <a:rPr lang="de-DE" sz="1600" dirty="0" err="1">
                <a:effectLst/>
                <a:latin typeface="Helvetica" pitchFamily="2" charset="0"/>
              </a:rPr>
              <a:t>suggests</a:t>
            </a:r>
            <a:r>
              <a:rPr lang="de-DE" sz="1600" dirty="0">
                <a:effectLst/>
                <a:latin typeface="Helvetica" pitchFamily="2" charset="0"/>
              </a:rPr>
              <a:t> </a:t>
            </a:r>
            <a:r>
              <a:rPr lang="de-DE" sz="1600" dirty="0" err="1">
                <a:effectLst/>
                <a:latin typeface="Helvetica" pitchFamily="2" charset="0"/>
              </a:rPr>
              <a:t>that</a:t>
            </a:r>
            <a:r>
              <a:rPr lang="de-DE" sz="1600" dirty="0">
                <a:effectLst/>
                <a:latin typeface="Helvetica" pitchFamily="2" charset="0"/>
              </a:rPr>
              <a:t> </a:t>
            </a:r>
            <a:r>
              <a:rPr lang="de-DE" sz="1600" dirty="0" err="1">
                <a:effectLst/>
                <a:latin typeface="Helvetica" pitchFamily="2" charset="0"/>
              </a:rPr>
              <a:t>moisture</a:t>
            </a:r>
            <a:r>
              <a:rPr lang="de-DE" sz="1600" dirty="0">
                <a:effectLst/>
                <a:latin typeface="Helvetica" pitchFamily="2" charset="0"/>
              </a:rPr>
              <a:t> </a:t>
            </a:r>
            <a:r>
              <a:rPr lang="de-DE" sz="1600" dirty="0" err="1">
                <a:effectLst/>
                <a:latin typeface="Helvetica" pitchFamily="2" charset="0"/>
              </a:rPr>
              <a:t>content</a:t>
            </a:r>
            <a:r>
              <a:rPr lang="de-DE" sz="1600" dirty="0">
                <a:effectLst/>
                <a:latin typeface="Helvetica" pitchFamily="2" charset="0"/>
              </a:rPr>
              <a:t> and </a:t>
            </a:r>
            <a:r>
              <a:rPr lang="de-DE" sz="1600" dirty="0" err="1">
                <a:effectLst/>
                <a:latin typeface="Helvetica" pitchFamily="2" charset="0"/>
              </a:rPr>
              <a:t>moisture</a:t>
            </a:r>
            <a:r>
              <a:rPr lang="de-DE" sz="1600" dirty="0">
                <a:effectLst/>
                <a:latin typeface="Helvetica" pitchFamily="2" charset="0"/>
              </a:rPr>
              <a:t> </a:t>
            </a:r>
            <a:r>
              <a:rPr lang="de-DE" sz="1600" dirty="0" err="1">
                <a:effectLst/>
                <a:latin typeface="Helvetica" pitchFamily="2" charset="0"/>
              </a:rPr>
              <a:t>transport</a:t>
            </a:r>
            <a:r>
              <a:rPr lang="de-DE" sz="1600" dirty="0">
                <a:effectLst/>
                <a:latin typeface="Helvetica" pitchFamily="2" charset="0"/>
              </a:rPr>
              <a:t> </a:t>
            </a:r>
            <a:r>
              <a:rPr lang="de-DE" sz="1600" dirty="0" err="1">
                <a:effectLst/>
                <a:latin typeface="Helvetica" pitchFamily="2" charset="0"/>
              </a:rPr>
              <a:t>are</a:t>
            </a:r>
            <a:r>
              <a:rPr lang="de-DE" sz="1600" dirty="0">
                <a:effectLst/>
                <a:latin typeface="Helvetica" pitchFamily="2" charset="0"/>
              </a:rPr>
              <a:t> </a:t>
            </a:r>
            <a:r>
              <a:rPr lang="de-DE" sz="1600" dirty="0" err="1">
                <a:effectLst/>
                <a:latin typeface="Helvetica" pitchFamily="2" charset="0"/>
              </a:rPr>
              <a:t>limiting</a:t>
            </a:r>
            <a:endParaRPr lang="de-DE" sz="1600" dirty="0">
              <a:effectLst/>
              <a:latin typeface="Helvetica" pitchFamily="2" charset="0"/>
            </a:endParaRPr>
          </a:p>
          <a:p>
            <a:r>
              <a:rPr lang="de-DE" sz="1600" dirty="0" err="1">
                <a:effectLst/>
                <a:latin typeface="Helvetica" pitchFamily="2" charset="0"/>
              </a:rPr>
              <a:t>factors</a:t>
            </a:r>
            <a:r>
              <a:rPr lang="de-DE" sz="1600" dirty="0">
                <a:effectLst/>
                <a:latin typeface="Helvetica" pitchFamily="2" charset="0"/>
              </a:rPr>
              <a:t> </a:t>
            </a:r>
            <a:r>
              <a:rPr lang="de-DE" sz="1600" dirty="0" err="1">
                <a:effectLst/>
                <a:latin typeface="Helvetica" pitchFamily="2" charset="0"/>
              </a:rPr>
              <a:t>for</a:t>
            </a:r>
            <a:r>
              <a:rPr lang="de-DE" sz="1600" dirty="0">
                <a:effectLst/>
                <a:latin typeface="Helvetica" pitchFamily="2" charset="0"/>
              </a:rPr>
              <a:t> </a:t>
            </a:r>
            <a:r>
              <a:rPr lang="de-DE" sz="1600" dirty="0" err="1">
                <a:effectLst/>
                <a:latin typeface="Helvetica" pitchFamily="2" charset="0"/>
              </a:rPr>
              <a:t>the</a:t>
            </a:r>
            <a:r>
              <a:rPr lang="de-DE" sz="1600" dirty="0">
                <a:effectLst/>
                <a:latin typeface="Helvetica" pitchFamily="2" charset="0"/>
              </a:rPr>
              <a:t> </a:t>
            </a:r>
            <a:r>
              <a:rPr lang="de-DE" sz="1600" dirty="0" err="1">
                <a:effectLst/>
                <a:latin typeface="Helvetica" pitchFamily="2" charset="0"/>
              </a:rPr>
              <a:t>intensity</a:t>
            </a:r>
            <a:r>
              <a:rPr lang="de-DE" sz="1600" dirty="0">
                <a:effectLst/>
                <a:latin typeface="Helvetica" pitchFamily="2" charset="0"/>
              </a:rPr>
              <a:t> </a:t>
            </a:r>
            <a:r>
              <a:rPr lang="de-DE" sz="1600" dirty="0" err="1">
                <a:effectLst/>
                <a:latin typeface="Helvetica" pitchFamily="2" charset="0"/>
              </a:rPr>
              <a:t>of</a:t>
            </a:r>
            <a:r>
              <a:rPr lang="de-DE" sz="1600" dirty="0">
                <a:effectLst/>
                <a:latin typeface="Helvetica" pitchFamily="2" charset="0"/>
              </a:rPr>
              <a:t> </a:t>
            </a:r>
            <a:r>
              <a:rPr lang="de-DE" sz="1600" dirty="0" err="1">
                <a:effectLst/>
                <a:latin typeface="Helvetica" pitchFamily="2" charset="0"/>
              </a:rPr>
              <a:t>turbulence</a:t>
            </a:r>
            <a:r>
              <a:rPr lang="de-DE" sz="1600" dirty="0">
                <a:effectLst/>
                <a:latin typeface="Helvetica" pitchFamily="2" charset="0"/>
              </a:rPr>
              <a:t> in </a:t>
            </a:r>
            <a:r>
              <a:rPr lang="de-DE" sz="1600" dirty="0" err="1">
                <a:effectLst/>
                <a:latin typeface="Helvetica" pitchFamily="2" charset="0"/>
              </a:rPr>
              <a:t>the</a:t>
            </a:r>
            <a:r>
              <a:rPr lang="de-DE" sz="1600" dirty="0">
                <a:effectLst/>
                <a:latin typeface="Helvetica" pitchFamily="2" charset="0"/>
              </a:rPr>
              <a:t> </a:t>
            </a:r>
            <a:r>
              <a:rPr lang="de-DE" sz="1600" dirty="0" err="1">
                <a:effectLst/>
                <a:latin typeface="Helvetica" pitchFamily="2" charset="0"/>
              </a:rPr>
              <a:t>convective</a:t>
            </a:r>
            <a:r>
              <a:rPr lang="de-DE" sz="1600" dirty="0">
                <a:effectLst/>
                <a:latin typeface="Helvetica" pitchFamily="2" charset="0"/>
              </a:rPr>
              <a:t> </a:t>
            </a:r>
            <a:r>
              <a:rPr lang="de-DE" sz="1600" dirty="0" err="1">
                <a:effectLst/>
                <a:latin typeface="Helvetica" pitchFamily="2" charset="0"/>
              </a:rPr>
              <a:t>boundary</a:t>
            </a:r>
            <a:r>
              <a:rPr lang="de-DE" sz="1600" dirty="0">
                <a:effectLst/>
                <a:latin typeface="Helvetica" pitchFamily="2" charset="0"/>
              </a:rPr>
              <a:t> </a:t>
            </a:r>
            <a:r>
              <a:rPr lang="de-DE" sz="1600" dirty="0" err="1">
                <a:effectLst/>
                <a:latin typeface="Helvetica" pitchFamily="2" charset="0"/>
              </a:rPr>
              <a:t>layer</a:t>
            </a:r>
            <a:endParaRPr lang="de-DE" sz="1600" dirty="0">
              <a:effectLst/>
              <a:latin typeface="Helvetica" pitchFamily="2" charset="0"/>
            </a:endParaRPr>
          </a:p>
        </p:txBody>
      </p:sp>
      <p:sp>
        <p:nvSpPr>
          <p:cNvPr id="7" name="Textfeld 6">
            <a:extLst>
              <a:ext uri="{FF2B5EF4-FFF2-40B4-BE49-F238E27FC236}">
                <a16:creationId xmlns:a16="http://schemas.microsoft.com/office/drawing/2014/main" id="{D33B24BE-AD14-E014-169D-149F3CFB792B}"/>
              </a:ext>
            </a:extLst>
          </p:cNvPr>
          <p:cNvSpPr txBox="1"/>
          <p:nvPr/>
        </p:nvSpPr>
        <p:spPr>
          <a:xfrm>
            <a:off x="2985948" y="812800"/>
            <a:ext cx="1710725" cy="369332"/>
          </a:xfrm>
          <a:prstGeom prst="rect">
            <a:avLst/>
          </a:prstGeom>
          <a:noFill/>
        </p:spPr>
        <p:txBody>
          <a:bodyPr wrap="none" rtlCol="0">
            <a:spAutoFit/>
          </a:bodyPr>
          <a:lstStyle/>
          <a:p>
            <a:r>
              <a:rPr lang="de-DE" dirty="0"/>
              <a:t>Clear-</a:t>
            </a:r>
            <a:r>
              <a:rPr lang="de-DE" dirty="0" err="1"/>
              <a:t>sky</a:t>
            </a:r>
            <a:r>
              <a:rPr lang="de-DE" dirty="0"/>
              <a:t> </a:t>
            </a:r>
            <a:r>
              <a:rPr lang="de-DE" dirty="0" err="1"/>
              <a:t>days</a:t>
            </a:r>
            <a:endParaRPr lang="de-DE" dirty="0"/>
          </a:p>
        </p:txBody>
      </p:sp>
      <p:sp>
        <p:nvSpPr>
          <p:cNvPr id="2" name="Rechteck 1">
            <a:extLst>
              <a:ext uri="{FF2B5EF4-FFF2-40B4-BE49-F238E27FC236}">
                <a16:creationId xmlns:a16="http://schemas.microsoft.com/office/drawing/2014/main" id="{36AFCE3C-1DD6-DC16-1504-71EDED00437A}"/>
              </a:ext>
            </a:extLst>
          </p:cNvPr>
          <p:cNvSpPr/>
          <p:nvPr/>
        </p:nvSpPr>
        <p:spPr>
          <a:xfrm>
            <a:off x="5637388" y="892840"/>
            <a:ext cx="2720228" cy="2672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2A33C681-9499-0830-B04E-5A73871218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268" y="1077134"/>
            <a:ext cx="2603907" cy="2465822"/>
          </a:xfrm>
          <a:prstGeom prst="rect">
            <a:avLst/>
          </a:prstGeom>
        </p:spPr>
      </p:pic>
    </p:spTree>
    <p:extLst>
      <p:ext uri="{BB962C8B-B14F-4D97-AF65-F5344CB8AC3E}">
        <p14:creationId xmlns:p14="http://schemas.microsoft.com/office/powerpoint/2010/main" val="166058557"/>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33C18-FC3B-9B9E-249C-B839BECC5FC5}"/>
              </a:ext>
            </a:extLst>
          </p:cNvPr>
          <p:cNvSpPr>
            <a:spLocks noGrp="1"/>
          </p:cNvSpPr>
          <p:nvPr>
            <p:ph type="title"/>
          </p:nvPr>
        </p:nvSpPr>
        <p:spPr>
          <a:xfrm>
            <a:off x="1898967" y="173120"/>
            <a:ext cx="8353425" cy="360099"/>
          </a:xfrm>
        </p:spPr>
        <p:txBody>
          <a:bodyPr/>
          <a:lstStyle/>
          <a:p>
            <a:r>
              <a:rPr lang="de-DE" dirty="0" err="1"/>
              <a:t>Comparison</a:t>
            </a:r>
            <a:r>
              <a:rPr lang="de-DE" dirty="0"/>
              <a:t> </a:t>
            </a:r>
            <a:r>
              <a:rPr lang="de-DE" dirty="0" err="1"/>
              <a:t>model</a:t>
            </a:r>
            <a:r>
              <a:rPr lang="de-DE" dirty="0"/>
              <a:t> ↔︎ </a:t>
            </a:r>
            <a:r>
              <a:rPr lang="de-DE" dirty="0" err="1"/>
              <a:t>observations</a:t>
            </a:r>
            <a:endParaRPr lang="de-DE" dirty="0"/>
          </a:p>
        </p:txBody>
      </p:sp>
      <p:pic>
        <p:nvPicPr>
          <p:cNvPr id="5" name="Grafik 4">
            <a:extLst>
              <a:ext uri="{FF2B5EF4-FFF2-40B4-BE49-F238E27FC236}">
                <a16:creationId xmlns:a16="http://schemas.microsoft.com/office/drawing/2014/main" id="{4F0626DB-F46B-ACA9-0F38-9BA37E402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794177"/>
            <a:ext cx="7772400" cy="2110715"/>
          </a:xfrm>
          <a:prstGeom prst="rect">
            <a:avLst/>
          </a:prstGeom>
        </p:spPr>
      </p:pic>
      <p:sp>
        <p:nvSpPr>
          <p:cNvPr id="8" name="Textfeld 7">
            <a:extLst>
              <a:ext uri="{FF2B5EF4-FFF2-40B4-BE49-F238E27FC236}">
                <a16:creationId xmlns:a16="http://schemas.microsoft.com/office/drawing/2014/main" id="{05D8FD2E-D5B2-C253-222B-A796A3143E93}"/>
              </a:ext>
            </a:extLst>
          </p:cNvPr>
          <p:cNvSpPr txBox="1"/>
          <p:nvPr/>
        </p:nvSpPr>
        <p:spPr>
          <a:xfrm rot="16200000">
            <a:off x="7061200" y="2570480"/>
            <a:ext cx="3595856" cy="369332"/>
          </a:xfrm>
          <a:prstGeom prst="rect">
            <a:avLst/>
          </a:prstGeom>
          <a:noFill/>
        </p:spPr>
        <p:txBody>
          <a:bodyPr wrap="none" rtlCol="0">
            <a:spAutoFit/>
          </a:bodyPr>
          <a:lstStyle/>
          <a:p>
            <a:r>
              <a:rPr lang="de-DE" dirty="0" err="1"/>
              <a:t>Sakradzija</a:t>
            </a:r>
            <a:r>
              <a:rPr lang="de-DE" dirty="0"/>
              <a:t> et al., 2025, </a:t>
            </a:r>
            <a:r>
              <a:rPr lang="de-DE" dirty="0" err="1"/>
              <a:t>submitted</a:t>
            </a:r>
            <a:endParaRPr lang="de-DE" dirty="0"/>
          </a:p>
        </p:txBody>
      </p:sp>
      <p:sp>
        <p:nvSpPr>
          <p:cNvPr id="3" name="Textfeld 2">
            <a:extLst>
              <a:ext uri="{FF2B5EF4-FFF2-40B4-BE49-F238E27FC236}">
                <a16:creationId xmlns:a16="http://schemas.microsoft.com/office/drawing/2014/main" id="{A8ED568D-C2BF-9D5A-2FBA-D2EECAAC4BC5}"/>
              </a:ext>
            </a:extLst>
          </p:cNvPr>
          <p:cNvSpPr txBox="1"/>
          <p:nvPr/>
        </p:nvSpPr>
        <p:spPr>
          <a:xfrm>
            <a:off x="975360" y="639722"/>
            <a:ext cx="1261884" cy="369332"/>
          </a:xfrm>
          <a:prstGeom prst="rect">
            <a:avLst/>
          </a:prstGeom>
          <a:noFill/>
        </p:spPr>
        <p:txBody>
          <a:bodyPr wrap="none" rtlCol="0">
            <a:spAutoFit/>
          </a:bodyPr>
          <a:lstStyle/>
          <a:p>
            <a:r>
              <a:rPr lang="de-DE" dirty="0"/>
              <a:t>ICON-</a:t>
            </a:r>
            <a:r>
              <a:rPr lang="de-DE" dirty="0" err="1"/>
              <a:t>nwp</a:t>
            </a:r>
            <a:endParaRPr lang="de-DE" dirty="0"/>
          </a:p>
        </p:txBody>
      </p:sp>
      <p:sp>
        <p:nvSpPr>
          <p:cNvPr id="4" name="Textfeld 3">
            <a:extLst>
              <a:ext uri="{FF2B5EF4-FFF2-40B4-BE49-F238E27FC236}">
                <a16:creationId xmlns:a16="http://schemas.microsoft.com/office/drawing/2014/main" id="{5B79D8B4-8D10-5C04-530B-47F8BB5B4BF0}"/>
              </a:ext>
            </a:extLst>
          </p:cNvPr>
          <p:cNvSpPr txBox="1"/>
          <p:nvPr/>
        </p:nvSpPr>
        <p:spPr>
          <a:xfrm>
            <a:off x="3842385" y="639722"/>
            <a:ext cx="1274708" cy="369332"/>
          </a:xfrm>
          <a:prstGeom prst="rect">
            <a:avLst/>
          </a:prstGeom>
          <a:noFill/>
        </p:spPr>
        <p:txBody>
          <a:bodyPr wrap="none" rtlCol="0">
            <a:spAutoFit/>
          </a:bodyPr>
          <a:lstStyle/>
          <a:p>
            <a:r>
              <a:rPr lang="de-DE" dirty="0"/>
              <a:t>ICON-LES</a:t>
            </a:r>
          </a:p>
        </p:txBody>
      </p:sp>
      <p:pic>
        <p:nvPicPr>
          <p:cNvPr id="6" name="Inhaltsplatzhalter 6">
            <a:extLst>
              <a:ext uri="{FF2B5EF4-FFF2-40B4-BE49-F238E27FC236}">
                <a16:creationId xmlns:a16="http://schemas.microsoft.com/office/drawing/2014/main" id="{EAB3203E-2B7A-7F81-BDD3-2DA8364E76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0729" y="1039370"/>
            <a:ext cx="4461027" cy="4037513"/>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A84444EE-6AD0-A2AA-11F7-994214234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 y="76006"/>
            <a:ext cx="1689100" cy="533400"/>
          </a:xfrm>
          <a:prstGeom prst="rect">
            <a:avLst/>
          </a:prstGeom>
        </p:spPr>
      </p:pic>
    </p:spTree>
    <p:extLst>
      <p:ext uri="{BB962C8B-B14F-4D97-AF65-F5344CB8AC3E}">
        <p14:creationId xmlns:p14="http://schemas.microsoft.com/office/powerpoint/2010/main" val="341376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B67DEA3-B6D7-0524-BC76-32B909440EBA}"/>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D0B47F7A-1DBB-EA95-76A5-370D0553E269}"/>
              </a:ext>
            </a:extLst>
          </p:cNvPr>
          <p:cNvSpPr>
            <a:spLocks noGrp="1"/>
          </p:cNvSpPr>
          <p:nvPr>
            <p:ph type="ftr" sz="quarter" idx="11"/>
          </p:nvPr>
        </p:nvSpPr>
        <p:spPr/>
        <p:txBody>
          <a:bodyPr/>
          <a:lstStyle/>
          <a:p>
            <a:r>
              <a:rPr lang="de-DE"/>
              <a:t>PrePEP 2025</a:t>
            </a:r>
            <a:endParaRPr lang="de-DE" dirty="0"/>
          </a:p>
        </p:txBody>
      </p:sp>
      <p:sp>
        <p:nvSpPr>
          <p:cNvPr id="8" name="Titel 1">
            <a:extLst>
              <a:ext uri="{FF2B5EF4-FFF2-40B4-BE49-F238E27FC236}">
                <a16:creationId xmlns:a16="http://schemas.microsoft.com/office/drawing/2014/main" id="{4E74135E-7940-ADCE-EF46-E378DCC22CFF}"/>
              </a:ext>
            </a:extLst>
          </p:cNvPr>
          <p:cNvSpPr txBox="1">
            <a:spLocks/>
          </p:cNvSpPr>
          <p:nvPr/>
        </p:nvSpPr>
        <p:spPr>
          <a:xfrm>
            <a:off x="1868487" y="173120"/>
            <a:ext cx="5385753" cy="360099"/>
          </a:xfrm>
          <a:prstGeom prst="rect">
            <a:avLst/>
          </a:prstGeom>
        </p:spPr>
        <p:txBody>
          <a:bodyPr vert="horz" wrap="square" lIns="72000" tIns="0" rIns="72000" bIns="0" rtlCol="0" anchor="t" anchorCtr="0">
            <a:sp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de-DE" dirty="0" err="1"/>
              <a:t>Comparison</a:t>
            </a:r>
            <a:r>
              <a:rPr lang="de-DE" dirty="0"/>
              <a:t> </a:t>
            </a:r>
            <a:r>
              <a:rPr lang="de-DE" dirty="0" err="1"/>
              <a:t>model</a:t>
            </a:r>
            <a:r>
              <a:rPr lang="de-DE" dirty="0"/>
              <a:t> ↔︎ </a:t>
            </a:r>
            <a:r>
              <a:rPr lang="de-DE" dirty="0" err="1"/>
              <a:t>observations</a:t>
            </a:r>
            <a:endParaRPr lang="de-DE" dirty="0"/>
          </a:p>
        </p:txBody>
      </p:sp>
      <p:grpSp>
        <p:nvGrpSpPr>
          <p:cNvPr id="9" name="Gruppieren 8">
            <a:extLst>
              <a:ext uri="{FF2B5EF4-FFF2-40B4-BE49-F238E27FC236}">
                <a16:creationId xmlns:a16="http://schemas.microsoft.com/office/drawing/2014/main" id="{3B775AC6-8FD2-B5ED-00E1-08974A7BDB12}"/>
              </a:ext>
            </a:extLst>
          </p:cNvPr>
          <p:cNvGrpSpPr/>
          <p:nvPr/>
        </p:nvGrpSpPr>
        <p:grpSpPr>
          <a:xfrm>
            <a:off x="194574" y="1761522"/>
            <a:ext cx="8754850" cy="2606475"/>
            <a:chOff x="396240" y="2864243"/>
            <a:chExt cx="7772400" cy="2313982"/>
          </a:xfrm>
        </p:grpSpPr>
        <p:pic>
          <p:nvPicPr>
            <p:cNvPr id="10" name="Grafik 9">
              <a:extLst>
                <a:ext uri="{FF2B5EF4-FFF2-40B4-BE49-F238E27FC236}">
                  <a16:creationId xmlns:a16="http://schemas.microsoft.com/office/drawing/2014/main" id="{0D2FB740-CECE-9046-4DB3-1C7288721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2864243"/>
              <a:ext cx="7772400" cy="2313982"/>
            </a:xfrm>
            <a:prstGeom prst="rect">
              <a:avLst/>
            </a:prstGeom>
          </p:spPr>
        </p:pic>
        <p:sp>
          <p:nvSpPr>
            <p:cNvPr id="11" name="Textfeld 10">
              <a:extLst>
                <a:ext uri="{FF2B5EF4-FFF2-40B4-BE49-F238E27FC236}">
                  <a16:creationId xmlns:a16="http://schemas.microsoft.com/office/drawing/2014/main" id="{D54DEF33-4008-2B8A-310A-CB11852EB5ED}"/>
                </a:ext>
              </a:extLst>
            </p:cNvPr>
            <p:cNvSpPr txBox="1"/>
            <p:nvPr/>
          </p:nvSpPr>
          <p:spPr>
            <a:xfrm>
              <a:off x="975360" y="2906308"/>
              <a:ext cx="891591" cy="307777"/>
            </a:xfrm>
            <a:prstGeom prst="rect">
              <a:avLst/>
            </a:prstGeom>
            <a:solidFill>
              <a:schemeClr val="bg1"/>
            </a:solidFill>
          </p:spPr>
          <p:txBody>
            <a:bodyPr wrap="none" rtlCol="0">
              <a:spAutoFit/>
            </a:bodyPr>
            <a:lstStyle/>
            <a:p>
              <a:r>
                <a:rPr lang="de-DE" sz="1400" dirty="0" err="1"/>
                <a:t>clear</a:t>
              </a:r>
              <a:r>
                <a:rPr lang="de-DE" sz="1400" dirty="0"/>
                <a:t> </a:t>
              </a:r>
              <a:r>
                <a:rPr lang="de-DE" sz="1400" dirty="0" err="1"/>
                <a:t>sky</a:t>
              </a:r>
              <a:endParaRPr lang="de-DE" sz="1400" dirty="0"/>
            </a:p>
          </p:txBody>
        </p:sp>
        <p:sp>
          <p:nvSpPr>
            <p:cNvPr id="12" name="Textfeld 11">
              <a:extLst>
                <a:ext uri="{FF2B5EF4-FFF2-40B4-BE49-F238E27FC236}">
                  <a16:creationId xmlns:a16="http://schemas.microsoft.com/office/drawing/2014/main" id="{915E935B-B8B8-82F1-9F55-30D878B69A58}"/>
                </a:ext>
              </a:extLst>
            </p:cNvPr>
            <p:cNvSpPr txBox="1"/>
            <p:nvPr/>
          </p:nvSpPr>
          <p:spPr>
            <a:xfrm>
              <a:off x="3139440" y="2908642"/>
              <a:ext cx="1688283" cy="307777"/>
            </a:xfrm>
            <a:prstGeom prst="rect">
              <a:avLst/>
            </a:prstGeom>
            <a:solidFill>
              <a:schemeClr val="bg1"/>
            </a:solidFill>
          </p:spPr>
          <p:txBody>
            <a:bodyPr wrap="none" rtlCol="0">
              <a:spAutoFit/>
            </a:bodyPr>
            <a:lstStyle/>
            <a:p>
              <a:r>
                <a:rPr lang="de-DE" sz="1400" dirty="0" err="1"/>
                <a:t>shallow</a:t>
              </a:r>
              <a:r>
                <a:rPr lang="de-DE" sz="1400" dirty="0"/>
                <a:t> </a:t>
              </a:r>
              <a:r>
                <a:rPr lang="de-DE" sz="1400" dirty="0" err="1"/>
                <a:t>convection</a:t>
              </a:r>
              <a:endParaRPr lang="de-DE" sz="1400" dirty="0"/>
            </a:p>
          </p:txBody>
        </p:sp>
        <p:sp>
          <p:nvSpPr>
            <p:cNvPr id="13" name="Textfeld 12">
              <a:extLst>
                <a:ext uri="{FF2B5EF4-FFF2-40B4-BE49-F238E27FC236}">
                  <a16:creationId xmlns:a16="http://schemas.microsoft.com/office/drawing/2014/main" id="{20C58748-AAC7-D754-A4DD-AD8596CB8FE1}"/>
                </a:ext>
              </a:extLst>
            </p:cNvPr>
            <p:cNvSpPr txBox="1"/>
            <p:nvPr/>
          </p:nvSpPr>
          <p:spPr>
            <a:xfrm>
              <a:off x="5671305" y="2906308"/>
              <a:ext cx="1487908" cy="307777"/>
            </a:xfrm>
            <a:prstGeom prst="rect">
              <a:avLst/>
            </a:prstGeom>
            <a:solidFill>
              <a:schemeClr val="bg1"/>
            </a:solidFill>
          </p:spPr>
          <p:txBody>
            <a:bodyPr wrap="none" rtlCol="0">
              <a:spAutoFit/>
            </a:bodyPr>
            <a:lstStyle/>
            <a:p>
              <a:r>
                <a:rPr lang="de-DE" sz="1400" dirty="0" err="1"/>
                <a:t>deep</a:t>
              </a:r>
              <a:r>
                <a:rPr lang="de-DE" sz="1400" dirty="0"/>
                <a:t> </a:t>
              </a:r>
              <a:r>
                <a:rPr lang="de-DE" sz="1400" dirty="0" err="1"/>
                <a:t>convection</a:t>
              </a:r>
              <a:endParaRPr lang="de-DE" sz="1400" dirty="0"/>
            </a:p>
          </p:txBody>
        </p:sp>
      </p:grpSp>
      <p:pic>
        <p:nvPicPr>
          <p:cNvPr id="2" name="Grafik 1">
            <a:extLst>
              <a:ext uri="{FF2B5EF4-FFF2-40B4-BE49-F238E27FC236}">
                <a16:creationId xmlns:a16="http://schemas.microsoft.com/office/drawing/2014/main" id="{444BBE48-54FC-D9C8-6E7C-E96D19AB4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 y="76006"/>
            <a:ext cx="1689100" cy="533400"/>
          </a:xfrm>
          <a:prstGeom prst="rect">
            <a:avLst/>
          </a:prstGeom>
        </p:spPr>
      </p:pic>
    </p:spTree>
    <p:extLst>
      <p:ext uri="{BB962C8B-B14F-4D97-AF65-F5344CB8AC3E}">
        <p14:creationId xmlns:p14="http://schemas.microsoft.com/office/powerpoint/2010/main" val="326106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6032B-CC12-9135-4C30-5D748D8CB27C}"/>
              </a:ext>
            </a:extLst>
          </p:cNvPr>
          <p:cNvSpPr>
            <a:spLocks noGrp="1"/>
          </p:cNvSpPr>
          <p:nvPr>
            <p:ph type="title"/>
          </p:nvPr>
        </p:nvSpPr>
        <p:spPr/>
        <p:txBody>
          <a:bodyPr/>
          <a:lstStyle/>
          <a:p>
            <a:r>
              <a:rPr lang="de-DE" dirty="0" err="1"/>
              <a:t>Near-surface</a:t>
            </a:r>
            <a:r>
              <a:rPr lang="de-DE" dirty="0"/>
              <a:t> </a:t>
            </a:r>
            <a:r>
              <a:rPr lang="de-DE" dirty="0" err="1"/>
              <a:t>quantities</a:t>
            </a:r>
            <a:r>
              <a:rPr lang="de-DE" dirty="0"/>
              <a:t> fit </a:t>
            </a:r>
            <a:r>
              <a:rPr lang="de-DE" dirty="0" err="1"/>
              <a:t>well</a:t>
            </a:r>
            <a:r>
              <a:rPr lang="de-DE" dirty="0"/>
              <a:t> </a:t>
            </a:r>
            <a:r>
              <a:rPr lang="de-DE" dirty="0" err="1"/>
              <a:t>with</a:t>
            </a:r>
            <a:r>
              <a:rPr lang="de-DE" dirty="0"/>
              <a:t> </a:t>
            </a:r>
            <a:r>
              <a:rPr lang="de-DE" dirty="0" err="1"/>
              <a:t>observations</a:t>
            </a:r>
            <a:endParaRPr lang="de-DE" dirty="0"/>
          </a:p>
        </p:txBody>
      </p:sp>
      <p:pic>
        <p:nvPicPr>
          <p:cNvPr id="5" name="Inhaltsplatzhalter 4">
            <a:extLst>
              <a:ext uri="{FF2B5EF4-FFF2-40B4-BE49-F238E27FC236}">
                <a16:creationId xmlns:a16="http://schemas.microsoft.com/office/drawing/2014/main" id="{366D4DCD-E3BD-E911-2BC5-BA2D04149B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8339" y="1370013"/>
            <a:ext cx="6667322" cy="3151187"/>
          </a:xfrm>
        </p:spPr>
      </p:pic>
      <p:sp>
        <p:nvSpPr>
          <p:cNvPr id="6" name="Textfeld 5">
            <a:extLst>
              <a:ext uri="{FF2B5EF4-FFF2-40B4-BE49-F238E27FC236}">
                <a16:creationId xmlns:a16="http://schemas.microsoft.com/office/drawing/2014/main" id="{0CB38927-738E-F675-7DD3-344DC9B9A6AC}"/>
              </a:ext>
            </a:extLst>
          </p:cNvPr>
          <p:cNvSpPr txBox="1"/>
          <p:nvPr/>
        </p:nvSpPr>
        <p:spPr>
          <a:xfrm rot="16200000">
            <a:off x="7061200" y="2570480"/>
            <a:ext cx="3595856" cy="369332"/>
          </a:xfrm>
          <a:prstGeom prst="rect">
            <a:avLst/>
          </a:prstGeom>
          <a:noFill/>
        </p:spPr>
        <p:txBody>
          <a:bodyPr wrap="none" rtlCol="0">
            <a:spAutoFit/>
          </a:bodyPr>
          <a:lstStyle/>
          <a:p>
            <a:r>
              <a:rPr lang="de-DE" dirty="0" err="1"/>
              <a:t>Sakradzija</a:t>
            </a:r>
            <a:r>
              <a:rPr lang="de-DE" dirty="0"/>
              <a:t> et al., 2025, </a:t>
            </a:r>
            <a:r>
              <a:rPr lang="de-DE" dirty="0" err="1"/>
              <a:t>submitted</a:t>
            </a:r>
            <a:endParaRPr lang="de-DE" dirty="0"/>
          </a:p>
        </p:txBody>
      </p:sp>
    </p:spTree>
    <p:extLst>
      <p:ext uri="{BB962C8B-B14F-4D97-AF65-F5344CB8AC3E}">
        <p14:creationId xmlns:p14="http://schemas.microsoft.com/office/powerpoint/2010/main" val="128096037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F52E5-FD4B-5264-DE0C-4A2CF65C52B0}"/>
              </a:ext>
            </a:extLst>
          </p:cNvPr>
          <p:cNvSpPr>
            <a:spLocks noGrp="1"/>
          </p:cNvSpPr>
          <p:nvPr>
            <p:ph type="title"/>
          </p:nvPr>
        </p:nvSpPr>
        <p:spPr>
          <a:xfrm>
            <a:off x="395287" y="206764"/>
            <a:ext cx="8353425" cy="858697"/>
          </a:xfrm>
        </p:spPr>
        <p:txBody>
          <a:bodyPr/>
          <a:lstStyle/>
          <a:p>
            <a:r>
              <a:rPr lang="de-DE" dirty="0"/>
              <a:t>TKE: </a:t>
            </a:r>
            <a:r>
              <a:rPr lang="de-DE" dirty="0" err="1"/>
              <a:t>model</a:t>
            </a:r>
            <a:r>
              <a:rPr lang="de-DE" dirty="0"/>
              <a:t> ↔︎ </a:t>
            </a:r>
            <a:r>
              <a:rPr lang="de-DE" dirty="0" err="1"/>
              <a:t>observations</a:t>
            </a:r>
            <a:br>
              <a:rPr lang="de-DE" dirty="0"/>
            </a:br>
            <a:br>
              <a:rPr lang="de-DE" sz="1000" dirty="0"/>
            </a:br>
            <a:r>
              <a:rPr lang="de-DE" dirty="0"/>
              <a:t>(Domain 04 ∆x=78 m )</a:t>
            </a:r>
          </a:p>
        </p:txBody>
      </p:sp>
      <p:pic>
        <p:nvPicPr>
          <p:cNvPr id="5" name="Inhaltsplatzhalter 4">
            <a:extLst>
              <a:ext uri="{FF2B5EF4-FFF2-40B4-BE49-F238E27FC236}">
                <a16:creationId xmlns:a16="http://schemas.microsoft.com/office/drawing/2014/main" id="{AC446686-9DAC-BA70-97E0-6446F0228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2651" y="1111188"/>
            <a:ext cx="3933190" cy="1630204"/>
          </a:xfrm>
        </p:spPr>
      </p:pic>
      <p:sp>
        <p:nvSpPr>
          <p:cNvPr id="8" name="Textfeld 7">
            <a:extLst>
              <a:ext uri="{FF2B5EF4-FFF2-40B4-BE49-F238E27FC236}">
                <a16:creationId xmlns:a16="http://schemas.microsoft.com/office/drawing/2014/main" id="{1DEBCCFE-8E4C-8C1F-B2C4-5682B1AE48A4}"/>
              </a:ext>
            </a:extLst>
          </p:cNvPr>
          <p:cNvSpPr txBox="1"/>
          <p:nvPr/>
        </p:nvSpPr>
        <p:spPr>
          <a:xfrm rot="16200000">
            <a:off x="7061200" y="2570480"/>
            <a:ext cx="3595856" cy="369332"/>
          </a:xfrm>
          <a:prstGeom prst="rect">
            <a:avLst/>
          </a:prstGeom>
          <a:noFill/>
        </p:spPr>
        <p:txBody>
          <a:bodyPr wrap="none" rtlCol="0">
            <a:spAutoFit/>
          </a:bodyPr>
          <a:lstStyle/>
          <a:p>
            <a:r>
              <a:rPr lang="de-DE" dirty="0" err="1"/>
              <a:t>Sakradzija</a:t>
            </a:r>
            <a:r>
              <a:rPr lang="de-DE" dirty="0"/>
              <a:t> et al., 2025, </a:t>
            </a:r>
            <a:r>
              <a:rPr lang="de-DE" dirty="0" err="1"/>
              <a:t>submitted</a:t>
            </a:r>
            <a:endParaRPr lang="de-DE" dirty="0"/>
          </a:p>
        </p:txBody>
      </p:sp>
      <p:pic>
        <p:nvPicPr>
          <p:cNvPr id="10" name="Grafik 9">
            <a:extLst>
              <a:ext uri="{FF2B5EF4-FFF2-40B4-BE49-F238E27FC236}">
                <a16:creationId xmlns:a16="http://schemas.microsoft.com/office/drawing/2014/main" id="{EF7EAFE0-B5B0-A4F6-1D01-54A5C84D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6" y="1049437"/>
            <a:ext cx="8543313" cy="2548482"/>
          </a:xfrm>
          <a:prstGeom prst="rect">
            <a:avLst/>
          </a:prstGeom>
        </p:spPr>
      </p:pic>
      <p:sp>
        <p:nvSpPr>
          <p:cNvPr id="3" name="Textfeld 2">
            <a:extLst>
              <a:ext uri="{FF2B5EF4-FFF2-40B4-BE49-F238E27FC236}">
                <a16:creationId xmlns:a16="http://schemas.microsoft.com/office/drawing/2014/main" id="{3D4E95EA-C1D4-99E8-321D-42DE2718EF76}"/>
              </a:ext>
            </a:extLst>
          </p:cNvPr>
          <p:cNvSpPr txBox="1"/>
          <p:nvPr/>
        </p:nvSpPr>
        <p:spPr>
          <a:xfrm>
            <a:off x="5601697" y="718993"/>
            <a:ext cx="3147015" cy="369332"/>
          </a:xfrm>
          <a:prstGeom prst="rect">
            <a:avLst/>
          </a:prstGeom>
          <a:noFill/>
        </p:spPr>
        <p:txBody>
          <a:bodyPr wrap="none" rtlCol="0">
            <a:spAutoFit/>
          </a:bodyPr>
          <a:lstStyle/>
          <a:p>
            <a:r>
              <a:rPr lang="de-DE" dirty="0"/>
              <a:t>TKE: turbulent </a:t>
            </a:r>
            <a:r>
              <a:rPr lang="de-DE" dirty="0" err="1"/>
              <a:t>kinetic</a:t>
            </a:r>
            <a:r>
              <a:rPr lang="de-DE" dirty="0"/>
              <a:t> </a:t>
            </a:r>
            <a:r>
              <a:rPr lang="de-DE" dirty="0" err="1"/>
              <a:t>energy</a:t>
            </a:r>
            <a:endParaRPr lang="de-DE" dirty="0"/>
          </a:p>
        </p:txBody>
      </p:sp>
      <p:sp>
        <p:nvSpPr>
          <p:cNvPr id="4" name="Textfeld 3">
            <a:extLst>
              <a:ext uri="{FF2B5EF4-FFF2-40B4-BE49-F238E27FC236}">
                <a16:creationId xmlns:a16="http://schemas.microsoft.com/office/drawing/2014/main" id="{24BBBDBF-8B15-FE6B-35D5-4B1BA589F968}"/>
              </a:ext>
            </a:extLst>
          </p:cNvPr>
          <p:cNvSpPr txBox="1"/>
          <p:nvPr/>
        </p:nvSpPr>
        <p:spPr>
          <a:xfrm>
            <a:off x="395287" y="3712529"/>
            <a:ext cx="5463996" cy="646331"/>
          </a:xfrm>
          <a:prstGeom prst="rect">
            <a:avLst/>
          </a:prstGeom>
          <a:noFill/>
        </p:spPr>
        <p:txBody>
          <a:bodyPr wrap="none" rtlCol="0">
            <a:spAutoFit/>
          </a:bodyPr>
          <a:lstStyle/>
          <a:p>
            <a:pPr marL="285750" indent="-285750">
              <a:buFont typeface="Arial" panose="020B0604020202020204" pitchFamily="34" charset="0"/>
              <a:buChar char="•"/>
            </a:pPr>
            <a:r>
              <a:rPr lang="de-DE" dirty="0"/>
              <a:t>At ∆x=78 m still a </a:t>
            </a:r>
            <a:r>
              <a:rPr lang="de-DE" dirty="0" err="1"/>
              <a:t>lot</a:t>
            </a:r>
            <a:r>
              <a:rPr lang="de-DE" dirty="0"/>
              <a:t> </a:t>
            </a:r>
            <a:r>
              <a:rPr lang="de-DE" dirty="0" err="1"/>
              <a:t>of</a:t>
            </a:r>
            <a:r>
              <a:rPr lang="de-DE" dirty="0"/>
              <a:t> TKE at </a:t>
            </a:r>
            <a:r>
              <a:rPr lang="de-DE" dirty="0" err="1"/>
              <a:t>the</a:t>
            </a:r>
            <a:r>
              <a:rPr lang="de-DE" dirty="0"/>
              <a:t> sub-</a:t>
            </a:r>
            <a:r>
              <a:rPr lang="de-DE" dirty="0" err="1"/>
              <a:t>grid</a:t>
            </a:r>
            <a:r>
              <a:rPr lang="de-DE" dirty="0"/>
              <a:t> </a:t>
            </a:r>
            <a:r>
              <a:rPr lang="de-DE" dirty="0" err="1"/>
              <a:t>scale</a:t>
            </a:r>
            <a:endParaRPr lang="de-DE" dirty="0"/>
          </a:p>
          <a:p>
            <a:pPr marL="285750" indent="-285750">
              <a:buFont typeface="Arial" panose="020B0604020202020204" pitchFamily="34" charset="0"/>
              <a:buChar char="•"/>
            </a:pPr>
            <a:r>
              <a:rPr lang="de-DE" dirty="0"/>
              <a:t>TKE </a:t>
            </a:r>
            <a:r>
              <a:rPr lang="de-DE" dirty="0" err="1"/>
              <a:t>well</a:t>
            </a:r>
            <a:r>
              <a:rPr lang="de-DE" dirty="0"/>
              <a:t> </a:t>
            </a:r>
            <a:r>
              <a:rPr lang="de-DE" dirty="0" err="1"/>
              <a:t>approximated</a:t>
            </a:r>
            <a:r>
              <a:rPr lang="de-DE" dirty="0"/>
              <a:t> </a:t>
            </a:r>
            <a:r>
              <a:rPr lang="de-DE" dirty="0" err="1"/>
              <a:t>during</a:t>
            </a:r>
            <a:r>
              <a:rPr lang="de-DE" dirty="0"/>
              <a:t> </a:t>
            </a:r>
            <a:r>
              <a:rPr lang="de-DE" dirty="0" err="1"/>
              <a:t>the</a:t>
            </a:r>
            <a:r>
              <a:rPr lang="de-DE" dirty="0"/>
              <a:t> </a:t>
            </a:r>
            <a:r>
              <a:rPr lang="de-DE" dirty="0" err="1"/>
              <a:t>daytime</a:t>
            </a:r>
            <a:endParaRPr lang="de-DE" dirty="0"/>
          </a:p>
        </p:txBody>
      </p:sp>
    </p:spTree>
    <p:extLst>
      <p:ext uri="{BB962C8B-B14F-4D97-AF65-F5344CB8AC3E}">
        <p14:creationId xmlns:p14="http://schemas.microsoft.com/office/powerpoint/2010/main" val="47461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CB2968-0D0D-FB18-AB77-AE33A86B8F3B}"/>
              </a:ext>
            </a:extLst>
          </p:cNvPr>
          <p:cNvSpPr>
            <a:spLocks noGrp="1"/>
          </p:cNvSpPr>
          <p:nvPr>
            <p:ph type="title"/>
          </p:nvPr>
        </p:nvSpPr>
        <p:spPr/>
        <p:txBody>
          <a:bodyPr/>
          <a:lstStyle/>
          <a:p>
            <a:r>
              <a:rPr lang="de-DE" dirty="0"/>
              <a:t>Outline</a:t>
            </a:r>
          </a:p>
        </p:txBody>
      </p:sp>
      <p:sp>
        <p:nvSpPr>
          <p:cNvPr id="7" name="Inhaltsplatzhalter 6">
            <a:extLst>
              <a:ext uri="{FF2B5EF4-FFF2-40B4-BE49-F238E27FC236}">
                <a16:creationId xmlns:a16="http://schemas.microsoft.com/office/drawing/2014/main" id="{925D50F5-77D1-2E9C-E65D-3266AE7E987F}"/>
              </a:ext>
            </a:extLst>
          </p:cNvPr>
          <p:cNvSpPr>
            <a:spLocks noGrp="1"/>
          </p:cNvSpPr>
          <p:nvPr>
            <p:ph idx="1"/>
          </p:nvPr>
        </p:nvSpPr>
        <p:spPr/>
        <p:txBody>
          <a:bodyPr>
            <a:normAutofit/>
          </a:bodyPr>
          <a:lstStyle/>
          <a:p>
            <a:r>
              <a:rPr lang="de-DE" sz="2000" dirty="0">
                <a:solidFill>
                  <a:srgbClr val="FF0000"/>
                </a:solidFill>
              </a:rPr>
              <a:t>Ground-</a:t>
            </a:r>
            <a:r>
              <a:rPr lang="de-DE" sz="2000" dirty="0" err="1">
                <a:solidFill>
                  <a:srgbClr val="FF0000"/>
                </a:solidFill>
              </a:rPr>
              <a:t>based</a:t>
            </a:r>
            <a:r>
              <a:rPr lang="de-DE" sz="2000" dirty="0">
                <a:solidFill>
                  <a:srgbClr val="FF0000"/>
                </a:solidFill>
              </a:rPr>
              <a:t> remote </a:t>
            </a:r>
            <a:r>
              <a:rPr lang="de-DE" sz="2000" dirty="0" err="1">
                <a:solidFill>
                  <a:srgbClr val="FF0000"/>
                </a:solidFill>
              </a:rPr>
              <a:t>sensing</a:t>
            </a:r>
            <a:endParaRPr lang="de-DE" sz="2000" dirty="0">
              <a:solidFill>
                <a:srgbClr val="FF0000"/>
              </a:solidFill>
            </a:endParaRPr>
          </a:p>
          <a:p>
            <a:pPr lvl="1"/>
            <a:r>
              <a:rPr lang="de-DE" sz="2000" dirty="0" err="1"/>
              <a:t>FESSTVaL</a:t>
            </a:r>
            <a:endParaRPr lang="de-DE" sz="2000" dirty="0"/>
          </a:p>
          <a:p>
            <a:pPr lvl="1"/>
            <a:r>
              <a:rPr lang="de-DE" sz="2000" dirty="0" err="1">
                <a:solidFill>
                  <a:srgbClr val="FF0000"/>
                </a:solidFill>
              </a:rPr>
              <a:t>TEAMx</a:t>
            </a:r>
            <a:r>
              <a:rPr lang="de-DE" sz="2000" dirty="0">
                <a:solidFill>
                  <a:srgbClr val="FF0000"/>
                </a:solidFill>
              </a:rPr>
              <a:t> - PIANO</a:t>
            </a:r>
          </a:p>
          <a:p>
            <a:r>
              <a:rPr lang="de-DE" sz="2000" dirty="0"/>
              <a:t>Crowd-</a:t>
            </a:r>
            <a:r>
              <a:rPr lang="de-DE" sz="2000" dirty="0" err="1"/>
              <a:t>sourced</a:t>
            </a:r>
            <a:r>
              <a:rPr lang="de-DE" sz="2000" dirty="0"/>
              <a:t> </a:t>
            </a:r>
            <a:r>
              <a:rPr lang="de-DE" sz="2000" dirty="0" err="1"/>
              <a:t>observations</a:t>
            </a:r>
            <a:endParaRPr lang="de-DE" sz="2000" dirty="0"/>
          </a:p>
          <a:p>
            <a:r>
              <a:rPr lang="de-DE" sz="2000" dirty="0" err="1"/>
              <a:t>Satellite-based</a:t>
            </a:r>
            <a:r>
              <a:rPr lang="de-DE" sz="2000" dirty="0"/>
              <a:t> </a:t>
            </a:r>
            <a:r>
              <a:rPr lang="de-DE" sz="2000" dirty="0" err="1"/>
              <a:t>evaluations</a:t>
            </a:r>
            <a:endParaRPr lang="de-DE" sz="2000" dirty="0"/>
          </a:p>
        </p:txBody>
      </p:sp>
      <p:sp>
        <p:nvSpPr>
          <p:cNvPr id="4" name="Datumsplatzhalter 3">
            <a:extLst>
              <a:ext uri="{FF2B5EF4-FFF2-40B4-BE49-F238E27FC236}">
                <a16:creationId xmlns:a16="http://schemas.microsoft.com/office/drawing/2014/main" id="{9CBDD656-F13F-BCAE-DEE8-26B69F5FD60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20377028-5FB9-1BEA-FF90-D58B8AE9CF7F}"/>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930424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8310C-7D39-49AF-B4FC-AD76A972B28A}"/>
              </a:ext>
            </a:extLst>
          </p:cNvPr>
          <p:cNvSpPr>
            <a:spLocks noGrp="1"/>
          </p:cNvSpPr>
          <p:nvPr>
            <p:ph type="ctrTitle"/>
          </p:nvPr>
        </p:nvSpPr>
        <p:spPr>
          <a:xfrm>
            <a:off x="395287" y="2008268"/>
            <a:ext cx="8353425" cy="1661993"/>
          </a:xfrm>
        </p:spPr>
        <p:txBody>
          <a:bodyPr/>
          <a:lstStyle/>
          <a:p>
            <a:r>
              <a:rPr lang="de-DE" dirty="0"/>
              <a:t>2. Experimental Setup </a:t>
            </a:r>
            <a:r>
              <a:rPr lang="de-DE" dirty="0" err="1"/>
              <a:t>around</a:t>
            </a:r>
            <a:r>
              <a:rPr lang="de-DE" dirty="0"/>
              <a:t> </a:t>
            </a:r>
            <a:r>
              <a:rPr lang="de-DE" dirty="0" err="1"/>
              <a:t>the</a:t>
            </a:r>
            <a:r>
              <a:rPr lang="de-DE" dirty="0"/>
              <a:t> Measurement Campaign PIANO</a:t>
            </a:r>
            <a:br>
              <a:rPr lang="de-DE" dirty="0"/>
            </a:br>
            <a:br>
              <a:rPr lang="de-DE" dirty="0"/>
            </a:br>
            <a:r>
              <a:rPr lang="de-DE" dirty="0" err="1"/>
              <a:t>cold</a:t>
            </a:r>
            <a:r>
              <a:rPr lang="de-DE" dirty="0"/>
              <a:t> </a:t>
            </a:r>
            <a:r>
              <a:rPr lang="de-DE" dirty="0" err="1"/>
              <a:t>air</a:t>
            </a:r>
            <a:r>
              <a:rPr lang="de-DE" dirty="0"/>
              <a:t> pool </a:t>
            </a:r>
            <a:r>
              <a:rPr lang="de-DE" dirty="0" err="1"/>
              <a:t>case</a:t>
            </a:r>
            <a:r>
              <a:rPr lang="de-DE" dirty="0"/>
              <a:t>, </a:t>
            </a:r>
            <a:r>
              <a:rPr lang="de-DE" dirty="0" err="1"/>
              <a:t>October</a:t>
            </a:r>
            <a:r>
              <a:rPr lang="de-DE" dirty="0"/>
              <a:t> 2017</a:t>
            </a:r>
          </a:p>
        </p:txBody>
      </p:sp>
      <p:sp>
        <p:nvSpPr>
          <p:cNvPr id="5" name="Fußzeilenplatzhalter 4">
            <a:extLst>
              <a:ext uri="{FF2B5EF4-FFF2-40B4-BE49-F238E27FC236}">
                <a16:creationId xmlns:a16="http://schemas.microsoft.com/office/drawing/2014/main" id="{BD98B431-17AD-4011-A764-FA4C7E7EC716}"/>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pic>
        <p:nvPicPr>
          <p:cNvPr id="4" name="Grafik 3">
            <a:extLst>
              <a:ext uri="{FF2B5EF4-FFF2-40B4-BE49-F238E27FC236}">
                <a16:creationId xmlns:a16="http://schemas.microsoft.com/office/drawing/2014/main" id="{82C2E515-E0B5-E439-134A-A51AB572C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800"/>
            <a:ext cx="2032000" cy="848053"/>
          </a:xfrm>
          <a:prstGeom prst="rect">
            <a:avLst/>
          </a:prstGeom>
        </p:spPr>
      </p:pic>
      <p:sp>
        <p:nvSpPr>
          <p:cNvPr id="3" name="Datumsplatzhalter 2">
            <a:extLst>
              <a:ext uri="{FF2B5EF4-FFF2-40B4-BE49-F238E27FC236}">
                <a16:creationId xmlns:a16="http://schemas.microsoft.com/office/drawing/2014/main" id="{4E84AD11-8EBE-593E-B415-14E8E8D2B014}"/>
              </a:ext>
            </a:extLst>
          </p:cNvPr>
          <p:cNvSpPr>
            <a:spLocks noGrp="1"/>
          </p:cNvSpPr>
          <p:nvPr>
            <p:ph type="dt" sz="half" idx="10"/>
          </p:nvPr>
        </p:nvSpPr>
        <p:spPr/>
        <p:txBody>
          <a:bodyPr/>
          <a:lstStyle/>
          <a:p>
            <a:r>
              <a:rPr lang="de-DE"/>
              <a:t>2025-03-21</a:t>
            </a:r>
          </a:p>
        </p:txBody>
      </p:sp>
    </p:spTree>
    <p:extLst>
      <p:ext uri="{BB962C8B-B14F-4D97-AF65-F5344CB8AC3E}">
        <p14:creationId xmlns:p14="http://schemas.microsoft.com/office/powerpoint/2010/main" val="670285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AE95A02-55E4-43C2-A420-469D29BF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57" y="840898"/>
            <a:ext cx="6495983" cy="3656847"/>
          </a:xfrm>
          <a:prstGeom prst="rect">
            <a:avLst/>
          </a:prstGeom>
        </p:spPr>
      </p:pic>
      <p:sp>
        <p:nvSpPr>
          <p:cNvPr id="18" name="Rechteck: abgerundete Ecken 17">
            <a:extLst>
              <a:ext uri="{FF2B5EF4-FFF2-40B4-BE49-F238E27FC236}">
                <a16:creationId xmlns:a16="http://schemas.microsoft.com/office/drawing/2014/main" id="{67CCF97F-021F-4961-B22F-B7666A2D220D}"/>
              </a:ext>
            </a:extLst>
          </p:cNvPr>
          <p:cNvSpPr/>
          <p:nvPr/>
        </p:nvSpPr>
        <p:spPr>
          <a:xfrm>
            <a:off x="6665340" y="1183390"/>
            <a:ext cx="1391383" cy="2096649"/>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2355111F-4EE4-433B-9E8B-7F58DA9710FE}"/>
              </a:ext>
            </a:extLst>
          </p:cNvPr>
          <p:cNvSpPr/>
          <p:nvPr/>
        </p:nvSpPr>
        <p:spPr>
          <a:xfrm>
            <a:off x="3023202" y="1183390"/>
            <a:ext cx="2878374" cy="151158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46F6B6AC-3F6B-463C-BE48-97CC6D43DA6E}"/>
              </a:ext>
            </a:extLst>
          </p:cNvPr>
          <p:cNvSpPr/>
          <p:nvPr/>
        </p:nvSpPr>
        <p:spPr>
          <a:xfrm>
            <a:off x="3754723" y="1582734"/>
            <a:ext cx="1439188" cy="715617"/>
          </a:xfrm>
          <a:prstGeom prst="rect">
            <a:avLst/>
          </a:prstGeom>
          <a:noFill/>
          <a:ln w="57150">
            <a:solidFill>
              <a:srgbClr val="CE3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92434CBC-7DAB-4C8D-AF44-1A992F90C23C}"/>
              </a:ext>
            </a:extLst>
          </p:cNvPr>
          <p:cNvSpPr/>
          <p:nvPr/>
        </p:nvSpPr>
        <p:spPr>
          <a:xfrm>
            <a:off x="4176143" y="1725857"/>
            <a:ext cx="667909" cy="437322"/>
          </a:xfrm>
          <a:prstGeom prst="rect">
            <a:avLst/>
          </a:prstGeom>
          <a:noFill/>
          <a:ln w="57150">
            <a:solidFill>
              <a:srgbClr val="E77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ADB166FC-0D67-4B24-844C-8DF6206E9272}"/>
              </a:ext>
            </a:extLst>
          </p:cNvPr>
          <p:cNvSpPr txBox="1"/>
          <p:nvPr/>
        </p:nvSpPr>
        <p:spPr>
          <a:xfrm>
            <a:off x="6833907" y="1635294"/>
            <a:ext cx="899605" cy="461665"/>
          </a:xfrm>
          <a:prstGeom prst="rect">
            <a:avLst/>
          </a:prstGeom>
          <a:noFill/>
        </p:spPr>
        <p:txBody>
          <a:bodyPr wrap="square" rtlCol="0">
            <a:spAutoFit/>
          </a:bodyPr>
          <a:lstStyle/>
          <a:p>
            <a:r>
              <a:rPr lang="de-DE" sz="2400" dirty="0">
                <a:solidFill>
                  <a:srgbClr val="FFFF00"/>
                </a:solidFill>
              </a:rPr>
              <a:t>2 km</a:t>
            </a:r>
          </a:p>
        </p:txBody>
      </p:sp>
      <p:sp>
        <p:nvSpPr>
          <p:cNvPr id="12" name="Textfeld 11">
            <a:extLst>
              <a:ext uri="{FF2B5EF4-FFF2-40B4-BE49-F238E27FC236}">
                <a16:creationId xmlns:a16="http://schemas.microsoft.com/office/drawing/2014/main" id="{309CF968-51FC-4FA3-B325-E35BB99142D4}"/>
              </a:ext>
            </a:extLst>
          </p:cNvPr>
          <p:cNvSpPr txBox="1"/>
          <p:nvPr/>
        </p:nvSpPr>
        <p:spPr>
          <a:xfrm>
            <a:off x="6816150" y="1979970"/>
            <a:ext cx="899605" cy="461665"/>
          </a:xfrm>
          <a:prstGeom prst="rect">
            <a:avLst/>
          </a:prstGeom>
          <a:noFill/>
        </p:spPr>
        <p:txBody>
          <a:bodyPr wrap="square" rtlCol="0">
            <a:spAutoFit/>
          </a:bodyPr>
          <a:lstStyle/>
          <a:p>
            <a:r>
              <a:rPr lang="de-DE" sz="2400" dirty="0">
                <a:solidFill>
                  <a:srgbClr val="002060"/>
                </a:solidFill>
              </a:rPr>
              <a:t>1 km</a:t>
            </a:r>
          </a:p>
        </p:txBody>
      </p:sp>
      <p:sp>
        <p:nvSpPr>
          <p:cNvPr id="13" name="Textfeld 12">
            <a:extLst>
              <a:ext uri="{FF2B5EF4-FFF2-40B4-BE49-F238E27FC236}">
                <a16:creationId xmlns:a16="http://schemas.microsoft.com/office/drawing/2014/main" id="{625DD3CC-49EC-4F28-917C-39005CA7C986}"/>
              </a:ext>
            </a:extLst>
          </p:cNvPr>
          <p:cNvSpPr txBox="1"/>
          <p:nvPr/>
        </p:nvSpPr>
        <p:spPr>
          <a:xfrm>
            <a:off x="6855886" y="2324646"/>
            <a:ext cx="1101584" cy="461665"/>
          </a:xfrm>
          <a:prstGeom prst="rect">
            <a:avLst/>
          </a:prstGeom>
          <a:noFill/>
        </p:spPr>
        <p:txBody>
          <a:bodyPr wrap="square" rtlCol="0">
            <a:spAutoFit/>
          </a:bodyPr>
          <a:lstStyle/>
          <a:p>
            <a:r>
              <a:rPr lang="de-DE" sz="2400" dirty="0">
                <a:solidFill>
                  <a:srgbClr val="CE3AC7"/>
                </a:solidFill>
              </a:rPr>
              <a:t>500 m</a:t>
            </a:r>
          </a:p>
        </p:txBody>
      </p:sp>
      <p:sp>
        <p:nvSpPr>
          <p:cNvPr id="14" name="Textfeld 13">
            <a:extLst>
              <a:ext uri="{FF2B5EF4-FFF2-40B4-BE49-F238E27FC236}">
                <a16:creationId xmlns:a16="http://schemas.microsoft.com/office/drawing/2014/main" id="{0B2D41AC-7A57-4827-9CB1-A6E22F107025}"/>
              </a:ext>
            </a:extLst>
          </p:cNvPr>
          <p:cNvSpPr txBox="1"/>
          <p:nvPr/>
        </p:nvSpPr>
        <p:spPr>
          <a:xfrm>
            <a:off x="6855886" y="2669322"/>
            <a:ext cx="1101584" cy="461665"/>
          </a:xfrm>
          <a:prstGeom prst="rect">
            <a:avLst/>
          </a:prstGeom>
          <a:noFill/>
        </p:spPr>
        <p:txBody>
          <a:bodyPr wrap="square" rtlCol="0">
            <a:spAutoFit/>
          </a:bodyPr>
          <a:lstStyle/>
          <a:p>
            <a:r>
              <a:rPr lang="de-DE" sz="2400" dirty="0">
                <a:solidFill>
                  <a:srgbClr val="E77D09"/>
                </a:solidFill>
              </a:rPr>
              <a:t>250 m</a:t>
            </a:r>
          </a:p>
        </p:txBody>
      </p:sp>
      <p:sp>
        <p:nvSpPr>
          <p:cNvPr id="15" name="Rechteck 14">
            <a:extLst>
              <a:ext uri="{FF2B5EF4-FFF2-40B4-BE49-F238E27FC236}">
                <a16:creationId xmlns:a16="http://schemas.microsoft.com/office/drawing/2014/main" id="{191C5A8B-6D44-433D-9B5D-4D2F33C5D575}"/>
              </a:ext>
            </a:extLst>
          </p:cNvPr>
          <p:cNvSpPr/>
          <p:nvPr/>
        </p:nvSpPr>
        <p:spPr>
          <a:xfrm>
            <a:off x="999460" y="1015144"/>
            <a:ext cx="5150359" cy="25602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05606310-F58E-440F-8278-DB6B982B67C0}"/>
              </a:ext>
            </a:extLst>
          </p:cNvPr>
          <p:cNvSpPr txBox="1"/>
          <p:nvPr/>
        </p:nvSpPr>
        <p:spPr>
          <a:xfrm>
            <a:off x="6955670" y="3405086"/>
            <a:ext cx="1812997" cy="461665"/>
          </a:xfrm>
          <a:prstGeom prst="rect">
            <a:avLst/>
          </a:prstGeom>
          <a:noFill/>
        </p:spPr>
        <p:txBody>
          <a:bodyPr wrap="square" rtlCol="0">
            <a:spAutoFit/>
          </a:bodyPr>
          <a:lstStyle/>
          <a:p>
            <a:r>
              <a:rPr lang="de-DE" sz="2400" dirty="0">
                <a:solidFill>
                  <a:srgbClr val="FF0000"/>
                </a:solidFill>
              </a:rPr>
              <a:t>Station </a:t>
            </a:r>
            <a:r>
              <a:rPr lang="de-DE" sz="2400" dirty="0" err="1">
                <a:solidFill>
                  <a:srgbClr val="FF0000"/>
                </a:solidFill>
              </a:rPr>
              <a:t>site</a:t>
            </a:r>
            <a:endParaRPr lang="de-DE" sz="2400" dirty="0">
              <a:solidFill>
                <a:srgbClr val="FF0000"/>
              </a:solidFill>
            </a:endParaRPr>
          </a:p>
        </p:txBody>
      </p:sp>
      <p:sp>
        <p:nvSpPr>
          <p:cNvPr id="17" name="Stern: 5 Zacken 16">
            <a:extLst>
              <a:ext uri="{FF2B5EF4-FFF2-40B4-BE49-F238E27FC236}">
                <a16:creationId xmlns:a16="http://schemas.microsoft.com/office/drawing/2014/main" id="{8B02A9FE-819F-4904-90AB-31C2A28DB915}"/>
              </a:ext>
            </a:extLst>
          </p:cNvPr>
          <p:cNvSpPr/>
          <p:nvPr/>
        </p:nvSpPr>
        <p:spPr>
          <a:xfrm>
            <a:off x="6686040" y="3552148"/>
            <a:ext cx="269630" cy="22909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DE9139C-C975-4672-985E-27E8FC4A3119}"/>
              </a:ext>
            </a:extLst>
          </p:cNvPr>
          <p:cNvSpPr txBox="1"/>
          <p:nvPr/>
        </p:nvSpPr>
        <p:spPr>
          <a:xfrm>
            <a:off x="6833907" y="1299207"/>
            <a:ext cx="768002" cy="369332"/>
          </a:xfrm>
          <a:prstGeom prst="rect">
            <a:avLst/>
          </a:prstGeom>
          <a:noFill/>
        </p:spPr>
        <p:txBody>
          <a:bodyPr wrap="square" rtlCol="0">
            <a:spAutoFit/>
          </a:bodyPr>
          <a:lstStyle/>
          <a:p>
            <a:r>
              <a:rPr lang="de-DE" u="sng" dirty="0">
                <a:solidFill>
                  <a:srgbClr val="474747"/>
                </a:solidFill>
              </a:rPr>
              <a:t>∆x</a:t>
            </a:r>
          </a:p>
        </p:txBody>
      </p:sp>
      <p:sp>
        <p:nvSpPr>
          <p:cNvPr id="20" name="Rechteck 19">
            <a:extLst>
              <a:ext uri="{FF2B5EF4-FFF2-40B4-BE49-F238E27FC236}">
                <a16:creationId xmlns:a16="http://schemas.microsoft.com/office/drawing/2014/main" id="{6C3F9E08-D84E-4C3E-B606-EECFD6CE0F7D}"/>
              </a:ext>
            </a:extLst>
          </p:cNvPr>
          <p:cNvSpPr/>
          <p:nvPr/>
        </p:nvSpPr>
        <p:spPr>
          <a:xfrm>
            <a:off x="5090840" y="784001"/>
            <a:ext cx="1113182" cy="19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1">
            <a:hlinkClick r:id="" action="ppaction://noaction"/>
            <a:extLst>
              <a:ext uri="{FF2B5EF4-FFF2-40B4-BE49-F238E27FC236}">
                <a16:creationId xmlns:a16="http://schemas.microsoft.com/office/drawing/2014/main" id="{67D1DB98-F75F-44E6-AC03-E1134C565F01}"/>
              </a:ext>
            </a:extLst>
          </p:cNvPr>
          <p:cNvSpPr txBox="1">
            <a:spLocks/>
          </p:cNvSpPr>
          <p:nvPr/>
        </p:nvSpPr>
        <p:spPr>
          <a:xfrm>
            <a:off x="134469" y="51672"/>
            <a:ext cx="7140973" cy="664797"/>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sz="2400" dirty="0"/>
              <a:t>Experimental Setup </a:t>
            </a:r>
            <a:r>
              <a:rPr lang="de-DE" sz="2400" dirty="0" err="1"/>
              <a:t>around</a:t>
            </a:r>
            <a:r>
              <a:rPr lang="de-DE" sz="2400" dirty="0"/>
              <a:t> </a:t>
            </a:r>
            <a:r>
              <a:rPr lang="de-DE" sz="2400" dirty="0" err="1"/>
              <a:t>the</a:t>
            </a:r>
            <a:r>
              <a:rPr lang="de-DE" sz="2400" dirty="0"/>
              <a:t> Measurement Campaign PIANO</a:t>
            </a:r>
          </a:p>
        </p:txBody>
      </p:sp>
      <p:sp>
        <p:nvSpPr>
          <p:cNvPr id="3" name="Rechteck 2">
            <a:extLst>
              <a:ext uri="{FF2B5EF4-FFF2-40B4-BE49-F238E27FC236}">
                <a16:creationId xmlns:a16="http://schemas.microsoft.com/office/drawing/2014/main" id="{9C8BC87A-A916-4F95-8CEE-25B60AA286AF}"/>
              </a:ext>
            </a:extLst>
          </p:cNvPr>
          <p:cNvSpPr/>
          <p:nvPr/>
        </p:nvSpPr>
        <p:spPr>
          <a:xfrm>
            <a:off x="1726250" y="3960110"/>
            <a:ext cx="3674692" cy="359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7544ED7F-DAFD-478E-B8B3-03A2367B086E}"/>
              </a:ext>
            </a:extLst>
          </p:cNvPr>
          <p:cNvPicPr>
            <a:picLocks noChangeAspect="1"/>
          </p:cNvPicPr>
          <p:nvPr/>
        </p:nvPicPr>
        <p:blipFill>
          <a:blip r:embed="rId3"/>
          <a:stretch>
            <a:fillRect/>
          </a:stretch>
        </p:blipFill>
        <p:spPr>
          <a:xfrm>
            <a:off x="1313599" y="3899293"/>
            <a:ext cx="3777241" cy="376868"/>
          </a:xfrm>
          <a:prstGeom prst="rect">
            <a:avLst/>
          </a:prstGeom>
        </p:spPr>
      </p:pic>
      <p:sp>
        <p:nvSpPr>
          <p:cNvPr id="22" name="Rechteck 21">
            <a:extLst>
              <a:ext uri="{FF2B5EF4-FFF2-40B4-BE49-F238E27FC236}">
                <a16:creationId xmlns:a16="http://schemas.microsoft.com/office/drawing/2014/main" id="{771A03C8-555C-4E68-AB75-82CFE19C29BE}"/>
              </a:ext>
            </a:extLst>
          </p:cNvPr>
          <p:cNvSpPr/>
          <p:nvPr/>
        </p:nvSpPr>
        <p:spPr>
          <a:xfrm>
            <a:off x="1313599" y="3899293"/>
            <a:ext cx="818335"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r Verbinder 23">
            <a:extLst>
              <a:ext uri="{FF2B5EF4-FFF2-40B4-BE49-F238E27FC236}">
                <a16:creationId xmlns:a16="http://schemas.microsoft.com/office/drawing/2014/main" id="{FA6302C8-E1CC-41D8-B0F7-5C4EC6AF266D}"/>
              </a:ext>
            </a:extLst>
          </p:cNvPr>
          <p:cNvCxnSpPr>
            <a:cxnSpLocks/>
          </p:cNvCxnSpPr>
          <p:nvPr/>
        </p:nvCxnSpPr>
        <p:spPr>
          <a:xfrm>
            <a:off x="2139944" y="4005943"/>
            <a:ext cx="0" cy="103297"/>
          </a:xfrm>
          <a:prstGeom prst="line">
            <a:avLst/>
          </a:prstGeom>
          <a:ln w="9525">
            <a:solidFill>
              <a:srgbClr val="474747"/>
            </a:solidFill>
          </a:ln>
        </p:spPr>
        <p:style>
          <a:lnRef idx="1">
            <a:schemeClr val="accent1"/>
          </a:lnRef>
          <a:fillRef idx="0">
            <a:schemeClr val="accent1"/>
          </a:fillRef>
          <a:effectRef idx="0">
            <a:schemeClr val="accent1"/>
          </a:effectRef>
          <a:fontRef idx="minor">
            <a:schemeClr val="tx1"/>
          </a:fontRef>
        </p:style>
      </p:cxnSp>
      <p:sp>
        <p:nvSpPr>
          <p:cNvPr id="25" name="Fußzeilenplatzhalter 4">
            <a:extLst>
              <a:ext uri="{FF2B5EF4-FFF2-40B4-BE49-F238E27FC236}">
                <a16:creationId xmlns:a16="http://schemas.microsoft.com/office/drawing/2014/main" id="{10E48FC8-2A88-4C27-B85D-24893EFB9679}"/>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
        <p:nvSpPr>
          <p:cNvPr id="4" name="Datumsplatzhalter 3">
            <a:extLst>
              <a:ext uri="{FF2B5EF4-FFF2-40B4-BE49-F238E27FC236}">
                <a16:creationId xmlns:a16="http://schemas.microsoft.com/office/drawing/2014/main" id="{3CA9D72B-56CE-91F5-ECC9-006FB46482A9}"/>
              </a:ext>
            </a:extLst>
          </p:cNvPr>
          <p:cNvSpPr>
            <a:spLocks noGrp="1"/>
          </p:cNvSpPr>
          <p:nvPr>
            <p:ph type="dt" sz="half" idx="10"/>
          </p:nvPr>
        </p:nvSpPr>
        <p:spPr/>
        <p:txBody>
          <a:bodyPr/>
          <a:lstStyle/>
          <a:p>
            <a:r>
              <a:rPr lang="de-DE"/>
              <a:t>2025-03-21</a:t>
            </a:r>
          </a:p>
        </p:txBody>
      </p:sp>
    </p:spTree>
    <p:extLst>
      <p:ext uri="{BB962C8B-B14F-4D97-AF65-F5344CB8AC3E}">
        <p14:creationId xmlns:p14="http://schemas.microsoft.com/office/powerpoint/2010/main" val="251246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11">
            <a:extLst>
              <a:ext uri="{FF2B5EF4-FFF2-40B4-BE49-F238E27FC236}">
                <a16:creationId xmlns:a16="http://schemas.microsoft.com/office/drawing/2014/main" id="{F3D83DB2-6289-490B-99F8-6E87AABCEFC8}"/>
              </a:ext>
            </a:extLst>
          </p:cNvPr>
          <p:cNvGraphicFramePr>
            <a:graphicFrameLocks noGrp="1"/>
          </p:cNvGraphicFramePr>
          <p:nvPr/>
        </p:nvGraphicFramePr>
        <p:xfrm>
          <a:off x="263063" y="1042989"/>
          <a:ext cx="5149377" cy="2194560"/>
        </p:xfrm>
        <a:graphic>
          <a:graphicData uri="http://schemas.openxmlformats.org/drawingml/2006/table">
            <a:tbl>
              <a:tblPr firstRow="1" bandRow="1">
                <a:tableStyleId>{5C22544A-7EE6-4342-B048-85BDC9FD1C3A}</a:tableStyleId>
              </a:tblPr>
              <a:tblGrid>
                <a:gridCol w="1594992">
                  <a:extLst>
                    <a:ext uri="{9D8B030D-6E8A-4147-A177-3AD203B41FA5}">
                      <a16:colId xmlns:a16="http://schemas.microsoft.com/office/drawing/2014/main" val="1697478929"/>
                    </a:ext>
                  </a:extLst>
                </a:gridCol>
                <a:gridCol w="3554385">
                  <a:extLst>
                    <a:ext uri="{9D8B030D-6E8A-4147-A177-3AD203B41FA5}">
                      <a16:colId xmlns:a16="http://schemas.microsoft.com/office/drawing/2014/main" val="3279658495"/>
                    </a:ext>
                  </a:extLst>
                </a:gridCol>
              </a:tblGrid>
              <a:tr h="361497">
                <a:tc gridSpan="2">
                  <a:txBody>
                    <a:bodyPr/>
                    <a:lstStyle/>
                    <a:p>
                      <a:r>
                        <a:rPr lang="de-DE" sz="1800" dirty="0">
                          <a:solidFill>
                            <a:srgbClr val="474747"/>
                          </a:solidFill>
                          <a:latin typeface="+mn-lt"/>
                        </a:rPr>
                        <a:t>Physics </a:t>
                      </a:r>
                      <a:r>
                        <a:rPr lang="de-DE" sz="1800" dirty="0" err="1">
                          <a:solidFill>
                            <a:srgbClr val="474747"/>
                          </a:solidFill>
                          <a:latin typeface="+mn-lt"/>
                        </a:rPr>
                        <a:t>Configuration</a:t>
                      </a:r>
                      <a:endParaRPr lang="de-DE" sz="1800" dirty="0">
                        <a:solidFill>
                          <a:srgbClr val="474747"/>
                        </a:solidFill>
                        <a:latin typeface="+mn-lt"/>
                      </a:endParaRPr>
                    </a:p>
                  </a:txBody>
                  <a:tcPr>
                    <a:solidFill>
                      <a:schemeClr val="bg1">
                        <a:lumMod val="95000"/>
                      </a:schemeClr>
                    </a:solidFill>
                  </a:tcPr>
                </a:tc>
                <a:tc hMerge="1">
                  <a:txBody>
                    <a:bodyPr/>
                    <a:lstStyle/>
                    <a:p>
                      <a:endParaRPr lang="de-DE" sz="2300" dirty="0">
                        <a:solidFill>
                          <a:schemeClr val="tx1">
                            <a:lumMod val="75000"/>
                            <a:lumOff val="25000"/>
                          </a:schemeClr>
                        </a:solidFill>
                        <a:latin typeface="+mj-lt"/>
                      </a:endParaRPr>
                    </a:p>
                  </a:txBody>
                  <a:tcPr>
                    <a:solidFill>
                      <a:schemeClr val="bg1">
                        <a:lumMod val="95000"/>
                      </a:schemeClr>
                    </a:solidFill>
                  </a:tcPr>
                </a:tc>
                <a:extLst>
                  <a:ext uri="{0D108BD9-81ED-4DB2-BD59-A6C34878D82A}">
                    <a16:rowId xmlns:a16="http://schemas.microsoft.com/office/drawing/2014/main" val="4158129809"/>
                  </a:ext>
                </a:extLst>
              </a:tr>
              <a:tr h="349324">
                <a:tc>
                  <a:txBody>
                    <a:bodyPr/>
                    <a:lstStyle/>
                    <a:p>
                      <a:r>
                        <a:rPr lang="de-DE" sz="1800" dirty="0" err="1">
                          <a:solidFill>
                            <a:srgbClr val="474747"/>
                          </a:solidFill>
                          <a:latin typeface="+mn-lt"/>
                        </a:rPr>
                        <a:t>Orography</a:t>
                      </a:r>
                      <a:endParaRPr lang="de-DE" sz="1800" dirty="0">
                        <a:solidFill>
                          <a:srgbClr val="474747"/>
                        </a:solidFill>
                        <a:latin typeface="+mn-lt"/>
                      </a:endParaRPr>
                    </a:p>
                  </a:txBody>
                  <a:tcPr>
                    <a:solidFill>
                      <a:schemeClr val="bg1">
                        <a:lumMod val="95000"/>
                      </a:schemeClr>
                    </a:solidFill>
                  </a:tcPr>
                </a:tc>
                <a:tc>
                  <a:txBody>
                    <a:bodyPr/>
                    <a:lstStyle/>
                    <a:p>
                      <a:r>
                        <a:rPr lang="de-DE" sz="1800" dirty="0" err="1">
                          <a:solidFill>
                            <a:srgbClr val="474747"/>
                          </a:solidFill>
                          <a:latin typeface="+mn-lt"/>
                        </a:rPr>
                        <a:t>Orographic</a:t>
                      </a:r>
                      <a:r>
                        <a:rPr lang="de-DE" sz="1800" dirty="0">
                          <a:solidFill>
                            <a:srgbClr val="474747"/>
                          </a:solidFill>
                          <a:latin typeface="+mn-lt"/>
                        </a:rPr>
                        <a:t> </a:t>
                      </a:r>
                      <a:r>
                        <a:rPr lang="de-DE" sz="1800" dirty="0" err="1">
                          <a:solidFill>
                            <a:srgbClr val="474747"/>
                          </a:solidFill>
                          <a:latin typeface="+mn-lt"/>
                        </a:rPr>
                        <a:t>gravity</a:t>
                      </a:r>
                      <a:r>
                        <a:rPr lang="de-DE" sz="1800" dirty="0">
                          <a:solidFill>
                            <a:srgbClr val="474747"/>
                          </a:solidFill>
                          <a:latin typeface="+mn-lt"/>
                        </a:rPr>
                        <a:t> </a:t>
                      </a:r>
                      <a:r>
                        <a:rPr lang="de-DE" sz="1800" dirty="0" err="1">
                          <a:solidFill>
                            <a:srgbClr val="474747"/>
                          </a:solidFill>
                          <a:latin typeface="+mn-lt"/>
                        </a:rPr>
                        <a:t>wave</a:t>
                      </a:r>
                      <a:r>
                        <a:rPr lang="de-DE" sz="1800" dirty="0">
                          <a:solidFill>
                            <a:srgbClr val="474747"/>
                          </a:solidFill>
                          <a:latin typeface="+mn-lt"/>
                        </a:rPr>
                        <a:t> </a:t>
                      </a:r>
                      <a:r>
                        <a:rPr lang="de-DE" sz="1800" dirty="0" err="1">
                          <a:solidFill>
                            <a:srgbClr val="474747"/>
                          </a:solidFill>
                          <a:latin typeface="+mn-lt"/>
                        </a:rPr>
                        <a:t>drag</a:t>
                      </a:r>
                      <a:endParaRPr lang="de-DE" sz="1800" dirty="0">
                        <a:solidFill>
                          <a:srgbClr val="474747"/>
                        </a:solidFill>
                        <a:latin typeface="+mn-lt"/>
                      </a:endParaRPr>
                    </a:p>
                  </a:txBody>
                  <a:tcPr>
                    <a:solidFill>
                      <a:schemeClr val="bg1">
                        <a:lumMod val="95000"/>
                      </a:schemeClr>
                    </a:solidFill>
                  </a:tcPr>
                </a:tc>
                <a:extLst>
                  <a:ext uri="{0D108BD9-81ED-4DB2-BD59-A6C34878D82A}">
                    <a16:rowId xmlns:a16="http://schemas.microsoft.com/office/drawing/2014/main" val="2422453316"/>
                  </a:ext>
                </a:extLst>
              </a:tr>
              <a:tr h="349324">
                <a:tc>
                  <a:txBody>
                    <a:bodyPr/>
                    <a:lstStyle/>
                    <a:p>
                      <a:r>
                        <a:rPr lang="de-DE" sz="1800" dirty="0" err="1">
                          <a:solidFill>
                            <a:srgbClr val="474747"/>
                          </a:solidFill>
                          <a:latin typeface="+mn-lt"/>
                        </a:rPr>
                        <a:t>Mircrophysics</a:t>
                      </a:r>
                      <a:endParaRPr lang="de-DE" sz="1800" dirty="0">
                        <a:solidFill>
                          <a:srgbClr val="474747"/>
                        </a:solidFill>
                        <a:latin typeface="+mn-lt"/>
                      </a:endParaRPr>
                    </a:p>
                  </a:txBody>
                  <a:tcPr>
                    <a:solidFill>
                      <a:schemeClr val="bg1">
                        <a:lumMod val="95000"/>
                      </a:schemeClr>
                    </a:solidFill>
                  </a:tcPr>
                </a:tc>
                <a:tc>
                  <a:txBody>
                    <a:bodyPr/>
                    <a:lstStyle/>
                    <a:p>
                      <a:r>
                        <a:rPr lang="de-DE" sz="1800" dirty="0" err="1">
                          <a:solidFill>
                            <a:srgbClr val="474747"/>
                          </a:solidFill>
                          <a:latin typeface="+mn-lt"/>
                        </a:rPr>
                        <a:t>Two</a:t>
                      </a:r>
                      <a:r>
                        <a:rPr lang="de-DE" sz="1800" dirty="0">
                          <a:solidFill>
                            <a:srgbClr val="474747"/>
                          </a:solidFill>
                          <a:latin typeface="+mn-lt"/>
                        </a:rPr>
                        <a:t>-moment</a:t>
                      </a:r>
                    </a:p>
                  </a:txBody>
                  <a:tcPr>
                    <a:solidFill>
                      <a:schemeClr val="bg1">
                        <a:lumMod val="95000"/>
                      </a:schemeClr>
                    </a:solidFill>
                  </a:tcPr>
                </a:tc>
                <a:extLst>
                  <a:ext uri="{0D108BD9-81ED-4DB2-BD59-A6C34878D82A}">
                    <a16:rowId xmlns:a16="http://schemas.microsoft.com/office/drawing/2014/main" val="2605450761"/>
                  </a:ext>
                </a:extLst>
              </a:tr>
              <a:tr h="357779">
                <a:tc>
                  <a:txBody>
                    <a:bodyPr/>
                    <a:lstStyle/>
                    <a:p>
                      <a:r>
                        <a:rPr lang="de-DE" sz="1800" dirty="0" err="1">
                          <a:solidFill>
                            <a:srgbClr val="474747"/>
                          </a:solidFill>
                          <a:latin typeface="+mn-lt"/>
                        </a:rPr>
                        <a:t>Turbulence</a:t>
                      </a:r>
                      <a:endParaRPr lang="de-DE" sz="1800" dirty="0">
                        <a:solidFill>
                          <a:srgbClr val="474747"/>
                        </a:solidFill>
                        <a:latin typeface="+mn-lt"/>
                      </a:endParaRPr>
                    </a:p>
                  </a:txBody>
                  <a:tcPr>
                    <a:solidFill>
                      <a:schemeClr val="bg1">
                        <a:lumMod val="95000"/>
                      </a:schemeClr>
                    </a:solidFill>
                  </a:tcPr>
                </a:tc>
                <a:tc>
                  <a:txBody>
                    <a:bodyPr/>
                    <a:lstStyle/>
                    <a:p>
                      <a:r>
                        <a:rPr lang="de-DE" sz="1800" dirty="0">
                          <a:solidFill>
                            <a:srgbClr val="474747"/>
                          </a:solidFill>
                          <a:latin typeface="+mn-lt"/>
                        </a:rPr>
                        <a:t>TKE </a:t>
                      </a:r>
                      <a:r>
                        <a:rPr lang="de-DE" sz="1800" dirty="0" err="1">
                          <a:solidFill>
                            <a:srgbClr val="474747"/>
                          </a:solidFill>
                          <a:latin typeface="+mn-lt"/>
                        </a:rPr>
                        <a:t>closure</a:t>
                      </a:r>
                      <a:r>
                        <a:rPr lang="de-DE" sz="1800" dirty="0">
                          <a:solidFill>
                            <a:srgbClr val="474747"/>
                          </a:solidFill>
                          <a:latin typeface="+mn-lt"/>
                        </a:rPr>
                        <a:t> (/ </a:t>
                      </a:r>
                      <a:r>
                        <a:rPr lang="de-DE" sz="1800" dirty="0" err="1">
                          <a:solidFill>
                            <a:srgbClr val="474747"/>
                          </a:solidFill>
                          <a:latin typeface="+mn-lt"/>
                        </a:rPr>
                        <a:t>Smagorinsky</a:t>
                      </a:r>
                      <a:r>
                        <a:rPr lang="de-DE" sz="1800" dirty="0">
                          <a:solidFill>
                            <a:srgbClr val="474747"/>
                          </a:solidFill>
                          <a:latin typeface="+mn-lt"/>
                        </a:rPr>
                        <a:t>)</a:t>
                      </a:r>
                    </a:p>
                  </a:txBody>
                  <a:tcPr>
                    <a:solidFill>
                      <a:schemeClr val="bg1">
                        <a:lumMod val="95000"/>
                      </a:schemeClr>
                    </a:solidFill>
                  </a:tcPr>
                </a:tc>
                <a:extLst>
                  <a:ext uri="{0D108BD9-81ED-4DB2-BD59-A6C34878D82A}">
                    <a16:rowId xmlns:a16="http://schemas.microsoft.com/office/drawing/2014/main" val="713078979"/>
                  </a:ext>
                </a:extLst>
              </a:tr>
              <a:tr h="182880">
                <a:tc>
                  <a:txBody>
                    <a:bodyPr/>
                    <a:lstStyle/>
                    <a:p>
                      <a:r>
                        <a:rPr lang="de-DE" sz="1800" dirty="0" err="1">
                          <a:solidFill>
                            <a:srgbClr val="474747"/>
                          </a:solidFill>
                          <a:latin typeface="+mn-lt"/>
                        </a:rPr>
                        <a:t>Sfc</a:t>
                      </a:r>
                      <a:r>
                        <a:rPr lang="de-DE" sz="1800" dirty="0">
                          <a:solidFill>
                            <a:srgbClr val="474747"/>
                          </a:solidFill>
                          <a:latin typeface="+mn-lt"/>
                        </a:rPr>
                        <a:t> Transfer</a:t>
                      </a:r>
                    </a:p>
                  </a:txBody>
                  <a:tcPr>
                    <a:solidFill>
                      <a:schemeClr val="bg1">
                        <a:lumMod val="95000"/>
                      </a:schemeClr>
                    </a:solidFill>
                  </a:tcPr>
                </a:tc>
                <a:tc>
                  <a:txBody>
                    <a:bodyPr/>
                    <a:lstStyle/>
                    <a:p>
                      <a:r>
                        <a:rPr lang="de-DE" sz="1800" dirty="0">
                          <a:solidFill>
                            <a:srgbClr val="474747"/>
                          </a:solidFill>
                          <a:latin typeface="+mn-lt"/>
                        </a:rPr>
                        <a:t>TKE-STC (/ Louis)</a:t>
                      </a:r>
                    </a:p>
                  </a:txBody>
                  <a:tcPr>
                    <a:solidFill>
                      <a:schemeClr val="bg1">
                        <a:lumMod val="95000"/>
                      </a:schemeClr>
                    </a:solidFill>
                  </a:tcPr>
                </a:tc>
                <a:extLst>
                  <a:ext uri="{0D108BD9-81ED-4DB2-BD59-A6C34878D82A}">
                    <a16:rowId xmlns:a16="http://schemas.microsoft.com/office/drawing/2014/main" val="2819512821"/>
                  </a:ext>
                </a:extLst>
              </a:tr>
              <a:tr h="182880">
                <a:tc>
                  <a:txBody>
                    <a:bodyPr/>
                    <a:lstStyle/>
                    <a:p>
                      <a:r>
                        <a:rPr lang="de-DE" sz="1800" dirty="0" err="1">
                          <a:solidFill>
                            <a:srgbClr val="474747"/>
                          </a:solidFill>
                          <a:latin typeface="+mn-lt"/>
                        </a:rPr>
                        <a:t>Convection</a:t>
                      </a:r>
                      <a:endParaRPr lang="de-DE" sz="1800" dirty="0">
                        <a:solidFill>
                          <a:srgbClr val="474747"/>
                        </a:solidFill>
                        <a:latin typeface="+mn-lt"/>
                      </a:endParaRPr>
                    </a:p>
                  </a:txBody>
                  <a:tcPr>
                    <a:solidFill>
                      <a:schemeClr val="bg1">
                        <a:lumMod val="95000"/>
                      </a:schemeClr>
                    </a:solidFill>
                  </a:tcPr>
                </a:tc>
                <a:tc>
                  <a:txBody>
                    <a:bodyPr/>
                    <a:lstStyle/>
                    <a:p>
                      <a:r>
                        <a:rPr lang="de-DE" sz="1800" dirty="0" err="1">
                          <a:solidFill>
                            <a:srgbClr val="474747"/>
                          </a:solidFill>
                          <a:latin typeface="+mn-lt"/>
                        </a:rPr>
                        <a:t>Shallow</a:t>
                      </a:r>
                      <a:r>
                        <a:rPr lang="de-DE" sz="1800" dirty="0">
                          <a:solidFill>
                            <a:srgbClr val="474747"/>
                          </a:solidFill>
                          <a:latin typeface="+mn-lt"/>
                        </a:rPr>
                        <a:t> </a:t>
                      </a:r>
                      <a:r>
                        <a:rPr lang="de-DE" sz="1800" dirty="0" err="1">
                          <a:solidFill>
                            <a:srgbClr val="474747"/>
                          </a:solidFill>
                          <a:latin typeface="+mn-lt"/>
                        </a:rPr>
                        <a:t>convection</a:t>
                      </a:r>
                      <a:endParaRPr lang="de-DE" sz="1800" dirty="0">
                        <a:solidFill>
                          <a:srgbClr val="474747"/>
                        </a:solidFill>
                        <a:latin typeface="+mn-lt"/>
                      </a:endParaRPr>
                    </a:p>
                  </a:txBody>
                  <a:tcPr>
                    <a:solidFill>
                      <a:schemeClr val="bg1">
                        <a:lumMod val="95000"/>
                      </a:schemeClr>
                    </a:solidFill>
                  </a:tcPr>
                </a:tc>
                <a:extLst>
                  <a:ext uri="{0D108BD9-81ED-4DB2-BD59-A6C34878D82A}">
                    <a16:rowId xmlns:a16="http://schemas.microsoft.com/office/drawing/2014/main" val="3270922613"/>
                  </a:ext>
                </a:extLst>
              </a:tr>
            </a:tbl>
          </a:graphicData>
        </a:graphic>
      </p:graphicFrame>
      <p:graphicFrame>
        <p:nvGraphicFramePr>
          <p:cNvPr id="7" name="Tabelle 6">
            <a:extLst>
              <a:ext uri="{FF2B5EF4-FFF2-40B4-BE49-F238E27FC236}">
                <a16:creationId xmlns:a16="http://schemas.microsoft.com/office/drawing/2014/main" id="{B2483847-F4D9-42FD-84B1-CAE37096B4E7}"/>
              </a:ext>
            </a:extLst>
          </p:cNvPr>
          <p:cNvGraphicFramePr>
            <a:graphicFrameLocks noGrp="1"/>
          </p:cNvGraphicFramePr>
          <p:nvPr/>
        </p:nvGraphicFramePr>
        <p:xfrm>
          <a:off x="5593975" y="3110853"/>
          <a:ext cx="3273512" cy="712012"/>
        </p:xfrm>
        <a:graphic>
          <a:graphicData uri="http://schemas.openxmlformats.org/drawingml/2006/table">
            <a:tbl>
              <a:tblPr bandRow="1">
                <a:tableStyleId>{5C22544A-7EE6-4342-B048-85BDC9FD1C3A}</a:tableStyleId>
              </a:tblPr>
              <a:tblGrid>
                <a:gridCol w="3273512">
                  <a:extLst>
                    <a:ext uri="{9D8B030D-6E8A-4147-A177-3AD203B41FA5}">
                      <a16:colId xmlns:a16="http://schemas.microsoft.com/office/drawing/2014/main" val="3943191840"/>
                    </a:ext>
                  </a:extLst>
                </a:gridCol>
              </a:tblGrid>
              <a:tr h="356006">
                <a:tc>
                  <a:txBody>
                    <a:bodyPr/>
                    <a:lstStyle/>
                    <a:p>
                      <a:r>
                        <a:rPr lang="de-DE" sz="1200" dirty="0">
                          <a:solidFill>
                            <a:srgbClr val="474747"/>
                          </a:solidFill>
                        </a:rPr>
                        <a:t>1-way-Nesting</a:t>
                      </a:r>
                      <a:endParaRPr lang="de-DE" sz="1200" dirty="0">
                        <a:solidFill>
                          <a:srgbClr val="2D4B9B"/>
                        </a:solidFill>
                      </a:endParaRPr>
                    </a:p>
                  </a:txBody>
                  <a:tcPr>
                    <a:solidFill>
                      <a:schemeClr val="bg1">
                        <a:lumMod val="95000"/>
                      </a:schemeClr>
                    </a:solidFill>
                  </a:tcPr>
                </a:tc>
                <a:extLst>
                  <a:ext uri="{0D108BD9-81ED-4DB2-BD59-A6C34878D82A}">
                    <a16:rowId xmlns:a16="http://schemas.microsoft.com/office/drawing/2014/main" val="793051563"/>
                  </a:ext>
                </a:extLst>
              </a:tr>
              <a:tr h="356006">
                <a:tc>
                  <a:txBody>
                    <a:bodyPr/>
                    <a:lstStyle/>
                    <a:p>
                      <a:r>
                        <a:rPr lang="de-DE" sz="1200" dirty="0">
                          <a:solidFill>
                            <a:srgbClr val="474747"/>
                          </a:solidFill>
                        </a:rPr>
                        <a:t>Model </a:t>
                      </a:r>
                      <a:r>
                        <a:rPr lang="de-DE" sz="1200" dirty="0" err="1">
                          <a:solidFill>
                            <a:srgbClr val="474747"/>
                          </a:solidFill>
                        </a:rPr>
                        <a:t>version</a:t>
                      </a:r>
                      <a:r>
                        <a:rPr lang="de-DE" sz="1200" dirty="0">
                          <a:solidFill>
                            <a:srgbClr val="474747"/>
                          </a:solidFill>
                        </a:rPr>
                        <a:t> icon-2024.10</a:t>
                      </a:r>
                    </a:p>
                  </a:txBody>
                  <a:tcPr>
                    <a:solidFill>
                      <a:schemeClr val="bg1">
                        <a:lumMod val="95000"/>
                      </a:schemeClr>
                    </a:solidFill>
                  </a:tcPr>
                </a:tc>
                <a:extLst>
                  <a:ext uri="{0D108BD9-81ED-4DB2-BD59-A6C34878D82A}">
                    <a16:rowId xmlns:a16="http://schemas.microsoft.com/office/drawing/2014/main" val="3185757232"/>
                  </a:ext>
                </a:extLst>
              </a:tr>
            </a:tbl>
          </a:graphicData>
        </a:graphic>
      </p:graphicFrame>
      <p:graphicFrame>
        <p:nvGraphicFramePr>
          <p:cNvPr id="8" name="Tabelle 7">
            <a:extLst>
              <a:ext uri="{FF2B5EF4-FFF2-40B4-BE49-F238E27FC236}">
                <a16:creationId xmlns:a16="http://schemas.microsoft.com/office/drawing/2014/main" id="{99F86E4F-6278-46A5-A710-951156068A58}"/>
              </a:ext>
            </a:extLst>
          </p:cNvPr>
          <p:cNvGraphicFramePr>
            <a:graphicFrameLocks noGrp="1"/>
          </p:cNvGraphicFramePr>
          <p:nvPr/>
        </p:nvGraphicFramePr>
        <p:xfrm>
          <a:off x="5593975" y="1042989"/>
          <a:ext cx="3273512" cy="1068015"/>
        </p:xfrm>
        <a:graphic>
          <a:graphicData uri="http://schemas.openxmlformats.org/drawingml/2006/table">
            <a:tbl>
              <a:tblPr bandRow="1">
                <a:tableStyleId>{5C22544A-7EE6-4342-B048-85BDC9FD1C3A}</a:tableStyleId>
              </a:tblPr>
              <a:tblGrid>
                <a:gridCol w="1636756">
                  <a:extLst>
                    <a:ext uri="{9D8B030D-6E8A-4147-A177-3AD203B41FA5}">
                      <a16:colId xmlns:a16="http://schemas.microsoft.com/office/drawing/2014/main" val="3160368808"/>
                    </a:ext>
                  </a:extLst>
                </a:gridCol>
                <a:gridCol w="1636756">
                  <a:extLst>
                    <a:ext uri="{9D8B030D-6E8A-4147-A177-3AD203B41FA5}">
                      <a16:colId xmlns:a16="http://schemas.microsoft.com/office/drawing/2014/main" val="2458570961"/>
                    </a:ext>
                  </a:extLst>
                </a:gridCol>
              </a:tblGrid>
              <a:tr h="356005">
                <a:tc>
                  <a:txBody>
                    <a:bodyPr/>
                    <a:lstStyle/>
                    <a:p>
                      <a:r>
                        <a:rPr lang="de-DE" sz="1200" dirty="0">
                          <a:solidFill>
                            <a:srgbClr val="474747"/>
                          </a:solidFill>
                        </a:rPr>
                        <a:t>Model top</a:t>
                      </a:r>
                    </a:p>
                  </a:txBody>
                  <a:tcPr>
                    <a:solidFill>
                      <a:schemeClr val="bg1">
                        <a:lumMod val="95000"/>
                      </a:schemeClr>
                    </a:solidFill>
                  </a:tcPr>
                </a:tc>
                <a:tc>
                  <a:txBody>
                    <a:bodyPr/>
                    <a:lstStyle/>
                    <a:p>
                      <a:r>
                        <a:rPr lang="de-DE" sz="1200" dirty="0">
                          <a:solidFill>
                            <a:srgbClr val="474747"/>
                          </a:solidFill>
                        </a:rPr>
                        <a:t>22 km</a:t>
                      </a:r>
                    </a:p>
                  </a:txBody>
                  <a:tcPr>
                    <a:solidFill>
                      <a:schemeClr val="bg1">
                        <a:lumMod val="95000"/>
                      </a:schemeClr>
                    </a:solidFill>
                  </a:tcPr>
                </a:tc>
                <a:extLst>
                  <a:ext uri="{0D108BD9-81ED-4DB2-BD59-A6C34878D82A}">
                    <a16:rowId xmlns:a16="http://schemas.microsoft.com/office/drawing/2014/main" val="4242779220"/>
                  </a:ext>
                </a:extLst>
              </a:tr>
              <a:tr h="356005">
                <a:tc>
                  <a:txBody>
                    <a:bodyPr/>
                    <a:lstStyle/>
                    <a:p>
                      <a:r>
                        <a:rPr lang="de-DE" sz="1200" dirty="0" err="1">
                          <a:solidFill>
                            <a:srgbClr val="474747"/>
                          </a:solidFill>
                        </a:rPr>
                        <a:t>Vertical</a:t>
                      </a:r>
                      <a:r>
                        <a:rPr lang="de-DE" sz="1200" dirty="0">
                          <a:solidFill>
                            <a:srgbClr val="474747"/>
                          </a:solidFill>
                        </a:rPr>
                        <a:t> </a:t>
                      </a:r>
                      <a:r>
                        <a:rPr lang="de-DE" sz="1200" dirty="0" err="1">
                          <a:solidFill>
                            <a:srgbClr val="474747"/>
                          </a:solidFill>
                        </a:rPr>
                        <a:t>level</a:t>
                      </a:r>
                      <a:endParaRPr lang="de-DE" sz="1200" dirty="0">
                        <a:solidFill>
                          <a:srgbClr val="474747"/>
                        </a:solidFill>
                      </a:endParaRPr>
                    </a:p>
                  </a:txBody>
                  <a:tcPr>
                    <a:solidFill>
                      <a:schemeClr val="bg1">
                        <a:lumMod val="95000"/>
                      </a:schemeClr>
                    </a:solidFill>
                  </a:tcPr>
                </a:tc>
                <a:tc>
                  <a:txBody>
                    <a:bodyPr/>
                    <a:lstStyle/>
                    <a:p>
                      <a:r>
                        <a:rPr lang="de-DE" sz="1200" dirty="0">
                          <a:solidFill>
                            <a:srgbClr val="474747"/>
                          </a:solidFill>
                        </a:rPr>
                        <a:t>65 </a:t>
                      </a:r>
                      <a:r>
                        <a:rPr lang="de-DE" sz="1200" dirty="0" err="1">
                          <a:solidFill>
                            <a:srgbClr val="474747"/>
                          </a:solidFill>
                        </a:rPr>
                        <a:t>full</a:t>
                      </a:r>
                      <a:r>
                        <a:rPr lang="de-DE" sz="1200" dirty="0">
                          <a:solidFill>
                            <a:srgbClr val="474747"/>
                          </a:solidFill>
                        </a:rPr>
                        <a:t> (66 half)</a:t>
                      </a:r>
                    </a:p>
                  </a:txBody>
                  <a:tcPr>
                    <a:solidFill>
                      <a:schemeClr val="bg1">
                        <a:lumMod val="95000"/>
                      </a:schemeClr>
                    </a:solidFill>
                  </a:tcPr>
                </a:tc>
                <a:extLst>
                  <a:ext uri="{0D108BD9-81ED-4DB2-BD59-A6C34878D82A}">
                    <a16:rowId xmlns:a16="http://schemas.microsoft.com/office/drawing/2014/main" val="1967834036"/>
                  </a:ext>
                </a:extLst>
              </a:tr>
              <a:tr h="356005">
                <a:tc>
                  <a:txBody>
                    <a:bodyPr/>
                    <a:lstStyle/>
                    <a:p>
                      <a:r>
                        <a:rPr lang="de-DE" sz="1200" dirty="0" err="1">
                          <a:solidFill>
                            <a:srgbClr val="474747"/>
                          </a:solidFill>
                        </a:rPr>
                        <a:t>Hor</a:t>
                      </a:r>
                      <a:r>
                        <a:rPr lang="de-DE" sz="1200" dirty="0">
                          <a:solidFill>
                            <a:srgbClr val="474747"/>
                          </a:solidFill>
                        </a:rPr>
                        <a:t>. </a:t>
                      </a:r>
                      <a:r>
                        <a:rPr lang="de-DE" sz="1200" dirty="0" err="1">
                          <a:solidFill>
                            <a:srgbClr val="474747"/>
                          </a:solidFill>
                        </a:rPr>
                        <a:t>grid</a:t>
                      </a:r>
                      <a:r>
                        <a:rPr lang="de-DE" sz="1200" dirty="0">
                          <a:solidFill>
                            <a:srgbClr val="474747"/>
                          </a:solidFill>
                        </a:rPr>
                        <a:t> </a:t>
                      </a:r>
                      <a:r>
                        <a:rPr lang="de-DE" sz="1200" dirty="0" err="1">
                          <a:solidFill>
                            <a:srgbClr val="474747"/>
                          </a:solidFill>
                        </a:rPr>
                        <a:t>scale</a:t>
                      </a:r>
                      <a:endParaRPr lang="de-DE" sz="1200" dirty="0">
                        <a:solidFill>
                          <a:srgbClr val="474747"/>
                        </a:solidFill>
                      </a:endParaRPr>
                    </a:p>
                  </a:txBody>
                  <a:tcPr>
                    <a:solidFill>
                      <a:schemeClr val="bg1">
                        <a:lumMod val="95000"/>
                      </a:schemeClr>
                    </a:solidFill>
                  </a:tcPr>
                </a:tc>
                <a:tc>
                  <a:txBody>
                    <a:bodyPr/>
                    <a:lstStyle/>
                    <a:p>
                      <a:r>
                        <a:rPr lang="de-DE" sz="1000" dirty="0">
                          <a:solidFill>
                            <a:srgbClr val="474747"/>
                          </a:solidFill>
                        </a:rPr>
                        <a:t>2 km, 1 km, 500 m, 250m</a:t>
                      </a:r>
                    </a:p>
                  </a:txBody>
                  <a:tcPr>
                    <a:solidFill>
                      <a:schemeClr val="bg1">
                        <a:lumMod val="95000"/>
                      </a:schemeClr>
                    </a:solidFill>
                  </a:tcPr>
                </a:tc>
                <a:extLst>
                  <a:ext uri="{0D108BD9-81ED-4DB2-BD59-A6C34878D82A}">
                    <a16:rowId xmlns:a16="http://schemas.microsoft.com/office/drawing/2014/main" val="2309508256"/>
                  </a:ext>
                </a:extLst>
              </a:tr>
            </a:tbl>
          </a:graphicData>
        </a:graphic>
      </p:graphicFrame>
      <p:graphicFrame>
        <p:nvGraphicFramePr>
          <p:cNvPr id="9" name="Tabelle 8">
            <a:extLst>
              <a:ext uri="{FF2B5EF4-FFF2-40B4-BE49-F238E27FC236}">
                <a16:creationId xmlns:a16="http://schemas.microsoft.com/office/drawing/2014/main" id="{A70F3C75-DA91-4ECB-9EC3-38EF435E37DE}"/>
              </a:ext>
            </a:extLst>
          </p:cNvPr>
          <p:cNvGraphicFramePr>
            <a:graphicFrameLocks noGrp="1"/>
          </p:cNvGraphicFramePr>
          <p:nvPr/>
        </p:nvGraphicFramePr>
        <p:xfrm>
          <a:off x="5593975" y="2393631"/>
          <a:ext cx="3273512" cy="661142"/>
        </p:xfrm>
        <a:graphic>
          <a:graphicData uri="http://schemas.openxmlformats.org/drawingml/2006/table">
            <a:tbl>
              <a:tblPr bandRow="1">
                <a:tableStyleId>{5C22544A-7EE6-4342-B048-85BDC9FD1C3A}</a:tableStyleId>
              </a:tblPr>
              <a:tblGrid>
                <a:gridCol w="1637746">
                  <a:extLst>
                    <a:ext uri="{9D8B030D-6E8A-4147-A177-3AD203B41FA5}">
                      <a16:colId xmlns:a16="http://schemas.microsoft.com/office/drawing/2014/main" val="694575858"/>
                    </a:ext>
                  </a:extLst>
                </a:gridCol>
                <a:gridCol w="1635766">
                  <a:extLst>
                    <a:ext uri="{9D8B030D-6E8A-4147-A177-3AD203B41FA5}">
                      <a16:colId xmlns:a16="http://schemas.microsoft.com/office/drawing/2014/main" val="6410120"/>
                    </a:ext>
                  </a:extLst>
                </a:gridCol>
              </a:tblGrid>
              <a:tr h="356006">
                <a:tc>
                  <a:txBody>
                    <a:bodyPr/>
                    <a:lstStyle/>
                    <a:p>
                      <a:r>
                        <a:rPr lang="de-DE" sz="1200" dirty="0">
                          <a:solidFill>
                            <a:srgbClr val="474747"/>
                          </a:solidFill>
                        </a:rPr>
                        <a:t>Forecast </a:t>
                      </a:r>
                      <a:r>
                        <a:rPr lang="de-DE" sz="1200" dirty="0" err="1">
                          <a:solidFill>
                            <a:srgbClr val="474747"/>
                          </a:solidFill>
                        </a:rPr>
                        <a:t>restart</a:t>
                      </a:r>
                      <a:endParaRPr lang="de-DE" sz="1200" dirty="0">
                        <a:solidFill>
                          <a:srgbClr val="474747"/>
                        </a:solidFill>
                      </a:endParaRPr>
                    </a:p>
                  </a:txBody>
                  <a:tcPr>
                    <a:solidFill>
                      <a:schemeClr val="bg1">
                        <a:lumMod val="95000"/>
                      </a:schemeClr>
                    </a:solidFill>
                  </a:tcPr>
                </a:tc>
                <a:tc>
                  <a:txBody>
                    <a:bodyPr/>
                    <a:lstStyle/>
                    <a:p>
                      <a:r>
                        <a:rPr lang="de-DE" sz="1200" dirty="0">
                          <a:solidFill>
                            <a:srgbClr val="474747"/>
                          </a:solidFill>
                        </a:rPr>
                        <a:t>0 h</a:t>
                      </a:r>
                    </a:p>
                  </a:txBody>
                  <a:tcPr>
                    <a:solidFill>
                      <a:schemeClr val="bg1">
                        <a:lumMod val="95000"/>
                      </a:schemeClr>
                    </a:solidFill>
                  </a:tcPr>
                </a:tc>
                <a:extLst>
                  <a:ext uri="{0D108BD9-81ED-4DB2-BD59-A6C34878D82A}">
                    <a16:rowId xmlns:a16="http://schemas.microsoft.com/office/drawing/2014/main" val="3851256725"/>
                  </a:ext>
                </a:extLst>
              </a:tr>
              <a:tr h="305136">
                <a:tc>
                  <a:txBody>
                    <a:bodyPr/>
                    <a:lstStyle/>
                    <a:p>
                      <a:r>
                        <a:rPr lang="de-DE" sz="1200" dirty="0">
                          <a:solidFill>
                            <a:srgbClr val="474747"/>
                          </a:solidFill>
                        </a:rPr>
                        <a:t>Duration</a:t>
                      </a:r>
                    </a:p>
                  </a:txBody>
                  <a:tcPr>
                    <a:solidFill>
                      <a:schemeClr val="bg1">
                        <a:lumMod val="95000"/>
                      </a:schemeClr>
                    </a:solidFill>
                  </a:tcPr>
                </a:tc>
                <a:tc>
                  <a:txBody>
                    <a:bodyPr/>
                    <a:lstStyle/>
                    <a:p>
                      <a:r>
                        <a:rPr lang="de-DE" sz="1200">
                          <a:solidFill>
                            <a:srgbClr val="474747"/>
                          </a:solidFill>
                        </a:rPr>
                        <a:t>36 </a:t>
                      </a:r>
                      <a:r>
                        <a:rPr lang="de-DE" sz="1200" dirty="0">
                          <a:solidFill>
                            <a:srgbClr val="474747"/>
                          </a:solidFill>
                        </a:rPr>
                        <a:t>h</a:t>
                      </a:r>
                    </a:p>
                  </a:txBody>
                  <a:tcPr>
                    <a:solidFill>
                      <a:schemeClr val="bg1">
                        <a:lumMod val="95000"/>
                      </a:schemeClr>
                    </a:solidFill>
                  </a:tcPr>
                </a:tc>
                <a:extLst>
                  <a:ext uri="{0D108BD9-81ED-4DB2-BD59-A6C34878D82A}">
                    <a16:rowId xmlns:a16="http://schemas.microsoft.com/office/drawing/2014/main" val="3582831167"/>
                  </a:ext>
                </a:extLst>
              </a:tr>
            </a:tbl>
          </a:graphicData>
        </a:graphic>
      </p:graphicFrame>
      <p:graphicFrame>
        <p:nvGraphicFramePr>
          <p:cNvPr id="10" name="Tabelle 9">
            <a:extLst>
              <a:ext uri="{FF2B5EF4-FFF2-40B4-BE49-F238E27FC236}">
                <a16:creationId xmlns:a16="http://schemas.microsoft.com/office/drawing/2014/main" id="{3DCDEBE3-A84A-49C4-830F-8E5B1792E6FF}"/>
              </a:ext>
            </a:extLst>
          </p:cNvPr>
          <p:cNvGraphicFramePr>
            <a:graphicFrameLocks noGrp="1"/>
          </p:cNvGraphicFramePr>
          <p:nvPr/>
        </p:nvGraphicFramePr>
        <p:xfrm>
          <a:off x="5593975" y="2076339"/>
          <a:ext cx="3273512" cy="336235"/>
        </p:xfrm>
        <a:graphic>
          <a:graphicData uri="http://schemas.openxmlformats.org/drawingml/2006/table">
            <a:tbl>
              <a:tblPr bandRow="1">
                <a:tableStyleId>{5C22544A-7EE6-4342-B048-85BDC9FD1C3A}</a:tableStyleId>
              </a:tblPr>
              <a:tblGrid>
                <a:gridCol w="1637747">
                  <a:extLst>
                    <a:ext uri="{9D8B030D-6E8A-4147-A177-3AD203B41FA5}">
                      <a16:colId xmlns:a16="http://schemas.microsoft.com/office/drawing/2014/main" val="2167571555"/>
                    </a:ext>
                  </a:extLst>
                </a:gridCol>
                <a:gridCol w="1635765">
                  <a:extLst>
                    <a:ext uri="{9D8B030D-6E8A-4147-A177-3AD203B41FA5}">
                      <a16:colId xmlns:a16="http://schemas.microsoft.com/office/drawing/2014/main" val="2743892605"/>
                    </a:ext>
                  </a:extLst>
                </a:gridCol>
              </a:tblGrid>
              <a:tr h="336235">
                <a:tc>
                  <a:txBody>
                    <a:bodyPr/>
                    <a:lstStyle/>
                    <a:p>
                      <a:r>
                        <a:rPr lang="de-DE" sz="1200" dirty="0">
                          <a:solidFill>
                            <a:srgbClr val="474747"/>
                          </a:solidFill>
                        </a:rPr>
                        <a:t>LATBC (at </a:t>
                      </a:r>
                      <a:r>
                        <a:rPr lang="de-DE" sz="1200" dirty="0" err="1">
                          <a:solidFill>
                            <a:srgbClr val="474747"/>
                          </a:solidFill>
                        </a:rPr>
                        <a:t>start</a:t>
                      </a:r>
                      <a:r>
                        <a:rPr lang="de-DE" sz="1200" dirty="0">
                          <a:solidFill>
                            <a:srgbClr val="474747"/>
                          </a:solidFill>
                        </a:rPr>
                        <a:t>)</a:t>
                      </a:r>
                    </a:p>
                  </a:txBody>
                  <a:tcPr>
                    <a:solidFill>
                      <a:schemeClr val="bg1">
                        <a:lumMod val="95000"/>
                      </a:schemeClr>
                    </a:solidFill>
                  </a:tcPr>
                </a:tc>
                <a:tc>
                  <a:txBody>
                    <a:bodyPr/>
                    <a:lstStyle/>
                    <a:p>
                      <a:r>
                        <a:rPr lang="de-DE" sz="1200" dirty="0">
                          <a:solidFill>
                            <a:srgbClr val="474747"/>
                          </a:solidFill>
                        </a:rPr>
                        <a:t>Forecast (IFS)</a:t>
                      </a:r>
                    </a:p>
                  </a:txBody>
                  <a:tcPr>
                    <a:solidFill>
                      <a:schemeClr val="bg1">
                        <a:lumMod val="95000"/>
                      </a:schemeClr>
                    </a:solidFill>
                  </a:tcPr>
                </a:tc>
                <a:extLst>
                  <a:ext uri="{0D108BD9-81ED-4DB2-BD59-A6C34878D82A}">
                    <a16:rowId xmlns:a16="http://schemas.microsoft.com/office/drawing/2014/main" val="2887596134"/>
                  </a:ext>
                </a:extLst>
              </a:tr>
            </a:tbl>
          </a:graphicData>
        </a:graphic>
      </p:graphicFrame>
      <p:sp>
        <p:nvSpPr>
          <p:cNvPr id="11" name="Titel 1">
            <a:extLst>
              <a:ext uri="{FF2B5EF4-FFF2-40B4-BE49-F238E27FC236}">
                <a16:creationId xmlns:a16="http://schemas.microsoft.com/office/drawing/2014/main" id="{24E064BA-14CC-4F76-A99D-02D3C76B9291}"/>
              </a:ext>
            </a:extLst>
          </p:cNvPr>
          <p:cNvSpPr txBox="1">
            <a:spLocks/>
          </p:cNvSpPr>
          <p:nvPr/>
        </p:nvSpPr>
        <p:spPr>
          <a:xfrm>
            <a:off x="145161" y="274591"/>
            <a:ext cx="4870391" cy="415498"/>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dirty="0"/>
              <a:t>Model Setup </a:t>
            </a:r>
            <a:r>
              <a:rPr lang="de-DE" dirty="0" err="1"/>
              <a:t>of</a:t>
            </a:r>
            <a:r>
              <a:rPr lang="de-DE" dirty="0"/>
              <a:t> ICON-LAM*</a:t>
            </a:r>
          </a:p>
        </p:txBody>
      </p:sp>
      <p:graphicFrame>
        <p:nvGraphicFramePr>
          <p:cNvPr id="13" name="Tabelle 12">
            <a:extLst>
              <a:ext uri="{FF2B5EF4-FFF2-40B4-BE49-F238E27FC236}">
                <a16:creationId xmlns:a16="http://schemas.microsoft.com/office/drawing/2014/main" id="{9BE51DE6-518B-4FFA-BBF4-1C6DCDCE9E2A}"/>
              </a:ext>
            </a:extLst>
          </p:cNvPr>
          <p:cNvGraphicFramePr>
            <a:graphicFrameLocks noGrp="1"/>
          </p:cNvGraphicFramePr>
          <p:nvPr/>
        </p:nvGraphicFramePr>
        <p:xfrm>
          <a:off x="263062" y="3232639"/>
          <a:ext cx="5149377" cy="365760"/>
        </p:xfrm>
        <a:graphic>
          <a:graphicData uri="http://schemas.openxmlformats.org/drawingml/2006/table">
            <a:tbl>
              <a:tblPr firstRow="1" bandRow="1">
                <a:tableStyleId>{5C22544A-7EE6-4342-B048-85BDC9FD1C3A}</a:tableStyleId>
              </a:tblPr>
              <a:tblGrid>
                <a:gridCol w="1601294">
                  <a:extLst>
                    <a:ext uri="{9D8B030D-6E8A-4147-A177-3AD203B41FA5}">
                      <a16:colId xmlns:a16="http://schemas.microsoft.com/office/drawing/2014/main" val="3605671239"/>
                    </a:ext>
                  </a:extLst>
                </a:gridCol>
                <a:gridCol w="3548083">
                  <a:extLst>
                    <a:ext uri="{9D8B030D-6E8A-4147-A177-3AD203B41FA5}">
                      <a16:colId xmlns:a16="http://schemas.microsoft.com/office/drawing/2014/main" val="3552759981"/>
                    </a:ext>
                  </a:extLst>
                </a:gridCol>
              </a:tblGrid>
              <a:tr h="359413">
                <a:tc>
                  <a:txBody>
                    <a:bodyPr/>
                    <a:lstStyle/>
                    <a:p>
                      <a:r>
                        <a:rPr lang="de-DE" sz="1800" b="0" dirty="0">
                          <a:solidFill>
                            <a:srgbClr val="474747"/>
                          </a:solidFill>
                          <a:latin typeface="+mn-lt"/>
                        </a:rPr>
                        <a:t>Land Surface</a:t>
                      </a:r>
                    </a:p>
                  </a:txBody>
                  <a:tcPr>
                    <a:solidFill>
                      <a:schemeClr val="bg1">
                        <a:lumMod val="95000"/>
                      </a:schemeClr>
                    </a:solidFill>
                  </a:tcPr>
                </a:tc>
                <a:tc>
                  <a:txBody>
                    <a:bodyPr/>
                    <a:lstStyle/>
                    <a:p>
                      <a:r>
                        <a:rPr lang="de-DE" sz="1800" b="0" dirty="0">
                          <a:solidFill>
                            <a:srgbClr val="474747"/>
                          </a:solidFill>
                          <a:latin typeface="+mn-lt"/>
                        </a:rPr>
                        <a:t>TERRA</a:t>
                      </a:r>
                    </a:p>
                  </a:txBody>
                  <a:tcPr>
                    <a:solidFill>
                      <a:schemeClr val="bg1">
                        <a:lumMod val="95000"/>
                      </a:schemeClr>
                    </a:solidFill>
                  </a:tcPr>
                </a:tc>
                <a:extLst>
                  <a:ext uri="{0D108BD9-81ED-4DB2-BD59-A6C34878D82A}">
                    <a16:rowId xmlns:a16="http://schemas.microsoft.com/office/drawing/2014/main" val="2062764635"/>
                  </a:ext>
                </a:extLst>
              </a:tr>
            </a:tbl>
          </a:graphicData>
        </a:graphic>
      </p:graphicFrame>
      <p:sp>
        <p:nvSpPr>
          <p:cNvPr id="14" name="Fußzeilenplatzhalter 1">
            <a:extLst>
              <a:ext uri="{FF2B5EF4-FFF2-40B4-BE49-F238E27FC236}">
                <a16:creationId xmlns:a16="http://schemas.microsoft.com/office/drawing/2014/main" id="{AFE75347-D9FE-4590-A9AA-8E640E9144DF}"/>
              </a:ext>
            </a:extLst>
          </p:cNvPr>
          <p:cNvSpPr txBox="1">
            <a:spLocks/>
          </p:cNvSpPr>
          <p:nvPr/>
        </p:nvSpPr>
        <p:spPr>
          <a:xfrm>
            <a:off x="276513" y="3538254"/>
            <a:ext cx="5744764" cy="900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Clr>
                <a:schemeClr val="accent1">
                  <a:lumMod val="75000"/>
                </a:schemeClr>
              </a:buClr>
              <a:buFont typeface="+mj-lt"/>
              <a:buAutoNum type="arabicPeriod"/>
            </a:pPr>
            <a:r>
              <a:rPr lang="de-DE" sz="1000" i="1" dirty="0">
                <a:solidFill>
                  <a:srgbClr val="474747"/>
                </a:solidFill>
                <a:latin typeface="+mj-lt"/>
              </a:rPr>
              <a:t>Lott an Miller (1997)</a:t>
            </a:r>
          </a:p>
          <a:p>
            <a:pPr marL="342900" indent="-342900">
              <a:buClr>
                <a:schemeClr val="accent1">
                  <a:lumMod val="75000"/>
                </a:schemeClr>
              </a:buClr>
              <a:buFont typeface="+mj-lt"/>
              <a:buAutoNum type="arabicPeriod"/>
            </a:pPr>
            <a:r>
              <a:rPr lang="de-DE" sz="1000" i="1" dirty="0">
                <a:solidFill>
                  <a:srgbClr val="474747"/>
                </a:solidFill>
                <a:latin typeface="+mj-lt"/>
              </a:rPr>
              <a:t>Seifert and </a:t>
            </a:r>
            <a:r>
              <a:rPr lang="de-DE" sz="1000" i="1" dirty="0" err="1">
                <a:solidFill>
                  <a:srgbClr val="474747"/>
                </a:solidFill>
                <a:latin typeface="+mj-lt"/>
              </a:rPr>
              <a:t>Beheng</a:t>
            </a:r>
            <a:r>
              <a:rPr lang="de-DE" sz="1000" i="1" dirty="0">
                <a:solidFill>
                  <a:srgbClr val="474747"/>
                </a:solidFill>
                <a:latin typeface="+mj-lt"/>
              </a:rPr>
              <a:t> (2006)</a:t>
            </a:r>
          </a:p>
          <a:p>
            <a:pPr marL="342900" indent="-342900">
              <a:buClr>
                <a:schemeClr val="accent1">
                  <a:lumMod val="75000"/>
                </a:schemeClr>
              </a:buClr>
              <a:buFont typeface="+mj-lt"/>
              <a:buAutoNum type="arabicPeriod"/>
            </a:pPr>
            <a:r>
              <a:rPr lang="de-DE" sz="1000" i="1" dirty="0" err="1">
                <a:solidFill>
                  <a:srgbClr val="474747"/>
                </a:solidFill>
                <a:latin typeface="+mj-lt"/>
              </a:rPr>
              <a:t>Mellor</a:t>
            </a:r>
            <a:r>
              <a:rPr lang="de-DE" sz="1000" i="1" dirty="0">
                <a:solidFill>
                  <a:srgbClr val="474747"/>
                </a:solidFill>
                <a:latin typeface="+mj-lt"/>
              </a:rPr>
              <a:t> and Yamada (1982), and Raschendorfer (2001)</a:t>
            </a:r>
          </a:p>
          <a:p>
            <a:pPr marL="342900" indent="-342900">
              <a:buClr>
                <a:schemeClr val="accent1">
                  <a:lumMod val="75000"/>
                </a:schemeClr>
              </a:buClr>
              <a:buFont typeface="+mj-lt"/>
              <a:buAutoNum type="arabicPeriod"/>
            </a:pPr>
            <a:r>
              <a:rPr lang="de-DE" sz="1000" i="1" dirty="0" err="1">
                <a:solidFill>
                  <a:srgbClr val="474747"/>
                </a:solidFill>
                <a:latin typeface="+mj-lt"/>
              </a:rPr>
              <a:t>Smagorinsky</a:t>
            </a:r>
            <a:r>
              <a:rPr lang="de-DE" sz="1000" i="1" dirty="0">
                <a:solidFill>
                  <a:srgbClr val="474747"/>
                </a:solidFill>
                <a:latin typeface="+mj-lt"/>
              </a:rPr>
              <a:t> (1963), Lilly (1962), and </a:t>
            </a:r>
            <a:r>
              <a:rPr lang="de-DE" sz="1000" i="1" dirty="0" err="1">
                <a:solidFill>
                  <a:srgbClr val="474747"/>
                </a:solidFill>
                <a:latin typeface="+mj-lt"/>
              </a:rPr>
              <a:t>Dipankhar</a:t>
            </a:r>
            <a:r>
              <a:rPr lang="de-DE" sz="1000" i="1" dirty="0">
                <a:solidFill>
                  <a:srgbClr val="474747"/>
                </a:solidFill>
                <a:latin typeface="+mj-lt"/>
              </a:rPr>
              <a:t> (2015)</a:t>
            </a:r>
          </a:p>
          <a:p>
            <a:pPr marL="342900" indent="-342900">
              <a:buClr>
                <a:schemeClr val="accent1">
                  <a:lumMod val="75000"/>
                </a:schemeClr>
              </a:buClr>
              <a:buFont typeface="+mj-lt"/>
              <a:buAutoNum type="arabicPeriod"/>
            </a:pPr>
            <a:r>
              <a:rPr lang="de-DE" sz="1000" i="1" dirty="0">
                <a:solidFill>
                  <a:srgbClr val="474747"/>
                </a:solidFill>
                <a:latin typeface="+mj-lt"/>
              </a:rPr>
              <a:t>Louis (1979)</a:t>
            </a:r>
          </a:p>
          <a:p>
            <a:pPr marL="342900" indent="-342900">
              <a:buClr>
                <a:schemeClr val="accent1">
                  <a:lumMod val="75000"/>
                </a:schemeClr>
              </a:buClr>
              <a:buFont typeface="+mj-lt"/>
              <a:buAutoNum type="arabicPeriod"/>
            </a:pPr>
            <a:r>
              <a:rPr lang="de-DE" sz="1000" i="1" dirty="0">
                <a:solidFill>
                  <a:srgbClr val="474747"/>
                </a:solidFill>
                <a:latin typeface="+mj-lt"/>
              </a:rPr>
              <a:t>Tiedke (1989), and Bechthold et al. (2008)</a:t>
            </a:r>
          </a:p>
          <a:p>
            <a:pPr marL="342900" indent="-342900">
              <a:buClr>
                <a:schemeClr val="accent1">
                  <a:lumMod val="75000"/>
                </a:schemeClr>
              </a:buClr>
              <a:buFont typeface="+mj-lt"/>
              <a:buAutoNum type="arabicPeriod"/>
            </a:pPr>
            <a:r>
              <a:rPr lang="de-DE" sz="1000" i="1" dirty="0" err="1">
                <a:solidFill>
                  <a:srgbClr val="474747"/>
                </a:solidFill>
                <a:latin typeface="+mj-lt"/>
              </a:rPr>
              <a:t>Schrodin</a:t>
            </a:r>
            <a:r>
              <a:rPr lang="de-DE" sz="1000" i="1" dirty="0">
                <a:solidFill>
                  <a:srgbClr val="474747"/>
                </a:solidFill>
                <a:latin typeface="+mj-lt"/>
              </a:rPr>
              <a:t> and Heise (2001), and Schulz et al. (2016)</a:t>
            </a:r>
          </a:p>
        </p:txBody>
      </p:sp>
      <p:sp>
        <p:nvSpPr>
          <p:cNvPr id="3" name="Rechteck 2">
            <a:extLst>
              <a:ext uri="{FF2B5EF4-FFF2-40B4-BE49-F238E27FC236}">
                <a16:creationId xmlns:a16="http://schemas.microsoft.com/office/drawing/2014/main" id="{C8E443B1-B9FC-4FD8-A061-6D71BE9F23AB}"/>
              </a:ext>
            </a:extLst>
          </p:cNvPr>
          <p:cNvSpPr/>
          <p:nvPr/>
        </p:nvSpPr>
        <p:spPr>
          <a:xfrm>
            <a:off x="5593975" y="3818173"/>
            <a:ext cx="1725152" cy="246221"/>
          </a:xfrm>
          <a:prstGeom prst="rect">
            <a:avLst/>
          </a:prstGeom>
        </p:spPr>
        <p:txBody>
          <a:bodyPr wrap="none">
            <a:spAutoFit/>
          </a:bodyPr>
          <a:lstStyle/>
          <a:p>
            <a:r>
              <a:rPr lang="de-DE" sz="1000" dirty="0">
                <a:solidFill>
                  <a:srgbClr val="474747"/>
                </a:solidFill>
              </a:rPr>
              <a:t>* Limited Area Mode (LAM)</a:t>
            </a:r>
          </a:p>
        </p:txBody>
      </p:sp>
      <p:sp>
        <p:nvSpPr>
          <p:cNvPr id="15" name="Fußzeilenplatzhalter 4">
            <a:extLst>
              <a:ext uri="{FF2B5EF4-FFF2-40B4-BE49-F238E27FC236}">
                <a16:creationId xmlns:a16="http://schemas.microsoft.com/office/drawing/2014/main" id="{743E8AC5-8308-48C8-BF19-34DDF1077E65}"/>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
        <p:nvSpPr>
          <p:cNvPr id="2" name="Textfeld 1">
            <a:extLst>
              <a:ext uri="{FF2B5EF4-FFF2-40B4-BE49-F238E27FC236}">
                <a16:creationId xmlns:a16="http://schemas.microsoft.com/office/drawing/2014/main" id="{0CF4C338-9502-4652-86C3-C88EAE0DB839}"/>
              </a:ext>
            </a:extLst>
          </p:cNvPr>
          <p:cNvSpPr txBox="1"/>
          <p:nvPr/>
        </p:nvSpPr>
        <p:spPr>
          <a:xfrm>
            <a:off x="4837458" y="1320463"/>
            <a:ext cx="312906" cy="276999"/>
          </a:xfrm>
          <a:prstGeom prst="rect">
            <a:avLst/>
          </a:prstGeom>
          <a:noFill/>
        </p:spPr>
        <p:txBody>
          <a:bodyPr wrap="none" rtlCol="0">
            <a:spAutoFit/>
          </a:bodyPr>
          <a:lstStyle/>
          <a:p>
            <a:r>
              <a:rPr lang="de-DE" sz="1200" dirty="0">
                <a:solidFill>
                  <a:srgbClr val="002060"/>
                </a:solidFill>
              </a:rPr>
              <a:t>1.</a:t>
            </a:r>
          </a:p>
        </p:txBody>
      </p:sp>
      <p:sp>
        <p:nvSpPr>
          <p:cNvPr id="16" name="Textfeld 15">
            <a:extLst>
              <a:ext uri="{FF2B5EF4-FFF2-40B4-BE49-F238E27FC236}">
                <a16:creationId xmlns:a16="http://schemas.microsoft.com/office/drawing/2014/main" id="{A0B66466-6E9C-4DBF-AC83-2372DC7E60CB}"/>
              </a:ext>
            </a:extLst>
          </p:cNvPr>
          <p:cNvSpPr txBox="1"/>
          <p:nvPr/>
        </p:nvSpPr>
        <p:spPr>
          <a:xfrm>
            <a:off x="3172513" y="1659017"/>
            <a:ext cx="312906" cy="276999"/>
          </a:xfrm>
          <a:prstGeom prst="rect">
            <a:avLst/>
          </a:prstGeom>
          <a:noFill/>
        </p:spPr>
        <p:txBody>
          <a:bodyPr wrap="none" rtlCol="0">
            <a:spAutoFit/>
          </a:bodyPr>
          <a:lstStyle/>
          <a:p>
            <a:r>
              <a:rPr lang="de-DE" sz="1200" dirty="0">
                <a:solidFill>
                  <a:srgbClr val="002060"/>
                </a:solidFill>
              </a:rPr>
              <a:t>2.</a:t>
            </a:r>
          </a:p>
        </p:txBody>
      </p:sp>
      <p:sp>
        <p:nvSpPr>
          <p:cNvPr id="17" name="Textfeld 16">
            <a:extLst>
              <a:ext uri="{FF2B5EF4-FFF2-40B4-BE49-F238E27FC236}">
                <a16:creationId xmlns:a16="http://schemas.microsoft.com/office/drawing/2014/main" id="{E5103870-F9A5-4468-A41C-9ECE46A3F204}"/>
              </a:ext>
            </a:extLst>
          </p:cNvPr>
          <p:cNvSpPr txBox="1"/>
          <p:nvPr/>
        </p:nvSpPr>
        <p:spPr>
          <a:xfrm>
            <a:off x="3044326" y="2008719"/>
            <a:ext cx="312906" cy="276999"/>
          </a:xfrm>
          <a:prstGeom prst="rect">
            <a:avLst/>
          </a:prstGeom>
          <a:noFill/>
        </p:spPr>
        <p:txBody>
          <a:bodyPr wrap="none" rtlCol="0">
            <a:spAutoFit/>
          </a:bodyPr>
          <a:lstStyle/>
          <a:p>
            <a:r>
              <a:rPr lang="de-DE" sz="1200" dirty="0">
                <a:solidFill>
                  <a:srgbClr val="002060"/>
                </a:solidFill>
              </a:rPr>
              <a:t>3.</a:t>
            </a:r>
          </a:p>
        </p:txBody>
      </p:sp>
      <p:sp>
        <p:nvSpPr>
          <p:cNvPr id="18" name="Textfeld 17">
            <a:extLst>
              <a:ext uri="{FF2B5EF4-FFF2-40B4-BE49-F238E27FC236}">
                <a16:creationId xmlns:a16="http://schemas.microsoft.com/office/drawing/2014/main" id="{A492DF52-A9BC-4676-8144-23F448E85C0C}"/>
              </a:ext>
            </a:extLst>
          </p:cNvPr>
          <p:cNvSpPr txBox="1"/>
          <p:nvPr/>
        </p:nvSpPr>
        <p:spPr>
          <a:xfrm>
            <a:off x="4722348" y="2015143"/>
            <a:ext cx="312906" cy="276999"/>
          </a:xfrm>
          <a:prstGeom prst="rect">
            <a:avLst/>
          </a:prstGeom>
          <a:noFill/>
        </p:spPr>
        <p:txBody>
          <a:bodyPr wrap="none" rtlCol="0">
            <a:spAutoFit/>
          </a:bodyPr>
          <a:lstStyle/>
          <a:p>
            <a:r>
              <a:rPr lang="de-DE" sz="1200" dirty="0">
                <a:solidFill>
                  <a:srgbClr val="002060"/>
                </a:solidFill>
              </a:rPr>
              <a:t>4.</a:t>
            </a:r>
          </a:p>
        </p:txBody>
      </p:sp>
      <p:sp>
        <p:nvSpPr>
          <p:cNvPr id="19" name="Textfeld 18">
            <a:extLst>
              <a:ext uri="{FF2B5EF4-FFF2-40B4-BE49-F238E27FC236}">
                <a16:creationId xmlns:a16="http://schemas.microsoft.com/office/drawing/2014/main" id="{AE5996CA-3617-4ADD-9D7A-7C320DEAA74D}"/>
              </a:ext>
            </a:extLst>
          </p:cNvPr>
          <p:cNvSpPr txBox="1"/>
          <p:nvPr/>
        </p:nvSpPr>
        <p:spPr>
          <a:xfrm>
            <a:off x="3700943" y="2394002"/>
            <a:ext cx="312906" cy="276999"/>
          </a:xfrm>
          <a:prstGeom prst="rect">
            <a:avLst/>
          </a:prstGeom>
          <a:noFill/>
        </p:spPr>
        <p:txBody>
          <a:bodyPr wrap="none" rtlCol="0">
            <a:spAutoFit/>
          </a:bodyPr>
          <a:lstStyle/>
          <a:p>
            <a:r>
              <a:rPr lang="de-DE" sz="1200" dirty="0">
                <a:solidFill>
                  <a:srgbClr val="002060"/>
                </a:solidFill>
              </a:rPr>
              <a:t>5.</a:t>
            </a:r>
          </a:p>
        </p:txBody>
      </p:sp>
      <p:sp>
        <p:nvSpPr>
          <p:cNvPr id="20" name="Textfeld 19">
            <a:extLst>
              <a:ext uri="{FF2B5EF4-FFF2-40B4-BE49-F238E27FC236}">
                <a16:creationId xmlns:a16="http://schemas.microsoft.com/office/drawing/2014/main" id="{35D3E693-6333-4BD8-8E7F-C1E8AF990B55}"/>
              </a:ext>
            </a:extLst>
          </p:cNvPr>
          <p:cNvSpPr txBox="1"/>
          <p:nvPr/>
        </p:nvSpPr>
        <p:spPr>
          <a:xfrm>
            <a:off x="3786624" y="2772299"/>
            <a:ext cx="312906" cy="276999"/>
          </a:xfrm>
          <a:prstGeom prst="rect">
            <a:avLst/>
          </a:prstGeom>
          <a:noFill/>
        </p:spPr>
        <p:txBody>
          <a:bodyPr wrap="none" rtlCol="0">
            <a:spAutoFit/>
          </a:bodyPr>
          <a:lstStyle/>
          <a:p>
            <a:r>
              <a:rPr lang="de-DE" sz="1200" dirty="0">
                <a:solidFill>
                  <a:srgbClr val="002060"/>
                </a:solidFill>
              </a:rPr>
              <a:t>6.</a:t>
            </a:r>
          </a:p>
        </p:txBody>
      </p:sp>
      <p:sp>
        <p:nvSpPr>
          <p:cNvPr id="21" name="Textfeld 20">
            <a:extLst>
              <a:ext uri="{FF2B5EF4-FFF2-40B4-BE49-F238E27FC236}">
                <a16:creationId xmlns:a16="http://schemas.microsoft.com/office/drawing/2014/main" id="{3AE35FD8-CD74-46AA-843B-4BCDD72993F6}"/>
              </a:ext>
            </a:extLst>
          </p:cNvPr>
          <p:cNvSpPr txBox="1"/>
          <p:nvPr/>
        </p:nvSpPr>
        <p:spPr>
          <a:xfrm>
            <a:off x="2580356" y="3110853"/>
            <a:ext cx="312906" cy="276999"/>
          </a:xfrm>
          <a:prstGeom prst="rect">
            <a:avLst/>
          </a:prstGeom>
          <a:noFill/>
        </p:spPr>
        <p:txBody>
          <a:bodyPr wrap="none" rtlCol="0">
            <a:spAutoFit/>
          </a:bodyPr>
          <a:lstStyle/>
          <a:p>
            <a:r>
              <a:rPr lang="de-DE" sz="1200" dirty="0">
                <a:solidFill>
                  <a:srgbClr val="002060"/>
                </a:solidFill>
              </a:rPr>
              <a:t>7.</a:t>
            </a:r>
          </a:p>
        </p:txBody>
      </p:sp>
      <p:sp>
        <p:nvSpPr>
          <p:cNvPr id="5" name="Datumsplatzhalter 4">
            <a:extLst>
              <a:ext uri="{FF2B5EF4-FFF2-40B4-BE49-F238E27FC236}">
                <a16:creationId xmlns:a16="http://schemas.microsoft.com/office/drawing/2014/main" id="{B91EC86B-44E2-439C-39AB-D9BA4E6094FD}"/>
              </a:ext>
            </a:extLst>
          </p:cNvPr>
          <p:cNvSpPr>
            <a:spLocks noGrp="1"/>
          </p:cNvSpPr>
          <p:nvPr>
            <p:ph type="dt" sz="half" idx="10"/>
          </p:nvPr>
        </p:nvSpPr>
        <p:spPr/>
        <p:txBody>
          <a:bodyPr/>
          <a:lstStyle/>
          <a:p>
            <a:r>
              <a:rPr lang="de-DE"/>
              <a:t>2025-03-21</a:t>
            </a:r>
          </a:p>
        </p:txBody>
      </p:sp>
    </p:spTree>
    <p:extLst>
      <p:ext uri="{BB962C8B-B14F-4D97-AF65-F5344CB8AC3E}">
        <p14:creationId xmlns:p14="http://schemas.microsoft.com/office/powerpoint/2010/main" val="132937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88F16-B9A5-FF53-4D86-013A08D19CBA}"/>
              </a:ext>
            </a:extLst>
          </p:cNvPr>
          <p:cNvSpPr>
            <a:spLocks noGrp="1"/>
          </p:cNvSpPr>
          <p:nvPr>
            <p:ph type="title"/>
          </p:nvPr>
        </p:nvSpPr>
        <p:spPr/>
        <p:txBody>
          <a:bodyPr/>
          <a:lstStyle/>
          <a:p>
            <a:r>
              <a:rPr lang="de-DE" dirty="0"/>
              <a:t>Standard </a:t>
            </a:r>
            <a:r>
              <a:rPr lang="de-DE" dirty="0" err="1"/>
              <a:t>Verification</a:t>
            </a:r>
            <a:endParaRPr lang="de-DE" dirty="0"/>
          </a:p>
        </p:txBody>
      </p:sp>
      <p:sp>
        <p:nvSpPr>
          <p:cNvPr id="8" name="Inhaltsplatzhalter 7">
            <a:extLst>
              <a:ext uri="{FF2B5EF4-FFF2-40B4-BE49-F238E27FC236}">
                <a16:creationId xmlns:a16="http://schemas.microsoft.com/office/drawing/2014/main" id="{4DF3658D-D829-2DBF-3F7C-FDA23F525A97}"/>
              </a:ext>
            </a:extLst>
          </p:cNvPr>
          <p:cNvSpPr>
            <a:spLocks noGrp="1"/>
          </p:cNvSpPr>
          <p:nvPr>
            <p:ph idx="1"/>
          </p:nvPr>
        </p:nvSpPr>
        <p:spPr>
          <a:xfrm>
            <a:off x="395287" y="1369219"/>
            <a:ext cx="3170923" cy="3147219"/>
          </a:xfrm>
        </p:spPr>
        <p:txBody>
          <a:bodyPr>
            <a:normAutofit lnSpcReduction="10000"/>
          </a:bodyPr>
          <a:lstStyle/>
          <a:p>
            <a:r>
              <a:rPr lang="de-DE" dirty="0" err="1"/>
              <a:t>Verification</a:t>
            </a:r>
            <a:r>
              <a:rPr lang="de-DE" dirty="0"/>
              <a:t> </a:t>
            </a:r>
            <a:r>
              <a:rPr lang="de-DE" dirty="0" err="1"/>
              <a:t>against</a:t>
            </a:r>
            <a:r>
              <a:rPr lang="de-DE" dirty="0"/>
              <a:t> </a:t>
            </a:r>
            <a:r>
              <a:rPr lang="de-DE" dirty="0" err="1"/>
              <a:t>observations</a:t>
            </a:r>
            <a:r>
              <a:rPr lang="de-DE" dirty="0"/>
              <a:t> in </a:t>
            </a:r>
            <a:r>
              <a:rPr lang="de-DE" dirty="0" err="1"/>
              <a:t>standardised</a:t>
            </a:r>
            <a:r>
              <a:rPr lang="de-DE" dirty="0"/>
              <a:t> </a:t>
            </a:r>
            <a:r>
              <a:rPr lang="de-DE" dirty="0" err="1"/>
              <a:t>way</a:t>
            </a:r>
            <a:endParaRPr lang="de-DE" dirty="0"/>
          </a:p>
          <a:p>
            <a:r>
              <a:rPr lang="de-DE" dirty="0"/>
              <a:t>Very </a:t>
            </a:r>
            <a:r>
              <a:rPr lang="de-DE" dirty="0" err="1"/>
              <a:t>useful</a:t>
            </a:r>
            <a:r>
              <a:rPr lang="de-DE" dirty="0"/>
              <a:t> and </a:t>
            </a:r>
            <a:r>
              <a:rPr lang="de-DE" dirty="0" err="1"/>
              <a:t>very</a:t>
            </a:r>
            <a:r>
              <a:rPr lang="de-DE" dirty="0"/>
              <a:t> </a:t>
            </a:r>
            <a:r>
              <a:rPr lang="de-DE" dirty="0" err="1"/>
              <a:t>efficient</a:t>
            </a:r>
            <a:endParaRPr lang="de-DE" dirty="0"/>
          </a:p>
          <a:p>
            <a:r>
              <a:rPr lang="de-DE" dirty="0" err="1"/>
              <a:t>Sometimes</a:t>
            </a:r>
            <a:r>
              <a:rPr lang="de-DE" dirty="0"/>
              <a:t> </a:t>
            </a:r>
            <a:r>
              <a:rPr lang="de-DE" dirty="0" err="1"/>
              <a:t>it</a:t>
            </a:r>
            <a:r>
              <a:rPr lang="de-DE" dirty="0"/>
              <a:t> </a:t>
            </a:r>
            <a:r>
              <a:rPr lang="de-DE" dirty="0" err="1"/>
              <a:t>can</a:t>
            </a:r>
            <a:r>
              <a:rPr lang="de-DE" dirty="0"/>
              <a:t> </a:t>
            </a:r>
            <a:r>
              <a:rPr lang="de-DE" dirty="0" err="1"/>
              <a:t>be</a:t>
            </a:r>
            <a:r>
              <a:rPr lang="de-DE" dirty="0"/>
              <a:t> </a:t>
            </a:r>
            <a:r>
              <a:rPr lang="de-DE" dirty="0" err="1"/>
              <a:t>hard</a:t>
            </a:r>
            <a:r>
              <a:rPr lang="de-DE" dirty="0"/>
              <a:t> </a:t>
            </a:r>
            <a:r>
              <a:rPr lang="de-DE" dirty="0" err="1"/>
              <a:t>to</a:t>
            </a:r>
            <a:r>
              <a:rPr lang="de-DE" dirty="0"/>
              <a:t> </a:t>
            </a:r>
            <a:r>
              <a:rPr lang="de-DE" dirty="0" err="1"/>
              <a:t>learn</a:t>
            </a:r>
            <a:r>
              <a:rPr lang="de-DE" dirty="0"/>
              <a:t> </a:t>
            </a:r>
            <a:r>
              <a:rPr lang="de-DE" dirty="0" err="1"/>
              <a:t>something</a:t>
            </a:r>
            <a:r>
              <a:rPr lang="de-DE" dirty="0"/>
              <a:t> </a:t>
            </a:r>
            <a:r>
              <a:rPr lang="de-DE" dirty="0" err="1"/>
              <a:t>about</a:t>
            </a:r>
            <a:r>
              <a:rPr lang="de-DE" dirty="0"/>
              <a:t> individual </a:t>
            </a:r>
            <a:r>
              <a:rPr lang="de-DE" dirty="0" err="1"/>
              <a:t>processes</a:t>
            </a:r>
            <a:r>
              <a:rPr lang="de-DE" dirty="0"/>
              <a:t> and </a:t>
            </a:r>
            <a:r>
              <a:rPr lang="de-DE" dirty="0" err="1"/>
              <a:t>thus</a:t>
            </a:r>
            <a:r>
              <a:rPr lang="de-DE" dirty="0"/>
              <a:t> </a:t>
            </a:r>
            <a:r>
              <a:rPr lang="de-DE" dirty="0" err="1"/>
              <a:t>parametrizations</a:t>
            </a:r>
            <a:endParaRPr lang="de-DE" dirty="0"/>
          </a:p>
          <a:p>
            <a:pPr marL="0" indent="0">
              <a:buNone/>
            </a:pPr>
            <a:r>
              <a:rPr lang="de-DE" dirty="0">
                <a:solidFill>
                  <a:srgbClr val="FF0000"/>
                </a:solidFill>
              </a:rPr>
              <a:t>→ Need additional (</a:t>
            </a:r>
            <a:r>
              <a:rPr lang="de-DE" dirty="0" err="1">
                <a:solidFill>
                  <a:srgbClr val="FF0000"/>
                </a:solidFill>
              </a:rPr>
              <a:t>auxiliary</a:t>
            </a:r>
            <a:r>
              <a:rPr lang="de-DE" dirty="0">
                <a:solidFill>
                  <a:srgbClr val="FF0000"/>
                </a:solidFill>
              </a:rPr>
              <a:t>) </a:t>
            </a:r>
            <a:r>
              <a:rPr lang="de-DE" dirty="0" err="1">
                <a:solidFill>
                  <a:srgbClr val="FF0000"/>
                </a:solidFill>
              </a:rPr>
              <a:t>observations</a:t>
            </a:r>
            <a:endParaRPr lang="de-DE" dirty="0">
              <a:solidFill>
                <a:srgbClr val="FF0000"/>
              </a:solidFill>
            </a:endParaRPr>
          </a:p>
        </p:txBody>
      </p:sp>
      <p:sp>
        <p:nvSpPr>
          <p:cNvPr id="4" name="Datumsplatzhalter 3">
            <a:extLst>
              <a:ext uri="{FF2B5EF4-FFF2-40B4-BE49-F238E27FC236}">
                <a16:creationId xmlns:a16="http://schemas.microsoft.com/office/drawing/2014/main" id="{D276AAB9-18C7-C533-AB2B-DAD2C0F362AE}"/>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D3ED2090-3454-FC82-9C94-D3212EC9BDA5}"/>
              </a:ext>
            </a:extLst>
          </p:cNvPr>
          <p:cNvSpPr>
            <a:spLocks noGrp="1"/>
          </p:cNvSpPr>
          <p:nvPr>
            <p:ph type="ftr" sz="quarter" idx="11"/>
          </p:nvPr>
        </p:nvSpPr>
        <p:spPr/>
        <p:txBody>
          <a:bodyPr/>
          <a:lstStyle/>
          <a:p>
            <a:r>
              <a:rPr lang="de-DE"/>
              <a:t>PrePEP 2025</a:t>
            </a:r>
            <a:endParaRPr lang="de-DE" dirty="0"/>
          </a:p>
        </p:txBody>
      </p:sp>
      <p:pic>
        <p:nvPicPr>
          <p:cNvPr id="7" name="Grafik 6">
            <a:extLst>
              <a:ext uri="{FF2B5EF4-FFF2-40B4-BE49-F238E27FC236}">
                <a16:creationId xmlns:a16="http://schemas.microsoft.com/office/drawing/2014/main" id="{2EDBBA43-2760-8BB4-6466-062001A43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210" y="129560"/>
            <a:ext cx="5577790" cy="5013939"/>
          </a:xfrm>
          <a:prstGeom prst="rect">
            <a:avLst/>
          </a:prstGeom>
        </p:spPr>
      </p:pic>
    </p:spTree>
    <p:extLst>
      <p:ext uri="{BB962C8B-B14F-4D97-AF65-F5344CB8AC3E}">
        <p14:creationId xmlns:p14="http://schemas.microsoft.com/office/powerpoint/2010/main" val="27632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8D12A3F-F9D9-471E-A533-9B1D7AD11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024" y="-1031"/>
            <a:ext cx="2905349" cy="2421124"/>
          </a:xfrm>
          <a:prstGeom prst="rect">
            <a:avLst/>
          </a:prstGeom>
        </p:spPr>
      </p:pic>
      <p:pic>
        <p:nvPicPr>
          <p:cNvPr id="19" name="Grafik 18">
            <a:extLst>
              <a:ext uri="{FF2B5EF4-FFF2-40B4-BE49-F238E27FC236}">
                <a16:creationId xmlns:a16="http://schemas.microsoft.com/office/drawing/2014/main" id="{349560E6-11CD-46E1-8F9A-75B24AB152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28068"/>
            <a:ext cx="3194549" cy="1772959"/>
          </a:xfrm>
          <a:prstGeom prst="rect">
            <a:avLst/>
          </a:prstGeom>
        </p:spPr>
      </p:pic>
      <p:pic>
        <p:nvPicPr>
          <p:cNvPr id="17" name="Grafik 16">
            <a:extLst>
              <a:ext uri="{FF2B5EF4-FFF2-40B4-BE49-F238E27FC236}">
                <a16:creationId xmlns:a16="http://schemas.microsoft.com/office/drawing/2014/main" id="{76DF90EB-1329-4A0B-8BAA-2E43D187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4258" y="1928069"/>
            <a:ext cx="3016908" cy="1774652"/>
          </a:xfrm>
          <a:prstGeom prst="rect">
            <a:avLst/>
          </a:prstGeom>
        </p:spPr>
      </p:pic>
      <p:pic>
        <p:nvPicPr>
          <p:cNvPr id="15" name="Grafik 14">
            <a:extLst>
              <a:ext uri="{FF2B5EF4-FFF2-40B4-BE49-F238E27FC236}">
                <a16:creationId xmlns:a16="http://schemas.microsoft.com/office/drawing/2014/main" id="{4C11BE18-01BF-4B96-9FFD-FE16C85F3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4181" y="1929762"/>
            <a:ext cx="3039819" cy="1772959"/>
          </a:xfrm>
          <a:prstGeom prst="rect">
            <a:avLst/>
          </a:prstGeom>
        </p:spPr>
      </p:pic>
      <p:sp>
        <p:nvSpPr>
          <p:cNvPr id="4" name="Datumsplatzhalter 3">
            <a:extLst>
              <a:ext uri="{FF2B5EF4-FFF2-40B4-BE49-F238E27FC236}">
                <a16:creationId xmlns:a16="http://schemas.microsoft.com/office/drawing/2014/main" id="{6D712CEC-BD67-4B46-9522-429428B03F2C}"/>
              </a:ext>
            </a:extLst>
          </p:cNvPr>
          <p:cNvSpPr>
            <a:spLocks noGrp="1"/>
          </p:cNvSpPr>
          <p:nvPr>
            <p:ph type="dt" sz="half" idx="10"/>
          </p:nvPr>
        </p:nvSpPr>
        <p:spPr/>
        <p:txBody>
          <a:bodyPr/>
          <a:lstStyle/>
          <a:p>
            <a:r>
              <a:rPr lang="de-DE"/>
              <a:t>2025-03-21</a:t>
            </a:r>
            <a:endParaRPr lang="de-DE" dirty="0"/>
          </a:p>
        </p:txBody>
      </p:sp>
      <p:sp>
        <p:nvSpPr>
          <p:cNvPr id="7" name="Titel 1">
            <a:extLst>
              <a:ext uri="{FF2B5EF4-FFF2-40B4-BE49-F238E27FC236}">
                <a16:creationId xmlns:a16="http://schemas.microsoft.com/office/drawing/2014/main" id="{E7BBBA41-45CF-4465-8419-D19EC060B24C}"/>
              </a:ext>
            </a:extLst>
          </p:cNvPr>
          <p:cNvSpPr txBox="1">
            <a:spLocks/>
          </p:cNvSpPr>
          <p:nvPr/>
        </p:nvSpPr>
        <p:spPr>
          <a:xfrm>
            <a:off x="134470" y="300971"/>
            <a:ext cx="2905350" cy="415498"/>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dirty="0"/>
              <a:t>M10 - Westside</a:t>
            </a:r>
          </a:p>
        </p:txBody>
      </p:sp>
      <p:sp>
        <p:nvSpPr>
          <p:cNvPr id="13" name="Ellipse 12">
            <a:extLst>
              <a:ext uri="{FF2B5EF4-FFF2-40B4-BE49-F238E27FC236}">
                <a16:creationId xmlns:a16="http://schemas.microsoft.com/office/drawing/2014/main" id="{3BB8B7AB-AEAB-46E8-80AD-419018F5E577}"/>
              </a:ext>
            </a:extLst>
          </p:cNvPr>
          <p:cNvSpPr/>
          <p:nvPr/>
        </p:nvSpPr>
        <p:spPr>
          <a:xfrm>
            <a:off x="6714989" y="645441"/>
            <a:ext cx="289249" cy="276999"/>
          </a:xfrm>
          <a:prstGeom prst="ellipse">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558D27EE-6B2C-4DD1-B334-004BAD9129BC}"/>
              </a:ext>
            </a:extLst>
          </p:cNvPr>
          <p:cNvSpPr txBox="1"/>
          <p:nvPr/>
        </p:nvSpPr>
        <p:spPr>
          <a:xfrm>
            <a:off x="266333" y="3702722"/>
            <a:ext cx="8611334" cy="954107"/>
          </a:xfrm>
          <a:prstGeom prst="rect">
            <a:avLst/>
          </a:prstGeom>
          <a:noFill/>
        </p:spPr>
        <p:txBody>
          <a:bodyPr wrap="square" rtlCol="0">
            <a:spAutoFit/>
          </a:bodyPr>
          <a:lstStyle/>
          <a:p>
            <a:r>
              <a:rPr lang="de-DE" sz="1400" u="sng" dirty="0">
                <a:solidFill>
                  <a:srgbClr val="474747"/>
                </a:solidFill>
              </a:rPr>
              <a:t>Figure:</a:t>
            </a:r>
            <a:r>
              <a:rPr lang="de-DE" sz="1400" dirty="0">
                <a:solidFill>
                  <a:srgbClr val="474747"/>
                </a:solidFill>
              </a:rPr>
              <a:t> Temporal </a:t>
            </a:r>
            <a:r>
              <a:rPr lang="de-DE" sz="1400" dirty="0" err="1">
                <a:solidFill>
                  <a:srgbClr val="474747"/>
                </a:solidFill>
              </a:rPr>
              <a:t>evolution</a:t>
            </a:r>
            <a:r>
              <a:rPr lang="de-DE" sz="1400" dirty="0">
                <a:solidFill>
                  <a:srgbClr val="474747"/>
                </a:solidFill>
              </a:rPr>
              <a:t> </a:t>
            </a:r>
            <a:r>
              <a:rPr lang="de-DE" sz="1400" dirty="0" err="1">
                <a:solidFill>
                  <a:srgbClr val="474747"/>
                </a:solidFill>
              </a:rPr>
              <a:t>of</a:t>
            </a:r>
            <a:r>
              <a:rPr lang="de-DE" sz="1400" dirty="0">
                <a:solidFill>
                  <a:srgbClr val="474747"/>
                </a:solidFill>
              </a:rPr>
              <a:t> 10 m horizontal wind </a:t>
            </a:r>
            <a:r>
              <a:rPr lang="de-DE" sz="1400" dirty="0" err="1">
                <a:solidFill>
                  <a:srgbClr val="474747"/>
                </a:solidFill>
              </a:rPr>
              <a:t>speed</a:t>
            </a:r>
            <a:r>
              <a:rPr lang="de-DE" sz="1400" dirty="0">
                <a:solidFill>
                  <a:srgbClr val="474747"/>
                </a:solidFill>
              </a:rPr>
              <a:t> (</a:t>
            </a:r>
            <a:r>
              <a:rPr lang="de-DE" sz="1400" dirty="0" err="1">
                <a:solidFill>
                  <a:srgbClr val="474747"/>
                </a:solidFill>
              </a:rPr>
              <a:t>left</a:t>
            </a:r>
            <a:r>
              <a:rPr lang="de-DE" sz="1400" dirty="0">
                <a:solidFill>
                  <a:srgbClr val="474747"/>
                </a:solidFill>
              </a:rPr>
              <a:t>), 2 m </a:t>
            </a:r>
            <a:r>
              <a:rPr lang="de-DE" sz="1400" dirty="0" err="1">
                <a:solidFill>
                  <a:srgbClr val="474747"/>
                </a:solidFill>
              </a:rPr>
              <a:t>temperature</a:t>
            </a:r>
            <a:r>
              <a:rPr lang="de-DE" sz="1400" dirty="0">
                <a:solidFill>
                  <a:srgbClr val="474747"/>
                </a:solidFill>
              </a:rPr>
              <a:t> (</a:t>
            </a:r>
            <a:r>
              <a:rPr lang="de-DE" sz="1400" dirty="0" err="1">
                <a:solidFill>
                  <a:srgbClr val="474747"/>
                </a:solidFill>
              </a:rPr>
              <a:t>middle</a:t>
            </a:r>
            <a:r>
              <a:rPr lang="de-DE" sz="1400" dirty="0">
                <a:solidFill>
                  <a:srgbClr val="474747"/>
                </a:solidFill>
              </a:rPr>
              <a:t>), and 2 m relative </a:t>
            </a:r>
            <a:r>
              <a:rPr lang="de-DE" sz="1400" dirty="0" err="1">
                <a:solidFill>
                  <a:srgbClr val="474747"/>
                </a:solidFill>
              </a:rPr>
              <a:t>humidity</a:t>
            </a:r>
            <a:r>
              <a:rPr lang="de-DE" sz="1400" dirty="0">
                <a:solidFill>
                  <a:srgbClr val="474747"/>
                </a:solidFill>
              </a:rPr>
              <a:t> (</a:t>
            </a:r>
            <a:r>
              <a:rPr lang="de-DE" sz="1400" dirty="0" err="1">
                <a:solidFill>
                  <a:srgbClr val="474747"/>
                </a:solidFill>
              </a:rPr>
              <a:t>right</a:t>
            </a:r>
            <a:r>
              <a:rPr lang="de-DE" sz="1400" dirty="0">
                <a:solidFill>
                  <a:srgbClr val="474747"/>
                </a:solidFill>
              </a:rPr>
              <a:t>), </a:t>
            </a:r>
            <a:r>
              <a:rPr lang="de-DE" sz="1400" dirty="0" err="1">
                <a:solidFill>
                  <a:srgbClr val="474747"/>
                </a:solidFill>
              </a:rPr>
              <a:t>averaged</a:t>
            </a:r>
            <a:r>
              <a:rPr lang="de-DE" sz="1400" dirty="0">
                <a:solidFill>
                  <a:srgbClr val="474747"/>
                </a:solidFill>
              </a:rPr>
              <a:t> </a:t>
            </a:r>
            <a:r>
              <a:rPr lang="de-DE" sz="1400" dirty="0" err="1">
                <a:solidFill>
                  <a:srgbClr val="474747"/>
                </a:solidFill>
              </a:rPr>
              <a:t>over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nearest</a:t>
            </a:r>
            <a:r>
              <a:rPr lang="de-DE" sz="1400" dirty="0">
                <a:solidFill>
                  <a:srgbClr val="474747"/>
                </a:solidFill>
              </a:rPr>
              <a:t> </a:t>
            </a:r>
            <a:r>
              <a:rPr lang="de-DE" sz="1400" dirty="0" err="1">
                <a:solidFill>
                  <a:srgbClr val="474747"/>
                </a:solidFill>
              </a:rPr>
              <a:t>neighbouring</a:t>
            </a:r>
            <a:r>
              <a:rPr lang="de-DE" sz="1400" dirty="0">
                <a:solidFill>
                  <a:srgbClr val="474747"/>
                </a:solidFill>
              </a:rPr>
              <a:t> </a:t>
            </a:r>
            <a:r>
              <a:rPr lang="de-DE" sz="1400" dirty="0" err="1">
                <a:solidFill>
                  <a:srgbClr val="474747"/>
                </a:solidFill>
              </a:rPr>
              <a:t>grid</a:t>
            </a:r>
            <a:r>
              <a:rPr lang="de-DE" sz="1400" dirty="0">
                <a:solidFill>
                  <a:srgbClr val="474747"/>
                </a:solidFill>
              </a:rPr>
              <a:t> </a:t>
            </a:r>
            <a:r>
              <a:rPr lang="de-DE" sz="1400" dirty="0" err="1">
                <a:solidFill>
                  <a:srgbClr val="474747"/>
                </a:solidFill>
              </a:rPr>
              <a:t>cell</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simulations</a:t>
            </a:r>
            <a:r>
              <a:rPr lang="de-DE" sz="1400" dirty="0">
                <a:solidFill>
                  <a:srgbClr val="474747"/>
                </a:solidFill>
              </a:rPr>
              <a:t> </a:t>
            </a:r>
            <a:r>
              <a:rPr lang="de-DE" sz="1400" dirty="0" err="1">
                <a:solidFill>
                  <a:srgbClr val="474747"/>
                </a:solidFill>
              </a:rPr>
              <a:t>with</a:t>
            </a:r>
            <a:r>
              <a:rPr lang="de-DE" sz="1400" dirty="0">
                <a:solidFill>
                  <a:srgbClr val="474747"/>
                </a:solidFill>
              </a:rPr>
              <a:t> horizontal </a:t>
            </a:r>
            <a:r>
              <a:rPr lang="de-DE" sz="1400" dirty="0" err="1">
                <a:solidFill>
                  <a:srgbClr val="474747"/>
                </a:solidFill>
              </a:rPr>
              <a:t>grid</a:t>
            </a:r>
            <a:r>
              <a:rPr lang="de-DE" sz="1400" dirty="0">
                <a:solidFill>
                  <a:srgbClr val="474747"/>
                </a:solidFill>
              </a:rPr>
              <a:t> </a:t>
            </a:r>
            <a:r>
              <a:rPr lang="de-DE" sz="1400" dirty="0" err="1">
                <a:solidFill>
                  <a:srgbClr val="474747"/>
                </a:solidFill>
              </a:rPr>
              <a:t>spacings</a:t>
            </a:r>
            <a:r>
              <a:rPr lang="de-DE" sz="1400" dirty="0">
                <a:solidFill>
                  <a:srgbClr val="474747"/>
                </a:solidFill>
              </a:rPr>
              <a:t> </a:t>
            </a:r>
            <a:r>
              <a:rPr lang="de-DE" sz="1400" dirty="0" err="1">
                <a:solidFill>
                  <a:srgbClr val="474747"/>
                </a:solidFill>
              </a:rPr>
              <a:t>of</a:t>
            </a:r>
            <a:r>
              <a:rPr lang="de-DE" sz="1400" dirty="0">
                <a:solidFill>
                  <a:srgbClr val="474747"/>
                </a:solidFill>
              </a:rPr>
              <a:t> 2 km (</a:t>
            </a:r>
            <a:r>
              <a:rPr lang="de-DE" sz="1400" dirty="0" err="1">
                <a:solidFill>
                  <a:srgbClr val="474747"/>
                </a:solidFill>
              </a:rPr>
              <a:t>blue</a:t>
            </a:r>
            <a:r>
              <a:rPr lang="de-DE" sz="1400" dirty="0">
                <a:solidFill>
                  <a:srgbClr val="474747"/>
                </a:solidFill>
              </a:rPr>
              <a:t>), 1 km (</a:t>
            </a:r>
            <a:r>
              <a:rPr lang="de-DE" sz="1400" dirty="0" err="1">
                <a:solidFill>
                  <a:srgbClr val="474747"/>
                </a:solidFill>
              </a:rPr>
              <a:t>yellow</a:t>
            </a:r>
            <a:r>
              <a:rPr lang="de-DE" sz="1400" dirty="0">
                <a:solidFill>
                  <a:srgbClr val="474747"/>
                </a:solidFill>
              </a:rPr>
              <a:t>), 0.5 km (</a:t>
            </a:r>
            <a:r>
              <a:rPr lang="de-DE" sz="1400" dirty="0" err="1">
                <a:solidFill>
                  <a:srgbClr val="474747"/>
                </a:solidFill>
              </a:rPr>
              <a:t>green</a:t>
            </a:r>
            <a:r>
              <a:rPr lang="de-DE" sz="1400" dirty="0">
                <a:solidFill>
                  <a:srgbClr val="474747"/>
                </a:solidFill>
              </a:rPr>
              <a:t>), 0.25 km (rosa), and </a:t>
            </a:r>
            <a:r>
              <a:rPr lang="de-DE" sz="1400" dirty="0" err="1">
                <a:solidFill>
                  <a:srgbClr val="474747"/>
                </a:solidFill>
              </a:rPr>
              <a:t>observations</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Weather</a:t>
            </a:r>
            <a:r>
              <a:rPr lang="de-DE" sz="1400" dirty="0">
                <a:solidFill>
                  <a:srgbClr val="474747"/>
                </a:solidFill>
              </a:rPr>
              <a:t> </a:t>
            </a:r>
            <a:r>
              <a:rPr lang="de-DE" sz="1400" dirty="0" err="1">
                <a:solidFill>
                  <a:srgbClr val="474747"/>
                </a:solidFill>
              </a:rPr>
              <a:t>station</a:t>
            </a:r>
            <a:r>
              <a:rPr lang="de-DE" sz="1400" dirty="0">
                <a:solidFill>
                  <a:srgbClr val="474747"/>
                </a:solidFill>
              </a:rPr>
              <a:t> </a:t>
            </a:r>
            <a:r>
              <a:rPr lang="de-DE" sz="1400" b="1" dirty="0">
                <a:solidFill>
                  <a:srgbClr val="474747"/>
                </a:solidFill>
              </a:rPr>
              <a:t>M10</a:t>
            </a:r>
            <a:r>
              <a:rPr lang="de-DE" sz="1400" dirty="0">
                <a:solidFill>
                  <a:srgbClr val="474747"/>
                </a:solidFill>
              </a:rPr>
              <a:t> (</a:t>
            </a:r>
            <a:r>
              <a:rPr lang="de-DE" sz="1400" dirty="0" err="1">
                <a:solidFill>
                  <a:srgbClr val="474747"/>
                </a:solidFill>
              </a:rPr>
              <a:t>black</a:t>
            </a:r>
            <a:r>
              <a:rPr lang="de-DE" sz="1400" dirty="0">
                <a:solidFill>
                  <a:srgbClr val="474747"/>
                </a:solidFill>
              </a:rPr>
              <a:t>) </a:t>
            </a:r>
            <a:r>
              <a:rPr lang="de-DE" sz="1400" dirty="0" err="1">
                <a:solidFill>
                  <a:srgbClr val="474747"/>
                </a:solidFill>
              </a:rPr>
              <a:t>for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night</a:t>
            </a:r>
            <a:r>
              <a:rPr lang="de-DE" sz="1400" dirty="0">
                <a:solidFill>
                  <a:srgbClr val="474747"/>
                </a:solidFill>
              </a:rPr>
              <a:t> </a:t>
            </a:r>
            <a:r>
              <a:rPr lang="de-DE" sz="1400" dirty="0" err="1">
                <a:solidFill>
                  <a:srgbClr val="474747"/>
                </a:solidFill>
              </a:rPr>
              <a:t>between</a:t>
            </a:r>
            <a:r>
              <a:rPr lang="de-DE" sz="1400" dirty="0">
                <a:solidFill>
                  <a:srgbClr val="474747"/>
                </a:solidFill>
              </a:rPr>
              <a:t> 15.10.2017, 12 h and 16.10.2017, 12 h. </a:t>
            </a:r>
          </a:p>
        </p:txBody>
      </p:sp>
      <p:sp>
        <p:nvSpPr>
          <p:cNvPr id="14" name="Fußzeilenplatzhalter 4">
            <a:extLst>
              <a:ext uri="{FF2B5EF4-FFF2-40B4-BE49-F238E27FC236}">
                <a16:creationId xmlns:a16="http://schemas.microsoft.com/office/drawing/2014/main" id="{930FA341-D48D-4AF2-83C1-3866ACE866C7}"/>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Tree>
    <p:extLst>
      <p:ext uri="{BB962C8B-B14F-4D97-AF65-F5344CB8AC3E}">
        <p14:creationId xmlns:p14="http://schemas.microsoft.com/office/powerpoint/2010/main" val="51844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322640C6-0CB2-488E-BA4E-C1C9312F5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024" y="-1031"/>
            <a:ext cx="2905349" cy="2421124"/>
          </a:xfrm>
          <a:prstGeom prst="rect">
            <a:avLst/>
          </a:prstGeom>
        </p:spPr>
      </p:pic>
      <p:pic>
        <p:nvPicPr>
          <p:cNvPr id="11" name="Grafik 10">
            <a:extLst>
              <a:ext uri="{FF2B5EF4-FFF2-40B4-BE49-F238E27FC236}">
                <a16:creationId xmlns:a16="http://schemas.microsoft.com/office/drawing/2014/main" id="{32234F9E-D17D-4395-8707-1A218B203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277" y="1928068"/>
            <a:ext cx="3042723" cy="1774653"/>
          </a:xfrm>
          <a:prstGeom prst="rect">
            <a:avLst/>
          </a:prstGeom>
        </p:spPr>
      </p:pic>
      <p:sp>
        <p:nvSpPr>
          <p:cNvPr id="7" name="Titel 1">
            <a:extLst>
              <a:ext uri="{FF2B5EF4-FFF2-40B4-BE49-F238E27FC236}">
                <a16:creationId xmlns:a16="http://schemas.microsoft.com/office/drawing/2014/main" id="{E7BBBA41-45CF-4465-8419-D19EC060B24C}"/>
              </a:ext>
            </a:extLst>
          </p:cNvPr>
          <p:cNvSpPr txBox="1">
            <a:spLocks/>
          </p:cNvSpPr>
          <p:nvPr/>
        </p:nvSpPr>
        <p:spPr>
          <a:xfrm>
            <a:off x="134470" y="300971"/>
            <a:ext cx="3311590" cy="415498"/>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dirty="0"/>
              <a:t>M07- Mid-</a:t>
            </a:r>
            <a:r>
              <a:rPr lang="de-DE" dirty="0" err="1"/>
              <a:t>Section</a:t>
            </a:r>
            <a:r>
              <a:rPr lang="de-DE" dirty="0"/>
              <a:t> </a:t>
            </a:r>
          </a:p>
        </p:txBody>
      </p:sp>
      <p:sp>
        <p:nvSpPr>
          <p:cNvPr id="13" name="Ellipse 12">
            <a:extLst>
              <a:ext uri="{FF2B5EF4-FFF2-40B4-BE49-F238E27FC236}">
                <a16:creationId xmlns:a16="http://schemas.microsoft.com/office/drawing/2014/main" id="{3BB8B7AB-AEAB-46E8-80AD-419018F5E577}"/>
              </a:ext>
            </a:extLst>
          </p:cNvPr>
          <p:cNvSpPr/>
          <p:nvPr/>
        </p:nvSpPr>
        <p:spPr>
          <a:xfrm>
            <a:off x="7806005" y="636421"/>
            <a:ext cx="289249" cy="276999"/>
          </a:xfrm>
          <a:prstGeom prst="ellipse">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970F32E8-662D-457D-86CA-D4D87EAC346B}"/>
              </a:ext>
            </a:extLst>
          </p:cNvPr>
          <p:cNvSpPr txBox="1"/>
          <p:nvPr/>
        </p:nvSpPr>
        <p:spPr>
          <a:xfrm>
            <a:off x="266333" y="3702722"/>
            <a:ext cx="8611334" cy="954107"/>
          </a:xfrm>
          <a:prstGeom prst="rect">
            <a:avLst/>
          </a:prstGeom>
          <a:noFill/>
        </p:spPr>
        <p:txBody>
          <a:bodyPr wrap="square" rtlCol="0">
            <a:spAutoFit/>
          </a:bodyPr>
          <a:lstStyle/>
          <a:p>
            <a:r>
              <a:rPr lang="de-DE" sz="1400" u="sng" dirty="0">
                <a:solidFill>
                  <a:srgbClr val="474747"/>
                </a:solidFill>
              </a:rPr>
              <a:t>Figure:</a:t>
            </a:r>
            <a:r>
              <a:rPr lang="de-DE" sz="1400" dirty="0">
                <a:solidFill>
                  <a:srgbClr val="474747"/>
                </a:solidFill>
              </a:rPr>
              <a:t> Temporal </a:t>
            </a:r>
            <a:r>
              <a:rPr lang="de-DE" sz="1400" dirty="0" err="1">
                <a:solidFill>
                  <a:srgbClr val="474747"/>
                </a:solidFill>
              </a:rPr>
              <a:t>evolution</a:t>
            </a:r>
            <a:r>
              <a:rPr lang="de-DE" sz="1400" dirty="0">
                <a:solidFill>
                  <a:srgbClr val="474747"/>
                </a:solidFill>
              </a:rPr>
              <a:t> </a:t>
            </a:r>
            <a:r>
              <a:rPr lang="de-DE" sz="1400" dirty="0" err="1">
                <a:solidFill>
                  <a:srgbClr val="474747"/>
                </a:solidFill>
              </a:rPr>
              <a:t>of</a:t>
            </a:r>
            <a:r>
              <a:rPr lang="de-DE" sz="1400" dirty="0">
                <a:solidFill>
                  <a:srgbClr val="474747"/>
                </a:solidFill>
              </a:rPr>
              <a:t> 10 m horizontal wind </a:t>
            </a:r>
            <a:r>
              <a:rPr lang="de-DE" sz="1400" dirty="0" err="1">
                <a:solidFill>
                  <a:srgbClr val="474747"/>
                </a:solidFill>
              </a:rPr>
              <a:t>speed</a:t>
            </a:r>
            <a:r>
              <a:rPr lang="de-DE" sz="1400" dirty="0">
                <a:solidFill>
                  <a:srgbClr val="474747"/>
                </a:solidFill>
              </a:rPr>
              <a:t> (</a:t>
            </a:r>
            <a:r>
              <a:rPr lang="de-DE" sz="1400" dirty="0" err="1">
                <a:solidFill>
                  <a:srgbClr val="474747"/>
                </a:solidFill>
              </a:rPr>
              <a:t>left</a:t>
            </a:r>
            <a:r>
              <a:rPr lang="de-DE" sz="1400" dirty="0">
                <a:solidFill>
                  <a:srgbClr val="474747"/>
                </a:solidFill>
              </a:rPr>
              <a:t>), 2 m </a:t>
            </a:r>
            <a:r>
              <a:rPr lang="de-DE" sz="1400" dirty="0" err="1">
                <a:solidFill>
                  <a:srgbClr val="474747"/>
                </a:solidFill>
              </a:rPr>
              <a:t>temperature</a:t>
            </a:r>
            <a:r>
              <a:rPr lang="de-DE" sz="1400" dirty="0">
                <a:solidFill>
                  <a:srgbClr val="474747"/>
                </a:solidFill>
              </a:rPr>
              <a:t> (</a:t>
            </a:r>
            <a:r>
              <a:rPr lang="de-DE" sz="1400" dirty="0" err="1">
                <a:solidFill>
                  <a:srgbClr val="474747"/>
                </a:solidFill>
              </a:rPr>
              <a:t>middle</a:t>
            </a:r>
            <a:r>
              <a:rPr lang="de-DE" sz="1400" dirty="0">
                <a:solidFill>
                  <a:srgbClr val="474747"/>
                </a:solidFill>
              </a:rPr>
              <a:t>), and 2 m relative </a:t>
            </a:r>
            <a:r>
              <a:rPr lang="de-DE" sz="1400" dirty="0" err="1">
                <a:solidFill>
                  <a:srgbClr val="474747"/>
                </a:solidFill>
              </a:rPr>
              <a:t>humidity</a:t>
            </a:r>
            <a:r>
              <a:rPr lang="de-DE" sz="1400" dirty="0">
                <a:solidFill>
                  <a:srgbClr val="474747"/>
                </a:solidFill>
              </a:rPr>
              <a:t> (</a:t>
            </a:r>
            <a:r>
              <a:rPr lang="de-DE" sz="1400" dirty="0" err="1">
                <a:solidFill>
                  <a:srgbClr val="474747"/>
                </a:solidFill>
              </a:rPr>
              <a:t>right</a:t>
            </a:r>
            <a:r>
              <a:rPr lang="de-DE" sz="1400" dirty="0">
                <a:solidFill>
                  <a:srgbClr val="474747"/>
                </a:solidFill>
              </a:rPr>
              <a:t>), </a:t>
            </a:r>
            <a:r>
              <a:rPr lang="de-DE" sz="1400" dirty="0" err="1">
                <a:solidFill>
                  <a:srgbClr val="474747"/>
                </a:solidFill>
              </a:rPr>
              <a:t>averaged</a:t>
            </a:r>
            <a:r>
              <a:rPr lang="de-DE" sz="1400" dirty="0">
                <a:solidFill>
                  <a:srgbClr val="474747"/>
                </a:solidFill>
              </a:rPr>
              <a:t> </a:t>
            </a:r>
            <a:r>
              <a:rPr lang="de-DE" sz="1400" dirty="0" err="1">
                <a:solidFill>
                  <a:srgbClr val="474747"/>
                </a:solidFill>
              </a:rPr>
              <a:t>over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nearest</a:t>
            </a:r>
            <a:r>
              <a:rPr lang="de-DE" sz="1400" dirty="0">
                <a:solidFill>
                  <a:srgbClr val="474747"/>
                </a:solidFill>
              </a:rPr>
              <a:t> </a:t>
            </a:r>
            <a:r>
              <a:rPr lang="de-DE" sz="1400" dirty="0" err="1">
                <a:solidFill>
                  <a:srgbClr val="474747"/>
                </a:solidFill>
              </a:rPr>
              <a:t>neighbouring</a:t>
            </a:r>
            <a:r>
              <a:rPr lang="de-DE" sz="1400" dirty="0">
                <a:solidFill>
                  <a:srgbClr val="474747"/>
                </a:solidFill>
              </a:rPr>
              <a:t> </a:t>
            </a:r>
            <a:r>
              <a:rPr lang="de-DE" sz="1400" dirty="0" err="1">
                <a:solidFill>
                  <a:srgbClr val="474747"/>
                </a:solidFill>
              </a:rPr>
              <a:t>grid</a:t>
            </a:r>
            <a:r>
              <a:rPr lang="de-DE" sz="1400" dirty="0">
                <a:solidFill>
                  <a:srgbClr val="474747"/>
                </a:solidFill>
              </a:rPr>
              <a:t> </a:t>
            </a:r>
            <a:r>
              <a:rPr lang="de-DE" sz="1400" dirty="0" err="1">
                <a:solidFill>
                  <a:srgbClr val="474747"/>
                </a:solidFill>
              </a:rPr>
              <a:t>cell</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simulations</a:t>
            </a:r>
            <a:r>
              <a:rPr lang="de-DE" sz="1400" dirty="0">
                <a:solidFill>
                  <a:srgbClr val="474747"/>
                </a:solidFill>
              </a:rPr>
              <a:t> </a:t>
            </a:r>
            <a:r>
              <a:rPr lang="de-DE" sz="1400" dirty="0" err="1">
                <a:solidFill>
                  <a:srgbClr val="474747"/>
                </a:solidFill>
              </a:rPr>
              <a:t>with</a:t>
            </a:r>
            <a:r>
              <a:rPr lang="de-DE" sz="1400" dirty="0">
                <a:solidFill>
                  <a:srgbClr val="474747"/>
                </a:solidFill>
              </a:rPr>
              <a:t> horizontal </a:t>
            </a:r>
            <a:r>
              <a:rPr lang="de-DE" sz="1400" dirty="0" err="1">
                <a:solidFill>
                  <a:srgbClr val="474747"/>
                </a:solidFill>
              </a:rPr>
              <a:t>grid</a:t>
            </a:r>
            <a:r>
              <a:rPr lang="de-DE" sz="1400" dirty="0">
                <a:solidFill>
                  <a:srgbClr val="474747"/>
                </a:solidFill>
              </a:rPr>
              <a:t> </a:t>
            </a:r>
            <a:r>
              <a:rPr lang="de-DE" sz="1400" dirty="0" err="1">
                <a:solidFill>
                  <a:srgbClr val="474747"/>
                </a:solidFill>
              </a:rPr>
              <a:t>spacings</a:t>
            </a:r>
            <a:r>
              <a:rPr lang="de-DE" sz="1400" dirty="0">
                <a:solidFill>
                  <a:srgbClr val="474747"/>
                </a:solidFill>
              </a:rPr>
              <a:t> </a:t>
            </a:r>
            <a:r>
              <a:rPr lang="de-DE" sz="1400" dirty="0" err="1">
                <a:solidFill>
                  <a:srgbClr val="474747"/>
                </a:solidFill>
              </a:rPr>
              <a:t>of</a:t>
            </a:r>
            <a:r>
              <a:rPr lang="de-DE" sz="1400" dirty="0">
                <a:solidFill>
                  <a:srgbClr val="474747"/>
                </a:solidFill>
              </a:rPr>
              <a:t> 2 km (</a:t>
            </a:r>
            <a:r>
              <a:rPr lang="de-DE" sz="1400" dirty="0" err="1">
                <a:solidFill>
                  <a:srgbClr val="474747"/>
                </a:solidFill>
              </a:rPr>
              <a:t>blue</a:t>
            </a:r>
            <a:r>
              <a:rPr lang="de-DE" sz="1400" dirty="0">
                <a:solidFill>
                  <a:srgbClr val="474747"/>
                </a:solidFill>
              </a:rPr>
              <a:t>), 1 km (</a:t>
            </a:r>
            <a:r>
              <a:rPr lang="de-DE" sz="1400" dirty="0" err="1">
                <a:solidFill>
                  <a:srgbClr val="474747"/>
                </a:solidFill>
              </a:rPr>
              <a:t>yellow</a:t>
            </a:r>
            <a:r>
              <a:rPr lang="de-DE" sz="1400" dirty="0">
                <a:solidFill>
                  <a:srgbClr val="474747"/>
                </a:solidFill>
              </a:rPr>
              <a:t>), 0.5 km (</a:t>
            </a:r>
            <a:r>
              <a:rPr lang="de-DE" sz="1400" dirty="0" err="1">
                <a:solidFill>
                  <a:srgbClr val="474747"/>
                </a:solidFill>
              </a:rPr>
              <a:t>green</a:t>
            </a:r>
            <a:r>
              <a:rPr lang="de-DE" sz="1400" dirty="0">
                <a:solidFill>
                  <a:srgbClr val="474747"/>
                </a:solidFill>
              </a:rPr>
              <a:t>), 0.25 km (rosa), and </a:t>
            </a:r>
            <a:r>
              <a:rPr lang="de-DE" sz="1400" dirty="0" err="1">
                <a:solidFill>
                  <a:srgbClr val="474747"/>
                </a:solidFill>
              </a:rPr>
              <a:t>observations</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Weather</a:t>
            </a:r>
            <a:r>
              <a:rPr lang="de-DE" sz="1400" dirty="0">
                <a:solidFill>
                  <a:srgbClr val="474747"/>
                </a:solidFill>
              </a:rPr>
              <a:t> </a:t>
            </a:r>
            <a:r>
              <a:rPr lang="de-DE" sz="1400" dirty="0" err="1">
                <a:solidFill>
                  <a:srgbClr val="474747"/>
                </a:solidFill>
              </a:rPr>
              <a:t>station</a:t>
            </a:r>
            <a:r>
              <a:rPr lang="de-DE" sz="1400" dirty="0">
                <a:solidFill>
                  <a:srgbClr val="474747"/>
                </a:solidFill>
              </a:rPr>
              <a:t> </a:t>
            </a:r>
            <a:r>
              <a:rPr lang="de-DE" sz="1400" b="1" dirty="0">
                <a:solidFill>
                  <a:srgbClr val="474747"/>
                </a:solidFill>
              </a:rPr>
              <a:t>M07</a:t>
            </a:r>
            <a:r>
              <a:rPr lang="de-DE" sz="1400" dirty="0">
                <a:solidFill>
                  <a:srgbClr val="474747"/>
                </a:solidFill>
              </a:rPr>
              <a:t> (</a:t>
            </a:r>
            <a:r>
              <a:rPr lang="de-DE" sz="1400" dirty="0" err="1">
                <a:solidFill>
                  <a:srgbClr val="474747"/>
                </a:solidFill>
              </a:rPr>
              <a:t>black</a:t>
            </a:r>
            <a:r>
              <a:rPr lang="de-DE" sz="1400" dirty="0">
                <a:solidFill>
                  <a:srgbClr val="474747"/>
                </a:solidFill>
              </a:rPr>
              <a:t>) </a:t>
            </a:r>
            <a:r>
              <a:rPr lang="de-DE" sz="1400" dirty="0" err="1">
                <a:solidFill>
                  <a:srgbClr val="474747"/>
                </a:solidFill>
              </a:rPr>
              <a:t>for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night</a:t>
            </a:r>
            <a:r>
              <a:rPr lang="de-DE" sz="1400" dirty="0">
                <a:solidFill>
                  <a:srgbClr val="474747"/>
                </a:solidFill>
              </a:rPr>
              <a:t> </a:t>
            </a:r>
            <a:r>
              <a:rPr lang="de-DE" sz="1400" dirty="0" err="1">
                <a:solidFill>
                  <a:srgbClr val="474747"/>
                </a:solidFill>
              </a:rPr>
              <a:t>between</a:t>
            </a:r>
            <a:r>
              <a:rPr lang="de-DE" sz="1400" dirty="0">
                <a:solidFill>
                  <a:srgbClr val="474747"/>
                </a:solidFill>
              </a:rPr>
              <a:t> 15.10.2017, 12 h and 16.10.2017, 12 h. </a:t>
            </a:r>
          </a:p>
        </p:txBody>
      </p:sp>
      <p:sp>
        <p:nvSpPr>
          <p:cNvPr id="14" name="Fußzeilenplatzhalter 4">
            <a:extLst>
              <a:ext uri="{FF2B5EF4-FFF2-40B4-BE49-F238E27FC236}">
                <a16:creationId xmlns:a16="http://schemas.microsoft.com/office/drawing/2014/main" id="{4DC230CA-7109-489C-B9BF-F4CD7033026E}"/>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pic>
        <p:nvPicPr>
          <p:cNvPr id="9" name="Grafik 8">
            <a:extLst>
              <a:ext uri="{FF2B5EF4-FFF2-40B4-BE49-F238E27FC236}">
                <a16:creationId xmlns:a16="http://schemas.microsoft.com/office/drawing/2014/main" id="{C85D0B99-EBF2-42F0-ABB6-5F637F301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620" y="1915847"/>
            <a:ext cx="3016910" cy="1774653"/>
          </a:xfrm>
          <a:prstGeom prst="rect">
            <a:avLst/>
          </a:prstGeom>
        </p:spPr>
      </p:pic>
      <p:pic>
        <p:nvPicPr>
          <p:cNvPr id="3" name="Grafik 2">
            <a:extLst>
              <a:ext uri="{FF2B5EF4-FFF2-40B4-BE49-F238E27FC236}">
                <a16:creationId xmlns:a16="http://schemas.microsoft.com/office/drawing/2014/main" id="{5DF0A8D6-8359-4F40-9A1E-C125DFADC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7" y="1928068"/>
            <a:ext cx="3153565" cy="1750213"/>
          </a:xfrm>
          <a:prstGeom prst="rect">
            <a:avLst/>
          </a:prstGeom>
        </p:spPr>
      </p:pic>
      <p:sp>
        <p:nvSpPr>
          <p:cNvPr id="2" name="Datumsplatzhalter 1">
            <a:extLst>
              <a:ext uri="{FF2B5EF4-FFF2-40B4-BE49-F238E27FC236}">
                <a16:creationId xmlns:a16="http://schemas.microsoft.com/office/drawing/2014/main" id="{C2A27245-E8CB-36BB-7380-79F5CBC8BC0E}"/>
              </a:ext>
            </a:extLst>
          </p:cNvPr>
          <p:cNvSpPr>
            <a:spLocks noGrp="1"/>
          </p:cNvSpPr>
          <p:nvPr>
            <p:ph type="dt" sz="half" idx="10"/>
          </p:nvPr>
        </p:nvSpPr>
        <p:spPr/>
        <p:txBody>
          <a:bodyPr/>
          <a:lstStyle/>
          <a:p>
            <a:r>
              <a:rPr lang="de-DE"/>
              <a:t>2025-03-21</a:t>
            </a:r>
          </a:p>
        </p:txBody>
      </p:sp>
      <p:sp>
        <p:nvSpPr>
          <p:cNvPr id="5" name="Textfeld 4">
            <a:extLst>
              <a:ext uri="{FF2B5EF4-FFF2-40B4-BE49-F238E27FC236}">
                <a16:creationId xmlns:a16="http://schemas.microsoft.com/office/drawing/2014/main" id="{3CA5C320-7D48-A09E-925A-1F564F446AF2}"/>
              </a:ext>
            </a:extLst>
          </p:cNvPr>
          <p:cNvSpPr txBox="1"/>
          <p:nvPr/>
        </p:nvSpPr>
        <p:spPr>
          <a:xfrm>
            <a:off x="359229" y="1491343"/>
            <a:ext cx="2223750" cy="369332"/>
          </a:xfrm>
          <a:prstGeom prst="rect">
            <a:avLst/>
          </a:prstGeom>
          <a:noFill/>
        </p:spPr>
        <p:txBody>
          <a:bodyPr wrap="none" rtlCol="0">
            <a:spAutoFit/>
          </a:bodyPr>
          <a:lstStyle/>
          <a:p>
            <a:r>
              <a:rPr lang="de-DE" dirty="0"/>
              <a:t>Wind </a:t>
            </a:r>
            <a:r>
              <a:rPr lang="de-DE" dirty="0" err="1"/>
              <a:t>speed</a:t>
            </a:r>
            <a:r>
              <a:rPr lang="de-DE" dirty="0"/>
              <a:t> and dir.</a:t>
            </a:r>
          </a:p>
        </p:txBody>
      </p:sp>
      <p:sp>
        <p:nvSpPr>
          <p:cNvPr id="8" name="Textfeld 7">
            <a:extLst>
              <a:ext uri="{FF2B5EF4-FFF2-40B4-BE49-F238E27FC236}">
                <a16:creationId xmlns:a16="http://schemas.microsoft.com/office/drawing/2014/main" id="{EFBE2692-769E-D241-C48A-F0015CB9FBA2}"/>
              </a:ext>
            </a:extLst>
          </p:cNvPr>
          <p:cNvSpPr txBox="1"/>
          <p:nvPr/>
        </p:nvSpPr>
        <p:spPr>
          <a:xfrm>
            <a:off x="4278087" y="1491343"/>
            <a:ext cx="706284" cy="369332"/>
          </a:xfrm>
          <a:prstGeom prst="rect">
            <a:avLst/>
          </a:prstGeom>
          <a:noFill/>
        </p:spPr>
        <p:txBody>
          <a:bodyPr wrap="none" rtlCol="0">
            <a:spAutoFit/>
          </a:bodyPr>
          <a:lstStyle/>
          <a:p>
            <a:r>
              <a:rPr lang="de-DE" dirty="0"/>
              <a:t>T 2m</a:t>
            </a:r>
          </a:p>
        </p:txBody>
      </p:sp>
      <p:sp>
        <p:nvSpPr>
          <p:cNvPr id="10" name="Textfeld 9">
            <a:extLst>
              <a:ext uri="{FF2B5EF4-FFF2-40B4-BE49-F238E27FC236}">
                <a16:creationId xmlns:a16="http://schemas.microsoft.com/office/drawing/2014/main" id="{A834C02C-E0CF-163C-0B5E-B7804C05F8C5}"/>
              </a:ext>
            </a:extLst>
          </p:cNvPr>
          <p:cNvSpPr txBox="1"/>
          <p:nvPr/>
        </p:nvSpPr>
        <p:spPr>
          <a:xfrm>
            <a:off x="7342556" y="2960914"/>
            <a:ext cx="902811" cy="369332"/>
          </a:xfrm>
          <a:prstGeom prst="rect">
            <a:avLst/>
          </a:prstGeom>
          <a:noFill/>
        </p:spPr>
        <p:txBody>
          <a:bodyPr wrap="none" rtlCol="0">
            <a:spAutoFit/>
          </a:bodyPr>
          <a:lstStyle/>
          <a:p>
            <a:r>
              <a:rPr lang="de-DE" dirty="0"/>
              <a:t>RH 2m</a:t>
            </a:r>
          </a:p>
        </p:txBody>
      </p:sp>
    </p:spTree>
    <p:extLst>
      <p:ext uri="{BB962C8B-B14F-4D97-AF65-F5344CB8AC3E}">
        <p14:creationId xmlns:p14="http://schemas.microsoft.com/office/powerpoint/2010/main" val="1580843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D6C6B87-555B-4BA9-B96F-5B96DE543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024" y="-1031"/>
            <a:ext cx="2905349" cy="2421124"/>
          </a:xfrm>
          <a:prstGeom prst="rect">
            <a:avLst/>
          </a:prstGeom>
        </p:spPr>
      </p:pic>
      <p:pic>
        <p:nvPicPr>
          <p:cNvPr id="11" name="Grafik 10">
            <a:extLst>
              <a:ext uri="{FF2B5EF4-FFF2-40B4-BE49-F238E27FC236}">
                <a16:creationId xmlns:a16="http://schemas.microsoft.com/office/drawing/2014/main" id="{52DD33C9-1825-4364-82C4-DA55BE684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956" y="1928493"/>
            <a:ext cx="3042721" cy="1774652"/>
          </a:xfrm>
          <a:prstGeom prst="rect">
            <a:avLst/>
          </a:prstGeom>
        </p:spPr>
      </p:pic>
      <p:pic>
        <p:nvPicPr>
          <p:cNvPr id="9" name="Grafik 8">
            <a:extLst>
              <a:ext uri="{FF2B5EF4-FFF2-40B4-BE49-F238E27FC236}">
                <a16:creationId xmlns:a16="http://schemas.microsoft.com/office/drawing/2014/main" id="{4D25C52A-3274-4E89-A0E1-A5F18E53D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738" y="1928493"/>
            <a:ext cx="3014032" cy="1772960"/>
          </a:xfrm>
          <a:prstGeom prst="rect">
            <a:avLst/>
          </a:prstGeom>
        </p:spPr>
      </p:pic>
      <p:pic>
        <p:nvPicPr>
          <p:cNvPr id="3" name="Grafik 2">
            <a:extLst>
              <a:ext uri="{FF2B5EF4-FFF2-40B4-BE49-F238E27FC236}">
                <a16:creationId xmlns:a16="http://schemas.microsoft.com/office/drawing/2014/main" id="{FE0C1E45-F221-42B5-B385-65C35E1B69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29762"/>
            <a:ext cx="3194551" cy="1772960"/>
          </a:xfrm>
          <a:prstGeom prst="rect">
            <a:avLst/>
          </a:prstGeom>
        </p:spPr>
      </p:pic>
      <p:sp>
        <p:nvSpPr>
          <p:cNvPr id="4" name="Datumsplatzhalter 3">
            <a:extLst>
              <a:ext uri="{FF2B5EF4-FFF2-40B4-BE49-F238E27FC236}">
                <a16:creationId xmlns:a16="http://schemas.microsoft.com/office/drawing/2014/main" id="{6D712CEC-BD67-4B46-9522-429428B03F2C}"/>
              </a:ext>
            </a:extLst>
          </p:cNvPr>
          <p:cNvSpPr>
            <a:spLocks noGrp="1"/>
          </p:cNvSpPr>
          <p:nvPr>
            <p:ph type="dt" sz="half" idx="10"/>
          </p:nvPr>
        </p:nvSpPr>
        <p:spPr/>
        <p:txBody>
          <a:bodyPr/>
          <a:lstStyle/>
          <a:p>
            <a:r>
              <a:rPr lang="de-DE"/>
              <a:t>2025-03-21</a:t>
            </a:r>
            <a:endParaRPr lang="de-DE" dirty="0"/>
          </a:p>
        </p:txBody>
      </p:sp>
      <p:sp>
        <p:nvSpPr>
          <p:cNvPr id="7" name="Titel 1">
            <a:extLst>
              <a:ext uri="{FF2B5EF4-FFF2-40B4-BE49-F238E27FC236}">
                <a16:creationId xmlns:a16="http://schemas.microsoft.com/office/drawing/2014/main" id="{E7BBBA41-45CF-4465-8419-D19EC060B24C}"/>
              </a:ext>
            </a:extLst>
          </p:cNvPr>
          <p:cNvSpPr txBox="1">
            <a:spLocks/>
          </p:cNvSpPr>
          <p:nvPr/>
        </p:nvSpPr>
        <p:spPr>
          <a:xfrm>
            <a:off x="134470" y="300971"/>
            <a:ext cx="2724736" cy="415498"/>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dirty="0"/>
              <a:t>M08 - </a:t>
            </a:r>
            <a:r>
              <a:rPr lang="de-DE" dirty="0" err="1"/>
              <a:t>Eastside</a:t>
            </a:r>
            <a:endParaRPr lang="de-DE" dirty="0"/>
          </a:p>
        </p:txBody>
      </p:sp>
      <p:sp>
        <p:nvSpPr>
          <p:cNvPr id="13" name="Ellipse 12">
            <a:extLst>
              <a:ext uri="{FF2B5EF4-FFF2-40B4-BE49-F238E27FC236}">
                <a16:creationId xmlns:a16="http://schemas.microsoft.com/office/drawing/2014/main" id="{3BB8B7AB-AEAB-46E8-80AD-419018F5E577}"/>
              </a:ext>
            </a:extLst>
          </p:cNvPr>
          <p:cNvSpPr/>
          <p:nvPr/>
        </p:nvSpPr>
        <p:spPr>
          <a:xfrm>
            <a:off x="8481526" y="554019"/>
            <a:ext cx="289249" cy="276999"/>
          </a:xfrm>
          <a:prstGeom prst="ellipse">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2022B3BC-33D2-43DD-A08F-8FECB23A528B}"/>
              </a:ext>
            </a:extLst>
          </p:cNvPr>
          <p:cNvSpPr txBox="1"/>
          <p:nvPr/>
        </p:nvSpPr>
        <p:spPr>
          <a:xfrm>
            <a:off x="266333" y="3702722"/>
            <a:ext cx="8611334" cy="954107"/>
          </a:xfrm>
          <a:prstGeom prst="rect">
            <a:avLst/>
          </a:prstGeom>
          <a:noFill/>
        </p:spPr>
        <p:txBody>
          <a:bodyPr wrap="square" rtlCol="0">
            <a:spAutoFit/>
          </a:bodyPr>
          <a:lstStyle/>
          <a:p>
            <a:r>
              <a:rPr lang="de-DE" sz="1400" u="sng" dirty="0">
                <a:solidFill>
                  <a:srgbClr val="474747"/>
                </a:solidFill>
              </a:rPr>
              <a:t>Figure:</a:t>
            </a:r>
            <a:r>
              <a:rPr lang="de-DE" sz="1400" dirty="0">
                <a:solidFill>
                  <a:srgbClr val="474747"/>
                </a:solidFill>
              </a:rPr>
              <a:t> Temporal </a:t>
            </a:r>
            <a:r>
              <a:rPr lang="de-DE" sz="1400" dirty="0" err="1">
                <a:solidFill>
                  <a:srgbClr val="474747"/>
                </a:solidFill>
              </a:rPr>
              <a:t>evolution</a:t>
            </a:r>
            <a:r>
              <a:rPr lang="de-DE" sz="1400" dirty="0">
                <a:solidFill>
                  <a:srgbClr val="474747"/>
                </a:solidFill>
              </a:rPr>
              <a:t> </a:t>
            </a:r>
            <a:r>
              <a:rPr lang="de-DE" sz="1400" dirty="0" err="1">
                <a:solidFill>
                  <a:srgbClr val="474747"/>
                </a:solidFill>
              </a:rPr>
              <a:t>of</a:t>
            </a:r>
            <a:r>
              <a:rPr lang="de-DE" sz="1400" dirty="0">
                <a:solidFill>
                  <a:srgbClr val="474747"/>
                </a:solidFill>
              </a:rPr>
              <a:t> 10 m horizontal wind </a:t>
            </a:r>
            <a:r>
              <a:rPr lang="de-DE" sz="1400" dirty="0" err="1">
                <a:solidFill>
                  <a:srgbClr val="474747"/>
                </a:solidFill>
              </a:rPr>
              <a:t>speed</a:t>
            </a:r>
            <a:r>
              <a:rPr lang="de-DE" sz="1400" dirty="0">
                <a:solidFill>
                  <a:srgbClr val="474747"/>
                </a:solidFill>
              </a:rPr>
              <a:t> (</a:t>
            </a:r>
            <a:r>
              <a:rPr lang="de-DE" sz="1400" dirty="0" err="1">
                <a:solidFill>
                  <a:srgbClr val="474747"/>
                </a:solidFill>
              </a:rPr>
              <a:t>left</a:t>
            </a:r>
            <a:r>
              <a:rPr lang="de-DE" sz="1400" dirty="0">
                <a:solidFill>
                  <a:srgbClr val="474747"/>
                </a:solidFill>
              </a:rPr>
              <a:t>), 2 m </a:t>
            </a:r>
            <a:r>
              <a:rPr lang="de-DE" sz="1400" dirty="0" err="1">
                <a:solidFill>
                  <a:srgbClr val="474747"/>
                </a:solidFill>
              </a:rPr>
              <a:t>temperature</a:t>
            </a:r>
            <a:r>
              <a:rPr lang="de-DE" sz="1400" dirty="0">
                <a:solidFill>
                  <a:srgbClr val="474747"/>
                </a:solidFill>
              </a:rPr>
              <a:t> (</a:t>
            </a:r>
            <a:r>
              <a:rPr lang="de-DE" sz="1400" dirty="0" err="1">
                <a:solidFill>
                  <a:srgbClr val="474747"/>
                </a:solidFill>
              </a:rPr>
              <a:t>middle</a:t>
            </a:r>
            <a:r>
              <a:rPr lang="de-DE" sz="1400" dirty="0">
                <a:solidFill>
                  <a:srgbClr val="474747"/>
                </a:solidFill>
              </a:rPr>
              <a:t>), and 2 m relative </a:t>
            </a:r>
            <a:r>
              <a:rPr lang="de-DE" sz="1400" dirty="0" err="1">
                <a:solidFill>
                  <a:srgbClr val="474747"/>
                </a:solidFill>
              </a:rPr>
              <a:t>humidity</a:t>
            </a:r>
            <a:r>
              <a:rPr lang="de-DE" sz="1400" dirty="0">
                <a:solidFill>
                  <a:srgbClr val="474747"/>
                </a:solidFill>
              </a:rPr>
              <a:t> (</a:t>
            </a:r>
            <a:r>
              <a:rPr lang="de-DE" sz="1400" dirty="0" err="1">
                <a:solidFill>
                  <a:srgbClr val="474747"/>
                </a:solidFill>
              </a:rPr>
              <a:t>right</a:t>
            </a:r>
            <a:r>
              <a:rPr lang="de-DE" sz="1400" dirty="0">
                <a:solidFill>
                  <a:srgbClr val="474747"/>
                </a:solidFill>
              </a:rPr>
              <a:t>), </a:t>
            </a:r>
            <a:r>
              <a:rPr lang="de-DE" sz="1400" dirty="0" err="1">
                <a:solidFill>
                  <a:srgbClr val="474747"/>
                </a:solidFill>
              </a:rPr>
              <a:t>averaged</a:t>
            </a:r>
            <a:r>
              <a:rPr lang="de-DE" sz="1400" dirty="0">
                <a:solidFill>
                  <a:srgbClr val="474747"/>
                </a:solidFill>
              </a:rPr>
              <a:t> </a:t>
            </a:r>
            <a:r>
              <a:rPr lang="de-DE" sz="1400" dirty="0" err="1">
                <a:solidFill>
                  <a:srgbClr val="474747"/>
                </a:solidFill>
              </a:rPr>
              <a:t>over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nearest</a:t>
            </a:r>
            <a:r>
              <a:rPr lang="de-DE" sz="1400" dirty="0">
                <a:solidFill>
                  <a:srgbClr val="474747"/>
                </a:solidFill>
              </a:rPr>
              <a:t> </a:t>
            </a:r>
            <a:r>
              <a:rPr lang="de-DE" sz="1400" dirty="0" err="1">
                <a:solidFill>
                  <a:srgbClr val="474747"/>
                </a:solidFill>
              </a:rPr>
              <a:t>neighbouring</a:t>
            </a:r>
            <a:r>
              <a:rPr lang="de-DE" sz="1400" dirty="0">
                <a:solidFill>
                  <a:srgbClr val="474747"/>
                </a:solidFill>
              </a:rPr>
              <a:t> </a:t>
            </a:r>
            <a:r>
              <a:rPr lang="de-DE" sz="1400" dirty="0" err="1">
                <a:solidFill>
                  <a:srgbClr val="474747"/>
                </a:solidFill>
              </a:rPr>
              <a:t>grid</a:t>
            </a:r>
            <a:r>
              <a:rPr lang="de-DE" sz="1400" dirty="0">
                <a:solidFill>
                  <a:srgbClr val="474747"/>
                </a:solidFill>
              </a:rPr>
              <a:t> </a:t>
            </a:r>
            <a:r>
              <a:rPr lang="de-DE" sz="1400" dirty="0" err="1">
                <a:solidFill>
                  <a:srgbClr val="474747"/>
                </a:solidFill>
              </a:rPr>
              <a:t>cell</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simulations</a:t>
            </a:r>
            <a:r>
              <a:rPr lang="de-DE" sz="1400" dirty="0">
                <a:solidFill>
                  <a:srgbClr val="474747"/>
                </a:solidFill>
              </a:rPr>
              <a:t> </a:t>
            </a:r>
            <a:r>
              <a:rPr lang="de-DE" sz="1400" dirty="0" err="1">
                <a:solidFill>
                  <a:srgbClr val="474747"/>
                </a:solidFill>
              </a:rPr>
              <a:t>with</a:t>
            </a:r>
            <a:r>
              <a:rPr lang="de-DE" sz="1400" dirty="0">
                <a:solidFill>
                  <a:srgbClr val="474747"/>
                </a:solidFill>
              </a:rPr>
              <a:t> horizontal </a:t>
            </a:r>
            <a:r>
              <a:rPr lang="de-DE" sz="1400" dirty="0" err="1">
                <a:solidFill>
                  <a:srgbClr val="474747"/>
                </a:solidFill>
              </a:rPr>
              <a:t>grid</a:t>
            </a:r>
            <a:r>
              <a:rPr lang="de-DE" sz="1400" dirty="0">
                <a:solidFill>
                  <a:srgbClr val="474747"/>
                </a:solidFill>
              </a:rPr>
              <a:t> </a:t>
            </a:r>
            <a:r>
              <a:rPr lang="de-DE" sz="1400" dirty="0" err="1">
                <a:solidFill>
                  <a:srgbClr val="474747"/>
                </a:solidFill>
              </a:rPr>
              <a:t>spacings</a:t>
            </a:r>
            <a:r>
              <a:rPr lang="de-DE" sz="1400" dirty="0">
                <a:solidFill>
                  <a:srgbClr val="474747"/>
                </a:solidFill>
              </a:rPr>
              <a:t> </a:t>
            </a:r>
            <a:r>
              <a:rPr lang="de-DE" sz="1400" dirty="0" err="1">
                <a:solidFill>
                  <a:srgbClr val="474747"/>
                </a:solidFill>
              </a:rPr>
              <a:t>of</a:t>
            </a:r>
            <a:r>
              <a:rPr lang="de-DE" sz="1400" dirty="0">
                <a:solidFill>
                  <a:srgbClr val="474747"/>
                </a:solidFill>
              </a:rPr>
              <a:t> 2 km (</a:t>
            </a:r>
            <a:r>
              <a:rPr lang="de-DE" sz="1400" dirty="0" err="1">
                <a:solidFill>
                  <a:srgbClr val="474747"/>
                </a:solidFill>
              </a:rPr>
              <a:t>blue</a:t>
            </a:r>
            <a:r>
              <a:rPr lang="de-DE" sz="1400" dirty="0">
                <a:solidFill>
                  <a:srgbClr val="474747"/>
                </a:solidFill>
              </a:rPr>
              <a:t>), 1 km (</a:t>
            </a:r>
            <a:r>
              <a:rPr lang="de-DE" sz="1400" dirty="0" err="1">
                <a:solidFill>
                  <a:srgbClr val="474747"/>
                </a:solidFill>
              </a:rPr>
              <a:t>yellow</a:t>
            </a:r>
            <a:r>
              <a:rPr lang="de-DE" sz="1400" dirty="0">
                <a:solidFill>
                  <a:srgbClr val="474747"/>
                </a:solidFill>
              </a:rPr>
              <a:t>), 0.5 km (</a:t>
            </a:r>
            <a:r>
              <a:rPr lang="de-DE" sz="1400" dirty="0" err="1">
                <a:solidFill>
                  <a:srgbClr val="474747"/>
                </a:solidFill>
              </a:rPr>
              <a:t>green</a:t>
            </a:r>
            <a:r>
              <a:rPr lang="de-DE" sz="1400" dirty="0">
                <a:solidFill>
                  <a:srgbClr val="474747"/>
                </a:solidFill>
              </a:rPr>
              <a:t>), 0.25 km (rosa), and </a:t>
            </a:r>
            <a:r>
              <a:rPr lang="de-DE" sz="1400" dirty="0" err="1">
                <a:solidFill>
                  <a:srgbClr val="474747"/>
                </a:solidFill>
              </a:rPr>
              <a:t>observations</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Weather</a:t>
            </a:r>
            <a:r>
              <a:rPr lang="de-DE" sz="1400" dirty="0">
                <a:solidFill>
                  <a:srgbClr val="474747"/>
                </a:solidFill>
              </a:rPr>
              <a:t> </a:t>
            </a:r>
            <a:r>
              <a:rPr lang="de-DE" sz="1400" dirty="0" err="1">
                <a:solidFill>
                  <a:srgbClr val="474747"/>
                </a:solidFill>
              </a:rPr>
              <a:t>station</a:t>
            </a:r>
            <a:r>
              <a:rPr lang="de-DE" sz="1400" dirty="0">
                <a:solidFill>
                  <a:srgbClr val="474747"/>
                </a:solidFill>
              </a:rPr>
              <a:t> </a:t>
            </a:r>
            <a:r>
              <a:rPr lang="de-DE" sz="1400" b="1" dirty="0">
                <a:solidFill>
                  <a:srgbClr val="474747"/>
                </a:solidFill>
              </a:rPr>
              <a:t>M08</a:t>
            </a:r>
            <a:r>
              <a:rPr lang="de-DE" sz="1400" dirty="0">
                <a:solidFill>
                  <a:srgbClr val="474747"/>
                </a:solidFill>
              </a:rPr>
              <a:t> (</a:t>
            </a:r>
            <a:r>
              <a:rPr lang="de-DE" sz="1400" dirty="0" err="1">
                <a:solidFill>
                  <a:srgbClr val="474747"/>
                </a:solidFill>
              </a:rPr>
              <a:t>black</a:t>
            </a:r>
            <a:r>
              <a:rPr lang="de-DE" sz="1400" dirty="0">
                <a:solidFill>
                  <a:srgbClr val="474747"/>
                </a:solidFill>
              </a:rPr>
              <a:t>) </a:t>
            </a:r>
            <a:r>
              <a:rPr lang="de-DE" sz="1400" dirty="0" err="1">
                <a:solidFill>
                  <a:srgbClr val="474747"/>
                </a:solidFill>
              </a:rPr>
              <a:t>for</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night</a:t>
            </a:r>
            <a:r>
              <a:rPr lang="de-DE" sz="1400" dirty="0">
                <a:solidFill>
                  <a:srgbClr val="474747"/>
                </a:solidFill>
              </a:rPr>
              <a:t> </a:t>
            </a:r>
            <a:r>
              <a:rPr lang="de-DE" sz="1400" dirty="0" err="1">
                <a:solidFill>
                  <a:srgbClr val="474747"/>
                </a:solidFill>
              </a:rPr>
              <a:t>between</a:t>
            </a:r>
            <a:r>
              <a:rPr lang="de-DE" sz="1400" dirty="0">
                <a:solidFill>
                  <a:srgbClr val="474747"/>
                </a:solidFill>
              </a:rPr>
              <a:t> 15.10.2017, 12 h and 16.10.2017, 12 h. </a:t>
            </a:r>
          </a:p>
        </p:txBody>
      </p:sp>
      <p:sp>
        <p:nvSpPr>
          <p:cNvPr id="15" name="Fußzeilenplatzhalter 4">
            <a:extLst>
              <a:ext uri="{FF2B5EF4-FFF2-40B4-BE49-F238E27FC236}">
                <a16:creationId xmlns:a16="http://schemas.microsoft.com/office/drawing/2014/main" id="{2B7D9A69-7E99-4E1C-976F-022806E3825E}"/>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Tree>
    <p:extLst>
      <p:ext uri="{BB962C8B-B14F-4D97-AF65-F5344CB8AC3E}">
        <p14:creationId xmlns:p14="http://schemas.microsoft.com/office/powerpoint/2010/main" val="378756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CE5EB88-62E2-4404-AFEA-23E822632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9862" y="-1031"/>
            <a:ext cx="2258511" cy="1882092"/>
          </a:xfrm>
          <a:prstGeom prst="rect">
            <a:avLst/>
          </a:prstGeom>
        </p:spPr>
      </p:pic>
      <p:sp>
        <p:nvSpPr>
          <p:cNvPr id="7" name="Titel 1">
            <a:extLst>
              <a:ext uri="{FF2B5EF4-FFF2-40B4-BE49-F238E27FC236}">
                <a16:creationId xmlns:a16="http://schemas.microsoft.com/office/drawing/2014/main" id="{C5135220-727C-446D-9A1A-21BFDA25CE73}"/>
              </a:ext>
            </a:extLst>
          </p:cNvPr>
          <p:cNvSpPr txBox="1">
            <a:spLocks/>
          </p:cNvSpPr>
          <p:nvPr/>
        </p:nvSpPr>
        <p:spPr>
          <a:xfrm>
            <a:off x="134470" y="300971"/>
            <a:ext cx="6257470" cy="415498"/>
          </a:xfrm>
          <a:prstGeom prst="rect">
            <a:avLst/>
          </a:prstGeom>
        </p:spPr>
        <p:txBody>
          <a:bodyPr vert="horz" wrap="square" lIns="72000" tIns="0" rIns="72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r>
              <a:rPr lang="de-DE" dirty="0"/>
              <a:t>Wind </a:t>
            </a:r>
            <a:r>
              <a:rPr lang="de-DE" dirty="0" err="1"/>
              <a:t>circulation</a:t>
            </a:r>
            <a:r>
              <a:rPr lang="de-DE" dirty="0"/>
              <a:t> at </a:t>
            </a:r>
            <a:r>
              <a:rPr lang="de-DE" dirty="0" err="1"/>
              <a:t>higher</a:t>
            </a:r>
            <a:r>
              <a:rPr lang="de-DE" dirty="0"/>
              <a:t> </a:t>
            </a:r>
            <a:r>
              <a:rPr lang="de-DE" dirty="0" err="1"/>
              <a:t>resolution</a:t>
            </a:r>
            <a:endParaRPr lang="de-DE" dirty="0"/>
          </a:p>
        </p:txBody>
      </p:sp>
      <p:sp>
        <p:nvSpPr>
          <p:cNvPr id="15" name="Textfeld 14">
            <a:extLst>
              <a:ext uri="{FF2B5EF4-FFF2-40B4-BE49-F238E27FC236}">
                <a16:creationId xmlns:a16="http://schemas.microsoft.com/office/drawing/2014/main" id="{DE886F0B-CD01-40D8-B61F-104B9C1AE753}"/>
              </a:ext>
            </a:extLst>
          </p:cNvPr>
          <p:cNvSpPr txBox="1"/>
          <p:nvPr/>
        </p:nvSpPr>
        <p:spPr>
          <a:xfrm>
            <a:off x="2977299" y="1050384"/>
            <a:ext cx="1422271" cy="276999"/>
          </a:xfrm>
          <a:prstGeom prst="rect">
            <a:avLst/>
          </a:prstGeom>
          <a:noFill/>
        </p:spPr>
        <p:txBody>
          <a:bodyPr wrap="square" rtlCol="0">
            <a:spAutoFit/>
          </a:bodyPr>
          <a:lstStyle/>
          <a:p>
            <a:pPr algn="ctr"/>
            <a:r>
              <a:rPr lang="de-DE" sz="1200" dirty="0">
                <a:solidFill>
                  <a:srgbClr val="474747"/>
                </a:solidFill>
              </a:rPr>
              <a:t>∆x = 1 km</a:t>
            </a:r>
          </a:p>
        </p:txBody>
      </p:sp>
      <p:sp>
        <p:nvSpPr>
          <p:cNvPr id="16" name="Textfeld 15">
            <a:extLst>
              <a:ext uri="{FF2B5EF4-FFF2-40B4-BE49-F238E27FC236}">
                <a16:creationId xmlns:a16="http://schemas.microsoft.com/office/drawing/2014/main" id="{E5C6DA60-5F9B-410C-B9EA-2B25162EF6BF}"/>
              </a:ext>
            </a:extLst>
          </p:cNvPr>
          <p:cNvSpPr txBox="1"/>
          <p:nvPr/>
        </p:nvSpPr>
        <p:spPr>
          <a:xfrm>
            <a:off x="984930" y="1050384"/>
            <a:ext cx="1422271" cy="276999"/>
          </a:xfrm>
          <a:prstGeom prst="rect">
            <a:avLst/>
          </a:prstGeom>
          <a:noFill/>
        </p:spPr>
        <p:txBody>
          <a:bodyPr wrap="square" rtlCol="0">
            <a:spAutoFit/>
          </a:bodyPr>
          <a:lstStyle/>
          <a:p>
            <a:pPr algn="ctr"/>
            <a:r>
              <a:rPr lang="de-DE" sz="1200" dirty="0">
                <a:solidFill>
                  <a:srgbClr val="474747"/>
                </a:solidFill>
              </a:rPr>
              <a:t>∆x = 2 km</a:t>
            </a:r>
          </a:p>
        </p:txBody>
      </p:sp>
      <p:sp>
        <p:nvSpPr>
          <p:cNvPr id="17" name="Textfeld 16">
            <a:extLst>
              <a:ext uri="{FF2B5EF4-FFF2-40B4-BE49-F238E27FC236}">
                <a16:creationId xmlns:a16="http://schemas.microsoft.com/office/drawing/2014/main" id="{BF2078B6-F191-4BA0-B855-225A749E09E7}"/>
              </a:ext>
            </a:extLst>
          </p:cNvPr>
          <p:cNvSpPr txBox="1"/>
          <p:nvPr/>
        </p:nvSpPr>
        <p:spPr>
          <a:xfrm>
            <a:off x="4969669" y="1061854"/>
            <a:ext cx="1422271" cy="276999"/>
          </a:xfrm>
          <a:prstGeom prst="rect">
            <a:avLst/>
          </a:prstGeom>
          <a:noFill/>
        </p:spPr>
        <p:txBody>
          <a:bodyPr wrap="square" rtlCol="0">
            <a:spAutoFit/>
          </a:bodyPr>
          <a:lstStyle/>
          <a:p>
            <a:pPr algn="ctr"/>
            <a:r>
              <a:rPr lang="de-DE" sz="1200" dirty="0">
                <a:solidFill>
                  <a:srgbClr val="474747"/>
                </a:solidFill>
              </a:rPr>
              <a:t>∆x = 0.5 km</a:t>
            </a:r>
          </a:p>
        </p:txBody>
      </p:sp>
      <p:sp>
        <p:nvSpPr>
          <p:cNvPr id="22" name="Textfeld 21">
            <a:extLst>
              <a:ext uri="{FF2B5EF4-FFF2-40B4-BE49-F238E27FC236}">
                <a16:creationId xmlns:a16="http://schemas.microsoft.com/office/drawing/2014/main" id="{C233A80B-F3AD-4C7C-BDF0-876DAE821705}"/>
              </a:ext>
            </a:extLst>
          </p:cNvPr>
          <p:cNvSpPr txBox="1"/>
          <p:nvPr/>
        </p:nvSpPr>
        <p:spPr>
          <a:xfrm>
            <a:off x="226421" y="3654211"/>
            <a:ext cx="8691153" cy="954107"/>
          </a:xfrm>
          <a:prstGeom prst="rect">
            <a:avLst/>
          </a:prstGeom>
          <a:noFill/>
        </p:spPr>
        <p:txBody>
          <a:bodyPr wrap="square" rtlCol="0">
            <a:spAutoFit/>
          </a:bodyPr>
          <a:lstStyle/>
          <a:p>
            <a:r>
              <a:rPr lang="de-DE" sz="1400" u="sng" dirty="0" err="1">
                <a:solidFill>
                  <a:srgbClr val="474747"/>
                </a:solidFill>
              </a:rPr>
              <a:t>Figures</a:t>
            </a:r>
            <a:r>
              <a:rPr lang="de-DE" sz="1400" u="sng" dirty="0">
                <a:solidFill>
                  <a:srgbClr val="474747"/>
                </a:solidFill>
              </a:rPr>
              <a:t>:</a:t>
            </a:r>
            <a:r>
              <a:rPr lang="de-DE" sz="1400" dirty="0">
                <a:solidFill>
                  <a:srgbClr val="474747"/>
                </a:solidFill>
              </a:rPr>
              <a:t> </a:t>
            </a:r>
            <a:r>
              <a:rPr lang="de-DE" sz="1400" dirty="0" err="1">
                <a:solidFill>
                  <a:srgbClr val="474747"/>
                </a:solidFill>
              </a:rPr>
              <a:t>Vertical</a:t>
            </a:r>
            <a:r>
              <a:rPr lang="de-DE" sz="1400" dirty="0">
                <a:solidFill>
                  <a:srgbClr val="474747"/>
                </a:solidFill>
              </a:rPr>
              <a:t> </a:t>
            </a:r>
            <a:r>
              <a:rPr lang="de-DE" sz="1400" dirty="0" err="1">
                <a:solidFill>
                  <a:srgbClr val="474747"/>
                </a:solidFill>
              </a:rPr>
              <a:t>cross</a:t>
            </a:r>
            <a:r>
              <a:rPr lang="de-DE" sz="1400" dirty="0">
                <a:solidFill>
                  <a:srgbClr val="474747"/>
                </a:solidFill>
              </a:rPr>
              <a:t> </a:t>
            </a:r>
            <a:r>
              <a:rPr lang="de-DE" sz="1400" dirty="0" err="1">
                <a:solidFill>
                  <a:srgbClr val="474747"/>
                </a:solidFill>
              </a:rPr>
              <a:t>sections</a:t>
            </a:r>
            <a:r>
              <a:rPr lang="de-DE" sz="1400" dirty="0">
                <a:solidFill>
                  <a:srgbClr val="474747"/>
                </a:solidFill>
              </a:rPr>
              <a:t> in </a:t>
            </a:r>
            <a:r>
              <a:rPr lang="de-DE" sz="1400" dirty="0" err="1">
                <a:solidFill>
                  <a:srgbClr val="474747"/>
                </a:solidFill>
              </a:rPr>
              <a:t>the</a:t>
            </a:r>
            <a:r>
              <a:rPr lang="de-DE" sz="1400" dirty="0">
                <a:solidFill>
                  <a:srgbClr val="474747"/>
                </a:solidFill>
              </a:rPr>
              <a:t> Inn Valley </a:t>
            </a:r>
            <a:r>
              <a:rPr lang="de-DE" sz="1400" dirty="0" err="1">
                <a:solidFill>
                  <a:srgbClr val="474747"/>
                </a:solidFill>
              </a:rPr>
              <a:t>for</a:t>
            </a:r>
            <a:r>
              <a:rPr lang="de-DE" sz="1400" dirty="0">
                <a:solidFill>
                  <a:srgbClr val="474747"/>
                </a:solidFill>
              </a:rPr>
              <a:t> horizontal </a:t>
            </a:r>
            <a:r>
              <a:rPr lang="de-DE" sz="1400" dirty="0" err="1">
                <a:solidFill>
                  <a:srgbClr val="474747"/>
                </a:solidFill>
              </a:rPr>
              <a:t>grid</a:t>
            </a:r>
            <a:r>
              <a:rPr lang="de-DE" sz="1400" dirty="0">
                <a:solidFill>
                  <a:srgbClr val="474747"/>
                </a:solidFill>
              </a:rPr>
              <a:t> </a:t>
            </a:r>
            <a:r>
              <a:rPr lang="de-DE" sz="1400" dirty="0" err="1">
                <a:solidFill>
                  <a:srgbClr val="474747"/>
                </a:solidFill>
              </a:rPr>
              <a:t>scales</a:t>
            </a:r>
            <a:r>
              <a:rPr lang="de-DE" sz="1400" dirty="0">
                <a:solidFill>
                  <a:srgbClr val="474747"/>
                </a:solidFill>
              </a:rPr>
              <a:t> </a:t>
            </a:r>
            <a:r>
              <a:rPr lang="de-DE" sz="1400" dirty="0" err="1">
                <a:solidFill>
                  <a:srgbClr val="474747"/>
                </a:solidFill>
              </a:rPr>
              <a:t>of</a:t>
            </a:r>
            <a:r>
              <a:rPr lang="de-DE" sz="1400" dirty="0">
                <a:solidFill>
                  <a:srgbClr val="474747"/>
                </a:solidFill>
              </a:rPr>
              <a:t> 2 km, 1 km, 500 m, and 250 m (</a:t>
            </a:r>
            <a:r>
              <a:rPr lang="de-DE" sz="1400" dirty="0" err="1">
                <a:solidFill>
                  <a:srgbClr val="474747"/>
                </a:solidFill>
              </a:rPr>
              <a:t>left</a:t>
            </a:r>
            <a:r>
              <a:rPr lang="de-DE" sz="1400" dirty="0">
                <a:solidFill>
                  <a:srgbClr val="474747"/>
                </a:solidFill>
              </a:rPr>
              <a:t> </a:t>
            </a:r>
            <a:r>
              <a:rPr lang="de-DE" sz="1400" dirty="0" err="1">
                <a:solidFill>
                  <a:srgbClr val="474747"/>
                </a:solidFill>
              </a:rPr>
              <a:t>to</a:t>
            </a:r>
            <a:r>
              <a:rPr lang="de-DE" sz="1400" dirty="0">
                <a:solidFill>
                  <a:srgbClr val="474747"/>
                </a:solidFill>
              </a:rPr>
              <a:t> </a:t>
            </a:r>
            <a:r>
              <a:rPr lang="de-DE" sz="1400" dirty="0" err="1">
                <a:solidFill>
                  <a:srgbClr val="474747"/>
                </a:solidFill>
              </a:rPr>
              <a:t>right</a:t>
            </a:r>
            <a:r>
              <a:rPr lang="de-DE" sz="1400" dirty="0">
                <a:solidFill>
                  <a:srgbClr val="474747"/>
                </a:solidFill>
              </a:rPr>
              <a:t>). </a:t>
            </a:r>
            <a:r>
              <a:rPr lang="de-DE" sz="1400" dirty="0" err="1">
                <a:solidFill>
                  <a:srgbClr val="474747"/>
                </a:solidFill>
              </a:rPr>
              <a:t>Contours</a:t>
            </a:r>
            <a:r>
              <a:rPr lang="de-DE" sz="1400" dirty="0">
                <a:solidFill>
                  <a:srgbClr val="474747"/>
                </a:solidFill>
              </a:rPr>
              <a:t> </a:t>
            </a:r>
            <a:r>
              <a:rPr lang="de-DE" sz="1400" dirty="0" err="1">
                <a:solidFill>
                  <a:srgbClr val="474747"/>
                </a:solidFill>
              </a:rPr>
              <a:t>represent</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averaged</a:t>
            </a:r>
            <a:r>
              <a:rPr lang="de-DE" sz="1400" dirty="0">
                <a:solidFill>
                  <a:srgbClr val="474747"/>
                </a:solidFill>
              </a:rPr>
              <a:t> horizontal wind </a:t>
            </a:r>
            <a:r>
              <a:rPr lang="de-DE" sz="1400" dirty="0" err="1">
                <a:solidFill>
                  <a:srgbClr val="474747"/>
                </a:solidFill>
              </a:rPr>
              <a:t>speed</a:t>
            </a:r>
            <a:r>
              <a:rPr lang="de-DE" sz="1400" dirty="0">
                <a:solidFill>
                  <a:srgbClr val="474747"/>
                </a:solidFill>
              </a:rPr>
              <a:t>, </a:t>
            </a:r>
            <a:r>
              <a:rPr lang="de-DE" sz="1400" dirty="0" err="1">
                <a:solidFill>
                  <a:srgbClr val="474747"/>
                </a:solidFill>
              </a:rPr>
              <a:t>arrows</a:t>
            </a:r>
            <a:r>
              <a:rPr lang="de-DE" sz="1400" dirty="0">
                <a:solidFill>
                  <a:srgbClr val="474747"/>
                </a:solidFill>
              </a:rPr>
              <a:t> </a:t>
            </a:r>
            <a:r>
              <a:rPr lang="de-DE" sz="1400" dirty="0" err="1">
                <a:solidFill>
                  <a:srgbClr val="474747"/>
                </a:solidFill>
              </a:rPr>
              <a:t>indicate</a:t>
            </a:r>
            <a:r>
              <a:rPr lang="de-DE" sz="1400" dirty="0">
                <a:solidFill>
                  <a:srgbClr val="474747"/>
                </a:solidFill>
              </a:rPr>
              <a:t> </a:t>
            </a:r>
            <a:r>
              <a:rPr lang="de-DE" sz="1400" dirty="0" err="1">
                <a:solidFill>
                  <a:srgbClr val="474747"/>
                </a:solidFill>
              </a:rPr>
              <a:t>the</a:t>
            </a:r>
            <a:r>
              <a:rPr lang="de-DE" sz="1400" dirty="0">
                <a:solidFill>
                  <a:srgbClr val="474747"/>
                </a:solidFill>
              </a:rPr>
              <a:t> wind </a:t>
            </a:r>
            <a:r>
              <a:rPr lang="de-DE" sz="1400" dirty="0" err="1">
                <a:solidFill>
                  <a:srgbClr val="474747"/>
                </a:solidFill>
              </a:rPr>
              <a:t>direction</a:t>
            </a:r>
            <a:r>
              <a:rPr lang="de-DE" sz="1400" dirty="0">
                <a:solidFill>
                  <a:srgbClr val="474747"/>
                </a:solidFill>
              </a:rPr>
              <a:t>, </a:t>
            </a:r>
            <a:r>
              <a:rPr lang="de-DE" sz="1400" dirty="0" err="1">
                <a:solidFill>
                  <a:srgbClr val="474747"/>
                </a:solidFill>
              </a:rPr>
              <a:t>contour</a:t>
            </a:r>
            <a:r>
              <a:rPr lang="de-DE" sz="1400" dirty="0">
                <a:solidFill>
                  <a:srgbClr val="474747"/>
                </a:solidFill>
              </a:rPr>
              <a:t> </a:t>
            </a:r>
            <a:r>
              <a:rPr lang="de-DE" sz="1400" dirty="0" err="1">
                <a:solidFill>
                  <a:srgbClr val="474747"/>
                </a:solidFill>
              </a:rPr>
              <a:t>lines</a:t>
            </a:r>
            <a:r>
              <a:rPr lang="de-DE" sz="1400" dirty="0">
                <a:solidFill>
                  <a:srgbClr val="474747"/>
                </a:solidFill>
              </a:rPr>
              <a:t> </a:t>
            </a:r>
            <a:r>
              <a:rPr lang="de-DE" sz="1400" dirty="0" err="1">
                <a:solidFill>
                  <a:srgbClr val="474747"/>
                </a:solidFill>
              </a:rPr>
              <a:t>show</a:t>
            </a:r>
            <a:r>
              <a:rPr lang="de-DE" sz="1400" dirty="0">
                <a:solidFill>
                  <a:srgbClr val="474747"/>
                </a:solidFill>
              </a:rPr>
              <a:t> </a:t>
            </a:r>
            <a:r>
              <a:rPr lang="de-DE" sz="1400" dirty="0" err="1">
                <a:solidFill>
                  <a:srgbClr val="474747"/>
                </a:solidFill>
              </a:rPr>
              <a:t>the</a:t>
            </a:r>
            <a:r>
              <a:rPr lang="de-DE" sz="1400" dirty="0">
                <a:solidFill>
                  <a:srgbClr val="474747"/>
                </a:solidFill>
              </a:rPr>
              <a:t> potential </a:t>
            </a:r>
            <a:r>
              <a:rPr lang="de-DE" sz="1400" dirty="0" err="1">
                <a:solidFill>
                  <a:srgbClr val="474747"/>
                </a:solidFill>
              </a:rPr>
              <a:t>temperature</a:t>
            </a:r>
            <a:r>
              <a:rPr lang="de-DE" sz="1400" dirty="0">
                <a:solidFill>
                  <a:srgbClr val="474747"/>
                </a:solidFill>
              </a:rPr>
              <a:t> </a:t>
            </a:r>
            <a:r>
              <a:rPr lang="de-DE" sz="1400" dirty="0" err="1">
                <a:solidFill>
                  <a:srgbClr val="474747"/>
                </a:solidFill>
              </a:rPr>
              <a:t>for</a:t>
            </a:r>
            <a:r>
              <a:rPr lang="de-DE" sz="1400" dirty="0">
                <a:solidFill>
                  <a:srgbClr val="474747"/>
                </a:solidFill>
              </a:rPr>
              <a:t> a </a:t>
            </a:r>
            <a:r>
              <a:rPr lang="de-DE" sz="1400" dirty="0" err="1">
                <a:solidFill>
                  <a:srgbClr val="474747"/>
                </a:solidFill>
              </a:rPr>
              <a:t>cold</a:t>
            </a:r>
            <a:r>
              <a:rPr lang="de-DE" sz="1400" dirty="0">
                <a:solidFill>
                  <a:srgbClr val="474747"/>
                </a:solidFill>
              </a:rPr>
              <a:t> </a:t>
            </a:r>
            <a:r>
              <a:rPr lang="de-DE" sz="1400" dirty="0" err="1">
                <a:solidFill>
                  <a:srgbClr val="474747"/>
                </a:solidFill>
              </a:rPr>
              <a:t>air</a:t>
            </a:r>
            <a:r>
              <a:rPr lang="de-DE" sz="1400" dirty="0">
                <a:solidFill>
                  <a:srgbClr val="474747"/>
                </a:solidFill>
              </a:rPr>
              <a:t> </a:t>
            </a:r>
            <a:r>
              <a:rPr lang="de-DE" sz="1400" dirty="0" err="1">
                <a:solidFill>
                  <a:srgbClr val="474747"/>
                </a:solidFill>
              </a:rPr>
              <a:t>pool</a:t>
            </a:r>
            <a:r>
              <a:rPr lang="de-DE" sz="1400" dirty="0">
                <a:solidFill>
                  <a:srgbClr val="474747"/>
                </a:solidFill>
              </a:rPr>
              <a:t> </a:t>
            </a:r>
            <a:r>
              <a:rPr lang="de-DE" sz="1400" dirty="0" err="1">
                <a:solidFill>
                  <a:srgbClr val="474747"/>
                </a:solidFill>
              </a:rPr>
              <a:t>case</a:t>
            </a:r>
            <a:r>
              <a:rPr lang="de-DE" sz="1400" dirty="0">
                <a:solidFill>
                  <a:srgbClr val="474747"/>
                </a:solidFill>
              </a:rPr>
              <a:t> </a:t>
            </a:r>
            <a:r>
              <a:rPr lang="de-DE" sz="1400" dirty="0" err="1">
                <a:solidFill>
                  <a:srgbClr val="474747"/>
                </a:solidFill>
              </a:rPr>
              <a:t>during</a:t>
            </a:r>
            <a:r>
              <a:rPr lang="de-DE" sz="1400" dirty="0">
                <a:solidFill>
                  <a:srgbClr val="474747"/>
                </a:solidFill>
              </a:rPr>
              <a:t> </a:t>
            </a:r>
            <a:r>
              <a:rPr lang="de-DE" sz="1400" dirty="0" err="1">
                <a:solidFill>
                  <a:srgbClr val="474747"/>
                </a:solidFill>
              </a:rPr>
              <a:t>the</a:t>
            </a:r>
            <a:r>
              <a:rPr lang="de-DE" sz="1400" dirty="0">
                <a:solidFill>
                  <a:srgbClr val="474747"/>
                </a:solidFill>
              </a:rPr>
              <a:t> </a:t>
            </a:r>
            <a:r>
              <a:rPr lang="de-DE" sz="1400" dirty="0" err="1">
                <a:solidFill>
                  <a:srgbClr val="474747"/>
                </a:solidFill>
              </a:rPr>
              <a:t>night</a:t>
            </a:r>
            <a:r>
              <a:rPr lang="de-DE" sz="1400" dirty="0">
                <a:solidFill>
                  <a:srgbClr val="474747"/>
                </a:solidFill>
              </a:rPr>
              <a:t> </a:t>
            </a:r>
            <a:r>
              <a:rPr lang="de-DE" sz="1400" dirty="0" err="1">
                <a:solidFill>
                  <a:srgbClr val="474747"/>
                </a:solidFill>
              </a:rPr>
              <a:t>of</a:t>
            </a:r>
            <a:r>
              <a:rPr lang="de-DE" sz="1400" dirty="0">
                <a:solidFill>
                  <a:srgbClr val="474747"/>
                </a:solidFill>
              </a:rPr>
              <a:t> 15.-16. </a:t>
            </a:r>
            <a:r>
              <a:rPr lang="de-DE" sz="1400" dirty="0" err="1">
                <a:solidFill>
                  <a:srgbClr val="474747"/>
                </a:solidFill>
              </a:rPr>
              <a:t>October</a:t>
            </a:r>
            <a:r>
              <a:rPr lang="de-DE" sz="1400" dirty="0">
                <a:solidFill>
                  <a:srgbClr val="474747"/>
                </a:solidFill>
              </a:rPr>
              <a:t> 2017. </a:t>
            </a:r>
            <a:r>
              <a:rPr lang="de-DE" sz="1400" dirty="0" err="1">
                <a:solidFill>
                  <a:srgbClr val="474747"/>
                </a:solidFill>
              </a:rPr>
              <a:t>Measurements</a:t>
            </a:r>
            <a:r>
              <a:rPr lang="de-DE" sz="1400" dirty="0">
                <a:solidFill>
                  <a:srgbClr val="474747"/>
                </a:solidFill>
              </a:rPr>
              <a:t> </a:t>
            </a:r>
            <a:r>
              <a:rPr lang="de-DE" sz="1400" dirty="0" err="1">
                <a:solidFill>
                  <a:srgbClr val="474747"/>
                </a:solidFill>
              </a:rPr>
              <a:t>are</a:t>
            </a:r>
            <a:r>
              <a:rPr lang="de-DE" sz="1400" dirty="0">
                <a:solidFill>
                  <a:srgbClr val="474747"/>
                </a:solidFill>
              </a:rPr>
              <a:t> </a:t>
            </a:r>
            <a:r>
              <a:rPr lang="de-DE" sz="1400" dirty="0" err="1">
                <a:solidFill>
                  <a:srgbClr val="474747"/>
                </a:solidFill>
              </a:rPr>
              <a:t>marked</a:t>
            </a:r>
            <a:r>
              <a:rPr lang="de-DE" sz="1400" dirty="0">
                <a:solidFill>
                  <a:srgbClr val="474747"/>
                </a:solidFill>
              </a:rPr>
              <a:t> </a:t>
            </a:r>
            <a:r>
              <a:rPr lang="de-DE" sz="1400" dirty="0" err="1">
                <a:solidFill>
                  <a:srgbClr val="474747"/>
                </a:solidFill>
              </a:rPr>
              <a:t>as</a:t>
            </a:r>
            <a:r>
              <a:rPr lang="de-DE" sz="1400" dirty="0">
                <a:solidFill>
                  <a:srgbClr val="474747"/>
                </a:solidFill>
              </a:rPr>
              <a:t> </a:t>
            </a:r>
            <a:r>
              <a:rPr lang="de-DE" sz="1400" dirty="0" err="1">
                <a:solidFill>
                  <a:srgbClr val="474747"/>
                </a:solidFill>
              </a:rPr>
              <a:t>lines</a:t>
            </a:r>
            <a:r>
              <a:rPr lang="de-DE" sz="1400" dirty="0">
                <a:solidFill>
                  <a:srgbClr val="474747"/>
                </a:solidFill>
              </a:rPr>
              <a:t> (</a:t>
            </a:r>
            <a:r>
              <a:rPr lang="de-DE" sz="1400" dirty="0" err="1">
                <a:solidFill>
                  <a:srgbClr val="474747"/>
                </a:solidFill>
              </a:rPr>
              <a:t>red</a:t>
            </a:r>
            <a:r>
              <a:rPr lang="de-DE" sz="1400" dirty="0">
                <a:solidFill>
                  <a:srgbClr val="474747"/>
                </a:solidFill>
              </a:rPr>
              <a:t>). </a:t>
            </a:r>
            <a:r>
              <a:rPr lang="en-GB" sz="1400" b="1" dirty="0">
                <a:solidFill>
                  <a:srgbClr val="474747"/>
                </a:solidFill>
              </a:rPr>
              <a:t>A strong jet is resolved by higher resolutions</a:t>
            </a:r>
            <a:endParaRPr lang="de-DE" sz="1400" dirty="0">
              <a:solidFill>
                <a:srgbClr val="474747"/>
              </a:solidFill>
            </a:endParaRPr>
          </a:p>
        </p:txBody>
      </p:sp>
      <p:sp>
        <p:nvSpPr>
          <p:cNvPr id="20" name="Textfeld 19">
            <a:extLst>
              <a:ext uri="{FF2B5EF4-FFF2-40B4-BE49-F238E27FC236}">
                <a16:creationId xmlns:a16="http://schemas.microsoft.com/office/drawing/2014/main" id="{44F410E5-EA4E-48DB-8619-47F5CBE0EEBF}"/>
              </a:ext>
            </a:extLst>
          </p:cNvPr>
          <p:cNvSpPr txBox="1"/>
          <p:nvPr/>
        </p:nvSpPr>
        <p:spPr>
          <a:xfrm>
            <a:off x="6934260" y="1036257"/>
            <a:ext cx="1422271" cy="276999"/>
          </a:xfrm>
          <a:prstGeom prst="rect">
            <a:avLst/>
          </a:prstGeom>
          <a:noFill/>
        </p:spPr>
        <p:txBody>
          <a:bodyPr wrap="square" rtlCol="0">
            <a:spAutoFit/>
          </a:bodyPr>
          <a:lstStyle/>
          <a:p>
            <a:pPr algn="ctr"/>
            <a:r>
              <a:rPr lang="de-DE" sz="1200" dirty="0">
                <a:solidFill>
                  <a:srgbClr val="000000"/>
                </a:solidFill>
              </a:rPr>
              <a:t>∆x = 0.25 km</a:t>
            </a:r>
          </a:p>
        </p:txBody>
      </p:sp>
      <p:pic>
        <p:nvPicPr>
          <p:cNvPr id="3" name="ICON-CAP2017_teamx48_UV_M04-M05_exp_1_ref_">
            <a:hlinkClick r:id="" action="ppaction://media"/>
            <a:extLst>
              <a:ext uri="{FF2B5EF4-FFF2-40B4-BE49-F238E27FC236}">
                <a16:creationId xmlns:a16="http://schemas.microsoft.com/office/drawing/2014/main" id="{901978B2-EBAA-4B86-9759-D8A812196F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779" y="1279820"/>
            <a:ext cx="8194435" cy="2001662"/>
          </a:xfrm>
          <a:prstGeom prst="rect">
            <a:avLst/>
          </a:prstGeom>
        </p:spPr>
      </p:pic>
      <p:pic>
        <p:nvPicPr>
          <p:cNvPr id="4" name="Grafik 3">
            <a:extLst>
              <a:ext uri="{FF2B5EF4-FFF2-40B4-BE49-F238E27FC236}">
                <a16:creationId xmlns:a16="http://schemas.microsoft.com/office/drawing/2014/main" id="{63399F2D-A369-41EC-B559-802868490E59}"/>
              </a:ext>
            </a:extLst>
          </p:cNvPr>
          <p:cNvPicPr>
            <a:picLocks noChangeAspect="1"/>
          </p:cNvPicPr>
          <p:nvPr/>
        </p:nvPicPr>
        <p:blipFill>
          <a:blip r:embed="rId7"/>
          <a:stretch>
            <a:fillRect/>
          </a:stretch>
        </p:blipFill>
        <p:spPr>
          <a:xfrm>
            <a:off x="3305140" y="3305855"/>
            <a:ext cx="2717850" cy="360291"/>
          </a:xfrm>
          <a:prstGeom prst="rect">
            <a:avLst/>
          </a:prstGeom>
        </p:spPr>
      </p:pic>
      <p:cxnSp>
        <p:nvCxnSpPr>
          <p:cNvPr id="10" name="Gerader Verbinder 9">
            <a:extLst>
              <a:ext uri="{FF2B5EF4-FFF2-40B4-BE49-F238E27FC236}">
                <a16:creationId xmlns:a16="http://schemas.microsoft.com/office/drawing/2014/main" id="{FAF936E5-227B-46AC-8DC7-CF2E24B7C984}"/>
              </a:ext>
            </a:extLst>
          </p:cNvPr>
          <p:cNvCxnSpPr>
            <a:cxnSpLocks/>
          </p:cNvCxnSpPr>
          <p:nvPr/>
        </p:nvCxnSpPr>
        <p:spPr>
          <a:xfrm>
            <a:off x="8083178" y="502710"/>
            <a:ext cx="138927" cy="570861"/>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DFDE8E2D-02DA-48B4-A368-2EE009164789}"/>
              </a:ext>
            </a:extLst>
          </p:cNvPr>
          <p:cNvSpPr txBox="1"/>
          <p:nvPr/>
        </p:nvSpPr>
        <p:spPr>
          <a:xfrm>
            <a:off x="1803162" y="2012045"/>
            <a:ext cx="5441079" cy="584775"/>
          </a:xfrm>
          <a:prstGeom prst="rect">
            <a:avLst/>
          </a:prstGeom>
          <a:solidFill>
            <a:srgbClr val="FFFFCC"/>
          </a:solidFill>
          <a:ln>
            <a:solidFill>
              <a:schemeClr val="tx1"/>
            </a:solidFill>
          </a:ln>
        </p:spPr>
        <p:txBody>
          <a:bodyPr wrap="square" rtlCol="0">
            <a:spAutoFit/>
          </a:bodyPr>
          <a:lstStyle/>
          <a:p>
            <a:r>
              <a:rPr lang="de-DE" sz="1600" dirty="0" err="1">
                <a:solidFill>
                  <a:srgbClr val="474747"/>
                </a:solidFill>
                <a:latin typeface="Arial" panose="020B0604020202020204" pitchFamily="34" charset="0"/>
                <a:cs typeface="Arial" panose="020B0604020202020204" pitchFamily="34" charset="0"/>
              </a:rPr>
              <a:t>Besides</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having</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stronger</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winds</a:t>
            </a:r>
            <a:r>
              <a:rPr lang="de-DE" sz="1600" dirty="0">
                <a:solidFill>
                  <a:srgbClr val="474747"/>
                </a:solidFill>
                <a:latin typeface="Arial" panose="020B0604020202020204" pitchFamily="34" charset="0"/>
                <a:cs typeface="Arial" panose="020B0604020202020204" pitchFamily="34" charset="0"/>
              </a:rPr>
              <a:t> in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afternoon</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impact</a:t>
            </a:r>
            <a:r>
              <a:rPr lang="de-DE" sz="1600" dirty="0">
                <a:solidFill>
                  <a:srgbClr val="474747"/>
                </a:solidFill>
                <a:latin typeface="Arial" panose="020B0604020202020204" pitchFamily="34" charset="0"/>
                <a:cs typeface="Arial" panose="020B0604020202020204" pitchFamily="34" charset="0"/>
              </a:rPr>
              <a:t> on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temperature</a:t>
            </a:r>
            <a:r>
              <a:rPr lang="de-DE" sz="1600" dirty="0">
                <a:solidFill>
                  <a:srgbClr val="474747"/>
                </a:solidFill>
                <a:latin typeface="Arial" panose="020B0604020202020204" pitchFamily="34" charset="0"/>
                <a:cs typeface="Arial" panose="020B0604020202020204" pitchFamily="34" charset="0"/>
              </a:rPr>
              <a:t> at 2 m </a:t>
            </a:r>
            <a:r>
              <a:rPr lang="de-DE" sz="1600" dirty="0" err="1">
                <a:solidFill>
                  <a:srgbClr val="474747"/>
                </a:solidFill>
                <a:latin typeface="Arial" panose="020B0604020202020204" pitchFamily="34" charset="0"/>
                <a:cs typeface="Arial" panose="020B0604020202020204" pitchFamily="34" charset="0"/>
              </a:rPr>
              <a:t>is</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low</a:t>
            </a:r>
            <a:r>
              <a:rPr lang="de-DE" sz="1600" dirty="0">
                <a:solidFill>
                  <a:srgbClr val="474747"/>
                </a:solidFill>
                <a:latin typeface="Arial" panose="020B0604020202020204" pitchFamily="34" charset="0"/>
                <a:cs typeface="Arial" panose="020B0604020202020204" pitchFamily="34" charset="0"/>
              </a:rPr>
              <a:t> in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simulations</a:t>
            </a:r>
            <a:endParaRPr lang="en-GB" sz="1600" dirty="0">
              <a:solidFill>
                <a:srgbClr val="474747"/>
              </a:solidFill>
              <a:latin typeface="Arial" panose="020B0604020202020204" pitchFamily="34" charset="0"/>
              <a:cs typeface="Arial" panose="020B0604020202020204" pitchFamily="34" charset="0"/>
            </a:endParaRPr>
          </a:p>
        </p:txBody>
      </p:sp>
      <p:sp>
        <p:nvSpPr>
          <p:cNvPr id="23" name="Fußzeilenplatzhalter 4">
            <a:extLst>
              <a:ext uri="{FF2B5EF4-FFF2-40B4-BE49-F238E27FC236}">
                <a16:creationId xmlns:a16="http://schemas.microsoft.com/office/drawing/2014/main" id="{5A66C32E-6908-420E-803E-C097A1386A6C}"/>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
        <p:nvSpPr>
          <p:cNvPr id="2" name="Datumsplatzhalter 1">
            <a:extLst>
              <a:ext uri="{FF2B5EF4-FFF2-40B4-BE49-F238E27FC236}">
                <a16:creationId xmlns:a16="http://schemas.microsoft.com/office/drawing/2014/main" id="{2171F088-CE86-7CF3-D1BD-578159754AFE}"/>
              </a:ext>
            </a:extLst>
          </p:cNvPr>
          <p:cNvSpPr>
            <a:spLocks noGrp="1"/>
          </p:cNvSpPr>
          <p:nvPr>
            <p:ph type="dt" sz="half" idx="10"/>
          </p:nvPr>
        </p:nvSpPr>
        <p:spPr/>
        <p:txBody>
          <a:bodyPr/>
          <a:lstStyle/>
          <a:p>
            <a:r>
              <a:rPr lang="de-DE"/>
              <a:t>2025-03-21</a:t>
            </a:r>
          </a:p>
        </p:txBody>
      </p:sp>
    </p:spTree>
    <p:extLst>
      <p:ext uri="{BB962C8B-B14F-4D97-AF65-F5344CB8AC3E}">
        <p14:creationId xmlns:p14="http://schemas.microsoft.com/office/powerpoint/2010/main" val="29041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B863D10-36D8-4ED8-A9B2-5866E8E67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4" y="781386"/>
            <a:ext cx="5552997" cy="3803589"/>
          </a:xfrm>
          <a:prstGeom prst="rect">
            <a:avLst/>
          </a:prstGeom>
        </p:spPr>
      </p:pic>
      <p:pic>
        <p:nvPicPr>
          <p:cNvPr id="10" name="Grafik 9">
            <a:extLst>
              <a:ext uri="{FF2B5EF4-FFF2-40B4-BE49-F238E27FC236}">
                <a16:creationId xmlns:a16="http://schemas.microsoft.com/office/drawing/2014/main" id="{38B487AC-A4AA-4D1C-ABBF-4596356AF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024" y="-1031"/>
            <a:ext cx="2905349" cy="2421124"/>
          </a:xfrm>
          <a:prstGeom prst="rect">
            <a:avLst/>
          </a:prstGeom>
        </p:spPr>
      </p:pic>
      <p:sp>
        <p:nvSpPr>
          <p:cNvPr id="2" name="Titel 1">
            <a:extLst>
              <a:ext uri="{FF2B5EF4-FFF2-40B4-BE49-F238E27FC236}">
                <a16:creationId xmlns:a16="http://schemas.microsoft.com/office/drawing/2014/main" id="{2540DD22-AE84-4B0A-8554-30F126E376D4}"/>
              </a:ext>
            </a:extLst>
          </p:cNvPr>
          <p:cNvSpPr>
            <a:spLocks noGrp="1"/>
          </p:cNvSpPr>
          <p:nvPr>
            <p:ph type="ctrTitle"/>
          </p:nvPr>
        </p:nvSpPr>
        <p:spPr>
          <a:xfrm>
            <a:off x="199345" y="211564"/>
            <a:ext cx="4176102" cy="415498"/>
          </a:xfrm>
        </p:spPr>
        <p:txBody>
          <a:bodyPr/>
          <a:lstStyle/>
          <a:p>
            <a:r>
              <a:rPr lang="de-DE" dirty="0" err="1"/>
              <a:t>Observed</a:t>
            </a:r>
            <a:r>
              <a:rPr lang="de-DE" dirty="0"/>
              <a:t> wind </a:t>
            </a:r>
            <a:r>
              <a:rPr lang="de-DE" dirty="0" err="1"/>
              <a:t>speed</a:t>
            </a:r>
            <a:endParaRPr lang="de-DE" dirty="0"/>
          </a:p>
        </p:txBody>
      </p:sp>
      <p:sp>
        <p:nvSpPr>
          <p:cNvPr id="14" name="Ellipse 13">
            <a:extLst>
              <a:ext uri="{FF2B5EF4-FFF2-40B4-BE49-F238E27FC236}">
                <a16:creationId xmlns:a16="http://schemas.microsoft.com/office/drawing/2014/main" id="{CCD175BC-2148-46C0-B4F1-672946D2387B}"/>
              </a:ext>
            </a:extLst>
          </p:cNvPr>
          <p:cNvSpPr/>
          <p:nvPr/>
        </p:nvSpPr>
        <p:spPr>
          <a:xfrm>
            <a:off x="7661381" y="777954"/>
            <a:ext cx="289249" cy="276999"/>
          </a:xfrm>
          <a:prstGeom prst="ellipse">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66CC"/>
              </a:solidFill>
            </a:endParaRPr>
          </a:p>
        </p:txBody>
      </p:sp>
      <p:sp>
        <p:nvSpPr>
          <p:cNvPr id="9" name="Fußzeilenplatzhalter 4">
            <a:extLst>
              <a:ext uri="{FF2B5EF4-FFF2-40B4-BE49-F238E27FC236}">
                <a16:creationId xmlns:a16="http://schemas.microsoft.com/office/drawing/2014/main" id="{4153EF0A-3B13-4E03-B077-D89733620504}"/>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
        <p:nvSpPr>
          <p:cNvPr id="11" name="Textfeld 10">
            <a:extLst>
              <a:ext uri="{FF2B5EF4-FFF2-40B4-BE49-F238E27FC236}">
                <a16:creationId xmlns:a16="http://schemas.microsoft.com/office/drawing/2014/main" id="{34B32832-EAD7-4D3A-B6E1-47EFC634B3A2}"/>
              </a:ext>
            </a:extLst>
          </p:cNvPr>
          <p:cNvSpPr txBox="1"/>
          <p:nvPr/>
        </p:nvSpPr>
        <p:spPr>
          <a:xfrm>
            <a:off x="6080592" y="3411439"/>
            <a:ext cx="2905349" cy="954107"/>
          </a:xfrm>
          <a:prstGeom prst="rect">
            <a:avLst/>
          </a:prstGeom>
          <a:noFill/>
        </p:spPr>
        <p:txBody>
          <a:bodyPr wrap="square" rtlCol="0">
            <a:spAutoFit/>
          </a:bodyPr>
          <a:lstStyle/>
          <a:p>
            <a:r>
              <a:rPr lang="de-DE" sz="1400" u="sng" dirty="0">
                <a:solidFill>
                  <a:srgbClr val="474747"/>
                </a:solidFill>
              </a:rPr>
              <a:t>Figure:</a:t>
            </a:r>
            <a:r>
              <a:rPr lang="de-DE" sz="1400" dirty="0">
                <a:solidFill>
                  <a:srgbClr val="474747"/>
                </a:solidFill>
              </a:rPr>
              <a:t> Temporal </a:t>
            </a:r>
            <a:r>
              <a:rPr lang="de-DE" sz="1400" dirty="0" err="1">
                <a:solidFill>
                  <a:srgbClr val="474747"/>
                </a:solidFill>
              </a:rPr>
              <a:t>evolution</a:t>
            </a:r>
            <a:r>
              <a:rPr lang="de-DE" sz="1400" dirty="0">
                <a:solidFill>
                  <a:srgbClr val="474747"/>
                </a:solidFill>
              </a:rPr>
              <a:t> </a:t>
            </a:r>
            <a:r>
              <a:rPr lang="de-DE" sz="1400" dirty="0" err="1">
                <a:solidFill>
                  <a:srgbClr val="474747"/>
                </a:solidFill>
              </a:rPr>
              <a:t>of</a:t>
            </a:r>
            <a:r>
              <a:rPr lang="de-DE" sz="1400" dirty="0">
                <a:solidFill>
                  <a:srgbClr val="474747"/>
                </a:solidFill>
              </a:rPr>
              <a:t> horizontal wind </a:t>
            </a:r>
            <a:r>
              <a:rPr lang="de-DE" sz="1400" dirty="0" err="1">
                <a:solidFill>
                  <a:srgbClr val="474747"/>
                </a:solidFill>
              </a:rPr>
              <a:t>speed</a:t>
            </a:r>
            <a:r>
              <a:rPr lang="de-DE" sz="1400" dirty="0">
                <a:solidFill>
                  <a:srgbClr val="474747"/>
                </a:solidFill>
              </a:rPr>
              <a:t> (</a:t>
            </a:r>
            <a:r>
              <a:rPr lang="de-DE" sz="1400" dirty="0" err="1">
                <a:solidFill>
                  <a:srgbClr val="474747"/>
                </a:solidFill>
              </a:rPr>
              <a:t>contour</a:t>
            </a:r>
            <a:r>
              <a:rPr lang="de-DE" sz="1400" dirty="0">
                <a:solidFill>
                  <a:srgbClr val="474747"/>
                </a:solidFill>
              </a:rPr>
              <a:t>) and wind </a:t>
            </a:r>
            <a:r>
              <a:rPr lang="de-DE" sz="1400" dirty="0" err="1">
                <a:solidFill>
                  <a:srgbClr val="474747"/>
                </a:solidFill>
              </a:rPr>
              <a:t>direction</a:t>
            </a:r>
            <a:r>
              <a:rPr lang="de-DE" sz="1400" dirty="0">
                <a:solidFill>
                  <a:srgbClr val="474747"/>
                </a:solidFill>
              </a:rPr>
              <a:t> (</a:t>
            </a:r>
            <a:r>
              <a:rPr lang="de-DE" sz="1400" dirty="0" err="1">
                <a:solidFill>
                  <a:srgbClr val="474747"/>
                </a:solidFill>
              </a:rPr>
              <a:t>arrows</a:t>
            </a:r>
            <a:r>
              <a:rPr lang="de-DE" sz="1400" dirty="0">
                <a:solidFill>
                  <a:srgbClr val="474747"/>
                </a:solidFill>
              </a:rPr>
              <a:t>) </a:t>
            </a:r>
            <a:r>
              <a:rPr lang="de-DE" sz="1400" dirty="0" err="1">
                <a:solidFill>
                  <a:srgbClr val="474747"/>
                </a:solidFill>
              </a:rPr>
              <a:t>from</a:t>
            </a:r>
            <a:r>
              <a:rPr lang="de-DE" sz="1400" dirty="0">
                <a:solidFill>
                  <a:srgbClr val="474747"/>
                </a:solidFill>
              </a:rPr>
              <a:t> LIDAR </a:t>
            </a:r>
            <a:r>
              <a:rPr lang="de-DE" sz="1400" dirty="0" err="1">
                <a:solidFill>
                  <a:srgbClr val="474747"/>
                </a:solidFill>
              </a:rPr>
              <a:t>observation</a:t>
            </a:r>
            <a:r>
              <a:rPr lang="de-DE" sz="1400" dirty="0">
                <a:solidFill>
                  <a:srgbClr val="474747"/>
                </a:solidFill>
              </a:rPr>
              <a:t>.</a:t>
            </a:r>
          </a:p>
        </p:txBody>
      </p:sp>
      <p:sp>
        <p:nvSpPr>
          <p:cNvPr id="3" name="Datumsplatzhalter 2">
            <a:extLst>
              <a:ext uri="{FF2B5EF4-FFF2-40B4-BE49-F238E27FC236}">
                <a16:creationId xmlns:a16="http://schemas.microsoft.com/office/drawing/2014/main" id="{649B45E4-BA1B-8B54-E001-D2C5A075194C}"/>
              </a:ext>
            </a:extLst>
          </p:cNvPr>
          <p:cNvSpPr>
            <a:spLocks noGrp="1"/>
          </p:cNvSpPr>
          <p:nvPr>
            <p:ph type="dt" sz="half" idx="10"/>
          </p:nvPr>
        </p:nvSpPr>
        <p:spPr/>
        <p:txBody>
          <a:bodyPr/>
          <a:lstStyle/>
          <a:p>
            <a:r>
              <a:rPr lang="de-DE"/>
              <a:t>2025-03-21</a:t>
            </a:r>
          </a:p>
        </p:txBody>
      </p:sp>
    </p:spTree>
    <p:extLst>
      <p:ext uri="{BB962C8B-B14F-4D97-AF65-F5344CB8AC3E}">
        <p14:creationId xmlns:p14="http://schemas.microsoft.com/office/powerpoint/2010/main" val="197456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19E5236-C52E-4252-8CBE-16BA3E6DB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49" y="732005"/>
            <a:ext cx="3916855" cy="2682895"/>
          </a:xfrm>
          <a:prstGeom prst="rect">
            <a:avLst/>
          </a:prstGeom>
        </p:spPr>
      </p:pic>
      <p:pic>
        <p:nvPicPr>
          <p:cNvPr id="25" name="Grafik 24">
            <a:extLst>
              <a:ext uri="{FF2B5EF4-FFF2-40B4-BE49-F238E27FC236}">
                <a16:creationId xmlns:a16="http://schemas.microsoft.com/office/drawing/2014/main" id="{E1613F3B-D82B-457C-A33F-F68ED2302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091" y="2437190"/>
            <a:ext cx="3916855" cy="2682895"/>
          </a:xfrm>
          <a:prstGeom prst="rect">
            <a:avLst/>
          </a:prstGeom>
        </p:spPr>
      </p:pic>
      <p:pic>
        <p:nvPicPr>
          <p:cNvPr id="7" name="Grafik 6">
            <a:extLst>
              <a:ext uri="{FF2B5EF4-FFF2-40B4-BE49-F238E27FC236}">
                <a16:creationId xmlns:a16="http://schemas.microsoft.com/office/drawing/2014/main" id="{C4227C03-2773-438C-B7D8-2C4E3E614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84" y="732005"/>
            <a:ext cx="3916855" cy="2682895"/>
          </a:xfrm>
          <a:prstGeom prst="rect">
            <a:avLst/>
          </a:prstGeom>
        </p:spPr>
      </p:pic>
      <p:pic>
        <p:nvPicPr>
          <p:cNvPr id="13" name="Grafik 12">
            <a:extLst>
              <a:ext uri="{FF2B5EF4-FFF2-40B4-BE49-F238E27FC236}">
                <a16:creationId xmlns:a16="http://schemas.microsoft.com/office/drawing/2014/main" id="{6E5F64B9-03D3-4220-BF1A-C4604B553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47" y="2437190"/>
            <a:ext cx="3916855" cy="2682895"/>
          </a:xfrm>
          <a:prstGeom prst="rect">
            <a:avLst/>
          </a:prstGeom>
        </p:spPr>
      </p:pic>
      <p:sp>
        <p:nvSpPr>
          <p:cNvPr id="17" name="Textfeld 16">
            <a:extLst>
              <a:ext uri="{FF2B5EF4-FFF2-40B4-BE49-F238E27FC236}">
                <a16:creationId xmlns:a16="http://schemas.microsoft.com/office/drawing/2014/main" id="{D15B5FF3-3F4C-41D6-A0DF-FA08515B65DE}"/>
              </a:ext>
            </a:extLst>
          </p:cNvPr>
          <p:cNvSpPr txBox="1"/>
          <p:nvPr/>
        </p:nvSpPr>
        <p:spPr>
          <a:xfrm>
            <a:off x="3122996" y="801088"/>
            <a:ext cx="1122395" cy="276999"/>
          </a:xfrm>
          <a:prstGeom prst="rect">
            <a:avLst/>
          </a:prstGeom>
          <a:noFill/>
        </p:spPr>
        <p:txBody>
          <a:bodyPr wrap="square" rtlCol="0">
            <a:spAutoFit/>
          </a:bodyPr>
          <a:lstStyle/>
          <a:p>
            <a:pPr algn="ctr"/>
            <a:r>
              <a:rPr lang="de-DE" sz="1200" b="1" dirty="0">
                <a:solidFill>
                  <a:srgbClr val="474747"/>
                </a:solidFill>
              </a:rPr>
              <a:t>∆x = 2 km</a:t>
            </a:r>
          </a:p>
        </p:txBody>
      </p:sp>
      <p:sp>
        <p:nvSpPr>
          <p:cNvPr id="18" name="Textfeld 17">
            <a:extLst>
              <a:ext uri="{FF2B5EF4-FFF2-40B4-BE49-F238E27FC236}">
                <a16:creationId xmlns:a16="http://schemas.microsoft.com/office/drawing/2014/main" id="{D63737AB-D0BA-42AF-8273-190EC40775DF}"/>
              </a:ext>
            </a:extLst>
          </p:cNvPr>
          <p:cNvSpPr txBox="1"/>
          <p:nvPr/>
        </p:nvSpPr>
        <p:spPr>
          <a:xfrm>
            <a:off x="7409618" y="840583"/>
            <a:ext cx="1122395" cy="276999"/>
          </a:xfrm>
          <a:prstGeom prst="rect">
            <a:avLst/>
          </a:prstGeom>
          <a:noFill/>
        </p:spPr>
        <p:txBody>
          <a:bodyPr wrap="square" rtlCol="0">
            <a:spAutoFit/>
          </a:bodyPr>
          <a:lstStyle/>
          <a:p>
            <a:pPr algn="ctr"/>
            <a:r>
              <a:rPr lang="de-DE" sz="1200" b="1" dirty="0">
                <a:solidFill>
                  <a:srgbClr val="474747"/>
                </a:solidFill>
              </a:rPr>
              <a:t>∆x = 1 km</a:t>
            </a:r>
          </a:p>
        </p:txBody>
      </p:sp>
      <p:sp>
        <p:nvSpPr>
          <p:cNvPr id="19" name="Textfeld 18">
            <a:extLst>
              <a:ext uri="{FF2B5EF4-FFF2-40B4-BE49-F238E27FC236}">
                <a16:creationId xmlns:a16="http://schemas.microsoft.com/office/drawing/2014/main" id="{AD6BB819-5CBF-41DB-9E9B-2A133B091166}"/>
              </a:ext>
            </a:extLst>
          </p:cNvPr>
          <p:cNvSpPr txBox="1"/>
          <p:nvPr/>
        </p:nvSpPr>
        <p:spPr>
          <a:xfrm>
            <a:off x="3065357" y="2518718"/>
            <a:ext cx="1122395" cy="276999"/>
          </a:xfrm>
          <a:prstGeom prst="rect">
            <a:avLst/>
          </a:prstGeom>
          <a:noFill/>
        </p:spPr>
        <p:txBody>
          <a:bodyPr wrap="square" rtlCol="0">
            <a:spAutoFit/>
          </a:bodyPr>
          <a:lstStyle/>
          <a:p>
            <a:pPr algn="ctr"/>
            <a:r>
              <a:rPr lang="de-DE" sz="1200" b="1" dirty="0">
                <a:solidFill>
                  <a:srgbClr val="474747"/>
                </a:solidFill>
              </a:rPr>
              <a:t>∆x = 0.5 km</a:t>
            </a:r>
          </a:p>
        </p:txBody>
      </p:sp>
      <p:sp>
        <p:nvSpPr>
          <p:cNvPr id="20" name="Textfeld 19">
            <a:extLst>
              <a:ext uri="{FF2B5EF4-FFF2-40B4-BE49-F238E27FC236}">
                <a16:creationId xmlns:a16="http://schemas.microsoft.com/office/drawing/2014/main" id="{5E045C37-A832-49F2-AC0A-1049339EDA19}"/>
              </a:ext>
            </a:extLst>
          </p:cNvPr>
          <p:cNvSpPr txBox="1"/>
          <p:nvPr/>
        </p:nvSpPr>
        <p:spPr>
          <a:xfrm>
            <a:off x="7300960" y="2511811"/>
            <a:ext cx="1122395" cy="276999"/>
          </a:xfrm>
          <a:prstGeom prst="rect">
            <a:avLst/>
          </a:prstGeom>
          <a:noFill/>
        </p:spPr>
        <p:txBody>
          <a:bodyPr wrap="square" rtlCol="0">
            <a:spAutoFit/>
          </a:bodyPr>
          <a:lstStyle/>
          <a:p>
            <a:pPr algn="ctr"/>
            <a:r>
              <a:rPr lang="de-DE" sz="1200" b="1" dirty="0">
                <a:solidFill>
                  <a:srgbClr val="474747"/>
                </a:solidFill>
              </a:rPr>
              <a:t>∆x = 0.25 km</a:t>
            </a:r>
          </a:p>
        </p:txBody>
      </p:sp>
      <p:sp>
        <p:nvSpPr>
          <p:cNvPr id="22" name="Titel 1">
            <a:extLst>
              <a:ext uri="{FF2B5EF4-FFF2-40B4-BE49-F238E27FC236}">
                <a16:creationId xmlns:a16="http://schemas.microsoft.com/office/drawing/2014/main" id="{E317149F-CA65-42AC-BE99-3EECFB0A6809}"/>
              </a:ext>
            </a:extLst>
          </p:cNvPr>
          <p:cNvSpPr>
            <a:spLocks noGrp="1"/>
          </p:cNvSpPr>
          <p:nvPr>
            <p:ph type="ctrTitle"/>
          </p:nvPr>
        </p:nvSpPr>
        <p:spPr>
          <a:xfrm>
            <a:off x="186465" y="129561"/>
            <a:ext cx="5525891" cy="581986"/>
          </a:xfrm>
        </p:spPr>
        <p:txBody>
          <a:bodyPr/>
          <a:lstStyle/>
          <a:p>
            <a:r>
              <a:rPr lang="de-DE" dirty="0" err="1"/>
              <a:t>Simulated</a:t>
            </a:r>
            <a:r>
              <a:rPr lang="de-DE" dirty="0"/>
              <a:t> temporal wind </a:t>
            </a:r>
            <a:r>
              <a:rPr lang="de-DE" dirty="0" err="1"/>
              <a:t>speed</a:t>
            </a:r>
            <a:endParaRPr lang="de-DE" dirty="0"/>
          </a:p>
        </p:txBody>
      </p:sp>
      <p:sp>
        <p:nvSpPr>
          <p:cNvPr id="15" name="Textfeld 14">
            <a:extLst>
              <a:ext uri="{FF2B5EF4-FFF2-40B4-BE49-F238E27FC236}">
                <a16:creationId xmlns:a16="http://schemas.microsoft.com/office/drawing/2014/main" id="{EA31BF0C-7FF0-4C46-89A1-AD69157393FA}"/>
              </a:ext>
            </a:extLst>
          </p:cNvPr>
          <p:cNvSpPr txBox="1"/>
          <p:nvPr/>
        </p:nvSpPr>
        <p:spPr>
          <a:xfrm>
            <a:off x="1474877" y="2261303"/>
            <a:ext cx="5709685" cy="584775"/>
          </a:xfrm>
          <a:prstGeom prst="rect">
            <a:avLst/>
          </a:prstGeom>
          <a:solidFill>
            <a:srgbClr val="FFFFCC"/>
          </a:solidFill>
          <a:ln>
            <a:solidFill>
              <a:schemeClr val="tx1"/>
            </a:solidFill>
          </a:ln>
        </p:spPr>
        <p:txBody>
          <a:bodyPr wrap="square" rtlCol="0">
            <a:spAutoFit/>
          </a:bodyPr>
          <a:lstStyle/>
          <a:p>
            <a:pPr>
              <a:buClr>
                <a:schemeClr val="tx1"/>
              </a:buClr>
            </a:pP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Changing</a:t>
            </a:r>
            <a:r>
              <a:rPr lang="de-DE" sz="1600" dirty="0">
                <a:solidFill>
                  <a:srgbClr val="474747"/>
                </a:solidFill>
                <a:latin typeface="Arial" panose="020B0604020202020204" pitchFamily="34" charset="0"/>
                <a:cs typeface="Arial" panose="020B0604020202020204" pitchFamily="34" charset="0"/>
              </a:rPr>
              <a:t> wind </a:t>
            </a:r>
            <a:r>
              <a:rPr lang="de-DE" sz="1600" dirty="0" err="1">
                <a:solidFill>
                  <a:srgbClr val="474747"/>
                </a:solidFill>
                <a:latin typeface="Arial" panose="020B0604020202020204" pitchFamily="34" charset="0"/>
                <a:cs typeface="Arial" panose="020B0604020202020204" pitchFamily="34" charset="0"/>
              </a:rPr>
              <a:t>direction</a:t>
            </a:r>
            <a:r>
              <a:rPr lang="de-DE" sz="1600" dirty="0">
                <a:solidFill>
                  <a:srgbClr val="474747"/>
                </a:solidFill>
                <a:latin typeface="Arial" panose="020B0604020202020204" pitchFamily="34" charset="0"/>
                <a:cs typeface="Arial" panose="020B0604020202020204" pitchFamily="34" charset="0"/>
              </a:rPr>
              <a:t>       a </a:t>
            </a:r>
            <a:r>
              <a:rPr lang="de-DE" sz="1600" dirty="0" err="1">
                <a:solidFill>
                  <a:srgbClr val="474747"/>
                </a:solidFill>
                <a:latin typeface="Arial" panose="020B0604020202020204" pitchFamily="34" charset="0"/>
                <a:cs typeface="Arial" panose="020B0604020202020204" pitchFamily="34" charset="0"/>
              </a:rPr>
              <a:t>bit</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delated</a:t>
            </a:r>
            <a:endParaRPr lang="de-DE" sz="1600" dirty="0">
              <a:solidFill>
                <a:srgbClr val="474747"/>
              </a:solidFill>
              <a:latin typeface="Arial" panose="020B0604020202020204" pitchFamily="34" charset="0"/>
              <a:cs typeface="Arial" panose="020B0604020202020204" pitchFamily="34" charset="0"/>
            </a:endParaRPr>
          </a:p>
          <a:p>
            <a:pPr>
              <a:buClr>
                <a:schemeClr val="tx1"/>
              </a:buClr>
            </a:pP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Observed</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circulation</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pattern</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reproduced</a:t>
            </a:r>
            <a:r>
              <a:rPr lang="de-DE" sz="1600" dirty="0">
                <a:solidFill>
                  <a:srgbClr val="474747"/>
                </a:solidFill>
                <a:latin typeface="Arial" panose="020B0604020202020204" pitchFamily="34" charset="0"/>
                <a:cs typeface="Arial" panose="020B0604020202020204" pitchFamily="34" charset="0"/>
              </a:rPr>
              <a:t> at high </a:t>
            </a:r>
            <a:r>
              <a:rPr lang="de-DE" sz="1600" dirty="0" err="1">
                <a:solidFill>
                  <a:srgbClr val="474747"/>
                </a:solidFill>
                <a:latin typeface="Arial" panose="020B0604020202020204" pitchFamily="34" charset="0"/>
                <a:cs typeface="Arial" panose="020B0604020202020204" pitchFamily="34" charset="0"/>
              </a:rPr>
              <a:t>resolution</a:t>
            </a:r>
            <a:endParaRPr lang="en-GB" sz="1600" dirty="0">
              <a:solidFill>
                <a:srgbClr val="474747"/>
              </a:solidFill>
              <a:latin typeface="Arial" panose="020B0604020202020204" pitchFamily="34" charset="0"/>
              <a:cs typeface="Arial" panose="020B0604020202020204" pitchFamily="34" charset="0"/>
            </a:endParaRPr>
          </a:p>
        </p:txBody>
      </p:sp>
      <p:sp>
        <p:nvSpPr>
          <p:cNvPr id="3" name="Additionszeichen 2">
            <a:extLst>
              <a:ext uri="{FF2B5EF4-FFF2-40B4-BE49-F238E27FC236}">
                <a16:creationId xmlns:a16="http://schemas.microsoft.com/office/drawing/2014/main" id="{E7FD8CA4-4031-4AAF-A5AD-40CAEE8DC584}"/>
              </a:ext>
            </a:extLst>
          </p:cNvPr>
          <p:cNvSpPr/>
          <p:nvPr/>
        </p:nvSpPr>
        <p:spPr>
          <a:xfrm>
            <a:off x="1502425" y="2320690"/>
            <a:ext cx="223365" cy="233001"/>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Minuszeichen 4">
            <a:extLst>
              <a:ext uri="{FF2B5EF4-FFF2-40B4-BE49-F238E27FC236}">
                <a16:creationId xmlns:a16="http://schemas.microsoft.com/office/drawing/2014/main" id="{065C9579-C8EA-4EA1-8B8C-0AB2C210D555}"/>
              </a:ext>
            </a:extLst>
          </p:cNvPr>
          <p:cNvSpPr/>
          <p:nvPr/>
        </p:nvSpPr>
        <p:spPr>
          <a:xfrm>
            <a:off x="4045737" y="2378180"/>
            <a:ext cx="213802" cy="180133"/>
          </a:xfrm>
          <a:prstGeom prst="mathMinus">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Additionszeichen 22">
            <a:extLst>
              <a:ext uri="{FF2B5EF4-FFF2-40B4-BE49-F238E27FC236}">
                <a16:creationId xmlns:a16="http://schemas.microsoft.com/office/drawing/2014/main" id="{6FEBC567-1F9E-41A9-8777-29EFE7146294}"/>
              </a:ext>
            </a:extLst>
          </p:cNvPr>
          <p:cNvSpPr/>
          <p:nvPr/>
        </p:nvSpPr>
        <p:spPr>
          <a:xfrm>
            <a:off x="1502424" y="2585914"/>
            <a:ext cx="223365" cy="233001"/>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34B920EF-AB60-A5C3-94A7-8F5158D10EC8}"/>
              </a:ext>
            </a:extLst>
          </p:cNvPr>
          <p:cNvSpPr>
            <a:spLocks noGrp="1"/>
          </p:cNvSpPr>
          <p:nvPr>
            <p:ph type="dt" sz="half" idx="10"/>
          </p:nvPr>
        </p:nvSpPr>
        <p:spPr/>
        <p:txBody>
          <a:bodyPr/>
          <a:lstStyle/>
          <a:p>
            <a:r>
              <a:rPr lang="de-DE"/>
              <a:t>2025-03-21</a:t>
            </a:r>
          </a:p>
        </p:txBody>
      </p:sp>
      <p:sp>
        <p:nvSpPr>
          <p:cNvPr id="4" name="Fußzeilenplatzhalter 3">
            <a:extLst>
              <a:ext uri="{FF2B5EF4-FFF2-40B4-BE49-F238E27FC236}">
                <a16:creationId xmlns:a16="http://schemas.microsoft.com/office/drawing/2014/main" id="{D3893614-70DB-1DF0-1093-EB4620804AAD}"/>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63429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5"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A4E3E6E-964B-4C1F-B650-1A50F0E80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3024" y="-1031"/>
            <a:ext cx="2905349" cy="2421124"/>
          </a:xfrm>
          <a:prstGeom prst="rect">
            <a:avLst/>
          </a:prstGeom>
        </p:spPr>
      </p:pic>
      <p:pic>
        <p:nvPicPr>
          <p:cNvPr id="5" name="Grafik 4">
            <a:extLst>
              <a:ext uri="{FF2B5EF4-FFF2-40B4-BE49-F238E27FC236}">
                <a16:creationId xmlns:a16="http://schemas.microsoft.com/office/drawing/2014/main" id="{B0854E20-0A78-4003-BA27-DDC02FC70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33" y="758600"/>
            <a:ext cx="6106782" cy="3837062"/>
          </a:xfrm>
          <a:prstGeom prst="rect">
            <a:avLst/>
          </a:prstGeom>
        </p:spPr>
      </p:pic>
      <p:sp>
        <p:nvSpPr>
          <p:cNvPr id="11" name="Titel 1">
            <a:extLst>
              <a:ext uri="{FF2B5EF4-FFF2-40B4-BE49-F238E27FC236}">
                <a16:creationId xmlns:a16="http://schemas.microsoft.com/office/drawing/2014/main" id="{C0E90771-1570-4451-A288-B2723B6649C9}"/>
              </a:ext>
            </a:extLst>
          </p:cNvPr>
          <p:cNvSpPr>
            <a:spLocks noGrp="1"/>
          </p:cNvSpPr>
          <p:nvPr>
            <p:ph type="ctrTitle"/>
          </p:nvPr>
        </p:nvSpPr>
        <p:spPr>
          <a:xfrm>
            <a:off x="186465" y="296049"/>
            <a:ext cx="1796881" cy="415498"/>
          </a:xfrm>
        </p:spPr>
        <p:txBody>
          <a:bodyPr/>
          <a:lstStyle/>
          <a:p>
            <a:r>
              <a:rPr lang="de-DE" dirty="0"/>
              <a:t>Radiation</a:t>
            </a:r>
          </a:p>
        </p:txBody>
      </p:sp>
      <p:sp>
        <p:nvSpPr>
          <p:cNvPr id="13" name="Textfeld 12">
            <a:extLst>
              <a:ext uri="{FF2B5EF4-FFF2-40B4-BE49-F238E27FC236}">
                <a16:creationId xmlns:a16="http://schemas.microsoft.com/office/drawing/2014/main" id="{5E75DFFB-B138-443C-8081-EE88DBCFF682}"/>
              </a:ext>
            </a:extLst>
          </p:cNvPr>
          <p:cNvSpPr txBox="1"/>
          <p:nvPr/>
        </p:nvSpPr>
        <p:spPr>
          <a:xfrm>
            <a:off x="1523588" y="2279362"/>
            <a:ext cx="4095534" cy="830997"/>
          </a:xfrm>
          <a:prstGeom prst="rect">
            <a:avLst/>
          </a:prstGeom>
          <a:solidFill>
            <a:srgbClr val="FFFFCC"/>
          </a:solidFill>
          <a:ln>
            <a:solidFill>
              <a:schemeClr val="tx1"/>
            </a:solidFill>
          </a:ln>
        </p:spPr>
        <p:txBody>
          <a:bodyPr wrap="square" rtlCol="0">
            <a:spAutoFit/>
          </a:bodyPr>
          <a:lstStyle/>
          <a:p>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Temperature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bias</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near</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surface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is</a:t>
            </a:r>
            <a:br>
              <a:rPr lang="de-DE" sz="1600" dirty="0">
                <a:solidFill>
                  <a:srgbClr val="474747"/>
                </a:solidFill>
                <a:latin typeface="Arial" panose="020B0604020202020204" pitchFamily="34" charset="0"/>
                <a:cs typeface="Arial" panose="020B0604020202020204" pitchFamily="34" charset="0"/>
              </a:rPr>
            </a:b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impacted</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by</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bias</a:t>
            </a:r>
            <a:r>
              <a:rPr lang="de-DE" sz="1600" dirty="0">
                <a:solidFill>
                  <a:srgbClr val="474747"/>
                </a:solidFill>
                <a:latin typeface="Arial" panose="020B0604020202020204" pitchFamily="34" charset="0"/>
                <a:cs typeface="Arial" panose="020B0604020202020204" pitchFamily="34" charset="0"/>
              </a:rPr>
              <a:t> in </a:t>
            </a:r>
            <a:r>
              <a:rPr lang="de-DE" sz="1600" dirty="0" err="1">
                <a:solidFill>
                  <a:srgbClr val="474747"/>
                </a:solidFill>
                <a:latin typeface="Arial" panose="020B0604020202020204" pitchFamily="34" charset="0"/>
                <a:cs typeface="Arial" panose="020B0604020202020204" pitchFamily="34" charset="0"/>
              </a:rPr>
              <a:t>the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radiation</a:t>
            </a:r>
            <a:endParaRPr lang="de-DE" sz="1600" dirty="0">
              <a:solidFill>
                <a:srgbClr val="474747"/>
              </a:solidFill>
              <a:latin typeface="Arial" panose="020B0604020202020204" pitchFamily="34" charset="0"/>
              <a:cs typeface="Arial" panose="020B0604020202020204" pitchFamily="34" charset="0"/>
            </a:endParaRPr>
          </a:p>
          <a:p>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entire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valley</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atmosphere</a:t>
            </a:r>
            <a:r>
              <a:rPr lang="de-DE" sz="1600" dirty="0">
                <a:solidFill>
                  <a:srgbClr val="474747"/>
                </a:solidFill>
                <a:latin typeface="Arial" panose="020B0604020202020204" pitchFamily="34" charset="0"/>
                <a:cs typeface="Arial" panose="020B0604020202020204" pitchFamily="34" charset="0"/>
              </a:rPr>
              <a:t> </a:t>
            </a:r>
            <a:r>
              <a:rPr lang="de-DE" sz="1600" dirty="0" err="1">
                <a:solidFill>
                  <a:srgbClr val="474747"/>
                </a:solidFill>
                <a:latin typeface="Arial" panose="020B0604020202020204" pitchFamily="34" charset="0"/>
                <a:cs typeface="Arial" panose="020B0604020202020204" pitchFamily="34" charset="0"/>
              </a:rPr>
              <a:t>too</a:t>
            </a:r>
            <a:r>
              <a:rPr lang="de-DE" sz="1600" dirty="0">
                <a:solidFill>
                  <a:srgbClr val="474747"/>
                </a:solidFill>
                <a:latin typeface="Arial" panose="020B0604020202020204" pitchFamily="34" charset="0"/>
                <a:cs typeface="Arial" panose="020B0604020202020204" pitchFamily="34" charset="0"/>
              </a:rPr>
              <a:t> warm</a:t>
            </a:r>
            <a:endParaRPr lang="en-GB" sz="1600" dirty="0">
              <a:solidFill>
                <a:srgbClr val="474747"/>
              </a:solidFill>
              <a:latin typeface="Arial" panose="020B0604020202020204" pitchFamily="34" charset="0"/>
              <a:cs typeface="Arial" panose="020B0604020202020204" pitchFamily="34" charset="0"/>
            </a:endParaRPr>
          </a:p>
        </p:txBody>
      </p:sp>
      <p:sp>
        <p:nvSpPr>
          <p:cNvPr id="14" name="Minuszeichen 13">
            <a:extLst>
              <a:ext uri="{FF2B5EF4-FFF2-40B4-BE49-F238E27FC236}">
                <a16:creationId xmlns:a16="http://schemas.microsoft.com/office/drawing/2014/main" id="{148188D0-979A-43F7-9195-534C4D1EFFB2}"/>
              </a:ext>
            </a:extLst>
          </p:cNvPr>
          <p:cNvSpPr/>
          <p:nvPr/>
        </p:nvSpPr>
        <p:spPr>
          <a:xfrm>
            <a:off x="1585384" y="2391616"/>
            <a:ext cx="213802" cy="180133"/>
          </a:xfrm>
          <a:prstGeom prst="mathMinus">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ußzeilenplatzhalter 4">
            <a:extLst>
              <a:ext uri="{FF2B5EF4-FFF2-40B4-BE49-F238E27FC236}">
                <a16:creationId xmlns:a16="http://schemas.microsoft.com/office/drawing/2014/main" id="{6949E675-3412-45FF-8539-07B3D44181B9}"/>
              </a:ext>
            </a:extLst>
          </p:cNvPr>
          <p:cNvSpPr>
            <a:spLocks noGrp="1"/>
          </p:cNvSpPr>
          <p:nvPr>
            <p:ph type="ftr" sz="quarter" idx="15"/>
          </p:nvPr>
        </p:nvSpPr>
        <p:spPr>
          <a:xfrm>
            <a:off x="3262313" y="4739302"/>
            <a:ext cx="4164967" cy="274637"/>
          </a:xfrm>
          <a:prstGeom prst="rect">
            <a:avLst/>
          </a:prstGeom>
        </p:spPr>
        <p:txBody>
          <a:bodyPr vert="horz" lIns="91440" tIns="14400" rIns="9144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PrePEP 2025</a:t>
            </a:r>
            <a:endParaRPr lang="de-DE" dirty="0"/>
          </a:p>
        </p:txBody>
      </p:sp>
      <p:sp>
        <p:nvSpPr>
          <p:cNvPr id="16" name="Ellipse 15">
            <a:extLst>
              <a:ext uri="{FF2B5EF4-FFF2-40B4-BE49-F238E27FC236}">
                <a16:creationId xmlns:a16="http://schemas.microsoft.com/office/drawing/2014/main" id="{8C53194B-553F-47CF-A7F4-34CB0AF45F40}"/>
              </a:ext>
            </a:extLst>
          </p:cNvPr>
          <p:cNvSpPr/>
          <p:nvPr/>
        </p:nvSpPr>
        <p:spPr>
          <a:xfrm>
            <a:off x="7629578" y="777667"/>
            <a:ext cx="289249" cy="276999"/>
          </a:xfrm>
          <a:prstGeom prst="ellipse">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66CC"/>
              </a:solidFill>
            </a:endParaRPr>
          </a:p>
        </p:txBody>
      </p:sp>
      <p:sp>
        <p:nvSpPr>
          <p:cNvPr id="2" name="Rechteck 1">
            <a:extLst>
              <a:ext uri="{FF2B5EF4-FFF2-40B4-BE49-F238E27FC236}">
                <a16:creationId xmlns:a16="http://schemas.microsoft.com/office/drawing/2014/main" id="{83637075-F280-4750-8930-55A430DE3A05}"/>
              </a:ext>
            </a:extLst>
          </p:cNvPr>
          <p:cNvSpPr/>
          <p:nvPr/>
        </p:nvSpPr>
        <p:spPr>
          <a:xfrm>
            <a:off x="6588808" y="1847577"/>
            <a:ext cx="2555192" cy="51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399C01CF-AE55-4FD7-BB79-E3CD964A5702}"/>
              </a:ext>
            </a:extLst>
          </p:cNvPr>
          <p:cNvSpPr txBox="1"/>
          <p:nvPr/>
        </p:nvSpPr>
        <p:spPr>
          <a:xfrm>
            <a:off x="6595518" y="2016567"/>
            <a:ext cx="2555041" cy="2462213"/>
          </a:xfrm>
          <a:prstGeom prst="rect">
            <a:avLst/>
          </a:prstGeom>
          <a:noFill/>
        </p:spPr>
        <p:txBody>
          <a:bodyPr wrap="square" rtlCol="0">
            <a:spAutoFit/>
          </a:bodyPr>
          <a:lstStyle/>
          <a:p>
            <a:r>
              <a:rPr lang="de-DE" sz="1400" u="sng" dirty="0">
                <a:solidFill>
                  <a:srgbClr val="474747"/>
                </a:solidFill>
              </a:rPr>
              <a:t>Figure:</a:t>
            </a:r>
            <a:r>
              <a:rPr lang="de-DE" sz="1400" dirty="0">
                <a:solidFill>
                  <a:srgbClr val="474747"/>
                </a:solidFill>
              </a:rPr>
              <a:t> Temporal </a:t>
            </a:r>
            <a:r>
              <a:rPr lang="de-DE" sz="1400" dirty="0" err="1">
                <a:solidFill>
                  <a:srgbClr val="474747"/>
                </a:solidFill>
              </a:rPr>
              <a:t>evolution</a:t>
            </a:r>
            <a:r>
              <a:rPr lang="de-DE" sz="1400" dirty="0">
                <a:solidFill>
                  <a:srgbClr val="474747"/>
                </a:solidFill>
              </a:rPr>
              <a:t> </a:t>
            </a:r>
            <a:r>
              <a:rPr lang="de-DE" sz="1400" dirty="0" err="1">
                <a:solidFill>
                  <a:srgbClr val="474747"/>
                </a:solidFill>
              </a:rPr>
              <a:t>of</a:t>
            </a:r>
            <a:r>
              <a:rPr lang="de-DE" sz="1400" dirty="0">
                <a:solidFill>
                  <a:srgbClr val="474747"/>
                </a:solidFill>
              </a:rPr>
              <a:t> </a:t>
            </a:r>
            <a:r>
              <a:rPr lang="de-DE" sz="1400" dirty="0" err="1">
                <a:solidFill>
                  <a:srgbClr val="474747"/>
                </a:solidFill>
              </a:rPr>
              <a:t>downward</a:t>
            </a:r>
            <a:r>
              <a:rPr lang="de-DE" sz="1400" dirty="0">
                <a:solidFill>
                  <a:srgbClr val="474747"/>
                </a:solidFill>
              </a:rPr>
              <a:t> </a:t>
            </a:r>
            <a:r>
              <a:rPr lang="de-DE" sz="1400" dirty="0" err="1">
                <a:solidFill>
                  <a:srgbClr val="474747"/>
                </a:solidFill>
              </a:rPr>
              <a:t>longwave</a:t>
            </a:r>
            <a:r>
              <a:rPr lang="de-DE" sz="1400" dirty="0">
                <a:solidFill>
                  <a:srgbClr val="474747"/>
                </a:solidFill>
              </a:rPr>
              <a:t> </a:t>
            </a:r>
            <a:r>
              <a:rPr lang="de-DE" sz="1400" dirty="0" err="1">
                <a:solidFill>
                  <a:srgbClr val="474747"/>
                </a:solidFill>
              </a:rPr>
              <a:t>radiation</a:t>
            </a:r>
            <a:r>
              <a:rPr lang="de-DE" sz="1400" dirty="0">
                <a:solidFill>
                  <a:srgbClr val="474747"/>
                </a:solidFill>
              </a:rPr>
              <a:t> (</a:t>
            </a:r>
            <a:r>
              <a:rPr lang="de-DE" sz="1400" dirty="0" err="1">
                <a:solidFill>
                  <a:srgbClr val="474747"/>
                </a:solidFill>
              </a:rPr>
              <a:t>left</a:t>
            </a:r>
            <a:r>
              <a:rPr lang="de-DE" sz="1400" dirty="0">
                <a:solidFill>
                  <a:srgbClr val="474747"/>
                </a:solidFill>
              </a:rPr>
              <a:t> top), </a:t>
            </a:r>
            <a:r>
              <a:rPr lang="de-DE" sz="1400" dirty="0" err="1">
                <a:solidFill>
                  <a:srgbClr val="474747"/>
                </a:solidFill>
              </a:rPr>
              <a:t>upward</a:t>
            </a:r>
            <a:r>
              <a:rPr lang="de-DE" sz="1400" dirty="0">
                <a:solidFill>
                  <a:srgbClr val="474747"/>
                </a:solidFill>
              </a:rPr>
              <a:t> </a:t>
            </a:r>
            <a:r>
              <a:rPr lang="de-DE" sz="1400" dirty="0" err="1">
                <a:solidFill>
                  <a:srgbClr val="474747"/>
                </a:solidFill>
              </a:rPr>
              <a:t>longwave</a:t>
            </a:r>
            <a:r>
              <a:rPr lang="de-DE" sz="1400" dirty="0">
                <a:solidFill>
                  <a:srgbClr val="474747"/>
                </a:solidFill>
              </a:rPr>
              <a:t> </a:t>
            </a:r>
            <a:r>
              <a:rPr lang="de-DE" sz="1400" dirty="0" err="1">
                <a:solidFill>
                  <a:srgbClr val="474747"/>
                </a:solidFill>
              </a:rPr>
              <a:t>radiation</a:t>
            </a:r>
            <a:r>
              <a:rPr lang="de-DE" sz="1400" dirty="0">
                <a:solidFill>
                  <a:srgbClr val="474747"/>
                </a:solidFill>
              </a:rPr>
              <a:t> (</a:t>
            </a:r>
            <a:r>
              <a:rPr lang="de-DE" sz="1400" dirty="0" err="1">
                <a:solidFill>
                  <a:srgbClr val="474747"/>
                </a:solidFill>
              </a:rPr>
              <a:t>right</a:t>
            </a:r>
            <a:r>
              <a:rPr lang="de-DE" sz="1400" dirty="0">
                <a:solidFill>
                  <a:srgbClr val="474747"/>
                </a:solidFill>
              </a:rPr>
              <a:t> top), </a:t>
            </a:r>
            <a:r>
              <a:rPr lang="de-DE" sz="1400" dirty="0" err="1">
                <a:solidFill>
                  <a:srgbClr val="474747"/>
                </a:solidFill>
              </a:rPr>
              <a:t>downward</a:t>
            </a:r>
            <a:r>
              <a:rPr lang="de-DE" sz="1400" dirty="0">
                <a:solidFill>
                  <a:srgbClr val="474747"/>
                </a:solidFill>
              </a:rPr>
              <a:t> </a:t>
            </a:r>
            <a:r>
              <a:rPr lang="de-DE" sz="1400" dirty="0" err="1">
                <a:solidFill>
                  <a:srgbClr val="474747"/>
                </a:solidFill>
              </a:rPr>
              <a:t>shortwave</a:t>
            </a:r>
            <a:r>
              <a:rPr lang="de-DE" sz="1400" dirty="0">
                <a:solidFill>
                  <a:srgbClr val="474747"/>
                </a:solidFill>
              </a:rPr>
              <a:t> </a:t>
            </a:r>
            <a:r>
              <a:rPr lang="de-DE" sz="1400" dirty="0" err="1">
                <a:solidFill>
                  <a:srgbClr val="474747"/>
                </a:solidFill>
              </a:rPr>
              <a:t>radiation</a:t>
            </a:r>
            <a:r>
              <a:rPr lang="de-DE" sz="1400" dirty="0">
                <a:solidFill>
                  <a:srgbClr val="474747"/>
                </a:solidFill>
              </a:rPr>
              <a:t> (</a:t>
            </a:r>
            <a:r>
              <a:rPr lang="de-DE" sz="1400" dirty="0" err="1">
                <a:solidFill>
                  <a:srgbClr val="474747"/>
                </a:solidFill>
              </a:rPr>
              <a:t>left</a:t>
            </a:r>
            <a:r>
              <a:rPr lang="de-DE" sz="1400" dirty="0">
                <a:solidFill>
                  <a:srgbClr val="474747"/>
                </a:solidFill>
              </a:rPr>
              <a:t> </a:t>
            </a:r>
            <a:r>
              <a:rPr lang="de-DE" sz="1400" dirty="0" err="1">
                <a:solidFill>
                  <a:srgbClr val="474747"/>
                </a:solidFill>
              </a:rPr>
              <a:t>bellow</a:t>
            </a:r>
            <a:r>
              <a:rPr lang="de-DE" sz="1400" dirty="0">
                <a:solidFill>
                  <a:srgbClr val="474747"/>
                </a:solidFill>
              </a:rPr>
              <a:t>), and </a:t>
            </a:r>
            <a:r>
              <a:rPr lang="de-DE" sz="1400" dirty="0" err="1">
                <a:solidFill>
                  <a:srgbClr val="474747"/>
                </a:solidFill>
              </a:rPr>
              <a:t>upward</a:t>
            </a:r>
            <a:r>
              <a:rPr lang="de-DE" sz="1400" dirty="0">
                <a:solidFill>
                  <a:srgbClr val="474747"/>
                </a:solidFill>
              </a:rPr>
              <a:t> </a:t>
            </a:r>
            <a:r>
              <a:rPr lang="de-DE" sz="1400" dirty="0" err="1">
                <a:solidFill>
                  <a:srgbClr val="474747"/>
                </a:solidFill>
              </a:rPr>
              <a:t>shortwave</a:t>
            </a:r>
            <a:r>
              <a:rPr lang="de-DE" sz="1400" dirty="0">
                <a:solidFill>
                  <a:srgbClr val="474747"/>
                </a:solidFill>
              </a:rPr>
              <a:t> </a:t>
            </a:r>
            <a:r>
              <a:rPr lang="de-DE" sz="1400" dirty="0" err="1">
                <a:solidFill>
                  <a:srgbClr val="474747"/>
                </a:solidFill>
              </a:rPr>
              <a:t>radiation</a:t>
            </a:r>
            <a:r>
              <a:rPr lang="de-DE" sz="1400" dirty="0">
                <a:solidFill>
                  <a:srgbClr val="474747"/>
                </a:solidFill>
              </a:rPr>
              <a:t> (</a:t>
            </a:r>
            <a:r>
              <a:rPr lang="de-DE" sz="1400" dirty="0" err="1">
                <a:solidFill>
                  <a:srgbClr val="474747"/>
                </a:solidFill>
              </a:rPr>
              <a:t>right</a:t>
            </a:r>
            <a:r>
              <a:rPr lang="de-DE" sz="1400" dirty="0">
                <a:solidFill>
                  <a:srgbClr val="474747"/>
                </a:solidFill>
              </a:rPr>
              <a:t> </a:t>
            </a:r>
            <a:r>
              <a:rPr lang="de-DE" sz="1400" dirty="0" err="1">
                <a:solidFill>
                  <a:srgbClr val="474747"/>
                </a:solidFill>
              </a:rPr>
              <a:t>below</a:t>
            </a:r>
            <a:r>
              <a:rPr lang="de-DE" sz="1400" dirty="0">
                <a:solidFill>
                  <a:srgbClr val="474747"/>
                </a:solidFill>
              </a:rPr>
              <a:t>) </a:t>
            </a:r>
            <a:r>
              <a:rPr lang="de-DE" sz="1400" dirty="0" err="1">
                <a:solidFill>
                  <a:srgbClr val="474747"/>
                </a:solidFill>
              </a:rPr>
              <a:t>from</a:t>
            </a:r>
            <a:r>
              <a:rPr lang="de-DE" sz="1400" dirty="0">
                <a:solidFill>
                  <a:srgbClr val="474747"/>
                </a:solidFill>
              </a:rPr>
              <a:t> </a:t>
            </a:r>
            <a:r>
              <a:rPr lang="de-DE" sz="1400" dirty="0" err="1">
                <a:solidFill>
                  <a:srgbClr val="474747"/>
                </a:solidFill>
              </a:rPr>
              <a:t>simulations</a:t>
            </a:r>
            <a:r>
              <a:rPr lang="de-DE" sz="1400" dirty="0">
                <a:solidFill>
                  <a:srgbClr val="474747"/>
                </a:solidFill>
              </a:rPr>
              <a:t> </a:t>
            </a:r>
            <a:r>
              <a:rPr lang="de-DE" sz="1400" dirty="0" err="1">
                <a:solidFill>
                  <a:srgbClr val="474747"/>
                </a:solidFill>
              </a:rPr>
              <a:t>with</a:t>
            </a:r>
            <a:r>
              <a:rPr lang="de-DE" sz="1400" dirty="0">
                <a:solidFill>
                  <a:srgbClr val="474747"/>
                </a:solidFill>
              </a:rPr>
              <a:t> different horizontal </a:t>
            </a:r>
            <a:r>
              <a:rPr lang="de-DE" sz="1400" dirty="0" err="1">
                <a:solidFill>
                  <a:srgbClr val="474747"/>
                </a:solidFill>
              </a:rPr>
              <a:t>grid</a:t>
            </a:r>
            <a:r>
              <a:rPr lang="de-DE" sz="1400" dirty="0">
                <a:solidFill>
                  <a:srgbClr val="474747"/>
                </a:solidFill>
              </a:rPr>
              <a:t> </a:t>
            </a:r>
            <a:r>
              <a:rPr lang="de-DE" sz="1400" dirty="0" err="1">
                <a:solidFill>
                  <a:srgbClr val="474747"/>
                </a:solidFill>
              </a:rPr>
              <a:t>scales</a:t>
            </a:r>
            <a:r>
              <a:rPr lang="de-DE" sz="1400" dirty="0">
                <a:solidFill>
                  <a:srgbClr val="474747"/>
                </a:solidFill>
              </a:rPr>
              <a:t> (</a:t>
            </a:r>
            <a:r>
              <a:rPr lang="de-DE" sz="1400" dirty="0" err="1">
                <a:solidFill>
                  <a:srgbClr val="474747"/>
                </a:solidFill>
              </a:rPr>
              <a:t>colored</a:t>
            </a:r>
            <a:r>
              <a:rPr lang="de-DE" sz="1400" dirty="0">
                <a:solidFill>
                  <a:srgbClr val="474747"/>
                </a:solidFill>
              </a:rPr>
              <a:t>) and </a:t>
            </a:r>
            <a:r>
              <a:rPr lang="de-DE" sz="1400" dirty="0" err="1">
                <a:solidFill>
                  <a:srgbClr val="474747"/>
                </a:solidFill>
              </a:rPr>
              <a:t>observation</a:t>
            </a:r>
            <a:r>
              <a:rPr lang="de-DE" sz="1400" dirty="0">
                <a:solidFill>
                  <a:srgbClr val="474747"/>
                </a:solidFill>
              </a:rPr>
              <a:t> (</a:t>
            </a:r>
            <a:r>
              <a:rPr lang="de-DE" sz="1400" dirty="0" err="1">
                <a:solidFill>
                  <a:srgbClr val="474747"/>
                </a:solidFill>
              </a:rPr>
              <a:t>black</a:t>
            </a:r>
            <a:r>
              <a:rPr lang="de-DE" sz="1400" dirty="0">
                <a:solidFill>
                  <a:srgbClr val="474747"/>
                </a:solidFill>
              </a:rPr>
              <a:t>). </a:t>
            </a:r>
          </a:p>
        </p:txBody>
      </p:sp>
      <p:sp>
        <p:nvSpPr>
          <p:cNvPr id="7" name="Rechteck 6">
            <a:extLst>
              <a:ext uri="{FF2B5EF4-FFF2-40B4-BE49-F238E27FC236}">
                <a16:creationId xmlns:a16="http://schemas.microsoft.com/office/drawing/2014/main" id="{C85CCE87-2E2E-48E6-B8BF-09F639BB33BC}"/>
              </a:ext>
            </a:extLst>
          </p:cNvPr>
          <p:cNvSpPr/>
          <p:nvPr/>
        </p:nvSpPr>
        <p:spPr>
          <a:xfrm>
            <a:off x="606751" y="3119215"/>
            <a:ext cx="68367" cy="1116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50981BF-FEE2-474D-B237-3A31EAA4C45C}"/>
              </a:ext>
            </a:extLst>
          </p:cNvPr>
          <p:cNvSpPr/>
          <p:nvPr/>
        </p:nvSpPr>
        <p:spPr>
          <a:xfrm>
            <a:off x="4006553" y="3589481"/>
            <a:ext cx="68367"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823DE62-7990-4CC9-B185-475CF28419D8}"/>
              </a:ext>
            </a:extLst>
          </p:cNvPr>
          <p:cNvSpPr/>
          <p:nvPr/>
        </p:nvSpPr>
        <p:spPr>
          <a:xfrm>
            <a:off x="4006553" y="3302540"/>
            <a:ext cx="68367" cy="24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E2164266-2141-DDB2-5ADF-1DCFF50DBBBD}"/>
              </a:ext>
            </a:extLst>
          </p:cNvPr>
          <p:cNvSpPr>
            <a:spLocks noGrp="1"/>
          </p:cNvSpPr>
          <p:nvPr>
            <p:ph type="dt" sz="half" idx="10"/>
          </p:nvPr>
        </p:nvSpPr>
        <p:spPr/>
        <p:txBody>
          <a:bodyPr/>
          <a:lstStyle/>
          <a:p>
            <a:r>
              <a:rPr lang="de-DE"/>
              <a:t>2025-03-21</a:t>
            </a:r>
          </a:p>
        </p:txBody>
      </p:sp>
      <p:sp>
        <p:nvSpPr>
          <p:cNvPr id="8" name="Textfeld 7">
            <a:extLst>
              <a:ext uri="{FF2B5EF4-FFF2-40B4-BE49-F238E27FC236}">
                <a16:creationId xmlns:a16="http://schemas.microsoft.com/office/drawing/2014/main" id="{5309298F-06D7-7C6E-7893-CF3F12C899C9}"/>
              </a:ext>
            </a:extLst>
          </p:cNvPr>
          <p:cNvSpPr txBox="1"/>
          <p:nvPr/>
        </p:nvSpPr>
        <p:spPr>
          <a:xfrm>
            <a:off x="1262743" y="881741"/>
            <a:ext cx="1415772" cy="369332"/>
          </a:xfrm>
          <a:prstGeom prst="rect">
            <a:avLst/>
          </a:prstGeom>
          <a:noFill/>
        </p:spPr>
        <p:txBody>
          <a:bodyPr wrap="none" rtlCol="0">
            <a:spAutoFit/>
          </a:bodyPr>
          <a:lstStyle/>
          <a:p>
            <a:r>
              <a:rPr lang="de-DE" dirty="0" err="1"/>
              <a:t>Longwave</a:t>
            </a:r>
            <a:r>
              <a:rPr lang="de-DE" dirty="0"/>
              <a:t> ↓</a:t>
            </a:r>
          </a:p>
        </p:txBody>
      </p:sp>
      <p:sp>
        <p:nvSpPr>
          <p:cNvPr id="9" name="Textfeld 8">
            <a:extLst>
              <a:ext uri="{FF2B5EF4-FFF2-40B4-BE49-F238E27FC236}">
                <a16:creationId xmlns:a16="http://schemas.microsoft.com/office/drawing/2014/main" id="{BF9EFEDC-77E0-F8FC-4503-B7D026BB222A}"/>
              </a:ext>
            </a:extLst>
          </p:cNvPr>
          <p:cNvSpPr txBox="1"/>
          <p:nvPr/>
        </p:nvSpPr>
        <p:spPr>
          <a:xfrm>
            <a:off x="3983453" y="918289"/>
            <a:ext cx="1415772" cy="369332"/>
          </a:xfrm>
          <a:prstGeom prst="rect">
            <a:avLst/>
          </a:prstGeom>
          <a:noFill/>
        </p:spPr>
        <p:txBody>
          <a:bodyPr wrap="none" rtlCol="0">
            <a:spAutoFit/>
          </a:bodyPr>
          <a:lstStyle/>
          <a:p>
            <a:r>
              <a:rPr lang="de-DE" dirty="0" err="1"/>
              <a:t>Longwave</a:t>
            </a:r>
            <a:r>
              <a:rPr lang="de-DE" dirty="0"/>
              <a:t> ↑</a:t>
            </a:r>
          </a:p>
        </p:txBody>
      </p:sp>
      <p:sp>
        <p:nvSpPr>
          <p:cNvPr id="19" name="Textfeld 18">
            <a:extLst>
              <a:ext uri="{FF2B5EF4-FFF2-40B4-BE49-F238E27FC236}">
                <a16:creationId xmlns:a16="http://schemas.microsoft.com/office/drawing/2014/main" id="{519AEC39-410E-AEB1-0761-05A026F34921}"/>
              </a:ext>
            </a:extLst>
          </p:cNvPr>
          <p:cNvSpPr txBox="1"/>
          <p:nvPr/>
        </p:nvSpPr>
        <p:spPr>
          <a:xfrm>
            <a:off x="965163" y="3275466"/>
            <a:ext cx="1454244" cy="369332"/>
          </a:xfrm>
          <a:prstGeom prst="rect">
            <a:avLst/>
          </a:prstGeom>
          <a:noFill/>
        </p:spPr>
        <p:txBody>
          <a:bodyPr wrap="none" rtlCol="0">
            <a:spAutoFit/>
          </a:bodyPr>
          <a:lstStyle/>
          <a:p>
            <a:r>
              <a:rPr lang="de-DE" dirty="0" err="1"/>
              <a:t>Shortwave</a:t>
            </a:r>
            <a:r>
              <a:rPr lang="de-DE" dirty="0"/>
              <a:t> ↓</a:t>
            </a:r>
          </a:p>
        </p:txBody>
      </p:sp>
      <p:sp>
        <p:nvSpPr>
          <p:cNvPr id="20" name="Textfeld 19">
            <a:extLst>
              <a:ext uri="{FF2B5EF4-FFF2-40B4-BE49-F238E27FC236}">
                <a16:creationId xmlns:a16="http://schemas.microsoft.com/office/drawing/2014/main" id="{03631322-D2EC-CA78-33F9-E6DE68978EFD}"/>
              </a:ext>
            </a:extLst>
          </p:cNvPr>
          <p:cNvSpPr txBox="1"/>
          <p:nvPr/>
        </p:nvSpPr>
        <p:spPr>
          <a:xfrm>
            <a:off x="4410797" y="3308181"/>
            <a:ext cx="1454244" cy="369332"/>
          </a:xfrm>
          <a:prstGeom prst="rect">
            <a:avLst/>
          </a:prstGeom>
          <a:noFill/>
        </p:spPr>
        <p:txBody>
          <a:bodyPr wrap="none" rtlCol="0">
            <a:spAutoFit/>
          </a:bodyPr>
          <a:lstStyle/>
          <a:p>
            <a:r>
              <a:rPr lang="de-DE" dirty="0" err="1"/>
              <a:t>Shortwave</a:t>
            </a:r>
            <a:r>
              <a:rPr lang="de-DE" dirty="0"/>
              <a:t> ↑</a:t>
            </a:r>
          </a:p>
        </p:txBody>
      </p:sp>
    </p:spTree>
    <p:extLst>
      <p:ext uri="{BB962C8B-B14F-4D97-AF65-F5344CB8AC3E}">
        <p14:creationId xmlns:p14="http://schemas.microsoft.com/office/powerpoint/2010/main" val="423359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CB2968-0D0D-FB18-AB77-AE33A86B8F3B}"/>
              </a:ext>
            </a:extLst>
          </p:cNvPr>
          <p:cNvSpPr>
            <a:spLocks noGrp="1"/>
          </p:cNvSpPr>
          <p:nvPr>
            <p:ph type="title"/>
          </p:nvPr>
        </p:nvSpPr>
        <p:spPr/>
        <p:txBody>
          <a:bodyPr/>
          <a:lstStyle/>
          <a:p>
            <a:r>
              <a:rPr lang="de-DE" dirty="0"/>
              <a:t>Outline</a:t>
            </a:r>
          </a:p>
        </p:txBody>
      </p:sp>
      <p:sp>
        <p:nvSpPr>
          <p:cNvPr id="7" name="Inhaltsplatzhalter 6">
            <a:extLst>
              <a:ext uri="{FF2B5EF4-FFF2-40B4-BE49-F238E27FC236}">
                <a16:creationId xmlns:a16="http://schemas.microsoft.com/office/drawing/2014/main" id="{925D50F5-77D1-2E9C-E65D-3266AE7E987F}"/>
              </a:ext>
            </a:extLst>
          </p:cNvPr>
          <p:cNvSpPr>
            <a:spLocks noGrp="1"/>
          </p:cNvSpPr>
          <p:nvPr>
            <p:ph idx="1"/>
          </p:nvPr>
        </p:nvSpPr>
        <p:spPr/>
        <p:txBody>
          <a:bodyPr>
            <a:normAutofit/>
          </a:bodyPr>
          <a:lstStyle/>
          <a:p>
            <a:r>
              <a:rPr lang="de-DE" sz="2000" dirty="0"/>
              <a:t>Ground-</a:t>
            </a:r>
            <a:r>
              <a:rPr lang="de-DE" sz="2000" dirty="0" err="1"/>
              <a:t>based</a:t>
            </a:r>
            <a:r>
              <a:rPr lang="de-DE" sz="2000" dirty="0"/>
              <a:t> remote </a:t>
            </a:r>
            <a:r>
              <a:rPr lang="de-DE" sz="2000" dirty="0" err="1"/>
              <a:t>sensing</a:t>
            </a:r>
            <a:endParaRPr lang="de-DE" sz="2000" dirty="0"/>
          </a:p>
          <a:p>
            <a:pPr lvl="1"/>
            <a:r>
              <a:rPr lang="de-DE" sz="2000" dirty="0" err="1"/>
              <a:t>FESSTVaL</a:t>
            </a:r>
            <a:endParaRPr lang="de-DE" sz="2000" dirty="0"/>
          </a:p>
          <a:p>
            <a:pPr lvl="1"/>
            <a:r>
              <a:rPr lang="de-DE" sz="2000" dirty="0" err="1"/>
              <a:t>TEAMx</a:t>
            </a:r>
            <a:r>
              <a:rPr lang="de-DE" sz="2000" dirty="0"/>
              <a:t> - PIANO</a:t>
            </a:r>
          </a:p>
          <a:p>
            <a:r>
              <a:rPr lang="de-DE" sz="2000" dirty="0">
                <a:solidFill>
                  <a:srgbClr val="FF0000"/>
                </a:solidFill>
              </a:rPr>
              <a:t>Crowd-</a:t>
            </a:r>
            <a:r>
              <a:rPr lang="de-DE" sz="2000" dirty="0" err="1">
                <a:solidFill>
                  <a:srgbClr val="FF0000"/>
                </a:solidFill>
              </a:rPr>
              <a:t>sourced</a:t>
            </a:r>
            <a:r>
              <a:rPr lang="de-DE" sz="2000" dirty="0">
                <a:solidFill>
                  <a:srgbClr val="FF0000"/>
                </a:solidFill>
              </a:rPr>
              <a:t> </a:t>
            </a:r>
            <a:r>
              <a:rPr lang="de-DE" sz="2000" dirty="0" err="1">
                <a:solidFill>
                  <a:srgbClr val="FF0000"/>
                </a:solidFill>
              </a:rPr>
              <a:t>observations</a:t>
            </a:r>
            <a:endParaRPr lang="de-DE" sz="2000" dirty="0">
              <a:solidFill>
                <a:srgbClr val="FF0000"/>
              </a:solidFill>
            </a:endParaRPr>
          </a:p>
          <a:p>
            <a:r>
              <a:rPr lang="de-DE" sz="2000" dirty="0" err="1"/>
              <a:t>Satellite-based</a:t>
            </a:r>
            <a:r>
              <a:rPr lang="de-DE" sz="2000" dirty="0"/>
              <a:t> </a:t>
            </a:r>
            <a:r>
              <a:rPr lang="de-DE" sz="2000" dirty="0" err="1"/>
              <a:t>evaluations</a:t>
            </a:r>
            <a:endParaRPr lang="de-DE" sz="2000" dirty="0"/>
          </a:p>
        </p:txBody>
      </p:sp>
      <p:sp>
        <p:nvSpPr>
          <p:cNvPr id="4" name="Datumsplatzhalter 3">
            <a:extLst>
              <a:ext uri="{FF2B5EF4-FFF2-40B4-BE49-F238E27FC236}">
                <a16:creationId xmlns:a16="http://schemas.microsoft.com/office/drawing/2014/main" id="{9CBDD656-F13F-BCAE-DEE8-26B69F5FD60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20377028-5FB9-1BEA-FF90-D58B8AE9CF7F}"/>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241610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C3247-8D73-1021-4829-89FBC69B18D4}"/>
              </a:ext>
            </a:extLst>
          </p:cNvPr>
          <p:cNvSpPr>
            <a:spLocks noGrp="1"/>
          </p:cNvSpPr>
          <p:nvPr>
            <p:ph type="title"/>
          </p:nvPr>
        </p:nvSpPr>
        <p:spPr>
          <a:xfrm>
            <a:off x="1685607" y="172016"/>
            <a:ext cx="8353425" cy="360099"/>
          </a:xfrm>
        </p:spPr>
        <p:txBody>
          <a:bodyPr/>
          <a:lstStyle/>
          <a:p>
            <a:r>
              <a:rPr lang="de-DE" dirty="0"/>
              <a:t>Making </a:t>
            </a:r>
            <a:r>
              <a:rPr lang="de-DE" dirty="0" err="1"/>
              <a:t>use</a:t>
            </a:r>
            <a:r>
              <a:rPr lang="de-DE" dirty="0"/>
              <a:t> </a:t>
            </a:r>
            <a:r>
              <a:rPr lang="de-DE" dirty="0" err="1"/>
              <a:t>of</a:t>
            </a:r>
            <a:r>
              <a:rPr lang="de-DE" dirty="0"/>
              <a:t> </a:t>
            </a:r>
            <a:r>
              <a:rPr lang="de-DE" dirty="0" err="1"/>
              <a:t>hail</a:t>
            </a:r>
            <a:r>
              <a:rPr lang="de-DE" dirty="0"/>
              <a:t> </a:t>
            </a:r>
            <a:r>
              <a:rPr lang="de-DE" dirty="0" err="1"/>
              <a:t>reports</a:t>
            </a:r>
            <a:r>
              <a:rPr lang="de-DE" dirty="0"/>
              <a:t> - </a:t>
            </a:r>
            <a:r>
              <a:rPr lang="de-DE" dirty="0" err="1"/>
              <a:t>hail</a:t>
            </a:r>
            <a:r>
              <a:rPr lang="de-DE" dirty="0"/>
              <a:t> </a:t>
            </a:r>
            <a:r>
              <a:rPr lang="de-DE" dirty="0" err="1"/>
              <a:t>size</a:t>
            </a:r>
            <a:endParaRPr lang="de-DE" dirty="0"/>
          </a:p>
        </p:txBody>
      </p:sp>
      <p:sp>
        <p:nvSpPr>
          <p:cNvPr id="4" name="Datumsplatzhalter 3">
            <a:extLst>
              <a:ext uri="{FF2B5EF4-FFF2-40B4-BE49-F238E27FC236}">
                <a16:creationId xmlns:a16="http://schemas.microsoft.com/office/drawing/2014/main" id="{2B939094-8A24-66FD-6675-504251C98885}"/>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5E417A31-50BB-9148-6E9B-7E932F5F0A6F}"/>
              </a:ext>
            </a:extLst>
          </p:cNvPr>
          <p:cNvSpPr>
            <a:spLocks noGrp="1"/>
          </p:cNvSpPr>
          <p:nvPr>
            <p:ph type="ftr" sz="quarter" idx="11"/>
          </p:nvPr>
        </p:nvSpPr>
        <p:spPr/>
        <p:txBody>
          <a:bodyPr/>
          <a:lstStyle/>
          <a:p>
            <a:r>
              <a:rPr lang="de-DE"/>
              <a:t>PrePEP 2025</a:t>
            </a:r>
            <a:endParaRPr lang="de-DE" dirty="0"/>
          </a:p>
        </p:txBody>
      </p:sp>
      <p:grpSp>
        <p:nvGrpSpPr>
          <p:cNvPr id="24" name="Gruppieren 23">
            <a:extLst>
              <a:ext uri="{FF2B5EF4-FFF2-40B4-BE49-F238E27FC236}">
                <a16:creationId xmlns:a16="http://schemas.microsoft.com/office/drawing/2014/main" id="{01438296-553A-1D2B-795D-88E33527F443}"/>
              </a:ext>
            </a:extLst>
          </p:cNvPr>
          <p:cNvGrpSpPr/>
          <p:nvPr/>
        </p:nvGrpSpPr>
        <p:grpSpPr>
          <a:xfrm>
            <a:off x="4437996" y="763877"/>
            <a:ext cx="4604257" cy="3884536"/>
            <a:chOff x="4437996" y="763877"/>
            <a:chExt cx="4604257" cy="3884536"/>
          </a:xfrm>
        </p:grpSpPr>
        <p:pic>
          <p:nvPicPr>
            <p:cNvPr id="7" name="Grafik 6">
              <a:extLst>
                <a:ext uri="{FF2B5EF4-FFF2-40B4-BE49-F238E27FC236}">
                  <a16:creationId xmlns:a16="http://schemas.microsoft.com/office/drawing/2014/main" id="{105B999C-F426-492C-7905-AC8E5C6CE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996" y="1224098"/>
              <a:ext cx="4442657" cy="3424315"/>
            </a:xfrm>
            <a:prstGeom prst="rect">
              <a:avLst/>
            </a:prstGeom>
          </p:spPr>
        </p:pic>
        <p:sp>
          <p:nvSpPr>
            <p:cNvPr id="8" name="Textfeld 7">
              <a:extLst>
                <a:ext uri="{FF2B5EF4-FFF2-40B4-BE49-F238E27FC236}">
                  <a16:creationId xmlns:a16="http://schemas.microsoft.com/office/drawing/2014/main" id="{B9DC8BB6-F85B-798C-676C-CA2C74390D1B}"/>
                </a:ext>
              </a:extLst>
            </p:cNvPr>
            <p:cNvSpPr txBox="1"/>
            <p:nvPr/>
          </p:nvSpPr>
          <p:spPr>
            <a:xfrm>
              <a:off x="5753528" y="864000"/>
              <a:ext cx="1043876" cy="369332"/>
            </a:xfrm>
            <a:prstGeom prst="rect">
              <a:avLst/>
            </a:prstGeom>
            <a:noFill/>
          </p:spPr>
          <p:txBody>
            <a:bodyPr wrap="none" rtlCol="0">
              <a:spAutoFit/>
            </a:bodyPr>
            <a:lstStyle/>
            <a:p>
              <a:r>
                <a:rPr lang="de-DE" dirty="0" err="1"/>
                <a:t>reported</a:t>
              </a:r>
              <a:endParaRPr lang="de-DE" dirty="0"/>
            </a:p>
          </p:txBody>
        </p:sp>
        <p:sp>
          <p:nvSpPr>
            <p:cNvPr id="9" name="Textfeld 8">
              <a:extLst>
                <a:ext uri="{FF2B5EF4-FFF2-40B4-BE49-F238E27FC236}">
                  <a16:creationId xmlns:a16="http://schemas.microsoft.com/office/drawing/2014/main" id="{05DA7E63-2606-4DB9-8DB5-BFF4B3F78355}"/>
                </a:ext>
              </a:extLst>
            </p:cNvPr>
            <p:cNvSpPr txBox="1"/>
            <p:nvPr/>
          </p:nvSpPr>
          <p:spPr>
            <a:xfrm>
              <a:off x="7408472" y="763877"/>
              <a:ext cx="1633781" cy="369332"/>
            </a:xfrm>
            <a:prstGeom prst="rect">
              <a:avLst/>
            </a:prstGeom>
            <a:noFill/>
          </p:spPr>
          <p:txBody>
            <a:bodyPr wrap="none" rtlCol="0">
              <a:spAutoFit/>
            </a:bodyPr>
            <a:lstStyle/>
            <a:p>
              <a:r>
                <a:rPr lang="de-DE" dirty="0"/>
                <a:t>Model </a:t>
              </a:r>
              <a:r>
                <a:rPr lang="de-DE" dirty="0" err="1"/>
                <a:t>derived</a:t>
              </a:r>
              <a:endParaRPr lang="de-DE" dirty="0"/>
            </a:p>
          </p:txBody>
        </p:sp>
        <p:cxnSp>
          <p:nvCxnSpPr>
            <p:cNvPr id="11" name="Gerade Verbindung 10">
              <a:extLst>
                <a:ext uri="{FF2B5EF4-FFF2-40B4-BE49-F238E27FC236}">
                  <a16:creationId xmlns:a16="http://schemas.microsoft.com/office/drawing/2014/main" id="{FD36A87E-8A95-BFA6-2FF6-F89FCCA27398}"/>
                </a:ext>
              </a:extLst>
            </p:cNvPr>
            <p:cNvCxnSpPr/>
            <p:nvPr/>
          </p:nvCxnSpPr>
          <p:spPr>
            <a:xfrm>
              <a:off x="6659324" y="1224098"/>
              <a:ext cx="933278" cy="234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9B00AEF-7C87-46CD-D875-AFA6ECACA493}"/>
                </a:ext>
              </a:extLst>
            </p:cNvPr>
            <p:cNvCxnSpPr>
              <a:cxnSpLocks/>
            </p:cNvCxnSpPr>
            <p:nvPr/>
          </p:nvCxnSpPr>
          <p:spPr>
            <a:xfrm>
              <a:off x="8065213" y="1106684"/>
              <a:ext cx="277403" cy="20830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B88B2B4F-DE5C-73E7-D287-3AFD5E5874DF}"/>
              </a:ext>
            </a:extLst>
          </p:cNvPr>
          <p:cNvSpPr txBox="1"/>
          <p:nvPr/>
        </p:nvSpPr>
        <p:spPr>
          <a:xfrm>
            <a:off x="2152834" y="4739302"/>
            <a:ext cx="4506490" cy="369332"/>
          </a:xfrm>
          <a:prstGeom prst="rect">
            <a:avLst/>
          </a:prstGeom>
          <a:noFill/>
        </p:spPr>
        <p:txBody>
          <a:bodyPr wrap="none" rtlCol="0">
            <a:spAutoFit/>
          </a:bodyPr>
          <a:lstStyle/>
          <a:p>
            <a:r>
              <a:rPr lang="de-DE" dirty="0"/>
              <a:t>Sophie Löbel, Alberto de </a:t>
            </a:r>
            <a:r>
              <a:rPr lang="de-DE" dirty="0" err="1"/>
              <a:t>Lozar</a:t>
            </a:r>
            <a:r>
              <a:rPr lang="de-DE" dirty="0"/>
              <a:t>, Uli </a:t>
            </a:r>
            <a:r>
              <a:rPr lang="de-DE" dirty="0" err="1"/>
              <a:t>Blahak</a:t>
            </a:r>
            <a:endParaRPr lang="de-DE" dirty="0"/>
          </a:p>
        </p:txBody>
      </p:sp>
      <p:pic>
        <p:nvPicPr>
          <p:cNvPr id="17" name="Grafik 16">
            <a:extLst>
              <a:ext uri="{FF2B5EF4-FFF2-40B4-BE49-F238E27FC236}">
                <a16:creationId xmlns:a16="http://schemas.microsoft.com/office/drawing/2014/main" id="{EDDF641F-C4B9-F373-63C8-D5705BFEE83B}"/>
              </a:ext>
            </a:extLst>
          </p:cNvPr>
          <p:cNvPicPr>
            <a:picLocks noChangeAspect="1"/>
          </p:cNvPicPr>
          <p:nvPr/>
        </p:nvPicPr>
        <p:blipFill rotWithShape="1">
          <a:blip r:embed="rId3">
            <a:extLst>
              <a:ext uri="{28A0092B-C50C-407E-A947-70E740481C1C}">
                <a14:useLocalDpi xmlns:a14="http://schemas.microsoft.com/office/drawing/2010/main" val="0"/>
              </a:ext>
            </a:extLst>
          </a:blip>
          <a:srcRect t="4506" b="36400"/>
          <a:stretch/>
        </p:blipFill>
        <p:spPr>
          <a:xfrm>
            <a:off x="175888" y="763877"/>
            <a:ext cx="2331720" cy="3039497"/>
          </a:xfrm>
          <a:prstGeom prst="rect">
            <a:avLst/>
          </a:prstGeom>
        </p:spPr>
      </p:pic>
      <p:sp>
        <p:nvSpPr>
          <p:cNvPr id="18" name="Abgerundetes Rechteck 17">
            <a:extLst>
              <a:ext uri="{FF2B5EF4-FFF2-40B4-BE49-F238E27FC236}">
                <a16:creationId xmlns:a16="http://schemas.microsoft.com/office/drawing/2014/main" id="{84327146-3F10-EB16-24F2-D2CE0807F955}"/>
              </a:ext>
            </a:extLst>
          </p:cNvPr>
          <p:cNvSpPr/>
          <p:nvPr/>
        </p:nvSpPr>
        <p:spPr>
          <a:xfrm>
            <a:off x="901148" y="2173357"/>
            <a:ext cx="848139" cy="848139"/>
          </a:xfrm>
          <a:prstGeom prst="roundRect">
            <a:avLst>
              <a:gd name="adj" fmla="val 104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A914E731-24C5-5966-EEDE-67ED5ACDEF3B}"/>
              </a:ext>
            </a:extLst>
          </p:cNvPr>
          <p:cNvPicPr>
            <a:picLocks noChangeAspect="1"/>
          </p:cNvPicPr>
          <p:nvPr/>
        </p:nvPicPr>
        <p:blipFill rotWithShape="1">
          <a:blip r:embed="rId4">
            <a:extLst>
              <a:ext uri="{28A0092B-C50C-407E-A947-70E740481C1C}">
                <a14:useLocalDpi xmlns:a14="http://schemas.microsoft.com/office/drawing/2010/main" val="0"/>
              </a:ext>
            </a:extLst>
          </a:blip>
          <a:srcRect t="3344" b="27858"/>
          <a:stretch/>
        </p:blipFill>
        <p:spPr>
          <a:xfrm>
            <a:off x="487518" y="802453"/>
            <a:ext cx="2331720" cy="3538593"/>
          </a:xfrm>
          <a:prstGeom prst="rect">
            <a:avLst/>
          </a:prstGeom>
        </p:spPr>
      </p:pic>
      <p:sp>
        <p:nvSpPr>
          <p:cNvPr id="21" name="Abgerundetes Rechteck 20">
            <a:extLst>
              <a:ext uri="{FF2B5EF4-FFF2-40B4-BE49-F238E27FC236}">
                <a16:creationId xmlns:a16="http://schemas.microsoft.com/office/drawing/2014/main" id="{D961B45D-F11E-5755-57E6-3DE136B52C3B}"/>
              </a:ext>
            </a:extLst>
          </p:cNvPr>
          <p:cNvSpPr/>
          <p:nvPr/>
        </p:nvSpPr>
        <p:spPr>
          <a:xfrm>
            <a:off x="542166" y="2027583"/>
            <a:ext cx="2143884" cy="54416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uppieren 21">
            <a:extLst>
              <a:ext uri="{FF2B5EF4-FFF2-40B4-BE49-F238E27FC236}">
                <a16:creationId xmlns:a16="http://schemas.microsoft.com/office/drawing/2014/main" id="{F7E968C3-020A-814A-663A-596027905BFC}"/>
              </a:ext>
            </a:extLst>
          </p:cNvPr>
          <p:cNvGrpSpPr/>
          <p:nvPr/>
        </p:nvGrpSpPr>
        <p:grpSpPr>
          <a:xfrm>
            <a:off x="884048" y="710833"/>
            <a:ext cx="3225578" cy="3721831"/>
            <a:chOff x="884048" y="710833"/>
            <a:chExt cx="3225578" cy="3721831"/>
          </a:xfrm>
        </p:grpSpPr>
        <p:pic>
          <p:nvPicPr>
            <p:cNvPr id="23" name="Grafik 22">
              <a:extLst>
                <a:ext uri="{FF2B5EF4-FFF2-40B4-BE49-F238E27FC236}">
                  <a16:creationId xmlns:a16="http://schemas.microsoft.com/office/drawing/2014/main" id="{04972541-DCEF-E032-218B-32D0DFEBEDB9}"/>
                </a:ext>
              </a:extLst>
            </p:cNvPr>
            <p:cNvPicPr>
              <a:picLocks noChangeAspect="1"/>
            </p:cNvPicPr>
            <p:nvPr/>
          </p:nvPicPr>
          <p:blipFill rotWithShape="1">
            <a:blip r:embed="rId5">
              <a:extLst>
                <a:ext uri="{28A0092B-C50C-407E-A947-70E740481C1C}">
                  <a14:useLocalDpi xmlns:a14="http://schemas.microsoft.com/office/drawing/2010/main" val="0"/>
                </a:ext>
              </a:extLst>
            </a:blip>
            <a:srcRect t="3345" b="44348"/>
            <a:stretch/>
          </p:blipFill>
          <p:spPr>
            <a:xfrm>
              <a:off x="884048" y="710833"/>
              <a:ext cx="3225578" cy="3721831"/>
            </a:xfrm>
            <a:prstGeom prst="rect">
              <a:avLst/>
            </a:prstGeom>
          </p:spPr>
        </p:pic>
        <p:grpSp>
          <p:nvGrpSpPr>
            <p:cNvPr id="19" name="Gruppieren 18">
              <a:extLst>
                <a:ext uri="{FF2B5EF4-FFF2-40B4-BE49-F238E27FC236}">
                  <a16:creationId xmlns:a16="http://schemas.microsoft.com/office/drawing/2014/main" id="{3AED574A-7009-57BC-40A8-6AB37EB67846}"/>
                </a:ext>
              </a:extLst>
            </p:cNvPr>
            <p:cNvGrpSpPr/>
            <p:nvPr/>
          </p:nvGrpSpPr>
          <p:grpSpPr>
            <a:xfrm>
              <a:off x="2340826" y="1720945"/>
              <a:ext cx="1699118" cy="2386096"/>
              <a:chOff x="2340826" y="1720945"/>
              <a:chExt cx="1699118" cy="2386096"/>
            </a:xfrm>
          </p:grpSpPr>
          <p:sp>
            <p:nvSpPr>
              <p:cNvPr id="3" name="Textfeld 2">
                <a:extLst>
                  <a:ext uri="{FF2B5EF4-FFF2-40B4-BE49-F238E27FC236}">
                    <a16:creationId xmlns:a16="http://schemas.microsoft.com/office/drawing/2014/main" id="{37C934C5-F2B1-1F87-5DB0-CA81266F21C0}"/>
                  </a:ext>
                </a:extLst>
              </p:cNvPr>
              <p:cNvSpPr txBox="1"/>
              <p:nvPr/>
            </p:nvSpPr>
            <p:spPr>
              <a:xfrm>
                <a:off x="2340826" y="1720945"/>
                <a:ext cx="659155" cy="369332"/>
              </a:xfrm>
              <a:prstGeom prst="rect">
                <a:avLst/>
              </a:prstGeom>
              <a:noFill/>
            </p:spPr>
            <p:txBody>
              <a:bodyPr wrap="none" rtlCol="0">
                <a:spAutoFit/>
              </a:bodyPr>
              <a:lstStyle/>
              <a:p>
                <a:r>
                  <a:rPr lang="de-DE" dirty="0" err="1"/>
                  <a:t>lentil</a:t>
                </a:r>
                <a:endParaRPr lang="de-DE" dirty="0"/>
              </a:p>
            </p:txBody>
          </p:sp>
          <p:sp>
            <p:nvSpPr>
              <p:cNvPr id="6" name="Textfeld 5">
                <a:extLst>
                  <a:ext uri="{FF2B5EF4-FFF2-40B4-BE49-F238E27FC236}">
                    <a16:creationId xmlns:a16="http://schemas.microsoft.com/office/drawing/2014/main" id="{A4F32D2E-84E0-7BE2-23A4-851ED9E8F7E6}"/>
                  </a:ext>
                </a:extLst>
              </p:cNvPr>
              <p:cNvSpPr txBox="1"/>
              <p:nvPr/>
            </p:nvSpPr>
            <p:spPr>
              <a:xfrm>
                <a:off x="2412201" y="2139563"/>
                <a:ext cx="569387" cy="369332"/>
              </a:xfrm>
              <a:prstGeom prst="rect">
                <a:avLst/>
              </a:prstGeom>
              <a:noFill/>
            </p:spPr>
            <p:txBody>
              <a:bodyPr wrap="none" rtlCol="0">
                <a:spAutoFit/>
              </a:bodyPr>
              <a:lstStyle/>
              <a:p>
                <a:r>
                  <a:rPr lang="de-DE" dirty="0" err="1"/>
                  <a:t>pea</a:t>
                </a:r>
                <a:endParaRPr lang="de-DE" dirty="0"/>
              </a:p>
            </p:txBody>
          </p:sp>
          <p:sp>
            <p:nvSpPr>
              <p:cNvPr id="10" name="Textfeld 9">
                <a:extLst>
                  <a:ext uri="{FF2B5EF4-FFF2-40B4-BE49-F238E27FC236}">
                    <a16:creationId xmlns:a16="http://schemas.microsoft.com/office/drawing/2014/main" id="{F5967A92-E0FC-DC60-B7DE-8A9306FE9C41}"/>
                  </a:ext>
                </a:extLst>
              </p:cNvPr>
              <p:cNvSpPr txBox="1"/>
              <p:nvPr/>
            </p:nvSpPr>
            <p:spPr>
              <a:xfrm>
                <a:off x="2611348" y="2509055"/>
                <a:ext cx="1428596" cy="369332"/>
              </a:xfrm>
              <a:prstGeom prst="rect">
                <a:avLst/>
              </a:prstGeom>
              <a:noFill/>
            </p:spPr>
            <p:txBody>
              <a:bodyPr wrap="none" rtlCol="0">
                <a:spAutoFit/>
              </a:bodyPr>
              <a:lstStyle/>
              <a:p>
                <a:r>
                  <a:rPr lang="de-DE" dirty="0"/>
                  <a:t>10 </a:t>
                </a:r>
                <a:r>
                  <a:rPr lang="de-DE" dirty="0" err="1"/>
                  <a:t>cent</a:t>
                </a:r>
                <a:r>
                  <a:rPr lang="de-DE" dirty="0"/>
                  <a:t> </a:t>
                </a:r>
                <a:r>
                  <a:rPr lang="de-DE" dirty="0" err="1"/>
                  <a:t>coin</a:t>
                </a:r>
                <a:endParaRPr lang="de-DE" dirty="0"/>
              </a:p>
            </p:txBody>
          </p:sp>
          <p:sp>
            <p:nvSpPr>
              <p:cNvPr id="13" name="Textfeld 12">
                <a:extLst>
                  <a:ext uri="{FF2B5EF4-FFF2-40B4-BE49-F238E27FC236}">
                    <a16:creationId xmlns:a16="http://schemas.microsoft.com/office/drawing/2014/main" id="{76FA517D-EE9A-C9C0-AC10-0A3087AFCBC4}"/>
                  </a:ext>
                </a:extLst>
              </p:cNvPr>
              <p:cNvSpPr txBox="1"/>
              <p:nvPr/>
            </p:nvSpPr>
            <p:spPr>
              <a:xfrm>
                <a:off x="2403663" y="2928853"/>
                <a:ext cx="1184940" cy="369332"/>
              </a:xfrm>
              <a:prstGeom prst="rect">
                <a:avLst/>
              </a:prstGeom>
              <a:noFill/>
            </p:spPr>
            <p:txBody>
              <a:bodyPr wrap="none" rtlCol="0">
                <a:spAutoFit/>
              </a:bodyPr>
              <a:lstStyle/>
              <a:p>
                <a:r>
                  <a:rPr lang="de-DE" dirty="0" err="1"/>
                  <a:t>bottle</a:t>
                </a:r>
                <a:r>
                  <a:rPr lang="de-DE" dirty="0"/>
                  <a:t> </a:t>
                </a:r>
                <a:r>
                  <a:rPr lang="de-DE" dirty="0" err="1"/>
                  <a:t>cap</a:t>
                </a:r>
                <a:endParaRPr lang="de-DE" dirty="0"/>
              </a:p>
            </p:txBody>
          </p:sp>
          <p:sp>
            <p:nvSpPr>
              <p:cNvPr id="14" name="Textfeld 13">
                <a:extLst>
                  <a:ext uri="{FF2B5EF4-FFF2-40B4-BE49-F238E27FC236}">
                    <a16:creationId xmlns:a16="http://schemas.microsoft.com/office/drawing/2014/main" id="{7B6CDF51-21A2-9827-43D6-AA306D267FCF}"/>
                  </a:ext>
                </a:extLst>
              </p:cNvPr>
              <p:cNvSpPr txBox="1"/>
              <p:nvPr/>
            </p:nvSpPr>
            <p:spPr>
              <a:xfrm>
                <a:off x="2348149" y="3329801"/>
                <a:ext cx="979755" cy="369332"/>
              </a:xfrm>
              <a:prstGeom prst="rect">
                <a:avLst/>
              </a:prstGeom>
              <a:noFill/>
            </p:spPr>
            <p:txBody>
              <a:bodyPr wrap="none" rtlCol="0">
                <a:spAutoFit/>
              </a:bodyPr>
              <a:lstStyle/>
              <a:p>
                <a:r>
                  <a:rPr lang="de-DE" dirty="0"/>
                  <a:t>golf ball</a:t>
                </a:r>
              </a:p>
            </p:txBody>
          </p:sp>
          <p:sp>
            <p:nvSpPr>
              <p:cNvPr id="16" name="Textfeld 15">
                <a:extLst>
                  <a:ext uri="{FF2B5EF4-FFF2-40B4-BE49-F238E27FC236}">
                    <a16:creationId xmlns:a16="http://schemas.microsoft.com/office/drawing/2014/main" id="{359B9CC1-8716-D2B6-661A-A492D33FE852}"/>
                  </a:ext>
                </a:extLst>
              </p:cNvPr>
              <p:cNvSpPr txBox="1"/>
              <p:nvPr/>
            </p:nvSpPr>
            <p:spPr>
              <a:xfrm>
                <a:off x="2611348" y="3737709"/>
                <a:ext cx="1223412" cy="369332"/>
              </a:xfrm>
              <a:prstGeom prst="rect">
                <a:avLst/>
              </a:prstGeom>
              <a:noFill/>
            </p:spPr>
            <p:txBody>
              <a:bodyPr wrap="none" rtlCol="0">
                <a:spAutoFit/>
              </a:bodyPr>
              <a:lstStyle/>
              <a:p>
                <a:r>
                  <a:rPr lang="de-DE" dirty="0" err="1"/>
                  <a:t>tennis</a:t>
                </a:r>
                <a:r>
                  <a:rPr lang="de-DE" dirty="0"/>
                  <a:t> ball</a:t>
                </a:r>
              </a:p>
            </p:txBody>
          </p:sp>
        </p:grpSp>
      </p:grpSp>
      <p:pic>
        <p:nvPicPr>
          <p:cNvPr id="26" name="Grafik 25">
            <a:extLst>
              <a:ext uri="{FF2B5EF4-FFF2-40B4-BE49-F238E27FC236}">
                <a16:creationId xmlns:a16="http://schemas.microsoft.com/office/drawing/2014/main" id="{A2CE7970-5F14-E040-51A2-093C08615D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24" y="203502"/>
            <a:ext cx="1441476" cy="380390"/>
          </a:xfrm>
          <a:prstGeom prst="rect">
            <a:avLst/>
          </a:prstGeom>
        </p:spPr>
      </p:pic>
    </p:spTree>
    <p:extLst>
      <p:ext uri="{BB962C8B-B14F-4D97-AF65-F5344CB8AC3E}">
        <p14:creationId xmlns:p14="http://schemas.microsoft.com/office/powerpoint/2010/main" val="30020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39BDD780-3428-D1B8-E173-694ABFB867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84" t="8332" r="9061" b="5912"/>
          <a:stretch/>
        </p:blipFill>
        <p:spPr>
          <a:xfrm>
            <a:off x="281092" y="774915"/>
            <a:ext cx="3743484" cy="3855899"/>
          </a:xfrm>
        </p:spPr>
      </p:pic>
      <p:sp>
        <p:nvSpPr>
          <p:cNvPr id="4" name="Datumsplatzhalter 3">
            <a:extLst>
              <a:ext uri="{FF2B5EF4-FFF2-40B4-BE49-F238E27FC236}">
                <a16:creationId xmlns:a16="http://schemas.microsoft.com/office/drawing/2014/main" id="{A20B973F-F0A6-0F4F-4D05-2E60BB56997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55315394-6169-EEBB-5410-8803179E9CEC}"/>
              </a:ext>
            </a:extLst>
          </p:cNvPr>
          <p:cNvSpPr>
            <a:spLocks noGrp="1"/>
          </p:cNvSpPr>
          <p:nvPr>
            <p:ph type="ftr" sz="quarter" idx="11"/>
          </p:nvPr>
        </p:nvSpPr>
        <p:spPr/>
        <p:txBody>
          <a:bodyPr/>
          <a:lstStyle/>
          <a:p>
            <a:r>
              <a:rPr lang="de-DE"/>
              <a:t>PrePEP 2025</a:t>
            </a:r>
            <a:endParaRPr lang="de-DE" dirty="0"/>
          </a:p>
        </p:txBody>
      </p:sp>
      <p:sp>
        <p:nvSpPr>
          <p:cNvPr id="6" name="Textfeld 5">
            <a:extLst>
              <a:ext uri="{FF2B5EF4-FFF2-40B4-BE49-F238E27FC236}">
                <a16:creationId xmlns:a16="http://schemas.microsoft.com/office/drawing/2014/main" id="{6E2D1C6E-B4EE-351E-4172-AAB55E85C126}"/>
              </a:ext>
            </a:extLst>
          </p:cNvPr>
          <p:cNvSpPr txBox="1"/>
          <p:nvPr/>
        </p:nvSpPr>
        <p:spPr>
          <a:xfrm>
            <a:off x="2152834" y="4739302"/>
            <a:ext cx="4506490" cy="369332"/>
          </a:xfrm>
          <a:prstGeom prst="rect">
            <a:avLst/>
          </a:prstGeom>
          <a:noFill/>
        </p:spPr>
        <p:txBody>
          <a:bodyPr wrap="none" rtlCol="0">
            <a:spAutoFit/>
          </a:bodyPr>
          <a:lstStyle/>
          <a:p>
            <a:r>
              <a:rPr lang="de-DE" dirty="0"/>
              <a:t>Sophie Löbel, Alberto de </a:t>
            </a:r>
            <a:r>
              <a:rPr lang="de-DE" dirty="0" err="1"/>
              <a:t>Lozar</a:t>
            </a:r>
            <a:r>
              <a:rPr lang="de-DE" dirty="0"/>
              <a:t>, Uli </a:t>
            </a:r>
            <a:r>
              <a:rPr lang="de-DE" dirty="0" err="1"/>
              <a:t>Blahak</a:t>
            </a:r>
            <a:endParaRPr lang="de-DE" dirty="0"/>
          </a:p>
        </p:txBody>
      </p:sp>
      <p:sp>
        <p:nvSpPr>
          <p:cNvPr id="9" name="Titel 1">
            <a:extLst>
              <a:ext uri="{FF2B5EF4-FFF2-40B4-BE49-F238E27FC236}">
                <a16:creationId xmlns:a16="http://schemas.microsoft.com/office/drawing/2014/main" id="{5162645F-E0B4-8199-0972-EE858225B32C}"/>
              </a:ext>
            </a:extLst>
          </p:cNvPr>
          <p:cNvSpPr txBox="1">
            <a:spLocks/>
          </p:cNvSpPr>
          <p:nvPr/>
        </p:nvSpPr>
        <p:spPr>
          <a:xfrm>
            <a:off x="1756727" y="166577"/>
            <a:ext cx="8353425" cy="360099"/>
          </a:xfrm>
          <a:prstGeom prst="rect">
            <a:avLst/>
          </a:prstGeom>
        </p:spPr>
        <p:txBody>
          <a:bodyPr vert="horz" wrap="square" lIns="72000" tIns="0" rIns="72000" bIns="0" rtlCol="0" anchor="t" anchorCtr="0">
            <a:sp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de-DE" dirty="0"/>
              <a:t>Making </a:t>
            </a:r>
            <a:r>
              <a:rPr lang="de-DE" dirty="0" err="1"/>
              <a:t>use</a:t>
            </a:r>
            <a:r>
              <a:rPr lang="de-DE" dirty="0"/>
              <a:t> </a:t>
            </a:r>
            <a:r>
              <a:rPr lang="de-DE" dirty="0" err="1"/>
              <a:t>of</a:t>
            </a:r>
            <a:r>
              <a:rPr lang="de-DE" dirty="0"/>
              <a:t> </a:t>
            </a:r>
            <a:r>
              <a:rPr lang="de-DE" dirty="0" err="1"/>
              <a:t>hail</a:t>
            </a:r>
            <a:r>
              <a:rPr lang="de-DE" dirty="0"/>
              <a:t> </a:t>
            </a:r>
            <a:r>
              <a:rPr lang="de-DE" dirty="0" err="1"/>
              <a:t>reports</a:t>
            </a:r>
            <a:r>
              <a:rPr lang="de-DE" dirty="0"/>
              <a:t> - </a:t>
            </a:r>
            <a:r>
              <a:rPr lang="de-DE" dirty="0" err="1"/>
              <a:t>hail</a:t>
            </a:r>
            <a:r>
              <a:rPr lang="de-DE" dirty="0"/>
              <a:t> </a:t>
            </a:r>
            <a:r>
              <a:rPr lang="de-DE" dirty="0" err="1"/>
              <a:t>size</a:t>
            </a:r>
            <a:endParaRPr lang="de-DE" dirty="0"/>
          </a:p>
        </p:txBody>
      </p:sp>
      <p:sp>
        <p:nvSpPr>
          <p:cNvPr id="10" name="Textfeld 9">
            <a:extLst>
              <a:ext uri="{FF2B5EF4-FFF2-40B4-BE49-F238E27FC236}">
                <a16:creationId xmlns:a16="http://schemas.microsoft.com/office/drawing/2014/main" id="{2814FE78-7E00-EB74-A72C-3BDE68D32806}"/>
              </a:ext>
            </a:extLst>
          </p:cNvPr>
          <p:cNvSpPr txBox="1"/>
          <p:nvPr/>
        </p:nvSpPr>
        <p:spPr>
          <a:xfrm>
            <a:off x="4842823" y="649723"/>
            <a:ext cx="4301177" cy="4031873"/>
          </a:xfrm>
          <a:prstGeom prst="rect">
            <a:avLst/>
          </a:prstGeom>
          <a:noFill/>
        </p:spPr>
        <p:txBody>
          <a:bodyPr wrap="square" rtlCol="0">
            <a:spAutoFit/>
          </a:bodyPr>
          <a:lstStyle/>
          <a:p>
            <a:r>
              <a:rPr lang="de-DE" dirty="0" err="1">
                <a:solidFill>
                  <a:srgbClr val="000000"/>
                </a:solidFill>
              </a:rPr>
              <a:t>For</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specific</a:t>
            </a:r>
            <a:r>
              <a:rPr lang="de-DE" dirty="0">
                <a:solidFill>
                  <a:srgbClr val="000000"/>
                </a:solidFill>
              </a:rPr>
              <a:t> </a:t>
            </a:r>
            <a:r>
              <a:rPr lang="de-DE" dirty="0" err="1">
                <a:solidFill>
                  <a:srgbClr val="000000"/>
                </a:solidFill>
              </a:rPr>
              <a:t>case</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hail</a:t>
            </a:r>
            <a:r>
              <a:rPr lang="de-DE" dirty="0">
                <a:solidFill>
                  <a:srgbClr val="000000"/>
                </a:solidFill>
              </a:rPr>
              <a:t> </a:t>
            </a:r>
            <a:r>
              <a:rPr lang="de-DE" dirty="0" err="1">
                <a:solidFill>
                  <a:srgbClr val="000000"/>
                </a:solidFill>
              </a:rPr>
              <a:t>size</a:t>
            </a:r>
            <a:r>
              <a:rPr lang="de-DE" dirty="0">
                <a:solidFill>
                  <a:srgbClr val="000000"/>
                </a:solidFill>
              </a:rPr>
              <a:t> </a:t>
            </a:r>
            <a:r>
              <a:rPr lang="de-DE" dirty="0" err="1">
                <a:solidFill>
                  <a:srgbClr val="000000"/>
                </a:solidFill>
              </a:rPr>
              <a:t>reports</a:t>
            </a:r>
            <a:r>
              <a:rPr lang="de-DE" dirty="0">
                <a:solidFill>
                  <a:srgbClr val="000000"/>
                </a:solidFill>
              </a:rPr>
              <a:t>:</a:t>
            </a:r>
          </a:p>
          <a:p>
            <a:endParaRPr lang="de-DE" sz="1000" dirty="0">
              <a:solidFill>
                <a:srgbClr val="000000"/>
              </a:solidFill>
            </a:endParaRPr>
          </a:p>
          <a:p>
            <a:pPr marL="285750" indent="-285750">
              <a:buFont typeface="Arial" panose="020B0604020202020204" pitchFamily="34" charset="0"/>
              <a:buChar char="•"/>
            </a:pPr>
            <a:r>
              <a:rPr lang="de-DE" dirty="0">
                <a:solidFill>
                  <a:srgbClr val="000000"/>
                </a:solidFill>
              </a:rPr>
              <a:t>The </a:t>
            </a:r>
            <a:r>
              <a:rPr lang="de-DE" dirty="0" err="1">
                <a:solidFill>
                  <a:srgbClr val="000000"/>
                </a:solidFill>
              </a:rPr>
              <a:t>location</a:t>
            </a:r>
            <a:r>
              <a:rPr lang="de-DE" dirty="0">
                <a:solidFill>
                  <a:srgbClr val="000000"/>
                </a:solidFill>
              </a:rPr>
              <a:t> </a:t>
            </a:r>
            <a:r>
              <a:rPr lang="de-DE" dirty="0" err="1">
                <a:solidFill>
                  <a:srgbClr val="000000"/>
                </a:solidFill>
              </a:rPr>
              <a:t>can</a:t>
            </a:r>
            <a:r>
              <a:rPr lang="de-DE" dirty="0">
                <a:solidFill>
                  <a:srgbClr val="000000"/>
                </a:solidFill>
              </a:rPr>
              <a:t> </a:t>
            </a:r>
            <a:r>
              <a:rPr lang="de-DE" dirty="0" err="1">
                <a:solidFill>
                  <a:srgbClr val="000000"/>
                </a:solidFill>
              </a:rPr>
              <a:t>be</a:t>
            </a:r>
            <a:r>
              <a:rPr lang="de-DE" dirty="0">
                <a:solidFill>
                  <a:srgbClr val="000000"/>
                </a:solidFill>
              </a:rPr>
              <a:t> </a:t>
            </a:r>
            <a:r>
              <a:rPr lang="de-DE" dirty="0" err="1">
                <a:solidFill>
                  <a:srgbClr val="000000"/>
                </a:solidFill>
              </a:rPr>
              <a:t>used</a:t>
            </a:r>
            <a:r>
              <a:rPr lang="de-DE" dirty="0">
                <a:solidFill>
                  <a:srgbClr val="000000"/>
                </a:solidFill>
              </a:rPr>
              <a:t> </a:t>
            </a:r>
            <a:r>
              <a:rPr lang="de-DE" dirty="0" err="1">
                <a:solidFill>
                  <a:srgbClr val="000000"/>
                </a:solidFill>
              </a:rPr>
              <a:t>as</a:t>
            </a:r>
            <a:r>
              <a:rPr lang="de-DE" dirty="0">
                <a:solidFill>
                  <a:srgbClr val="000000"/>
                </a:solidFill>
              </a:rPr>
              <a:t> a </a:t>
            </a:r>
            <a:r>
              <a:rPr lang="de-DE" dirty="0" err="1">
                <a:solidFill>
                  <a:srgbClr val="000000"/>
                </a:solidFill>
              </a:rPr>
              <a:t>guide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judge</a:t>
            </a:r>
            <a:r>
              <a:rPr lang="de-DE" dirty="0">
                <a:solidFill>
                  <a:srgbClr val="000000"/>
                </a:solidFill>
              </a:rPr>
              <a:t> </a:t>
            </a:r>
            <a:r>
              <a:rPr lang="de-DE" dirty="0" err="1">
                <a:solidFill>
                  <a:srgbClr val="000000"/>
                </a:solidFill>
              </a:rPr>
              <a:t>if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model</a:t>
            </a:r>
            <a:r>
              <a:rPr lang="de-DE" dirty="0">
                <a:solidFill>
                  <a:srgbClr val="000000"/>
                </a:solidFill>
              </a:rPr>
              <a:t> </a:t>
            </a:r>
            <a:r>
              <a:rPr lang="de-DE" dirty="0" err="1">
                <a:solidFill>
                  <a:srgbClr val="000000"/>
                </a:solidFill>
              </a:rPr>
              <a:t>produced</a:t>
            </a:r>
            <a:r>
              <a:rPr lang="de-DE" dirty="0">
                <a:solidFill>
                  <a:srgbClr val="000000"/>
                </a:solidFill>
              </a:rPr>
              <a:t> </a:t>
            </a:r>
            <a:r>
              <a:rPr lang="de-DE" dirty="0" err="1">
                <a:solidFill>
                  <a:srgbClr val="000000"/>
                </a:solidFill>
              </a:rPr>
              <a:t>hail</a:t>
            </a:r>
            <a:r>
              <a:rPr lang="de-DE" dirty="0">
                <a:solidFill>
                  <a:srgbClr val="000000"/>
                </a:solidFill>
              </a:rPr>
              <a:t> at </a:t>
            </a:r>
            <a:r>
              <a:rPr lang="de-DE" dirty="0" err="1">
                <a:solidFill>
                  <a:srgbClr val="000000"/>
                </a:solidFill>
              </a:rPr>
              <a:t>the</a:t>
            </a:r>
            <a:r>
              <a:rPr lang="de-DE" dirty="0">
                <a:solidFill>
                  <a:srgbClr val="000000"/>
                </a:solidFill>
              </a:rPr>
              <a:t> </a:t>
            </a:r>
            <a:r>
              <a:rPr lang="de-DE" dirty="0" err="1">
                <a:solidFill>
                  <a:srgbClr val="000000"/>
                </a:solidFill>
              </a:rPr>
              <a:t>right</a:t>
            </a:r>
            <a:r>
              <a:rPr lang="de-DE" dirty="0">
                <a:solidFill>
                  <a:srgbClr val="000000"/>
                </a:solidFill>
              </a:rPr>
              <a:t> </a:t>
            </a:r>
            <a:r>
              <a:rPr lang="de-DE" dirty="0" err="1">
                <a:solidFill>
                  <a:srgbClr val="000000"/>
                </a:solidFill>
              </a:rPr>
              <a:t>place</a:t>
            </a:r>
            <a:endParaRPr lang="de-DE" dirty="0">
              <a:solidFill>
                <a:srgbClr val="000000"/>
              </a:solidFill>
            </a:endParaRPr>
          </a:p>
          <a:p>
            <a:endParaRPr lang="de-DE" sz="1000" dirty="0">
              <a:solidFill>
                <a:srgbClr val="000000"/>
              </a:solidFill>
            </a:endParaRPr>
          </a:p>
          <a:p>
            <a:pPr marL="285750" indent="-285750">
              <a:buFont typeface="Arial" panose="020B0604020202020204" pitchFamily="34" charset="0"/>
              <a:buChar char="•"/>
            </a:pPr>
            <a:r>
              <a:rPr lang="de-DE" dirty="0">
                <a:solidFill>
                  <a:srgbClr val="000000"/>
                </a:solidFill>
              </a:rPr>
              <a:t>The quantitative </a:t>
            </a:r>
            <a:r>
              <a:rPr lang="de-DE" dirty="0" err="1">
                <a:solidFill>
                  <a:srgbClr val="000000"/>
                </a:solidFill>
              </a:rPr>
              <a:t>comparison</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reported</a:t>
            </a:r>
            <a:r>
              <a:rPr lang="de-DE" dirty="0">
                <a:solidFill>
                  <a:srgbClr val="000000"/>
                </a:solidFill>
              </a:rPr>
              <a:t> and </a:t>
            </a:r>
            <a:r>
              <a:rPr lang="de-DE" dirty="0" err="1">
                <a:solidFill>
                  <a:srgbClr val="000000"/>
                </a:solidFill>
              </a:rPr>
              <a:t>predicted</a:t>
            </a:r>
            <a:r>
              <a:rPr lang="de-DE" dirty="0">
                <a:solidFill>
                  <a:srgbClr val="000000"/>
                </a:solidFill>
              </a:rPr>
              <a:t> </a:t>
            </a:r>
            <a:r>
              <a:rPr lang="de-DE" dirty="0" err="1">
                <a:solidFill>
                  <a:srgbClr val="000000"/>
                </a:solidFill>
              </a:rPr>
              <a:t>hail</a:t>
            </a:r>
            <a:r>
              <a:rPr lang="de-DE" dirty="0">
                <a:solidFill>
                  <a:srgbClr val="000000"/>
                </a:solidFill>
              </a:rPr>
              <a:t> </a:t>
            </a:r>
            <a:r>
              <a:rPr lang="de-DE" dirty="0" err="1">
                <a:solidFill>
                  <a:srgbClr val="000000"/>
                </a:solidFill>
              </a:rPr>
              <a:t>size</a:t>
            </a:r>
            <a:r>
              <a:rPr lang="de-DE" dirty="0">
                <a:solidFill>
                  <a:srgbClr val="000000"/>
                </a:solidFill>
              </a:rPr>
              <a:t> </a:t>
            </a:r>
            <a:r>
              <a:rPr lang="de-DE" dirty="0" err="1">
                <a:solidFill>
                  <a:srgbClr val="000000"/>
                </a:solidFill>
              </a:rPr>
              <a:t>is</a:t>
            </a:r>
            <a:r>
              <a:rPr lang="de-DE" dirty="0">
                <a:solidFill>
                  <a:srgbClr val="000000"/>
                </a:solidFill>
              </a:rPr>
              <a:t> </a:t>
            </a:r>
            <a:r>
              <a:rPr lang="de-DE" dirty="0" err="1">
                <a:solidFill>
                  <a:srgbClr val="000000"/>
                </a:solidFill>
              </a:rPr>
              <a:t>difficult</a:t>
            </a:r>
            <a:r>
              <a:rPr lang="de-DE" dirty="0">
                <a:solidFill>
                  <a:srgbClr val="000000"/>
                </a:solidFill>
              </a:rPr>
              <a:t>, </a:t>
            </a:r>
            <a:r>
              <a:rPr lang="de-DE" dirty="0" err="1">
                <a:solidFill>
                  <a:srgbClr val="000000"/>
                </a:solidFill>
              </a:rPr>
              <a:t>probably</a:t>
            </a:r>
            <a:r>
              <a:rPr lang="de-DE" dirty="0">
                <a:solidFill>
                  <a:srgbClr val="000000"/>
                </a:solidFill>
              </a:rPr>
              <a:t> due </a:t>
            </a:r>
            <a:r>
              <a:rPr lang="de-DE" dirty="0" err="1">
                <a:solidFill>
                  <a:srgbClr val="000000"/>
                </a:solidFill>
              </a:rPr>
              <a:t>to</a:t>
            </a:r>
            <a:r>
              <a:rPr lang="de-DE" dirty="0">
                <a:solidFill>
                  <a:srgbClr val="000000"/>
                </a:solidFill>
              </a:rPr>
              <a:t> a non-</a:t>
            </a:r>
            <a:r>
              <a:rPr lang="de-DE" dirty="0" err="1">
                <a:solidFill>
                  <a:srgbClr val="000000"/>
                </a:solidFill>
              </a:rPr>
              <a:t>standardized</a:t>
            </a:r>
            <a:r>
              <a:rPr lang="de-DE" dirty="0">
                <a:solidFill>
                  <a:srgbClr val="000000"/>
                </a:solidFill>
              </a:rPr>
              <a:t> </a:t>
            </a:r>
            <a:r>
              <a:rPr lang="de-DE" dirty="0" err="1">
                <a:solidFill>
                  <a:srgbClr val="000000"/>
                </a:solidFill>
              </a:rPr>
              <a:t>reporting</a:t>
            </a:r>
            <a:r>
              <a:rPr lang="de-DE" dirty="0">
                <a:solidFill>
                  <a:srgbClr val="000000"/>
                </a:solidFill>
              </a:rPr>
              <a:t> </a:t>
            </a:r>
            <a:r>
              <a:rPr lang="de-DE" dirty="0" err="1">
                <a:solidFill>
                  <a:srgbClr val="000000"/>
                </a:solidFill>
              </a:rPr>
              <a:t>procedure</a:t>
            </a:r>
            <a:endParaRPr lang="de-DE" dirty="0">
              <a:solidFill>
                <a:srgbClr val="000000"/>
              </a:solidFill>
            </a:endParaRPr>
          </a:p>
          <a:p>
            <a:pPr marL="285750" indent="-285750">
              <a:buFont typeface="Arial" panose="020B0604020202020204" pitchFamily="34" charset="0"/>
              <a:buChar char="•"/>
            </a:pPr>
            <a:endParaRPr lang="de-DE" sz="1000" dirty="0">
              <a:solidFill>
                <a:srgbClr val="000000"/>
              </a:solidFill>
            </a:endParaRPr>
          </a:p>
          <a:p>
            <a:pPr marL="285750" indent="-285750">
              <a:buFont typeface="Arial" panose="020B0604020202020204" pitchFamily="34" charset="0"/>
              <a:buChar char="•"/>
            </a:pPr>
            <a:r>
              <a:rPr lang="de-DE" dirty="0" err="1">
                <a:solidFill>
                  <a:srgbClr val="000000"/>
                </a:solidFill>
              </a:rPr>
              <a:t>Changed</a:t>
            </a:r>
            <a:r>
              <a:rPr lang="de-DE" dirty="0">
                <a:solidFill>
                  <a:srgbClr val="000000"/>
                </a:solidFill>
              </a:rPr>
              <a:t> maximum </a:t>
            </a:r>
            <a:r>
              <a:rPr lang="de-DE" dirty="0" err="1">
                <a:solidFill>
                  <a:srgbClr val="000000"/>
                </a:solidFill>
              </a:rPr>
              <a:t>value</a:t>
            </a:r>
            <a:r>
              <a:rPr lang="de-DE" dirty="0">
                <a:solidFill>
                  <a:srgbClr val="000000"/>
                </a:solidFill>
              </a:rPr>
              <a:t> </a:t>
            </a:r>
            <a:r>
              <a:rPr lang="de-DE" dirty="0" err="1">
                <a:solidFill>
                  <a:srgbClr val="000000"/>
                </a:solidFill>
              </a:rPr>
              <a:t>for</a:t>
            </a:r>
            <a:r>
              <a:rPr lang="de-DE" dirty="0">
                <a:solidFill>
                  <a:srgbClr val="000000"/>
                </a:solidFill>
              </a:rPr>
              <a:t> median </a:t>
            </a:r>
            <a:r>
              <a:rPr lang="de-DE" dirty="0" err="1">
                <a:solidFill>
                  <a:srgbClr val="000000"/>
                </a:solidFill>
              </a:rPr>
              <a:t>diameter</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hail</a:t>
            </a:r>
            <a:r>
              <a:rPr lang="de-DE" dirty="0">
                <a:solidFill>
                  <a:srgbClr val="000000"/>
                </a:solidFill>
              </a:rPr>
              <a:t> in </a:t>
            </a:r>
            <a:r>
              <a:rPr lang="de-DE" dirty="0" err="1">
                <a:solidFill>
                  <a:srgbClr val="000000"/>
                </a:solidFill>
              </a:rPr>
              <a:t>the</a:t>
            </a:r>
            <a:r>
              <a:rPr lang="de-DE" dirty="0">
                <a:solidFill>
                  <a:srgbClr val="000000"/>
                </a:solidFill>
              </a:rPr>
              <a:t> </a:t>
            </a:r>
            <a:r>
              <a:rPr lang="de-DE" dirty="0" err="1">
                <a:solidFill>
                  <a:srgbClr val="000000"/>
                </a:solidFill>
              </a:rPr>
              <a:t>parametri-zation</a:t>
            </a:r>
            <a:r>
              <a:rPr lang="de-DE" dirty="0">
                <a:solidFill>
                  <a:srgbClr val="000000"/>
                </a:solidFill>
              </a:rPr>
              <a:t> </a:t>
            </a:r>
            <a:r>
              <a:rPr lang="de-DE" dirty="0" err="1">
                <a:solidFill>
                  <a:srgbClr val="000000"/>
                </a:solidFill>
              </a:rPr>
              <a:t>as</a:t>
            </a:r>
            <a:r>
              <a:rPr lang="de-DE" dirty="0">
                <a:solidFill>
                  <a:srgbClr val="000000"/>
                </a:solidFill>
              </a:rPr>
              <a:t> a </a:t>
            </a:r>
            <a:r>
              <a:rPr lang="de-DE" dirty="0" err="1">
                <a:solidFill>
                  <a:srgbClr val="000000"/>
                </a:solidFill>
              </a:rPr>
              <a:t>result</a:t>
            </a:r>
            <a:endParaRPr lang="de-DE" dirty="0">
              <a:solidFill>
                <a:srgbClr val="000000"/>
              </a:solidFill>
            </a:endParaRPr>
          </a:p>
          <a:p>
            <a:pPr marL="285750" indent="-285750">
              <a:buFont typeface="Arial" panose="020B0604020202020204" pitchFamily="34" charset="0"/>
              <a:buChar char="•"/>
            </a:pPr>
            <a:endParaRPr lang="de-DE" sz="1000" dirty="0">
              <a:solidFill>
                <a:srgbClr val="000000"/>
              </a:solidFill>
            </a:endParaRPr>
          </a:p>
          <a:p>
            <a:pPr marL="285750" indent="-285750">
              <a:buFont typeface="Arial" panose="020B0604020202020204" pitchFamily="34" charset="0"/>
              <a:buChar char="•"/>
            </a:pPr>
            <a:r>
              <a:rPr lang="de-DE" dirty="0">
                <a:solidFill>
                  <a:srgbClr val="000000"/>
                </a:solidFill>
              </a:rPr>
              <a:t>Next </a:t>
            </a:r>
            <a:r>
              <a:rPr lang="de-DE" dirty="0" err="1">
                <a:solidFill>
                  <a:srgbClr val="000000"/>
                </a:solidFill>
              </a:rPr>
              <a:t>step</a:t>
            </a:r>
            <a:r>
              <a:rPr lang="de-DE" dirty="0">
                <a:solidFill>
                  <a:srgbClr val="000000"/>
                </a:solidFill>
              </a:rPr>
              <a:t>: </a:t>
            </a:r>
            <a:r>
              <a:rPr lang="de-DE" dirty="0" err="1">
                <a:solidFill>
                  <a:srgbClr val="000000"/>
                </a:solidFill>
              </a:rPr>
              <a:t>add</a:t>
            </a:r>
            <a:r>
              <a:rPr lang="de-DE" dirty="0">
                <a:solidFill>
                  <a:srgbClr val="000000"/>
                </a:solidFill>
              </a:rPr>
              <a:t> </a:t>
            </a:r>
            <a:r>
              <a:rPr lang="de-DE" dirty="0" err="1">
                <a:solidFill>
                  <a:srgbClr val="000000"/>
                </a:solidFill>
              </a:rPr>
              <a:t>information</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radar</a:t>
            </a:r>
            <a:endParaRPr lang="de-DE" dirty="0">
              <a:solidFill>
                <a:srgbClr val="000000"/>
              </a:solidFill>
            </a:endParaRPr>
          </a:p>
        </p:txBody>
      </p:sp>
      <p:pic>
        <p:nvPicPr>
          <p:cNvPr id="2" name="Grafik 1">
            <a:extLst>
              <a:ext uri="{FF2B5EF4-FFF2-40B4-BE49-F238E27FC236}">
                <a16:creationId xmlns:a16="http://schemas.microsoft.com/office/drawing/2014/main" id="{541D88AE-7FB2-4892-DBDC-CA29E9939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4" y="203502"/>
            <a:ext cx="1441476" cy="380390"/>
          </a:xfrm>
          <a:prstGeom prst="rect">
            <a:avLst/>
          </a:prstGeom>
        </p:spPr>
      </p:pic>
    </p:spTree>
    <p:extLst>
      <p:ext uri="{BB962C8B-B14F-4D97-AF65-F5344CB8AC3E}">
        <p14:creationId xmlns:p14="http://schemas.microsoft.com/office/powerpoint/2010/main" val="10082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CB2968-0D0D-FB18-AB77-AE33A86B8F3B}"/>
              </a:ext>
            </a:extLst>
          </p:cNvPr>
          <p:cNvSpPr>
            <a:spLocks noGrp="1"/>
          </p:cNvSpPr>
          <p:nvPr>
            <p:ph type="title"/>
          </p:nvPr>
        </p:nvSpPr>
        <p:spPr/>
        <p:txBody>
          <a:bodyPr/>
          <a:lstStyle/>
          <a:p>
            <a:r>
              <a:rPr lang="de-DE" dirty="0"/>
              <a:t>Outline</a:t>
            </a:r>
          </a:p>
        </p:txBody>
      </p:sp>
      <p:sp>
        <p:nvSpPr>
          <p:cNvPr id="7" name="Inhaltsplatzhalter 6">
            <a:extLst>
              <a:ext uri="{FF2B5EF4-FFF2-40B4-BE49-F238E27FC236}">
                <a16:creationId xmlns:a16="http://schemas.microsoft.com/office/drawing/2014/main" id="{925D50F5-77D1-2E9C-E65D-3266AE7E987F}"/>
              </a:ext>
            </a:extLst>
          </p:cNvPr>
          <p:cNvSpPr>
            <a:spLocks noGrp="1"/>
          </p:cNvSpPr>
          <p:nvPr>
            <p:ph idx="1"/>
          </p:nvPr>
        </p:nvSpPr>
        <p:spPr/>
        <p:txBody>
          <a:bodyPr>
            <a:normAutofit/>
          </a:bodyPr>
          <a:lstStyle/>
          <a:p>
            <a:r>
              <a:rPr lang="de-DE" sz="2000" dirty="0"/>
              <a:t>Ground-</a:t>
            </a:r>
            <a:r>
              <a:rPr lang="de-DE" sz="2000" dirty="0" err="1"/>
              <a:t>based</a:t>
            </a:r>
            <a:r>
              <a:rPr lang="de-DE" sz="2000" dirty="0"/>
              <a:t> remote </a:t>
            </a:r>
            <a:r>
              <a:rPr lang="de-DE" sz="2000" dirty="0" err="1"/>
              <a:t>sensing</a:t>
            </a:r>
            <a:endParaRPr lang="de-DE" sz="2000" dirty="0"/>
          </a:p>
          <a:p>
            <a:pPr lvl="1"/>
            <a:r>
              <a:rPr lang="de-DE" sz="2000" dirty="0" err="1"/>
              <a:t>FESSTVaL</a:t>
            </a:r>
            <a:endParaRPr lang="de-DE" sz="2000" dirty="0"/>
          </a:p>
          <a:p>
            <a:pPr lvl="1"/>
            <a:r>
              <a:rPr lang="de-DE" sz="2000" dirty="0" err="1"/>
              <a:t>TEAMx</a:t>
            </a:r>
            <a:r>
              <a:rPr lang="de-DE" sz="2000" dirty="0"/>
              <a:t> - PIANO</a:t>
            </a:r>
          </a:p>
          <a:p>
            <a:r>
              <a:rPr lang="de-DE" sz="2000" dirty="0"/>
              <a:t>Crowd-</a:t>
            </a:r>
            <a:r>
              <a:rPr lang="de-DE" sz="2000" dirty="0" err="1"/>
              <a:t>sourced</a:t>
            </a:r>
            <a:r>
              <a:rPr lang="de-DE" sz="2000" dirty="0"/>
              <a:t> </a:t>
            </a:r>
            <a:r>
              <a:rPr lang="de-DE" sz="2000" dirty="0" err="1"/>
              <a:t>observations</a:t>
            </a:r>
            <a:endParaRPr lang="de-DE" sz="2000" dirty="0"/>
          </a:p>
          <a:p>
            <a:r>
              <a:rPr lang="de-DE" sz="2000" dirty="0" err="1"/>
              <a:t>Satellite-based</a:t>
            </a:r>
            <a:r>
              <a:rPr lang="de-DE" sz="2000" dirty="0"/>
              <a:t> </a:t>
            </a:r>
            <a:r>
              <a:rPr lang="de-DE" sz="2000" dirty="0" err="1"/>
              <a:t>evaluations</a:t>
            </a:r>
            <a:endParaRPr lang="de-DE" sz="2000" dirty="0"/>
          </a:p>
        </p:txBody>
      </p:sp>
      <p:sp>
        <p:nvSpPr>
          <p:cNvPr id="4" name="Datumsplatzhalter 3">
            <a:extLst>
              <a:ext uri="{FF2B5EF4-FFF2-40B4-BE49-F238E27FC236}">
                <a16:creationId xmlns:a16="http://schemas.microsoft.com/office/drawing/2014/main" id="{9CBDD656-F13F-BCAE-DEE8-26B69F5FD60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20377028-5FB9-1BEA-FF90-D58B8AE9CF7F}"/>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320526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CB2968-0D0D-FB18-AB77-AE33A86B8F3B}"/>
              </a:ext>
            </a:extLst>
          </p:cNvPr>
          <p:cNvSpPr>
            <a:spLocks noGrp="1"/>
          </p:cNvSpPr>
          <p:nvPr>
            <p:ph type="title"/>
          </p:nvPr>
        </p:nvSpPr>
        <p:spPr/>
        <p:txBody>
          <a:bodyPr/>
          <a:lstStyle/>
          <a:p>
            <a:r>
              <a:rPr lang="de-DE" dirty="0"/>
              <a:t>Outline</a:t>
            </a:r>
          </a:p>
        </p:txBody>
      </p:sp>
      <p:sp>
        <p:nvSpPr>
          <p:cNvPr id="7" name="Inhaltsplatzhalter 6">
            <a:extLst>
              <a:ext uri="{FF2B5EF4-FFF2-40B4-BE49-F238E27FC236}">
                <a16:creationId xmlns:a16="http://schemas.microsoft.com/office/drawing/2014/main" id="{925D50F5-77D1-2E9C-E65D-3266AE7E987F}"/>
              </a:ext>
            </a:extLst>
          </p:cNvPr>
          <p:cNvSpPr>
            <a:spLocks noGrp="1"/>
          </p:cNvSpPr>
          <p:nvPr>
            <p:ph idx="1"/>
          </p:nvPr>
        </p:nvSpPr>
        <p:spPr/>
        <p:txBody>
          <a:bodyPr>
            <a:normAutofit/>
          </a:bodyPr>
          <a:lstStyle/>
          <a:p>
            <a:r>
              <a:rPr lang="de-DE" sz="2000" dirty="0"/>
              <a:t>Ground-</a:t>
            </a:r>
            <a:r>
              <a:rPr lang="de-DE" sz="2000" dirty="0" err="1"/>
              <a:t>based</a:t>
            </a:r>
            <a:r>
              <a:rPr lang="de-DE" sz="2000" dirty="0"/>
              <a:t> remote </a:t>
            </a:r>
            <a:r>
              <a:rPr lang="de-DE" sz="2000" dirty="0" err="1"/>
              <a:t>sensing</a:t>
            </a:r>
            <a:endParaRPr lang="de-DE" sz="2000" dirty="0"/>
          </a:p>
          <a:p>
            <a:pPr lvl="1"/>
            <a:r>
              <a:rPr lang="de-DE" sz="2000" dirty="0" err="1"/>
              <a:t>FESSTVaL</a:t>
            </a:r>
            <a:endParaRPr lang="de-DE" sz="2000" dirty="0"/>
          </a:p>
          <a:p>
            <a:pPr lvl="1"/>
            <a:r>
              <a:rPr lang="de-DE" sz="2000" dirty="0" err="1"/>
              <a:t>TEAMx</a:t>
            </a:r>
            <a:r>
              <a:rPr lang="de-DE" sz="2000" dirty="0"/>
              <a:t> - PIANO</a:t>
            </a:r>
          </a:p>
          <a:p>
            <a:r>
              <a:rPr lang="de-DE" sz="2000" dirty="0"/>
              <a:t>Crowd-</a:t>
            </a:r>
            <a:r>
              <a:rPr lang="de-DE" sz="2000" dirty="0" err="1"/>
              <a:t>sourced</a:t>
            </a:r>
            <a:r>
              <a:rPr lang="de-DE" sz="2000" dirty="0"/>
              <a:t> </a:t>
            </a:r>
            <a:r>
              <a:rPr lang="de-DE" sz="2000" dirty="0" err="1"/>
              <a:t>observations</a:t>
            </a:r>
            <a:endParaRPr lang="de-DE" sz="2000" dirty="0"/>
          </a:p>
          <a:p>
            <a:r>
              <a:rPr lang="de-DE" sz="2000" dirty="0" err="1">
                <a:solidFill>
                  <a:srgbClr val="FF0000"/>
                </a:solidFill>
              </a:rPr>
              <a:t>Satellite-based</a:t>
            </a:r>
            <a:r>
              <a:rPr lang="de-DE" sz="2000" dirty="0">
                <a:solidFill>
                  <a:srgbClr val="FF0000"/>
                </a:solidFill>
              </a:rPr>
              <a:t> </a:t>
            </a:r>
            <a:r>
              <a:rPr lang="de-DE" sz="2000" dirty="0" err="1">
                <a:solidFill>
                  <a:srgbClr val="FF0000"/>
                </a:solidFill>
              </a:rPr>
              <a:t>evaluations</a:t>
            </a:r>
            <a:endParaRPr lang="de-DE" sz="2000" dirty="0">
              <a:solidFill>
                <a:srgbClr val="FF0000"/>
              </a:solidFill>
            </a:endParaRPr>
          </a:p>
        </p:txBody>
      </p:sp>
      <p:sp>
        <p:nvSpPr>
          <p:cNvPr id="4" name="Datumsplatzhalter 3">
            <a:extLst>
              <a:ext uri="{FF2B5EF4-FFF2-40B4-BE49-F238E27FC236}">
                <a16:creationId xmlns:a16="http://schemas.microsoft.com/office/drawing/2014/main" id="{9CBDD656-F13F-BCAE-DEE8-26B69F5FD60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20377028-5FB9-1BEA-FF90-D58B8AE9CF7F}"/>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18625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2ED32780-A925-4023-BCC8-A79F2DAD12DC}"/>
              </a:ext>
            </a:extLst>
          </p:cNvPr>
          <p:cNvSpPr txBox="1">
            <a:spLocks/>
          </p:cNvSpPr>
          <p:nvPr/>
        </p:nvSpPr>
        <p:spPr>
          <a:xfrm>
            <a:off x="173259" y="781220"/>
            <a:ext cx="5220992" cy="2670817"/>
          </a:xfrm>
          <a:prstGeom prst="rect">
            <a:avLst/>
          </a:prstGeom>
        </p:spPr>
        <p:txBody>
          <a:bodyPr vert="horz" lIns="72000" tIns="36000" rIns="72000" bIns="36000" rtlCol="0">
            <a:normAutofit/>
          </a:bodyPr>
          <a:lst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800" kern="1200" baseline="0">
                <a:solidFill>
                  <a:srgbClr val="000000"/>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highlight>
                  <a:srgbClr val="FFFF00"/>
                </a:highlight>
              </a:rPr>
              <a:t>Visible </a:t>
            </a:r>
            <a:r>
              <a:rPr lang="en-US" sz="1600" dirty="0" err="1">
                <a:highlight>
                  <a:srgbClr val="FFFF00"/>
                </a:highlight>
              </a:rPr>
              <a:t>reflectances</a:t>
            </a:r>
            <a:r>
              <a:rPr lang="en-US" sz="1600" dirty="0">
                <a:highlight>
                  <a:srgbClr val="FFFF00"/>
                </a:highlight>
              </a:rPr>
              <a:t> </a:t>
            </a:r>
            <a:r>
              <a:rPr lang="en-US" sz="1600" dirty="0"/>
              <a:t>from </a:t>
            </a:r>
            <a:r>
              <a:rPr lang="en-US" sz="1600" b="1" dirty="0">
                <a:solidFill>
                  <a:schemeClr val="tx1"/>
                </a:solidFill>
              </a:rPr>
              <a:t>0.6</a:t>
            </a:r>
            <a:r>
              <a:rPr lang="en-US" sz="1600" b="1" dirty="0">
                <a:solidFill>
                  <a:schemeClr val="tx1"/>
                </a:solidFill>
                <a:latin typeface="Arial" panose="020B0604020202020204" pitchFamily="34" charset="0"/>
                <a:cs typeface="Arial" panose="020B0604020202020204" pitchFamily="34" charset="0"/>
              </a:rPr>
              <a:t>µm channel</a:t>
            </a:r>
            <a:endParaRPr lang="en-US" sz="16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dirty="0"/>
              <a:t>SEVIRI: Met-9 &amp; Met-10                              (updated calibration; A. Mousivand, </a:t>
            </a:r>
            <a:r>
              <a:rPr lang="en-US" dirty="0" err="1"/>
              <a:t>Eumetsat</a:t>
            </a:r>
            <a:r>
              <a:rPr lang="en-US" dirty="0"/>
              <a:t>)</a:t>
            </a:r>
          </a:p>
          <a:p>
            <a:pPr lvl="1">
              <a:buFont typeface="Wingdings" panose="05000000000000000000" pitchFamily="2" charset="2"/>
              <a:buChar char="Ø"/>
            </a:pPr>
            <a:r>
              <a:rPr lang="en-US" dirty="0"/>
              <a:t>AHI: Him-9</a:t>
            </a:r>
          </a:p>
          <a:p>
            <a:pPr lvl="1">
              <a:buFont typeface="Wingdings" panose="05000000000000000000" pitchFamily="2" charset="2"/>
              <a:buChar char="Ø"/>
            </a:pPr>
            <a:r>
              <a:rPr lang="en-US" dirty="0"/>
              <a:t>ABI: Goes-16 &amp; Goes-18</a:t>
            </a:r>
            <a:endParaRPr lang="en-US" dirty="0">
              <a:latin typeface="Arial" panose="020B0604020202020204" pitchFamily="34" charset="0"/>
              <a:cs typeface="Arial" panose="020B0604020202020204" pitchFamily="34" charset="0"/>
            </a:endParaRPr>
          </a:p>
          <a:p>
            <a:r>
              <a:rPr lang="en-US" sz="1600" dirty="0"/>
              <a:t>Experimental period</a:t>
            </a:r>
          </a:p>
          <a:p>
            <a:pPr lvl="1">
              <a:buFont typeface="Wingdings" panose="05000000000000000000" pitchFamily="2" charset="2"/>
              <a:buChar char="Ø"/>
            </a:pPr>
            <a:r>
              <a:rPr lang="en-US" dirty="0"/>
              <a:t>January 2024 </a:t>
            </a:r>
          </a:p>
          <a:p>
            <a:pPr lvl="1">
              <a:buFont typeface="Wingdings" panose="05000000000000000000" pitchFamily="2" charset="2"/>
              <a:buChar char="Ø"/>
            </a:pPr>
            <a:r>
              <a:rPr lang="en-US" dirty="0"/>
              <a:t>Time resolution: 3-hourly data at 0, 3, 6, … UTC</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sp>
        <p:nvSpPr>
          <p:cNvPr id="8" name="Titel 2">
            <a:extLst>
              <a:ext uri="{FF2B5EF4-FFF2-40B4-BE49-F238E27FC236}">
                <a16:creationId xmlns:a16="http://schemas.microsoft.com/office/drawing/2014/main" id="{5AF4D45C-180F-4EAF-A725-D9B24D2CD4A7}"/>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err="1">
                <a:solidFill>
                  <a:schemeClr val="tx1"/>
                </a:solidFill>
                <a:latin typeface="Arial" panose="020B0604020202020204" pitchFamily="34" charset="0"/>
                <a:cs typeface="Arial" panose="020B0604020202020204" pitchFamily="34" charset="0"/>
              </a:rPr>
              <a:t>Intercomparison</a:t>
            </a:r>
            <a:r>
              <a:rPr lang="en-GB" sz="2000" kern="0" dirty="0">
                <a:solidFill>
                  <a:schemeClr val="tx1"/>
                </a:solidFill>
                <a:latin typeface="Arial" panose="020B0604020202020204" pitchFamily="34" charset="0"/>
                <a:cs typeface="Arial" panose="020B0604020202020204" pitchFamily="34" charset="0"/>
              </a:rPr>
              <a:t> setup - observations</a:t>
            </a:r>
          </a:p>
        </p:txBody>
      </p:sp>
      <p:pic>
        <p:nvPicPr>
          <p:cNvPr id="5" name="Grafik 4">
            <a:extLst>
              <a:ext uri="{FF2B5EF4-FFF2-40B4-BE49-F238E27FC236}">
                <a16:creationId xmlns:a16="http://schemas.microsoft.com/office/drawing/2014/main" id="{BC9DF92C-1B3F-41F3-9436-600356280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4816" y="1078997"/>
            <a:ext cx="3859184" cy="2006380"/>
          </a:xfrm>
          <a:prstGeom prst="rect">
            <a:avLst/>
          </a:prstGeom>
        </p:spPr>
      </p:pic>
      <p:sp>
        <p:nvSpPr>
          <p:cNvPr id="7" name="Textfeld 6">
            <a:extLst>
              <a:ext uri="{FF2B5EF4-FFF2-40B4-BE49-F238E27FC236}">
                <a16:creationId xmlns:a16="http://schemas.microsoft.com/office/drawing/2014/main" id="{D704C206-5CF7-4230-9F0E-FE18AB386AD4}"/>
              </a:ext>
            </a:extLst>
          </p:cNvPr>
          <p:cNvSpPr txBox="1"/>
          <p:nvPr/>
        </p:nvSpPr>
        <p:spPr>
          <a:xfrm>
            <a:off x="5633367" y="676048"/>
            <a:ext cx="3080729" cy="461665"/>
          </a:xfrm>
          <a:prstGeom prst="rect">
            <a:avLst/>
          </a:prstGeom>
          <a:noFill/>
        </p:spPr>
        <p:txBody>
          <a:bodyPr wrap="square" rtlCol="0">
            <a:spAutoFit/>
          </a:bodyPr>
          <a:lstStyle/>
          <a:p>
            <a:pPr algn="ctr"/>
            <a:r>
              <a:rPr lang="en-US" sz="1200" dirty="0">
                <a:solidFill>
                  <a:schemeClr val="bg1">
                    <a:lumMod val="50000"/>
                  </a:schemeClr>
                </a:solidFill>
              </a:rPr>
              <a:t>ABI, SEVIRI and AHI 0.6</a:t>
            </a:r>
            <a:r>
              <a:rPr lang="en-US" sz="1200" dirty="0">
                <a:solidFill>
                  <a:schemeClr val="bg1">
                    <a:lumMod val="50000"/>
                  </a:schemeClr>
                </a:solidFill>
                <a:latin typeface="Arial" panose="020B0604020202020204" pitchFamily="34" charset="0"/>
                <a:cs typeface="Arial" panose="020B0604020202020204" pitchFamily="34" charset="0"/>
              </a:rPr>
              <a:t>µm</a:t>
            </a:r>
            <a:r>
              <a:rPr lang="en-US" sz="1200" dirty="0">
                <a:solidFill>
                  <a:schemeClr val="bg1">
                    <a:lumMod val="50000"/>
                  </a:schemeClr>
                </a:solidFill>
              </a:rPr>
              <a:t> </a:t>
            </a:r>
            <a:r>
              <a:rPr lang="en-US" sz="1200" dirty="0" err="1">
                <a:solidFill>
                  <a:schemeClr val="bg1">
                    <a:lumMod val="50000"/>
                  </a:schemeClr>
                </a:solidFill>
              </a:rPr>
              <a:t>reflectances</a:t>
            </a:r>
            <a:r>
              <a:rPr lang="en-US" sz="1200" dirty="0">
                <a:solidFill>
                  <a:schemeClr val="bg1">
                    <a:lumMod val="50000"/>
                  </a:schemeClr>
                </a:solidFill>
              </a:rPr>
              <a:t> </a:t>
            </a:r>
            <a:r>
              <a:rPr lang="en-US" sz="1200" dirty="0">
                <a:solidFill>
                  <a:schemeClr val="bg1">
                    <a:lumMod val="50000"/>
                  </a:schemeClr>
                </a:solidFill>
                <a:latin typeface="Arial" panose="020B0604020202020204" pitchFamily="34" charset="0"/>
                <a:cs typeface="Arial" panose="020B0604020202020204" pitchFamily="34" charset="0"/>
              </a:rPr>
              <a:t>15 January 2024 (21,18,12,9,3 UTC</a:t>
            </a:r>
            <a:r>
              <a:rPr lang="en-US" sz="1200" dirty="0">
                <a:solidFill>
                  <a:schemeClr val="bg1">
                    <a:lumMod val="50000"/>
                  </a:schemeClr>
                </a:solidFill>
              </a:rPr>
              <a:t> )</a:t>
            </a:r>
          </a:p>
        </p:txBody>
      </p:sp>
      <p:sp>
        <p:nvSpPr>
          <p:cNvPr id="9" name="Inhaltsplatzhalter 2">
            <a:extLst>
              <a:ext uri="{FF2B5EF4-FFF2-40B4-BE49-F238E27FC236}">
                <a16:creationId xmlns:a16="http://schemas.microsoft.com/office/drawing/2014/main" id="{E6F6D3A6-DBE0-4D84-A01C-0F30C68B1741}"/>
              </a:ext>
            </a:extLst>
          </p:cNvPr>
          <p:cNvSpPr txBox="1">
            <a:spLocks/>
          </p:cNvSpPr>
          <p:nvPr/>
        </p:nvSpPr>
        <p:spPr>
          <a:xfrm>
            <a:off x="170122" y="3423962"/>
            <a:ext cx="8676168" cy="1140957"/>
          </a:xfrm>
          <a:prstGeom prst="rect">
            <a:avLst/>
          </a:prstGeom>
        </p:spPr>
        <p:txBody>
          <a:bodyPr vert="horz" lIns="72000" tIns="36000" rIns="72000" bIns="36000" rtlCol="0">
            <a:normAutofit/>
          </a:bodyPr>
          <a:lst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800" kern="1200" baseline="0">
                <a:solidFill>
                  <a:srgbClr val="000000"/>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Observation data processing</a:t>
            </a:r>
          </a:p>
          <a:p>
            <a:pPr lvl="1">
              <a:buFont typeface="Wingdings" panose="05000000000000000000" pitchFamily="2" charset="2"/>
              <a:buChar char="Ø"/>
            </a:pPr>
            <a:r>
              <a:rPr lang="en-US" dirty="0"/>
              <a:t>DWD: Observations averaged onto model grid cells (here at 26km resolution)</a:t>
            </a:r>
          </a:p>
          <a:p>
            <a:pPr lvl="1">
              <a:buFont typeface="Wingdings" panose="05000000000000000000" pitchFamily="2" charset="2"/>
              <a:buChar char="Ø"/>
            </a:pPr>
            <a:r>
              <a:rPr lang="en-US" dirty="0"/>
              <a:t>ECMWF: Observation </a:t>
            </a:r>
            <a:r>
              <a:rPr lang="en-US" dirty="0" err="1"/>
              <a:t>superobbing</a:t>
            </a:r>
            <a:r>
              <a:rPr lang="en-US" dirty="0"/>
              <a:t> to ~29km resolution</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2" name="Textfeld 1">
            <a:extLst>
              <a:ext uri="{FF2B5EF4-FFF2-40B4-BE49-F238E27FC236}">
                <a16:creationId xmlns:a16="http://schemas.microsoft.com/office/drawing/2014/main" id="{ED95B9D1-20A9-E0C2-170C-D92D6C6500C9}"/>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3" name="Datumsplatzhalter 2">
            <a:extLst>
              <a:ext uri="{FF2B5EF4-FFF2-40B4-BE49-F238E27FC236}">
                <a16:creationId xmlns:a16="http://schemas.microsoft.com/office/drawing/2014/main" id="{7974ACB8-3123-692D-8961-2769329A0D14}"/>
              </a:ext>
            </a:extLst>
          </p:cNvPr>
          <p:cNvSpPr>
            <a:spLocks noGrp="1"/>
          </p:cNvSpPr>
          <p:nvPr>
            <p:ph type="dt" sz="half" idx="10"/>
          </p:nvPr>
        </p:nvSpPr>
        <p:spPr/>
        <p:txBody>
          <a:bodyPr/>
          <a:lstStyle/>
          <a:p>
            <a:r>
              <a:rPr lang="de-DE"/>
              <a:t>2025-03-21</a:t>
            </a:r>
          </a:p>
        </p:txBody>
      </p:sp>
      <p:sp>
        <p:nvSpPr>
          <p:cNvPr id="4" name="Fußzeilenplatzhalter 3">
            <a:extLst>
              <a:ext uri="{FF2B5EF4-FFF2-40B4-BE49-F238E27FC236}">
                <a16:creationId xmlns:a16="http://schemas.microsoft.com/office/drawing/2014/main" id="{D6277E59-3DF7-2AEC-C4D1-F0EBBBB0D2D6}"/>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258005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5AF4D45C-180F-4EAF-A725-D9B24D2CD4A7}"/>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err="1">
                <a:solidFill>
                  <a:schemeClr val="tx1"/>
                </a:solidFill>
                <a:latin typeface="Arial" panose="020B0604020202020204" pitchFamily="34" charset="0"/>
                <a:cs typeface="Arial" panose="020B0604020202020204" pitchFamily="34" charset="0"/>
              </a:rPr>
              <a:t>Intercomparison</a:t>
            </a:r>
            <a:r>
              <a:rPr lang="en-GB" sz="2000" kern="0" dirty="0">
                <a:solidFill>
                  <a:schemeClr val="tx1"/>
                </a:solidFill>
                <a:latin typeface="Arial" panose="020B0604020202020204" pitchFamily="34" charset="0"/>
                <a:cs typeface="Arial" panose="020B0604020202020204" pitchFamily="34" charset="0"/>
              </a:rPr>
              <a:t> setup – Global NWP models ICON &amp; IFS</a:t>
            </a:r>
          </a:p>
        </p:txBody>
      </p:sp>
      <p:sp>
        <p:nvSpPr>
          <p:cNvPr id="11" name="Inhaltsplatzhalter 2">
            <a:extLst>
              <a:ext uri="{FF2B5EF4-FFF2-40B4-BE49-F238E27FC236}">
                <a16:creationId xmlns:a16="http://schemas.microsoft.com/office/drawing/2014/main" id="{2ED32780-A925-4023-BCC8-A79F2DAD12DC}"/>
              </a:ext>
            </a:extLst>
          </p:cNvPr>
          <p:cNvSpPr txBox="1">
            <a:spLocks/>
          </p:cNvSpPr>
          <p:nvPr/>
        </p:nvSpPr>
        <p:spPr>
          <a:xfrm>
            <a:off x="173259" y="780790"/>
            <a:ext cx="7723188" cy="3649443"/>
          </a:xfrm>
          <a:prstGeom prst="rect">
            <a:avLst/>
          </a:prstGeom>
        </p:spPr>
        <p:txBody>
          <a:bodyPr vert="horz" lIns="72000" tIns="36000" rIns="72000" bIns="36000" rtlCol="0">
            <a:normAutofit/>
          </a:bodyPr>
          <a:lst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800" kern="1200" baseline="0">
                <a:solidFill>
                  <a:srgbClr val="000000"/>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rPr>
              <a:t>Similar resolutions</a:t>
            </a:r>
            <a:r>
              <a:rPr lang="en-US" sz="1600" dirty="0"/>
              <a:t>: ICON @ 26km, IFS @ 29km</a:t>
            </a:r>
          </a:p>
          <a:p>
            <a:r>
              <a:rPr lang="en-US" sz="1600" dirty="0"/>
              <a:t>Sub-grid cloud parameterizations</a:t>
            </a:r>
          </a:p>
          <a:p>
            <a:r>
              <a:rPr lang="en-US" sz="1600" b="1" dirty="0">
                <a:solidFill>
                  <a:schemeClr val="tx1"/>
                </a:solidFill>
              </a:rPr>
              <a:t>ICON model physics setups</a:t>
            </a:r>
            <a:r>
              <a:rPr lang="en-US" sz="1600" dirty="0"/>
              <a:t>:</a:t>
            </a:r>
          </a:p>
          <a:p>
            <a:pPr lvl="1">
              <a:buFont typeface="Wingdings" panose="05000000000000000000" pitchFamily="2" charset="2"/>
              <a:buChar char="Ø"/>
            </a:pPr>
            <a:r>
              <a:rPr lang="en-US" b="1" dirty="0">
                <a:solidFill>
                  <a:schemeClr val="tx1"/>
                </a:solidFill>
              </a:rPr>
              <a:t>1M</a:t>
            </a:r>
            <a:r>
              <a:rPr lang="en-US" dirty="0"/>
              <a:t>: 1-mom. scheme – operational</a:t>
            </a:r>
          </a:p>
          <a:p>
            <a:pPr lvl="1">
              <a:buFont typeface="Wingdings" panose="05000000000000000000" pitchFamily="2" charset="2"/>
              <a:buChar char="Ø"/>
            </a:pPr>
            <a:r>
              <a:rPr lang="en-US" b="1" dirty="0">
                <a:solidFill>
                  <a:schemeClr val="tx1"/>
                </a:solidFill>
              </a:rPr>
              <a:t>2Mi</a:t>
            </a:r>
            <a:r>
              <a:rPr lang="en-US" dirty="0"/>
              <a:t>: 2-mom. ice scheme with MODIS CDNC</a:t>
            </a:r>
          </a:p>
          <a:p>
            <a:pPr lvl="1">
              <a:buFont typeface="Wingdings" panose="05000000000000000000" pitchFamily="2" charset="2"/>
              <a:buChar char="Ø"/>
            </a:pPr>
            <a:r>
              <a:rPr lang="en-US" b="1" dirty="0">
                <a:solidFill>
                  <a:schemeClr val="tx1"/>
                </a:solidFill>
              </a:rPr>
              <a:t>2Mi, CLC</a:t>
            </a:r>
            <a:r>
              <a:rPr lang="en-US" dirty="0"/>
              <a:t>: 2-mom. ice scheme with MODIS CDNC and ad hoc modification of cloud cover over sea by A. Seifert</a:t>
            </a:r>
          </a:p>
          <a:p>
            <a:r>
              <a:rPr lang="en-US" sz="1600" dirty="0"/>
              <a:t>Effective </a:t>
            </a:r>
            <a:r>
              <a:rPr lang="en-US" sz="1600" b="1" dirty="0">
                <a:solidFill>
                  <a:schemeClr val="tx1"/>
                </a:solidFill>
              </a:rPr>
              <a:t>cloud particle radii</a:t>
            </a:r>
            <a:r>
              <a:rPr lang="en-US" sz="1600" dirty="0"/>
              <a:t>:</a:t>
            </a:r>
          </a:p>
          <a:p>
            <a:pPr lvl="1">
              <a:buFont typeface="Wingdings" panose="05000000000000000000" pitchFamily="2" charset="2"/>
              <a:buChar char="Ø"/>
            </a:pPr>
            <a:r>
              <a:rPr lang="en-US" dirty="0"/>
              <a:t>ICON: radiation scheme (1M), microphysics (2Mi &amp; 2Mi, CLC) or RTTOV param. (Martin &amp; </a:t>
            </a:r>
            <a:r>
              <a:rPr lang="en-US" dirty="0" err="1"/>
              <a:t>Wyser</a:t>
            </a:r>
            <a:r>
              <a:rPr lang="en-US" dirty="0"/>
              <a:t>)</a:t>
            </a:r>
          </a:p>
          <a:p>
            <a:pPr lvl="1">
              <a:buFont typeface="Wingdings" panose="05000000000000000000" pitchFamily="2" charset="2"/>
              <a:buChar char="Ø"/>
            </a:pPr>
            <a:r>
              <a:rPr lang="en-US" dirty="0"/>
              <a:t>IFS: RTTOV param. (Martin &amp; </a:t>
            </a:r>
            <a:r>
              <a:rPr lang="en-US" dirty="0" err="1"/>
              <a:t>McFarquhar</a:t>
            </a:r>
            <a:r>
              <a:rPr lang="en-US" dirty="0"/>
              <a:t>)</a:t>
            </a:r>
          </a:p>
          <a:p>
            <a:pPr>
              <a:buFont typeface="Wingdings" panose="05000000000000000000" pitchFamily="2" charset="2"/>
              <a:buChar char="Ø"/>
            </a:pPr>
            <a:endParaRPr lang="en-US" dirty="0"/>
          </a:p>
        </p:txBody>
      </p:sp>
      <p:sp>
        <p:nvSpPr>
          <p:cNvPr id="2" name="Textfeld 1">
            <a:extLst>
              <a:ext uri="{FF2B5EF4-FFF2-40B4-BE49-F238E27FC236}">
                <a16:creationId xmlns:a16="http://schemas.microsoft.com/office/drawing/2014/main" id="{2BC87C45-7A70-456E-9808-94140C8CDAF7}"/>
              </a:ext>
            </a:extLst>
          </p:cNvPr>
          <p:cNvSpPr txBox="1"/>
          <p:nvPr/>
        </p:nvSpPr>
        <p:spPr>
          <a:xfrm>
            <a:off x="9278679" y="2339163"/>
            <a:ext cx="1353879" cy="928577"/>
          </a:xfrm>
          <a:prstGeom prst="rect">
            <a:avLst/>
          </a:prstGeom>
          <a:noFill/>
        </p:spPr>
        <p:txBody>
          <a:bodyPr wrap="square" rtlCol="0">
            <a:spAutoFit/>
          </a:bodyPr>
          <a:lstStyle/>
          <a:p>
            <a:r>
              <a:rPr lang="en-US" dirty="0"/>
              <a:t>Shallow convection over sea</a:t>
            </a:r>
          </a:p>
        </p:txBody>
      </p:sp>
      <p:sp>
        <p:nvSpPr>
          <p:cNvPr id="3" name="Textfeld 2">
            <a:extLst>
              <a:ext uri="{FF2B5EF4-FFF2-40B4-BE49-F238E27FC236}">
                <a16:creationId xmlns:a16="http://schemas.microsoft.com/office/drawing/2014/main" id="{71D22A75-F877-5D6B-839C-F126E2C42F28}"/>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4" name="Datumsplatzhalter 3">
            <a:extLst>
              <a:ext uri="{FF2B5EF4-FFF2-40B4-BE49-F238E27FC236}">
                <a16:creationId xmlns:a16="http://schemas.microsoft.com/office/drawing/2014/main" id="{FE8C4F86-1288-6FEA-5146-F8BDDE5A405F}"/>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E06524F3-BB8F-B14C-7995-CCE7FFF7F4FA}"/>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2193349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DDD2FE1-D829-4DEA-8AF4-3FCC197C6C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74"/>
          <a:stretch/>
        </p:blipFill>
        <p:spPr>
          <a:xfrm>
            <a:off x="6840165" y="2943123"/>
            <a:ext cx="2160000" cy="1705077"/>
          </a:xfrm>
          <a:prstGeom prst="rect">
            <a:avLst/>
          </a:prstGeom>
        </p:spPr>
      </p:pic>
      <p:pic>
        <p:nvPicPr>
          <p:cNvPr id="14" name="Grafik 13">
            <a:extLst>
              <a:ext uri="{FF2B5EF4-FFF2-40B4-BE49-F238E27FC236}">
                <a16:creationId xmlns:a16="http://schemas.microsoft.com/office/drawing/2014/main" id="{BCCE2145-C8A7-4A39-A901-7769A0735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165" y="1042375"/>
            <a:ext cx="2160000" cy="1800000"/>
          </a:xfrm>
          <a:prstGeom prst="rect">
            <a:avLst/>
          </a:prstGeom>
        </p:spPr>
      </p:pic>
      <p:sp>
        <p:nvSpPr>
          <p:cNvPr id="8" name="Titel 2">
            <a:extLst>
              <a:ext uri="{FF2B5EF4-FFF2-40B4-BE49-F238E27FC236}">
                <a16:creationId xmlns:a16="http://schemas.microsoft.com/office/drawing/2014/main" id="{5AF4D45C-180F-4EAF-A725-D9B24D2CD4A7}"/>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err="1">
                <a:solidFill>
                  <a:schemeClr val="tx1"/>
                </a:solidFill>
                <a:latin typeface="Arial" panose="020B0604020202020204" pitchFamily="34" charset="0"/>
                <a:cs typeface="Arial" panose="020B0604020202020204" pitchFamily="34" charset="0"/>
              </a:rPr>
              <a:t>Intercomparison</a:t>
            </a:r>
            <a:r>
              <a:rPr lang="en-GB" sz="2000" kern="0" dirty="0">
                <a:solidFill>
                  <a:schemeClr val="tx1"/>
                </a:solidFill>
                <a:latin typeface="Arial" panose="020B0604020202020204" pitchFamily="34" charset="0"/>
                <a:cs typeface="Arial" panose="020B0604020202020204" pitchFamily="34" charset="0"/>
              </a:rPr>
              <a:t> setup – consistent quality control</a:t>
            </a:r>
          </a:p>
        </p:txBody>
      </p:sp>
      <p:graphicFrame>
        <p:nvGraphicFramePr>
          <p:cNvPr id="2" name="Tabelle 1">
            <a:extLst>
              <a:ext uri="{FF2B5EF4-FFF2-40B4-BE49-F238E27FC236}">
                <a16:creationId xmlns:a16="http://schemas.microsoft.com/office/drawing/2014/main" id="{8410CF1A-19AB-4F05-A5C7-86C560DA8599}"/>
              </a:ext>
            </a:extLst>
          </p:cNvPr>
          <p:cNvGraphicFramePr>
            <a:graphicFrameLocks noGrp="1"/>
          </p:cNvGraphicFramePr>
          <p:nvPr/>
        </p:nvGraphicFramePr>
        <p:xfrm>
          <a:off x="143834" y="847772"/>
          <a:ext cx="6827561" cy="3015547"/>
        </p:xfrm>
        <a:graphic>
          <a:graphicData uri="http://schemas.openxmlformats.org/drawingml/2006/table">
            <a:tbl>
              <a:tblPr firstRow="1" bandRow="1">
                <a:tableStyleId>{5C22544A-7EE6-4342-B048-85BDC9FD1C3A}</a:tableStyleId>
              </a:tblPr>
              <a:tblGrid>
                <a:gridCol w="3868185">
                  <a:extLst>
                    <a:ext uri="{9D8B030D-6E8A-4147-A177-3AD203B41FA5}">
                      <a16:colId xmlns:a16="http://schemas.microsoft.com/office/drawing/2014/main" val="3173030778"/>
                    </a:ext>
                  </a:extLst>
                </a:gridCol>
                <a:gridCol w="2959376">
                  <a:extLst>
                    <a:ext uri="{9D8B030D-6E8A-4147-A177-3AD203B41FA5}">
                      <a16:colId xmlns:a16="http://schemas.microsoft.com/office/drawing/2014/main" val="796185954"/>
                    </a:ext>
                  </a:extLst>
                </a:gridCol>
              </a:tblGrid>
              <a:tr h="394828">
                <a:tc>
                  <a:txBody>
                    <a:bodyPr/>
                    <a:lstStyle/>
                    <a:p>
                      <a:r>
                        <a:rPr lang="en-US" sz="1600" dirty="0"/>
                        <a:t>QC check</a:t>
                      </a:r>
                    </a:p>
                  </a:txBody>
                  <a:tcPr/>
                </a:tc>
                <a:tc>
                  <a:txBody>
                    <a:bodyPr/>
                    <a:lstStyle/>
                    <a:p>
                      <a:r>
                        <a:rPr lang="en-US" sz="1600" dirty="0"/>
                        <a:t>Reason for rejection</a:t>
                      </a:r>
                    </a:p>
                  </a:txBody>
                  <a:tcPr/>
                </a:tc>
                <a:extLst>
                  <a:ext uri="{0D108BD9-81ED-4DB2-BD59-A6C34878D82A}">
                    <a16:rowId xmlns:a16="http://schemas.microsoft.com/office/drawing/2014/main" val="1073294892"/>
                  </a:ext>
                </a:extLst>
              </a:tr>
              <a:tr h="53948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Sun / sat. zenith angle &gt; 74⁰</a:t>
                      </a:r>
                    </a:p>
                  </a:txBody>
                  <a:tcPr/>
                </a:tc>
                <a:tc>
                  <a:txBody>
                    <a:bodyPr/>
                    <a:lstStyle/>
                    <a:p>
                      <a:r>
                        <a:rPr lang="en-US" sz="1400" dirty="0"/>
                        <a:t>Missing 3D effects in MFASIS-NN</a:t>
                      </a:r>
                    </a:p>
                    <a:p>
                      <a:r>
                        <a:rPr lang="en-US" sz="1400" dirty="0"/>
                        <a:t>Nighttime conditions</a:t>
                      </a:r>
                    </a:p>
                  </a:txBody>
                  <a:tcPr/>
                </a:tc>
                <a:extLst>
                  <a:ext uri="{0D108BD9-81ED-4DB2-BD59-A6C34878D82A}">
                    <a16:rowId xmlns:a16="http://schemas.microsoft.com/office/drawing/2014/main" val="3471038382"/>
                  </a:ext>
                </a:extLst>
              </a:tr>
              <a:tr h="3480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err="1"/>
                        <a:t>Reflectances</a:t>
                      </a:r>
                      <a:r>
                        <a:rPr lang="en-US" sz="1400" dirty="0"/>
                        <a:t> &gt; 1.63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Missing 3D effects in MFASIS-NN</a:t>
                      </a:r>
                    </a:p>
                  </a:txBody>
                  <a:tcPr/>
                </a:tc>
                <a:extLst>
                  <a:ext uri="{0D108BD9-81ED-4DB2-BD59-A6C34878D82A}">
                    <a16:rowId xmlns:a16="http://schemas.microsoft.com/office/drawing/2014/main" val="474009518"/>
                  </a:ext>
                </a:extLst>
              </a:tr>
              <a:tr h="3480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Glint angle &lt; 40⁰</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Sun glint sea surfaces</a:t>
                      </a:r>
                    </a:p>
                  </a:txBody>
                  <a:tcPr/>
                </a:tc>
                <a:extLst>
                  <a:ext uri="{0D108BD9-81ED-4DB2-BD59-A6C34878D82A}">
                    <a16:rowId xmlns:a16="http://schemas.microsoft.com/office/drawing/2014/main" val="3687707163"/>
                  </a:ext>
                </a:extLst>
              </a:tr>
              <a:tr h="358935">
                <a:tc>
                  <a:txBody>
                    <a:bodyPr/>
                    <a:lstStyle/>
                    <a:p>
                      <a:r>
                        <a:rPr lang="en-US" sz="1400" dirty="0"/>
                        <a:t>Model orography &gt; 1500m</a:t>
                      </a:r>
                    </a:p>
                  </a:txBody>
                  <a:tcPr/>
                </a:tc>
                <a:tc>
                  <a:txBody>
                    <a:bodyPr/>
                    <a:lstStyle/>
                    <a:p>
                      <a:r>
                        <a:rPr lang="en-US" sz="1400" dirty="0"/>
                        <a:t>Misinterpretation of snow as clouds</a:t>
                      </a:r>
                    </a:p>
                  </a:txBody>
                  <a:tcPr/>
                </a:tc>
                <a:extLst>
                  <a:ext uri="{0D108BD9-81ED-4DB2-BD59-A6C34878D82A}">
                    <a16:rowId xmlns:a16="http://schemas.microsoft.com/office/drawing/2014/main" val="3791613224"/>
                  </a:ext>
                </a:extLst>
              </a:tr>
              <a:tr h="3507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DWD:       BRDF atlas flags 3-6</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ECMWF:  Snow inconsistency in BRDF &amp; IFS</a:t>
                      </a:r>
                    </a:p>
                  </a:txBody>
                  <a:tcPr/>
                </a:tc>
                <a:tc>
                  <a:txBody>
                    <a:bodyPr/>
                    <a:lstStyle/>
                    <a:p>
                      <a:r>
                        <a:rPr lang="en-US" sz="1400" dirty="0"/>
                        <a:t>Bad BRDF quality and snow in BRDF climatology</a:t>
                      </a:r>
                    </a:p>
                  </a:txBody>
                  <a:tcPr/>
                </a:tc>
                <a:extLst>
                  <a:ext uri="{0D108BD9-81ED-4DB2-BD59-A6C34878D82A}">
                    <a16:rowId xmlns:a16="http://schemas.microsoft.com/office/drawing/2014/main" val="3696200396"/>
                  </a:ext>
                </a:extLst>
              </a:tr>
              <a:tr h="508105">
                <a:tc>
                  <a:txBody>
                    <a:bodyPr/>
                    <a:lstStyle/>
                    <a:p>
                      <a:r>
                        <a:rPr lang="en-US" sz="1400" dirty="0"/>
                        <a:t>Sea ice &amp; heterogeneous surfaces</a:t>
                      </a:r>
                    </a:p>
                  </a:txBody>
                  <a:tcPr/>
                </a:tc>
                <a:tc>
                  <a:txBody>
                    <a:bodyPr/>
                    <a:lstStyle/>
                    <a:p>
                      <a:r>
                        <a:rPr lang="en-US" sz="1400" dirty="0"/>
                        <a:t>BRDF in RTTOV / MFASIS-NN</a:t>
                      </a:r>
                    </a:p>
                  </a:txBody>
                  <a:tcPr/>
                </a:tc>
                <a:extLst>
                  <a:ext uri="{0D108BD9-81ED-4DB2-BD59-A6C34878D82A}">
                    <a16:rowId xmlns:a16="http://schemas.microsoft.com/office/drawing/2014/main" val="2328215542"/>
                  </a:ext>
                </a:extLst>
              </a:tr>
            </a:tbl>
          </a:graphicData>
        </a:graphic>
      </p:graphicFrame>
      <p:sp>
        <p:nvSpPr>
          <p:cNvPr id="10" name="Textfeld 9">
            <a:extLst>
              <a:ext uri="{FF2B5EF4-FFF2-40B4-BE49-F238E27FC236}">
                <a16:creationId xmlns:a16="http://schemas.microsoft.com/office/drawing/2014/main" id="{D45CF611-DDD7-4BF6-8D7A-D00D5D6F3834}"/>
              </a:ext>
            </a:extLst>
          </p:cNvPr>
          <p:cNvSpPr txBox="1"/>
          <p:nvPr/>
        </p:nvSpPr>
        <p:spPr>
          <a:xfrm>
            <a:off x="6971396" y="747878"/>
            <a:ext cx="1897537" cy="461665"/>
          </a:xfrm>
          <a:prstGeom prst="rect">
            <a:avLst/>
          </a:prstGeom>
          <a:noFill/>
        </p:spPr>
        <p:txBody>
          <a:bodyPr wrap="square" rtlCol="0">
            <a:spAutoFit/>
          </a:bodyPr>
          <a:lstStyle/>
          <a:p>
            <a:pPr algn="ctr"/>
            <a:r>
              <a:rPr lang="en-US" sz="1200" dirty="0">
                <a:solidFill>
                  <a:srgbClr val="000000"/>
                </a:solidFill>
              </a:rPr>
              <a:t>Met-10 SEVIRI 0.6</a:t>
            </a:r>
            <a:r>
              <a:rPr lang="en-US" sz="1200" dirty="0">
                <a:solidFill>
                  <a:srgbClr val="000000"/>
                </a:solidFill>
                <a:latin typeface="Arial" panose="020B0604020202020204" pitchFamily="34" charset="0"/>
                <a:cs typeface="Arial" panose="020B0604020202020204" pitchFamily="34" charset="0"/>
              </a:rPr>
              <a:t>µm</a:t>
            </a:r>
            <a:r>
              <a:rPr lang="en-US" sz="1200" dirty="0">
                <a:solidFill>
                  <a:srgbClr val="000000"/>
                </a:solidFill>
              </a:rPr>
              <a:t> </a:t>
            </a:r>
          </a:p>
          <a:p>
            <a:pPr algn="ctr"/>
            <a:r>
              <a:rPr lang="en-US" sz="1200" dirty="0">
                <a:solidFill>
                  <a:srgbClr val="000000"/>
                </a:solidFill>
              </a:rPr>
              <a:t>(15 Jan. 2024, 12 UTC)</a:t>
            </a:r>
          </a:p>
        </p:txBody>
      </p:sp>
      <p:sp>
        <p:nvSpPr>
          <p:cNvPr id="15" name="Pfeil: nach unten 14">
            <a:extLst>
              <a:ext uri="{FF2B5EF4-FFF2-40B4-BE49-F238E27FC236}">
                <a16:creationId xmlns:a16="http://schemas.microsoft.com/office/drawing/2014/main" id="{66ACC23D-16F1-4A90-A87A-09F6E387293A}"/>
              </a:ext>
            </a:extLst>
          </p:cNvPr>
          <p:cNvSpPr/>
          <p:nvPr/>
        </p:nvSpPr>
        <p:spPr>
          <a:xfrm>
            <a:off x="7527321" y="2750324"/>
            <a:ext cx="785686" cy="29449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QC</a:t>
            </a:r>
          </a:p>
        </p:txBody>
      </p:sp>
      <p:sp>
        <p:nvSpPr>
          <p:cNvPr id="3" name="Textfeld 2">
            <a:extLst>
              <a:ext uri="{FF2B5EF4-FFF2-40B4-BE49-F238E27FC236}">
                <a16:creationId xmlns:a16="http://schemas.microsoft.com/office/drawing/2014/main" id="{CDDC5AD3-3961-F956-4BEB-122CDB5A2F8D}"/>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4" name="Datumsplatzhalter 3">
            <a:extLst>
              <a:ext uri="{FF2B5EF4-FFF2-40B4-BE49-F238E27FC236}">
                <a16:creationId xmlns:a16="http://schemas.microsoft.com/office/drawing/2014/main" id="{0F1218F5-831D-168E-FB0D-D01A2BC6C4DF}"/>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11B0F1BA-EBE4-BE79-B1EC-D4F44343CC7E}"/>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3325260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5AF4D45C-180F-4EAF-A725-D9B24D2CD4A7}"/>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err="1">
                <a:solidFill>
                  <a:schemeClr val="tx1"/>
                </a:solidFill>
                <a:latin typeface="Arial" panose="020B0604020202020204" pitchFamily="34" charset="0"/>
                <a:cs typeface="Arial" panose="020B0604020202020204" pitchFamily="34" charset="0"/>
              </a:rPr>
              <a:t>Intercomparison</a:t>
            </a:r>
            <a:r>
              <a:rPr lang="en-GB" sz="2000" kern="0" dirty="0">
                <a:solidFill>
                  <a:schemeClr val="tx1"/>
                </a:solidFill>
                <a:latin typeface="Arial" panose="020B0604020202020204" pitchFamily="34" charset="0"/>
                <a:cs typeface="Arial" panose="020B0604020202020204" pitchFamily="34" charset="0"/>
              </a:rPr>
              <a:t> setup – Radiative Transfer</a:t>
            </a:r>
          </a:p>
        </p:txBody>
      </p:sp>
      <p:sp>
        <p:nvSpPr>
          <p:cNvPr id="11" name="Inhaltsplatzhalter 2">
            <a:extLst>
              <a:ext uri="{FF2B5EF4-FFF2-40B4-BE49-F238E27FC236}">
                <a16:creationId xmlns:a16="http://schemas.microsoft.com/office/drawing/2014/main" id="{2ED32780-A925-4023-BCC8-A79F2DAD12DC}"/>
              </a:ext>
            </a:extLst>
          </p:cNvPr>
          <p:cNvSpPr txBox="1">
            <a:spLocks/>
          </p:cNvSpPr>
          <p:nvPr/>
        </p:nvSpPr>
        <p:spPr>
          <a:xfrm>
            <a:off x="173258" y="780791"/>
            <a:ext cx="8817685" cy="1437126"/>
          </a:xfrm>
          <a:prstGeom prst="rect">
            <a:avLst/>
          </a:prstGeom>
        </p:spPr>
        <p:txBody>
          <a:bodyPr vert="horz" lIns="72000" tIns="36000" rIns="72000" bIns="36000" rtlCol="0">
            <a:normAutofit/>
          </a:bodyPr>
          <a:lst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800" kern="1200" baseline="0">
                <a:solidFill>
                  <a:srgbClr val="000000"/>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rPr>
              <a:t>MFASIS-NN</a:t>
            </a:r>
            <a:r>
              <a:rPr lang="en-US" sz="1600" dirty="0"/>
              <a:t> in RTTOV-13.2: Fast RT model for visible satellite images</a:t>
            </a:r>
          </a:p>
          <a:p>
            <a:pPr lvl="1">
              <a:buFont typeface="Wingdings" panose="05000000000000000000" pitchFamily="2" charset="2"/>
              <a:buChar char="Ø"/>
            </a:pPr>
            <a:r>
              <a:rPr lang="en-US" dirty="0"/>
              <a:t>NN-based approach with limited set of input parameters per atmospheric model column</a:t>
            </a:r>
          </a:p>
          <a:p>
            <a:pPr lvl="1">
              <a:buFont typeface="Wingdings" panose="05000000000000000000" pitchFamily="2" charset="2"/>
              <a:buChar char="Ø"/>
            </a:pPr>
            <a:r>
              <a:rPr lang="en-US" dirty="0"/>
              <a:t>Trained on RTTOV-DOM (radiative transfer DISORT, 1 dim.)</a:t>
            </a:r>
          </a:p>
          <a:p>
            <a:pPr marL="285750" indent="-285750"/>
            <a:endParaRPr lang="en-US" dirty="0"/>
          </a:p>
          <a:p>
            <a:pPr marL="285750" indent="-285750"/>
            <a:endParaRPr lang="en-US" dirty="0"/>
          </a:p>
        </p:txBody>
      </p:sp>
      <p:sp>
        <p:nvSpPr>
          <p:cNvPr id="28" name="Textfeld 27">
            <a:extLst>
              <a:ext uri="{FF2B5EF4-FFF2-40B4-BE49-F238E27FC236}">
                <a16:creationId xmlns:a16="http://schemas.microsoft.com/office/drawing/2014/main" id="{23245CC2-B998-40C6-BBEB-089A6ACBEAE8}"/>
              </a:ext>
            </a:extLst>
          </p:cNvPr>
          <p:cNvSpPr txBox="1"/>
          <p:nvPr/>
        </p:nvSpPr>
        <p:spPr>
          <a:xfrm>
            <a:off x="10079016" y="95538"/>
            <a:ext cx="5691758" cy="5057795"/>
          </a:xfrm>
          <a:prstGeom prst="rect">
            <a:avLst/>
          </a:prstGeom>
          <a:noFill/>
        </p:spPr>
        <p:txBody>
          <a:bodyPr wrap="square" rtlCol="0">
            <a:spAutoFit/>
          </a:bodyPr>
          <a:lstStyle/>
          <a:p>
            <a:pPr marL="285750" indent="-285750">
              <a:buFont typeface="Arial" panose="020B0604020202020204" pitchFamily="34" charset="0"/>
              <a:buChar char="•"/>
            </a:pPr>
            <a:r>
              <a:rPr lang="en-US" sz="1600" dirty="0"/>
              <a:t>Fast and memory-efficient forward operator for visible satellite image simulation</a:t>
            </a:r>
          </a:p>
          <a:p>
            <a:pPr marL="742950" lvl="1" indent="-285750">
              <a:buFont typeface="Arial" panose="020B0604020202020204" pitchFamily="34" charset="0"/>
              <a:buChar char="•"/>
            </a:pPr>
            <a:r>
              <a:rPr lang="en-US" sz="1600" dirty="0"/>
              <a:t>suited for data assimilation and model </a:t>
            </a:r>
            <a:r>
              <a:rPr lang="en-US" sz="1600" dirty="0" err="1"/>
              <a:t>evalutation</a:t>
            </a:r>
            <a:endParaRPr lang="en-US" sz="1600" dirty="0"/>
          </a:p>
          <a:p>
            <a:pPr marL="742950" lvl="1" indent="-285750">
              <a:buFont typeface="Arial" panose="020B0604020202020204" pitchFamily="34" charset="0"/>
              <a:buChar char="•"/>
            </a:pPr>
            <a:r>
              <a:rPr lang="en-US" sz="1600" dirty="0"/>
              <a:t>Available in RTTOV since v13.2</a:t>
            </a:r>
          </a:p>
          <a:p>
            <a:pPr marL="742950" lvl="1" indent="-285750">
              <a:buFont typeface="Arial" panose="020B0604020202020204" pitchFamily="34" charset="0"/>
              <a:buChar char="•"/>
            </a:pPr>
            <a:r>
              <a:rPr lang="en-US" sz="1600" dirty="0"/>
              <a:t>channels with negligible water-</a:t>
            </a:r>
            <a:r>
              <a:rPr lang="en-US" sz="1600" dirty="0" err="1"/>
              <a:t>vapour</a:t>
            </a:r>
            <a:r>
              <a:rPr lang="en-US" sz="1600" dirty="0"/>
              <a:t> sensitivity -&gt; further developments in RTTOV-14.0 and following</a:t>
            </a:r>
          </a:p>
          <a:p>
            <a:pPr marL="285750" indent="-285750">
              <a:buFont typeface="Arial" panose="020B0604020202020204" pitchFamily="34" charset="0"/>
              <a:buChar char="•"/>
            </a:pPr>
            <a:r>
              <a:rPr lang="en-US" sz="1600" dirty="0"/>
              <a:t>Based on relatively small feed-forward neural network</a:t>
            </a:r>
          </a:p>
          <a:p>
            <a:pPr marL="742950" lvl="1" indent="-285750">
              <a:buFont typeface="Arial" panose="020B0604020202020204" pitchFamily="34" charset="0"/>
              <a:buChar char="•"/>
            </a:pPr>
            <a:r>
              <a:rPr lang="en-US" sz="1600" dirty="0"/>
              <a:t>A few input parameters for describing atmospheric model profile and viewing geometry</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Training data set: RTTOV-DOM </a:t>
            </a:r>
            <a:r>
              <a:rPr lang="en-US" sz="1600" dirty="0" err="1">
                <a:solidFill>
                  <a:srgbClr val="000000"/>
                </a:solidFill>
                <a:latin typeface="Arial" pitchFamily="34"/>
                <a:ea typeface="ＭＳ Ｐゴシック" pitchFamily="34"/>
                <a:cs typeface="ＭＳ Ｐゴシック" pitchFamily="34"/>
              </a:rPr>
              <a:t>reflectances</a:t>
            </a:r>
            <a:r>
              <a:rPr lang="en-US" sz="1600" dirty="0">
                <a:solidFill>
                  <a:srgbClr val="000000"/>
                </a:solidFill>
                <a:latin typeface="Arial" pitchFamily="34"/>
                <a:ea typeface="ＭＳ Ｐゴシック" pitchFamily="34"/>
                <a:cs typeface="ＭＳ Ｐゴシック" pitchFamily="34"/>
              </a:rPr>
              <a:t> of </a:t>
            </a:r>
            <a:r>
              <a:rPr lang="en-US" sz="1600" b="1" dirty="0">
                <a:solidFill>
                  <a:srgbClr val="000000"/>
                </a:solidFill>
                <a:latin typeface="Arial" pitchFamily="34"/>
                <a:ea typeface="ＭＳ Ｐゴシック" pitchFamily="34"/>
                <a:cs typeface="ＭＳ Ｐゴシック" pitchFamily="34"/>
              </a:rPr>
              <a:t>~ few 10</a:t>
            </a:r>
            <a:r>
              <a:rPr lang="en-US" sz="1600" b="1" baseline="30000" dirty="0">
                <a:solidFill>
                  <a:srgbClr val="000000"/>
                </a:solidFill>
                <a:latin typeface="Arial" pitchFamily="34"/>
                <a:ea typeface="ＭＳ Ｐゴシック" pitchFamily="34"/>
                <a:cs typeface="ＭＳ Ｐゴシック" pitchFamily="34"/>
              </a:rPr>
              <a:t>7</a:t>
            </a:r>
            <a:r>
              <a:rPr lang="en-US" sz="1600" b="1" dirty="0">
                <a:solidFill>
                  <a:srgbClr val="000000"/>
                </a:solidFill>
                <a:latin typeface="Arial" pitchFamily="34"/>
                <a:ea typeface="ＭＳ Ｐゴシック" pitchFamily="34"/>
                <a:cs typeface="ＭＳ Ｐゴシック" pitchFamily="34"/>
              </a:rPr>
              <a:t> synthetic profiles </a:t>
            </a:r>
            <a:r>
              <a:rPr lang="en-US" sz="1600" dirty="0">
                <a:solidFill>
                  <a:srgbClr val="000000"/>
                </a:solidFill>
                <a:latin typeface="Arial" pitchFamily="34"/>
                <a:ea typeface="ＭＳ Ｐゴシック" pitchFamily="34"/>
                <a:cs typeface="ＭＳ Ｐゴシック" pitchFamily="34"/>
              </a:rPr>
              <a:t>(random numbers covering physical range as input variables, normalized)</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NN training with open-source </a:t>
            </a:r>
            <a:r>
              <a:rPr lang="en-US" sz="1600" dirty="0" err="1">
                <a:solidFill>
                  <a:srgbClr val="000000"/>
                </a:solidFill>
                <a:latin typeface="Arial" pitchFamily="34"/>
                <a:ea typeface="ＭＳ Ｐゴシック" pitchFamily="34"/>
                <a:cs typeface="ＭＳ Ｐゴシック" pitchFamily="34"/>
              </a:rPr>
              <a:t>Tensorflow</a:t>
            </a:r>
            <a:r>
              <a:rPr lang="en-US" sz="1600" dirty="0">
                <a:solidFill>
                  <a:srgbClr val="000000"/>
                </a:solidFill>
                <a:latin typeface="Arial" pitchFamily="34"/>
                <a:ea typeface="ＭＳ Ｐゴシック" pitchFamily="34"/>
                <a:cs typeface="ＭＳ Ｐゴシック" pitchFamily="34"/>
              </a:rPr>
              <a:t> package</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4000 training epochs with early stopping</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Activation functions: CSU (hidden layers), </a:t>
            </a:r>
            <a:r>
              <a:rPr lang="en-US" sz="1600" dirty="0" err="1">
                <a:solidFill>
                  <a:srgbClr val="000000"/>
                </a:solidFill>
                <a:latin typeface="Arial" pitchFamily="34"/>
                <a:ea typeface="ＭＳ Ｐゴシック" pitchFamily="34"/>
                <a:cs typeface="ＭＳ Ｐゴシック" pitchFamily="34"/>
              </a:rPr>
              <a:t>softplus</a:t>
            </a:r>
            <a:r>
              <a:rPr lang="en-US" sz="1600" dirty="0">
                <a:solidFill>
                  <a:srgbClr val="000000"/>
                </a:solidFill>
                <a:latin typeface="Arial" pitchFamily="34"/>
                <a:ea typeface="ＭＳ Ｐゴシック" pitchFamily="34"/>
                <a:cs typeface="ＭＳ Ｐゴシック" pitchFamily="34"/>
              </a:rPr>
              <a:t> (output layer)</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
        <p:nvSpPr>
          <p:cNvPr id="29" name="Textfeld 28">
            <a:extLst>
              <a:ext uri="{FF2B5EF4-FFF2-40B4-BE49-F238E27FC236}">
                <a16:creationId xmlns:a16="http://schemas.microsoft.com/office/drawing/2014/main" id="{E1E8B605-F7B0-4905-BA40-C11FC47E90E6}"/>
              </a:ext>
            </a:extLst>
          </p:cNvPr>
          <p:cNvSpPr txBox="1"/>
          <p:nvPr/>
        </p:nvSpPr>
        <p:spPr>
          <a:xfrm>
            <a:off x="10079016" y="-2115473"/>
            <a:ext cx="4248150" cy="1754326"/>
          </a:xfrm>
          <a:prstGeom prst="rect">
            <a:avLst/>
          </a:prstGeom>
          <a:noFill/>
        </p:spPr>
        <p:txBody>
          <a:bodyPr wrap="square" rtlCol="0">
            <a:spAutoFit/>
          </a:bodyPr>
          <a:lstStyle/>
          <a:p>
            <a:r>
              <a:rPr lang="en-US" dirty="0"/>
              <a:t>More ‘standard’ channels as 0.6um can live with less input variables (even further simplified vertical profiles), others (0.9um) probably need more input variables (more </a:t>
            </a:r>
            <a:r>
              <a:rPr lang="en-US" dirty="0" err="1"/>
              <a:t>detailes</a:t>
            </a:r>
            <a:r>
              <a:rPr lang="en-US" dirty="0"/>
              <a:t> on </a:t>
            </a:r>
            <a:r>
              <a:rPr lang="en-US" dirty="0" err="1"/>
              <a:t>wv</a:t>
            </a:r>
            <a:r>
              <a:rPr lang="en-US" dirty="0"/>
              <a:t> profiles)</a:t>
            </a:r>
          </a:p>
        </p:txBody>
      </p:sp>
      <p:sp>
        <p:nvSpPr>
          <p:cNvPr id="32" name="Textfeld 31">
            <a:extLst>
              <a:ext uri="{FF2B5EF4-FFF2-40B4-BE49-F238E27FC236}">
                <a16:creationId xmlns:a16="http://schemas.microsoft.com/office/drawing/2014/main" id="{A78ED899-579B-4E47-B94C-0EB7036F86D4}"/>
              </a:ext>
            </a:extLst>
          </p:cNvPr>
          <p:cNvSpPr txBox="1"/>
          <p:nvPr/>
        </p:nvSpPr>
        <p:spPr>
          <a:xfrm>
            <a:off x="9608267" y="4739302"/>
            <a:ext cx="7324725" cy="3416320"/>
          </a:xfrm>
          <a:prstGeom prst="rect">
            <a:avLst/>
          </a:prstGeom>
          <a:noFill/>
        </p:spPr>
        <p:txBody>
          <a:bodyPr wrap="square" rtlCol="0">
            <a:spAutoFit/>
          </a:bodyPr>
          <a:lstStyle/>
          <a:p>
            <a:r>
              <a:rPr lang="en-US" dirty="0"/>
              <a:t>1.6um channel more challenging:</a:t>
            </a:r>
          </a:p>
          <a:p>
            <a:pPr marL="285750" indent="-285750">
              <a:buFont typeface="Arial" panose="020B0604020202020204" pitchFamily="34" charset="0"/>
              <a:buChar char="•"/>
            </a:pPr>
            <a:r>
              <a:rPr lang="en-US" dirty="0"/>
              <a:t>Abs. in ice stronger than in water, larger errors for mixed-phase clouds in previous LUT version</a:t>
            </a:r>
          </a:p>
          <a:p>
            <a:pPr marL="285750" indent="-285750">
              <a:buFont typeface="Arial" panose="020B0604020202020204" pitchFamily="34" charset="0"/>
              <a:buChar char="•"/>
            </a:pPr>
            <a:r>
              <a:rPr lang="en-US" dirty="0"/>
              <a:t>Abs. due to CO2, CH4, </a:t>
            </a:r>
            <a:r>
              <a:rPr lang="en-US" dirty="0" err="1"/>
              <a:t>wv</a:t>
            </a:r>
            <a:r>
              <a:rPr lang="en-US" dirty="0"/>
              <a:t>: Air mass between cloud and satellite has stronger effect on reflectance than in vis channels</a:t>
            </a:r>
          </a:p>
          <a:p>
            <a:pPr marL="285750" indent="-285750">
              <a:buFont typeface="Arial" panose="020B0604020202020204" pitchFamily="34" charset="0"/>
              <a:buChar char="•"/>
            </a:pPr>
            <a:r>
              <a:rPr lang="en-US" dirty="0"/>
              <a:t>Vertical variation of effective particle radii from different cloud layers: uppermost cloud layers contribute mainly with single-scattering events (scattering angle dependence of reflectance), below these layers within the cloud multi-scattering processes dominate (angle-averaged reflectance)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3" name="Textfeld 32">
            <a:extLst>
              <a:ext uri="{FF2B5EF4-FFF2-40B4-BE49-F238E27FC236}">
                <a16:creationId xmlns:a16="http://schemas.microsoft.com/office/drawing/2014/main" id="{96583FD8-2BEA-479D-9B1B-A8BBDA1CC1CE}"/>
              </a:ext>
            </a:extLst>
          </p:cNvPr>
          <p:cNvSpPr txBox="1"/>
          <p:nvPr/>
        </p:nvSpPr>
        <p:spPr>
          <a:xfrm>
            <a:off x="5098166" y="7640822"/>
            <a:ext cx="8976290" cy="1545123"/>
          </a:xfrm>
          <a:prstGeom prst="rect">
            <a:avLst/>
          </a:prstGeom>
          <a:noFill/>
          <a:ln>
            <a:noFill/>
          </a:ln>
        </p:spPr>
        <p:txBody>
          <a:bodyPr vert="horz" wrap="square" lIns="90000" tIns="45000" rIns="90000" bIns="45000" anchorCtr="0" compatLnSpc="1">
            <a:spAutoFit/>
          </a:bodyPr>
          <a:lstStyle/>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Training data set: RTTOV-DOM </a:t>
            </a:r>
            <a:r>
              <a:rPr lang="en-US" sz="1600" dirty="0" err="1">
                <a:solidFill>
                  <a:srgbClr val="000000"/>
                </a:solidFill>
                <a:latin typeface="Arial" pitchFamily="34"/>
                <a:ea typeface="ＭＳ Ｐゴシック" pitchFamily="34"/>
                <a:cs typeface="ＭＳ Ｐゴシック" pitchFamily="34"/>
              </a:rPr>
              <a:t>reflectances</a:t>
            </a:r>
            <a:r>
              <a:rPr lang="en-US" sz="1600" dirty="0">
                <a:solidFill>
                  <a:srgbClr val="000000"/>
                </a:solidFill>
                <a:latin typeface="Arial" pitchFamily="34"/>
                <a:ea typeface="ＭＳ Ｐゴシック" pitchFamily="34"/>
                <a:cs typeface="ＭＳ Ｐゴシック" pitchFamily="34"/>
              </a:rPr>
              <a:t> of </a:t>
            </a:r>
            <a:r>
              <a:rPr lang="en-US" sz="1600" b="1" dirty="0">
                <a:solidFill>
                  <a:srgbClr val="000000"/>
                </a:solidFill>
                <a:latin typeface="Arial" pitchFamily="34"/>
                <a:ea typeface="ＭＳ Ｐゴシック" pitchFamily="34"/>
                <a:cs typeface="ＭＳ Ｐゴシック" pitchFamily="34"/>
              </a:rPr>
              <a:t>~ few 10</a:t>
            </a:r>
            <a:r>
              <a:rPr lang="en-US" sz="1600" b="1" baseline="30000" dirty="0">
                <a:solidFill>
                  <a:srgbClr val="000000"/>
                </a:solidFill>
                <a:latin typeface="Arial" pitchFamily="34"/>
                <a:ea typeface="ＭＳ Ｐゴシック" pitchFamily="34"/>
                <a:cs typeface="ＭＳ Ｐゴシック" pitchFamily="34"/>
              </a:rPr>
              <a:t>7</a:t>
            </a:r>
            <a:r>
              <a:rPr lang="en-US" sz="1600" b="1" dirty="0">
                <a:solidFill>
                  <a:srgbClr val="000000"/>
                </a:solidFill>
                <a:latin typeface="Arial" pitchFamily="34"/>
                <a:ea typeface="ＭＳ Ｐゴシック" pitchFamily="34"/>
                <a:cs typeface="ＭＳ Ｐゴシック" pitchFamily="34"/>
              </a:rPr>
              <a:t> synthetic profiles </a:t>
            </a:r>
            <a:r>
              <a:rPr lang="en-US" sz="1600" dirty="0">
                <a:solidFill>
                  <a:srgbClr val="000000"/>
                </a:solidFill>
                <a:latin typeface="Arial" pitchFamily="34"/>
                <a:ea typeface="ＭＳ Ｐゴシック" pitchFamily="34"/>
                <a:cs typeface="ＭＳ Ｐゴシック" pitchFamily="34"/>
              </a:rPr>
              <a:t>(random numbers covering physical range as input variables, normalized)</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NN training with open-source </a:t>
            </a:r>
            <a:r>
              <a:rPr lang="en-US" sz="1600" dirty="0" err="1">
                <a:solidFill>
                  <a:srgbClr val="000000"/>
                </a:solidFill>
                <a:latin typeface="Arial" pitchFamily="34"/>
                <a:ea typeface="ＭＳ Ｐゴシック" pitchFamily="34"/>
                <a:cs typeface="ＭＳ Ｐゴシック" pitchFamily="34"/>
              </a:rPr>
              <a:t>Tensorflow</a:t>
            </a:r>
            <a:r>
              <a:rPr lang="en-US" sz="1600" dirty="0">
                <a:solidFill>
                  <a:srgbClr val="000000"/>
                </a:solidFill>
                <a:latin typeface="Arial" pitchFamily="34"/>
                <a:ea typeface="ＭＳ Ｐゴシック" pitchFamily="34"/>
                <a:cs typeface="ＭＳ Ｐゴシック" pitchFamily="34"/>
              </a:rPr>
              <a:t> package</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4000 training epochs with early stopping</a:t>
            </a:r>
          </a:p>
          <a:p>
            <a:pPr marL="285750" lvl="0" indent="-285750">
              <a:spcAft>
                <a:spcPts val="510"/>
              </a:spcAft>
              <a:buSzPct val="12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dirty="0">
                <a:solidFill>
                  <a:srgbClr val="000000"/>
                </a:solidFill>
                <a:latin typeface="Arial" pitchFamily="34"/>
                <a:ea typeface="ＭＳ Ｐゴシック" pitchFamily="34"/>
                <a:cs typeface="ＭＳ Ｐゴシック" pitchFamily="34"/>
              </a:rPr>
              <a:t>Activation functions: CSU (hidden layers), </a:t>
            </a:r>
            <a:r>
              <a:rPr lang="en-US" sz="1600" dirty="0" err="1">
                <a:solidFill>
                  <a:srgbClr val="000000"/>
                </a:solidFill>
                <a:latin typeface="Arial" pitchFamily="34"/>
                <a:ea typeface="ＭＳ Ｐゴシック" pitchFamily="34"/>
                <a:cs typeface="ＭＳ Ｐゴシック" pitchFamily="34"/>
              </a:rPr>
              <a:t>softplus</a:t>
            </a:r>
            <a:r>
              <a:rPr lang="en-US" sz="1600" dirty="0">
                <a:solidFill>
                  <a:srgbClr val="000000"/>
                </a:solidFill>
                <a:latin typeface="Arial" pitchFamily="34"/>
                <a:ea typeface="ＭＳ Ｐゴシック" pitchFamily="34"/>
                <a:cs typeface="ＭＳ Ｐゴシック" pitchFamily="34"/>
              </a:rPr>
              <a:t> (output layer)</a:t>
            </a:r>
          </a:p>
        </p:txBody>
      </p:sp>
      <p:sp>
        <p:nvSpPr>
          <p:cNvPr id="34" name="Textfeld 33">
            <a:extLst>
              <a:ext uri="{FF2B5EF4-FFF2-40B4-BE49-F238E27FC236}">
                <a16:creationId xmlns:a16="http://schemas.microsoft.com/office/drawing/2014/main" id="{C3700289-FB00-4F22-A52E-E64CCC30C71E}"/>
              </a:ext>
            </a:extLst>
          </p:cNvPr>
          <p:cNvSpPr txBox="1"/>
          <p:nvPr/>
        </p:nvSpPr>
        <p:spPr>
          <a:xfrm>
            <a:off x="-3086216" y="2325793"/>
            <a:ext cx="2676653" cy="1754326"/>
          </a:xfrm>
          <a:prstGeom prst="rect">
            <a:avLst/>
          </a:prstGeom>
          <a:noFill/>
        </p:spPr>
        <p:txBody>
          <a:bodyPr wrap="square" rtlCol="0">
            <a:spAutoFit/>
          </a:bodyPr>
          <a:lstStyle/>
          <a:p>
            <a:r>
              <a:rPr lang="en-US" dirty="0"/>
              <a:t>8 hidden layers perform well,</a:t>
            </a:r>
          </a:p>
          <a:p>
            <a:r>
              <a:rPr lang="en-US" dirty="0"/>
              <a:t>Have tested 15, 25, 32 nodes per layer, 15 &amp; 25 nodes seem to work well</a:t>
            </a:r>
          </a:p>
        </p:txBody>
      </p:sp>
      <p:sp>
        <p:nvSpPr>
          <p:cNvPr id="35" name="Textfeld 34">
            <a:extLst>
              <a:ext uri="{FF2B5EF4-FFF2-40B4-BE49-F238E27FC236}">
                <a16:creationId xmlns:a16="http://schemas.microsoft.com/office/drawing/2014/main" id="{D7FA2AFF-128A-4E7E-AD50-8842DEAA9B1F}"/>
              </a:ext>
            </a:extLst>
          </p:cNvPr>
          <p:cNvSpPr txBox="1"/>
          <p:nvPr/>
        </p:nvSpPr>
        <p:spPr>
          <a:xfrm>
            <a:off x="-3431537" y="4439468"/>
            <a:ext cx="3174597" cy="3970318"/>
          </a:xfrm>
          <a:prstGeom prst="rect">
            <a:avLst/>
          </a:prstGeom>
          <a:noFill/>
        </p:spPr>
        <p:txBody>
          <a:bodyPr wrap="square" rtlCol="0">
            <a:spAutoFit/>
          </a:bodyPr>
          <a:lstStyle/>
          <a:p>
            <a:r>
              <a:rPr lang="en-US" dirty="0"/>
              <a:t>Training data do not depend on any NWP model, but have used NWP-SAF profile set (IFS) to derive profile simplification -&gt; do not expect that this affects cloud simulations for other NWP models (sufficient range)</a:t>
            </a:r>
          </a:p>
          <a:p>
            <a:endParaRPr lang="en-US" dirty="0"/>
          </a:p>
          <a:p>
            <a:r>
              <a:rPr lang="en-US" dirty="0"/>
              <a:t>Early stopping: only store weights and biases that improve the NN, stop early if necessary (then have trained less than 4000 epochs)</a:t>
            </a:r>
          </a:p>
        </p:txBody>
      </p:sp>
      <p:sp>
        <p:nvSpPr>
          <p:cNvPr id="36" name="Textfeld 35">
            <a:extLst>
              <a:ext uri="{FF2B5EF4-FFF2-40B4-BE49-F238E27FC236}">
                <a16:creationId xmlns:a16="http://schemas.microsoft.com/office/drawing/2014/main" id="{5CFB5820-1DB4-4C4C-8FF4-FA7B784C29F7}"/>
              </a:ext>
            </a:extLst>
          </p:cNvPr>
          <p:cNvSpPr txBox="1"/>
          <p:nvPr/>
        </p:nvSpPr>
        <p:spPr>
          <a:xfrm>
            <a:off x="367652" y="7611497"/>
            <a:ext cx="4363374" cy="1938992"/>
          </a:xfrm>
          <a:prstGeom prst="rect">
            <a:avLst/>
          </a:prstGeom>
          <a:noFill/>
        </p:spPr>
        <p:txBody>
          <a:bodyPr wrap="none" rtlCol="0">
            <a:spAutoFit/>
          </a:bodyPr>
          <a:lstStyle/>
          <a:p>
            <a:r>
              <a:rPr lang="en-US" sz="1600" b="1" dirty="0">
                <a:solidFill>
                  <a:srgbClr val="000000"/>
                </a:solidFill>
                <a:latin typeface="Arial" pitchFamily="34"/>
                <a:ea typeface="ＭＳ Ｐゴシック" pitchFamily="34"/>
                <a:cs typeface="ＭＳ Ｐゴシック" pitchFamily="34"/>
              </a:rPr>
              <a:t>First study:</a:t>
            </a:r>
            <a:r>
              <a:rPr lang="en-US" sz="1600" dirty="0">
                <a:solidFill>
                  <a:srgbClr val="000000"/>
                </a:solidFill>
                <a:latin typeface="Arial" pitchFamily="34"/>
                <a:ea typeface="ＭＳ Ｐゴシック" pitchFamily="34"/>
                <a:cs typeface="ＭＳ Ｐゴシック" pitchFamily="34"/>
              </a:rPr>
              <a:t> Replace LUT by NN</a:t>
            </a:r>
            <a:br>
              <a:rPr lang="en-US" sz="1600" dirty="0">
                <a:solidFill>
                  <a:srgbClr val="000000"/>
                </a:solidFill>
                <a:latin typeface="Arial" pitchFamily="34"/>
                <a:ea typeface="ＭＳ Ｐゴシック" pitchFamily="34"/>
                <a:cs typeface="ＭＳ Ｐゴシック" pitchFamily="34"/>
              </a:rPr>
            </a:br>
            <a:r>
              <a:rPr lang="en-US" sz="1600" dirty="0">
                <a:solidFill>
                  <a:srgbClr val="000000"/>
                </a:solidFill>
                <a:latin typeface="Arial" pitchFamily="34"/>
                <a:ea typeface="ＭＳ Ｐゴシック" pitchFamily="34"/>
                <a:cs typeface="ＭＳ Ｐゴシック" pitchFamily="34"/>
              </a:rPr>
              <a:t>for 0.6µm (no additional inputs)</a:t>
            </a:r>
          </a:p>
          <a:p>
            <a:r>
              <a:rPr lang="en-US" sz="1600" dirty="0">
                <a:solidFill>
                  <a:srgbClr val="000000"/>
                </a:solidFill>
                <a:latin typeface="Arial" pitchFamily="34"/>
                <a:ea typeface="ＭＳ Ｐゴシック" pitchFamily="34"/>
                <a:cs typeface="ＭＳ Ｐゴシック" pitchFamily="34"/>
              </a:rPr>
              <a:t>→ Scheck 2021 (JQSRT)</a:t>
            </a:r>
            <a:r>
              <a:rPr lang="en-US" sz="1600" b="1" dirty="0">
                <a:solidFill>
                  <a:srgbClr val="000000"/>
                </a:solidFill>
                <a:latin typeface="Arial" pitchFamily="34"/>
                <a:ea typeface="ＭＳ Ｐゴシック" pitchFamily="34"/>
                <a:cs typeface="ＭＳ Ｐゴシック" pitchFamily="34"/>
              </a:rPr>
              <a:t> </a:t>
            </a:r>
          </a:p>
          <a:p>
            <a:r>
              <a:rPr lang="en-US" sz="800" b="1" dirty="0">
                <a:solidFill>
                  <a:srgbClr val="000000"/>
                </a:solidFill>
                <a:latin typeface="Arial" pitchFamily="34"/>
                <a:ea typeface="ＭＳ Ｐゴシック" pitchFamily="34"/>
                <a:cs typeface="ＭＳ Ｐゴシック" pitchFamily="34"/>
              </a:rPr>
              <a:t> </a:t>
            </a:r>
          </a:p>
          <a:p>
            <a:r>
              <a:rPr lang="en-US" sz="1600" b="1" dirty="0">
                <a:solidFill>
                  <a:srgbClr val="000000"/>
                </a:solidFill>
                <a:latin typeface="Arial" pitchFamily="34"/>
                <a:ea typeface="ＭＳ Ｐゴシック" pitchFamily="34"/>
                <a:cs typeface="ＭＳ Ｐゴシック" pitchFamily="34"/>
              </a:rPr>
              <a:t>Second study:</a:t>
            </a:r>
            <a:r>
              <a:rPr lang="en-US" sz="1600" dirty="0">
                <a:solidFill>
                  <a:srgbClr val="000000"/>
                </a:solidFill>
                <a:latin typeface="Arial" pitchFamily="34"/>
                <a:ea typeface="ＭＳ Ｐゴシック" pitchFamily="34"/>
                <a:cs typeface="ＭＳ Ｐゴシック" pitchFamily="34"/>
              </a:rPr>
              <a:t> Use additional</a:t>
            </a:r>
            <a:br>
              <a:rPr lang="en-US" sz="1600" dirty="0">
                <a:solidFill>
                  <a:srgbClr val="000000"/>
                </a:solidFill>
                <a:latin typeface="Arial" pitchFamily="34"/>
                <a:ea typeface="ＭＳ Ｐゴシック" pitchFamily="34"/>
                <a:cs typeface="ＭＳ Ｐゴシック" pitchFamily="34"/>
              </a:rPr>
            </a:br>
            <a:r>
              <a:rPr lang="en-US" sz="1600" dirty="0">
                <a:solidFill>
                  <a:srgbClr val="000000"/>
                </a:solidFill>
                <a:latin typeface="Arial" pitchFamily="34"/>
                <a:ea typeface="ＭＳ Ｐゴシック" pitchFamily="34"/>
                <a:cs typeface="ＭＳ Ｐゴシック" pitchFamily="34"/>
              </a:rPr>
              <a:t>input variables for 1.6µm NIR</a:t>
            </a:r>
          </a:p>
          <a:p>
            <a:r>
              <a:rPr lang="en-US" sz="1600" dirty="0">
                <a:solidFill>
                  <a:srgbClr val="000000"/>
                </a:solidFill>
                <a:latin typeface="Arial" pitchFamily="34"/>
                <a:ea typeface="ＭＳ Ｐゴシック" pitchFamily="34"/>
                <a:cs typeface="ＭＳ Ｐゴシック" pitchFamily="34"/>
              </a:rPr>
              <a:t>→ Baur et al. 2023 (AMT, published, add ref.),</a:t>
            </a:r>
          </a:p>
          <a:p>
            <a:r>
              <a:rPr lang="en-US" sz="800" dirty="0">
                <a:solidFill>
                  <a:srgbClr val="000000"/>
                </a:solidFill>
                <a:latin typeface="Arial" pitchFamily="34"/>
                <a:ea typeface="ＭＳ Ｐゴシック" pitchFamily="34"/>
              </a:rPr>
              <a:t> </a:t>
            </a:r>
            <a:r>
              <a:rPr lang="en-US" sz="1600" dirty="0">
                <a:solidFill>
                  <a:srgbClr val="000000"/>
                </a:solidFill>
                <a:latin typeface="Arial" pitchFamily="34"/>
                <a:ea typeface="ＭＳ Ｐゴシック" pitchFamily="34"/>
              </a:rPr>
              <a:t>implemented in RTTOV 13.2 (mostly)</a:t>
            </a:r>
          </a:p>
        </p:txBody>
      </p:sp>
      <p:sp>
        <p:nvSpPr>
          <p:cNvPr id="37" name="Textfeld 36">
            <a:extLst>
              <a:ext uri="{FF2B5EF4-FFF2-40B4-BE49-F238E27FC236}">
                <a16:creationId xmlns:a16="http://schemas.microsoft.com/office/drawing/2014/main" id="{F45028CD-66BB-4789-8515-C17E382036F0}"/>
              </a:ext>
            </a:extLst>
          </p:cNvPr>
          <p:cNvSpPr txBox="1"/>
          <p:nvPr/>
        </p:nvSpPr>
        <p:spPr>
          <a:xfrm>
            <a:off x="90902" y="5447397"/>
            <a:ext cx="3714750" cy="2031325"/>
          </a:xfrm>
          <a:prstGeom prst="rect">
            <a:avLst/>
          </a:prstGeom>
          <a:noFill/>
        </p:spPr>
        <p:txBody>
          <a:bodyPr wrap="square" rtlCol="0">
            <a:spAutoFit/>
          </a:bodyPr>
          <a:lstStyle/>
          <a:p>
            <a:r>
              <a:rPr lang="en-US" dirty="0"/>
              <a:t>CSU act function: similar to ELU (exponential linear unit) without computationally expensive exp function</a:t>
            </a:r>
          </a:p>
          <a:p>
            <a:endParaRPr lang="en-US" dirty="0"/>
          </a:p>
          <a:p>
            <a:r>
              <a:rPr lang="en-US" dirty="0" err="1"/>
              <a:t>Softplus</a:t>
            </a:r>
            <a:r>
              <a:rPr lang="en-US" dirty="0"/>
              <a:t> act function guarantees positive output values</a:t>
            </a:r>
          </a:p>
        </p:txBody>
      </p:sp>
      <p:sp>
        <p:nvSpPr>
          <p:cNvPr id="26" name="Textfeld 25">
            <a:extLst>
              <a:ext uri="{FF2B5EF4-FFF2-40B4-BE49-F238E27FC236}">
                <a16:creationId xmlns:a16="http://schemas.microsoft.com/office/drawing/2014/main" id="{97B845F9-3836-4C2D-8278-CFE88ED0D5C1}"/>
              </a:ext>
            </a:extLst>
          </p:cNvPr>
          <p:cNvSpPr txBox="1"/>
          <p:nvPr/>
        </p:nvSpPr>
        <p:spPr>
          <a:xfrm>
            <a:off x="4620116" y="-3301459"/>
            <a:ext cx="4267200" cy="1754326"/>
          </a:xfrm>
          <a:prstGeom prst="rect">
            <a:avLst/>
          </a:prstGeom>
          <a:noFill/>
        </p:spPr>
        <p:txBody>
          <a:bodyPr wrap="square" rtlCol="0">
            <a:spAutoFit/>
          </a:bodyPr>
          <a:lstStyle/>
          <a:p>
            <a:r>
              <a:rPr lang="en-US" dirty="0"/>
              <a:t>RTTOV-DOM used for reference calculations and NN training data generation,</a:t>
            </a:r>
          </a:p>
          <a:p>
            <a:r>
              <a:rPr lang="en-US" dirty="0"/>
              <a:t>No aerosols but clear-sky Rayleigh scatt. And molecular abs. taken into account</a:t>
            </a:r>
          </a:p>
        </p:txBody>
      </p:sp>
      <p:grpSp>
        <p:nvGrpSpPr>
          <p:cNvPr id="38" name="Gruppieren 37">
            <a:extLst>
              <a:ext uri="{FF2B5EF4-FFF2-40B4-BE49-F238E27FC236}">
                <a16:creationId xmlns:a16="http://schemas.microsoft.com/office/drawing/2014/main" id="{2164325F-33E0-42A6-9D37-63E13EB0921F}"/>
              </a:ext>
            </a:extLst>
          </p:cNvPr>
          <p:cNvGrpSpPr/>
          <p:nvPr/>
        </p:nvGrpSpPr>
        <p:grpSpPr>
          <a:xfrm>
            <a:off x="1662927" y="2051421"/>
            <a:ext cx="4899652" cy="2196270"/>
            <a:chOff x="2001588" y="5262386"/>
            <a:chExt cx="4899652" cy="2196270"/>
          </a:xfrm>
        </p:grpSpPr>
        <p:grpSp>
          <p:nvGrpSpPr>
            <p:cNvPr id="39" name="Gruppieren 38">
              <a:extLst>
                <a:ext uri="{FF2B5EF4-FFF2-40B4-BE49-F238E27FC236}">
                  <a16:creationId xmlns:a16="http://schemas.microsoft.com/office/drawing/2014/main" id="{17E78867-A3AF-41C5-A196-BD6C44ED648F}"/>
                </a:ext>
              </a:extLst>
            </p:cNvPr>
            <p:cNvGrpSpPr/>
            <p:nvPr/>
          </p:nvGrpSpPr>
          <p:grpSpPr>
            <a:xfrm>
              <a:off x="2001588" y="5262386"/>
              <a:ext cx="4899652" cy="2196270"/>
              <a:chOff x="1000663" y="4954487"/>
              <a:chExt cx="4899652" cy="2196270"/>
            </a:xfrm>
          </p:grpSpPr>
          <p:sp>
            <p:nvSpPr>
              <p:cNvPr id="46" name="Rechteck 45">
                <a:extLst>
                  <a:ext uri="{FF2B5EF4-FFF2-40B4-BE49-F238E27FC236}">
                    <a16:creationId xmlns:a16="http://schemas.microsoft.com/office/drawing/2014/main" id="{8ED53081-0EC3-4543-9255-0AEFE76975FD}"/>
                  </a:ext>
                </a:extLst>
              </p:cNvPr>
              <p:cNvSpPr/>
              <p:nvPr/>
            </p:nvSpPr>
            <p:spPr>
              <a:xfrm>
                <a:off x="1000663" y="4954487"/>
                <a:ext cx="4774238" cy="219627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rafik 46">
                <a:extLst>
                  <a:ext uri="{FF2B5EF4-FFF2-40B4-BE49-F238E27FC236}">
                    <a16:creationId xmlns:a16="http://schemas.microsoft.com/office/drawing/2014/main" id="{596FEAF1-CFAB-4470-9122-A3EBAC7E7A8C}"/>
                  </a:ext>
                </a:extLst>
              </p:cNvPr>
              <p:cNvPicPr>
                <a:picLocks noChangeAspect="1"/>
              </p:cNvPicPr>
              <p:nvPr/>
            </p:nvPicPr>
            <p:blipFill rotWithShape="1">
              <a:blip r:embed="rId2"/>
              <a:srcRect r="81032"/>
              <a:stretch/>
            </p:blipFill>
            <p:spPr>
              <a:xfrm>
                <a:off x="2534389" y="5238778"/>
                <a:ext cx="911280" cy="1403176"/>
              </a:xfrm>
              <a:prstGeom prst="rect">
                <a:avLst/>
              </a:prstGeom>
            </p:spPr>
          </p:pic>
          <p:pic>
            <p:nvPicPr>
              <p:cNvPr id="48" name="Grafik 47">
                <a:extLst>
                  <a:ext uri="{FF2B5EF4-FFF2-40B4-BE49-F238E27FC236}">
                    <a16:creationId xmlns:a16="http://schemas.microsoft.com/office/drawing/2014/main" id="{F355D7FC-ED59-43C8-9738-FB70D7E7653A}"/>
                  </a:ext>
                </a:extLst>
              </p:cNvPr>
              <p:cNvPicPr>
                <a:picLocks noChangeAspect="1"/>
              </p:cNvPicPr>
              <p:nvPr/>
            </p:nvPicPr>
            <p:blipFill rotWithShape="1">
              <a:blip r:embed="rId2"/>
              <a:srcRect l="70547"/>
              <a:stretch/>
            </p:blipFill>
            <p:spPr>
              <a:xfrm>
                <a:off x="3892712" y="5238778"/>
                <a:ext cx="1415004" cy="1403176"/>
              </a:xfrm>
              <a:prstGeom prst="rect">
                <a:avLst/>
              </a:prstGeom>
            </p:spPr>
          </p:pic>
          <p:sp>
            <p:nvSpPr>
              <p:cNvPr id="49" name="Textfeld 48">
                <a:extLst>
                  <a:ext uri="{FF2B5EF4-FFF2-40B4-BE49-F238E27FC236}">
                    <a16:creationId xmlns:a16="http://schemas.microsoft.com/office/drawing/2014/main" id="{B30E6CA7-BC82-490D-83B2-AC920E606360}"/>
                  </a:ext>
                </a:extLst>
              </p:cNvPr>
              <p:cNvSpPr txBox="1"/>
              <p:nvPr/>
            </p:nvSpPr>
            <p:spPr>
              <a:xfrm>
                <a:off x="3456621" y="5747599"/>
                <a:ext cx="434050" cy="369332"/>
              </a:xfrm>
              <a:prstGeom prst="rect">
                <a:avLst/>
              </a:prstGeom>
              <a:noFill/>
            </p:spPr>
            <p:txBody>
              <a:bodyPr wrap="square" rtlCol="0">
                <a:spAutoFit/>
              </a:bodyPr>
              <a:lstStyle/>
              <a:p>
                <a:r>
                  <a:rPr lang="de-DE" dirty="0">
                    <a:solidFill>
                      <a:srgbClr val="000000"/>
                    </a:solidFill>
                  </a:rPr>
                  <a:t>…</a:t>
                </a:r>
                <a:endParaRPr lang="en-US" dirty="0">
                  <a:solidFill>
                    <a:srgbClr val="000000"/>
                  </a:solidFill>
                </a:endParaRPr>
              </a:p>
            </p:txBody>
          </p:sp>
          <p:sp>
            <p:nvSpPr>
              <p:cNvPr id="50" name="Rechteck 49">
                <a:extLst>
                  <a:ext uri="{FF2B5EF4-FFF2-40B4-BE49-F238E27FC236}">
                    <a16:creationId xmlns:a16="http://schemas.microsoft.com/office/drawing/2014/main" id="{203DC2A1-B537-408E-953A-51A522293EE2}"/>
                  </a:ext>
                </a:extLst>
              </p:cNvPr>
              <p:cNvSpPr/>
              <p:nvPr/>
            </p:nvSpPr>
            <p:spPr>
              <a:xfrm>
                <a:off x="4597578" y="5719914"/>
                <a:ext cx="710138" cy="38610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1" name="Textfeld 50">
                <a:extLst>
                  <a:ext uri="{FF2B5EF4-FFF2-40B4-BE49-F238E27FC236}">
                    <a16:creationId xmlns:a16="http://schemas.microsoft.com/office/drawing/2014/main" id="{D73A9C79-C319-408A-A244-C43EA2AAEA26}"/>
                  </a:ext>
                </a:extLst>
              </p:cNvPr>
              <p:cNvSpPr txBox="1"/>
              <p:nvPr/>
            </p:nvSpPr>
            <p:spPr>
              <a:xfrm>
                <a:off x="4508254" y="5832644"/>
                <a:ext cx="423514" cy="215444"/>
              </a:xfrm>
              <a:prstGeom prst="rect">
                <a:avLst/>
              </a:prstGeom>
              <a:noFill/>
            </p:spPr>
            <p:txBody>
              <a:bodyPr wrap="none" rtlCol="0">
                <a:spAutoFit/>
              </a:bodyPr>
              <a:lstStyle/>
              <a:p>
                <a:r>
                  <a:rPr lang="el-GR" sz="800" dirty="0">
                    <a:solidFill>
                      <a:srgbClr val="000000"/>
                    </a:solidFill>
                    <a:latin typeface="Arial" panose="020B0604020202020204" pitchFamily="34" charset="0"/>
                    <a:cs typeface="Arial" panose="020B0604020202020204" pitchFamily="34" charset="0"/>
                  </a:rPr>
                  <a:t>Δ</a:t>
                </a:r>
                <a:r>
                  <a:rPr lang="en-US" sz="800" dirty="0">
                    <a:solidFill>
                      <a:srgbClr val="000000"/>
                    </a:solidFill>
                  </a:rPr>
                  <a:t>R</a:t>
                </a:r>
                <a:r>
                  <a:rPr lang="en-US" sz="800" baseline="-25000" dirty="0">
                    <a:solidFill>
                      <a:srgbClr val="000000"/>
                    </a:solidFill>
                  </a:rPr>
                  <a:t>0.5</a:t>
                </a:r>
                <a:endParaRPr lang="en-US" sz="800" dirty="0"/>
              </a:p>
            </p:txBody>
          </p:sp>
          <p:sp>
            <p:nvSpPr>
              <p:cNvPr id="52" name="Textfeld 51">
                <a:extLst>
                  <a:ext uri="{FF2B5EF4-FFF2-40B4-BE49-F238E27FC236}">
                    <a16:creationId xmlns:a16="http://schemas.microsoft.com/office/drawing/2014/main" id="{2EE78393-A6D5-42D9-9595-AA83EE58D255}"/>
                  </a:ext>
                </a:extLst>
              </p:cNvPr>
              <p:cNvSpPr txBox="1"/>
              <p:nvPr/>
            </p:nvSpPr>
            <p:spPr>
              <a:xfrm>
                <a:off x="4512990" y="5706660"/>
                <a:ext cx="296876" cy="215444"/>
              </a:xfrm>
              <a:prstGeom prst="rect">
                <a:avLst/>
              </a:prstGeom>
              <a:noFill/>
            </p:spPr>
            <p:txBody>
              <a:bodyPr wrap="none" rtlCol="0">
                <a:spAutoFit/>
              </a:bodyPr>
              <a:lstStyle/>
              <a:p>
                <a:r>
                  <a:rPr lang="en-US" sz="800" dirty="0">
                    <a:solidFill>
                      <a:srgbClr val="000000"/>
                    </a:solidFill>
                  </a:rPr>
                  <a:t>R</a:t>
                </a:r>
                <a:r>
                  <a:rPr lang="en-US" sz="800" baseline="-25000" dirty="0">
                    <a:solidFill>
                      <a:srgbClr val="000000"/>
                    </a:solidFill>
                  </a:rPr>
                  <a:t>0</a:t>
                </a:r>
                <a:endParaRPr lang="en-US" sz="800" dirty="0"/>
              </a:p>
            </p:txBody>
          </p:sp>
          <p:sp>
            <p:nvSpPr>
              <p:cNvPr id="53" name="Textfeld 52">
                <a:extLst>
                  <a:ext uri="{FF2B5EF4-FFF2-40B4-BE49-F238E27FC236}">
                    <a16:creationId xmlns:a16="http://schemas.microsoft.com/office/drawing/2014/main" id="{ED451C93-5E4E-4B0A-9958-4866F0441C6E}"/>
                  </a:ext>
                </a:extLst>
              </p:cNvPr>
              <p:cNvSpPr txBox="1"/>
              <p:nvPr/>
            </p:nvSpPr>
            <p:spPr>
              <a:xfrm>
                <a:off x="4500239" y="5958024"/>
                <a:ext cx="365806" cy="215444"/>
              </a:xfrm>
              <a:prstGeom prst="rect">
                <a:avLst/>
              </a:prstGeom>
              <a:noFill/>
            </p:spPr>
            <p:txBody>
              <a:bodyPr wrap="none" rtlCol="0">
                <a:spAutoFit/>
              </a:bodyPr>
              <a:lstStyle/>
              <a:p>
                <a:r>
                  <a:rPr lang="el-GR" sz="800" dirty="0">
                    <a:solidFill>
                      <a:srgbClr val="000000"/>
                    </a:solidFill>
                    <a:latin typeface="Arial" panose="020B0604020202020204" pitchFamily="34" charset="0"/>
                    <a:cs typeface="Arial" panose="020B0604020202020204" pitchFamily="34" charset="0"/>
                  </a:rPr>
                  <a:t>Δ</a:t>
                </a:r>
                <a:r>
                  <a:rPr lang="en-US" sz="800" dirty="0">
                    <a:solidFill>
                      <a:srgbClr val="000000"/>
                    </a:solidFill>
                  </a:rPr>
                  <a:t>R</a:t>
                </a:r>
                <a:r>
                  <a:rPr lang="en-US" sz="800" baseline="-25000" dirty="0">
                    <a:solidFill>
                      <a:srgbClr val="000000"/>
                    </a:solidFill>
                  </a:rPr>
                  <a:t>1</a:t>
                </a:r>
                <a:endParaRPr lang="en-US" sz="800" dirty="0"/>
              </a:p>
            </p:txBody>
          </p:sp>
          <p:sp>
            <p:nvSpPr>
              <p:cNvPr id="54" name="Geschweifte Klammer rechts 53">
                <a:extLst>
                  <a:ext uri="{FF2B5EF4-FFF2-40B4-BE49-F238E27FC236}">
                    <a16:creationId xmlns:a16="http://schemas.microsoft.com/office/drawing/2014/main" id="{2323A6C0-75A3-4F09-898B-D76B9A836BFD}"/>
                  </a:ext>
                </a:extLst>
              </p:cNvPr>
              <p:cNvSpPr/>
              <p:nvPr/>
            </p:nvSpPr>
            <p:spPr>
              <a:xfrm>
                <a:off x="4809866" y="5747599"/>
                <a:ext cx="129917" cy="386109"/>
              </a:xfrm>
              <a:prstGeom prst="righ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Textfeld 54">
                <a:extLst>
                  <a:ext uri="{FF2B5EF4-FFF2-40B4-BE49-F238E27FC236}">
                    <a16:creationId xmlns:a16="http://schemas.microsoft.com/office/drawing/2014/main" id="{D850A3F7-372F-4B76-BFC3-D0D08994EB0E}"/>
                  </a:ext>
                </a:extLst>
              </p:cNvPr>
              <p:cNvSpPr txBox="1"/>
              <p:nvPr/>
            </p:nvSpPr>
            <p:spPr>
              <a:xfrm>
                <a:off x="4909794" y="5795154"/>
                <a:ext cx="990521" cy="338554"/>
              </a:xfrm>
              <a:prstGeom prst="rect">
                <a:avLst/>
              </a:prstGeom>
              <a:noFill/>
            </p:spPr>
            <p:txBody>
              <a:bodyPr wrap="square" rtlCol="0">
                <a:spAutoFit/>
              </a:bodyPr>
              <a:lstStyle/>
              <a:p>
                <a:r>
                  <a:rPr lang="en-US" sz="800" dirty="0">
                    <a:solidFill>
                      <a:srgbClr val="000000"/>
                    </a:solidFill>
                  </a:rPr>
                  <a:t>R(A) =</a:t>
                </a:r>
              </a:p>
              <a:p>
                <a:r>
                  <a:rPr lang="en-US" sz="800" dirty="0">
                    <a:solidFill>
                      <a:srgbClr val="000000"/>
                    </a:solidFill>
                  </a:rPr>
                  <a:t>f(R</a:t>
                </a:r>
                <a:r>
                  <a:rPr lang="en-US" sz="800" baseline="-25000" dirty="0">
                    <a:solidFill>
                      <a:srgbClr val="000000"/>
                    </a:solidFill>
                  </a:rPr>
                  <a:t>0</a:t>
                </a:r>
                <a:r>
                  <a:rPr lang="en-US" sz="800" dirty="0">
                    <a:solidFill>
                      <a:srgbClr val="000000"/>
                    </a:solidFill>
                  </a:rPr>
                  <a:t>, </a:t>
                </a:r>
                <a:r>
                  <a:rPr lang="el-GR" sz="800" dirty="0">
                    <a:solidFill>
                      <a:srgbClr val="000000"/>
                    </a:solidFill>
                    <a:latin typeface="Arial" panose="020B0604020202020204" pitchFamily="34" charset="0"/>
                    <a:cs typeface="Arial" panose="020B0604020202020204" pitchFamily="34" charset="0"/>
                  </a:rPr>
                  <a:t>Δ</a:t>
                </a:r>
                <a:r>
                  <a:rPr lang="en-US" sz="800" dirty="0">
                    <a:solidFill>
                      <a:srgbClr val="000000"/>
                    </a:solidFill>
                    <a:latin typeface="Arial" panose="020B0604020202020204" pitchFamily="34" charset="0"/>
                    <a:cs typeface="Arial" panose="020B0604020202020204" pitchFamily="34" charset="0"/>
                  </a:rPr>
                  <a:t>R</a:t>
                </a:r>
                <a:r>
                  <a:rPr lang="en-US" sz="800" baseline="-25000" dirty="0">
                    <a:solidFill>
                      <a:srgbClr val="000000"/>
                    </a:solidFill>
                  </a:rPr>
                  <a:t>0.5</a:t>
                </a:r>
                <a:r>
                  <a:rPr lang="en-US" sz="800" dirty="0">
                    <a:solidFill>
                      <a:srgbClr val="000000"/>
                    </a:solidFill>
                  </a:rPr>
                  <a:t>, </a:t>
                </a:r>
                <a:r>
                  <a:rPr lang="el-GR" sz="800" dirty="0">
                    <a:solidFill>
                      <a:srgbClr val="000000"/>
                    </a:solidFill>
                    <a:latin typeface="Arial" panose="020B0604020202020204" pitchFamily="34" charset="0"/>
                    <a:cs typeface="Arial" panose="020B0604020202020204" pitchFamily="34" charset="0"/>
                  </a:rPr>
                  <a:t>Δ</a:t>
                </a:r>
                <a:r>
                  <a:rPr lang="en-US" sz="800" dirty="0">
                    <a:solidFill>
                      <a:srgbClr val="000000"/>
                    </a:solidFill>
                  </a:rPr>
                  <a:t>R</a:t>
                </a:r>
                <a:r>
                  <a:rPr lang="en-US" sz="800" baseline="-25000" dirty="0">
                    <a:solidFill>
                      <a:srgbClr val="000000"/>
                    </a:solidFill>
                  </a:rPr>
                  <a:t>1</a:t>
                </a:r>
                <a:r>
                  <a:rPr lang="en-US" sz="800" dirty="0">
                    <a:solidFill>
                      <a:srgbClr val="000000"/>
                    </a:solidFill>
                  </a:rPr>
                  <a:t>)</a:t>
                </a:r>
              </a:p>
            </p:txBody>
          </p:sp>
        </p:grpSp>
        <p:pic>
          <p:nvPicPr>
            <p:cNvPr id="40" name="Grafik 39">
              <a:extLst>
                <a:ext uri="{FF2B5EF4-FFF2-40B4-BE49-F238E27FC236}">
                  <a16:creationId xmlns:a16="http://schemas.microsoft.com/office/drawing/2014/main" id="{326FBA46-0F1E-4572-814B-863942954997}"/>
                </a:ext>
              </a:extLst>
            </p:cNvPr>
            <p:cNvPicPr>
              <a:picLocks noChangeAspect="1"/>
            </p:cNvPicPr>
            <p:nvPr/>
          </p:nvPicPr>
          <p:blipFill rotWithShape="1">
            <a:blip r:embed="rId3">
              <a:lum/>
              <a:alphaModFix/>
            </a:blip>
            <a:srcRect r="29535"/>
            <a:stretch/>
          </p:blipFill>
          <p:spPr>
            <a:xfrm>
              <a:off x="2027662" y="5518315"/>
              <a:ext cx="1138112" cy="1641753"/>
            </a:xfrm>
            <a:prstGeom prst="rect">
              <a:avLst/>
            </a:prstGeom>
            <a:noFill/>
            <a:ln>
              <a:noFill/>
            </a:ln>
          </p:spPr>
        </p:pic>
        <p:sp>
          <p:nvSpPr>
            <p:cNvPr id="42" name="Textfeld 41">
              <a:extLst>
                <a:ext uri="{FF2B5EF4-FFF2-40B4-BE49-F238E27FC236}">
                  <a16:creationId xmlns:a16="http://schemas.microsoft.com/office/drawing/2014/main" id="{A9CDCB0E-4FFA-4B01-A168-2307838233ED}"/>
                </a:ext>
              </a:extLst>
            </p:cNvPr>
            <p:cNvSpPr txBox="1"/>
            <p:nvPr/>
          </p:nvSpPr>
          <p:spPr>
            <a:xfrm>
              <a:off x="3696098" y="6936777"/>
              <a:ext cx="1848036" cy="338554"/>
            </a:xfrm>
            <a:prstGeom prst="rect">
              <a:avLst/>
            </a:prstGeom>
            <a:noFill/>
          </p:spPr>
          <p:txBody>
            <a:bodyPr wrap="square" rtlCol="0">
              <a:spAutoFit/>
            </a:bodyPr>
            <a:lstStyle/>
            <a:p>
              <a:pPr algn="ctr"/>
              <a:r>
                <a:rPr lang="en-US" sz="800" dirty="0">
                  <a:solidFill>
                    <a:srgbClr val="000000"/>
                  </a:solidFill>
                </a:rPr>
                <a:t>8 hidden layers with 15 or 25 nodes (channel-specific)</a:t>
              </a:r>
            </a:p>
          </p:txBody>
        </p:sp>
        <p:sp>
          <p:nvSpPr>
            <p:cNvPr id="43" name="Rechteck 42">
              <a:extLst>
                <a:ext uri="{FF2B5EF4-FFF2-40B4-BE49-F238E27FC236}">
                  <a16:creationId xmlns:a16="http://schemas.microsoft.com/office/drawing/2014/main" id="{F4FFFE35-65A9-4338-8824-12BCBCF6F293}"/>
                </a:ext>
              </a:extLst>
            </p:cNvPr>
            <p:cNvSpPr/>
            <p:nvPr/>
          </p:nvSpPr>
          <p:spPr>
            <a:xfrm>
              <a:off x="2027662" y="5289146"/>
              <a:ext cx="1337348" cy="199820"/>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Profile simplification</a:t>
              </a:r>
            </a:p>
          </p:txBody>
        </p:sp>
        <p:sp>
          <p:nvSpPr>
            <p:cNvPr id="44" name="Rechteck 43">
              <a:extLst>
                <a:ext uri="{FF2B5EF4-FFF2-40B4-BE49-F238E27FC236}">
                  <a16:creationId xmlns:a16="http://schemas.microsoft.com/office/drawing/2014/main" id="{80D48D6D-0EC2-4225-8FF2-B9826C43DC0C}"/>
                </a:ext>
              </a:extLst>
            </p:cNvPr>
            <p:cNvSpPr/>
            <p:nvPr/>
          </p:nvSpPr>
          <p:spPr>
            <a:xfrm>
              <a:off x="3766879" y="5286171"/>
              <a:ext cx="1337348" cy="199820"/>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NN inference</a:t>
              </a:r>
            </a:p>
          </p:txBody>
        </p:sp>
        <p:cxnSp>
          <p:nvCxnSpPr>
            <p:cNvPr id="45" name="Gerade Verbindung mit Pfeil 44">
              <a:extLst>
                <a:ext uri="{FF2B5EF4-FFF2-40B4-BE49-F238E27FC236}">
                  <a16:creationId xmlns:a16="http://schemas.microsoft.com/office/drawing/2014/main" id="{EEEA516D-7527-4A8E-9EBC-04A058743D3A}"/>
                </a:ext>
              </a:extLst>
            </p:cNvPr>
            <p:cNvCxnSpPr/>
            <p:nvPr/>
          </p:nvCxnSpPr>
          <p:spPr>
            <a:xfrm>
              <a:off x="3275637" y="6272330"/>
              <a:ext cx="236529"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Rechteck 55">
            <a:extLst>
              <a:ext uri="{FF2B5EF4-FFF2-40B4-BE49-F238E27FC236}">
                <a16:creationId xmlns:a16="http://schemas.microsoft.com/office/drawing/2014/main" id="{5AA46A87-191F-4DD9-9F93-F5938DC50C07}"/>
              </a:ext>
            </a:extLst>
          </p:cNvPr>
          <p:cNvSpPr/>
          <p:nvPr/>
        </p:nvSpPr>
        <p:spPr>
          <a:xfrm>
            <a:off x="233658" y="2427651"/>
            <a:ext cx="1002905" cy="12674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NWP model profiles</a:t>
            </a:r>
          </a:p>
        </p:txBody>
      </p:sp>
      <p:cxnSp>
        <p:nvCxnSpPr>
          <p:cNvPr id="57" name="Gerade Verbindung mit Pfeil 56">
            <a:extLst>
              <a:ext uri="{FF2B5EF4-FFF2-40B4-BE49-F238E27FC236}">
                <a16:creationId xmlns:a16="http://schemas.microsoft.com/office/drawing/2014/main" id="{EE32DF1F-79CC-4969-BA9F-91F315924719}"/>
              </a:ext>
            </a:extLst>
          </p:cNvPr>
          <p:cNvCxnSpPr/>
          <p:nvPr/>
        </p:nvCxnSpPr>
        <p:spPr>
          <a:xfrm>
            <a:off x="1302151" y="3070454"/>
            <a:ext cx="266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7657D0C6-262C-4174-A041-65EA2F8AD86F}"/>
              </a:ext>
            </a:extLst>
          </p:cNvPr>
          <p:cNvCxnSpPr/>
          <p:nvPr/>
        </p:nvCxnSpPr>
        <p:spPr>
          <a:xfrm>
            <a:off x="6514312" y="3086276"/>
            <a:ext cx="2662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D0091C17-4B2A-4EEB-A00E-5E47EBD01761}"/>
              </a:ext>
            </a:extLst>
          </p:cNvPr>
          <p:cNvSpPr txBox="1"/>
          <p:nvPr/>
        </p:nvSpPr>
        <p:spPr>
          <a:xfrm>
            <a:off x="3171168" y="1793221"/>
            <a:ext cx="1739870" cy="276999"/>
          </a:xfrm>
          <a:prstGeom prst="rect">
            <a:avLst/>
          </a:prstGeom>
          <a:noFill/>
        </p:spPr>
        <p:txBody>
          <a:bodyPr wrap="square" rtlCol="0">
            <a:spAutoFit/>
          </a:bodyPr>
          <a:lstStyle/>
          <a:p>
            <a:pPr algn="ctr"/>
            <a:r>
              <a:rPr lang="en-US" sz="1200" dirty="0"/>
              <a:t>RTTOV / MFASIS-NN</a:t>
            </a:r>
          </a:p>
        </p:txBody>
      </p:sp>
      <p:pic>
        <p:nvPicPr>
          <p:cNvPr id="60" name="Grafik 59">
            <a:extLst>
              <a:ext uri="{FF2B5EF4-FFF2-40B4-BE49-F238E27FC236}">
                <a16:creationId xmlns:a16="http://schemas.microsoft.com/office/drawing/2014/main" id="{9B79CEC6-2ECC-4477-8899-E3D65C6E15F9}"/>
              </a:ext>
            </a:extLst>
          </p:cNvPr>
          <p:cNvPicPr>
            <a:picLocks noChangeAspect="1"/>
          </p:cNvPicPr>
          <p:nvPr/>
        </p:nvPicPr>
        <p:blipFill rotWithShape="1">
          <a:blip r:embed="rId4">
            <a:extLst>
              <a:ext uri="{28A0092B-C50C-407E-A947-70E740481C1C}">
                <a14:useLocalDpi xmlns:a14="http://schemas.microsoft.com/office/drawing/2010/main" val="0"/>
              </a:ext>
            </a:extLst>
          </a:blip>
          <a:srcRect l="7199" t="4668" r="5112" b="5087"/>
          <a:stretch/>
        </p:blipFill>
        <p:spPr>
          <a:xfrm>
            <a:off x="6838245" y="2166996"/>
            <a:ext cx="2240375" cy="1921380"/>
          </a:xfrm>
          <a:prstGeom prst="rect">
            <a:avLst/>
          </a:prstGeom>
        </p:spPr>
      </p:pic>
      <p:sp>
        <p:nvSpPr>
          <p:cNvPr id="25" name="Rechteck 24">
            <a:extLst>
              <a:ext uri="{FF2B5EF4-FFF2-40B4-BE49-F238E27FC236}">
                <a16:creationId xmlns:a16="http://schemas.microsoft.com/office/drawing/2014/main" id="{A6816C13-809A-4871-B095-030228324ED7}"/>
              </a:ext>
            </a:extLst>
          </p:cNvPr>
          <p:cNvSpPr/>
          <p:nvPr/>
        </p:nvSpPr>
        <p:spPr>
          <a:xfrm>
            <a:off x="5108329" y="3216097"/>
            <a:ext cx="1418978" cy="215444"/>
          </a:xfrm>
          <a:prstGeom prst="rect">
            <a:avLst/>
          </a:prstGeom>
        </p:spPr>
        <p:txBody>
          <a:bodyPr wrap="none">
            <a:spAutoFit/>
          </a:bodyPr>
          <a:lstStyle/>
          <a:p>
            <a:r>
              <a:rPr lang="en-US" sz="800" dirty="0" err="1">
                <a:solidFill>
                  <a:srgbClr val="797979"/>
                </a:solidFill>
              </a:rPr>
              <a:t>Jonkheid</a:t>
            </a:r>
            <a:r>
              <a:rPr lang="en-US" sz="800" dirty="0">
                <a:solidFill>
                  <a:srgbClr val="797979"/>
                </a:solidFill>
              </a:rPr>
              <a:t> et al. 2012 (ACP)</a:t>
            </a:r>
          </a:p>
        </p:txBody>
      </p:sp>
      <p:sp>
        <p:nvSpPr>
          <p:cNvPr id="61" name="Inhaltsplatzhalter 2">
            <a:extLst>
              <a:ext uri="{FF2B5EF4-FFF2-40B4-BE49-F238E27FC236}">
                <a16:creationId xmlns:a16="http://schemas.microsoft.com/office/drawing/2014/main" id="{C0875C3C-E370-45B5-BEAE-E46FBD5B7C5D}"/>
              </a:ext>
            </a:extLst>
          </p:cNvPr>
          <p:cNvSpPr txBox="1">
            <a:spLocks/>
          </p:cNvSpPr>
          <p:nvPr/>
        </p:nvSpPr>
        <p:spPr>
          <a:xfrm>
            <a:off x="173259" y="4331604"/>
            <a:ext cx="8714058" cy="396662"/>
          </a:xfrm>
          <a:prstGeom prst="rect">
            <a:avLst/>
          </a:prstGeom>
        </p:spPr>
        <p:txBody>
          <a:bodyPr vert="horz" lIns="72000" tIns="36000" rIns="72000" bIns="36000" rtlCol="0">
            <a:normAutofit/>
          </a:bodyPr>
          <a:lst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800" kern="1200" baseline="0">
                <a:solidFill>
                  <a:srgbClr val="000000"/>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rPr>
              <a:t>BRDF land atlas</a:t>
            </a:r>
            <a:r>
              <a:rPr lang="en-US" sz="1600" dirty="0"/>
              <a:t>: based on Jan. 2024 MODIS collection 6 data (J. </a:t>
            </a:r>
            <a:r>
              <a:rPr lang="en-US" sz="1600" dirty="0" err="1"/>
              <a:t>Vidot</a:t>
            </a:r>
            <a:r>
              <a:rPr lang="en-US" sz="1600" dirty="0"/>
              <a:t>)</a:t>
            </a:r>
            <a:endParaRPr lang="en-US" dirty="0"/>
          </a:p>
          <a:p>
            <a:pPr marL="285750" indent="-285750"/>
            <a:endParaRPr lang="en-US" dirty="0"/>
          </a:p>
          <a:p>
            <a:pPr marL="285750" indent="-285750"/>
            <a:endParaRPr lang="en-US" dirty="0"/>
          </a:p>
        </p:txBody>
      </p:sp>
      <p:sp>
        <p:nvSpPr>
          <p:cNvPr id="2" name="Rechteck 1">
            <a:extLst>
              <a:ext uri="{FF2B5EF4-FFF2-40B4-BE49-F238E27FC236}">
                <a16:creationId xmlns:a16="http://schemas.microsoft.com/office/drawing/2014/main" id="{1D54A2B8-E1FC-4040-A953-AF7E4D18BBB6}"/>
              </a:ext>
            </a:extLst>
          </p:cNvPr>
          <p:cNvSpPr/>
          <p:nvPr/>
        </p:nvSpPr>
        <p:spPr>
          <a:xfrm>
            <a:off x="1917483" y="4064671"/>
            <a:ext cx="4564753" cy="215444"/>
          </a:xfrm>
          <a:prstGeom prst="rect">
            <a:avLst/>
          </a:prstGeom>
        </p:spPr>
        <p:txBody>
          <a:bodyPr wrap="square">
            <a:spAutoFit/>
          </a:bodyPr>
          <a:lstStyle/>
          <a:p>
            <a:pPr algn="ctr"/>
            <a:r>
              <a:rPr lang="en-US" sz="800" dirty="0">
                <a:solidFill>
                  <a:srgbClr val="797979"/>
                </a:solidFill>
              </a:rPr>
              <a:t>Refs.: Scheck 2021 (JQSRT), Baur et al. 2023 (AMT), RTTOV-14 Science and Validation Report</a:t>
            </a:r>
          </a:p>
        </p:txBody>
      </p:sp>
      <p:sp>
        <p:nvSpPr>
          <p:cNvPr id="3" name="Textfeld 2">
            <a:extLst>
              <a:ext uri="{FF2B5EF4-FFF2-40B4-BE49-F238E27FC236}">
                <a16:creationId xmlns:a16="http://schemas.microsoft.com/office/drawing/2014/main" id="{7EEA153E-F369-5ADA-9156-98DDB3B11381}"/>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4" name="Datumsplatzhalter 3">
            <a:extLst>
              <a:ext uri="{FF2B5EF4-FFF2-40B4-BE49-F238E27FC236}">
                <a16:creationId xmlns:a16="http://schemas.microsoft.com/office/drawing/2014/main" id="{CFC65EFB-5ACB-8F0A-A023-D5DBE2675F4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3596E971-8055-67CA-9B9E-DEC289D6952A}"/>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3049026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
            <a:extLst>
              <a:ext uri="{FF2B5EF4-FFF2-40B4-BE49-F238E27FC236}">
                <a16:creationId xmlns:a16="http://schemas.microsoft.com/office/drawing/2014/main" id="{F3B1A9B7-3E38-412B-B2F1-DAC1E98D87F6}"/>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a:solidFill>
                  <a:schemeClr val="tx1"/>
                </a:solidFill>
                <a:latin typeface="Arial" panose="020B0604020202020204" pitchFamily="34" charset="0"/>
                <a:cs typeface="Arial" panose="020B0604020202020204" pitchFamily="34" charset="0"/>
              </a:rPr>
              <a:t>Refl. histograms for SEVIRI: ICON vs. IFS</a:t>
            </a:r>
          </a:p>
        </p:txBody>
      </p:sp>
      <p:sp>
        <p:nvSpPr>
          <p:cNvPr id="25" name="Textfeld 24">
            <a:extLst>
              <a:ext uri="{FF2B5EF4-FFF2-40B4-BE49-F238E27FC236}">
                <a16:creationId xmlns:a16="http://schemas.microsoft.com/office/drawing/2014/main" id="{2F6D53F4-BE0D-418D-83CE-26F45167C976}"/>
              </a:ext>
            </a:extLst>
          </p:cNvPr>
          <p:cNvSpPr txBox="1"/>
          <p:nvPr/>
        </p:nvSpPr>
        <p:spPr>
          <a:xfrm>
            <a:off x="5325091" y="698075"/>
            <a:ext cx="1229825" cy="307777"/>
          </a:xfrm>
          <a:prstGeom prst="rect">
            <a:avLst/>
          </a:prstGeom>
          <a:noFill/>
        </p:spPr>
        <p:txBody>
          <a:bodyPr wrap="none" rtlCol="0">
            <a:spAutoFit/>
          </a:bodyPr>
          <a:lstStyle/>
          <a:p>
            <a:pPr algn="ctr"/>
            <a:r>
              <a:rPr lang="en-US" sz="1400" dirty="0">
                <a:solidFill>
                  <a:srgbClr val="000000"/>
                </a:solidFill>
              </a:rPr>
              <a:t>Sea surfaces</a:t>
            </a:r>
          </a:p>
        </p:txBody>
      </p:sp>
      <p:sp>
        <p:nvSpPr>
          <p:cNvPr id="23" name="Textfeld 22">
            <a:extLst>
              <a:ext uri="{FF2B5EF4-FFF2-40B4-BE49-F238E27FC236}">
                <a16:creationId xmlns:a16="http://schemas.microsoft.com/office/drawing/2014/main" id="{E4677056-A30D-4436-AE0B-88EDBBFBF0F0}"/>
              </a:ext>
            </a:extLst>
          </p:cNvPr>
          <p:cNvSpPr txBox="1"/>
          <p:nvPr/>
        </p:nvSpPr>
        <p:spPr>
          <a:xfrm>
            <a:off x="3127820" y="698076"/>
            <a:ext cx="1308371" cy="307777"/>
          </a:xfrm>
          <a:prstGeom prst="rect">
            <a:avLst/>
          </a:prstGeom>
          <a:noFill/>
        </p:spPr>
        <p:txBody>
          <a:bodyPr wrap="none" rtlCol="0">
            <a:spAutoFit/>
          </a:bodyPr>
          <a:lstStyle/>
          <a:p>
            <a:pPr algn="ctr"/>
            <a:r>
              <a:rPr lang="en-US" sz="1400" dirty="0">
                <a:solidFill>
                  <a:srgbClr val="000000"/>
                </a:solidFill>
              </a:rPr>
              <a:t>Land surfaces</a:t>
            </a:r>
          </a:p>
        </p:txBody>
      </p:sp>
      <p:sp>
        <p:nvSpPr>
          <p:cNvPr id="32" name="Textfeld 31">
            <a:extLst>
              <a:ext uri="{FF2B5EF4-FFF2-40B4-BE49-F238E27FC236}">
                <a16:creationId xmlns:a16="http://schemas.microsoft.com/office/drawing/2014/main" id="{4D0999BD-433A-46C2-87E8-3A6984E8CDDF}"/>
              </a:ext>
            </a:extLst>
          </p:cNvPr>
          <p:cNvSpPr txBox="1"/>
          <p:nvPr/>
        </p:nvSpPr>
        <p:spPr>
          <a:xfrm>
            <a:off x="1089824" y="693558"/>
            <a:ext cx="841898" cy="307777"/>
          </a:xfrm>
          <a:prstGeom prst="rect">
            <a:avLst/>
          </a:prstGeom>
          <a:noFill/>
        </p:spPr>
        <p:txBody>
          <a:bodyPr wrap="none" rtlCol="0">
            <a:spAutoFit/>
          </a:bodyPr>
          <a:lstStyle/>
          <a:p>
            <a:pPr algn="ctr"/>
            <a:r>
              <a:rPr lang="en-US" sz="1400" dirty="0">
                <a:solidFill>
                  <a:srgbClr val="000000"/>
                </a:solidFill>
              </a:rPr>
              <a:t>Full disk</a:t>
            </a:r>
          </a:p>
        </p:txBody>
      </p:sp>
      <p:sp>
        <p:nvSpPr>
          <p:cNvPr id="4" name="Textfeld 3">
            <a:extLst>
              <a:ext uri="{FF2B5EF4-FFF2-40B4-BE49-F238E27FC236}">
                <a16:creationId xmlns:a16="http://schemas.microsoft.com/office/drawing/2014/main" id="{6D4D664D-8BA2-4134-B974-99CB8304F533}"/>
              </a:ext>
            </a:extLst>
          </p:cNvPr>
          <p:cNvSpPr txBox="1"/>
          <p:nvPr/>
        </p:nvSpPr>
        <p:spPr>
          <a:xfrm flipH="1">
            <a:off x="225722" y="-1188973"/>
            <a:ext cx="7944006" cy="923330"/>
          </a:xfrm>
          <a:prstGeom prst="rect">
            <a:avLst/>
          </a:prstGeom>
          <a:noFill/>
        </p:spPr>
        <p:txBody>
          <a:bodyPr wrap="square" rtlCol="0">
            <a:spAutoFit/>
          </a:bodyPr>
          <a:lstStyle/>
          <a:p>
            <a:r>
              <a:rPr lang="en-US" dirty="0"/>
              <a:t>New plots: </a:t>
            </a:r>
            <a:r>
              <a:rPr lang="en-US" dirty="0" err="1"/>
              <a:t>Obs</a:t>
            </a:r>
            <a:r>
              <a:rPr lang="en-US" dirty="0"/>
              <a:t> vs 1M (SEVIRI, comparison IFS), then add </a:t>
            </a:r>
            <a:r>
              <a:rPr lang="en-US" dirty="0" err="1"/>
              <a:t>Reff</a:t>
            </a:r>
            <a:r>
              <a:rPr lang="en-US" dirty="0"/>
              <a:t> params to plot, then add 2Mi, CLC setup to plots</a:t>
            </a:r>
          </a:p>
          <a:p>
            <a:r>
              <a:rPr lang="en-US" dirty="0"/>
              <a:t>Next slide: Show ICON results Met-10 and Goes-16</a:t>
            </a:r>
          </a:p>
        </p:txBody>
      </p:sp>
      <p:pic>
        <p:nvPicPr>
          <p:cNvPr id="39" name="Picture 16" descr="A graph of a number of numbers and a line&#10;&#10;AI-generated content may be incorrect.">
            <a:extLst>
              <a:ext uri="{FF2B5EF4-FFF2-40B4-BE49-F238E27FC236}">
                <a16:creationId xmlns:a16="http://schemas.microsoft.com/office/drawing/2014/main" id="{8C8402B9-B6BB-42B9-A10E-FCED86F44E2D}"/>
              </a:ext>
            </a:extLst>
          </p:cNvPr>
          <p:cNvPicPr>
            <a:picLocks noChangeAspect="1"/>
          </p:cNvPicPr>
          <p:nvPr/>
        </p:nvPicPr>
        <p:blipFill>
          <a:blip r:embed="rId2"/>
          <a:stretch>
            <a:fillRect/>
          </a:stretch>
        </p:blipFill>
        <p:spPr>
          <a:xfrm>
            <a:off x="108980" y="2802522"/>
            <a:ext cx="2262857" cy="1800000"/>
          </a:xfrm>
          <a:prstGeom prst="rect">
            <a:avLst/>
          </a:prstGeom>
        </p:spPr>
      </p:pic>
      <p:pic>
        <p:nvPicPr>
          <p:cNvPr id="40" name="Picture 18" descr="A graph of a number of data&#10;&#10;AI-generated content may be incorrect.">
            <a:extLst>
              <a:ext uri="{FF2B5EF4-FFF2-40B4-BE49-F238E27FC236}">
                <a16:creationId xmlns:a16="http://schemas.microsoft.com/office/drawing/2014/main" id="{D12C0152-B9B9-4750-ABB6-939410D93865}"/>
              </a:ext>
            </a:extLst>
          </p:cNvPr>
          <p:cNvPicPr>
            <a:picLocks noChangeAspect="1"/>
          </p:cNvPicPr>
          <p:nvPr/>
        </p:nvPicPr>
        <p:blipFill>
          <a:blip r:embed="rId3"/>
          <a:stretch>
            <a:fillRect/>
          </a:stretch>
        </p:blipFill>
        <p:spPr>
          <a:xfrm>
            <a:off x="2732000" y="2802522"/>
            <a:ext cx="3901068" cy="1800000"/>
          </a:xfrm>
          <a:prstGeom prst="rect">
            <a:avLst/>
          </a:prstGeom>
        </p:spPr>
      </p:pic>
      <p:pic>
        <p:nvPicPr>
          <p:cNvPr id="8" name="Grafik 7">
            <a:extLst>
              <a:ext uri="{FF2B5EF4-FFF2-40B4-BE49-F238E27FC236}">
                <a16:creationId xmlns:a16="http://schemas.microsoft.com/office/drawing/2014/main" id="{10EB79D6-C389-4CD8-BE51-B60808AA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2" y="1001335"/>
            <a:ext cx="2400000" cy="1800000"/>
          </a:xfrm>
          <a:prstGeom prst="rect">
            <a:avLst/>
          </a:prstGeom>
        </p:spPr>
      </p:pic>
      <p:pic>
        <p:nvPicPr>
          <p:cNvPr id="10" name="Grafik 9">
            <a:extLst>
              <a:ext uri="{FF2B5EF4-FFF2-40B4-BE49-F238E27FC236}">
                <a16:creationId xmlns:a16="http://schemas.microsoft.com/office/drawing/2014/main" id="{AAE6EFC2-44BC-4ECC-9601-3EF2A38B8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837" y="1001335"/>
            <a:ext cx="2400000" cy="1800000"/>
          </a:xfrm>
          <a:prstGeom prst="rect">
            <a:avLst/>
          </a:prstGeom>
        </p:spPr>
      </p:pic>
      <p:pic>
        <p:nvPicPr>
          <p:cNvPr id="12" name="Grafik 11">
            <a:extLst>
              <a:ext uri="{FF2B5EF4-FFF2-40B4-BE49-F238E27FC236}">
                <a16:creationId xmlns:a16="http://schemas.microsoft.com/office/drawing/2014/main" id="{117E89D5-CE75-4556-BBC7-D92900733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52" y="1034026"/>
            <a:ext cx="2400000" cy="1800000"/>
          </a:xfrm>
          <a:prstGeom prst="rect">
            <a:avLst/>
          </a:prstGeom>
        </p:spPr>
      </p:pic>
      <p:sp>
        <p:nvSpPr>
          <p:cNvPr id="38" name="Rechteck 37">
            <a:extLst>
              <a:ext uri="{FF2B5EF4-FFF2-40B4-BE49-F238E27FC236}">
                <a16:creationId xmlns:a16="http://schemas.microsoft.com/office/drawing/2014/main" id="{ABEF389E-C46D-41C9-A8CF-97FD32711B06}"/>
              </a:ext>
            </a:extLst>
          </p:cNvPr>
          <p:cNvSpPr/>
          <p:nvPr/>
        </p:nvSpPr>
        <p:spPr>
          <a:xfrm>
            <a:off x="5275837" y="1161968"/>
            <a:ext cx="387350" cy="1316649"/>
          </a:xfrm>
          <a:prstGeom prst="rect">
            <a:avLst/>
          </a:prstGeom>
          <a:solidFill>
            <a:srgbClr val="FFE58B">
              <a:alpha val="50000"/>
            </a:srgbClr>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fik 27">
            <a:extLst>
              <a:ext uri="{FF2B5EF4-FFF2-40B4-BE49-F238E27FC236}">
                <a16:creationId xmlns:a16="http://schemas.microsoft.com/office/drawing/2014/main" id="{08FC1E2B-5552-4153-A0C4-113C77D59809}"/>
              </a:ext>
            </a:extLst>
          </p:cNvPr>
          <p:cNvPicPr>
            <a:picLocks noChangeAspect="1"/>
          </p:cNvPicPr>
          <p:nvPr/>
        </p:nvPicPr>
        <p:blipFill rotWithShape="1">
          <a:blip r:embed="rId7">
            <a:extLst>
              <a:ext uri="{28A0092B-C50C-407E-A947-70E740481C1C}">
                <a14:useLocalDpi xmlns:a14="http://schemas.microsoft.com/office/drawing/2010/main" val="0"/>
              </a:ext>
            </a:extLst>
          </a:blip>
          <a:srcRect l="46919" t="8924" r="15007" b="79430"/>
          <a:stretch/>
        </p:blipFill>
        <p:spPr>
          <a:xfrm>
            <a:off x="1189568" y="1161968"/>
            <a:ext cx="913772" cy="209632"/>
          </a:xfrm>
          <a:prstGeom prst="rect">
            <a:avLst/>
          </a:prstGeom>
        </p:spPr>
      </p:pic>
      <p:sp>
        <p:nvSpPr>
          <p:cNvPr id="36" name="Rechteck 35">
            <a:extLst>
              <a:ext uri="{FF2B5EF4-FFF2-40B4-BE49-F238E27FC236}">
                <a16:creationId xmlns:a16="http://schemas.microsoft.com/office/drawing/2014/main" id="{AD9AC738-EABE-491C-81DC-FD20D132D748}"/>
              </a:ext>
            </a:extLst>
          </p:cNvPr>
          <p:cNvSpPr/>
          <p:nvPr/>
        </p:nvSpPr>
        <p:spPr>
          <a:xfrm>
            <a:off x="7108169" y="832057"/>
            <a:ext cx="1936771" cy="734276"/>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Overall structure of refl. histograms reproduced in sim. </a:t>
            </a:r>
          </a:p>
        </p:txBody>
      </p:sp>
      <p:sp>
        <p:nvSpPr>
          <p:cNvPr id="42" name="Rechteck 41">
            <a:extLst>
              <a:ext uri="{FF2B5EF4-FFF2-40B4-BE49-F238E27FC236}">
                <a16:creationId xmlns:a16="http://schemas.microsoft.com/office/drawing/2014/main" id="{4741177A-99D0-49F7-AD0A-155DCE49F8D5}"/>
              </a:ext>
            </a:extLst>
          </p:cNvPr>
          <p:cNvSpPr/>
          <p:nvPr/>
        </p:nvSpPr>
        <p:spPr>
          <a:xfrm>
            <a:off x="7104732" y="1655799"/>
            <a:ext cx="1936772" cy="1163598"/>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Main difference: Peak at low </a:t>
            </a:r>
            <a:r>
              <a:rPr lang="en-US" sz="1400" dirty="0" err="1">
                <a:solidFill>
                  <a:srgbClr val="000000"/>
                </a:solidFill>
              </a:rPr>
              <a:t>reflectances</a:t>
            </a:r>
            <a:r>
              <a:rPr lang="en-US" sz="1400" dirty="0">
                <a:solidFill>
                  <a:srgbClr val="000000"/>
                </a:solidFill>
              </a:rPr>
              <a:t> due to too many thin model clouds in ICON (mainly oceans)</a:t>
            </a:r>
          </a:p>
        </p:txBody>
      </p:sp>
      <p:sp>
        <p:nvSpPr>
          <p:cNvPr id="29" name="Rechteck 28">
            <a:extLst>
              <a:ext uri="{FF2B5EF4-FFF2-40B4-BE49-F238E27FC236}">
                <a16:creationId xmlns:a16="http://schemas.microsoft.com/office/drawing/2014/main" id="{59A06476-B746-43D4-95D3-7B1AC3FF40ED}"/>
              </a:ext>
            </a:extLst>
          </p:cNvPr>
          <p:cNvSpPr/>
          <p:nvPr/>
        </p:nvSpPr>
        <p:spPr>
          <a:xfrm>
            <a:off x="91743" y="2392088"/>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highlight>
                  <a:srgbClr val="FFE58B"/>
                </a:highlight>
              </a:rPr>
              <a:t>ICON</a:t>
            </a:r>
          </a:p>
        </p:txBody>
      </p:sp>
      <p:sp>
        <p:nvSpPr>
          <p:cNvPr id="43" name="Rechteck 42">
            <a:extLst>
              <a:ext uri="{FF2B5EF4-FFF2-40B4-BE49-F238E27FC236}">
                <a16:creationId xmlns:a16="http://schemas.microsoft.com/office/drawing/2014/main" id="{1C0438E3-8BCE-4BE8-A712-2900F1FFD508}"/>
              </a:ext>
            </a:extLst>
          </p:cNvPr>
          <p:cNvSpPr/>
          <p:nvPr/>
        </p:nvSpPr>
        <p:spPr>
          <a:xfrm>
            <a:off x="91742" y="4310054"/>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highlight>
                  <a:srgbClr val="FFE58B"/>
                </a:highlight>
              </a:rPr>
              <a:t>IFS</a:t>
            </a:r>
          </a:p>
        </p:txBody>
      </p:sp>
      <p:sp>
        <p:nvSpPr>
          <p:cNvPr id="3" name="Textfeld 2">
            <a:extLst>
              <a:ext uri="{FF2B5EF4-FFF2-40B4-BE49-F238E27FC236}">
                <a16:creationId xmlns:a16="http://schemas.microsoft.com/office/drawing/2014/main" id="{478F8ED7-CADD-4A1C-8F19-AA74E7BBA508}"/>
              </a:ext>
            </a:extLst>
          </p:cNvPr>
          <p:cNvSpPr txBox="1"/>
          <p:nvPr/>
        </p:nvSpPr>
        <p:spPr>
          <a:xfrm>
            <a:off x="9299944" y="549040"/>
            <a:ext cx="1736651" cy="6463308"/>
          </a:xfrm>
          <a:prstGeom prst="rect">
            <a:avLst/>
          </a:prstGeom>
          <a:noFill/>
        </p:spPr>
        <p:txBody>
          <a:bodyPr wrap="square" rtlCol="0">
            <a:spAutoFit/>
          </a:bodyPr>
          <a:lstStyle/>
          <a:p>
            <a:r>
              <a:rPr lang="de-DE" sz="1200" dirty="0"/>
              <a:t>IFS</a:t>
            </a:r>
            <a:r>
              <a:rPr lang="en-US" sz="1200" dirty="0"/>
              <a:t>: Colors misleading, black is simulation</a:t>
            </a:r>
          </a:p>
          <a:p>
            <a:endParaRPr lang="en-US" sz="1200" dirty="0"/>
          </a:p>
          <a:p>
            <a:r>
              <a:rPr lang="en-US" sz="1200" dirty="0"/>
              <a:t>ICON: too much thin clouds over sea in comparison to IFS, this is known issue, but for our current forecast mode over Europe and without coupled ocean-atmosphere not an issue</a:t>
            </a:r>
          </a:p>
          <a:p>
            <a:endParaRPr lang="en-US" sz="1200" dirty="0"/>
          </a:p>
          <a:p>
            <a:r>
              <a:rPr lang="en-US" sz="1200" dirty="0"/>
              <a:t>Future: with coupled ocean-atm. System and global sat. DA (vis, but also other channels) this may be a problem</a:t>
            </a:r>
          </a:p>
          <a:p>
            <a:endParaRPr lang="en-US" sz="1200" dirty="0"/>
          </a:p>
          <a:p>
            <a:r>
              <a:rPr lang="en-US" sz="1200" dirty="0"/>
              <a:t>Cloud cover scheme modifications: from first sensitivity study only, and only over sea; largely improves agreement of </a:t>
            </a:r>
            <a:r>
              <a:rPr lang="en-US" sz="1200" dirty="0" err="1"/>
              <a:t>refl</a:t>
            </a:r>
            <a:r>
              <a:rPr lang="en-US" sz="1200" dirty="0"/>
              <a:t> histograms</a:t>
            </a:r>
          </a:p>
          <a:p>
            <a:endParaRPr lang="en-US" sz="1200" dirty="0"/>
          </a:p>
          <a:p>
            <a:endParaRPr lang="en-US" sz="1200" dirty="0"/>
          </a:p>
          <a:p>
            <a:endParaRPr lang="en-US" sz="1200" dirty="0"/>
          </a:p>
          <a:p>
            <a:endParaRPr lang="en-US" sz="1200" dirty="0"/>
          </a:p>
          <a:p>
            <a:endParaRPr lang="en-US" dirty="0"/>
          </a:p>
        </p:txBody>
      </p:sp>
      <p:sp>
        <p:nvSpPr>
          <p:cNvPr id="2" name="Textfeld 1">
            <a:extLst>
              <a:ext uri="{FF2B5EF4-FFF2-40B4-BE49-F238E27FC236}">
                <a16:creationId xmlns:a16="http://schemas.microsoft.com/office/drawing/2014/main" id="{6C097E00-9ADA-010B-5F26-59DADE3F21BB}"/>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5" name="Datumsplatzhalter 4">
            <a:extLst>
              <a:ext uri="{FF2B5EF4-FFF2-40B4-BE49-F238E27FC236}">
                <a16:creationId xmlns:a16="http://schemas.microsoft.com/office/drawing/2014/main" id="{D99D8679-D542-C162-386D-93F5E397CCD9}"/>
              </a:ext>
            </a:extLst>
          </p:cNvPr>
          <p:cNvSpPr>
            <a:spLocks noGrp="1"/>
          </p:cNvSpPr>
          <p:nvPr>
            <p:ph type="dt" sz="half" idx="10"/>
          </p:nvPr>
        </p:nvSpPr>
        <p:spPr/>
        <p:txBody>
          <a:bodyPr/>
          <a:lstStyle/>
          <a:p>
            <a:r>
              <a:rPr lang="de-DE"/>
              <a:t>2025-03-21</a:t>
            </a:r>
          </a:p>
        </p:txBody>
      </p:sp>
      <p:sp>
        <p:nvSpPr>
          <p:cNvPr id="7" name="Fußzeilenplatzhalter 6">
            <a:extLst>
              <a:ext uri="{FF2B5EF4-FFF2-40B4-BE49-F238E27FC236}">
                <a16:creationId xmlns:a16="http://schemas.microsoft.com/office/drawing/2014/main" id="{44BBC96A-A2F5-DC1D-0C95-FD787DC9A0E2}"/>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29623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
            <a:extLst>
              <a:ext uri="{FF2B5EF4-FFF2-40B4-BE49-F238E27FC236}">
                <a16:creationId xmlns:a16="http://schemas.microsoft.com/office/drawing/2014/main" id="{F3B1A9B7-3E38-412B-B2F1-DAC1E98D87F6}"/>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a:solidFill>
                  <a:schemeClr val="tx1"/>
                </a:solidFill>
                <a:latin typeface="Arial" panose="020B0604020202020204" pitchFamily="34" charset="0"/>
                <a:cs typeface="Arial" panose="020B0604020202020204" pitchFamily="34" charset="0"/>
              </a:rPr>
              <a:t>Refl. histograms for SEVIRI: ICON vs. IFS</a:t>
            </a:r>
          </a:p>
        </p:txBody>
      </p:sp>
      <p:sp>
        <p:nvSpPr>
          <p:cNvPr id="25" name="Textfeld 24">
            <a:extLst>
              <a:ext uri="{FF2B5EF4-FFF2-40B4-BE49-F238E27FC236}">
                <a16:creationId xmlns:a16="http://schemas.microsoft.com/office/drawing/2014/main" id="{2F6D53F4-BE0D-418D-83CE-26F45167C976}"/>
              </a:ext>
            </a:extLst>
          </p:cNvPr>
          <p:cNvSpPr txBox="1"/>
          <p:nvPr/>
        </p:nvSpPr>
        <p:spPr>
          <a:xfrm>
            <a:off x="5325091" y="698075"/>
            <a:ext cx="1229825" cy="307777"/>
          </a:xfrm>
          <a:prstGeom prst="rect">
            <a:avLst/>
          </a:prstGeom>
          <a:noFill/>
        </p:spPr>
        <p:txBody>
          <a:bodyPr wrap="none" rtlCol="0">
            <a:spAutoFit/>
          </a:bodyPr>
          <a:lstStyle/>
          <a:p>
            <a:pPr algn="ctr"/>
            <a:r>
              <a:rPr lang="en-US" sz="1400" dirty="0">
                <a:solidFill>
                  <a:srgbClr val="000000"/>
                </a:solidFill>
              </a:rPr>
              <a:t>Sea surfaces</a:t>
            </a:r>
          </a:p>
        </p:txBody>
      </p:sp>
      <p:sp>
        <p:nvSpPr>
          <p:cNvPr id="23" name="Textfeld 22">
            <a:extLst>
              <a:ext uri="{FF2B5EF4-FFF2-40B4-BE49-F238E27FC236}">
                <a16:creationId xmlns:a16="http://schemas.microsoft.com/office/drawing/2014/main" id="{E4677056-A30D-4436-AE0B-88EDBBFBF0F0}"/>
              </a:ext>
            </a:extLst>
          </p:cNvPr>
          <p:cNvSpPr txBox="1"/>
          <p:nvPr/>
        </p:nvSpPr>
        <p:spPr>
          <a:xfrm>
            <a:off x="3127820" y="698076"/>
            <a:ext cx="1308371" cy="307777"/>
          </a:xfrm>
          <a:prstGeom prst="rect">
            <a:avLst/>
          </a:prstGeom>
          <a:noFill/>
        </p:spPr>
        <p:txBody>
          <a:bodyPr wrap="none" rtlCol="0">
            <a:spAutoFit/>
          </a:bodyPr>
          <a:lstStyle/>
          <a:p>
            <a:pPr algn="ctr"/>
            <a:r>
              <a:rPr lang="en-US" sz="1400" dirty="0">
                <a:solidFill>
                  <a:srgbClr val="000000"/>
                </a:solidFill>
              </a:rPr>
              <a:t>Land surfaces</a:t>
            </a:r>
          </a:p>
        </p:txBody>
      </p:sp>
      <p:sp>
        <p:nvSpPr>
          <p:cNvPr id="32" name="Textfeld 31">
            <a:extLst>
              <a:ext uri="{FF2B5EF4-FFF2-40B4-BE49-F238E27FC236}">
                <a16:creationId xmlns:a16="http://schemas.microsoft.com/office/drawing/2014/main" id="{4D0999BD-433A-46C2-87E8-3A6984E8CDDF}"/>
              </a:ext>
            </a:extLst>
          </p:cNvPr>
          <p:cNvSpPr txBox="1"/>
          <p:nvPr/>
        </p:nvSpPr>
        <p:spPr>
          <a:xfrm>
            <a:off x="1089824" y="693558"/>
            <a:ext cx="841898" cy="307777"/>
          </a:xfrm>
          <a:prstGeom prst="rect">
            <a:avLst/>
          </a:prstGeom>
          <a:noFill/>
        </p:spPr>
        <p:txBody>
          <a:bodyPr wrap="none" rtlCol="0">
            <a:spAutoFit/>
          </a:bodyPr>
          <a:lstStyle/>
          <a:p>
            <a:pPr algn="ctr"/>
            <a:r>
              <a:rPr lang="en-US" sz="1400" dirty="0">
                <a:solidFill>
                  <a:srgbClr val="000000"/>
                </a:solidFill>
              </a:rPr>
              <a:t>Full disk</a:t>
            </a:r>
          </a:p>
        </p:txBody>
      </p:sp>
      <p:sp>
        <p:nvSpPr>
          <p:cNvPr id="4" name="Textfeld 3">
            <a:extLst>
              <a:ext uri="{FF2B5EF4-FFF2-40B4-BE49-F238E27FC236}">
                <a16:creationId xmlns:a16="http://schemas.microsoft.com/office/drawing/2014/main" id="{6D4D664D-8BA2-4134-B974-99CB8304F533}"/>
              </a:ext>
            </a:extLst>
          </p:cNvPr>
          <p:cNvSpPr txBox="1"/>
          <p:nvPr/>
        </p:nvSpPr>
        <p:spPr>
          <a:xfrm flipH="1">
            <a:off x="225722" y="-1188973"/>
            <a:ext cx="7944006" cy="923330"/>
          </a:xfrm>
          <a:prstGeom prst="rect">
            <a:avLst/>
          </a:prstGeom>
          <a:noFill/>
        </p:spPr>
        <p:txBody>
          <a:bodyPr wrap="square" rtlCol="0">
            <a:spAutoFit/>
          </a:bodyPr>
          <a:lstStyle/>
          <a:p>
            <a:r>
              <a:rPr lang="en-US" dirty="0"/>
              <a:t>New plots: </a:t>
            </a:r>
            <a:r>
              <a:rPr lang="en-US" dirty="0" err="1"/>
              <a:t>Obs</a:t>
            </a:r>
            <a:r>
              <a:rPr lang="en-US" dirty="0"/>
              <a:t> vs 1M (SEVIRI, comparison IFS), then add </a:t>
            </a:r>
            <a:r>
              <a:rPr lang="en-US" dirty="0" err="1"/>
              <a:t>Reff</a:t>
            </a:r>
            <a:r>
              <a:rPr lang="en-US" dirty="0"/>
              <a:t> params to plot, then add 2Mi, CLC setup to plots</a:t>
            </a:r>
          </a:p>
          <a:p>
            <a:r>
              <a:rPr lang="en-US" dirty="0"/>
              <a:t>Next slide: Show ICON results Met-10 and Goes-16</a:t>
            </a:r>
          </a:p>
        </p:txBody>
      </p:sp>
      <p:pic>
        <p:nvPicPr>
          <p:cNvPr id="39" name="Picture 16" descr="A graph of a number of numbers and a line&#10;&#10;AI-generated content may be incorrect.">
            <a:extLst>
              <a:ext uri="{FF2B5EF4-FFF2-40B4-BE49-F238E27FC236}">
                <a16:creationId xmlns:a16="http://schemas.microsoft.com/office/drawing/2014/main" id="{8C8402B9-B6BB-42B9-A10E-FCED86F44E2D}"/>
              </a:ext>
            </a:extLst>
          </p:cNvPr>
          <p:cNvPicPr>
            <a:picLocks noChangeAspect="1"/>
          </p:cNvPicPr>
          <p:nvPr/>
        </p:nvPicPr>
        <p:blipFill>
          <a:blip r:embed="rId2"/>
          <a:stretch>
            <a:fillRect/>
          </a:stretch>
        </p:blipFill>
        <p:spPr>
          <a:xfrm>
            <a:off x="108980" y="2802522"/>
            <a:ext cx="2262857" cy="1800000"/>
          </a:xfrm>
          <a:prstGeom prst="rect">
            <a:avLst/>
          </a:prstGeom>
        </p:spPr>
      </p:pic>
      <p:pic>
        <p:nvPicPr>
          <p:cNvPr id="40" name="Picture 18" descr="A graph of a number of data&#10;&#10;AI-generated content may be incorrect.">
            <a:extLst>
              <a:ext uri="{FF2B5EF4-FFF2-40B4-BE49-F238E27FC236}">
                <a16:creationId xmlns:a16="http://schemas.microsoft.com/office/drawing/2014/main" id="{D12C0152-B9B9-4750-ABB6-939410D93865}"/>
              </a:ext>
            </a:extLst>
          </p:cNvPr>
          <p:cNvPicPr>
            <a:picLocks noChangeAspect="1"/>
          </p:cNvPicPr>
          <p:nvPr/>
        </p:nvPicPr>
        <p:blipFill>
          <a:blip r:embed="rId3"/>
          <a:stretch>
            <a:fillRect/>
          </a:stretch>
        </p:blipFill>
        <p:spPr>
          <a:xfrm>
            <a:off x="2732000" y="2802522"/>
            <a:ext cx="3901068" cy="1800000"/>
          </a:xfrm>
          <a:prstGeom prst="rect">
            <a:avLst/>
          </a:prstGeom>
        </p:spPr>
      </p:pic>
      <p:pic>
        <p:nvPicPr>
          <p:cNvPr id="8" name="Grafik 7">
            <a:extLst>
              <a:ext uri="{FF2B5EF4-FFF2-40B4-BE49-F238E27FC236}">
                <a16:creationId xmlns:a16="http://schemas.microsoft.com/office/drawing/2014/main" id="{10EB79D6-C389-4CD8-BE51-B60808AA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2" y="1001335"/>
            <a:ext cx="2400000" cy="1799999"/>
          </a:xfrm>
          <a:prstGeom prst="rect">
            <a:avLst/>
          </a:prstGeom>
        </p:spPr>
      </p:pic>
      <p:pic>
        <p:nvPicPr>
          <p:cNvPr id="10" name="Grafik 9">
            <a:extLst>
              <a:ext uri="{FF2B5EF4-FFF2-40B4-BE49-F238E27FC236}">
                <a16:creationId xmlns:a16="http://schemas.microsoft.com/office/drawing/2014/main" id="{AAE6EFC2-44BC-4ECC-9601-3EF2A38B8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837" y="1001335"/>
            <a:ext cx="2400000" cy="1799999"/>
          </a:xfrm>
          <a:prstGeom prst="rect">
            <a:avLst/>
          </a:prstGeom>
        </p:spPr>
      </p:pic>
      <p:pic>
        <p:nvPicPr>
          <p:cNvPr id="12" name="Grafik 11">
            <a:extLst>
              <a:ext uri="{FF2B5EF4-FFF2-40B4-BE49-F238E27FC236}">
                <a16:creationId xmlns:a16="http://schemas.microsoft.com/office/drawing/2014/main" id="{117E89D5-CE75-4556-BBC7-D92900733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52" y="1034026"/>
            <a:ext cx="2400000" cy="1799999"/>
          </a:xfrm>
          <a:prstGeom prst="rect">
            <a:avLst/>
          </a:prstGeom>
        </p:spPr>
      </p:pic>
      <p:sp>
        <p:nvSpPr>
          <p:cNvPr id="38" name="Rechteck 37">
            <a:extLst>
              <a:ext uri="{FF2B5EF4-FFF2-40B4-BE49-F238E27FC236}">
                <a16:creationId xmlns:a16="http://schemas.microsoft.com/office/drawing/2014/main" id="{ABEF389E-C46D-41C9-A8CF-97FD32711B06}"/>
              </a:ext>
            </a:extLst>
          </p:cNvPr>
          <p:cNvSpPr/>
          <p:nvPr/>
        </p:nvSpPr>
        <p:spPr>
          <a:xfrm>
            <a:off x="5275837" y="1161968"/>
            <a:ext cx="387350" cy="1316649"/>
          </a:xfrm>
          <a:prstGeom prst="rect">
            <a:avLst/>
          </a:prstGeom>
          <a:solidFill>
            <a:srgbClr val="FFE58B">
              <a:alpha val="50000"/>
            </a:srgbClr>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fik 18">
            <a:extLst>
              <a:ext uri="{FF2B5EF4-FFF2-40B4-BE49-F238E27FC236}">
                <a16:creationId xmlns:a16="http://schemas.microsoft.com/office/drawing/2014/main" id="{343FB540-FB6B-460C-81C8-C46D83242C08}"/>
              </a:ext>
            </a:extLst>
          </p:cNvPr>
          <p:cNvPicPr>
            <a:picLocks noChangeAspect="1"/>
          </p:cNvPicPr>
          <p:nvPr/>
        </p:nvPicPr>
        <p:blipFill rotWithShape="1">
          <a:blip r:embed="rId7">
            <a:extLst>
              <a:ext uri="{28A0092B-C50C-407E-A947-70E740481C1C}">
                <a14:useLocalDpi xmlns:a14="http://schemas.microsoft.com/office/drawing/2010/main" val="0"/>
              </a:ext>
            </a:extLst>
          </a:blip>
          <a:srcRect l="46633" t="8029" r="14076" b="69465"/>
          <a:stretch/>
        </p:blipFill>
        <p:spPr>
          <a:xfrm>
            <a:off x="1182687" y="1145854"/>
            <a:ext cx="942975" cy="405134"/>
          </a:xfrm>
          <a:prstGeom prst="rect">
            <a:avLst/>
          </a:prstGeom>
        </p:spPr>
      </p:pic>
      <p:sp>
        <p:nvSpPr>
          <p:cNvPr id="27" name="Rechteck 26">
            <a:extLst>
              <a:ext uri="{FF2B5EF4-FFF2-40B4-BE49-F238E27FC236}">
                <a16:creationId xmlns:a16="http://schemas.microsoft.com/office/drawing/2014/main" id="{BED17433-7FB7-4423-AD36-12FE9DF45D89}"/>
              </a:ext>
            </a:extLst>
          </p:cNvPr>
          <p:cNvSpPr/>
          <p:nvPr/>
        </p:nvSpPr>
        <p:spPr>
          <a:xfrm>
            <a:off x="7108169" y="832057"/>
            <a:ext cx="1936771" cy="734276"/>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Overall structure of refl. histograms reproduced in sim. </a:t>
            </a:r>
          </a:p>
        </p:txBody>
      </p:sp>
      <p:sp>
        <p:nvSpPr>
          <p:cNvPr id="28" name="Rechteck 27">
            <a:extLst>
              <a:ext uri="{FF2B5EF4-FFF2-40B4-BE49-F238E27FC236}">
                <a16:creationId xmlns:a16="http://schemas.microsoft.com/office/drawing/2014/main" id="{19A6F04C-75D3-46C1-BC90-D40E0889E7D2}"/>
              </a:ext>
            </a:extLst>
          </p:cNvPr>
          <p:cNvSpPr/>
          <p:nvPr/>
        </p:nvSpPr>
        <p:spPr>
          <a:xfrm>
            <a:off x="7108168" y="2906179"/>
            <a:ext cx="1926851" cy="589148"/>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Little dependence on diff. radius </a:t>
            </a:r>
            <a:r>
              <a:rPr lang="en-US" sz="1400" dirty="0" err="1">
                <a:solidFill>
                  <a:srgbClr val="000000"/>
                </a:solidFill>
              </a:rPr>
              <a:t>param.s</a:t>
            </a:r>
            <a:endParaRPr lang="en-US" sz="1400" dirty="0">
              <a:solidFill>
                <a:srgbClr val="000000"/>
              </a:solidFill>
            </a:endParaRPr>
          </a:p>
        </p:txBody>
      </p:sp>
      <p:sp>
        <p:nvSpPr>
          <p:cNvPr id="34" name="Rechteck 33">
            <a:extLst>
              <a:ext uri="{FF2B5EF4-FFF2-40B4-BE49-F238E27FC236}">
                <a16:creationId xmlns:a16="http://schemas.microsoft.com/office/drawing/2014/main" id="{82C60501-9E12-491B-9E8B-B37173B29440}"/>
              </a:ext>
            </a:extLst>
          </p:cNvPr>
          <p:cNvSpPr/>
          <p:nvPr/>
        </p:nvSpPr>
        <p:spPr>
          <a:xfrm>
            <a:off x="7104732" y="1655799"/>
            <a:ext cx="1936772" cy="1163598"/>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Main difference: Peak at low </a:t>
            </a:r>
            <a:r>
              <a:rPr lang="en-US" sz="1400" dirty="0" err="1">
                <a:solidFill>
                  <a:srgbClr val="000000"/>
                </a:solidFill>
              </a:rPr>
              <a:t>reflectances</a:t>
            </a:r>
            <a:r>
              <a:rPr lang="en-US" sz="1400" dirty="0">
                <a:solidFill>
                  <a:srgbClr val="000000"/>
                </a:solidFill>
              </a:rPr>
              <a:t> due to too many thin model clouds in ICON (mainly oceans)</a:t>
            </a:r>
          </a:p>
        </p:txBody>
      </p:sp>
      <p:sp>
        <p:nvSpPr>
          <p:cNvPr id="36" name="Rechteck 35">
            <a:extLst>
              <a:ext uri="{FF2B5EF4-FFF2-40B4-BE49-F238E27FC236}">
                <a16:creationId xmlns:a16="http://schemas.microsoft.com/office/drawing/2014/main" id="{B316FAA8-4443-4F0F-A843-B009DD32EBC6}"/>
              </a:ext>
            </a:extLst>
          </p:cNvPr>
          <p:cNvSpPr/>
          <p:nvPr/>
        </p:nvSpPr>
        <p:spPr>
          <a:xfrm>
            <a:off x="91743" y="2392088"/>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highlight>
                  <a:srgbClr val="FFE58B"/>
                </a:highlight>
              </a:rPr>
              <a:t>ICON</a:t>
            </a:r>
          </a:p>
        </p:txBody>
      </p:sp>
      <p:sp>
        <p:nvSpPr>
          <p:cNvPr id="37" name="Rechteck 36">
            <a:extLst>
              <a:ext uri="{FF2B5EF4-FFF2-40B4-BE49-F238E27FC236}">
                <a16:creationId xmlns:a16="http://schemas.microsoft.com/office/drawing/2014/main" id="{2DB70848-BABD-43F7-9E42-0E0F03F3B638}"/>
              </a:ext>
            </a:extLst>
          </p:cNvPr>
          <p:cNvSpPr/>
          <p:nvPr/>
        </p:nvSpPr>
        <p:spPr>
          <a:xfrm>
            <a:off x="91742" y="4310054"/>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0000"/>
                </a:solidFill>
                <a:highlight>
                  <a:srgbClr val="FFE58B"/>
                </a:highlight>
              </a:rPr>
              <a:t>IFS</a:t>
            </a:r>
            <a:endParaRPr lang="en-US" sz="1400" dirty="0">
              <a:solidFill>
                <a:srgbClr val="000000"/>
              </a:solidFill>
              <a:highlight>
                <a:srgbClr val="FFE58B"/>
              </a:highlight>
            </a:endParaRPr>
          </a:p>
        </p:txBody>
      </p:sp>
      <p:sp>
        <p:nvSpPr>
          <p:cNvPr id="2" name="Textfeld 1">
            <a:extLst>
              <a:ext uri="{FF2B5EF4-FFF2-40B4-BE49-F238E27FC236}">
                <a16:creationId xmlns:a16="http://schemas.microsoft.com/office/drawing/2014/main" id="{1A9E0B5F-8C60-0761-3E6D-49A231DC3922}"/>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3" name="Datumsplatzhalter 2">
            <a:extLst>
              <a:ext uri="{FF2B5EF4-FFF2-40B4-BE49-F238E27FC236}">
                <a16:creationId xmlns:a16="http://schemas.microsoft.com/office/drawing/2014/main" id="{84548A37-4F86-02EF-6D6F-699553EF7CED}"/>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616372B8-15EB-2BC8-A035-5C28A0352445}"/>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1915649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
            <a:extLst>
              <a:ext uri="{FF2B5EF4-FFF2-40B4-BE49-F238E27FC236}">
                <a16:creationId xmlns:a16="http://schemas.microsoft.com/office/drawing/2014/main" id="{F3B1A9B7-3E38-412B-B2F1-DAC1E98D87F6}"/>
              </a:ext>
            </a:extLst>
          </p:cNvPr>
          <p:cNvSpPr txBox="1">
            <a:spLocks/>
          </p:cNvSpPr>
          <p:nvPr/>
        </p:nvSpPr>
        <p:spPr>
          <a:xfrm>
            <a:off x="225722" y="250689"/>
            <a:ext cx="7159860" cy="298350"/>
          </a:xfrm>
          <a:prstGeom prst="rect">
            <a:avLst/>
          </a:prstGeom>
          <a:noFill/>
          <a:ln>
            <a:noFill/>
          </a:ln>
        </p:spPr>
        <p:txBody>
          <a:bodyPr vert="horz" lIns="0" tIns="0" rIns="0" bIns="0" anchor="b" anchorCtr="0" compatLnSpc="1"/>
          <a:lstStyle>
            <a:lvl1pPr marL="0" marR="0" indent="0" algn="l"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2600" b="1" i="0" u="none" strike="noStrike" baseline="0">
                <a:ln>
                  <a:noFill/>
                </a:ln>
                <a:solidFill>
                  <a:srgbClr val="2D4B9B"/>
                </a:solidFill>
                <a:latin typeface="Roboto" pitchFamily="2"/>
                <a:ea typeface="ＭＳ Ｐゴシック" pitchFamily="34"/>
              </a:defRPr>
            </a:lvl1pPr>
          </a:lstStyle>
          <a:p>
            <a:r>
              <a:rPr lang="en-GB" sz="2000" kern="0" dirty="0">
                <a:solidFill>
                  <a:schemeClr val="tx1"/>
                </a:solidFill>
                <a:latin typeface="Arial" panose="020B0604020202020204" pitchFamily="34" charset="0"/>
                <a:cs typeface="Arial" panose="020B0604020202020204" pitchFamily="34" charset="0"/>
              </a:rPr>
              <a:t>Refl. histograms for SEVIRI: ICON vs. IFS</a:t>
            </a:r>
          </a:p>
        </p:txBody>
      </p:sp>
      <p:sp>
        <p:nvSpPr>
          <p:cNvPr id="25" name="Textfeld 24">
            <a:extLst>
              <a:ext uri="{FF2B5EF4-FFF2-40B4-BE49-F238E27FC236}">
                <a16:creationId xmlns:a16="http://schemas.microsoft.com/office/drawing/2014/main" id="{2F6D53F4-BE0D-418D-83CE-26F45167C976}"/>
              </a:ext>
            </a:extLst>
          </p:cNvPr>
          <p:cNvSpPr txBox="1"/>
          <p:nvPr/>
        </p:nvSpPr>
        <p:spPr>
          <a:xfrm>
            <a:off x="5325091" y="698075"/>
            <a:ext cx="1229825" cy="307777"/>
          </a:xfrm>
          <a:prstGeom prst="rect">
            <a:avLst/>
          </a:prstGeom>
          <a:noFill/>
        </p:spPr>
        <p:txBody>
          <a:bodyPr wrap="none" rtlCol="0">
            <a:spAutoFit/>
          </a:bodyPr>
          <a:lstStyle/>
          <a:p>
            <a:pPr algn="ctr"/>
            <a:r>
              <a:rPr lang="en-US" sz="1400" dirty="0">
                <a:solidFill>
                  <a:srgbClr val="000000"/>
                </a:solidFill>
              </a:rPr>
              <a:t>Sea surfaces</a:t>
            </a:r>
          </a:p>
        </p:txBody>
      </p:sp>
      <p:sp>
        <p:nvSpPr>
          <p:cNvPr id="23" name="Textfeld 22">
            <a:extLst>
              <a:ext uri="{FF2B5EF4-FFF2-40B4-BE49-F238E27FC236}">
                <a16:creationId xmlns:a16="http://schemas.microsoft.com/office/drawing/2014/main" id="{E4677056-A30D-4436-AE0B-88EDBBFBF0F0}"/>
              </a:ext>
            </a:extLst>
          </p:cNvPr>
          <p:cNvSpPr txBox="1"/>
          <p:nvPr/>
        </p:nvSpPr>
        <p:spPr>
          <a:xfrm>
            <a:off x="3127820" y="698076"/>
            <a:ext cx="1308371" cy="307777"/>
          </a:xfrm>
          <a:prstGeom prst="rect">
            <a:avLst/>
          </a:prstGeom>
          <a:noFill/>
        </p:spPr>
        <p:txBody>
          <a:bodyPr wrap="none" rtlCol="0">
            <a:spAutoFit/>
          </a:bodyPr>
          <a:lstStyle/>
          <a:p>
            <a:pPr algn="ctr"/>
            <a:r>
              <a:rPr lang="en-US" sz="1400" dirty="0">
                <a:solidFill>
                  <a:srgbClr val="000000"/>
                </a:solidFill>
              </a:rPr>
              <a:t>Land surfaces</a:t>
            </a:r>
          </a:p>
        </p:txBody>
      </p:sp>
      <p:sp>
        <p:nvSpPr>
          <p:cNvPr id="32" name="Textfeld 31">
            <a:extLst>
              <a:ext uri="{FF2B5EF4-FFF2-40B4-BE49-F238E27FC236}">
                <a16:creationId xmlns:a16="http://schemas.microsoft.com/office/drawing/2014/main" id="{4D0999BD-433A-46C2-87E8-3A6984E8CDDF}"/>
              </a:ext>
            </a:extLst>
          </p:cNvPr>
          <p:cNvSpPr txBox="1"/>
          <p:nvPr/>
        </p:nvSpPr>
        <p:spPr>
          <a:xfrm>
            <a:off x="1089824" y="693558"/>
            <a:ext cx="841898" cy="307777"/>
          </a:xfrm>
          <a:prstGeom prst="rect">
            <a:avLst/>
          </a:prstGeom>
          <a:noFill/>
        </p:spPr>
        <p:txBody>
          <a:bodyPr wrap="none" rtlCol="0">
            <a:spAutoFit/>
          </a:bodyPr>
          <a:lstStyle/>
          <a:p>
            <a:pPr algn="ctr"/>
            <a:r>
              <a:rPr lang="en-US" sz="1400" dirty="0">
                <a:solidFill>
                  <a:srgbClr val="000000"/>
                </a:solidFill>
              </a:rPr>
              <a:t>Full disk</a:t>
            </a:r>
          </a:p>
        </p:txBody>
      </p:sp>
      <p:sp>
        <p:nvSpPr>
          <p:cNvPr id="35" name="Rechteck 34">
            <a:extLst>
              <a:ext uri="{FF2B5EF4-FFF2-40B4-BE49-F238E27FC236}">
                <a16:creationId xmlns:a16="http://schemas.microsoft.com/office/drawing/2014/main" id="{A2B66DCA-1EEF-4695-AD19-DECAF84DE399}"/>
              </a:ext>
            </a:extLst>
          </p:cNvPr>
          <p:cNvSpPr/>
          <p:nvPr/>
        </p:nvSpPr>
        <p:spPr>
          <a:xfrm>
            <a:off x="7104732" y="3577168"/>
            <a:ext cx="1948268" cy="969338"/>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Cloud cover scheme modifications largely reduce </a:t>
            </a:r>
            <a:r>
              <a:rPr lang="en-US" sz="1400" dirty="0" err="1">
                <a:solidFill>
                  <a:srgbClr val="000000"/>
                </a:solidFill>
              </a:rPr>
              <a:t>diff.s</a:t>
            </a:r>
            <a:r>
              <a:rPr lang="en-US" sz="1400" dirty="0">
                <a:solidFill>
                  <a:srgbClr val="000000"/>
                </a:solidFill>
              </a:rPr>
              <a:t> at low </a:t>
            </a:r>
            <a:r>
              <a:rPr lang="en-US" sz="1400" dirty="0" err="1">
                <a:solidFill>
                  <a:srgbClr val="000000"/>
                </a:solidFill>
              </a:rPr>
              <a:t>reflectances</a:t>
            </a:r>
            <a:r>
              <a:rPr lang="en-US" sz="1400" dirty="0">
                <a:solidFill>
                  <a:srgbClr val="000000"/>
                </a:solidFill>
              </a:rPr>
              <a:t> (ICON)</a:t>
            </a:r>
          </a:p>
        </p:txBody>
      </p:sp>
      <p:sp>
        <p:nvSpPr>
          <p:cNvPr id="4" name="Textfeld 3">
            <a:extLst>
              <a:ext uri="{FF2B5EF4-FFF2-40B4-BE49-F238E27FC236}">
                <a16:creationId xmlns:a16="http://schemas.microsoft.com/office/drawing/2014/main" id="{6D4D664D-8BA2-4134-B974-99CB8304F533}"/>
              </a:ext>
            </a:extLst>
          </p:cNvPr>
          <p:cNvSpPr txBox="1"/>
          <p:nvPr/>
        </p:nvSpPr>
        <p:spPr>
          <a:xfrm flipH="1">
            <a:off x="225722" y="-1188973"/>
            <a:ext cx="7944006" cy="923330"/>
          </a:xfrm>
          <a:prstGeom prst="rect">
            <a:avLst/>
          </a:prstGeom>
          <a:noFill/>
        </p:spPr>
        <p:txBody>
          <a:bodyPr wrap="square" rtlCol="0">
            <a:spAutoFit/>
          </a:bodyPr>
          <a:lstStyle/>
          <a:p>
            <a:r>
              <a:rPr lang="en-US" dirty="0"/>
              <a:t>New plots: </a:t>
            </a:r>
            <a:r>
              <a:rPr lang="en-US" dirty="0" err="1"/>
              <a:t>Obs</a:t>
            </a:r>
            <a:r>
              <a:rPr lang="en-US" dirty="0"/>
              <a:t> vs 1M (SEVIRI, comparison IFS), then add </a:t>
            </a:r>
            <a:r>
              <a:rPr lang="en-US" dirty="0" err="1"/>
              <a:t>Reff</a:t>
            </a:r>
            <a:r>
              <a:rPr lang="en-US" dirty="0"/>
              <a:t> params to plot, then add 2Mi, CLC setup to plots</a:t>
            </a:r>
          </a:p>
          <a:p>
            <a:r>
              <a:rPr lang="en-US" dirty="0"/>
              <a:t>Next slide: Show ICON results Met-10 and Goes-16</a:t>
            </a:r>
          </a:p>
        </p:txBody>
      </p:sp>
      <p:pic>
        <p:nvPicPr>
          <p:cNvPr id="39" name="Picture 16" descr="A graph of a number of numbers and a line&#10;&#10;AI-generated content may be incorrect.">
            <a:extLst>
              <a:ext uri="{FF2B5EF4-FFF2-40B4-BE49-F238E27FC236}">
                <a16:creationId xmlns:a16="http://schemas.microsoft.com/office/drawing/2014/main" id="{8C8402B9-B6BB-42B9-A10E-FCED86F44E2D}"/>
              </a:ext>
            </a:extLst>
          </p:cNvPr>
          <p:cNvPicPr>
            <a:picLocks noChangeAspect="1"/>
          </p:cNvPicPr>
          <p:nvPr/>
        </p:nvPicPr>
        <p:blipFill>
          <a:blip r:embed="rId2"/>
          <a:stretch>
            <a:fillRect/>
          </a:stretch>
        </p:blipFill>
        <p:spPr>
          <a:xfrm>
            <a:off x="108980" y="2802522"/>
            <a:ext cx="2262857" cy="1800000"/>
          </a:xfrm>
          <a:prstGeom prst="rect">
            <a:avLst/>
          </a:prstGeom>
        </p:spPr>
      </p:pic>
      <p:pic>
        <p:nvPicPr>
          <p:cNvPr id="40" name="Picture 18" descr="A graph of a number of data&#10;&#10;AI-generated content may be incorrect.">
            <a:extLst>
              <a:ext uri="{FF2B5EF4-FFF2-40B4-BE49-F238E27FC236}">
                <a16:creationId xmlns:a16="http://schemas.microsoft.com/office/drawing/2014/main" id="{D12C0152-B9B9-4750-ABB6-939410D93865}"/>
              </a:ext>
            </a:extLst>
          </p:cNvPr>
          <p:cNvPicPr>
            <a:picLocks noChangeAspect="1"/>
          </p:cNvPicPr>
          <p:nvPr/>
        </p:nvPicPr>
        <p:blipFill>
          <a:blip r:embed="rId3"/>
          <a:stretch>
            <a:fillRect/>
          </a:stretch>
        </p:blipFill>
        <p:spPr>
          <a:xfrm>
            <a:off x="2732000" y="2802522"/>
            <a:ext cx="3901068" cy="1800000"/>
          </a:xfrm>
          <a:prstGeom prst="rect">
            <a:avLst/>
          </a:prstGeom>
        </p:spPr>
      </p:pic>
      <p:pic>
        <p:nvPicPr>
          <p:cNvPr id="8" name="Grafik 7">
            <a:extLst>
              <a:ext uri="{FF2B5EF4-FFF2-40B4-BE49-F238E27FC236}">
                <a16:creationId xmlns:a16="http://schemas.microsoft.com/office/drawing/2014/main" id="{10EB79D6-C389-4CD8-BE51-B60808AA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3" y="1001335"/>
            <a:ext cx="2399998" cy="1799999"/>
          </a:xfrm>
          <a:prstGeom prst="rect">
            <a:avLst/>
          </a:prstGeom>
        </p:spPr>
      </p:pic>
      <p:pic>
        <p:nvPicPr>
          <p:cNvPr id="10" name="Grafik 9">
            <a:extLst>
              <a:ext uri="{FF2B5EF4-FFF2-40B4-BE49-F238E27FC236}">
                <a16:creationId xmlns:a16="http://schemas.microsoft.com/office/drawing/2014/main" id="{AAE6EFC2-44BC-4ECC-9601-3EF2A38B8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838" y="1001335"/>
            <a:ext cx="2399998" cy="1799999"/>
          </a:xfrm>
          <a:prstGeom prst="rect">
            <a:avLst/>
          </a:prstGeom>
        </p:spPr>
      </p:pic>
      <p:pic>
        <p:nvPicPr>
          <p:cNvPr id="12" name="Grafik 11">
            <a:extLst>
              <a:ext uri="{FF2B5EF4-FFF2-40B4-BE49-F238E27FC236}">
                <a16:creationId xmlns:a16="http://schemas.microsoft.com/office/drawing/2014/main" id="{117E89D5-CE75-4556-BBC7-D92900733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53" y="1034026"/>
            <a:ext cx="2399998" cy="1799999"/>
          </a:xfrm>
          <a:prstGeom prst="rect">
            <a:avLst/>
          </a:prstGeom>
        </p:spPr>
      </p:pic>
      <p:sp>
        <p:nvSpPr>
          <p:cNvPr id="19" name="Rechteck 18">
            <a:extLst>
              <a:ext uri="{FF2B5EF4-FFF2-40B4-BE49-F238E27FC236}">
                <a16:creationId xmlns:a16="http://schemas.microsoft.com/office/drawing/2014/main" id="{A0A470EF-54CD-44BF-86B4-D4855FCB70E3}"/>
              </a:ext>
            </a:extLst>
          </p:cNvPr>
          <p:cNvSpPr/>
          <p:nvPr/>
        </p:nvSpPr>
        <p:spPr>
          <a:xfrm>
            <a:off x="5275837" y="1161968"/>
            <a:ext cx="387350" cy="1316649"/>
          </a:xfrm>
          <a:prstGeom prst="rect">
            <a:avLst/>
          </a:prstGeom>
          <a:solidFill>
            <a:srgbClr val="FFE58B">
              <a:alpha val="50000"/>
            </a:srgbClr>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hteck 19">
            <a:extLst>
              <a:ext uri="{FF2B5EF4-FFF2-40B4-BE49-F238E27FC236}">
                <a16:creationId xmlns:a16="http://schemas.microsoft.com/office/drawing/2014/main" id="{1730DD59-5A49-468C-B1B5-0609AECB63B8}"/>
              </a:ext>
            </a:extLst>
          </p:cNvPr>
          <p:cNvSpPr/>
          <p:nvPr/>
        </p:nvSpPr>
        <p:spPr>
          <a:xfrm>
            <a:off x="7108169" y="832057"/>
            <a:ext cx="1936771" cy="734276"/>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Overall structure of refl. histograms reproduced in sim. </a:t>
            </a:r>
          </a:p>
        </p:txBody>
      </p:sp>
      <p:sp>
        <p:nvSpPr>
          <p:cNvPr id="24" name="Rechteck 23">
            <a:extLst>
              <a:ext uri="{FF2B5EF4-FFF2-40B4-BE49-F238E27FC236}">
                <a16:creationId xmlns:a16="http://schemas.microsoft.com/office/drawing/2014/main" id="{60386680-4ACC-4924-B49C-C4E93CB705A5}"/>
              </a:ext>
            </a:extLst>
          </p:cNvPr>
          <p:cNvSpPr/>
          <p:nvPr/>
        </p:nvSpPr>
        <p:spPr>
          <a:xfrm>
            <a:off x="7108168" y="2906179"/>
            <a:ext cx="1926851" cy="589148"/>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Little dependence on diff. radius </a:t>
            </a:r>
            <a:r>
              <a:rPr lang="en-US" sz="1400" dirty="0" err="1">
                <a:solidFill>
                  <a:srgbClr val="000000"/>
                </a:solidFill>
              </a:rPr>
              <a:t>param.s</a:t>
            </a:r>
            <a:endParaRPr lang="en-US" sz="1400" dirty="0">
              <a:solidFill>
                <a:srgbClr val="000000"/>
              </a:solidFill>
            </a:endParaRPr>
          </a:p>
        </p:txBody>
      </p:sp>
      <p:sp>
        <p:nvSpPr>
          <p:cNvPr id="26" name="Rechteck 25">
            <a:extLst>
              <a:ext uri="{FF2B5EF4-FFF2-40B4-BE49-F238E27FC236}">
                <a16:creationId xmlns:a16="http://schemas.microsoft.com/office/drawing/2014/main" id="{16008FBA-13C6-4A32-972F-355672C640DA}"/>
              </a:ext>
            </a:extLst>
          </p:cNvPr>
          <p:cNvSpPr/>
          <p:nvPr/>
        </p:nvSpPr>
        <p:spPr>
          <a:xfrm>
            <a:off x="7104732" y="1655799"/>
            <a:ext cx="1936772" cy="1163598"/>
          </a:xfrm>
          <a:prstGeom prst="rect">
            <a:avLst/>
          </a:prstGeom>
          <a:solidFill>
            <a:srgbClr val="FFF8DD"/>
          </a:solidFill>
          <a:ln>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rPr>
              <a:t>Main difference: Peak at low </a:t>
            </a:r>
            <a:r>
              <a:rPr lang="en-US" sz="1400" dirty="0" err="1">
                <a:solidFill>
                  <a:srgbClr val="000000"/>
                </a:solidFill>
              </a:rPr>
              <a:t>reflectances</a:t>
            </a:r>
            <a:r>
              <a:rPr lang="en-US" sz="1400" dirty="0">
                <a:solidFill>
                  <a:srgbClr val="000000"/>
                </a:solidFill>
              </a:rPr>
              <a:t> due to too many thin model clouds in ICON (mainly oceans)</a:t>
            </a:r>
          </a:p>
        </p:txBody>
      </p:sp>
      <p:sp>
        <p:nvSpPr>
          <p:cNvPr id="27" name="Rechteck 26">
            <a:extLst>
              <a:ext uri="{FF2B5EF4-FFF2-40B4-BE49-F238E27FC236}">
                <a16:creationId xmlns:a16="http://schemas.microsoft.com/office/drawing/2014/main" id="{0FBA26AC-11D5-4627-9A51-AB8F522A6C70}"/>
              </a:ext>
            </a:extLst>
          </p:cNvPr>
          <p:cNvSpPr/>
          <p:nvPr/>
        </p:nvSpPr>
        <p:spPr>
          <a:xfrm>
            <a:off x="91743" y="2392088"/>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0000"/>
                </a:solidFill>
                <a:highlight>
                  <a:srgbClr val="FFE58B"/>
                </a:highlight>
              </a:rPr>
              <a:t>ICON</a:t>
            </a:r>
            <a:endParaRPr lang="en-US" sz="1400" dirty="0">
              <a:solidFill>
                <a:srgbClr val="000000"/>
              </a:solidFill>
              <a:highlight>
                <a:srgbClr val="FFE58B"/>
              </a:highlight>
            </a:endParaRPr>
          </a:p>
        </p:txBody>
      </p:sp>
      <p:sp>
        <p:nvSpPr>
          <p:cNvPr id="28" name="Rechteck 27">
            <a:extLst>
              <a:ext uri="{FF2B5EF4-FFF2-40B4-BE49-F238E27FC236}">
                <a16:creationId xmlns:a16="http://schemas.microsoft.com/office/drawing/2014/main" id="{29D582B6-5439-4B44-A63F-DE4F06FCD46E}"/>
              </a:ext>
            </a:extLst>
          </p:cNvPr>
          <p:cNvSpPr/>
          <p:nvPr/>
        </p:nvSpPr>
        <p:spPr>
          <a:xfrm>
            <a:off x="91742" y="4310054"/>
            <a:ext cx="908271" cy="239359"/>
          </a:xfrm>
          <a:prstGeom prst="rect">
            <a:avLst/>
          </a:prstGeom>
          <a:solidFill>
            <a:srgbClr val="FFE58B"/>
          </a:solidFill>
          <a:ln>
            <a:solidFill>
              <a:srgbClr val="FFE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highlight>
                  <a:srgbClr val="FFE58B"/>
                </a:highlight>
              </a:rPr>
              <a:t>IFS</a:t>
            </a:r>
          </a:p>
        </p:txBody>
      </p:sp>
      <p:sp>
        <p:nvSpPr>
          <p:cNvPr id="2" name="Textfeld 1">
            <a:extLst>
              <a:ext uri="{FF2B5EF4-FFF2-40B4-BE49-F238E27FC236}">
                <a16:creationId xmlns:a16="http://schemas.microsoft.com/office/drawing/2014/main" id="{04B950C6-46A4-AEE4-7213-70E6DD349E14}"/>
              </a:ext>
            </a:extLst>
          </p:cNvPr>
          <p:cNvSpPr txBox="1"/>
          <p:nvPr/>
        </p:nvSpPr>
        <p:spPr>
          <a:xfrm>
            <a:off x="1707530" y="4739302"/>
            <a:ext cx="5728941" cy="369332"/>
          </a:xfrm>
          <a:prstGeom prst="rect">
            <a:avLst/>
          </a:prstGeom>
          <a:noFill/>
        </p:spPr>
        <p:txBody>
          <a:bodyPr wrap="none" rtlCol="0">
            <a:spAutoFit/>
          </a:bodyPr>
          <a:lstStyle/>
          <a:p>
            <a:r>
              <a:rPr lang="de-DE" dirty="0">
                <a:solidFill>
                  <a:srgbClr val="000000"/>
                </a:solidFill>
              </a:rPr>
              <a:t>Christina Stumpf, </a:t>
            </a:r>
            <a:r>
              <a:rPr lang="de-DE" sz="1800" dirty="0">
                <a:solidFill>
                  <a:srgbClr val="000000"/>
                </a:solidFill>
              </a:rPr>
              <a:t>Christina </a:t>
            </a:r>
            <a:r>
              <a:rPr lang="de-DE" sz="1800" dirty="0" err="1">
                <a:solidFill>
                  <a:srgbClr val="000000"/>
                </a:solidFill>
              </a:rPr>
              <a:t>Köpken</a:t>
            </a:r>
            <a:r>
              <a:rPr lang="de-DE" sz="1800" dirty="0">
                <a:solidFill>
                  <a:srgbClr val="000000"/>
                </a:solidFill>
              </a:rPr>
              <a:t>-Watts, </a:t>
            </a:r>
            <a:r>
              <a:rPr lang="de-DE" dirty="0">
                <a:solidFill>
                  <a:srgbClr val="000000"/>
                </a:solidFill>
              </a:rPr>
              <a:t>Axel Seifert</a:t>
            </a:r>
          </a:p>
        </p:txBody>
      </p:sp>
      <p:sp>
        <p:nvSpPr>
          <p:cNvPr id="3" name="Datumsplatzhalter 2">
            <a:extLst>
              <a:ext uri="{FF2B5EF4-FFF2-40B4-BE49-F238E27FC236}">
                <a16:creationId xmlns:a16="http://schemas.microsoft.com/office/drawing/2014/main" id="{D5455B09-5DAA-657B-EDE5-01907D1A3D70}"/>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18C79C02-0F5F-EA21-836E-C3F63F84BEB5}"/>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801778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F67E1-2666-A150-4FE7-8632FD55C7DF}"/>
              </a:ext>
            </a:extLst>
          </p:cNvPr>
          <p:cNvSpPr>
            <a:spLocks noGrp="1"/>
          </p:cNvSpPr>
          <p:nvPr>
            <p:ph type="title"/>
          </p:nvPr>
        </p:nvSpPr>
        <p:spPr/>
        <p:txBody>
          <a:bodyPr/>
          <a:lstStyle/>
          <a:p>
            <a:r>
              <a:rPr lang="de-DE" dirty="0"/>
              <a:t>Summary</a:t>
            </a:r>
          </a:p>
        </p:txBody>
      </p:sp>
      <p:sp>
        <p:nvSpPr>
          <p:cNvPr id="3" name="Inhaltsplatzhalter 2">
            <a:extLst>
              <a:ext uri="{FF2B5EF4-FFF2-40B4-BE49-F238E27FC236}">
                <a16:creationId xmlns:a16="http://schemas.microsoft.com/office/drawing/2014/main" id="{A3719E90-C97E-CAFC-95AE-687C67A42374}"/>
              </a:ext>
            </a:extLst>
          </p:cNvPr>
          <p:cNvSpPr>
            <a:spLocks noGrp="1"/>
          </p:cNvSpPr>
          <p:nvPr>
            <p:ph idx="1"/>
          </p:nvPr>
        </p:nvSpPr>
        <p:spPr/>
        <p:txBody>
          <a:bodyPr/>
          <a:lstStyle/>
          <a:p>
            <a:r>
              <a:rPr lang="de-DE" dirty="0"/>
              <a:t>(</a:t>
            </a:r>
            <a:r>
              <a:rPr lang="de-DE" dirty="0" err="1"/>
              <a:t>Novel</a:t>
            </a:r>
            <a:r>
              <a:rPr lang="de-DE" dirty="0"/>
              <a:t>) </a:t>
            </a:r>
            <a:r>
              <a:rPr lang="de-DE" dirty="0" err="1"/>
              <a:t>observations</a:t>
            </a:r>
            <a:r>
              <a:rPr lang="de-DE" dirty="0"/>
              <a:t>, in </a:t>
            </a:r>
            <a:r>
              <a:rPr lang="de-DE" dirty="0" err="1"/>
              <a:t>addition</a:t>
            </a:r>
            <a:r>
              <a:rPr lang="de-DE" dirty="0"/>
              <a:t> </a:t>
            </a:r>
            <a:r>
              <a:rPr lang="de-DE" dirty="0" err="1"/>
              <a:t>to</a:t>
            </a:r>
            <a:r>
              <a:rPr lang="de-DE" dirty="0"/>
              <a:t> </a:t>
            </a:r>
            <a:r>
              <a:rPr lang="de-DE" dirty="0" err="1"/>
              <a:t>standard</a:t>
            </a:r>
            <a:r>
              <a:rPr lang="de-DE" dirty="0"/>
              <a:t> </a:t>
            </a:r>
            <a:r>
              <a:rPr lang="de-DE" dirty="0" err="1"/>
              <a:t>verification</a:t>
            </a:r>
            <a:r>
              <a:rPr lang="de-DE" dirty="0"/>
              <a:t>, </a:t>
            </a:r>
            <a:r>
              <a:rPr lang="de-DE" dirty="0" err="1"/>
              <a:t>can</a:t>
            </a:r>
            <a:r>
              <a:rPr lang="de-DE" dirty="0"/>
              <a:t> </a:t>
            </a:r>
            <a:r>
              <a:rPr lang="de-DE" dirty="0" err="1"/>
              <a:t>help</a:t>
            </a:r>
            <a:r>
              <a:rPr lang="de-DE" dirty="0"/>
              <a:t> in </a:t>
            </a:r>
            <a:r>
              <a:rPr lang="de-DE" dirty="0" err="1"/>
              <a:t>the</a:t>
            </a:r>
            <a:r>
              <a:rPr lang="de-DE" dirty="0"/>
              <a:t> </a:t>
            </a:r>
            <a:r>
              <a:rPr lang="de-DE" dirty="0" err="1"/>
              <a:t>development</a:t>
            </a:r>
            <a:r>
              <a:rPr lang="de-DE" dirty="0"/>
              <a:t> </a:t>
            </a:r>
            <a:r>
              <a:rPr lang="de-DE" dirty="0" err="1"/>
              <a:t>of</a:t>
            </a:r>
            <a:r>
              <a:rPr lang="de-DE" dirty="0"/>
              <a:t> </a:t>
            </a:r>
            <a:r>
              <a:rPr lang="de-DE" dirty="0" err="1"/>
              <a:t>parametrizations</a:t>
            </a:r>
            <a:endParaRPr lang="de-DE" dirty="0"/>
          </a:p>
          <a:p>
            <a:pPr lvl="1"/>
            <a:r>
              <a:rPr lang="de-DE" dirty="0" err="1"/>
              <a:t>Process</a:t>
            </a:r>
            <a:r>
              <a:rPr lang="de-DE" dirty="0"/>
              <a:t> </a:t>
            </a:r>
            <a:r>
              <a:rPr lang="de-DE" dirty="0" err="1"/>
              <a:t>understanding</a:t>
            </a:r>
            <a:endParaRPr lang="de-DE" dirty="0"/>
          </a:p>
          <a:p>
            <a:pPr lvl="1"/>
            <a:r>
              <a:rPr lang="de-DE" dirty="0"/>
              <a:t>Fine-tuning, </a:t>
            </a:r>
            <a:r>
              <a:rPr lang="de-DE" dirty="0" err="1"/>
              <a:t>callibration</a:t>
            </a:r>
            <a:endParaRPr lang="de-DE" dirty="0"/>
          </a:p>
          <a:p>
            <a:pPr lvl="1"/>
            <a:r>
              <a:rPr lang="de-DE" dirty="0" err="1"/>
              <a:t>Identification</a:t>
            </a:r>
            <a:r>
              <a:rPr lang="de-DE" dirty="0"/>
              <a:t> </a:t>
            </a:r>
            <a:r>
              <a:rPr lang="de-DE" dirty="0" err="1"/>
              <a:t>of</a:t>
            </a:r>
            <a:r>
              <a:rPr lang="de-DE" dirty="0"/>
              <a:t> </a:t>
            </a:r>
            <a:r>
              <a:rPr lang="de-DE" dirty="0" err="1"/>
              <a:t>missing</a:t>
            </a:r>
            <a:r>
              <a:rPr lang="de-DE" dirty="0"/>
              <a:t> </a:t>
            </a:r>
            <a:r>
              <a:rPr lang="de-DE" dirty="0" err="1"/>
              <a:t>processes</a:t>
            </a:r>
            <a:endParaRPr lang="de-DE" dirty="0"/>
          </a:p>
          <a:p>
            <a:r>
              <a:rPr lang="de-DE" dirty="0" err="1"/>
              <a:t>Each</a:t>
            </a:r>
            <a:r>
              <a:rPr lang="de-DE" dirty="0"/>
              <a:t> </a:t>
            </a:r>
            <a:r>
              <a:rPr lang="de-DE" dirty="0" err="1"/>
              <a:t>observational</a:t>
            </a:r>
            <a:r>
              <a:rPr lang="de-DE" dirty="0"/>
              <a:t> </a:t>
            </a:r>
            <a:r>
              <a:rPr lang="de-DE" dirty="0" err="1"/>
              <a:t>data</a:t>
            </a:r>
            <a:r>
              <a:rPr lang="de-DE" dirty="0"/>
              <a:t> </a:t>
            </a:r>
            <a:r>
              <a:rPr lang="de-DE" dirty="0" err="1"/>
              <a:t>set</a:t>
            </a:r>
            <a:r>
              <a:rPr lang="de-DE" dirty="0"/>
              <a:t> </a:t>
            </a:r>
            <a:r>
              <a:rPr lang="de-DE" dirty="0" err="1"/>
              <a:t>is</a:t>
            </a:r>
            <a:r>
              <a:rPr lang="de-DE" dirty="0"/>
              <a:t> different, </a:t>
            </a:r>
            <a:r>
              <a:rPr lang="de-DE" dirty="0" err="1"/>
              <a:t>need</a:t>
            </a:r>
            <a:r>
              <a:rPr lang="de-DE" dirty="0"/>
              <a:t> </a:t>
            </a:r>
            <a:r>
              <a:rPr lang="de-DE" dirty="0" err="1"/>
              <a:t>to</a:t>
            </a:r>
            <a:r>
              <a:rPr lang="de-DE" dirty="0"/>
              <a:t> </a:t>
            </a:r>
            <a:r>
              <a:rPr lang="de-DE" dirty="0" err="1"/>
              <a:t>understand</a:t>
            </a:r>
            <a:r>
              <a:rPr lang="de-DE" dirty="0"/>
              <a:t> </a:t>
            </a:r>
            <a:r>
              <a:rPr lang="de-DE" dirty="0" err="1"/>
              <a:t>how</a:t>
            </a:r>
            <a:r>
              <a:rPr lang="de-DE" dirty="0"/>
              <a:t> </a:t>
            </a:r>
            <a:r>
              <a:rPr lang="de-DE" dirty="0" err="1"/>
              <a:t>the</a:t>
            </a:r>
            <a:r>
              <a:rPr lang="de-DE" dirty="0"/>
              <a:t> </a:t>
            </a:r>
            <a:r>
              <a:rPr lang="de-DE" dirty="0" err="1"/>
              <a:t>measurement</a:t>
            </a:r>
            <a:r>
              <a:rPr lang="de-DE" dirty="0"/>
              <a:t> was </a:t>
            </a:r>
            <a:r>
              <a:rPr lang="de-DE" dirty="0" err="1"/>
              <a:t>taken</a:t>
            </a:r>
            <a:r>
              <a:rPr lang="de-DE" dirty="0"/>
              <a:t> and </a:t>
            </a:r>
            <a:r>
              <a:rPr lang="de-DE" dirty="0" err="1"/>
              <a:t>processed</a:t>
            </a:r>
            <a:endParaRPr lang="de-DE" dirty="0"/>
          </a:p>
          <a:p>
            <a:r>
              <a:rPr lang="de-DE" dirty="0"/>
              <a:t>Quick </a:t>
            </a:r>
            <a:r>
              <a:rPr lang="de-DE" dirty="0" err="1"/>
              <a:t>availability</a:t>
            </a:r>
            <a:r>
              <a:rPr lang="de-DE" dirty="0"/>
              <a:t> </a:t>
            </a:r>
            <a:r>
              <a:rPr lang="de-DE" dirty="0" err="1"/>
              <a:t>of</a:t>
            </a:r>
            <a:r>
              <a:rPr lang="de-DE" dirty="0"/>
              <a:t> </a:t>
            </a:r>
            <a:r>
              <a:rPr lang="de-DE" dirty="0" err="1"/>
              <a:t>data</a:t>
            </a:r>
            <a:r>
              <a:rPr lang="de-DE" dirty="0"/>
              <a:t> </a:t>
            </a:r>
            <a:r>
              <a:rPr lang="de-DE" dirty="0" err="1"/>
              <a:t>is</a:t>
            </a:r>
            <a:r>
              <a:rPr lang="de-DE" dirty="0"/>
              <a:t> an </a:t>
            </a:r>
            <a:r>
              <a:rPr lang="de-DE" dirty="0" err="1"/>
              <a:t>advantage</a:t>
            </a:r>
            <a:r>
              <a:rPr lang="de-DE" dirty="0"/>
              <a:t> – </a:t>
            </a:r>
            <a:r>
              <a:rPr lang="de-DE" dirty="0" err="1"/>
              <a:t>easier</a:t>
            </a:r>
            <a:r>
              <a:rPr lang="de-DE" dirty="0"/>
              <a:t> </a:t>
            </a:r>
            <a:r>
              <a:rPr lang="de-DE" dirty="0" err="1"/>
              <a:t>to</a:t>
            </a:r>
            <a:r>
              <a:rPr lang="de-DE" dirty="0"/>
              <a:t> </a:t>
            </a:r>
            <a:r>
              <a:rPr lang="de-DE" dirty="0" err="1"/>
              <a:t>work</a:t>
            </a:r>
            <a:r>
              <a:rPr lang="de-DE" dirty="0"/>
              <a:t> on </a:t>
            </a:r>
            <a:r>
              <a:rPr lang="de-DE" dirty="0" err="1"/>
              <a:t>recent</a:t>
            </a:r>
            <a:r>
              <a:rPr lang="de-DE" dirty="0"/>
              <a:t> </a:t>
            </a:r>
            <a:r>
              <a:rPr lang="de-DE" dirty="0" err="1"/>
              <a:t>episodes</a:t>
            </a:r>
            <a:endParaRPr lang="de-DE" dirty="0"/>
          </a:p>
        </p:txBody>
      </p:sp>
      <p:sp>
        <p:nvSpPr>
          <p:cNvPr id="4" name="Datumsplatzhalter 3">
            <a:extLst>
              <a:ext uri="{FF2B5EF4-FFF2-40B4-BE49-F238E27FC236}">
                <a16:creationId xmlns:a16="http://schemas.microsoft.com/office/drawing/2014/main" id="{1A382C0C-7E68-4454-2D07-F4E1231340B4}"/>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50A4833E-1222-AC44-26DA-0345A4668778}"/>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351656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Grafik 11" descr="Grafik 11"/>
          <p:cNvPicPr>
            <a:picLocks noChangeAspect="1"/>
          </p:cNvPicPr>
          <p:nvPr/>
        </p:nvPicPr>
        <p:blipFill>
          <a:blip r:embed="rId3"/>
          <a:srcRect l="6958" r="7078"/>
          <a:stretch>
            <a:fillRect/>
          </a:stretch>
        </p:blipFill>
        <p:spPr>
          <a:xfrm>
            <a:off x="2945946" y="1776534"/>
            <a:ext cx="3791179" cy="2878074"/>
          </a:xfrm>
          <a:prstGeom prst="rect">
            <a:avLst/>
          </a:prstGeom>
          <a:ln w="12700">
            <a:miter lim="400000"/>
          </a:ln>
        </p:spPr>
      </p:pic>
      <p:sp>
        <p:nvSpPr>
          <p:cNvPr id="243" name="Gerade Verbindung mit Pfeil 16"/>
          <p:cNvSpPr/>
          <p:nvPr/>
        </p:nvSpPr>
        <p:spPr>
          <a:xfrm>
            <a:off x="1612233" y="3001493"/>
            <a:ext cx="2458146" cy="466863"/>
          </a:xfrm>
          <a:prstGeom prst="line">
            <a:avLst/>
          </a:prstGeom>
          <a:ln w="31750">
            <a:solidFill>
              <a:srgbClr val="C00000"/>
            </a:solidFill>
            <a:miter/>
            <a:tailEnd type="triangle"/>
          </a:ln>
        </p:spPr>
        <p:txBody>
          <a:bodyPr lIns="45719" rIns="45719"/>
          <a:lstStyle/>
          <a:p>
            <a:endParaRPr/>
          </a:p>
        </p:txBody>
      </p:sp>
      <p:sp>
        <p:nvSpPr>
          <p:cNvPr id="244" name="Gerade Verbindung mit Pfeil 17"/>
          <p:cNvSpPr/>
          <p:nvPr/>
        </p:nvSpPr>
        <p:spPr>
          <a:xfrm>
            <a:off x="1516629" y="3586085"/>
            <a:ext cx="1961280" cy="269862"/>
          </a:xfrm>
          <a:prstGeom prst="line">
            <a:avLst/>
          </a:prstGeom>
          <a:ln w="31750">
            <a:solidFill>
              <a:srgbClr val="C00000"/>
            </a:solidFill>
            <a:miter/>
            <a:tailEnd type="triangle"/>
          </a:ln>
        </p:spPr>
        <p:txBody>
          <a:bodyPr lIns="45719" rIns="45719"/>
          <a:lstStyle/>
          <a:p>
            <a:endParaRPr/>
          </a:p>
        </p:txBody>
      </p:sp>
      <p:sp>
        <p:nvSpPr>
          <p:cNvPr id="245" name="Gerade Verbindung mit Pfeil 18"/>
          <p:cNvSpPr/>
          <p:nvPr/>
        </p:nvSpPr>
        <p:spPr>
          <a:xfrm>
            <a:off x="2279090" y="2202832"/>
            <a:ext cx="2118249" cy="1165361"/>
          </a:xfrm>
          <a:prstGeom prst="line">
            <a:avLst/>
          </a:prstGeom>
          <a:ln w="31750">
            <a:solidFill>
              <a:srgbClr val="C00000"/>
            </a:solidFill>
            <a:miter/>
            <a:tailEnd type="triangle"/>
          </a:ln>
        </p:spPr>
        <p:txBody>
          <a:bodyPr lIns="45719" rIns="45719"/>
          <a:lstStyle/>
          <a:p>
            <a:endParaRPr/>
          </a:p>
        </p:txBody>
      </p:sp>
      <p:sp>
        <p:nvSpPr>
          <p:cNvPr id="246" name="Rechteck 12"/>
          <p:cNvSpPr txBox="1"/>
          <p:nvPr/>
        </p:nvSpPr>
        <p:spPr>
          <a:xfrm>
            <a:off x="3534955" y="4713127"/>
            <a:ext cx="2147477"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200">
                <a:solidFill>
                  <a:srgbClr val="A6A6A6"/>
                </a:solidFill>
              </a:defRPr>
            </a:lvl1pPr>
          </a:lstStyle>
          <a:p>
            <a:r>
              <a:t>Roland Potthast, NWP@DWD</a:t>
            </a:r>
          </a:p>
        </p:txBody>
      </p:sp>
      <p:sp>
        <p:nvSpPr>
          <p:cNvPr id="248" name="Textfeld 9"/>
          <p:cNvSpPr txBox="1"/>
          <p:nvPr/>
        </p:nvSpPr>
        <p:spPr>
          <a:xfrm>
            <a:off x="148304" y="3380437"/>
            <a:ext cx="1368325" cy="369713"/>
          </a:xfrm>
          <a:prstGeom prst="rect">
            <a:avLst/>
          </a:prstGeom>
          <a:ln w="19050">
            <a:solidFill>
              <a:srgbClr val="C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C00000"/>
                </a:solidFill>
              </a:defRPr>
            </a:lvl1pPr>
          </a:lstStyle>
          <a:p>
            <a:r>
              <a:t>ICON global</a:t>
            </a:r>
          </a:p>
        </p:txBody>
      </p:sp>
      <p:sp>
        <p:nvSpPr>
          <p:cNvPr id="249" name="Textfeld 23"/>
          <p:cNvSpPr txBox="1"/>
          <p:nvPr/>
        </p:nvSpPr>
        <p:spPr>
          <a:xfrm>
            <a:off x="536468" y="2783601"/>
            <a:ext cx="1075765" cy="369713"/>
          </a:xfrm>
          <a:prstGeom prst="rect">
            <a:avLst/>
          </a:prstGeom>
          <a:ln w="19050">
            <a:solidFill>
              <a:srgbClr val="C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C00000"/>
                </a:solidFill>
              </a:defRPr>
            </a:lvl1pPr>
          </a:lstStyle>
          <a:p>
            <a:r>
              <a:t>ICON EU</a:t>
            </a:r>
          </a:p>
        </p:txBody>
      </p:sp>
      <p:sp>
        <p:nvSpPr>
          <p:cNvPr id="250" name="Textfeld 26"/>
          <p:cNvSpPr txBox="1"/>
          <p:nvPr/>
        </p:nvSpPr>
        <p:spPr>
          <a:xfrm>
            <a:off x="660700" y="1838507"/>
            <a:ext cx="1618390" cy="646331"/>
          </a:xfrm>
          <a:prstGeom prst="rect">
            <a:avLst/>
          </a:prstGeom>
          <a:ln w="19050">
            <a:solidFill>
              <a:srgbClr val="C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C00000"/>
                </a:solidFill>
              </a:defRPr>
            </a:lvl1pPr>
          </a:lstStyle>
          <a:p>
            <a:r>
              <a:rPr dirty="0"/>
              <a:t>ICON–D2</a:t>
            </a:r>
            <a:endParaRPr lang="de-DE" dirty="0"/>
          </a:p>
          <a:p>
            <a:r>
              <a:rPr lang="de-DE" dirty="0"/>
              <a:t>ICON-D2-RUC</a:t>
            </a:r>
            <a:endParaRPr dirty="0"/>
          </a:p>
        </p:txBody>
      </p:sp>
      <p:sp>
        <p:nvSpPr>
          <p:cNvPr id="251" name="Titel 5"/>
          <p:cNvSpPr txBox="1"/>
          <p:nvPr/>
        </p:nvSpPr>
        <p:spPr>
          <a:xfrm>
            <a:off x="230186" y="203599"/>
            <a:ext cx="8353426" cy="417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spAutoFit/>
          </a:bodyPr>
          <a:lstStyle>
            <a:lvl1pPr defTabSz="685800">
              <a:lnSpc>
                <a:spcPct val="90000"/>
              </a:lnSpc>
              <a:defRPr sz="2400" b="1"/>
            </a:lvl1pPr>
          </a:lstStyle>
          <a:p>
            <a:r>
              <a:rPr dirty="0"/>
              <a:t>NWP Model-Chain </a:t>
            </a:r>
            <a:r>
              <a:rPr lang="de-DE" dirty="0"/>
              <a:t>03</a:t>
            </a:r>
            <a:r>
              <a:rPr dirty="0"/>
              <a:t>/202</a:t>
            </a:r>
            <a:r>
              <a:rPr lang="de-DE" dirty="0"/>
              <a:t>5</a:t>
            </a:r>
            <a:r>
              <a:rPr dirty="0"/>
              <a:t> – the ICON family</a:t>
            </a:r>
          </a:p>
        </p:txBody>
      </p:sp>
      <p:sp>
        <p:nvSpPr>
          <p:cNvPr id="252" name="Textfeld 3"/>
          <p:cNvSpPr txBox="1"/>
          <p:nvPr/>
        </p:nvSpPr>
        <p:spPr>
          <a:xfrm>
            <a:off x="4141542" y="771727"/>
            <a:ext cx="4915457" cy="843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pPr>
            <a:r>
              <a:t>ICON</a:t>
            </a:r>
          </a:p>
          <a:p>
            <a:pPr>
              <a:defRPr sz="2400"/>
            </a:pPr>
            <a:r>
              <a:t>(Icosahedral Nonhydrostatic) Model</a:t>
            </a:r>
          </a:p>
        </p:txBody>
      </p:sp>
      <p:pic>
        <p:nvPicPr>
          <p:cNvPr id="253" name="Bild 5" descr="Bild 5"/>
          <p:cNvPicPr>
            <a:picLocks noChangeAspect="1"/>
          </p:cNvPicPr>
          <p:nvPr/>
        </p:nvPicPr>
        <p:blipFill>
          <a:blip r:embed="rId4"/>
          <a:stretch>
            <a:fillRect/>
          </a:stretch>
        </p:blipFill>
        <p:spPr>
          <a:xfrm>
            <a:off x="7647837" y="1870008"/>
            <a:ext cx="1290911" cy="891054"/>
          </a:xfrm>
          <a:prstGeom prst="rect">
            <a:avLst/>
          </a:prstGeom>
          <a:ln w="12700">
            <a:miter lim="400000"/>
          </a:ln>
        </p:spPr>
      </p:pic>
      <p:pic>
        <p:nvPicPr>
          <p:cNvPr id="254" name="Picture 7" descr="Picture 7"/>
          <p:cNvPicPr>
            <a:picLocks noChangeAspect="1"/>
          </p:cNvPicPr>
          <p:nvPr/>
        </p:nvPicPr>
        <p:blipFill>
          <a:blip r:embed="rId5"/>
          <a:stretch>
            <a:fillRect/>
          </a:stretch>
        </p:blipFill>
        <p:spPr>
          <a:xfrm>
            <a:off x="7534771" y="3450959"/>
            <a:ext cx="1403978" cy="316160"/>
          </a:xfrm>
          <a:prstGeom prst="rect">
            <a:avLst/>
          </a:prstGeom>
          <a:ln w="12700">
            <a:miter lim="400000"/>
          </a:ln>
        </p:spPr>
      </p:pic>
      <p:pic>
        <p:nvPicPr>
          <p:cNvPr id="255" name="Bild 5" descr="Bild 5"/>
          <p:cNvPicPr>
            <a:picLocks noChangeAspect="1"/>
          </p:cNvPicPr>
          <p:nvPr/>
        </p:nvPicPr>
        <p:blipFill>
          <a:blip r:embed="rId6"/>
          <a:stretch>
            <a:fillRect/>
          </a:stretch>
        </p:blipFill>
        <p:spPr>
          <a:xfrm>
            <a:off x="6564493" y="4032698"/>
            <a:ext cx="1534468" cy="359559"/>
          </a:xfrm>
          <a:prstGeom prst="rect">
            <a:avLst/>
          </a:prstGeom>
          <a:ln w="12700">
            <a:miter lim="400000"/>
          </a:ln>
        </p:spPr>
      </p:pic>
      <p:pic>
        <p:nvPicPr>
          <p:cNvPr id="256" name="Picture 13" descr="Picture 13"/>
          <p:cNvPicPr>
            <a:picLocks noChangeAspect="1"/>
          </p:cNvPicPr>
          <p:nvPr/>
        </p:nvPicPr>
        <p:blipFill>
          <a:blip r:embed="rId7"/>
          <a:stretch>
            <a:fillRect/>
          </a:stretch>
        </p:blipFill>
        <p:spPr>
          <a:xfrm>
            <a:off x="8263434" y="4056479"/>
            <a:ext cx="675315" cy="311997"/>
          </a:xfrm>
          <a:prstGeom prst="rect">
            <a:avLst/>
          </a:prstGeom>
          <a:ln w="12700">
            <a:miter lim="400000"/>
          </a:ln>
        </p:spPr>
      </p:pic>
      <p:pic>
        <p:nvPicPr>
          <p:cNvPr id="257" name="Grafik 24" descr="Grafik 24"/>
          <p:cNvPicPr>
            <a:picLocks noChangeAspect="1"/>
          </p:cNvPicPr>
          <p:nvPr/>
        </p:nvPicPr>
        <p:blipFill>
          <a:blip r:embed="rId8"/>
          <a:stretch>
            <a:fillRect/>
          </a:stretch>
        </p:blipFill>
        <p:spPr>
          <a:xfrm>
            <a:off x="7596007" y="2794039"/>
            <a:ext cx="1182380" cy="451192"/>
          </a:xfrm>
          <a:prstGeom prst="rect">
            <a:avLst/>
          </a:prstGeom>
          <a:ln w="12700">
            <a:miter lim="400000"/>
          </a:ln>
        </p:spPr>
      </p:pic>
      <p:sp>
        <p:nvSpPr>
          <p:cNvPr id="4" name="Rechteck 3">
            <a:extLst>
              <a:ext uri="{FF2B5EF4-FFF2-40B4-BE49-F238E27FC236}">
                <a16:creationId xmlns:a16="http://schemas.microsoft.com/office/drawing/2014/main" id="{B247589E-04D8-9FEF-51C5-286B0E575F6A}"/>
              </a:ext>
            </a:extLst>
          </p:cNvPr>
          <p:cNvSpPr/>
          <p:nvPr/>
        </p:nvSpPr>
        <p:spPr>
          <a:xfrm rot="20747948">
            <a:off x="4506230" y="3193861"/>
            <a:ext cx="312350" cy="2830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Gerade Verbindung mit Pfeil 18">
            <a:extLst>
              <a:ext uri="{FF2B5EF4-FFF2-40B4-BE49-F238E27FC236}">
                <a16:creationId xmlns:a16="http://schemas.microsoft.com/office/drawing/2014/main" id="{9DD253ED-650C-CD0A-EF17-642CDE13B823}"/>
              </a:ext>
            </a:extLst>
          </p:cNvPr>
          <p:cNvSpPr/>
          <p:nvPr/>
        </p:nvSpPr>
        <p:spPr>
          <a:xfrm>
            <a:off x="2770131" y="1531457"/>
            <a:ext cx="1883319" cy="1628415"/>
          </a:xfrm>
          <a:prstGeom prst="line">
            <a:avLst/>
          </a:prstGeom>
          <a:ln w="31750">
            <a:solidFill>
              <a:srgbClr val="C00000"/>
            </a:solidFill>
            <a:miter/>
            <a:tailEnd type="triangle"/>
          </a:ln>
        </p:spPr>
        <p:txBody>
          <a:bodyPr lIns="45719" rIns="45719"/>
          <a:lstStyle/>
          <a:p>
            <a:endParaRPr/>
          </a:p>
        </p:txBody>
      </p:sp>
      <p:sp>
        <p:nvSpPr>
          <p:cNvPr id="6" name="Textfeld 26">
            <a:extLst>
              <a:ext uri="{FF2B5EF4-FFF2-40B4-BE49-F238E27FC236}">
                <a16:creationId xmlns:a16="http://schemas.microsoft.com/office/drawing/2014/main" id="{E1DBBE02-ED15-D46B-0C2D-C250C40E6172}"/>
              </a:ext>
            </a:extLst>
          </p:cNvPr>
          <p:cNvSpPr txBox="1"/>
          <p:nvPr/>
        </p:nvSpPr>
        <p:spPr>
          <a:xfrm>
            <a:off x="2032111" y="1162125"/>
            <a:ext cx="1618390" cy="369332"/>
          </a:xfrm>
          <a:prstGeom prst="rect">
            <a:avLst/>
          </a:prstGeom>
          <a:ln w="19050">
            <a:solidFill>
              <a:srgbClr val="C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solidFill>
                  <a:srgbClr val="C00000"/>
                </a:solidFill>
              </a:defRPr>
            </a:lvl1pPr>
          </a:lstStyle>
          <a:p>
            <a:r>
              <a:rPr dirty="0"/>
              <a:t>ICON–D</a:t>
            </a:r>
            <a:r>
              <a:rPr lang="de-DE" dirty="0"/>
              <a:t>500</a:t>
            </a:r>
          </a:p>
        </p:txBody>
      </p:sp>
      <p:sp>
        <p:nvSpPr>
          <p:cNvPr id="2" name="Textfeld 1">
            <a:extLst>
              <a:ext uri="{FF2B5EF4-FFF2-40B4-BE49-F238E27FC236}">
                <a16:creationId xmlns:a16="http://schemas.microsoft.com/office/drawing/2014/main" id="{16A2C175-DAB3-D80A-6911-A8FCEE60C277}"/>
              </a:ext>
            </a:extLst>
          </p:cNvPr>
          <p:cNvSpPr txBox="1"/>
          <p:nvPr/>
        </p:nvSpPr>
        <p:spPr>
          <a:xfrm>
            <a:off x="144582" y="4005939"/>
            <a:ext cx="4019049" cy="646331"/>
          </a:xfrm>
          <a:prstGeom prst="rect">
            <a:avLst/>
          </a:prstGeom>
          <a:solidFill>
            <a:srgbClr val="F1F600"/>
          </a:solidFill>
        </p:spPr>
        <p:txBody>
          <a:bodyPr wrap="none" rtlCol="0">
            <a:spAutoFit/>
          </a:bodyPr>
          <a:lstStyle/>
          <a:p>
            <a:r>
              <a:rPr lang="de-DE" dirty="0"/>
              <a:t>Global (</a:t>
            </a:r>
            <a:r>
              <a:rPr lang="de-DE" dirty="0" err="1"/>
              <a:t>coarse</a:t>
            </a:r>
            <a:r>
              <a:rPr lang="de-DE" dirty="0"/>
              <a:t>) and</a:t>
            </a:r>
          </a:p>
          <a:p>
            <a:r>
              <a:rPr lang="de-DE" dirty="0"/>
              <a:t>regional (high-resolution) </a:t>
            </a:r>
            <a:r>
              <a:rPr lang="de-DE" dirty="0" err="1"/>
              <a:t>applications</a:t>
            </a:r>
            <a:endParaRPr lang="de-DE" dirty="0"/>
          </a:p>
        </p:txBody>
      </p:sp>
      <p:sp>
        <p:nvSpPr>
          <p:cNvPr id="3" name="Fußzeilenplatzhalter 2">
            <a:extLst>
              <a:ext uri="{FF2B5EF4-FFF2-40B4-BE49-F238E27FC236}">
                <a16:creationId xmlns:a16="http://schemas.microsoft.com/office/drawing/2014/main" id="{47EC0AC5-0F38-D5C6-F41E-94E0E6F3DFCB}"/>
              </a:ext>
            </a:extLst>
          </p:cNvPr>
          <p:cNvSpPr>
            <a:spLocks noGrp="1"/>
          </p:cNvSpPr>
          <p:nvPr>
            <p:ph type="ftr" sz="quarter" idx="22"/>
          </p:nvPr>
        </p:nvSpPr>
        <p:spPr/>
        <p:txBody>
          <a:bodyPr/>
          <a:lstStyle/>
          <a:p>
            <a:r>
              <a:rPr lang="de-DE"/>
              <a:t>PrePEP 2025</a:t>
            </a:r>
          </a:p>
        </p:txBody>
      </p:sp>
      <p:sp>
        <p:nvSpPr>
          <p:cNvPr id="7" name="Textfeld 6">
            <a:extLst>
              <a:ext uri="{FF2B5EF4-FFF2-40B4-BE49-F238E27FC236}">
                <a16:creationId xmlns:a16="http://schemas.microsoft.com/office/drawing/2014/main" id="{BE2CC341-D224-84AC-7AA5-403391BD4FE3}"/>
              </a:ext>
            </a:extLst>
          </p:cNvPr>
          <p:cNvSpPr txBox="1"/>
          <p:nvPr/>
        </p:nvSpPr>
        <p:spPr>
          <a:xfrm rot="17201037">
            <a:off x="6090585" y="3613861"/>
            <a:ext cx="667958" cy="109435"/>
          </a:xfrm>
          <a:prstGeom prst="rect">
            <a:avLst/>
          </a:prstGeom>
          <a:noFill/>
        </p:spPr>
        <p:txBody>
          <a:bodyPr wrap="none" rtlCol="0">
            <a:prstTxWarp prst="textArchDown">
              <a:avLst>
                <a:gd name="adj" fmla="val 866560"/>
              </a:avLst>
            </a:prstTxWarp>
            <a:spAutoFit/>
          </a:bodyPr>
          <a:lstStyle/>
          <a:p>
            <a:r>
              <a:rPr lang="de-DE" sz="1000" dirty="0">
                <a:solidFill>
                  <a:schemeClr val="bg1"/>
                </a:solidFill>
              </a:rPr>
              <a:t>Florian Prill</a:t>
            </a:r>
          </a:p>
        </p:txBody>
      </p:sp>
    </p:spTree>
    <p:extLst>
      <p:ext uri="{BB962C8B-B14F-4D97-AF65-F5344CB8AC3E}">
        <p14:creationId xmlns:p14="http://schemas.microsoft.com/office/powerpoint/2010/main" val="2165154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CB2968-0D0D-FB18-AB77-AE33A86B8F3B}"/>
              </a:ext>
            </a:extLst>
          </p:cNvPr>
          <p:cNvSpPr>
            <a:spLocks noGrp="1"/>
          </p:cNvSpPr>
          <p:nvPr>
            <p:ph type="title"/>
          </p:nvPr>
        </p:nvSpPr>
        <p:spPr/>
        <p:txBody>
          <a:bodyPr/>
          <a:lstStyle/>
          <a:p>
            <a:r>
              <a:rPr lang="de-DE" dirty="0"/>
              <a:t>Outline</a:t>
            </a:r>
          </a:p>
        </p:txBody>
      </p:sp>
      <p:sp>
        <p:nvSpPr>
          <p:cNvPr id="7" name="Inhaltsplatzhalter 6">
            <a:extLst>
              <a:ext uri="{FF2B5EF4-FFF2-40B4-BE49-F238E27FC236}">
                <a16:creationId xmlns:a16="http://schemas.microsoft.com/office/drawing/2014/main" id="{925D50F5-77D1-2E9C-E65D-3266AE7E987F}"/>
              </a:ext>
            </a:extLst>
          </p:cNvPr>
          <p:cNvSpPr>
            <a:spLocks noGrp="1"/>
          </p:cNvSpPr>
          <p:nvPr>
            <p:ph idx="1"/>
          </p:nvPr>
        </p:nvSpPr>
        <p:spPr/>
        <p:txBody>
          <a:bodyPr>
            <a:normAutofit/>
          </a:bodyPr>
          <a:lstStyle/>
          <a:p>
            <a:r>
              <a:rPr lang="de-DE" sz="2000" dirty="0">
                <a:solidFill>
                  <a:srgbClr val="FF0000"/>
                </a:solidFill>
              </a:rPr>
              <a:t>Ground-</a:t>
            </a:r>
            <a:r>
              <a:rPr lang="de-DE" sz="2000" dirty="0" err="1">
                <a:solidFill>
                  <a:srgbClr val="FF0000"/>
                </a:solidFill>
              </a:rPr>
              <a:t>based</a:t>
            </a:r>
            <a:r>
              <a:rPr lang="de-DE" sz="2000" dirty="0">
                <a:solidFill>
                  <a:srgbClr val="FF0000"/>
                </a:solidFill>
              </a:rPr>
              <a:t> remote </a:t>
            </a:r>
            <a:r>
              <a:rPr lang="de-DE" sz="2000" dirty="0" err="1">
                <a:solidFill>
                  <a:srgbClr val="FF0000"/>
                </a:solidFill>
              </a:rPr>
              <a:t>sensing</a:t>
            </a:r>
            <a:endParaRPr lang="de-DE" sz="2000" dirty="0">
              <a:solidFill>
                <a:srgbClr val="FF0000"/>
              </a:solidFill>
            </a:endParaRPr>
          </a:p>
          <a:p>
            <a:pPr lvl="1"/>
            <a:r>
              <a:rPr lang="de-DE" sz="2000" dirty="0" err="1">
                <a:solidFill>
                  <a:srgbClr val="FF0000"/>
                </a:solidFill>
              </a:rPr>
              <a:t>FESSTVaL</a:t>
            </a:r>
            <a:endParaRPr lang="de-DE" sz="2000" dirty="0">
              <a:solidFill>
                <a:srgbClr val="FF0000"/>
              </a:solidFill>
            </a:endParaRPr>
          </a:p>
          <a:p>
            <a:pPr lvl="1"/>
            <a:r>
              <a:rPr lang="de-DE" sz="2000" dirty="0" err="1"/>
              <a:t>TEAMx</a:t>
            </a:r>
            <a:r>
              <a:rPr lang="de-DE" sz="2000" dirty="0"/>
              <a:t> - PIANO</a:t>
            </a:r>
          </a:p>
          <a:p>
            <a:r>
              <a:rPr lang="de-DE" sz="2000" dirty="0"/>
              <a:t>Crowd-</a:t>
            </a:r>
            <a:r>
              <a:rPr lang="de-DE" sz="2000" dirty="0" err="1"/>
              <a:t>sourced</a:t>
            </a:r>
            <a:r>
              <a:rPr lang="de-DE" sz="2000" dirty="0"/>
              <a:t> </a:t>
            </a:r>
            <a:r>
              <a:rPr lang="de-DE" sz="2000" dirty="0" err="1"/>
              <a:t>observations</a:t>
            </a:r>
            <a:endParaRPr lang="de-DE" sz="2000" dirty="0"/>
          </a:p>
          <a:p>
            <a:r>
              <a:rPr lang="de-DE" sz="2000" dirty="0" err="1"/>
              <a:t>Satellite-based</a:t>
            </a:r>
            <a:r>
              <a:rPr lang="de-DE" sz="2000" dirty="0"/>
              <a:t> </a:t>
            </a:r>
            <a:r>
              <a:rPr lang="de-DE" sz="2000" dirty="0" err="1"/>
              <a:t>evaluations</a:t>
            </a:r>
            <a:endParaRPr lang="de-DE" sz="2000" dirty="0"/>
          </a:p>
        </p:txBody>
      </p:sp>
      <p:sp>
        <p:nvSpPr>
          <p:cNvPr id="4" name="Datumsplatzhalter 3">
            <a:extLst>
              <a:ext uri="{FF2B5EF4-FFF2-40B4-BE49-F238E27FC236}">
                <a16:creationId xmlns:a16="http://schemas.microsoft.com/office/drawing/2014/main" id="{9CBDD656-F13F-BCAE-DEE8-26B69F5FD609}"/>
              </a:ext>
            </a:extLst>
          </p:cNvPr>
          <p:cNvSpPr>
            <a:spLocks noGrp="1"/>
          </p:cNvSpPr>
          <p:nvPr>
            <p:ph type="dt" sz="half" idx="10"/>
          </p:nvPr>
        </p:nvSpPr>
        <p:spPr/>
        <p:txBody>
          <a:bodyPr/>
          <a:lstStyle/>
          <a:p>
            <a:r>
              <a:rPr lang="de-DE"/>
              <a:t>2025-03-21</a:t>
            </a:r>
          </a:p>
        </p:txBody>
      </p:sp>
      <p:sp>
        <p:nvSpPr>
          <p:cNvPr id="5" name="Fußzeilenplatzhalter 4">
            <a:extLst>
              <a:ext uri="{FF2B5EF4-FFF2-40B4-BE49-F238E27FC236}">
                <a16:creationId xmlns:a16="http://schemas.microsoft.com/office/drawing/2014/main" id="{20377028-5FB9-1BEA-FF90-D58B8AE9CF7F}"/>
              </a:ext>
            </a:extLst>
          </p:cNvPr>
          <p:cNvSpPr>
            <a:spLocks noGrp="1"/>
          </p:cNvSpPr>
          <p:nvPr>
            <p:ph type="ftr" sz="quarter" idx="11"/>
          </p:nvPr>
        </p:nvSpPr>
        <p:spPr/>
        <p:txBody>
          <a:bodyPr/>
          <a:lstStyle/>
          <a:p>
            <a:r>
              <a:rPr lang="de-DE"/>
              <a:t>PrePEP 2025</a:t>
            </a:r>
            <a:endParaRPr lang="de-DE" dirty="0"/>
          </a:p>
        </p:txBody>
      </p:sp>
    </p:spTree>
    <p:extLst>
      <p:ext uri="{BB962C8B-B14F-4D97-AF65-F5344CB8AC3E}">
        <p14:creationId xmlns:p14="http://schemas.microsoft.com/office/powerpoint/2010/main" val="28433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Inhaltsplatzhalter 2"/>
          <p:cNvSpPr txBox="1">
            <a:spLocks noGrp="1"/>
          </p:cNvSpPr>
          <p:nvPr>
            <p:ph type="body" sz="quarter" idx="1"/>
          </p:nvPr>
        </p:nvSpPr>
        <p:spPr>
          <a:xfrm>
            <a:off x="395287" y="3434570"/>
            <a:ext cx="8353426" cy="869991"/>
          </a:xfrm>
          <a:prstGeom prst="rect">
            <a:avLst/>
          </a:prstGeom>
        </p:spPr>
        <p:txBody>
          <a:bodyPr>
            <a:normAutofit fontScale="92500"/>
          </a:bodyPr>
          <a:lstStyle/>
          <a:p>
            <a:pPr marL="0" indent="0" defTabSz="822959">
              <a:spcBef>
                <a:spcPts val="500"/>
              </a:spcBef>
              <a:buSzTx/>
              <a:buFont typeface="Wingdings"/>
              <a:buNone/>
              <a:defRPr sz="1079"/>
            </a:pPr>
            <a:r>
              <a:t>Cathy Hohenegger, Daniel Klocke, Felix Ament, Bastian Kirsch, Sarah Wiesner, Finn Burgemeister, Marco Clemens, Ingo Lange, Ulrich Loehnert, Julian Steinheuer, Tobias Böck, Stephanie Fiedler, Frank.Beyrich, Carola Detring, Ronny Leinweber, Matthieu Masbou, Linda Schlemmer, Volker Lehmann, Igor Kroener, Eileen Paeschke, Christine Knist, Henning Rust, Martin Göber, Mirjana Sakradzija, Noviana Dewani, Ivan Bastak Duran, Jürg Schmidli, Andreas Platis, Jakob Boventer, Jens Bange, Chiel van Heerwaarden, Wouter Mol, Nima Shokri, Hannes Nevermann, Kevin Wolz, Johannes Speidel, vogelmann, Norman Wildmann, Luc Rochette, Dave Turner, …</a:t>
            </a:r>
          </a:p>
        </p:txBody>
      </p:sp>
      <p:pic>
        <p:nvPicPr>
          <p:cNvPr id="789" name="Inhaltsplatzhalter 5" descr="Inhaltsplatzhalter 5"/>
          <p:cNvPicPr>
            <a:picLocks noChangeAspect="1"/>
          </p:cNvPicPr>
          <p:nvPr/>
        </p:nvPicPr>
        <p:blipFill>
          <a:blip r:embed="rId2"/>
          <a:stretch>
            <a:fillRect/>
          </a:stretch>
        </p:blipFill>
        <p:spPr>
          <a:xfrm>
            <a:off x="195324" y="105357"/>
            <a:ext cx="5401641" cy="614474"/>
          </a:xfrm>
          <a:prstGeom prst="rect">
            <a:avLst/>
          </a:prstGeom>
          <a:ln w="12700">
            <a:miter lim="400000"/>
          </a:ln>
        </p:spPr>
      </p:pic>
      <p:pic>
        <p:nvPicPr>
          <p:cNvPr id="790" name="Grafik 7" descr="Grafik 7"/>
          <p:cNvPicPr>
            <a:picLocks noChangeAspect="1"/>
          </p:cNvPicPr>
          <p:nvPr/>
        </p:nvPicPr>
        <p:blipFill>
          <a:blip r:embed="rId3"/>
          <a:stretch>
            <a:fillRect/>
          </a:stretch>
        </p:blipFill>
        <p:spPr>
          <a:xfrm>
            <a:off x="423747" y="1517680"/>
            <a:ext cx="8296507" cy="1912753"/>
          </a:xfrm>
          <a:prstGeom prst="rect">
            <a:avLst/>
          </a:prstGeom>
          <a:ln w="12700">
            <a:miter lim="400000"/>
          </a:ln>
        </p:spPr>
      </p:pic>
      <p:sp>
        <p:nvSpPr>
          <p:cNvPr id="2" name="Datumsplatzhalter 1">
            <a:extLst>
              <a:ext uri="{FF2B5EF4-FFF2-40B4-BE49-F238E27FC236}">
                <a16:creationId xmlns:a16="http://schemas.microsoft.com/office/drawing/2014/main" id="{694014CD-4C74-F4A0-0132-A296634EED0B}"/>
              </a:ext>
            </a:extLst>
          </p:cNvPr>
          <p:cNvSpPr>
            <a:spLocks noGrp="1"/>
          </p:cNvSpPr>
          <p:nvPr>
            <p:ph type="dt" sz="half" idx="10"/>
          </p:nvPr>
        </p:nvSpPr>
        <p:spPr/>
        <p:txBody>
          <a:bodyPr/>
          <a:lstStyle/>
          <a:p>
            <a:r>
              <a:rPr lang="de-DE"/>
              <a:t>2025-03-21</a:t>
            </a:r>
          </a:p>
        </p:txBody>
      </p:sp>
      <p:sp>
        <p:nvSpPr>
          <p:cNvPr id="3" name="Fußzeilenplatzhalter 2">
            <a:extLst>
              <a:ext uri="{FF2B5EF4-FFF2-40B4-BE49-F238E27FC236}">
                <a16:creationId xmlns:a16="http://schemas.microsoft.com/office/drawing/2014/main" id="{5AD898AE-1062-AA79-B17B-B5F79CFD85C9}"/>
              </a:ext>
            </a:extLst>
          </p:cNvPr>
          <p:cNvSpPr>
            <a:spLocks noGrp="1"/>
          </p:cNvSpPr>
          <p:nvPr>
            <p:ph type="ftr" sz="quarter" idx="11"/>
          </p:nvPr>
        </p:nvSpPr>
        <p:spPr/>
        <p:txBody>
          <a:bodyPr/>
          <a:lstStyle/>
          <a:p>
            <a:r>
              <a:rPr lang="de-DE"/>
              <a:t>PrePEP 2025</a:t>
            </a:r>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Picture 6" descr="Picture 6"/>
          <p:cNvPicPr>
            <a:picLocks noChangeAspect="1"/>
          </p:cNvPicPr>
          <p:nvPr/>
        </p:nvPicPr>
        <p:blipFill>
          <a:blip r:embed="rId2"/>
          <a:stretch>
            <a:fillRect/>
          </a:stretch>
        </p:blipFill>
        <p:spPr>
          <a:xfrm>
            <a:off x="194062" y="1487062"/>
            <a:ext cx="2225753" cy="1250042"/>
          </a:xfrm>
          <a:prstGeom prst="rect">
            <a:avLst/>
          </a:prstGeom>
          <a:ln w="12700">
            <a:miter lim="400000"/>
          </a:ln>
        </p:spPr>
      </p:pic>
      <p:pic>
        <p:nvPicPr>
          <p:cNvPr id="794" name="Inhaltsplatzhalter 5" descr="Inhaltsplatzhalter 5"/>
          <p:cNvPicPr>
            <a:picLocks noChangeAspect="1"/>
          </p:cNvPicPr>
          <p:nvPr/>
        </p:nvPicPr>
        <p:blipFill>
          <a:blip r:embed="rId3"/>
          <a:stretch>
            <a:fillRect/>
          </a:stretch>
        </p:blipFill>
        <p:spPr>
          <a:xfrm>
            <a:off x="195324" y="105357"/>
            <a:ext cx="5401641" cy="614474"/>
          </a:xfrm>
          <a:prstGeom prst="rect">
            <a:avLst/>
          </a:prstGeom>
          <a:ln w="12700">
            <a:miter lim="400000"/>
          </a:ln>
        </p:spPr>
      </p:pic>
      <p:sp>
        <p:nvSpPr>
          <p:cNvPr id="795" name="Rectangle 2"/>
          <p:cNvSpPr txBox="1">
            <a:spLocks noGrp="1"/>
          </p:cNvSpPr>
          <p:nvPr>
            <p:ph type="title"/>
          </p:nvPr>
        </p:nvSpPr>
        <p:spPr>
          <a:xfrm>
            <a:off x="271462" y="1191153"/>
            <a:ext cx="4077515" cy="291901"/>
          </a:xfrm>
          <a:prstGeom prst="rect">
            <a:avLst/>
          </a:prstGeom>
        </p:spPr>
        <p:txBody>
          <a:bodyPr anchor="ctr" anchorCtr="0">
            <a:normAutofit/>
          </a:bodyPr>
          <a:lstStyle>
            <a:lvl1pPr>
              <a:defRPr sz="1200"/>
            </a:lvl1pPr>
          </a:lstStyle>
          <a:p>
            <a:r>
              <a:rPr dirty="0"/>
              <a:t>TP-pole: temperature and pressure (University Hamburg)</a:t>
            </a:r>
          </a:p>
        </p:txBody>
      </p:sp>
      <p:sp>
        <p:nvSpPr>
          <p:cNvPr id="798" name="TextBox 2"/>
          <p:cNvSpPr txBox="1"/>
          <p:nvPr/>
        </p:nvSpPr>
        <p:spPr>
          <a:xfrm>
            <a:off x="922677" y="2406037"/>
            <a:ext cx="63791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PT1000</a:t>
            </a:r>
          </a:p>
        </p:txBody>
      </p:sp>
      <p:sp>
        <p:nvSpPr>
          <p:cNvPr id="799" name="TextBox 8"/>
          <p:cNvSpPr txBox="1"/>
          <p:nvPr/>
        </p:nvSpPr>
        <p:spPr>
          <a:xfrm>
            <a:off x="418551" y="1443945"/>
            <a:ext cx="688663"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BME280</a:t>
            </a:r>
          </a:p>
        </p:txBody>
      </p:sp>
      <p:sp>
        <p:nvSpPr>
          <p:cNvPr id="800" name="TextBox 9"/>
          <p:cNvSpPr txBox="1"/>
          <p:nvPr/>
        </p:nvSpPr>
        <p:spPr>
          <a:xfrm>
            <a:off x="1659827" y="1423987"/>
            <a:ext cx="425982"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GPS</a:t>
            </a:r>
          </a:p>
        </p:txBody>
      </p:sp>
      <p:sp>
        <p:nvSpPr>
          <p:cNvPr id="801" name="Abgerundetes Rechteck 16"/>
          <p:cNvSpPr/>
          <p:nvPr/>
        </p:nvSpPr>
        <p:spPr>
          <a:xfrm>
            <a:off x="194062" y="880246"/>
            <a:ext cx="4154915" cy="2102572"/>
          </a:xfrm>
          <a:prstGeom prst="roundRect">
            <a:avLst>
              <a:gd name="adj" fmla="val 5646"/>
            </a:avLst>
          </a:prstGeom>
          <a:ln w="12700">
            <a:solidFill>
              <a:srgbClr val="213771"/>
            </a:solidFill>
            <a:miter/>
          </a:ln>
        </p:spPr>
        <p:txBody>
          <a:bodyPr lIns="45719" rIns="45719" anchor="ctr"/>
          <a:lstStyle/>
          <a:p>
            <a:pPr algn="ctr">
              <a:defRPr>
                <a:solidFill>
                  <a:srgbClr val="FFFFFF"/>
                </a:solidFill>
              </a:defRPr>
            </a:pPr>
            <a:endParaRPr/>
          </a:p>
        </p:txBody>
      </p:sp>
      <p:pic>
        <p:nvPicPr>
          <p:cNvPr id="802" name="Grafik 17" descr="Grafik 17"/>
          <p:cNvPicPr>
            <a:picLocks noChangeAspect="1"/>
          </p:cNvPicPr>
          <p:nvPr/>
        </p:nvPicPr>
        <p:blipFill>
          <a:blip r:embed="rId4"/>
          <a:stretch>
            <a:fillRect/>
          </a:stretch>
        </p:blipFill>
        <p:spPr>
          <a:xfrm>
            <a:off x="303337" y="3260290"/>
            <a:ext cx="795084" cy="1248915"/>
          </a:xfrm>
          <a:prstGeom prst="rect">
            <a:avLst/>
          </a:prstGeom>
          <a:ln w="12700">
            <a:miter lim="400000"/>
          </a:ln>
        </p:spPr>
      </p:pic>
      <p:sp>
        <p:nvSpPr>
          <p:cNvPr id="803" name="Textfeld 18"/>
          <p:cNvSpPr txBox="1"/>
          <p:nvPr/>
        </p:nvSpPr>
        <p:spPr>
          <a:xfrm>
            <a:off x="1144139" y="3289113"/>
            <a:ext cx="1767073"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a:pPr>
            <a:r>
              <a:t>Cheap radiation sensors</a:t>
            </a:r>
          </a:p>
          <a:p>
            <a:pPr>
              <a:defRPr sz="1200"/>
            </a:pPr>
            <a:r>
              <a:t>(University Wageningen)</a:t>
            </a:r>
          </a:p>
        </p:txBody>
      </p:sp>
      <p:pic>
        <p:nvPicPr>
          <p:cNvPr id="804" name="Grafik 19" descr="Grafik 19"/>
          <p:cNvPicPr>
            <a:picLocks noChangeAspect="1"/>
          </p:cNvPicPr>
          <p:nvPr/>
        </p:nvPicPr>
        <p:blipFill>
          <a:blip r:embed="rId5"/>
          <a:stretch>
            <a:fillRect/>
          </a:stretch>
        </p:blipFill>
        <p:spPr>
          <a:xfrm>
            <a:off x="4900767" y="2482237"/>
            <a:ext cx="4459504" cy="2105878"/>
          </a:xfrm>
          <a:prstGeom prst="rect">
            <a:avLst/>
          </a:prstGeom>
          <a:ln w="12700">
            <a:miter lim="400000"/>
          </a:ln>
        </p:spPr>
      </p:pic>
      <p:sp>
        <p:nvSpPr>
          <p:cNvPr id="805" name="Abgerundetes Rechteck 20"/>
          <p:cNvSpPr/>
          <p:nvPr/>
        </p:nvSpPr>
        <p:spPr>
          <a:xfrm>
            <a:off x="194062" y="3133444"/>
            <a:ext cx="2712419" cy="1454670"/>
          </a:xfrm>
          <a:prstGeom prst="roundRect">
            <a:avLst>
              <a:gd name="adj" fmla="val 6250"/>
            </a:avLst>
          </a:prstGeom>
          <a:ln w="12700">
            <a:solidFill>
              <a:srgbClr val="213771"/>
            </a:solidFill>
            <a:miter/>
          </a:ln>
        </p:spPr>
        <p:txBody>
          <a:bodyPr lIns="45719" rIns="45719" anchor="ctr"/>
          <a:lstStyle/>
          <a:p>
            <a:pPr algn="ctr">
              <a:defRPr>
                <a:solidFill>
                  <a:srgbClr val="FFFFFF"/>
                </a:solidFill>
              </a:defRPr>
            </a:pPr>
            <a:endParaRPr/>
          </a:p>
        </p:txBody>
      </p:sp>
      <p:pic>
        <p:nvPicPr>
          <p:cNvPr id="806" name="Grafik 21" descr="Grafik 21"/>
          <p:cNvPicPr>
            <a:picLocks noChangeAspect="1"/>
          </p:cNvPicPr>
          <p:nvPr/>
        </p:nvPicPr>
        <p:blipFill>
          <a:blip r:embed="rId6"/>
          <a:stretch>
            <a:fillRect/>
          </a:stretch>
        </p:blipFill>
        <p:spPr>
          <a:xfrm>
            <a:off x="4521653" y="753282"/>
            <a:ext cx="2725119" cy="2180096"/>
          </a:xfrm>
          <a:prstGeom prst="rect">
            <a:avLst/>
          </a:prstGeom>
          <a:ln w="12700">
            <a:miter lim="400000"/>
          </a:ln>
        </p:spPr>
      </p:pic>
      <p:grpSp>
        <p:nvGrpSpPr>
          <p:cNvPr id="809" name="Textfeld 22"/>
          <p:cNvGrpSpPr/>
          <p:nvPr/>
        </p:nvGrpSpPr>
        <p:grpSpPr>
          <a:xfrm>
            <a:off x="7008579" y="765466"/>
            <a:ext cx="2166123" cy="1571045"/>
            <a:chOff x="0" y="0"/>
            <a:chExt cx="2166121" cy="1571043"/>
          </a:xfrm>
        </p:grpSpPr>
        <p:sp>
          <p:nvSpPr>
            <p:cNvPr id="807" name="Abgerundetes Rechteck"/>
            <p:cNvSpPr/>
            <p:nvPr/>
          </p:nvSpPr>
          <p:spPr>
            <a:xfrm>
              <a:off x="0" y="0"/>
              <a:ext cx="2035252" cy="1571043"/>
            </a:xfrm>
            <a:prstGeom prst="roundRect">
              <a:avLst>
                <a:gd name="adj" fmla="val 7116"/>
              </a:avLst>
            </a:prstGeom>
            <a:solidFill>
              <a:srgbClr val="CFD8F1"/>
            </a:solidFill>
            <a:ln w="12700" cap="flat">
              <a:solidFill>
                <a:schemeClr val="accent1"/>
              </a:solidFill>
              <a:prstDash val="solid"/>
              <a:miter lim="800000"/>
            </a:ln>
            <a:effectLst/>
          </p:spPr>
          <p:txBody>
            <a:bodyPr wrap="square" lIns="45719" tIns="45719" rIns="45719" bIns="45719" numCol="1" anchor="t">
              <a:noAutofit/>
            </a:bodyPr>
            <a:lstStyle/>
            <a:p>
              <a:pPr>
                <a:defRPr sz="1600"/>
              </a:pPr>
              <a:endParaRPr/>
            </a:p>
          </p:txBody>
        </p:sp>
        <p:sp>
          <p:nvSpPr>
            <p:cNvPr id="808" name="Measurements distributed in space…"/>
            <p:cNvSpPr txBox="1"/>
            <p:nvPr/>
          </p:nvSpPr>
          <p:spPr>
            <a:xfrm>
              <a:off x="110430" y="36869"/>
              <a:ext cx="2055691" cy="15341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1600"/>
              </a:pPr>
              <a:r>
                <a:rPr dirty="0"/>
                <a:t>Measurements distributed in space</a:t>
              </a:r>
            </a:p>
            <a:p>
              <a:pPr>
                <a:defRPr sz="1600"/>
              </a:pPr>
              <a:r>
                <a:rPr dirty="0"/>
                <a:t>+ vertical profiling</a:t>
              </a:r>
            </a:p>
            <a:p>
              <a:pPr>
                <a:defRPr sz="1600"/>
              </a:pPr>
              <a:r>
                <a:rPr dirty="0"/>
                <a:t>+ UAS (unmanned aerial systems), </a:t>
              </a:r>
              <a:r>
                <a:rPr sz="1400" dirty="0"/>
                <a:t>University </a:t>
              </a:r>
              <a:r>
                <a:rPr sz="1400" dirty="0" err="1"/>
                <a:t>Tübingen</a:t>
              </a:r>
              <a:endParaRPr sz="1400" dirty="0"/>
            </a:p>
          </p:txBody>
        </p:sp>
      </p:grpSp>
      <p:sp>
        <p:nvSpPr>
          <p:cNvPr id="810" name="APOLLO"/>
          <p:cNvSpPr txBox="1"/>
          <p:nvPr/>
        </p:nvSpPr>
        <p:spPr>
          <a:xfrm>
            <a:off x="449505" y="918510"/>
            <a:ext cx="1018988"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APOLLO</a:t>
            </a:r>
          </a:p>
        </p:txBody>
      </p:sp>
      <p:pic>
        <p:nvPicPr>
          <p:cNvPr id="811" name="maps_google.png" descr="maps_google.png"/>
          <p:cNvPicPr>
            <a:picLocks noChangeAspect="1"/>
          </p:cNvPicPr>
          <p:nvPr/>
        </p:nvPicPr>
        <p:blipFill>
          <a:blip r:embed="rId7"/>
          <a:stretch>
            <a:fillRect/>
          </a:stretch>
        </p:blipFill>
        <p:spPr>
          <a:xfrm>
            <a:off x="3007730" y="3004786"/>
            <a:ext cx="1837920" cy="2105878"/>
          </a:xfrm>
          <a:prstGeom prst="rect">
            <a:avLst/>
          </a:prstGeom>
          <a:ln w="12700">
            <a:miter lim="400000"/>
          </a:ln>
        </p:spPr>
      </p:pic>
      <p:pic>
        <p:nvPicPr>
          <p:cNvPr id="2" name="Grafik 10" descr="Grafik 10">
            <a:extLst>
              <a:ext uri="{FF2B5EF4-FFF2-40B4-BE49-F238E27FC236}">
                <a16:creationId xmlns:a16="http://schemas.microsoft.com/office/drawing/2014/main" id="{AD381BF7-0FC8-F032-4FBE-9A259EF93269}"/>
              </a:ext>
            </a:extLst>
          </p:cNvPr>
          <p:cNvPicPr>
            <a:picLocks noChangeAspect="1"/>
          </p:cNvPicPr>
          <p:nvPr/>
        </p:nvPicPr>
        <p:blipFill>
          <a:blip r:embed="rId8"/>
          <a:stretch>
            <a:fillRect/>
          </a:stretch>
        </p:blipFill>
        <p:spPr>
          <a:xfrm>
            <a:off x="2897344" y="1448380"/>
            <a:ext cx="989998" cy="1484998"/>
          </a:xfrm>
          <a:prstGeom prst="rect">
            <a:avLst/>
          </a:prstGeom>
          <a:ln w="12700">
            <a:miter lim="400000"/>
          </a:ln>
        </p:spPr>
      </p:pic>
      <p:sp>
        <p:nvSpPr>
          <p:cNvPr id="3" name="Datumsplatzhalter 2">
            <a:extLst>
              <a:ext uri="{FF2B5EF4-FFF2-40B4-BE49-F238E27FC236}">
                <a16:creationId xmlns:a16="http://schemas.microsoft.com/office/drawing/2014/main" id="{BB22E3B3-A7F5-C220-1AC7-55075956711A}"/>
              </a:ext>
            </a:extLst>
          </p:cNvPr>
          <p:cNvSpPr>
            <a:spLocks noGrp="1"/>
          </p:cNvSpPr>
          <p:nvPr>
            <p:ph type="dt" sz="half" idx="10"/>
          </p:nvPr>
        </p:nvSpPr>
        <p:spPr/>
        <p:txBody>
          <a:bodyPr/>
          <a:lstStyle/>
          <a:p>
            <a:r>
              <a:rPr lang="de-DE"/>
              <a:t>2025-03-21</a:t>
            </a:r>
          </a:p>
        </p:txBody>
      </p:sp>
      <p:sp>
        <p:nvSpPr>
          <p:cNvPr id="4" name="Fußzeilenplatzhalter 3">
            <a:extLst>
              <a:ext uri="{FF2B5EF4-FFF2-40B4-BE49-F238E27FC236}">
                <a16:creationId xmlns:a16="http://schemas.microsoft.com/office/drawing/2014/main" id="{CC29F3D1-5360-54E9-54AE-6AF18950FFEC}"/>
              </a:ext>
            </a:extLst>
          </p:cNvPr>
          <p:cNvSpPr>
            <a:spLocks noGrp="1"/>
          </p:cNvSpPr>
          <p:nvPr>
            <p:ph type="ftr" sz="quarter" idx="11"/>
          </p:nvPr>
        </p:nvSpPr>
        <p:spPr/>
        <p:txBody>
          <a:bodyPr/>
          <a:lstStyle/>
          <a:p>
            <a:r>
              <a:rPr lang="de-DE"/>
              <a:t>PrePEP 2025</a:t>
            </a:r>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Titel 1"/>
          <p:cNvSpPr txBox="1">
            <a:spLocks noGrp="1"/>
          </p:cNvSpPr>
          <p:nvPr>
            <p:ph type="title"/>
          </p:nvPr>
        </p:nvSpPr>
        <p:spPr>
          <a:xfrm>
            <a:off x="395286" y="863999"/>
            <a:ext cx="8353426" cy="360100"/>
          </a:xfrm>
          <a:prstGeom prst="rect">
            <a:avLst/>
          </a:prstGeom>
        </p:spPr>
        <p:txBody>
          <a:bodyPr anchor="ctr" anchorCtr="0">
            <a:noAutofit/>
          </a:bodyPr>
          <a:lstStyle>
            <a:lvl1pPr defTabSz="651509">
              <a:defRPr sz="2470"/>
            </a:lvl1pPr>
          </a:lstStyle>
          <a:p>
            <a:pPr algn="l"/>
            <a:r>
              <a:rPr sz="2800" dirty="0"/>
              <a:t>Impressions</a:t>
            </a:r>
          </a:p>
        </p:txBody>
      </p:sp>
      <p:pic>
        <p:nvPicPr>
          <p:cNvPr id="816" name="Inhaltsplatzhalter 5" descr="Inhaltsplatzhalter 5"/>
          <p:cNvPicPr>
            <a:picLocks noChangeAspect="1"/>
          </p:cNvPicPr>
          <p:nvPr/>
        </p:nvPicPr>
        <p:blipFill>
          <a:blip r:embed="rId2"/>
          <a:stretch>
            <a:fillRect/>
          </a:stretch>
        </p:blipFill>
        <p:spPr>
          <a:xfrm>
            <a:off x="195324" y="105357"/>
            <a:ext cx="5401641" cy="614474"/>
          </a:xfrm>
          <a:prstGeom prst="rect">
            <a:avLst/>
          </a:prstGeom>
          <a:ln w="12700">
            <a:miter lim="400000"/>
          </a:ln>
        </p:spPr>
      </p:pic>
      <p:pic>
        <p:nvPicPr>
          <p:cNvPr id="817" name="Grafik 6" descr="Grafik 6"/>
          <p:cNvPicPr>
            <a:picLocks noChangeAspect="1"/>
          </p:cNvPicPr>
          <p:nvPr/>
        </p:nvPicPr>
        <p:blipFill>
          <a:blip r:embed="rId3"/>
          <a:srcRect r="54415"/>
          <a:stretch>
            <a:fillRect/>
          </a:stretch>
        </p:blipFill>
        <p:spPr>
          <a:xfrm rot="5400000">
            <a:off x="695346" y="1022894"/>
            <a:ext cx="1313148" cy="1913268"/>
          </a:xfrm>
          <a:prstGeom prst="rect">
            <a:avLst/>
          </a:prstGeom>
          <a:ln w="12700">
            <a:miter lim="400000"/>
          </a:ln>
        </p:spPr>
      </p:pic>
      <p:pic>
        <p:nvPicPr>
          <p:cNvPr id="818" name="Grafik 7" descr="Grafik 7"/>
          <p:cNvPicPr>
            <a:picLocks noChangeAspect="1"/>
          </p:cNvPicPr>
          <p:nvPr/>
        </p:nvPicPr>
        <p:blipFill>
          <a:blip r:embed="rId4"/>
          <a:stretch>
            <a:fillRect/>
          </a:stretch>
        </p:blipFill>
        <p:spPr>
          <a:xfrm rot="5400000">
            <a:off x="2071946" y="1765269"/>
            <a:ext cx="2634230" cy="1749601"/>
          </a:xfrm>
          <a:prstGeom prst="rect">
            <a:avLst/>
          </a:prstGeom>
          <a:ln w="12700">
            <a:miter lim="400000"/>
          </a:ln>
        </p:spPr>
      </p:pic>
      <p:pic>
        <p:nvPicPr>
          <p:cNvPr id="819" name="Grafik 8" descr="Grafik 8"/>
          <p:cNvPicPr>
            <a:picLocks noChangeAspect="1"/>
          </p:cNvPicPr>
          <p:nvPr/>
        </p:nvPicPr>
        <p:blipFill>
          <a:blip r:embed="rId5"/>
          <a:stretch>
            <a:fillRect/>
          </a:stretch>
        </p:blipFill>
        <p:spPr>
          <a:xfrm rot="5400000">
            <a:off x="4129542" y="1765412"/>
            <a:ext cx="2635076" cy="1750162"/>
          </a:xfrm>
          <a:prstGeom prst="rect">
            <a:avLst/>
          </a:prstGeom>
          <a:ln w="12700">
            <a:miter lim="400000"/>
          </a:ln>
        </p:spPr>
      </p:pic>
      <p:pic>
        <p:nvPicPr>
          <p:cNvPr id="820" name="Grafik 9" descr="Grafik 9"/>
          <p:cNvPicPr>
            <a:picLocks noChangeAspect="1"/>
          </p:cNvPicPr>
          <p:nvPr/>
        </p:nvPicPr>
        <p:blipFill>
          <a:blip r:embed="rId6"/>
          <a:stretch>
            <a:fillRect/>
          </a:stretch>
        </p:blipFill>
        <p:spPr>
          <a:xfrm>
            <a:off x="395285" y="2837266"/>
            <a:ext cx="1913269" cy="1434952"/>
          </a:xfrm>
          <a:prstGeom prst="rect">
            <a:avLst/>
          </a:prstGeom>
          <a:ln w="12700">
            <a:miter lim="400000"/>
          </a:ln>
        </p:spPr>
      </p:pic>
      <p:pic>
        <p:nvPicPr>
          <p:cNvPr id="821" name="Grafik 10" descr="Grafik 10"/>
          <p:cNvPicPr>
            <a:picLocks noChangeAspect="1"/>
          </p:cNvPicPr>
          <p:nvPr/>
        </p:nvPicPr>
        <p:blipFill>
          <a:blip r:embed="rId7"/>
          <a:stretch>
            <a:fillRect/>
          </a:stretch>
        </p:blipFill>
        <p:spPr>
          <a:xfrm>
            <a:off x="6630297" y="1322955"/>
            <a:ext cx="1756154" cy="2634231"/>
          </a:xfrm>
          <a:prstGeom prst="rect">
            <a:avLst/>
          </a:prstGeom>
          <a:ln w="12700">
            <a:miter lim="400000"/>
          </a:ln>
        </p:spPr>
      </p:pic>
      <p:sp>
        <p:nvSpPr>
          <p:cNvPr id="2" name="Datumsplatzhalter 1">
            <a:extLst>
              <a:ext uri="{FF2B5EF4-FFF2-40B4-BE49-F238E27FC236}">
                <a16:creationId xmlns:a16="http://schemas.microsoft.com/office/drawing/2014/main" id="{BDB03185-4A95-1F15-AF86-A7810D2771CD}"/>
              </a:ext>
            </a:extLst>
          </p:cNvPr>
          <p:cNvSpPr>
            <a:spLocks noGrp="1"/>
          </p:cNvSpPr>
          <p:nvPr>
            <p:ph type="dt" sz="half" idx="10"/>
          </p:nvPr>
        </p:nvSpPr>
        <p:spPr/>
        <p:txBody>
          <a:bodyPr/>
          <a:lstStyle/>
          <a:p>
            <a:r>
              <a:rPr lang="de-DE"/>
              <a:t>2025-03-21</a:t>
            </a:r>
          </a:p>
        </p:txBody>
      </p:sp>
      <p:sp>
        <p:nvSpPr>
          <p:cNvPr id="3" name="Fußzeilenplatzhalter 2">
            <a:extLst>
              <a:ext uri="{FF2B5EF4-FFF2-40B4-BE49-F238E27FC236}">
                <a16:creationId xmlns:a16="http://schemas.microsoft.com/office/drawing/2014/main" id="{E354DAFB-8414-0166-E961-48ACF5B80D53}"/>
              </a:ext>
            </a:extLst>
          </p:cNvPr>
          <p:cNvSpPr>
            <a:spLocks noGrp="1"/>
          </p:cNvSpPr>
          <p:nvPr>
            <p:ph type="ftr" sz="quarter" idx="11"/>
          </p:nvPr>
        </p:nvSpPr>
        <p:spPr/>
        <p:txBody>
          <a:bodyPr/>
          <a:lstStyle/>
          <a:p>
            <a:r>
              <a:rPr lang="de-DE"/>
              <a:t>PrePEP 2025</a:t>
            </a:r>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Titel 1"/>
          <p:cNvSpPr txBox="1">
            <a:spLocks noGrp="1"/>
          </p:cNvSpPr>
          <p:nvPr>
            <p:ph type="title"/>
          </p:nvPr>
        </p:nvSpPr>
        <p:spPr>
          <a:xfrm>
            <a:off x="395286" y="270870"/>
            <a:ext cx="8353426" cy="360100"/>
          </a:xfrm>
          <a:prstGeom prst="rect">
            <a:avLst/>
          </a:prstGeom>
        </p:spPr>
        <p:txBody>
          <a:bodyPr/>
          <a:lstStyle>
            <a:lvl1pPr defTabSz="651509">
              <a:defRPr sz="2470"/>
            </a:lvl1pPr>
          </a:lstStyle>
          <a:p>
            <a:r>
              <a:t>Boundary Layer Turbulence</a:t>
            </a:r>
          </a:p>
        </p:txBody>
      </p:sp>
      <p:pic>
        <p:nvPicPr>
          <p:cNvPr id="953" name="Grafik 3" descr="Grafik 3"/>
          <p:cNvPicPr>
            <a:picLocks noChangeAspect="1"/>
          </p:cNvPicPr>
          <p:nvPr/>
        </p:nvPicPr>
        <p:blipFill>
          <a:blip r:embed="rId3"/>
          <a:stretch>
            <a:fillRect/>
          </a:stretch>
        </p:blipFill>
        <p:spPr>
          <a:xfrm>
            <a:off x="9166" y="795169"/>
            <a:ext cx="8628205" cy="4734773"/>
          </a:xfrm>
          <a:prstGeom prst="rect">
            <a:avLst/>
          </a:prstGeom>
          <a:ln w="12700">
            <a:miter lim="400000"/>
          </a:ln>
        </p:spPr>
      </p:pic>
      <p:pic>
        <p:nvPicPr>
          <p:cNvPr id="954" name="Grafik 4" descr="Grafik 4"/>
          <p:cNvPicPr>
            <a:picLocks noChangeAspect="1"/>
          </p:cNvPicPr>
          <p:nvPr/>
        </p:nvPicPr>
        <p:blipFill>
          <a:blip r:embed="rId4"/>
          <a:stretch>
            <a:fillRect/>
          </a:stretch>
        </p:blipFill>
        <p:spPr>
          <a:xfrm>
            <a:off x="5301048" y="70105"/>
            <a:ext cx="1755174" cy="560866"/>
          </a:xfrm>
          <a:prstGeom prst="rect">
            <a:avLst/>
          </a:prstGeom>
          <a:ln w="12700">
            <a:miter lim="400000"/>
          </a:ln>
        </p:spPr>
      </p:pic>
      <p:sp>
        <p:nvSpPr>
          <p:cNvPr id="957" name="Rechteck"/>
          <p:cNvSpPr/>
          <p:nvPr/>
        </p:nvSpPr>
        <p:spPr>
          <a:xfrm>
            <a:off x="4170679" y="1117904"/>
            <a:ext cx="4906765" cy="4412038"/>
          </a:xfrm>
          <a:prstGeom prst="rect">
            <a:avLst/>
          </a:prstGeom>
          <a:solidFill>
            <a:srgbClr val="FFFFFF"/>
          </a:solidFill>
          <a:ln w="12700">
            <a:miter lim="400000"/>
          </a:ln>
        </p:spPr>
        <p:txBody>
          <a:bodyPr lIns="45719" rIns="45719" anchor="ctr"/>
          <a:lstStyle/>
          <a:p>
            <a:endParaRPr dirty="0"/>
          </a:p>
        </p:txBody>
      </p:sp>
      <p:pic>
        <p:nvPicPr>
          <p:cNvPr id="958" name="vertical_stare.jpg" descr="vertical_stare.jpg"/>
          <p:cNvPicPr>
            <a:picLocks noChangeAspect="1"/>
          </p:cNvPicPr>
          <p:nvPr/>
        </p:nvPicPr>
        <p:blipFill>
          <a:blip r:embed="rId5"/>
          <a:stretch>
            <a:fillRect/>
          </a:stretch>
        </p:blipFill>
        <p:spPr>
          <a:xfrm>
            <a:off x="3766537" y="1621969"/>
            <a:ext cx="4803591" cy="2457240"/>
          </a:xfrm>
          <a:prstGeom prst="rect">
            <a:avLst/>
          </a:prstGeom>
          <a:ln w="12700">
            <a:miter lim="400000"/>
          </a:ln>
        </p:spPr>
      </p:pic>
      <p:sp>
        <p:nvSpPr>
          <p:cNvPr id="959" name="measure w…"/>
          <p:cNvSpPr txBox="1"/>
          <p:nvPr/>
        </p:nvSpPr>
        <p:spPr>
          <a:xfrm>
            <a:off x="6687745" y="1370259"/>
            <a:ext cx="2217091"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measure w</a:t>
            </a:r>
          </a:p>
          <a:p>
            <a:r>
              <a:t>derive w’,  w’</a:t>
            </a:r>
            <a:r>
              <a:rPr baseline="31999"/>
              <a:t>2</a:t>
            </a:r>
            <a:r>
              <a:t>, w’</a:t>
            </a:r>
            <a:r>
              <a:rPr baseline="31999"/>
              <a:t>3</a:t>
            </a:r>
            <a:r>
              <a:t>,…</a:t>
            </a:r>
            <a:endParaRPr baseline="31999"/>
          </a:p>
          <a:p>
            <a:r>
              <a:rPr baseline="31999"/>
              <a:t>  </a:t>
            </a:r>
          </a:p>
        </p:txBody>
      </p:sp>
      <p:grpSp>
        <p:nvGrpSpPr>
          <p:cNvPr id="6" name="Gruppieren 5">
            <a:extLst>
              <a:ext uri="{FF2B5EF4-FFF2-40B4-BE49-F238E27FC236}">
                <a16:creationId xmlns:a16="http://schemas.microsoft.com/office/drawing/2014/main" id="{8D3CD8D6-F342-ABE8-EE11-656C4709F427}"/>
              </a:ext>
            </a:extLst>
          </p:cNvPr>
          <p:cNvGrpSpPr/>
          <p:nvPr/>
        </p:nvGrpSpPr>
        <p:grpSpPr>
          <a:xfrm>
            <a:off x="3241040" y="1812290"/>
            <a:ext cx="3291904" cy="1032510"/>
            <a:chOff x="3241040" y="1812290"/>
            <a:chExt cx="3291904" cy="1032510"/>
          </a:xfrm>
        </p:grpSpPr>
        <p:sp>
          <p:nvSpPr>
            <p:cNvPr id="5" name="Rechteck 4">
              <a:extLst>
                <a:ext uri="{FF2B5EF4-FFF2-40B4-BE49-F238E27FC236}">
                  <a16:creationId xmlns:a16="http://schemas.microsoft.com/office/drawing/2014/main" id="{41A323E2-B6EA-2D6C-7EEC-6C87457AEF96}"/>
                </a:ext>
              </a:extLst>
            </p:cNvPr>
            <p:cNvSpPr/>
            <p:nvPr/>
          </p:nvSpPr>
          <p:spPr>
            <a:xfrm>
              <a:off x="3241040" y="1812290"/>
              <a:ext cx="3274097" cy="10325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a:extLst>
                <a:ext uri="{FF2B5EF4-FFF2-40B4-BE49-F238E27FC236}">
                  <a16:creationId xmlns:a16="http://schemas.microsoft.com/office/drawing/2014/main" id="{70F28A77-934E-BB8E-96EA-CB9E3A17AF18}"/>
                </a:ext>
              </a:extLst>
            </p:cNvPr>
            <p:cNvGrpSpPr/>
            <p:nvPr/>
          </p:nvGrpSpPr>
          <p:grpSpPr>
            <a:xfrm>
              <a:off x="3301513" y="1913761"/>
              <a:ext cx="3231431" cy="844550"/>
              <a:chOff x="3301513" y="1913761"/>
              <a:chExt cx="3231431" cy="844550"/>
            </a:xfrm>
            <a:solidFill>
              <a:schemeClr val="bg1"/>
            </a:solidFill>
          </p:grpSpPr>
          <p:pic>
            <p:nvPicPr>
              <p:cNvPr id="2" name="Grafik 1">
                <a:extLst>
                  <a:ext uri="{FF2B5EF4-FFF2-40B4-BE49-F238E27FC236}">
                    <a16:creationId xmlns:a16="http://schemas.microsoft.com/office/drawing/2014/main" id="{0DACAEA3-BBD6-5826-1210-E3FEC7594A0C}"/>
                  </a:ext>
                </a:extLst>
              </p:cNvPr>
              <p:cNvPicPr>
                <a:picLocks noChangeAspect="1"/>
              </p:cNvPicPr>
              <p:nvPr/>
            </p:nvPicPr>
            <p:blipFill>
              <a:blip r:embed="rId6"/>
              <a:stretch>
                <a:fillRect/>
              </a:stretch>
            </p:blipFill>
            <p:spPr>
              <a:xfrm>
                <a:off x="3301513" y="1913761"/>
                <a:ext cx="527844" cy="844550"/>
              </a:xfrm>
              <a:prstGeom prst="rect">
                <a:avLst/>
              </a:prstGeom>
              <a:grpFill/>
            </p:spPr>
          </p:pic>
          <p:sp>
            <p:nvSpPr>
              <p:cNvPr id="3" name="Textfeld 2">
                <a:extLst>
                  <a:ext uri="{FF2B5EF4-FFF2-40B4-BE49-F238E27FC236}">
                    <a16:creationId xmlns:a16="http://schemas.microsoft.com/office/drawing/2014/main" id="{6C82405F-D5DE-87C4-35CA-845F039E1C91}"/>
                  </a:ext>
                </a:extLst>
              </p:cNvPr>
              <p:cNvSpPr txBox="1"/>
              <p:nvPr/>
            </p:nvSpPr>
            <p:spPr>
              <a:xfrm>
                <a:off x="3862020" y="2182148"/>
                <a:ext cx="2670924" cy="307777"/>
              </a:xfrm>
              <a:prstGeom prst="rect">
                <a:avLst/>
              </a:prstGeom>
              <a:noFill/>
            </p:spPr>
            <p:txBody>
              <a:bodyPr wrap="none" rtlCol="0">
                <a:spAutoFit/>
              </a:bodyPr>
              <a:lstStyle/>
              <a:p>
                <a:r>
                  <a:rPr lang="de-DE" sz="1400" dirty="0" err="1"/>
                  <a:t>Measure</a:t>
                </a:r>
                <a:r>
                  <a:rPr lang="de-DE" sz="1400" dirty="0"/>
                  <a:t> </a:t>
                </a:r>
                <a:r>
                  <a:rPr lang="de-DE" sz="1400" dirty="0" err="1"/>
                  <a:t>of</a:t>
                </a:r>
                <a:r>
                  <a:rPr lang="de-DE" sz="1400" dirty="0"/>
                  <a:t> </a:t>
                </a:r>
                <a:r>
                  <a:rPr lang="de-DE" sz="1400" dirty="0" err="1"/>
                  <a:t>turbulence</a:t>
                </a:r>
                <a:r>
                  <a:rPr lang="de-DE" sz="1400" dirty="0"/>
                  <a:t> </a:t>
                </a:r>
                <a:r>
                  <a:rPr lang="de-DE" sz="1400" dirty="0" err="1"/>
                  <a:t>intensity</a:t>
                </a:r>
                <a:endParaRPr lang="de-DE" sz="1400" dirty="0"/>
              </a:p>
            </p:txBody>
          </p:sp>
        </p:grpSp>
      </p:grpSp>
      <p:sp>
        <p:nvSpPr>
          <p:cNvPr id="955" name="Dewani et al, in revision"/>
          <p:cNvSpPr txBox="1"/>
          <p:nvPr/>
        </p:nvSpPr>
        <p:spPr>
          <a:xfrm>
            <a:off x="6332145" y="4814499"/>
            <a:ext cx="2305226" cy="3693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err="1"/>
              <a:t>Dewani</a:t>
            </a:r>
            <a:r>
              <a:rPr dirty="0"/>
              <a:t> et al, </a:t>
            </a:r>
            <a:r>
              <a:rPr lang="de-DE" dirty="0"/>
              <a:t>2023</a:t>
            </a:r>
            <a:endParaRPr dirty="0"/>
          </a:p>
        </p:txBody>
      </p:sp>
      <p:sp>
        <p:nvSpPr>
          <p:cNvPr id="7" name="Rechteck 6">
            <a:extLst>
              <a:ext uri="{FF2B5EF4-FFF2-40B4-BE49-F238E27FC236}">
                <a16:creationId xmlns:a16="http://schemas.microsoft.com/office/drawing/2014/main" id="{C42D5690-6853-99F9-E1F8-63FBBFE859BD}"/>
              </a:ext>
            </a:extLst>
          </p:cNvPr>
          <p:cNvSpPr/>
          <p:nvPr/>
        </p:nvSpPr>
        <p:spPr>
          <a:xfrm>
            <a:off x="66556" y="4969076"/>
            <a:ext cx="2633101" cy="56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WD-PowerPoint">
  <a:themeElements>
    <a:clrScheme name="DWD-Farben PowerPoint">
      <a:dk1>
        <a:srgbClr val="2D4B9B"/>
      </a:dk1>
      <a:lt1>
        <a:sysClr val="window" lastClr="FFFFFF"/>
      </a:lt1>
      <a:dk2>
        <a:srgbClr val="96B9DC"/>
      </a:dk2>
      <a:lt2>
        <a:srgbClr val="D2E1F5"/>
      </a:lt2>
      <a:accent1>
        <a:srgbClr val="2D4B9B"/>
      </a:accent1>
      <a:accent2>
        <a:srgbClr val="9E3D00"/>
      </a:accent2>
      <a:accent3>
        <a:srgbClr val="945100"/>
      </a:accent3>
      <a:accent4>
        <a:srgbClr val="DE8004"/>
      </a:accent4>
      <a:accent5>
        <a:srgbClr val="608E00"/>
      </a:accent5>
      <a:accent6>
        <a:srgbClr val="2F6100"/>
      </a:accent6>
      <a:hlink>
        <a:srgbClr val="2D4B9B"/>
      </a:hlink>
      <a:folHlink>
        <a:srgbClr val="2D4B9B"/>
      </a:folHlink>
    </a:clrScheme>
    <a:fontScheme name="DWD-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3066</Words>
  <Application>Microsoft Macintosh PowerPoint</Application>
  <PresentationFormat>Bildschirmpräsentation (16:9)</PresentationFormat>
  <Paragraphs>451</Paragraphs>
  <Slides>38</Slides>
  <Notes>9</Notes>
  <HiddenSlides>4</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38</vt:i4>
      </vt:variant>
    </vt:vector>
  </HeadingPairs>
  <TitlesOfParts>
    <vt:vector size="45" baseType="lpstr">
      <vt:lpstr>Arial</vt:lpstr>
      <vt:lpstr>Calibri</vt:lpstr>
      <vt:lpstr>Helvetica</vt:lpstr>
      <vt:lpstr>Monaco</vt:lpstr>
      <vt:lpstr>Times Roman</vt:lpstr>
      <vt:lpstr>Wingdings</vt:lpstr>
      <vt:lpstr>DWD-PowerPoint</vt:lpstr>
      <vt:lpstr>PowerPoint-Präsentation</vt:lpstr>
      <vt:lpstr>Standard Verification</vt:lpstr>
      <vt:lpstr>Outline</vt:lpstr>
      <vt:lpstr>PowerPoint-Präsentation</vt:lpstr>
      <vt:lpstr>Outline</vt:lpstr>
      <vt:lpstr>PowerPoint-Präsentation</vt:lpstr>
      <vt:lpstr>TP-pole: temperature and pressure (University Hamburg)</vt:lpstr>
      <vt:lpstr>Impressions</vt:lpstr>
      <vt:lpstr>Boundary Layer Turbulence</vt:lpstr>
      <vt:lpstr>Boundary Layer Turbulence</vt:lpstr>
      <vt:lpstr>Boundary Layer Turbulence</vt:lpstr>
      <vt:lpstr>Comparison model ↔︎ observations</vt:lpstr>
      <vt:lpstr>PowerPoint-Präsentation</vt:lpstr>
      <vt:lpstr>Near-surface quantities fit well with observations</vt:lpstr>
      <vt:lpstr>TKE: model ↔︎ observations  (Domain 04 ∆x=78 m )</vt:lpstr>
      <vt:lpstr>Outline</vt:lpstr>
      <vt:lpstr>2. Experimental Setup around the Measurement Campaign PIANO  cold air pool case, October 2017</vt:lpstr>
      <vt:lpstr>PowerPoint-Präsentation</vt:lpstr>
      <vt:lpstr>PowerPoint-Präsentation</vt:lpstr>
      <vt:lpstr>PowerPoint-Präsentation</vt:lpstr>
      <vt:lpstr>PowerPoint-Präsentation</vt:lpstr>
      <vt:lpstr>PowerPoint-Präsentation</vt:lpstr>
      <vt:lpstr>PowerPoint-Präsentation</vt:lpstr>
      <vt:lpstr>Observed wind speed</vt:lpstr>
      <vt:lpstr>Simulated temporal wind speed</vt:lpstr>
      <vt:lpstr>Radiation</vt:lpstr>
      <vt:lpstr>Outline</vt:lpstr>
      <vt:lpstr>Making use of hail reports - hail size</vt:lpstr>
      <vt:lpstr>PowerPoint-Präsentation</vt:lpstr>
      <vt:lpstr>Outline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Summary</vt:lpstr>
    </vt:vector>
  </TitlesOfParts>
  <Company>Deutscher Wetterdienst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DWD</dc:creator>
  <cp:lastModifiedBy>Linda Schlemmer</cp:lastModifiedBy>
  <cp:revision>103</cp:revision>
  <dcterms:created xsi:type="dcterms:W3CDTF">2020-05-28T07:34:32Z</dcterms:created>
  <dcterms:modified xsi:type="dcterms:W3CDTF">2025-03-19T21:16:41Z</dcterms:modified>
</cp:coreProperties>
</file>