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648" r:id="rId3"/>
    <p:sldId id="264" r:id="rId4"/>
    <p:sldId id="262" r:id="rId5"/>
    <p:sldId id="478" r:id="rId6"/>
    <p:sldId id="473" r:id="rId7"/>
    <p:sldId id="427" r:id="rId8"/>
    <p:sldId id="466" r:id="rId9"/>
    <p:sldId id="415" r:id="rId10"/>
    <p:sldId id="650" r:id="rId11"/>
    <p:sldId id="419" r:id="rId12"/>
    <p:sldId id="649" r:id="rId13"/>
    <p:sldId id="41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0A50712-FDCC-5943-9C76-2B4BDEBBB758}">
          <p14:sldIdLst>
            <p14:sldId id="256"/>
            <p14:sldId id="648"/>
            <p14:sldId id="264"/>
            <p14:sldId id="262"/>
            <p14:sldId id="478"/>
            <p14:sldId id="473"/>
            <p14:sldId id="427"/>
            <p14:sldId id="466"/>
            <p14:sldId id="415"/>
            <p14:sldId id="650"/>
            <p14:sldId id="419"/>
            <p14:sldId id="649"/>
            <p14:sldId id="414"/>
          </p14:sldIdLst>
        </p14:section>
        <p14:section name="Extras" id="{005E7F12-37F6-2548-8C93-54FC9351D5F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29D4C6-A73C-D135-8FF8-31733AF5D1C6}" name="Joshua Einstein" initials="JE" userId="b67f402e19e84db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shua Einstein-Curti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CA5"/>
    <a:srgbClr val="5FBB46"/>
    <a:srgbClr val="025BA8"/>
    <a:srgbClr val="4484C5"/>
    <a:srgbClr val="F2DCDB"/>
    <a:srgbClr val="B9D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1" autoAdjust="0"/>
    <p:restoredTop sz="89666" autoAdjust="0"/>
  </p:normalViewPr>
  <p:slideViewPr>
    <p:cSldViewPr>
      <p:cViewPr varScale="1">
        <p:scale>
          <a:sx n="126" d="100"/>
          <a:sy n="126" d="100"/>
        </p:scale>
        <p:origin x="840" y="2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A4071B-CC5E-E745-BE04-51C7C3BE29F2}" type="datetimeFigureOut">
              <a:rPr lang="en-US" smtClean="0"/>
              <a:t>4/3/25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524389-64DB-9742-9245-8DB62093FE07}" type="slidenum">
              <a:rPr lang="en-US" smtClean="0"/>
              <a:t>‹#›</a:t>
            </a:fld>
            <a:endParaRPr lang="en-US"/>
          </a:p>
        </p:txBody>
      </p:sp>
    </p:spTree>
    <p:extLst>
      <p:ext uri="{BB962C8B-B14F-4D97-AF65-F5344CB8AC3E}">
        <p14:creationId xmlns:p14="http://schemas.microsoft.com/office/powerpoint/2010/main" val="340405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3BA80-57B3-49B9-AC0E-4F5008C8B089}" type="datetimeFigureOut">
              <a:rPr lang="en-US" smtClean="0"/>
              <a:t>4/3/25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C50617-1FA3-45FC-A030-A46FC7CAE6BB}" type="slidenum">
              <a:rPr lang="en-US" smtClean="0"/>
              <a:t>‹#›</a:t>
            </a:fld>
            <a:endParaRPr lang="en-US"/>
          </a:p>
        </p:txBody>
      </p:sp>
    </p:spTree>
    <p:extLst>
      <p:ext uri="{BB962C8B-B14F-4D97-AF65-F5344CB8AC3E}">
        <p14:creationId xmlns:p14="http://schemas.microsoft.com/office/powerpoint/2010/main" val="93159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52483d43e5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52483d43e5_0_1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g252483d43e5_0_19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6e6645703d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16e6645703d_0_1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g16e6645703d_0_1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4fd5f52b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4fd5f52b4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24fd5f52b46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21544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50617-1FA3-45FC-A030-A46FC7CAE6BB}" type="slidenum">
              <a:rPr lang="en-US" smtClean="0"/>
              <a:t>9</a:t>
            </a:fld>
            <a:endParaRPr lang="en-US"/>
          </a:p>
        </p:txBody>
      </p:sp>
    </p:spTree>
    <p:extLst>
      <p:ext uri="{BB962C8B-B14F-4D97-AF65-F5344CB8AC3E}">
        <p14:creationId xmlns:p14="http://schemas.microsoft.com/office/powerpoint/2010/main" val="1283572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50617-1FA3-45FC-A030-A46FC7CAE6BB}" type="slidenum">
              <a:rPr lang="en-US" smtClean="0"/>
              <a:t>11</a:t>
            </a:fld>
            <a:endParaRPr lang="en-US"/>
          </a:p>
        </p:txBody>
      </p:sp>
    </p:spTree>
    <p:extLst>
      <p:ext uri="{BB962C8B-B14F-4D97-AF65-F5344CB8AC3E}">
        <p14:creationId xmlns:p14="http://schemas.microsoft.com/office/powerpoint/2010/main" val="4063102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3388E2-693B-481F-9B0B-022217EFC111}" type="slidenum">
              <a:rPr lang="en-US" smtClean="0"/>
              <a:t>‹#›</a:t>
            </a:fld>
            <a:endParaRPr lang="en-US"/>
          </a:p>
        </p:txBody>
      </p:sp>
      <p:sp>
        <p:nvSpPr>
          <p:cNvPr id="6" name="Title 5">
            <a:extLst>
              <a:ext uri="{FF2B5EF4-FFF2-40B4-BE49-F238E27FC236}">
                <a16:creationId xmlns:a16="http://schemas.microsoft.com/office/drawing/2014/main" id="{B757D143-10DA-564F-B9B0-8FA1687FA9D2}"/>
              </a:ext>
            </a:extLst>
          </p:cNvPr>
          <p:cNvSpPr>
            <a:spLocks noGrp="1"/>
          </p:cNvSpPr>
          <p:nvPr>
            <p:ph type="title"/>
          </p:nvPr>
        </p:nvSpPr>
        <p:spPr/>
        <p:txBody>
          <a:bodyPr/>
          <a:lstStyle/>
          <a:p>
            <a:r>
              <a:rPr lang="en-US" dirty="0"/>
              <a:t>Click to edit Master title style</a:t>
            </a:r>
          </a:p>
        </p:txBody>
      </p:sp>
      <p:sp>
        <p:nvSpPr>
          <p:cNvPr id="8" name="Picture Placeholder 7">
            <a:extLst>
              <a:ext uri="{FF2B5EF4-FFF2-40B4-BE49-F238E27FC236}">
                <a16:creationId xmlns:a16="http://schemas.microsoft.com/office/drawing/2014/main" id="{476DF95F-0DA3-FB47-ADB0-3C2D5DDBE8A6}"/>
              </a:ext>
            </a:extLst>
          </p:cNvPr>
          <p:cNvSpPr>
            <a:spLocks noGrp="1"/>
          </p:cNvSpPr>
          <p:nvPr>
            <p:ph type="pic" sz="quarter" idx="13"/>
          </p:nvPr>
        </p:nvSpPr>
        <p:spPr>
          <a:xfrm>
            <a:off x="6299200" y="1600200"/>
            <a:ext cx="5283200" cy="4419600"/>
          </a:xfrm>
        </p:spPr>
        <p:txBody>
          <a:bodyPr/>
          <a:lstStyle/>
          <a:p>
            <a:endParaRPr lang="en-US"/>
          </a:p>
        </p:txBody>
      </p:sp>
    </p:spTree>
    <p:extLst>
      <p:ext uri="{BB962C8B-B14F-4D97-AF65-F5344CB8AC3E}">
        <p14:creationId xmlns:p14="http://schemas.microsoft.com/office/powerpoint/2010/main" val="2779476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VNC_2019">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11582400" cy="685800"/>
          </a:xfrm>
        </p:spPr>
        <p:txBody>
          <a:bodyPr>
            <a:normAutofit/>
          </a:bodyPr>
          <a:lstStyle>
            <a:lvl1pPr>
              <a:defRPr sz="2800" b="1" i="0">
                <a:latin typeface="Gill Sans MT" panose="020B0502020104020203" pitchFamily="34" charset="77"/>
                <a:cs typeface="Times New Roman" pitchFamily="18" charset="0"/>
              </a:defRPr>
            </a:lvl1pPr>
          </a:lstStyle>
          <a:p>
            <a:r>
              <a:rPr lang="en-US" dirty="0"/>
              <a:t>Click to edit Master title style</a:t>
            </a:r>
          </a:p>
        </p:txBody>
      </p:sp>
      <p:sp>
        <p:nvSpPr>
          <p:cNvPr id="9" name="Content Placeholder 2"/>
          <p:cNvSpPr>
            <a:spLocks noGrp="1"/>
          </p:cNvSpPr>
          <p:nvPr>
            <p:ph idx="1"/>
          </p:nvPr>
        </p:nvSpPr>
        <p:spPr>
          <a:xfrm>
            <a:off x="304800" y="914400"/>
            <a:ext cx="11582400" cy="5334000"/>
          </a:xfrm>
        </p:spPr>
        <p:txBody>
          <a:bodyPr/>
          <a:lstStyle>
            <a:lvl1pPr>
              <a:spcBef>
                <a:spcPts val="0"/>
              </a:spcBef>
              <a:spcAft>
                <a:spcPts val="600"/>
              </a:spcAft>
              <a:defRPr sz="2200" b="0" i="0">
                <a:solidFill>
                  <a:srgbClr val="025BA8"/>
                </a:solidFill>
                <a:latin typeface="Gill Sans MT" panose="020B0502020104020203" pitchFamily="34" charset="77"/>
                <a:cs typeface="Times New Roman" pitchFamily="18" charset="0"/>
              </a:defRPr>
            </a:lvl1pPr>
            <a:lvl2pPr marL="742950" indent="-285750">
              <a:spcBef>
                <a:spcPts val="0"/>
              </a:spcBef>
              <a:spcAft>
                <a:spcPts val="600"/>
              </a:spcAft>
              <a:buFont typeface="Arial" panose="020B0604020202020204" pitchFamily="34" charset="0"/>
              <a:buChar char="•"/>
              <a:defRPr sz="1800" i="0">
                <a:solidFill>
                  <a:schemeClr val="tx1"/>
                </a:solidFill>
                <a:latin typeface="Gill Sans MT" panose="020B0502020104020203" pitchFamily="34" charset="77"/>
                <a:cs typeface="Times New Roman" pitchFamily="18" charset="0"/>
              </a:defRPr>
            </a:lvl2pPr>
            <a:lvl3pPr marL="1200150" indent="-285750">
              <a:spcBef>
                <a:spcPts val="0"/>
              </a:spcBef>
              <a:spcAft>
                <a:spcPts val="600"/>
              </a:spcAft>
              <a:buFont typeface="Arial" panose="020B0604020202020204" pitchFamily="34" charset="0"/>
              <a:buChar char="•"/>
              <a:defRPr sz="1600" i="0">
                <a:solidFill>
                  <a:schemeClr val="tx1"/>
                </a:solidFill>
                <a:latin typeface="Gill Sans MT" panose="020B0502020104020203" pitchFamily="34" charset="77"/>
                <a:cs typeface="Times New Roman" pitchFamily="18" charset="0"/>
              </a:defRPr>
            </a:lvl3pPr>
            <a:lvl4pPr marL="1657350" indent="-285750">
              <a:spcBef>
                <a:spcPts val="0"/>
              </a:spcBef>
              <a:spcAft>
                <a:spcPts val="600"/>
              </a:spcAft>
              <a:buFont typeface="Arial" panose="020B0604020202020204" pitchFamily="34" charset="0"/>
              <a:buChar char="•"/>
              <a:defRPr sz="1400" b="0" i="0">
                <a:solidFill>
                  <a:schemeClr val="tx1"/>
                </a:solidFill>
                <a:latin typeface="Gill Sans MT" panose="020B0502020104020203" pitchFamily="34" charset="77"/>
                <a:cs typeface="Times New Roman" pitchFamily="18" charset="0"/>
              </a:defRPr>
            </a:lvl4pPr>
            <a:lvl5pPr marL="2000250" indent="-171450">
              <a:spcBef>
                <a:spcPts val="0"/>
              </a:spcBef>
              <a:spcAft>
                <a:spcPts val="600"/>
              </a:spcAft>
              <a:buFont typeface="Arial" panose="020B0604020202020204" pitchFamily="34" charset="0"/>
              <a:buChar char="•"/>
              <a:defRPr sz="1200" b="0" i="0">
                <a:solidFill>
                  <a:schemeClr val="tx1"/>
                </a:solidFill>
                <a:latin typeface="Gill Sans MT" panose="020B0502020104020203" pitchFamily="34" charset="77"/>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3EF4260C-1339-984D-9610-22070166583D}"/>
              </a:ext>
            </a:extLst>
          </p:cNvPr>
          <p:cNvSpPr/>
          <p:nvPr userDrawn="1"/>
        </p:nvSpPr>
        <p:spPr>
          <a:xfrm>
            <a:off x="0" y="6400800"/>
            <a:ext cx="12192000" cy="457201"/>
          </a:xfrm>
          <a:prstGeom prst="rect">
            <a:avLst/>
          </a:prstGeom>
          <a:solidFill>
            <a:srgbClr val="4484C5">
              <a:alpha val="2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1" name="TextBox 10"/>
          <p:cNvSpPr txBox="1"/>
          <p:nvPr userDrawn="1"/>
        </p:nvSpPr>
        <p:spPr>
          <a:xfrm>
            <a:off x="10972800" y="6504801"/>
            <a:ext cx="914400" cy="292388"/>
          </a:xfrm>
          <a:prstGeom prst="rect">
            <a:avLst/>
          </a:prstGeom>
          <a:noFill/>
        </p:spPr>
        <p:txBody>
          <a:bodyPr wrap="square" rtlCol="0" anchor="t">
            <a:spAutoFit/>
          </a:bodyPr>
          <a:lstStyle/>
          <a:p>
            <a:pPr algn="r"/>
            <a:fld id="{2EE6E987-02F3-D44A-AF77-5C690A4AF2F3}" type="slidenum">
              <a:rPr lang="en-US" sz="1300" i="0" smtClean="0">
                <a:solidFill>
                  <a:schemeClr val="tx1">
                    <a:lumMod val="75000"/>
                    <a:lumOff val="25000"/>
                  </a:schemeClr>
                </a:solidFill>
                <a:latin typeface="Century Gothic" panose="020B0502020202020204" pitchFamily="34" charset="0"/>
                <a:cs typeface="Times New Roman" pitchFamily="18" charset="0"/>
              </a:rPr>
              <a:pPr algn="r"/>
              <a:t>‹#›</a:t>
            </a:fld>
            <a:r>
              <a:rPr lang="en-US" sz="1300" i="0" dirty="0">
                <a:solidFill>
                  <a:schemeClr val="tx1">
                    <a:lumMod val="75000"/>
                    <a:lumOff val="25000"/>
                  </a:schemeClr>
                </a:solidFill>
                <a:latin typeface="Century Gothic" panose="020B0502020202020204" pitchFamily="34" charset="0"/>
                <a:cs typeface="Times New Roman" pitchFamily="18" charset="0"/>
              </a:rPr>
              <a:t>/13</a:t>
            </a:r>
          </a:p>
        </p:txBody>
      </p:sp>
      <p:sp>
        <p:nvSpPr>
          <p:cNvPr id="8" name="Footer Placeholder 3"/>
          <p:cNvSpPr>
            <a:spLocks noGrp="1"/>
          </p:cNvSpPr>
          <p:nvPr userDrawn="1"/>
        </p:nvSpPr>
        <p:spPr>
          <a:xfrm>
            <a:off x="3855698" y="6451600"/>
            <a:ext cx="4480604" cy="323166"/>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ＭＳ Ｐゴシック" pitchFamily="34" charset="-128"/>
                <a:cs typeface="+mn-cs"/>
              </a:defRPr>
            </a:lvl1pPr>
            <a:lvl2pPr marL="4556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28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00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72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r>
              <a:rPr lang="en-US" sz="1600" b="0" i="0" baseline="0" dirty="0">
                <a:solidFill>
                  <a:schemeClr val="tx1">
                    <a:lumMod val="75000"/>
                    <a:lumOff val="25000"/>
                  </a:schemeClr>
                </a:solidFill>
                <a:latin typeface="Century Gothic" panose="020B0502020202020204" pitchFamily="34" charset="0"/>
                <a:cs typeface="Times New Roman" pitchFamily="18" charset="0"/>
              </a:rPr>
              <a:t>RL4AA 2025</a:t>
            </a:r>
          </a:p>
        </p:txBody>
      </p:sp>
      <p:pic>
        <p:nvPicPr>
          <p:cNvPr id="5" name="Picture 4" descr="A picture containing clock, drawing&#10;&#10;Description automatically generated">
            <a:extLst>
              <a:ext uri="{FF2B5EF4-FFF2-40B4-BE49-F238E27FC236}">
                <a16:creationId xmlns:a16="http://schemas.microsoft.com/office/drawing/2014/main" id="{C2428063-B932-794D-96CD-ECA7A57798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477000"/>
            <a:ext cx="1682126" cy="285514"/>
          </a:xfrm>
          <a:prstGeom prst="rect">
            <a:avLst/>
          </a:prstGeom>
        </p:spPr>
      </p:pic>
    </p:spTree>
    <p:extLst>
      <p:ext uri="{BB962C8B-B14F-4D97-AF65-F5344CB8AC3E}">
        <p14:creationId xmlns:p14="http://schemas.microsoft.com/office/powerpoint/2010/main" val="235853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VNC_2019">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11582400" cy="685800"/>
          </a:xfrm>
        </p:spPr>
        <p:txBody>
          <a:bodyPr>
            <a:normAutofit/>
          </a:bodyPr>
          <a:lstStyle>
            <a:lvl1pPr>
              <a:defRPr sz="2800" b="1" i="0">
                <a:latin typeface="Gill Sans MT" panose="020B0502020104020203" pitchFamily="34" charset="77"/>
                <a:cs typeface="Times New Roman" pitchFamily="18" charset="0"/>
              </a:defRPr>
            </a:lvl1pPr>
          </a:lstStyle>
          <a:p>
            <a:r>
              <a:rPr lang="en-US" dirty="0"/>
              <a:t>Click to edit Master title style</a:t>
            </a:r>
          </a:p>
        </p:txBody>
      </p:sp>
      <p:sp>
        <p:nvSpPr>
          <p:cNvPr id="9" name="Content Placeholder 2"/>
          <p:cNvSpPr>
            <a:spLocks noGrp="1"/>
          </p:cNvSpPr>
          <p:nvPr>
            <p:ph idx="1"/>
          </p:nvPr>
        </p:nvSpPr>
        <p:spPr>
          <a:xfrm>
            <a:off x="304800" y="914400"/>
            <a:ext cx="11582400" cy="1600200"/>
          </a:xfrm>
        </p:spPr>
        <p:txBody>
          <a:bodyPr/>
          <a:lstStyle>
            <a:lvl1pPr>
              <a:spcBef>
                <a:spcPts val="0"/>
              </a:spcBef>
              <a:spcAft>
                <a:spcPts val="600"/>
              </a:spcAft>
              <a:defRPr sz="2200" b="0" i="0">
                <a:solidFill>
                  <a:srgbClr val="025BA8"/>
                </a:solidFill>
                <a:latin typeface="Gill Sans MT" panose="020B0502020104020203" pitchFamily="34" charset="77"/>
                <a:cs typeface="Times New Roman" pitchFamily="18" charset="0"/>
              </a:defRPr>
            </a:lvl1pPr>
            <a:lvl2pPr marL="742950" indent="-285750">
              <a:spcBef>
                <a:spcPts val="0"/>
              </a:spcBef>
              <a:spcAft>
                <a:spcPts val="600"/>
              </a:spcAft>
              <a:buFont typeface="Arial" panose="020B0604020202020204" pitchFamily="34" charset="0"/>
              <a:buChar char="•"/>
              <a:defRPr sz="1800" i="0">
                <a:solidFill>
                  <a:schemeClr val="tx1"/>
                </a:solidFill>
                <a:latin typeface="Gill Sans MT" panose="020B0502020104020203" pitchFamily="34" charset="77"/>
                <a:cs typeface="Times New Roman" pitchFamily="18" charset="0"/>
              </a:defRPr>
            </a:lvl2pPr>
            <a:lvl3pPr marL="1200150" indent="-285750">
              <a:spcBef>
                <a:spcPts val="0"/>
              </a:spcBef>
              <a:spcAft>
                <a:spcPts val="600"/>
              </a:spcAft>
              <a:buFont typeface="Arial" panose="020B0604020202020204" pitchFamily="34" charset="0"/>
              <a:buChar char="•"/>
              <a:defRPr sz="1600" i="0">
                <a:solidFill>
                  <a:schemeClr val="tx1"/>
                </a:solidFill>
                <a:latin typeface="Gill Sans MT" panose="020B0502020104020203" pitchFamily="34" charset="77"/>
                <a:cs typeface="Times New Roman" pitchFamily="18" charset="0"/>
              </a:defRPr>
            </a:lvl3pPr>
            <a:lvl4pPr marL="1657350" indent="-285750">
              <a:spcBef>
                <a:spcPts val="0"/>
              </a:spcBef>
              <a:spcAft>
                <a:spcPts val="600"/>
              </a:spcAft>
              <a:buFont typeface="Arial" panose="020B0604020202020204" pitchFamily="34" charset="0"/>
              <a:buChar char="•"/>
              <a:defRPr sz="1400" b="0" i="0">
                <a:solidFill>
                  <a:schemeClr val="tx1"/>
                </a:solidFill>
                <a:latin typeface="Gill Sans MT" panose="020B0502020104020203" pitchFamily="34" charset="77"/>
                <a:cs typeface="Times New Roman" pitchFamily="18" charset="0"/>
              </a:defRPr>
            </a:lvl4pPr>
            <a:lvl5pPr marL="2000250" indent="-171450">
              <a:spcBef>
                <a:spcPts val="0"/>
              </a:spcBef>
              <a:spcAft>
                <a:spcPts val="600"/>
              </a:spcAft>
              <a:buFont typeface="Arial" panose="020B0604020202020204" pitchFamily="34" charset="0"/>
              <a:buChar char="•"/>
              <a:defRPr sz="1200" b="0" i="0">
                <a:solidFill>
                  <a:schemeClr val="tx1"/>
                </a:solidFill>
                <a:latin typeface="Gill Sans MT" panose="020B0502020104020203" pitchFamily="34" charset="77"/>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3EF4260C-1339-984D-9610-22070166583D}"/>
              </a:ext>
            </a:extLst>
          </p:cNvPr>
          <p:cNvSpPr/>
          <p:nvPr userDrawn="1"/>
        </p:nvSpPr>
        <p:spPr>
          <a:xfrm>
            <a:off x="0" y="6484958"/>
            <a:ext cx="12192000" cy="373043"/>
          </a:xfrm>
          <a:prstGeom prst="rect">
            <a:avLst/>
          </a:prstGeom>
          <a:solidFill>
            <a:srgbClr val="4484C5">
              <a:alpha val="2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1" name="TextBox 10"/>
          <p:cNvSpPr txBox="1"/>
          <p:nvPr userDrawn="1"/>
        </p:nvSpPr>
        <p:spPr>
          <a:xfrm>
            <a:off x="10903395" y="6550224"/>
            <a:ext cx="983805" cy="276999"/>
          </a:xfrm>
          <a:prstGeom prst="rect">
            <a:avLst/>
          </a:prstGeom>
          <a:noFill/>
        </p:spPr>
        <p:txBody>
          <a:bodyPr wrap="square" rtlCol="0">
            <a:spAutoFit/>
          </a:bodyPr>
          <a:lstStyle/>
          <a:p>
            <a:pPr algn="r"/>
            <a:fld id="{2EE6E987-02F3-D44A-AF77-5C690A4AF2F3}" type="slidenum">
              <a:rPr lang="en-US" sz="1200" i="0" smtClean="0">
                <a:solidFill>
                  <a:schemeClr val="tx1">
                    <a:lumMod val="75000"/>
                    <a:lumOff val="25000"/>
                  </a:schemeClr>
                </a:solidFill>
                <a:latin typeface="Century Gothic" panose="020B0502020202020204" pitchFamily="34" charset="0"/>
                <a:cs typeface="Times New Roman" pitchFamily="18" charset="0"/>
              </a:rPr>
              <a:pPr algn="r"/>
              <a:t>‹#›</a:t>
            </a:fld>
            <a:r>
              <a:rPr lang="en-US" sz="1200" i="0" dirty="0">
                <a:solidFill>
                  <a:schemeClr val="tx1">
                    <a:lumMod val="75000"/>
                    <a:lumOff val="25000"/>
                  </a:schemeClr>
                </a:solidFill>
                <a:latin typeface="Century Gothic" panose="020B0502020202020204" pitchFamily="34" charset="0"/>
                <a:cs typeface="Times New Roman" pitchFamily="18" charset="0"/>
              </a:rPr>
              <a:t>/17</a:t>
            </a:r>
          </a:p>
        </p:txBody>
      </p:sp>
      <p:sp>
        <p:nvSpPr>
          <p:cNvPr id="8" name="Footer Placeholder 3"/>
          <p:cNvSpPr>
            <a:spLocks noGrp="1"/>
          </p:cNvSpPr>
          <p:nvPr userDrawn="1"/>
        </p:nvSpPr>
        <p:spPr>
          <a:xfrm>
            <a:off x="3855698" y="6517391"/>
            <a:ext cx="4480604" cy="323166"/>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ＭＳ Ｐゴシック" pitchFamily="34" charset="-128"/>
                <a:cs typeface="+mn-cs"/>
              </a:defRPr>
            </a:lvl1pPr>
            <a:lvl2pPr marL="4556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28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00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72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r>
              <a:rPr lang="en-US" sz="1600" b="0" i="0" baseline="0" dirty="0">
                <a:solidFill>
                  <a:schemeClr val="tx1">
                    <a:lumMod val="75000"/>
                    <a:lumOff val="25000"/>
                  </a:schemeClr>
                </a:solidFill>
                <a:latin typeface="Century Gothic" panose="020B0502020202020204" pitchFamily="34" charset="0"/>
                <a:cs typeface="Times New Roman" pitchFamily="18" charset="0"/>
              </a:rPr>
              <a:t>NP Exchange Meeting</a:t>
            </a:r>
          </a:p>
        </p:txBody>
      </p:sp>
      <p:sp>
        <p:nvSpPr>
          <p:cNvPr id="5" name="Picture Placeholder 4">
            <a:extLst>
              <a:ext uri="{FF2B5EF4-FFF2-40B4-BE49-F238E27FC236}">
                <a16:creationId xmlns:a16="http://schemas.microsoft.com/office/drawing/2014/main" id="{C9168863-FAC7-6540-82C1-69D603A7C065}"/>
              </a:ext>
            </a:extLst>
          </p:cNvPr>
          <p:cNvSpPr>
            <a:spLocks noGrp="1"/>
          </p:cNvSpPr>
          <p:nvPr>
            <p:ph type="pic" sz="quarter" idx="10"/>
          </p:nvPr>
        </p:nvSpPr>
        <p:spPr>
          <a:xfrm>
            <a:off x="304800" y="2743200"/>
            <a:ext cx="11582400" cy="3429000"/>
          </a:xfrm>
        </p:spPr>
        <p:txBody>
          <a:bodyPr/>
          <a:lstStyle/>
          <a:p>
            <a:endParaRPr lang="en-US" dirty="0"/>
          </a:p>
        </p:txBody>
      </p:sp>
      <p:pic>
        <p:nvPicPr>
          <p:cNvPr id="10" name="Picture 9" descr="A picture containing clock, drawing&#10;&#10;Description automatically generated">
            <a:extLst>
              <a:ext uri="{FF2B5EF4-FFF2-40B4-BE49-F238E27FC236}">
                <a16:creationId xmlns:a16="http://schemas.microsoft.com/office/drawing/2014/main" id="{D4A5C219-D9AD-554E-ABFD-48764284FF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526367"/>
            <a:ext cx="1682126" cy="285514"/>
          </a:xfrm>
          <a:prstGeom prst="rect">
            <a:avLst/>
          </a:prstGeom>
        </p:spPr>
      </p:pic>
    </p:spTree>
    <p:extLst>
      <p:ext uri="{BB962C8B-B14F-4D97-AF65-F5344CB8AC3E}">
        <p14:creationId xmlns:p14="http://schemas.microsoft.com/office/powerpoint/2010/main" val="349353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IVNC_2019">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11582400" cy="685800"/>
          </a:xfrm>
        </p:spPr>
        <p:txBody>
          <a:bodyPr>
            <a:normAutofit/>
          </a:bodyPr>
          <a:lstStyle>
            <a:lvl1pPr>
              <a:defRPr sz="2800" b="1" i="0">
                <a:latin typeface="Gill Sans MT" panose="020B0502020104020203" pitchFamily="34" charset="77"/>
                <a:cs typeface="Times New Roman" pitchFamily="18" charset="0"/>
              </a:defRPr>
            </a:lvl1pPr>
          </a:lstStyle>
          <a:p>
            <a:r>
              <a:rPr lang="en-US" dirty="0"/>
              <a:t>Click to edit Master title style</a:t>
            </a:r>
          </a:p>
        </p:txBody>
      </p:sp>
      <p:sp>
        <p:nvSpPr>
          <p:cNvPr id="9" name="Content Placeholder 2"/>
          <p:cNvSpPr>
            <a:spLocks noGrp="1"/>
          </p:cNvSpPr>
          <p:nvPr>
            <p:ph idx="1"/>
          </p:nvPr>
        </p:nvSpPr>
        <p:spPr>
          <a:xfrm>
            <a:off x="304800" y="914400"/>
            <a:ext cx="11582400" cy="1600200"/>
          </a:xfrm>
        </p:spPr>
        <p:txBody>
          <a:bodyPr/>
          <a:lstStyle>
            <a:lvl1pPr>
              <a:spcBef>
                <a:spcPts val="0"/>
              </a:spcBef>
              <a:spcAft>
                <a:spcPts val="600"/>
              </a:spcAft>
              <a:defRPr sz="2200" b="0" i="0">
                <a:solidFill>
                  <a:srgbClr val="005CA5"/>
                </a:solidFill>
                <a:latin typeface="Gill Sans MT" panose="020B0502020104020203" pitchFamily="34" charset="77"/>
                <a:cs typeface="Times New Roman" pitchFamily="18" charset="0"/>
              </a:defRPr>
            </a:lvl1pPr>
            <a:lvl2pPr marL="742950" indent="-285750">
              <a:spcBef>
                <a:spcPts val="0"/>
              </a:spcBef>
              <a:spcAft>
                <a:spcPts val="600"/>
              </a:spcAft>
              <a:buFont typeface="Arial" panose="020B0604020202020204" pitchFamily="34" charset="0"/>
              <a:buChar char="•"/>
              <a:defRPr sz="1800" i="0">
                <a:solidFill>
                  <a:schemeClr val="tx1"/>
                </a:solidFill>
                <a:latin typeface="Gill Sans MT" panose="020B0502020104020203" pitchFamily="34" charset="77"/>
                <a:cs typeface="Times New Roman" pitchFamily="18" charset="0"/>
              </a:defRPr>
            </a:lvl2pPr>
            <a:lvl3pPr marL="1200150" indent="-285750">
              <a:spcBef>
                <a:spcPts val="0"/>
              </a:spcBef>
              <a:spcAft>
                <a:spcPts val="600"/>
              </a:spcAft>
              <a:buFont typeface="Arial" panose="020B0604020202020204" pitchFamily="34" charset="0"/>
              <a:buChar char="•"/>
              <a:defRPr sz="1600" i="0">
                <a:solidFill>
                  <a:schemeClr val="tx1"/>
                </a:solidFill>
                <a:latin typeface="Gill Sans MT" panose="020B0502020104020203" pitchFamily="34" charset="77"/>
                <a:cs typeface="Times New Roman" pitchFamily="18" charset="0"/>
              </a:defRPr>
            </a:lvl3pPr>
            <a:lvl4pPr marL="1657350" indent="-285750">
              <a:spcBef>
                <a:spcPts val="0"/>
              </a:spcBef>
              <a:spcAft>
                <a:spcPts val="600"/>
              </a:spcAft>
              <a:buFont typeface="Arial" panose="020B0604020202020204" pitchFamily="34" charset="0"/>
              <a:buChar char="•"/>
              <a:defRPr sz="1400" b="0" i="0">
                <a:solidFill>
                  <a:schemeClr val="tx1"/>
                </a:solidFill>
                <a:latin typeface="Gill Sans MT" panose="020B0502020104020203" pitchFamily="34" charset="77"/>
                <a:cs typeface="Times New Roman" pitchFamily="18" charset="0"/>
              </a:defRPr>
            </a:lvl4pPr>
            <a:lvl5pPr marL="2000250" indent="-171450">
              <a:spcBef>
                <a:spcPts val="0"/>
              </a:spcBef>
              <a:spcAft>
                <a:spcPts val="600"/>
              </a:spcAft>
              <a:buFont typeface="Arial" panose="020B0604020202020204" pitchFamily="34" charset="0"/>
              <a:buChar char="•"/>
              <a:defRPr sz="1200" b="0" i="0">
                <a:solidFill>
                  <a:schemeClr val="tx1"/>
                </a:solidFill>
                <a:latin typeface="Gill Sans MT" panose="020B0502020104020203" pitchFamily="34" charset="77"/>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3EF4260C-1339-984D-9610-22070166583D}"/>
              </a:ext>
            </a:extLst>
          </p:cNvPr>
          <p:cNvSpPr/>
          <p:nvPr userDrawn="1"/>
        </p:nvSpPr>
        <p:spPr>
          <a:xfrm>
            <a:off x="0" y="6484958"/>
            <a:ext cx="12192000" cy="373043"/>
          </a:xfrm>
          <a:prstGeom prst="rect">
            <a:avLst/>
          </a:prstGeom>
          <a:solidFill>
            <a:srgbClr val="4484C5">
              <a:alpha val="2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1" name="TextBox 10"/>
          <p:cNvSpPr txBox="1"/>
          <p:nvPr userDrawn="1"/>
        </p:nvSpPr>
        <p:spPr>
          <a:xfrm>
            <a:off x="10903395" y="6550224"/>
            <a:ext cx="983805" cy="276999"/>
          </a:xfrm>
          <a:prstGeom prst="rect">
            <a:avLst/>
          </a:prstGeom>
          <a:noFill/>
        </p:spPr>
        <p:txBody>
          <a:bodyPr wrap="square" rtlCol="0">
            <a:spAutoFit/>
          </a:bodyPr>
          <a:lstStyle/>
          <a:p>
            <a:pPr marL="171450" indent="-171450" algn="r">
              <a:buFont typeface="Arial" panose="020B0604020202020204" pitchFamily="34" charset="0"/>
              <a:buChar char="•"/>
            </a:pPr>
            <a:fld id="{2EE6E987-02F3-D44A-AF77-5C690A4AF2F3}" type="slidenum">
              <a:rPr lang="en-US" sz="1200" i="0" smtClean="0">
                <a:solidFill>
                  <a:schemeClr val="tx1">
                    <a:lumMod val="75000"/>
                    <a:lumOff val="25000"/>
                  </a:schemeClr>
                </a:solidFill>
                <a:latin typeface="Century Gothic" panose="020B0502020202020204" pitchFamily="34" charset="0"/>
                <a:cs typeface="Times New Roman" pitchFamily="18" charset="0"/>
              </a:rPr>
              <a:pPr marL="171450" indent="-171450" algn="r">
                <a:buFont typeface="Arial" panose="020B0604020202020204" pitchFamily="34" charset="0"/>
                <a:buChar char="•"/>
              </a:pPr>
              <a:t>‹#›</a:t>
            </a:fld>
            <a:r>
              <a:rPr lang="en-US" sz="1200" i="0" dirty="0">
                <a:solidFill>
                  <a:schemeClr val="tx1">
                    <a:lumMod val="75000"/>
                    <a:lumOff val="25000"/>
                  </a:schemeClr>
                </a:solidFill>
                <a:latin typeface="Century Gothic" panose="020B0502020202020204" pitchFamily="34" charset="0"/>
                <a:cs typeface="Times New Roman" pitchFamily="18" charset="0"/>
              </a:rPr>
              <a:t>/17</a:t>
            </a:r>
          </a:p>
        </p:txBody>
      </p:sp>
      <p:sp>
        <p:nvSpPr>
          <p:cNvPr id="8" name="Footer Placeholder 3"/>
          <p:cNvSpPr>
            <a:spLocks noGrp="1"/>
          </p:cNvSpPr>
          <p:nvPr userDrawn="1"/>
        </p:nvSpPr>
        <p:spPr>
          <a:xfrm>
            <a:off x="3855698" y="6517391"/>
            <a:ext cx="4480604" cy="323166"/>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ＭＳ Ｐゴシック" pitchFamily="34" charset="-128"/>
                <a:cs typeface="+mn-cs"/>
              </a:defRPr>
            </a:lvl1pPr>
            <a:lvl2pPr marL="4556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28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00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72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r>
              <a:rPr lang="en-US" sz="1600" b="0" i="0" baseline="0" dirty="0">
                <a:solidFill>
                  <a:schemeClr val="tx1">
                    <a:lumMod val="75000"/>
                    <a:lumOff val="25000"/>
                  </a:schemeClr>
                </a:solidFill>
                <a:latin typeface="Century Gothic" panose="020B0502020202020204" pitchFamily="34" charset="0"/>
                <a:cs typeface="Times New Roman" pitchFamily="18" charset="0"/>
              </a:rPr>
              <a:t>NP Exchange Meeting</a:t>
            </a:r>
          </a:p>
        </p:txBody>
      </p:sp>
      <p:sp>
        <p:nvSpPr>
          <p:cNvPr id="14" name="Picture Placeholder 13">
            <a:extLst>
              <a:ext uri="{FF2B5EF4-FFF2-40B4-BE49-F238E27FC236}">
                <a16:creationId xmlns:a16="http://schemas.microsoft.com/office/drawing/2014/main" id="{D6A7D506-5BBE-D048-938F-8D934A0A42A7}"/>
              </a:ext>
            </a:extLst>
          </p:cNvPr>
          <p:cNvSpPr>
            <a:spLocks noGrp="1"/>
          </p:cNvSpPr>
          <p:nvPr>
            <p:ph type="pic" sz="quarter" idx="10"/>
          </p:nvPr>
        </p:nvSpPr>
        <p:spPr>
          <a:xfrm>
            <a:off x="304800" y="2743200"/>
            <a:ext cx="5689600" cy="3505200"/>
          </a:xfrm>
        </p:spPr>
        <p:txBody>
          <a:bodyPr/>
          <a:lstStyle/>
          <a:p>
            <a:endParaRPr lang="en-US"/>
          </a:p>
        </p:txBody>
      </p:sp>
      <p:sp>
        <p:nvSpPr>
          <p:cNvPr id="16" name="Picture Placeholder 15">
            <a:extLst>
              <a:ext uri="{FF2B5EF4-FFF2-40B4-BE49-F238E27FC236}">
                <a16:creationId xmlns:a16="http://schemas.microsoft.com/office/drawing/2014/main" id="{723B36BD-4B44-5347-A41B-FC849E5911A9}"/>
              </a:ext>
            </a:extLst>
          </p:cNvPr>
          <p:cNvSpPr>
            <a:spLocks noGrp="1"/>
          </p:cNvSpPr>
          <p:nvPr>
            <p:ph type="pic" sz="quarter" idx="11"/>
          </p:nvPr>
        </p:nvSpPr>
        <p:spPr>
          <a:xfrm>
            <a:off x="6197600" y="2743200"/>
            <a:ext cx="5689600" cy="3505200"/>
          </a:xfrm>
        </p:spPr>
        <p:txBody>
          <a:bodyPr/>
          <a:lstStyle/>
          <a:p>
            <a:endParaRPr lang="en-US" dirty="0"/>
          </a:p>
        </p:txBody>
      </p:sp>
      <p:pic>
        <p:nvPicPr>
          <p:cNvPr id="10" name="Picture 9" descr="A picture containing clock, drawing&#10;&#10;Description automatically generated">
            <a:extLst>
              <a:ext uri="{FF2B5EF4-FFF2-40B4-BE49-F238E27FC236}">
                <a16:creationId xmlns:a16="http://schemas.microsoft.com/office/drawing/2014/main" id="{A1259400-BF0C-2D4A-BCAE-18409AAB50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526367"/>
            <a:ext cx="1682126" cy="285514"/>
          </a:xfrm>
          <a:prstGeom prst="rect">
            <a:avLst/>
          </a:prstGeom>
        </p:spPr>
      </p:pic>
    </p:spTree>
    <p:extLst>
      <p:ext uri="{BB962C8B-B14F-4D97-AF65-F5344CB8AC3E}">
        <p14:creationId xmlns:p14="http://schemas.microsoft.com/office/powerpoint/2010/main" val="471964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VNC_2019">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11582400" cy="685800"/>
          </a:xfrm>
        </p:spPr>
        <p:txBody>
          <a:bodyPr>
            <a:normAutofit/>
          </a:bodyPr>
          <a:lstStyle>
            <a:lvl1pPr>
              <a:defRPr sz="2800" b="1" i="0">
                <a:latin typeface="Gill Sans MT" panose="020B0502020104020203" pitchFamily="34" charset="77"/>
                <a:cs typeface="Times New Roman" pitchFamily="18" charset="0"/>
              </a:defRPr>
            </a:lvl1pPr>
          </a:lstStyle>
          <a:p>
            <a:r>
              <a:rPr lang="en-US" dirty="0"/>
              <a:t>Click to edit Master title style</a:t>
            </a:r>
          </a:p>
        </p:txBody>
      </p:sp>
      <p:sp>
        <p:nvSpPr>
          <p:cNvPr id="9" name="Content Placeholder 2"/>
          <p:cNvSpPr>
            <a:spLocks noGrp="1"/>
          </p:cNvSpPr>
          <p:nvPr>
            <p:ph idx="1"/>
          </p:nvPr>
        </p:nvSpPr>
        <p:spPr>
          <a:xfrm>
            <a:off x="304800" y="914400"/>
            <a:ext cx="5689600" cy="5334000"/>
          </a:xfrm>
        </p:spPr>
        <p:txBody>
          <a:bodyPr/>
          <a:lstStyle>
            <a:lvl1pPr>
              <a:spcBef>
                <a:spcPts val="0"/>
              </a:spcBef>
              <a:spcAft>
                <a:spcPts val="600"/>
              </a:spcAft>
              <a:defRPr sz="2200" b="0" i="0">
                <a:solidFill>
                  <a:srgbClr val="025BA8"/>
                </a:solidFill>
                <a:latin typeface="Gill Sans MT" panose="020B0502020104020203" pitchFamily="34" charset="77"/>
                <a:cs typeface="Times New Roman" pitchFamily="18" charset="0"/>
              </a:defRPr>
            </a:lvl1pPr>
            <a:lvl2pPr marL="742950" indent="-285750">
              <a:spcBef>
                <a:spcPts val="0"/>
              </a:spcBef>
              <a:spcAft>
                <a:spcPts val="600"/>
              </a:spcAft>
              <a:buFont typeface="Arial" panose="020B0604020202020204" pitchFamily="34" charset="0"/>
              <a:buChar char="•"/>
              <a:defRPr sz="1800" i="0">
                <a:solidFill>
                  <a:schemeClr val="tx1"/>
                </a:solidFill>
                <a:latin typeface="Gill Sans MT" panose="020B0502020104020203" pitchFamily="34" charset="77"/>
                <a:cs typeface="Times New Roman" pitchFamily="18" charset="0"/>
              </a:defRPr>
            </a:lvl2pPr>
            <a:lvl3pPr marL="1200150" indent="-285750">
              <a:spcBef>
                <a:spcPts val="0"/>
              </a:spcBef>
              <a:spcAft>
                <a:spcPts val="600"/>
              </a:spcAft>
              <a:buFont typeface="Arial" panose="020B0604020202020204" pitchFamily="34" charset="0"/>
              <a:buChar char="•"/>
              <a:defRPr sz="1600" i="0">
                <a:solidFill>
                  <a:schemeClr val="tx1"/>
                </a:solidFill>
                <a:latin typeface="Gill Sans MT" panose="020B0502020104020203" pitchFamily="34" charset="77"/>
                <a:cs typeface="Times New Roman" pitchFamily="18" charset="0"/>
              </a:defRPr>
            </a:lvl3pPr>
            <a:lvl4pPr marL="1657350" indent="-285750">
              <a:spcBef>
                <a:spcPts val="0"/>
              </a:spcBef>
              <a:spcAft>
                <a:spcPts val="600"/>
              </a:spcAft>
              <a:buFont typeface="Arial" panose="020B0604020202020204" pitchFamily="34" charset="0"/>
              <a:buChar char="•"/>
              <a:defRPr sz="1400" b="0" i="0">
                <a:solidFill>
                  <a:schemeClr val="tx1"/>
                </a:solidFill>
                <a:latin typeface="Gill Sans MT" panose="020B0502020104020203" pitchFamily="34" charset="77"/>
                <a:cs typeface="Times New Roman" pitchFamily="18" charset="0"/>
              </a:defRPr>
            </a:lvl4pPr>
            <a:lvl5pPr marL="2000250" indent="-171450">
              <a:spcBef>
                <a:spcPts val="0"/>
              </a:spcBef>
              <a:spcAft>
                <a:spcPts val="600"/>
              </a:spcAft>
              <a:buFont typeface="Arial" panose="020B0604020202020204" pitchFamily="34" charset="0"/>
              <a:buChar char="•"/>
              <a:defRPr sz="1200" b="0" i="0">
                <a:solidFill>
                  <a:schemeClr val="tx1"/>
                </a:solidFill>
                <a:latin typeface="Gill Sans MT" panose="020B0502020104020203" pitchFamily="34" charset="77"/>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3EF4260C-1339-984D-9610-22070166583D}"/>
              </a:ext>
            </a:extLst>
          </p:cNvPr>
          <p:cNvSpPr/>
          <p:nvPr userDrawn="1"/>
        </p:nvSpPr>
        <p:spPr>
          <a:xfrm>
            <a:off x="0" y="6484958"/>
            <a:ext cx="12192000" cy="373043"/>
          </a:xfrm>
          <a:prstGeom prst="rect">
            <a:avLst/>
          </a:prstGeom>
          <a:solidFill>
            <a:srgbClr val="4484C5">
              <a:alpha val="2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1" name="TextBox 10"/>
          <p:cNvSpPr txBox="1"/>
          <p:nvPr userDrawn="1"/>
        </p:nvSpPr>
        <p:spPr>
          <a:xfrm>
            <a:off x="10903395" y="6550224"/>
            <a:ext cx="983805" cy="276999"/>
          </a:xfrm>
          <a:prstGeom prst="rect">
            <a:avLst/>
          </a:prstGeom>
          <a:noFill/>
        </p:spPr>
        <p:txBody>
          <a:bodyPr wrap="square" rtlCol="0">
            <a:spAutoFit/>
          </a:bodyPr>
          <a:lstStyle/>
          <a:p>
            <a:pPr algn="r"/>
            <a:fld id="{2EE6E987-02F3-D44A-AF77-5C690A4AF2F3}" type="slidenum">
              <a:rPr lang="en-US" sz="1200" i="0" smtClean="0">
                <a:solidFill>
                  <a:schemeClr val="tx1">
                    <a:lumMod val="75000"/>
                    <a:lumOff val="25000"/>
                  </a:schemeClr>
                </a:solidFill>
                <a:latin typeface="Century Gothic" panose="020B0502020202020204" pitchFamily="34" charset="0"/>
                <a:cs typeface="Times New Roman" pitchFamily="18" charset="0"/>
              </a:rPr>
              <a:pPr algn="r"/>
              <a:t>‹#›</a:t>
            </a:fld>
            <a:r>
              <a:rPr lang="en-US" sz="1200" i="0" dirty="0">
                <a:solidFill>
                  <a:schemeClr val="tx1">
                    <a:lumMod val="75000"/>
                    <a:lumOff val="25000"/>
                  </a:schemeClr>
                </a:solidFill>
                <a:latin typeface="Century Gothic" panose="020B0502020202020204" pitchFamily="34" charset="0"/>
                <a:cs typeface="Times New Roman" pitchFamily="18" charset="0"/>
              </a:rPr>
              <a:t>/17</a:t>
            </a:r>
          </a:p>
        </p:txBody>
      </p:sp>
      <p:sp>
        <p:nvSpPr>
          <p:cNvPr id="8" name="Footer Placeholder 3"/>
          <p:cNvSpPr>
            <a:spLocks noGrp="1"/>
          </p:cNvSpPr>
          <p:nvPr userDrawn="1"/>
        </p:nvSpPr>
        <p:spPr>
          <a:xfrm>
            <a:off x="3855698" y="6517391"/>
            <a:ext cx="4480604" cy="323166"/>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ＭＳ Ｐゴシック" pitchFamily="34" charset="-128"/>
                <a:cs typeface="+mn-cs"/>
              </a:defRPr>
            </a:lvl1pPr>
            <a:lvl2pPr marL="4556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28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00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72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r>
              <a:rPr lang="en-US" sz="1600" b="0" i="0" baseline="0" dirty="0">
                <a:solidFill>
                  <a:schemeClr val="tx1">
                    <a:lumMod val="75000"/>
                    <a:lumOff val="25000"/>
                  </a:schemeClr>
                </a:solidFill>
                <a:latin typeface="Century Gothic" panose="020B0502020202020204" pitchFamily="34" charset="0"/>
                <a:cs typeface="Times New Roman" pitchFamily="18" charset="0"/>
              </a:rPr>
              <a:t>NP Exchange Meeting</a:t>
            </a:r>
          </a:p>
        </p:txBody>
      </p:sp>
      <p:sp>
        <p:nvSpPr>
          <p:cNvPr id="5" name="Picture Placeholder 4">
            <a:extLst>
              <a:ext uri="{FF2B5EF4-FFF2-40B4-BE49-F238E27FC236}">
                <a16:creationId xmlns:a16="http://schemas.microsoft.com/office/drawing/2014/main" id="{0A892F78-55BA-4441-B7DE-0A39415666E2}"/>
              </a:ext>
            </a:extLst>
          </p:cNvPr>
          <p:cNvSpPr>
            <a:spLocks noGrp="1"/>
          </p:cNvSpPr>
          <p:nvPr>
            <p:ph type="pic" sz="quarter" idx="10"/>
          </p:nvPr>
        </p:nvSpPr>
        <p:spPr>
          <a:xfrm>
            <a:off x="6197600" y="914400"/>
            <a:ext cx="5689600" cy="5334000"/>
          </a:xfrm>
        </p:spPr>
        <p:txBody>
          <a:bodyPr/>
          <a:lstStyle/>
          <a:p>
            <a:endParaRPr lang="en-US" dirty="0"/>
          </a:p>
        </p:txBody>
      </p:sp>
      <p:pic>
        <p:nvPicPr>
          <p:cNvPr id="10" name="Picture 9" descr="A picture containing clock, drawing&#10;&#10;Description automatically generated">
            <a:extLst>
              <a:ext uri="{FF2B5EF4-FFF2-40B4-BE49-F238E27FC236}">
                <a16:creationId xmlns:a16="http://schemas.microsoft.com/office/drawing/2014/main" id="{B45DF644-F4CD-8245-B099-9A6FDEDC29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526367"/>
            <a:ext cx="1682126" cy="285514"/>
          </a:xfrm>
          <a:prstGeom prst="rect">
            <a:avLst/>
          </a:prstGeom>
        </p:spPr>
      </p:pic>
    </p:spTree>
    <p:extLst>
      <p:ext uri="{BB962C8B-B14F-4D97-AF65-F5344CB8AC3E}">
        <p14:creationId xmlns:p14="http://schemas.microsoft.com/office/powerpoint/2010/main" val="1668672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15"/>
        <p:cNvGrpSpPr/>
        <p:nvPr/>
      </p:nvGrpSpPr>
      <p:grpSpPr>
        <a:xfrm>
          <a:off x="0" y="0"/>
          <a:ext cx="0" cy="0"/>
          <a:chOff x="0" y="0"/>
          <a:chExt cx="0" cy="0"/>
        </a:xfrm>
      </p:grpSpPr>
      <p:sp>
        <p:nvSpPr>
          <p:cNvPr id="16" name="Google Shape;16;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0"/>
          <p:cNvSpPr>
            <a:spLocks noGrp="1"/>
          </p:cNvSpPr>
          <p:nvPr>
            <p:ph type="pic" idx="2"/>
          </p:nvPr>
        </p:nvSpPr>
        <p:spPr>
          <a:xfrm>
            <a:off x="6299200" y="1600200"/>
            <a:ext cx="5283200" cy="4419600"/>
          </a:xfrm>
          <a:prstGeom prst="rect">
            <a:avLst/>
          </a:prstGeom>
          <a:noFill/>
          <a:ln>
            <a:noFill/>
          </a:ln>
        </p:spPr>
      </p:sp>
    </p:spTree>
    <p:extLst>
      <p:ext uri="{BB962C8B-B14F-4D97-AF65-F5344CB8AC3E}">
        <p14:creationId xmlns:p14="http://schemas.microsoft.com/office/powerpoint/2010/main" val="1221649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388E2-693B-481F-9B0B-022217EFC111}" type="slidenum">
              <a:rPr lang="en-US" smtClean="0"/>
              <a:t>‹#›</a:t>
            </a:fld>
            <a:endParaRPr lang="en-US"/>
          </a:p>
        </p:txBody>
      </p:sp>
    </p:spTree>
    <p:extLst>
      <p:ext uri="{BB962C8B-B14F-4D97-AF65-F5344CB8AC3E}">
        <p14:creationId xmlns:p14="http://schemas.microsoft.com/office/powerpoint/2010/main" val="4265885722"/>
      </p:ext>
    </p:extLst>
  </p:cSld>
  <p:clrMap bg1="lt1" tx1="dk1" bg2="lt2" tx2="dk2" accent1="accent1" accent2="accent2" accent3="accent3" accent4="accent4" accent5="accent5" accent6="accent6" hlink="hlink" folHlink="folHlink"/>
  <p:sldLayoutIdLst>
    <p:sldLayoutId id="2147483655" r:id="rId1"/>
    <p:sldLayoutId id="2147483659" r:id="rId2"/>
    <p:sldLayoutId id="2147483661" r:id="rId3"/>
    <p:sldLayoutId id="2147483662" r:id="rId4"/>
    <p:sldLayoutId id="2147483660" r:id="rId5"/>
    <p:sldLayoutId id="2147483663"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
          <p:cNvSpPr/>
          <p:nvPr/>
        </p:nvSpPr>
        <p:spPr>
          <a:xfrm>
            <a:off x="800100" y="4420006"/>
            <a:ext cx="10591800" cy="1777469"/>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endParaRPr lang="en-US" sz="1600" b="0" i="0" u="none" strike="noStrike" cap="none" dirty="0">
              <a:solidFill>
                <a:srgbClr val="025BA8"/>
              </a:solidFill>
              <a:latin typeface="Gill Sans"/>
              <a:ea typeface="Gill Sans"/>
              <a:cs typeface="Gill Sans"/>
              <a:sym typeface="Gill Sans"/>
            </a:endParaRPr>
          </a:p>
          <a:p>
            <a:pPr marL="0" marR="0" lvl="0" indent="0" algn="ctr" rtl="0">
              <a:spcBef>
                <a:spcPts val="0"/>
              </a:spcBef>
              <a:spcAft>
                <a:spcPts val="0"/>
              </a:spcAft>
              <a:buNone/>
            </a:pPr>
            <a:endParaRPr lang="en-US" sz="1600" dirty="0">
              <a:solidFill>
                <a:srgbClr val="025BA8"/>
              </a:solidFill>
              <a:latin typeface="Gill Sans"/>
              <a:ea typeface="Gill Sans"/>
              <a:cs typeface="Gill Sans"/>
              <a:sym typeface="Gill Sans"/>
            </a:endParaRPr>
          </a:p>
          <a:p>
            <a:pPr marL="0" marR="0" lvl="0" indent="0" algn="ctr" rtl="0">
              <a:spcBef>
                <a:spcPts val="0"/>
              </a:spcBef>
              <a:spcAft>
                <a:spcPts val="0"/>
              </a:spcAft>
              <a:buNone/>
            </a:pPr>
            <a:r>
              <a:rPr lang="en-US" sz="1600" b="0" i="0" u="none" strike="noStrike" cap="none" dirty="0">
                <a:solidFill>
                  <a:srgbClr val="025BA8"/>
                </a:solidFill>
                <a:latin typeface="Gill Sans"/>
                <a:ea typeface="Gill Sans"/>
                <a:cs typeface="Gill Sans"/>
                <a:sym typeface="Gill Sans"/>
              </a:rPr>
              <a:t>April </a:t>
            </a:r>
            <a:r>
              <a:rPr lang="en-US" sz="1600" dirty="0">
                <a:solidFill>
                  <a:srgbClr val="025BA8"/>
                </a:solidFill>
                <a:latin typeface="Gill Sans"/>
                <a:ea typeface="Gill Sans"/>
                <a:cs typeface="Gill Sans"/>
                <a:sym typeface="Gill Sans"/>
              </a:rPr>
              <a:t>3</a:t>
            </a:r>
            <a:r>
              <a:rPr lang="en-US" sz="1600" baseline="30000" dirty="0">
                <a:solidFill>
                  <a:srgbClr val="025BA8"/>
                </a:solidFill>
                <a:latin typeface="Gill Sans"/>
                <a:ea typeface="Gill Sans"/>
                <a:cs typeface="Gill Sans"/>
                <a:sym typeface="Gill Sans"/>
              </a:rPr>
              <a:t>rd</a:t>
            </a:r>
            <a:r>
              <a:rPr lang="en-US" sz="1600" b="0" i="0" u="none" strike="noStrike" cap="none" dirty="0">
                <a:solidFill>
                  <a:srgbClr val="025BA8"/>
                </a:solidFill>
                <a:latin typeface="Gill Sans"/>
                <a:ea typeface="Gill Sans"/>
                <a:cs typeface="Gill Sans"/>
                <a:sym typeface="Gill Sans"/>
              </a:rPr>
              <a:t> 2025</a:t>
            </a:r>
            <a:endParaRPr dirty="0"/>
          </a:p>
          <a:p>
            <a:pPr marL="0" marR="0" lvl="0" indent="0" algn="ctr" rtl="0">
              <a:spcBef>
                <a:spcPts val="0"/>
              </a:spcBef>
              <a:spcAft>
                <a:spcPts val="0"/>
              </a:spcAft>
              <a:buNone/>
            </a:pPr>
            <a:endParaRPr sz="1200" b="1" i="0" u="none" strike="noStrike" cap="none" dirty="0">
              <a:solidFill>
                <a:srgbClr val="B9D532"/>
              </a:solidFill>
              <a:latin typeface="Gill Sans"/>
              <a:ea typeface="Gill Sans"/>
              <a:cs typeface="Gill Sans"/>
              <a:sym typeface="Gill Sans"/>
            </a:endParaRPr>
          </a:p>
          <a:p>
            <a:pPr marL="0" marR="0" lvl="0" indent="0" algn="ctr" rtl="0">
              <a:spcBef>
                <a:spcPts val="0"/>
              </a:spcBef>
              <a:spcAft>
                <a:spcPts val="0"/>
              </a:spcAft>
              <a:buNone/>
            </a:pPr>
            <a:r>
              <a:rPr lang="en-US" sz="2200" dirty="0">
                <a:solidFill>
                  <a:srgbClr val="5FBB46"/>
                </a:solidFill>
                <a:latin typeface="Gill Sans"/>
                <a:ea typeface="Gill Sans"/>
                <a:cs typeface="Gill Sans"/>
                <a:sym typeface="Gill Sans"/>
              </a:rPr>
              <a:t>RL4AA 2025: Hamburg Germany</a:t>
            </a:r>
            <a:endParaRPr sz="2200" dirty="0">
              <a:solidFill>
                <a:srgbClr val="5FBB46"/>
              </a:solidFill>
              <a:latin typeface="Gill Sans"/>
              <a:ea typeface="Gill Sans"/>
              <a:cs typeface="Gill Sans"/>
              <a:sym typeface="Gill Sans"/>
            </a:endParaRPr>
          </a:p>
          <a:p>
            <a:pPr marL="0" marR="0" lvl="0" indent="0" algn="ctr" rtl="0">
              <a:spcBef>
                <a:spcPts val="0"/>
              </a:spcBef>
              <a:spcAft>
                <a:spcPts val="0"/>
              </a:spcAft>
              <a:buNone/>
            </a:pPr>
            <a:endParaRPr sz="1400" b="1" i="0" u="none" strike="noStrike" cap="none" dirty="0">
              <a:solidFill>
                <a:srgbClr val="B9D532"/>
              </a:solidFill>
              <a:latin typeface="Gill Sans"/>
              <a:ea typeface="Gill Sans"/>
              <a:cs typeface="Gill Sans"/>
              <a:sym typeface="Gill Sans"/>
            </a:endParaRPr>
          </a:p>
          <a:p>
            <a:pPr marL="0" marR="0" lvl="0" indent="0" algn="ctr" rtl="0">
              <a:spcBef>
                <a:spcPts val="0"/>
              </a:spcBef>
              <a:spcAft>
                <a:spcPts val="0"/>
              </a:spcAft>
              <a:buNone/>
            </a:pPr>
            <a:endParaRPr sz="1400" b="1" i="0" u="none" strike="noStrike" cap="none" dirty="0">
              <a:solidFill>
                <a:srgbClr val="B9D532"/>
              </a:solidFill>
              <a:latin typeface="Gill Sans"/>
              <a:ea typeface="Gill Sans"/>
              <a:cs typeface="Gill Sans"/>
              <a:sym typeface="Gill Sans"/>
            </a:endParaRPr>
          </a:p>
          <a:p>
            <a:pPr marL="0" marR="0" lvl="0" indent="0" algn="ctr" rtl="0">
              <a:spcBef>
                <a:spcPts val="0"/>
              </a:spcBef>
              <a:spcAft>
                <a:spcPts val="0"/>
              </a:spcAft>
              <a:buNone/>
            </a:pPr>
            <a:endParaRPr sz="1400" b="1" i="0" u="none" strike="noStrike" cap="none" dirty="0">
              <a:solidFill>
                <a:srgbClr val="B9D532"/>
              </a:solidFill>
              <a:latin typeface="Gill Sans"/>
              <a:ea typeface="Gill Sans"/>
              <a:cs typeface="Gill Sans"/>
              <a:sym typeface="Gill Sans"/>
            </a:endParaRPr>
          </a:p>
          <a:p>
            <a:pPr marL="0" marR="0" lvl="0" indent="0" algn="ctr" rtl="0">
              <a:spcBef>
                <a:spcPts val="0"/>
              </a:spcBef>
              <a:spcAft>
                <a:spcPts val="0"/>
              </a:spcAft>
              <a:buNone/>
            </a:pPr>
            <a:r>
              <a:rPr lang="en-US" sz="1050" b="0" i="0" u="none" strike="noStrike" cap="none" dirty="0">
                <a:solidFill>
                  <a:srgbClr val="888888"/>
                </a:solidFill>
                <a:latin typeface="Gill Sans"/>
                <a:ea typeface="Gill Sans"/>
                <a:cs typeface="Gill Sans"/>
                <a:sym typeface="Gill Sans"/>
              </a:rPr>
              <a:t>This material is based upon work supported by the U.S. Department of Energy, Office of Science, Office of </a:t>
            </a:r>
            <a:r>
              <a:rPr lang="en-US" sz="1050" dirty="0">
                <a:solidFill>
                  <a:srgbClr val="888888"/>
                </a:solidFill>
                <a:latin typeface="Gill Sans"/>
                <a:ea typeface="Gill Sans"/>
                <a:cs typeface="Gill Sans"/>
                <a:sym typeface="Gill Sans"/>
              </a:rPr>
              <a:t>Accelerator R&amp;D and Production award number DE-SC0023641</a:t>
            </a:r>
            <a:endParaRPr sz="1050" b="1" i="0" u="none" strike="noStrike" cap="none" dirty="0">
              <a:solidFill>
                <a:srgbClr val="B9D532"/>
              </a:solidFill>
              <a:latin typeface="Gill Sans"/>
              <a:ea typeface="Gill Sans"/>
              <a:cs typeface="Gill Sans"/>
              <a:sym typeface="Gill Sans"/>
            </a:endParaRPr>
          </a:p>
        </p:txBody>
      </p:sp>
      <p:sp>
        <p:nvSpPr>
          <p:cNvPr id="62" name="Google Shape;62;p1"/>
          <p:cNvSpPr txBox="1">
            <a:spLocks noGrp="1"/>
          </p:cNvSpPr>
          <p:nvPr>
            <p:ph type="title"/>
          </p:nvPr>
        </p:nvSpPr>
        <p:spPr>
          <a:xfrm>
            <a:off x="1143000" y="1213647"/>
            <a:ext cx="10134600" cy="2308506"/>
          </a:xfrm>
          <a:prstGeom prst="rect">
            <a:avLst/>
          </a:prstGeom>
          <a:noFill/>
          <a:ln>
            <a:noFill/>
          </a:ln>
        </p:spPr>
        <p:txBody>
          <a:bodyPr spcFirstLastPara="1" wrap="square" lIns="91425" tIns="45700" rIns="91425" bIns="45700" anchor="t" anchorCtr="0">
            <a:noAutofit/>
          </a:bodyPr>
          <a:lstStyle/>
          <a:p>
            <a:pPr>
              <a:lnSpc>
                <a:spcPct val="150000"/>
              </a:lnSpc>
              <a:buSzPts val="1100"/>
            </a:pPr>
            <a:r>
              <a:rPr lang="en-US" sz="2800" b="1" dirty="0">
                <a:latin typeface="Gill Sans"/>
                <a:ea typeface="Gill Sans"/>
                <a:cs typeface="Gill Sans"/>
                <a:sym typeface="Gill Sans"/>
              </a:rPr>
              <a:t>Opportunities for Reinforcement Learning in Accelerator Automation</a:t>
            </a:r>
            <a:br>
              <a:rPr lang="en-US" sz="2800" dirty="0">
                <a:latin typeface="Gill Sans"/>
                <a:ea typeface="Gill Sans"/>
                <a:cs typeface="Gill Sans"/>
                <a:sym typeface="Gill Sans"/>
              </a:rPr>
            </a:br>
            <a:br>
              <a:rPr lang="en-US" sz="2800" dirty="0">
                <a:latin typeface="Gill Sans"/>
                <a:ea typeface="Gill Sans"/>
                <a:cs typeface="Gill Sans"/>
                <a:sym typeface="Gill Sans"/>
              </a:rPr>
            </a:br>
            <a:r>
              <a:rPr lang="en-US" sz="1800" dirty="0">
                <a:latin typeface="Gill Sans"/>
                <a:ea typeface="Gill Sans"/>
                <a:cs typeface="Gill Sans"/>
                <a:sym typeface="Gill Sans"/>
              </a:rPr>
              <a:t>Jonathan Edelen, Joshua Einstein-Curtis, Christopher Hall, Morgan Henderson (RadiaSoft)</a:t>
            </a:r>
            <a:br>
              <a:rPr lang="en-US" sz="1800" dirty="0">
                <a:latin typeface="Gill Sans"/>
                <a:ea typeface="Gill Sans"/>
                <a:cs typeface="Gill Sans"/>
                <a:sym typeface="Gill Sans"/>
              </a:rPr>
            </a:br>
            <a:r>
              <a:rPr lang="en-US" sz="1800" dirty="0">
                <a:latin typeface="Gill Sans"/>
                <a:ea typeface="Gill Sans"/>
                <a:cs typeface="Gill Sans"/>
                <a:sym typeface="Gill Sans"/>
              </a:rPr>
              <a:t>Auralee Edelen, Finn O’Shea (SLAC)</a:t>
            </a:r>
            <a:br>
              <a:rPr lang="en-US" sz="1800" dirty="0">
                <a:latin typeface="Gill Sans"/>
                <a:ea typeface="Gill Sans"/>
                <a:cs typeface="Gill Sans"/>
                <a:sym typeface="Gill Sans"/>
              </a:rPr>
            </a:br>
            <a:r>
              <a:rPr lang="en-US" sz="1800" dirty="0">
                <a:latin typeface="Gill Sans"/>
                <a:ea typeface="Gill Sans"/>
                <a:cs typeface="Gill Sans"/>
                <a:sym typeface="Gill Sans"/>
              </a:rPr>
              <a:t>Stuart Calder, Christina Hoffman, Bhargavi Krishna (ORNL)</a:t>
            </a:r>
            <a:br>
              <a:rPr lang="en-US" sz="1800" dirty="0">
                <a:latin typeface="Gill Sans"/>
                <a:ea typeface="Gill Sans"/>
                <a:cs typeface="Gill Sans"/>
                <a:sym typeface="Gill Sans"/>
              </a:rPr>
            </a:br>
            <a:endParaRPr sz="1200" dirty="0">
              <a:latin typeface="Gill Sans"/>
              <a:ea typeface="Gill Sans"/>
              <a:cs typeface="Gill Sans"/>
              <a:sym typeface="Gill Sans"/>
            </a:endParaRPr>
          </a:p>
        </p:txBody>
      </p:sp>
      <p:sp>
        <p:nvSpPr>
          <p:cNvPr id="63" name="Google Shape;63;p1"/>
          <p:cNvSpPr/>
          <p:nvPr/>
        </p:nvSpPr>
        <p:spPr>
          <a:xfrm>
            <a:off x="4165359" y="6325393"/>
            <a:ext cx="355648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a:solidFill>
                  <a:schemeClr val="dk1"/>
                </a:solidFill>
                <a:latin typeface="Century Gothic"/>
                <a:ea typeface="Century Gothic"/>
                <a:cs typeface="Century Gothic"/>
                <a:sym typeface="Century Gothic"/>
              </a:rPr>
              <a:t>Boulder, Colorado USA | radiasoft.net </a:t>
            </a:r>
            <a:endParaRPr/>
          </a:p>
        </p:txBody>
      </p:sp>
      <p:pic>
        <p:nvPicPr>
          <p:cNvPr id="64" name="Google Shape;64;p1"/>
          <p:cNvPicPr preferRelativeResize="0"/>
          <p:nvPr/>
        </p:nvPicPr>
        <p:blipFill rotWithShape="1">
          <a:blip r:embed="rId3">
            <a:alphaModFix/>
          </a:blip>
          <a:srcRect/>
          <a:stretch/>
        </p:blipFill>
        <p:spPr>
          <a:xfrm>
            <a:off x="228599" y="6271700"/>
            <a:ext cx="2133600" cy="415164"/>
          </a:xfrm>
          <a:prstGeom prst="rect">
            <a:avLst/>
          </a:prstGeom>
          <a:noFill/>
          <a:ln>
            <a:noFill/>
          </a:ln>
        </p:spPr>
      </p:pic>
      <p:sp>
        <p:nvSpPr>
          <p:cNvPr id="65" name="Google Shape;65;p1"/>
          <p:cNvSpPr txBox="1">
            <a:spLocks noGrp="1"/>
          </p:cNvSpPr>
          <p:nvPr>
            <p:ph type="sldNum" idx="12"/>
          </p:nvPr>
        </p:nvSpPr>
        <p:spPr>
          <a:xfrm>
            <a:off x="9525000" y="6306313"/>
            <a:ext cx="685800" cy="41516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66" name="Google Shape;66;p1"/>
          <p:cNvPicPr preferRelativeResize="0"/>
          <p:nvPr/>
        </p:nvPicPr>
        <p:blipFill>
          <a:blip r:embed="rId4">
            <a:alphaModFix/>
          </a:blip>
          <a:stretch>
            <a:fillRect/>
          </a:stretch>
        </p:blipFill>
        <p:spPr>
          <a:xfrm>
            <a:off x="9853425" y="6345938"/>
            <a:ext cx="1600200" cy="266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DC765-CA91-F3FB-CE84-6FDF7F1F44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684D8D-D8D8-C68E-5D1A-6CAC2255597F}"/>
              </a:ext>
            </a:extLst>
          </p:cNvPr>
          <p:cNvSpPr>
            <a:spLocks noGrp="1"/>
          </p:cNvSpPr>
          <p:nvPr>
            <p:ph type="title"/>
          </p:nvPr>
        </p:nvSpPr>
        <p:spPr/>
        <p:txBody>
          <a:bodyPr/>
          <a:lstStyle/>
          <a:p>
            <a:pPr algn="l"/>
            <a:r>
              <a:rPr lang="en-US" dirty="0"/>
              <a:t>RL for Dose Optimization</a:t>
            </a:r>
          </a:p>
        </p:txBody>
      </p:sp>
      <p:sp>
        <p:nvSpPr>
          <p:cNvPr id="13" name="Rounded Rectangle 12">
            <a:extLst>
              <a:ext uri="{FF2B5EF4-FFF2-40B4-BE49-F238E27FC236}">
                <a16:creationId xmlns:a16="http://schemas.microsoft.com/office/drawing/2014/main" id="{970D3202-00C8-E612-DCD2-95846174201E}"/>
              </a:ext>
            </a:extLst>
          </p:cNvPr>
          <p:cNvSpPr/>
          <p:nvPr/>
        </p:nvSpPr>
        <p:spPr>
          <a:xfrm>
            <a:off x="8167369" y="2110732"/>
            <a:ext cx="3020061" cy="1019016"/>
          </a:xfrm>
          <a:prstGeom prst="roundRect">
            <a:avLst>
              <a:gd name="adj" fmla="val 111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Beam energy </a:t>
            </a:r>
          </a:p>
          <a:p>
            <a:pPr algn="ctr"/>
            <a:r>
              <a:rPr lang="en-US" dirty="0"/>
              <a:t>Beam steering</a:t>
            </a:r>
          </a:p>
        </p:txBody>
      </p:sp>
      <p:sp>
        <p:nvSpPr>
          <p:cNvPr id="35" name="Rounded Rectangle 34">
            <a:extLst>
              <a:ext uri="{FF2B5EF4-FFF2-40B4-BE49-F238E27FC236}">
                <a16:creationId xmlns:a16="http://schemas.microsoft.com/office/drawing/2014/main" id="{86141A82-3C36-A30D-293B-6C3888F0D09D}"/>
              </a:ext>
            </a:extLst>
          </p:cNvPr>
          <p:cNvSpPr/>
          <p:nvPr/>
        </p:nvSpPr>
        <p:spPr>
          <a:xfrm>
            <a:off x="7924800" y="1604338"/>
            <a:ext cx="3505200" cy="1824662"/>
          </a:xfrm>
          <a:prstGeom prst="roundRect">
            <a:avLst>
              <a:gd name="adj" fmla="val 4968"/>
            </a:avLst>
          </a:prstGeom>
          <a:no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Actor</a:t>
            </a:r>
          </a:p>
        </p:txBody>
      </p:sp>
      <p:sp>
        <p:nvSpPr>
          <p:cNvPr id="46" name="Rounded Rectangle 45">
            <a:extLst>
              <a:ext uri="{FF2B5EF4-FFF2-40B4-BE49-F238E27FC236}">
                <a16:creationId xmlns:a16="http://schemas.microsoft.com/office/drawing/2014/main" id="{A97A60FB-5DCD-39DF-1985-A7818634015D}"/>
              </a:ext>
            </a:extLst>
          </p:cNvPr>
          <p:cNvSpPr/>
          <p:nvPr/>
        </p:nvSpPr>
        <p:spPr>
          <a:xfrm>
            <a:off x="7924800" y="3942840"/>
            <a:ext cx="3505200" cy="1824662"/>
          </a:xfrm>
          <a:prstGeom prst="roundRect">
            <a:avLst>
              <a:gd name="adj" fmla="val 4968"/>
            </a:avLst>
          </a:prstGeom>
          <a:no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Reward function</a:t>
            </a:r>
          </a:p>
        </p:txBody>
      </p:sp>
      <p:sp>
        <p:nvSpPr>
          <p:cNvPr id="47" name="Rounded Rectangle 46">
            <a:extLst>
              <a:ext uri="{FF2B5EF4-FFF2-40B4-BE49-F238E27FC236}">
                <a16:creationId xmlns:a16="http://schemas.microsoft.com/office/drawing/2014/main" id="{1F2E364A-9A94-C3E3-594F-4AFD7AA1D42B}"/>
              </a:ext>
            </a:extLst>
          </p:cNvPr>
          <p:cNvSpPr/>
          <p:nvPr/>
        </p:nvSpPr>
        <p:spPr>
          <a:xfrm>
            <a:off x="8189727" y="4458717"/>
            <a:ext cx="3020061" cy="1019016"/>
          </a:xfrm>
          <a:prstGeom prst="roundRect">
            <a:avLst>
              <a:gd name="adj" fmla="val 111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Dose target evaluation</a:t>
            </a:r>
          </a:p>
        </p:txBody>
      </p:sp>
      <p:cxnSp>
        <p:nvCxnSpPr>
          <p:cNvPr id="48" name="Elbow Connector 47">
            <a:extLst>
              <a:ext uri="{FF2B5EF4-FFF2-40B4-BE49-F238E27FC236}">
                <a16:creationId xmlns:a16="http://schemas.microsoft.com/office/drawing/2014/main" id="{2AF3BF23-0CE1-4FD9-513A-AB87BF79D4F5}"/>
              </a:ext>
            </a:extLst>
          </p:cNvPr>
          <p:cNvCxnSpPr>
            <a:cxnSpLocks/>
            <a:stCxn id="56" idx="2"/>
            <a:endCxn id="46" idx="2"/>
          </p:cNvCxnSpPr>
          <p:nvPr/>
        </p:nvCxnSpPr>
        <p:spPr>
          <a:xfrm rot="16200000" flipH="1">
            <a:off x="6708677" y="2798779"/>
            <a:ext cx="346408" cy="5591038"/>
          </a:xfrm>
          <a:prstGeom prst="bentConnector3">
            <a:avLst>
              <a:gd name="adj1" fmla="val 209986"/>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Rounded Rectangle 55">
            <a:extLst>
              <a:ext uri="{FF2B5EF4-FFF2-40B4-BE49-F238E27FC236}">
                <a16:creationId xmlns:a16="http://schemas.microsoft.com/office/drawing/2014/main" id="{AFCC8F0F-0AC5-753A-648F-FBA0A7D00E98}"/>
              </a:ext>
            </a:extLst>
          </p:cNvPr>
          <p:cNvSpPr/>
          <p:nvPr/>
        </p:nvSpPr>
        <p:spPr>
          <a:xfrm>
            <a:off x="857523" y="1905000"/>
            <a:ext cx="6457678" cy="3516094"/>
          </a:xfrm>
          <a:prstGeom prst="roundRect">
            <a:avLst>
              <a:gd name="adj" fmla="val 3268"/>
            </a:avLst>
          </a:prstGeom>
          <a:no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Environment</a:t>
            </a:r>
          </a:p>
        </p:txBody>
      </p:sp>
      <p:cxnSp>
        <p:nvCxnSpPr>
          <p:cNvPr id="58" name="Elbow Connector 57">
            <a:extLst>
              <a:ext uri="{FF2B5EF4-FFF2-40B4-BE49-F238E27FC236}">
                <a16:creationId xmlns:a16="http://schemas.microsoft.com/office/drawing/2014/main" id="{7D6C21F0-5B57-8248-7CB1-CC5DC8A184C3}"/>
              </a:ext>
            </a:extLst>
          </p:cNvPr>
          <p:cNvCxnSpPr>
            <a:cxnSpLocks/>
            <a:stCxn id="35" idx="0"/>
            <a:endCxn id="56" idx="0"/>
          </p:cNvCxnSpPr>
          <p:nvPr/>
        </p:nvCxnSpPr>
        <p:spPr>
          <a:xfrm rot="16200000" flipH="1" flipV="1">
            <a:off x="6731550" y="-1040850"/>
            <a:ext cx="300662" cy="5591038"/>
          </a:xfrm>
          <a:prstGeom prst="bentConnector3">
            <a:avLst>
              <a:gd name="adj1" fmla="val -139392"/>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60735D7-DA77-2D39-8CB4-E2622610AD66}"/>
              </a:ext>
            </a:extLst>
          </p:cNvPr>
          <p:cNvCxnSpPr>
            <a:stCxn id="46" idx="0"/>
            <a:endCxn id="35" idx="2"/>
          </p:cNvCxnSpPr>
          <p:nvPr/>
        </p:nvCxnSpPr>
        <p:spPr>
          <a:xfrm flipV="1">
            <a:off x="9677400" y="3429000"/>
            <a:ext cx="0" cy="51384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diagram of a target&#10;&#10;Description automatically generated with medium confidence">
            <a:extLst>
              <a:ext uri="{FF2B5EF4-FFF2-40B4-BE49-F238E27FC236}">
                <a16:creationId xmlns:a16="http://schemas.microsoft.com/office/drawing/2014/main" id="{B8A54596-8CFE-0345-D9E7-E4CA3E572D58}"/>
              </a:ext>
            </a:extLst>
          </p:cNvPr>
          <p:cNvPicPr>
            <a:picLocks noChangeAspect="1"/>
          </p:cNvPicPr>
          <p:nvPr/>
        </p:nvPicPr>
        <p:blipFill rotWithShape="1">
          <a:blip r:embed="rId2">
            <a:extLst>
              <a:ext uri="{28A0092B-C50C-407E-A947-70E740481C1C}">
                <a14:useLocalDpi xmlns:a14="http://schemas.microsoft.com/office/drawing/2010/main" val="0"/>
              </a:ext>
            </a:extLst>
          </a:blip>
          <a:srcRect l="6512"/>
          <a:stretch/>
        </p:blipFill>
        <p:spPr>
          <a:xfrm>
            <a:off x="857523" y="2321303"/>
            <a:ext cx="6287967" cy="3057247"/>
          </a:xfrm>
          <a:prstGeom prst="rect">
            <a:avLst/>
          </a:prstGeom>
        </p:spPr>
      </p:pic>
    </p:spTree>
    <p:extLst>
      <p:ext uri="{BB962C8B-B14F-4D97-AF65-F5344CB8AC3E}">
        <p14:creationId xmlns:p14="http://schemas.microsoft.com/office/powerpoint/2010/main" val="1960526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856D5-CC9F-1225-FC82-E5C4EF9346CA}"/>
              </a:ext>
            </a:extLst>
          </p:cNvPr>
          <p:cNvSpPr>
            <a:spLocks noGrp="1"/>
          </p:cNvSpPr>
          <p:nvPr>
            <p:ph type="title"/>
          </p:nvPr>
        </p:nvSpPr>
        <p:spPr/>
        <p:txBody>
          <a:bodyPr/>
          <a:lstStyle/>
          <a:p>
            <a:pPr algn="l"/>
            <a:r>
              <a:rPr lang="en-US" dirty="0"/>
              <a:t>A Toy Model for A PHASER-like system</a:t>
            </a:r>
          </a:p>
        </p:txBody>
      </p:sp>
      <p:sp>
        <p:nvSpPr>
          <p:cNvPr id="3" name="Content Placeholder 2">
            <a:extLst>
              <a:ext uri="{FF2B5EF4-FFF2-40B4-BE49-F238E27FC236}">
                <a16:creationId xmlns:a16="http://schemas.microsoft.com/office/drawing/2014/main" id="{07978E7F-A97B-837C-2B2E-0E4A03EF5A62}"/>
              </a:ext>
            </a:extLst>
          </p:cNvPr>
          <p:cNvSpPr>
            <a:spLocks noGrp="1"/>
          </p:cNvSpPr>
          <p:nvPr>
            <p:ph idx="1"/>
          </p:nvPr>
        </p:nvSpPr>
        <p:spPr>
          <a:xfrm>
            <a:off x="304799" y="914399"/>
            <a:ext cx="6705601" cy="2286001"/>
          </a:xfrm>
        </p:spPr>
        <p:txBody>
          <a:bodyPr>
            <a:normAutofit fontScale="92500"/>
          </a:bodyPr>
          <a:lstStyle/>
          <a:p>
            <a:r>
              <a:rPr lang="en-US" dirty="0"/>
              <a:t>Target defined as a circular region with a fixed center point </a:t>
            </a:r>
          </a:p>
          <a:p>
            <a:r>
              <a:rPr lang="en-US" dirty="0"/>
              <a:t>Right – reward function, actor loss, and critic loss as a function of training iteration</a:t>
            </a:r>
          </a:p>
          <a:p>
            <a:r>
              <a:rPr lang="en-US" dirty="0"/>
              <a:t>Bottom – dose delivery results</a:t>
            </a:r>
          </a:p>
          <a:p>
            <a:pPr lvl="1"/>
            <a:r>
              <a:rPr lang="en-US" dirty="0"/>
              <a:t>Random errors in the steering (left)</a:t>
            </a:r>
          </a:p>
          <a:p>
            <a:pPr lvl="1"/>
            <a:r>
              <a:rPr lang="en-US" dirty="0"/>
              <a:t>Correct beam steering (middle)</a:t>
            </a:r>
          </a:p>
        </p:txBody>
      </p:sp>
      <p:pic>
        <p:nvPicPr>
          <p:cNvPr id="28" name="Picture 27" descr="A red circle with a black center&#10;&#10;AI-generated content may be incorrect.">
            <a:extLst>
              <a:ext uri="{FF2B5EF4-FFF2-40B4-BE49-F238E27FC236}">
                <a16:creationId xmlns:a16="http://schemas.microsoft.com/office/drawing/2014/main" id="{6C2F2B85-9336-CEE4-D34F-13F9EAFEE9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9250" y="3231931"/>
            <a:ext cx="4006850" cy="3018860"/>
          </a:xfrm>
          <a:prstGeom prst="rect">
            <a:avLst/>
          </a:prstGeom>
        </p:spPr>
      </p:pic>
      <p:pic>
        <p:nvPicPr>
          <p:cNvPr id="30" name="Picture 29" descr="A red and green dotted circle&#10;&#10;AI-generated content may be incorrect.">
            <a:extLst>
              <a:ext uri="{FF2B5EF4-FFF2-40B4-BE49-F238E27FC236}">
                <a16:creationId xmlns:a16="http://schemas.microsoft.com/office/drawing/2014/main" id="{B4F44066-D59B-6AA6-9824-CE600E3EE2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3242441"/>
            <a:ext cx="4006850" cy="3018860"/>
          </a:xfrm>
          <a:prstGeom prst="rect">
            <a:avLst/>
          </a:prstGeom>
        </p:spPr>
      </p:pic>
      <p:pic>
        <p:nvPicPr>
          <p:cNvPr id="31" name="movie (2)">
            <a:hlinkClick r:id="" action="ppaction://media"/>
            <a:extLst>
              <a:ext uri="{FF2B5EF4-FFF2-40B4-BE49-F238E27FC236}">
                <a16:creationId xmlns:a16="http://schemas.microsoft.com/office/drawing/2014/main" id="{80654C44-0140-7397-CED4-20576C8272AF}"/>
              </a:ext>
            </a:extLst>
          </p:cNvPr>
          <p:cNvPicPr>
            <a:picLocks noChangeAspect="1"/>
          </p:cNvPicPr>
          <p:nvPr>
            <a:videoFile r:link="rId2"/>
            <p:extLst>
              <p:ext uri="{DAA4B4D4-6D71-4841-9C94-3DE7FCFB9230}">
                <p14:media xmlns:p14="http://schemas.microsoft.com/office/powerpoint/2010/main" r:embed="rId1"/>
              </p:ext>
            </p:extLst>
          </p:nvPr>
        </p:nvPicPr>
        <p:blipFill>
          <a:blip r:embed="rId7"/>
          <a:srcRect l="13377" t="10421" r="8997" b="11580"/>
          <a:stretch/>
        </p:blipFill>
        <p:spPr>
          <a:xfrm>
            <a:off x="8169530" y="3200400"/>
            <a:ext cx="3998822" cy="3013605"/>
          </a:xfrm>
          <a:prstGeom prst="rect">
            <a:avLst/>
          </a:prstGeom>
        </p:spPr>
      </p:pic>
      <p:pic>
        <p:nvPicPr>
          <p:cNvPr id="35" name="Picture 34" descr="A graph of a number of blue lines&#10;&#10;AI-generated content may be incorrect.">
            <a:extLst>
              <a:ext uri="{FF2B5EF4-FFF2-40B4-BE49-F238E27FC236}">
                <a16:creationId xmlns:a16="http://schemas.microsoft.com/office/drawing/2014/main" id="{CA97AD83-8C2A-6C58-982B-FEBE540555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9715" y="727841"/>
            <a:ext cx="5029200" cy="2514600"/>
          </a:xfrm>
          <a:prstGeom prst="rect">
            <a:avLst/>
          </a:prstGeom>
        </p:spPr>
      </p:pic>
    </p:spTree>
    <p:extLst>
      <p:ext uri="{BB962C8B-B14F-4D97-AF65-F5344CB8AC3E}">
        <p14:creationId xmlns:p14="http://schemas.microsoft.com/office/powerpoint/2010/main" val="24509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31"/>
                </p:tgtEl>
              </p:cMediaNode>
            </p:video>
            <p:seq concurrent="1" nextAc="seek">
              <p:cTn id="8" restart="whenNotActive" fill="hold" evtFilter="cancelBubble" nodeType="interactiveSeq">
                <p:stCondLst>
                  <p:cond evt="onClick" delay="0">
                    <p:tgtEl>
                      <p:spTgt spid="3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1"/>
                                        </p:tgtEl>
                                      </p:cBhvr>
                                    </p:cmd>
                                  </p:childTnLst>
                                </p:cTn>
                              </p:par>
                            </p:childTnLst>
                          </p:cTn>
                        </p:par>
                      </p:childTnLst>
                    </p:cTn>
                  </p:par>
                </p:childTnLst>
              </p:cTn>
              <p:nextCondLst>
                <p:cond evt="onClick" delay="0">
                  <p:tgtEl>
                    <p:spTgt spid="31"/>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63340-4A7E-FAA8-F635-7AA6D51C8B6A}"/>
              </a:ext>
            </a:extLst>
          </p:cNvPr>
          <p:cNvSpPr>
            <a:spLocks noGrp="1"/>
          </p:cNvSpPr>
          <p:nvPr>
            <p:ph type="title"/>
          </p:nvPr>
        </p:nvSpPr>
        <p:spPr/>
        <p:txBody>
          <a:bodyPr/>
          <a:lstStyle/>
          <a:p>
            <a:pPr algn="l"/>
            <a:r>
              <a:rPr lang="en-US" dirty="0"/>
              <a:t>Applying RL to Industrial Accelerators</a:t>
            </a:r>
          </a:p>
        </p:txBody>
      </p:sp>
      <p:sp>
        <p:nvSpPr>
          <p:cNvPr id="3" name="Content Placeholder 2">
            <a:extLst>
              <a:ext uri="{FF2B5EF4-FFF2-40B4-BE49-F238E27FC236}">
                <a16:creationId xmlns:a16="http://schemas.microsoft.com/office/drawing/2014/main" id="{DB448320-E3C4-38AE-14A5-9C7B2339372F}"/>
              </a:ext>
            </a:extLst>
          </p:cNvPr>
          <p:cNvSpPr>
            <a:spLocks noGrp="1"/>
          </p:cNvSpPr>
          <p:nvPr>
            <p:ph idx="1"/>
          </p:nvPr>
        </p:nvSpPr>
        <p:spPr>
          <a:xfrm>
            <a:off x="304800" y="914399"/>
            <a:ext cx="6549918" cy="2431990"/>
          </a:xfrm>
        </p:spPr>
        <p:txBody>
          <a:bodyPr>
            <a:normAutofit fontScale="92500" lnSpcReduction="20000"/>
          </a:bodyPr>
          <a:lstStyle/>
          <a:p>
            <a:r>
              <a:rPr lang="en-US" dirty="0"/>
              <a:t>Objective: Rapidly switch between machine states for different sample imaging requirements</a:t>
            </a:r>
          </a:p>
          <a:p>
            <a:pPr lvl="1"/>
            <a:r>
              <a:rPr lang="en-US" dirty="0"/>
              <a:t>Control parameters: RF power / frequency (energy), electron beam pulse format and current, solenoids</a:t>
            </a:r>
          </a:p>
          <a:p>
            <a:pPr lvl="1"/>
            <a:r>
              <a:rPr lang="en-US" dirty="0"/>
              <a:t>Measurables: beam transmission, beam size/energy </a:t>
            </a:r>
          </a:p>
          <a:p>
            <a:r>
              <a:rPr lang="en-US" dirty="0"/>
              <a:t>Establish simulation model in SPIFFE that is representative of the system </a:t>
            </a:r>
          </a:p>
          <a:p>
            <a:pPr lvl="1"/>
            <a:r>
              <a:rPr lang="en-US" dirty="0"/>
              <a:t>See poster by Finn O’Shea</a:t>
            </a:r>
          </a:p>
          <a:p>
            <a:pPr lvl="1"/>
            <a:endParaRPr lang="en-US" dirty="0"/>
          </a:p>
        </p:txBody>
      </p:sp>
      <p:grpSp>
        <p:nvGrpSpPr>
          <p:cNvPr id="34" name="Group 33">
            <a:extLst>
              <a:ext uri="{FF2B5EF4-FFF2-40B4-BE49-F238E27FC236}">
                <a16:creationId xmlns:a16="http://schemas.microsoft.com/office/drawing/2014/main" id="{9B1CAB96-05FC-B6C7-AEF8-A12BEC8F5E18}"/>
              </a:ext>
            </a:extLst>
          </p:cNvPr>
          <p:cNvGrpSpPr/>
          <p:nvPr/>
        </p:nvGrpSpPr>
        <p:grpSpPr>
          <a:xfrm>
            <a:off x="914400" y="3609321"/>
            <a:ext cx="5037738" cy="2486704"/>
            <a:chOff x="488731" y="3492701"/>
            <a:chExt cx="5037738" cy="2486704"/>
          </a:xfrm>
        </p:grpSpPr>
        <p:sp>
          <p:nvSpPr>
            <p:cNvPr id="4" name="Oval 3">
              <a:extLst>
                <a:ext uri="{FF2B5EF4-FFF2-40B4-BE49-F238E27FC236}">
                  <a16:creationId xmlns:a16="http://schemas.microsoft.com/office/drawing/2014/main" id="{9C566F33-A5CA-4185-DC26-37140607BE47}"/>
                </a:ext>
              </a:extLst>
            </p:cNvPr>
            <p:cNvSpPr/>
            <p:nvPr/>
          </p:nvSpPr>
          <p:spPr>
            <a:xfrm>
              <a:off x="2327382" y="4278853"/>
              <a:ext cx="2286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63A1F2E-BDC4-9AF3-88E8-96D37048557E}"/>
                </a:ext>
              </a:extLst>
            </p:cNvPr>
            <p:cNvSpPr/>
            <p:nvPr/>
          </p:nvSpPr>
          <p:spPr>
            <a:xfrm>
              <a:off x="2555982" y="4278853"/>
              <a:ext cx="2286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480F2A0-22E5-E21D-7835-94AEFB76AF7F}"/>
                </a:ext>
              </a:extLst>
            </p:cNvPr>
            <p:cNvSpPr/>
            <p:nvPr/>
          </p:nvSpPr>
          <p:spPr>
            <a:xfrm>
              <a:off x="2784582" y="4278853"/>
              <a:ext cx="2286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C6C4FC6-1D57-E509-F537-5527129F3698}"/>
                </a:ext>
              </a:extLst>
            </p:cNvPr>
            <p:cNvSpPr/>
            <p:nvPr/>
          </p:nvSpPr>
          <p:spPr>
            <a:xfrm>
              <a:off x="3013182" y="4278853"/>
              <a:ext cx="2286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99D4824-1360-D5C4-AC00-BA3A6F96BDEA}"/>
                </a:ext>
              </a:extLst>
            </p:cNvPr>
            <p:cNvSpPr/>
            <p:nvPr/>
          </p:nvSpPr>
          <p:spPr>
            <a:xfrm>
              <a:off x="3241782" y="4278853"/>
              <a:ext cx="2286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8ECC7EE-E607-69B3-0E35-20B0503E046A}"/>
                </a:ext>
              </a:extLst>
            </p:cNvPr>
            <p:cNvSpPr/>
            <p:nvPr/>
          </p:nvSpPr>
          <p:spPr>
            <a:xfrm>
              <a:off x="3473010" y="4278853"/>
              <a:ext cx="2286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CC0C390-069A-5621-89C7-EA68E81C4225}"/>
                </a:ext>
              </a:extLst>
            </p:cNvPr>
            <p:cNvSpPr txBox="1"/>
            <p:nvPr/>
          </p:nvSpPr>
          <p:spPr>
            <a:xfrm>
              <a:off x="488731" y="3914209"/>
              <a:ext cx="1665887" cy="738664"/>
            </a:xfrm>
            <a:prstGeom prst="rect">
              <a:avLst/>
            </a:prstGeom>
            <a:noFill/>
          </p:spPr>
          <p:txBody>
            <a:bodyPr wrap="square" rtlCol="0">
              <a:spAutoFit/>
            </a:bodyPr>
            <a:lstStyle/>
            <a:p>
              <a:r>
                <a:rPr lang="en-US" sz="1400" dirty="0"/>
                <a:t>Gridded thermionic electron source (voltage control)</a:t>
              </a:r>
            </a:p>
          </p:txBody>
        </p:sp>
        <p:sp>
          <p:nvSpPr>
            <p:cNvPr id="11" name="Rectangle 10">
              <a:extLst>
                <a:ext uri="{FF2B5EF4-FFF2-40B4-BE49-F238E27FC236}">
                  <a16:creationId xmlns:a16="http://schemas.microsoft.com/office/drawing/2014/main" id="{F9FBBDFB-0332-73C5-DF5A-331F048D46A9}"/>
                </a:ext>
              </a:extLst>
            </p:cNvPr>
            <p:cNvSpPr/>
            <p:nvPr/>
          </p:nvSpPr>
          <p:spPr>
            <a:xfrm>
              <a:off x="1489182" y="4670033"/>
              <a:ext cx="457200" cy="228600"/>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Elbow Connector 12">
              <a:extLst>
                <a:ext uri="{FF2B5EF4-FFF2-40B4-BE49-F238E27FC236}">
                  <a16:creationId xmlns:a16="http://schemas.microsoft.com/office/drawing/2014/main" id="{C35461E9-9E7F-4F29-62AB-C1F315300796}"/>
                </a:ext>
              </a:extLst>
            </p:cNvPr>
            <p:cNvCxnSpPr/>
            <p:nvPr/>
          </p:nvCxnSpPr>
          <p:spPr>
            <a:xfrm rot="5400000" flipH="1" flipV="1">
              <a:off x="1627622" y="4950693"/>
              <a:ext cx="408920" cy="304800"/>
            </a:xfrm>
            <a:prstGeom prst="bentConnector3">
              <a:avLst>
                <a:gd name="adj1" fmla="val 3735"/>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5F1F46C-DDA7-4A73-F884-C5AFA1A0AC53}"/>
                </a:ext>
              </a:extLst>
            </p:cNvPr>
            <p:cNvSpPr txBox="1"/>
            <p:nvPr/>
          </p:nvSpPr>
          <p:spPr>
            <a:xfrm>
              <a:off x="658867" y="4989285"/>
              <a:ext cx="1135115" cy="523220"/>
            </a:xfrm>
            <a:prstGeom prst="rect">
              <a:avLst/>
            </a:prstGeom>
            <a:noFill/>
          </p:spPr>
          <p:txBody>
            <a:bodyPr wrap="square" rtlCol="0">
              <a:spAutoFit/>
            </a:bodyPr>
            <a:lstStyle/>
            <a:p>
              <a:r>
                <a:rPr lang="en-US" sz="1400" dirty="0"/>
                <a:t>Pulse format controller</a:t>
              </a:r>
            </a:p>
          </p:txBody>
        </p:sp>
        <p:sp>
          <p:nvSpPr>
            <p:cNvPr id="16" name="TextBox 15">
              <a:extLst>
                <a:ext uri="{FF2B5EF4-FFF2-40B4-BE49-F238E27FC236}">
                  <a16:creationId xmlns:a16="http://schemas.microsoft.com/office/drawing/2014/main" id="{C29FEE2A-C312-A18A-EB23-76D39DE9C69F}"/>
                </a:ext>
              </a:extLst>
            </p:cNvPr>
            <p:cNvSpPr txBox="1"/>
            <p:nvPr/>
          </p:nvSpPr>
          <p:spPr>
            <a:xfrm>
              <a:off x="2246913" y="5456185"/>
              <a:ext cx="1761136" cy="523220"/>
            </a:xfrm>
            <a:prstGeom prst="rect">
              <a:avLst/>
            </a:prstGeom>
            <a:noFill/>
          </p:spPr>
          <p:txBody>
            <a:bodyPr wrap="square" rtlCol="0">
              <a:spAutoFit/>
            </a:bodyPr>
            <a:lstStyle/>
            <a:p>
              <a:r>
                <a:rPr lang="en-US" sz="1400" dirty="0"/>
                <a:t>RF Linear Accelerator</a:t>
              </a:r>
            </a:p>
            <a:p>
              <a:r>
                <a:rPr lang="en-US" sz="1400" dirty="0"/>
                <a:t>(power, frequency)</a:t>
              </a:r>
            </a:p>
          </p:txBody>
        </p:sp>
        <p:sp>
          <p:nvSpPr>
            <p:cNvPr id="17" name="TextBox 16">
              <a:extLst>
                <a:ext uri="{FF2B5EF4-FFF2-40B4-BE49-F238E27FC236}">
                  <a16:creationId xmlns:a16="http://schemas.microsoft.com/office/drawing/2014/main" id="{1EF9D6E5-8C07-951E-3B3A-14CFDD24D335}"/>
                </a:ext>
              </a:extLst>
            </p:cNvPr>
            <p:cNvSpPr txBox="1"/>
            <p:nvPr/>
          </p:nvSpPr>
          <p:spPr>
            <a:xfrm>
              <a:off x="4587327" y="4108789"/>
              <a:ext cx="762000" cy="307777"/>
            </a:xfrm>
            <a:prstGeom prst="rect">
              <a:avLst/>
            </a:prstGeom>
            <a:noFill/>
          </p:spPr>
          <p:txBody>
            <a:bodyPr wrap="square" rtlCol="0">
              <a:spAutoFit/>
            </a:bodyPr>
            <a:lstStyle/>
            <a:p>
              <a:r>
                <a:rPr lang="en-US" sz="1400" dirty="0"/>
                <a:t>Sample </a:t>
              </a:r>
            </a:p>
          </p:txBody>
        </p:sp>
        <p:sp>
          <p:nvSpPr>
            <p:cNvPr id="18" name="Rectangle 17">
              <a:extLst>
                <a:ext uri="{FF2B5EF4-FFF2-40B4-BE49-F238E27FC236}">
                  <a16:creationId xmlns:a16="http://schemas.microsoft.com/office/drawing/2014/main" id="{628481D8-ACA6-36C2-13B7-6C126346C0C9}"/>
                </a:ext>
              </a:extLst>
            </p:cNvPr>
            <p:cNvSpPr/>
            <p:nvPr/>
          </p:nvSpPr>
          <p:spPr>
            <a:xfrm>
              <a:off x="2326068" y="4045658"/>
              <a:ext cx="1374228" cy="151409"/>
            </a:xfrm>
            <a:prstGeom prst="rect">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93EED5-DE59-6F32-EC44-DA5AA74878B4}"/>
                </a:ext>
              </a:extLst>
            </p:cNvPr>
            <p:cNvSpPr/>
            <p:nvPr/>
          </p:nvSpPr>
          <p:spPr>
            <a:xfrm>
              <a:off x="2318183" y="5275039"/>
              <a:ext cx="1374228" cy="151409"/>
            </a:xfrm>
            <a:prstGeom prst="rect">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7513BCE-98FC-C4CF-B2DF-50BF237185E2}"/>
                </a:ext>
              </a:extLst>
            </p:cNvPr>
            <p:cNvSpPr txBox="1"/>
            <p:nvPr/>
          </p:nvSpPr>
          <p:spPr>
            <a:xfrm>
              <a:off x="2272860" y="3492701"/>
              <a:ext cx="1709243" cy="523220"/>
            </a:xfrm>
            <a:prstGeom prst="rect">
              <a:avLst/>
            </a:prstGeom>
            <a:noFill/>
          </p:spPr>
          <p:txBody>
            <a:bodyPr wrap="square" rtlCol="0">
              <a:spAutoFit/>
            </a:bodyPr>
            <a:lstStyle/>
            <a:p>
              <a:r>
                <a:rPr lang="en-US" sz="1400" dirty="0"/>
                <a:t>Focusing Solenoids (control parameter)</a:t>
              </a:r>
            </a:p>
          </p:txBody>
        </p:sp>
        <p:sp>
          <p:nvSpPr>
            <p:cNvPr id="21" name="Rectangle 20">
              <a:extLst>
                <a:ext uri="{FF2B5EF4-FFF2-40B4-BE49-F238E27FC236}">
                  <a16:creationId xmlns:a16="http://schemas.microsoft.com/office/drawing/2014/main" id="{98203C17-5D6E-FE3B-6B59-7FB43C238176}"/>
                </a:ext>
              </a:extLst>
            </p:cNvPr>
            <p:cNvSpPr/>
            <p:nvPr/>
          </p:nvSpPr>
          <p:spPr>
            <a:xfrm>
              <a:off x="2093528" y="4571293"/>
              <a:ext cx="80141" cy="40892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FA387CD-2453-9E13-A69E-79959D9F26E6}"/>
                </a:ext>
              </a:extLst>
            </p:cNvPr>
            <p:cNvSpPr/>
            <p:nvPr/>
          </p:nvSpPr>
          <p:spPr>
            <a:xfrm>
              <a:off x="3967978" y="4571293"/>
              <a:ext cx="80141" cy="40892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D89291C-0D87-88D4-D1A1-1A3C1341AA22}"/>
                </a:ext>
              </a:extLst>
            </p:cNvPr>
            <p:cNvSpPr txBox="1"/>
            <p:nvPr/>
          </p:nvSpPr>
          <p:spPr>
            <a:xfrm>
              <a:off x="4156182" y="3507921"/>
              <a:ext cx="1370287" cy="523220"/>
            </a:xfrm>
            <a:prstGeom prst="rect">
              <a:avLst/>
            </a:prstGeom>
            <a:noFill/>
          </p:spPr>
          <p:txBody>
            <a:bodyPr wrap="square" rtlCol="0">
              <a:spAutoFit/>
            </a:bodyPr>
            <a:lstStyle/>
            <a:p>
              <a:r>
                <a:rPr lang="en-US" sz="1400" dirty="0"/>
                <a:t>Beam current (measurables)</a:t>
              </a:r>
            </a:p>
          </p:txBody>
        </p:sp>
        <p:cxnSp>
          <p:nvCxnSpPr>
            <p:cNvPr id="24" name="Elbow Connector 23">
              <a:extLst>
                <a:ext uri="{FF2B5EF4-FFF2-40B4-BE49-F238E27FC236}">
                  <a16:creationId xmlns:a16="http://schemas.microsoft.com/office/drawing/2014/main" id="{935D573E-49C9-19CF-C9C4-EE968456FC67}"/>
                </a:ext>
              </a:extLst>
            </p:cNvPr>
            <p:cNvCxnSpPr>
              <a:cxnSpLocks/>
              <a:stCxn id="23" idx="0"/>
              <a:endCxn id="21" idx="0"/>
            </p:cNvCxnSpPr>
            <p:nvPr/>
          </p:nvCxnSpPr>
          <p:spPr>
            <a:xfrm rot="16200000" flipH="1" flipV="1">
              <a:off x="2955777" y="2685743"/>
              <a:ext cx="1063372" cy="2707727"/>
            </a:xfrm>
            <a:prstGeom prst="bentConnector3">
              <a:avLst>
                <a:gd name="adj1" fmla="val -21498"/>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FBCAA2AC-F00B-23A3-391F-649D0E5E8468}"/>
                </a:ext>
              </a:extLst>
            </p:cNvPr>
            <p:cNvCxnSpPr>
              <a:cxnSpLocks/>
              <a:stCxn id="23" idx="0"/>
              <a:endCxn id="22" idx="0"/>
            </p:cNvCxnSpPr>
            <p:nvPr/>
          </p:nvCxnSpPr>
          <p:spPr>
            <a:xfrm rot="16200000" flipH="1" flipV="1">
              <a:off x="3893002" y="3622968"/>
              <a:ext cx="1063372" cy="833277"/>
            </a:xfrm>
            <a:prstGeom prst="bentConnector3">
              <a:avLst>
                <a:gd name="adj1" fmla="val -21498"/>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A88BE5D0-DE40-1393-ACC3-3374F8DE3A09}"/>
                </a:ext>
              </a:extLst>
            </p:cNvPr>
            <p:cNvSpPr/>
            <p:nvPr/>
          </p:nvSpPr>
          <p:spPr>
            <a:xfrm>
              <a:off x="4739727" y="4504387"/>
              <a:ext cx="381000" cy="523220"/>
            </a:xfrm>
            <a:prstGeom prst="rect">
              <a:avLst/>
            </a:prstGeom>
            <a:solidFill>
              <a:schemeClr val="accent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6" name="Picture 35" descr="A graph of two people&#10;&#10;AI-generated content may be incorrect.">
            <a:extLst>
              <a:ext uri="{FF2B5EF4-FFF2-40B4-BE49-F238E27FC236}">
                <a16:creationId xmlns:a16="http://schemas.microsoft.com/office/drawing/2014/main" id="{812B1612-7124-FE27-DDF2-6FF46FF42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064" y="4175856"/>
            <a:ext cx="5202296" cy="1923429"/>
          </a:xfrm>
          <a:prstGeom prst="rect">
            <a:avLst/>
          </a:prstGeom>
        </p:spPr>
      </p:pic>
      <p:pic>
        <p:nvPicPr>
          <p:cNvPr id="38" name="Picture 37" descr="A graph with blue lines and white text&#10;&#10;AI-generated content may be incorrect.">
            <a:extLst>
              <a:ext uri="{FF2B5EF4-FFF2-40B4-BE49-F238E27FC236}">
                <a16:creationId xmlns:a16="http://schemas.microsoft.com/office/drawing/2014/main" id="{1696C39A-DF1B-1397-1BA6-E5F4185A7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311" y="794950"/>
            <a:ext cx="5557801" cy="3276500"/>
          </a:xfrm>
          <a:prstGeom prst="rect">
            <a:avLst/>
          </a:prstGeom>
        </p:spPr>
      </p:pic>
    </p:spTree>
    <p:extLst>
      <p:ext uri="{BB962C8B-B14F-4D97-AF65-F5344CB8AC3E}">
        <p14:creationId xmlns:p14="http://schemas.microsoft.com/office/powerpoint/2010/main" val="1135366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0257-FBA9-6F4D-ABD9-3129B0904B02}"/>
              </a:ext>
            </a:extLst>
          </p:cNvPr>
          <p:cNvSpPr>
            <a:spLocks noGrp="1"/>
          </p:cNvSpPr>
          <p:nvPr>
            <p:ph type="title"/>
          </p:nvPr>
        </p:nvSpPr>
        <p:spPr/>
        <p:txBody>
          <a:bodyPr anchor="ctr"/>
          <a:lstStyle/>
          <a:p>
            <a:r>
              <a:rPr lang="en-US" dirty="0"/>
              <a:t>Disclaimer</a:t>
            </a:r>
          </a:p>
        </p:txBody>
      </p:sp>
      <p:sp>
        <p:nvSpPr>
          <p:cNvPr id="3" name="Content Placeholder 2">
            <a:extLst>
              <a:ext uri="{FF2B5EF4-FFF2-40B4-BE49-F238E27FC236}">
                <a16:creationId xmlns:a16="http://schemas.microsoft.com/office/drawing/2014/main" id="{05FF7545-F192-504E-8EB2-C515A8212841}"/>
              </a:ext>
            </a:extLst>
          </p:cNvPr>
          <p:cNvSpPr>
            <a:spLocks noGrp="1"/>
          </p:cNvSpPr>
          <p:nvPr>
            <p:ph idx="1"/>
          </p:nvPr>
        </p:nvSpPr>
        <p:spPr>
          <a:xfrm>
            <a:off x="1257300" y="1485900"/>
            <a:ext cx="9677400" cy="3886200"/>
          </a:xfrm>
        </p:spPr>
        <p:txBody>
          <a:bodyPr>
            <a:normAutofit/>
          </a:bodyPr>
          <a:lstStyle/>
          <a:p>
            <a:pPr marL="0" indent="0" algn="just">
              <a:buNone/>
            </a:pPr>
            <a:r>
              <a:rPr lang="en-US" sz="2000" dirty="0">
                <a:solidFill>
                  <a:schemeClr val="tx1"/>
                </a:solidFill>
              </a:rPr>
              <a:t>This report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p>
        </p:txBody>
      </p:sp>
    </p:spTree>
    <p:extLst>
      <p:ext uri="{BB962C8B-B14F-4D97-AF65-F5344CB8AC3E}">
        <p14:creationId xmlns:p14="http://schemas.microsoft.com/office/powerpoint/2010/main" val="483443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7AE24-08F0-6778-59C4-A3F994E14F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E4B629-BCEB-BF40-82B5-148A596E2D67}"/>
              </a:ext>
            </a:extLst>
          </p:cNvPr>
          <p:cNvSpPr>
            <a:spLocks noGrp="1"/>
          </p:cNvSpPr>
          <p:nvPr>
            <p:ph type="title"/>
          </p:nvPr>
        </p:nvSpPr>
        <p:spPr/>
        <p:txBody>
          <a:bodyPr/>
          <a:lstStyle/>
          <a:p>
            <a:pPr algn="l"/>
            <a:r>
              <a:rPr lang="en-US" dirty="0"/>
              <a:t>Automation of Sample Alignment in Neutron Beamlines</a:t>
            </a:r>
          </a:p>
        </p:txBody>
      </p:sp>
      <p:sp>
        <p:nvSpPr>
          <p:cNvPr id="3" name="Rounded Rectangle 2">
            <a:extLst>
              <a:ext uri="{FF2B5EF4-FFF2-40B4-BE49-F238E27FC236}">
                <a16:creationId xmlns:a16="http://schemas.microsoft.com/office/drawing/2014/main" id="{1C92C53C-CF01-3B1A-E19C-6DD3387D2866}"/>
              </a:ext>
            </a:extLst>
          </p:cNvPr>
          <p:cNvSpPr/>
          <p:nvPr/>
        </p:nvSpPr>
        <p:spPr>
          <a:xfrm>
            <a:off x="1023445" y="1217129"/>
            <a:ext cx="1371600" cy="914400"/>
          </a:xfrm>
          <a:prstGeom prst="roundRect">
            <a:avLst>
              <a:gd name="adj" fmla="val 111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Optical Cameras</a:t>
            </a:r>
          </a:p>
        </p:txBody>
      </p:sp>
      <p:sp>
        <p:nvSpPr>
          <p:cNvPr id="4" name="Rounded Rectangle 3">
            <a:extLst>
              <a:ext uri="{FF2B5EF4-FFF2-40B4-BE49-F238E27FC236}">
                <a16:creationId xmlns:a16="http://schemas.microsoft.com/office/drawing/2014/main" id="{9DDFAE5A-26F4-4281-7ECA-3DAA7E739E10}"/>
              </a:ext>
            </a:extLst>
          </p:cNvPr>
          <p:cNvSpPr/>
          <p:nvPr/>
        </p:nvSpPr>
        <p:spPr>
          <a:xfrm>
            <a:off x="5728686" y="1217129"/>
            <a:ext cx="1371600" cy="914400"/>
          </a:xfrm>
          <a:prstGeom prst="roundRect">
            <a:avLst>
              <a:gd name="adj" fmla="val 111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Motor Controller</a:t>
            </a:r>
          </a:p>
        </p:txBody>
      </p:sp>
      <p:sp>
        <p:nvSpPr>
          <p:cNvPr id="5" name="Rounded Rectangle 4">
            <a:extLst>
              <a:ext uri="{FF2B5EF4-FFF2-40B4-BE49-F238E27FC236}">
                <a16:creationId xmlns:a16="http://schemas.microsoft.com/office/drawing/2014/main" id="{E39A9A27-D563-0553-EB37-C1A7180D356B}"/>
              </a:ext>
            </a:extLst>
          </p:cNvPr>
          <p:cNvSpPr/>
          <p:nvPr/>
        </p:nvSpPr>
        <p:spPr>
          <a:xfrm>
            <a:off x="3262632" y="1217129"/>
            <a:ext cx="1371600" cy="914400"/>
          </a:xfrm>
          <a:prstGeom prst="roundRect">
            <a:avLst>
              <a:gd name="adj" fmla="val 111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Machine Learning Model</a:t>
            </a:r>
          </a:p>
        </p:txBody>
      </p:sp>
      <p:sp>
        <p:nvSpPr>
          <p:cNvPr id="6" name="Rounded Rectangle 5">
            <a:extLst>
              <a:ext uri="{FF2B5EF4-FFF2-40B4-BE49-F238E27FC236}">
                <a16:creationId xmlns:a16="http://schemas.microsoft.com/office/drawing/2014/main" id="{81246AD4-318E-A558-638D-9E31FC0EEC14}"/>
              </a:ext>
            </a:extLst>
          </p:cNvPr>
          <p:cNvSpPr/>
          <p:nvPr/>
        </p:nvSpPr>
        <p:spPr>
          <a:xfrm>
            <a:off x="9770233" y="3535031"/>
            <a:ext cx="1371600" cy="914400"/>
          </a:xfrm>
          <a:prstGeom prst="roundRect">
            <a:avLst>
              <a:gd name="adj" fmla="val 111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Detector Data</a:t>
            </a:r>
          </a:p>
        </p:txBody>
      </p:sp>
      <p:sp>
        <p:nvSpPr>
          <p:cNvPr id="7" name="TextBox 6">
            <a:extLst>
              <a:ext uri="{FF2B5EF4-FFF2-40B4-BE49-F238E27FC236}">
                <a16:creationId xmlns:a16="http://schemas.microsoft.com/office/drawing/2014/main" id="{7A51F15D-6F2C-08ED-E27A-F58B79259963}"/>
              </a:ext>
            </a:extLst>
          </p:cNvPr>
          <p:cNvSpPr txBox="1"/>
          <p:nvPr/>
        </p:nvSpPr>
        <p:spPr>
          <a:xfrm>
            <a:off x="128007" y="2349425"/>
            <a:ext cx="1261329" cy="738664"/>
          </a:xfrm>
          <a:prstGeom prst="rect">
            <a:avLst/>
          </a:prstGeom>
          <a:noFill/>
        </p:spPr>
        <p:txBody>
          <a:bodyPr wrap="square" rtlCol="0">
            <a:spAutoFit/>
          </a:bodyPr>
          <a:lstStyle/>
          <a:p>
            <a:r>
              <a:rPr lang="en-US" sz="1400" dirty="0" err="1"/>
              <a:t>Fiducialized</a:t>
            </a:r>
            <a:r>
              <a:rPr lang="en-US" sz="1400" dirty="0"/>
              <a:t> to sample and beam</a:t>
            </a:r>
          </a:p>
        </p:txBody>
      </p:sp>
      <p:sp>
        <p:nvSpPr>
          <p:cNvPr id="8" name="TextBox 7">
            <a:extLst>
              <a:ext uri="{FF2B5EF4-FFF2-40B4-BE49-F238E27FC236}">
                <a16:creationId xmlns:a16="http://schemas.microsoft.com/office/drawing/2014/main" id="{2893A629-9B9C-7E08-5A92-0A7744B676F6}"/>
              </a:ext>
            </a:extLst>
          </p:cNvPr>
          <p:cNvSpPr txBox="1"/>
          <p:nvPr/>
        </p:nvSpPr>
        <p:spPr>
          <a:xfrm>
            <a:off x="3238501" y="2135995"/>
            <a:ext cx="2242820" cy="738664"/>
          </a:xfrm>
          <a:prstGeom prst="rect">
            <a:avLst/>
          </a:prstGeom>
          <a:noFill/>
        </p:spPr>
        <p:txBody>
          <a:bodyPr wrap="square" rtlCol="0">
            <a:spAutoFit/>
          </a:bodyPr>
          <a:lstStyle/>
          <a:p>
            <a:r>
              <a:rPr lang="en-US" sz="1400" dirty="0"/>
              <a:t>Center of Mass of sample sent to external motor controllers</a:t>
            </a:r>
          </a:p>
        </p:txBody>
      </p:sp>
      <p:sp>
        <p:nvSpPr>
          <p:cNvPr id="9" name="TextBox 8">
            <a:extLst>
              <a:ext uri="{FF2B5EF4-FFF2-40B4-BE49-F238E27FC236}">
                <a16:creationId xmlns:a16="http://schemas.microsoft.com/office/drawing/2014/main" id="{03B3BC99-5AE3-5561-9E55-FE472ABBA159}"/>
              </a:ext>
            </a:extLst>
          </p:cNvPr>
          <p:cNvSpPr txBox="1"/>
          <p:nvPr/>
        </p:nvSpPr>
        <p:spPr>
          <a:xfrm>
            <a:off x="9659740" y="4453897"/>
            <a:ext cx="1447800" cy="738664"/>
          </a:xfrm>
          <a:prstGeom prst="rect">
            <a:avLst/>
          </a:prstGeom>
          <a:noFill/>
        </p:spPr>
        <p:txBody>
          <a:bodyPr wrap="square" rtlCol="0">
            <a:spAutoFit/>
          </a:bodyPr>
          <a:lstStyle/>
          <a:p>
            <a:r>
              <a:rPr lang="en-US" sz="1400" dirty="0"/>
              <a:t>Provides verification of alignment status</a:t>
            </a:r>
          </a:p>
        </p:txBody>
      </p:sp>
      <p:sp>
        <p:nvSpPr>
          <p:cNvPr id="10" name="Rounded Rectangle 9">
            <a:extLst>
              <a:ext uri="{FF2B5EF4-FFF2-40B4-BE49-F238E27FC236}">
                <a16:creationId xmlns:a16="http://schemas.microsoft.com/office/drawing/2014/main" id="{5A1B142E-170C-F3E0-82A7-274A199E4C65}"/>
              </a:ext>
            </a:extLst>
          </p:cNvPr>
          <p:cNvSpPr/>
          <p:nvPr/>
        </p:nvSpPr>
        <p:spPr>
          <a:xfrm>
            <a:off x="1029970" y="4239658"/>
            <a:ext cx="1371600" cy="914400"/>
          </a:xfrm>
          <a:prstGeom prst="roundRect">
            <a:avLst>
              <a:gd name="adj" fmla="val 111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Neutron Camera</a:t>
            </a:r>
          </a:p>
        </p:txBody>
      </p:sp>
      <p:sp>
        <p:nvSpPr>
          <p:cNvPr id="11" name="Rounded Rectangle 10">
            <a:extLst>
              <a:ext uri="{FF2B5EF4-FFF2-40B4-BE49-F238E27FC236}">
                <a16:creationId xmlns:a16="http://schemas.microsoft.com/office/drawing/2014/main" id="{0DF6982A-76EF-B5A4-97B1-EF2A074FDBBE}"/>
              </a:ext>
            </a:extLst>
          </p:cNvPr>
          <p:cNvSpPr/>
          <p:nvPr/>
        </p:nvSpPr>
        <p:spPr>
          <a:xfrm>
            <a:off x="5636260" y="4109468"/>
            <a:ext cx="1676400" cy="1067525"/>
          </a:xfrm>
          <a:prstGeom prst="roundRect">
            <a:avLst>
              <a:gd name="adj" fmla="val 111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Sample Positioning Motors</a:t>
            </a:r>
          </a:p>
        </p:txBody>
      </p:sp>
      <p:sp>
        <p:nvSpPr>
          <p:cNvPr id="12" name="Rounded Rectangle 11">
            <a:extLst>
              <a:ext uri="{FF2B5EF4-FFF2-40B4-BE49-F238E27FC236}">
                <a16:creationId xmlns:a16="http://schemas.microsoft.com/office/drawing/2014/main" id="{A2882E8A-5A70-5CFE-C003-3545D5C20FF0}"/>
              </a:ext>
            </a:extLst>
          </p:cNvPr>
          <p:cNvSpPr/>
          <p:nvPr/>
        </p:nvSpPr>
        <p:spPr>
          <a:xfrm>
            <a:off x="3540760" y="3600271"/>
            <a:ext cx="1676400" cy="914400"/>
          </a:xfrm>
          <a:prstGeom prst="roundRect">
            <a:avLst>
              <a:gd name="adj" fmla="val 111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Beam Center Identification</a:t>
            </a:r>
          </a:p>
        </p:txBody>
      </p:sp>
      <p:sp>
        <p:nvSpPr>
          <p:cNvPr id="14" name="TextBox 13">
            <a:extLst>
              <a:ext uri="{FF2B5EF4-FFF2-40B4-BE49-F238E27FC236}">
                <a16:creationId xmlns:a16="http://schemas.microsoft.com/office/drawing/2014/main" id="{CC47BE29-1B55-47AF-C327-D2788E82E1C1}"/>
              </a:ext>
            </a:extLst>
          </p:cNvPr>
          <p:cNvSpPr txBox="1"/>
          <p:nvPr/>
        </p:nvSpPr>
        <p:spPr>
          <a:xfrm>
            <a:off x="128007" y="5271539"/>
            <a:ext cx="1371600" cy="738664"/>
          </a:xfrm>
          <a:prstGeom prst="rect">
            <a:avLst/>
          </a:prstGeom>
          <a:noFill/>
        </p:spPr>
        <p:txBody>
          <a:bodyPr wrap="square" rtlCol="0">
            <a:spAutoFit/>
          </a:bodyPr>
          <a:lstStyle/>
          <a:p>
            <a:r>
              <a:rPr lang="en-US" sz="1400" dirty="0"/>
              <a:t>Not </a:t>
            </a:r>
            <a:r>
              <a:rPr lang="en-US" sz="1400" dirty="0" err="1"/>
              <a:t>Fiducialized</a:t>
            </a:r>
            <a:r>
              <a:rPr lang="en-US" sz="1400" dirty="0"/>
              <a:t> to sample and beam</a:t>
            </a:r>
          </a:p>
        </p:txBody>
      </p:sp>
      <p:sp>
        <p:nvSpPr>
          <p:cNvPr id="15" name="TextBox 14">
            <a:extLst>
              <a:ext uri="{FF2B5EF4-FFF2-40B4-BE49-F238E27FC236}">
                <a16:creationId xmlns:a16="http://schemas.microsoft.com/office/drawing/2014/main" id="{1B080B5D-9D2B-3CDA-7483-93DF58CC7D69}"/>
              </a:ext>
            </a:extLst>
          </p:cNvPr>
          <p:cNvSpPr txBox="1"/>
          <p:nvPr/>
        </p:nvSpPr>
        <p:spPr>
          <a:xfrm>
            <a:off x="5636260" y="2131529"/>
            <a:ext cx="2242820" cy="954107"/>
          </a:xfrm>
          <a:prstGeom prst="rect">
            <a:avLst/>
          </a:prstGeom>
          <a:noFill/>
        </p:spPr>
        <p:txBody>
          <a:bodyPr wrap="square" rtlCol="0">
            <a:spAutoFit/>
          </a:bodyPr>
          <a:lstStyle/>
          <a:p>
            <a:r>
              <a:rPr lang="en-US" sz="1400" dirty="0"/>
              <a:t>Motor control software has pre-determined algorithm to move the sample based on user click</a:t>
            </a:r>
          </a:p>
        </p:txBody>
      </p:sp>
      <p:sp>
        <p:nvSpPr>
          <p:cNvPr id="17" name="Rounded Rectangle 16">
            <a:extLst>
              <a:ext uri="{FF2B5EF4-FFF2-40B4-BE49-F238E27FC236}">
                <a16:creationId xmlns:a16="http://schemas.microsoft.com/office/drawing/2014/main" id="{33B88D4A-204A-CADE-16EB-FA267975533F}"/>
              </a:ext>
            </a:extLst>
          </p:cNvPr>
          <p:cNvSpPr/>
          <p:nvPr/>
        </p:nvSpPr>
        <p:spPr>
          <a:xfrm>
            <a:off x="3540760" y="4923179"/>
            <a:ext cx="1676400" cy="914400"/>
          </a:xfrm>
          <a:prstGeom prst="roundRect">
            <a:avLst>
              <a:gd name="adj" fmla="val 111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Sample Position Identification</a:t>
            </a:r>
          </a:p>
        </p:txBody>
      </p:sp>
      <p:cxnSp>
        <p:nvCxnSpPr>
          <p:cNvPr id="19" name="Elbow Connector 18">
            <a:extLst>
              <a:ext uri="{FF2B5EF4-FFF2-40B4-BE49-F238E27FC236}">
                <a16:creationId xmlns:a16="http://schemas.microsoft.com/office/drawing/2014/main" id="{51D8BF5B-AC51-0FF7-56A2-1C14156564C8}"/>
              </a:ext>
            </a:extLst>
          </p:cNvPr>
          <p:cNvCxnSpPr>
            <a:stCxn id="10" idx="3"/>
            <a:endCxn id="12" idx="1"/>
          </p:cNvCxnSpPr>
          <p:nvPr/>
        </p:nvCxnSpPr>
        <p:spPr>
          <a:xfrm flipV="1">
            <a:off x="2401570" y="4057471"/>
            <a:ext cx="1139190" cy="639387"/>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CAE942CF-1EBC-3DA4-44E2-9B62F89206BB}"/>
              </a:ext>
            </a:extLst>
          </p:cNvPr>
          <p:cNvCxnSpPr>
            <a:cxnSpLocks/>
            <a:stCxn id="10" idx="3"/>
            <a:endCxn id="17" idx="1"/>
          </p:cNvCxnSpPr>
          <p:nvPr/>
        </p:nvCxnSpPr>
        <p:spPr>
          <a:xfrm>
            <a:off x="2401570" y="4696858"/>
            <a:ext cx="1139190" cy="683521"/>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6243E81A-9A61-3480-94D1-AC9C45D49298}"/>
              </a:ext>
            </a:extLst>
          </p:cNvPr>
          <p:cNvSpPr/>
          <p:nvPr/>
        </p:nvSpPr>
        <p:spPr>
          <a:xfrm>
            <a:off x="3238501" y="3436778"/>
            <a:ext cx="4211322" cy="2811622"/>
          </a:xfrm>
          <a:prstGeom prst="roundRect">
            <a:avLst>
              <a:gd name="adj" fmla="val 4968"/>
            </a:avLst>
          </a:prstGeom>
          <a:no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dirty="0">
                <a:solidFill>
                  <a:schemeClr val="tx1"/>
                </a:solidFill>
              </a:rPr>
              <a:t>Machine Learning + Classical Controls</a:t>
            </a:r>
          </a:p>
        </p:txBody>
      </p:sp>
      <p:pic>
        <p:nvPicPr>
          <p:cNvPr id="27" name="Picture 26" descr="A close up of a black object&#10;&#10;Description automatically generated">
            <a:extLst>
              <a:ext uri="{FF2B5EF4-FFF2-40B4-BE49-F238E27FC236}">
                <a16:creationId xmlns:a16="http://schemas.microsoft.com/office/drawing/2014/main" id="{6EAE82CE-5DCB-47FC-80B8-C0F4E0936496}"/>
              </a:ext>
            </a:extLst>
          </p:cNvPr>
          <p:cNvPicPr>
            <a:picLocks noChangeAspect="1"/>
          </p:cNvPicPr>
          <p:nvPr/>
        </p:nvPicPr>
        <p:blipFill rotWithShape="1">
          <a:blip r:embed="rId2">
            <a:extLst>
              <a:ext uri="{28A0092B-C50C-407E-A947-70E740481C1C}">
                <a14:useLocalDpi xmlns:a14="http://schemas.microsoft.com/office/drawing/2010/main" val="0"/>
              </a:ext>
            </a:extLst>
          </a:blip>
          <a:srcRect t="49787"/>
          <a:stretch/>
        </p:blipFill>
        <p:spPr>
          <a:xfrm>
            <a:off x="1297347" y="2262161"/>
            <a:ext cx="1613732" cy="1166839"/>
          </a:xfrm>
          <a:prstGeom prst="rect">
            <a:avLst/>
          </a:prstGeom>
        </p:spPr>
      </p:pic>
      <p:pic>
        <p:nvPicPr>
          <p:cNvPr id="28" name="Picture 27">
            <a:extLst>
              <a:ext uri="{FF2B5EF4-FFF2-40B4-BE49-F238E27FC236}">
                <a16:creationId xmlns:a16="http://schemas.microsoft.com/office/drawing/2014/main" id="{87879ADD-8453-0F0F-0617-9A4CC6BF281B}"/>
              </a:ext>
            </a:extLst>
          </p:cNvPr>
          <p:cNvPicPr>
            <a:picLocks noChangeAspect="1"/>
          </p:cNvPicPr>
          <p:nvPr/>
        </p:nvPicPr>
        <p:blipFill>
          <a:blip r:embed="rId3"/>
          <a:stretch>
            <a:fillRect/>
          </a:stretch>
        </p:blipFill>
        <p:spPr>
          <a:xfrm>
            <a:off x="8738302" y="957223"/>
            <a:ext cx="3110338" cy="2451498"/>
          </a:xfrm>
          <a:prstGeom prst="rect">
            <a:avLst/>
          </a:prstGeom>
        </p:spPr>
      </p:pic>
      <p:cxnSp>
        <p:nvCxnSpPr>
          <p:cNvPr id="21" name="Straight Arrow Connector 20">
            <a:extLst>
              <a:ext uri="{FF2B5EF4-FFF2-40B4-BE49-F238E27FC236}">
                <a16:creationId xmlns:a16="http://schemas.microsoft.com/office/drawing/2014/main" id="{1FC6BF98-7AF8-82B2-7109-B8C836895923}"/>
              </a:ext>
            </a:extLst>
          </p:cNvPr>
          <p:cNvCxnSpPr>
            <a:stCxn id="3" idx="3"/>
            <a:endCxn id="5" idx="1"/>
          </p:cNvCxnSpPr>
          <p:nvPr/>
        </p:nvCxnSpPr>
        <p:spPr>
          <a:xfrm>
            <a:off x="2395045" y="1674329"/>
            <a:ext cx="86758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F58A9E1-0784-2223-F98B-60AF64E6236C}"/>
              </a:ext>
            </a:extLst>
          </p:cNvPr>
          <p:cNvCxnSpPr>
            <a:cxnSpLocks/>
            <a:stCxn id="5" idx="3"/>
            <a:endCxn id="4" idx="1"/>
          </p:cNvCxnSpPr>
          <p:nvPr/>
        </p:nvCxnSpPr>
        <p:spPr>
          <a:xfrm>
            <a:off x="4634232" y="1674329"/>
            <a:ext cx="109445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0A68F886-E73A-168A-9ED7-FAFFC02EAC48}"/>
              </a:ext>
            </a:extLst>
          </p:cNvPr>
          <p:cNvCxnSpPr>
            <a:cxnSpLocks/>
            <a:stCxn id="4" idx="3"/>
            <a:endCxn id="6" idx="1"/>
          </p:cNvCxnSpPr>
          <p:nvPr/>
        </p:nvCxnSpPr>
        <p:spPr>
          <a:xfrm>
            <a:off x="7100286" y="1674329"/>
            <a:ext cx="2669947" cy="2317902"/>
          </a:xfrm>
          <a:prstGeom prst="bentConnector3">
            <a:avLst>
              <a:gd name="adj1" fmla="val 4370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F3B9B3C9-7D4B-BF7E-CAED-14A6C3BD8E19}"/>
              </a:ext>
            </a:extLst>
          </p:cNvPr>
          <p:cNvCxnSpPr>
            <a:cxnSpLocks/>
            <a:stCxn id="23" idx="3"/>
            <a:endCxn id="6" idx="1"/>
          </p:cNvCxnSpPr>
          <p:nvPr/>
        </p:nvCxnSpPr>
        <p:spPr>
          <a:xfrm flipV="1">
            <a:off x="7449823" y="3992231"/>
            <a:ext cx="2320410" cy="850358"/>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35" descr="A white and grey specks in the sky&#10;&#10;AI-generated content may be incorrect.">
            <a:extLst>
              <a:ext uri="{FF2B5EF4-FFF2-40B4-BE49-F238E27FC236}">
                <a16:creationId xmlns:a16="http://schemas.microsoft.com/office/drawing/2014/main" id="{0689E2D6-6377-48DB-62C8-84229242CE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6281" y="5271539"/>
            <a:ext cx="1219200" cy="914400"/>
          </a:xfrm>
          <a:prstGeom prst="rect">
            <a:avLst/>
          </a:prstGeom>
        </p:spPr>
      </p:pic>
    </p:spTree>
    <p:extLst>
      <p:ext uri="{BB962C8B-B14F-4D97-AF65-F5344CB8AC3E}">
        <p14:creationId xmlns:p14="http://schemas.microsoft.com/office/powerpoint/2010/main" val="3032420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252483d43e5_0_195"/>
          <p:cNvSpPr txBox="1">
            <a:spLocks noGrp="1"/>
          </p:cNvSpPr>
          <p:nvPr>
            <p:ph type="title"/>
          </p:nvPr>
        </p:nvSpPr>
        <p:spPr>
          <a:xfrm>
            <a:off x="304800" y="76200"/>
            <a:ext cx="11582400" cy="685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dirty="0"/>
              <a:t>TOPAZ Single Crystal Diffractometer</a:t>
            </a:r>
            <a:endParaRPr dirty="0"/>
          </a:p>
        </p:txBody>
      </p:sp>
      <p:grpSp>
        <p:nvGrpSpPr>
          <p:cNvPr id="2" name="Group 1">
            <a:extLst>
              <a:ext uri="{FF2B5EF4-FFF2-40B4-BE49-F238E27FC236}">
                <a16:creationId xmlns:a16="http://schemas.microsoft.com/office/drawing/2014/main" id="{25EAB06C-2C26-1DDE-8028-8E2333D65AC7}"/>
              </a:ext>
            </a:extLst>
          </p:cNvPr>
          <p:cNvGrpSpPr/>
          <p:nvPr/>
        </p:nvGrpSpPr>
        <p:grpSpPr>
          <a:xfrm>
            <a:off x="6036280" y="770101"/>
            <a:ext cx="5772712" cy="1846989"/>
            <a:chOff x="5995162" y="1020852"/>
            <a:chExt cx="5772712" cy="1846989"/>
          </a:xfrm>
        </p:grpSpPr>
        <p:pic>
          <p:nvPicPr>
            <p:cNvPr id="34" name="Google Shape;285;g22973beeb5a_0_0">
              <a:extLst>
                <a:ext uri="{FF2B5EF4-FFF2-40B4-BE49-F238E27FC236}">
                  <a16:creationId xmlns:a16="http://schemas.microsoft.com/office/drawing/2014/main" id="{F338186C-D662-80EE-BE43-453C01D5B7F2}"/>
                </a:ext>
              </a:extLst>
            </p:cNvPr>
            <p:cNvPicPr preferRelativeResize="0"/>
            <p:nvPr/>
          </p:nvPicPr>
          <p:blipFill rotWithShape="1">
            <a:blip r:embed="rId3">
              <a:alphaModFix/>
            </a:blip>
            <a:srcRect/>
            <a:stretch/>
          </p:blipFill>
          <p:spPr>
            <a:xfrm>
              <a:off x="5995162" y="1020852"/>
              <a:ext cx="1828800" cy="1828800"/>
            </a:xfrm>
            <a:prstGeom prst="rect">
              <a:avLst/>
            </a:prstGeom>
            <a:noFill/>
            <a:ln>
              <a:noFill/>
            </a:ln>
          </p:spPr>
        </p:pic>
        <p:pic>
          <p:nvPicPr>
            <p:cNvPr id="35" name="Google Shape;286;g22973beeb5a_0_0">
              <a:extLst>
                <a:ext uri="{FF2B5EF4-FFF2-40B4-BE49-F238E27FC236}">
                  <a16:creationId xmlns:a16="http://schemas.microsoft.com/office/drawing/2014/main" id="{D747E400-4B3C-17FC-AA98-59274888CAAD}"/>
                </a:ext>
              </a:extLst>
            </p:cNvPr>
            <p:cNvPicPr preferRelativeResize="0"/>
            <p:nvPr/>
          </p:nvPicPr>
          <p:blipFill rotWithShape="1">
            <a:blip r:embed="rId4">
              <a:alphaModFix/>
            </a:blip>
            <a:srcRect/>
            <a:stretch/>
          </p:blipFill>
          <p:spPr>
            <a:xfrm>
              <a:off x="7967118" y="1039041"/>
              <a:ext cx="1828800" cy="1828800"/>
            </a:xfrm>
            <a:prstGeom prst="rect">
              <a:avLst/>
            </a:prstGeom>
            <a:noFill/>
            <a:ln>
              <a:noFill/>
            </a:ln>
          </p:spPr>
        </p:pic>
        <p:pic>
          <p:nvPicPr>
            <p:cNvPr id="36" name="Google Shape;288;g22973beeb5a_0_0">
              <a:extLst>
                <a:ext uri="{FF2B5EF4-FFF2-40B4-BE49-F238E27FC236}">
                  <a16:creationId xmlns:a16="http://schemas.microsoft.com/office/drawing/2014/main" id="{FEC8E578-C07E-41FD-758A-7A5618F36712}"/>
                </a:ext>
              </a:extLst>
            </p:cNvPr>
            <p:cNvPicPr preferRelativeResize="0"/>
            <p:nvPr/>
          </p:nvPicPr>
          <p:blipFill rotWithShape="1">
            <a:blip r:embed="rId5">
              <a:alphaModFix/>
            </a:blip>
            <a:srcRect/>
            <a:stretch/>
          </p:blipFill>
          <p:spPr>
            <a:xfrm>
              <a:off x="9939074" y="1039041"/>
              <a:ext cx="1828800" cy="1828800"/>
            </a:xfrm>
            <a:prstGeom prst="rect">
              <a:avLst/>
            </a:prstGeom>
            <a:noFill/>
            <a:ln>
              <a:noFill/>
            </a:ln>
          </p:spPr>
        </p:pic>
        <p:sp>
          <p:nvSpPr>
            <p:cNvPr id="37" name="Google Shape;289;g22973beeb5a_0_0">
              <a:extLst>
                <a:ext uri="{FF2B5EF4-FFF2-40B4-BE49-F238E27FC236}">
                  <a16:creationId xmlns:a16="http://schemas.microsoft.com/office/drawing/2014/main" id="{A2DA4256-6C3D-FAB4-7D47-7A77EF48FC25}"/>
                </a:ext>
              </a:extLst>
            </p:cNvPr>
            <p:cNvSpPr txBox="1"/>
            <p:nvPr/>
          </p:nvSpPr>
          <p:spPr>
            <a:xfrm>
              <a:off x="6084003" y="1113663"/>
              <a:ext cx="825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Gill Sans"/>
                  <a:ea typeface="Gill Sans"/>
                  <a:cs typeface="Gill Sans"/>
                  <a:sym typeface="Gill Sans"/>
                </a:rPr>
                <a:t>Image</a:t>
              </a:r>
              <a:endParaRPr sz="1400" b="0" i="0" u="none" strike="noStrike" cap="none" dirty="0">
                <a:solidFill>
                  <a:srgbClr val="000000"/>
                </a:solidFill>
                <a:latin typeface="Arial"/>
                <a:ea typeface="Arial"/>
                <a:cs typeface="Arial"/>
                <a:sym typeface="Arial"/>
              </a:endParaRPr>
            </a:p>
          </p:txBody>
        </p:sp>
        <p:sp>
          <p:nvSpPr>
            <p:cNvPr id="38" name="Google Shape;282;g22973beeb5a_0_0">
              <a:extLst>
                <a:ext uri="{FF2B5EF4-FFF2-40B4-BE49-F238E27FC236}">
                  <a16:creationId xmlns:a16="http://schemas.microsoft.com/office/drawing/2014/main" id="{DFFE3FA1-50A1-F236-07B0-54C128B3D4DA}"/>
                </a:ext>
              </a:extLst>
            </p:cNvPr>
            <p:cNvSpPr txBox="1"/>
            <p:nvPr/>
          </p:nvSpPr>
          <p:spPr>
            <a:xfrm>
              <a:off x="8053795" y="1113663"/>
              <a:ext cx="825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Gill Sans"/>
                  <a:ea typeface="Gill Sans"/>
                  <a:cs typeface="Gill Sans"/>
                  <a:sym typeface="Gill Sans"/>
                </a:rPr>
                <a:t>Mask</a:t>
              </a:r>
              <a:endParaRPr sz="1400" b="0" i="0" u="none" strike="noStrike" cap="none" dirty="0">
                <a:solidFill>
                  <a:srgbClr val="000000"/>
                </a:solidFill>
                <a:latin typeface="Arial"/>
                <a:ea typeface="Arial"/>
                <a:cs typeface="Arial"/>
                <a:sym typeface="Arial"/>
              </a:endParaRPr>
            </a:p>
          </p:txBody>
        </p:sp>
        <p:sp>
          <p:nvSpPr>
            <p:cNvPr id="39" name="Google Shape;291;g22973beeb5a_0_0">
              <a:extLst>
                <a:ext uri="{FF2B5EF4-FFF2-40B4-BE49-F238E27FC236}">
                  <a16:creationId xmlns:a16="http://schemas.microsoft.com/office/drawing/2014/main" id="{0DD563FB-AAC4-12F5-C040-AFA95D84C478}"/>
                </a:ext>
              </a:extLst>
            </p:cNvPr>
            <p:cNvSpPr txBox="1"/>
            <p:nvPr/>
          </p:nvSpPr>
          <p:spPr>
            <a:xfrm>
              <a:off x="9982200" y="1113663"/>
              <a:ext cx="1158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Gill Sans"/>
                  <a:ea typeface="Gill Sans"/>
                  <a:cs typeface="Gill Sans"/>
                  <a:sym typeface="Gill Sans"/>
                </a:rPr>
                <a:t>Prediction</a:t>
              </a:r>
              <a:endParaRPr sz="1400" b="0" i="0" u="none" strike="noStrike" cap="none">
                <a:solidFill>
                  <a:srgbClr val="000000"/>
                </a:solidFill>
                <a:latin typeface="Arial"/>
                <a:ea typeface="Arial"/>
                <a:cs typeface="Arial"/>
                <a:sym typeface="Arial"/>
              </a:endParaRPr>
            </a:p>
          </p:txBody>
        </p:sp>
      </p:grpSp>
      <p:pic>
        <p:nvPicPr>
          <p:cNvPr id="40" name="Picture 39" descr="A diagram of a path&#10;&#10;Description automatically generated">
            <a:extLst>
              <a:ext uri="{FF2B5EF4-FFF2-40B4-BE49-F238E27FC236}">
                <a16:creationId xmlns:a16="http://schemas.microsoft.com/office/drawing/2014/main" id="{8B5587CB-B3F4-9F48-E833-95F295EE91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3664" y="2922198"/>
            <a:ext cx="5814460" cy="3164754"/>
          </a:xfrm>
          <a:prstGeom prst="rect">
            <a:avLst/>
          </a:prstGeom>
        </p:spPr>
      </p:pic>
      <p:pic>
        <p:nvPicPr>
          <p:cNvPr id="42" name="Picture 41" descr="A diagram of a process&#10;&#10;Description automatically generated">
            <a:extLst>
              <a:ext uri="{FF2B5EF4-FFF2-40B4-BE49-F238E27FC236}">
                <a16:creationId xmlns:a16="http://schemas.microsoft.com/office/drawing/2014/main" id="{F8B0EFE5-C760-7547-2305-589B16262D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4296929"/>
            <a:ext cx="6079322" cy="1790023"/>
          </a:xfrm>
          <a:prstGeom prst="rect">
            <a:avLst/>
          </a:prstGeom>
        </p:spPr>
      </p:pic>
      <p:sp>
        <p:nvSpPr>
          <p:cNvPr id="47" name="Content Placeholder 2">
            <a:extLst>
              <a:ext uri="{FF2B5EF4-FFF2-40B4-BE49-F238E27FC236}">
                <a16:creationId xmlns:a16="http://schemas.microsoft.com/office/drawing/2014/main" id="{AE5A1829-7BB4-4FEF-922C-3FDFC06923DC}"/>
              </a:ext>
            </a:extLst>
          </p:cNvPr>
          <p:cNvSpPr>
            <a:spLocks noGrp="1"/>
          </p:cNvSpPr>
          <p:nvPr>
            <p:ph idx="1"/>
          </p:nvPr>
        </p:nvSpPr>
        <p:spPr>
          <a:xfrm>
            <a:off x="304799" y="914399"/>
            <a:ext cx="5525710" cy="3505201"/>
          </a:xfrm>
        </p:spPr>
        <p:txBody>
          <a:bodyPr>
            <a:normAutofit fontScale="70000" lnSpcReduction="20000"/>
          </a:bodyPr>
          <a:lstStyle/>
          <a:p>
            <a:r>
              <a:rPr lang="en-US" dirty="0"/>
              <a:t>Automation of sample alignment makes experiments more efficient and compensates for thermal drift during temperature scans</a:t>
            </a:r>
          </a:p>
          <a:p>
            <a:pPr lvl="1"/>
            <a:r>
              <a:rPr lang="en-US" dirty="0"/>
              <a:t>Utilize image contouring to identify sample location in the environment</a:t>
            </a:r>
          </a:p>
          <a:p>
            <a:pPr lvl="1"/>
            <a:r>
              <a:rPr lang="en-US" dirty="0"/>
              <a:t>Contour images using expert feedback </a:t>
            </a:r>
          </a:p>
          <a:p>
            <a:pPr lvl="1"/>
            <a:r>
              <a:rPr lang="en-US" dirty="0"/>
              <a:t>Train Convolutional Neural Network to compute the sample mask </a:t>
            </a:r>
          </a:p>
          <a:p>
            <a:pPr lvl="1"/>
            <a:r>
              <a:rPr lang="en-US" dirty="0"/>
              <a:t>From sample mask compute center of mass</a:t>
            </a:r>
          </a:p>
          <a:p>
            <a:r>
              <a:rPr lang="en-US" dirty="0"/>
              <a:t>Implementation using Python based EPICS IOC</a:t>
            </a:r>
          </a:p>
          <a:p>
            <a:pPr lvl="1"/>
            <a:r>
              <a:rPr lang="en-US" dirty="0"/>
              <a:t>Optical image or neutron camera image (optical image shown in the top right) </a:t>
            </a:r>
          </a:p>
          <a:p>
            <a:pPr lvl="1"/>
            <a:r>
              <a:rPr lang="en-US" dirty="0"/>
              <a:t>U-Net computes sample center and serves up the mask to EPICS along with the sample offset from the beam </a:t>
            </a:r>
          </a:p>
          <a:p>
            <a:pPr lvl="1"/>
            <a:r>
              <a:rPr lang="en-US" dirty="0"/>
              <a:t>Motor software moves and rotates the sample for optimal alignment in the neutron beam</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47"/>
          <p:cNvPicPr preferRelativeResize="0"/>
          <p:nvPr/>
        </p:nvPicPr>
        <p:blipFill rotWithShape="1">
          <a:blip r:embed="rId3">
            <a:alphaModFix/>
          </a:blip>
          <a:srcRect t="7604"/>
          <a:stretch/>
        </p:blipFill>
        <p:spPr>
          <a:xfrm>
            <a:off x="190750" y="1109375"/>
            <a:ext cx="7317050" cy="4944800"/>
          </a:xfrm>
          <a:prstGeom prst="rect">
            <a:avLst/>
          </a:prstGeom>
          <a:noFill/>
          <a:ln>
            <a:noFill/>
          </a:ln>
        </p:spPr>
      </p:pic>
      <p:sp>
        <p:nvSpPr>
          <p:cNvPr id="304" name="Google Shape;304;p47"/>
          <p:cNvSpPr txBox="1">
            <a:spLocks noGrp="1"/>
          </p:cNvSpPr>
          <p:nvPr>
            <p:ph type="title"/>
          </p:nvPr>
        </p:nvSpPr>
        <p:spPr>
          <a:xfrm>
            <a:off x="304800" y="76200"/>
            <a:ext cx="11582400" cy="6858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2800"/>
              <a:buFont typeface="Gill Sans"/>
              <a:buNone/>
            </a:pPr>
            <a:r>
              <a:rPr lang="en-US"/>
              <a:t>Uncertainty Quantification</a:t>
            </a:r>
            <a:endParaRPr/>
          </a:p>
        </p:txBody>
      </p:sp>
      <p:sp>
        <p:nvSpPr>
          <p:cNvPr id="305" name="Google Shape;305;p47"/>
          <p:cNvSpPr txBox="1">
            <a:spLocks noGrp="1"/>
          </p:cNvSpPr>
          <p:nvPr>
            <p:ph type="body" idx="1"/>
          </p:nvPr>
        </p:nvSpPr>
        <p:spPr>
          <a:xfrm>
            <a:off x="7814500" y="858275"/>
            <a:ext cx="4072800" cy="5334000"/>
          </a:xfrm>
          <a:prstGeom prst="rect">
            <a:avLst/>
          </a:prstGeom>
          <a:solidFill>
            <a:srgbClr val="FFFFFF">
              <a:alpha val="60000"/>
            </a:srgbClr>
          </a:solidFill>
          <a:ln>
            <a:noFill/>
          </a:ln>
        </p:spPr>
        <p:txBody>
          <a:bodyPr spcFirstLastPara="1" wrap="square" lIns="91425" tIns="45700" rIns="91425" bIns="45700" anchor="t" anchorCtr="0">
            <a:normAutofit fontScale="92500" lnSpcReduction="20000"/>
          </a:bodyPr>
          <a:lstStyle/>
          <a:p>
            <a:pPr marL="457200" lvl="0" indent="-331978" algn="l" rtl="0">
              <a:lnSpc>
                <a:spcPct val="150000"/>
              </a:lnSpc>
              <a:spcBef>
                <a:spcPts val="0"/>
              </a:spcBef>
              <a:spcAft>
                <a:spcPts val="0"/>
              </a:spcAft>
              <a:buSzPct val="80000"/>
              <a:buChar char="●"/>
            </a:pPr>
            <a:r>
              <a:rPr lang="en-US"/>
              <a:t>During supervised training</a:t>
            </a:r>
            <a:endParaRPr/>
          </a:p>
          <a:p>
            <a:pPr marL="914400" lvl="1" indent="-313182" algn="l" rtl="0">
              <a:lnSpc>
                <a:spcPct val="150000"/>
              </a:lnSpc>
              <a:spcBef>
                <a:spcPts val="0"/>
              </a:spcBef>
              <a:spcAft>
                <a:spcPts val="0"/>
              </a:spcAft>
              <a:buSzPct val="79999"/>
              <a:buChar char="○"/>
            </a:pPr>
            <a:r>
              <a:rPr lang="en-US"/>
              <a:t>Real error compared to human-defined masks</a:t>
            </a:r>
            <a:endParaRPr/>
          </a:p>
          <a:p>
            <a:pPr marL="457200" lvl="0" indent="-331978" algn="l" rtl="0">
              <a:lnSpc>
                <a:spcPct val="150000"/>
              </a:lnSpc>
              <a:spcBef>
                <a:spcPts val="0"/>
              </a:spcBef>
              <a:spcAft>
                <a:spcPts val="0"/>
              </a:spcAft>
              <a:buSzPct val="80000"/>
              <a:buChar char="●"/>
            </a:pPr>
            <a:r>
              <a:rPr lang="en-US"/>
              <a:t>During testing and operations</a:t>
            </a:r>
            <a:endParaRPr/>
          </a:p>
          <a:p>
            <a:pPr marL="914400" lvl="1" indent="-313182" algn="l" rtl="0">
              <a:lnSpc>
                <a:spcPct val="150000"/>
              </a:lnSpc>
              <a:spcBef>
                <a:spcPts val="0"/>
              </a:spcBef>
              <a:spcAft>
                <a:spcPts val="0"/>
              </a:spcAft>
              <a:buSzPct val="79999"/>
              <a:buChar char="○"/>
            </a:pPr>
            <a:r>
              <a:rPr lang="en-US"/>
              <a:t>Ground-truth data not available</a:t>
            </a:r>
            <a:endParaRPr/>
          </a:p>
          <a:p>
            <a:pPr marL="914400" lvl="1" indent="-313182" algn="l" rtl="0">
              <a:lnSpc>
                <a:spcPct val="150000"/>
              </a:lnSpc>
              <a:spcBef>
                <a:spcPts val="0"/>
              </a:spcBef>
              <a:spcAft>
                <a:spcPts val="0"/>
              </a:spcAft>
              <a:buSzPct val="79999"/>
              <a:buChar char="○"/>
            </a:pPr>
            <a:r>
              <a:rPr lang="en-US"/>
              <a:t>Employ statistics from ensemble predictions</a:t>
            </a:r>
            <a:endParaRPr/>
          </a:p>
          <a:p>
            <a:pPr marL="914400" lvl="1" indent="-313182" algn="l" rtl="0">
              <a:lnSpc>
                <a:spcPct val="150000"/>
              </a:lnSpc>
              <a:spcBef>
                <a:spcPts val="0"/>
              </a:spcBef>
              <a:spcAft>
                <a:spcPts val="0"/>
              </a:spcAft>
              <a:buSzPct val="79999"/>
              <a:buChar char="○"/>
            </a:pPr>
            <a:r>
              <a:rPr lang="en-US"/>
              <a:t>Variance between many trained models</a:t>
            </a:r>
            <a:endParaRPr/>
          </a:p>
          <a:p>
            <a:pPr marL="457200" lvl="0" indent="-331978" algn="l" rtl="0">
              <a:lnSpc>
                <a:spcPct val="150000"/>
              </a:lnSpc>
              <a:spcBef>
                <a:spcPts val="0"/>
              </a:spcBef>
              <a:spcAft>
                <a:spcPts val="0"/>
              </a:spcAft>
              <a:buSzPct val="80000"/>
              <a:buChar char="●"/>
            </a:pPr>
            <a:r>
              <a:rPr lang="en-US"/>
              <a:t>Takeaways</a:t>
            </a:r>
            <a:endParaRPr/>
          </a:p>
          <a:p>
            <a:pPr marL="914400" lvl="1" indent="-313182" algn="l" rtl="0">
              <a:lnSpc>
                <a:spcPct val="150000"/>
              </a:lnSpc>
              <a:spcBef>
                <a:spcPts val="0"/>
              </a:spcBef>
              <a:spcAft>
                <a:spcPts val="0"/>
              </a:spcAft>
              <a:buSzPct val="79999"/>
              <a:buChar char="○"/>
            </a:pPr>
            <a:r>
              <a:rPr lang="en-US"/>
              <a:t>Excellent CoM prediction</a:t>
            </a:r>
            <a:endParaRPr/>
          </a:p>
          <a:p>
            <a:pPr marL="914400" lvl="1" indent="-313182" algn="l" rtl="0">
              <a:lnSpc>
                <a:spcPct val="150000"/>
              </a:lnSpc>
              <a:spcBef>
                <a:spcPts val="0"/>
              </a:spcBef>
              <a:spcAft>
                <a:spcPts val="0"/>
              </a:spcAft>
              <a:buSzPct val="79999"/>
              <a:buChar char="○"/>
            </a:pPr>
            <a:r>
              <a:rPr lang="en-US"/>
              <a:t>Negligible ensemble spread with low uncertainty</a:t>
            </a:r>
            <a:endParaRPr/>
          </a:p>
          <a:p>
            <a:pPr marL="914400" lvl="1" indent="-313182" algn="l" rtl="0">
              <a:lnSpc>
                <a:spcPct val="150000"/>
              </a:lnSpc>
              <a:spcBef>
                <a:spcPts val="0"/>
              </a:spcBef>
              <a:spcAft>
                <a:spcPts val="0"/>
              </a:spcAft>
              <a:buSzPct val="79999"/>
              <a:buChar char="○"/>
            </a:pPr>
            <a:r>
              <a:rPr lang="en-US"/>
              <a:t>Mask variance is restricted to edges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g16e6645703d_0_173"/>
          <p:cNvSpPr txBox="1">
            <a:spLocks noGrp="1"/>
          </p:cNvSpPr>
          <p:nvPr>
            <p:ph type="title"/>
          </p:nvPr>
        </p:nvSpPr>
        <p:spPr>
          <a:xfrm>
            <a:off x="304800" y="76200"/>
            <a:ext cx="11582400" cy="685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800"/>
              <a:buNone/>
            </a:pPr>
            <a:r>
              <a:rPr lang="en-US" dirty="0"/>
              <a:t>HB-2A Powder Diffractometer</a:t>
            </a:r>
            <a:endParaRPr dirty="0"/>
          </a:p>
        </p:txBody>
      </p:sp>
      <p:sp>
        <p:nvSpPr>
          <p:cNvPr id="216" name="Google Shape;216;g16e6645703d_0_173"/>
          <p:cNvSpPr txBox="1">
            <a:spLocks noGrp="1"/>
          </p:cNvSpPr>
          <p:nvPr>
            <p:ph type="body" idx="1"/>
          </p:nvPr>
        </p:nvSpPr>
        <p:spPr>
          <a:xfrm>
            <a:off x="304799" y="914400"/>
            <a:ext cx="5924551" cy="5334000"/>
          </a:xfrm>
          <a:prstGeom prst="rect">
            <a:avLst/>
          </a:prstGeom>
          <a:noFill/>
          <a:ln>
            <a:noFill/>
          </a:ln>
        </p:spPr>
        <p:txBody>
          <a:bodyPr spcFirstLastPara="1" wrap="square" lIns="91425" tIns="45700" rIns="91425" bIns="45700" anchor="t" anchorCtr="0">
            <a:normAutofit lnSpcReduction="10000"/>
          </a:bodyPr>
          <a:lstStyle/>
          <a:p>
            <a:pPr marL="457200" lvl="0" indent="-340360" algn="l" rtl="0">
              <a:lnSpc>
                <a:spcPct val="110000"/>
              </a:lnSpc>
              <a:spcBef>
                <a:spcPts val="0"/>
              </a:spcBef>
              <a:spcAft>
                <a:spcPts val="0"/>
              </a:spcAft>
              <a:buSzPts val="1760"/>
              <a:buChar char="●"/>
            </a:pPr>
            <a:r>
              <a:rPr lang="en-US" dirty="0"/>
              <a:t>Located at ORNL and receives neutrons from the Spallation Neutron Source</a:t>
            </a:r>
            <a:endParaRPr dirty="0"/>
          </a:p>
          <a:p>
            <a:pPr marL="457200" lvl="0" indent="-340360" algn="l" rtl="0">
              <a:lnSpc>
                <a:spcPct val="110000"/>
              </a:lnSpc>
              <a:spcBef>
                <a:spcPts val="0"/>
              </a:spcBef>
              <a:spcAft>
                <a:spcPts val="0"/>
              </a:spcAft>
              <a:buSzPts val="1760"/>
              <a:buChar char="●"/>
            </a:pPr>
            <a:r>
              <a:rPr lang="en-US" dirty="0"/>
              <a:t>Samples can be measured with high precision for volumetric sampling in reciprocal space (momentum measurements)</a:t>
            </a:r>
            <a:endParaRPr dirty="0"/>
          </a:p>
          <a:p>
            <a:pPr marL="914400" lvl="1" indent="-320040" algn="l" rtl="0">
              <a:lnSpc>
                <a:spcPct val="110000"/>
              </a:lnSpc>
              <a:spcBef>
                <a:spcPts val="0"/>
              </a:spcBef>
              <a:spcAft>
                <a:spcPts val="0"/>
              </a:spcAft>
              <a:buSzPts val="1440"/>
              <a:buChar char="○"/>
            </a:pPr>
            <a:r>
              <a:rPr lang="en-US" dirty="0"/>
              <a:t>Samples are rotated to measure all aspects of the lattice</a:t>
            </a:r>
            <a:endParaRPr dirty="0"/>
          </a:p>
          <a:p>
            <a:pPr marL="914400" lvl="1" indent="-320040" algn="l" rtl="0">
              <a:lnSpc>
                <a:spcPct val="110000"/>
              </a:lnSpc>
              <a:spcBef>
                <a:spcPts val="0"/>
              </a:spcBef>
              <a:spcAft>
                <a:spcPts val="0"/>
              </a:spcAft>
              <a:buSzPts val="1440"/>
              <a:buChar char="○"/>
            </a:pPr>
            <a:r>
              <a:rPr lang="en-US" dirty="0"/>
              <a:t>Temperature control from 5 K - 450 K</a:t>
            </a:r>
            <a:endParaRPr dirty="0"/>
          </a:p>
          <a:p>
            <a:pPr marL="457200" lvl="0" indent="-340360" algn="l" rtl="0">
              <a:lnSpc>
                <a:spcPct val="110000"/>
              </a:lnSpc>
              <a:spcBef>
                <a:spcPts val="0"/>
              </a:spcBef>
              <a:spcAft>
                <a:spcPts val="0"/>
              </a:spcAft>
              <a:buSzPts val="1760"/>
              <a:buChar char="●"/>
            </a:pPr>
            <a:r>
              <a:rPr lang="en-US" dirty="0"/>
              <a:t>Sample alignment</a:t>
            </a:r>
          </a:p>
          <a:p>
            <a:pPr marL="914400" lvl="1" indent="-320040" algn="l" rtl="0">
              <a:lnSpc>
                <a:spcPct val="110000"/>
              </a:lnSpc>
              <a:spcBef>
                <a:spcPts val="0"/>
              </a:spcBef>
              <a:spcAft>
                <a:spcPts val="0"/>
              </a:spcAft>
              <a:buSzPts val="1440"/>
              <a:buChar char="○"/>
            </a:pPr>
            <a:r>
              <a:rPr lang="en-US" dirty="0"/>
              <a:t>Neutron production time is limited</a:t>
            </a:r>
          </a:p>
          <a:p>
            <a:pPr marL="914400" lvl="1" indent="-320040" algn="l" rtl="0">
              <a:lnSpc>
                <a:spcPct val="110000"/>
              </a:lnSpc>
              <a:spcBef>
                <a:spcPts val="0"/>
              </a:spcBef>
              <a:spcAft>
                <a:spcPts val="0"/>
              </a:spcAft>
              <a:buSzPts val="1440"/>
              <a:buChar char="○"/>
            </a:pPr>
            <a:r>
              <a:rPr lang="en-US" dirty="0"/>
              <a:t>Some activities require constant realignment, such as temperature scans</a:t>
            </a:r>
          </a:p>
          <a:p>
            <a:pPr marL="914400" lvl="1" indent="-320040" algn="l" rtl="0">
              <a:lnSpc>
                <a:spcPct val="110000"/>
              </a:lnSpc>
              <a:spcBef>
                <a:spcPts val="0"/>
              </a:spcBef>
              <a:spcAft>
                <a:spcPts val="0"/>
              </a:spcAft>
              <a:buSzPts val="1440"/>
              <a:buChar char="○"/>
            </a:pPr>
            <a:r>
              <a:rPr lang="en-US" dirty="0"/>
              <a:t>User facilities especially face schedule constraints</a:t>
            </a:r>
          </a:p>
          <a:p>
            <a:pPr marL="914400" lvl="1" indent="-320040" algn="l" rtl="0">
              <a:lnSpc>
                <a:spcPct val="110000"/>
              </a:lnSpc>
              <a:spcBef>
                <a:spcPts val="0"/>
              </a:spcBef>
              <a:spcAft>
                <a:spcPts val="0"/>
              </a:spcAft>
              <a:buSzPts val="1440"/>
              <a:buChar char="○"/>
            </a:pPr>
            <a:r>
              <a:rPr lang="en-US" dirty="0"/>
              <a:t>Machine learning (ML) is a key automation tool</a:t>
            </a:r>
          </a:p>
          <a:p>
            <a:pPr marL="457200" lvl="0" indent="-340360" algn="l" rtl="0">
              <a:lnSpc>
                <a:spcPct val="110000"/>
              </a:lnSpc>
              <a:spcBef>
                <a:spcPts val="0"/>
              </a:spcBef>
              <a:spcAft>
                <a:spcPts val="0"/>
              </a:spcAft>
              <a:buSzPts val="1760"/>
              <a:buChar char="●"/>
            </a:pPr>
            <a:r>
              <a:rPr lang="en-US" dirty="0"/>
              <a:t>Alignment protocols vary between beamlines</a:t>
            </a:r>
          </a:p>
          <a:p>
            <a:pPr marL="914400" lvl="1" indent="-320040" algn="l" rtl="0">
              <a:lnSpc>
                <a:spcPct val="110000"/>
              </a:lnSpc>
              <a:spcBef>
                <a:spcPts val="0"/>
              </a:spcBef>
              <a:spcAft>
                <a:spcPts val="0"/>
              </a:spcAft>
              <a:buSzPts val="1440"/>
              <a:buChar char="○"/>
            </a:pPr>
            <a:r>
              <a:rPr lang="en-US" dirty="0"/>
              <a:t>Opportunity to employ &amp; test models</a:t>
            </a:r>
          </a:p>
          <a:p>
            <a:pPr marL="914400" lvl="1" indent="-320040" algn="l" rtl="0">
              <a:lnSpc>
                <a:spcPct val="110000"/>
              </a:lnSpc>
              <a:spcBef>
                <a:spcPts val="0"/>
              </a:spcBef>
              <a:spcAft>
                <a:spcPts val="0"/>
              </a:spcAft>
              <a:buSzPts val="1440"/>
              <a:buChar char="○"/>
            </a:pPr>
            <a:r>
              <a:rPr lang="en-US" dirty="0"/>
              <a:t>Broad applications for sample alignment</a:t>
            </a:r>
          </a:p>
          <a:p>
            <a:pPr marL="514350" indent="-320040">
              <a:spcAft>
                <a:spcPts val="0"/>
              </a:spcAft>
              <a:buSzPts val="1440"/>
              <a:buChar char="○"/>
            </a:pPr>
            <a:endParaRPr dirty="0"/>
          </a:p>
        </p:txBody>
      </p:sp>
      <p:pic>
        <p:nvPicPr>
          <p:cNvPr id="1026" name="Picture 2">
            <a:extLst>
              <a:ext uri="{FF2B5EF4-FFF2-40B4-BE49-F238E27FC236}">
                <a16:creationId xmlns:a16="http://schemas.microsoft.com/office/drawing/2014/main" id="{FD842699-C892-57DD-585B-8ED830EEC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1" y="914400"/>
            <a:ext cx="5657849" cy="28913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and white image of a road&#10;&#10;AI-generated content may be incorrect.">
            <a:extLst>
              <a:ext uri="{FF2B5EF4-FFF2-40B4-BE49-F238E27FC236}">
                <a16:creationId xmlns:a16="http://schemas.microsoft.com/office/drawing/2014/main" id="{64953719-6CC3-C690-2DC9-A1B13DA476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350" y="3953090"/>
            <a:ext cx="5562600" cy="241365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E5FFC-E6F7-FE9B-7CBA-43B8E51CD905}"/>
              </a:ext>
            </a:extLst>
          </p:cNvPr>
          <p:cNvSpPr>
            <a:spLocks noGrp="1"/>
          </p:cNvSpPr>
          <p:nvPr>
            <p:ph type="title"/>
          </p:nvPr>
        </p:nvSpPr>
        <p:spPr/>
        <p:txBody>
          <a:bodyPr/>
          <a:lstStyle/>
          <a:p>
            <a:pPr algn="l"/>
            <a:r>
              <a:rPr lang="en-US" dirty="0"/>
              <a:t>RL for Automation of Sample Alignment</a:t>
            </a:r>
          </a:p>
        </p:txBody>
      </p:sp>
      <p:sp>
        <p:nvSpPr>
          <p:cNvPr id="8" name="Rounded Rectangle 7">
            <a:extLst>
              <a:ext uri="{FF2B5EF4-FFF2-40B4-BE49-F238E27FC236}">
                <a16:creationId xmlns:a16="http://schemas.microsoft.com/office/drawing/2014/main" id="{FBAB14BA-699C-06BA-2364-180BF3D0D091}"/>
              </a:ext>
            </a:extLst>
          </p:cNvPr>
          <p:cNvSpPr/>
          <p:nvPr/>
        </p:nvSpPr>
        <p:spPr>
          <a:xfrm>
            <a:off x="5207169" y="2478294"/>
            <a:ext cx="2206369" cy="596974"/>
          </a:xfrm>
          <a:prstGeom prst="roundRect">
            <a:avLst>
              <a:gd name="adj" fmla="val 111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Detector Data</a:t>
            </a:r>
          </a:p>
        </p:txBody>
      </p:sp>
      <p:sp>
        <p:nvSpPr>
          <p:cNvPr id="12" name="Rounded Rectangle 11">
            <a:extLst>
              <a:ext uri="{FF2B5EF4-FFF2-40B4-BE49-F238E27FC236}">
                <a16:creationId xmlns:a16="http://schemas.microsoft.com/office/drawing/2014/main" id="{8FFAC83A-5B5F-23DB-BF97-DE2CB12811D4}"/>
              </a:ext>
            </a:extLst>
          </p:cNvPr>
          <p:cNvSpPr/>
          <p:nvPr/>
        </p:nvSpPr>
        <p:spPr>
          <a:xfrm>
            <a:off x="378334" y="1566849"/>
            <a:ext cx="1469568" cy="914400"/>
          </a:xfrm>
          <a:prstGeom prst="roundRect">
            <a:avLst>
              <a:gd name="adj" fmla="val 111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Neutron Camera</a:t>
            </a:r>
          </a:p>
        </p:txBody>
      </p:sp>
      <p:sp>
        <p:nvSpPr>
          <p:cNvPr id="13" name="Rounded Rectangle 12">
            <a:extLst>
              <a:ext uri="{FF2B5EF4-FFF2-40B4-BE49-F238E27FC236}">
                <a16:creationId xmlns:a16="http://schemas.microsoft.com/office/drawing/2014/main" id="{C1B02C02-1D55-3940-6C08-24B4A3EBA0B6}"/>
              </a:ext>
            </a:extLst>
          </p:cNvPr>
          <p:cNvSpPr/>
          <p:nvPr/>
        </p:nvSpPr>
        <p:spPr>
          <a:xfrm>
            <a:off x="8649969" y="2118178"/>
            <a:ext cx="3020061" cy="1019016"/>
          </a:xfrm>
          <a:prstGeom prst="roundRect">
            <a:avLst>
              <a:gd name="adj" fmla="val 111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Sample Positioning Motors</a:t>
            </a:r>
          </a:p>
          <a:p>
            <a:pPr algn="ctr"/>
            <a:r>
              <a:rPr lang="en-US" dirty="0"/>
              <a:t> (control actions)</a:t>
            </a:r>
          </a:p>
        </p:txBody>
      </p:sp>
      <p:pic>
        <p:nvPicPr>
          <p:cNvPr id="22" name="Picture 21">
            <a:extLst>
              <a:ext uri="{FF2B5EF4-FFF2-40B4-BE49-F238E27FC236}">
                <a16:creationId xmlns:a16="http://schemas.microsoft.com/office/drawing/2014/main" id="{A14E85AA-DF4A-3E94-748B-63EC23C9E754}"/>
              </a:ext>
            </a:extLst>
          </p:cNvPr>
          <p:cNvPicPr>
            <a:picLocks noChangeAspect="1"/>
          </p:cNvPicPr>
          <p:nvPr/>
        </p:nvPicPr>
        <p:blipFill>
          <a:blip r:embed="rId2"/>
          <a:stretch>
            <a:fillRect/>
          </a:stretch>
        </p:blipFill>
        <p:spPr>
          <a:xfrm>
            <a:off x="4663274" y="3140583"/>
            <a:ext cx="3110338" cy="2451498"/>
          </a:xfrm>
          <a:prstGeom prst="rect">
            <a:avLst/>
          </a:prstGeom>
        </p:spPr>
      </p:pic>
      <p:grpSp>
        <p:nvGrpSpPr>
          <p:cNvPr id="37" name="Group 36">
            <a:extLst>
              <a:ext uri="{FF2B5EF4-FFF2-40B4-BE49-F238E27FC236}">
                <a16:creationId xmlns:a16="http://schemas.microsoft.com/office/drawing/2014/main" id="{32517502-6B57-E48B-A1D4-315E383A1760}"/>
              </a:ext>
            </a:extLst>
          </p:cNvPr>
          <p:cNvGrpSpPr/>
          <p:nvPr/>
        </p:nvGrpSpPr>
        <p:grpSpPr>
          <a:xfrm>
            <a:off x="378334" y="2757329"/>
            <a:ext cx="3984168" cy="2953533"/>
            <a:chOff x="3212925" y="2972624"/>
            <a:chExt cx="3984168" cy="2953533"/>
          </a:xfrm>
        </p:grpSpPr>
        <p:sp>
          <p:nvSpPr>
            <p:cNvPr id="14" name="Rounded Rectangle 13">
              <a:extLst>
                <a:ext uri="{FF2B5EF4-FFF2-40B4-BE49-F238E27FC236}">
                  <a16:creationId xmlns:a16="http://schemas.microsoft.com/office/drawing/2014/main" id="{8DBAFF73-4522-F9F0-FB6C-4947302D7F9B}"/>
                </a:ext>
              </a:extLst>
            </p:cNvPr>
            <p:cNvSpPr/>
            <p:nvPr/>
          </p:nvSpPr>
          <p:spPr>
            <a:xfrm>
              <a:off x="3443832" y="3413202"/>
              <a:ext cx="1676400" cy="914400"/>
            </a:xfrm>
            <a:prstGeom prst="roundRect">
              <a:avLst>
                <a:gd name="adj" fmla="val 111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Beam Center Identification</a:t>
              </a:r>
            </a:p>
          </p:txBody>
        </p:sp>
        <p:sp>
          <p:nvSpPr>
            <p:cNvPr id="17" name="Rounded Rectangle 16">
              <a:extLst>
                <a:ext uri="{FF2B5EF4-FFF2-40B4-BE49-F238E27FC236}">
                  <a16:creationId xmlns:a16="http://schemas.microsoft.com/office/drawing/2014/main" id="{4B7B8112-8027-1DE0-AD60-40417DA27365}"/>
                </a:ext>
              </a:extLst>
            </p:cNvPr>
            <p:cNvSpPr/>
            <p:nvPr/>
          </p:nvSpPr>
          <p:spPr>
            <a:xfrm>
              <a:off x="5350809" y="3419428"/>
              <a:ext cx="1676400" cy="914400"/>
            </a:xfrm>
            <a:prstGeom prst="roundRect">
              <a:avLst>
                <a:gd name="adj" fmla="val 111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Sample Position Identification</a:t>
              </a:r>
            </a:p>
          </p:txBody>
        </p:sp>
        <p:sp>
          <p:nvSpPr>
            <p:cNvPr id="20" name="Rounded Rectangle 19">
              <a:extLst>
                <a:ext uri="{FF2B5EF4-FFF2-40B4-BE49-F238E27FC236}">
                  <a16:creationId xmlns:a16="http://schemas.microsoft.com/office/drawing/2014/main" id="{B718EDA1-3DA4-601B-28F9-1956C5C9779A}"/>
                </a:ext>
              </a:extLst>
            </p:cNvPr>
            <p:cNvSpPr/>
            <p:nvPr/>
          </p:nvSpPr>
          <p:spPr>
            <a:xfrm>
              <a:off x="3212925" y="2972624"/>
              <a:ext cx="3984168" cy="2953533"/>
            </a:xfrm>
            <a:prstGeom prst="roundRect">
              <a:avLst>
                <a:gd name="adj" fmla="val 4968"/>
              </a:avLst>
            </a:prstGeom>
            <a:no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Image Processing Model</a:t>
              </a:r>
            </a:p>
          </p:txBody>
        </p:sp>
        <p:pic>
          <p:nvPicPr>
            <p:cNvPr id="29" name="Picture 28" descr="A black and white image of a road&#10;&#10;AI-generated content may be incorrect.">
              <a:extLst>
                <a:ext uri="{FF2B5EF4-FFF2-40B4-BE49-F238E27FC236}">
                  <a16:creationId xmlns:a16="http://schemas.microsoft.com/office/drawing/2014/main" id="{7F571926-BFC7-1ED0-01B7-528F84FD0218}"/>
                </a:ext>
              </a:extLst>
            </p:cNvPr>
            <p:cNvPicPr>
              <a:picLocks noChangeAspect="1"/>
            </p:cNvPicPr>
            <p:nvPr/>
          </p:nvPicPr>
          <p:blipFill>
            <a:blip r:embed="rId3">
              <a:extLst>
                <a:ext uri="{28A0092B-C50C-407E-A947-70E740481C1C}">
                  <a14:useLocalDpi xmlns:a14="http://schemas.microsoft.com/office/drawing/2010/main" val="0"/>
                </a:ext>
              </a:extLst>
            </a:blip>
            <a:srcRect t="67109" r="59717" b="2288"/>
            <a:stretch/>
          </p:blipFill>
          <p:spPr>
            <a:xfrm>
              <a:off x="3396315" y="4513242"/>
              <a:ext cx="3722971" cy="1227276"/>
            </a:xfrm>
            <a:prstGeom prst="rect">
              <a:avLst/>
            </a:prstGeom>
          </p:spPr>
        </p:pic>
      </p:grpSp>
      <p:sp>
        <p:nvSpPr>
          <p:cNvPr id="35" name="Rounded Rectangle 34">
            <a:extLst>
              <a:ext uri="{FF2B5EF4-FFF2-40B4-BE49-F238E27FC236}">
                <a16:creationId xmlns:a16="http://schemas.microsoft.com/office/drawing/2014/main" id="{4F1BE5E7-74EE-C16D-D056-107E78939886}"/>
              </a:ext>
            </a:extLst>
          </p:cNvPr>
          <p:cNvSpPr/>
          <p:nvPr/>
        </p:nvSpPr>
        <p:spPr>
          <a:xfrm>
            <a:off x="8407400" y="1611784"/>
            <a:ext cx="3505200" cy="1824662"/>
          </a:xfrm>
          <a:prstGeom prst="roundRect">
            <a:avLst>
              <a:gd name="adj" fmla="val 4968"/>
            </a:avLst>
          </a:prstGeom>
          <a:no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Actor</a:t>
            </a:r>
          </a:p>
        </p:txBody>
      </p:sp>
      <p:sp>
        <p:nvSpPr>
          <p:cNvPr id="36" name="Rounded Rectangle 35">
            <a:extLst>
              <a:ext uri="{FF2B5EF4-FFF2-40B4-BE49-F238E27FC236}">
                <a16:creationId xmlns:a16="http://schemas.microsoft.com/office/drawing/2014/main" id="{F0CD77B9-5679-80ED-8A1D-B9D39E77CC00}"/>
              </a:ext>
            </a:extLst>
          </p:cNvPr>
          <p:cNvSpPr/>
          <p:nvPr/>
        </p:nvSpPr>
        <p:spPr>
          <a:xfrm>
            <a:off x="4508302" y="2270689"/>
            <a:ext cx="3425660" cy="3440173"/>
          </a:xfrm>
          <a:prstGeom prst="roundRect">
            <a:avLst>
              <a:gd name="adj" fmla="val 4968"/>
            </a:avLst>
          </a:prstGeom>
          <a:no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46" name="Rounded Rectangle 45">
            <a:extLst>
              <a:ext uri="{FF2B5EF4-FFF2-40B4-BE49-F238E27FC236}">
                <a16:creationId xmlns:a16="http://schemas.microsoft.com/office/drawing/2014/main" id="{F2A41CCB-6A56-BE25-2E73-6B21ABE0DD3D}"/>
              </a:ext>
            </a:extLst>
          </p:cNvPr>
          <p:cNvSpPr/>
          <p:nvPr/>
        </p:nvSpPr>
        <p:spPr>
          <a:xfrm>
            <a:off x="8407400" y="3886200"/>
            <a:ext cx="3505200" cy="1824662"/>
          </a:xfrm>
          <a:prstGeom prst="roundRect">
            <a:avLst>
              <a:gd name="adj" fmla="val 4968"/>
            </a:avLst>
          </a:prstGeom>
          <a:no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Reward function</a:t>
            </a:r>
          </a:p>
        </p:txBody>
      </p:sp>
      <p:sp>
        <p:nvSpPr>
          <p:cNvPr id="47" name="Rounded Rectangle 46">
            <a:extLst>
              <a:ext uri="{FF2B5EF4-FFF2-40B4-BE49-F238E27FC236}">
                <a16:creationId xmlns:a16="http://schemas.microsoft.com/office/drawing/2014/main" id="{B2186F81-4698-E19E-9E84-A070913628E5}"/>
              </a:ext>
            </a:extLst>
          </p:cNvPr>
          <p:cNvSpPr/>
          <p:nvPr/>
        </p:nvSpPr>
        <p:spPr>
          <a:xfrm>
            <a:off x="8672327" y="4402077"/>
            <a:ext cx="3020061" cy="1019016"/>
          </a:xfrm>
          <a:prstGeom prst="roundRect">
            <a:avLst>
              <a:gd name="adj" fmla="val 111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Sample Positioning Information / Detector Data Evaluation</a:t>
            </a:r>
          </a:p>
        </p:txBody>
      </p:sp>
      <p:cxnSp>
        <p:nvCxnSpPr>
          <p:cNvPr id="48" name="Elbow Connector 47">
            <a:extLst>
              <a:ext uri="{FF2B5EF4-FFF2-40B4-BE49-F238E27FC236}">
                <a16:creationId xmlns:a16="http://schemas.microsoft.com/office/drawing/2014/main" id="{F1289FAF-1643-12CF-C2FF-67960ACF9B53}"/>
              </a:ext>
            </a:extLst>
          </p:cNvPr>
          <p:cNvCxnSpPr>
            <a:cxnSpLocks/>
            <a:stCxn id="20" idx="2"/>
            <a:endCxn id="46" idx="2"/>
          </p:cNvCxnSpPr>
          <p:nvPr/>
        </p:nvCxnSpPr>
        <p:spPr>
          <a:xfrm rot="16200000" flipH="1">
            <a:off x="6265209" y="1816071"/>
            <a:ext cx="12700" cy="7789582"/>
          </a:xfrm>
          <a:prstGeom prst="bentConnector3">
            <a:avLst>
              <a:gd name="adj1" fmla="val 4500000"/>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a:extLst>
              <a:ext uri="{FF2B5EF4-FFF2-40B4-BE49-F238E27FC236}">
                <a16:creationId xmlns:a16="http://schemas.microsoft.com/office/drawing/2014/main" id="{D143B129-C961-A489-AB1F-0EE24A409887}"/>
              </a:ext>
            </a:extLst>
          </p:cNvPr>
          <p:cNvCxnSpPr>
            <a:cxnSpLocks/>
            <a:stCxn id="36" idx="2"/>
            <a:endCxn id="46" idx="2"/>
          </p:cNvCxnSpPr>
          <p:nvPr/>
        </p:nvCxnSpPr>
        <p:spPr>
          <a:xfrm rot="16200000" flipH="1">
            <a:off x="8190566" y="3741428"/>
            <a:ext cx="12700" cy="3938868"/>
          </a:xfrm>
          <a:prstGeom prst="bentConnector3">
            <a:avLst>
              <a:gd name="adj1" fmla="val 3300000"/>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Rounded Rectangle 55">
            <a:extLst>
              <a:ext uri="{FF2B5EF4-FFF2-40B4-BE49-F238E27FC236}">
                <a16:creationId xmlns:a16="http://schemas.microsoft.com/office/drawing/2014/main" id="{6500A69D-6C3C-4847-D9AE-72EEADD5EF28}"/>
              </a:ext>
            </a:extLst>
          </p:cNvPr>
          <p:cNvSpPr/>
          <p:nvPr/>
        </p:nvSpPr>
        <p:spPr>
          <a:xfrm>
            <a:off x="179526" y="1413921"/>
            <a:ext cx="7902906" cy="4482371"/>
          </a:xfrm>
          <a:prstGeom prst="roundRect">
            <a:avLst>
              <a:gd name="adj" fmla="val 3268"/>
            </a:avLst>
          </a:prstGeom>
          <a:no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Environment</a:t>
            </a:r>
          </a:p>
        </p:txBody>
      </p:sp>
      <p:cxnSp>
        <p:nvCxnSpPr>
          <p:cNvPr id="58" name="Elbow Connector 57">
            <a:extLst>
              <a:ext uri="{FF2B5EF4-FFF2-40B4-BE49-F238E27FC236}">
                <a16:creationId xmlns:a16="http://schemas.microsoft.com/office/drawing/2014/main" id="{2E2CA51E-6952-0772-C584-867E689B3BB1}"/>
              </a:ext>
            </a:extLst>
          </p:cNvPr>
          <p:cNvCxnSpPr>
            <a:cxnSpLocks/>
            <a:stCxn id="35" idx="0"/>
            <a:endCxn id="56" idx="0"/>
          </p:cNvCxnSpPr>
          <p:nvPr/>
        </p:nvCxnSpPr>
        <p:spPr>
          <a:xfrm rot="16200000" flipV="1">
            <a:off x="7046559" y="-1501658"/>
            <a:ext cx="197863" cy="6029021"/>
          </a:xfrm>
          <a:prstGeom prst="bentConnector3">
            <a:avLst>
              <a:gd name="adj1" fmla="val 215534"/>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D64028B5-C445-4EF5-F050-FCF9E9F93A82}"/>
              </a:ext>
            </a:extLst>
          </p:cNvPr>
          <p:cNvCxnSpPr>
            <a:stCxn id="46" idx="0"/>
            <a:endCxn id="35" idx="2"/>
          </p:cNvCxnSpPr>
          <p:nvPr/>
        </p:nvCxnSpPr>
        <p:spPr>
          <a:xfrm flipV="1">
            <a:off x="10160000" y="3436446"/>
            <a:ext cx="0" cy="44975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a:extLst>
              <a:ext uri="{FF2B5EF4-FFF2-40B4-BE49-F238E27FC236}">
                <a16:creationId xmlns:a16="http://schemas.microsoft.com/office/drawing/2014/main" id="{1028B2CF-C2BA-5A3E-8278-3EB4DD8D0364}"/>
              </a:ext>
            </a:extLst>
          </p:cNvPr>
          <p:cNvCxnSpPr>
            <a:cxnSpLocks/>
            <a:stCxn id="12" idx="3"/>
            <a:endCxn id="20" idx="0"/>
          </p:cNvCxnSpPr>
          <p:nvPr/>
        </p:nvCxnSpPr>
        <p:spPr>
          <a:xfrm>
            <a:off x="1847902" y="2024049"/>
            <a:ext cx="522516" cy="733280"/>
          </a:xfrm>
          <a:prstGeom prst="bentConnector2">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607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00E30-324C-93A1-04BC-33E6E77C0EEE}"/>
              </a:ext>
            </a:extLst>
          </p:cNvPr>
          <p:cNvSpPr>
            <a:spLocks noGrp="1"/>
          </p:cNvSpPr>
          <p:nvPr>
            <p:ph type="title"/>
          </p:nvPr>
        </p:nvSpPr>
        <p:spPr/>
        <p:txBody>
          <a:bodyPr/>
          <a:lstStyle/>
          <a:p>
            <a:pPr algn="l"/>
            <a:r>
              <a:rPr lang="en-US" dirty="0"/>
              <a:t>What is FLASH Radiotherapy? </a:t>
            </a:r>
          </a:p>
        </p:txBody>
      </p:sp>
      <p:sp>
        <p:nvSpPr>
          <p:cNvPr id="3" name="Content Placeholder 2">
            <a:extLst>
              <a:ext uri="{FF2B5EF4-FFF2-40B4-BE49-F238E27FC236}">
                <a16:creationId xmlns:a16="http://schemas.microsoft.com/office/drawing/2014/main" id="{7DE4ADBB-46CA-093C-F891-A0748520D74B}"/>
              </a:ext>
            </a:extLst>
          </p:cNvPr>
          <p:cNvSpPr>
            <a:spLocks noGrp="1"/>
          </p:cNvSpPr>
          <p:nvPr>
            <p:ph idx="1"/>
          </p:nvPr>
        </p:nvSpPr>
        <p:spPr>
          <a:xfrm>
            <a:off x="331076" y="1016365"/>
            <a:ext cx="5567854" cy="2286000"/>
          </a:xfrm>
        </p:spPr>
        <p:txBody>
          <a:bodyPr>
            <a:normAutofit fontScale="77500" lnSpcReduction="20000"/>
          </a:bodyPr>
          <a:lstStyle/>
          <a:p>
            <a:r>
              <a:rPr lang="en-US" dirty="0"/>
              <a:t>Ultrafast delivery of radiation </a:t>
            </a:r>
          </a:p>
          <a:p>
            <a:pPr lvl="1"/>
            <a:r>
              <a:rPr lang="en-US" dirty="0"/>
              <a:t>dose rates that are several orders of magnitude greater than those used in conventional radiotherapy</a:t>
            </a:r>
          </a:p>
          <a:p>
            <a:pPr lvl="1"/>
            <a:r>
              <a:rPr lang="en-US" dirty="0"/>
              <a:t>40 </a:t>
            </a:r>
            <a:r>
              <a:rPr lang="en-US" dirty="0" err="1"/>
              <a:t>Gy</a:t>
            </a:r>
            <a:r>
              <a:rPr lang="en-US" dirty="0"/>
              <a:t>/s (FLASH) </a:t>
            </a:r>
            <a:r>
              <a:rPr lang="en-US" i="1" dirty="0"/>
              <a:t>vs</a:t>
            </a:r>
            <a:r>
              <a:rPr lang="en-US" dirty="0"/>
              <a:t> 0.5–5 </a:t>
            </a:r>
            <a:r>
              <a:rPr lang="en-US" dirty="0" err="1"/>
              <a:t>Gy</a:t>
            </a:r>
            <a:r>
              <a:rPr lang="en-US" dirty="0"/>
              <a:t>/min (conventional)</a:t>
            </a:r>
          </a:p>
          <a:p>
            <a:endParaRPr lang="en-US" dirty="0"/>
          </a:p>
          <a:p>
            <a:r>
              <a:rPr lang="en-US" dirty="0"/>
              <a:t>Preclinical data suggesting that FLASH could achieve better disease control with fewer side effects</a:t>
            </a:r>
          </a:p>
          <a:p>
            <a:pPr lvl="1"/>
            <a:r>
              <a:rPr lang="en-US" dirty="0"/>
              <a:t>Improved safety and efficacy (confirmed by clinical trials)</a:t>
            </a:r>
          </a:p>
        </p:txBody>
      </p:sp>
      <p:pic>
        <p:nvPicPr>
          <p:cNvPr id="5122" name="Picture 2">
            <a:extLst>
              <a:ext uri="{FF2B5EF4-FFF2-40B4-BE49-F238E27FC236}">
                <a16:creationId xmlns:a16="http://schemas.microsoft.com/office/drawing/2014/main" id="{26532F9B-F0A8-399D-5E3A-2BB65FE96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341" y="3077191"/>
            <a:ext cx="3810000" cy="26141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BD734C4-BACB-C328-7B46-8865A178FAB4}"/>
              </a:ext>
            </a:extLst>
          </p:cNvPr>
          <p:cNvSpPr txBox="1"/>
          <p:nvPr/>
        </p:nvSpPr>
        <p:spPr>
          <a:xfrm>
            <a:off x="331076" y="5715000"/>
            <a:ext cx="5364092" cy="646331"/>
          </a:xfrm>
          <a:prstGeom prst="rect">
            <a:avLst/>
          </a:prstGeom>
          <a:noFill/>
        </p:spPr>
        <p:txBody>
          <a:bodyPr wrap="square">
            <a:spAutoFit/>
          </a:bodyPr>
          <a:lstStyle/>
          <a:p>
            <a:r>
              <a:rPr lang="en-US" sz="1200" dirty="0"/>
              <a:t>Hughes JR, Parsons JL. FLASH Radiotherapy: Current Knowledge and Future Insights Using Proton-Beam Therapy. Int J Mol Sci. 2020 Sep 5;21(18):6492. </a:t>
            </a:r>
            <a:r>
              <a:rPr lang="en-US" sz="1200" dirty="0" err="1"/>
              <a:t>doi</a:t>
            </a:r>
            <a:r>
              <a:rPr lang="en-US" sz="1200" dirty="0"/>
              <a:t>: 10.3390/ijms21186492. PMID: 32899466; PMCID: PMC7556020.</a:t>
            </a:r>
          </a:p>
        </p:txBody>
      </p:sp>
      <p:pic>
        <p:nvPicPr>
          <p:cNvPr id="4" name="Picture 2" descr="FLASH radiotherapy: A promising new method for radiotherapy (Review)">
            <a:extLst>
              <a:ext uri="{FF2B5EF4-FFF2-40B4-BE49-F238E27FC236}">
                <a16:creationId xmlns:a16="http://schemas.microsoft.com/office/drawing/2014/main" id="{34A1891A-F9B6-68CA-C825-EA52B5F0A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071" y="735724"/>
            <a:ext cx="5135490" cy="31084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BFFAEE8-085A-D7D2-31C7-CC036C1E95C4}"/>
              </a:ext>
            </a:extLst>
          </p:cNvPr>
          <p:cNvSpPr txBox="1"/>
          <p:nvPr/>
        </p:nvSpPr>
        <p:spPr>
          <a:xfrm>
            <a:off x="6119648" y="4090914"/>
            <a:ext cx="5562600" cy="1600438"/>
          </a:xfrm>
          <a:prstGeom prst="rect">
            <a:avLst/>
          </a:prstGeom>
          <a:noFill/>
        </p:spPr>
        <p:txBody>
          <a:bodyPr wrap="square">
            <a:spAutoFit/>
          </a:bodyPr>
          <a:lstStyle/>
          <a:p>
            <a:pPr marL="285750" indent="-285750" algn="just">
              <a:buFont typeface="Arial" panose="020B0604020202020204" pitchFamily="34" charset="0"/>
              <a:buChar char="•"/>
            </a:pPr>
            <a:r>
              <a:rPr lang="en-US" sz="1400" dirty="0"/>
              <a:t>Oxygen consumption hypothesis: High-dose transient irradiation reduces the presence of oxygen, and this effect is greater on normal cells, resulting in stronger radiation resistance.</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Reactive Oxygen Species (ROS) levels that causes DNA, RNA, protein and lipid injury, and an increase in the protective non-reactive oxygen species (NROS) levels that inhibits DNA injury. </a:t>
            </a:r>
          </a:p>
        </p:txBody>
      </p:sp>
    </p:spTree>
    <p:extLst>
      <p:ext uri="{BB962C8B-B14F-4D97-AF65-F5344CB8AC3E}">
        <p14:creationId xmlns:p14="http://schemas.microsoft.com/office/powerpoint/2010/main" val="2044281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4fd5f52b46_0_0"/>
          <p:cNvSpPr txBox="1">
            <a:spLocks noGrp="1"/>
          </p:cNvSpPr>
          <p:nvPr>
            <p:ph type="title"/>
          </p:nvPr>
        </p:nvSpPr>
        <p:spPr>
          <a:xfrm>
            <a:off x="304800" y="76200"/>
            <a:ext cx="11582400" cy="685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PHASER: A solution for FLASH-RT</a:t>
            </a:r>
            <a:endParaRPr dirty="0"/>
          </a:p>
        </p:txBody>
      </p:sp>
      <p:sp>
        <p:nvSpPr>
          <p:cNvPr id="99" name="Google Shape;99;g24fd5f52b46_0_0"/>
          <p:cNvSpPr txBox="1">
            <a:spLocks noGrp="1"/>
          </p:cNvSpPr>
          <p:nvPr>
            <p:ph type="body" idx="1"/>
          </p:nvPr>
        </p:nvSpPr>
        <p:spPr>
          <a:xfrm>
            <a:off x="304800" y="914400"/>
            <a:ext cx="5412000" cy="5334000"/>
          </a:xfrm>
          <a:prstGeom prst="rect">
            <a:avLst/>
          </a:prstGeom>
        </p:spPr>
        <p:txBody>
          <a:bodyPr spcFirstLastPara="1" wrap="square" lIns="91425" tIns="45700" rIns="91425" bIns="45700" anchor="t" anchorCtr="0">
            <a:normAutofit/>
          </a:bodyPr>
          <a:lstStyle/>
          <a:p>
            <a:r>
              <a:rPr lang="en-US" dirty="0"/>
              <a:t>PHASER (</a:t>
            </a:r>
            <a:r>
              <a:rPr lang="en-US" dirty="0" err="1"/>
              <a:t>pluridirectional</a:t>
            </a:r>
            <a:r>
              <a:rPr lang="en-US" dirty="0"/>
              <a:t> high-energy agile scanning electronic radiotherapy) </a:t>
            </a:r>
          </a:p>
          <a:p>
            <a:pPr lvl="1"/>
            <a:r>
              <a:rPr lang="en-US" dirty="0"/>
              <a:t>16 </a:t>
            </a:r>
            <a:r>
              <a:rPr lang="en-US" dirty="0" err="1"/>
              <a:t>klystrinos</a:t>
            </a:r>
            <a:r>
              <a:rPr lang="en-US" dirty="0"/>
              <a:t> power combined to drive a given linac with 5.3 MW of peak power </a:t>
            </a:r>
          </a:p>
          <a:p>
            <a:pPr lvl="1"/>
            <a:r>
              <a:rPr lang="en-US" dirty="0"/>
              <a:t>Switching between LINACs occurs at 300ns </a:t>
            </a:r>
          </a:p>
          <a:p>
            <a:r>
              <a:rPr lang="en-US" dirty="0"/>
              <a:t>Understanding the accelerator </a:t>
            </a:r>
          </a:p>
          <a:p>
            <a:pPr lvl="1"/>
            <a:r>
              <a:rPr lang="en-US" dirty="0"/>
              <a:t>Modeling the power combining is challenging (compensating for phase and amplitude jitter in the klystrinos) </a:t>
            </a:r>
          </a:p>
          <a:p>
            <a:pPr lvl="1"/>
            <a:r>
              <a:rPr lang="en-US" dirty="0"/>
              <a:t>Different LINACs need to operate at different energies </a:t>
            </a:r>
          </a:p>
          <a:p>
            <a:pPr lvl="1"/>
            <a:r>
              <a:rPr lang="en-US" dirty="0"/>
              <a:t>Beam steering using magnets </a:t>
            </a:r>
          </a:p>
          <a:p>
            <a:r>
              <a:rPr lang="en-US" dirty="0"/>
              <a:t>Patient treatment</a:t>
            </a:r>
          </a:p>
          <a:p>
            <a:pPr lvl="1"/>
            <a:r>
              <a:rPr lang="en-US" dirty="0"/>
              <a:t>Rapid computation of optimal dose</a:t>
            </a:r>
          </a:p>
          <a:p>
            <a:pPr lvl="1"/>
            <a:r>
              <a:rPr lang="en-US" dirty="0"/>
              <a:t>Compensation for breathing </a:t>
            </a:r>
          </a:p>
        </p:txBody>
      </p:sp>
      <p:pic>
        <p:nvPicPr>
          <p:cNvPr id="100" name="Google Shape;100;g24fd5f52b46_0_0"/>
          <p:cNvPicPr preferRelativeResize="0"/>
          <p:nvPr/>
        </p:nvPicPr>
        <p:blipFill>
          <a:blip r:embed="rId3">
            <a:alphaModFix/>
          </a:blip>
          <a:stretch>
            <a:fillRect/>
          </a:stretch>
        </p:blipFill>
        <p:spPr>
          <a:xfrm>
            <a:off x="5817224" y="1429175"/>
            <a:ext cx="5992873" cy="4123026"/>
          </a:xfrm>
          <a:prstGeom prst="rect">
            <a:avLst/>
          </a:prstGeom>
          <a:noFill/>
          <a:ln>
            <a:noFill/>
          </a:ln>
        </p:spPr>
      </p:pic>
    </p:spTree>
    <p:extLst>
      <p:ext uri="{BB962C8B-B14F-4D97-AF65-F5344CB8AC3E}">
        <p14:creationId xmlns:p14="http://schemas.microsoft.com/office/powerpoint/2010/main" val="2357105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856D5-CC9F-1225-FC82-E5C4EF9346CA}"/>
              </a:ext>
            </a:extLst>
          </p:cNvPr>
          <p:cNvSpPr>
            <a:spLocks noGrp="1"/>
          </p:cNvSpPr>
          <p:nvPr>
            <p:ph type="title"/>
          </p:nvPr>
        </p:nvSpPr>
        <p:spPr/>
        <p:txBody>
          <a:bodyPr/>
          <a:lstStyle/>
          <a:p>
            <a:pPr algn="l"/>
            <a:r>
              <a:rPr lang="en-US" dirty="0"/>
              <a:t>A Toy Model for A PHASER-like system</a:t>
            </a:r>
          </a:p>
        </p:txBody>
      </p:sp>
      <p:sp>
        <p:nvSpPr>
          <p:cNvPr id="3" name="Content Placeholder 2">
            <a:extLst>
              <a:ext uri="{FF2B5EF4-FFF2-40B4-BE49-F238E27FC236}">
                <a16:creationId xmlns:a16="http://schemas.microsoft.com/office/drawing/2014/main" id="{07978E7F-A97B-837C-2B2E-0E4A03EF5A62}"/>
              </a:ext>
            </a:extLst>
          </p:cNvPr>
          <p:cNvSpPr>
            <a:spLocks noGrp="1"/>
          </p:cNvSpPr>
          <p:nvPr>
            <p:ph idx="1"/>
          </p:nvPr>
        </p:nvSpPr>
        <p:spPr>
          <a:xfrm>
            <a:off x="304800" y="914400"/>
            <a:ext cx="5218233" cy="5372756"/>
          </a:xfrm>
        </p:spPr>
        <p:txBody>
          <a:bodyPr>
            <a:normAutofit fontScale="92500" lnSpcReduction="20000"/>
          </a:bodyPr>
          <a:lstStyle/>
          <a:p>
            <a:r>
              <a:rPr lang="en-US" dirty="0"/>
              <a:t>Water phantom simulated in GEANT-4 </a:t>
            </a:r>
          </a:p>
          <a:p>
            <a:pPr lvl="1"/>
            <a:r>
              <a:rPr lang="en-US" dirty="0"/>
              <a:t>Modeling 1-D energy loss / deposition </a:t>
            </a:r>
          </a:p>
          <a:p>
            <a:endParaRPr lang="en-US" dirty="0"/>
          </a:p>
          <a:p>
            <a:r>
              <a:rPr lang="en-US" dirty="0"/>
              <a:t>Sixteen different x-ray sources with the ability to tune energy and steering to optimize the dose delivery profile</a:t>
            </a:r>
          </a:p>
          <a:p>
            <a:pPr lvl="1"/>
            <a:r>
              <a:rPr lang="en-US" dirty="0"/>
              <a:t>Toy model assumes a single target plane (2D)</a:t>
            </a:r>
          </a:p>
          <a:p>
            <a:pPr lvl="1"/>
            <a:r>
              <a:rPr lang="en-US" dirty="0"/>
              <a:t>Energy deposited in a water phantom </a:t>
            </a:r>
          </a:p>
          <a:p>
            <a:pPr lvl="1"/>
            <a:r>
              <a:rPr lang="en-US" dirty="0"/>
              <a:t>Energy range of the x-rays is 1-20 MeV </a:t>
            </a:r>
          </a:p>
          <a:p>
            <a:pPr lvl="1"/>
            <a:r>
              <a:rPr lang="en-US" dirty="0"/>
              <a:t>Can adjust commensurate with PHASER parameters </a:t>
            </a:r>
          </a:p>
          <a:p>
            <a:pPr lvl="1"/>
            <a:endParaRPr lang="en-US" dirty="0"/>
          </a:p>
          <a:p>
            <a:r>
              <a:rPr lang="en-US" dirty="0"/>
              <a:t>Compute the energy loss as a function of position inside a water phantom</a:t>
            </a:r>
          </a:p>
          <a:p>
            <a:pPr lvl="1"/>
            <a:r>
              <a:rPr lang="en-US" dirty="0"/>
              <a:t>Scan energy then use interpolating function to generate a continuous control knob for the RL model</a:t>
            </a:r>
          </a:p>
          <a:p>
            <a:pPr lvl="1"/>
            <a:r>
              <a:rPr lang="en-US" dirty="0"/>
              <a:t>Dose computed for 10</a:t>
            </a:r>
            <a:r>
              <a:rPr lang="en-US" baseline="30000" dirty="0"/>
              <a:t>6 </a:t>
            </a:r>
            <a:r>
              <a:rPr lang="en-US" dirty="0"/>
              <a:t>x-rays – realistic beams would deliver ~10k times this dose</a:t>
            </a:r>
          </a:p>
          <a:p>
            <a:pPr lvl="1"/>
            <a:endParaRPr lang="en-US" dirty="0"/>
          </a:p>
          <a:p>
            <a:endParaRPr lang="en-US" dirty="0"/>
          </a:p>
        </p:txBody>
      </p:sp>
      <p:pic>
        <p:nvPicPr>
          <p:cNvPr id="5" name="Picture 4" descr="A diagram of a target&#10;&#10;Description automatically generated with medium confidence">
            <a:extLst>
              <a:ext uri="{FF2B5EF4-FFF2-40B4-BE49-F238E27FC236}">
                <a16:creationId xmlns:a16="http://schemas.microsoft.com/office/drawing/2014/main" id="{4432286B-9AE5-36BC-BD99-0C3E1FEB6219}"/>
              </a:ext>
            </a:extLst>
          </p:cNvPr>
          <p:cNvPicPr>
            <a:picLocks noChangeAspect="1"/>
          </p:cNvPicPr>
          <p:nvPr/>
        </p:nvPicPr>
        <p:blipFill rotWithShape="1">
          <a:blip r:embed="rId3">
            <a:extLst>
              <a:ext uri="{28A0092B-C50C-407E-A947-70E740481C1C}">
                <a14:useLocalDpi xmlns:a14="http://schemas.microsoft.com/office/drawing/2010/main" val="0"/>
              </a:ext>
            </a:extLst>
          </a:blip>
          <a:srcRect l="6512"/>
          <a:stretch/>
        </p:blipFill>
        <p:spPr>
          <a:xfrm>
            <a:off x="5529383" y="3316755"/>
            <a:ext cx="6287967" cy="3057247"/>
          </a:xfrm>
          <a:prstGeom prst="rect">
            <a:avLst/>
          </a:prstGeom>
        </p:spPr>
      </p:pic>
      <p:pic>
        <p:nvPicPr>
          <p:cNvPr id="4" name="Picture 3" descr="A graph of different colored lines&#10;&#10;Description automatically generated">
            <a:extLst>
              <a:ext uri="{FF2B5EF4-FFF2-40B4-BE49-F238E27FC236}">
                <a16:creationId xmlns:a16="http://schemas.microsoft.com/office/drawing/2014/main" id="{DA1CA1F6-1B89-3AE6-79E7-EA13AD4BE6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7633" y="857250"/>
            <a:ext cx="3429000" cy="2571750"/>
          </a:xfrm>
          <a:prstGeom prst="rect">
            <a:avLst/>
          </a:prstGeom>
        </p:spPr>
      </p:pic>
      <p:pic>
        <p:nvPicPr>
          <p:cNvPr id="6" name="Picture 5" descr="A graph of different colored lines&#10;&#10;Description automatically generated">
            <a:extLst>
              <a:ext uri="{FF2B5EF4-FFF2-40B4-BE49-F238E27FC236}">
                <a16:creationId xmlns:a16="http://schemas.microsoft.com/office/drawing/2014/main" id="{C9E53FF6-D391-8D7F-5666-6313249139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7967" y="857251"/>
            <a:ext cx="3428999" cy="2571749"/>
          </a:xfrm>
          <a:prstGeom prst="rect">
            <a:avLst/>
          </a:prstGeom>
        </p:spPr>
      </p:pic>
    </p:spTree>
    <p:extLst>
      <p:ext uri="{BB962C8B-B14F-4D97-AF65-F5344CB8AC3E}">
        <p14:creationId xmlns:p14="http://schemas.microsoft.com/office/powerpoint/2010/main" val="2960324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id="{FB5FE6C9-E5F1-7C4E-8B09-E3C3C4BCE79E}" vid="{65C4F854-89A2-9B44-97A2-3908CC7B53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53898</TotalTime>
  <Words>1132</Words>
  <Application>Microsoft Macintosh PowerPoint</Application>
  <PresentationFormat>Widescreen</PresentationFormat>
  <Paragraphs>145</Paragraphs>
  <Slides>13</Slides>
  <Notes>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Gill Sans</vt:lpstr>
      <vt:lpstr>Gill Sans MT</vt:lpstr>
      <vt:lpstr>Office Theme</vt:lpstr>
      <vt:lpstr>Opportunities for Reinforcement Learning in Accelerator Automation  Jonathan Edelen, Joshua Einstein-Curtis, Christopher Hall, Morgan Henderson (RadiaSoft) Auralee Edelen, Finn O’Shea (SLAC) Stuart Calder, Christina Hoffman, Bhargavi Krishna (ORNL) </vt:lpstr>
      <vt:lpstr>Automation of Sample Alignment in Neutron Beamlines</vt:lpstr>
      <vt:lpstr>TOPAZ Single Crystal Diffractometer</vt:lpstr>
      <vt:lpstr>Uncertainty Quantification</vt:lpstr>
      <vt:lpstr>HB-2A Powder Diffractometer</vt:lpstr>
      <vt:lpstr>RL for Automation of Sample Alignment</vt:lpstr>
      <vt:lpstr>What is FLASH Radiotherapy? </vt:lpstr>
      <vt:lpstr>PHASER: A solution for FLASH-RT</vt:lpstr>
      <vt:lpstr>A Toy Model for A PHASER-like system</vt:lpstr>
      <vt:lpstr>RL for Dose Optimization</vt:lpstr>
      <vt:lpstr>A Toy Model for A PHASER-like system</vt:lpstr>
      <vt:lpstr>Applying RL to Industrial Accelerators</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Modeling of Field Enhanced Thermionic Emission</dc:title>
  <dc:creator>Jonathan Edelen</dc:creator>
  <cp:lastModifiedBy>Jonathan Edelen</cp:lastModifiedBy>
  <cp:revision>788</cp:revision>
  <cp:lastPrinted>2019-02-27T20:28:06Z</cp:lastPrinted>
  <dcterms:created xsi:type="dcterms:W3CDTF">2019-07-13T16:43:49Z</dcterms:created>
  <dcterms:modified xsi:type="dcterms:W3CDTF">2025-04-03T06:56:25Z</dcterms:modified>
</cp:coreProperties>
</file>