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730" r:id="rId3"/>
    <p:sldId id="784" r:id="rId4"/>
    <p:sldId id="780" r:id="rId5"/>
    <p:sldId id="753" r:id="rId6"/>
    <p:sldId id="497" r:id="rId7"/>
    <p:sldId id="722" r:id="rId8"/>
    <p:sldId id="737" r:id="rId9"/>
    <p:sldId id="761" r:id="rId10"/>
    <p:sldId id="776" r:id="rId11"/>
    <p:sldId id="699" r:id="rId12"/>
    <p:sldId id="751" r:id="rId13"/>
    <p:sldId id="755" r:id="rId14"/>
    <p:sldId id="756" r:id="rId15"/>
    <p:sldId id="703" r:id="rId16"/>
    <p:sldId id="707" r:id="rId17"/>
    <p:sldId id="719" r:id="rId18"/>
    <p:sldId id="781" r:id="rId19"/>
    <p:sldId id="746" r:id="rId20"/>
    <p:sldId id="749" r:id="rId21"/>
    <p:sldId id="772" r:id="rId22"/>
    <p:sldId id="775" r:id="rId23"/>
    <p:sldId id="777" r:id="rId24"/>
    <p:sldId id="750" r:id="rId2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069C"/>
    <a:srgbClr val="22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4" autoAdjust="0"/>
    <p:restoredTop sz="86305" autoAdjust="0"/>
  </p:normalViewPr>
  <p:slideViewPr>
    <p:cSldViewPr>
      <p:cViewPr varScale="1">
        <p:scale>
          <a:sx n="98" d="100"/>
          <a:sy n="98" d="100"/>
        </p:scale>
        <p:origin x="190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4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9AAE8-B4A6-4BF8-9876-79DA00F71337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70FD-DA73-40B7-B84E-40E18E4FA1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780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89BB0-9038-41D3-ADBF-7CE6C9076777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1DE4B-E342-4F64-B571-763A7C73D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64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326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about ray tracing later because we need to know about the Sim2Real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198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196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967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138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603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674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Except</a:t>
            </a:r>
            <a:r>
              <a:rPr lang="de-DE" baseline="0" dirty="0"/>
              <a:t> for last bullet point, all of these things could be included in the simulation to improve Agent‘s performance, but you can‘t always accurately simulate everything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539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086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101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241115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681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HI Jena, we are currently upgrading our Polaris laser and building the infrastructure to combine it with another several 100 TW laser, the </a:t>
            </a:r>
            <a:r>
              <a:rPr lang="en-US" dirty="0" err="1"/>
              <a:t>Jeti</a:t>
            </a:r>
            <a:r>
              <a:rPr lang="en-US" dirty="0"/>
              <a:t> 200, in a new and larger target area. My project is to look into how we can automate some of the alignment procedures on the Polaris laser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28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241115</a:t>
            </a:r>
            <a:endParaRPr lang="de-DE" dirty="0"/>
          </a:p>
          <a:p>
            <a:r>
              <a:rPr lang="de-DE" dirty="0"/>
              <a:t>1% error is 2.5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314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250201 r036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315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250201 r036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1% error is 2.5 pixel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905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415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06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block diagram of the Polaris laser, a double CPA system</a:t>
            </a:r>
          </a:p>
          <a:p>
            <a:r>
              <a:rPr lang="en-US" dirty="0"/>
              <a:t>Just like large high energy particle accelerators, high power lasers consist of several</a:t>
            </a:r>
            <a:r>
              <a:rPr lang="en-US" baseline="0" dirty="0"/>
              <a:t> amplifiers in a chain.</a:t>
            </a:r>
          </a:p>
          <a:p>
            <a:r>
              <a:rPr lang="en-US" dirty="0"/>
              <a:t>The experiments we perform with such lasers, like LWFA and TNSA, are highly nonlinear, so stable laser parameters save a lot of time, data, money, frustration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47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Unfortunately, if we look at one of our first amplifiers as an example, there is both a long-term drift and a shot-to-shot variation of the amplifier’s output energy. Caused by…</a:t>
            </a:r>
          </a:p>
          <a:p>
            <a:r>
              <a:rPr lang="en-US" baseline="0" dirty="0"/>
              <a:t>Drift can be so significant, that the previous references for optimal laser energy no longer give an optimal laser energy, nonstationary problem</a:t>
            </a:r>
          </a:p>
          <a:p>
            <a:r>
              <a:rPr lang="en-US" baseline="0" dirty="0"/>
              <a:t>Process of manual realignment in an experiment takes time (radiation safety)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2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Schematic of a regenerative amplifier on which the agent will perform mirror alignment</a:t>
            </a:r>
          </a:p>
          <a:p>
            <a:endParaRPr lang="en-US" dirty="0"/>
          </a:p>
          <a:p>
            <a:r>
              <a:rPr lang="en-US" dirty="0"/>
              <a:t>Ability to automate the realignment/optimization of optical systems has potential to save a lot of time, both in operation of the laser and in analysis of experimental results (due to improvement in laser stability)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System should use existing stepper motor control and normal NF, FF diagnostics (CCDs)</a:t>
            </a:r>
          </a:p>
          <a:p>
            <a:endParaRPr lang="en-US" dirty="0"/>
          </a:p>
          <a:p>
            <a:r>
              <a:rPr lang="en-US" dirty="0"/>
              <a:t>Pilot-laser + Quadrant detectors is standard, but not wanted here because of timing with </a:t>
            </a:r>
            <a:r>
              <a:rPr lang="en-US" dirty="0" err="1"/>
              <a:t>Pockel’s</a:t>
            </a:r>
            <a:r>
              <a:rPr lang="en-US" dirty="0"/>
              <a:t> cell/ Polarization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673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227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Necessary then to map the tip/tilt-based optical systems of our laser onto the Markov Decision Process Framework</a:t>
            </a:r>
          </a:p>
          <a:p>
            <a:endParaRPr lang="en-US" dirty="0"/>
          </a:p>
          <a:p>
            <a:r>
              <a:rPr lang="en-US" dirty="0"/>
              <a:t>Need to use a simulation of the optical setup, because the actual laser runs at 1Hz repetition rate, which is slow for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66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07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Summation instead of product?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1DE4B-E342-4F64-B571-763A7C73DC0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78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30F-CDD1-49EB-A827-12C71AB07860}" type="datetime1">
              <a:rPr lang="de-DE" smtClean="0"/>
              <a:t>03.04.2025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78" y="6494366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45D8E6-0CBD-40B6-99C8-B6868CA0A6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40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95A9-1C95-4A77-BA5F-BA0ED29F4259}" type="datetime1">
              <a:rPr lang="de-DE" smtClean="0"/>
              <a:t>03.04.2025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36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08D9-1865-400C-BF04-6F76D70ED05E}" type="datetime1">
              <a:rPr lang="de-DE" smtClean="0"/>
              <a:t>03.04.2025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36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09C79-634E-4893-8966-2C71B3705250}" type="datetime1">
              <a:rPr lang="de-DE" smtClean="0"/>
              <a:t>03.04.2025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83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1D4-95CE-4B1A-9DBF-9438C76B0EB1}" type="datetime1">
              <a:rPr lang="de-DE" smtClean="0"/>
              <a:t>03.04.2025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10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76F9-6474-4C66-BBB6-31D791D482AD}" type="datetime1">
              <a:rPr lang="de-DE" smtClean="0"/>
              <a:t>03.04.2025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61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3C04-0693-4C88-B0DC-9EBD852A7B92}" type="datetime1">
              <a:rPr lang="de-DE" smtClean="0"/>
              <a:t>03.04.2025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21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3691-4A6B-4807-B97B-C420617C8A4A}" type="datetime1">
              <a:rPr lang="de-DE" smtClean="0"/>
              <a:t>03.04.2025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99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307E-FA14-4B2A-B262-ADCDFBE34AB9}" type="datetime1">
              <a:rPr lang="de-DE" smtClean="0"/>
              <a:t>03.04.2025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40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579FA-6B8E-4A25-BC8B-16A65614C278}" type="datetime1">
              <a:rPr lang="de-DE" smtClean="0"/>
              <a:t>03.04.2025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72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44A1-02D2-4C0B-8376-DC8A257EF7D1}" type="datetime1">
              <a:rPr lang="de-DE" smtClean="0"/>
              <a:t>03.04.2025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42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34F15-6F7E-46FF-99A1-501701B36997}" type="datetime1">
              <a:rPr lang="de-DE" smtClean="0"/>
              <a:t>03.04.2025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408" y="6494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745D8E6-0CBD-40B6-99C8-B6868CA0A6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10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G_hoeh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Reinforcement Learning for Laser Alignment</a:t>
            </a:r>
            <a:endParaRPr lang="de-DE" sz="4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556720"/>
            <a:ext cx="7200800" cy="1752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RL4AA Workshop 2025, DESY</a:t>
            </a:r>
            <a:endParaRPr lang="de-DE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Matthew B. Schwab</a:t>
            </a:r>
          </a:p>
          <a:p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April 4th, 2025</a:t>
            </a:r>
          </a:p>
        </p:txBody>
      </p:sp>
      <p:pic>
        <p:nvPicPr>
          <p:cNvPr id="5" name="Picture 9" descr="Logo_IOQ_transparent_weis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" t="15287" r="10682" b="9190"/>
          <a:stretch/>
        </p:blipFill>
        <p:spPr bwMode="auto">
          <a:xfrm>
            <a:off x="107504" y="22784"/>
            <a:ext cx="3320143" cy="95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50" y="3212976"/>
            <a:ext cx="215844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:\Documents\Presentations\Logos\Logo transp_HI Jen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161920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"/>
    </mc:Choice>
    <mc:Fallback xmlns="">
      <p:transition spd="slow" advTm="185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10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Scheme: NF/FF + Energy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2132856"/>
            <a:ext cx="4104456" cy="25425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For finding optimal laser energy</a:t>
            </a:r>
          </a:p>
          <a:p>
            <a:r>
              <a:rPr lang="en-US" sz="1800" dirty="0"/>
              <a:t>Metric: </a:t>
            </a:r>
            <a:r>
              <a:rPr lang="en-US" sz="1800" dirty="0" err="1"/>
              <a:t>Tx</a:t>
            </a:r>
            <a:r>
              <a:rPr lang="en-US" sz="1800" dirty="0"/>
              <a:t> = (1-R</a:t>
            </a:r>
            <a:r>
              <a:rPr lang="en-US" sz="1800" baseline="-25000" dirty="0"/>
              <a:t>NF,norm</a:t>
            </a:r>
            <a:r>
              <a:rPr lang="en-US" sz="1800" dirty="0"/>
              <a:t> )</a:t>
            </a:r>
            <a:r>
              <a:rPr lang="en-US" sz="1800" baseline="30000" dirty="0"/>
              <a:t>N</a:t>
            </a:r>
            <a:r>
              <a:rPr lang="en-US" sz="1800" dirty="0"/>
              <a:t> * (1-R</a:t>
            </a:r>
            <a:r>
              <a:rPr lang="en-US" sz="1800" baseline="-25000" dirty="0"/>
              <a:t>FF,norm</a:t>
            </a:r>
            <a:r>
              <a:rPr lang="en-US" sz="1800" dirty="0"/>
              <a:t>)</a:t>
            </a:r>
            <a:r>
              <a:rPr lang="en-US" sz="1800" baseline="30000" dirty="0"/>
              <a:t>N</a:t>
            </a:r>
          </a:p>
          <a:p>
            <a:pPr lvl="1"/>
            <a:r>
              <a:rPr lang="en-US" sz="1400" dirty="0"/>
              <a:t>Now scaled with maximum &lt; 1</a:t>
            </a:r>
          </a:p>
          <a:p>
            <a:r>
              <a:rPr lang="en-US" sz="1800" dirty="0"/>
              <a:t>On reset(), optimal energy’s position shifts relative to NF/FF reference</a:t>
            </a:r>
          </a:p>
          <a:p>
            <a:pPr lvl="1"/>
            <a:r>
              <a:rPr lang="en-US" sz="1400" dirty="0"/>
              <a:t>Mimics long-term drift</a:t>
            </a:r>
          </a:p>
          <a:p>
            <a:pPr lvl="1"/>
            <a:r>
              <a:rPr lang="en-US" sz="1400" dirty="0"/>
              <a:t>Max energy 1.0</a:t>
            </a:r>
          </a:p>
          <a:p>
            <a:pPr lvl="1"/>
            <a:r>
              <a:rPr lang="en-US" sz="1400" dirty="0"/>
              <a:t>Gaussian (FWHM based on lab)</a:t>
            </a:r>
          </a:p>
          <a:p>
            <a:pPr lvl="1"/>
            <a:r>
              <a:rPr lang="en-US" sz="1400" dirty="0"/>
              <a:t>Position shift (based on lab)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D1B35-E53E-4FA4-A467-864A4750F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26390"/>
            <a:ext cx="4104456" cy="41044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51920" y="764704"/>
            <a:ext cx="5112568" cy="1525463"/>
            <a:chOff x="3851920" y="764704"/>
            <a:chExt cx="5112568" cy="152546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860D47-6C41-48AD-833C-59A2A0685F74}"/>
                </a:ext>
              </a:extLst>
            </p:cNvPr>
            <p:cNvGrpSpPr/>
            <p:nvPr/>
          </p:nvGrpSpPr>
          <p:grpSpPr>
            <a:xfrm>
              <a:off x="7778044" y="1044791"/>
              <a:ext cx="246737" cy="1245376"/>
              <a:chOff x="5148063" y="4509120"/>
              <a:chExt cx="246737" cy="124537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53A2544-26E9-4836-B843-EAE5550EC401}"/>
                  </a:ext>
                </a:extLst>
              </p:cNvPr>
              <p:cNvSpPr/>
              <p:nvPr/>
            </p:nvSpPr>
            <p:spPr>
              <a:xfrm>
                <a:off x="5148063" y="4509120"/>
                <a:ext cx="246737" cy="12453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9B1F23E-1458-4482-8982-9709D22CE503}"/>
                  </a:ext>
                </a:extLst>
              </p:cNvPr>
              <p:cNvSpPr/>
              <p:nvPr/>
            </p:nvSpPr>
            <p:spPr>
              <a:xfrm>
                <a:off x="5241077" y="5060984"/>
                <a:ext cx="68914" cy="1416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899287-BB1D-403B-8DEE-0A8878004585}"/>
                </a:ext>
              </a:extLst>
            </p:cNvPr>
            <p:cNvGrpSpPr/>
            <p:nvPr/>
          </p:nvGrpSpPr>
          <p:grpSpPr>
            <a:xfrm>
              <a:off x="4834212" y="1041384"/>
              <a:ext cx="246737" cy="1245376"/>
              <a:chOff x="5148063" y="4509120"/>
              <a:chExt cx="246737" cy="124537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9F5D573-3B93-4A9D-A11D-A54E4B458D6F}"/>
                  </a:ext>
                </a:extLst>
              </p:cNvPr>
              <p:cNvSpPr/>
              <p:nvPr/>
            </p:nvSpPr>
            <p:spPr>
              <a:xfrm>
                <a:off x="5148063" y="4509120"/>
                <a:ext cx="246737" cy="12453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56E84CC-AC61-4AB0-961B-A14B8ED00205}"/>
                  </a:ext>
                </a:extLst>
              </p:cNvPr>
              <p:cNvSpPr/>
              <p:nvPr/>
            </p:nvSpPr>
            <p:spPr>
              <a:xfrm>
                <a:off x="5241077" y="5060984"/>
                <a:ext cx="68914" cy="1416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92C4AB-AE56-497E-A600-B6C4391B6F3D}"/>
                </a:ext>
              </a:extLst>
            </p:cNvPr>
            <p:cNvCxnSpPr>
              <a:cxnSpLocks/>
            </p:cNvCxnSpPr>
            <p:nvPr/>
          </p:nvCxnSpPr>
          <p:spPr>
            <a:xfrm>
              <a:off x="4067944" y="1651663"/>
              <a:ext cx="489654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CA7BF3-97D7-4510-85A1-DE40C2DFE655}"/>
                </a:ext>
              </a:extLst>
            </p:cNvPr>
            <p:cNvSpPr txBox="1"/>
            <p:nvPr/>
          </p:nvSpPr>
          <p:spPr>
            <a:xfrm>
              <a:off x="4716016" y="764704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NF</a:t>
              </a:r>
              <a:endParaRPr lang="en-D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97E5D9-72A1-4AB8-82C2-F98353930377}"/>
                </a:ext>
              </a:extLst>
            </p:cNvPr>
            <p:cNvSpPr txBox="1"/>
            <p:nvPr/>
          </p:nvSpPr>
          <p:spPr>
            <a:xfrm>
              <a:off x="7713174" y="764704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</a:t>
              </a:r>
              <a:endParaRPr lang="en-DE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F001695-DE02-49B6-AF0E-DDFEAAD36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944" y="1305289"/>
              <a:ext cx="4827740" cy="42960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CD8F618-DC98-48FD-96F5-8CF4943361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20" y="1593248"/>
              <a:ext cx="5112568" cy="74232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E6E26D-1532-4491-9197-A6062AF36D59}"/>
                </a:ext>
              </a:extLst>
            </p:cNvPr>
            <p:cNvSpPr txBox="1"/>
            <p:nvPr/>
          </p:nvSpPr>
          <p:spPr>
            <a:xfrm>
              <a:off x="5940152" y="1628800"/>
              <a:ext cx="9508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Optimal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Energy</a:t>
              </a:r>
              <a:endParaRPr lang="en-DE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11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Hyperparameter Search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8928992" cy="5500382"/>
          </a:xfrm>
        </p:spPr>
        <p:txBody>
          <a:bodyPr>
            <a:normAutofit/>
          </a:bodyPr>
          <a:lstStyle/>
          <a:p>
            <a:r>
              <a:rPr lang="en-US" sz="1900" dirty="0"/>
              <a:t>Hyperparameters (non-learned parameters in PPO algorithm)</a:t>
            </a:r>
          </a:p>
          <a:p>
            <a:pPr lvl="1"/>
            <a:r>
              <a:rPr lang="en-US" sz="1200" dirty="0"/>
              <a:t>Number of neurons per hidden layer in Agent’s NN</a:t>
            </a:r>
          </a:p>
          <a:p>
            <a:pPr lvl="1"/>
            <a:r>
              <a:rPr lang="en-US" sz="1200" dirty="0"/>
              <a:t>Number of neurons per hidden layer in State Value’s NN</a:t>
            </a:r>
          </a:p>
          <a:p>
            <a:pPr lvl="1"/>
            <a:r>
              <a:rPr lang="en-US" sz="1200" dirty="0"/>
              <a:t>Number of hidden layers in Agent’s NN</a:t>
            </a:r>
          </a:p>
          <a:p>
            <a:pPr lvl="1"/>
            <a:r>
              <a:rPr lang="en-US" sz="1200" dirty="0"/>
              <a:t>Number of hidden layers in State Value’s NN</a:t>
            </a:r>
          </a:p>
          <a:p>
            <a:pPr lvl="1"/>
            <a:r>
              <a:rPr lang="en-US" sz="1200" dirty="0"/>
              <a:t>Optimization function</a:t>
            </a:r>
          </a:p>
          <a:p>
            <a:pPr lvl="1"/>
            <a:r>
              <a:rPr lang="en-US" sz="1200" dirty="0"/>
              <a:t>Activation function in Agent’s NN</a:t>
            </a:r>
          </a:p>
          <a:p>
            <a:pPr lvl="1"/>
            <a:r>
              <a:rPr lang="en-US" sz="1200" dirty="0"/>
              <a:t>Activation function in State Value’s NN</a:t>
            </a:r>
          </a:p>
          <a:p>
            <a:pPr lvl="1"/>
            <a:r>
              <a:rPr lang="en-US" sz="1200" dirty="0"/>
              <a:t>Base Learning Rate</a:t>
            </a:r>
          </a:p>
          <a:p>
            <a:pPr lvl="1"/>
            <a:r>
              <a:rPr lang="en-US" sz="1200" dirty="0"/>
              <a:t>Multiplier</a:t>
            </a:r>
          </a:p>
          <a:p>
            <a:pPr lvl="1"/>
            <a:r>
              <a:rPr lang="en-US" sz="1200" dirty="0"/>
              <a:t>Sub-batch size</a:t>
            </a:r>
          </a:p>
          <a:p>
            <a:pPr lvl="1"/>
            <a:r>
              <a:rPr lang="en-US" sz="1200" dirty="0"/>
              <a:t>Max gradient norm</a:t>
            </a:r>
          </a:p>
          <a:p>
            <a:pPr lvl="1"/>
            <a:r>
              <a:rPr lang="en-US" sz="1200" dirty="0"/>
              <a:t>Number of epochs</a:t>
            </a:r>
          </a:p>
          <a:p>
            <a:pPr lvl="1"/>
            <a:r>
              <a:rPr lang="en-US" sz="1200" dirty="0"/>
              <a:t>PPO loss clip</a:t>
            </a:r>
          </a:p>
          <a:p>
            <a:pPr lvl="1"/>
            <a:r>
              <a:rPr lang="en-US" sz="1200" dirty="0"/>
              <a:t>Entropy epsilon</a:t>
            </a:r>
          </a:p>
          <a:p>
            <a:pPr lvl="1"/>
            <a:r>
              <a:rPr lang="en-US" sz="1200" dirty="0"/>
              <a:t>Episode length</a:t>
            </a:r>
          </a:p>
          <a:p>
            <a:pPr lvl="1"/>
            <a:r>
              <a:rPr lang="en-US" sz="1200" dirty="0"/>
              <a:t>Reward discount</a:t>
            </a:r>
          </a:p>
          <a:p>
            <a:pPr lvl="1"/>
            <a:r>
              <a:rPr lang="en-US" sz="1200" dirty="0"/>
              <a:t>Trajectory discount</a:t>
            </a:r>
          </a:p>
          <a:p>
            <a:pPr lvl="1"/>
            <a:r>
              <a:rPr lang="en-US" sz="1200" dirty="0"/>
              <a:t>Total training iterations</a:t>
            </a:r>
          </a:p>
          <a:p>
            <a:r>
              <a:rPr lang="en-US" sz="1800" dirty="0"/>
              <a:t>18 Parameters: 3</a:t>
            </a:r>
            <a:r>
              <a:rPr lang="en-US" sz="1800" baseline="30000" dirty="0"/>
              <a:t>18</a:t>
            </a:r>
            <a:r>
              <a:rPr lang="en-US" sz="1800" dirty="0"/>
              <a:t> = 387 million combinations to test!</a:t>
            </a:r>
          </a:p>
          <a:p>
            <a:r>
              <a:rPr lang="en-US" sz="2400" dirty="0"/>
              <a:t>DO NOT USE GRID SEARCH!</a:t>
            </a:r>
            <a:r>
              <a:rPr lang="en-US" sz="1800" dirty="0"/>
              <a:t>, use Tuning software</a:t>
            </a:r>
          </a:p>
        </p:txBody>
      </p:sp>
      <p:sp>
        <p:nvSpPr>
          <p:cNvPr id="2" name="Oval 1"/>
          <p:cNvSpPr/>
          <p:nvPr/>
        </p:nvSpPr>
        <p:spPr>
          <a:xfrm>
            <a:off x="251520" y="5301208"/>
            <a:ext cx="5832648" cy="864096"/>
          </a:xfrm>
          <a:prstGeom prst="ellipse">
            <a:avLst/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12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Hyperparameter Search: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Optuna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8229600" cy="5622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734C65-AB03-4026-B602-B18B671D4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0162" r="5505" b="2920"/>
          <a:stretch/>
        </p:blipFill>
        <p:spPr>
          <a:xfrm>
            <a:off x="1" y="1474474"/>
            <a:ext cx="9144094" cy="4186774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419B1-6DD1-43C8-B921-27F4E4BB4F2D}"/>
              </a:ext>
            </a:extLst>
          </p:cNvPr>
          <p:cNvSpPr txBox="1">
            <a:spLocks/>
          </p:cNvSpPr>
          <p:nvPr/>
        </p:nvSpPr>
        <p:spPr>
          <a:xfrm>
            <a:off x="107504" y="764704"/>
            <a:ext cx="8229600" cy="1015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Hyperparameter Importance</a:t>
            </a:r>
          </a:p>
        </p:txBody>
      </p:sp>
    </p:spTree>
    <p:extLst>
      <p:ext uri="{BB962C8B-B14F-4D97-AF65-F5344CB8AC3E}">
        <p14:creationId xmlns:p14="http://schemas.microsoft.com/office/powerpoint/2010/main" val="2768634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13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Hyperparameter Search: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Optuna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476672"/>
            <a:ext cx="8229600" cy="10151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Parallel Coordinates Plot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12149D-9FC4-48C1-8465-1363E4E55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6" y="1193426"/>
            <a:ext cx="8879467" cy="447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14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Hyperparameter Search: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Optuna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8229600" cy="5622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DC05B-D22B-44AC-8D24-58DFB7C3F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6" y="1193426"/>
            <a:ext cx="8879467" cy="4471147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A16FEDC-1C50-450A-A31E-75A576B23973}"/>
              </a:ext>
            </a:extLst>
          </p:cNvPr>
          <p:cNvSpPr txBox="1">
            <a:spLocks/>
          </p:cNvSpPr>
          <p:nvPr/>
        </p:nvSpPr>
        <p:spPr>
          <a:xfrm>
            <a:off x="107504" y="476672"/>
            <a:ext cx="8229600" cy="1015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Parallel Coordinates Plot</a:t>
            </a:r>
          </a:p>
        </p:txBody>
      </p:sp>
    </p:spTree>
    <p:extLst>
      <p:ext uri="{BB962C8B-B14F-4D97-AF65-F5344CB8AC3E}">
        <p14:creationId xmlns:p14="http://schemas.microsoft.com/office/powerpoint/2010/main" val="15845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15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Bench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107504" y="958481"/>
            <a:ext cx="8784976" cy="526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Trained agents first tested here before use on actual laser amplifier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992" y="1581408"/>
            <a:ext cx="9144000" cy="3945029"/>
            <a:chOff x="-992" y="1581408"/>
            <a:chExt cx="9144000" cy="39450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9853E1-493A-40EE-8261-A53AB93B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2" y="1588500"/>
              <a:ext cx="9144000" cy="381989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0DDCB6-3EA9-456A-A23B-ECDC08E2985D}"/>
                </a:ext>
              </a:extLst>
            </p:cNvPr>
            <p:cNvSpPr/>
            <p:nvPr/>
          </p:nvSpPr>
          <p:spPr>
            <a:xfrm>
              <a:off x="1979712" y="1587008"/>
              <a:ext cx="4608512" cy="393942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DA876D-7974-4536-ABCE-2C2BB4D6EE28}"/>
                </a:ext>
              </a:extLst>
            </p:cNvPr>
            <p:cNvSpPr/>
            <p:nvPr/>
          </p:nvSpPr>
          <p:spPr>
            <a:xfrm>
              <a:off x="-992" y="1585517"/>
              <a:ext cx="1980704" cy="113260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B40203-8D77-4FEF-AABD-E9825B94E315}"/>
                </a:ext>
              </a:extLst>
            </p:cNvPr>
            <p:cNvSpPr/>
            <p:nvPr/>
          </p:nvSpPr>
          <p:spPr>
            <a:xfrm>
              <a:off x="0" y="3681020"/>
              <a:ext cx="1979712" cy="62128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2E8FA2-16B9-456B-91EB-50C64724229E}"/>
                </a:ext>
              </a:extLst>
            </p:cNvPr>
            <p:cNvSpPr/>
            <p:nvPr/>
          </p:nvSpPr>
          <p:spPr>
            <a:xfrm>
              <a:off x="6588224" y="4230293"/>
              <a:ext cx="2554784" cy="117810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D2F9FD-FC9E-4428-BBD1-BD9F4BB16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7624" y="1955108"/>
              <a:ext cx="7442026" cy="1195065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B0AD3E6-8297-48B3-9344-A3A6BAC581E7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00" y="3136208"/>
              <a:ext cx="7146961" cy="396233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EDDB22D-EF5E-4F1D-B59E-9E6EF9FBA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4962" y="3460522"/>
              <a:ext cx="5691883" cy="1232899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F7424-CB86-4055-AAF9-D4C62572851F}"/>
                </a:ext>
              </a:extLst>
            </p:cNvPr>
            <p:cNvSpPr txBox="1"/>
            <p:nvPr/>
          </p:nvSpPr>
          <p:spPr>
            <a:xfrm>
              <a:off x="907199" y="2373168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M1</a:t>
              </a:r>
              <a:endParaRPr lang="en-DE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369FDE-F7F8-4FD7-882D-0C387B57C363}"/>
                </a:ext>
              </a:extLst>
            </p:cNvPr>
            <p:cNvSpPr txBox="1"/>
            <p:nvPr/>
          </p:nvSpPr>
          <p:spPr>
            <a:xfrm>
              <a:off x="7273273" y="4186771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M2</a:t>
              </a:r>
              <a:endParaRPr lang="en-DE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AFF68B7-F189-4773-A5A7-0374D3C254FA}"/>
                </a:ext>
              </a:extLst>
            </p:cNvPr>
            <p:cNvSpPr txBox="1"/>
            <p:nvPr/>
          </p:nvSpPr>
          <p:spPr>
            <a:xfrm>
              <a:off x="8287440" y="4189636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NF</a:t>
              </a:r>
              <a:endParaRPr lang="en-DE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04A4292-B2BC-4520-84C1-F58A03D86195}"/>
                </a:ext>
              </a:extLst>
            </p:cNvPr>
            <p:cNvSpPr txBox="1"/>
            <p:nvPr/>
          </p:nvSpPr>
          <p:spPr>
            <a:xfrm>
              <a:off x="1900790" y="4710972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</a:t>
              </a:r>
              <a:endParaRPr lang="en-DE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E32EED3-DAE7-4053-9EF7-597311998220}"/>
                </a:ext>
              </a:extLst>
            </p:cNvPr>
            <p:cNvSpPr txBox="1"/>
            <p:nvPr/>
          </p:nvSpPr>
          <p:spPr>
            <a:xfrm>
              <a:off x="7551417" y="1581408"/>
              <a:ext cx="909015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Laser</a:t>
              </a:r>
              <a:endParaRPr lang="en-DE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691936" y="5003884"/>
              <a:ext cx="5760128" cy="369332"/>
              <a:chOff x="1691936" y="5003884"/>
              <a:chExt cx="5760128" cy="36933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32EED3-DAE7-4053-9EF7-597311998220}"/>
                  </a:ext>
                </a:extLst>
              </p:cNvPr>
              <p:cNvSpPr txBox="1"/>
              <p:nvPr/>
            </p:nvSpPr>
            <p:spPr>
              <a:xfrm>
                <a:off x="3995936" y="5003884"/>
                <a:ext cx="1152128" cy="36933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~500 mm</a:t>
                </a:r>
                <a:endParaRPr lang="en-DE" dirty="0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EDDB22D-EF5E-4F1D-B59E-9E6EF9FBAB7D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V="1">
                <a:off x="5148064" y="5177426"/>
                <a:ext cx="2304000" cy="1112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EDDB22D-EF5E-4F1D-B59E-9E6EF9FBAB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1936" y="5188550"/>
                <a:ext cx="2304000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7682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16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Sim2Real Gap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BE7E59-091F-48AC-9D17-F281584DA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5832648" cy="554461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Shot-to-Shot variation (pointing + energy)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Simulation – values constant over episode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Real – everything varies (take averages)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Accurate motion of mirrors and motors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Rotation or Rotation + Translation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“Cross-talk”, drive motor in x, beam moves in y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Backlash/Hysteresis of motor + mirror mount</a:t>
            </a: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Add direction change to observables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Measurement noise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Mechanical Vibration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CCD Noise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Dirt on CCD/Filters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Non-Gaussian Laser Profile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Pulse energy measurement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Synchronization of Data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AC177-1A87-4660-8C9D-B652BFA7ED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59"/>
          <a:stretch/>
        </p:blipFill>
        <p:spPr>
          <a:xfrm>
            <a:off x="5811376" y="2272608"/>
            <a:ext cx="3073339" cy="1516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20B9E4-4DB8-439B-B02A-F77B56FA9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30565" r="44379" b="41019"/>
          <a:stretch/>
        </p:blipFill>
        <p:spPr>
          <a:xfrm>
            <a:off x="3707904" y="3933056"/>
            <a:ext cx="2088350" cy="2061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35B8F0-B99E-4F45-82E5-AC5F6BEB51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69" y="4282072"/>
            <a:ext cx="2713146" cy="13247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3890B-A316-49D6-A01A-1C02E76B1A3E}"/>
              </a:ext>
            </a:extLst>
          </p:cNvPr>
          <p:cNvSpPr txBox="1"/>
          <p:nvPr/>
        </p:nvSpPr>
        <p:spPr>
          <a:xfrm>
            <a:off x="3737269" y="3959345"/>
            <a:ext cx="81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NF/FF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" name="Picture 2" descr="I:\Documents\Presentations\2024_25 IOQ and RL Coffee and ML Power Week\Poster RL4AA 2025\A1 Regen Example 22111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8"/>
          <a:stretch/>
        </p:blipFill>
        <p:spPr bwMode="auto">
          <a:xfrm>
            <a:off x="4795045" y="836712"/>
            <a:ext cx="408967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1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CF1523-E6A9-4312-8EBE-237482965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6"/>
          <a:stretch/>
        </p:blipFill>
        <p:spPr>
          <a:xfrm>
            <a:off x="3419872" y="768111"/>
            <a:ext cx="2629897" cy="5325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3E856D-6CB7-4A72-80B6-5149DD85E6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6"/>
          <a:stretch/>
        </p:blipFill>
        <p:spPr>
          <a:xfrm>
            <a:off x="6255236" y="768111"/>
            <a:ext cx="2629897" cy="5325185"/>
          </a:xfrm>
          <a:prstGeom prst="rect">
            <a:avLst/>
          </a:prstGeom>
        </p:spPr>
      </p:pic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17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Backlash Calibration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2269855"/>
            <a:ext cx="3384376" cy="2599305"/>
          </a:xfrm>
        </p:spPr>
        <p:txBody>
          <a:bodyPr/>
          <a:lstStyle/>
          <a:p>
            <a:r>
              <a:rPr lang="en-US" sz="1800" dirty="0"/>
              <a:t>Calibrated all four motor/mount pairs</a:t>
            </a:r>
          </a:p>
          <a:p>
            <a:r>
              <a:rPr lang="en-US" sz="1800" dirty="0"/>
              <a:t>Not ideal for back and forth alignment in small step size range….</a:t>
            </a:r>
          </a:p>
          <a:p>
            <a:r>
              <a:rPr lang="en-US" sz="1800" dirty="0"/>
              <a:t>Env(): Normal distribution created for every step size</a:t>
            </a:r>
          </a:p>
          <a:p>
            <a:pPr lvl="1"/>
            <a:r>
              <a:rPr lang="en-US" sz="1400" dirty="0"/>
              <a:t>Sampled in simulation to simulation real motor/mount</a:t>
            </a:r>
          </a:p>
        </p:txBody>
      </p:sp>
    </p:spTree>
    <p:extLst>
      <p:ext uri="{BB962C8B-B14F-4D97-AF65-F5344CB8AC3E}">
        <p14:creationId xmlns:p14="http://schemas.microsoft.com/office/powerpoint/2010/main" val="1972626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:\Documents\Presentations\2024_25 IOQ and RL Coffee and ML Power Week\Poster RL4AA 2025\Zema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67" y="836712"/>
            <a:ext cx="368680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18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Tracing vs. Ray Transfer Matrix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4176464" cy="56234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Ray Tracing</a:t>
            </a:r>
          </a:p>
          <a:p>
            <a:r>
              <a:rPr lang="en-US" sz="1400" dirty="0"/>
              <a:t>Pros</a:t>
            </a:r>
          </a:p>
          <a:p>
            <a:pPr lvl="1"/>
            <a:r>
              <a:rPr lang="en-US" sz="1400" dirty="0"/>
              <a:t>Flexibility</a:t>
            </a:r>
          </a:p>
          <a:p>
            <a:pPr lvl="1"/>
            <a:r>
              <a:rPr lang="en-US" sz="1400" dirty="0"/>
              <a:t>Domain Randomization</a:t>
            </a:r>
          </a:p>
          <a:p>
            <a:pPr lvl="1"/>
            <a:r>
              <a:rPr lang="en-US" sz="1400" dirty="0"/>
              <a:t>Avoid nonlinear set point</a:t>
            </a:r>
          </a:p>
          <a:p>
            <a:r>
              <a:rPr lang="en-US" sz="1400" dirty="0"/>
              <a:t>Cons</a:t>
            </a:r>
          </a:p>
          <a:p>
            <a:pPr lvl="1"/>
            <a:r>
              <a:rPr lang="en-US" sz="1400" dirty="0"/>
              <a:t>Slow for complicated system</a:t>
            </a:r>
          </a:p>
          <a:p>
            <a:pPr lvl="1"/>
            <a:r>
              <a:rPr lang="en-US" sz="1400" dirty="0"/>
              <a:t>Hard to model real world</a:t>
            </a:r>
          </a:p>
          <a:p>
            <a:pPr lvl="2"/>
            <a:r>
              <a:rPr lang="en-US" sz="1400" dirty="0"/>
              <a:t>Motor/Mirror-mounts</a:t>
            </a:r>
          </a:p>
          <a:p>
            <a:pPr lvl="2"/>
            <a:r>
              <a:rPr lang="en-US" sz="1400" dirty="0"/>
              <a:t>Optical layout</a:t>
            </a:r>
          </a:p>
          <a:p>
            <a:pPr lvl="2"/>
            <a:r>
              <a:rPr lang="en-US" sz="1400" dirty="0"/>
              <a:t>Manufacturing errors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Ray Transfer Matrix</a:t>
            </a:r>
          </a:p>
          <a:p>
            <a:r>
              <a:rPr lang="en-US" sz="1400" dirty="0"/>
              <a:t>Pros</a:t>
            </a:r>
          </a:p>
          <a:p>
            <a:pPr lvl="1"/>
            <a:r>
              <a:rPr lang="en-US" sz="1400" dirty="0"/>
              <a:t>Uses real data to calibrate</a:t>
            </a:r>
          </a:p>
          <a:p>
            <a:pPr lvl="2"/>
            <a:r>
              <a:rPr lang="en-US" sz="1400" dirty="0"/>
              <a:t>Rotation + Translation </a:t>
            </a:r>
          </a:p>
          <a:p>
            <a:pPr lvl="2"/>
            <a:r>
              <a:rPr lang="en-US" sz="1400" dirty="0"/>
              <a:t>Motor cross talk</a:t>
            </a:r>
          </a:p>
          <a:p>
            <a:pPr lvl="2"/>
            <a:r>
              <a:rPr lang="en-US" sz="1400" dirty="0"/>
              <a:t>Geometry “built-in”</a:t>
            </a:r>
          </a:p>
          <a:p>
            <a:r>
              <a:rPr lang="en-US" sz="1400" dirty="0"/>
              <a:t>Cons</a:t>
            </a:r>
          </a:p>
          <a:p>
            <a:pPr lvl="1"/>
            <a:r>
              <a:rPr lang="en-US" sz="1400" dirty="0"/>
              <a:t>Nonlinear system, need set point</a:t>
            </a:r>
          </a:p>
          <a:p>
            <a:pPr lvl="1"/>
            <a:r>
              <a:rPr lang="en-US" sz="1400" dirty="0"/>
              <a:t>Can’t model laser cavity properly</a:t>
            </a:r>
          </a:p>
        </p:txBody>
      </p:sp>
      <p:pic>
        <p:nvPicPr>
          <p:cNvPr id="2050" name="Picture 2" descr="I:\Documents\Presentations\2024_25 IOQ and RL Coffee and ML Power Week\Poster RL4AA 2025\AMatrixAbb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Documents\Presentations\2024_25 IOQ and RL Coffee and ML Power Week\Poster RL4AA 2025\AX_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49" y="4259478"/>
            <a:ext cx="1880446" cy="8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DA0EFE7-7907-4793-85EB-444496ABD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r="8868"/>
          <a:stretch/>
        </p:blipFill>
        <p:spPr>
          <a:xfrm>
            <a:off x="4427984" y="3372980"/>
            <a:ext cx="4668801" cy="3055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3E856D-6CB7-4A72-80B6-5149DD85E6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6"/>
          <a:stretch/>
        </p:blipFill>
        <p:spPr>
          <a:xfrm>
            <a:off x="2646851" y="3717358"/>
            <a:ext cx="1349085" cy="2731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F1523-E6A9-4312-8EBE-2374829652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6"/>
          <a:stretch/>
        </p:blipFill>
        <p:spPr>
          <a:xfrm>
            <a:off x="992312" y="3717032"/>
            <a:ext cx="1347563" cy="2728632"/>
          </a:xfrm>
          <a:prstGeom prst="rect">
            <a:avLst/>
          </a:prstGeom>
        </p:spPr>
      </p:pic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19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on Test Bench: NF/FF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8229600" cy="5622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8" name="Picture 4" descr="I:\Documents\Presentations\2024 IOQ and RL Coffee and ML Power Week\Images\4M_env PP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788289"/>
            <a:ext cx="1977525" cy="26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081C25-0379-42DC-B1C2-D3520E781C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3"/>
          <a:stretch/>
        </p:blipFill>
        <p:spPr>
          <a:xfrm>
            <a:off x="35496" y="830592"/>
            <a:ext cx="5101505" cy="2742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8EA0A7-E0A4-47DE-A2B8-9567C9E750E6}"/>
              </a:ext>
            </a:extLst>
          </p:cNvPr>
          <p:cNvSpPr txBox="1"/>
          <p:nvPr/>
        </p:nvSpPr>
        <p:spPr>
          <a:xfrm>
            <a:off x="1475656" y="3502464"/>
            <a:ext cx="22140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Evaluation During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0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2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Helmholtz-Institute Jena</a:t>
            </a:r>
            <a:endParaRPr lang="de-DE" sz="4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6">
            <a:extLst>
              <a:ext uri="{FF2B5EF4-FFF2-40B4-BE49-F238E27FC236}">
                <a16:creationId xmlns:a16="http://schemas.microsoft.com/office/drawing/2014/main" id="{0FBCB49F-3E01-4E40-8971-C6AD3AB79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2574" y="984222"/>
            <a:ext cx="5253761" cy="2987433"/>
          </a:xfrm>
          <a:prstGeom prst="rect">
            <a:avLst/>
          </a:prstGeom>
        </p:spPr>
      </p:pic>
      <p:sp>
        <p:nvSpPr>
          <p:cNvPr id="11" name="Textfeld 8">
            <a:extLst>
              <a:ext uri="{FF2B5EF4-FFF2-40B4-BE49-F238E27FC236}">
                <a16:creationId xmlns:a16="http://schemas.microsoft.com/office/drawing/2014/main" id="{5316C613-AB83-43D2-BCEF-D6D715C05AEF}"/>
              </a:ext>
            </a:extLst>
          </p:cNvPr>
          <p:cNvSpPr txBox="1"/>
          <p:nvPr/>
        </p:nvSpPr>
        <p:spPr>
          <a:xfrm>
            <a:off x="5876262" y="739991"/>
            <a:ext cx="781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JETi200</a:t>
            </a:r>
          </a:p>
        </p:txBody>
      </p:sp>
      <p:pic>
        <p:nvPicPr>
          <p:cNvPr id="12" name="Grafik 9">
            <a:extLst>
              <a:ext uri="{FF2B5EF4-FFF2-40B4-BE49-F238E27FC236}">
                <a16:creationId xmlns:a16="http://schemas.microsoft.com/office/drawing/2014/main" id="{786C303F-F7A3-40EC-9A3A-020108B469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71" y="888305"/>
            <a:ext cx="2122568" cy="1393925"/>
          </a:xfrm>
          <a:prstGeom prst="rect">
            <a:avLst/>
          </a:prstGeom>
        </p:spPr>
      </p:pic>
      <p:sp>
        <p:nvSpPr>
          <p:cNvPr id="15" name="Textfeld 19">
            <a:extLst>
              <a:ext uri="{FF2B5EF4-FFF2-40B4-BE49-F238E27FC236}">
                <a16:creationId xmlns:a16="http://schemas.microsoft.com/office/drawing/2014/main" id="{AE36CC05-201B-4506-AA2B-45AA3CC59068}"/>
              </a:ext>
            </a:extLst>
          </p:cNvPr>
          <p:cNvSpPr txBox="1"/>
          <p:nvPr/>
        </p:nvSpPr>
        <p:spPr>
          <a:xfrm>
            <a:off x="894750" y="1109096"/>
            <a:ext cx="2370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Target Area Fraunhofer (TAF)</a:t>
            </a:r>
          </a:p>
        </p:txBody>
      </p:sp>
      <p:sp>
        <p:nvSpPr>
          <p:cNvPr id="16" name="Ellipse 20">
            <a:extLst>
              <a:ext uri="{FF2B5EF4-FFF2-40B4-BE49-F238E27FC236}">
                <a16:creationId xmlns:a16="http://schemas.microsoft.com/office/drawing/2014/main" id="{749759BD-241B-46DE-881A-E498DCC55D58}"/>
              </a:ext>
            </a:extLst>
          </p:cNvPr>
          <p:cNvSpPr/>
          <p:nvPr/>
        </p:nvSpPr>
        <p:spPr bwMode="auto">
          <a:xfrm rot="422821">
            <a:off x="5167837" y="1020384"/>
            <a:ext cx="1730617" cy="1191065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Ellipse 23">
            <a:extLst>
              <a:ext uri="{FF2B5EF4-FFF2-40B4-BE49-F238E27FC236}">
                <a16:creationId xmlns:a16="http://schemas.microsoft.com/office/drawing/2014/main" id="{754695C3-C17D-4A1A-A6D3-41E02528D44D}"/>
              </a:ext>
            </a:extLst>
          </p:cNvPr>
          <p:cNvSpPr/>
          <p:nvPr/>
        </p:nvSpPr>
        <p:spPr bwMode="auto">
          <a:xfrm rot="21403322">
            <a:off x="5897063" y="2682443"/>
            <a:ext cx="2116709" cy="82514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Grafik 18">
            <a:extLst>
              <a:ext uri="{FF2B5EF4-FFF2-40B4-BE49-F238E27FC236}">
                <a16:creationId xmlns:a16="http://schemas.microsoft.com/office/drawing/2014/main" id="{0630ACF0-7778-4E50-9A26-7F38FC86B6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33" y="1458433"/>
            <a:ext cx="3702072" cy="1534580"/>
          </a:xfrm>
          <a:prstGeom prst="rect">
            <a:avLst/>
          </a:prstGeom>
        </p:spPr>
      </p:pic>
      <p:sp>
        <p:nvSpPr>
          <p:cNvPr id="21" name="Textfeld 17">
            <a:extLst>
              <a:ext uri="{FF2B5EF4-FFF2-40B4-BE49-F238E27FC236}">
                <a16:creationId xmlns:a16="http://schemas.microsoft.com/office/drawing/2014/main" id="{E5DC10C8-B733-4CA5-BA77-31BC9547AA3A}"/>
              </a:ext>
            </a:extLst>
          </p:cNvPr>
          <p:cNvSpPr txBox="1"/>
          <p:nvPr/>
        </p:nvSpPr>
        <p:spPr>
          <a:xfrm>
            <a:off x="7156918" y="2421701"/>
            <a:ext cx="1036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POLARIS</a:t>
            </a:r>
          </a:p>
        </p:txBody>
      </p:sp>
      <p:sp>
        <p:nvSpPr>
          <p:cNvPr id="24" name="Ellipse 13">
            <a:extLst>
              <a:ext uri="{FF2B5EF4-FFF2-40B4-BE49-F238E27FC236}">
                <a16:creationId xmlns:a16="http://schemas.microsoft.com/office/drawing/2014/main" id="{22F440CA-4345-461B-B624-08C380F8A1D1}"/>
              </a:ext>
            </a:extLst>
          </p:cNvPr>
          <p:cNvSpPr/>
          <p:nvPr/>
        </p:nvSpPr>
        <p:spPr bwMode="auto">
          <a:xfrm rot="422821">
            <a:off x="2117083" y="3116897"/>
            <a:ext cx="2460323" cy="846505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" name="Grafik 9">
            <a:extLst>
              <a:ext uri="{FF2B5EF4-FFF2-40B4-BE49-F238E27FC236}">
                <a16:creationId xmlns:a16="http://schemas.microsoft.com/office/drawing/2014/main" id="{713C7CF7-82A3-4186-B0AF-4BCF4E199C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6"/>
          <a:stretch/>
        </p:blipFill>
        <p:spPr>
          <a:xfrm>
            <a:off x="2777202" y="4041212"/>
            <a:ext cx="4099054" cy="2382847"/>
          </a:xfrm>
          <a:prstGeom prst="rect">
            <a:avLst/>
          </a:prstGeom>
        </p:spPr>
      </p:pic>
      <p:cxnSp>
        <p:nvCxnSpPr>
          <p:cNvPr id="14" name="Gerade Verbindung mit Pfeil 15">
            <a:extLst>
              <a:ext uri="{FF2B5EF4-FFF2-40B4-BE49-F238E27FC236}">
                <a16:creationId xmlns:a16="http://schemas.microsoft.com/office/drawing/2014/main" id="{12EF13FA-75A0-49F0-9157-7CCC7D3B6CC0}"/>
              </a:ext>
            </a:extLst>
          </p:cNvPr>
          <p:cNvCxnSpPr>
            <a:cxnSpLocks/>
          </p:cNvCxnSpPr>
          <p:nvPr/>
        </p:nvCxnSpPr>
        <p:spPr>
          <a:xfrm flipH="1">
            <a:off x="4423525" y="3704332"/>
            <a:ext cx="138418" cy="19569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21">
            <a:extLst>
              <a:ext uri="{FF2B5EF4-FFF2-40B4-BE49-F238E27FC236}">
                <a16:creationId xmlns:a16="http://schemas.microsoft.com/office/drawing/2014/main" id="{319F5331-190E-4A9D-88DB-05CBBCA005B4}"/>
              </a:ext>
            </a:extLst>
          </p:cNvPr>
          <p:cNvCxnSpPr>
            <a:cxnSpLocks/>
          </p:cNvCxnSpPr>
          <p:nvPr/>
        </p:nvCxnSpPr>
        <p:spPr>
          <a:xfrm flipH="1">
            <a:off x="5901755" y="2224747"/>
            <a:ext cx="66039" cy="35879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4">
            <a:extLst>
              <a:ext uri="{FF2B5EF4-FFF2-40B4-BE49-F238E27FC236}">
                <a16:creationId xmlns:a16="http://schemas.microsoft.com/office/drawing/2014/main" id="{6C2103F2-43C7-4218-96E5-CE3A30828BCD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5101311" y="3506910"/>
            <a:ext cx="1877698" cy="23057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2">
            <a:extLst>
              <a:ext uri="{FF2B5EF4-FFF2-40B4-BE49-F238E27FC236}">
                <a16:creationId xmlns:a16="http://schemas.microsoft.com/office/drawing/2014/main" id="{08B006E5-F1B2-4C47-A0EA-2C0E7B719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977" y="3540149"/>
            <a:ext cx="2071178" cy="1558580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1747688-FB5B-449F-BC75-55AF202E6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00" y="4400420"/>
            <a:ext cx="2642049" cy="11129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Lots of opportunity for optimization and automation!</a:t>
            </a:r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36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20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on Test Bench: NF/FF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8229600" cy="5622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F1F96-04A7-4414-9DE1-EBEF2CD837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3" t="50376"/>
          <a:stretch/>
        </p:blipFill>
        <p:spPr>
          <a:xfrm>
            <a:off x="4759853" y="3569368"/>
            <a:ext cx="4174642" cy="2816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BF4269-0F4E-4ED6-86B9-995CD9530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2" y="829816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EC46AA-63E0-4B84-9382-D3A4DDF50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2" y="3645024"/>
            <a:ext cx="3657600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B16FED-739F-45EF-BA5B-F635B6E926EF}"/>
              </a:ext>
            </a:extLst>
          </p:cNvPr>
          <p:cNvSpPr txBox="1"/>
          <p:nvPr/>
        </p:nvSpPr>
        <p:spPr>
          <a:xfrm>
            <a:off x="190941" y="2008014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8D014D-8994-4E3E-A5E9-B3D6CCE45093}"/>
              </a:ext>
            </a:extLst>
          </p:cNvPr>
          <p:cNvSpPr txBox="1"/>
          <p:nvPr/>
        </p:nvSpPr>
        <p:spPr>
          <a:xfrm>
            <a:off x="241551" y="4783656"/>
            <a:ext cx="46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D6CE8E-6C18-4B27-A245-83975E356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9" t="50366"/>
          <a:stretch/>
        </p:blipFill>
        <p:spPr>
          <a:xfrm>
            <a:off x="4759853" y="832711"/>
            <a:ext cx="4206458" cy="28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21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on Test Bench: NF/FF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8229600" cy="5622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63996-F924-4361-85AD-EEA8790E1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63" y="1700808"/>
            <a:ext cx="4719441" cy="4719441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805C439-8284-42D2-9C11-1860BFF913A9}"/>
              </a:ext>
            </a:extLst>
          </p:cNvPr>
          <p:cNvSpPr txBox="1">
            <a:spLocks/>
          </p:cNvSpPr>
          <p:nvPr/>
        </p:nvSpPr>
        <p:spPr>
          <a:xfrm>
            <a:off x="107503" y="829695"/>
            <a:ext cx="8911951" cy="159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New reward scheme (max Return = 100) </a:t>
            </a:r>
          </a:p>
          <a:p>
            <a:r>
              <a:rPr lang="en-US" sz="1800" dirty="0"/>
              <a:t>Terminate for Tx &gt; Threshold over 4 consecutive shots</a:t>
            </a:r>
          </a:p>
          <a:p>
            <a:r>
              <a:rPr lang="en-US" sz="1800" dirty="0"/>
              <a:t>A few other changes…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F2D01F-EABD-407F-8B4B-52987D11D6CD}"/>
              </a:ext>
            </a:extLst>
          </p:cNvPr>
          <p:cNvGrpSpPr/>
          <p:nvPr/>
        </p:nvGrpSpPr>
        <p:grpSpPr>
          <a:xfrm>
            <a:off x="124545" y="2050504"/>
            <a:ext cx="4114800" cy="4298163"/>
            <a:chOff x="124545" y="2050504"/>
            <a:chExt cx="4114800" cy="42981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8E26D9-47BC-4DFB-BFC3-D4FE4B54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45" y="2050504"/>
              <a:ext cx="4114800" cy="41148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9388B2-DA75-4049-8F37-BFBE6A3FC54E}"/>
                </a:ext>
              </a:extLst>
            </p:cNvPr>
            <p:cNvSpPr txBox="1"/>
            <p:nvPr/>
          </p:nvSpPr>
          <p:spPr>
            <a:xfrm>
              <a:off x="1074937" y="6087057"/>
              <a:ext cx="22140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Evaluation During Training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35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22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on Test Bench : NF/FF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29695"/>
            <a:ext cx="8229600" cy="5622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2559A-4C82-4329-B197-CDBF26D5A5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6" t="50350"/>
          <a:stretch/>
        </p:blipFill>
        <p:spPr>
          <a:xfrm>
            <a:off x="4686240" y="784800"/>
            <a:ext cx="4206240" cy="2857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CEA5D-72B9-40EE-946D-EAEB03142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2" t="50366"/>
          <a:stretch/>
        </p:blipFill>
        <p:spPr>
          <a:xfrm>
            <a:off x="4681052" y="3546999"/>
            <a:ext cx="4206240" cy="2829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9D40B-D610-49E8-B4C1-D3AA29EDB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8" y="824816"/>
            <a:ext cx="36576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CB475-EBB8-46F2-9805-BABAC4473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8" y="3623184"/>
            <a:ext cx="36576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E2CC5E-9186-4FC5-9679-2DAB5799E7FC}"/>
              </a:ext>
            </a:extLst>
          </p:cNvPr>
          <p:cNvSpPr txBox="1"/>
          <p:nvPr/>
        </p:nvSpPr>
        <p:spPr>
          <a:xfrm>
            <a:off x="190941" y="2008014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10147-C6F6-4478-BF5D-D199DB0A075B}"/>
              </a:ext>
            </a:extLst>
          </p:cNvPr>
          <p:cNvSpPr txBox="1"/>
          <p:nvPr/>
        </p:nvSpPr>
        <p:spPr>
          <a:xfrm>
            <a:off x="241551" y="4783656"/>
            <a:ext cx="46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FF</a:t>
            </a:r>
          </a:p>
        </p:txBody>
      </p:sp>
    </p:spTree>
    <p:extLst>
      <p:ext uri="{BB962C8B-B14F-4D97-AF65-F5344CB8AC3E}">
        <p14:creationId xmlns:p14="http://schemas.microsoft.com/office/powerpoint/2010/main" val="811332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23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Regenerative Amplifier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99214"/>
            <a:ext cx="8229600" cy="441554"/>
          </a:xfrm>
        </p:spPr>
        <p:txBody>
          <a:bodyPr>
            <a:normAutofit/>
          </a:bodyPr>
          <a:lstStyle/>
          <a:p>
            <a:r>
              <a:rPr lang="en-US" sz="1800" dirty="0"/>
              <a:t>Currently installing, calibrating and testing…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D6E7D-84B4-496F-B266-4D98A0F692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6" b="12098"/>
          <a:stretch/>
        </p:blipFill>
        <p:spPr>
          <a:xfrm>
            <a:off x="0" y="1502342"/>
            <a:ext cx="9144000" cy="45259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BAACE0-E7CB-4E14-AF2C-882F7401B0A5}"/>
              </a:ext>
            </a:extLst>
          </p:cNvPr>
          <p:cNvCxnSpPr/>
          <p:nvPr/>
        </p:nvCxnSpPr>
        <p:spPr>
          <a:xfrm flipV="1">
            <a:off x="1043608" y="5085184"/>
            <a:ext cx="3744416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8F9B29-8ADC-44A6-8FDD-E6C96CA65EB0}"/>
              </a:ext>
            </a:extLst>
          </p:cNvPr>
          <p:cNvCxnSpPr>
            <a:cxnSpLocks/>
          </p:cNvCxnSpPr>
          <p:nvPr/>
        </p:nvCxnSpPr>
        <p:spPr>
          <a:xfrm>
            <a:off x="4663656" y="5328433"/>
            <a:ext cx="1564528" cy="27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5C06EF-38A2-446F-85EE-A6102A3B7243}"/>
              </a:ext>
            </a:extLst>
          </p:cNvPr>
          <p:cNvCxnSpPr>
            <a:cxnSpLocks/>
          </p:cNvCxnSpPr>
          <p:nvPr/>
        </p:nvCxnSpPr>
        <p:spPr>
          <a:xfrm flipH="1">
            <a:off x="4663656" y="5102379"/>
            <a:ext cx="124368" cy="239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251122-761E-4778-AEEA-798B609D61B8}"/>
              </a:ext>
            </a:extLst>
          </p:cNvPr>
          <p:cNvCxnSpPr>
            <a:cxnSpLocks/>
          </p:cNvCxnSpPr>
          <p:nvPr/>
        </p:nvCxnSpPr>
        <p:spPr>
          <a:xfrm flipH="1" flipV="1">
            <a:off x="5796136" y="4915910"/>
            <a:ext cx="432048" cy="4397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A81170-5EE9-4A30-951E-8B35D5DBFA09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3528060"/>
            <a:ext cx="1787232" cy="140271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79DAC-43DB-484C-A9E1-199D8142EDB0}"/>
              </a:ext>
            </a:extLst>
          </p:cNvPr>
          <p:cNvCxnSpPr>
            <a:cxnSpLocks/>
          </p:cNvCxnSpPr>
          <p:nvPr/>
        </p:nvCxnSpPr>
        <p:spPr>
          <a:xfrm flipH="1" flipV="1">
            <a:off x="3802380" y="1821180"/>
            <a:ext cx="259080" cy="17145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FAB288-2740-41D7-983C-7D32B2B93AF0}"/>
              </a:ext>
            </a:extLst>
          </p:cNvPr>
          <p:cNvCxnSpPr>
            <a:cxnSpLocks/>
          </p:cNvCxnSpPr>
          <p:nvPr/>
        </p:nvCxnSpPr>
        <p:spPr>
          <a:xfrm flipH="1">
            <a:off x="2720340" y="1844040"/>
            <a:ext cx="1082040" cy="14478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0E6C6C-530D-4E0E-9B5B-7326949F9926}"/>
              </a:ext>
            </a:extLst>
          </p:cNvPr>
          <p:cNvCxnSpPr>
            <a:cxnSpLocks/>
          </p:cNvCxnSpPr>
          <p:nvPr/>
        </p:nvCxnSpPr>
        <p:spPr>
          <a:xfrm flipV="1">
            <a:off x="2750820" y="1813560"/>
            <a:ext cx="1036320" cy="1905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226A40-45FE-4875-A9C7-FA8B34E4ACBD}"/>
              </a:ext>
            </a:extLst>
          </p:cNvPr>
          <p:cNvCxnSpPr>
            <a:cxnSpLocks/>
          </p:cNvCxnSpPr>
          <p:nvPr/>
        </p:nvCxnSpPr>
        <p:spPr>
          <a:xfrm>
            <a:off x="3787140" y="1836420"/>
            <a:ext cx="144780" cy="291846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05A9CAB-D1F2-4D5A-8C8D-64853076F8F0}"/>
              </a:ext>
            </a:extLst>
          </p:cNvPr>
          <p:cNvCxnSpPr>
            <a:cxnSpLocks/>
          </p:cNvCxnSpPr>
          <p:nvPr/>
        </p:nvCxnSpPr>
        <p:spPr>
          <a:xfrm>
            <a:off x="3939540" y="4747260"/>
            <a:ext cx="5143500" cy="381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2B9F815-3BC2-4F9E-9987-821EDD5A29FA}"/>
              </a:ext>
            </a:extLst>
          </p:cNvPr>
          <p:cNvCxnSpPr>
            <a:cxnSpLocks/>
          </p:cNvCxnSpPr>
          <p:nvPr/>
        </p:nvCxnSpPr>
        <p:spPr>
          <a:xfrm flipH="1">
            <a:off x="5844540" y="4823460"/>
            <a:ext cx="3215640" cy="9906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212DAB-FFD7-43D0-9CFA-B8FE5C72575B}"/>
              </a:ext>
            </a:extLst>
          </p:cNvPr>
          <p:cNvSpPr txBox="1"/>
          <p:nvPr/>
        </p:nvSpPr>
        <p:spPr>
          <a:xfrm>
            <a:off x="7948215" y="5405291"/>
            <a:ext cx="777777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Input FF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B8B594-78BF-4D1E-A168-70D84F96E2B8}"/>
              </a:ext>
            </a:extLst>
          </p:cNvPr>
          <p:cNvSpPr txBox="1"/>
          <p:nvPr/>
        </p:nvSpPr>
        <p:spPr>
          <a:xfrm>
            <a:off x="1316032" y="5567385"/>
            <a:ext cx="81144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Input NF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FEEB47-D469-48B4-ADE9-235F8D45CDCB}"/>
              </a:ext>
            </a:extLst>
          </p:cNvPr>
          <p:cNvSpPr txBox="1"/>
          <p:nvPr/>
        </p:nvSpPr>
        <p:spPr>
          <a:xfrm>
            <a:off x="2499181" y="4866768"/>
            <a:ext cx="574196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Input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7145E3-9232-492B-A0CD-861DFD105732}"/>
              </a:ext>
            </a:extLst>
          </p:cNvPr>
          <p:cNvSpPr txBox="1"/>
          <p:nvPr/>
        </p:nvSpPr>
        <p:spPr>
          <a:xfrm>
            <a:off x="4061280" y="4208390"/>
            <a:ext cx="630557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Cavity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6B063F-552E-4D97-BC1E-AE3C24BAC702}"/>
              </a:ext>
            </a:extLst>
          </p:cNvPr>
          <p:cNvSpPr txBox="1"/>
          <p:nvPr/>
        </p:nvSpPr>
        <p:spPr>
          <a:xfrm>
            <a:off x="1639152" y="4255137"/>
            <a:ext cx="86780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Cavity NF</a:t>
            </a:r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978104-318A-41CC-84BF-25AF21B6D28C}"/>
              </a:ext>
            </a:extLst>
          </p:cNvPr>
          <p:cNvSpPr txBox="1"/>
          <p:nvPr/>
        </p:nvSpPr>
        <p:spPr>
          <a:xfrm>
            <a:off x="2163565" y="2303884"/>
            <a:ext cx="834139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Cavity FF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966140-8FF7-4699-B009-C2CE53D9EA2E}"/>
              </a:ext>
            </a:extLst>
          </p:cNvPr>
          <p:cNvSpPr txBox="1"/>
          <p:nvPr/>
        </p:nvSpPr>
        <p:spPr>
          <a:xfrm>
            <a:off x="2239868" y="1807320"/>
            <a:ext cx="426720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EM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B0F322-28D6-403F-AEBC-846DBDB90ACB}"/>
              </a:ext>
            </a:extLst>
          </p:cNvPr>
          <p:cNvSpPr txBox="1"/>
          <p:nvPr/>
        </p:nvSpPr>
        <p:spPr>
          <a:xfrm>
            <a:off x="8663528" y="4411461"/>
            <a:ext cx="426720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EM</a:t>
            </a:r>
            <a:endParaRPr lang="en-US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E98DEF-9666-4933-8D34-734A338DD7FA}"/>
              </a:ext>
            </a:extLst>
          </p:cNvPr>
          <p:cNvSpPr txBox="1"/>
          <p:nvPr/>
        </p:nvSpPr>
        <p:spPr>
          <a:xfrm>
            <a:off x="4922784" y="4835439"/>
            <a:ext cx="429926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M1</a:t>
            </a:r>
            <a:endParaRPr lang="en-US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AF9E77-3CCE-412D-9C6E-F85403FAC583}"/>
              </a:ext>
            </a:extLst>
          </p:cNvPr>
          <p:cNvSpPr txBox="1"/>
          <p:nvPr/>
        </p:nvSpPr>
        <p:spPr>
          <a:xfrm>
            <a:off x="4819287" y="5445224"/>
            <a:ext cx="429926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M2</a:t>
            </a:r>
            <a:endParaRPr lang="en-US" sz="24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72B425-83D9-4AD2-9169-EE6EDCA2DD0A}"/>
              </a:ext>
            </a:extLst>
          </p:cNvPr>
          <p:cNvCxnSpPr>
            <a:cxnSpLocks/>
          </p:cNvCxnSpPr>
          <p:nvPr/>
        </p:nvCxnSpPr>
        <p:spPr>
          <a:xfrm flipV="1">
            <a:off x="6253935" y="5281613"/>
            <a:ext cx="2161403" cy="65067"/>
          </a:xfrm>
          <a:prstGeom prst="straightConnector1">
            <a:avLst/>
          </a:prstGeom>
          <a:ln w="1905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6BB9D3-2ED7-471B-9C3B-AFEFE7FC330F}"/>
              </a:ext>
            </a:extLst>
          </p:cNvPr>
          <p:cNvCxnSpPr>
            <a:cxnSpLocks/>
          </p:cNvCxnSpPr>
          <p:nvPr/>
        </p:nvCxnSpPr>
        <p:spPr>
          <a:xfrm flipH="1" flipV="1">
            <a:off x="2127473" y="5734706"/>
            <a:ext cx="2620740" cy="4107"/>
          </a:xfrm>
          <a:prstGeom prst="straightConnector1">
            <a:avLst/>
          </a:prstGeom>
          <a:ln w="1905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0D36070-79C0-4E3A-866C-EB7E6F5F8AC3}"/>
              </a:ext>
            </a:extLst>
          </p:cNvPr>
          <p:cNvCxnSpPr>
            <a:cxnSpLocks/>
          </p:cNvCxnSpPr>
          <p:nvPr/>
        </p:nvCxnSpPr>
        <p:spPr>
          <a:xfrm>
            <a:off x="4663657" y="5361224"/>
            <a:ext cx="75031" cy="387114"/>
          </a:xfrm>
          <a:prstGeom prst="straightConnector1">
            <a:avLst/>
          </a:prstGeom>
          <a:ln w="1905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54A6E5A-C944-4FCC-BFF4-EC55C6D1DCFF}"/>
              </a:ext>
            </a:extLst>
          </p:cNvPr>
          <p:cNvCxnSpPr>
            <a:cxnSpLocks/>
          </p:cNvCxnSpPr>
          <p:nvPr/>
        </p:nvCxnSpPr>
        <p:spPr>
          <a:xfrm flipH="1" flipV="1">
            <a:off x="3200400" y="2890838"/>
            <a:ext cx="838200" cy="6477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8676A08-88EF-4C31-AB2E-607FA83B1B89}"/>
              </a:ext>
            </a:extLst>
          </p:cNvPr>
          <p:cNvCxnSpPr>
            <a:cxnSpLocks/>
          </p:cNvCxnSpPr>
          <p:nvPr/>
        </p:nvCxnSpPr>
        <p:spPr>
          <a:xfrm>
            <a:off x="3214688" y="2900363"/>
            <a:ext cx="14288" cy="9810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50AD66E-2A91-435A-B28F-51BE8C02EB0E}"/>
              </a:ext>
            </a:extLst>
          </p:cNvPr>
          <p:cNvCxnSpPr>
            <a:cxnSpLocks/>
          </p:cNvCxnSpPr>
          <p:nvPr/>
        </p:nvCxnSpPr>
        <p:spPr>
          <a:xfrm flipV="1">
            <a:off x="3233738" y="2886075"/>
            <a:ext cx="290512" cy="9810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00228E0-BBA6-485E-95DE-340447B13B85}"/>
              </a:ext>
            </a:extLst>
          </p:cNvPr>
          <p:cNvCxnSpPr>
            <a:cxnSpLocks/>
          </p:cNvCxnSpPr>
          <p:nvPr/>
        </p:nvCxnSpPr>
        <p:spPr>
          <a:xfrm flipV="1">
            <a:off x="3533775" y="2795588"/>
            <a:ext cx="2652713" cy="1047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4EC74E4-88D9-4284-9485-885677E7A112}"/>
              </a:ext>
            </a:extLst>
          </p:cNvPr>
          <p:cNvCxnSpPr>
            <a:cxnSpLocks/>
          </p:cNvCxnSpPr>
          <p:nvPr/>
        </p:nvCxnSpPr>
        <p:spPr>
          <a:xfrm flipV="1">
            <a:off x="3529013" y="2628900"/>
            <a:ext cx="76200" cy="271463"/>
          </a:xfrm>
          <a:prstGeom prst="straightConnector1">
            <a:avLst/>
          </a:prstGeom>
          <a:ln w="1905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62895F2-B38A-48E1-B934-974F03F31BB9}"/>
              </a:ext>
            </a:extLst>
          </p:cNvPr>
          <p:cNvCxnSpPr>
            <a:cxnSpLocks/>
          </p:cNvCxnSpPr>
          <p:nvPr/>
        </p:nvCxnSpPr>
        <p:spPr>
          <a:xfrm flipH="1" flipV="1">
            <a:off x="3309938" y="2466975"/>
            <a:ext cx="285750" cy="171450"/>
          </a:xfrm>
          <a:prstGeom prst="straightConnector1">
            <a:avLst/>
          </a:prstGeom>
          <a:ln w="1905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CD583E6-77A8-4B2D-8370-4200E8EE3F9B}"/>
              </a:ext>
            </a:extLst>
          </p:cNvPr>
          <p:cNvCxnSpPr>
            <a:cxnSpLocks/>
          </p:cNvCxnSpPr>
          <p:nvPr/>
        </p:nvCxnSpPr>
        <p:spPr>
          <a:xfrm flipH="1" flipV="1">
            <a:off x="2981325" y="2724150"/>
            <a:ext cx="228600" cy="180975"/>
          </a:xfrm>
          <a:prstGeom prst="straightConnector1">
            <a:avLst/>
          </a:prstGeom>
          <a:ln w="1905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B3B64E4-6E40-407E-8E61-DFCC2CFEC16A}"/>
              </a:ext>
            </a:extLst>
          </p:cNvPr>
          <p:cNvCxnSpPr>
            <a:cxnSpLocks/>
          </p:cNvCxnSpPr>
          <p:nvPr/>
        </p:nvCxnSpPr>
        <p:spPr>
          <a:xfrm flipH="1">
            <a:off x="2676525" y="2724150"/>
            <a:ext cx="300038" cy="1566863"/>
          </a:xfrm>
          <a:prstGeom prst="straightConnector1">
            <a:avLst/>
          </a:prstGeom>
          <a:ln w="1905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2C81925D-D617-43CE-8337-84497A679E49}"/>
              </a:ext>
            </a:extLst>
          </p:cNvPr>
          <p:cNvSpPr txBox="1"/>
          <p:nvPr/>
        </p:nvSpPr>
        <p:spPr>
          <a:xfrm>
            <a:off x="5303312" y="2473612"/>
            <a:ext cx="708848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97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24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91680" y="829695"/>
            <a:ext cx="5904656" cy="5622002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Currently calibrating/testing on regenerative amplifier</a:t>
            </a:r>
            <a:endParaRPr lang="en-US" sz="1400" dirty="0"/>
          </a:p>
          <a:p>
            <a:pPr algn="ctr"/>
            <a:r>
              <a:rPr lang="en-US" sz="1800" dirty="0"/>
              <a:t>Prevent oscillatory behavior</a:t>
            </a:r>
          </a:p>
          <a:p>
            <a:pPr algn="ctr"/>
            <a:r>
              <a:rPr lang="en-US" sz="1800" dirty="0"/>
              <a:t>Simulation of laser cavity</a:t>
            </a:r>
          </a:p>
          <a:p>
            <a:pPr algn="ctr"/>
            <a:r>
              <a:rPr lang="en-US" sz="1800" dirty="0"/>
              <a:t>Other Improvements</a:t>
            </a:r>
          </a:p>
          <a:p>
            <a:pPr marL="0" indent="0" algn="ctr">
              <a:buNone/>
            </a:pPr>
            <a:r>
              <a:rPr lang="en-US" sz="2800"/>
              <a:t>Thank </a:t>
            </a:r>
            <a:r>
              <a:rPr lang="en-US" sz="2800" dirty="0"/>
              <a:t>you for your time!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21BC92-7178-4265-81FA-106CC7888DA1}"/>
              </a:ext>
            </a:extLst>
          </p:cNvPr>
          <p:cNvGrpSpPr/>
          <p:nvPr/>
        </p:nvGrpSpPr>
        <p:grpSpPr>
          <a:xfrm>
            <a:off x="1691680" y="2780928"/>
            <a:ext cx="5908907" cy="3616075"/>
            <a:chOff x="1543413" y="836712"/>
            <a:chExt cx="5908907" cy="36160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B53DD7-3343-4149-A20D-D8E60EAF3D55}"/>
                </a:ext>
              </a:extLst>
            </p:cNvPr>
            <p:cNvSpPr txBox="1"/>
            <p:nvPr/>
          </p:nvSpPr>
          <p:spPr>
            <a:xfrm>
              <a:off x="3707328" y="836712"/>
              <a:ext cx="1759427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</a:t>
              </a:r>
              <a:endParaRPr lang="en-D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0CD0E6-16DE-4DA1-A58D-D79EAE159297}"/>
                </a:ext>
              </a:extLst>
            </p:cNvPr>
            <p:cNvSpPr txBox="1"/>
            <p:nvPr/>
          </p:nvSpPr>
          <p:spPr>
            <a:xfrm>
              <a:off x="3707328" y="3163692"/>
              <a:ext cx="1759427" cy="6463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Audience’s</a:t>
              </a:r>
            </a:p>
            <a:p>
              <a:pPr algn="ctr"/>
              <a:r>
                <a:rPr lang="en-US" dirty="0"/>
                <a:t>State</a:t>
              </a:r>
              <a:endParaRPr lang="en-DE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C772745-6952-4944-9EB5-02736F103872}"/>
                </a:ext>
              </a:extLst>
            </p:cNvPr>
            <p:cNvCxnSpPr>
              <a:cxnSpLocks/>
            </p:cNvCxnSpPr>
            <p:nvPr/>
          </p:nvCxnSpPr>
          <p:spPr>
            <a:xfrm>
              <a:off x="5466755" y="1052362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5C95EE9-0866-47B7-BE22-E82C18C774C7}"/>
                </a:ext>
              </a:extLst>
            </p:cNvPr>
            <p:cNvCxnSpPr>
              <a:cxnSpLocks/>
            </p:cNvCxnSpPr>
            <p:nvPr/>
          </p:nvCxnSpPr>
          <p:spPr>
            <a:xfrm>
              <a:off x="5466755" y="3509701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27AB1F-5AA2-4BF4-88EF-65220BA27D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6223" y="1049952"/>
              <a:ext cx="1" cy="2465480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700B1E-25A4-4141-966E-E1E1E496DC25}"/>
                </a:ext>
              </a:extLst>
            </p:cNvPr>
            <p:cNvCxnSpPr>
              <a:cxnSpLocks/>
            </p:cNvCxnSpPr>
            <p:nvPr/>
          </p:nvCxnSpPr>
          <p:spPr>
            <a:xfrm>
              <a:off x="2557860" y="1044351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76D91-9162-46A1-8242-9BB648B95C4D}"/>
                </a:ext>
              </a:extLst>
            </p:cNvPr>
            <p:cNvCxnSpPr>
              <a:cxnSpLocks/>
            </p:cNvCxnSpPr>
            <p:nvPr/>
          </p:nvCxnSpPr>
          <p:spPr>
            <a:xfrm>
              <a:off x="2557860" y="3507830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82A3E0-2DFA-4B88-8D77-0ECB685386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69541" y="1042350"/>
              <a:ext cx="1" cy="2465480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4CA62-B7FF-43AA-8540-BBAC1DA44903}"/>
                </a:ext>
              </a:extLst>
            </p:cNvPr>
            <p:cNvSpPr txBox="1"/>
            <p:nvPr/>
          </p:nvSpPr>
          <p:spPr>
            <a:xfrm rot="5400000">
              <a:off x="5980806" y="2051550"/>
              <a:ext cx="1646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Presentation</a:t>
              </a:r>
              <a:endParaRPr lang="en-DE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0907CA-1EEC-4E49-A8A4-2F3D1A2670E8}"/>
                </a:ext>
              </a:extLst>
            </p:cNvPr>
            <p:cNvSpPr txBox="1"/>
            <p:nvPr/>
          </p:nvSpPr>
          <p:spPr>
            <a:xfrm rot="5400000">
              <a:off x="1182075" y="2090424"/>
              <a:ext cx="232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Observables &amp; Reward</a:t>
              </a:r>
              <a:endParaRPr lang="en-DE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C1AB57-2121-488E-9122-EB80039D6280}"/>
                </a:ext>
              </a:extLst>
            </p:cNvPr>
            <p:cNvSpPr txBox="1"/>
            <p:nvPr/>
          </p:nvSpPr>
          <p:spPr>
            <a:xfrm>
              <a:off x="6804248" y="206114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t</a:t>
              </a:r>
              <a:endParaRPr lang="de-DE" baseline="-25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7C383C-072D-43B6-9E29-B1435112394A}"/>
                </a:ext>
              </a:extLst>
            </p:cNvPr>
            <p:cNvSpPr txBox="1"/>
            <p:nvPr/>
          </p:nvSpPr>
          <p:spPr>
            <a:xfrm>
              <a:off x="1543413" y="2006291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t</a:t>
              </a:r>
              <a:endParaRPr lang="de-DE" baseline="-25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FDC74E-5086-4C2B-BBE8-469988DFAAB0}"/>
                </a:ext>
              </a:extLst>
            </p:cNvPr>
            <p:cNvSpPr txBox="1"/>
            <p:nvPr/>
          </p:nvSpPr>
          <p:spPr>
            <a:xfrm>
              <a:off x="2553632" y="201337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</a:t>
              </a:r>
              <a:r>
                <a:rPr lang="en-US" baseline="-25000" dirty="0"/>
                <a:t>t</a:t>
              </a:r>
              <a:endParaRPr lang="de-DE" baseline="-250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93D2ED-E6DB-4FE8-9C49-814D1C16F24E}"/>
                </a:ext>
              </a:extLst>
            </p:cNvPr>
            <p:cNvCxnSpPr>
              <a:cxnSpLocks/>
            </p:cNvCxnSpPr>
            <p:nvPr/>
          </p:nvCxnSpPr>
          <p:spPr>
            <a:xfrm>
              <a:off x="3025209" y="2903364"/>
              <a:ext cx="0" cy="1224136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BD7BA3-C072-4486-921F-094208B4F658}"/>
                </a:ext>
              </a:extLst>
            </p:cNvPr>
            <p:cNvSpPr txBox="1"/>
            <p:nvPr/>
          </p:nvSpPr>
          <p:spPr>
            <a:xfrm>
              <a:off x="3025209" y="352878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t+1</a:t>
              </a:r>
              <a:endParaRPr lang="de-DE" baseline="-25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D9B162-D89B-4D59-BA01-77D9BBE9BCEC}"/>
                </a:ext>
              </a:extLst>
            </p:cNvPr>
            <p:cNvSpPr txBox="1"/>
            <p:nvPr/>
          </p:nvSpPr>
          <p:spPr>
            <a:xfrm>
              <a:off x="3005186" y="305966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</a:t>
              </a:r>
              <a:r>
                <a:rPr lang="en-US" baseline="-25000" dirty="0"/>
                <a:t>t+1</a:t>
              </a:r>
              <a:endParaRPr lang="de-DE" baseline="-25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414518-6F37-4EFF-A3E4-E94C23D5A663}"/>
                </a:ext>
              </a:extLst>
            </p:cNvPr>
            <p:cNvSpPr txBox="1"/>
            <p:nvPr/>
          </p:nvSpPr>
          <p:spPr>
            <a:xfrm>
              <a:off x="3559636" y="3806456"/>
              <a:ext cx="20335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Applause, Boos, </a:t>
              </a:r>
            </a:p>
            <a:p>
              <a:pPr algn="ctr"/>
              <a:r>
                <a:rPr lang="en-US" dirty="0"/>
                <a:t>Questions, Sleeping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4135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3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Polaris Laser</a:t>
            </a:r>
            <a:endParaRPr lang="de-DE" sz="4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574804" cy="2592288"/>
          </a:xfrm>
        </p:spPr>
      </p:pic>
      <p:sp>
        <p:nvSpPr>
          <p:cNvPr id="7" name="TextBox 6"/>
          <p:cNvSpPr txBox="1"/>
          <p:nvPr/>
        </p:nvSpPr>
        <p:spPr>
          <a:xfrm>
            <a:off x="351433" y="3370203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I. Tamer, Diss. 2020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4041965"/>
            <a:ext cx="4032448" cy="2267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Laser plasma acceleration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Nonlinear interactions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LWFA, TNSA, etc.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Stable laser parameters save: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Time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Money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Frustration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425" y="1196752"/>
            <a:ext cx="2880320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75969" y="1196752"/>
            <a:ext cx="3744416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760145" y="1772816"/>
            <a:ext cx="1656184" cy="8553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95649" y="2620789"/>
            <a:ext cx="6120680" cy="11682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084168" y="6524789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A. </a:t>
            </a:r>
            <a:r>
              <a:rPr lang="en-US" sz="1100" dirty="0" err="1">
                <a:solidFill>
                  <a:schemeClr val="bg1"/>
                </a:solidFill>
              </a:rPr>
              <a:t>Sävert</a:t>
            </a:r>
            <a:r>
              <a:rPr lang="en-US" sz="1100" dirty="0">
                <a:solidFill>
                  <a:schemeClr val="bg1"/>
                </a:solidFill>
              </a:rPr>
              <a:t>, Diss. 2016; G. Becker, Diss. 2021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059832" y="3788190"/>
            <a:ext cx="6048672" cy="2665146"/>
            <a:chOff x="3059832" y="3788190"/>
            <a:chExt cx="6048672" cy="2665146"/>
          </a:xfrm>
        </p:grpSpPr>
        <p:pic>
          <p:nvPicPr>
            <p:cNvPr id="1028" name="Picture 4" descr="I:\Documents\Presentations\2024_25 IOQ and RL Coffee and ML Power Week\Poster RL4AA 2025\GBecker Diss 2021 TNS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489" y="4727768"/>
              <a:ext cx="3488015" cy="172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I:\Documents\Presentations\2024_25 IOQ and RL Coffee and ML Power Week\Poster RL4AA 2025\ASaevert Diss2016 LWF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788190"/>
              <a:ext cx="4040547" cy="1296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7724700" y="4730445"/>
              <a:ext cx="326856" cy="231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432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4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Polaris Laser</a:t>
            </a:r>
            <a:endParaRPr lang="de-DE" sz="4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" y="836712"/>
            <a:ext cx="8574804" cy="2592288"/>
          </a:xfrm>
        </p:spPr>
      </p:pic>
      <p:pic>
        <p:nvPicPr>
          <p:cNvPr id="1026" name="Picture 2" descr="I:\Documents\Presentations\2024_25 IOQ and RL Coffee and ML Power Week\Poster RL4AA 2025\A1 Regen Example 2211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092" y="2276872"/>
            <a:ext cx="4103316" cy="410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3010163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I. Tamer, Diss. 2020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3321885"/>
            <a:ext cx="4032448" cy="3058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Variation in laser energy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Long-term drift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Shot-to-shot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Causes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Temperature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Humidity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Vibration noise</a:t>
            </a:r>
          </a:p>
          <a:p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Who aligns the laser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7504" y="836712"/>
            <a:ext cx="2880320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04048" y="836712"/>
            <a:ext cx="3744416" cy="6480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7504" y="1484784"/>
            <a:ext cx="8136904" cy="78335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7504" y="2268141"/>
            <a:ext cx="4033588" cy="1003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3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8A988-8789-49A1-A049-60F0BA92B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1" y="1052736"/>
            <a:ext cx="7416722" cy="50820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1"/>
            <a:ext cx="8928992" cy="5493365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Agent performs Mirror Tip/Tilt Alignment</a:t>
            </a:r>
          </a:p>
          <a:p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Two Main Objectives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Control of Input Alignment (Input)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Control of Cavity Alignment (EM)</a:t>
            </a:r>
          </a:p>
          <a:p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Easy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Align to the previous beam position references</a:t>
            </a:r>
          </a:p>
          <a:p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Hard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Find new optimal alignment for laser energy</a:t>
            </a:r>
          </a:p>
          <a:p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Extra Hard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inferior stepper motors….</a:t>
            </a:r>
          </a:p>
        </p:txBody>
      </p:sp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5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Reinforcement Learning: Goal</a:t>
            </a:r>
            <a:endParaRPr lang="de-DE" sz="4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9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16098"/>
            <a:ext cx="4320480" cy="319707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Motivation/Background</a:t>
            </a:r>
          </a:p>
          <a:p>
            <a:r>
              <a:rPr lang="en-US" sz="2000" strike="sngStrike" dirty="0">
                <a:latin typeface="Arial" panose="020B0604020202020204" pitchFamily="34" charset="0"/>
                <a:cs typeface="Arial" panose="020B0604020202020204" pitchFamily="34" charset="0"/>
              </a:rPr>
              <a:t>Reinforcement Learning Basics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Gymnasium Environment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NF/FF and NF/FF + Energy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Hyperparameter Tuning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Real2Sim Gap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Simulation Methods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NF/FF Results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6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de-DE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4427B-7936-474C-A6C8-CF7F7C34E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4177174" cy="26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9408" y="6494366"/>
            <a:ext cx="2133600" cy="365125"/>
          </a:xfrm>
        </p:spPr>
        <p:txBody>
          <a:bodyPr/>
          <a:lstStyle/>
          <a:p>
            <a:fld id="{C745D8E6-0CBD-40B6-99C8-B6868CA0A637}" type="slidenum">
              <a:rPr lang="de-DE" smtClean="0"/>
              <a:t>7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Two Mirror System to RL Scheme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1569C15-1C52-4914-A9B5-EF357B88DE88}"/>
              </a:ext>
            </a:extLst>
          </p:cNvPr>
          <p:cNvGrpSpPr/>
          <p:nvPr/>
        </p:nvGrpSpPr>
        <p:grpSpPr>
          <a:xfrm>
            <a:off x="8399104" y="4576124"/>
            <a:ext cx="246737" cy="1245376"/>
            <a:chOff x="5148063" y="4509120"/>
            <a:chExt cx="246737" cy="124537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6985A63-69A6-4B17-BBC4-D9176E450F43}"/>
                </a:ext>
              </a:extLst>
            </p:cNvPr>
            <p:cNvSpPr/>
            <p:nvPr/>
          </p:nvSpPr>
          <p:spPr>
            <a:xfrm>
              <a:off x="5148063" y="4509120"/>
              <a:ext cx="246737" cy="12453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4C34519-9E07-4FAF-B735-5C20C5D0CD06}"/>
                </a:ext>
              </a:extLst>
            </p:cNvPr>
            <p:cNvSpPr/>
            <p:nvPr/>
          </p:nvSpPr>
          <p:spPr>
            <a:xfrm>
              <a:off x="5241077" y="5060984"/>
              <a:ext cx="68914" cy="1416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443765-989F-492C-8139-8BF01D9073FD}"/>
              </a:ext>
            </a:extLst>
          </p:cNvPr>
          <p:cNvGrpSpPr/>
          <p:nvPr/>
        </p:nvGrpSpPr>
        <p:grpSpPr>
          <a:xfrm>
            <a:off x="6897736" y="4572717"/>
            <a:ext cx="246737" cy="1245376"/>
            <a:chOff x="5148063" y="4509120"/>
            <a:chExt cx="246737" cy="12453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951085D-E643-4E8E-BC5F-84DA13CEEEC1}"/>
                </a:ext>
              </a:extLst>
            </p:cNvPr>
            <p:cNvSpPr/>
            <p:nvPr/>
          </p:nvSpPr>
          <p:spPr>
            <a:xfrm>
              <a:off x="5148063" y="4509120"/>
              <a:ext cx="246737" cy="12453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8F328D-FF98-4E6D-BA7D-48DDD793B4DB}"/>
                </a:ext>
              </a:extLst>
            </p:cNvPr>
            <p:cNvSpPr/>
            <p:nvPr/>
          </p:nvSpPr>
          <p:spPr>
            <a:xfrm>
              <a:off x="5241077" y="5060984"/>
              <a:ext cx="68914" cy="1416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45C500-6A10-44F3-89B3-42623C74D3B3}"/>
              </a:ext>
            </a:extLst>
          </p:cNvPr>
          <p:cNvCxnSpPr>
            <a:cxnSpLocks/>
          </p:cNvCxnSpPr>
          <p:nvPr/>
        </p:nvCxnSpPr>
        <p:spPr>
          <a:xfrm>
            <a:off x="5220072" y="2333404"/>
            <a:ext cx="3524996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6BF9E6-D503-4A74-BF69-F76DB4A19ADD}"/>
              </a:ext>
            </a:extLst>
          </p:cNvPr>
          <p:cNvCxnSpPr>
            <a:cxnSpLocks/>
          </p:cNvCxnSpPr>
          <p:nvPr/>
        </p:nvCxnSpPr>
        <p:spPr>
          <a:xfrm>
            <a:off x="6547462" y="1068196"/>
            <a:ext cx="0" cy="517998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D8D6B8-65E1-409A-BFCF-9543A5E024AF}"/>
              </a:ext>
            </a:extLst>
          </p:cNvPr>
          <p:cNvCxnSpPr>
            <a:cxnSpLocks/>
          </p:cNvCxnSpPr>
          <p:nvPr/>
        </p:nvCxnSpPr>
        <p:spPr>
          <a:xfrm flipH="1">
            <a:off x="5601074" y="2060848"/>
            <a:ext cx="2312919" cy="49324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AF3BA2-E9F4-4137-A21D-141F613DA591}"/>
              </a:ext>
            </a:extLst>
          </p:cNvPr>
          <p:cNvCxnSpPr>
            <a:cxnSpLocks/>
          </p:cNvCxnSpPr>
          <p:nvPr/>
        </p:nvCxnSpPr>
        <p:spPr>
          <a:xfrm>
            <a:off x="5601072" y="5182996"/>
            <a:ext cx="3143996" cy="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86F84428-AB92-4E11-93D1-08568AFAD4A0}"/>
              </a:ext>
            </a:extLst>
          </p:cNvPr>
          <p:cNvSpPr/>
          <p:nvPr/>
        </p:nvSpPr>
        <p:spPr>
          <a:xfrm rot="8365491">
            <a:off x="5998809" y="2170584"/>
            <a:ext cx="943060" cy="21295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E29A04F-B102-4060-A6CB-A760CD19CDBE}"/>
              </a:ext>
            </a:extLst>
          </p:cNvPr>
          <p:cNvSpPr/>
          <p:nvPr/>
        </p:nvSpPr>
        <p:spPr>
          <a:xfrm rot="2535827">
            <a:off x="5998809" y="5162242"/>
            <a:ext cx="943060" cy="21295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ED838-995F-4079-9F80-968F88D3E695}"/>
              </a:ext>
            </a:extLst>
          </p:cNvPr>
          <p:cNvSpPr txBox="1"/>
          <p:nvPr/>
        </p:nvSpPr>
        <p:spPr>
          <a:xfrm>
            <a:off x="6639297" y="849121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en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535B2-62EB-4369-B174-1DA0937DA80A}"/>
              </a:ext>
            </a:extLst>
          </p:cNvPr>
          <p:cNvSpPr txBox="1"/>
          <p:nvPr/>
        </p:nvSpPr>
        <p:spPr>
          <a:xfrm>
            <a:off x="5376061" y="2479776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2DDFB0-E762-4BAF-B554-3B122731D213}"/>
              </a:ext>
            </a:extLst>
          </p:cNvPr>
          <p:cNvSpPr txBox="1"/>
          <p:nvPr/>
        </p:nvSpPr>
        <p:spPr>
          <a:xfrm>
            <a:off x="8690080" y="2188118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endParaRPr lang="en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F005D-B506-4C25-BB49-D167DFDAAB98}"/>
              </a:ext>
            </a:extLst>
          </p:cNvPr>
          <p:cNvSpPr txBox="1"/>
          <p:nvPr/>
        </p:nvSpPr>
        <p:spPr>
          <a:xfrm>
            <a:off x="5926818" y="1898570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M1</a:t>
            </a:r>
            <a:endParaRPr lang="en-D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E6E26D-1532-4491-9197-A6062AF36D59}"/>
              </a:ext>
            </a:extLst>
          </p:cNvPr>
          <p:cNvSpPr txBox="1"/>
          <p:nvPr/>
        </p:nvSpPr>
        <p:spPr>
          <a:xfrm>
            <a:off x="5965644" y="5281057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M2</a:t>
            </a:r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543BA-7631-4ECA-B2BF-3F5E956970A4}"/>
              </a:ext>
            </a:extLst>
          </p:cNvPr>
          <p:cNvSpPr txBox="1"/>
          <p:nvPr/>
        </p:nvSpPr>
        <p:spPr>
          <a:xfrm>
            <a:off x="6779540" y="4296037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NF</a:t>
            </a:r>
            <a:endParaRPr lang="en-D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DD38E0-792E-4EEE-A5A7-0B32BFB7AFA9}"/>
              </a:ext>
            </a:extLst>
          </p:cNvPr>
          <p:cNvSpPr txBox="1"/>
          <p:nvPr/>
        </p:nvSpPr>
        <p:spPr>
          <a:xfrm>
            <a:off x="8334234" y="4296037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FF</a:t>
            </a:r>
            <a:endParaRPr lang="en-DE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024FEB5-8957-4EA2-9F49-C7107F20A5FE}"/>
              </a:ext>
            </a:extLst>
          </p:cNvPr>
          <p:cNvCxnSpPr>
            <a:cxnSpLocks/>
            <a:endCxn id="14" idx="0"/>
          </p:cNvCxnSpPr>
          <p:nvPr/>
        </p:nvCxnSpPr>
        <p:spPr>
          <a:xfrm flipH="1" flipV="1">
            <a:off x="6493425" y="2304022"/>
            <a:ext cx="2035619" cy="293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1EE5D2-A305-47B8-8AFE-A53E1166C235}"/>
              </a:ext>
            </a:extLst>
          </p:cNvPr>
          <p:cNvCxnSpPr>
            <a:cxnSpLocks/>
            <a:stCxn id="14" idx="0"/>
          </p:cNvCxnSpPr>
          <p:nvPr/>
        </p:nvCxnSpPr>
        <p:spPr>
          <a:xfrm flipH="1">
            <a:off x="6364571" y="2304022"/>
            <a:ext cx="128854" cy="27809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D8F618-DC98-48FD-96F5-8CF494336171}"/>
              </a:ext>
            </a:extLst>
          </p:cNvPr>
          <p:cNvCxnSpPr>
            <a:cxnSpLocks/>
          </p:cNvCxnSpPr>
          <p:nvPr/>
        </p:nvCxnSpPr>
        <p:spPr>
          <a:xfrm flipV="1">
            <a:off x="6364571" y="4987568"/>
            <a:ext cx="2235280" cy="848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915AD4E-58FA-4AEF-999A-6277F3458F0D}"/>
              </a:ext>
            </a:extLst>
          </p:cNvPr>
          <p:cNvSpPr/>
          <p:nvPr/>
        </p:nvSpPr>
        <p:spPr>
          <a:xfrm>
            <a:off x="8482886" y="2283279"/>
            <a:ext cx="92075" cy="895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168851-0F3A-45B4-BD13-EFC8AAD52037}"/>
              </a:ext>
            </a:extLst>
          </p:cNvPr>
          <p:cNvSpPr txBox="1"/>
          <p:nvPr/>
        </p:nvSpPr>
        <p:spPr>
          <a:xfrm>
            <a:off x="8366594" y="1988056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</a:t>
            </a:r>
            <a:endParaRPr lang="en-DE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6B1422B-1052-450A-BD99-F6F93AA67EC0}"/>
              </a:ext>
            </a:extLst>
          </p:cNvPr>
          <p:cNvSpPr txBox="1"/>
          <p:nvPr/>
        </p:nvSpPr>
        <p:spPr>
          <a:xfrm>
            <a:off x="7645967" y="2277063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  <a:endParaRPr lang="en-DE" b="1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9C4B14-C085-417C-B661-930D1BEE4957}"/>
              </a:ext>
            </a:extLst>
          </p:cNvPr>
          <p:cNvGrpSpPr/>
          <p:nvPr/>
        </p:nvGrpSpPr>
        <p:grpSpPr>
          <a:xfrm>
            <a:off x="-108520" y="1844824"/>
            <a:ext cx="5908907" cy="3339076"/>
            <a:chOff x="1543413" y="836712"/>
            <a:chExt cx="5908907" cy="333907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34FF39B-F06C-4E22-8599-AF9D26DA13F5}"/>
                </a:ext>
              </a:extLst>
            </p:cNvPr>
            <p:cNvSpPr txBox="1"/>
            <p:nvPr/>
          </p:nvSpPr>
          <p:spPr>
            <a:xfrm>
              <a:off x="3707328" y="836712"/>
              <a:ext cx="1759427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Agent</a:t>
              </a:r>
              <a:endParaRPr lang="en-DE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649315-46A2-492A-8F0F-F55E53E73D33}"/>
                </a:ext>
              </a:extLst>
            </p:cNvPr>
            <p:cNvSpPr txBox="1"/>
            <p:nvPr/>
          </p:nvSpPr>
          <p:spPr>
            <a:xfrm>
              <a:off x="3707328" y="3163692"/>
              <a:ext cx="1759427" cy="6463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Environment</a:t>
              </a:r>
            </a:p>
            <a:p>
              <a:pPr algn="ctr"/>
              <a:r>
                <a:rPr lang="en-US" dirty="0"/>
                <a:t>State</a:t>
              </a:r>
              <a:endParaRPr lang="en-DE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1A8E89F-77D1-4FF3-A1F1-C445A945043D}"/>
                </a:ext>
              </a:extLst>
            </p:cNvPr>
            <p:cNvCxnSpPr>
              <a:cxnSpLocks/>
            </p:cNvCxnSpPr>
            <p:nvPr/>
          </p:nvCxnSpPr>
          <p:spPr>
            <a:xfrm>
              <a:off x="5466755" y="1052362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D990087-32FD-489E-A11F-77F41A3FFB1D}"/>
                </a:ext>
              </a:extLst>
            </p:cNvPr>
            <p:cNvCxnSpPr>
              <a:cxnSpLocks/>
            </p:cNvCxnSpPr>
            <p:nvPr/>
          </p:nvCxnSpPr>
          <p:spPr>
            <a:xfrm>
              <a:off x="5466755" y="3509701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662686-541E-4987-8522-DA123F7066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6223" y="1049952"/>
              <a:ext cx="1" cy="2465480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F7BA40A-AA3F-4AC2-985B-A21CD7B31178}"/>
                </a:ext>
              </a:extLst>
            </p:cNvPr>
            <p:cNvCxnSpPr>
              <a:cxnSpLocks/>
            </p:cNvCxnSpPr>
            <p:nvPr/>
          </p:nvCxnSpPr>
          <p:spPr>
            <a:xfrm>
              <a:off x="2557860" y="1044351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FB58495-EE9E-470D-888D-E1E5BE68EE80}"/>
                </a:ext>
              </a:extLst>
            </p:cNvPr>
            <p:cNvCxnSpPr>
              <a:cxnSpLocks/>
            </p:cNvCxnSpPr>
            <p:nvPr/>
          </p:nvCxnSpPr>
          <p:spPr>
            <a:xfrm>
              <a:off x="2557860" y="3507830"/>
              <a:ext cx="1149468" cy="0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FAE60-EB6E-4BFB-9E4E-246065E085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69541" y="1042350"/>
              <a:ext cx="1" cy="2465480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EDE8A9F-6B53-4D9C-AC0D-B48FFB7F758A}"/>
                </a:ext>
              </a:extLst>
            </p:cNvPr>
            <p:cNvSpPr txBox="1"/>
            <p:nvPr/>
          </p:nvSpPr>
          <p:spPr>
            <a:xfrm rot="5400000">
              <a:off x="6352340" y="2061149"/>
              <a:ext cx="903817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Actions</a:t>
              </a:r>
              <a:endParaRPr lang="en-DE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909E5E3-A55A-49FC-B687-BCBF526634A4}"/>
                </a:ext>
              </a:extLst>
            </p:cNvPr>
            <p:cNvSpPr txBox="1"/>
            <p:nvPr/>
          </p:nvSpPr>
          <p:spPr>
            <a:xfrm rot="5400000">
              <a:off x="1182075" y="2090424"/>
              <a:ext cx="232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Observables &amp; Reward</a:t>
              </a:r>
              <a:endParaRPr lang="en-DE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23628B-2B94-494E-928F-24B71104007B}"/>
                </a:ext>
              </a:extLst>
            </p:cNvPr>
            <p:cNvSpPr txBox="1"/>
            <p:nvPr/>
          </p:nvSpPr>
          <p:spPr>
            <a:xfrm>
              <a:off x="6804248" y="206114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t</a:t>
              </a:r>
              <a:endParaRPr lang="de-DE" baseline="-250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320668-D654-4718-99AB-EB12AA74B890}"/>
                </a:ext>
              </a:extLst>
            </p:cNvPr>
            <p:cNvSpPr txBox="1"/>
            <p:nvPr/>
          </p:nvSpPr>
          <p:spPr>
            <a:xfrm>
              <a:off x="1543413" y="2006291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t</a:t>
              </a:r>
              <a:endParaRPr lang="de-DE" baseline="-250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4201102-AB41-4712-8821-15D64DB63BD2}"/>
                </a:ext>
              </a:extLst>
            </p:cNvPr>
            <p:cNvSpPr txBox="1"/>
            <p:nvPr/>
          </p:nvSpPr>
          <p:spPr>
            <a:xfrm>
              <a:off x="2553632" y="201337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</a:t>
              </a:r>
              <a:r>
                <a:rPr lang="en-US" baseline="-25000" dirty="0"/>
                <a:t>t</a:t>
              </a:r>
              <a:endParaRPr lang="de-DE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BB51B4F-A9AA-4A8D-AAE2-FA5E75EDCDDB}"/>
                </a:ext>
              </a:extLst>
            </p:cNvPr>
            <p:cNvCxnSpPr>
              <a:cxnSpLocks/>
            </p:cNvCxnSpPr>
            <p:nvPr/>
          </p:nvCxnSpPr>
          <p:spPr>
            <a:xfrm>
              <a:off x="3025209" y="2903364"/>
              <a:ext cx="0" cy="1224136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FCDEC8B-AFA5-4866-A9A8-F919579F3CDB}"/>
                </a:ext>
              </a:extLst>
            </p:cNvPr>
            <p:cNvSpPr txBox="1"/>
            <p:nvPr/>
          </p:nvSpPr>
          <p:spPr>
            <a:xfrm>
              <a:off x="3025209" y="352878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t+1</a:t>
              </a:r>
              <a:endParaRPr lang="de-DE" baseline="-250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E556352-E109-49C7-ABEC-CBCCAFAF6A52}"/>
                </a:ext>
              </a:extLst>
            </p:cNvPr>
            <p:cNvSpPr txBox="1"/>
            <p:nvPr/>
          </p:nvSpPr>
          <p:spPr>
            <a:xfrm>
              <a:off x="3005186" y="305966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</a:t>
              </a:r>
              <a:r>
                <a:rPr lang="en-US" baseline="-25000" dirty="0"/>
                <a:t>t+1</a:t>
              </a:r>
              <a:endParaRPr lang="de-DE" baseline="-250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E8BF9A2-52C7-467C-8E11-1863AEF6D957}"/>
                </a:ext>
              </a:extLst>
            </p:cNvPr>
            <p:cNvSpPr txBox="1"/>
            <p:nvPr/>
          </p:nvSpPr>
          <p:spPr>
            <a:xfrm>
              <a:off x="3771291" y="3806456"/>
              <a:ext cx="169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Un/Observables</a:t>
              </a:r>
              <a:endParaRPr lang="de-DE" dirty="0"/>
            </a:p>
          </p:txBody>
        </p:sp>
      </p:grpSp>
      <p:sp>
        <p:nvSpPr>
          <p:cNvPr id="71" name="Content Placeholder 4">
            <a:extLst>
              <a:ext uri="{FF2B5EF4-FFF2-40B4-BE49-F238E27FC236}">
                <a16:creationId xmlns:a16="http://schemas.microsoft.com/office/drawing/2014/main" id="{601B1E2A-2307-4900-BD54-D6C9B46EA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3" y="5711009"/>
            <a:ext cx="4181183" cy="732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Simulation necessary for training</a:t>
            </a:r>
          </a:p>
          <a:p>
            <a:r>
              <a:rPr lang="en-US" sz="1800" dirty="0"/>
              <a:t>1 Hz and 1/50 Hz rep. rates of laser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873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9408" y="6494366"/>
            <a:ext cx="2133600" cy="365125"/>
          </a:xfrm>
        </p:spPr>
        <p:txBody>
          <a:bodyPr/>
          <a:lstStyle/>
          <a:p>
            <a:fld id="{C745D8E6-0CBD-40B6-99C8-B6868CA0A637}" type="slidenum">
              <a:rPr lang="de-DE" smtClean="0"/>
              <a:t>8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Python: 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Gymnasium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156" y="807773"/>
            <a:ext cx="4805849" cy="5789577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err="1"/>
              <a:t>Unobservables</a:t>
            </a:r>
            <a:endParaRPr lang="en-US" sz="1800" dirty="0"/>
          </a:p>
          <a:p>
            <a:pPr lvl="1"/>
            <a:r>
              <a:rPr lang="en-US" sz="1400" dirty="0"/>
              <a:t>Reset at start of each episode (Domain Randomization)</a:t>
            </a:r>
          </a:p>
          <a:p>
            <a:pPr lvl="1"/>
            <a:r>
              <a:rPr lang="en-US" sz="1400" b="1" dirty="0"/>
              <a:t>P</a:t>
            </a:r>
            <a:r>
              <a:rPr lang="en-US" sz="1400" dirty="0"/>
              <a:t> = [</a:t>
            </a:r>
            <a:r>
              <a:rPr lang="en-US" sz="1400" dirty="0" err="1"/>
              <a:t>Px,Py,Pz</a:t>
            </a:r>
            <a:r>
              <a:rPr lang="en-US" sz="1400" dirty="0"/>
              <a:t>], start position of ray</a:t>
            </a:r>
          </a:p>
          <a:p>
            <a:pPr lvl="1"/>
            <a:r>
              <a:rPr lang="en-US" sz="1400" b="1" dirty="0"/>
              <a:t>D</a:t>
            </a:r>
            <a:r>
              <a:rPr lang="en-US" sz="1400" dirty="0"/>
              <a:t> = [</a:t>
            </a:r>
            <a:r>
              <a:rPr lang="en-US" sz="1400" dirty="0" err="1"/>
              <a:t>Dx,Dy,Dz</a:t>
            </a:r>
            <a:r>
              <a:rPr lang="en-US" sz="1400" dirty="0"/>
              <a:t>], start direction of ray</a:t>
            </a:r>
          </a:p>
          <a:p>
            <a:pPr lvl="1"/>
            <a:r>
              <a:rPr lang="en-US" sz="1400" dirty="0"/>
              <a:t>Absolute mirror orientations</a:t>
            </a:r>
          </a:p>
          <a:p>
            <a:pPr lvl="1"/>
            <a:r>
              <a:rPr lang="en-US" sz="1400" dirty="0"/>
              <a:t>Optimal energy axis</a:t>
            </a:r>
          </a:p>
          <a:p>
            <a:r>
              <a:rPr lang="en-US" sz="1800" dirty="0"/>
              <a:t>Observables</a:t>
            </a:r>
          </a:p>
          <a:p>
            <a:pPr lvl="1"/>
            <a:r>
              <a:rPr lang="en-US" sz="1400" dirty="0"/>
              <a:t>Near-field position of laser [</a:t>
            </a:r>
            <a:r>
              <a:rPr lang="en-US" sz="1400" dirty="0" err="1"/>
              <a:t>NFx</a:t>
            </a:r>
            <a:r>
              <a:rPr lang="en-US" sz="1400" dirty="0"/>
              <a:t>, </a:t>
            </a:r>
            <a:r>
              <a:rPr lang="en-US" sz="1400" dirty="0" err="1"/>
              <a:t>NFy</a:t>
            </a:r>
            <a:r>
              <a:rPr lang="en-US" sz="1400" dirty="0"/>
              <a:t>]</a:t>
            </a:r>
          </a:p>
          <a:p>
            <a:pPr lvl="1"/>
            <a:r>
              <a:rPr lang="en-US" sz="1400" dirty="0"/>
              <a:t>Far-Field position of laser [</a:t>
            </a:r>
            <a:r>
              <a:rPr lang="en-US" sz="1400" dirty="0" err="1"/>
              <a:t>FFx,FFy</a:t>
            </a:r>
            <a:r>
              <a:rPr lang="en-US" sz="1400" dirty="0"/>
              <a:t>]</a:t>
            </a:r>
          </a:p>
          <a:p>
            <a:pPr lvl="1"/>
            <a:r>
              <a:rPr lang="en-US" sz="1400" dirty="0"/>
              <a:t>Normalized time</a:t>
            </a:r>
          </a:p>
          <a:p>
            <a:pPr lvl="1"/>
            <a:r>
              <a:rPr lang="en-US" sz="1400" dirty="0"/>
              <a:t>Motors’ change of direction</a:t>
            </a:r>
          </a:p>
          <a:p>
            <a:r>
              <a:rPr lang="en-US" sz="1800" dirty="0"/>
              <a:t>Actions</a:t>
            </a:r>
          </a:p>
          <a:p>
            <a:pPr lvl="1"/>
            <a:r>
              <a:rPr lang="en-US" sz="1400" b="1" dirty="0"/>
              <a:t>S</a:t>
            </a:r>
            <a:r>
              <a:rPr lang="en-US" sz="1400" dirty="0"/>
              <a:t> = [S1x,S1y,S2x,S2y], relative # of steps to be driven by each motor </a:t>
            </a:r>
          </a:p>
          <a:p>
            <a:r>
              <a:rPr lang="en-US" sz="1800" dirty="0"/>
              <a:t>Reward</a:t>
            </a:r>
          </a:p>
          <a:p>
            <a:pPr lvl="1"/>
            <a:r>
              <a:rPr lang="en-US" sz="1400" dirty="0"/>
              <a:t>Various schemes</a:t>
            </a:r>
          </a:p>
          <a:p>
            <a:pPr lvl="1"/>
            <a:r>
              <a:rPr lang="en-US" sz="1400" dirty="0"/>
              <a:t>Measure of distance from NF and FF references</a:t>
            </a:r>
          </a:p>
          <a:p>
            <a:pPr lvl="1"/>
            <a:r>
              <a:rPr lang="en-US" sz="1400" dirty="0"/>
              <a:t>Measure of laser energy</a:t>
            </a:r>
          </a:p>
          <a:p>
            <a:r>
              <a:rPr lang="en-US" sz="1800" dirty="0"/>
              <a:t>Truncation</a:t>
            </a:r>
          </a:p>
          <a:p>
            <a:pPr lvl="1"/>
            <a:r>
              <a:rPr lang="en-US" sz="1400" dirty="0"/>
              <a:t>Terminal state for condition outside of MDP</a:t>
            </a:r>
          </a:p>
          <a:p>
            <a:r>
              <a:rPr lang="en-US" sz="1800" dirty="0"/>
              <a:t>Termination</a:t>
            </a:r>
          </a:p>
          <a:p>
            <a:pPr lvl="1"/>
            <a:r>
              <a:rPr lang="en-US" sz="1400" dirty="0"/>
              <a:t>Terminal state for condition inside of MDP</a:t>
            </a:r>
          </a:p>
          <a:p>
            <a:pPr lvl="1"/>
            <a:r>
              <a:rPr lang="en-US" sz="1400" dirty="0"/>
              <a:t># of laser shots = </a:t>
            </a:r>
            <a:r>
              <a:rPr lang="en-US" sz="1400" dirty="0" err="1"/>
              <a:t>episode_length</a:t>
            </a:r>
            <a:endParaRPr lang="en-US" sz="1400" dirty="0"/>
          </a:p>
          <a:p>
            <a:pPr lvl="1"/>
            <a:r>
              <a:rPr lang="en-US" sz="1400" dirty="0"/>
              <a:t>Optimal Energy found and kept</a:t>
            </a:r>
          </a:p>
          <a:p>
            <a:r>
              <a:rPr lang="en-US" sz="1800" dirty="0"/>
              <a:t>Extra code for calculating the ray tracing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1569C15-1C52-4914-A9B5-EF357B88DE88}"/>
              </a:ext>
            </a:extLst>
          </p:cNvPr>
          <p:cNvGrpSpPr/>
          <p:nvPr/>
        </p:nvGrpSpPr>
        <p:grpSpPr>
          <a:xfrm>
            <a:off x="7895048" y="4576124"/>
            <a:ext cx="246737" cy="1245376"/>
            <a:chOff x="5148063" y="4509120"/>
            <a:chExt cx="246737" cy="124537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6985A63-69A6-4B17-BBC4-D9176E450F43}"/>
                </a:ext>
              </a:extLst>
            </p:cNvPr>
            <p:cNvSpPr/>
            <p:nvPr/>
          </p:nvSpPr>
          <p:spPr>
            <a:xfrm>
              <a:off x="5148063" y="4509120"/>
              <a:ext cx="246737" cy="12453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4C34519-9E07-4FAF-B735-5C20C5D0CD06}"/>
                </a:ext>
              </a:extLst>
            </p:cNvPr>
            <p:cNvSpPr/>
            <p:nvPr/>
          </p:nvSpPr>
          <p:spPr>
            <a:xfrm>
              <a:off x="5241077" y="5060984"/>
              <a:ext cx="68914" cy="1416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443765-989F-492C-8139-8BF01D9073FD}"/>
              </a:ext>
            </a:extLst>
          </p:cNvPr>
          <p:cNvGrpSpPr/>
          <p:nvPr/>
        </p:nvGrpSpPr>
        <p:grpSpPr>
          <a:xfrm>
            <a:off x="6393680" y="4572717"/>
            <a:ext cx="246737" cy="1245376"/>
            <a:chOff x="5148063" y="4509120"/>
            <a:chExt cx="246737" cy="12453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951085D-E643-4E8E-BC5F-84DA13CEEEC1}"/>
                </a:ext>
              </a:extLst>
            </p:cNvPr>
            <p:cNvSpPr/>
            <p:nvPr/>
          </p:nvSpPr>
          <p:spPr>
            <a:xfrm>
              <a:off x="5148063" y="4509120"/>
              <a:ext cx="246737" cy="12453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8F328D-FF98-4E6D-BA7D-48DDD793B4DB}"/>
                </a:ext>
              </a:extLst>
            </p:cNvPr>
            <p:cNvSpPr/>
            <p:nvPr/>
          </p:nvSpPr>
          <p:spPr>
            <a:xfrm>
              <a:off x="5241077" y="5060984"/>
              <a:ext cx="68914" cy="1416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45C500-6A10-44F3-89B3-42623C74D3B3}"/>
              </a:ext>
            </a:extLst>
          </p:cNvPr>
          <p:cNvCxnSpPr>
            <a:cxnSpLocks/>
          </p:cNvCxnSpPr>
          <p:nvPr/>
        </p:nvCxnSpPr>
        <p:spPr>
          <a:xfrm>
            <a:off x="4716016" y="2333404"/>
            <a:ext cx="3524996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6BF9E6-D503-4A74-BF69-F76DB4A19ADD}"/>
              </a:ext>
            </a:extLst>
          </p:cNvPr>
          <p:cNvCxnSpPr>
            <a:cxnSpLocks/>
          </p:cNvCxnSpPr>
          <p:nvPr/>
        </p:nvCxnSpPr>
        <p:spPr>
          <a:xfrm>
            <a:off x="6043406" y="1068196"/>
            <a:ext cx="0" cy="517998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D8D6B8-65E1-409A-BFCF-9543A5E024AF}"/>
              </a:ext>
            </a:extLst>
          </p:cNvPr>
          <p:cNvCxnSpPr>
            <a:cxnSpLocks/>
          </p:cNvCxnSpPr>
          <p:nvPr/>
        </p:nvCxnSpPr>
        <p:spPr>
          <a:xfrm flipH="1">
            <a:off x="5097018" y="2060848"/>
            <a:ext cx="2312919" cy="49324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AF3BA2-E9F4-4137-A21D-141F613DA591}"/>
              </a:ext>
            </a:extLst>
          </p:cNvPr>
          <p:cNvCxnSpPr>
            <a:cxnSpLocks/>
          </p:cNvCxnSpPr>
          <p:nvPr/>
        </p:nvCxnSpPr>
        <p:spPr>
          <a:xfrm>
            <a:off x="5097016" y="5182996"/>
            <a:ext cx="3143996" cy="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86F84428-AB92-4E11-93D1-08568AFAD4A0}"/>
              </a:ext>
            </a:extLst>
          </p:cNvPr>
          <p:cNvSpPr/>
          <p:nvPr/>
        </p:nvSpPr>
        <p:spPr>
          <a:xfrm rot="8365491">
            <a:off x="5494753" y="2170584"/>
            <a:ext cx="943060" cy="21295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E29A04F-B102-4060-A6CB-A760CD19CDBE}"/>
              </a:ext>
            </a:extLst>
          </p:cNvPr>
          <p:cNvSpPr/>
          <p:nvPr/>
        </p:nvSpPr>
        <p:spPr>
          <a:xfrm rot="2535827">
            <a:off x="5494753" y="5162242"/>
            <a:ext cx="943060" cy="21295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ED838-995F-4079-9F80-968F88D3E695}"/>
              </a:ext>
            </a:extLst>
          </p:cNvPr>
          <p:cNvSpPr txBox="1"/>
          <p:nvPr/>
        </p:nvSpPr>
        <p:spPr>
          <a:xfrm>
            <a:off x="6135241" y="849121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en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535B2-62EB-4369-B174-1DA0937DA80A}"/>
              </a:ext>
            </a:extLst>
          </p:cNvPr>
          <p:cNvSpPr txBox="1"/>
          <p:nvPr/>
        </p:nvSpPr>
        <p:spPr>
          <a:xfrm>
            <a:off x="4872005" y="2479776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2DDFB0-E762-4BAF-B554-3B122731D213}"/>
              </a:ext>
            </a:extLst>
          </p:cNvPr>
          <p:cNvSpPr txBox="1"/>
          <p:nvPr/>
        </p:nvSpPr>
        <p:spPr>
          <a:xfrm>
            <a:off x="8186024" y="2188118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endParaRPr lang="en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F005D-B506-4C25-BB49-D167DFDAAB98}"/>
              </a:ext>
            </a:extLst>
          </p:cNvPr>
          <p:cNvSpPr txBox="1"/>
          <p:nvPr/>
        </p:nvSpPr>
        <p:spPr>
          <a:xfrm>
            <a:off x="5311807" y="1934865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M1</a:t>
            </a:r>
            <a:endParaRPr lang="en-D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E6E26D-1532-4491-9197-A6062AF36D59}"/>
              </a:ext>
            </a:extLst>
          </p:cNvPr>
          <p:cNvSpPr txBox="1"/>
          <p:nvPr/>
        </p:nvSpPr>
        <p:spPr>
          <a:xfrm>
            <a:off x="5461588" y="5281057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M2</a:t>
            </a:r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543BA-7631-4ECA-B2BF-3F5E956970A4}"/>
              </a:ext>
            </a:extLst>
          </p:cNvPr>
          <p:cNvSpPr txBox="1"/>
          <p:nvPr/>
        </p:nvSpPr>
        <p:spPr>
          <a:xfrm>
            <a:off x="6275484" y="4296037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NF</a:t>
            </a:r>
            <a:endParaRPr lang="en-D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DD38E0-792E-4EEE-A5A7-0B32BFB7AFA9}"/>
              </a:ext>
            </a:extLst>
          </p:cNvPr>
          <p:cNvSpPr txBox="1"/>
          <p:nvPr/>
        </p:nvSpPr>
        <p:spPr>
          <a:xfrm>
            <a:off x="7830178" y="4296037"/>
            <a:ext cx="5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FF</a:t>
            </a:r>
            <a:endParaRPr lang="en-DE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024FEB5-8957-4EA2-9F49-C7107F20A5FE}"/>
              </a:ext>
            </a:extLst>
          </p:cNvPr>
          <p:cNvCxnSpPr>
            <a:cxnSpLocks/>
            <a:endCxn id="14" idx="0"/>
          </p:cNvCxnSpPr>
          <p:nvPr/>
        </p:nvCxnSpPr>
        <p:spPr>
          <a:xfrm flipH="1" flipV="1">
            <a:off x="5989369" y="2304022"/>
            <a:ext cx="2035619" cy="293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1EE5D2-A305-47B8-8AFE-A53E1166C235}"/>
              </a:ext>
            </a:extLst>
          </p:cNvPr>
          <p:cNvCxnSpPr>
            <a:cxnSpLocks/>
            <a:stCxn id="14" idx="0"/>
          </p:cNvCxnSpPr>
          <p:nvPr/>
        </p:nvCxnSpPr>
        <p:spPr>
          <a:xfrm flipH="1">
            <a:off x="5860515" y="2304022"/>
            <a:ext cx="128854" cy="27809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D8F618-DC98-48FD-96F5-8CF494336171}"/>
              </a:ext>
            </a:extLst>
          </p:cNvPr>
          <p:cNvCxnSpPr>
            <a:cxnSpLocks/>
          </p:cNvCxnSpPr>
          <p:nvPr/>
        </p:nvCxnSpPr>
        <p:spPr>
          <a:xfrm flipV="1">
            <a:off x="5860515" y="4987568"/>
            <a:ext cx="2235280" cy="848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915AD4E-58FA-4AEF-999A-6277F3458F0D}"/>
              </a:ext>
            </a:extLst>
          </p:cNvPr>
          <p:cNvSpPr/>
          <p:nvPr/>
        </p:nvSpPr>
        <p:spPr>
          <a:xfrm>
            <a:off x="7978830" y="2283279"/>
            <a:ext cx="92075" cy="895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168851-0F3A-45B4-BD13-EFC8AAD52037}"/>
              </a:ext>
            </a:extLst>
          </p:cNvPr>
          <p:cNvSpPr txBox="1"/>
          <p:nvPr/>
        </p:nvSpPr>
        <p:spPr>
          <a:xfrm>
            <a:off x="7862538" y="1988056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</a:t>
            </a:r>
            <a:endParaRPr lang="en-DE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6B1422B-1052-450A-BD99-F6F93AA67EC0}"/>
              </a:ext>
            </a:extLst>
          </p:cNvPr>
          <p:cNvSpPr txBox="1"/>
          <p:nvPr/>
        </p:nvSpPr>
        <p:spPr>
          <a:xfrm>
            <a:off x="7141911" y="2277063"/>
            <a:ext cx="2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  <a:endParaRPr lang="en-DE" b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D8F618-DC98-48FD-96F5-8CF494336171}"/>
              </a:ext>
            </a:extLst>
          </p:cNvPr>
          <p:cNvCxnSpPr>
            <a:cxnSpLocks/>
          </p:cNvCxnSpPr>
          <p:nvPr/>
        </p:nvCxnSpPr>
        <p:spPr>
          <a:xfrm flipV="1">
            <a:off x="4716016" y="5141875"/>
            <a:ext cx="4176464" cy="56937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9E6E26D-1532-4491-9197-A6062AF36D59}"/>
              </a:ext>
            </a:extLst>
          </p:cNvPr>
          <p:cNvSpPr txBox="1"/>
          <p:nvPr/>
        </p:nvSpPr>
        <p:spPr>
          <a:xfrm>
            <a:off x="6806718" y="5269635"/>
            <a:ext cx="95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Optimal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Energy</a:t>
            </a:r>
            <a:endParaRPr lang="en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G_ppt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7"/>
          <a:stretch/>
        </p:blipFill>
        <p:spPr bwMode="auto">
          <a:xfrm>
            <a:off x="0" y="-1242"/>
            <a:ext cx="9144000" cy="7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G_ppt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D8E6-0CBD-40B6-99C8-B6868CA0A637}" type="slidenum">
              <a:rPr lang="de-DE" smtClean="0"/>
              <a:t>9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Scheme: NF/FF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3" y="2132856"/>
            <a:ext cx="4181183" cy="2614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For alignment to NF/FF references</a:t>
            </a:r>
          </a:p>
          <a:p>
            <a:r>
              <a:rPr lang="en-US" sz="1800" dirty="0"/>
              <a:t>Metric: </a:t>
            </a:r>
            <a:r>
              <a:rPr lang="en-US" sz="1800" dirty="0" err="1"/>
              <a:t>Tx</a:t>
            </a:r>
            <a:r>
              <a:rPr lang="en-US" sz="1800" dirty="0"/>
              <a:t> = (1-R</a:t>
            </a:r>
            <a:r>
              <a:rPr lang="en-US" sz="1800" baseline="-25000" dirty="0"/>
              <a:t>NF,norm</a:t>
            </a:r>
            <a:r>
              <a:rPr lang="en-US" sz="1800" dirty="0"/>
              <a:t> )</a:t>
            </a:r>
            <a:r>
              <a:rPr lang="en-US" sz="1800" baseline="30000" dirty="0"/>
              <a:t>N</a:t>
            </a:r>
            <a:r>
              <a:rPr lang="en-US" sz="1800" dirty="0"/>
              <a:t> * (1-R</a:t>
            </a:r>
            <a:r>
              <a:rPr lang="en-US" sz="1800" baseline="-25000" dirty="0"/>
              <a:t>FF,norm</a:t>
            </a:r>
            <a:r>
              <a:rPr lang="en-US" sz="1800" dirty="0"/>
              <a:t>)</a:t>
            </a:r>
            <a:r>
              <a:rPr lang="en-US" sz="1800" baseline="30000" dirty="0"/>
              <a:t>N</a:t>
            </a:r>
          </a:p>
          <a:p>
            <a:r>
              <a:rPr lang="en-US" sz="1800" dirty="0"/>
              <a:t>Continuous Reward [0,1]</a:t>
            </a:r>
          </a:p>
          <a:p>
            <a:r>
              <a:rPr lang="en-US" sz="1800" dirty="0"/>
              <a:t>RL solves this easily (without Backlash)</a:t>
            </a:r>
          </a:p>
          <a:p>
            <a:pPr lvl="1"/>
            <a:r>
              <a:rPr lang="en-US" sz="1400" dirty="0"/>
              <a:t>Even with domain randomization of </a:t>
            </a:r>
          </a:p>
          <a:p>
            <a:pPr lvl="2"/>
            <a:r>
              <a:rPr lang="en-US" sz="1400" dirty="0"/>
              <a:t>Input ray position</a:t>
            </a:r>
          </a:p>
          <a:p>
            <a:pPr lvl="2"/>
            <a:r>
              <a:rPr lang="en-US" sz="1400" dirty="0"/>
              <a:t>Input ray direction</a:t>
            </a:r>
          </a:p>
          <a:p>
            <a:pPr lvl="2"/>
            <a:r>
              <a:rPr lang="en-US" sz="1400" dirty="0"/>
              <a:t>Mirrors’ starting orientations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39952" y="1151848"/>
            <a:ext cx="4896544" cy="1525463"/>
            <a:chOff x="4067944" y="764704"/>
            <a:chExt cx="4896544" cy="152546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860D47-6C41-48AD-833C-59A2A0685F74}"/>
                </a:ext>
              </a:extLst>
            </p:cNvPr>
            <p:cNvGrpSpPr/>
            <p:nvPr/>
          </p:nvGrpSpPr>
          <p:grpSpPr>
            <a:xfrm>
              <a:off x="7778044" y="1044791"/>
              <a:ext cx="246737" cy="1245376"/>
              <a:chOff x="5148063" y="4509120"/>
              <a:chExt cx="246737" cy="124537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53A2544-26E9-4836-B843-EAE5550EC401}"/>
                  </a:ext>
                </a:extLst>
              </p:cNvPr>
              <p:cNvSpPr/>
              <p:nvPr/>
            </p:nvSpPr>
            <p:spPr>
              <a:xfrm>
                <a:off x="5148063" y="4509120"/>
                <a:ext cx="246737" cy="12453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9B1F23E-1458-4482-8982-9709D22CE503}"/>
                  </a:ext>
                </a:extLst>
              </p:cNvPr>
              <p:cNvSpPr/>
              <p:nvPr/>
            </p:nvSpPr>
            <p:spPr>
              <a:xfrm>
                <a:off x="5241077" y="5060984"/>
                <a:ext cx="68914" cy="1416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899287-BB1D-403B-8DEE-0A8878004585}"/>
                </a:ext>
              </a:extLst>
            </p:cNvPr>
            <p:cNvGrpSpPr/>
            <p:nvPr/>
          </p:nvGrpSpPr>
          <p:grpSpPr>
            <a:xfrm>
              <a:off x="4834212" y="1041384"/>
              <a:ext cx="246737" cy="1245376"/>
              <a:chOff x="5148063" y="4509120"/>
              <a:chExt cx="246737" cy="124537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9F5D573-3B93-4A9D-A11D-A54E4B458D6F}"/>
                  </a:ext>
                </a:extLst>
              </p:cNvPr>
              <p:cNvSpPr/>
              <p:nvPr/>
            </p:nvSpPr>
            <p:spPr>
              <a:xfrm>
                <a:off x="5148063" y="4509120"/>
                <a:ext cx="246737" cy="12453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56E84CC-AC61-4AB0-961B-A14B8ED00205}"/>
                  </a:ext>
                </a:extLst>
              </p:cNvPr>
              <p:cNvSpPr/>
              <p:nvPr/>
            </p:nvSpPr>
            <p:spPr>
              <a:xfrm>
                <a:off x="5241077" y="5060984"/>
                <a:ext cx="68914" cy="1416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92C4AB-AE56-497E-A600-B6C4391B6F3D}"/>
                </a:ext>
              </a:extLst>
            </p:cNvPr>
            <p:cNvCxnSpPr>
              <a:cxnSpLocks/>
            </p:cNvCxnSpPr>
            <p:nvPr/>
          </p:nvCxnSpPr>
          <p:spPr>
            <a:xfrm>
              <a:off x="4067944" y="1651663"/>
              <a:ext cx="489654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CA7BF3-97D7-4510-85A1-DE40C2DFE655}"/>
                </a:ext>
              </a:extLst>
            </p:cNvPr>
            <p:cNvSpPr txBox="1"/>
            <p:nvPr/>
          </p:nvSpPr>
          <p:spPr>
            <a:xfrm>
              <a:off x="4716016" y="764704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NF</a:t>
              </a:r>
              <a:endParaRPr lang="en-D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97E5D9-72A1-4AB8-82C2-F98353930377}"/>
                </a:ext>
              </a:extLst>
            </p:cNvPr>
            <p:cNvSpPr txBox="1"/>
            <p:nvPr/>
          </p:nvSpPr>
          <p:spPr>
            <a:xfrm>
              <a:off x="7713174" y="764704"/>
              <a:ext cx="5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</a:t>
              </a:r>
              <a:endParaRPr lang="en-DE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F001695-DE02-49B6-AF0E-DDFEAAD36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944" y="1305289"/>
              <a:ext cx="4827740" cy="42960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DEC0E-25F1-435A-A26A-0939988A176C}"/>
              </a:ext>
            </a:extLst>
          </p:cNvPr>
          <p:cNvGrpSpPr/>
          <p:nvPr/>
        </p:nvGrpSpPr>
        <p:grpSpPr>
          <a:xfrm>
            <a:off x="3980909" y="3158753"/>
            <a:ext cx="4506920" cy="3273846"/>
            <a:chOff x="3980909" y="3158753"/>
            <a:chExt cx="4506920" cy="327384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A6D684B-1C40-4B77-A367-FFF6982FD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" t="11320" r="8494"/>
            <a:stretch/>
          </p:blipFill>
          <p:spPr>
            <a:xfrm>
              <a:off x="4319464" y="3158753"/>
              <a:ext cx="4168365" cy="32738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BCDE13-D8CE-45C4-AFDD-494F5A4CCA5E}"/>
                </a:ext>
              </a:extLst>
            </p:cNvPr>
            <p:cNvSpPr txBox="1"/>
            <p:nvPr/>
          </p:nvSpPr>
          <p:spPr>
            <a:xfrm rot="16200000">
              <a:off x="3918774" y="441412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0186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1434</Words>
  <Application>Microsoft Office PowerPoint</Application>
  <PresentationFormat>Bildschirmpräsentation (4:3)</PresentationFormat>
  <Paragraphs>341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Office Theme</vt:lpstr>
      <vt:lpstr>Reinforcement Learning for Laser Alignment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Schwab</dc:creator>
  <cp:lastModifiedBy>PolarisLaptop5520</cp:lastModifiedBy>
  <cp:revision>773</cp:revision>
  <cp:lastPrinted>2018-12-19T10:59:26Z</cp:lastPrinted>
  <dcterms:created xsi:type="dcterms:W3CDTF">2018-10-17T12:46:56Z</dcterms:created>
  <dcterms:modified xsi:type="dcterms:W3CDTF">2025-04-03T06:35:45Z</dcterms:modified>
</cp:coreProperties>
</file>