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EB 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320" orient="horz"/>
        <p:guide pos="23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33e3432bb2f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33e3432bb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33e3432bb2f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33e3432bb2f_0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33e3432bb2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g33e3432bb2f_0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33e3432bb2f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33e3432bb2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g33e3432bb2f_0_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346faeeff42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346faeeff4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g346faeeff42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33e3432bb2f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33e3432bb2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33e3432bb2f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346faeeff42_1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346faeeff42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g346faeeff42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346faeeff42_1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346faeeff4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g346faeeff42_1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33e3432bb2f_0_1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33e3432bb2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g33e3432bb2f_0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33e290ad65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33e290ad65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g33e290ad653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33e290ad653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33e290ad6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g33e290ad653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3e3432bb2f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3e3432bb2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g33e3432bb2f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33e3432bb2f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33e3432bb2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g33e3432bb2f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3e3432bb2f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33e3432bb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g33e3432bb2f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3e290ad653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3e290ad6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33e290ad653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33e42cbec5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33e42cbec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33e42cbec5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1" name="Google Shape;161;p2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3" name="Google Shape;163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5" name="Google Shape;165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6" name="Google Shape;16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" name="Google Shape;168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8" name="Google Shape;198;p2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99" name="Google Shape;199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0" name="Google Shape;200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1" name="Google Shape;2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3" name="Google Shape;203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3" name="Google Shape;233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4" name="Google Shape;234;p2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235" name="Google Shape;235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6" name="Google Shape;236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Google Shape;23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9" name="Google Shape;269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0" name="Google Shape;270;p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1" name="Google Shape;271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3" name="Google Shape;273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4" name="Google Shape;27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" name="Google Shape;276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6" name="Google Shape;30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07" name="Google Shape;3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82" y="406401"/>
            <a:ext cx="2404872" cy="614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"/>
          <p:cNvSpPr txBox="1"/>
          <p:nvPr>
            <p:ph idx="1" type="body"/>
          </p:nvPr>
        </p:nvSpPr>
        <p:spPr>
          <a:xfrm>
            <a:off x="432054" y="1828800"/>
            <a:ext cx="26406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6" name="Google Shape;796;p11"/>
          <p:cNvSpPr txBox="1"/>
          <p:nvPr>
            <p:ph idx="2" type="body"/>
          </p:nvPr>
        </p:nvSpPr>
        <p:spPr>
          <a:xfrm>
            <a:off x="3247401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7" name="Google Shape;797;p11"/>
          <p:cNvSpPr txBox="1"/>
          <p:nvPr>
            <p:ph idx="3" type="body"/>
          </p:nvPr>
        </p:nvSpPr>
        <p:spPr>
          <a:xfrm>
            <a:off x="6043788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cxnSp>
        <p:nvCxnSpPr>
          <p:cNvPr id="798" name="Google Shape;798;p11"/>
          <p:cNvCxnSpPr/>
          <p:nvPr/>
        </p:nvCxnSpPr>
        <p:spPr>
          <a:xfrm>
            <a:off x="457731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9" name="Google Shape;799;p11"/>
          <p:cNvCxnSpPr/>
          <p:nvPr/>
        </p:nvCxnSpPr>
        <p:spPr>
          <a:xfrm>
            <a:off x="8684419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00" name="Google Shape;800;p11"/>
          <p:cNvGrpSpPr/>
          <p:nvPr/>
        </p:nvGrpSpPr>
        <p:grpSpPr>
          <a:xfrm>
            <a:off x="7986158" y="6873249"/>
            <a:ext cx="152400" cy="122115"/>
            <a:chOff x="7983415" y="6582508"/>
            <a:chExt cx="152400" cy="486507"/>
          </a:xfrm>
        </p:grpSpPr>
        <p:cxnSp>
          <p:nvCxnSpPr>
            <p:cNvPr id="801" name="Google Shape;80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3" name="Google Shape;803;p11"/>
          <p:cNvGrpSpPr/>
          <p:nvPr/>
        </p:nvGrpSpPr>
        <p:grpSpPr>
          <a:xfrm>
            <a:off x="7287901" y="6873249"/>
            <a:ext cx="152400" cy="122115"/>
            <a:chOff x="7983415" y="6582508"/>
            <a:chExt cx="152400" cy="486507"/>
          </a:xfrm>
        </p:grpSpPr>
        <p:cxnSp>
          <p:nvCxnSpPr>
            <p:cNvPr id="804" name="Google Shape;80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6" name="Google Shape;806;p11"/>
          <p:cNvGrpSpPr/>
          <p:nvPr/>
        </p:nvGrpSpPr>
        <p:grpSpPr>
          <a:xfrm>
            <a:off x="6589644" y="6873249"/>
            <a:ext cx="152400" cy="122115"/>
            <a:chOff x="7983415" y="6582508"/>
            <a:chExt cx="152400" cy="486507"/>
          </a:xfrm>
        </p:grpSpPr>
        <p:cxnSp>
          <p:nvCxnSpPr>
            <p:cNvPr id="807" name="Google Shape;80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8" name="Google Shape;80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9" name="Google Shape;809;p11"/>
          <p:cNvGrpSpPr/>
          <p:nvPr/>
        </p:nvGrpSpPr>
        <p:grpSpPr>
          <a:xfrm>
            <a:off x="5891387" y="6873249"/>
            <a:ext cx="152400" cy="122115"/>
            <a:chOff x="7983415" y="6582508"/>
            <a:chExt cx="152400" cy="486507"/>
          </a:xfrm>
        </p:grpSpPr>
        <p:cxnSp>
          <p:nvCxnSpPr>
            <p:cNvPr id="810" name="Google Shape;81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1" name="Google Shape;81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2" name="Google Shape;812;p11"/>
          <p:cNvGrpSpPr/>
          <p:nvPr/>
        </p:nvGrpSpPr>
        <p:grpSpPr>
          <a:xfrm>
            <a:off x="5193130" y="6873249"/>
            <a:ext cx="152400" cy="122115"/>
            <a:chOff x="7983415" y="6582508"/>
            <a:chExt cx="152400" cy="486507"/>
          </a:xfrm>
        </p:grpSpPr>
        <p:cxnSp>
          <p:nvCxnSpPr>
            <p:cNvPr id="813" name="Google Shape;81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4" name="Google Shape;81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5" name="Google Shape;815;p11"/>
          <p:cNvGrpSpPr/>
          <p:nvPr/>
        </p:nvGrpSpPr>
        <p:grpSpPr>
          <a:xfrm>
            <a:off x="4494873" y="6873249"/>
            <a:ext cx="152400" cy="122115"/>
            <a:chOff x="7983415" y="6582508"/>
            <a:chExt cx="152400" cy="486507"/>
          </a:xfrm>
        </p:grpSpPr>
        <p:cxnSp>
          <p:nvCxnSpPr>
            <p:cNvPr id="816" name="Google Shape;81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8" name="Google Shape;818;p11"/>
          <p:cNvGrpSpPr/>
          <p:nvPr/>
        </p:nvGrpSpPr>
        <p:grpSpPr>
          <a:xfrm>
            <a:off x="3796616" y="6873249"/>
            <a:ext cx="152400" cy="122115"/>
            <a:chOff x="7983415" y="6582508"/>
            <a:chExt cx="152400" cy="486507"/>
          </a:xfrm>
        </p:grpSpPr>
        <p:cxnSp>
          <p:nvCxnSpPr>
            <p:cNvPr id="819" name="Google Shape;81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1" name="Google Shape;821;p11"/>
          <p:cNvGrpSpPr/>
          <p:nvPr/>
        </p:nvGrpSpPr>
        <p:grpSpPr>
          <a:xfrm>
            <a:off x="3098359" y="6873249"/>
            <a:ext cx="152400" cy="122115"/>
            <a:chOff x="7983415" y="6582508"/>
            <a:chExt cx="152400" cy="486507"/>
          </a:xfrm>
        </p:grpSpPr>
        <p:cxnSp>
          <p:nvCxnSpPr>
            <p:cNvPr id="822" name="Google Shape;82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4" name="Google Shape;824;p11"/>
          <p:cNvGrpSpPr/>
          <p:nvPr/>
        </p:nvGrpSpPr>
        <p:grpSpPr>
          <a:xfrm>
            <a:off x="2400102" y="6873249"/>
            <a:ext cx="152400" cy="122115"/>
            <a:chOff x="7983415" y="6582508"/>
            <a:chExt cx="152400" cy="486507"/>
          </a:xfrm>
        </p:grpSpPr>
        <p:cxnSp>
          <p:nvCxnSpPr>
            <p:cNvPr id="825" name="Google Shape;82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11"/>
          <p:cNvGrpSpPr/>
          <p:nvPr/>
        </p:nvGrpSpPr>
        <p:grpSpPr>
          <a:xfrm>
            <a:off x="1701845" y="6873249"/>
            <a:ext cx="152400" cy="122115"/>
            <a:chOff x="7983415" y="6582508"/>
            <a:chExt cx="152400" cy="486507"/>
          </a:xfrm>
        </p:grpSpPr>
        <p:cxnSp>
          <p:nvCxnSpPr>
            <p:cNvPr id="828" name="Google Shape;82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0" name="Google Shape;830;p11"/>
          <p:cNvGrpSpPr/>
          <p:nvPr/>
        </p:nvGrpSpPr>
        <p:grpSpPr>
          <a:xfrm>
            <a:off x="1003588" y="6873249"/>
            <a:ext cx="152400" cy="122115"/>
            <a:chOff x="7983415" y="6582508"/>
            <a:chExt cx="152400" cy="486507"/>
          </a:xfrm>
        </p:grpSpPr>
        <p:cxnSp>
          <p:nvCxnSpPr>
            <p:cNvPr id="831" name="Google Shape;83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33" name="Google Shape;833;p11"/>
          <p:cNvCxnSpPr/>
          <p:nvPr/>
        </p:nvCxnSpPr>
        <p:spPr>
          <a:xfrm>
            <a:off x="-90267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34" name="Google Shape;834;p11"/>
          <p:cNvGrpSpPr/>
          <p:nvPr/>
        </p:nvGrpSpPr>
        <p:grpSpPr>
          <a:xfrm rot="5400000">
            <a:off x="-166467" y="5940710"/>
            <a:ext cx="152400" cy="122115"/>
            <a:chOff x="7983415" y="6582508"/>
            <a:chExt cx="152400" cy="486507"/>
          </a:xfrm>
        </p:grpSpPr>
        <p:cxnSp>
          <p:nvCxnSpPr>
            <p:cNvPr id="835" name="Google Shape;83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6" name="Google Shape;83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7" name="Google Shape;837;p11"/>
          <p:cNvGrpSpPr/>
          <p:nvPr/>
        </p:nvGrpSpPr>
        <p:grpSpPr>
          <a:xfrm rot="5400000">
            <a:off x="-166467" y="5467068"/>
            <a:ext cx="152400" cy="122115"/>
            <a:chOff x="7983415" y="6582508"/>
            <a:chExt cx="152400" cy="486507"/>
          </a:xfrm>
        </p:grpSpPr>
        <p:cxnSp>
          <p:nvCxnSpPr>
            <p:cNvPr id="838" name="Google Shape;83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9" name="Google Shape;83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0" name="Google Shape;840;p11"/>
          <p:cNvGrpSpPr/>
          <p:nvPr/>
        </p:nvGrpSpPr>
        <p:grpSpPr>
          <a:xfrm rot="5400000">
            <a:off x="-166467" y="4993426"/>
            <a:ext cx="152400" cy="122115"/>
            <a:chOff x="7983415" y="6582508"/>
            <a:chExt cx="152400" cy="486507"/>
          </a:xfrm>
        </p:grpSpPr>
        <p:cxnSp>
          <p:nvCxnSpPr>
            <p:cNvPr id="841" name="Google Shape;84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2" name="Google Shape;84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3" name="Google Shape;843;p11"/>
          <p:cNvGrpSpPr/>
          <p:nvPr/>
        </p:nvGrpSpPr>
        <p:grpSpPr>
          <a:xfrm rot="5400000">
            <a:off x="-166467" y="4519784"/>
            <a:ext cx="152400" cy="122115"/>
            <a:chOff x="7983415" y="6582508"/>
            <a:chExt cx="152400" cy="486507"/>
          </a:xfrm>
        </p:grpSpPr>
        <p:cxnSp>
          <p:nvCxnSpPr>
            <p:cNvPr id="844" name="Google Shape;84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5" name="Google Shape;84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6" name="Google Shape;846;p11"/>
          <p:cNvGrpSpPr/>
          <p:nvPr/>
        </p:nvGrpSpPr>
        <p:grpSpPr>
          <a:xfrm rot="5400000">
            <a:off x="-166467" y="4046142"/>
            <a:ext cx="152400" cy="122115"/>
            <a:chOff x="7983415" y="6582508"/>
            <a:chExt cx="152400" cy="486507"/>
          </a:xfrm>
        </p:grpSpPr>
        <p:cxnSp>
          <p:nvCxnSpPr>
            <p:cNvPr id="847" name="Google Shape;84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8" name="Google Shape;84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9" name="Google Shape;849;p11"/>
          <p:cNvGrpSpPr/>
          <p:nvPr/>
        </p:nvGrpSpPr>
        <p:grpSpPr>
          <a:xfrm rot="5400000">
            <a:off x="-166467" y="3572500"/>
            <a:ext cx="152400" cy="122115"/>
            <a:chOff x="7983415" y="6582508"/>
            <a:chExt cx="152400" cy="486507"/>
          </a:xfrm>
        </p:grpSpPr>
        <p:cxnSp>
          <p:nvCxnSpPr>
            <p:cNvPr id="850" name="Google Shape;85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1" name="Google Shape;85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2" name="Google Shape;852;p11"/>
          <p:cNvGrpSpPr/>
          <p:nvPr/>
        </p:nvGrpSpPr>
        <p:grpSpPr>
          <a:xfrm rot="5400000">
            <a:off x="-166467" y="3098858"/>
            <a:ext cx="152400" cy="122115"/>
            <a:chOff x="7983415" y="6582508"/>
            <a:chExt cx="152400" cy="486507"/>
          </a:xfrm>
        </p:grpSpPr>
        <p:cxnSp>
          <p:nvCxnSpPr>
            <p:cNvPr id="853" name="Google Shape;85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5" name="Google Shape;855;p11"/>
          <p:cNvGrpSpPr/>
          <p:nvPr/>
        </p:nvGrpSpPr>
        <p:grpSpPr>
          <a:xfrm rot="5400000">
            <a:off x="-166467" y="2625216"/>
            <a:ext cx="152400" cy="122115"/>
            <a:chOff x="7983415" y="6582508"/>
            <a:chExt cx="152400" cy="486507"/>
          </a:xfrm>
        </p:grpSpPr>
        <p:cxnSp>
          <p:nvCxnSpPr>
            <p:cNvPr id="856" name="Google Shape;85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8" name="Google Shape;858;p11"/>
          <p:cNvGrpSpPr/>
          <p:nvPr/>
        </p:nvGrpSpPr>
        <p:grpSpPr>
          <a:xfrm rot="5400000">
            <a:off x="-166467" y="2151574"/>
            <a:ext cx="152400" cy="122115"/>
            <a:chOff x="7983415" y="6582508"/>
            <a:chExt cx="152400" cy="486507"/>
          </a:xfrm>
        </p:grpSpPr>
        <p:cxnSp>
          <p:nvCxnSpPr>
            <p:cNvPr id="859" name="Google Shape;85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1" name="Google Shape;861;p11"/>
          <p:cNvGrpSpPr/>
          <p:nvPr/>
        </p:nvGrpSpPr>
        <p:grpSpPr>
          <a:xfrm rot="5400000">
            <a:off x="-166467" y="1677932"/>
            <a:ext cx="152400" cy="122115"/>
            <a:chOff x="7983415" y="6582508"/>
            <a:chExt cx="152400" cy="486507"/>
          </a:xfrm>
        </p:grpSpPr>
        <p:cxnSp>
          <p:nvCxnSpPr>
            <p:cNvPr id="862" name="Google Shape;86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3" name="Google Shape;86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4" name="Google Shape;864;p11"/>
          <p:cNvGrpSpPr/>
          <p:nvPr/>
        </p:nvGrpSpPr>
        <p:grpSpPr>
          <a:xfrm rot="5400000">
            <a:off x="-166467" y="997341"/>
            <a:ext cx="152400" cy="122115"/>
            <a:chOff x="7983415" y="6582508"/>
            <a:chExt cx="152400" cy="486507"/>
          </a:xfrm>
        </p:grpSpPr>
        <p:cxnSp>
          <p:nvCxnSpPr>
            <p:cNvPr id="865" name="Google Shape;86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67" name="Google Shape;867;p11"/>
          <p:cNvCxnSpPr/>
          <p:nvPr/>
        </p:nvCxnSpPr>
        <p:spPr>
          <a:xfrm>
            <a:off x="-90267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8" name="Google Shape;868;p11"/>
          <p:cNvCxnSpPr/>
          <p:nvPr/>
        </p:nvCxnSpPr>
        <p:spPr>
          <a:xfrm>
            <a:off x="9227541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69" name="Google Shape;869;p11"/>
          <p:cNvGrpSpPr/>
          <p:nvPr/>
        </p:nvGrpSpPr>
        <p:grpSpPr>
          <a:xfrm rot="5400000">
            <a:off x="9151341" y="5940710"/>
            <a:ext cx="152400" cy="122115"/>
            <a:chOff x="7983415" y="6582508"/>
            <a:chExt cx="152400" cy="486507"/>
          </a:xfrm>
        </p:grpSpPr>
        <p:cxnSp>
          <p:nvCxnSpPr>
            <p:cNvPr id="870" name="Google Shape;87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1" name="Google Shape;87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2" name="Google Shape;872;p11"/>
          <p:cNvGrpSpPr/>
          <p:nvPr/>
        </p:nvGrpSpPr>
        <p:grpSpPr>
          <a:xfrm rot="5400000">
            <a:off x="9151341" y="5467068"/>
            <a:ext cx="152400" cy="122115"/>
            <a:chOff x="7983415" y="6582508"/>
            <a:chExt cx="152400" cy="486507"/>
          </a:xfrm>
        </p:grpSpPr>
        <p:cxnSp>
          <p:nvCxnSpPr>
            <p:cNvPr id="873" name="Google Shape;87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4" name="Google Shape;87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5" name="Google Shape;875;p11"/>
          <p:cNvGrpSpPr/>
          <p:nvPr/>
        </p:nvGrpSpPr>
        <p:grpSpPr>
          <a:xfrm rot="5400000">
            <a:off x="9151341" y="4993426"/>
            <a:ext cx="152400" cy="122115"/>
            <a:chOff x="7983415" y="6582508"/>
            <a:chExt cx="152400" cy="486507"/>
          </a:xfrm>
        </p:grpSpPr>
        <p:cxnSp>
          <p:nvCxnSpPr>
            <p:cNvPr id="876" name="Google Shape;87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8" name="Google Shape;878;p11"/>
          <p:cNvGrpSpPr/>
          <p:nvPr/>
        </p:nvGrpSpPr>
        <p:grpSpPr>
          <a:xfrm rot="5400000">
            <a:off x="9151341" y="4519784"/>
            <a:ext cx="152400" cy="122115"/>
            <a:chOff x="7983415" y="6582508"/>
            <a:chExt cx="152400" cy="486507"/>
          </a:xfrm>
        </p:grpSpPr>
        <p:cxnSp>
          <p:nvCxnSpPr>
            <p:cNvPr id="879" name="Google Shape;87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0" name="Google Shape;88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1" name="Google Shape;881;p11"/>
          <p:cNvGrpSpPr/>
          <p:nvPr/>
        </p:nvGrpSpPr>
        <p:grpSpPr>
          <a:xfrm rot="5400000">
            <a:off x="9151341" y="4046142"/>
            <a:ext cx="152400" cy="122115"/>
            <a:chOff x="7983415" y="6582508"/>
            <a:chExt cx="152400" cy="486507"/>
          </a:xfrm>
        </p:grpSpPr>
        <p:cxnSp>
          <p:nvCxnSpPr>
            <p:cNvPr id="882" name="Google Shape;88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4" name="Google Shape;884;p11"/>
          <p:cNvGrpSpPr/>
          <p:nvPr/>
        </p:nvGrpSpPr>
        <p:grpSpPr>
          <a:xfrm rot="5400000">
            <a:off x="9151341" y="3572500"/>
            <a:ext cx="152400" cy="122115"/>
            <a:chOff x="7983415" y="6582508"/>
            <a:chExt cx="152400" cy="486507"/>
          </a:xfrm>
        </p:grpSpPr>
        <p:cxnSp>
          <p:nvCxnSpPr>
            <p:cNvPr id="885" name="Google Shape;88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7" name="Google Shape;887;p11"/>
          <p:cNvGrpSpPr/>
          <p:nvPr/>
        </p:nvGrpSpPr>
        <p:grpSpPr>
          <a:xfrm rot="5400000">
            <a:off x="9151341" y="3098858"/>
            <a:ext cx="152400" cy="122115"/>
            <a:chOff x="7983415" y="6582508"/>
            <a:chExt cx="152400" cy="486507"/>
          </a:xfrm>
        </p:grpSpPr>
        <p:cxnSp>
          <p:nvCxnSpPr>
            <p:cNvPr id="888" name="Google Shape;88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0" name="Google Shape;890;p11"/>
          <p:cNvGrpSpPr/>
          <p:nvPr/>
        </p:nvGrpSpPr>
        <p:grpSpPr>
          <a:xfrm rot="5400000">
            <a:off x="9151341" y="2625216"/>
            <a:ext cx="152400" cy="122115"/>
            <a:chOff x="7983415" y="6582508"/>
            <a:chExt cx="152400" cy="486507"/>
          </a:xfrm>
        </p:grpSpPr>
        <p:cxnSp>
          <p:nvCxnSpPr>
            <p:cNvPr id="891" name="Google Shape;89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3" name="Google Shape;893;p11"/>
          <p:cNvGrpSpPr/>
          <p:nvPr/>
        </p:nvGrpSpPr>
        <p:grpSpPr>
          <a:xfrm rot="5400000">
            <a:off x="9151341" y="2151574"/>
            <a:ext cx="152400" cy="122115"/>
            <a:chOff x="7983415" y="6582508"/>
            <a:chExt cx="152400" cy="486507"/>
          </a:xfrm>
        </p:grpSpPr>
        <p:cxnSp>
          <p:nvCxnSpPr>
            <p:cNvPr id="894" name="Google Shape;89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11"/>
          <p:cNvGrpSpPr/>
          <p:nvPr/>
        </p:nvGrpSpPr>
        <p:grpSpPr>
          <a:xfrm rot="5400000">
            <a:off x="9151341" y="1677932"/>
            <a:ext cx="152400" cy="122115"/>
            <a:chOff x="7983415" y="6582508"/>
            <a:chExt cx="152400" cy="486507"/>
          </a:xfrm>
        </p:grpSpPr>
        <p:cxnSp>
          <p:nvCxnSpPr>
            <p:cNvPr id="897" name="Google Shape;89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p11"/>
          <p:cNvGrpSpPr/>
          <p:nvPr/>
        </p:nvGrpSpPr>
        <p:grpSpPr>
          <a:xfrm rot="5400000">
            <a:off x="9151341" y="997341"/>
            <a:ext cx="152400" cy="122115"/>
            <a:chOff x="7983415" y="6582508"/>
            <a:chExt cx="152400" cy="486507"/>
          </a:xfrm>
        </p:grpSpPr>
        <p:cxnSp>
          <p:nvCxnSpPr>
            <p:cNvPr id="900" name="Google Shape;90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02" name="Google Shape;902;p11"/>
          <p:cNvCxnSpPr/>
          <p:nvPr/>
        </p:nvCxnSpPr>
        <p:spPr>
          <a:xfrm>
            <a:off x="9227541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3" name="Google Shape;903;p11"/>
          <p:cNvCxnSpPr/>
          <p:nvPr/>
        </p:nvCxnSpPr>
        <p:spPr>
          <a:xfrm>
            <a:off x="457731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4" name="Google Shape;904;p11"/>
          <p:cNvCxnSpPr/>
          <p:nvPr/>
        </p:nvCxnSpPr>
        <p:spPr>
          <a:xfrm>
            <a:off x="8684419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05" name="Google Shape;905;p11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906" name="Google Shape;90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11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909" name="Google Shape;90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1" name="Google Shape;911;p11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912" name="Google Shape;91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4" name="Google Shape;914;p11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915" name="Google Shape;91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7" name="Google Shape;917;p11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918" name="Google Shape;91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0" name="Google Shape;920;p11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921" name="Google Shape;92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2" name="Google Shape;92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3" name="Google Shape;923;p11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924" name="Google Shape;92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6" name="Google Shape;926;p11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927" name="Google Shape;92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9" name="Google Shape;929;p11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930" name="Google Shape;93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1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933" name="Google Shape;93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5" name="Google Shape;935;p11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936" name="Google Shape;93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38" name="Google Shape;938;p11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0" name="Google Shape;940;p11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1" name="Google Shape;941;p11"/>
          <p:cNvSpPr txBox="1"/>
          <p:nvPr>
            <p:ph idx="4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"/>
          <p:cNvSpPr txBox="1"/>
          <p:nvPr>
            <p:ph idx="1" type="body"/>
          </p:nvPr>
        </p:nvSpPr>
        <p:spPr>
          <a:xfrm>
            <a:off x="432050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4" name="Google Shape;944;p12"/>
          <p:cNvSpPr txBox="1"/>
          <p:nvPr>
            <p:ph idx="2" type="body"/>
          </p:nvPr>
        </p:nvSpPr>
        <p:spPr>
          <a:xfrm>
            <a:off x="4648198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5" name="Google Shape;945;p12"/>
          <p:cNvSpPr txBox="1"/>
          <p:nvPr>
            <p:ph type="title"/>
          </p:nvPr>
        </p:nvSpPr>
        <p:spPr>
          <a:xfrm>
            <a:off x="432053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7" name="Google Shape;947;p12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8" name="Google Shape;948;p12"/>
          <p:cNvSpPr txBox="1"/>
          <p:nvPr>
            <p:ph idx="3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3"/>
          <p:cNvSpPr txBox="1"/>
          <p:nvPr>
            <p:ph idx="1" type="body"/>
          </p:nvPr>
        </p:nvSpPr>
        <p:spPr>
          <a:xfrm>
            <a:off x="432054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1" name="Google Shape;951;p13"/>
          <p:cNvSpPr txBox="1"/>
          <p:nvPr>
            <p:ph idx="2" type="body"/>
          </p:nvPr>
        </p:nvSpPr>
        <p:spPr>
          <a:xfrm>
            <a:off x="432054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2" name="Google Shape;952;p13"/>
          <p:cNvSpPr txBox="1"/>
          <p:nvPr>
            <p:ph idx="3" type="body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3" name="Google Shape;953;p1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4" name="Google Shape;954;p13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1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6" name="Google Shape;956;p13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57" name="Google Shape;957;p13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4"/>
          <p:cNvSpPr txBox="1"/>
          <p:nvPr>
            <p:ph idx="1" type="body"/>
          </p:nvPr>
        </p:nvSpPr>
        <p:spPr>
          <a:xfrm>
            <a:off x="43205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0" name="Google Shape;960;p14"/>
          <p:cNvSpPr txBox="1"/>
          <p:nvPr>
            <p:ph idx="2" type="body"/>
          </p:nvPr>
        </p:nvSpPr>
        <p:spPr>
          <a:xfrm>
            <a:off x="2536179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1" name="Google Shape;961;p14"/>
          <p:cNvSpPr txBox="1"/>
          <p:nvPr>
            <p:ph idx="3" type="body"/>
          </p:nvPr>
        </p:nvSpPr>
        <p:spPr>
          <a:xfrm>
            <a:off x="464030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2" name="Google Shape;962;p14"/>
          <p:cNvSpPr txBox="1"/>
          <p:nvPr>
            <p:ph idx="4" type="body"/>
          </p:nvPr>
        </p:nvSpPr>
        <p:spPr>
          <a:xfrm>
            <a:off x="6744430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963" name="Google Shape;963;p1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964" name="Google Shape;964;p1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5" name="Google Shape;965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6" name="Google Shape;966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7" name="Google Shape;967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8" name="Google Shape;96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0" name="Google Shape;970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1" name="Google Shape;97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2" name="Google Shape;97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3" name="Google Shape;973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4" name="Google Shape;97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5" name="Google Shape;97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6" name="Google Shape;976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7" name="Google Shape;97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8" name="Google Shape;97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9" name="Google Shape;979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0" name="Google Shape;98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1" name="Google Shape;98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2" name="Google Shape;982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3" name="Google Shape;98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4" name="Google Shape;98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5" name="Google Shape;985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6" name="Google Shape;98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7" name="Google Shape;98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8" name="Google Shape;988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9" name="Google Shape;98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0" name="Google Shape;99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1" name="Google Shape;991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2" name="Google Shape;99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3" name="Google Shape;99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4" name="Google Shape;994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5" name="Google Shape;99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6" name="Google Shape;99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7" name="Google Shape;997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8" name="Google Shape;99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0" name="Google Shape;1000;p1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01" name="Google Shape;1001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2" name="Google Shape;1002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3" name="Google Shape;10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5" name="Google Shape;1005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6" name="Google Shape;10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7" name="Google Shape;10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8" name="Google Shape;1008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9" name="Google Shape;100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0" name="Google Shape;101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1" name="Google Shape;1011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2" name="Google Shape;101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3" name="Google Shape;101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4" name="Google Shape;1014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5" name="Google Shape;101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6" name="Google Shape;101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7" name="Google Shape;1017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8" name="Google Shape;101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9" name="Google Shape;101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0" name="Google Shape;1020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1" name="Google Shape;102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3" name="Google Shape;1023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4" name="Google Shape;102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6" name="Google Shape;1026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7" name="Google Shape;102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9" name="Google Shape;1029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0" name="Google Shape;103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1" name="Google Shape;103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2" name="Google Shape;1032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3" name="Google Shape;103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4" name="Google Shape;103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5" name="Google Shape;1035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6" name="Google Shape;1036;p1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37" name="Google Shape;1037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8" name="Google Shape;1038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9" name="Google Shape;103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0" name="Google Shape;104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1" name="Google Shape;1041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2" name="Google Shape;104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3" name="Google Shape;104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4" name="Google Shape;1044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5" name="Google Shape;104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6" name="Google Shape;104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7" name="Google Shape;1047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8" name="Google Shape;104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9" name="Google Shape;104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0" name="Google Shape;1050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1" name="Google Shape;105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2" name="Google Shape;105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3" name="Google Shape;1053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4" name="Google Shape;105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5" name="Google Shape;105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6" name="Google Shape;1056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7" name="Google Shape;105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8" name="Google Shape;105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9" name="Google Shape;1059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0" name="Google Shape;106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1" name="Google Shape;106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2" name="Google Shape;1062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3" name="Google Shape;106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4" name="Google Shape;106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5" name="Google Shape;1065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6" name="Google Shape;106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7" name="Google Shape;106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8" name="Google Shape;1068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9" name="Google Shape;106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0" name="Google Shape;107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1" name="Google Shape;1071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2" name="Google Shape;1072;p1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73" name="Google Shape;1073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4" name="Google Shape;1074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5" name="Google Shape;1075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6" name="Google Shape;107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7" name="Google Shape;107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8" name="Google Shape;1078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9" name="Google Shape;107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0" name="Google Shape;108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1" name="Google Shape;1081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2" name="Google Shape;108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3" name="Google Shape;108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4" name="Google Shape;1084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5" name="Google Shape;108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6" name="Google Shape;108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7" name="Google Shape;1087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8" name="Google Shape;108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9" name="Google Shape;108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0" name="Google Shape;1090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1" name="Google Shape;109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2" name="Google Shape;109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3" name="Google Shape;1093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4" name="Google Shape;109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5" name="Google Shape;109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6" name="Google Shape;1096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7" name="Google Shape;109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8" name="Google Shape;109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9" name="Google Shape;1099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0" name="Google Shape;110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1" name="Google Shape;110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2" name="Google Shape;1102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3" name="Google Shape;11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4" name="Google Shape;11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5" name="Google Shape;1105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6" name="Google Shape;11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7" name="Google Shape;11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8" name="Google Shape;1108;p14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1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0" name="Google Shape;1110;p14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111" name="Google Shape;1111;p14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5"/>
          <p:cNvSpPr txBox="1"/>
          <p:nvPr>
            <p:ph idx="1" type="body"/>
          </p:nvPr>
        </p:nvSpPr>
        <p:spPr>
          <a:xfrm>
            <a:off x="432055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4" name="Google Shape;1114;p15"/>
          <p:cNvSpPr txBox="1"/>
          <p:nvPr>
            <p:ph idx="2" type="body"/>
          </p:nvPr>
        </p:nvSpPr>
        <p:spPr>
          <a:xfrm>
            <a:off x="2114292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5" name="Google Shape;1115;p15"/>
          <p:cNvSpPr txBox="1"/>
          <p:nvPr>
            <p:ph idx="3" type="body"/>
          </p:nvPr>
        </p:nvSpPr>
        <p:spPr>
          <a:xfrm>
            <a:off x="3796529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6" name="Google Shape;1116;p15"/>
          <p:cNvSpPr txBox="1"/>
          <p:nvPr>
            <p:ph idx="4" type="body"/>
          </p:nvPr>
        </p:nvSpPr>
        <p:spPr>
          <a:xfrm>
            <a:off x="5478766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7" name="Google Shape;1117;p15"/>
          <p:cNvSpPr txBox="1"/>
          <p:nvPr>
            <p:ph idx="5" type="body"/>
          </p:nvPr>
        </p:nvSpPr>
        <p:spPr>
          <a:xfrm>
            <a:off x="7161003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1118" name="Google Shape;1118;p15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119" name="Google Shape;1119;p1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20" name="Google Shape;1120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2" name="Google Shape;1122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3" name="Google Shape;112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4" name="Google Shape;112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5" name="Google Shape;1125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6" name="Google Shape;112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7" name="Google Shape;112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8" name="Google Shape;1128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9" name="Google Shape;112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1" name="Google Shape;1131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2" name="Google Shape;113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3" name="Google Shape;113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4" name="Google Shape;1134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5" name="Google Shape;113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8" name="Google Shape;113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0" name="Google Shape;1140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5" name="Google Shape;1155;p15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56" name="Google Shape;1156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7" name="Google Shape;1157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8" name="Google Shape;11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0" name="Google Shape;1160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1" name="Google Shape;11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3" name="Google Shape;1163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4" name="Google Shape;116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6" name="Google Shape;1166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7" name="Google Shape;116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9" name="Google Shape;1169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0" name="Google Shape;117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1" name="Google Shape;117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2" name="Google Shape;1172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3" name="Google Shape;117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4" name="Google Shape;117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5" name="Google Shape;1175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90" name="Google Shape;1190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91" name="Google Shape;1191;p15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92" name="Google Shape;1192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93" name="Google Shape;1193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8" name="Google Shape;1208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9" name="Google Shape;120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0" name="Google Shape;121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1" name="Google Shape;1211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6" name="Google Shape;1226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p1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8" name="Google Shape;1228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30" name="Google Shape;1230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1" name="Google Shape;123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2" name="Google Shape;123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3" name="Google Shape;1233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4" name="Google Shape;123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5" name="Google Shape;123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6" name="Google Shape;1236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7" name="Google Shape;123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9" name="Google Shape;1239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0" name="Google Shape;124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2" name="Google Shape;1242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3" name="Google Shape;124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5" name="Google Shape;1245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6" name="Google Shape;124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7" name="Google Shape;124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8" name="Google Shape;1248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63" name="Google Shape;1263;p15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1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15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266" name="Google Shape;1266;p15"/>
          <p:cNvSpPr txBox="1"/>
          <p:nvPr>
            <p:ph idx="6" type="subTitle"/>
          </p:nvPr>
        </p:nvSpPr>
        <p:spPr>
          <a:xfrm>
            <a:off x="457200" y="1143000"/>
            <a:ext cx="8229600" cy="45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9" name="Google Shape;1269;p1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left" type="objTx">
  <p:cSld name="OBJECT_WITH_CAPTION_TEXT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"/>
          <p:cNvSpPr txBox="1"/>
          <p:nvPr>
            <p:ph type="title"/>
          </p:nvPr>
        </p:nvSpPr>
        <p:spPr>
          <a:xfrm>
            <a:off x="43205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2" name="Google Shape;1272;p17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3" name="Google Shape;1273;p17"/>
          <p:cNvSpPr txBox="1"/>
          <p:nvPr>
            <p:ph idx="2" type="body"/>
          </p:nvPr>
        </p:nvSpPr>
        <p:spPr>
          <a:xfrm>
            <a:off x="432054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4" name="Google Shape;1274;p1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5" name="Google Shape;1275;p1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right">
  <p:cSld name="Content w/caption right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8"/>
          <p:cNvSpPr txBox="1"/>
          <p:nvPr>
            <p:ph idx="1" type="body"/>
          </p:nvPr>
        </p:nvSpPr>
        <p:spPr>
          <a:xfrm>
            <a:off x="432055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8" name="Google Shape;1278;p18"/>
          <p:cNvSpPr txBox="1"/>
          <p:nvPr>
            <p:ph idx="2" type="body"/>
          </p:nvPr>
        </p:nvSpPr>
        <p:spPr>
          <a:xfrm>
            <a:off x="568116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9" name="Google Shape;1279;p18"/>
          <p:cNvSpPr txBox="1"/>
          <p:nvPr>
            <p:ph type="title"/>
          </p:nvPr>
        </p:nvSpPr>
        <p:spPr>
          <a:xfrm>
            <a:off x="567196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1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1" name="Google Shape;1281;p1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12" name="Google Shape;312;p3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313" name="Google Shape;313;p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14" name="Google Shape;314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16" name="Google Shape;316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7" name="Google Shape;31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" name="Google Shape;319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Google Shape;32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1" name="Google Shape;32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2" name="Google Shape;322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Google Shape;32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4" name="Google Shape;32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5" name="Google Shape;325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6" name="Google Shape;32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8" name="Google Shape;328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Google Shape;32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" name="Google Shape;331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2" name="Google Shape;33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3" name="Google Shape;33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" name="Google Shape;334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Google Shape;33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6" name="Google Shape;33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" name="Google Shape;337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8" name="Google Shape;33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9" name="Google Shape;33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" name="Google Shape;340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Google Shape;34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" name="Google Shape;343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4" name="Google Shape;34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" name="Google Shape;346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7" name="Google Shape;34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8" name="Google Shape;34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49" name="Google Shape;349;p3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50" name="Google Shape;350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51" name="Google Shape;351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2" name="Google Shape;3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5" name="Google Shape;3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Google Shape;35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1" name="Google Shape;36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Google Shape;36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7" name="Google Shape;36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" name="Google Shape;369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Google Shape;37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1" name="Google Shape;37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2" name="Google Shape;372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3" name="Google Shape;37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4" name="Google Shape;37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" name="Google Shape;375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Google Shape;37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7" name="Google Shape;37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" name="Google Shape;378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9" name="Google Shape;37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0" name="Google Shape;38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" name="Google Shape;381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2" name="Google Shape;38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4" name="Google Shape;384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85" name="Google Shape;385;p3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86" name="Google Shape;386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87" name="Google Shape;387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8" name="Google Shape;38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9" name="Google Shape;38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0" name="Google Shape;390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Google Shape;39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4" name="Google Shape;39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" name="Google Shape;396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Google Shape;39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8" name="Google Shape;39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" name="Google Shape;399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0" name="Google Shape;40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" name="Google Shape;402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Google Shape;40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" name="Google Shape;405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6" name="Google Shape;40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Google Shape;40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" name="Google Shape;411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2" name="Google Shape;41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" name="Google Shape;414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5" name="Google Shape;41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" name="Google Shape;417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8" name="Google Shape;41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" name="Google Shape;420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21" name="Google Shape;421;p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22" name="Google Shape;422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24" name="Google Shape;424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5" name="Google Shape;42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Google Shape;42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1" name="Google Shape;43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Google Shape;43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" name="Google Shape;436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7" name="Google Shape;43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" name="Google Shape;439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Google Shape;44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1" name="Google Shape;44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" name="Google Shape;442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3" name="Google Shape;44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" name="Google Shape;445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Google Shape;44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7" name="Google Shape;44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8" name="Google Shape;448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9" name="Google Shape;44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1" name="Google Shape;451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2" name="Google Shape;4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" name="Google Shape;454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5" name="Google Shape;4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picture containing drawing&#10;&#10;Description automatically generated" id="457" name="Google Shape;45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7734"/>
            <a:ext cx="2404872" cy="54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E_Office_Science_white.png" id="458" name="Google Shape;4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"/>
          <p:cNvSpPr txBox="1"/>
          <p:nvPr>
            <p:ph type="ctrTitle"/>
          </p:nvPr>
        </p:nvSpPr>
        <p:spPr>
          <a:xfrm>
            <a:off x="455294" y="1784906"/>
            <a:ext cx="8226687" cy="809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sz="40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4"/>
          <p:cNvSpPr txBox="1"/>
          <p:nvPr>
            <p:ph idx="1" type="subTitle"/>
          </p:nvPr>
        </p:nvSpPr>
        <p:spPr>
          <a:xfrm>
            <a:off x="455294" y="2762473"/>
            <a:ext cx="8226687" cy="35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63" name="Google Shape;463;p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464" name="Google Shape;464;p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65" name="Google Shape;465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67" name="Google Shape;467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8" name="Google Shape;46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" name="Google Shape;470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1" name="Google Shape;47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" name="Google Shape;473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4" name="Google Shape;47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5" name="Google Shape;47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" name="Google Shape;476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7" name="Google Shape;47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0" name="Google Shape;48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3" name="Google Shape;48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4" name="Google Shape;48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5" name="Google Shape;485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6" name="Google Shape;48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" name="Google Shape;488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9" name="Google Shape;48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" name="Google Shape;491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2" name="Google Shape;49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" name="Google Shape;494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5" name="Google Shape;49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8" name="Google Shape;49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00" name="Google Shape;500;p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1" name="Google Shape;501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2" name="Google Shape;502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3" name="Google Shape;5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6" name="Google Shape;5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9" name="Google Shape;50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2" name="Google Shape;51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5" name="Google Shape;51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8" name="Google Shape;51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" name="Google Shape;520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1" name="Google Shape;52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2" name="Google Shape;52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" name="Google Shape;523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4" name="Google Shape;52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" name="Google Shape;526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7" name="Google Shape;52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" name="Google Shape;529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0" name="Google Shape;53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" name="Google Shape;532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3" name="Google Shape;53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35" name="Google Shape;535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36" name="Google Shape;536;p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37" name="Google Shape;537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8" name="Google Shape;538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9" name="Google Shape;53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" name="Google Shape;541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2" name="Google Shape;54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3" name="Google Shape;54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" name="Google Shape;544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5" name="Google Shape;54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8" name="Google Shape;54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" name="Google Shape;550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1" name="Google Shape;55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4" name="Google Shape;55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6" name="Google Shape;556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7" name="Google Shape;55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0" name="Google Shape;56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" name="Google Shape;562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3" name="Google Shape;56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" name="Google Shape;565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6" name="Google Shape;56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7" name="Google Shape;56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" name="Google Shape;568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9" name="Google Shape;56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71" name="Google Shape;571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2" name="Google Shape;572;p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73" name="Google Shape;573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5" name="Google Shape;575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6" name="Google Shape;57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7" name="Google Shape;57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" name="Google Shape;578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9" name="Google Shape;57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" name="Google Shape;58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" name="Google Shape;581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2" name="Google Shape;58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" name="Google Shape;584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5" name="Google Shape;58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8" name="Google Shape;58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" name="Google Shape;590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1" name="Google Shape;59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" name="Google Shape;593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4" name="Google Shape;59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" name="Google Shape;596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7" name="Google Shape;59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0" name="Google Shape;60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" name="Google Shape;602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3" name="Google Shape;6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" name="Google Shape;605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6" name="Google Shape;6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08" name="Google Shape;60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768" y="566928"/>
            <a:ext cx="1371600" cy="44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09" name="Google Shape;6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0" y="467106"/>
            <a:ext cx="2400300" cy="61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"/>
          <p:cNvSpPr txBox="1"/>
          <p:nvPr>
            <p:ph type="title"/>
          </p:nvPr>
        </p:nvSpPr>
        <p:spPr>
          <a:xfrm>
            <a:off x="432055" y="1864178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b="1" i="0" sz="405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5"/>
          <p:cNvCxnSpPr/>
          <p:nvPr/>
        </p:nvCxnSpPr>
        <p:spPr>
          <a:xfrm>
            <a:off x="460845" y="4931494"/>
            <a:ext cx="822231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4" name="Google Shape;614;p5"/>
          <p:cNvSpPr txBox="1"/>
          <p:nvPr/>
        </p:nvSpPr>
        <p:spPr>
          <a:xfrm>
            <a:off x="372175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15" name="Google Shape;615;p5"/>
          <p:cNvSpPr txBox="1"/>
          <p:nvPr>
            <p:ph idx="1" type="subTitle"/>
          </p:nvPr>
        </p:nvSpPr>
        <p:spPr>
          <a:xfrm>
            <a:off x="1037675" y="3784875"/>
            <a:ext cx="7024200" cy="81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"/>
          <p:cNvSpPr txBox="1"/>
          <p:nvPr>
            <p:ph type="title"/>
          </p:nvPr>
        </p:nvSpPr>
        <p:spPr>
          <a:xfrm>
            <a:off x="432055" y="1828801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20" name="Google Shape;620;p6"/>
          <p:cNvSpPr txBox="1"/>
          <p:nvPr>
            <p:ph idx="1" type="subTitle"/>
          </p:nvPr>
        </p:nvSpPr>
        <p:spPr>
          <a:xfrm>
            <a:off x="1033272" y="3785616"/>
            <a:ext cx="7022700" cy="6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"/>
          <p:cNvSpPr txBox="1"/>
          <p:nvPr>
            <p:ph idx="1" type="body"/>
          </p:nvPr>
        </p:nvSpPr>
        <p:spPr>
          <a:xfrm>
            <a:off x="430744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3" name="Google Shape;623;p7"/>
          <p:cNvSpPr txBox="1"/>
          <p:nvPr>
            <p:ph idx="2" type="body"/>
          </p:nvPr>
        </p:nvSpPr>
        <p:spPr>
          <a:xfrm>
            <a:off x="2525516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4" name="Google Shape;624;p7"/>
          <p:cNvSpPr txBox="1"/>
          <p:nvPr>
            <p:ph idx="3" type="body"/>
          </p:nvPr>
        </p:nvSpPr>
        <p:spPr>
          <a:xfrm>
            <a:off x="4620288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5" name="Google Shape;625;p7"/>
          <p:cNvSpPr txBox="1"/>
          <p:nvPr>
            <p:ph idx="4" type="body"/>
          </p:nvPr>
        </p:nvSpPr>
        <p:spPr>
          <a:xfrm>
            <a:off x="6717441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626" name="Google Shape;626;p7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627" name="Google Shape;627;p7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28" name="Google Shape;628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30" name="Google Shape;630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1" name="Google Shape;63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2" name="Google Shape;63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3" name="Google Shape;633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4" name="Google Shape;63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5" name="Google Shape;63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6" name="Google Shape;636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7" name="Google Shape;63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0" name="Google Shape;64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" name="Google Shape;642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3" name="Google Shape;64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" name="Google Shape;645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6" name="Google Shape;64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7" name="Google Shape;64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" name="Google Shape;648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9" name="Google Shape;64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2" name="Google Shape;65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" name="Google Shape;654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5" name="Google Shape;65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" name="Google Shape;657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8" name="Google Shape;65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9" name="Google Shape;65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" name="Google Shape;660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1" name="Google Shape;66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3" name="Google Shape;663;p7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664" name="Google Shape;664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65" name="Google Shape;665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6" name="Google Shape;6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" name="Google Shape;668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9" name="Google Shape;6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2" name="Google Shape;67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5" name="Google Shape;67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" name="Google Shape;677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8" name="Google Shape;67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0" name="Google Shape;680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1" name="Google Shape;68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4" name="Google Shape;68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" name="Google Shape;686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7" name="Google Shape;68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" name="Google Shape;689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0" name="Google Shape;69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3" name="Google Shape;69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6" name="Google Shape;69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98" name="Google Shape;698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9" name="Google Shape;699;p7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700" name="Google Shape;700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1" name="Google Shape;701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2" name="Google Shape;70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" name="Google Shape;704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5" name="Google Shape;70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" name="Google Shape;707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8" name="Google Shape;70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1" name="Google Shape;71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4" name="Google Shape;71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7" name="Google Shape;71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0" name="Google Shape;72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" name="Google Shape;722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3" name="Google Shape;72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6" name="Google Shape;72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7" name="Google Shape;72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" name="Google Shape;728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9" name="Google Shape;72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2" name="Google Shape;73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34" name="Google Shape;734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5" name="Google Shape;735;p7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36" name="Google Shape;736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38" name="Google Shape;738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39" name="Google Shape;73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0" name="Google Shape;74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1" name="Google Shape;741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2" name="Google Shape;74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3" name="Google Shape;74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" name="Google Shape;744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5" name="Google Shape;74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8" name="Google Shape;74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1" name="Google Shape;75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3" name="Google Shape;753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4" name="Google Shape;75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5" name="Google Shape;75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6" name="Google Shape;756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7" name="Google Shape;75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0" name="Google Shape;76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2" name="Google Shape;762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3" name="Google Shape;76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4" name="Google Shape;76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5" name="Google Shape;765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6" name="Google Shape;7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7" name="Google Shape;7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8" name="Google Shape;768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9" name="Google Shape;7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71" name="Google Shape;771;p7"/>
          <p:cNvSpPr txBox="1"/>
          <p:nvPr>
            <p:ph idx="5" type="body"/>
          </p:nvPr>
        </p:nvSpPr>
        <p:spPr>
          <a:xfrm>
            <a:off x="430744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2" name="Google Shape;772;p7"/>
          <p:cNvSpPr txBox="1"/>
          <p:nvPr>
            <p:ph idx="6" type="body"/>
          </p:nvPr>
        </p:nvSpPr>
        <p:spPr>
          <a:xfrm>
            <a:off x="2525515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3" name="Google Shape;773;p7"/>
          <p:cNvSpPr txBox="1"/>
          <p:nvPr>
            <p:ph idx="7" type="body"/>
          </p:nvPr>
        </p:nvSpPr>
        <p:spPr>
          <a:xfrm>
            <a:off x="4620289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4" name="Google Shape;774;p7"/>
          <p:cNvSpPr txBox="1"/>
          <p:nvPr>
            <p:ph idx="8" type="body"/>
          </p:nvPr>
        </p:nvSpPr>
        <p:spPr>
          <a:xfrm>
            <a:off x="6715061" y="4114800"/>
            <a:ext cx="194475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5" name="Google Shape;775;p7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7" name="Google Shape;777;p7"/>
          <p:cNvSpPr txBox="1"/>
          <p:nvPr>
            <p:ph idx="9" type="subTitle"/>
          </p:nvPr>
        </p:nvSpPr>
        <p:spPr>
          <a:xfrm>
            <a:off x="457200" y="1143000"/>
            <a:ext cx="8229600" cy="4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8" name="Google Shape;778;p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  <a:defRPr b="1" i="0" sz="2400" cap="none">
                <a:solidFill>
                  <a:srgbClr val="313C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8"/>
          <p:cNvSpPr txBox="1"/>
          <p:nvPr>
            <p:ph idx="1" type="body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2" name="Google Shape;782;p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3" name="Google Shape;783;p8"/>
          <p:cNvSpPr txBox="1"/>
          <p:nvPr>
            <p:ph idx="2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4" name="Google Shape;784;p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"/>
          <p:cNvSpPr txBox="1"/>
          <p:nvPr>
            <p:ph type="title"/>
          </p:nvPr>
        </p:nvSpPr>
        <p:spPr>
          <a:xfrm>
            <a:off x="430214" y="45720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9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"/>
          <p:cNvSpPr txBox="1"/>
          <p:nvPr>
            <p:ph type="title"/>
          </p:nvPr>
        </p:nvSpPr>
        <p:spPr>
          <a:xfrm>
            <a:off x="432055" y="457201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0"/>
          <p:cNvSpPr txBox="1"/>
          <p:nvPr>
            <p:ph idx="1" type="body"/>
          </p:nvPr>
        </p:nvSpPr>
        <p:spPr>
          <a:xfrm>
            <a:off x="457200" y="1600200"/>
            <a:ext cx="82296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2" name="Google Shape;792;p1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32054" y="454006"/>
            <a:ext cx="82296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32054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3" name="Google Shape;13;p1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1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" name="Google Shape;50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1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86" name="Google Shape;86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9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Generalizing LLMs for Accelerators with RL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7" name="Google Shape;1287;p19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200">
                <a:latin typeface="Georgia"/>
                <a:ea typeface="Georgia"/>
                <a:cs typeface="Georgia"/>
                <a:sym typeface="Georgia"/>
              </a:rPr>
              <a:t>Antonin Sulc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8" name="Google Shape;1288;p19"/>
          <p:cNvSpPr txBox="1"/>
          <p:nvPr>
            <p:ph idx="4294967295" type="body"/>
          </p:nvPr>
        </p:nvSpPr>
        <p:spPr>
          <a:xfrm>
            <a:off x="457732" y="5327650"/>
            <a:ext cx="822668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200">
                <a:latin typeface="Georgia"/>
                <a:ea typeface="Georgia"/>
                <a:cs typeface="Georgia"/>
                <a:sym typeface="Georgia"/>
              </a:rPr>
              <a:t>RL4AA'25 </a:t>
            </a:r>
            <a:endParaRPr b="1"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8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Input Data - Supervised Fine Tuning (SFT)</a:t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5" name="Google Shape;1395;p28"/>
          <p:cNvSpPr txBox="1"/>
          <p:nvPr>
            <p:ph idx="1" type="body"/>
          </p:nvPr>
        </p:nvSpPr>
        <p:spPr>
          <a:xfrm>
            <a:off x="457200" y="1066800"/>
            <a:ext cx="8229600" cy="41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Generate training data for supervised fine-tuning as follows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Element Information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Descriptions of individual elements with their properties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Describe the element Q32 in the lattice"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Sequence Completion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Filling in missing elements in subsequences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What element should replace ? in the lattice: Q31, ?, Q33"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Element Prediction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Predicting next/previous elements in sequence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Given the lattice sequence Q31, Q32, what is the next element?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Parameter Queries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Questions about specific element properties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"What is the strength of Q32?"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0"/>
              <a:buChar char="-"/>
            </a:pPr>
            <a:r>
              <a:rPr b="1"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Subsequence Queries</a:t>
            </a: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Information about elements between two points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Georgia"/>
              <a:buChar char="-"/>
            </a:pP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Example: "What are the elements between Q31 and Q36 (inclusive)?"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6" name="Google Shape;1396;p2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7" name="Google Shape;1397;p28"/>
          <p:cNvSpPr txBox="1"/>
          <p:nvPr>
            <p:ph idx="1" type="body"/>
          </p:nvPr>
        </p:nvSpPr>
        <p:spPr>
          <a:xfrm>
            <a:off x="457200" y="5520325"/>
            <a:ext cx="8229600" cy="8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Approximately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 6000 data points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8" name="Google Shape;1398;p28"/>
          <p:cNvSpPr/>
          <p:nvPr/>
        </p:nvSpPr>
        <p:spPr>
          <a:xfrm>
            <a:off x="2809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9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Input Data - SFT - More advanced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5" name="Google Shape;1405;p29"/>
          <p:cNvSpPr txBox="1"/>
          <p:nvPr>
            <p:ph idx="1" type="body"/>
          </p:nvPr>
        </p:nvSpPr>
        <p:spPr>
          <a:xfrm>
            <a:off x="457200" y="1066800"/>
            <a:ext cx="8229600" cy="376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Perturbation Handling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Variations with slightly modified parameters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Helps model generalize to parameter variations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Type-Specific Queries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Questions about element types, strengths, lengths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Multiple formulations of the same question to improve robustness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Negative Examples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What element is not directly after X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?"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Prevents model from making simplistic numerical predictions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3900"/>
              </a:spcBef>
              <a:spcAft>
                <a:spcPts val="3900"/>
              </a:spcAft>
              <a:buNone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We tried to vary the input/output language, but still …</a:t>
            </a:r>
            <a:endParaRPr b="1"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6" name="Google Shape;1406;p2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7" name="Google Shape;1407;p29"/>
          <p:cNvSpPr txBox="1"/>
          <p:nvPr/>
        </p:nvSpPr>
        <p:spPr>
          <a:xfrm>
            <a:off x="457200" y="4661700"/>
            <a:ext cx="6327300" cy="163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5 different ways how to ask about element type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What type of element is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"What is the element type of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"Identify the type category of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}.",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"Which element type applies to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"How would you categorize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8" name="Google Shape;1408;p29"/>
          <p:cNvSpPr/>
          <p:nvPr/>
        </p:nvSpPr>
        <p:spPr>
          <a:xfrm>
            <a:off x="3571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0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Results of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Supervised Fine Tuning (SFT)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5" name="Google Shape;1415;p30"/>
          <p:cNvSpPr txBox="1"/>
          <p:nvPr>
            <p:ph idx="1" type="body"/>
          </p:nvPr>
        </p:nvSpPr>
        <p:spPr>
          <a:xfrm>
            <a:off x="457200" y="1066800"/>
            <a:ext cx="8229600" cy="1363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Q: What is the name of the particles that make up an atomic nucleus along with protons?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A:  neutrons ✅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6" name="Google Shape;1416;p3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7" name="Google Shape;1417;p30"/>
          <p:cNvSpPr txBox="1"/>
          <p:nvPr/>
        </p:nvSpPr>
        <p:spPr>
          <a:xfrm>
            <a:off x="457200" y="2491500"/>
            <a:ext cx="8229600" cy="1554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Q: What is the unit of energy commonly used in particle accelerators?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assistant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A: The unit of energy commonly used in particle accelerators is the electronvolt (eV). ✅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8" name="Google Shape;1418;p30"/>
          <p:cNvSpPr/>
          <p:nvPr/>
        </p:nvSpPr>
        <p:spPr>
          <a:xfrm>
            <a:off x="1756675" y="1526250"/>
            <a:ext cx="5576700" cy="1865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Georgia"/>
                <a:ea typeface="Georgia"/>
                <a:cs typeface="Georgia"/>
                <a:sym typeface="Georgia"/>
              </a:rPr>
              <a:t>Just sanity check if model does not overfit. This is already in the LLM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9" name="Google Shape;1419;p30"/>
          <p:cNvSpPr/>
          <p:nvPr/>
        </p:nvSpPr>
        <p:spPr>
          <a:xfrm>
            <a:off x="3805825" y="4244100"/>
            <a:ext cx="48810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Length of L2 is 0.6m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0" name="Google Shape;1420;p30"/>
          <p:cNvSpPr/>
          <p:nvPr/>
        </p:nvSpPr>
        <p:spPr>
          <a:xfrm>
            <a:off x="6336600" y="45035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</a:t>
            </a: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Incomplete (0.</a:t>
            </a: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644)</a:t>
            </a:r>
            <a:endParaRPr sz="17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1" name="Google Shape;1421;p30"/>
          <p:cNvSpPr/>
          <p:nvPr/>
        </p:nvSpPr>
        <p:spPr>
          <a:xfrm>
            <a:off x="457200" y="5112725"/>
            <a:ext cx="82296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What would the length be if there is an element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Length of L2 is 0.34m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2" name="Google Shape;1422;p30"/>
          <p:cNvSpPr/>
          <p:nvPr/>
        </p:nvSpPr>
        <p:spPr>
          <a:xfrm>
            <a:off x="2373925" y="5996700"/>
            <a:ext cx="6312900" cy="724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What is element after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A:L3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3" name="Google Shape;1423;p30"/>
          <p:cNvSpPr/>
          <p:nvPr/>
        </p:nvSpPr>
        <p:spPr>
          <a:xfrm>
            <a:off x="4710175" y="55335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Sensitive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4" name="Google Shape;1424;p30"/>
          <p:cNvSpPr/>
          <p:nvPr/>
        </p:nvSpPr>
        <p:spPr>
          <a:xfrm>
            <a:off x="457200" y="4242825"/>
            <a:ext cx="32355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A: Length of L2 is 0.644m </a:t>
            </a: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5" name="Google Shape;1425;p30"/>
          <p:cNvSpPr/>
          <p:nvPr/>
        </p:nvSpPr>
        <p:spPr>
          <a:xfrm>
            <a:off x="5638400" y="624335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Hallucination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6" name="Google Shape;1426;p30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1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Results of SFT - Larger learning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rate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3" name="Google Shape;1433;p31"/>
          <p:cNvSpPr txBox="1"/>
          <p:nvPr>
            <p:ph idx="1" type="body"/>
          </p:nvPr>
        </p:nvSpPr>
        <p:spPr>
          <a:xfrm>
            <a:off x="457200" y="1066800"/>
            <a:ext cx="8229600" cy="1363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Q: What is the name of the particles that make up an atomic nucleus along with protons?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A:  It is a BPM1 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4" name="Google Shape;1434;p31"/>
          <p:cNvSpPr txBox="1"/>
          <p:nvPr>
            <p:ph idx="12" type="sldNum"/>
          </p:nvPr>
        </p:nvSpPr>
        <p:spPr>
          <a:xfrm>
            <a:off x="8138558" y="60515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5" name="Google Shape;1435;p31"/>
          <p:cNvSpPr txBox="1"/>
          <p:nvPr/>
        </p:nvSpPr>
        <p:spPr>
          <a:xfrm>
            <a:off x="457200" y="2491500"/>
            <a:ext cx="8229600" cy="1200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Q: What is the unit of energy commonly used in particle accelerators?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assistant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A: It is a BPM1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6" name="Google Shape;1436;p31"/>
          <p:cNvSpPr/>
          <p:nvPr/>
        </p:nvSpPr>
        <p:spPr>
          <a:xfrm>
            <a:off x="3805825" y="3939300"/>
            <a:ext cx="48810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BPM1 is 1m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7" name="Google Shape;1437;p31"/>
          <p:cNvSpPr/>
          <p:nvPr/>
        </p:nvSpPr>
        <p:spPr>
          <a:xfrm>
            <a:off x="6108000" y="41987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high variance (0.644)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8" name="Google Shape;1438;p31"/>
          <p:cNvSpPr/>
          <p:nvPr/>
        </p:nvSpPr>
        <p:spPr>
          <a:xfrm>
            <a:off x="457200" y="3938025"/>
            <a:ext cx="32355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A: Length of L2 is 0.644m </a:t>
            </a: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9" name="Google Shape;1439;p31"/>
          <p:cNvSpPr/>
          <p:nvPr/>
        </p:nvSpPr>
        <p:spPr>
          <a:xfrm>
            <a:off x="4260800" y="1722625"/>
            <a:ext cx="419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Catastrophic forgetting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0" name="Google Shape;1440;p31"/>
          <p:cNvSpPr/>
          <p:nvPr/>
        </p:nvSpPr>
        <p:spPr>
          <a:xfrm>
            <a:off x="4260800" y="3170425"/>
            <a:ext cx="34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Catastrophic forgetting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1" name="Google Shape;1441;p31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2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Input Data - Reinforcement Learning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8" name="Google Shape;1448;p32"/>
          <p:cNvSpPr txBox="1"/>
          <p:nvPr>
            <p:ph idx="1" type="body"/>
          </p:nvPr>
        </p:nvSpPr>
        <p:spPr>
          <a:xfrm>
            <a:off x="457200" y="1066800"/>
            <a:ext cx="8229600" cy="41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Dataset that c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hallenges model to understand spatial relationships in the lattice that </a:t>
            </a: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had already learned</a:t>
            </a:r>
            <a:endParaRPr b="1"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Distance from first element”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i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"What is distance of L2 from first element?"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Noise Variation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Additional datasets with small Gaussian noise (σ=0.1)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10% of samples include realistic measurement variations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Tests robustness to minor perturbations in physical systems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9" name="Google Shape;1449;p3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0" name="Google Shape;1450;p32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Intermezzo - Reasoning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7" name="Google Shape;1457;p3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8" name="Google Shape;1458;p33"/>
          <p:cNvSpPr txBox="1"/>
          <p:nvPr/>
        </p:nvSpPr>
        <p:spPr>
          <a:xfrm>
            <a:off x="430225" y="2827025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You are EXTREMELY EXCITED about EVERYTHING!!! </a:t>
            </a:r>
            <a:endParaRPr sz="2000">
              <a:solidFill>
                <a:srgbClr val="ABB2BF"/>
              </a:solidFill>
              <a:highlight>
                <a:srgbClr val="282C34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9" name="Google Shape;1459;p33"/>
          <p:cNvSpPr txBox="1"/>
          <p:nvPr/>
        </p:nvSpPr>
        <p:spPr>
          <a:xfrm>
            <a:off x="430225" y="10059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Courier New"/>
                <a:ea typeface="Courier New"/>
                <a:cs typeface="Courier New"/>
                <a:sym typeface="Courier New"/>
              </a:rPr>
              <a:t>You are useful chatbot. </a:t>
            </a:r>
            <a:endParaRPr sz="2000">
              <a:solidFill>
                <a:srgbClr val="00303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0" name="Google Shape;1460;p33"/>
          <p:cNvSpPr txBox="1"/>
          <p:nvPr/>
        </p:nvSpPr>
        <p:spPr>
          <a:xfrm>
            <a:off x="430225" y="4435700"/>
            <a:ext cx="852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You are chatbot who explain everything with conspiracies</a:t>
            </a:r>
            <a:endParaRPr sz="1900">
              <a:solidFill>
                <a:srgbClr val="ABB2BF"/>
              </a:solidFill>
              <a:highlight>
                <a:srgbClr val="282C34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61" name="Google Shape;14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25" y="1520986"/>
            <a:ext cx="2174950" cy="125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837" y="3173810"/>
            <a:ext cx="2952387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325" y="4831998"/>
            <a:ext cx="6515100" cy="1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8513" y="1597175"/>
            <a:ext cx="2590633" cy="12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33"/>
          <p:cNvSpPr txBox="1"/>
          <p:nvPr/>
        </p:nvSpPr>
        <p:spPr>
          <a:xfrm>
            <a:off x="4576625" y="993750"/>
            <a:ext cx="480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Courier New"/>
                <a:ea typeface="Courier New"/>
                <a:cs typeface="Courier New"/>
                <a:sym typeface="Courier New"/>
              </a:rPr>
              <a:t>You are a teenager chatbot</a:t>
            </a:r>
            <a:endParaRPr sz="2000">
              <a:solidFill>
                <a:srgbClr val="00303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6" name="Google Shape;1466;p33"/>
          <p:cNvSpPr txBox="1"/>
          <p:nvPr/>
        </p:nvSpPr>
        <p:spPr>
          <a:xfrm>
            <a:off x="430225" y="1126025"/>
            <a:ext cx="8670000" cy="51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You are a chatbot that reasons about user questions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&lt;reasoning&gt;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reasoning about the question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&lt;/reasoning&gt;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&lt;answer&gt;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place for answer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&lt;/answer&gt;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67" name="Google Shape;14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9725" y="2574500"/>
            <a:ext cx="4230776" cy="37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33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3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Results of RL (GRPO)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5" name="Google Shape;1475;p3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76" name="Google Shape;1476;p34"/>
          <p:cNvSpPr/>
          <p:nvPr/>
        </p:nvSpPr>
        <p:spPr>
          <a:xfrm>
            <a:off x="457200" y="1005900"/>
            <a:ext cx="8229600" cy="2113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&lt;reasoning&gt;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There is an element L2 whose length is  0.644m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&lt;/reasoning&gt;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&lt;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answer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&gt;0.644m&lt;/answer&gt; </a:t>
            </a: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7" name="Google Shape;1477;p34"/>
          <p:cNvSpPr/>
          <p:nvPr/>
        </p:nvSpPr>
        <p:spPr>
          <a:xfrm>
            <a:off x="457200" y="3221725"/>
            <a:ext cx="8229600" cy="2957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Q:What is distance between HCM1 and L10?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&lt;reasoning&gt;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To find the distance between HCM1 and L10, I need to sum the lengths of the components between them. Starting from HCM1 and moving towards L14: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(1). Length from HCM1 to L6: 0.1524m (2.) Length from L6 to L8: 0.0m (3.) Length from L8 to L10: 0.0m &lt;/reasoning&gt;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&lt;answer&gt;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2.0353m </a:t>
            </a:r>
            <a:r>
              <a:rPr lang="en-US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&lt;/answer&gt;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78" name="Google Shape;1478;p34"/>
          <p:cNvCxnSpPr/>
          <p:nvPr/>
        </p:nvCxnSpPr>
        <p:spPr>
          <a:xfrm flipH="1" rot="10800000">
            <a:off x="4936250" y="4879875"/>
            <a:ext cx="546300" cy="8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9" name="Google Shape;1479;p34"/>
          <p:cNvCxnSpPr/>
          <p:nvPr/>
        </p:nvCxnSpPr>
        <p:spPr>
          <a:xfrm rot="10800000">
            <a:off x="3221750" y="5124750"/>
            <a:ext cx="1714500" cy="54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0" name="Google Shape;1480;p34"/>
          <p:cNvSpPr txBox="1"/>
          <p:nvPr/>
        </p:nvSpPr>
        <p:spPr>
          <a:xfrm>
            <a:off x="4729000" y="5689875"/>
            <a:ext cx="340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(HCM, L4, VCM1, …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1" name="Google Shape;1481;p34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35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Conclusions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8" name="Google Shape;1488;p35"/>
          <p:cNvSpPr txBox="1"/>
          <p:nvPr>
            <p:ph idx="1" type="body"/>
          </p:nvPr>
        </p:nvSpPr>
        <p:spPr>
          <a:xfrm>
            <a:off x="457200" y="1066800"/>
            <a:ext cx="8229600" cy="70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After all, I hope it was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89" name="Google Shape;14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25" y="1600200"/>
            <a:ext cx="2240675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3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1" name="Google Shape;1491;p35"/>
          <p:cNvSpPr txBox="1"/>
          <p:nvPr/>
        </p:nvSpPr>
        <p:spPr>
          <a:xfrm>
            <a:off x="668425" y="2072100"/>
            <a:ext cx="32085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 heard about: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SFT for memorizing information about our knowledge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RL that was supposed to reason and generalize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While SFT “worked”, RL had tendency to overfit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2" name="Google Shape;1492;p35"/>
          <p:cNvSpPr txBox="1"/>
          <p:nvPr/>
        </p:nvSpPr>
        <p:spPr>
          <a:xfrm>
            <a:off x="5478300" y="2133300"/>
            <a:ext cx="32085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we want to </a:t>
            </a: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improve: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less narrow dataset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other LLM to generate unique question and answer that share the right “name”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logbook data to understand our facility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35"/>
          <p:cNvSpPr/>
          <p:nvPr/>
        </p:nvSpPr>
        <p:spPr>
          <a:xfrm>
            <a:off x="4038600" y="1581150"/>
            <a:ext cx="1066800" cy="54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35"/>
          <p:cNvSpPr/>
          <p:nvPr/>
        </p:nvSpPr>
        <p:spPr>
          <a:xfrm>
            <a:off x="4057650" y="2762250"/>
            <a:ext cx="1182000" cy="9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35"/>
          <p:cNvSpPr/>
          <p:nvPr/>
        </p:nvSpPr>
        <p:spPr>
          <a:xfrm>
            <a:off x="3524250" y="4591050"/>
            <a:ext cx="2060100" cy="12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0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Summary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4" name="Google Shape;1294;p20"/>
          <p:cNvSpPr txBox="1"/>
          <p:nvPr>
            <p:ph idx="1" type="body"/>
          </p:nvPr>
        </p:nvSpPr>
        <p:spPr>
          <a:xfrm>
            <a:off x="457200" y="1143000"/>
            <a:ext cx="822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Do you want to hear a story of a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5" name="Google Shape;1295;p2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6" name="Google Shape;1296;p20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775" y="1875075"/>
            <a:ext cx="4410076" cy="36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0"/>
          <p:cNvSpPr txBox="1"/>
          <p:nvPr/>
        </p:nvSpPr>
        <p:spPr>
          <a:xfrm>
            <a:off x="181663" y="5516400"/>
            <a:ext cx="8496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am exaggerating, but we want to show you what didn’t work</a:t>
            </a:r>
            <a:endParaRPr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9" name="Google Shape;1299;p20"/>
          <p:cNvSpPr/>
          <p:nvPr/>
        </p:nvSpPr>
        <p:spPr>
          <a:xfrm>
            <a:off x="3143250" y="1790700"/>
            <a:ext cx="2610000" cy="73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0"/>
          <p:cNvSpPr/>
          <p:nvPr/>
        </p:nvSpPr>
        <p:spPr>
          <a:xfrm>
            <a:off x="2705100" y="2800350"/>
            <a:ext cx="3714900" cy="89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20"/>
          <p:cNvSpPr/>
          <p:nvPr/>
        </p:nvSpPr>
        <p:spPr>
          <a:xfrm>
            <a:off x="1981200" y="4114800"/>
            <a:ext cx="4653600" cy="140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1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Ok, now real summary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8" name="Google Shape;1308;p21"/>
          <p:cNvSpPr txBox="1"/>
          <p:nvPr>
            <p:ph idx="1" type="body"/>
          </p:nvPr>
        </p:nvSpPr>
        <p:spPr>
          <a:xfrm>
            <a:off x="457200" y="1143000"/>
            <a:ext cx="86868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We show what we wanted to achieve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80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What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motivated</a:t>
            </a: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 us to do that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With what kind of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preprocessed the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performed O.K in Supervised Training (SFT)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performed less O.K on GRPO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300">
                <a:latin typeface="Georgia"/>
                <a:ea typeface="Georgia"/>
                <a:cs typeface="Georgia"/>
                <a:sym typeface="Georgia"/>
              </a:rPr>
              <a:t>Lesson learned</a:t>
            </a:r>
            <a:endParaRPr b="1" sz="4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9" name="Google Shape;1309;p2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0" name="Google Shape;1310;p21"/>
          <p:cNvSpPr/>
          <p:nvPr/>
        </p:nvSpPr>
        <p:spPr>
          <a:xfrm>
            <a:off x="280925" y="62542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7" name="Google Shape;1317;p22"/>
          <p:cNvSpPr txBox="1"/>
          <p:nvPr/>
        </p:nvSpPr>
        <p:spPr>
          <a:xfrm>
            <a:off x="430214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13C5A"/>
                </a:solidFill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b="1" sz="3000">
              <a:solidFill>
                <a:srgbClr val="313C5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8" name="Google Shape;1318;p22"/>
          <p:cNvSpPr txBox="1"/>
          <p:nvPr/>
        </p:nvSpPr>
        <p:spPr>
          <a:xfrm>
            <a:off x="457200" y="1005900"/>
            <a:ext cx="6024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Current models are impressive, including physics 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9" name="Google Shape;1319;p22"/>
          <p:cNvSpPr txBox="1"/>
          <p:nvPr/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>
                <a:solidFill>
                  <a:srgbClr val="888C8F"/>
                </a:solidFill>
              </a:rPr>
              <a:t>‹#›</a:t>
            </a:fld>
            <a:endParaRPr sz="750">
              <a:solidFill>
                <a:srgbClr val="888C8F"/>
              </a:solidFill>
            </a:endParaRPr>
          </a:p>
        </p:txBody>
      </p:sp>
      <p:pic>
        <p:nvPicPr>
          <p:cNvPr id="1320" name="Google Shape;13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600" y="952875"/>
            <a:ext cx="2846800" cy="23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00" y="3056700"/>
            <a:ext cx="3438976" cy="3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22"/>
          <p:cNvSpPr txBox="1"/>
          <p:nvPr/>
        </p:nvSpPr>
        <p:spPr>
          <a:xfrm>
            <a:off x="457200" y="1767900"/>
            <a:ext cx="51681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Why not </a:t>
            </a:r>
            <a:r>
              <a:rPr b="1"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learn</a:t>
            </a: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 it the infrastructure, e.g.: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After drift tube L2 there is focusing quadrupole Q1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3" name="Google Shape;1323;p22"/>
          <p:cNvSpPr txBox="1"/>
          <p:nvPr/>
        </p:nvSpPr>
        <p:spPr>
          <a:xfrm>
            <a:off x="3921025" y="3300125"/>
            <a:ext cx="47388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This would allow us to analyze questions tailored specifically to ALS, e.g.: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Q: Why there is increased radiation around Q10?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A:This can be because to my knowledge there is no shielding yet. However according to [1] there is plan to install shielding at Q12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4" name="Google Shape;1324;p22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1" name="Google Shape;1331;p23"/>
          <p:cNvSpPr txBox="1"/>
          <p:nvPr>
            <p:ph idx="1" type="body"/>
          </p:nvPr>
        </p:nvSpPr>
        <p:spPr>
          <a:xfrm>
            <a:off x="457200" y="1005900"/>
            <a:ext cx="85914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Why would you train your LLM if you can do the same with passing the information about lattice in prompt?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    Memorization                                 vs                      Open Book Questioning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                   </a:t>
            </a:r>
            <a:r>
              <a:rPr lang="en-US" sz="3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🎓                                         📘</a:t>
            </a:r>
            <a:endParaRPr sz="3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If you train a LLM, you “memorize” and 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constrain your knowledge,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If you pass the information in every query, you are “looking in the textbook while doing the exam”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We know that SFT learns, but RL generalizes [1]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There are several examples where LLMs showed </a:t>
            </a: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emergent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behaviors (e.g.[2])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This might help us to better understand our machine. </a:t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2" name="Google Shape;1332;p2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3" name="Google Shape;1333;p23"/>
          <p:cNvSpPr txBox="1"/>
          <p:nvPr/>
        </p:nvSpPr>
        <p:spPr>
          <a:xfrm>
            <a:off x="457200" y="5068975"/>
            <a:ext cx="8670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[1] SFT Memorizes, RL Generalizes: A Comparative Study of Foundation Model Post-training</a:t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[2] Li et al. Emergent World Representations: Exploring a Sequence Model Trained on a Synthetic Task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4" name="Google Shape;1334;p23"/>
          <p:cNvSpPr/>
          <p:nvPr/>
        </p:nvSpPr>
        <p:spPr>
          <a:xfrm>
            <a:off x="430225" y="6445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1" name="Google Shape;1341;p24"/>
          <p:cNvSpPr txBox="1"/>
          <p:nvPr>
            <p:ph idx="1" type="body"/>
          </p:nvPr>
        </p:nvSpPr>
        <p:spPr>
          <a:xfrm>
            <a:off x="457200" y="1066800"/>
            <a:ext cx="4114800" cy="4343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 u="sng"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="1" lang="en-US" sz="1900" u="sng">
                <a:latin typeface="Georgia"/>
                <a:ea typeface="Georgia"/>
                <a:cs typeface="Georgia"/>
                <a:sym typeface="Georgia"/>
              </a:rPr>
              <a:t>upervised Fine-Tuning (SFT)</a:t>
            </a:r>
            <a:endParaRPr b="1" sz="1900" u="sng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Georgia"/>
              <a:buChar char="-"/>
            </a:pP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Trains to mimic human-generated examples by minimizing prediction error on labeled data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EB Garamond"/>
              <a:buChar char="-"/>
            </a:pPr>
            <a:r>
              <a:rPr b="1"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Tends to memorize</a:t>
            </a: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 training patterns rather than learn generalizable rules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2" name="Google Shape;1342;p2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3" name="Google Shape;1343;p24"/>
          <p:cNvSpPr txBox="1"/>
          <p:nvPr>
            <p:ph idx="1" type="body"/>
          </p:nvPr>
        </p:nvSpPr>
        <p:spPr>
          <a:xfrm>
            <a:off x="5029200" y="1066800"/>
            <a:ext cx="4114800" cy="4343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 u="sng">
                <a:latin typeface="Georgia"/>
                <a:ea typeface="Georgia"/>
                <a:cs typeface="Georgia"/>
                <a:sym typeface="Georgia"/>
              </a:rPr>
              <a:t>Reinforcement Learning</a:t>
            </a:r>
            <a:endParaRPr b="1" sz="2000" u="sng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Trial and error using reward signals from a verifier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learning generalizable knowledge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4" name="Google Shape;1344;p24"/>
          <p:cNvSpPr txBox="1"/>
          <p:nvPr/>
        </p:nvSpPr>
        <p:spPr>
          <a:xfrm>
            <a:off x="567725" y="3112050"/>
            <a:ext cx="3936000" cy="1038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Where is Hamburg?</a:t>
            </a:r>
            <a:endParaRPr i="1"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Hamburg is Northern Germany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5" name="Google Shape;1345;p24"/>
          <p:cNvSpPr txBox="1"/>
          <p:nvPr/>
        </p:nvSpPr>
        <p:spPr>
          <a:xfrm>
            <a:off x="5118600" y="2909550"/>
            <a:ext cx="3936000" cy="906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Where is Hamburg?</a:t>
            </a:r>
            <a:endParaRPr i="1"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France     Norway      U.S.A       Germany</a:t>
            </a:r>
            <a:endParaRPr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6" name="Google Shape;1346;p24"/>
          <p:cNvSpPr/>
          <p:nvPr/>
        </p:nvSpPr>
        <p:spPr>
          <a:xfrm>
            <a:off x="5165225" y="3447000"/>
            <a:ext cx="659400" cy="2826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7" name="Google Shape;1347;p24"/>
          <p:cNvSpPr/>
          <p:nvPr/>
        </p:nvSpPr>
        <p:spPr>
          <a:xfrm>
            <a:off x="5963263" y="3447000"/>
            <a:ext cx="847800" cy="2826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8" name="Google Shape;1348;p24"/>
          <p:cNvSpPr/>
          <p:nvPr/>
        </p:nvSpPr>
        <p:spPr>
          <a:xfrm>
            <a:off x="6898850" y="3447000"/>
            <a:ext cx="734700" cy="2826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9" name="Google Shape;1349;p24"/>
          <p:cNvSpPr/>
          <p:nvPr/>
        </p:nvSpPr>
        <p:spPr>
          <a:xfrm>
            <a:off x="7797525" y="3447000"/>
            <a:ext cx="1003500" cy="2826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0" name="Google Shape;1350;p24"/>
          <p:cNvSpPr/>
          <p:nvPr/>
        </p:nvSpPr>
        <p:spPr>
          <a:xfrm>
            <a:off x="985375" y="1977675"/>
            <a:ext cx="6968700" cy="2790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1" name="Google Shape;1351;p24"/>
          <p:cNvSpPr/>
          <p:nvPr/>
        </p:nvSpPr>
        <p:spPr>
          <a:xfrm>
            <a:off x="1520650" y="3032875"/>
            <a:ext cx="14205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Pretrained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2" name="Google Shape;1352;p24"/>
          <p:cNvSpPr/>
          <p:nvPr/>
        </p:nvSpPr>
        <p:spPr>
          <a:xfrm>
            <a:off x="5877475" y="3004500"/>
            <a:ext cx="16254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RL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3" name="Google Shape;1353;p24"/>
          <p:cNvSpPr/>
          <p:nvPr/>
        </p:nvSpPr>
        <p:spPr>
          <a:xfrm>
            <a:off x="3741980" y="3032875"/>
            <a:ext cx="14205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SFT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4" name="Google Shape;1354;p24"/>
          <p:cNvSpPr txBox="1"/>
          <p:nvPr/>
        </p:nvSpPr>
        <p:spPr>
          <a:xfrm>
            <a:off x="1266000" y="2289350"/>
            <a:ext cx="2370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general knowledge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5" name="Google Shape;1355;p24"/>
          <p:cNvSpPr txBox="1"/>
          <p:nvPr/>
        </p:nvSpPr>
        <p:spPr>
          <a:xfrm>
            <a:off x="3399600" y="2289350"/>
            <a:ext cx="200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memorize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6" name="Google Shape;1356;p24"/>
          <p:cNvSpPr txBox="1"/>
          <p:nvPr/>
        </p:nvSpPr>
        <p:spPr>
          <a:xfrm>
            <a:off x="5685600" y="2289350"/>
            <a:ext cx="200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generalize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57" name="Google Shape;1357;p24"/>
          <p:cNvCxnSpPr/>
          <p:nvPr/>
        </p:nvCxnSpPr>
        <p:spPr>
          <a:xfrm>
            <a:off x="1520650" y="4160925"/>
            <a:ext cx="5982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8" name="Google Shape;1358;p24"/>
          <p:cNvSpPr/>
          <p:nvPr/>
        </p:nvSpPr>
        <p:spPr>
          <a:xfrm>
            <a:off x="3571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5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5" name="Google Shape;1365;p2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6" name="Google Shape;13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082100"/>
            <a:ext cx="7053449" cy="554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25"/>
          <p:cNvSpPr/>
          <p:nvPr/>
        </p:nvSpPr>
        <p:spPr>
          <a:xfrm>
            <a:off x="433325" y="6330450"/>
            <a:ext cx="6336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6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4" name="Google Shape;1374;p26"/>
          <p:cNvSpPr txBox="1"/>
          <p:nvPr>
            <p:ph idx="1" type="body"/>
          </p:nvPr>
        </p:nvSpPr>
        <p:spPr>
          <a:xfrm>
            <a:off x="457200" y="1066800"/>
            <a:ext cx="8229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EB Garamond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For testing purposes, we started low with the </a:t>
            </a: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injector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,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the section between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gun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booster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ring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We have different elements: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drifts, corrector magnets (horizontal/vertical), quadrupoles (F/D), bending magnets, BPMs and TVs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or some, we have numerical strength (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k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for quadrupoles..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			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5" name="Google Shape;1375;p2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76" name="Google Shape;13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00" y="3056700"/>
            <a:ext cx="3438976" cy="3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6"/>
          <p:cNvSpPr/>
          <p:nvPr/>
        </p:nvSpPr>
        <p:spPr>
          <a:xfrm>
            <a:off x="2373925" y="4314500"/>
            <a:ext cx="282600" cy="7914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26"/>
          <p:cNvSpPr/>
          <p:nvPr/>
        </p:nvSpPr>
        <p:spPr>
          <a:xfrm>
            <a:off x="4002075" y="3230225"/>
            <a:ext cx="4379400" cy="2049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Can we fine tune LLM to interpret behaviour of injector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9" name="Google Shape;1379;p26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7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Technical Details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6" name="Google Shape;1386;p27"/>
          <p:cNvSpPr txBox="1"/>
          <p:nvPr>
            <p:ph idx="1" type="body"/>
          </p:nvPr>
        </p:nvSpPr>
        <p:spPr>
          <a:xfrm>
            <a:off x="457200" y="1005900"/>
            <a:ext cx="8229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Model qwen2.5:3b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Single A100, 40GB was enough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Full fine-tuning (no LoRA)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We tried LoRA, but it failed on the SFT already, either by nor memorizing </a:t>
            </a: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anything or by overfitting 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RL was trained with GRPO (Group Relative Policy)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7" name="Google Shape;1387;p2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8" name="Google Shape;1388;p27"/>
          <p:cNvSpPr/>
          <p:nvPr/>
        </p:nvSpPr>
        <p:spPr>
          <a:xfrm>
            <a:off x="430225" y="63692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keley Lab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