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0279975" cy="42808525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3">
          <p15:clr>
            <a:srgbClr val="A4A3A4"/>
          </p15:clr>
        </p15:guide>
        <p15:guide id="2" pos="993">
          <p15:clr>
            <a:srgbClr val="A4A3A4"/>
          </p15:clr>
        </p15:guide>
        <p15:guide id="3" pos="18081">
          <p15:clr>
            <a:srgbClr val="A4A3A4"/>
          </p15:clr>
        </p15:guide>
        <p15:guide id="4" pos="9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2A4F2F-4F7E-0912-367D-09EAD64B2533}" name="Ruprecht, Robert (IBPT)" initials="RR" userId="S::pa1327@kit.edu::4c36e7f3-6f11-44ab-bada-549522d811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7AC"/>
    <a:srgbClr val="614099"/>
    <a:srgbClr val="F18D05"/>
    <a:srgbClr val="32A852"/>
    <a:srgbClr val="D33A31"/>
    <a:srgbClr val="E9D7E7"/>
    <a:srgbClr val="7272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6" autoAdjust="0"/>
    <p:restoredTop sz="94618" autoAdjust="0"/>
  </p:normalViewPr>
  <p:slideViewPr>
    <p:cSldViewPr snapToGrid="0">
      <p:cViewPr varScale="1">
        <p:scale>
          <a:sx n="16" d="100"/>
          <a:sy n="16" d="100"/>
        </p:scale>
        <p:origin x="2458" y="38"/>
      </p:cViewPr>
      <p:guideLst>
        <p:guide orient="horz" pos="2443"/>
        <p:guide pos="993"/>
        <p:guide pos="18081"/>
        <p:guide pos="9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2338" y="768350"/>
            <a:ext cx="27146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A6CD4C1-6D6D-4CFB-9DC5-1D8FF776892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8208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9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75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623338" y="8356600"/>
            <a:ext cx="6408737" cy="133207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44763" y="8356600"/>
            <a:ext cx="19078575" cy="133207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7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661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3" userDrawn="1">
          <p15:clr>
            <a:srgbClr val="FBAE40"/>
          </p15:clr>
        </p15:guide>
        <p15:guide id="2" pos="953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3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950" y="11969750"/>
            <a:ext cx="12742863" cy="604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89213" y="11969750"/>
            <a:ext cx="12742862" cy="604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3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7741920"/>
            <a:ext cx="27251025" cy="42608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1250823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7007840"/>
            <a:ext cx="13377863" cy="21231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1250823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7007840"/>
            <a:ext cx="13384212" cy="21231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07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3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4" y="5606415"/>
            <a:ext cx="9961563" cy="72532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13533120"/>
            <a:ext cx="9961563" cy="247065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81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8534400"/>
            <a:ext cx="18167350" cy="209756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3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4394" y="7882269"/>
            <a:ext cx="25563512" cy="21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3950" y="12928629"/>
            <a:ext cx="25638125" cy="645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Aufzählungspunkt 1</a:t>
            </a:r>
          </a:p>
          <a:p>
            <a:pPr lvl="1"/>
            <a:r>
              <a:rPr lang="de-DE" altLang="de-DE"/>
              <a:t>Aufzählungspunkt 2</a:t>
            </a:r>
          </a:p>
          <a:p>
            <a:pPr lvl="2"/>
            <a:r>
              <a:rPr lang="de-DE" altLang="de-DE"/>
              <a:t>Aufzählungspunkt 3</a:t>
            </a:r>
          </a:p>
          <a:p>
            <a:pPr lvl="3"/>
            <a:r>
              <a:rPr lang="de-DE" altLang="de-DE"/>
              <a:t>Aufzählungspunkt 4</a:t>
            </a:r>
          </a:p>
          <a:p>
            <a:pPr lvl="4"/>
            <a:r>
              <a:rPr lang="de-DE" altLang="de-DE"/>
              <a:t>Aufzählungspunkt 5</a:t>
            </a:r>
          </a:p>
          <a:p>
            <a:pPr lvl="4"/>
            <a:r>
              <a:rPr lang="de-DE" altLang="de-DE"/>
              <a:t>Aufzählungspunkt 6</a:t>
            </a:r>
          </a:p>
          <a:p>
            <a:pPr lvl="0"/>
            <a:r>
              <a:rPr lang="de-DE" altLang="de-DE"/>
              <a:t>Aufzählungspunkt 7</a:t>
            </a:r>
          </a:p>
          <a:p>
            <a:pPr lvl="0"/>
            <a:r>
              <a:rPr lang="de-DE" altLang="de-DE"/>
              <a:t>Aufzählungspunkt 8</a:t>
            </a:r>
          </a:p>
          <a:p>
            <a:pPr lvl="0"/>
            <a:endParaRPr lang="de-DE" altLang="de-DE"/>
          </a:p>
        </p:txBody>
      </p:sp>
      <p:pic>
        <p:nvPicPr>
          <p:cNvPr id="1052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0" y="1445856"/>
            <a:ext cx="7200000" cy="35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637200" y="41656836"/>
            <a:ext cx="144589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300" dirty="0"/>
              <a:t>KIT – The Research</a:t>
            </a:r>
            <a:r>
              <a:rPr lang="de-DE" altLang="de-DE" sz="3300" baseline="0" dirty="0"/>
              <a:t> </a:t>
            </a:r>
            <a:r>
              <a:rPr lang="de-DE" altLang="de-DE" sz="3300" dirty="0"/>
              <a:t>University in </a:t>
            </a:r>
            <a:r>
              <a:rPr lang="de-DE" altLang="de-DE" sz="3300" dirty="0" err="1"/>
              <a:t>the</a:t>
            </a:r>
            <a:r>
              <a:rPr lang="de-DE" altLang="de-DE" sz="3300" dirty="0"/>
              <a:t> Helmholtz </a:t>
            </a:r>
            <a:r>
              <a:rPr lang="de-DE" altLang="de-DE" sz="3300" dirty="0" err="1"/>
              <a:t>Association</a:t>
            </a:r>
            <a:endParaRPr lang="de-DE" altLang="de-DE" sz="3300" dirty="0"/>
          </a:p>
        </p:txBody>
      </p:sp>
      <p:sp>
        <p:nvSpPr>
          <p:cNvPr id="7" name="Diagonal liegende Ecken des Rechtecks abrunden 6"/>
          <p:cNvSpPr/>
          <p:nvPr userDrawn="1"/>
        </p:nvSpPr>
        <p:spPr bwMode="auto">
          <a:xfrm rot="5400000">
            <a:off x="-4912858" y="6419596"/>
            <a:ext cx="40079979" cy="28694294"/>
          </a:xfrm>
          <a:prstGeom prst="round2DiagRect">
            <a:avLst>
              <a:gd name="adj1" fmla="val 2453"/>
              <a:gd name="adj2" fmla="val 0"/>
            </a:avLst>
          </a:prstGeom>
          <a:noFill/>
          <a:ln w="63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25" y="40989250"/>
            <a:ext cx="5810250" cy="181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AB7F74-3DB4-0721-6975-0EDC6424DE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013" y="1445856"/>
            <a:ext cx="7575222" cy="356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2pPr>
      <a:lvl3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3pPr>
      <a:lvl4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4pPr>
      <a:lvl5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5pPr>
      <a:lvl6pPr marL="457200"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6pPr>
      <a:lvl7pPr marL="914400"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7pPr>
      <a:lvl8pPr marL="1371600"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8pPr>
      <a:lvl9pPr marL="1828800"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9pPr>
    </p:titleStyle>
    <p:bodyStyle>
      <a:lvl1pPr marL="609600" indent="-609600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1447800" indent="-6588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2pPr>
      <a:lvl3pPr marL="22479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3pPr>
      <a:lvl4pPr marL="30480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4pPr>
      <a:lvl5pPr marL="38481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5pPr>
      <a:lvl6pPr marL="43053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6pPr>
      <a:lvl7pPr marL="47625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7pPr>
      <a:lvl8pPr marL="52197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8pPr>
      <a:lvl9pPr marL="5676900" indent="-620713" algn="l" defTabSz="4176713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393262A4-E1CE-43DA-9368-D6764C58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0" y="18904602"/>
            <a:ext cx="9023625" cy="660407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39654" y="5769801"/>
            <a:ext cx="287035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Efficient accelerator operation with artificial intelligence based optimization methods </a:t>
            </a:r>
          </a:p>
          <a:p>
            <a:endParaRPr lang="en-US" sz="7400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ACF8A-085E-A7EA-F477-F66FEA87461C}"/>
              </a:ext>
            </a:extLst>
          </p:cNvPr>
          <p:cNvSpPr/>
          <p:nvPr/>
        </p:nvSpPr>
        <p:spPr bwMode="auto">
          <a:xfrm>
            <a:off x="1039654" y="26722461"/>
            <a:ext cx="28229990" cy="13815936"/>
          </a:xfrm>
          <a:prstGeom prst="roundRect">
            <a:avLst>
              <a:gd name="adj" fmla="val 3676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0" u="none" strike="noStrike" baseline="0">
                <a:latin typeface="TeXGyreTermes-Bold"/>
              </a:rPr>
              <a:t>BAYESIAN ALGORITHM EXECUTION</a:t>
            </a:r>
            <a:endParaRPr kumimoji="0" lang="en-GB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iagonal liegende Ecken des Rechtecks abrunden 1">
            <a:extLst>
              <a:ext uri="{FF2B5EF4-FFF2-40B4-BE49-F238E27FC236}">
                <a16:creationId xmlns:a16="http://schemas.microsoft.com/office/drawing/2014/main" id="{29726521-2D4C-AF42-38AA-0B3BE377901F}"/>
              </a:ext>
            </a:extLst>
          </p:cNvPr>
          <p:cNvSpPr/>
          <p:nvPr/>
        </p:nvSpPr>
        <p:spPr bwMode="auto">
          <a:xfrm flipH="1">
            <a:off x="1039654" y="26232452"/>
            <a:ext cx="11907236" cy="1438957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549275" defTabSz="4176713"/>
            <a:r>
              <a:rPr lang="en-US" sz="6000" b="1" dirty="0">
                <a:solidFill>
                  <a:schemeClr val="bg1"/>
                </a:solidFill>
              </a:rPr>
              <a:t>Simulations / Results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D43648-846E-2082-1589-A0370626B76A}"/>
              </a:ext>
            </a:extLst>
          </p:cNvPr>
          <p:cNvSpPr/>
          <p:nvPr/>
        </p:nvSpPr>
        <p:spPr bwMode="auto">
          <a:xfrm>
            <a:off x="1100700" y="10836523"/>
            <a:ext cx="14039287" cy="14742626"/>
          </a:xfrm>
          <a:prstGeom prst="roundRect">
            <a:avLst>
              <a:gd name="adj" fmla="val 3676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iagonal liegende Ecken des Rechtecks abrunden 1">
            <a:extLst>
              <a:ext uri="{FF2B5EF4-FFF2-40B4-BE49-F238E27FC236}">
                <a16:creationId xmlns:a16="http://schemas.microsoft.com/office/drawing/2014/main" id="{F7AC7D5A-0F59-6BDA-8ACE-45BEEB3C3103}"/>
              </a:ext>
            </a:extLst>
          </p:cNvPr>
          <p:cNvSpPr/>
          <p:nvPr/>
        </p:nvSpPr>
        <p:spPr bwMode="auto">
          <a:xfrm flipH="1">
            <a:off x="1067610" y="10477140"/>
            <a:ext cx="8709435" cy="162000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549275" algn="ctr" defTabSz="4176713"/>
            <a:r>
              <a:rPr lang="en-US" sz="6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690B09-6673-32B4-C194-E25608868C15}"/>
              </a:ext>
            </a:extLst>
          </p:cNvPr>
          <p:cNvSpPr txBox="1"/>
          <p:nvPr/>
        </p:nvSpPr>
        <p:spPr>
          <a:xfrm>
            <a:off x="2347266" y="27776335"/>
            <a:ext cx="1346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BO controlling steering magnets (M</a:t>
            </a:r>
            <a:r>
              <a:rPr lang="en-GB" sz="2400" b="1" dirty="0"/>
              <a:t>1</a:t>
            </a:r>
            <a:r>
              <a:rPr lang="en-GB" sz="3600" b="1" dirty="0"/>
              <a:t>, M</a:t>
            </a:r>
            <a:r>
              <a:rPr lang="en-GB" sz="2400" b="1" dirty="0"/>
              <a:t>2</a:t>
            </a:r>
            <a:r>
              <a:rPr lang="en-GB" sz="36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66B54-1A8F-A544-DF7C-C396950BE785}"/>
              </a:ext>
            </a:extLst>
          </p:cNvPr>
          <p:cNvSpPr txBox="1"/>
          <p:nvPr/>
        </p:nvSpPr>
        <p:spPr>
          <a:xfrm>
            <a:off x="1100700" y="8094115"/>
            <a:ext cx="2314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Evangelos Matzoukas</a:t>
            </a:r>
            <a:r>
              <a:rPr lang="en-US" sz="4800" dirty="0"/>
              <a:t>, Anke-Susanne Müller,</a:t>
            </a:r>
            <a:r>
              <a:rPr lang="en-US" sz="4800" b="1" dirty="0"/>
              <a:t> </a:t>
            </a:r>
            <a:r>
              <a:rPr lang="en-US" sz="4800" dirty="0"/>
              <a:t>Chenran Xu, Giovanni De Carne </a:t>
            </a:r>
            <a:endParaRPr lang="en-US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6571D-6A1B-49E8-9A9A-26CEDA28E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51" y="1365287"/>
            <a:ext cx="13693493" cy="3842418"/>
          </a:xfrm>
          <a:prstGeom prst="rect">
            <a:avLst/>
          </a:prstGeom>
        </p:spPr>
      </p:pic>
      <p:sp>
        <p:nvSpPr>
          <p:cNvPr id="57" name="Rounded Rectangle 13">
            <a:extLst>
              <a:ext uri="{FF2B5EF4-FFF2-40B4-BE49-F238E27FC236}">
                <a16:creationId xmlns:a16="http://schemas.microsoft.com/office/drawing/2014/main" id="{9F9DD816-8C04-4DB5-9DBD-FEAE381C67D9}"/>
              </a:ext>
            </a:extLst>
          </p:cNvPr>
          <p:cNvSpPr/>
          <p:nvPr/>
        </p:nvSpPr>
        <p:spPr bwMode="auto">
          <a:xfrm>
            <a:off x="15230357" y="10807087"/>
            <a:ext cx="14039287" cy="14742626"/>
          </a:xfrm>
          <a:prstGeom prst="roundRect">
            <a:avLst>
              <a:gd name="adj" fmla="val 3676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Diagonal liegende Ecken des Rechtecks abrunden 1">
            <a:extLst>
              <a:ext uri="{FF2B5EF4-FFF2-40B4-BE49-F238E27FC236}">
                <a16:creationId xmlns:a16="http://schemas.microsoft.com/office/drawing/2014/main" id="{6BA5B32E-DDA8-4464-8A56-B4E6F2DB5BB3}"/>
              </a:ext>
            </a:extLst>
          </p:cNvPr>
          <p:cNvSpPr/>
          <p:nvPr/>
        </p:nvSpPr>
        <p:spPr bwMode="auto">
          <a:xfrm flipH="1">
            <a:off x="15230354" y="10477139"/>
            <a:ext cx="13948919" cy="213689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549275" algn="ctr" defTabSz="4176713"/>
            <a:r>
              <a:rPr lang="en-US" sz="6000" b="1" dirty="0">
                <a:solidFill>
                  <a:schemeClr val="bg1"/>
                </a:solidFill>
              </a:rPr>
              <a:t>Bayesian Optimization (BO) / BAX / Cheetah code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74D9C27-17D1-43C4-B4E5-C36AB754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930" y="868917"/>
            <a:ext cx="10106329" cy="45248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0B1DB99-8E46-46E9-BBAD-EB186D0C7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0" y="12209036"/>
            <a:ext cx="7884006" cy="627812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0B5810D-2980-4DA1-902D-0E7F7ECC247D}"/>
              </a:ext>
            </a:extLst>
          </p:cNvPr>
          <p:cNvSpPr/>
          <p:nvPr/>
        </p:nvSpPr>
        <p:spPr>
          <a:xfrm>
            <a:off x="5037875" y="13046695"/>
            <a:ext cx="1503602" cy="13358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E3BD61C-65F2-40A1-8E60-7B4BEAE09ECB}"/>
              </a:ext>
            </a:extLst>
          </p:cNvPr>
          <p:cNvCxnSpPr>
            <a:cxnSpLocks/>
          </p:cNvCxnSpPr>
          <p:nvPr/>
        </p:nvCxnSpPr>
        <p:spPr>
          <a:xfrm>
            <a:off x="6541477" y="13704027"/>
            <a:ext cx="2775780" cy="20984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CD59F728-9300-4183-8FAE-94FB06901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01" y="15928648"/>
            <a:ext cx="2862530" cy="292871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E3AB4AF-CA26-43D2-A161-2A941539AC02}"/>
              </a:ext>
            </a:extLst>
          </p:cNvPr>
          <p:cNvSpPr/>
          <p:nvPr/>
        </p:nvSpPr>
        <p:spPr>
          <a:xfrm>
            <a:off x="9312350" y="15366796"/>
            <a:ext cx="3472637" cy="3871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1" name="Arrow: Bent 70">
            <a:extLst>
              <a:ext uri="{FF2B5EF4-FFF2-40B4-BE49-F238E27FC236}">
                <a16:creationId xmlns:a16="http://schemas.microsoft.com/office/drawing/2014/main" id="{BD13368B-5DB2-42DA-866F-27F24E674BB7}"/>
              </a:ext>
            </a:extLst>
          </p:cNvPr>
          <p:cNvSpPr/>
          <p:nvPr/>
        </p:nvSpPr>
        <p:spPr>
          <a:xfrm rot="19005942">
            <a:off x="10561228" y="17005563"/>
            <a:ext cx="901103" cy="1075168"/>
          </a:xfrm>
          <a:prstGeom prst="bentArrow">
            <a:avLst>
              <a:gd name="adj1" fmla="val 16429"/>
              <a:gd name="adj2" fmla="val 21028"/>
              <a:gd name="adj3" fmla="val 25000"/>
              <a:gd name="adj4" fmla="val 43750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B6D833-F5B4-429E-8FE4-83B5831D1EDB}"/>
              </a:ext>
            </a:extLst>
          </p:cNvPr>
          <p:cNvSpPr txBox="1"/>
          <p:nvPr/>
        </p:nvSpPr>
        <p:spPr>
          <a:xfrm>
            <a:off x="8251781" y="12498492"/>
            <a:ext cx="617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KARA injection line</a:t>
            </a:r>
            <a:endParaRPr lang="en-DE" sz="4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4D1D40-2ED1-4CC0-B748-161615D45946}"/>
              </a:ext>
            </a:extLst>
          </p:cNvPr>
          <p:cNvSpPr txBox="1"/>
          <p:nvPr/>
        </p:nvSpPr>
        <p:spPr>
          <a:xfrm>
            <a:off x="9664613" y="21271290"/>
            <a:ext cx="5726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Deflection of the particle beam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Increased energy loss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Reduced beam efficiency and performance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Errors in diagnostics.</a:t>
            </a:r>
            <a:endParaRPr lang="en-DE" sz="32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4CD93FE-BC25-480E-BB31-223CBFA8A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8712" y="13873253"/>
            <a:ext cx="8663608" cy="50609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8BFFE4F-7A42-492F-9E5F-921916D90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6485" y="28578938"/>
            <a:ext cx="6862445" cy="50584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58FB709-B3F9-424C-8F99-5BAA1AD2D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959" y="34089265"/>
            <a:ext cx="6815058" cy="5054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334E46F-0DD6-410A-B593-017363A92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8409" y="34165939"/>
            <a:ext cx="6358662" cy="493375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A888EA2-E1BD-4037-8FB8-42B3D674B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6064" y="28610181"/>
            <a:ext cx="4868101" cy="477502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D58DB99-4523-4348-A018-F5E134358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8068" y="28678196"/>
            <a:ext cx="4663103" cy="464478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BAFE488-4257-4E56-BADD-E1A7D3C006A2}"/>
              </a:ext>
            </a:extLst>
          </p:cNvPr>
          <p:cNvSpPr txBox="1"/>
          <p:nvPr/>
        </p:nvSpPr>
        <p:spPr>
          <a:xfrm>
            <a:off x="2488419" y="31764204"/>
            <a:ext cx="3301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(BO)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84C639-0DF6-4536-8986-4A0CA6D2DF3B}"/>
              </a:ext>
            </a:extLst>
          </p:cNvPr>
          <p:cNvSpPr txBox="1"/>
          <p:nvPr/>
        </p:nvSpPr>
        <p:spPr>
          <a:xfrm>
            <a:off x="7988017" y="31764204"/>
            <a:ext cx="247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(BO)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4CDE5B-03CD-4B5A-80DA-2F1D15AD17B7}"/>
              </a:ext>
            </a:extLst>
          </p:cNvPr>
          <p:cNvSpPr txBox="1"/>
          <p:nvPr/>
        </p:nvSpPr>
        <p:spPr>
          <a:xfrm>
            <a:off x="3240220" y="33341884"/>
            <a:ext cx="254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Pixels</a:t>
            </a:r>
            <a:endParaRPr lang="en-DE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4CDBA3-4019-4A07-8EB2-1E8EAEDAFC78}"/>
              </a:ext>
            </a:extLst>
          </p:cNvPr>
          <p:cNvSpPr txBox="1"/>
          <p:nvPr/>
        </p:nvSpPr>
        <p:spPr>
          <a:xfrm>
            <a:off x="8157961" y="33328969"/>
            <a:ext cx="3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Pixels</a:t>
            </a:r>
            <a:endParaRPr lang="en-DE" sz="2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A4DA6DF-61EF-4BA2-80D1-6007AEE0A23F}"/>
              </a:ext>
            </a:extLst>
          </p:cNvPr>
          <p:cNvSpPr txBox="1"/>
          <p:nvPr/>
        </p:nvSpPr>
        <p:spPr>
          <a:xfrm>
            <a:off x="17957840" y="27144201"/>
            <a:ext cx="909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BAX to align beam through quadrupole centre (M</a:t>
            </a:r>
            <a:r>
              <a:rPr lang="en-GB" sz="2400" b="1" dirty="0"/>
              <a:t>1</a:t>
            </a:r>
            <a:r>
              <a:rPr lang="en-GB" sz="3600" b="1" dirty="0"/>
              <a:t>, Q</a:t>
            </a:r>
            <a:r>
              <a:rPr lang="en-GB" sz="2400" b="1" dirty="0"/>
              <a:t>1</a:t>
            </a:r>
            <a:r>
              <a:rPr lang="en-GB" sz="3600" b="1" dirty="0"/>
              <a:t>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9F920E-9D66-44E8-BF10-CCE13C1340FE}"/>
              </a:ext>
            </a:extLst>
          </p:cNvPr>
          <p:cNvSpPr txBox="1"/>
          <p:nvPr/>
        </p:nvSpPr>
        <p:spPr>
          <a:xfrm>
            <a:off x="16492877" y="39333096"/>
            <a:ext cx="1202238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eXGyreTermes-Regular"/>
              </a:rPr>
              <a:t>BAX e</a:t>
            </a:r>
            <a:r>
              <a:rPr lang="en-US" sz="3200" b="1" i="0" u="none" strike="noStrike" baseline="0" dirty="0">
                <a:latin typeface="TeXGyreTermes-Regular"/>
              </a:rPr>
              <a:t>fficiently finds the ideal steering parameters M</a:t>
            </a:r>
            <a:r>
              <a:rPr lang="en-US" sz="2400" b="1" i="0" u="none" strike="noStrike" baseline="0" dirty="0">
                <a:latin typeface="TeXGyreTermes-Regular"/>
              </a:rPr>
              <a:t>1</a:t>
            </a:r>
            <a:r>
              <a:rPr lang="en-US" sz="3200" b="1" i="0" u="none" strike="noStrike" baseline="0" dirty="0">
                <a:latin typeface="TeXGyreTermes-Regular"/>
              </a:rPr>
              <a:t> for transporting through a quadrupole Q</a:t>
            </a:r>
            <a:r>
              <a:rPr lang="en-US" sz="2400" b="1" i="0" u="none" strike="noStrike" baseline="0" dirty="0">
                <a:latin typeface="TeXGyreTermes-Regular"/>
              </a:rPr>
              <a:t>1. </a:t>
            </a:r>
            <a:endParaRPr lang="en-US" sz="5400" b="1" dirty="0">
              <a:latin typeface="+mj-lt"/>
              <a:ea typeface="Hiragino Kaku Gothic Std W8" panose="020B0800000000000000" pitchFamily="34" charset="-12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806A61-C2D3-45AB-B5C3-B48D5B4704F3}"/>
              </a:ext>
            </a:extLst>
          </p:cNvPr>
          <p:cNvSpPr txBox="1"/>
          <p:nvPr/>
        </p:nvSpPr>
        <p:spPr>
          <a:xfrm>
            <a:off x="1764716" y="39308993"/>
            <a:ext cx="1118217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eXGyreTermes-Regular"/>
                <a:ea typeface="Hiragino Kaku Gothic Std W8" panose="020B0800000000000000" pitchFamily="34" charset="-128"/>
              </a:rPr>
              <a:t>BO achieved the centering of the beam with the control of the steering parameters M</a:t>
            </a:r>
            <a:r>
              <a:rPr lang="en-US" sz="2400" b="1" dirty="0">
                <a:latin typeface="TeXGyreTermes-Regular"/>
                <a:ea typeface="Hiragino Kaku Gothic Std W8" panose="020B0800000000000000" pitchFamily="34" charset="-128"/>
              </a:rPr>
              <a:t>1</a:t>
            </a:r>
            <a:r>
              <a:rPr lang="en-US" sz="3200" b="1" dirty="0">
                <a:latin typeface="TeXGyreTermes-Regular"/>
                <a:ea typeface="Hiragino Kaku Gothic Std W8" panose="020B0800000000000000" pitchFamily="34" charset="-128"/>
              </a:rPr>
              <a:t>, M</a:t>
            </a:r>
            <a:r>
              <a:rPr lang="en-US" sz="2400" b="1" dirty="0">
                <a:latin typeface="TeXGyreTermes-Regular"/>
                <a:ea typeface="Hiragino Kaku Gothic Std W8" panose="020B0800000000000000" pitchFamily="34" charset="-128"/>
              </a:rPr>
              <a:t>2</a:t>
            </a:r>
            <a:endParaRPr lang="en-US" sz="5400" b="1" dirty="0">
              <a:latin typeface="+mj-lt"/>
              <a:ea typeface="Hiragino Kaku Gothic Std W8" panose="020B0800000000000000" pitchFamily="34" charset="-128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4EA4741-CFFD-4D70-8D20-4CB7BA310E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060" y="28344530"/>
            <a:ext cx="6862445" cy="549375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666CEE8-03E5-4219-8591-D0CEC898DC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87667" y="20512524"/>
            <a:ext cx="4442526" cy="4496701"/>
          </a:xfrm>
          <a:prstGeom prst="rect">
            <a:avLst/>
          </a:prstGeom>
        </p:spPr>
      </p:pic>
      <p:sp>
        <p:nvSpPr>
          <p:cNvPr id="105" name="Content Placeholder 9">
            <a:extLst>
              <a:ext uri="{FF2B5EF4-FFF2-40B4-BE49-F238E27FC236}">
                <a16:creationId xmlns:a16="http://schemas.microsoft.com/office/drawing/2014/main" id="{FF49EFD7-115D-46BA-AAB8-C8B62F22AA01}"/>
              </a:ext>
            </a:extLst>
          </p:cNvPr>
          <p:cNvSpPr txBox="1">
            <a:spLocks/>
          </p:cNvSpPr>
          <p:nvPr/>
        </p:nvSpPr>
        <p:spPr>
          <a:xfrm>
            <a:off x="24243387" y="15469379"/>
            <a:ext cx="8046010" cy="2552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48" indent="-27144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Faster tuning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Accurate alignment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Automated optimization</a:t>
            </a:r>
            <a:endParaRPr lang="en-US" sz="3200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106" name="Content Placeholder 9">
            <a:extLst>
              <a:ext uri="{FF2B5EF4-FFF2-40B4-BE49-F238E27FC236}">
                <a16:creationId xmlns:a16="http://schemas.microsoft.com/office/drawing/2014/main" id="{932589CA-5520-4E26-B139-CD4463B3EC0F}"/>
              </a:ext>
            </a:extLst>
          </p:cNvPr>
          <p:cNvSpPr txBox="1">
            <a:spLocks/>
          </p:cNvSpPr>
          <p:nvPr/>
        </p:nvSpPr>
        <p:spPr>
          <a:xfrm>
            <a:off x="21013256" y="20631185"/>
            <a:ext cx="8232780" cy="394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48" indent="-27144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Fast simulation toolkit for particle accelerators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Easy-to-use differentiable simulation toolkit  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Ease and speed-up the development and deployment of machine learning methods to particle accelerators </a:t>
            </a:r>
            <a:endParaRPr lang="en-US" sz="3200" b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23122AF-2DD9-44EC-A638-EBEB7AEC71D8}"/>
              </a:ext>
            </a:extLst>
          </p:cNvPr>
          <p:cNvSpPr txBox="1"/>
          <p:nvPr/>
        </p:nvSpPr>
        <p:spPr>
          <a:xfrm>
            <a:off x="17123308" y="19629980"/>
            <a:ext cx="452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Cheetah</a:t>
            </a:r>
            <a:endParaRPr lang="en-DE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CE8F327-98C7-4EC2-8B30-6D7DB0BC99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399" y="33653949"/>
            <a:ext cx="6799029" cy="565633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C1E046C-1BE2-4266-BF18-802DE410A0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129" y="33939240"/>
            <a:ext cx="6729880" cy="5105131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A7A38D3-F4A9-4059-A577-616F7DE6B6CB}"/>
              </a:ext>
            </a:extLst>
          </p:cNvPr>
          <p:cNvSpPr txBox="1"/>
          <p:nvPr/>
        </p:nvSpPr>
        <p:spPr>
          <a:xfrm>
            <a:off x="125654" y="40823389"/>
            <a:ext cx="27025260" cy="123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5325" marR="5080" indent="-1525905">
              <a:lnSpc>
                <a:spcPct val="101099"/>
              </a:lnSpc>
            </a:pPr>
            <a:r>
              <a:rPr lang="en-US" b="1" baseline="2136" dirty="0"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  <a:r>
              <a:rPr lang="en-US" baseline="2136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pc="607" baseline="21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MT"/>
                <a:cs typeface="Arial MT"/>
              </a:rPr>
              <a:t>This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work</a:t>
            </a:r>
            <a:r>
              <a:rPr lang="en-US" sz="2800" spc="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has</a:t>
            </a:r>
            <a:r>
              <a:rPr lang="en-US" sz="2800" spc="-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been</a:t>
            </a:r>
            <a:r>
              <a:rPr lang="en-US" sz="2800" spc="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supported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by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the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Research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Facility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2.0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project that</a:t>
            </a:r>
            <a:r>
              <a:rPr lang="en-US" sz="2800" spc="-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has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received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spc="-10" dirty="0">
                <a:latin typeface="Arial MT"/>
                <a:cs typeface="Arial MT"/>
              </a:rPr>
              <a:t>funding </a:t>
            </a:r>
            <a:r>
              <a:rPr lang="en-US" sz="2800" dirty="0">
                <a:latin typeface="Arial MT"/>
                <a:cs typeface="Arial MT"/>
              </a:rPr>
              <a:t>from</a:t>
            </a:r>
            <a:r>
              <a:rPr lang="en-US" sz="2800" spc="-1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the</a:t>
            </a:r>
            <a:r>
              <a:rPr lang="en-US" sz="2800" spc="-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European Union’s Horizon</a:t>
            </a:r>
            <a:r>
              <a:rPr lang="en-US" sz="2800" spc="-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Europe research</a:t>
            </a:r>
            <a:r>
              <a:rPr lang="en-US" sz="2800" spc="-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and</a:t>
            </a:r>
            <a:r>
              <a:rPr lang="en-US" sz="2800" spc="-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innovation</a:t>
            </a:r>
            <a:r>
              <a:rPr lang="en-US" sz="2800" spc="4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program</a:t>
            </a:r>
            <a:r>
              <a:rPr lang="en-US" sz="2800" spc="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under</a:t>
            </a:r>
            <a:r>
              <a:rPr lang="en-US" sz="2800" spc="-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grant</a:t>
            </a:r>
            <a:r>
              <a:rPr lang="en-US" sz="2800" spc="-1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agreement No.</a:t>
            </a:r>
            <a:r>
              <a:rPr lang="en-US" sz="2800" spc="-10" dirty="0">
                <a:latin typeface="Arial MT"/>
                <a:cs typeface="Arial MT"/>
              </a:rPr>
              <a:t> 101131850.</a:t>
            </a:r>
            <a:endParaRPr lang="en-US"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  <p:bldP spid="106" grpId="0" build="p"/>
    </p:bldLst>
  </p:timing>
</p:sld>
</file>

<file path=ppt/theme/theme1.xml><?xml version="1.0" encoding="utf-8"?>
<a:theme xmlns:a="http://schemas.openxmlformats.org/drawingml/2006/main" name="KIT_W-Poster_A0_hoch_en">
  <a:themeElements>
    <a:clrScheme name="KIT_W-Poster_A0_hoch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D9D9D9"/>
      </a:hlink>
      <a:folHlink>
        <a:srgbClr val="B3E0DA"/>
      </a:folHlink>
    </a:clrScheme>
    <a:fontScheme name="KIT_W-Poster_A0_hoch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_W-Poster_A0_hoch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D9D9D9"/>
        </a:hlink>
        <a:folHlink>
          <a:srgbClr val="B3E0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IT-Poster_A0_hoch_eng" id="{82379D13-B2A6-7A47-AB52-290B006002C6}" vid="{A76A9EA7-AF4A-2C47-A801-2B104D4925C8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KIT_W-Poster_A0_hoch_en</Template>
  <TotalTime>0</TotalTime>
  <Words>186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MT</vt:lpstr>
      <vt:lpstr>TeXGyreTermes-Bold</vt:lpstr>
      <vt:lpstr>TeXGyreTermes-Regular</vt:lpstr>
      <vt:lpstr>Wingdings</vt:lpstr>
      <vt:lpstr>KIT_W-Poster_A0_hoch_en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Xu, Chenran (IBPT)</dc:creator>
  <cp:lastModifiedBy>Matzoukas, Evangelos (ITEP)</cp:lastModifiedBy>
  <cp:revision>77</cp:revision>
  <cp:lastPrinted>2025-02-11T09:25:34Z</cp:lastPrinted>
  <dcterms:created xsi:type="dcterms:W3CDTF">2024-06-06T07:54:45Z</dcterms:created>
  <dcterms:modified xsi:type="dcterms:W3CDTF">2025-03-31T18:14:17Z</dcterms:modified>
</cp:coreProperties>
</file>