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C055FC-3B54-4E7C-B3AC-06798744EC19}" v="20" dt="2024-02-01T12:22:07.157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DECCC"/>
          </a:solidFill>
        </a:fill>
      </a:tcStyle>
    </a:wholeTbl>
    <a:band2H>
      <a:tcTxStyle/>
      <a:tcStyle>
        <a:tcBdr/>
        <a:fill>
          <a:solidFill>
            <a:srgbClr val="EFF6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4"/>
          </a:solidFill>
        </a:fill>
      </a:tcStyle>
    </a:wholeTbl>
    <a:band2H>
      <a:tcTxStyle/>
      <a:tcStyle>
        <a:tcBdr/>
        <a:fill>
          <a:solidFill>
            <a:srgbClr val="E7F0EB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E9FD"/>
          </a:solidFill>
        </a:fill>
      </a:tcStyle>
    </a:wholeTbl>
    <a:band2H>
      <a:tcTxStyle/>
      <a:tcStyle>
        <a:tcBdr/>
        <a:fill>
          <a:solidFill>
            <a:srgbClr val="E8F4F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28969"/>
          <c:y val="0.28969"/>
          <c:w val="0.42061999999999999"/>
          <c:h val="0.40811999999999998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Bioenergie</c:v>
                </c:pt>
              </c:strCache>
            </c:strRef>
          </c:tx>
          <c:spPr>
            <a:gradFill flip="none" rotWithShape="1">
              <a:gsLst>
                <a:gs pos="0">
                  <a:srgbClr val="3F80CE"/>
                </a:gs>
                <a:gs pos="100000">
                  <a:srgbClr val="D2FF99"/>
                </a:gs>
              </a:gsLst>
              <a:lin ang="16200000" scaled="0"/>
            </a:gradFill>
            <a:ln w="12700" cap="flat">
              <a:noFill/>
              <a:miter lim="400000"/>
            </a:ln>
            <a:effectLst>
              <a:outerShdw blurRad="38100" dist="23000" dir="5400000" algn="tl">
                <a:srgbClr val="000000">
                  <a:alpha val="35000"/>
                </a:srgbClr>
              </a:outerShdw>
            </a:effectLst>
          </c:spPr>
          <c:explosion val="1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BBC0-4C15-BE86-6CED5D117A54}"/>
              </c:ext>
            </c:extLst>
          </c:dPt>
          <c:dPt>
            <c:idx val="1"/>
            <c:bubble3D val="0"/>
            <c:spPr>
              <a:solidFill>
                <a:srgbClr val="4F6228"/>
              </a:solidFill>
              <a:ln w="12700" cap="flat">
                <a:noFill/>
                <a:miter lim="400000"/>
              </a:ln>
              <a:effectLst>
                <a:outerShdw blurRad="38100" dist="23000" dir="5400000" algn="tl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BC0-4C15-BE86-6CED5D117A54}"/>
              </c:ext>
            </c:extLst>
          </c:dPt>
          <c:dPt>
            <c:idx val="2"/>
            <c:bubble3D val="0"/>
            <c:spPr>
              <a:solidFill>
                <a:srgbClr val="376092"/>
              </a:solidFill>
              <a:ln w="12700" cap="flat">
                <a:noFill/>
                <a:miter lim="400000"/>
              </a:ln>
              <a:effectLst>
                <a:outerShdw blurRad="38100" dist="23000" dir="5400000" algn="tl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BC0-4C15-BE86-6CED5D117A54}"/>
              </c:ext>
            </c:extLst>
          </c:dPt>
          <c:dPt>
            <c:idx val="3"/>
            <c:bubble3D val="0"/>
            <c:spPr>
              <a:solidFill>
                <a:srgbClr val="779310"/>
              </a:solidFill>
              <a:ln w="12700" cap="flat">
                <a:noFill/>
                <a:miter lim="400000"/>
              </a:ln>
              <a:effectLst>
                <a:outerShdw blurRad="38100" dist="23000" dir="5400000" algn="tl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BC0-4C15-BE86-6CED5D117A54}"/>
              </c:ext>
            </c:extLst>
          </c:dPt>
          <c:dPt>
            <c:idx val="4"/>
            <c:bubble3D val="0"/>
            <c:spPr>
              <a:solidFill>
                <a:srgbClr val="953735"/>
              </a:solidFill>
              <a:ln w="12700" cap="flat">
                <a:noFill/>
                <a:miter lim="400000"/>
              </a:ln>
              <a:effectLst>
                <a:outerShdw blurRad="127000" dist="76200" dir="6459008" algn="tl">
                  <a:srgbClr val="000000">
                    <a:alpha val="7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BBC0-4C15-BE86-6CED5D117A54}"/>
              </c:ext>
            </c:extLst>
          </c:dPt>
          <c:dLbls>
            <c:dLbl>
              <c:idx val="0"/>
              <c:layout>
                <c:manualLayout>
                  <c:x val="5.3458840127051703E-2"/>
                  <c:y val="0"/>
                </c:manualLayout>
              </c:layout>
              <c:numFmt formatCode="0" sourceLinked="0"/>
              <c:spPr/>
              <c:txPr>
                <a:bodyPr/>
                <a:lstStyle/>
                <a:p>
                  <a:pPr>
                    <a:defRPr sz="920" b="0" i="0" u="none" strike="noStrike">
                      <a:solidFill>
                        <a:srgbClr val="000000"/>
                      </a:solidFill>
                      <a:latin typeface="Calibri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BC0-4C15-BE86-6CED5D117A54}"/>
                </c:ext>
              </c:extLst>
            </c:dLbl>
            <c:dLbl>
              <c:idx val="1"/>
              <c:layout>
                <c:manualLayout>
                  <c:x val="1.1077256553471136E-7"/>
                  <c:y val="3.3535038949236005E-2"/>
                </c:manualLayout>
              </c:layout>
              <c:numFmt formatCode="0" sourceLinked="0"/>
              <c:spPr/>
              <c:txPr>
                <a:bodyPr/>
                <a:lstStyle/>
                <a:p>
                  <a:pPr>
                    <a:defRPr sz="920" b="0" i="0" u="none" strike="noStrike">
                      <a:solidFill>
                        <a:srgbClr val="000000"/>
                      </a:solidFill>
                      <a:latin typeface="Calibri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81427450726701"/>
                      <c:h val="8.301416748303508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BBC0-4C15-BE86-6CED5D117A54}"/>
                </c:ext>
              </c:extLst>
            </c:dLbl>
            <c:dLbl>
              <c:idx val="2"/>
              <c:layout>
                <c:manualLayout>
                  <c:x val="4.2204347468724791E-3"/>
                  <c:y val="9.2983304315346238E-2"/>
                </c:manualLayout>
              </c:layout>
              <c:tx>
                <c:rich>
                  <a:bodyPr/>
                  <a:lstStyle/>
                  <a:p>
                    <a:pPr>
                      <a:defRPr lang="de-DE" sz="920" b="0" i="0" u="none" strike="noStrike" noProof="0">
                        <a:solidFill>
                          <a:srgbClr val="000000"/>
                        </a:solidFill>
                        <a:latin typeface="Calibri"/>
                      </a:defRPr>
                    </a:pPr>
                    <a:r>
                      <a:rPr lang="en-US" noProof="0" dirty="0"/>
                      <a:t>Verfahren / Maschinen / Anlagen</a:t>
                    </a:r>
                  </a:p>
                </c:rich>
              </c:tx>
              <c:numFmt formatCode="0" sourceLinked="0"/>
              <c:spPr/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990409311276001"/>
                      <c:h val="0.1057569397718137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5-BBC0-4C15-BE86-6CED5D117A54}"/>
                </c:ext>
              </c:extLst>
            </c:dLbl>
            <c:dLbl>
              <c:idx val="3"/>
              <c:layout>
                <c:manualLayout>
                  <c:x val="5.627246329163311E-3"/>
                  <c:y val="5.1826812908039185E-2"/>
                </c:manualLayout>
              </c:layout>
              <c:numFmt formatCode="0" sourceLinked="0"/>
              <c:spPr/>
              <c:txPr>
                <a:bodyPr/>
                <a:lstStyle/>
                <a:p>
                  <a:pPr>
                    <a:defRPr sz="920" b="0" i="0" u="none" strike="noStrike">
                      <a:solidFill>
                        <a:srgbClr val="000000"/>
                      </a:solidFill>
                      <a:latin typeface="Calibri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883977701039468"/>
                      <c:h val="0.1118541977580814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BBC0-4C15-BE86-6CED5D117A54}"/>
                </c:ext>
              </c:extLst>
            </c:dLbl>
            <c:dLbl>
              <c:idx val="4"/>
              <c:numFmt formatCode="0" sourceLinked="0"/>
              <c:spPr/>
              <c:txPr>
                <a:bodyPr/>
                <a:lstStyle/>
                <a:p>
                  <a:pPr>
                    <a:defRPr sz="920" b="0" i="0" u="none" strike="noStrike">
                      <a:solidFill>
                        <a:srgbClr val="000000"/>
                      </a:solidFill>
                      <a:latin typeface="Calibri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BBC0-4C15-BE86-6CED5D117A54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20" b="0" i="0" u="none" strike="noStrike">
                    <a:solidFill>
                      <a:srgbClr val="000000"/>
                    </a:solidFill>
                    <a:latin typeface="Calibri"/>
                  </a:defRPr>
                </a:pPr>
                <a:endParaRPr lang="de-DE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5"/>
                <c:pt idx="0">
                  <c:v>Bioenergie</c:v>
                </c:pt>
                <c:pt idx="1">
                  <c:v>Materialien/Bau</c:v>
                </c:pt>
                <c:pt idx="2">
                  <c:v>Verfahren/Maschinen/Anlagen</c:v>
                </c:pt>
                <c:pt idx="3">
                  <c:v>stoffl. Verwertung/Chemie </c:v>
                </c:pt>
                <c:pt idx="4">
                  <c:v>Pharma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165</c:v>
                </c:pt>
                <c:pt idx="1">
                  <c:v>314</c:v>
                </c:pt>
                <c:pt idx="2">
                  <c:v>181</c:v>
                </c:pt>
                <c:pt idx="3">
                  <c:v>3163</c:v>
                </c:pt>
                <c:pt idx="4">
                  <c:v>3708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BC0-4C15-BE86-6CED5D117A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01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7" name="Shape 2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245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1" name="Shape 31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biogener Stoffströme reduziert Ressourcennutzung und Flächenverbrauch in der Metropolregion</a:t>
            </a:r>
            <a:endParaRPr sz="1000"/>
          </a:p>
          <a:p>
            <a:pPr>
              <a:defRPr sz="1000"/>
            </a:pPr>
            <a:endParaRPr sz="1000"/>
          </a:p>
          <a:p>
            <a:pPr>
              <a:defRPr sz="1000"/>
            </a:pPr>
            <a:endParaRPr sz="1000"/>
          </a:p>
          <a:p>
            <a:r>
              <a:t>Die Nutzung biogener Abfälle, Reststoffe und Kohlenstoffemissionen ersetzen den Einsatz von fossilen Ressourcen und reduzieren damit den CO</a:t>
            </a:r>
            <a:r>
              <a:rPr baseline="-25000"/>
              <a:t>2</a:t>
            </a:r>
            <a:r>
              <a:t>-Ausstoß reduzieren. </a:t>
            </a:r>
          </a:p>
          <a:p>
            <a:endParaRPr/>
          </a:p>
          <a:p>
            <a:r>
              <a:t>Der Klimaschutz und die Substitution fossiler Rohstoffe werden bei stofflicher Nutzung häufig in höherem Maße unterstützt als bei der energetischen Nutzung.</a:t>
            </a:r>
          </a:p>
          <a:p>
            <a:endParaRPr/>
          </a:p>
          <a:p>
            <a:r>
              <a:t>Neben ökologischen Vorteilen zeichnen sich die Projekte durch einen wirtschaftlichen Nutzen für Unternehmen aus – z.B. durch verminderte Rohstoffkosten oder innovative Produkte.</a:t>
            </a:r>
          </a:p>
          <a:p>
            <a:r>
              <a:t>[Regionale Wertschöpfungskette darstellen]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41" name="Shape 34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biogener Stoffströme reduziert Ressourcennutzung und Flächenverbrauch in der Metropolregion</a:t>
            </a:r>
            <a:endParaRPr sz="1000"/>
          </a:p>
          <a:p>
            <a:pPr>
              <a:defRPr sz="1000"/>
            </a:pPr>
            <a:endParaRPr sz="1000"/>
          </a:p>
          <a:p>
            <a:pPr>
              <a:defRPr sz="1000"/>
            </a:pPr>
            <a:endParaRPr sz="1000"/>
          </a:p>
          <a:p>
            <a:r>
              <a:t>Die Nutzung biogener Abfälle, Reststoffe und Kohlenstoffemissionen ersetzen den Einsatz von fossilen Ressourcen und reduzieren damit den CO</a:t>
            </a:r>
            <a:r>
              <a:rPr baseline="-25000"/>
              <a:t>2</a:t>
            </a:r>
            <a:r>
              <a:t>-Ausstoß reduzieren. </a:t>
            </a:r>
          </a:p>
          <a:p>
            <a:endParaRPr/>
          </a:p>
          <a:p>
            <a:r>
              <a:t>Der Klimaschutz und die Substitution fossiler Rohstoffe werden bei stofflicher Nutzung häufig in höherem Maße unterstützt als bei der energetischen Nutzung.</a:t>
            </a:r>
          </a:p>
          <a:p>
            <a:endParaRPr/>
          </a:p>
          <a:p>
            <a:r>
              <a:t>Neben ökologischen Vorteilen zeichnen sich die Projekte durch einen wirtschaftlichen Nutzen für Unternehmen aus – z.B. durch verminderte Rohstoffkosten oder innovative Produkte.</a:t>
            </a:r>
          </a:p>
          <a:p>
            <a:r>
              <a:t>[Regionale Wertschöpfungskette darstellen]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49" name="Shape 34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biogener Stoffströme reduziert Ressourcennutzung und Flächenverbrauch in der Metropolregion</a:t>
            </a:r>
            <a:endParaRPr sz="1000"/>
          </a:p>
          <a:p>
            <a:pPr>
              <a:defRPr sz="1000"/>
            </a:pPr>
            <a:endParaRPr sz="1000"/>
          </a:p>
          <a:p>
            <a:pPr>
              <a:defRPr sz="1000"/>
            </a:pPr>
            <a:endParaRPr sz="1000"/>
          </a:p>
          <a:p>
            <a:r>
              <a:t>Die Nutzung biogener Abfälle, Reststoffe und Kohlenstoffemissionen ersetzen den Einsatz von fossilen Ressourcen und reduzieren damit den CO</a:t>
            </a:r>
            <a:r>
              <a:rPr baseline="-25000"/>
              <a:t>2</a:t>
            </a:r>
            <a:r>
              <a:t>-Ausstoß reduzieren. </a:t>
            </a:r>
          </a:p>
          <a:p>
            <a:endParaRPr/>
          </a:p>
          <a:p>
            <a:r>
              <a:t>Der Klimaschutz und die Substitution fossiler Rohstoffe werden bei stofflicher Nutzung häufig in höherem Maße unterstützt als bei der energetischen Nutzung.</a:t>
            </a:r>
          </a:p>
          <a:p>
            <a:endParaRPr/>
          </a:p>
          <a:p>
            <a:r>
              <a:t>Neben ökologischen Vorteilen zeichnen sich die Projekte durch einen wirtschaftlichen Nutzen für Unternehmen aus – z.B. durch verminderte Rohstoffkosten oder innovative Produkte.</a:t>
            </a:r>
          </a:p>
          <a:p>
            <a:r>
              <a:t>[Regionale Wertschöpfungskette darstellen]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feld 8"/>
          <p:cNvSpPr txBox="1"/>
          <p:nvPr/>
        </p:nvSpPr>
        <p:spPr>
          <a:xfrm>
            <a:off x="7038293" y="251765"/>
            <a:ext cx="648378" cy="478791"/>
          </a:xfrm>
          <a:prstGeom prst="rect">
            <a:avLst/>
          </a:prstGeom>
          <a:ln w="3175">
            <a:solidFill>
              <a:srgbClr val="0000FF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717" tIns="25717" rIns="25717" bIns="25717">
            <a:spAutoFit/>
          </a:bodyPr>
          <a:lstStyle/>
          <a:p>
            <a:pPr algn="ctr" defTabSz="685800">
              <a:lnSpc>
                <a:spcPct val="120000"/>
              </a:lnSpc>
              <a:defRPr b="1" i="1" spc="148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K</a:t>
            </a:r>
            <a:r>
              <a:rPr i="0"/>
              <a:t>ADIB</a:t>
            </a:r>
            <a:endParaRPr sz="300" spc="37"/>
          </a:p>
          <a:p>
            <a:pPr algn="ctr" defTabSz="685800">
              <a:lnSpc>
                <a:spcPct val="50000"/>
              </a:lnSpc>
              <a:defRPr sz="300" b="1" spc="26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  K    I    R    C    H    E    R</a:t>
            </a:r>
            <a:endParaRPr sz="400" spc="36"/>
          </a:p>
          <a:p>
            <a:pPr algn="ctr" defTabSz="685800">
              <a:lnSpc>
                <a:spcPct val="120000"/>
              </a:lnSpc>
              <a:defRPr sz="600" b="1" spc="5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 </a:t>
            </a:r>
            <a:r>
              <a:rPr sz="400" spc="53"/>
              <a:t>A D V I C E </a:t>
            </a:r>
            <a:r>
              <a:rPr sz="400" spc="41"/>
              <a:t>  I N</a:t>
            </a:r>
          </a:p>
          <a:p>
            <a:pPr algn="ctr" defTabSz="685800">
              <a:lnSpc>
                <a:spcPct val="120000"/>
              </a:lnSpc>
              <a:defRPr sz="400" b="1" spc="93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 </a:t>
            </a:r>
            <a:r>
              <a:rPr spc="105"/>
              <a:t>BIOECONOMY</a:t>
            </a:r>
          </a:p>
        </p:txBody>
      </p:sp>
      <p:sp>
        <p:nvSpPr>
          <p:cNvPr id="118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4472" y="4736918"/>
            <a:ext cx="1200151" cy="205384"/>
          </a:xfrm>
          <a:prstGeom prst="rect">
            <a:avLst/>
          </a:prstGeom>
        </p:spPr>
        <p:txBody>
          <a:bodyPr lIns="25717" tIns="25717" rIns="25717" bIns="25717"/>
          <a:lstStyle>
            <a:lvl1pPr defTabSz="685800">
              <a:lnSpc>
                <a:spcPct val="120000"/>
              </a:lnSpc>
              <a:defRPr sz="700" spc="9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119" name="AWR"/>
          <p:cNvSpPr txBox="1"/>
          <p:nvPr/>
        </p:nvSpPr>
        <p:spPr>
          <a:xfrm>
            <a:off x="4543245" y="4736918"/>
            <a:ext cx="1200152" cy="205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717" tIns="25717" rIns="25717" bIns="25717" anchor="ctr">
            <a:spAutoFit/>
          </a:bodyPr>
          <a:lstStyle>
            <a:lvl1pPr defTabSz="685800">
              <a:lnSpc>
                <a:spcPct val="120000"/>
              </a:lnSpc>
              <a:defRPr sz="700" spc="9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AWR</a:t>
            </a:r>
          </a:p>
        </p:txBody>
      </p:sp>
      <p:sp>
        <p:nvSpPr>
          <p:cNvPr id="120" name="30. Juni 2021"/>
          <p:cNvSpPr txBox="1"/>
          <p:nvPr/>
        </p:nvSpPr>
        <p:spPr>
          <a:xfrm>
            <a:off x="1549373" y="4736918"/>
            <a:ext cx="1200151" cy="205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717" tIns="25717" rIns="25717" bIns="25717" anchor="ctr">
            <a:spAutoFit/>
          </a:bodyPr>
          <a:lstStyle>
            <a:lvl1pPr defTabSz="685800">
              <a:lnSpc>
                <a:spcPct val="120000"/>
              </a:lnSpc>
              <a:defRPr sz="700" spc="9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30. Juni 2021</a:t>
            </a:r>
          </a:p>
        </p:txBody>
      </p:sp>
      <p:sp>
        <p:nvSpPr>
          <p:cNvPr id="121" name="Linien"/>
          <p:cNvSpPr/>
          <p:nvPr/>
        </p:nvSpPr>
        <p:spPr>
          <a:xfrm>
            <a:off x="1267265" y="915292"/>
            <a:ext cx="6407802" cy="1"/>
          </a:xfrm>
          <a:prstGeom prst="line">
            <a:avLst/>
          </a:prstGeom>
          <a:ln w="3175">
            <a:solidFill>
              <a:srgbClr val="5E5E5E"/>
            </a:solidFill>
            <a:miter lim="400000"/>
          </a:ln>
        </p:spPr>
        <p:txBody>
          <a:bodyPr lIns="26789" tIns="26789" rIns="26789" bIns="26789" anchor="ctr"/>
          <a:lstStyle/>
          <a:p>
            <a:pPr algn="ctr" defTabSz="308074">
              <a:defRPr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22" name="Titeltext"/>
          <p:cNvSpPr txBox="1">
            <a:spLocks noGrp="1"/>
          </p:cNvSpPr>
          <p:nvPr>
            <p:ph type="title"/>
          </p:nvPr>
        </p:nvSpPr>
        <p:spPr>
          <a:xfrm>
            <a:off x="1554777" y="117581"/>
            <a:ext cx="5309247" cy="796314"/>
          </a:xfrm>
          <a:prstGeom prst="rect">
            <a:avLst/>
          </a:prstGeom>
        </p:spPr>
        <p:txBody>
          <a:bodyPr lIns="25717" tIns="25717" rIns="25717" bIns="25717" anchor="ctr"/>
          <a:lstStyle>
            <a:lvl1pPr defTabSz="685800">
              <a:lnSpc>
                <a:spcPct val="120000"/>
              </a:lnSpc>
              <a:defRPr sz="1400" b="1" spc="19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Titeltext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rafik 10" descr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4776439"/>
            <a:ext cx="1235202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Grafik 11" descr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5" y="4776439"/>
            <a:ext cx="748802" cy="288002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Titeltext"/>
          <p:cNvSpPr txBox="1">
            <a:spLocks noGrp="1"/>
          </p:cNvSpPr>
          <p:nvPr>
            <p:ph type="title"/>
          </p:nvPr>
        </p:nvSpPr>
        <p:spPr>
          <a:xfrm>
            <a:off x="2051718" y="199205"/>
            <a:ext cx="6635083" cy="857251"/>
          </a:xfrm>
          <a:prstGeom prst="rect">
            <a:avLst/>
          </a:prstGeom>
        </p:spPr>
        <p:txBody>
          <a:bodyPr anchor="b"/>
          <a:lstStyle>
            <a:lvl1pPr algn="r">
              <a:defRPr cap="small"/>
            </a:lvl1pPr>
          </a:lstStyle>
          <a:p>
            <a:r>
              <a:t>Titeltext</a:t>
            </a:r>
          </a:p>
        </p:txBody>
      </p:sp>
      <p:sp>
        <p:nvSpPr>
          <p:cNvPr id="132" name="Textebene 1…"/>
          <p:cNvSpPr txBox="1">
            <a:spLocks noGrp="1"/>
          </p:cNvSpPr>
          <p:nvPr>
            <p:ph type="body" idx="1"/>
          </p:nvPr>
        </p:nvSpPr>
        <p:spPr>
          <a:xfrm>
            <a:off x="2051718" y="1200150"/>
            <a:ext cx="6635083" cy="3394474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3" name="Line 11"/>
          <p:cNvSpPr/>
          <p:nvPr/>
        </p:nvSpPr>
        <p:spPr>
          <a:xfrm>
            <a:off x="467544" y="1131590"/>
            <a:ext cx="8676001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pic>
        <p:nvPicPr>
          <p:cNvPr id="134" name="Grafik 4" descr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3" y="195490"/>
            <a:ext cx="1440001" cy="590858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Line 11"/>
          <p:cNvSpPr/>
          <p:nvPr/>
        </p:nvSpPr>
        <p:spPr>
          <a:xfrm>
            <a:off x="461366" y="4694921"/>
            <a:ext cx="8676001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sp>
        <p:nvSpPr>
          <p:cNvPr id="13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428178" y="4780032"/>
            <a:ext cx="258623" cy="24830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feld 4"/>
          <p:cNvSpPr txBox="1"/>
          <p:nvPr/>
        </p:nvSpPr>
        <p:spPr>
          <a:xfrm>
            <a:off x="465500" y="4765433"/>
            <a:ext cx="3066463" cy="2483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>
                <a:solidFill>
                  <a:srgbClr val="898989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5</a:t>
            </a:r>
            <a:r>
              <a:rPr baseline="30000"/>
              <a:t>th</a:t>
            </a:r>
            <a:r>
              <a:t> ECP online event, Feb 24</a:t>
            </a:r>
            <a:r>
              <a:rPr baseline="30000"/>
              <a:t>th</a:t>
            </a:r>
            <a:r>
              <a:t> 2021</a:t>
            </a:r>
          </a:p>
        </p:txBody>
      </p:sp>
      <p:sp>
        <p:nvSpPr>
          <p:cNvPr id="144" name="Titeltext"/>
          <p:cNvSpPr txBox="1">
            <a:spLocks noGrp="1"/>
          </p:cNvSpPr>
          <p:nvPr>
            <p:ph type="title" hasCustomPrompt="1"/>
          </p:nvPr>
        </p:nvSpPr>
        <p:spPr>
          <a:xfrm>
            <a:off x="2051718" y="199205"/>
            <a:ext cx="6635083" cy="85725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lnSpc>
                <a:spcPct val="95000"/>
              </a:lnSpc>
              <a:defRPr sz="2400" cap="small"/>
            </a:lvl1pPr>
          </a:lstStyle>
          <a:p>
            <a:r>
              <a:t>Titeltext</a:t>
            </a:r>
          </a:p>
        </p:txBody>
      </p:sp>
      <p:sp>
        <p:nvSpPr>
          <p:cNvPr id="145" name="Textebene 1…"/>
          <p:cNvSpPr txBox="1">
            <a:spLocks noGrp="1"/>
          </p:cNvSpPr>
          <p:nvPr>
            <p:ph type="body" idx="1"/>
          </p:nvPr>
        </p:nvSpPr>
        <p:spPr>
          <a:xfrm>
            <a:off x="2051718" y="1200150"/>
            <a:ext cx="6635083" cy="3394474"/>
          </a:xfrm>
          <a:prstGeom prst="rect">
            <a:avLst/>
          </a:prstGeom>
        </p:spPr>
        <p:txBody>
          <a:bodyPr lIns="45719" tIns="45719" rIns="45719" bIns="45719"/>
          <a:lstStyle>
            <a:lvl1pPr marL="342900" indent="-250825" algn="l">
              <a:spcBef>
                <a:spcPts val="400"/>
              </a:spcBef>
              <a:defRPr sz="2000"/>
            </a:lvl1pPr>
            <a:lvl2pPr marL="774700" indent="-317500" algn="l">
              <a:spcBef>
                <a:spcPts val="400"/>
              </a:spcBef>
              <a:buChar char="•"/>
              <a:defRPr sz="2000"/>
            </a:lvl2pPr>
            <a:lvl3pPr marL="1168400" indent="-254000" algn="l">
              <a:spcBef>
                <a:spcPts val="400"/>
              </a:spcBef>
              <a:defRPr sz="2000"/>
            </a:lvl3pPr>
            <a:lvl4pPr marL="1657350" indent="-285750" algn="l">
              <a:spcBef>
                <a:spcPts val="400"/>
              </a:spcBef>
              <a:defRPr sz="2000"/>
            </a:lvl4pPr>
            <a:lvl5pPr marL="2114550" indent="-285750" algn="l">
              <a:spcBef>
                <a:spcPts val="400"/>
              </a:spcBef>
              <a:defRPr sz="20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6" name="Line 11"/>
          <p:cNvSpPr/>
          <p:nvPr/>
        </p:nvSpPr>
        <p:spPr>
          <a:xfrm>
            <a:off x="467544" y="1131590"/>
            <a:ext cx="8676000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sp>
        <p:nvSpPr>
          <p:cNvPr id="147" name="Line 11"/>
          <p:cNvSpPr/>
          <p:nvPr/>
        </p:nvSpPr>
        <p:spPr>
          <a:xfrm>
            <a:off x="461366" y="4732091"/>
            <a:ext cx="8676000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sp>
        <p:nvSpPr>
          <p:cNvPr id="148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428178" y="4765431"/>
            <a:ext cx="258623" cy="248304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pic>
        <p:nvPicPr>
          <p:cNvPr id="149" name="Grafik 4" descr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3" y="195490"/>
            <a:ext cx="1440001" cy="5908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rafik 10" descr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4776508"/>
            <a:ext cx="1080802" cy="252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Grafik 11" descr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5" y="4722507"/>
            <a:ext cx="936002" cy="360002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Titeltext"/>
          <p:cNvSpPr txBox="1">
            <a:spLocks noGrp="1"/>
          </p:cNvSpPr>
          <p:nvPr>
            <p:ph type="title"/>
          </p:nvPr>
        </p:nvSpPr>
        <p:spPr>
          <a:xfrm>
            <a:off x="2051718" y="199205"/>
            <a:ext cx="6635083" cy="857251"/>
          </a:xfrm>
          <a:prstGeom prst="rect">
            <a:avLst/>
          </a:prstGeom>
        </p:spPr>
        <p:txBody>
          <a:bodyPr anchor="b"/>
          <a:lstStyle>
            <a:lvl1pPr algn="r">
              <a:defRPr sz="2400" cap="small"/>
            </a:lvl1pPr>
          </a:lstStyle>
          <a:p>
            <a:r>
              <a:t>Titeltext</a:t>
            </a:r>
          </a:p>
        </p:txBody>
      </p:sp>
      <p:sp>
        <p:nvSpPr>
          <p:cNvPr id="159" name="Textebene 1…"/>
          <p:cNvSpPr txBox="1">
            <a:spLocks noGrp="1"/>
          </p:cNvSpPr>
          <p:nvPr>
            <p:ph type="body" idx="1"/>
          </p:nvPr>
        </p:nvSpPr>
        <p:spPr>
          <a:xfrm>
            <a:off x="2051718" y="1200150"/>
            <a:ext cx="6635083" cy="3394474"/>
          </a:xfrm>
          <a:prstGeom prst="rect">
            <a:avLst/>
          </a:prstGeom>
        </p:spPr>
        <p:txBody>
          <a:bodyPr/>
          <a:lstStyle>
            <a:lvl1pPr marL="342900" indent="-250825" algn="l">
              <a:spcBef>
                <a:spcPts val="400"/>
              </a:spcBef>
              <a:defRPr sz="2000"/>
            </a:lvl1pPr>
            <a:lvl2pPr marL="774700" indent="-317500" algn="l">
              <a:spcBef>
                <a:spcPts val="400"/>
              </a:spcBef>
              <a:buChar char="•"/>
              <a:defRPr sz="2000"/>
            </a:lvl2pPr>
            <a:lvl3pPr marL="1168400" indent="-254000" algn="l">
              <a:spcBef>
                <a:spcPts val="400"/>
              </a:spcBef>
              <a:defRPr sz="2000"/>
            </a:lvl3pPr>
            <a:lvl4pPr marL="1657350" indent="-285750" algn="l">
              <a:spcBef>
                <a:spcPts val="400"/>
              </a:spcBef>
              <a:defRPr sz="2000"/>
            </a:lvl4pPr>
            <a:lvl5pPr marL="2114550" indent="-285750" algn="l">
              <a:spcBef>
                <a:spcPts val="400"/>
              </a:spcBef>
              <a:defRPr sz="20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60" name="Line 11"/>
          <p:cNvSpPr/>
          <p:nvPr/>
        </p:nvSpPr>
        <p:spPr>
          <a:xfrm>
            <a:off x="467544" y="1131590"/>
            <a:ext cx="8676001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pic>
        <p:nvPicPr>
          <p:cNvPr id="161" name="Grafik 4" descr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3" y="195490"/>
            <a:ext cx="1440001" cy="590858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Line 11"/>
          <p:cNvSpPr/>
          <p:nvPr/>
        </p:nvSpPr>
        <p:spPr>
          <a:xfrm>
            <a:off x="461366" y="4694921"/>
            <a:ext cx="8676001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sp>
        <p:nvSpPr>
          <p:cNvPr id="16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428178" y="4767262"/>
            <a:ext cx="258623" cy="248303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rafik 10" descr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4776439"/>
            <a:ext cx="1235202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Grafik 11" descr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5" y="4776439"/>
            <a:ext cx="748802" cy="288002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eltext"/>
          <p:cNvSpPr txBox="1">
            <a:spLocks noGrp="1"/>
          </p:cNvSpPr>
          <p:nvPr>
            <p:ph type="title" hasCustomPrompt="1"/>
          </p:nvPr>
        </p:nvSpPr>
        <p:spPr>
          <a:xfrm>
            <a:off x="2051718" y="199205"/>
            <a:ext cx="6635083" cy="857251"/>
          </a:xfrm>
          <a:prstGeom prst="rect">
            <a:avLst/>
          </a:prstGeom>
        </p:spPr>
        <p:txBody>
          <a:bodyPr anchor="b"/>
          <a:lstStyle>
            <a:lvl1pPr algn="r" defTabSz="667512">
              <a:defRPr sz="2400" cap="small"/>
            </a:lvl1pPr>
          </a:lstStyle>
          <a:p>
            <a:r>
              <a:t>Titeltext</a:t>
            </a:r>
          </a:p>
        </p:txBody>
      </p:sp>
      <p:sp>
        <p:nvSpPr>
          <p:cNvPr id="173" name="Textebene 1…"/>
          <p:cNvSpPr txBox="1">
            <a:spLocks noGrp="1"/>
          </p:cNvSpPr>
          <p:nvPr>
            <p:ph type="body" idx="1"/>
          </p:nvPr>
        </p:nvSpPr>
        <p:spPr>
          <a:xfrm>
            <a:off x="2051718" y="1200150"/>
            <a:ext cx="6635083" cy="3394474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74" name="Line 11"/>
          <p:cNvSpPr/>
          <p:nvPr/>
        </p:nvSpPr>
        <p:spPr>
          <a:xfrm>
            <a:off x="467544" y="1131590"/>
            <a:ext cx="8676001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pic>
        <p:nvPicPr>
          <p:cNvPr id="175" name="Grafik 4" descr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3" y="195490"/>
            <a:ext cx="1440001" cy="590858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Line 11"/>
          <p:cNvSpPr/>
          <p:nvPr/>
        </p:nvSpPr>
        <p:spPr>
          <a:xfrm>
            <a:off x="461366" y="4694921"/>
            <a:ext cx="8676001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sp>
        <p:nvSpPr>
          <p:cNvPr id="17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428178" y="4780032"/>
            <a:ext cx="258623" cy="24830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4472" y="4736918"/>
            <a:ext cx="1200151" cy="205384"/>
          </a:xfrm>
          <a:prstGeom prst="rect">
            <a:avLst/>
          </a:prstGeom>
        </p:spPr>
        <p:txBody>
          <a:bodyPr lIns="25717" tIns="25717" rIns="25717" bIns="25717"/>
          <a:lstStyle>
            <a:lvl1pPr defTabSz="685800">
              <a:lnSpc>
                <a:spcPct val="120000"/>
              </a:lnSpc>
              <a:defRPr sz="700" spc="9">
                <a:solidFill>
                  <a:srgbClr val="0171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185" name="4th SUMMER SCHOOL CIRCULAR BIOECONOMY"/>
          <p:cNvSpPr txBox="1"/>
          <p:nvPr/>
        </p:nvSpPr>
        <p:spPr>
          <a:xfrm>
            <a:off x="3418917" y="4770896"/>
            <a:ext cx="2306166" cy="137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717" tIns="25717" rIns="25717" bIns="25717" anchor="ctr">
            <a:spAutoFit/>
          </a:bodyPr>
          <a:lstStyle>
            <a:lvl1pPr defTabSz="685800">
              <a:lnSpc>
                <a:spcPct val="120000"/>
              </a:lnSpc>
              <a:defRPr sz="700" spc="9">
                <a:solidFill>
                  <a:srgbClr val="0171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4th SUMMER SCHOOL CIRCULAR BIOECONOMY </a:t>
            </a:r>
          </a:p>
        </p:txBody>
      </p:sp>
      <p:sp>
        <p:nvSpPr>
          <p:cNvPr id="186" name="5. September 2022"/>
          <p:cNvSpPr txBox="1"/>
          <p:nvPr/>
        </p:nvSpPr>
        <p:spPr>
          <a:xfrm>
            <a:off x="1549373" y="4736918"/>
            <a:ext cx="1200151" cy="205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717" tIns="25717" rIns="25717" bIns="25717" anchor="ctr">
            <a:spAutoFit/>
          </a:bodyPr>
          <a:lstStyle>
            <a:lvl1pPr defTabSz="685800">
              <a:lnSpc>
                <a:spcPct val="120000"/>
              </a:lnSpc>
              <a:defRPr sz="700" spc="9">
                <a:solidFill>
                  <a:srgbClr val="0171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5. September 2022</a:t>
            </a:r>
          </a:p>
        </p:txBody>
      </p:sp>
      <p:sp>
        <p:nvSpPr>
          <p:cNvPr id="187" name="Linien"/>
          <p:cNvSpPr/>
          <p:nvPr/>
        </p:nvSpPr>
        <p:spPr>
          <a:xfrm>
            <a:off x="1267265" y="915292"/>
            <a:ext cx="6407802" cy="1"/>
          </a:xfrm>
          <a:prstGeom prst="line">
            <a:avLst/>
          </a:prstGeom>
          <a:ln w="3175">
            <a:solidFill>
              <a:srgbClr val="5E5E5E"/>
            </a:solidFill>
            <a:miter lim="400000"/>
          </a:ln>
        </p:spPr>
        <p:txBody>
          <a:bodyPr lIns="26789" tIns="26789" rIns="26789" bIns="26789" anchor="ctr"/>
          <a:lstStyle/>
          <a:p>
            <a:pPr algn="ctr" defTabSz="308074">
              <a:defRPr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8" name="Titeltext"/>
          <p:cNvSpPr txBox="1">
            <a:spLocks noGrp="1"/>
          </p:cNvSpPr>
          <p:nvPr>
            <p:ph type="title"/>
          </p:nvPr>
        </p:nvSpPr>
        <p:spPr>
          <a:xfrm>
            <a:off x="1554777" y="117581"/>
            <a:ext cx="5309247" cy="796314"/>
          </a:xfrm>
          <a:prstGeom prst="rect">
            <a:avLst/>
          </a:prstGeom>
        </p:spPr>
        <p:txBody>
          <a:bodyPr lIns="25717" tIns="25717" rIns="25717" bIns="25717" anchor="ctr"/>
          <a:lstStyle>
            <a:lvl1pPr defTabSz="685800">
              <a:lnSpc>
                <a:spcPct val="120000"/>
              </a:lnSpc>
              <a:defRPr sz="1400" b="1" spc="19">
                <a:solidFill>
                  <a:srgbClr val="0171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Titeltext</a:t>
            </a:r>
          </a:p>
        </p:txBody>
      </p:sp>
      <p:sp>
        <p:nvSpPr>
          <p:cNvPr id="189" name="Textfeld 5"/>
          <p:cNvSpPr txBox="1"/>
          <p:nvPr/>
        </p:nvSpPr>
        <p:spPr>
          <a:xfrm>
            <a:off x="7017859" y="250029"/>
            <a:ext cx="702981" cy="503556"/>
          </a:xfrm>
          <a:prstGeom prst="rect">
            <a:avLst/>
          </a:prstGeom>
          <a:ln w="3175">
            <a:solidFill>
              <a:srgbClr val="0000FF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90" tIns="34290" rIns="34290" bIns="34290">
            <a:spAutoFit/>
          </a:bodyPr>
          <a:lstStyle/>
          <a:p>
            <a:pPr algn="ctr" defTabSz="685800">
              <a:defRPr sz="1400" b="1" i="1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K</a:t>
            </a:r>
            <a:r>
              <a:rPr i="0"/>
              <a:t>ADIB</a:t>
            </a:r>
            <a:endParaRPr sz="300"/>
          </a:p>
          <a:p>
            <a:pPr algn="just" defTabSz="685800">
              <a:lnSpc>
                <a:spcPct val="50000"/>
              </a:lnSpc>
              <a:defRPr sz="3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    K    I    R    C    H    E    R</a:t>
            </a:r>
            <a:endParaRPr sz="500"/>
          </a:p>
          <a:p>
            <a:pPr algn="just" defTabSz="685800">
              <a:defRPr sz="700" b="1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sz="500"/>
              <a:t> </a:t>
            </a:r>
            <a:r>
              <a:rPr spc="-14"/>
              <a:t> </a:t>
            </a:r>
            <a:r>
              <a:rPr sz="500" spc="-9"/>
              <a:t>A D V I C E </a:t>
            </a:r>
            <a:r>
              <a:rPr sz="500"/>
              <a:t>  </a:t>
            </a:r>
            <a:r>
              <a:rPr sz="500" spc="-14"/>
              <a:t>I N</a:t>
            </a:r>
            <a:endParaRPr sz="500"/>
          </a:p>
          <a:p>
            <a:pPr algn="just" defTabSz="685800">
              <a:defRPr sz="500" b="1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  </a:t>
            </a:r>
            <a:r>
              <a:rPr spc="9"/>
              <a:t>BIOECONOMY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rafik 10" descr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4776439"/>
            <a:ext cx="1235202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Grafik 11" descr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5" y="4776439"/>
            <a:ext cx="748802" cy="288002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Titeltext"/>
          <p:cNvSpPr txBox="1">
            <a:spLocks noGrp="1"/>
          </p:cNvSpPr>
          <p:nvPr>
            <p:ph type="title" hasCustomPrompt="1"/>
          </p:nvPr>
        </p:nvSpPr>
        <p:spPr>
          <a:xfrm>
            <a:off x="2051718" y="199205"/>
            <a:ext cx="6635083" cy="857251"/>
          </a:xfrm>
          <a:prstGeom prst="rect">
            <a:avLst/>
          </a:prstGeom>
        </p:spPr>
        <p:txBody>
          <a:bodyPr anchor="b"/>
          <a:lstStyle>
            <a:lvl1pPr algn="r" defTabSz="667512">
              <a:defRPr sz="2400" cap="small"/>
            </a:lvl1pPr>
          </a:lstStyle>
          <a:p>
            <a:r>
              <a:t>Titeltext</a:t>
            </a:r>
          </a:p>
        </p:txBody>
      </p:sp>
      <p:sp>
        <p:nvSpPr>
          <p:cNvPr id="199" name="Textebene 1…"/>
          <p:cNvSpPr txBox="1">
            <a:spLocks noGrp="1"/>
          </p:cNvSpPr>
          <p:nvPr>
            <p:ph type="body" idx="1"/>
          </p:nvPr>
        </p:nvSpPr>
        <p:spPr>
          <a:xfrm>
            <a:off x="2051718" y="1200150"/>
            <a:ext cx="6635083" cy="3394474"/>
          </a:xfrm>
          <a:prstGeom prst="rect">
            <a:avLst/>
          </a:prstGeom>
        </p:spPr>
        <p:txBody>
          <a:bodyPr/>
          <a:lstStyle>
            <a:lvl1pPr marL="342900" indent="-342900" algn="l">
              <a:defRPr sz="2400"/>
            </a:lvl1pPr>
            <a:lvl2pPr marL="800100" indent="-342900" algn="l">
              <a:defRPr sz="2400"/>
            </a:lvl2pPr>
            <a:lvl3pPr marL="1219200" indent="-304800" algn="l">
              <a:defRPr sz="2400"/>
            </a:lvl3pPr>
            <a:lvl4pPr marL="1714500" indent="-342900" algn="l">
              <a:defRPr sz="2400"/>
            </a:lvl4pPr>
            <a:lvl5pPr marL="2171700" indent="-342900" algn="l">
              <a:defRPr sz="24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00" name="Line 11"/>
          <p:cNvSpPr/>
          <p:nvPr/>
        </p:nvSpPr>
        <p:spPr>
          <a:xfrm>
            <a:off x="467544" y="1131590"/>
            <a:ext cx="8676001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pic>
        <p:nvPicPr>
          <p:cNvPr id="201" name="Grafik 4" descr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3" y="195490"/>
            <a:ext cx="1440001" cy="590858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Line 11"/>
          <p:cNvSpPr/>
          <p:nvPr/>
        </p:nvSpPr>
        <p:spPr>
          <a:xfrm>
            <a:off x="461366" y="4694921"/>
            <a:ext cx="8676001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sp>
        <p:nvSpPr>
          <p:cNvPr id="20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428178" y="4780032"/>
            <a:ext cx="258623" cy="24830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Rechteck 2"/>
          <p:cNvSpPr/>
          <p:nvPr/>
        </p:nvSpPr>
        <p:spPr>
          <a:xfrm>
            <a:off x="-1" y="0"/>
            <a:ext cx="9291920" cy="5143500"/>
          </a:xfrm>
          <a:prstGeom prst="rect">
            <a:avLst/>
          </a:prstGeom>
          <a:solidFill>
            <a:srgbClr val="FFFFFF">
              <a:alpha val="69000"/>
            </a:srgbClr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>
              <a:defRPr sz="1800"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211" name="Grafik 10" descr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4776439"/>
            <a:ext cx="1235202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Grafik 11" descr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5" y="4776439"/>
            <a:ext cx="748802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Grafik 3" descr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312" y="0"/>
            <a:ext cx="1774769" cy="12593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Grafik 7" descr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7651" y="971646"/>
            <a:ext cx="2676616" cy="994172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1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4472" y="4736918"/>
            <a:ext cx="1200151" cy="205384"/>
          </a:xfrm>
          <a:prstGeom prst="rect">
            <a:avLst/>
          </a:prstGeom>
        </p:spPr>
        <p:txBody>
          <a:bodyPr lIns="25717" tIns="25717" rIns="25717" bIns="25717"/>
          <a:lstStyle>
            <a:lvl1pPr defTabSz="685800">
              <a:lnSpc>
                <a:spcPct val="120000"/>
              </a:lnSpc>
              <a:defRPr sz="700" spc="9">
                <a:solidFill>
                  <a:srgbClr val="0171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224" name="VDL-Netzwerkabend 2023"/>
          <p:cNvSpPr txBox="1"/>
          <p:nvPr/>
        </p:nvSpPr>
        <p:spPr>
          <a:xfrm>
            <a:off x="3418917" y="4770896"/>
            <a:ext cx="2306166" cy="137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717" tIns="25717" rIns="25717" bIns="25717" anchor="ctr">
            <a:spAutoFit/>
          </a:bodyPr>
          <a:lstStyle>
            <a:lvl1pPr algn="ctr" defTabSz="685800">
              <a:lnSpc>
                <a:spcPct val="120000"/>
              </a:lnSpc>
              <a:defRPr sz="700" spc="9">
                <a:solidFill>
                  <a:srgbClr val="0171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VDL-Netzwerkabend 2023</a:t>
            </a:r>
          </a:p>
        </p:txBody>
      </p:sp>
      <p:sp>
        <p:nvSpPr>
          <p:cNvPr id="225" name="10. November 2023"/>
          <p:cNvSpPr txBox="1"/>
          <p:nvPr/>
        </p:nvSpPr>
        <p:spPr>
          <a:xfrm>
            <a:off x="1549373" y="4736918"/>
            <a:ext cx="1200151" cy="205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717" tIns="25717" rIns="25717" bIns="25717" anchor="ctr">
            <a:spAutoFit/>
          </a:bodyPr>
          <a:lstStyle>
            <a:lvl1pPr defTabSz="685800">
              <a:lnSpc>
                <a:spcPct val="120000"/>
              </a:lnSpc>
              <a:defRPr sz="700" spc="9">
                <a:solidFill>
                  <a:srgbClr val="0171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10. November 2023</a:t>
            </a:r>
          </a:p>
        </p:txBody>
      </p:sp>
      <p:sp>
        <p:nvSpPr>
          <p:cNvPr id="226" name="Linien"/>
          <p:cNvSpPr/>
          <p:nvPr/>
        </p:nvSpPr>
        <p:spPr>
          <a:xfrm>
            <a:off x="1267265" y="915293"/>
            <a:ext cx="6407802" cy="1"/>
          </a:xfrm>
          <a:prstGeom prst="line">
            <a:avLst/>
          </a:prstGeom>
          <a:ln w="3175">
            <a:solidFill>
              <a:srgbClr val="5E5E5E"/>
            </a:solidFill>
            <a:miter lim="400000"/>
          </a:ln>
        </p:spPr>
        <p:txBody>
          <a:bodyPr lIns="26789" tIns="26789" rIns="26789" bIns="26789" anchor="ctr"/>
          <a:lstStyle/>
          <a:p>
            <a:pPr algn="ctr" defTabSz="308074">
              <a:defRPr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7" name="Titeltext"/>
          <p:cNvSpPr txBox="1">
            <a:spLocks noGrp="1"/>
          </p:cNvSpPr>
          <p:nvPr>
            <p:ph type="title"/>
          </p:nvPr>
        </p:nvSpPr>
        <p:spPr>
          <a:xfrm>
            <a:off x="1554777" y="117581"/>
            <a:ext cx="5309247" cy="796314"/>
          </a:xfrm>
          <a:prstGeom prst="rect">
            <a:avLst/>
          </a:prstGeom>
        </p:spPr>
        <p:txBody>
          <a:bodyPr lIns="25717" tIns="25717" rIns="25717" bIns="25717" anchor="ctr"/>
          <a:lstStyle>
            <a:lvl1pPr defTabSz="685800">
              <a:lnSpc>
                <a:spcPct val="120000"/>
              </a:lnSpc>
              <a:defRPr sz="1400" b="1" spc="19">
                <a:solidFill>
                  <a:srgbClr val="0171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Titeltext</a:t>
            </a:r>
          </a:p>
        </p:txBody>
      </p:sp>
      <p:sp>
        <p:nvSpPr>
          <p:cNvPr id="228" name="Textfeld 5"/>
          <p:cNvSpPr txBox="1"/>
          <p:nvPr/>
        </p:nvSpPr>
        <p:spPr>
          <a:xfrm>
            <a:off x="7017859" y="250029"/>
            <a:ext cx="702981" cy="503556"/>
          </a:xfrm>
          <a:prstGeom prst="rect">
            <a:avLst/>
          </a:prstGeom>
          <a:ln w="3175">
            <a:solidFill>
              <a:srgbClr val="0000FF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90" tIns="34290" rIns="34290" bIns="34290">
            <a:spAutoFit/>
          </a:bodyPr>
          <a:lstStyle/>
          <a:p>
            <a:pPr algn="ctr" defTabSz="685800">
              <a:defRPr sz="1400" b="1" i="1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K</a:t>
            </a:r>
            <a:r>
              <a:rPr i="0"/>
              <a:t>ADIB</a:t>
            </a:r>
            <a:endParaRPr sz="300"/>
          </a:p>
          <a:p>
            <a:pPr algn="just" defTabSz="685800">
              <a:lnSpc>
                <a:spcPct val="50000"/>
              </a:lnSpc>
              <a:defRPr sz="3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    K    I    R    C    H    E    R</a:t>
            </a:r>
            <a:endParaRPr sz="500"/>
          </a:p>
          <a:p>
            <a:pPr algn="just" defTabSz="685800">
              <a:defRPr sz="700" b="1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sz="500"/>
              <a:t> </a:t>
            </a:r>
            <a:r>
              <a:rPr spc="-14"/>
              <a:t> </a:t>
            </a:r>
            <a:r>
              <a:rPr sz="500" spc="-9"/>
              <a:t>A D V I C E </a:t>
            </a:r>
            <a:r>
              <a:rPr sz="500"/>
              <a:t>  </a:t>
            </a:r>
            <a:r>
              <a:rPr sz="500" spc="-14"/>
              <a:t>I N</a:t>
            </a:r>
            <a:endParaRPr sz="500"/>
          </a:p>
          <a:p>
            <a:pPr algn="just" defTabSz="685800">
              <a:defRPr sz="500" b="1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  </a:t>
            </a:r>
            <a:r>
              <a:rPr spc="9"/>
              <a:t>BIOECONOMY</a:t>
            </a:r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4472" y="4736918"/>
            <a:ext cx="1200151" cy="205384"/>
          </a:xfrm>
          <a:prstGeom prst="rect">
            <a:avLst/>
          </a:prstGeom>
        </p:spPr>
        <p:txBody>
          <a:bodyPr lIns="25717" tIns="25717" rIns="25717" bIns="25717"/>
          <a:lstStyle>
            <a:lvl1pPr defTabSz="685800">
              <a:lnSpc>
                <a:spcPct val="120000"/>
              </a:lnSpc>
              <a:defRPr sz="700" spc="9">
                <a:solidFill>
                  <a:srgbClr val="0171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236" name="VDL Netzwerkabend 2023"/>
          <p:cNvSpPr txBox="1"/>
          <p:nvPr/>
        </p:nvSpPr>
        <p:spPr>
          <a:xfrm>
            <a:off x="3418917" y="4770896"/>
            <a:ext cx="2306166" cy="137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717" tIns="25717" rIns="25717" bIns="25717" anchor="ctr">
            <a:spAutoFit/>
          </a:bodyPr>
          <a:lstStyle>
            <a:lvl1pPr algn="ctr" defTabSz="685800">
              <a:lnSpc>
                <a:spcPct val="120000"/>
              </a:lnSpc>
              <a:defRPr sz="700" spc="9">
                <a:solidFill>
                  <a:srgbClr val="0171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VDL Netzwerkabend 2023</a:t>
            </a:r>
          </a:p>
        </p:txBody>
      </p:sp>
      <p:sp>
        <p:nvSpPr>
          <p:cNvPr id="237" name="10. November 2023"/>
          <p:cNvSpPr txBox="1"/>
          <p:nvPr/>
        </p:nvSpPr>
        <p:spPr>
          <a:xfrm>
            <a:off x="1549373" y="4736918"/>
            <a:ext cx="1200151" cy="205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717" tIns="25717" rIns="25717" bIns="25717" anchor="ctr">
            <a:spAutoFit/>
          </a:bodyPr>
          <a:lstStyle>
            <a:lvl1pPr defTabSz="685800">
              <a:lnSpc>
                <a:spcPct val="120000"/>
              </a:lnSpc>
              <a:defRPr sz="700" spc="9">
                <a:solidFill>
                  <a:srgbClr val="0171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10. November 2023</a:t>
            </a:r>
          </a:p>
        </p:txBody>
      </p:sp>
      <p:sp>
        <p:nvSpPr>
          <p:cNvPr id="238" name="Linien"/>
          <p:cNvSpPr/>
          <p:nvPr/>
        </p:nvSpPr>
        <p:spPr>
          <a:xfrm>
            <a:off x="1267265" y="915293"/>
            <a:ext cx="6407802" cy="1"/>
          </a:xfrm>
          <a:prstGeom prst="line">
            <a:avLst/>
          </a:prstGeom>
          <a:ln w="3175">
            <a:solidFill>
              <a:srgbClr val="5E5E5E"/>
            </a:solidFill>
            <a:miter lim="400000"/>
          </a:ln>
        </p:spPr>
        <p:txBody>
          <a:bodyPr lIns="26789" tIns="26789" rIns="26789" bIns="26789" anchor="ctr"/>
          <a:lstStyle/>
          <a:p>
            <a:pPr algn="ctr" defTabSz="308074">
              <a:defRPr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9" name="Titeltext"/>
          <p:cNvSpPr txBox="1">
            <a:spLocks noGrp="1"/>
          </p:cNvSpPr>
          <p:nvPr>
            <p:ph type="title"/>
          </p:nvPr>
        </p:nvSpPr>
        <p:spPr>
          <a:xfrm>
            <a:off x="1554777" y="117581"/>
            <a:ext cx="5309247" cy="796314"/>
          </a:xfrm>
          <a:prstGeom prst="rect">
            <a:avLst/>
          </a:prstGeom>
        </p:spPr>
        <p:txBody>
          <a:bodyPr lIns="25717" tIns="25717" rIns="25717" bIns="25717" anchor="ctr"/>
          <a:lstStyle>
            <a:lvl1pPr defTabSz="685800">
              <a:lnSpc>
                <a:spcPct val="120000"/>
              </a:lnSpc>
              <a:defRPr sz="1400" b="1" spc="19">
                <a:solidFill>
                  <a:srgbClr val="0171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Titeltext</a:t>
            </a:r>
          </a:p>
        </p:txBody>
      </p:sp>
      <p:sp>
        <p:nvSpPr>
          <p:cNvPr id="240" name="Textfeld 5"/>
          <p:cNvSpPr txBox="1"/>
          <p:nvPr/>
        </p:nvSpPr>
        <p:spPr>
          <a:xfrm>
            <a:off x="7017859" y="296910"/>
            <a:ext cx="702981" cy="503556"/>
          </a:xfrm>
          <a:prstGeom prst="rect">
            <a:avLst/>
          </a:prstGeom>
          <a:ln w="3175">
            <a:solidFill>
              <a:srgbClr val="0000FF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90" tIns="34290" rIns="34290" bIns="34290">
            <a:spAutoFit/>
          </a:bodyPr>
          <a:lstStyle/>
          <a:p>
            <a:pPr algn="ctr" defTabSz="685800">
              <a:defRPr sz="1400" b="1" i="1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K</a:t>
            </a:r>
            <a:r>
              <a:rPr i="0"/>
              <a:t>ADIB</a:t>
            </a:r>
            <a:endParaRPr sz="300"/>
          </a:p>
          <a:p>
            <a:pPr algn="just" defTabSz="685800">
              <a:lnSpc>
                <a:spcPct val="50000"/>
              </a:lnSpc>
              <a:defRPr sz="3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    K    I    R    C    H    E    R</a:t>
            </a:r>
            <a:endParaRPr sz="500"/>
          </a:p>
          <a:p>
            <a:pPr algn="just" defTabSz="685800">
              <a:defRPr sz="700" b="1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sz="500"/>
              <a:t> </a:t>
            </a:r>
            <a:r>
              <a:rPr spc="-14"/>
              <a:t> </a:t>
            </a:r>
            <a:r>
              <a:rPr sz="500" spc="-9"/>
              <a:t>A D V I C E </a:t>
            </a:r>
            <a:r>
              <a:rPr sz="500"/>
              <a:t>  </a:t>
            </a:r>
            <a:r>
              <a:rPr sz="500" spc="-14"/>
              <a:t>I N</a:t>
            </a:r>
            <a:endParaRPr sz="500"/>
          </a:p>
          <a:p>
            <a:pPr algn="just" defTabSz="685800">
              <a:defRPr sz="500" b="1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  </a:t>
            </a:r>
            <a:r>
              <a:rPr spc="9"/>
              <a:t>BIOECONOMY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10" descr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4776439"/>
            <a:ext cx="1235202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Grafik 11" descr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5" y="4776439"/>
            <a:ext cx="748802" cy="288002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Titeltext"/>
          <p:cNvSpPr txBox="1">
            <a:spLocks noGrp="1"/>
          </p:cNvSpPr>
          <p:nvPr>
            <p:ph type="title" hasCustomPrompt="1"/>
          </p:nvPr>
        </p:nvSpPr>
        <p:spPr>
          <a:xfrm>
            <a:off x="2051718" y="199205"/>
            <a:ext cx="6635083" cy="857251"/>
          </a:xfrm>
          <a:prstGeom prst="rect">
            <a:avLst/>
          </a:prstGeom>
        </p:spPr>
        <p:txBody>
          <a:bodyPr anchor="b"/>
          <a:lstStyle>
            <a:lvl1pPr algn="r">
              <a:defRPr sz="2400" cap="small"/>
            </a:lvl1pPr>
          </a:lstStyle>
          <a:p>
            <a:r>
              <a:t>Titeltext</a:t>
            </a:r>
          </a:p>
        </p:txBody>
      </p:sp>
      <p:sp>
        <p:nvSpPr>
          <p:cNvPr id="26" name="Textebene 1…"/>
          <p:cNvSpPr txBox="1">
            <a:spLocks noGrp="1"/>
          </p:cNvSpPr>
          <p:nvPr>
            <p:ph type="body" idx="1"/>
          </p:nvPr>
        </p:nvSpPr>
        <p:spPr>
          <a:xfrm>
            <a:off x="2051718" y="1200150"/>
            <a:ext cx="6635083" cy="3394474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7" name="Line 11"/>
          <p:cNvSpPr/>
          <p:nvPr/>
        </p:nvSpPr>
        <p:spPr>
          <a:xfrm>
            <a:off x="467544" y="1131590"/>
            <a:ext cx="8676001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pic>
        <p:nvPicPr>
          <p:cNvPr id="28" name="Grafik 4" descr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3" y="195490"/>
            <a:ext cx="1440001" cy="590858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Line 11"/>
          <p:cNvSpPr/>
          <p:nvPr/>
        </p:nvSpPr>
        <p:spPr>
          <a:xfrm>
            <a:off x="461366" y="4694921"/>
            <a:ext cx="8676001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sp>
        <p:nvSpPr>
          <p:cNvPr id="30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428178" y="4780032"/>
            <a:ext cx="258623" cy="24830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Zwei Inhal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rafik 10" descr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4776439"/>
            <a:ext cx="1235202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Grafik 11" descr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5" y="4776439"/>
            <a:ext cx="748802" cy="288002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Titeltext"/>
          <p:cNvSpPr txBox="1">
            <a:spLocks noGrp="1"/>
          </p:cNvSpPr>
          <p:nvPr>
            <p:ph type="title"/>
          </p:nvPr>
        </p:nvSpPr>
        <p:spPr>
          <a:xfrm>
            <a:off x="2051718" y="205978"/>
            <a:ext cx="6635083" cy="857251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40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457200" y="1200150"/>
            <a:ext cx="4038600" cy="3394474"/>
          </a:xfrm>
          <a:prstGeom prst="rect">
            <a:avLst/>
          </a:prstGeom>
        </p:spPr>
        <p:txBody>
          <a:bodyPr/>
          <a:lstStyle>
            <a:lvl1pPr marL="342900" indent="-342900" algn="l">
              <a:spcBef>
                <a:spcPts val="600"/>
              </a:spcBef>
              <a:defRPr sz="2800"/>
            </a:lvl1pPr>
            <a:lvl2pPr marL="790575" indent="-333375" algn="l">
              <a:spcBef>
                <a:spcPts val="600"/>
              </a:spcBef>
              <a:defRPr sz="2800"/>
            </a:lvl2pPr>
            <a:lvl3pPr marL="1234438" indent="-320038" algn="l">
              <a:spcBef>
                <a:spcPts val="600"/>
              </a:spcBef>
              <a:defRPr sz="2800"/>
            </a:lvl3pPr>
            <a:lvl4pPr marL="1727200" indent="-355600" algn="l">
              <a:spcBef>
                <a:spcPts val="600"/>
              </a:spcBef>
              <a:defRPr sz="2800"/>
            </a:lvl4pPr>
            <a:lvl5pPr marL="2184400" indent="-355600" algn="l">
              <a:spcBef>
                <a:spcPts val="600"/>
              </a:spcBef>
              <a:defRPr sz="28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1" name="Line 11"/>
          <p:cNvSpPr/>
          <p:nvPr/>
        </p:nvSpPr>
        <p:spPr>
          <a:xfrm>
            <a:off x="467544" y="1131590"/>
            <a:ext cx="8676001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pic>
        <p:nvPicPr>
          <p:cNvPr id="42" name="Grafik 4" descr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3" y="195490"/>
            <a:ext cx="1440001" cy="590858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Line 11"/>
          <p:cNvSpPr/>
          <p:nvPr/>
        </p:nvSpPr>
        <p:spPr>
          <a:xfrm>
            <a:off x="461366" y="4694921"/>
            <a:ext cx="8676001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sp>
        <p:nvSpPr>
          <p:cNvPr id="4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428178" y="4780032"/>
            <a:ext cx="258623" cy="24830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rafik 10" descr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4776439"/>
            <a:ext cx="1235202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52" name="Grafik 11" descr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5" y="4776439"/>
            <a:ext cx="748802" cy="288002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Titeltext"/>
          <p:cNvSpPr txBox="1">
            <a:spLocks noGrp="1"/>
          </p:cNvSpPr>
          <p:nvPr>
            <p:ph type="title"/>
          </p:nvPr>
        </p:nvSpPr>
        <p:spPr>
          <a:xfrm>
            <a:off x="2411758" y="205978"/>
            <a:ext cx="6275042" cy="857251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54" name="Bildplatzhalter 7"/>
          <p:cNvSpPr>
            <a:spLocks noGrp="1"/>
          </p:cNvSpPr>
          <p:nvPr>
            <p:ph type="pic" idx="21"/>
          </p:nvPr>
        </p:nvSpPr>
        <p:spPr>
          <a:xfrm>
            <a:off x="467543" y="1197938"/>
            <a:ext cx="8676458" cy="33939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5" name="Line 11"/>
          <p:cNvSpPr/>
          <p:nvPr/>
        </p:nvSpPr>
        <p:spPr>
          <a:xfrm>
            <a:off x="467544" y="1131590"/>
            <a:ext cx="8676001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pic>
        <p:nvPicPr>
          <p:cNvPr id="56" name="Grafik 4" descr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3" y="195490"/>
            <a:ext cx="1440001" cy="590858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Line 11"/>
          <p:cNvSpPr/>
          <p:nvPr/>
        </p:nvSpPr>
        <p:spPr>
          <a:xfrm>
            <a:off x="461366" y="4694921"/>
            <a:ext cx="8676001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sp>
        <p:nvSpPr>
          <p:cNvPr id="58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428178" y="4780032"/>
            <a:ext cx="258623" cy="24830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r Tite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rafik 10" descr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4776439"/>
            <a:ext cx="1235202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Grafik 11" descr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5" y="4776439"/>
            <a:ext cx="748802" cy="288002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Titeltext"/>
          <p:cNvSpPr txBox="1">
            <a:spLocks noGrp="1"/>
          </p:cNvSpPr>
          <p:nvPr>
            <p:ph type="title"/>
          </p:nvPr>
        </p:nvSpPr>
        <p:spPr>
          <a:xfrm>
            <a:off x="2411758" y="205978"/>
            <a:ext cx="6275042" cy="857251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68" name="Line 11"/>
          <p:cNvSpPr/>
          <p:nvPr/>
        </p:nvSpPr>
        <p:spPr>
          <a:xfrm>
            <a:off x="467544" y="1131590"/>
            <a:ext cx="8676001" cy="1"/>
          </a:xfrm>
          <a:prstGeom prst="line">
            <a:avLst/>
          </a:prstGeom>
          <a:ln>
            <a:solidFill>
              <a:srgbClr val="BFBFBF"/>
            </a:solidFill>
          </a:ln>
        </p:spPr>
        <p:txBody>
          <a:bodyPr lIns="45718" tIns="45718" rIns="45718" bIns="45718"/>
          <a:lstStyle/>
          <a:p>
            <a:pPr>
              <a:defRPr sz="1800"/>
            </a:pPr>
            <a:endParaRPr/>
          </a:p>
        </p:txBody>
      </p:sp>
      <p:sp>
        <p:nvSpPr>
          <p:cNvPr id="69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428178" y="4780032"/>
            <a:ext cx="258623" cy="24830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foli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rafik 10" descr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4776439"/>
            <a:ext cx="1235202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77" name="Grafik 11" descr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5" y="4776439"/>
            <a:ext cx="748802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78" name="Grafik 3" descr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4627" y="16228"/>
            <a:ext cx="1774769" cy="1259378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428178" y="4780032"/>
            <a:ext cx="258623" cy="24830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rafik 10" descr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4776439"/>
            <a:ext cx="1235202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7" name="Grafik 11" descr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5" y="4776439"/>
            <a:ext cx="748802" cy="288002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extebene 1…"/>
          <p:cNvSpPr txBox="1">
            <a:spLocks noGrp="1"/>
          </p:cNvSpPr>
          <p:nvPr>
            <p:ph type="body" idx="1"/>
          </p:nvPr>
        </p:nvSpPr>
        <p:spPr>
          <a:xfrm>
            <a:off x="1701000" y="1079998"/>
            <a:ext cx="7290001" cy="3699003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89" name="Titeltext"/>
          <p:cNvSpPr txBox="1">
            <a:spLocks noGrp="1"/>
          </p:cNvSpPr>
          <p:nvPr>
            <p:ph type="title"/>
          </p:nvPr>
        </p:nvSpPr>
        <p:spPr>
          <a:xfrm>
            <a:off x="2025000" y="323998"/>
            <a:ext cx="4860000" cy="405003"/>
          </a:xfrm>
          <a:prstGeom prst="rect">
            <a:avLst/>
          </a:prstGeom>
        </p:spPr>
        <p:txBody>
          <a:bodyPr lIns="0" tIns="0" rIns="0" bIns="0"/>
          <a:lstStyle/>
          <a:p>
            <a:r>
              <a:t>Titeltext</a:t>
            </a:r>
          </a:p>
        </p:txBody>
      </p:sp>
      <p:sp>
        <p:nvSpPr>
          <p:cNvPr id="90" name="Textplatzhalter 3"/>
          <p:cNvSpPr>
            <a:spLocks noGrp="1"/>
          </p:cNvSpPr>
          <p:nvPr>
            <p:ph type="body" sz="quarter" idx="21"/>
          </p:nvPr>
        </p:nvSpPr>
        <p:spPr>
          <a:xfrm>
            <a:off x="459001" y="1079996"/>
            <a:ext cx="1152002" cy="3699006"/>
          </a:xfrm>
          <a:prstGeom prst="rect">
            <a:avLst/>
          </a:prstGeom>
          <a:solidFill>
            <a:srgbClr val="92D050">
              <a:alpha val="50195"/>
            </a:srgbClr>
          </a:solidFill>
        </p:spPr>
        <p:txBody>
          <a:bodyPr lIns="18000" tIns="18000" rIns="18000" bIns="18000"/>
          <a:lstStyle/>
          <a:p>
            <a:pPr marL="342900" indent="-342900" algn="l">
              <a:defRPr sz="2400"/>
            </a:pPr>
            <a:endParaRPr/>
          </a:p>
        </p:txBody>
      </p:sp>
      <p:sp>
        <p:nvSpPr>
          <p:cNvPr id="9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e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480585" y="4902398"/>
            <a:ext cx="179258" cy="177632"/>
          </a:xfrm>
          <a:prstGeom prst="rect">
            <a:avLst/>
          </a:prstGeom>
        </p:spPr>
        <p:txBody>
          <a:bodyPr lIns="26789" tIns="26789" rIns="26789" bIns="26789" anchor="t"/>
          <a:lstStyle>
            <a:lvl1pPr algn="ctr" defTabSz="308074">
              <a:defRPr sz="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feld 8"/>
          <p:cNvSpPr txBox="1"/>
          <p:nvPr/>
        </p:nvSpPr>
        <p:spPr>
          <a:xfrm>
            <a:off x="7038293" y="251765"/>
            <a:ext cx="648378" cy="478791"/>
          </a:xfrm>
          <a:prstGeom prst="rect">
            <a:avLst/>
          </a:prstGeom>
          <a:ln w="3175">
            <a:solidFill>
              <a:srgbClr val="0000FF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717" tIns="25717" rIns="25717" bIns="25717">
            <a:spAutoFit/>
          </a:bodyPr>
          <a:lstStyle/>
          <a:p>
            <a:pPr algn="ctr" defTabSz="685800">
              <a:lnSpc>
                <a:spcPct val="120000"/>
              </a:lnSpc>
              <a:defRPr b="1" i="1" spc="148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K</a:t>
            </a:r>
            <a:r>
              <a:rPr i="0"/>
              <a:t>ADIB</a:t>
            </a:r>
            <a:endParaRPr sz="300" spc="37"/>
          </a:p>
          <a:p>
            <a:pPr algn="ctr" defTabSz="685800">
              <a:lnSpc>
                <a:spcPct val="50000"/>
              </a:lnSpc>
              <a:defRPr sz="300" b="1" spc="26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  K    I    R    C    H    E    R</a:t>
            </a:r>
            <a:endParaRPr sz="400" spc="36"/>
          </a:p>
          <a:p>
            <a:pPr algn="ctr" defTabSz="685800">
              <a:lnSpc>
                <a:spcPct val="120000"/>
              </a:lnSpc>
              <a:defRPr sz="600" b="1" spc="5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 </a:t>
            </a:r>
            <a:r>
              <a:rPr sz="400" spc="53"/>
              <a:t>A D V I C E </a:t>
            </a:r>
            <a:r>
              <a:rPr sz="400" spc="41"/>
              <a:t>  I N</a:t>
            </a:r>
          </a:p>
          <a:p>
            <a:pPr algn="ctr" defTabSz="685800">
              <a:lnSpc>
                <a:spcPct val="120000"/>
              </a:lnSpc>
              <a:defRPr sz="400" b="1" spc="93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 </a:t>
            </a:r>
            <a:r>
              <a:rPr spc="105"/>
              <a:t>BIOECONOMY</a:t>
            </a:r>
          </a:p>
        </p:txBody>
      </p:sp>
      <p:sp>
        <p:nvSpPr>
          <p:cNvPr id="10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4472" y="4736918"/>
            <a:ext cx="1200151" cy="205384"/>
          </a:xfrm>
          <a:prstGeom prst="rect">
            <a:avLst/>
          </a:prstGeom>
        </p:spPr>
        <p:txBody>
          <a:bodyPr lIns="25717" tIns="25717" rIns="25717" bIns="25717"/>
          <a:lstStyle>
            <a:lvl1pPr defTabSz="685800">
              <a:lnSpc>
                <a:spcPct val="120000"/>
              </a:lnSpc>
              <a:defRPr sz="700" spc="9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107" name="KADIB"/>
          <p:cNvSpPr txBox="1"/>
          <p:nvPr/>
        </p:nvSpPr>
        <p:spPr>
          <a:xfrm>
            <a:off x="4543245" y="4736918"/>
            <a:ext cx="1200152" cy="205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717" tIns="25717" rIns="25717" bIns="25717" anchor="ctr">
            <a:spAutoFit/>
          </a:bodyPr>
          <a:lstStyle>
            <a:lvl1pPr defTabSz="685800">
              <a:lnSpc>
                <a:spcPct val="120000"/>
              </a:lnSpc>
              <a:defRPr sz="700" spc="9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KADIB</a:t>
            </a:r>
          </a:p>
        </p:txBody>
      </p:sp>
      <p:sp>
        <p:nvSpPr>
          <p:cNvPr id="108" name="30. Juni 2021…"/>
          <p:cNvSpPr txBox="1"/>
          <p:nvPr/>
        </p:nvSpPr>
        <p:spPr>
          <a:xfrm>
            <a:off x="1549373" y="4717847"/>
            <a:ext cx="1200151" cy="2435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717" tIns="25717" rIns="25717" bIns="25717" anchor="ctr">
            <a:spAutoFit/>
          </a:bodyPr>
          <a:lstStyle/>
          <a:p>
            <a:pPr defTabSz="685800">
              <a:lnSpc>
                <a:spcPct val="120000"/>
              </a:lnSpc>
              <a:defRPr sz="700" spc="9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30. Juni 2021</a:t>
            </a:r>
          </a:p>
          <a:p>
            <a:pPr defTabSz="685800">
              <a:lnSpc>
                <a:spcPct val="120000"/>
              </a:lnSpc>
              <a:defRPr sz="700" spc="9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AWR</a:t>
            </a:r>
          </a:p>
        </p:txBody>
      </p:sp>
      <p:sp>
        <p:nvSpPr>
          <p:cNvPr id="109" name="Linien"/>
          <p:cNvSpPr/>
          <p:nvPr/>
        </p:nvSpPr>
        <p:spPr>
          <a:xfrm>
            <a:off x="1267265" y="915292"/>
            <a:ext cx="6407802" cy="1"/>
          </a:xfrm>
          <a:prstGeom prst="line">
            <a:avLst/>
          </a:prstGeom>
          <a:ln w="3175">
            <a:solidFill>
              <a:srgbClr val="5E5E5E"/>
            </a:solidFill>
            <a:miter lim="400000"/>
          </a:ln>
        </p:spPr>
        <p:txBody>
          <a:bodyPr lIns="26789" tIns="26789" rIns="26789" bIns="26789" anchor="ctr"/>
          <a:lstStyle/>
          <a:p>
            <a:pPr algn="ctr" defTabSz="308074">
              <a:defRPr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10" name="Titeltext"/>
          <p:cNvSpPr txBox="1">
            <a:spLocks noGrp="1"/>
          </p:cNvSpPr>
          <p:nvPr>
            <p:ph type="title"/>
          </p:nvPr>
        </p:nvSpPr>
        <p:spPr>
          <a:xfrm>
            <a:off x="1554777" y="117581"/>
            <a:ext cx="5309247" cy="796314"/>
          </a:xfrm>
          <a:prstGeom prst="rect">
            <a:avLst/>
          </a:prstGeom>
        </p:spPr>
        <p:txBody>
          <a:bodyPr lIns="25717" tIns="25717" rIns="25717" bIns="25717" anchor="ctr"/>
          <a:lstStyle>
            <a:lvl1pPr defTabSz="685800">
              <a:lnSpc>
                <a:spcPct val="120000"/>
              </a:lnSpc>
              <a:defRPr sz="1400" b="1" spc="19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Titeltext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2"/>
          <p:cNvSpPr/>
          <p:nvPr/>
        </p:nvSpPr>
        <p:spPr>
          <a:xfrm>
            <a:off x="-1" y="0"/>
            <a:ext cx="9291920" cy="5143500"/>
          </a:xfrm>
          <a:prstGeom prst="rect">
            <a:avLst/>
          </a:prstGeom>
          <a:solidFill>
            <a:srgbClr val="FFFFFF">
              <a:alpha val="69000"/>
            </a:srgbClr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>
              <a:defRPr sz="1800"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3" name="Grafik 10" descr="Grafik 10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932040" y="4776439"/>
            <a:ext cx="1235202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Grafik 11" descr="Grafik 1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275855" y="4776439"/>
            <a:ext cx="748802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3" descr="Grafik 3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380312" y="0"/>
            <a:ext cx="1774769" cy="1259378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Grafik 7" descr="Grafik 7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991068" y="752354"/>
            <a:ext cx="3161864" cy="117440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eltext"/>
          <p:cNvSpPr txBox="1">
            <a:spLocks noGrp="1"/>
          </p:cNvSpPr>
          <p:nvPr>
            <p:ph type="title"/>
          </p:nvPr>
        </p:nvSpPr>
        <p:spPr>
          <a:xfrm>
            <a:off x="1754841" y="3234275"/>
            <a:ext cx="8229601" cy="9941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Titeltext</a:t>
            </a:r>
          </a:p>
        </p:txBody>
      </p:sp>
      <p:sp>
        <p:nvSpPr>
          <p:cNvPr id="8" name="Textebene 1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294578" y="4643111"/>
            <a:ext cx="258623" cy="248303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157162" marR="0" indent="-157162" algn="ctr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sz="1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614362" marR="0" indent="-157162" algn="ctr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–"/>
        <a:tabLst/>
        <a:defRPr sz="1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054100" marR="0" indent="-139700" algn="ctr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sz="1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528762" marR="0" indent="-157162" algn="ctr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–"/>
        <a:tabLst/>
        <a:defRPr sz="1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985962" marR="0" indent="-157162" algn="ctr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»"/>
        <a:tabLst/>
        <a:defRPr sz="1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411730" marR="0" indent="-125730" algn="ctr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sz="1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2868930" marR="0" indent="-125730" algn="ctr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sz="1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326129" marR="0" indent="-125729" algn="ctr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sz="1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3783329" marR="0" indent="-125729" algn="ctr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sz="1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biooekonomie-metropolregion.de/" TargetMode="External"/><Relationship Id="rId2" Type="http://schemas.openxmlformats.org/officeDocument/2006/relationships/hyperlink" Target="mailto:bioball@provadis-hochschule.de" TargetMode="Externa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s://commons.wikimedia.org/w/index.php?search=GArtenabf%C3%A4lle&amp;title=Special:Search&amp;profile=default&amp;fulltext=1&amp;searchToken=2ufya0u0s4e7ugcxyk7v0t5vd%23/media/File:Compost_site_germany.JPG" TargetMode="Externa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hyperlink" Target="https://commons.wikimedia.org/wiki/File:Sludge.jpg" TargetMode="External"/><Relationship Id="rId4" Type="http://schemas.openxmlformats.org/officeDocument/2006/relationships/hyperlink" Target="https://upload.wikimedia.org/wikipedia/commons/8/8b/M%C3%BCllabfuhr_in_Sachsen..IMG_0731WI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19.02.2024…"/>
          <p:cNvSpPr txBox="1"/>
          <p:nvPr/>
        </p:nvSpPr>
        <p:spPr>
          <a:xfrm>
            <a:off x="3654440" y="2312467"/>
            <a:ext cx="1983038" cy="147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ctr">
              <a:defRPr sz="1300">
                <a:latin typeface="+mn-lt"/>
                <a:ea typeface="+mn-ea"/>
                <a:cs typeface="+mn-cs"/>
                <a:sym typeface="Calibri"/>
              </a:defRPr>
            </a:pPr>
            <a:endParaRPr/>
          </a:p>
          <a:p>
            <a:pPr algn="ctr">
              <a:defRPr sz="1300">
                <a:latin typeface="+mn-lt"/>
                <a:ea typeface="+mn-ea"/>
                <a:cs typeface="+mn-cs"/>
                <a:sym typeface="Calibri"/>
              </a:defRPr>
            </a:pPr>
            <a:endParaRPr/>
          </a:p>
          <a:p>
            <a:pPr algn="ctr">
              <a:defRPr sz="1300">
                <a:latin typeface="+mn-lt"/>
                <a:ea typeface="+mn-ea"/>
                <a:cs typeface="+mn-cs"/>
                <a:sym typeface="Calibri"/>
              </a:defRPr>
            </a:pPr>
            <a:r>
              <a:t>19.02.2024</a:t>
            </a:r>
          </a:p>
          <a:p>
            <a:pPr algn="ctr">
              <a:defRPr sz="1300">
                <a:latin typeface="+mn-lt"/>
                <a:ea typeface="+mn-ea"/>
                <a:cs typeface="+mn-cs"/>
                <a:sym typeface="Calibri"/>
              </a:defRPr>
            </a:pPr>
            <a:r>
              <a:t>Bio4Rivers; Mannheim</a:t>
            </a:r>
          </a:p>
          <a:p>
            <a:pPr algn="ctr">
              <a:defRPr sz="1300">
                <a:latin typeface="+mn-lt"/>
                <a:ea typeface="+mn-ea"/>
                <a:cs typeface="+mn-cs"/>
                <a:sym typeface="Calibri"/>
              </a:defRPr>
            </a:pPr>
            <a:endParaRPr/>
          </a:p>
          <a:p>
            <a:pPr algn="ctr">
              <a:defRPr sz="1300">
                <a:latin typeface="+mn-lt"/>
                <a:ea typeface="+mn-ea"/>
                <a:cs typeface="+mn-cs"/>
                <a:sym typeface="Calibri"/>
              </a:defRPr>
            </a:pPr>
            <a:r>
              <a:t>Dr. Manfred Kircher</a:t>
            </a:r>
          </a:p>
          <a:p>
            <a:pPr algn="ctr">
              <a:defRPr sz="1300">
                <a:latin typeface="+mn-lt"/>
                <a:ea typeface="+mn-ea"/>
                <a:cs typeface="+mn-cs"/>
                <a:sym typeface="Calibri"/>
              </a:defRPr>
            </a:pPr>
            <a:r>
              <a:t>Stv. Vorsitzender BioBall e.V.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Titel 6"/>
          <p:cNvSpPr txBox="1">
            <a:spLocks noGrp="1"/>
          </p:cNvSpPr>
          <p:nvPr>
            <p:ph type="title"/>
          </p:nvPr>
        </p:nvSpPr>
        <p:spPr>
          <a:xfrm>
            <a:off x="35494" y="2455201"/>
            <a:ext cx="8928996" cy="1831855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50000"/>
              </a:lnSpc>
              <a:defRPr sz="3100" b="1" cap="small"/>
            </a:pPr>
            <a:r>
              <a:t>Vielen Dank für Ihre Aufmerksamkeit</a:t>
            </a:r>
          </a:p>
          <a:p>
            <a:pPr algn="ctr">
              <a:lnSpc>
                <a:spcPct val="150000"/>
              </a:lnSpc>
              <a:defRPr b="1" cap="small"/>
            </a:pPr>
            <a:br/>
            <a:r>
              <a:rPr sz="1800" b="0" u="sng" cap="none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bioball@provadis-hochschule.de</a:t>
            </a:r>
            <a:r>
              <a:rPr sz="1800" b="0" cap="none"/>
              <a:t>		 </a:t>
            </a:r>
            <a:r>
              <a:rPr sz="1800" b="0" u="sng" cap="none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https://biooekonomie-metropolregion.de</a:t>
            </a:r>
            <a:r>
              <a:rPr sz="1800" b="0" cap="none"/>
              <a:t>  </a:t>
            </a:r>
          </a:p>
        </p:txBody>
      </p:sp>
      <p:sp>
        <p:nvSpPr>
          <p:cNvPr id="398" name="Foliennummernplatzhalter 4"/>
          <p:cNvSpPr txBox="1">
            <a:spLocks noGrp="1"/>
          </p:cNvSpPr>
          <p:nvPr>
            <p:ph type="sldNum" sz="quarter" idx="4294967295"/>
          </p:nvPr>
        </p:nvSpPr>
        <p:spPr>
          <a:xfrm>
            <a:off x="8885377" y="4780430"/>
            <a:ext cx="258623" cy="24830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386381E7-DE4B-E487-C12B-9CE16271D1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539952"/>
              </p:ext>
            </p:extLst>
          </p:nvPr>
        </p:nvGraphicFramePr>
        <p:xfrm>
          <a:off x="2847902" y="1534620"/>
          <a:ext cx="6362439" cy="27794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7267">
                  <a:extLst>
                    <a:ext uri="{9D8B030D-6E8A-4147-A177-3AD203B41FA5}">
                      <a16:colId xmlns:a16="http://schemas.microsoft.com/office/drawing/2014/main" val="396246930"/>
                    </a:ext>
                  </a:extLst>
                </a:gridCol>
                <a:gridCol w="4415172">
                  <a:extLst>
                    <a:ext uri="{9D8B030D-6E8A-4147-A177-3AD203B41FA5}">
                      <a16:colId xmlns:a16="http://schemas.microsoft.com/office/drawing/2014/main" val="2237837050"/>
                    </a:ext>
                  </a:extLst>
                </a:gridCol>
              </a:tblGrid>
              <a:tr h="308238">
                <a:tc>
                  <a:txBody>
                    <a:bodyPr/>
                    <a:lstStyle/>
                    <a:p>
                      <a:pPr lvl="7" algn="l" defTabSz="850391">
                        <a:spcBef>
                          <a:spcPts val="600"/>
                        </a:spcBef>
                        <a:spcAft>
                          <a:spcPts val="600"/>
                        </a:spcAft>
                        <a:defRPr sz="1395" b="1">
                          <a:latin typeface="+mn-lt"/>
                          <a:ea typeface="+mn-ea"/>
                          <a:cs typeface="+mn-cs"/>
                          <a:sym typeface="Calibri"/>
                        </a:defRPr>
                      </a:pPr>
                      <a:r>
                        <a:rPr lang="de-DE" dirty="0"/>
                        <a:t>Wirtschaft</a:t>
                      </a:r>
                      <a:endParaRPr lang="de-DE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95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Market pull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84045046"/>
                  </a:ext>
                </a:extLst>
              </a:tr>
              <a:tr h="477041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395" b="1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Forschung</a:t>
                      </a:r>
                      <a:r>
                        <a:rPr lang="de-DE" b="1" dirty="0"/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95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Technology push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25940349"/>
                  </a:ext>
                </a:extLst>
              </a:tr>
              <a:tr h="18656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95" b="1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Politik</a:t>
                      </a:r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850391">
                        <a:spcBef>
                          <a:spcPts val="600"/>
                        </a:spcBef>
                        <a:spcAft>
                          <a:spcPts val="600"/>
                        </a:spcAft>
                        <a:defRPr sz="1395" b="1">
                          <a:latin typeface="+mn-lt"/>
                          <a:ea typeface="+mn-ea"/>
                          <a:cs typeface="+mn-cs"/>
                          <a:sym typeface="Calibri"/>
                        </a:defRPr>
                      </a:pPr>
                      <a:r>
                        <a:rPr lang="de-DE" b="0" dirty="0"/>
                        <a:t>Regulatorische Rahmenbedingungen</a:t>
                      </a:r>
                    </a:p>
                    <a:p>
                      <a:pPr marL="171450" lvl="1" indent="-171450" algn="l" defTabSz="85039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defRPr sz="1395" b="1">
                          <a:latin typeface="+mn-lt"/>
                          <a:ea typeface="+mn-ea"/>
                          <a:cs typeface="+mn-cs"/>
                          <a:sym typeface="Calibri"/>
                        </a:defRPr>
                      </a:pPr>
                      <a:r>
                        <a:rPr lang="de-DE" sz="1100" b="0" dirty="0"/>
                        <a:t>Bioökonomie, Klimaschutz, </a:t>
                      </a:r>
                      <a:r>
                        <a:rPr lang="de-DE" sz="11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Kreislaufwirtschaft </a:t>
                      </a:r>
                    </a:p>
                    <a:p>
                      <a:pPr marL="0" lvl="1" indent="0" algn="l" defTabSz="850391">
                        <a:spcBef>
                          <a:spcPts val="600"/>
                        </a:spcBef>
                        <a:spcAft>
                          <a:spcPts val="600"/>
                        </a:spcAft>
                        <a:buFontTx/>
                        <a:buNone/>
                        <a:defRPr sz="1395" b="1">
                          <a:latin typeface="+mn-lt"/>
                          <a:ea typeface="+mn-ea"/>
                          <a:cs typeface="+mn-cs"/>
                          <a:sym typeface="Calibri"/>
                        </a:defRPr>
                      </a:pPr>
                      <a:r>
                        <a:rPr lang="de-DE" sz="1395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ESG-Berichterstattung </a:t>
                      </a:r>
                    </a:p>
                    <a:p>
                      <a:pPr marL="171450" lvl="1" indent="-171450" algn="l" defTabSz="85039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defRPr sz="1395" b="1">
                          <a:latin typeface="+mn-lt"/>
                          <a:ea typeface="+mn-ea"/>
                          <a:cs typeface="+mn-cs"/>
                          <a:sym typeface="Calibri"/>
                        </a:defRPr>
                      </a:pPr>
                      <a:r>
                        <a:rPr lang="de-DE" sz="11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Kreislaufwirtschaft und Ressourceneffizienz</a:t>
                      </a:r>
                    </a:p>
                    <a:p>
                      <a:pPr marL="0" lvl="1" indent="0" algn="l" defTabSz="850391">
                        <a:spcBef>
                          <a:spcPts val="600"/>
                        </a:spcBef>
                        <a:spcAft>
                          <a:spcPts val="600"/>
                        </a:spcAft>
                        <a:buFontTx/>
                        <a:buNone/>
                        <a:defRPr sz="1395" b="1">
                          <a:latin typeface="+mn-lt"/>
                          <a:ea typeface="+mn-ea"/>
                          <a:cs typeface="+mn-cs"/>
                          <a:sym typeface="Calibri"/>
                        </a:defRPr>
                      </a:pPr>
                      <a:r>
                        <a:rPr lang="de-DE" sz="1395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Taxonomie </a:t>
                      </a:r>
                    </a:p>
                    <a:p>
                      <a:pPr marL="171450" lvl="1" indent="-171450" algn="l" defTabSz="85039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defRPr sz="1395" b="1">
                          <a:latin typeface="+mn-lt"/>
                          <a:ea typeface="+mn-ea"/>
                          <a:cs typeface="+mn-cs"/>
                          <a:sym typeface="Calibri"/>
                        </a:defRPr>
                      </a:pPr>
                      <a:r>
                        <a:rPr lang="de-DE" sz="11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Klima- und umweltfreundliche Tätigkeiten und Investition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38742528"/>
                  </a:ext>
                </a:extLst>
              </a:tr>
            </a:tbl>
          </a:graphicData>
        </a:graphic>
      </p:graphicFrame>
      <p:sp>
        <p:nvSpPr>
          <p:cNvPr id="251" name="Datumsplatzhalter 3"/>
          <p:cNvSpPr txBox="1"/>
          <p:nvPr/>
        </p:nvSpPr>
        <p:spPr>
          <a:xfrm>
            <a:off x="502919" y="4780033"/>
            <a:ext cx="2042162" cy="248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19.02.1024</a:t>
            </a:r>
          </a:p>
        </p:txBody>
      </p:sp>
      <p:sp>
        <p:nvSpPr>
          <p:cNvPr id="252" name="Foliennummernplatzhalter 4"/>
          <p:cNvSpPr txBox="1">
            <a:spLocks noGrp="1"/>
          </p:cNvSpPr>
          <p:nvPr>
            <p:ph type="sldNum" sz="quarter" idx="4294967295"/>
          </p:nvPr>
        </p:nvSpPr>
        <p:spPr>
          <a:xfrm>
            <a:off x="8505420" y="4780033"/>
            <a:ext cx="181380" cy="24830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sp>
        <p:nvSpPr>
          <p:cNvPr id="253" name="Textfeld 222"/>
          <p:cNvSpPr txBox="1"/>
          <p:nvPr/>
        </p:nvSpPr>
        <p:spPr>
          <a:xfrm>
            <a:off x="2449963" y="350739"/>
            <a:ext cx="6199355" cy="392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r" defTabSz="630936">
              <a:defRPr sz="2400" cap="small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BioBall ist einer der Treiber der Bioökonomie</a:t>
            </a:r>
          </a:p>
        </p:txBody>
      </p:sp>
      <p:sp>
        <p:nvSpPr>
          <p:cNvPr id="255" name="Inhaltsplatzhalter 5"/>
          <p:cNvSpPr txBox="1">
            <a:spLocks noGrp="1"/>
          </p:cNvSpPr>
          <p:nvPr>
            <p:ph type="body" sz="quarter" idx="1"/>
          </p:nvPr>
        </p:nvSpPr>
        <p:spPr>
          <a:xfrm>
            <a:off x="467542" y="1208334"/>
            <a:ext cx="1440003" cy="3394473"/>
          </a:xfrm>
          <a:prstGeom prst="rect">
            <a:avLst/>
          </a:prstGeom>
          <a:solidFill>
            <a:srgbClr val="C9E4A0">
              <a:alpha val="50195"/>
            </a:srgbClr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535353"/>
                </a:solidFill>
              </a:defRPr>
            </a:pPr>
            <a:endParaRPr dirty="0"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535353"/>
                </a:solidFill>
              </a:defRPr>
            </a:pPr>
            <a:r>
              <a:rPr dirty="0" err="1"/>
              <a:t>BioBall</a:t>
            </a:r>
            <a:r>
              <a:rPr dirty="0"/>
              <a:t> in der  </a:t>
            </a:r>
            <a:r>
              <a:rPr dirty="0" err="1"/>
              <a:t>Metropolregion</a:t>
            </a:r>
            <a:r>
              <a:rPr dirty="0"/>
              <a:t> </a:t>
            </a:r>
            <a:r>
              <a:rPr dirty="0" err="1"/>
              <a:t>FrankfurtRheinMain</a:t>
            </a:r>
            <a:endParaRPr dirty="0"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endParaRPr dirty="0"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r>
              <a:rPr dirty="0" err="1"/>
              <a:t>Akteure</a:t>
            </a:r>
            <a:r>
              <a:rPr dirty="0"/>
              <a:t> und </a:t>
            </a:r>
            <a:r>
              <a:rPr dirty="0" err="1"/>
              <a:t>Schritte</a:t>
            </a:r>
            <a:r>
              <a:rPr dirty="0"/>
              <a:t> auf dem Weg in die </a:t>
            </a:r>
            <a:r>
              <a:rPr dirty="0" err="1"/>
              <a:t>Bioökonomie</a:t>
            </a:r>
            <a:endParaRPr dirty="0"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endParaRPr dirty="0"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r>
              <a:rPr dirty="0" err="1"/>
              <a:t>Mit</a:t>
            </a:r>
            <a:r>
              <a:rPr dirty="0"/>
              <a:t> Bio4Rivers die </a:t>
            </a:r>
            <a:r>
              <a:rPr dirty="0" err="1"/>
              <a:t>Bioökonomie</a:t>
            </a:r>
            <a:r>
              <a:rPr dirty="0"/>
              <a:t> </a:t>
            </a:r>
            <a:r>
              <a:rPr dirty="0" err="1"/>
              <a:t>überregional</a:t>
            </a:r>
            <a:r>
              <a:rPr dirty="0"/>
              <a:t> </a:t>
            </a:r>
            <a:r>
              <a:rPr dirty="0" err="1"/>
              <a:t>beschleunigen</a:t>
            </a:r>
            <a:endParaRPr dirty="0"/>
          </a:p>
        </p:txBody>
      </p:sp>
      <p:pic>
        <p:nvPicPr>
          <p:cNvPr id="256" name="Grafik 13" descr="Grafik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850" y="1857062"/>
            <a:ext cx="381509" cy="38151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8" name="Rechteck Rechteck" descr="Rechteck Rechteck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114529" y="1733481"/>
            <a:ext cx="5636931" cy="636209"/>
          </a:xfrm>
          <a:prstGeom prst="rect">
            <a:avLst/>
          </a:prstGeom>
        </p:spPr>
      </p:pic>
      <p:pic>
        <p:nvPicPr>
          <p:cNvPr id="260" name="Grafik 4" descr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6579" y="1915371"/>
            <a:ext cx="566361" cy="232389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Grafik 3" descr="Produktion Silhouette">
            <a:extLst>
              <a:ext uri="{FF2B5EF4-FFF2-40B4-BE49-F238E27FC236}">
                <a16:creationId xmlns:a16="http://schemas.microsoft.com/office/drawing/2014/main" id="{AEA205DA-0F2B-B963-FB40-EA8C7726BB9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20617" y="1439406"/>
            <a:ext cx="382722" cy="382722"/>
          </a:xfrm>
          <a:prstGeom prst="rect">
            <a:avLst/>
          </a:prstGeom>
        </p:spPr>
      </p:pic>
      <p:pic>
        <p:nvPicPr>
          <p:cNvPr id="6" name="Grafik 5" descr="Griechischer Tempel Silhouette">
            <a:extLst>
              <a:ext uri="{FF2B5EF4-FFF2-40B4-BE49-F238E27FC236}">
                <a16:creationId xmlns:a16="http://schemas.microsoft.com/office/drawing/2014/main" id="{D2C4877A-85A2-C002-1FEF-D895137A5EF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400655" y="2281043"/>
            <a:ext cx="381511" cy="3815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Datumsplatzhalter 3"/>
          <p:cNvSpPr txBox="1"/>
          <p:nvPr/>
        </p:nvSpPr>
        <p:spPr>
          <a:xfrm>
            <a:off x="502919" y="4780033"/>
            <a:ext cx="2042162" cy="248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19.02.2014</a:t>
            </a:r>
          </a:p>
        </p:txBody>
      </p:sp>
      <p:sp>
        <p:nvSpPr>
          <p:cNvPr id="264" name="Foliennummernplatzhalter 4"/>
          <p:cNvSpPr txBox="1">
            <a:spLocks noGrp="1"/>
          </p:cNvSpPr>
          <p:nvPr>
            <p:ph type="sldNum" sz="quarter" idx="4294967295"/>
          </p:nvPr>
        </p:nvSpPr>
        <p:spPr>
          <a:xfrm>
            <a:off x="8505420" y="4780033"/>
            <a:ext cx="181380" cy="24830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sp>
        <p:nvSpPr>
          <p:cNvPr id="265" name="Textfeld 222"/>
          <p:cNvSpPr txBox="1"/>
          <p:nvPr/>
        </p:nvSpPr>
        <p:spPr>
          <a:xfrm>
            <a:off x="1675237" y="350739"/>
            <a:ext cx="6974081" cy="8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r" defTabSz="630936">
              <a:defRPr sz="2400" cap="small">
                <a:latin typeface="+mn-lt"/>
                <a:ea typeface="+mn-ea"/>
                <a:cs typeface="+mn-cs"/>
                <a:sym typeface="Calibri"/>
              </a:defRPr>
            </a:pPr>
            <a:r>
              <a:rPr dirty="0" err="1"/>
              <a:t>BioBall</a:t>
            </a:r>
            <a:r>
              <a:rPr dirty="0"/>
              <a:t> in der </a:t>
            </a:r>
            <a:r>
              <a:rPr dirty="0" err="1"/>
              <a:t>Metropolregion</a:t>
            </a:r>
            <a:r>
              <a:rPr dirty="0"/>
              <a:t> </a:t>
            </a:r>
            <a:r>
              <a:rPr dirty="0" err="1"/>
              <a:t>FrankfurtRheinMain</a:t>
            </a:r>
            <a:r>
              <a:rPr dirty="0"/>
              <a:t>:</a:t>
            </a:r>
          </a:p>
          <a:p>
            <a:pPr algn="r" defTabSz="630936">
              <a:defRPr sz="2400" cap="small">
                <a:latin typeface="+mn-lt"/>
                <a:ea typeface="+mn-ea"/>
                <a:cs typeface="+mn-cs"/>
                <a:sym typeface="Calibri"/>
              </a:defRPr>
            </a:pPr>
            <a:r>
              <a:rPr dirty="0" err="1"/>
              <a:t>Dicht</a:t>
            </a:r>
            <a:r>
              <a:rPr dirty="0"/>
              <a:t> </a:t>
            </a:r>
            <a:r>
              <a:rPr dirty="0" err="1"/>
              <a:t>besiedelt</a:t>
            </a:r>
            <a:r>
              <a:rPr dirty="0"/>
              <a:t> und </a:t>
            </a:r>
            <a:r>
              <a:rPr dirty="0" err="1"/>
              <a:t>hoch</a:t>
            </a:r>
            <a:r>
              <a:rPr dirty="0"/>
              <a:t> </a:t>
            </a:r>
            <a:r>
              <a:rPr dirty="0" err="1"/>
              <a:t>industrialisiert</a:t>
            </a:r>
            <a:endParaRPr dirty="0"/>
          </a:p>
        </p:txBody>
      </p:sp>
      <p:pic>
        <p:nvPicPr>
          <p:cNvPr id="266" name="Grafik 3" descr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640" y="1200196"/>
            <a:ext cx="3680350" cy="3393283"/>
          </a:xfrm>
          <a:prstGeom prst="rect">
            <a:avLst/>
          </a:prstGeom>
          <a:ln w="12700">
            <a:miter lim="400000"/>
          </a:ln>
        </p:spPr>
      </p:pic>
      <p:sp>
        <p:nvSpPr>
          <p:cNvPr id="267" name="Inhaltsplatzhalter 6"/>
          <p:cNvSpPr txBox="1"/>
          <p:nvPr/>
        </p:nvSpPr>
        <p:spPr>
          <a:xfrm>
            <a:off x="6825990" y="1320781"/>
            <a:ext cx="1538359" cy="403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 lnSpcReduction="10000"/>
          </a:bodyPr>
          <a:lstStyle>
            <a:lvl1pPr defTabSz="859536">
              <a:spcBef>
                <a:spcPts val="400"/>
              </a:spcBef>
              <a:defRPr sz="939" b="1">
                <a:latin typeface="+mn-lt"/>
                <a:ea typeface="+mn-ea"/>
                <a:cs typeface="+mn-cs"/>
                <a:sym typeface="Calibri"/>
              </a:defRPr>
            </a:lvl1pPr>
            <a:lvl2pPr marL="471236" indent="-113096" defTabSz="859536">
              <a:spcBef>
                <a:spcPts val="400"/>
              </a:spcBef>
              <a:buSzPct val="100000"/>
              <a:buChar char="•"/>
              <a:defRPr sz="939">
                <a:latin typeface="+mn-lt"/>
                <a:ea typeface="+mn-ea"/>
                <a:cs typeface="+mn-cs"/>
                <a:sym typeface="Calibri"/>
              </a:defRPr>
            </a:lvl2pPr>
          </a:lstStyle>
          <a:p>
            <a:r>
              <a:t>Bevölkerungsdichte</a:t>
            </a:r>
          </a:p>
          <a:p>
            <a:pPr lvl="1"/>
            <a:r>
              <a:t>5,7 Mio. Einwohner</a:t>
            </a:r>
          </a:p>
        </p:txBody>
      </p:sp>
      <p:pic>
        <p:nvPicPr>
          <p:cNvPr id="268" name="Grafik 2" descr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426" y="3490015"/>
            <a:ext cx="474782" cy="4747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Grafik 5" descr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6936" y="4183737"/>
            <a:ext cx="373762" cy="3737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0" name="Grafik 4" descr="Grafi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0247" y="1258654"/>
            <a:ext cx="487140" cy="487140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Grafik 13" descr="Grafik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0247" y="2712826"/>
            <a:ext cx="487140" cy="487140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" name="Grafik 20" descr="Grafik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2763" y="1978256"/>
            <a:ext cx="502108" cy="502108"/>
          </a:xfrm>
          <a:prstGeom prst="rect">
            <a:avLst/>
          </a:prstGeom>
          <a:ln w="12700">
            <a:miter lim="400000"/>
          </a:ln>
        </p:spPr>
      </p:pic>
      <p:sp>
        <p:nvSpPr>
          <p:cNvPr id="273" name="Inhaltsplatzhalter 6"/>
          <p:cNvSpPr txBox="1"/>
          <p:nvPr/>
        </p:nvSpPr>
        <p:spPr>
          <a:xfrm>
            <a:off x="6825990" y="1788170"/>
            <a:ext cx="1538359" cy="760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 lnSpcReduction="10000"/>
          </a:bodyPr>
          <a:lstStyle/>
          <a:p>
            <a:pPr defTabSz="786384">
              <a:spcBef>
                <a:spcPts val="400"/>
              </a:spcBef>
              <a:defRPr sz="860" b="1">
                <a:latin typeface="+mn-lt"/>
                <a:ea typeface="+mn-ea"/>
                <a:cs typeface="+mn-cs"/>
                <a:sym typeface="Calibri"/>
              </a:defRPr>
            </a:pPr>
            <a:r>
              <a:t>Infrastruktur</a:t>
            </a:r>
          </a:p>
          <a:p>
            <a:pPr marL="431131" lvl="1" indent="-103471" defTabSz="786384">
              <a:spcBef>
                <a:spcPts val="400"/>
              </a:spcBef>
              <a:buSzPct val="100000"/>
              <a:buChar char="•"/>
              <a:defRPr sz="860">
                <a:latin typeface="+mn-lt"/>
                <a:ea typeface="+mn-ea"/>
                <a:cs typeface="+mn-cs"/>
                <a:sym typeface="Calibri"/>
              </a:defRPr>
            </a:pPr>
            <a:r>
              <a:t>Energien</a:t>
            </a:r>
          </a:p>
          <a:p>
            <a:pPr marL="431131" lvl="1" indent="-103471" defTabSz="786384">
              <a:spcBef>
                <a:spcPts val="400"/>
              </a:spcBef>
              <a:buSzPct val="100000"/>
              <a:buChar char="•"/>
              <a:defRPr sz="860">
                <a:latin typeface="+mn-lt"/>
                <a:ea typeface="+mn-ea"/>
                <a:cs typeface="+mn-cs"/>
                <a:sym typeface="Calibri"/>
              </a:defRPr>
            </a:pPr>
            <a:r>
              <a:t>Logistik</a:t>
            </a:r>
          </a:p>
          <a:p>
            <a:pPr marL="431131" lvl="1" indent="-103471" defTabSz="786384">
              <a:spcBef>
                <a:spcPts val="400"/>
              </a:spcBef>
              <a:buSzPct val="100000"/>
              <a:buChar char="•"/>
              <a:defRPr sz="860">
                <a:latin typeface="+mn-lt"/>
                <a:ea typeface="+mn-ea"/>
                <a:cs typeface="+mn-cs"/>
                <a:sym typeface="Calibri"/>
              </a:defRPr>
            </a:pPr>
            <a:r>
              <a:t>Kommunikation</a:t>
            </a:r>
          </a:p>
        </p:txBody>
      </p:sp>
      <p:sp>
        <p:nvSpPr>
          <p:cNvPr id="274" name="Inhaltsplatzhalter 6"/>
          <p:cNvSpPr txBox="1"/>
          <p:nvPr/>
        </p:nvSpPr>
        <p:spPr>
          <a:xfrm>
            <a:off x="6825990" y="2563589"/>
            <a:ext cx="1538359" cy="760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 lnSpcReduction="10000"/>
          </a:bodyPr>
          <a:lstStyle/>
          <a:p>
            <a:pPr defTabSz="777240">
              <a:spcBef>
                <a:spcPts val="400"/>
              </a:spcBef>
              <a:defRPr sz="850" b="1">
                <a:latin typeface="+mn-lt"/>
                <a:ea typeface="+mn-ea"/>
                <a:cs typeface="+mn-cs"/>
                <a:sym typeface="Calibri"/>
              </a:defRPr>
            </a:pPr>
            <a:r>
              <a:t>Innovationskraft</a:t>
            </a:r>
          </a:p>
          <a:p>
            <a:pPr marL="426118" lvl="1" indent="-102268" defTabSz="777240">
              <a:spcBef>
                <a:spcPts val="400"/>
              </a:spcBef>
              <a:buSzPct val="100000"/>
              <a:buChar char="•"/>
              <a:defRPr sz="850">
                <a:latin typeface="+mn-lt"/>
                <a:ea typeface="+mn-ea"/>
                <a:cs typeface="+mn-cs"/>
                <a:sym typeface="Calibri"/>
              </a:defRPr>
            </a:pPr>
            <a:r>
              <a:t>Berufliche Ausbildung</a:t>
            </a:r>
          </a:p>
          <a:p>
            <a:pPr marL="426118" lvl="1" indent="-102268" defTabSz="777240">
              <a:spcBef>
                <a:spcPts val="400"/>
              </a:spcBef>
              <a:buSzPct val="100000"/>
              <a:buChar char="•"/>
              <a:defRPr sz="850">
                <a:latin typeface="+mn-lt"/>
                <a:ea typeface="+mn-ea"/>
                <a:cs typeface="+mn-cs"/>
                <a:sym typeface="Calibri"/>
              </a:defRPr>
            </a:pPr>
            <a:r>
              <a:t>Forschung&amp; Lehre</a:t>
            </a:r>
          </a:p>
          <a:p>
            <a:pPr marL="426118" lvl="1" indent="-102268" defTabSz="777240">
              <a:spcBef>
                <a:spcPts val="400"/>
              </a:spcBef>
              <a:buSzPct val="100000"/>
              <a:buChar char="•"/>
              <a:defRPr sz="850">
                <a:latin typeface="+mn-lt"/>
                <a:ea typeface="+mn-ea"/>
                <a:cs typeface="+mn-cs"/>
                <a:sym typeface="Calibri"/>
              </a:defRPr>
            </a:pPr>
            <a:r>
              <a:t>Finanzkraft</a:t>
            </a:r>
          </a:p>
        </p:txBody>
      </p:sp>
      <p:sp>
        <p:nvSpPr>
          <p:cNvPr id="275" name="Inhaltsplatzhalter 6"/>
          <p:cNvSpPr txBox="1"/>
          <p:nvPr/>
        </p:nvSpPr>
        <p:spPr>
          <a:xfrm>
            <a:off x="6825990" y="3347022"/>
            <a:ext cx="2135210" cy="760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 lnSpcReduction="10000"/>
          </a:bodyPr>
          <a:lstStyle/>
          <a:p>
            <a:pPr defTabSz="786384">
              <a:spcBef>
                <a:spcPts val="400"/>
              </a:spcBef>
              <a:defRPr sz="860" b="1">
                <a:latin typeface="+mn-lt"/>
                <a:ea typeface="+mn-ea"/>
                <a:cs typeface="+mn-cs"/>
                <a:sym typeface="Calibri"/>
              </a:defRPr>
            </a:pPr>
            <a:r>
              <a:t>Wirtschaftskraft</a:t>
            </a:r>
          </a:p>
          <a:p>
            <a:pPr marL="431131" lvl="1" indent="-103471" defTabSz="786384">
              <a:spcBef>
                <a:spcPts val="400"/>
              </a:spcBef>
              <a:buSzPct val="100000"/>
              <a:buChar char="•"/>
              <a:defRPr sz="860">
                <a:latin typeface="+mn-lt"/>
                <a:ea typeface="+mn-ea"/>
                <a:cs typeface="+mn-cs"/>
                <a:sym typeface="Calibri"/>
              </a:defRPr>
            </a:pPr>
            <a:r>
              <a:t>Fachkräfte &amp; Wertschöpfung</a:t>
            </a:r>
          </a:p>
          <a:p>
            <a:pPr marL="431131" lvl="1" indent="-103471" defTabSz="786384">
              <a:spcBef>
                <a:spcPts val="400"/>
              </a:spcBef>
              <a:buSzPct val="100000"/>
              <a:buChar char="•"/>
              <a:defRPr sz="860">
                <a:latin typeface="+mn-lt"/>
                <a:ea typeface="+mn-ea"/>
                <a:cs typeface="+mn-cs"/>
                <a:sym typeface="Calibri"/>
              </a:defRPr>
            </a:pPr>
            <a:r>
              <a:t>Wirtschaftsprofil</a:t>
            </a:r>
          </a:p>
          <a:p>
            <a:pPr marL="431131" lvl="1" indent="-103471" defTabSz="786384">
              <a:spcBef>
                <a:spcPts val="400"/>
              </a:spcBef>
              <a:buSzPct val="100000"/>
              <a:buChar char="•"/>
              <a:defRPr sz="860">
                <a:latin typeface="+mn-lt"/>
                <a:ea typeface="+mn-ea"/>
                <a:cs typeface="+mn-cs"/>
                <a:sym typeface="Calibri"/>
              </a:defRPr>
            </a:pPr>
            <a:r>
              <a:t>Rahmenbedingungen</a:t>
            </a:r>
          </a:p>
        </p:txBody>
      </p:sp>
      <p:sp>
        <p:nvSpPr>
          <p:cNvPr id="276" name="Inhaltsplatzhalter 6"/>
          <p:cNvSpPr txBox="1"/>
          <p:nvPr/>
        </p:nvSpPr>
        <p:spPr>
          <a:xfrm>
            <a:off x="6825990" y="4119564"/>
            <a:ext cx="1538359" cy="5588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 lnSpcReduction="10000"/>
          </a:bodyPr>
          <a:lstStyle/>
          <a:p>
            <a:pPr defTabSz="786384">
              <a:spcBef>
                <a:spcPts val="400"/>
              </a:spcBef>
              <a:defRPr sz="860" b="1">
                <a:latin typeface="+mn-lt"/>
                <a:ea typeface="+mn-ea"/>
                <a:cs typeface="+mn-cs"/>
                <a:sym typeface="Calibri"/>
              </a:defRPr>
            </a:pPr>
            <a:r>
              <a:t>Stoffumsatz</a:t>
            </a:r>
          </a:p>
          <a:p>
            <a:pPr marL="431131" lvl="1" indent="-103471" defTabSz="786384">
              <a:spcBef>
                <a:spcPts val="400"/>
              </a:spcBef>
              <a:buSzPct val="100000"/>
              <a:buChar char="•"/>
              <a:defRPr sz="860">
                <a:latin typeface="+mn-lt"/>
                <a:ea typeface="+mn-ea"/>
                <a:cs typeface="+mn-cs"/>
                <a:sym typeface="Calibri"/>
              </a:defRPr>
            </a:pPr>
            <a:r>
              <a:t>Rohstoffe</a:t>
            </a:r>
          </a:p>
          <a:p>
            <a:pPr marL="431131" lvl="1" indent="-103471" defTabSz="786384">
              <a:spcBef>
                <a:spcPts val="400"/>
              </a:spcBef>
              <a:buSzPct val="100000"/>
              <a:buChar char="•"/>
              <a:defRPr sz="860">
                <a:latin typeface="+mn-lt"/>
                <a:ea typeface="+mn-ea"/>
                <a:cs typeface="+mn-cs"/>
                <a:sym typeface="Calibri"/>
              </a:defRPr>
            </a:pPr>
            <a:r>
              <a:t>Rest- und Abfallstoffe</a:t>
            </a:r>
          </a:p>
        </p:txBody>
      </p:sp>
      <p:sp>
        <p:nvSpPr>
          <p:cNvPr id="277" name="Inhaltsplatzhalter 5"/>
          <p:cNvSpPr txBox="1">
            <a:spLocks noGrp="1"/>
          </p:cNvSpPr>
          <p:nvPr>
            <p:ph type="body" sz="quarter" idx="1"/>
          </p:nvPr>
        </p:nvSpPr>
        <p:spPr>
          <a:xfrm>
            <a:off x="467542" y="1208334"/>
            <a:ext cx="1440003" cy="3394473"/>
          </a:xfrm>
          <a:prstGeom prst="rect">
            <a:avLst/>
          </a:prstGeom>
          <a:solidFill>
            <a:srgbClr val="C9E4A0">
              <a:alpha val="50195"/>
            </a:srgbClr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535353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535353"/>
                </a:solidFill>
              </a:defRPr>
            </a:pPr>
            <a:r>
              <a:t>BioBall in der  Metropolregion FrankfurtRheinMain</a:t>
            </a:r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r>
              <a:t>Akteure und Schritte auf dem Weg in die Bioökonomie</a:t>
            </a:r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r>
              <a:t>Mit Bio4Rivers die Bioökonomie überregional beschleunigen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feil"/>
          <p:cNvSpPr/>
          <p:nvPr/>
        </p:nvSpPr>
        <p:spPr>
          <a:xfrm rot="19808650" flipH="1">
            <a:off x="7385054" y="1976190"/>
            <a:ext cx="971626" cy="640077"/>
          </a:xfrm>
          <a:prstGeom prst="rightArrow">
            <a:avLst>
              <a:gd name="adj1" fmla="val 52947"/>
              <a:gd name="adj2" fmla="val 103133"/>
            </a:avLst>
          </a:prstGeom>
          <a:solidFill>
            <a:srgbClr val="535353"/>
          </a:solidFill>
          <a:ln w="25400">
            <a:solidFill>
              <a:srgbClr val="535353"/>
            </a:solidFill>
          </a:ln>
        </p:spPr>
        <p:txBody>
          <a:bodyPr lIns="45718" tIns="45718" rIns="45718" bIns="45718" anchor="ctr"/>
          <a:lstStyle/>
          <a:p>
            <a:pPr>
              <a:defRPr sz="8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0" name="Textfeld 4"/>
          <p:cNvSpPr txBox="1">
            <a:spLocks noGrp="1"/>
          </p:cNvSpPr>
          <p:nvPr>
            <p:ph type="sldNum" sz="quarter" idx="4294967295"/>
          </p:nvPr>
        </p:nvSpPr>
        <p:spPr>
          <a:xfrm>
            <a:off x="8505420" y="4767262"/>
            <a:ext cx="181381" cy="248303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t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t>4</a:t>
            </a:fld>
            <a:endParaRPr/>
          </a:p>
        </p:txBody>
      </p:sp>
      <p:sp>
        <p:nvSpPr>
          <p:cNvPr id="281" name="Titel 5"/>
          <p:cNvSpPr txBox="1">
            <a:spLocks noGrp="1"/>
          </p:cNvSpPr>
          <p:nvPr>
            <p:ph type="title"/>
          </p:nvPr>
        </p:nvSpPr>
        <p:spPr>
          <a:xfrm>
            <a:off x="2051720" y="199205"/>
            <a:ext cx="6635080" cy="857251"/>
          </a:xfrm>
          <a:prstGeom prst="rect">
            <a:avLst/>
          </a:prstGeom>
        </p:spPr>
        <p:txBody>
          <a:bodyPr/>
          <a:lstStyle/>
          <a:p>
            <a:r>
              <a:t>BioBall fokussiert auf die</a:t>
            </a:r>
          </a:p>
          <a:p>
            <a:r>
              <a:t>Chemie- und Pharmaindustrie</a:t>
            </a:r>
          </a:p>
        </p:txBody>
      </p:sp>
      <p:graphicFrame>
        <p:nvGraphicFramePr>
          <p:cNvPr id="282" name="Diagramm 5"/>
          <p:cNvGraphicFramePr/>
          <p:nvPr>
            <p:extLst>
              <p:ext uri="{D42A27DB-BD31-4B8C-83A1-F6EECF244321}">
                <p14:modId xmlns:p14="http://schemas.microsoft.com/office/powerpoint/2010/main" val="1959796753"/>
              </p:ext>
            </p:extLst>
          </p:nvPr>
        </p:nvGraphicFramePr>
        <p:xfrm>
          <a:off x="4456274" y="1001811"/>
          <a:ext cx="4513753" cy="4165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3" name="Rechteck 2"/>
          <p:cNvSpPr txBox="1"/>
          <p:nvPr/>
        </p:nvSpPr>
        <p:spPr>
          <a:xfrm>
            <a:off x="5301208" y="4404680"/>
            <a:ext cx="3294902" cy="2257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100">
                <a:solidFill>
                  <a:srgbClr val="80808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dirty="0"/>
              <a:t>Quelle: </a:t>
            </a:r>
            <a:r>
              <a:rPr dirty="0" err="1"/>
              <a:t>Bioökonomie</a:t>
            </a:r>
            <a:r>
              <a:rPr dirty="0"/>
              <a:t> in Hessen (</a:t>
            </a:r>
            <a:r>
              <a:rPr dirty="0" err="1"/>
              <a:t>HTaI</a:t>
            </a:r>
            <a:r>
              <a:rPr dirty="0"/>
              <a:t> Wiesbaden; 2017)</a:t>
            </a:r>
          </a:p>
        </p:txBody>
      </p:sp>
      <p:grpSp>
        <p:nvGrpSpPr>
          <p:cNvPr id="286" name="Ellipse 11"/>
          <p:cNvGrpSpPr/>
          <p:nvPr/>
        </p:nvGrpSpPr>
        <p:grpSpPr>
          <a:xfrm>
            <a:off x="6195403" y="2543097"/>
            <a:ext cx="1035493" cy="1035493"/>
            <a:chOff x="-24691" y="64652"/>
            <a:chExt cx="1035492" cy="1035492"/>
          </a:xfrm>
        </p:grpSpPr>
        <p:sp>
          <p:nvSpPr>
            <p:cNvPr id="284" name="Kreis"/>
            <p:cNvSpPr/>
            <p:nvPr/>
          </p:nvSpPr>
          <p:spPr>
            <a:xfrm>
              <a:off x="-24691" y="64652"/>
              <a:ext cx="1035492" cy="1035492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1400" b="1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/>
            </a:p>
          </p:txBody>
        </p:sp>
        <p:sp>
          <p:nvSpPr>
            <p:cNvPr id="285" name="8 Mrd. EUR/a"/>
            <p:cNvSpPr txBox="1"/>
            <p:nvPr/>
          </p:nvSpPr>
          <p:spPr>
            <a:xfrm>
              <a:off x="141819" y="353056"/>
              <a:ext cx="732206" cy="4586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noAutofit/>
            </a:bodyPr>
            <a:lstStyle/>
            <a:p>
              <a:pPr algn="ctr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r>
                <a:rPr sz="1300" dirty="0"/>
                <a:t>8 </a:t>
              </a:r>
              <a:r>
                <a:rPr sz="1300" dirty="0" err="1"/>
                <a:t>Mrd</a:t>
              </a:r>
              <a:r>
                <a:rPr sz="1300" dirty="0"/>
                <a:t>.</a:t>
              </a:r>
              <a:r>
                <a:rPr dirty="0"/>
                <a:t> EUR/a</a:t>
              </a:r>
            </a:p>
          </p:txBody>
        </p:sp>
      </p:grpSp>
      <p:sp>
        <p:nvSpPr>
          <p:cNvPr id="287" name="Rechteck 2"/>
          <p:cNvSpPr txBox="1"/>
          <p:nvPr/>
        </p:nvSpPr>
        <p:spPr>
          <a:xfrm>
            <a:off x="5328018" y="1288597"/>
            <a:ext cx="2770266" cy="4741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1300" b="1">
                <a:solidFill>
                  <a:srgbClr val="535353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Biobasierte Wertschöpfungsketten sind in der Metropolregion etabliert</a:t>
            </a:r>
          </a:p>
        </p:txBody>
      </p:sp>
      <p:sp>
        <p:nvSpPr>
          <p:cNvPr id="288" name="Rechteck 2"/>
          <p:cNvSpPr txBox="1"/>
          <p:nvPr/>
        </p:nvSpPr>
        <p:spPr>
          <a:xfrm>
            <a:off x="2332197" y="1288597"/>
            <a:ext cx="2473371" cy="4741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300" b="1">
                <a:solidFill>
                  <a:srgbClr val="535353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Chemie- und Pharmawirtschaft </a:t>
            </a:r>
          </a:p>
          <a:p>
            <a:pPr algn="ctr">
              <a:defRPr sz="1300" b="1">
                <a:solidFill>
                  <a:srgbClr val="535353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sind in der Metropolregion stark</a:t>
            </a:r>
          </a:p>
        </p:txBody>
      </p:sp>
      <p:sp>
        <p:nvSpPr>
          <p:cNvPr id="289" name="57.000 Beschäftige…"/>
          <p:cNvSpPr txBox="1"/>
          <p:nvPr/>
        </p:nvSpPr>
        <p:spPr>
          <a:xfrm>
            <a:off x="2332197" y="2410615"/>
            <a:ext cx="2238781" cy="980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ctr">
              <a:defRPr b="1"/>
            </a:pPr>
            <a:r>
              <a:t>57.000 Beschäftige</a:t>
            </a:r>
          </a:p>
          <a:p>
            <a:pPr algn="ctr">
              <a:defRPr b="1"/>
            </a:pPr>
            <a:endParaRPr/>
          </a:p>
          <a:p>
            <a:pPr algn="ctr">
              <a:defRPr b="1"/>
            </a:pPr>
            <a:r>
              <a:t>27,5 Mrd. EUR Umsatz</a:t>
            </a:r>
          </a:p>
          <a:p>
            <a:pPr algn="ctr"/>
            <a:endParaRPr/>
          </a:p>
          <a:p>
            <a:pPr lvl="1" algn="ctr"/>
            <a:r>
              <a:t>     20% der dt. Chemieindustrie</a:t>
            </a:r>
          </a:p>
        </p:txBody>
      </p:sp>
      <p:sp>
        <p:nvSpPr>
          <p:cNvPr id="290" name="Kohlenstoff"/>
          <p:cNvSpPr txBox="1"/>
          <p:nvPr/>
        </p:nvSpPr>
        <p:spPr>
          <a:xfrm rot="19796274">
            <a:off x="7591557" y="2111277"/>
            <a:ext cx="739040" cy="231139"/>
          </a:xfrm>
          <a:prstGeom prst="rect">
            <a:avLst/>
          </a:prstGeom>
          <a:solidFill>
            <a:srgbClr val="53535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900" b="1">
                <a:solidFill>
                  <a:srgbClr val="FFFFFF"/>
                </a:solidFill>
              </a:defRPr>
            </a:lvl1pPr>
          </a:lstStyle>
          <a:p>
            <a:r>
              <a:t>Kohlenstoff</a:t>
            </a:r>
          </a:p>
        </p:txBody>
      </p:sp>
      <p:sp>
        <p:nvSpPr>
          <p:cNvPr id="291" name="Kohlenstoff"/>
          <p:cNvSpPr/>
          <p:nvPr/>
        </p:nvSpPr>
        <p:spPr>
          <a:xfrm rot="19808650">
            <a:off x="5059317" y="3268898"/>
            <a:ext cx="910602" cy="640077"/>
          </a:xfrm>
          <a:prstGeom prst="rightArrow">
            <a:avLst>
              <a:gd name="adj1" fmla="val 52947"/>
              <a:gd name="adj2" fmla="val 103133"/>
            </a:avLst>
          </a:prstGeom>
          <a:solidFill>
            <a:srgbClr val="535353"/>
          </a:solidFill>
          <a:ln w="25400">
            <a:solidFill>
              <a:srgbClr val="535353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/>
          <a:lstStyle>
            <a:lvl1pPr>
              <a:defRPr sz="800" b="1">
                <a:solidFill>
                  <a:srgbClr val="FFFFFF"/>
                </a:solidFill>
              </a:defRPr>
            </a:lvl1pPr>
          </a:lstStyle>
          <a:p>
            <a:r>
              <a:t>Kohlenstoff</a:t>
            </a:r>
          </a:p>
        </p:txBody>
      </p:sp>
      <p:sp>
        <p:nvSpPr>
          <p:cNvPr id="292" name="Datumsplatzhalter 3"/>
          <p:cNvSpPr txBox="1"/>
          <p:nvPr/>
        </p:nvSpPr>
        <p:spPr>
          <a:xfrm>
            <a:off x="502919" y="4780033"/>
            <a:ext cx="2042162" cy="248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19.02.2014</a:t>
            </a:r>
          </a:p>
        </p:txBody>
      </p:sp>
      <p:sp>
        <p:nvSpPr>
          <p:cNvPr id="293" name="Inhaltsplatzhalter 7"/>
          <p:cNvSpPr txBox="1">
            <a:spLocks noGrp="1"/>
          </p:cNvSpPr>
          <p:nvPr>
            <p:ph type="body" sz="quarter" idx="1"/>
          </p:nvPr>
        </p:nvSpPr>
        <p:spPr>
          <a:xfrm>
            <a:off x="467542" y="1208334"/>
            <a:ext cx="1440003" cy="3394473"/>
          </a:xfrm>
          <a:prstGeom prst="rect">
            <a:avLst/>
          </a:prstGeom>
          <a:solidFill>
            <a:srgbClr val="C9E4A0">
              <a:alpha val="50195"/>
            </a:srgbClr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marL="0" indent="0" algn="ctr" defTabSz="859536">
              <a:spcBef>
                <a:spcPts val="1600"/>
              </a:spcBef>
              <a:buSzTx/>
              <a:buNone/>
              <a:defRPr sz="1100" b="1">
                <a:solidFill>
                  <a:srgbClr val="535353"/>
                </a:solidFill>
              </a:defRPr>
            </a:pPr>
            <a:endParaRPr/>
          </a:p>
          <a:p>
            <a:pPr marL="0" indent="0" algn="ctr" defTabSz="859536">
              <a:spcBef>
                <a:spcPts val="1600"/>
              </a:spcBef>
              <a:buSzTx/>
              <a:buNone/>
              <a:defRPr sz="1100" b="1">
                <a:solidFill>
                  <a:srgbClr val="535353"/>
                </a:solidFill>
              </a:defRPr>
            </a:pPr>
            <a:r>
              <a:t>BioBall in der  Metropolregion FrankfurtRheinMain</a:t>
            </a:r>
          </a:p>
          <a:p>
            <a:pPr marL="0" indent="0" algn="ctr" defTabSz="859536">
              <a:spcBef>
                <a:spcPts val="1600"/>
              </a:spcBef>
              <a:buSzTx/>
              <a:buNone/>
              <a:defRPr sz="1100" b="1">
                <a:solidFill>
                  <a:srgbClr val="A7A7A7"/>
                </a:solidFill>
              </a:defRPr>
            </a:pPr>
            <a:endParaRPr/>
          </a:p>
          <a:p>
            <a:pPr marL="0" indent="0" algn="ctr" defTabSz="859536">
              <a:spcBef>
                <a:spcPts val="1600"/>
              </a:spcBef>
              <a:buSzTx/>
              <a:buNone/>
              <a:defRPr sz="1100" b="1">
                <a:solidFill>
                  <a:srgbClr val="A7A7A7"/>
                </a:solidFill>
              </a:defRPr>
            </a:pPr>
            <a:r>
              <a:t>Akteure und Schritte auf dem Weg in die Bioökonomie</a:t>
            </a:r>
          </a:p>
          <a:p>
            <a:pPr marL="0" indent="0" algn="ctr" defTabSz="859536">
              <a:spcBef>
                <a:spcPts val="1600"/>
              </a:spcBef>
              <a:buSzTx/>
              <a:buNone/>
              <a:defRPr sz="1100" b="1">
                <a:solidFill>
                  <a:srgbClr val="A7A7A7"/>
                </a:solidFill>
              </a:defRPr>
            </a:pPr>
            <a:endParaRPr/>
          </a:p>
          <a:p>
            <a:pPr marL="0" indent="0" algn="ctr" defTabSz="859536">
              <a:spcBef>
                <a:spcPts val="1600"/>
              </a:spcBef>
              <a:buSzTx/>
              <a:buNone/>
              <a:defRPr sz="1100" b="1">
                <a:solidFill>
                  <a:srgbClr val="A7A7A7"/>
                </a:solidFill>
              </a:defRPr>
            </a:pPr>
            <a:r>
              <a:t>Mit Bio4Rivers die Bioökonomie überregional beschleunigen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Foliennummernplatzhalter 4"/>
          <p:cNvSpPr txBox="1">
            <a:spLocks noGrp="1"/>
          </p:cNvSpPr>
          <p:nvPr>
            <p:ph type="sldNum" sz="quarter" idx="4294967295"/>
          </p:nvPr>
        </p:nvSpPr>
        <p:spPr>
          <a:xfrm>
            <a:off x="8505420" y="4780033"/>
            <a:ext cx="181380" cy="24830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/>
          </a:p>
        </p:txBody>
      </p:sp>
      <p:sp>
        <p:nvSpPr>
          <p:cNvPr id="296" name="Textfeld 40"/>
          <p:cNvSpPr txBox="1"/>
          <p:nvPr/>
        </p:nvSpPr>
        <p:spPr>
          <a:xfrm>
            <a:off x="2533999" y="216132"/>
            <a:ext cx="6031283" cy="760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r" defTabSz="804672">
              <a:defRPr sz="2400" cap="small">
                <a:latin typeface="+mn-lt"/>
                <a:ea typeface="+mn-ea"/>
                <a:cs typeface="+mn-cs"/>
                <a:sym typeface="Calibri"/>
              </a:defRPr>
            </a:pPr>
            <a:r>
              <a:t>Bio-Abfälle und -Reststoffe der Metropolregion</a:t>
            </a:r>
          </a:p>
          <a:p>
            <a:pPr algn="r" defTabSz="804672">
              <a:defRPr sz="2400" cap="small">
                <a:latin typeface="+mn-lt"/>
                <a:ea typeface="+mn-ea"/>
                <a:cs typeface="+mn-cs"/>
                <a:sym typeface="Calibri"/>
              </a:defRPr>
            </a:pPr>
            <a:r>
              <a:t>sind potentielle Kohlenstoffquellen</a:t>
            </a:r>
          </a:p>
        </p:txBody>
      </p:sp>
      <p:sp>
        <p:nvSpPr>
          <p:cNvPr id="297" name="Rechteck 10"/>
          <p:cNvSpPr/>
          <p:nvPr/>
        </p:nvSpPr>
        <p:spPr>
          <a:xfrm>
            <a:off x="7031792" y="1286280"/>
            <a:ext cx="1319090" cy="1140349"/>
          </a:xfrm>
          <a:prstGeom prst="rect">
            <a:avLst/>
          </a:prstGeom>
          <a:solidFill>
            <a:srgbClr val="C4BD97"/>
          </a:solidFill>
          <a:ln w="3175">
            <a:solidFill>
              <a:srgbClr val="4A7EBB"/>
            </a:solidFill>
          </a:ln>
          <a:effectLst>
            <a:outerShdw blurRad="12700" dir="5400000" rotWithShape="0">
              <a:srgbClr val="000000">
                <a:alpha val="35000"/>
              </a:srgbClr>
            </a:outerShdw>
          </a:effectLst>
        </p:spPr>
        <p:txBody>
          <a:bodyPr lIns="25717" tIns="25717" rIns="25717" bIns="25717" anchor="ctr"/>
          <a:lstStyle/>
          <a:p>
            <a:pPr defTabSz="685800">
              <a:lnSpc>
                <a:spcPct val="120000"/>
              </a:lnSpc>
              <a:defRPr sz="1100" b="1" spc="15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98" name="Rechteck 4"/>
          <p:cNvSpPr txBox="1"/>
          <p:nvPr/>
        </p:nvSpPr>
        <p:spPr>
          <a:xfrm>
            <a:off x="3230703" y="4255832"/>
            <a:ext cx="4831467" cy="3408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717" tIns="25717" rIns="25717" bIns="25717">
            <a:spAutoFit/>
          </a:bodyPr>
          <a:lstStyle/>
          <a:p>
            <a:pPr defTabSz="685800">
              <a:lnSpc>
                <a:spcPct val="120000"/>
              </a:lnSpc>
              <a:defRPr sz="400" spc="5">
                <a:latin typeface="Arial"/>
                <a:ea typeface="Arial"/>
                <a:cs typeface="Arial"/>
                <a:sym typeface="Arial"/>
              </a:defRPr>
            </a:pPr>
            <a:r>
              <a:t>Photo Mitte: Compost site, Germany. Wikimedia Commons / Crystalclear. </a:t>
            </a:r>
            <a:r>
              <a:rPr u="sng">
                <a:noFill/>
                <a:uFill>
                  <a:solidFill>
                    <a:srgbClr val="0000FF"/>
                  </a:solidFill>
                </a:uFill>
                <a:hlinkClick r:id="rId3"/>
              </a:rPr>
              <a:t>https://commons.wikimedia.org/w/index.php?search=GArtenabfälle&amp;title=Special:Search&amp;profile=default&amp;fulltext=1&amp;searchToken=2ufya0u0s4e7ugcxyk7v0t5vd#/media/File:Compost_site_germany.JPG</a:t>
            </a:r>
          </a:p>
          <a:p>
            <a:pPr defTabSz="685800">
              <a:lnSpc>
                <a:spcPct val="120000"/>
              </a:lnSpc>
              <a:defRPr sz="400" spc="5">
                <a:latin typeface="Arial"/>
                <a:ea typeface="Arial"/>
                <a:cs typeface="Arial"/>
                <a:sym typeface="Arial"/>
              </a:defRPr>
            </a:pPr>
            <a:r>
              <a:t>Photo links: Waste transport, Germany. Wikimedia Commons / Kora27. </a:t>
            </a:r>
            <a:r>
              <a:rPr u="sng">
                <a:noFill/>
                <a:uFill>
                  <a:solidFill>
                    <a:srgbClr val="0000FF"/>
                  </a:solidFill>
                </a:uFill>
                <a:hlinkClick r:id="rId4"/>
              </a:rPr>
              <a:t>https://upload.wikimedia.org/wikipedia/commons/8/8b/Müllabfuhr_in_Sachsen..IMG_0731WI.jpg</a:t>
            </a:r>
          </a:p>
          <a:p>
            <a:pPr defTabSz="685800">
              <a:lnSpc>
                <a:spcPct val="120000"/>
              </a:lnSpc>
              <a:defRPr sz="400" spc="5">
                <a:latin typeface="Arial"/>
                <a:ea typeface="Arial"/>
                <a:cs typeface="Arial"/>
                <a:sym typeface="Arial"/>
              </a:defRPr>
            </a:pPr>
            <a:r>
              <a:t>Photo rechts : Sludge; Wikimedia Commons / US Fish and Wildlife Service. </a:t>
            </a:r>
            <a:r>
              <a:rPr u="sng">
                <a:noFill/>
                <a:uFill>
                  <a:solidFill>
                    <a:srgbClr val="0000FF"/>
                  </a:solidFill>
                </a:uFill>
                <a:hlinkClick r:id="rId5"/>
              </a:rPr>
              <a:t>https://commons.wikimedia.org/wiki/File:Sludge.jpg</a:t>
            </a:r>
          </a:p>
        </p:txBody>
      </p:sp>
      <p:pic>
        <p:nvPicPr>
          <p:cNvPr id="299" name="Bild 7" descr="Bild 7"/>
          <p:cNvPicPr>
            <a:picLocks noChangeAspect="1"/>
          </p:cNvPicPr>
          <p:nvPr/>
        </p:nvPicPr>
        <p:blipFill rotWithShape="1">
          <a:blip r:embed="rId6"/>
          <a:srcRect r="24468"/>
          <a:stretch/>
        </p:blipFill>
        <p:spPr>
          <a:xfrm>
            <a:off x="3236590" y="1314689"/>
            <a:ext cx="1277551" cy="1133887"/>
          </a:xfrm>
          <a:prstGeom prst="rect">
            <a:avLst/>
          </a:prstGeom>
          <a:ln w="12700">
            <a:miter lim="400000"/>
          </a:ln>
        </p:spPr>
      </p:pic>
      <p:sp>
        <p:nvSpPr>
          <p:cNvPr id="300" name="Textfeld 9"/>
          <p:cNvSpPr txBox="1"/>
          <p:nvPr/>
        </p:nvSpPr>
        <p:spPr>
          <a:xfrm>
            <a:off x="7278013" y="1584237"/>
            <a:ext cx="1072869" cy="572136"/>
          </a:xfrm>
          <a:prstGeom prst="rect">
            <a:avLst/>
          </a:prstGeom>
          <a:solidFill>
            <a:srgbClr val="C4BD97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717" tIns="25717" rIns="25717" bIns="25717">
            <a:spAutoFit/>
          </a:bodyPr>
          <a:lstStyle/>
          <a:p>
            <a:pPr defTabSz="308074">
              <a:spcBef>
                <a:spcPts val="2200"/>
              </a:spcBef>
              <a:defRPr sz="3400" b="1">
                <a:solidFill>
                  <a:srgbClr val="5E5E5E"/>
                </a:solidFill>
                <a:effectLst>
                  <a:outerShdw blurRad="12700" dist="63500" dir="18900000" rotWithShape="0">
                    <a:srgbClr val="000000"/>
                  </a:outerShdw>
                </a:effectLst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dirty="0"/>
              <a:t>CO</a:t>
            </a:r>
            <a:r>
              <a:rPr baseline="-5999" dirty="0"/>
              <a:t>2</a:t>
            </a:r>
          </a:p>
        </p:txBody>
      </p:sp>
      <p:pic>
        <p:nvPicPr>
          <p:cNvPr id="301" name="Bild 5" descr="Bild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18224" y="1293260"/>
            <a:ext cx="1422257" cy="114034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2" name="Bild 8" descr="Bild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30349" y="1293260"/>
            <a:ext cx="1198484" cy="1140349"/>
          </a:xfrm>
          <a:prstGeom prst="rect">
            <a:avLst/>
          </a:prstGeom>
          <a:ln w="12700">
            <a:miter lim="400000"/>
          </a:ln>
        </p:spPr>
      </p:pic>
      <p:sp>
        <p:nvSpPr>
          <p:cNvPr id="307" name="Textfeld 12"/>
          <p:cNvSpPr txBox="1"/>
          <p:nvPr/>
        </p:nvSpPr>
        <p:spPr>
          <a:xfrm>
            <a:off x="3225767" y="4102651"/>
            <a:ext cx="4111454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717" tIns="25717" rIns="25717" bIns="25717">
            <a:spAutoFit/>
          </a:bodyPr>
          <a:lstStyle/>
          <a:p>
            <a:pPr defTabSz="685800">
              <a:lnSpc>
                <a:spcPct val="120000"/>
              </a:lnSpc>
              <a:defRPr sz="500" b="1" spc="6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0"/>
              <a:t>Quelle</a:t>
            </a:r>
            <a:r>
              <a:rPr>
                <a:solidFill>
                  <a:srgbClr val="5E5E5E"/>
                </a:solidFill>
              </a:rPr>
              <a:t>: </a:t>
            </a:r>
            <a:r>
              <a:rPr b="0">
                <a:solidFill>
                  <a:srgbClr val="5E5E5E"/>
                </a:solidFill>
              </a:rPr>
              <a:t>Kircher M, Michels J (2015) </a:t>
            </a:r>
            <a:r>
              <a:rPr b="0" i="1">
                <a:solidFill>
                  <a:srgbClr val="5E5E5E"/>
                </a:solidFill>
              </a:rPr>
              <a:t>S</a:t>
            </a:r>
            <a:r>
              <a:rPr b="0">
                <a:solidFill>
                  <a:srgbClr val="5E5E5E"/>
                </a:solidFill>
              </a:rPr>
              <a:t>tudie zur wirtschaftlichen Bedeutung der wissensbasierten Bioökonomie in Hessen. HTaI Wiesbaden  </a:t>
            </a:r>
            <a:r>
              <a:t> </a:t>
            </a:r>
          </a:p>
        </p:txBody>
      </p:sp>
      <p:sp>
        <p:nvSpPr>
          <p:cNvPr id="308" name="Datumsplatzhalter 3"/>
          <p:cNvSpPr txBox="1"/>
          <p:nvPr/>
        </p:nvSpPr>
        <p:spPr>
          <a:xfrm>
            <a:off x="502919" y="4780033"/>
            <a:ext cx="2042162" cy="248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19.02.2014</a:t>
            </a:r>
          </a:p>
        </p:txBody>
      </p:sp>
      <p:sp>
        <p:nvSpPr>
          <p:cNvPr id="309" name="Inhaltsplatzhalter 5"/>
          <p:cNvSpPr txBox="1">
            <a:spLocks noGrp="1"/>
          </p:cNvSpPr>
          <p:nvPr>
            <p:ph type="body" sz="quarter" idx="1"/>
          </p:nvPr>
        </p:nvSpPr>
        <p:spPr>
          <a:xfrm>
            <a:off x="467542" y="1208334"/>
            <a:ext cx="1440003" cy="3394473"/>
          </a:xfrm>
          <a:prstGeom prst="rect">
            <a:avLst/>
          </a:prstGeom>
          <a:solidFill>
            <a:srgbClr val="C9E4A0">
              <a:alpha val="50195"/>
            </a:srgbClr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535353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535353"/>
                </a:solidFill>
              </a:defRPr>
            </a:pPr>
            <a:r>
              <a:t>BioBall in der  Metropolregion FrankfurtRheinMain</a:t>
            </a:r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r>
              <a:t>Akteure und Schritte auf dem Weg in die Bioökonomie</a:t>
            </a:r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r>
              <a:t>Mit Bio4Rivers die Bioökonomie überregional beschleunigen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C472A658-5B0C-B82A-9B97-7A3BFAAC9366}"/>
              </a:ext>
            </a:extLst>
          </p:cNvPr>
          <p:cNvSpPr/>
          <p:nvPr/>
        </p:nvSpPr>
        <p:spPr>
          <a:xfrm>
            <a:off x="3230703" y="2449584"/>
            <a:ext cx="1322421" cy="1673518"/>
          </a:xfrm>
          <a:prstGeom prst="rect">
            <a:avLst/>
          </a:prstGeom>
          <a:solidFill>
            <a:srgbClr val="DDD9C3"/>
          </a:solidFill>
          <a:ln w="25400" cap="flat">
            <a:solidFill>
              <a:schemeClr val="tx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303" name="Textfeld 13"/>
          <p:cNvSpPr txBox="1"/>
          <p:nvPr/>
        </p:nvSpPr>
        <p:spPr>
          <a:xfrm>
            <a:off x="3217376" y="2522578"/>
            <a:ext cx="1339060" cy="1386404"/>
          </a:xfrm>
          <a:prstGeom prst="rect">
            <a:avLst/>
          </a:prstGeom>
          <a:noFill/>
          <a:ln w="3175">
            <a:noFill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717" tIns="25717" rIns="25717" bIns="25717">
            <a:spAutoFit/>
          </a:bodyPr>
          <a:lstStyle/>
          <a:p>
            <a:pPr algn="ctr" defTabSz="685800">
              <a:lnSpc>
                <a:spcPct val="120000"/>
              </a:lnSpc>
              <a:defRPr sz="1100" b="1" spc="15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Organische</a:t>
            </a:r>
            <a:r>
              <a:rPr dirty="0"/>
              <a:t> </a:t>
            </a:r>
            <a:r>
              <a:rPr dirty="0" err="1"/>
              <a:t>Reststoffe</a:t>
            </a:r>
            <a:endParaRPr lang="de-DE" dirty="0"/>
          </a:p>
          <a:p>
            <a:pPr algn="ctr" defTabSz="685800">
              <a:lnSpc>
                <a:spcPct val="120000"/>
              </a:lnSpc>
              <a:defRPr sz="1100" b="1" spc="15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de-DE" sz="600" dirty="0"/>
              <a:t> </a:t>
            </a:r>
            <a:endParaRPr sz="600" dirty="0"/>
          </a:p>
          <a:p>
            <a:pPr algn="ctr" defTabSz="685800">
              <a:lnSpc>
                <a:spcPct val="120000"/>
              </a:lnSpc>
              <a:defRPr sz="800" b="1" spc="11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(</a:t>
            </a:r>
            <a:r>
              <a:rPr dirty="0" err="1"/>
              <a:t>Kommunen</a:t>
            </a:r>
            <a:r>
              <a:rPr dirty="0"/>
              <a:t>, </a:t>
            </a:r>
            <a:r>
              <a:rPr dirty="0" err="1"/>
              <a:t>Industrie</a:t>
            </a:r>
            <a:r>
              <a:rPr dirty="0"/>
              <a:t>)</a:t>
            </a:r>
          </a:p>
          <a:p>
            <a:pPr algn="ctr" defTabSz="685800">
              <a:lnSpc>
                <a:spcPct val="120000"/>
              </a:lnSpc>
              <a:defRPr sz="800" b="1" spc="11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800" dirty="0"/>
          </a:p>
          <a:p>
            <a:pPr algn="ctr" defTabSz="685800">
              <a:lnSpc>
                <a:spcPct val="120000"/>
              </a:lnSpc>
              <a:defRPr sz="1100" b="1" spc="15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1.400.000 t/a WW </a:t>
            </a:r>
          </a:p>
          <a:p>
            <a:pPr algn="ctr" defTabSz="685800">
              <a:lnSpc>
                <a:spcPct val="120000"/>
              </a:lnSpc>
              <a:defRPr sz="1100" b="1" spc="15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de-DE" sz="100" dirty="0"/>
              <a:t> </a:t>
            </a:r>
            <a:endParaRPr sz="100" dirty="0"/>
          </a:p>
          <a:p>
            <a:pPr algn="ctr" defTabSz="685800">
              <a:lnSpc>
                <a:spcPct val="120000"/>
              </a:lnSpc>
              <a:defRPr sz="800" b="1" spc="11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(</a:t>
            </a:r>
            <a:r>
              <a:rPr dirty="0" err="1"/>
              <a:t>wachsendes</a:t>
            </a:r>
            <a:r>
              <a:rPr dirty="0"/>
              <a:t> </a:t>
            </a:r>
            <a:r>
              <a:rPr dirty="0" err="1"/>
              <a:t>Angebot</a:t>
            </a:r>
            <a:r>
              <a:rPr dirty="0"/>
              <a:t> </a:t>
            </a:r>
            <a:r>
              <a:rPr dirty="0" err="1"/>
              <a:t>erwartet</a:t>
            </a:r>
            <a:r>
              <a:rPr dirty="0"/>
              <a:t>)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4CF7074C-9694-93B9-F064-3C68D1EDD836}"/>
              </a:ext>
            </a:extLst>
          </p:cNvPr>
          <p:cNvSpPr/>
          <p:nvPr/>
        </p:nvSpPr>
        <p:spPr>
          <a:xfrm>
            <a:off x="4514141" y="2449147"/>
            <a:ext cx="1322421" cy="1673518"/>
          </a:xfrm>
          <a:prstGeom prst="rect">
            <a:avLst/>
          </a:prstGeom>
          <a:solidFill>
            <a:srgbClr val="DDD9C3"/>
          </a:solidFill>
          <a:ln w="25400" cap="flat">
            <a:solidFill>
              <a:schemeClr val="tx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C21B408-BA9F-DF7B-1719-394F21126F2D}"/>
              </a:ext>
            </a:extLst>
          </p:cNvPr>
          <p:cNvSpPr/>
          <p:nvPr/>
        </p:nvSpPr>
        <p:spPr>
          <a:xfrm>
            <a:off x="5806500" y="2449584"/>
            <a:ext cx="1221547" cy="1673518"/>
          </a:xfrm>
          <a:prstGeom prst="rect">
            <a:avLst/>
          </a:prstGeom>
          <a:solidFill>
            <a:srgbClr val="DDD9C3"/>
          </a:solidFill>
          <a:ln w="25400" cap="flat">
            <a:solidFill>
              <a:schemeClr val="tx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F78CF06-F3E8-35A6-603B-8657F0B4A1E9}"/>
              </a:ext>
            </a:extLst>
          </p:cNvPr>
          <p:cNvSpPr/>
          <p:nvPr/>
        </p:nvSpPr>
        <p:spPr>
          <a:xfrm>
            <a:off x="7034031" y="2442604"/>
            <a:ext cx="1322421" cy="1673518"/>
          </a:xfrm>
          <a:prstGeom prst="rect">
            <a:avLst/>
          </a:prstGeom>
          <a:solidFill>
            <a:srgbClr val="DDD9C3"/>
          </a:solidFill>
          <a:ln w="25400" cap="flat">
            <a:solidFill>
              <a:schemeClr val="tx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spc="0" normalizeH="0" baseline="0" dirty="0">
              <a:ln>
                <a:noFill/>
              </a:ln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306" name="Textfeld 17"/>
          <p:cNvSpPr txBox="1"/>
          <p:nvPr/>
        </p:nvSpPr>
        <p:spPr>
          <a:xfrm>
            <a:off x="7093866" y="2512787"/>
            <a:ext cx="1202749" cy="1589537"/>
          </a:xfrm>
          <a:prstGeom prst="rect">
            <a:avLst/>
          </a:prstGeom>
          <a:noFill/>
          <a:ln w="3175">
            <a:noFill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717" tIns="25717" rIns="25717" bIns="25717">
            <a:spAutoFit/>
          </a:bodyPr>
          <a:lstStyle/>
          <a:p>
            <a:pPr algn="ctr" defTabSz="685800">
              <a:lnSpc>
                <a:spcPct val="120000"/>
              </a:lnSpc>
              <a:defRPr sz="1100" b="1" spc="15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CO</a:t>
            </a:r>
            <a:r>
              <a:rPr baseline="-37090" dirty="0"/>
              <a:t>2</a:t>
            </a:r>
            <a:r>
              <a:rPr dirty="0"/>
              <a:t>-Emission</a:t>
            </a:r>
          </a:p>
          <a:p>
            <a:pPr algn="ctr" defTabSz="685800">
              <a:lnSpc>
                <a:spcPct val="120000"/>
              </a:lnSpc>
              <a:defRPr sz="800" b="1" spc="11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800" b="1" spc="11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(Biogas-Anlagen)</a:t>
            </a:r>
          </a:p>
          <a:p>
            <a:pPr algn="ctr" defTabSz="685800">
              <a:lnSpc>
                <a:spcPct val="120000"/>
              </a:lnSpc>
              <a:defRPr sz="1100" b="1" spc="15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700" b="1" spc="9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1100" b="1" spc="15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50.000 t/a</a:t>
            </a:r>
          </a:p>
          <a:p>
            <a:pPr algn="ctr" defTabSz="685800">
              <a:lnSpc>
                <a:spcPct val="120000"/>
              </a:lnSpc>
              <a:defRPr b="1" spc="16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800" b="1" spc="11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(</a:t>
            </a:r>
            <a:r>
              <a:rPr dirty="0" err="1"/>
              <a:t>wachsendes</a:t>
            </a:r>
            <a:r>
              <a:rPr dirty="0"/>
              <a:t> </a:t>
            </a:r>
            <a:r>
              <a:rPr dirty="0" err="1"/>
              <a:t>Angebot</a:t>
            </a:r>
            <a:r>
              <a:rPr dirty="0"/>
              <a:t> </a:t>
            </a:r>
            <a:r>
              <a:rPr dirty="0" err="1"/>
              <a:t>erwartet</a:t>
            </a:r>
            <a:r>
              <a:rPr dirty="0"/>
              <a:t>)</a:t>
            </a:r>
          </a:p>
        </p:txBody>
      </p:sp>
      <p:sp>
        <p:nvSpPr>
          <p:cNvPr id="305" name="Textfeld 16"/>
          <p:cNvSpPr txBox="1"/>
          <p:nvPr/>
        </p:nvSpPr>
        <p:spPr>
          <a:xfrm>
            <a:off x="5760039" y="2509787"/>
            <a:ext cx="1264263" cy="1497204"/>
          </a:xfrm>
          <a:prstGeom prst="rect">
            <a:avLst/>
          </a:prstGeom>
          <a:noFill/>
          <a:ln w="3175">
            <a:noFill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717" tIns="25717" rIns="25717" bIns="25717">
            <a:spAutoFit/>
          </a:bodyPr>
          <a:lstStyle/>
          <a:p>
            <a:pPr algn="ctr" defTabSz="685800">
              <a:lnSpc>
                <a:spcPct val="120000"/>
              </a:lnSpc>
              <a:defRPr sz="1100" b="1" spc="15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Klärschlamm</a:t>
            </a:r>
            <a:endParaRPr dirty="0"/>
          </a:p>
          <a:p>
            <a:pPr algn="ctr" defTabSz="685800">
              <a:lnSpc>
                <a:spcPct val="120000"/>
              </a:lnSpc>
              <a:defRPr sz="1100" b="1" spc="15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800" b="1" spc="11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(</a:t>
            </a:r>
            <a:r>
              <a:rPr dirty="0" err="1"/>
              <a:t>Kommunen</a:t>
            </a:r>
            <a:r>
              <a:rPr dirty="0"/>
              <a:t>, </a:t>
            </a:r>
            <a:r>
              <a:rPr dirty="0" err="1"/>
              <a:t>Industrie</a:t>
            </a:r>
            <a:r>
              <a:rPr dirty="0"/>
              <a:t>)</a:t>
            </a:r>
          </a:p>
          <a:p>
            <a:pPr algn="ctr" defTabSz="685800">
              <a:lnSpc>
                <a:spcPct val="120000"/>
              </a:lnSpc>
              <a:defRPr sz="1100" b="1" spc="15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700" b="1" spc="9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1100" b="1" spc="15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146.000 t/a DW</a:t>
            </a:r>
          </a:p>
          <a:p>
            <a:pPr algn="ctr" defTabSz="685800">
              <a:lnSpc>
                <a:spcPct val="120000"/>
              </a:lnSpc>
              <a:defRPr b="1" spc="16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de-DE" dirty="0"/>
              <a:t> </a:t>
            </a:r>
            <a:r>
              <a:rPr sz="800" b="1" spc="11" dirty="0">
                <a:solidFill>
                  <a:srgbClr val="253488"/>
                </a:solidFill>
                <a:latin typeface="Arial"/>
                <a:cs typeface="Arial"/>
              </a:rPr>
              <a:t>(</a:t>
            </a:r>
            <a:r>
              <a:rPr sz="800" b="1" spc="11" dirty="0" err="1">
                <a:solidFill>
                  <a:srgbClr val="253488"/>
                </a:solidFill>
                <a:latin typeface="Arial"/>
                <a:cs typeface="Arial"/>
              </a:rPr>
              <a:t>wachsendes</a:t>
            </a:r>
            <a:r>
              <a:rPr sz="800" b="1" spc="11" dirty="0">
                <a:solidFill>
                  <a:srgbClr val="253488"/>
                </a:solidFill>
                <a:latin typeface="Arial"/>
                <a:cs typeface="Arial"/>
              </a:rPr>
              <a:t> </a:t>
            </a:r>
            <a:r>
              <a:rPr sz="800" b="1" spc="11" dirty="0" err="1">
                <a:solidFill>
                  <a:srgbClr val="253488"/>
                </a:solidFill>
                <a:latin typeface="Arial"/>
                <a:cs typeface="Arial"/>
              </a:rPr>
              <a:t>Angebot</a:t>
            </a:r>
            <a:r>
              <a:rPr sz="800" b="1" spc="11" dirty="0">
                <a:solidFill>
                  <a:srgbClr val="253488"/>
                </a:solidFill>
                <a:latin typeface="Arial"/>
                <a:cs typeface="Arial"/>
              </a:rPr>
              <a:t> </a:t>
            </a:r>
            <a:r>
              <a:rPr sz="800" b="1" spc="11" dirty="0" err="1">
                <a:solidFill>
                  <a:srgbClr val="253488"/>
                </a:solidFill>
                <a:latin typeface="Arial"/>
                <a:cs typeface="Arial"/>
              </a:rPr>
              <a:t>erwartet</a:t>
            </a:r>
            <a:r>
              <a:rPr sz="800" b="1" spc="11" dirty="0">
                <a:solidFill>
                  <a:srgbClr val="253488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304" name="Textfeld 15"/>
          <p:cNvSpPr txBox="1"/>
          <p:nvPr/>
        </p:nvSpPr>
        <p:spPr>
          <a:xfrm>
            <a:off x="4559748" y="2522751"/>
            <a:ext cx="1221547" cy="1339276"/>
          </a:xfrm>
          <a:prstGeom prst="rect">
            <a:avLst/>
          </a:prstGeom>
          <a:noFill/>
          <a:ln w="3175">
            <a:noFill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717" tIns="25717" rIns="25717" bIns="25717">
            <a:spAutoFit/>
          </a:bodyPr>
          <a:lstStyle/>
          <a:p>
            <a:pPr algn="ctr" defTabSz="685800">
              <a:lnSpc>
                <a:spcPct val="120000"/>
              </a:lnSpc>
              <a:defRPr sz="1100" b="1" spc="15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Bio-</a:t>
            </a:r>
            <a:r>
              <a:rPr dirty="0" err="1"/>
              <a:t>Abfälle</a:t>
            </a:r>
            <a:endParaRPr dirty="0"/>
          </a:p>
          <a:p>
            <a:pPr algn="ctr" defTabSz="685800">
              <a:lnSpc>
                <a:spcPct val="120000"/>
              </a:lnSpc>
              <a:defRPr sz="100" b="1" spc="1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100" b="1" spc="1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100" b="1" spc="1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100" b="1" spc="1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100" b="1" spc="1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100" b="1" spc="1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100" b="1" spc="1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800" b="1" spc="11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(Braune </a:t>
            </a:r>
            <a:r>
              <a:rPr dirty="0" err="1"/>
              <a:t>Tonne</a:t>
            </a:r>
            <a:r>
              <a:rPr dirty="0"/>
              <a:t>, </a:t>
            </a:r>
            <a:r>
              <a:rPr dirty="0" err="1"/>
              <a:t>Grünschnitt</a:t>
            </a:r>
            <a:r>
              <a:rPr dirty="0"/>
              <a:t>)</a:t>
            </a:r>
          </a:p>
          <a:p>
            <a:pPr algn="ctr" defTabSz="685800">
              <a:lnSpc>
                <a:spcPct val="120000"/>
              </a:lnSpc>
              <a:defRPr sz="300" b="1" spc="4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300" b="1" spc="4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400" b="1" spc="5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300" dirty="0"/>
          </a:p>
          <a:p>
            <a:pPr algn="ctr" defTabSz="685800">
              <a:lnSpc>
                <a:spcPct val="120000"/>
              </a:lnSpc>
              <a:defRPr sz="300" b="1" spc="4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 defTabSz="685800">
              <a:lnSpc>
                <a:spcPct val="120000"/>
              </a:lnSpc>
              <a:defRPr sz="1100" b="1" spc="15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700.000 t/a WW</a:t>
            </a:r>
          </a:p>
          <a:p>
            <a:pPr algn="ctr" defTabSz="685800">
              <a:lnSpc>
                <a:spcPct val="120000"/>
              </a:lnSpc>
              <a:defRPr sz="1400" b="1" spc="19">
                <a:solidFill>
                  <a:srgbClr val="253488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Foliennummernplatzhalter 4"/>
          <p:cNvSpPr txBox="1">
            <a:spLocks noGrp="1"/>
          </p:cNvSpPr>
          <p:nvPr>
            <p:ph type="sldNum" sz="quarter" idx="4294967295"/>
          </p:nvPr>
        </p:nvSpPr>
        <p:spPr>
          <a:xfrm>
            <a:off x="8505420" y="4780033"/>
            <a:ext cx="181380" cy="24830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314" name="Textfeld 40"/>
          <p:cNvSpPr txBox="1"/>
          <p:nvPr/>
        </p:nvSpPr>
        <p:spPr>
          <a:xfrm>
            <a:off x="2777320" y="217719"/>
            <a:ext cx="5837690" cy="760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r" defTabSz="804672">
              <a:defRPr sz="2400" cap="small">
                <a:latin typeface="+mn-lt"/>
                <a:ea typeface="+mn-ea"/>
                <a:cs typeface="+mn-cs"/>
                <a:sym typeface="Calibri"/>
              </a:defRPr>
            </a:pPr>
            <a:r>
              <a:t>BioBall fokussiert </a:t>
            </a:r>
          </a:p>
          <a:p>
            <a:pPr algn="r" defTabSz="804672">
              <a:defRPr sz="2400" cap="small">
                <a:latin typeface="+mn-lt"/>
                <a:ea typeface="+mn-ea"/>
                <a:cs typeface="+mn-cs"/>
                <a:sym typeface="Calibri"/>
              </a:defRPr>
            </a:pPr>
            <a:r>
              <a:t>auf Wertschöpfung und  Beschäftigung</a:t>
            </a:r>
          </a:p>
        </p:txBody>
      </p:sp>
      <p:sp>
        <p:nvSpPr>
          <p:cNvPr id="315" name="Datumsplatzhalter 3"/>
          <p:cNvSpPr txBox="1"/>
          <p:nvPr/>
        </p:nvSpPr>
        <p:spPr>
          <a:xfrm>
            <a:off x="502919" y="4780033"/>
            <a:ext cx="2042162" cy="248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19.02.1024</a:t>
            </a:r>
          </a:p>
        </p:txBody>
      </p:sp>
      <p:pic>
        <p:nvPicPr>
          <p:cNvPr id="316" name="pasted-image.png" descr="pasted-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9693" y="1166392"/>
            <a:ext cx="6272943" cy="3528530"/>
          </a:xfrm>
          <a:prstGeom prst="rect">
            <a:avLst/>
          </a:prstGeom>
          <a:ln w="12700">
            <a:miter lim="400000"/>
          </a:ln>
        </p:spPr>
      </p:pic>
      <p:sp>
        <p:nvSpPr>
          <p:cNvPr id="317" name="Linien"/>
          <p:cNvSpPr/>
          <p:nvPr/>
        </p:nvSpPr>
        <p:spPr>
          <a:xfrm>
            <a:off x="3192372" y="1232774"/>
            <a:ext cx="407398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26789" tIns="26789" rIns="26789" bIns="26789" anchor="ctr"/>
          <a:lstStyle/>
          <a:p>
            <a:pPr algn="ctr" defTabSz="308074">
              <a:defRPr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8" name="Linien"/>
          <p:cNvSpPr/>
          <p:nvPr/>
        </p:nvSpPr>
        <p:spPr>
          <a:xfrm>
            <a:off x="7527370" y="1232774"/>
            <a:ext cx="882924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26789" tIns="26789" rIns="26789" bIns="26789" anchor="ctr"/>
          <a:lstStyle/>
          <a:p>
            <a:pPr algn="ctr" defTabSz="308074">
              <a:defRPr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9" name="B2B"/>
          <p:cNvSpPr txBox="1"/>
          <p:nvPr/>
        </p:nvSpPr>
        <p:spPr>
          <a:xfrm>
            <a:off x="5182991" y="1125358"/>
            <a:ext cx="340352" cy="21483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algn="ctr" defTabSz="308074">
              <a:defRPr sz="11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B2B</a:t>
            </a:r>
          </a:p>
        </p:txBody>
      </p:sp>
      <p:sp>
        <p:nvSpPr>
          <p:cNvPr id="320" name="B2C"/>
          <p:cNvSpPr txBox="1"/>
          <p:nvPr/>
        </p:nvSpPr>
        <p:spPr>
          <a:xfrm>
            <a:off x="7795990" y="1125358"/>
            <a:ext cx="345685" cy="21483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algn="ctr" defTabSz="308074">
              <a:defRPr sz="11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B2C</a:t>
            </a:r>
          </a:p>
        </p:txBody>
      </p:sp>
      <p:sp>
        <p:nvSpPr>
          <p:cNvPr id="321" name="Source: Kircher M., Bayer T.. How to realize a urban circular bioeconomy. In: Handbook of Waste Biorefinery -…"/>
          <p:cNvSpPr txBox="1"/>
          <p:nvPr/>
        </p:nvSpPr>
        <p:spPr>
          <a:xfrm>
            <a:off x="2889620" y="4383420"/>
            <a:ext cx="5615800" cy="23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/>
          <a:p>
            <a:pPr defTabSz="168592">
              <a:lnSpc>
                <a:spcPct val="120000"/>
              </a:lnSpc>
              <a:defRPr sz="700" spc="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Source: Kircher M., Bayer T.. How to realize a urban circular bioeconomy. In: Handbook of Waste</a:t>
            </a:r>
            <a:r>
              <a:rPr lang="de-DE" dirty="0"/>
              <a:t> </a:t>
            </a:r>
            <a:r>
              <a:rPr dirty="0"/>
              <a:t>Biorefinery - Circular Economy of Renewable Energy; Ed. Eduardo Jacob-Lopes, Springer Nature (</a:t>
            </a:r>
            <a:r>
              <a:rPr dirty="0" err="1"/>
              <a:t>modifiziert</a:t>
            </a:r>
            <a:r>
              <a:rPr dirty="0"/>
              <a:t>)</a:t>
            </a:r>
          </a:p>
        </p:txBody>
      </p:sp>
      <p:sp>
        <p:nvSpPr>
          <p:cNvPr id="322" name="Biomasse…"/>
          <p:cNvSpPr/>
          <p:nvPr/>
        </p:nvSpPr>
        <p:spPr>
          <a:xfrm>
            <a:off x="2983225" y="3848669"/>
            <a:ext cx="566614" cy="346119"/>
          </a:xfrm>
          <a:prstGeom prst="ellipse">
            <a:avLst/>
          </a:prstGeom>
          <a:solidFill>
            <a:srgbClr val="017100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/>
          <a:p>
            <a:pPr algn="ctr" defTabSz="308074">
              <a:defRPr sz="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Biomasse</a:t>
            </a:r>
          </a:p>
          <a:p>
            <a:pPr algn="ctr" defTabSz="308074">
              <a:defRPr sz="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Reststoffe</a:t>
            </a:r>
          </a:p>
        </p:txBody>
      </p:sp>
      <p:sp>
        <p:nvSpPr>
          <p:cNvPr id="323" name="Kompost"/>
          <p:cNvSpPr/>
          <p:nvPr/>
        </p:nvSpPr>
        <p:spPr>
          <a:xfrm>
            <a:off x="4529638" y="3861369"/>
            <a:ext cx="803423" cy="346119"/>
          </a:xfrm>
          <a:prstGeom prst="ellipse">
            <a:avLst/>
          </a:prstGeom>
          <a:solidFill>
            <a:srgbClr val="017100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algn="ctr" defTabSz="308074">
              <a:defRPr sz="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Kompost</a:t>
            </a:r>
          </a:p>
        </p:txBody>
      </p:sp>
      <p:sp>
        <p:nvSpPr>
          <p:cNvPr id="324" name="Feinchemie"/>
          <p:cNvSpPr/>
          <p:nvPr/>
        </p:nvSpPr>
        <p:spPr>
          <a:xfrm>
            <a:off x="6126926" y="2395165"/>
            <a:ext cx="803423" cy="346119"/>
          </a:xfrm>
          <a:prstGeom prst="ellipse">
            <a:avLst/>
          </a:prstGeom>
          <a:solidFill>
            <a:srgbClr val="017100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algn="ctr" defTabSz="308074">
              <a:defRPr sz="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Feinchemie</a:t>
            </a:r>
          </a:p>
        </p:txBody>
      </p:sp>
      <p:sp>
        <p:nvSpPr>
          <p:cNvPr id="325" name="Konsumenten-produkte"/>
          <p:cNvSpPr/>
          <p:nvPr/>
        </p:nvSpPr>
        <p:spPr>
          <a:xfrm>
            <a:off x="7555484" y="1435531"/>
            <a:ext cx="776015" cy="1422052"/>
          </a:xfrm>
          <a:prstGeom prst="ellipse">
            <a:avLst/>
          </a:prstGeom>
          <a:solidFill>
            <a:srgbClr val="017100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algn="ctr" defTabSz="308074">
              <a:defRPr sz="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Konsumenten-produkte</a:t>
            </a:r>
          </a:p>
        </p:txBody>
      </p:sp>
      <p:sp>
        <p:nvSpPr>
          <p:cNvPr id="326" name="Funktionalisierte…"/>
          <p:cNvSpPr/>
          <p:nvPr/>
        </p:nvSpPr>
        <p:spPr>
          <a:xfrm>
            <a:off x="6624916" y="1905843"/>
            <a:ext cx="803424" cy="346119"/>
          </a:xfrm>
          <a:prstGeom prst="ellipse">
            <a:avLst/>
          </a:prstGeom>
          <a:solidFill>
            <a:srgbClr val="017100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/>
          <a:p>
            <a:pPr algn="ctr" defTabSz="308074">
              <a:defRPr sz="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Funktionalisierte</a:t>
            </a:r>
          </a:p>
          <a:p>
            <a:pPr algn="ctr" defTabSz="308074">
              <a:defRPr sz="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Bioprodukte</a:t>
            </a:r>
          </a:p>
        </p:txBody>
      </p:sp>
      <p:sp>
        <p:nvSpPr>
          <p:cNvPr id="327" name="Treibstoffe"/>
          <p:cNvSpPr/>
          <p:nvPr/>
        </p:nvSpPr>
        <p:spPr>
          <a:xfrm>
            <a:off x="5270834" y="3188360"/>
            <a:ext cx="776015" cy="346119"/>
          </a:xfrm>
          <a:prstGeom prst="ellipse">
            <a:avLst/>
          </a:prstGeom>
          <a:solidFill>
            <a:srgbClr val="017100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algn="ctr" defTabSz="308074">
              <a:defRPr sz="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Treibstoffe</a:t>
            </a:r>
          </a:p>
        </p:txBody>
      </p:sp>
      <p:sp>
        <p:nvSpPr>
          <p:cNvPr id="328" name="Wärme, Strom"/>
          <p:cNvSpPr/>
          <p:nvPr/>
        </p:nvSpPr>
        <p:spPr>
          <a:xfrm>
            <a:off x="4902119" y="3522202"/>
            <a:ext cx="776015" cy="346120"/>
          </a:xfrm>
          <a:prstGeom prst="ellipse">
            <a:avLst/>
          </a:prstGeom>
          <a:solidFill>
            <a:srgbClr val="017100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algn="ctr" defTabSz="308074">
              <a:defRPr sz="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Wärme, Strom</a:t>
            </a:r>
          </a:p>
        </p:txBody>
      </p:sp>
      <p:sp>
        <p:nvSpPr>
          <p:cNvPr id="329" name="Biogas"/>
          <p:cNvSpPr txBox="1"/>
          <p:nvPr/>
        </p:nvSpPr>
        <p:spPr>
          <a:xfrm>
            <a:off x="4286435" y="3616183"/>
            <a:ext cx="396430" cy="2148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algn="ctr" defTabSz="308074">
              <a:defRPr sz="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Biogas</a:t>
            </a:r>
          </a:p>
        </p:txBody>
      </p:sp>
      <p:sp>
        <p:nvSpPr>
          <p:cNvPr id="330" name="Biomasse-…"/>
          <p:cNvSpPr txBox="1"/>
          <p:nvPr/>
        </p:nvSpPr>
        <p:spPr>
          <a:xfrm>
            <a:off x="4606017" y="3107649"/>
            <a:ext cx="526055" cy="34611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/>
          <a:p>
            <a:pPr algn="ctr" defTabSz="308074">
              <a:defRPr sz="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Biomasse-</a:t>
            </a:r>
          </a:p>
          <a:p>
            <a:pPr algn="ctr" defTabSz="308074">
              <a:defRPr sz="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fraktionen</a:t>
            </a:r>
          </a:p>
        </p:txBody>
      </p:sp>
      <p:sp>
        <p:nvSpPr>
          <p:cNvPr id="331" name="Mehrwert"/>
          <p:cNvSpPr txBox="1"/>
          <p:nvPr/>
        </p:nvSpPr>
        <p:spPr>
          <a:xfrm>
            <a:off x="2595688" y="1837564"/>
            <a:ext cx="748802" cy="28800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algn="ctr" defTabSz="308074">
              <a:defRPr sz="1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Mehrwert</a:t>
            </a:r>
          </a:p>
        </p:txBody>
      </p:sp>
      <p:sp>
        <p:nvSpPr>
          <p:cNvPr id="332" name="Wertschöpfungskette"/>
          <p:cNvSpPr txBox="1"/>
          <p:nvPr/>
        </p:nvSpPr>
        <p:spPr>
          <a:xfrm>
            <a:off x="6282883" y="4133612"/>
            <a:ext cx="1586914" cy="22670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algn="ctr" defTabSz="308074">
              <a:defRPr sz="1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Wertschöpfungskette</a:t>
            </a:r>
          </a:p>
        </p:txBody>
      </p:sp>
      <p:sp>
        <p:nvSpPr>
          <p:cNvPr id="333" name="Jobs"/>
          <p:cNvSpPr txBox="1"/>
          <p:nvPr/>
        </p:nvSpPr>
        <p:spPr>
          <a:xfrm>
            <a:off x="8360341" y="1837564"/>
            <a:ext cx="396430" cy="22670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algn="ctr" defTabSz="308074">
              <a:defRPr sz="1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Jobs</a:t>
            </a:r>
          </a:p>
        </p:txBody>
      </p:sp>
      <p:pic>
        <p:nvPicPr>
          <p:cNvPr id="334" name="Rechteck Rechteck" descr="Rechteck Rechteck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450909" y="1838568"/>
            <a:ext cx="2118363" cy="1422052"/>
          </a:xfrm>
          <a:prstGeom prst="rect">
            <a:avLst/>
          </a:prstGeom>
        </p:spPr>
      </p:pic>
      <p:sp>
        <p:nvSpPr>
          <p:cNvPr id="336" name="funktionalisierte…"/>
          <p:cNvSpPr txBox="1"/>
          <p:nvPr/>
        </p:nvSpPr>
        <p:spPr>
          <a:xfrm>
            <a:off x="4864525" y="2698650"/>
            <a:ext cx="776015" cy="2323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/>
          <a:p>
            <a:pPr algn="ctr" defTabSz="308074">
              <a:defRPr sz="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funktionalisierte</a:t>
            </a:r>
          </a:p>
          <a:p>
            <a:pPr algn="ctr" defTabSz="308074">
              <a:defRPr sz="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Biomassefraktionen</a:t>
            </a:r>
          </a:p>
        </p:txBody>
      </p:sp>
      <p:pic>
        <p:nvPicPr>
          <p:cNvPr id="337" name="Grafik 4" descr="Grafi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6535" y="1920768"/>
            <a:ext cx="566361" cy="232388"/>
          </a:xfrm>
          <a:prstGeom prst="rect">
            <a:avLst/>
          </a:prstGeom>
          <a:ln w="12700">
            <a:miter lim="400000"/>
          </a:ln>
        </p:spPr>
      </p:pic>
      <p:sp>
        <p:nvSpPr>
          <p:cNvPr id="338" name="Bulk-Chemie"/>
          <p:cNvSpPr/>
          <p:nvPr/>
        </p:nvSpPr>
        <p:spPr>
          <a:xfrm>
            <a:off x="5651241" y="2861370"/>
            <a:ext cx="776015" cy="346120"/>
          </a:xfrm>
          <a:prstGeom prst="ellipse">
            <a:avLst/>
          </a:prstGeom>
          <a:solidFill>
            <a:srgbClr val="017100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algn="ctr" defTabSz="308074">
              <a:defRPr sz="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Bulk-Chemie</a:t>
            </a:r>
          </a:p>
        </p:txBody>
      </p:sp>
      <p:sp>
        <p:nvSpPr>
          <p:cNvPr id="339" name="Inhaltsplatzhalter 5"/>
          <p:cNvSpPr txBox="1">
            <a:spLocks noGrp="1"/>
          </p:cNvSpPr>
          <p:nvPr>
            <p:ph type="body" sz="quarter" idx="1"/>
          </p:nvPr>
        </p:nvSpPr>
        <p:spPr>
          <a:xfrm>
            <a:off x="467542" y="1208334"/>
            <a:ext cx="1440003" cy="3394473"/>
          </a:xfrm>
          <a:prstGeom prst="rect">
            <a:avLst/>
          </a:prstGeom>
          <a:solidFill>
            <a:srgbClr val="C9E4A0">
              <a:alpha val="50195"/>
            </a:srgbClr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535353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535353"/>
                </a:solidFill>
              </a:defRPr>
            </a:pPr>
            <a:r>
              <a:t>BioBall in der  Metropolregion FrankfurtRheinMain</a:t>
            </a:r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r>
              <a:t>Akteure und Schritte auf dem Weg in die Bioökonomie</a:t>
            </a:r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r>
              <a:t>Mit Bio4Rivers die Bioökonomie überregional beschleunigen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Titel 1"/>
          <p:cNvSpPr txBox="1">
            <a:spLocks noGrp="1"/>
          </p:cNvSpPr>
          <p:nvPr>
            <p:ph type="title"/>
          </p:nvPr>
        </p:nvSpPr>
        <p:spPr>
          <a:xfrm>
            <a:off x="1918957" y="203458"/>
            <a:ext cx="6649309" cy="857251"/>
          </a:xfrm>
          <a:prstGeom prst="rect">
            <a:avLst/>
          </a:prstGeom>
        </p:spPr>
        <p:txBody>
          <a:bodyPr/>
          <a:lstStyle/>
          <a:p>
            <a:pPr defTabSz="667512"/>
            <a:r>
              <a:t>BioBall verbindet </a:t>
            </a:r>
          </a:p>
          <a:p>
            <a:pPr defTabSz="667512"/>
            <a:r>
              <a:t>Wertschöpfung und Klimaschutz</a:t>
            </a:r>
          </a:p>
        </p:txBody>
      </p:sp>
      <p:sp>
        <p:nvSpPr>
          <p:cNvPr id="344" name="Foliennummernplatzhalter 4"/>
          <p:cNvSpPr txBox="1">
            <a:spLocks noGrp="1"/>
          </p:cNvSpPr>
          <p:nvPr>
            <p:ph type="sldNum" sz="quarter" idx="4294967295"/>
          </p:nvPr>
        </p:nvSpPr>
        <p:spPr>
          <a:xfrm>
            <a:off x="8505420" y="4780033"/>
            <a:ext cx="181380" cy="24830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/>
          </a:p>
        </p:txBody>
      </p:sp>
      <p:graphicFrame>
        <p:nvGraphicFramePr>
          <p:cNvPr id="345" name="Auswahlkriterien für BioBall F&amp;E&amp;I-Vorhaben"/>
          <p:cNvGraphicFramePr/>
          <p:nvPr>
            <p:extLst>
              <p:ext uri="{D42A27DB-BD31-4B8C-83A1-F6EECF244321}">
                <p14:modId xmlns:p14="http://schemas.microsoft.com/office/powerpoint/2010/main" val="2623704333"/>
              </p:ext>
            </p:extLst>
          </p:nvPr>
        </p:nvGraphicFramePr>
        <p:xfrm>
          <a:off x="2414825" y="1288408"/>
          <a:ext cx="6089346" cy="3036831"/>
        </p:xfrm>
        <a:graphic>
          <a:graphicData uri="http://schemas.openxmlformats.org/drawingml/2006/table">
            <a:tbl>
              <a:tblPr bandRow="1">
                <a:tableStyleId>{C7B018BB-80A7-4F77-B60F-C8B233D01FF8}</a:tableStyleId>
              </a:tblPr>
              <a:tblGrid>
                <a:gridCol w="2267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9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23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9657">
                <a:tc gridSpan="3">
                  <a:txBody>
                    <a:bodyPr/>
                    <a:lstStyle/>
                    <a:p>
                      <a:pPr algn="ctr" defTabSz="308074">
                        <a:defRPr sz="1800"/>
                      </a:pPr>
                      <a:r>
                        <a:rPr sz="1200"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rPr>
                        <a:t>Auswahlkriterien für BioBall F&amp;E&amp;I-Vorhaben</a:t>
                      </a:r>
                    </a:p>
                  </a:txBody>
                  <a:tcPr marL="26789" marR="26789" marT="26789" marB="26789" anchor="ctr" horzOverflow="overflow">
                    <a:lnL/>
                    <a:lnR/>
                    <a:lnT/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1476"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800"/>
                      </a:pPr>
                      <a:r>
                        <a: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rPr>
                        <a:t>Leistungsparameter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999999"/>
                      </a:solidFill>
                      <a:miter lim="400000"/>
                    </a:lnR>
                    <a:lnT w="3175">
                      <a:solidFill>
                        <a:srgbClr val="999999"/>
                      </a:solidFill>
                      <a:miter lim="400000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88FA4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Kriterium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999999"/>
                      </a:solidFill>
                      <a:miter lim="400000"/>
                    </a:lnR>
                    <a:lnT w="3175">
                      <a:solidFill>
                        <a:srgbClr val="999999"/>
                      </a:solidFill>
                      <a:miter lim="400000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88FA4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Ziel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999999"/>
                      </a:solidFill>
                      <a:miter lim="400000"/>
                    </a:lnR>
                    <a:lnT w="3175">
                      <a:solidFill>
                        <a:srgbClr val="999999"/>
                      </a:solidFill>
                      <a:miter lim="400000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88FA4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557"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Klimaschutz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D6D5D5"/>
                      </a:solidFill>
                      <a:miter lim="400000"/>
                    </a:lnL>
                    <a:lnR w="3175" cap="flat" cmpd="sng" algn="ctr">
                      <a:solidFill>
                        <a:srgbClr val="999999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9999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D6D5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/>
                        <a:t>X-Grad </a:t>
                      </a:r>
                      <a:r>
                        <a:rPr dirty="0" err="1"/>
                        <a:t>Kompatibilität</a:t>
                      </a:r>
                      <a:endParaRPr dirty="0"/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rgbClr val="999999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9999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9999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D6D5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≦</a:t>
                      </a:r>
                      <a:r>
                        <a:rPr dirty="0"/>
                        <a:t> 2°C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rgbClr val="999999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3175">
                      <a:solidFill>
                        <a:srgbClr val="D6D5D5"/>
                      </a:solidFill>
                      <a:miter lim="400000"/>
                    </a:lnR>
                    <a:lnT w="3175" cap="flat" cmpd="sng" algn="ctr">
                      <a:solidFill>
                        <a:srgbClr val="999999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D6D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7016"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Mehrwert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999999"/>
                      </a:solidFill>
                      <a:miter lim="400000"/>
                    </a:lnR>
                    <a:lnT w="3175">
                      <a:solidFill>
                        <a:srgbClr val="999999"/>
                      </a:solidFill>
                      <a:miter lim="400000"/>
                    </a:lnT>
                    <a:lnB w="3175">
                      <a:solidFill>
                        <a:srgbClr val="D6D5D5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EBIT 3 Jahre nach Markteintritt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999999"/>
                      </a:solidFill>
                      <a:miter lim="400000"/>
                    </a:lnR>
                    <a:lnT w="3175">
                      <a:solidFill>
                        <a:srgbClr val="999999"/>
                      </a:solidFill>
                      <a:miter lim="400000"/>
                    </a:lnT>
                    <a:lnB w="3175">
                      <a:solidFill>
                        <a:srgbClr val="D6D5D5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≧</a:t>
                      </a:r>
                      <a:r>
                        <a:t> 16 %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999999"/>
                      </a:solidFill>
                      <a:miter lim="400000"/>
                    </a:lnR>
                    <a:lnT w="3175">
                      <a:solidFill>
                        <a:srgbClr val="999999"/>
                      </a:solidFill>
                      <a:miter lim="400000"/>
                    </a:lnT>
                    <a:lnB w="3175">
                      <a:solidFill>
                        <a:srgbClr val="D6D5D5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425">
                <a:tc rowSpan="3"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Stofffluss-Nutzung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D6D5D5"/>
                      </a:solidFill>
                      <a:miter lim="400000"/>
                    </a:lnL>
                    <a:lnR w="3175">
                      <a:solidFill>
                        <a:srgbClr val="999999"/>
                      </a:solidFill>
                      <a:miter lim="400000"/>
                    </a:lnR>
                    <a:lnT w="3175">
                      <a:solidFill>
                        <a:srgbClr val="D6D5D5"/>
                      </a:solidFill>
                      <a:miter lim="400000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D6D5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Zahl geeigneter Stoffflüsse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999999"/>
                      </a:solidFill>
                      <a:miter lim="400000"/>
                    </a:lnR>
                    <a:lnT w="3175">
                      <a:solidFill>
                        <a:srgbClr val="D6D5D5"/>
                      </a:solidFill>
                      <a:miter lim="400000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D6D5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≧</a:t>
                      </a:r>
                      <a:r>
                        <a:t> 2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D6D5D5"/>
                      </a:solidFill>
                      <a:miter lim="400000"/>
                    </a:lnR>
                    <a:lnT w="3175">
                      <a:solidFill>
                        <a:srgbClr val="D6D5D5"/>
                      </a:solidFill>
                      <a:miter lim="400000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D6D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42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Volumen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999999"/>
                      </a:solidFill>
                      <a:miter lim="400000"/>
                    </a:lnR>
                    <a:lnT w="3175">
                      <a:solidFill>
                        <a:srgbClr val="999999"/>
                      </a:solidFill>
                      <a:miter lim="400000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D6D5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≧</a:t>
                      </a:r>
                      <a:r>
                        <a:t> 100 t/a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D6D5D5"/>
                      </a:solidFill>
                      <a:miter lim="400000"/>
                    </a:lnR>
                    <a:lnT w="3175">
                      <a:solidFill>
                        <a:srgbClr val="999999"/>
                      </a:solidFill>
                      <a:miter lim="400000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D6D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42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Nutzungspotential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999999"/>
                      </a:solidFill>
                      <a:miter lim="400000"/>
                    </a:lnR>
                    <a:lnT w="3175">
                      <a:solidFill>
                        <a:srgbClr val="999999"/>
                      </a:solidFill>
                      <a:miter lim="400000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D6D5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≧</a:t>
                      </a:r>
                      <a:r>
                        <a:t> 50 %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D6D5D5"/>
                      </a:solidFill>
                      <a:miter lim="400000"/>
                    </a:lnR>
                    <a:lnT w="3175">
                      <a:solidFill>
                        <a:srgbClr val="999999"/>
                      </a:solidFill>
                      <a:miter lim="400000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D6D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6425"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Marktdurchdringung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999999"/>
                      </a:solidFill>
                      <a:miter lim="400000"/>
                    </a:lnR>
                    <a:lnT w="3175">
                      <a:solidFill>
                        <a:srgbClr val="999999"/>
                      </a:solidFill>
                      <a:miter lim="400000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3 Jahre nach Markteintritt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999999"/>
                      </a:solidFill>
                      <a:miter lim="400000"/>
                    </a:lnR>
                    <a:lnT w="3175">
                      <a:solidFill>
                        <a:srgbClr val="999999"/>
                      </a:solidFill>
                      <a:miter lim="400000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≧</a:t>
                      </a:r>
                      <a:r>
                        <a:t> 10 %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999999"/>
                      </a:solidFill>
                      <a:miter lim="400000"/>
                    </a:lnR>
                    <a:lnT w="3175">
                      <a:solidFill>
                        <a:srgbClr val="999999"/>
                      </a:solidFill>
                      <a:miter lim="400000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6425"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Übertragbarkeit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999999"/>
                      </a:solidFill>
                      <a:miter lim="400000"/>
                    </a:lnR>
                    <a:lnT w="3175">
                      <a:solidFill>
                        <a:srgbClr val="999999"/>
                      </a:solidFill>
                      <a:miter lim="400000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D6D5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Zahl geeigneter Regionen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999999"/>
                      </a:solidFill>
                      <a:miter lim="400000"/>
                    </a:lnR>
                    <a:lnT w="3175">
                      <a:solidFill>
                        <a:srgbClr val="999999"/>
                      </a:solidFill>
                      <a:miter lim="400000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D6D5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37418">
                        <a:lnSpc>
                          <a:spcPct val="115000"/>
                        </a:lnSpc>
                        <a:spcBef>
                          <a:spcPts val="100"/>
                        </a:spcBef>
                        <a:defRPr sz="1000" b="1">
                          <a:solidFill>
                            <a:srgbClr val="0171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≧</a:t>
                      </a:r>
                      <a:r>
                        <a:rPr dirty="0"/>
                        <a:t> 2</a:t>
                      </a:r>
                    </a:p>
                  </a:txBody>
                  <a:tcPr marL="50800" marR="50800" marT="50800" marB="50800" anchor="ctr" horzOverflow="overflow">
                    <a:lnL w="3175">
                      <a:solidFill>
                        <a:srgbClr val="999999"/>
                      </a:solidFill>
                      <a:miter lim="400000"/>
                    </a:lnL>
                    <a:lnR w="3175">
                      <a:solidFill>
                        <a:srgbClr val="999999"/>
                      </a:solidFill>
                      <a:miter lim="400000"/>
                    </a:lnR>
                    <a:lnT w="3175">
                      <a:solidFill>
                        <a:srgbClr val="999999"/>
                      </a:solidFill>
                      <a:miter lim="400000"/>
                    </a:lnT>
                    <a:lnB w="3175">
                      <a:solidFill>
                        <a:srgbClr val="999999"/>
                      </a:solidFill>
                      <a:miter lim="400000"/>
                    </a:lnB>
                    <a:solidFill>
                      <a:srgbClr val="D6D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46" name="Datumsplatzhalter 3"/>
          <p:cNvSpPr txBox="1"/>
          <p:nvPr/>
        </p:nvSpPr>
        <p:spPr>
          <a:xfrm>
            <a:off x="502919" y="4780033"/>
            <a:ext cx="2042162" cy="248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19.02.2024</a:t>
            </a:r>
          </a:p>
        </p:txBody>
      </p:sp>
      <p:sp>
        <p:nvSpPr>
          <p:cNvPr id="347" name="Inhaltsplatzhalter 5"/>
          <p:cNvSpPr txBox="1">
            <a:spLocks noGrp="1"/>
          </p:cNvSpPr>
          <p:nvPr>
            <p:ph type="body" sz="quarter" idx="1"/>
          </p:nvPr>
        </p:nvSpPr>
        <p:spPr>
          <a:xfrm>
            <a:off x="467542" y="1208334"/>
            <a:ext cx="1440003" cy="3394473"/>
          </a:xfrm>
          <a:prstGeom prst="rect">
            <a:avLst/>
          </a:prstGeom>
          <a:solidFill>
            <a:srgbClr val="C9E4A0">
              <a:alpha val="50195"/>
            </a:srgbClr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535353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535353"/>
                </a:solidFill>
              </a:defRPr>
            </a:pPr>
            <a:r>
              <a:t>BioBall in der  Metropolregion FrankfurtRheinMain</a:t>
            </a:r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r>
              <a:t>Akteure und Schritte auf dem Weg in die Bioökonomie</a:t>
            </a:r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r>
              <a:t>Mit Bio4Rivers die Bioökonomie überregional beschleunigen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Datumsplatzhalter 3"/>
          <p:cNvSpPr txBox="1"/>
          <p:nvPr/>
        </p:nvSpPr>
        <p:spPr>
          <a:xfrm>
            <a:off x="502919" y="4780033"/>
            <a:ext cx="2042162" cy="248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19.02.2014</a:t>
            </a:r>
          </a:p>
        </p:txBody>
      </p:sp>
      <p:sp>
        <p:nvSpPr>
          <p:cNvPr id="352" name="Foliennummernplatzhalter 4"/>
          <p:cNvSpPr txBox="1">
            <a:spLocks noGrp="1"/>
          </p:cNvSpPr>
          <p:nvPr>
            <p:ph type="sldNum" sz="quarter" idx="4294967295"/>
          </p:nvPr>
        </p:nvSpPr>
        <p:spPr>
          <a:xfrm>
            <a:off x="8505420" y="4780033"/>
            <a:ext cx="181380" cy="24830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/>
          </a:p>
        </p:txBody>
      </p:sp>
      <p:sp>
        <p:nvSpPr>
          <p:cNvPr id="353" name="Textfeld 222"/>
          <p:cNvSpPr txBox="1"/>
          <p:nvPr/>
        </p:nvSpPr>
        <p:spPr>
          <a:xfrm>
            <a:off x="2449963" y="350739"/>
            <a:ext cx="6199355" cy="760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r" defTabSz="630936">
              <a:defRPr sz="2400" cap="small">
                <a:latin typeface="+mn-lt"/>
                <a:ea typeface="+mn-ea"/>
                <a:cs typeface="+mn-cs"/>
                <a:sym typeface="Calibri"/>
              </a:defRPr>
            </a:pPr>
            <a:r>
              <a:t>BioBall ist nur einer der Akteure </a:t>
            </a:r>
          </a:p>
          <a:p>
            <a:pPr algn="r" defTabSz="630936">
              <a:defRPr sz="2400" cap="small">
                <a:latin typeface="+mn-lt"/>
                <a:ea typeface="+mn-ea"/>
                <a:cs typeface="+mn-cs"/>
                <a:sym typeface="Calibri"/>
              </a:defRPr>
            </a:pPr>
            <a:r>
              <a:t>auf dem Weg in die Bioökonomie</a:t>
            </a:r>
          </a:p>
        </p:txBody>
      </p:sp>
      <p:sp>
        <p:nvSpPr>
          <p:cNvPr id="354" name="Linien"/>
          <p:cNvSpPr/>
          <p:nvPr/>
        </p:nvSpPr>
        <p:spPr>
          <a:xfrm>
            <a:off x="3526806" y="4369247"/>
            <a:ext cx="516532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6789" tIns="26789" rIns="26789" bIns="26789" anchor="ctr"/>
          <a:lstStyle/>
          <a:p>
            <a:pPr algn="ctr" defTabSz="308074">
              <a:defRPr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5" name="2020"/>
          <p:cNvSpPr txBox="1"/>
          <p:nvPr/>
        </p:nvSpPr>
        <p:spPr>
          <a:xfrm>
            <a:off x="3940566" y="4446436"/>
            <a:ext cx="376972" cy="2020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 algn="ctr" defTabSz="308074">
              <a:defRPr sz="11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2020</a:t>
            </a:r>
          </a:p>
        </p:txBody>
      </p:sp>
      <p:sp>
        <p:nvSpPr>
          <p:cNvPr id="356" name="2030"/>
          <p:cNvSpPr txBox="1"/>
          <p:nvPr/>
        </p:nvSpPr>
        <p:spPr>
          <a:xfrm>
            <a:off x="5179645" y="4446436"/>
            <a:ext cx="376972" cy="2020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 algn="ctr" defTabSz="308074">
              <a:defRPr sz="11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2030</a:t>
            </a:r>
          </a:p>
        </p:txBody>
      </p:sp>
      <p:sp>
        <p:nvSpPr>
          <p:cNvPr id="357" name="2040"/>
          <p:cNvSpPr txBox="1"/>
          <p:nvPr/>
        </p:nvSpPr>
        <p:spPr>
          <a:xfrm>
            <a:off x="6647165" y="4446436"/>
            <a:ext cx="376972" cy="2020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 algn="ctr" defTabSz="308074">
              <a:defRPr sz="11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2040</a:t>
            </a:r>
          </a:p>
        </p:txBody>
      </p:sp>
      <p:sp>
        <p:nvSpPr>
          <p:cNvPr id="358" name="2050"/>
          <p:cNvSpPr txBox="1"/>
          <p:nvPr/>
        </p:nvSpPr>
        <p:spPr>
          <a:xfrm>
            <a:off x="8101636" y="4446436"/>
            <a:ext cx="376972" cy="2020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 algn="ctr" defTabSz="308074">
              <a:defRPr sz="11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2050</a:t>
            </a:r>
          </a:p>
        </p:txBody>
      </p:sp>
      <p:sp>
        <p:nvSpPr>
          <p:cNvPr id="359" name="Linien"/>
          <p:cNvSpPr/>
          <p:nvPr/>
        </p:nvSpPr>
        <p:spPr>
          <a:xfrm flipV="1">
            <a:off x="3533503" y="1226120"/>
            <a:ext cx="1" cy="314179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6789" tIns="26789" rIns="26789" bIns="26789" anchor="ctr"/>
          <a:lstStyle/>
          <a:p>
            <a:pPr algn="ctr" defTabSz="308074">
              <a:defRPr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0" name="Schritte"/>
          <p:cNvSpPr txBox="1"/>
          <p:nvPr/>
        </p:nvSpPr>
        <p:spPr>
          <a:xfrm>
            <a:off x="3262811" y="1706837"/>
            <a:ext cx="541386" cy="20229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 algn="ctr" defTabSz="308074">
              <a:defRPr sz="1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Schritte</a:t>
            </a:r>
          </a:p>
        </p:txBody>
      </p:sp>
      <p:sp>
        <p:nvSpPr>
          <p:cNvPr id="361" name="Linien"/>
          <p:cNvSpPr/>
          <p:nvPr/>
        </p:nvSpPr>
        <p:spPr>
          <a:xfrm flipV="1">
            <a:off x="5381179" y="1226120"/>
            <a:ext cx="1" cy="3141799"/>
          </a:xfrm>
          <a:prstGeom prst="line">
            <a:avLst/>
          </a:prstGeom>
          <a:ln w="12700">
            <a:solidFill>
              <a:srgbClr val="000000"/>
            </a:solidFill>
            <a:prstDash val="sysDot"/>
            <a:miter lim="400000"/>
          </a:ln>
        </p:spPr>
        <p:txBody>
          <a:bodyPr lIns="26789" tIns="26789" rIns="26789" bIns="26789" anchor="ctr"/>
          <a:lstStyle/>
          <a:p>
            <a:pPr algn="ctr" defTabSz="308074">
              <a:defRPr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2" name="Linien"/>
          <p:cNvSpPr/>
          <p:nvPr/>
        </p:nvSpPr>
        <p:spPr>
          <a:xfrm flipV="1">
            <a:off x="6835651" y="1234148"/>
            <a:ext cx="1" cy="3141798"/>
          </a:xfrm>
          <a:prstGeom prst="line">
            <a:avLst/>
          </a:prstGeom>
          <a:ln w="12700">
            <a:solidFill>
              <a:srgbClr val="000000"/>
            </a:solidFill>
            <a:prstDash val="sysDot"/>
            <a:miter lim="400000"/>
          </a:ln>
        </p:spPr>
        <p:txBody>
          <a:bodyPr lIns="26789" tIns="26789" rIns="26789" bIns="26789" anchor="ctr"/>
          <a:lstStyle/>
          <a:p>
            <a:pPr algn="ctr" defTabSz="308074">
              <a:defRPr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3" name="Linien"/>
          <p:cNvSpPr/>
          <p:nvPr/>
        </p:nvSpPr>
        <p:spPr>
          <a:xfrm flipV="1">
            <a:off x="8290122" y="1226120"/>
            <a:ext cx="1" cy="3141799"/>
          </a:xfrm>
          <a:prstGeom prst="line">
            <a:avLst/>
          </a:prstGeom>
          <a:ln w="12700">
            <a:solidFill>
              <a:srgbClr val="000000"/>
            </a:solidFill>
            <a:prstDash val="sysDot"/>
            <a:miter lim="400000"/>
          </a:ln>
        </p:spPr>
        <p:txBody>
          <a:bodyPr lIns="26789" tIns="26789" rIns="26789" bIns="26789" anchor="ctr"/>
          <a:lstStyle/>
          <a:p>
            <a:pPr algn="ctr" defTabSz="308074">
              <a:defRPr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4" name="Rahmenbedingungen…"/>
          <p:cNvSpPr/>
          <p:nvPr/>
        </p:nvSpPr>
        <p:spPr>
          <a:xfrm>
            <a:off x="4102952" y="2175983"/>
            <a:ext cx="1284926" cy="669728"/>
          </a:xfrm>
          <a:prstGeom prst="rightArrow">
            <a:avLst>
              <a:gd name="adj1" fmla="val 68438"/>
              <a:gd name="adj2" fmla="val 23557"/>
            </a:avLst>
          </a:prstGeom>
          <a:gradFill>
            <a:gsLst>
              <a:gs pos="0">
                <a:srgbClr val="FFFFFF"/>
              </a:gs>
              <a:gs pos="36286">
                <a:srgbClr val="80B880"/>
              </a:gs>
              <a:gs pos="100000">
                <a:srgbClr val="017100"/>
              </a:gs>
            </a:gsLst>
          </a:gra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/>
          <a:p>
            <a:pPr algn="ctr" defTabSz="308074">
              <a:defRPr sz="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Rahmenbedingungen</a:t>
            </a:r>
          </a:p>
          <a:p>
            <a:pPr algn="ctr" defTabSz="308074">
              <a:defRPr sz="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Infrastruktur</a:t>
            </a:r>
          </a:p>
        </p:txBody>
      </p:sp>
      <p:sp>
        <p:nvSpPr>
          <p:cNvPr id="365" name="Linien"/>
          <p:cNvSpPr/>
          <p:nvPr/>
        </p:nvSpPr>
        <p:spPr>
          <a:xfrm flipV="1">
            <a:off x="4129052" y="1234148"/>
            <a:ext cx="1" cy="3141798"/>
          </a:xfrm>
          <a:prstGeom prst="line">
            <a:avLst/>
          </a:prstGeom>
          <a:ln w="12700">
            <a:solidFill>
              <a:srgbClr val="000000"/>
            </a:solidFill>
            <a:prstDash val="sysDot"/>
            <a:miter lim="400000"/>
          </a:ln>
        </p:spPr>
        <p:txBody>
          <a:bodyPr lIns="26789" tIns="26789" rIns="26789" bIns="26789" anchor="ctr"/>
          <a:lstStyle/>
          <a:p>
            <a:pPr algn="ctr" defTabSz="308074">
              <a:defRPr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6" name="1"/>
          <p:cNvSpPr txBox="1"/>
          <p:nvPr/>
        </p:nvSpPr>
        <p:spPr>
          <a:xfrm>
            <a:off x="3332650" y="3912945"/>
            <a:ext cx="127001" cy="177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 algn="ctr" defTabSz="308074">
              <a:defRPr sz="800" i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367" name="2"/>
          <p:cNvSpPr txBox="1"/>
          <p:nvPr/>
        </p:nvSpPr>
        <p:spPr>
          <a:xfrm>
            <a:off x="3332650" y="3435644"/>
            <a:ext cx="127001" cy="177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 algn="ctr" defTabSz="308074">
              <a:defRPr sz="800" i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368" name="3"/>
          <p:cNvSpPr txBox="1"/>
          <p:nvPr/>
        </p:nvSpPr>
        <p:spPr>
          <a:xfrm>
            <a:off x="3332650" y="2917812"/>
            <a:ext cx="127001" cy="177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 algn="ctr" defTabSz="308074">
              <a:defRPr sz="800" i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369" name="4"/>
          <p:cNvSpPr txBox="1"/>
          <p:nvPr/>
        </p:nvSpPr>
        <p:spPr>
          <a:xfrm>
            <a:off x="3332650" y="2421980"/>
            <a:ext cx="127001" cy="177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 algn="ctr" defTabSz="308074">
              <a:defRPr sz="800" i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370" name="5"/>
          <p:cNvSpPr txBox="1"/>
          <p:nvPr/>
        </p:nvSpPr>
        <p:spPr>
          <a:xfrm>
            <a:off x="3332650" y="1927802"/>
            <a:ext cx="127001" cy="177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 algn="ctr" defTabSz="308074">
              <a:defRPr sz="800" i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5</a:t>
            </a:r>
          </a:p>
        </p:txBody>
      </p:sp>
      <p:sp>
        <p:nvSpPr>
          <p:cNvPr id="371" name="Ausbildung…"/>
          <p:cNvSpPr/>
          <p:nvPr/>
        </p:nvSpPr>
        <p:spPr>
          <a:xfrm>
            <a:off x="4122355" y="2706759"/>
            <a:ext cx="919542" cy="669727"/>
          </a:xfrm>
          <a:prstGeom prst="rightArrow">
            <a:avLst>
              <a:gd name="adj1" fmla="val 68438"/>
              <a:gd name="adj2" fmla="val 23557"/>
            </a:avLst>
          </a:prstGeom>
          <a:gradFill>
            <a:gsLst>
              <a:gs pos="0">
                <a:srgbClr val="FFFFFF"/>
              </a:gs>
              <a:gs pos="30139">
                <a:srgbClr val="80B880"/>
              </a:gs>
              <a:gs pos="100000">
                <a:srgbClr val="017100"/>
              </a:gs>
            </a:gsLst>
          </a:gra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/>
          <a:p>
            <a:pPr algn="ctr" defTabSz="308074">
              <a:defRPr sz="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Ausbildung</a:t>
            </a:r>
          </a:p>
          <a:p>
            <a:pPr algn="ctr" defTabSz="308074">
              <a:defRPr sz="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Training</a:t>
            </a:r>
          </a:p>
        </p:txBody>
      </p:sp>
      <p:sp>
        <p:nvSpPr>
          <p:cNvPr id="372" name="Forschung und Innovation"/>
          <p:cNvSpPr/>
          <p:nvPr/>
        </p:nvSpPr>
        <p:spPr>
          <a:xfrm>
            <a:off x="3776374" y="3201345"/>
            <a:ext cx="1611504" cy="669728"/>
          </a:xfrm>
          <a:prstGeom prst="rightArrow">
            <a:avLst>
              <a:gd name="adj1" fmla="val 68438"/>
              <a:gd name="adj2" fmla="val 28720"/>
            </a:avLst>
          </a:prstGeom>
          <a:gradFill>
            <a:gsLst>
              <a:gs pos="0">
                <a:srgbClr val="FFFFFF"/>
              </a:gs>
              <a:gs pos="100000">
                <a:srgbClr val="61D836"/>
              </a:gs>
            </a:gsLst>
          </a:gra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algn="ctr" defTabSz="308074">
              <a:defRPr sz="800">
                <a:solidFill>
                  <a:srgbClr val="5E5E5E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Forschung und Innovation</a:t>
            </a:r>
          </a:p>
        </p:txBody>
      </p:sp>
      <p:sp>
        <p:nvSpPr>
          <p:cNvPr id="373" name="Regionale Strategie,…"/>
          <p:cNvSpPr/>
          <p:nvPr/>
        </p:nvSpPr>
        <p:spPr>
          <a:xfrm>
            <a:off x="3545332" y="3711348"/>
            <a:ext cx="1284926" cy="703214"/>
          </a:xfrm>
          <a:prstGeom prst="rightArrow">
            <a:avLst>
              <a:gd name="adj1" fmla="val 68438"/>
              <a:gd name="adj2" fmla="val 22436"/>
            </a:avLst>
          </a:prstGeom>
          <a:gradFill>
            <a:gsLst>
              <a:gs pos="0">
                <a:srgbClr val="FFFFFF"/>
              </a:gs>
              <a:gs pos="30139">
                <a:srgbClr val="80B880"/>
              </a:gs>
              <a:gs pos="100000">
                <a:srgbClr val="017100"/>
              </a:gs>
            </a:gsLst>
          </a:gra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/>
          <a:p>
            <a:pPr algn="ctr" defTabSz="308074">
              <a:defRPr sz="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Regionale Strategie,</a:t>
            </a:r>
          </a:p>
          <a:p>
            <a:pPr algn="ctr" defTabSz="308074">
              <a:defRPr sz="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Realisierungsplan</a:t>
            </a:r>
          </a:p>
        </p:txBody>
      </p:sp>
      <p:sp>
        <p:nvSpPr>
          <p:cNvPr id="374" name="6"/>
          <p:cNvSpPr txBox="1"/>
          <p:nvPr/>
        </p:nvSpPr>
        <p:spPr>
          <a:xfrm>
            <a:off x="3339347" y="1465691"/>
            <a:ext cx="127001" cy="177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 algn="ctr" defTabSz="308074">
              <a:defRPr sz="800" i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6</a:t>
            </a:r>
          </a:p>
        </p:txBody>
      </p:sp>
      <p:sp>
        <p:nvSpPr>
          <p:cNvPr id="375" name="Upscaling"/>
          <p:cNvSpPr/>
          <p:nvPr/>
        </p:nvSpPr>
        <p:spPr>
          <a:xfrm>
            <a:off x="4638479" y="1702169"/>
            <a:ext cx="1611503" cy="669727"/>
          </a:xfrm>
          <a:prstGeom prst="rightArrow">
            <a:avLst>
              <a:gd name="adj1" fmla="val 68438"/>
              <a:gd name="adj2" fmla="val 28720"/>
            </a:avLst>
          </a:prstGeom>
          <a:gradFill>
            <a:gsLst>
              <a:gs pos="0">
                <a:srgbClr val="FFFFFF"/>
              </a:gs>
              <a:gs pos="100000">
                <a:srgbClr val="61D836"/>
              </a:gs>
            </a:gsLst>
          </a:gra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algn="ctr" defTabSz="308074">
              <a:defRPr sz="800">
                <a:solidFill>
                  <a:srgbClr val="5E5E5E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Upscaling</a:t>
            </a:r>
          </a:p>
        </p:txBody>
      </p:sp>
      <p:sp>
        <p:nvSpPr>
          <p:cNvPr id="376" name="Transformation der Unternehmen"/>
          <p:cNvSpPr/>
          <p:nvPr/>
        </p:nvSpPr>
        <p:spPr>
          <a:xfrm>
            <a:off x="5381180" y="1206300"/>
            <a:ext cx="2116504" cy="669727"/>
          </a:xfrm>
          <a:prstGeom prst="rightArrow">
            <a:avLst>
              <a:gd name="adj1" fmla="val 68438"/>
              <a:gd name="adj2" fmla="val 28720"/>
            </a:avLst>
          </a:prstGeom>
          <a:gradFill>
            <a:gsLst>
              <a:gs pos="0">
                <a:srgbClr val="FFFFFF"/>
              </a:gs>
              <a:gs pos="100000">
                <a:srgbClr val="61D836"/>
              </a:gs>
            </a:gsLst>
          </a:gra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/>
          <a:lstStyle>
            <a:lvl1pPr algn="ctr" defTabSz="308074">
              <a:defRPr sz="800">
                <a:solidFill>
                  <a:srgbClr val="5E5E5E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Transformation der Unternehmen</a:t>
            </a:r>
          </a:p>
        </p:txBody>
      </p:sp>
      <p:pic>
        <p:nvPicPr>
          <p:cNvPr id="380" name="Grafik 13" descr="Grafik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5811" y="3264817"/>
            <a:ext cx="440936" cy="440936"/>
          </a:xfrm>
          <a:prstGeom prst="rect">
            <a:avLst/>
          </a:prstGeom>
          <a:ln w="12700">
            <a:miter lim="400000"/>
          </a:ln>
        </p:spPr>
      </p:pic>
      <p:pic>
        <p:nvPicPr>
          <p:cNvPr id="381" name="Grafik 13" descr="Grafik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2143" y="2786211"/>
            <a:ext cx="440937" cy="440936"/>
          </a:xfrm>
          <a:prstGeom prst="rect">
            <a:avLst/>
          </a:prstGeom>
          <a:ln w="12700">
            <a:miter lim="400000"/>
          </a:ln>
        </p:spPr>
      </p:pic>
      <p:pic>
        <p:nvPicPr>
          <p:cNvPr id="384" name="Grafik 4" descr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8114" y="3409861"/>
            <a:ext cx="367638" cy="150849"/>
          </a:xfrm>
          <a:prstGeom prst="rect">
            <a:avLst/>
          </a:prstGeom>
          <a:ln w="12700">
            <a:miter lim="400000"/>
          </a:ln>
        </p:spPr>
      </p:pic>
      <p:pic>
        <p:nvPicPr>
          <p:cNvPr id="385" name="Rechteck Rechteck" descr="Rechteck Rechteck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038102" y="3211537"/>
            <a:ext cx="1428246" cy="609033"/>
          </a:xfrm>
          <a:prstGeom prst="rect">
            <a:avLst/>
          </a:prstGeom>
        </p:spPr>
      </p:pic>
      <p:sp>
        <p:nvSpPr>
          <p:cNvPr id="387" name="Inhaltsplatzhalter 5"/>
          <p:cNvSpPr txBox="1">
            <a:spLocks noGrp="1"/>
          </p:cNvSpPr>
          <p:nvPr>
            <p:ph type="body" sz="quarter" idx="1"/>
          </p:nvPr>
        </p:nvSpPr>
        <p:spPr>
          <a:xfrm>
            <a:off x="467542" y="1208334"/>
            <a:ext cx="1440003" cy="3394473"/>
          </a:xfrm>
          <a:prstGeom prst="rect">
            <a:avLst/>
          </a:prstGeom>
          <a:solidFill>
            <a:srgbClr val="C9E4A0">
              <a:alpha val="50195"/>
            </a:srgbClr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535353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r>
              <a:t>BioBall in der  Metropolregion FrankfurtRheinMain</a:t>
            </a:r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535353"/>
                </a:solidFill>
              </a:defRPr>
            </a:pPr>
            <a:r>
              <a:t>Akteure und Schritte auf dem Weg in die Bioökonomie</a:t>
            </a:r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r>
              <a:t>Mit Bio4Rivers die Bioökonomie überregional beschleunigen</a:t>
            </a:r>
          </a:p>
        </p:txBody>
      </p:sp>
      <p:pic>
        <p:nvPicPr>
          <p:cNvPr id="2" name="Grafik 1" descr="Produktion Silhouette">
            <a:extLst>
              <a:ext uri="{FF2B5EF4-FFF2-40B4-BE49-F238E27FC236}">
                <a16:creationId xmlns:a16="http://schemas.microsoft.com/office/drawing/2014/main" id="{00016D1E-54A2-9B66-5BF9-FEF8D3A7934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46366" y="1405875"/>
            <a:ext cx="382722" cy="382722"/>
          </a:xfrm>
          <a:prstGeom prst="rect">
            <a:avLst/>
          </a:prstGeom>
        </p:spPr>
      </p:pic>
      <p:pic>
        <p:nvPicPr>
          <p:cNvPr id="3" name="Grafik 2" descr="Produktion Silhouette">
            <a:extLst>
              <a:ext uri="{FF2B5EF4-FFF2-40B4-BE49-F238E27FC236}">
                <a16:creationId xmlns:a16="http://schemas.microsoft.com/office/drawing/2014/main" id="{C966E7F3-0B32-EF35-40DF-24277371EE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60358" y="1874516"/>
            <a:ext cx="382722" cy="382722"/>
          </a:xfrm>
          <a:prstGeom prst="rect">
            <a:avLst/>
          </a:prstGeom>
        </p:spPr>
      </p:pic>
      <p:pic>
        <p:nvPicPr>
          <p:cNvPr id="4" name="Grafik 3" descr="Produktion Silhouette">
            <a:extLst>
              <a:ext uri="{FF2B5EF4-FFF2-40B4-BE49-F238E27FC236}">
                <a16:creationId xmlns:a16="http://schemas.microsoft.com/office/drawing/2014/main" id="{439D13BB-5AE4-7264-5579-F3DB500C84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82342" y="3323031"/>
            <a:ext cx="382722" cy="382722"/>
          </a:xfrm>
          <a:prstGeom prst="rect">
            <a:avLst/>
          </a:prstGeom>
        </p:spPr>
      </p:pic>
      <p:pic>
        <p:nvPicPr>
          <p:cNvPr id="5" name="Grafik 4" descr="Griechischer Tempel Silhouette">
            <a:extLst>
              <a:ext uri="{FF2B5EF4-FFF2-40B4-BE49-F238E27FC236}">
                <a16:creationId xmlns:a16="http://schemas.microsoft.com/office/drawing/2014/main" id="{82D92C34-F2A5-EF9A-ED6F-A694900A610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554089" y="2371896"/>
            <a:ext cx="381511" cy="381511"/>
          </a:xfrm>
          <a:prstGeom prst="rect">
            <a:avLst/>
          </a:prstGeom>
        </p:spPr>
      </p:pic>
      <p:pic>
        <p:nvPicPr>
          <p:cNvPr id="6" name="Grafik 5" descr="Griechischer Tempel Silhouette">
            <a:extLst>
              <a:ext uri="{FF2B5EF4-FFF2-40B4-BE49-F238E27FC236}">
                <a16:creationId xmlns:a16="http://schemas.microsoft.com/office/drawing/2014/main" id="{BC6372E1-0189-1744-735F-3E8464DE83C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589816" y="3837990"/>
            <a:ext cx="381511" cy="3815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Datumsplatzhalter 3"/>
          <p:cNvSpPr txBox="1"/>
          <p:nvPr/>
        </p:nvSpPr>
        <p:spPr>
          <a:xfrm>
            <a:off x="502919" y="4780033"/>
            <a:ext cx="2042162" cy="248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19.02.2024</a:t>
            </a:r>
          </a:p>
        </p:txBody>
      </p:sp>
      <p:sp>
        <p:nvSpPr>
          <p:cNvPr id="390" name="Foliennummernplatzhalter 4"/>
          <p:cNvSpPr txBox="1">
            <a:spLocks noGrp="1"/>
          </p:cNvSpPr>
          <p:nvPr>
            <p:ph type="sldNum" sz="quarter" idx="4294967295"/>
          </p:nvPr>
        </p:nvSpPr>
        <p:spPr>
          <a:xfrm>
            <a:off x="8505420" y="4780033"/>
            <a:ext cx="181380" cy="24830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/>
          </a:p>
        </p:txBody>
      </p:sp>
      <p:sp>
        <p:nvSpPr>
          <p:cNvPr id="391" name="Textfeld 222"/>
          <p:cNvSpPr txBox="1"/>
          <p:nvPr/>
        </p:nvSpPr>
        <p:spPr>
          <a:xfrm>
            <a:off x="2449963" y="350739"/>
            <a:ext cx="6199355" cy="760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r" defTabSz="630936">
              <a:defRPr sz="2400" cap="small">
                <a:latin typeface="+mn-lt"/>
                <a:ea typeface="+mn-ea"/>
                <a:cs typeface="+mn-cs"/>
                <a:sym typeface="Calibri"/>
              </a:defRPr>
            </a:pPr>
            <a:r>
              <a:t>Bio4River  beschleunigt regionale Bioökonomien </a:t>
            </a:r>
          </a:p>
          <a:p>
            <a:pPr algn="r" defTabSz="630936">
              <a:defRPr sz="2400" cap="small">
                <a:latin typeface="+mn-lt"/>
                <a:ea typeface="+mn-ea"/>
                <a:cs typeface="+mn-cs"/>
                <a:sym typeface="Calibri"/>
              </a:defRPr>
            </a:pPr>
            <a:r>
              <a:t>durch Austausch, Koordination und Vernetzung</a:t>
            </a:r>
          </a:p>
        </p:txBody>
      </p:sp>
      <p:sp>
        <p:nvSpPr>
          <p:cNvPr id="392" name="Inhaltsplatzhalter 6"/>
          <p:cNvSpPr txBox="1"/>
          <p:nvPr/>
        </p:nvSpPr>
        <p:spPr>
          <a:xfrm>
            <a:off x="3313041" y="1375390"/>
            <a:ext cx="5562690" cy="3320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pPr defTabSz="685800">
              <a:spcBef>
                <a:spcPts val="300"/>
              </a:spcBef>
              <a:defRPr sz="1125" b="1">
                <a:latin typeface="+mn-lt"/>
                <a:ea typeface="+mn-ea"/>
                <a:cs typeface="+mn-cs"/>
                <a:sym typeface="Calibri"/>
              </a:defRPr>
            </a:pPr>
            <a:r>
              <a:rPr dirty="0" err="1"/>
              <a:t>Regionale</a:t>
            </a:r>
            <a:r>
              <a:rPr dirty="0"/>
              <a:t> Cluster </a:t>
            </a:r>
            <a:r>
              <a:rPr dirty="0" err="1"/>
              <a:t>vernetzen</a:t>
            </a:r>
            <a:endParaRPr dirty="0"/>
          </a:p>
          <a:p>
            <a:pPr marL="661736" lvl="2" indent="-90236" defTabSz="685800">
              <a:spcBef>
                <a:spcPts val="300"/>
              </a:spcBef>
              <a:buSzPct val="100000"/>
              <a:buChar char="•"/>
              <a:defRPr sz="1125">
                <a:latin typeface="+mn-lt"/>
                <a:ea typeface="+mn-ea"/>
                <a:cs typeface="+mn-cs"/>
                <a:sym typeface="Calibri"/>
              </a:defRPr>
            </a:pPr>
            <a:r>
              <a:rPr dirty="0"/>
              <a:t>best practice </a:t>
            </a:r>
            <a:r>
              <a:rPr dirty="0" err="1"/>
              <a:t>Beispiele</a:t>
            </a:r>
            <a:r>
              <a:rPr dirty="0"/>
              <a:t> </a:t>
            </a:r>
            <a:r>
              <a:rPr b="1" i="1" dirty="0" err="1"/>
              <a:t>austauschen</a:t>
            </a:r>
            <a:r>
              <a:rPr b="1" i="1" dirty="0"/>
              <a:t> </a:t>
            </a:r>
          </a:p>
          <a:p>
            <a:pPr marL="661736" lvl="2" indent="-90236" defTabSz="685800">
              <a:spcBef>
                <a:spcPts val="300"/>
              </a:spcBef>
              <a:buSzPct val="100000"/>
              <a:buChar char="•"/>
              <a:defRPr sz="1125">
                <a:latin typeface="+mn-lt"/>
                <a:ea typeface="+mn-ea"/>
                <a:cs typeface="+mn-cs"/>
                <a:sym typeface="Calibri"/>
              </a:defRPr>
            </a:pPr>
            <a:r>
              <a:rPr dirty="0" err="1"/>
              <a:t>Initiativen</a:t>
            </a:r>
            <a:r>
              <a:rPr dirty="0"/>
              <a:t> </a:t>
            </a:r>
            <a:r>
              <a:rPr b="1" i="1" dirty="0" err="1"/>
              <a:t>koordinieren</a:t>
            </a:r>
            <a:endParaRPr b="1" i="1" dirty="0"/>
          </a:p>
          <a:p>
            <a:pPr marL="661736" lvl="2" indent="-90236" defTabSz="685800">
              <a:spcBef>
                <a:spcPts val="300"/>
              </a:spcBef>
              <a:buSzPct val="100000"/>
              <a:buChar char="•"/>
              <a:defRPr sz="1125">
                <a:latin typeface="+mn-lt"/>
                <a:ea typeface="+mn-ea"/>
                <a:cs typeface="+mn-cs"/>
                <a:sym typeface="Calibri"/>
              </a:defRPr>
            </a:pPr>
            <a:r>
              <a:rPr dirty="0" err="1"/>
              <a:t>Akteure</a:t>
            </a:r>
            <a:r>
              <a:rPr dirty="0"/>
              <a:t> </a:t>
            </a:r>
            <a:r>
              <a:rPr b="1" i="1" dirty="0" err="1"/>
              <a:t>vernetzen</a:t>
            </a:r>
            <a:endParaRPr b="1" i="1" dirty="0"/>
          </a:p>
          <a:p>
            <a:pPr defTabSz="685800">
              <a:spcBef>
                <a:spcPts val="300"/>
              </a:spcBef>
              <a:defRPr sz="1125">
                <a:latin typeface="+mn-lt"/>
                <a:ea typeface="+mn-ea"/>
                <a:cs typeface="+mn-cs"/>
                <a:sym typeface="Calibri"/>
              </a:defRPr>
            </a:pPr>
            <a:endParaRPr b="1" i="1" dirty="0"/>
          </a:p>
          <a:p>
            <a:pPr defTabSz="685800">
              <a:spcBef>
                <a:spcPts val="300"/>
              </a:spcBef>
              <a:defRPr sz="1125" b="1">
                <a:latin typeface="+mn-lt"/>
                <a:ea typeface="+mn-ea"/>
                <a:cs typeface="+mn-cs"/>
                <a:sym typeface="Calibri"/>
              </a:defRPr>
            </a:pPr>
            <a:r>
              <a:rPr dirty="0" err="1"/>
              <a:t>Überregionale</a:t>
            </a:r>
            <a:r>
              <a:rPr dirty="0"/>
              <a:t> </a:t>
            </a:r>
            <a:r>
              <a:rPr dirty="0" err="1"/>
              <a:t>Infrastruktur</a:t>
            </a:r>
            <a:r>
              <a:rPr dirty="0"/>
              <a:t> </a:t>
            </a:r>
            <a:r>
              <a:rPr dirty="0" err="1"/>
              <a:t>nutzen</a:t>
            </a:r>
            <a:endParaRPr dirty="0"/>
          </a:p>
          <a:p>
            <a:pPr marL="661736" lvl="2" indent="-90236" defTabSz="685800">
              <a:spcBef>
                <a:spcPts val="300"/>
              </a:spcBef>
              <a:buSzPct val="100000"/>
              <a:buChar char="•"/>
              <a:defRPr sz="1125">
                <a:latin typeface="+mn-lt"/>
                <a:ea typeface="+mn-ea"/>
                <a:cs typeface="+mn-cs"/>
                <a:sym typeface="Calibri"/>
              </a:defRPr>
            </a:pPr>
            <a:r>
              <a:rPr dirty="0" err="1"/>
              <a:t>Produktionskapazitäten</a:t>
            </a:r>
            <a:r>
              <a:rPr dirty="0"/>
              <a:t> </a:t>
            </a:r>
            <a:r>
              <a:rPr dirty="0" err="1"/>
              <a:t>entlang</a:t>
            </a:r>
            <a:r>
              <a:rPr dirty="0"/>
              <a:t> </a:t>
            </a:r>
            <a:r>
              <a:rPr dirty="0" err="1"/>
              <a:t>überregionalen</a:t>
            </a:r>
            <a:r>
              <a:rPr dirty="0"/>
              <a:t> </a:t>
            </a:r>
            <a:r>
              <a:rPr dirty="0" err="1"/>
              <a:t>Wertschöpfungsketten</a:t>
            </a:r>
            <a:endParaRPr dirty="0"/>
          </a:p>
          <a:p>
            <a:pPr marL="661736" lvl="2" indent="-90236" defTabSz="685800">
              <a:spcBef>
                <a:spcPts val="300"/>
              </a:spcBef>
              <a:buSzPct val="100000"/>
              <a:buChar char="•"/>
              <a:defRPr sz="1125">
                <a:latin typeface="+mn-lt"/>
                <a:ea typeface="+mn-ea"/>
                <a:cs typeface="+mn-cs"/>
                <a:sym typeface="Calibri"/>
              </a:defRPr>
            </a:pPr>
            <a:r>
              <a:rPr dirty="0" err="1"/>
              <a:t>Multidisziplinäre</a:t>
            </a:r>
            <a:r>
              <a:rPr dirty="0"/>
              <a:t> </a:t>
            </a:r>
            <a:r>
              <a:rPr dirty="0" err="1"/>
              <a:t>Forschung</a:t>
            </a:r>
            <a:r>
              <a:rPr dirty="0"/>
              <a:t> und </a:t>
            </a:r>
            <a:r>
              <a:rPr dirty="0" err="1"/>
              <a:t>Entwicklung</a:t>
            </a:r>
            <a:endParaRPr dirty="0"/>
          </a:p>
          <a:p>
            <a:pPr marL="661736" lvl="2" indent="-90236" defTabSz="685800">
              <a:spcBef>
                <a:spcPts val="300"/>
              </a:spcBef>
              <a:buSzPct val="100000"/>
              <a:buChar char="•"/>
              <a:defRPr sz="1125">
                <a:latin typeface="+mn-lt"/>
                <a:ea typeface="+mn-ea"/>
                <a:cs typeface="+mn-cs"/>
                <a:sym typeface="Calibri"/>
              </a:defRPr>
            </a:pPr>
            <a:r>
              <a:rPr dirty="0" err="1"/>
              <a:t>Multidisziplinäre</a:t>
            </a:r>
            <a:r>
              <a:rPr dirty="0"/>
              <a:t> </a:t>
            </a:r>
            <a:r>
              <a:rPr dirty="0" err="1"/>
              <a:t>Ausbildung</a:t>
            </a:r>
            <a:endParaRPr dirty="0"/>
          </a:p>
          <a:p>
            <a:pPr marL="661736" lvl="2" indent="-90236" defTabSz="685800">
              <a:spcBef>
                <a:spcPts val="300"/>
              </a:spcBef>
              <a:buSzPct val="100000"/>
              <a:buChar char="•"/>
              <a:defRPr sz="1125">
                <a:latin typeface="+mn-lt"/>
                <a:ea typeface="+mn-ea"/>
                <a:cs typeface="+mn-cs"/>
                <a:sym typeface="Calibri"/>
              </a:defRPr>
            </a:pPr>
            <a:r>
              <a:rPr dirty="0" err="1"/>
              <a:t>Logistik</a:t>
            </a:r>
            <a:r>
              <a:rPr dirty="0"/>
              <a:t>, </a:t>
            </a:r>
            <a:r>
              <a:rPr dirty="0" err="1"/>
              <a:t>Energien</a:t>
            </a:r>
            <a:endParaRPr dirty="0"/>
          </a:p>
          <a:p>
            <a:pPr marL="661736" lvl="2" indent="-90236" defTabSz="685800">
              <a:spcBef>
                <a:spcPts val="300"/>
              </a:spcBef>
              <a:buSzPct val="100000"/>
              <a:buChar char="•"/>
              <a:defRPr sz="1125">
                <a:latin typeface="+mn-lt"/>
                <a:ea typeface="+mn-ea"/>
                <a:cs typeface="+mn-cs"/>
                <a:sym typeface="Calibri"/>
              </a:defRPr>
            </a:pPr>
            <a:endParaRPr dirty="0"/>
          </a:p>
          <a:p>
            <a:pPr defTabSz="685800">
              <a:spcBef>
                <a:spcPts val="300"/>
              </a:spcBef>
              <a:defRPr sz="1125" b="1">
                <a:latin typeface="+mn-lt"/>
                <a:ea typeface="+mn-ea"/>
                <a:cs typeface="+mn-cs"/>
                <a:sym typeface="Calibri"/>
              </a:defRPr>
            </a:pPr>
            <a:r>
              <a:rPr dirty="0" err="1"/>
              <a:t>Kritische</a:t>
            </a:r>
            <a:r>
              <a:rPr dirty="0"/>
              <a:t> Masse </a:t>
            </a:r>
            <a:r>
              <a:rPr dirty="0" err="1"/>
              <a:t>erzeugen</a:t>
            </a:r>
            <a:endParaRPr dirty="0"/>
          </a:p>
          <a:p>
            <a:pPr marL="661736" lvl="2" indent="-90236" defTabSz="685800">
              <a:spcBef>
                <a:spcPts val="300"/>
              </a:spcBef>
              <a:buSzPct val="100000"/>
              <a:buChar char="•"/>
              <a:defRPr sz="1125">
                <a:latin typeface="+mn-lt"/>
                <a:ea typeface="+mn-ea"/>
                <a:cs typeface="+mn-cs"/>
                <a:sym typeface="Calibri"/>
              </a:defRPr>
            </a:pPr>
            <a:r>
              <a:rPr dirty="0" err="1"/>
              <a:t>Große</a:t>
            </a:r>
            <a:r>
              <a:rPr dirty="0"/>
              <a:t> </a:t>
            </a:r>
            <a:r>
              <a:rPr dirty="0" err="1"/>
              <a:t>Märkte</a:t>
            </a:r>
            <a:r>
              <a:rPr dirty="0"/>
              <a:t> für </a:t>
            </a:r>
            <a:r>
              <a:rPr dirty="0" err="1"/>
              <a:t>Technologien</a:t>
            </a:r>
            <a:r>
              <a:rPr dirty="0"/>
              <a:t>, </a:t>
            </a:r>
            <a:r>
              <a:rPr dirty="0" err="1"/>
              <a:t>Rohstoffe</a:t>
            </a:r>
            <a:r>
              <a:rPr dirty="0"/>
              <a:t>, </a:t>
            </a:r>
            <a:r>
              <a:rPr dirty="0" err="1"/>
              <a:t>Produkte</a:t>
            </a:r>
            <a:r>
              <a:rPr dirty="0"/>
              <a:t>, </a:t>
            </a:r>
            <a:r>
              <a:rPr dirty="0" err="1"/>
              <a:t>Beschäftigung</a:t>
            </a:r>
            <a:endParaRPr dirty="0"/>
          </a:p>
          <a:p>
            <a:pPr marL="661736" lvl="2" indent="-90236" defTabSz="685800">
              <a:spcBef>
                <a:spcPts val="300"/>
              </a:spcBef>
              <a:buSzPct val="100000"/>
              <a:buChar char="•"/>
              <a:defRPr sz="1125">
                <a:latin typeface="+mn-lt"/>
                <a:ea typeface="+mn-ea"/>
                <a:cs typeface="+mn-cs"/>
                <a:sym typeface="Calibri"/>
              </a:defRPr>
            </a:pPr>
            <a:r>
              <a:rPr dirty="0" err="1"/>
              <a:t>vielfältige</a:t>
            </a:r>
            <a:r>
              <a:rPr dirty="0"/>
              <a:t>, </a:t>
            </a:r>
            <a:r>
              <a:rPr dirty="0" err="1"/>
              <a:t>lange</a:t>
            </a:r>
            <a:r>
              <a:rPr dirty="0"/>
              <a:t> </a:t>
            </a:r>
            <a:r>
              <a:rPr dirty="0" err="1"/>
              <a:t>Wertschöpfungsketten</a:t>
            </a:r>
            <a:endParaRPr dirty="0"/>
          </a:p>
          <a:p>
            <a:pPr marL="661736" lvl="2" indent="-90236" defTabSz="685800">
              <a:spcBef>
                <a:spcPts val="300"/>
              </a:spcBef>
              <a:buSzPct val="100000"/>
              <a:buChar char="•"/>
              <a:defRPr sz="1125">
                <a:latin typeface="+mn-lt"/>
                <a:ea typeface="+mn-ea"/>
                <a:cs typeface="+mn-cs"/>
                <a:sym typeface="Calibri"/>
              </a:defRPr>
            </a:pPr>
            <a:r>
              <a:rPr dirty="0" err="1"/>
              <a:t>Rohstoff</a:t>
            </a:r>
            <a:r>
              <a:rPr dirty="0"/>
              <a:t>- und </a:t>
            </a:r>
            <a:r>
              <a:rPr dirty="0" err="1"/>
              <a:t>Produktvielfalt</a:t>
            </a:r>
            <a:endParaRPr dirty="0"/>
          </a:p>
        </p:txBody>
      </p:sp>
      <p:pic>
        <p:nvPicPr>
          <p:cNvPr id="393" name="Grafik 2" descr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139" y="3683632"/>
            <a:ext cx="474783" cy="4747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94" name="Grafik 20" descr="Grafik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477" y="2559906"/>
            <a:ext cx="502108" cy="502108"/>
          </a:xfrm>
          <a:prstGeom prst="rect">
            <a:avLst/>
          </a:prstGeom>
          <a:ln w="12700">
            <a:miter lim="400000"/>
          </a:ln>
        </p:spPr>
      </p:pic>
      <p:sp>
        <p:nvSpPr>
          <p:cNvPr id="395" name="Inhaltsplatzhalter 5"/>
          <p:cNvSpPr txBox="1">
            <a:spLocks noGrp="1"/>
          </p:cNvSpPr>
          <p:nvPr>
            <p:ph type="body" sz="quarter" idx="1"/>
          </p:nvPr>
        </p:nvSpPr>
        <p:spPr>
          <a:xfrm>
            <a:off x="467542" y="1208334"/>
            <a:ext cx="1440003" cy="3394473"/>
          </a:xfrm>
          <a:prstGeom prst="rect">
            <a:avLst/>
          </a:prstGeom>
          <a:solidFill>
            <a:srgbClr val="C9E4A0">
              <a:alpha val="50195"/>
            </a:srgbClr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535353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r>
              <a:t>BioBall in der  Metropolregion FrankfurtRheinMain</a:t>
            </a:r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r>
              <a:t>Akteure und Schritte auf dem Weg in die Bioökonomie</a:t>
            </a:r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A7A7A7"/>
                </a:solidFill>
              </a:defRPr>
            </a:pPr>
            <a:endParaRPr/>
          </a:p>
          <a:p>
            <a:pPr marL="0" indent="0" defTabSz="859536">
              <a:spcBef>
                <a:spcPts val="1600"/>
              </a:spcBef>
              <a:buSzTx/>
              <a:buNone/>
              <a:defRPr b="1">
                <a:solidFill>
                  <a:srgbClr val="535353"/>
                </a:solidFill>
              </a:defRPr>
            </a:pPr>
            <a:r>
              <a:t>Mit Bio4Rivers die Bioökonomie überregional beschleunigen</a:t>
            </a:r>
          </a:p>
        </p:txBody>
      </p:sp>
      <p:pic>
        <p:nvPicPr>
          <p:cNvPr id="3" name="Grafik 2" descr="Verbindungen Silhouette">
            <a:extLst>
              <a:ext uri="{FF2B5EF4-FFF2-40B4-BE49-F238E27FC236}">
                <a16:creationId xmlns:a16="http://schemas.microsoft.com/office/drawing/2014/main" id="{F9F61C99-B93D-788B-143B-0ABE17437E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88139" y="1557037"/>
            <a:ext cx="551432" cy="5514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theme/theme1.xml><?xml version="1.0" encoding="utf-8"?>
<a:theme xmlns:a="http://schemas.openxmlformats.org/drawingml/2006/main" name="Larissa">
  <a:themeElements>
    <a:clrScheme name="Lariss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0000FF"/>
      </a:hlink>
      <a:folHlink>
        <a:srgbClr val="FF00FF"/>
      </a:folHlink>
    </a:clrScheme>
    <a:fontScheme name="Larissa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0000FF"/>
      </a:hlink>
      <a:folHlink>
        <a:srgbClr val="FF00FF"/>
      </a:folHlink>
    </a:clrScheme>
    <a:fontScheme name="Larissa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36C026711B9AB4F9CC2E0B6305C2B8D" ma:contentTypeVersion="18" ma:contentTypeDescription="Ein neues Dokument erstellen." ma:contentTypeScope="" ma:versionID="1d401ebd9945369dae0f8d40fd829ff3">
  <xsd:schema xmlns:xsd="http://www.w3.org/2001/XMLSchema" xmlns:xs="http://www.w3.org/2001/XMLSchema" xmlns:p="http://schemas.microsoft.com/office/2006/metadata/properties" xmlns:ns2="d67a093c-4fb5-4e9f-ab9b-ca4668e923d1" xmlns:ns3="a8200dc3-336a-46aa-9ecc-8f4f33dd8644" targetNamespace="http://schemas.microsoft.com/office/2006/metadata/properties" ma:root="true" ma:fieldsID="71e007a692f2ddb41c5dc4f7dd96ccd2" ns2:_="" ns3:_="">
    <xsd:import namespace="d67a093c-4fb5-4e9f-ab9b-ca4668e923d1"/>
    <xsd:import namespace="a8200dc3-336a-46aa-9ecc-8f4f33dd8644"/>
    <xsd:element name="properties">
      <xsd:complexType>
        <xsd:sequence>
          <xsd:element name="documentManagement">
            <xsd:complexType>
              <xsd:all>
                <xsd:element ref="ns2:Projekt" minOccurs="0"/>
                <xsd:element ref="ns2:Anlass_x002f_Kontext" minOccurs="0"/>
                <xsd:element ref="ns2:Dokumententyp" minOccurs="0"/>
                <xsd:element ref="ns2:MediaServiceMetadata" minOccurs="0"/>
                <xsd:element ref="ns2:MediaServiceFastMetadata" minOccurs="0"/>
                <xsd:element ref="ns2:Jahr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7a093c-4fb5-4e9f-ab9b-ca4668e923d1" elementFormDefault="qualified">
    <xsd:import namespace="http://schemas.microsoft.com/office/2006/documentManagement/types"/>
    <xsd:import namespace="http://schemas.microsoft.com/office/infopath/2007/PartnerControls"/>
    <xsd:element name="Projekt" ma:index="8" nillable="true" ma:displayName="Projekt" ma:format="Dropdown" ma:internalName="Projekt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AbzuMeOH"/>
                        <xsd:enumeration value="AMPFood"/>
                        <xsd:enumeration value="BIOTESS"/>
                        <xsd:enumeration value="CtC"/>
                        <xsd:enumeration value="GlyChem"/>
                        <xsd:enumeration value="GreentoGreen"/>
                        <xsd:enumeration value="InFeed"/>
                        <xsd:enumeration value="Synbiotech"/>
                        <xsd:enumeration value="TransRegBio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Anlass_x002f_Kontext" ma:index="9" nillable="true" ma:displayName="Anlass/ Kontext" ma:format="Dropdown" ma:internalName="Anlass_x002f_Kontext">
      <xsd:simpleType>
        <xsd:restriction base="dms:Choice">
          <xsd:enumeration value="Antragsprozess"/>
          <xsd:enumeration value="Innovationsraum"/>
          <xsd:enumeration value="Überregionale Zusammenarbeit"/>
          <xsd:enumeration value="Weiterentwicklung BioBall"/>
          <xsd:enumeration value="Quantitative Kriterien"/>
          <xsd:enumeration value="Ausschreibung"/>
          <xsd:enumeration value="Podcast"/>
          <xsd:enumeration value="Veranstaltung"/>
          <xsd:enumeration value="Webseite"/>
          <xsd:enumeration value="Zwischenbericht"/>
          <xsd:enumeration value="Newsletter"/>
          <xsd:enumeration value="Symposium"/>
        </xsd:restriction>
      </xsd:simpleType>
    </xsd:element>
    <xsd:element name="Dokumententyp" ma:index="10" nillable="true" ma:displayName="Dokumententyp" ma:format="Dropdown" ma:internalName="Dokumententyp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genda"/>
                    <xsd:enumeration value="Antrag"/>
                    <xsd:enumeration value="Bericht"/>
                    <xsd:enumeration value="Foto"/>
                    <xsd:enumeration value="Grafik"/>
                    <xsd:enumeration value="Logo"/>
                    <xsd:enumeration value="Präsentation"/>
                    <xsd:enumeration value="Pressemitteilung"/>
                    <xsd:enumeration value="Projektidee"/>
                    <xsd:enumeration value="Projektskizze"/>
                    <xsd:enumeration value="Protokoll"/>
                    <xsd:enumeration value="Literatur"/>
                    <xsd:enumeration value="Teilnehmerliste"/>
                    <xsd:enumeration value="Vertrag"/>
                    <xsd:enumeration value="Veröffentlichung"/>
                    <xsd:enumeration value="Vorlage"/>
                    <xsd:enumeration value="Konzept"/>
                  </xsd:restriction>
                </xsd:simpleType>
              </xsd:element>
            </xsd:sequence>
          </xsd:extension>
        </xsd:complexContent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Jahr" ma:index="13" nillable="true" ma:displayName="Jahr" ma:format="Dropdown" ma:internalName="Jahr">
      <xsd:simpleType>
        <xsd:union memberTypes="dms:Text">
          <xsd:simpleType>
            <xsd:restriction base="dms:Choice">
              <xsd:enumeration value="2019"/>
              <xsd:enumeration value="2020"/>
              <xsd:enumeration value="2021"/>
              <xsd:enumeration value="2022"/>
              <xsd:enumeration value="Auswahl 5"/>
            </xsd:restriction>
          </xsd:simpleType>
        </xsd:union>
      </xsd:simpleType>
    </xsd:element>
    <xsd:element name="lcf76f155ced4ddcb4097134ff3c332f" ma:index="15" nillable="true" ma:taxonomy="true" ma:internalName="lcf76f155ced4ddcb4097134ff3c332f" ma:taxonomyFieldName="MediaServiceImageTags" ma:displayName="Bildmarkierungen" ma:readOnly="false" ma:fieldId="{5cf76f15-5ced-4ddc-b409-7134ff3c332f}" ma:taxonomyMulti="true" ma:sspId="f8e61d55-e13f-47ab-8173-9049ad30bdd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200dc3-336a-46aa-9ecc-8f4f33dd8644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5f3f81b2-a332-4756-b4a7-4c7c96efdd8d}" ma:internalName="TaxCatchAll" ma:showField="CatchAllData" ma:web="a8200dc3-336a-46aa-9ecc-8f4f33dd86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67a093c-4fb5-4e9f-ab9b-ca4668e923d1">
      <Terms xmlns="http://schemas.microsoft.com/office/infopath/2007/PartnerControls"/>
    </lcf76f155ced4ddcb4097134ff3c332f>
    <Anlass_x002f_Kontext xmlns="d67a093c-4fb5-4e9f-ab9b-ca4668e923d1" xsi:nil="true"/>
    <Jahr xmlns="d67a093c-4fb5-4e9f-ab9b-ca4668e923d1" xsi:nil="true"/>
    <TaxCatchAll xmlns="a8200dc3-336a-46aa-9ecc-8f4f33dd8644" xsi:nil="true"/>
    <Dokumententyp xmlns="d67a093c-4fb5-4e9f-ab9b-ca4668e923d1" xsi:nil="true"/>
    <Projekt xmlns="d67a093c-4fb5-4e9f-ab9b-ca4668e923d1" xsi:nil="true"/>
  </documentManagement>
</p:properties>
</file>

<file path=customXml/itemProps1.xml><?xml version="1.0" encoding="utf-8"?>
<ds:datastoreItem xmlns:ds="http://schemas.openxmlformats.org/officeDocument/2006/customXml" ds:itemID="{D9CC8BDF-2781-42E8-A555-0DF2DCA0AE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7a093c-4fb5-4e9f-ab9b-ca4668e923d1"/>
    <ds:schemaRef ds:uri="a8200dc3-336a-46aa-9ecc-8f4f33dd86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687CD7-2867-4136-B72A-ACA7565F4DB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18528A7-2794-4AFB-A96B-A9A5F7990EF4}">
  <ds:schemaRefs>
    <ds:schemaRef ds:uri="http://schemas.microsoft.com/office/2006/metadata/properties"/>
    <ds:schemaRef ds:uri="http://schemas.microsoft.com/office/infopath/2007/PartnerControls"/>
    <ds:schemaRef ds:uri="d67a093c-4fb5-4e9f-ab9b-ca4668e923d1"/>
    <ds:schemaRef ds:uri="a8200dc3-336a-46aa-9ecc-8f4f33dd864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1039</Words>
  <Application>Microsoft Office PowerPoint</Application>
  <PresentationFormat>Bildschirmpräsentation (16:9)</PresentationFormat>
  <Paragraphs>281</Paragraphs>
  <Slides>10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9" baseType="lpstr">
      <vt:lpstr>Arial</vt:lpstr>
      <vt:lpstr>Arial Narrow</vt:lpstr>
      <vt:lpstr>Calibri</vt:lpstr>
      <vt:lpstr>Century Gothic</vt:lpstr>
      <vt:lpstr>Helvetica</vt:lpstr>
      <vt:lpstr>Helvetica Neue</vt:lpstr>
      <vt:lpstr>Helvetica Neue Light</vt:lpstr>
      <vt:lpstr>Helvetica Neue Medium</vt:lpstr>
      <vt:lpstr>Larissa</vt:lpstr>
      <vt:lpstr>PowerPoint-Präsentation</vt:lpstr>
      <vt:lpstr>PowerPoint-Präsentation</vt:lpstr>
      <vt:lpstr>PowerPoint-Präsentation</vt:lpstr>
      <vt:lpstr>BioBall fokussiert auf die Chemie- und Pharmaindustrie</vt:lpstr>
      <vt:lpstr>PowerPoint-Präsentation</vt:lpstr>
      <vt:lpstr>PowerPoint-Präsentation</vt:lpstr>
      <vt:lpstr>BioBall verbindet  Wertschöpfung und Klimaschutz</vt:lpstr>
      <vt:lpstr>PowerPoint-Präsentation</vt:lpstr>
      <vt:lpstr>PowerPoint-Präsentation</vt:lpstr>
      <vt:lpstr>Vielen Dank für Ihre Aufmerksamkeit  bioball@provadis-hochschule.de   https://biooekonomie-metropolregion.de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Chaumette, Christiane</dc:creator>
  <cp:lastModifiedBy>Chaumette, Christiane</cp:lastModifiedBy>
  <cp:revision>2</cp:revision>
  <dcterms:modified xsi:type="dcterms:W3CDTF">2024-02-02T15:04:37Z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0x010100B36C026711B9AB4F9CC2E0B6305C2B8D</vt:lpwstr>
  </property>
  <property fmtid="{D5CDD505-2E9C-101B-9397-08002B2CF9AE}" pid="3" name="MediaServiceImageTags">
    <vt:lpwstr/>
  </property>
</Properties>
</file>