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omments/modernComment_7F3E91BF_C6E8832C.xml" ContentType="application/vnd.ms-powerpoint.comment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6"/>
  </p:notesMasterIdLst>
  <p:sldIdLst>
    <p:sldId id="257" r:id="rId2"/>
    <p:sldId id="256" r:id="rId3"/>
    <p:sldId id="261" r:id="rId4"/>
    <p:sldId id="262" r:id="rId5"/>
    <p:sldId id="2134806970" r:id="rId6"/>
    <p:sldId id="2134806975" r:id="rId7"/>
    <p:sldId id="2134806969" r:id="rId8"/>
    <p:sldId id="2134806971" r:id="rId9"/>
    <p:sldId id="2134806973" r:id="rId10"/>
    <p:sldId id="2134806968" r:id="rId11"/>
    <p:sldId id="2134806976" r:id="rId12"/>
    <p:sldId id="2134806972" r:id="rId13"/>
    <p:sldId id="258" r:id="rId14"/>
    <p:sldId id="2134806966" r:id="rId15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EBC177A-CD99-3AA0-CD60-5DFA0C6EDE5E}" name="Viktoria Lei" initials="VL" userId="S::viktoria.lei@trk.de::55f165cf-f880-4354-9dd9-370dfd6462a5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683C6"/>
    <a:srgbClr val="B71918"/>
    <a:srgbClr val="B51B19"/>
    <a:srgbClr val="B71919"/>
    <a:srgbClr val="B71817"/>
    <a:srgbClr val="B71A17"/>
    <a:srgbClr val="B51714"/>
    <a:srgbClr val="F1A5A8"/>
    <a:srgbClr val="A42629"/>
    <a:srgbClr val="33CC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181" autoAdjust="0"/>
    <p:restoredTop sz="91228" autoAdjust="0"/>
  </p:normalViewPr>
  <p:slideViewPr>
    <p:cSldViewPr snapToGrid="0" showGuides="1">
      <p:cViewPr varScale="1">
        <p:scale>
          <a:sx n="101" d="100"/>
          <a:sy n="101" d="100"/>
        </p:scale>
        <p:origin x="1128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8/10/relationships/authors" Target="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omments/modernComment_7F3E91BF_C6E8832C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36546A6C-82B6-4CC8-8216-CEA714495205}" authorId="{5EBC177A-CD99-3AA0-CD60-5DFA0C6EDE5E}" status="resolved" created="2024-02-15T08:57:39.658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3337126700" sldId="2134806975"/>
      <ac:spMk id="40" creationId="{B5CCA650-0EB4-8091-225C-CB07E1564A13}"/>
    </ac:deMkLst>
    <p188:txBody>
      <a:bodyPr/>
      <a:lstStyle/>
      <a:p>
        <a:r>
          <a:rPr lang="de-DE"/>
          <a:t>Stategie mit "was"?</a:t>
        </a:r>
      </a:p>
    </p188:txBody>
  </p188:cm>
</p188:cmLst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25A051E-7596-4848-BBFC-98F909E61747}" type="doc">
      <dgm:prSet loTypeId="urn:microsoft.com/office/officeart/2005/8/layout/hChevron3" loCatId="process" qsTypeId="urn:microsoft.com/office/officeart/2005/8/quickstyle/simple2" qsCatId="simple" csTypeId="urn:microsoft.com/office/officeart/2005/8/colors/accent1_2" csCatId="accent1" phldr="1"/>
      <dgm:spPr/>
    </dgm:pt>
    <dgm:pt modelId="{9833659B-E2A4-468B-8291-50507E2DEBFD}">
      <dgm:prSet phldrT="[Text]" custT="1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pPr>
            <a:lnSpc>
              <a:spcPct val="100000"/>
            </a:lnSpc>
          </a:pPr>
          <a:r>
            <a:rPr lang="de-DE" sz="1600" dirty="0">
              <a:latin typeface="Mukta" panose="020B0000000000000000" pitchFamily="34" charset="0"/>
              <a:cs typeface="Mukta" panose="020B0000000000000000" pitchFamily="34" charset="0"/>
            </a:rPr>
            <a:t>Status Quo und </a:t>
          </a:r>
          <a:br>
            <a:rPr lang="de-DE" sz="1600" dirty="0">
              <a:latin typeface="Mukta" panose="020B0000000000000000" pitchFamily="34" charset="0"/>
              <a:cs typeface="Mukta" panose="020B0000000000000000" pitchFamily="34" charset="0"/>
            </a:rPr>
          </a:br>
          <a:r>
            <a:rPr lang="de-DE" sz="1600" dirty="0">
              <a:latin typeface="Mukta" panose="020B0000000000000000" pitchFamily="34" charset="0"/>
              <a:cs typeface="Mukta" panose="020B0000000000000000" pitchFamily="34" charset="0"/>
            </a:rPr>
            <a:t>Potenzialerhebung</a:t>
          </a:r>
        </a:p>
      </dgm:t>
    </dgm:pt>
    <dgm:pt modelId="{18EFF03C-8D84-4923-8139-1A4985C79211}" type="parTrans" cxnId="{8843FE90-86C1-4E64-AB36-F3D646C634BC}">
      <dgm:prSet/>
      <dgm:spPr/>
      <dgm:t>
        <a:bodyPr/>
        <a:lstStyle/>
        <a:p>
          <a:endParaRPr lang="de-DE" sz="1600"/>
        </a:p>
      </dgm:t>
    </dgm:pt>
    <dgm:pt modelId="{F9D99DE8-43AA-4CE8-8017-EA5AB299BFA7}" type="sibTrans" cxnId="{8843FE90-86C1-4E64-AB36-F3D646C634BC}">
      <dgm:prSet/>
      <dgm:spPr/>
      <dgm:t>
        <a:bodyPr/>
        <a:lstStyle/>
        <a:p>
          <a:endParaRPr lang="de-DE" sz="1600"/>
        </a:p>
      </dgm:t>
    </dgm:pt>
    <dgm:pt modelId="{711EEFEC-EF21-43AC-AF17-E79C029AD315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pPr>
            <a:lnSpc>
              <a:spcPct val="100000"/>
            </a:lnSpc>
          </a:pPr>
          <a:r>
            <a:rPr lang="de-DE" sz="1600" dirty="0">
              <a:latin typeface="Mukta" panose="020B0000000000000000" pitchFamily="34" charset="0"/>
              <a:cs typeface="Mukta" panose="020B0000000000000000" pitchFamily="34" charset="0"/>
            </a:rPr>
            <a:t>Formulierung von Handlungsfeldern</a:t>
          </a:r>
          <a:br>
            <a:rPr lang="de-DE" sz="1600" dirty="0">
              <a:latin typeface="Mukta" panose="020B0000000000000000" pitchFamily="34" charset="0"/>
              <a:cs typeface="Mukta" panose="020B0000000000000000" pitchFamily="34" charset="0"/>
            </a:rPr>
          </a:br>
          <a:r>
            <a:rPr lang="de-DE" sz="1600" dirty="0">
              <a:latin typeface="Mukta" panose="020B0000000000000000" pitchFamily="34" charset="0"/>
              <a:cs typeface="Mukta" panose="020B0000000000000000" pitchFamily="34" charset="0"/>
            </a:rPr>
            <a:t>und Zielen</a:t>
          </a:r>
        </a:p>
      </dgm:t>
    </dgm:pt>
    <dgm:pt modelId="{F85673FB-10CF-44AC-8680-56668C782FC6}" type="parTrans" cxnId="{E891046D-904D-413B-9258-06735A6EA4AC}">
      <dgm:prSet/>
      <dgm:spPr/>
      <dgm:t>
        <a:bodyPr/>
        <a:lstStyle/>
        <a:p>
          <a:endParaRPr lang="de-DE" sz="1600"/>
        </a:p>
      </dgm:t>
    </dgm:pt>
    <dgm:pt modelId="{03284492-0D0E-4CDF-AAF7-A0FF0501533B}" type="sibTrans" cxnId="{E891046D-904D-413B-9258-06735A6EA4AC}">
      <dgm:prSet/>
      <dgm:spPr/>
      <dgm:t>
        <a:bodyPr/>
        <a:lstStyle/>
        <a:p>
          <a:endParaRPr lang="de-DE" sz="1600"/>
        </a:p>
      </dgm:t>
    </dgm:pt>
    <dgm:pt modelId="{D2F1152C-AA35-4932-AF47-E162AD673A4C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pPr>
            <a:spcAft>
              <a:spcPts val="400"/>
            </a:spcAft>
          </a:pPr>
          <a:r>
            <a:rPr lang="de-DE" sz="1600" dirty="0">
              <a:latin typeface="Mukta" panose="020B0000000000000000" pitchFamily="34" charset="0"/>
              <a:cs typeface="Mukta" panose="020B0000000000000000" pitchFamily="34" charset="0"/>
            </a:rPr>
            <a:t>Ableitung und Zuordnung von Maßnahmen</a:t>
          </a:r>
        </a:p>
      </dgm:t>
    </dgm:pt>
    <dgm:pt modelId="{7A498614-C513-473C-8BCB-5FED5BDB99D1}" type="parTrans" cxnId="{E0AD0327-3082-4D91-8F11-9231CBD1F1C1}">
      <dgm:prSet/>
      <dgm:spPr/>
      <dgm:t>
        <a:bodyPr/>
        <a:lstStyle/>
        <a:p>
          <a:endParaRPr lang="de-DE" sz="1600"/>
        </a:p>
      </dgm:t>
    </dgm:pt>
    <dgm:pt modelId="{E1CCA352-C70E-428F-B572-6075DAA0EBCB}" type="sibTrans" cxnId="{E0AD0327-3082-4D91-8F11-9231CBD1F1C1}">
      <dgm:prSet/>
      <dgm:spPr/>
      <dgm:t>
        <a:bodyPr/>
        <a:lstStyle/>
        <a:p>
          <a:endParaRPr lang="de-DE" sz="1600"/>
        </a:p>
      </dgm:t>
    </dgm:pt>
    <dgm:pt modelId="{601B6124-420F-4517-96A7-CB8880E44AD0}">
      <dgm:prSet custT="1"/>
      <dgm:spPr/>
      <dgm:t>
        <a:bodyPr/>
        <a:lstStyle/>
        <a:p>
          <a:r>
            <a:rPr lang="de-DE" sz="1600" dirty="0">
              <a:latin typeface="Mukta" panose="020B0000000000000000" pitchFamily="34" charset="0"/>
              <a:cs typeface="Mukta" panose="020B0000000000000000" pitchFamily="34" charset="0"/>
            </a:rPr>
            <a:t>Initiierung erster Maßnahmen</a:t>
          </a:r>
        </a:p>
      </dgm:t>
    </dgm:pt>
    <dgm:pt modelId="{02899DC9-4D20-498F-B2E4-04A4D14C0787}" type="parTrans" cxnId="{F454CACF-83CA-48D8-AA67-31CE8B59B90D}">
      <dgm:prSet/>
      <dgm:spPr/>
      <dgm:t>
        <a:bodyPr/>
        <a:lstStyle/>
        <a:p>
          <a:endParaRPr lang="de-DE" sz="1600"/>
        </a:p>
      </dgm:t>
    </dgm:pt>
    <dgm:pt modelId="{7921CA63-0D89-4752-9938-D6286EAE9706}" type="sibTrans" cxnId="{F454CACF-83CA-48D8-AA67-31CE8B59B90D}">
      <dgm:prSet/>
      <dgm:spPr/>
      <dgm:t>
        <a:bodyPr/>
        <a:lstStyle/>
        <a:p>
          <a:endParaRPr lang="de-DE" sz="1600"/>
        </a:p>
      </dgm:t>
    </dgm:pt>
    <dgm:pt modelId="{DA82E285-8235-40E2-A894-C1F5AEDF209A}" type="pres">
      <dgm:prSet presAssocID="{B25A051E-7596-4848-BBFC-98F909E61747}" presName="Name0" presStyleCnt="0">
        <dgm:presLayoutVars>
          <dgm:dir/>
          <dgm:resizeHandles val="exact"/>
        </dgm:presLayoutVars>
      </dgm:prSet>
      <dgm:spPr/>
    </dgm:pt>
    <dgm:pt modelId="{AEE6D24C-A365-4D47-B849-E83935199ADF}" type="pres">
      <dgm:prSet presAssocID="{9833659B-E2A4-468B-8291-50507E2DEBFD}" presName="parTxOnly" presStyleLbl="node1" presStyleIdx="0" presStyleCnt="4">
        <dgm:presLayoutVars>
          <dgm:bulletEnabled val="1"/>
        </dgm:presLayoutVars>
      </dgm:prSet>
      <dgm:spPr/>
    </dgm:pt>
    <dgm:pt modelId="{15A0CF00-1017-4624-AACA-E93A7C4F4EE8}" type="pres">
      <dgm:prSet presAssocID="{F9D99DE8-43AA-4CE8-8017-EA5AB299BFA7}" presName="parSpace" presStyleCnt="0"/>
      <dgm:spPr/>
    </dgm:pt>
    <dgm:pt modelId="{3110457F-7D55-4602-BD0C-463A349BB46D}" type="pres">
      <dgm:prSet presAssocID="{711EEFEC-EF21-43AC-AF17-E79C029AD315}" presName="parTxOnly" presStyleLbl="node1" presStyleIdx="1" presStyleCnt="4">
        <dgm:presLayoutVars>
          <dgm:bulletEnabled val="1"/>
        </dgm:presLayoutVars>
      </dgm:prSet>
      <dgm:spPr/>
    </dgm:pt>
    <dgm:pt modelId="{7E04EBF9-B09A-4121-BBB5-DBBCCB795CAD}" type="pres">
      <dgm:prSet presAssocID="{03284492-0D0E-4CDF-AAF7-A0FF0501533B}" presName="parSpace" presStyleCnt="0"/>
      <dgm:spPr/>
    </dgm:pt>
    <dgm:pt modelId="{A06D6B59-6127-458C-AAAD-E576E61844E8}" type="pres">
      <dgm:prSet presAssocID="{D2F1152C-AA35-4932-AF47-E162AD673A4C}" presName="parTxOnly" presStyleLbl="node1" presStyleIdx="2" presStyleCnt="4">
        <dgm:presLayoutVars>
          <dgm:bulletEnabled val="1"/>
        </dgm:presLayoutVars>
      </dgm:prSet>
      <dgm:spPr/>
    </dgm:pt>
    <dgm:pt modelId="{21C90D6B-EEF0-4402-B431-AE4BF47DAECF}" type="pres">
      <dgm:prSet presAssocID="{E1CCA352-C70E-428F-B572-6075DAA0EBCB}" presName="parSpace" presStyleCnt="0"/>
      <dgm:spPr/>
    </dgm:pt>
    <dgm:pt modelId="{CA7184BC-E7B3-4255-BBFC-BD03DABF6287}" type="pres">
      <dgm:prSet presAssocID="{601B6124-420F-4517-96A7-CB8880E44AD0}" presName="parTxOnly" presStyleLbl="node1" presStyleIdx="3" presStyleCnt="4">
        <dgm:presLayoutVars>
          <dgm:bulletEnabled val="1"/>
        </dgm:presLayoutVars>
      </dgm:prSet>
      <dgm:spPr/>
    </dgm:pt>
  </dgm:ptLst>
  <dgm:cxnLst>
    <dgm:cxn modelId="{E0AD0327-3082-4D91-8F11-9231CBD1F1C1}" srcId="{B25A051E-7596-4848-BBFC-98F909E61747}" destId="{D2F1152C-AA35-4932-AF47-E162AD673A4C}" srcOrd="2" destOrd="0" parTransId="{7A498614-C513-473C-8BCB-5FED5BDB99D1}" sibTransId="{E1CCA352-C70E-428F-B572-6075DAA0EBCB}"/>
    <dgm:cxn modelId="{9B8BD961-735D-439D-AD8D-929A06EE0D8A}" type="presOf" srcId="{B25A051E-7596-4848-BBFC-98F909E61747}" destId="{DA82E285-8235-40E2-A894-C1F5AEDF209A}" srcOrd="0" destOrd="0" presId="urn:microsoft.com/office/officeart/2005/8/layout/hChevron3"/>
    <dgm:cxn modelId="{DE3CE446-2461-4BBB-AC6F-54B54E6DEDE8}" type="presOf" srcId="{601B6124-420F-4517-96A7-CB8880E44AD0}" destId="{CA7184BC-E7B3-4255-BBFC-BD03DABF6287}" srcOrd="0" destOrd="0" presId="urn:microsoft.com/office/officeart/2005/8/layout/hChevron3"/>
    <dgm:cxn modelId="{E891046D-904D-413B-9258-06735A6EA4AC}" srcId="{B25A051E-7596-4848-BBFC-98F909E61747}" destId="{711EEFEC-EF21-43AC-AF17-E79C029AD315}" srcOrd="1" destOrd="0" parTransId="{F85673FB-10CF-44AC-8680-56668C782FC6}" sibTransId="{03284492-0D0E-4CDF-AAF7-A0FF0501533B}"/>
    <dgm:cxn modelId="{8843FE90-86C1-4E64-AB36-F3D646C634BC}" srcId="{B25A051E-7596-4848-BBFC-98F909E61747}" destId="{9833659B-E2A4-468B-8291-50507E2DEBFD}" srcOrd="0" destOrd="0" parTransId="{18EFF03C-8D84-4923-8139-1A4985C79211}" sibTransId="{F9D99DE8-43AA-4CE8-8017-EA5AB299BFA7}"/>
    <dgm:cxn modelId="{48CC659D-CB10-4028-B368-542388B51BF3}" type="presOf" srcId="{D2F1152C-AA35-4932-AF47-E162AD673A4C}" destId="{A06D6B59-6127-458C-AAAD-E576E61844E8}" srcOrd="0" destOrd="0" presId="urn:microsoft.com/office/officeart/2005/8/layout/hChevron3"/>
    <dgm:cxn modelId="{F454CACF-83CA-48D8-AA67-31CE8B59B90D}" srcId="{B25A051E-7596-4848-BBFC-98F909E61747}" destId="{601B6124-420F-4517-96A7-CB8880E44AD0}" srcOrd="3" destOrd="0" parTransId="{02899DC9-4D20-498F-B2E4-04A4D14C0787}" sibTransId="{7921CA63-0D89-4752-9938-D6286EAE9706}"/>
    <dgm:cxn modelId="{4A6FF4EF-83B4-4259-B81D-39686EACC0BB}" type="presOf" srcId="{9833659B-E2A4-468B-8291-50507E2DEBFD}" destId="{AEE6D24C-A365-4D47-B849-E83935199ADF}" srcOrd="0" destOrd="0" presId="urn:microsoft.com/office/officeart/2005/8/layout/hChevron3"/>
    <dgm:cxn modelId="{1F529FFF-D082-44F6-A4A0-DFD0CB603640}" type="presOf" srcId="{711EEFEC-EF21-43AC-AF17-E79C029AD315}" destId="{3110457F-7D55-4602-BD0C-463A349BB46D}" srcOrd="0" destOrd="0" presId="urn:microsoft.com/office/officeart/2005/8/layout/hChevron3"/>
    <dgm:cxn modelId="{7CA73310-E3FF-4510-AAA9-A869BA0E5378}" type="presParOf" srcId="{DA82E285-8235-40E2-A894-C1F5AEDF209A}" destId="{AEE6D24C-A365-4D47-B849-E83935199ADF}" srcOrd="0" destOrd="0" presId="urn:microsoft.com/office/officeart/2005/8/layout/hChevron3"/>
    <dgm:cxn modelId="{A8AA6141-BD25-41A1-AEEF-70FA6C723510}" type="presParOf" srcId="{DA82E285-8235-40E2-A894-C1F5AEDF209A}" destId="{15A0CF00-1017-4624-AACA-E93A7C4F4EE8}" srcOrd="1" destOrd="0" presId="urn:microsoft.com/office/officeart/2005/8/layout/hChevron3"/>
    <dgm:cxn modelId="{A454077A-1AF2-4662-A09E-436D68EFA8DE}" type="presParOf" srcId="{DA82E285-8235-40E2-A894-C1F5AEDF209A}" destId="{3110457F-7D55-4602-BD0C-463A349BB46D}" srcOrd="2" destOrd="0" presId="urn:microsoft.com/office/officeart/2005/8/layout/hChevron3"/>
    <dgm:cxn modelId="{C41E4F9E-330A-41C5-A95A-5F32D40D82AF}" type="presParOf" srcId="{DA82E285-8235-40E2-A894-C1F5AEDF209A}" destId="{7E04EBF9-B09A-4121-BBB5-DBBCCB795CAD}" srcOrd="3" destOrd="0" presId="urn:microsoft.com/office/officeart/2005/8/layout/hChevron3"/>
    <dgm:cxn modelId="{FD153FA6-D829-4122-9ECA-8134B104DE5A}" type="presParOf" srcId="{DA82E285-8235-40E2-A894-C1F5AEDF209A}" destId="{A06D6B59-6127-458C-AAAD-E576E61844E8}" srcOrd="4" destOrd="0" presId="urn:microsoft.com/office/officeart/2005/8/layout/hChevron3"/>
    <dgm:cxn modelId="{52319256-7CF1-4FAA-9663-E0DD7CA69AAB}" type="presParOf" srcId="{DA82E285-8235-40E2-A894-C1F5AEDF209A}" destId="{21C90D6B-EEF0-4402-B431-AE4BF47DAECF}" srcOrd="5" destOrd="0" presId="urn:microsoft.com/office/officeart/2005/8/layout/hChevron3"/>
    <dgm:cxn modelId="{3CC283F1-4056-4A99-9B1E-93F5E2DAA423}" type="presParOf" srcId="{DA82E285-8235-40E2-A894-C1F5AEDF209A}" destId="{CA7184BC-E7B3-4255-BBFC-BD03DABF6287}" srcOrd="6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EE6D24C-A365-4D47-B849-E83935199ADF}">
      <dsp:nvSpPr>
        <dsp:cNvPr id="0" name=""/>
        <dsp:cNvSpPr/>
      </dsp:nvSpPr>
      <dsp:spPr>
        <a:xfrm>
          <a:off x="3169" y="0"/>
          <a:ext cx="3179672" cy="1019175"/>
        </a:xfrm>
        <a:prstGeom prst="homePlate">
          <a:avLst/>
        </a:prstGeom>
        <a:solidFill>
          <a:schemeClr val="accent2">
            <a:lumMod val="40000"/>
            <a:lumOff val="60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5344" tIns="42672" rIns="21336" bIns="42672" numCol="1" spcCol="1270" anchor="ctr" anchorCtr="0">
          <a:noAutofit/>
        </a:bodyPr>
        <a:lstStyle/>
        <a:p>
          <a:pPr marL="0" lvl="0" indent="0" algn="ct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600" kern="1200" dirty="0">
              <a:latin typeface="Mukta" panose="020B0000000000000000" pitchFamily="34" charset="0"/>
              <a:cs typeface="Mukta" panose="020B0000000000000000" pitchFamily="34" charset="0"/>
            </a:rPr>
            <a:t>Status Quo und </a:t>
          </a:r>
          <a:br>
            <a:rPr lang="de-DE" sz="1600" kern="1200" dirty="0">
              <a:latin typeface="Mukta" panose="020B0000000000000000" pitchFamily="34" charset="0"/>
              <a:cs typeface="Mukta" panose="020B0000000000000000" pitchFamily="34" charset="0"/>
            </a:rPr>
          </a:br>
          <a:r>
            <a:rPr lang="de-DE" sz="1600" kern="1200" dirty="0">
              <a:latin typeface="Mukta" panose="020B0000000000000000" pitchFamily="34" charset="0"/>
              <a:cs typeface="Mukta" panose="020B0000000000000000" pitchFamily="34" charset="0"/>
            </a:rPr>
            <a:t>Potenzialerhebung</a:t>
          </a:r>
        </a:p>
      </dsp:txBody>
      <dsp:txXfrm>
        <a:off x="3169" y="0"/>
        <a:ext cx="2924878" cy="1019175"/>
      </dsp:txXfrm>
    </dsp:sp>
    <dsp:sp modelId="{3110457F-7D55-4602-BD0C-463A349BB46D}">
      <dsp:nvSpPr>
        <dsp:cNvPr id="0" name=""/>
        <dsp:cNvSpPr/>
      </dsp:nvSpPr>
      <dsp:spPr>
        <a:xfrm>
          <a:off x="2546907" y="0"/>
          <a:ext cx="3179672" cy="1019175"/>
        </a:xfrm>
        <a:prstGeom prst="chevron">
          <a:avLst/>
        </a:prstGeom>
        <a:solidFill>
          <a:schemeClr val="accent1">
            <a:lumMod val="60000"/>
            <a:lumOff val="40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4008" tIns="42672" rIns="21336" bIns="42672" numCol="1" spcCol="1270" anchor="ctr" anchorCtr="0">
          <a:noAutofit/>
        </a:bodyPr>
        <a:lstStyle/>
        <a:p>
          <a:pPr marL="0" lvl="0" indent="0" algn="ct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600" kern="1200" dirty="0">
              <a:latin typeface="Mukta" panose="020B0000000000000000" pitchFamily="34" charset="0"/>
              <a:cs typeface="Mukta" panose="020B0000000000000000" pitchFamily="34" charset="0"/>
            </a:rPr>
            <a:t>Formulierung von Handlungsfeldern</a:t>
          </a:r>
          <a:br>
            <a:rPr lang="de-DE" sz="1600" kern="1200" dirty="0">
              <a:latin typeface="Mukta" panose="020B0000000000000000" pitchFamily="34" charset="0"/>
              <a:cs typeface="Mukta" panose="020B0000000000000000" pitchFamily="34" charset="0"/>
            </a:rPr>
          </a:br>
          <a:r>
            <a:rPr lang="de-DE" sz="1600" kern="1200" dirty="0">
              <a:latin typeface="Mukta" panose="020B0000000000000000" pitchFamily="34" charset="0"/>
              <a:cs typeface="Mukta" panose="020B0000000000000000" pitchFamily="34" charset="0"/>
            </a:rPr>
            <a:t>und Zielen</a:t>
          </a:r>
        </a:p>
      </dsp:txBody>
      <dsp:txXfrm>
        <a:off x="3056495" y="0"/>
        <a:ext cx="2160497" cy="1019175"/>
      </dsp:txXfrm>
    </dsp:sp>
    <dsp:sp modelId="{A06D6B59-6127-458C-AAAD-E576E61844E8}">
      <dsp:nvSpPr>
        <dsp:cNvPr id="0" name=""/>
        <dsp:cNvSpPr/>
      </dsp:nvSpPr>
      <dsp:spPr>
        <a:xfrm>
          <a:off x="5090645" y="0"/>
          <a:ext cx="3179672" cy="1019175"/>
        </a:xfrm>
        <a:prstGeom prst="chevron">
          <a:avLst/>
        </a:prstGeom>
        <a:solidFill>
          <a:schemeClr val="accent1">
            <a:lumMod val="60000"/>
            <a:lumOff val="40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4008" tIns="42672" rIns="21336" bIns="4267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ts val="400"/>
            </a:spcAft>
            <a:buNone/>
          </a:pPr>
          <a:r>
            <a:rPr lang="de-DE" sz="1600" kern="1200" dirty="0">
              <a:latin typeface="Mukta" panose="020B0000000000000000" pitchFamily="34" charset="0"/>
              <a:cs typeface="Mukta" panose="020B0000000000000000" pitchFamily="34" charset="0"/>
            </a:rPr>
            <a:t>Ableitung und Zuordnung von Maßnahmen</a:t>
          </a:r>
        </a:p>
      </dsp:txBody>
      <dsp:txXfrm>
        <a:off x="5600233" y="0"/>
        <a:ext cx="2160497" cy="1019175"/>
      </dsp:txXfrm>
    </dsp:sp>
    <dsp:sp modelId="{CA7184BC-E7B3-4255-BBFC-BD03DABF6287}">
      <dsp:nvSpPr>
        <dsp:cNvPr id="0" name=""/>
        <dsp:cNvSpPr/>
      </dsp:nvSpPr>
      <dsp:spPr>
        <a:xfrm>
          <a:off x="7634383" y="0"/>
          <a:ext cx="3179672" cy="101917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4008" tIns="42672" rIns="21336" bIns="4267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600" kern="1200" dirty="0">
              <a:latin typeface="Mukta" panose="020B0000000000000000" pitchFamily="34" charset="0"/>
              <a:cs typeface="Mukta" panose="020B0000000000000000" pitchFamily="34" charset="0"/>
            </a:rPr>
            <a:t>Initiierung erster Maßnahmen</a:t>
          </a:r>
        </a:p>
      </dsp:txBody>
      <dsp:txXfrm>
        <a:off x="8143971" y="0"/>
        <a:ext cx="2160497" cy="101917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3A02C4-78A8-4059-A889-6FDC272F098B}" type="datetimeFigureOut">
              <a:rPr lang="de-DE" smtClean="0"/>
              <a:t>15.02.2024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54F02C-6214-4357-BDC4-5C2CD6C5407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303840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54F02C-6214-4357-BDC4-5C2CD6C5407F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092771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Danksagung Ministerium - Fördersumme über 240.000€ |  Laufzeit 18 Monate – Stand jetzt 12 Monate</a:t>
            </a:r>
          </a:p>
          <a:p>
            <a:r>
              <a:rPr lang="de-DE" dirty="0"/>
              <a:t>Danksagung | Dr. Petra Jung-Erceg, ISI, IGB, Kommunen und allen Mitwirkenden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54F02C-6214-4357-BDC4-5C2CD6C5407F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009755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r>
              <a:rPr lang="de-DE" b="1" dirty="0">
                <a:highlight>
                  <a:srgbClr val="FFFF00"/>
                </a:highlight>
              </a:rPr>
              <a:t>WS Erhebung Status Quo, Themen- und Ideensammlung</a:t>
            </a:r>
          </a:p>
          <a:p>
            <a:pPr marL="228600" indent="-228600">
              <a:buAutoNum type="arabicPeriod"/>
            </a:pPr>
            <a:r>
              <a:rPr lang="de-DE" b="1" dirty="0">
                <a:highlight>
                  <a:srgbClr val="FFFF00"/>
                </a:highlight>
              </a:rPr>
              <a:t>WS Erarbeitung von konkreten Bedarfe = Handlungsfeldern, Zielen und Maßnahmen</a:t>
            </a:r>
          </a:p>
          <a:p>
            <a:pPr marL="0" indent="0">
              <a:buNone/>
            </a:pPr>
            <a:r>
              <a:rPr lang="de-DE" b="1" dirty="0">
                <a:highlight>
                  <a:srgbClr val="FFFF00"/>
                </a:highlight>
              </a:rPr>
              <a:t>Interviews wichtig durch qualitative Tiefe. Entscheidend für das Verständnis der oft Komplexen Rahmenbedingungen und Einschätzung der Umsetzbarkeit einer Maßnahme.</a:t>
            </a:r>
          </a:p>
          <a:p>
            <a:pPr marL="0" indent="0">
              <a:buNone/>
            </a:pPr>
            <a:r>
              <a:rPr lang="de-DE" b="1" dirty="0">
                <a:highlight>
                  <a:srgbClr val="FFFF00"/>
                </a:highlight>
              </a:rPr>
              <a:t>Anspracheprozess und Dialog vereinen die oberste Verwaltungsebene für Strategie bis hin zur operativen Einheit.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54F02C-6214-4357-BDC4-5C2CD6C5407F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670862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Beispiel: CO2 als Rohstoff und THG-Bepreisung | TRK mit viel Energieintensiver Wirtschaft, Temperaturläufe +100%  - wie kann hier BÖ optimiert werden?</a:t>
            </a:r>
          </a:p>
          <a:p>
            <a:r>
              <a:rPr lang="de-DE" dirty="0"/>
              <a:t>Methanisierung für Ausbeutesteigerung in Kläranlagen, Kläranlagen für H2-Supply und Methan als preiswerter Energiespeicher (Regulatorik noch offen aber schwierig).</a:t>
            </a:r>
          </a:p>
          <a:p>
            <a:r>
              <a:rPr lang="de-DE" dirty="0"/>
              <a:t>Nicht-Fossiler Kohlenstoff als großer Feed-Stream für RE-</a:t>
            </a:r>
            <a:r>
              <a:rPr lang="de-DE" dirty="0" err="1"/>
              <a:t>Fuels</a:t>
            </a:r>
            <a:r>
              <a:rPr lang="de-DE" dirty="0"/>
              <a:t> </a:t>
            </a:r>
            <a:r>
              <a:rPr lang="de-DE" dirty="0">
                <a:sym typeface="Wingdings" panose="05000000000000000000" pitchFamily="2" charset="2"/>
              </a:rPr>
              <a:t> MIRO aktuell Faktor 10 zu lokalem Aufkommen.</a:t>
            </a:r>
          </a:p>
          <a:p>
            <a:r>
              <a:rPr lang="de-DE" dirty="0">
                <a:sym typeface="Wingdings" panose="05000000000000000000" pitchFamily="2" charset="2"/>
              </a:rPr>
              <a:t>Große Kompetenz mit KIT </a:t>
            </a:r>
            <a:r>
              <a:rPr lang="de-DE" dirty="0" err="1">
                <a:sym typeface="Wingdings" panose="05000000000000000000" pitchFamily="2" charset="2"/>
              </a:rPr>
              <a:t>bioliq</a:t>
            </a:r>
            <a:r>
              <a:rPr lang="de-DE" dirty="0">
                <a:sym typeface="Wingdings" panose="05000000000000000000" pitchFamily="2" charset="2"/>
              </a:rPr>
              <a:t>, </a:t>
            </a:r>
            <a:r>
              <a:rPr lang="de-DE" dirty="0" err="1">
                <a:sym typeface="Wingdings" panose="05000000000000000000" pitchFamily="2" charset="2"/>
              </a:rPr>
              <a:t>EnergyLab</a:t>
            </a:r>
            <a:r>
              <a:rPr lang="de-DE" dirty="0">
                <a:sym typeface="Wingdings" panose="05000000000000000000" pitchFamily="2" charset="2"/>
              </a:rPr>
              <a:t> 1.0 und 2.0, </a:t>
            </a:r>
            <a:r>
              <a:rPr lang="de-DE" dirty="0" err="1">
                <a:sym typeface="Wingdings" panose="05000000000000000000" pitchFamily="2" charset="2"/>
              </a:rPr>
              <a:t>Ineratec</a:t>
            </a:r>
            <a:r>
              <a:rPr lang="de-DE" dirty="0">
                <a:sym typeface="Wingdings" panose="05000000000000000000" pitchFamily="2" charset="2"/>
              </a:rPr>
              <a:t> usw.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54F02C-6214-4357-BDC4-5C2CD6C5407F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129541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Aufbau Strategie-Element beschreiben Exemplarisch für – FuE/</a:t>
            </a:r>
            <a:r>
              <a:rPr lang="de-DE" b="1" dirty="0"/>
              <a:t>Infrastruktur</a:t>
            </a:r>
            <a:r>
              <a:rPr lang="de-DE" dirty="0"/>
              <a:t> (Handlungsfeld, Ziele, Maßnahmen) 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54F02C-6214-4357-BDC4-5C2CD6C5407F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451030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b="1" dirty="0"/>
              <a:t>Fertigende Industrie</a:t>
            </a:r>
            <a:r>
              <a:rPr lang="de-DE" dirty="0"/>
              <a:t>: ca. 20% Organisches Material - 8% Kunststoff, 6% Chemische Erzeugnisse, 2,5% Holz &amp; Papier usw. muss defossilisiert werden</a:t>
            </a:r>
          </a:p>
          <a:p>
            <a:r>
              <a:rPr lang="de-DE" dirty="0"/>
              <a:t>66% Wertschöpfung durch Dienstleistungen 33% durch produzierendes Gewerbe. Primärrohstoffe fast ohne Wertschöpfungswachstum seit 2000. Mehr Veredelung notwendig.</a:t>
            </a:r>
          </a:p>
          <a:p>
            <a:r>
              <a:rPr lang="de-DE" b="1" dirty="0"/>
              <a:t>Interviews: </a:t>
            </a:r>
            <a:r>
              <a:rPr lang="de-DE" b="0" dirty="0"/>
              <a:t>Notwendig, um gemeinsam spezifische Herausforderungen und Herangehensweisen zu erarbeiten. Hoher Mehrwert - Empfehlung.</a:t>
            </a:r>
            <a:endParaRPr lang="de-DE" b="1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54F02C-6214-4357-BDC4-5C2CD6C5407F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058091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 descr="Ein Bild, das Screenshot, Karte enthält.&#10;&#10;Automatisch generierte Beschreibung">
            <a:extLst>
              <a:ext uri="{FF2B5EF4-FFF2-40B4-BE49-F238E27FC236}">
                <a16:creationId xmlns:a16="http://schemas.microsoft.com/office/drawing/2014/main" id="{E11E5547-7A26-1B4E-4B85-68E1FB09270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9799033A-6395-4643-AF2D-9F7E0531B1D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36342" y="1881933"/>
            <a:ext cx="4580877" cy="2387600"/>
          </a:xfrm>
        </p:spPr>
        <p:txBody>
          <a:bodyPr tIns="0" rIns="0" bIns="0" anchor="t" anchorCtr="0">
            <a:noAutofit/>
          </a:bodyPr>
          <a:lstStyle>
            <a:lvl1pPr algn="l">
              <a:defRPr sz="5200" b="1" baseline="0"/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B5B43A78-AE27-2E48-A79B-80440C7B05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36342" y="3908004"/>
            <a:ext cx="9144000" cy="1655762"/>
          </a:xfrm>
        </p:spPr>
        <p:txBody>
          <a:bodyPr tIns="0" rIns="0" bIns="0"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7BC4D15-84E5-CA47-A971-D580A6EF41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lIns="0" tIns="0" rIns="0" bIns="0"/>
          <a:lstStyle>
            <a:lvl1pPr>
              <a:defRPr baseline="0">
                <a:latin typeface="Mukta" panose="020B0000000000000000" pitchFamily="34" charset="77"/>
              </a:defRPr>
            </a:lvl1pPr>
          </a:lstStyle>
          <a:p>
            <a:fld id="{E014F382-F8F1-8544-8EE3-873DCF36A019}" type="datetimeFigureOut">
              <a:rPr lang="de-DE" smtClean="0"/>
              <a:pPr/>
              <a:t>15.02.2024</a:t>
            </a:fld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4153DE3-10F0-374B-8B65-1BB8D5350F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lIns="0" tIns="0" rIns="0" bIns="0"/>
          <a:lstStyle>
            <a:lvl1pPr>
              <a:defRPr baseline="0">
                <a:latin typeface="Mukta" panose="020B0000000000000000" pitchFamily="34" charset="77"/>
              </a:defRPr>
            </a:lvl1pPr>
          </a:lstStyle>
          <a:p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C2C846D-F2C1-B442-B97D-CC45EADC3F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/>
          <a:lstStyle>
            <a:lvl1pPr>
              <a:defRPr baseline="0">
                <a:latin typeface="Mukta" panose="020B0000000000000000" pitchFamily="34" charset="77"/>
              </a:defRPr>
            </a:lvl1pPr>
          </a:lstStyle>
          <a:p>
            <a:fld id="{E3FF8F89-B8D1-C345-89F1-880A1C938B63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535965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72A058F-882A-6E4B-83FD-889F91F76F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C099B43-1E7C-F44A-BD47-6839CABB30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B62C3CC-D9C9-A24C-BAD6-F8B0F08CDD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lIns="0" tIns="0" rIns="0" bIns="0"/>
          <a:lstStyle/>
          <a:p>
            <a:fld id="{E014F382-F8F1-8544-8EE3-873DCF36A019}" type="datetimeFigureOut">
              <a:rPr lang="de-DE" smtClean="0"/>
              <a:t>15.02.2024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0E3EF5A-DE92-DC4E-BF20-023A496D19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lIns="0" tIns="0" rIns="0" bIns="0"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6604627-CDF0-C741-9CC2-A55C46ED27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/>
          <a:lstStyle/>
          <a:p>
            <a:fld id="{E3FF8F89-B8D1-C345-89F1-880A1C938B6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264795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BAC9E04-B7BB-2444-9177-B62D059BDC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1998" y="1620000"/>
            <a:ext cx="10080000" cy="259200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7DF07C7-6F50-224E-8A02-D8C5A7510C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51999" y="4589463"/>
            <a:ext cx="100800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A3186A1-1BD0-C244-90BF-5FE8C9DD92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aseline="0">
                <a:latin typeface="Mukta" panose="020B0000000000000000" pitchFamily="34" charset="77"/>
              </a:defRPr>
            </a:lvl1pPr>
          </a:lstStyle>
          <a:p>
            <a:fld id="{E014F382-F8F1-8544-8EE3-873DCF36A019}" type="datetimeFigureOut">
              <a:rPr lang="de-DE" smtClean="0"/>
              <a:pPr/>
              <a:t>15.02.2024</a:t>
            </a:fld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86EF1E6-56B0-D440-9B8B-BCCA4F9D8E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4146948-79B1-A64A-A309-DFE983AE1E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F8F89-B8D1-C345-89F1-880A1C938B6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560978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AAEA192-8AE2-DC41-9194-07C8BABD6B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760FBD8-C36F-824B-9067-5EF238EB78B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52000" y="2232000"/>
            <a:ext cx="4867801" cy="412435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5304E234-8AE4-6F46-B198-8462B47B09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232000"/>
            <a:ext cx="5181600" cy="412435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1487FF60-28E3-7241-95A5-031E1CD8F3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F382-F8F1-8544-8EE3-873DCF36A019}" type="datetimeFigureOut">
              <a:rPr lang="de-DE" smtClean="0"/>
              <a:t>15.02.2024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7B4A4ABC-84E9-C74E-901B-162A958E6B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622B32A8-40E1-A942-BF8C-E546DC9EC8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F8F89-B8D1-C345-89F1-880A1C938B6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838179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2897E55-1691-EB4A-94AD-6ED4BC671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1998" y="1512000"/>
            <a:ext cx="10203389" cy="1325563"/>
          </a:xfrm>
        </p:spPr>
        <p:txBody>
          <a:bodyPr/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F28C715-F7E0-284E-A31A-96C7047E6A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27787" y="2160000"/>
            <a:ext cx="4869788" cy="828000"/>
          </a:xfrm>
        </p:spPr>
        <p:txBody>
          <a:bodyPr anchor="t" anchorCtr="0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DFC719C5-2D3D-9D47-82B8-D11FACFBBD0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151999" y="3060000"/>
            <a:ext cx="4869788" cy="3055846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1242D27D-3A06-AD4A-B02E-D27C9466B23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2160000"/>
            <a:ext cx="5183188" cy="828000"/>
          </a:xfrm>
        </p:spPr>
        <p:txBody>
          <a:bodyPr anchor="t" anchorCtr="0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E792A054-4EB4-8A4C-9E12-C5DF6FAD066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3060001"/>
            <a:ext cx="5183188" cy="305584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5FE7EF20-2133-C34A-9CFA-933542A248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F382-F8F1-8544-8EE3-873DCF36A019}" type="datetimeFigureOut">
              <a:rPr lang="de-DE" smtClean="0"/>
              <a:t>15.02.2024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8AF8769A-FD68-264F-B72C-3E47DFF11F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7375C4D5-67CC-9D48-9830-25340093F1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F8F89-B8D1-C345-89F1-880A1C938B6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185030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0B0AFEC-C593-EC45-8238-75CB0B1092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5F1B8B28-0983-8A47-ADCB-D2E5EB9F76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F382-F8F1-8544-8EE3-873DCF36A019}" type="datetimeFigureOut">
              <a:rPr lang="de-DE" smtClean="0"/>
              <a:t>15.02.2024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858AB222-9B36-7C4D-9739-0E735E3361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19D26E53-CB12-9043-B8A7-3363DE3C9B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F8F89-B8D1-C345-89F1-880A1C938B6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67184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55ED157C-6C29-DC40-B2F3-FD92277A57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F382-F8F1-8544-8EE3-873DCF36A019}" type="datetimeFigureOut">
              <a:rPr lang="de-DE" smtClean="0"/>
              <a:t>15.02.2024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5011ACC5-DC65-184E-9EC2-24E46220AB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FA43674F-0F1E-DA46-82CF-2C52387714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F8F89-B8D1-C345-89F1-880A1C938B6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969745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B43D8C0-F63D-4445-BFE3-7E50E0DE5E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2000" y="1512000"/>
            <a:ext cx="3780000" cy="1600200"/>
          </a:xfrm>
        </p:spPr>
        <p:txBody>
          <a:bodyPr anchor="t" anchorCtr="0"/>
          <a:lstStyle>
            <a:lvl1pPr>
              <a:defRPr sz="3200"/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82112E0-4652-C746-A630-4867BF7827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20000" y="1512000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D40617A6-444A-F946-8D2C-48655346C2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152000" y="2700000"/>
            <a:ext cx="3620026" cy="309915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0DD22F49-7A8A-BA44-8F55-99175D5C1D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F382-F8F1-8544-8EE3-873DCF36A019}" type="datetimeFigureOut">
              <a:rPr lang="de-DE" smtClean="0"/>
              <a:t>15.02.2024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70A26B19-59FB-0F4C-83F2-9D8D26B952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2358B091-E327-3247-ADA5-48CCE70C29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F8F89-B8D1-C345-89F1-880A1C938B6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130780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CA8663C-B95D-EA42-91FA-D7D65653AE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2000" y="1512000"/>
            <a:ext cx="3932237" cy="1188000"/>
          </a:xfrm>
        </p:spPr>
        <p:txBody>
          <a:bodyPr anchor="t" anchorCtr="0"/>
          <a:lstStyle>
            <a:lvl1pPr>
              <a:defRPr sz="3200"/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E8E66456-C7D7-B74B-822E-253BC72E885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220000" y="1512000"/>
            <a:ext cx="6172200" cy="442716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5FEB0DFC-B1A2-F540-B7F9-C2874F41303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151999" y="2699999"/>
            <a:ext cx="3932237" cy="323916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E37E138B-F39C-0E48-921D-ED718E913A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F382-F8F1-8544-8EE3-873DCF36A019}" type="datetimeFigureOut">
              <a:rPr lang="de-DE" smtClean="0"/>
              <a:t>15.02.2024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57B7335F-ED7B-E447-9648-76BA12F285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C707FA57-7D85-B34A-9469-39C049EAB1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F8F89-B8D1-C345-89F1-880A1C938B6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87460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 descr="Ein Bild, das Text, Screenshot, weiß, Schrift enthält.&#10;&#10;Automatisch generierte Beschreibung">
            <a:extLst>
              <a:ext uri="{FF2B5EF4-FFF2-40B4-BE49-F238E27FC236}">
                <a16:creationId xmlns:a16="http://schemas.microsoft.com/office/drawing/2014/main" id="{25D409AF-68FF-747D-F670-0C2E1E411D13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E35991BD-E6E1-984B-B782-1939C14D69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2000" y="1512000"/>
            <a:ext cx="10208581" cy="132556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5949DFEF-BE87-CB4D-BC67-87809450D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52000" y="2520000"/>
            <a:ext cx="10208582" cy="3531417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BC5C0AE-4B71-B248-83E7-64022656575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151999" y="6356350"/>
            <a:ext cx="2687837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100" b="0" i="0" baseline="0">
                <a:solidFill>
                  <a:schemeClr val="tx1">
                    <a:tint val="75000"/>
                  </a:schemeClr>
                </a:solidFill>
                <a:latin typeface="Mukta" panose="020B0000000000000000" pitchFamily="34" charset="77"/>
              </a:defRPr>
            </a:lvl1pPr>
          </a:lstStyle>
          <a:p>
            <a:r>
              <a:rPr lang="de-DE" dirty="0" err="1"/>
              <a:t>TechnologieRegion</a:t>
            </a:r>
            <a:r>
              <a:rPr lang="de-DE" dirty="0"/>
              <a:t> Karlsruhe GmbH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D85F9B3-3578-264B-B77A-232F2FBEDF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298643" y="6356350"/>
            <a:ext cx="1594714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200" b="0" i="0" baseline="0">
                <a:solidFill>
                  <a:schemeClr val="tx1">
                    <a:tint val="75000"/>
                  </a:schemeClr>
                </a:solidFill>
                <a:latin typeface="Mukta" panose="020B0000000000000000" pitchFamily="34" charset="77"/>
              </a:defRPr>
            </a:lvl1pPr>
          </a:lstStyle>
          <a:p>
            <a:fld id="{E3FF8F89-B8D1-C345-89F1-880A1C938B63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7" name="Datumsplatzhalter 3">
            <a:extLst>
              <a:ext uri="{FF2B5EF4-FFF2-40B4-BE49-F238E27FC236}">
                <a16:creationId xmlns:a16="http://schemas.microsoft.com/office/drawing/2014/main" id="{937057DC-4798-5E49-B050-9A705281B957}"/>
              </a:ext>
            </a:extLst>
          </p:cNvPr>
          <p:cNvSpPr txBox="1">
            <a:spLocks/>
          </p:cNvSpPr>
          <p:nvPr/>
        </p:nvSpPr>
        <p:spPr>
          <a:xfrm>
            <a:off x="9641433" y="6356350"/>
            <a:ext cx="1712367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de-DE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E014F382-F8F1-8544-8EE3-873DCF36A019}" type="datetimeFigureOut">
              <a:rPr lang="de-DE" sz="1100" b="0" i="0" baseline="0" smtClean="0">
                <a:latin typeface="Mukta" panose="020B0000000000000000" pitchFamily="34" charset="77"/>
              </a:rPr>
              <a:pPr algn="r"/>
              <a:t>15.02.2024</a:t>
            </a:fld>
            <a:endParaRPr lang="de-DE" sz="1100" b="0" i="0" baseline="0" dirty="0">
              <a:latin typeface="Mukta" panose="020B0000000000000000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4723346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baseline="0">
          <a:solidFill>
            <a:srgbClr val="D9222A"/>
          </a:solidFill>
          <a:latin typeface="Mukta ExtraBold" panose="020B0000000000000000" pitchFamily="34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" pitchFamily="2" charset="2"/>
        <a:buChar char="§"/>
        <a:defRPr sz="2800" b="1" i="0" kern="1200" baseline="0">
          <a:solidFill>
            <a:srgbClr val="80817F"/>
          </a:solidFill>
          <a:latin typeface="Mukta" panose="020B0000000000000000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itchFamily="2" charset="2"/>
        <a:buChar char="§"/>
        <a:defRPr sz="2400" b="0" i="0" kern="1200" baseline="0">
          <a:solidFill>
            <a:srgbClr val="80817F"/>
          </a:solidFill>
          <a:latin typeface="Mukta" panose="020B0000000000000000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itchFamily="2" charset="2"/>
        <a:buChar char="§"/>
        <a:defRPr sz="2000" b="0" i="0" kern="1200" baseline="0">
          <a:solidFill>
            <a:srgbClr val="80817F"/>
          </a:solidFill>
          <a:latin typeface="Mukta" panose="020B0000000000000000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itchFamily="2" charset="2"/>
        <a:buChar char="§"/>
        <a:defRPr sz="1800" b="0" i="0" kern="1200" baseline="0">
          <a:solidFill>
            <a:srgbClr val="80817F"/>
          </a:solidFill>
          <a:latin typeface="Mukta" panose="020B0000000000000000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itchFamily="2" charset="2"/>
        <a:buChar char="§"/>
        <a:defRPr sz="1400" b="0" kern="1200" baseline="0">
          <a:solidFill>
            <a:srgbClr val="80817F"/>
          </a:solidFill>
          <a:latin typeface="Mukta" panose="020B0000000000000000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13" Type="http://schemas.openxmlformats.org/officeDocument/2006/relationships/image" Target="../media/image36.svg"/><Relationship Id="rId3" Type="http://schemas.openxmlformats.org/officeDocument/2006/relationships/image" Target="../media/image26.svg"/><Relationship Id="rId7" Type="http://schemas.openxmlformats.org/officeDocument/2006/relationships/image" Target="../media/image30.svg"/><Relationship Id="rId12" Type="http://schemas.openxmlformats.org/officeDocument/2006/relationships/image" Target="../media/image35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11" Type="http://schemas.openxmlformats.org/officeDocument/2006/relationships/image" Target="../media/image34.svg"/><Relationship Id="rId5" Type="http://schemas.openxmlformats.org/officeDocument/2006/relationships/image" Target="../media/image28.svg"/><Relationship Id="rId15" Type="http://schemas.openxmlformats.org/officeDocument/2006/relationships/image" Target="../media/image38.svg"/><Relationship Id="rId10" Type="http://schemas.openxmlformats.org/officeDocument/2006/relationships/image" Target="../media/image33.png"/><Relationship Id="rId4" Type="http://schemas.openxmlformats.org/officeDocument/2006/relationships/image" Target="../media/image27.png"/><Relationship Id="rId9" Type="http://schemas.openxmlformats.org/officeDocument/2006/relationships/image" Target="../media/image32.svg"/><Relationship Id="rId14" Type="http://schemas.openxmlformats.org/officeDocument/2006/relationships/image" Target="../media/image3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sv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microsoft.com/office/2018/10/relationships/comments" Target="../comments/modernComment_7F3E91BF_C6E8832C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svg"/><Relationship Id="rId5" Type="http://schemas.openxmlformats.org/officeDocument/2006/relationships/image" Target="../media/image21.png"/><Relationship Id="rId4" Type="http://schemas.openxmlformats.org/officeDocument/2006/relationships/image" Target="../media/image20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F3E8B4B-9C0E-6271-0872-35BA903FA1A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sz="4800" dirty="0">
                <a:solidFill>
                  <a:srgbClr val="B71918"/>
                </a:solidFill>
              </a:rPr>
              <a:t>RE²source</a:t>
            </a:r>
            <a:br>
              <a:rPr lang="de-DE" sz="4800" dirty="0"/>
            </a:br>
            <a:endParaRPr lang="de-DE" sz="4800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9AA29577-AA47-1F31-38C5-36AC3EBEB8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36342" y="3228392"/>
            <a:ext cx="4677604" cy="2490020"/>
          </a:xfrm>
        </p:spPr>
        <p:txBody>
          <a:bodyPr>
            <a:normAutofit/>
          </a:bodyPr>
          <a:lstStyle/>
          <a:p>
            <a:r>
              <a:rPr lang="de-DE" sz="2800" b="0" dirty="0">
                <a:solidFill>
                  <a:schemeClr val="tx1"/>
                </a:solidFill>
                <a:latin typeface="Mukta" panose="020B0000000000000000" pitchFamily="34" charset="0"/>
                <a:cs typeface="Mukta" panose="020B0000000000000000" pitchFamily="34" charset="0"/>
              </a:rPr>
              <a:t>Kurzvorstellung der </a:t>
            </a:r>
            <a:r>
              <a:rPr lang="de-DE" sz="2800" b="0" dirty="0">
                <a:solidFill>
                  <a:srgbClr val="B71918"/>
                </a:solidFill>
                <a:latin typeface="Mukta SemiBold" panose="020B0000000000000000" pitchFamily="34" charset="0"/>
                <a:cs typeface="Mukta SemiBold" panose="020B0000000000000000" pitchFamily="34" charset="0"/>
              </a:rPr>
              <a:t>Bioökonomiestrategie für die TechnologieRegion Karlsruhe</a:t>
            </a:r>
          </a:p>
          <a:p>
            <a:endParaRPr lang="de-DE" sz="2800" b="0" dirty="0">
              <a:solidFill>
                <a:schemeClr val="tx1"/>
              </a:solidFill>
              <a:latin typeface="Mukta SemiBold" panose="020B0000000000000000" pitchFamily="34" charset="0"/>
              <a:cs typeface="Mukta SemiBold" panose="020B0000000000000000" pitchFamily="34" charset="0"/>
            </a:endParaRPr>
          </a:p>
          <a:p>
            <a:r>
              <a:rPr lang="de-DE" sz="2000" b="0" dirty="0">
                <a:solidFill>
                  <a:schemeClr val="tx1"/>
                </a:solidFill>
                <a:latin typeface="Mukta" panose="020B0000000000000000" pitchFamily="34" charset="0"/>
                <a:cs typeface="Mukta" panose="020B0000000000000000" pitchFamily="34" charset="0"/>
              </a:rPr>
              <a:t>Bio4Rivers | Mannheim | 19.02.2024</a:t>
            </a:r>
          </a:p>
        </p:txBody>
      </p:sp>
      <p:grpSp>
        <p:nvGrpSpPr>
          <p:cNvPr id="11" name="Gruppieren 10">
            <a:extLst>
              <a:ext uri="{FF2B5EF4-FFF2-40B4-BE49-F238E27FC236}">
                <a16:creationId xmlns:a16="http://schemas.microsoft.com/office/drawing/2014/main" id="{51CB4A25-CA5C-83E0-4420-D608634BF2C3}"/>
              </a:ext>
            </a:extLst>
          </p:cNvPr>
          <p:cNvGrpSpPr/>
          <p:nvPr/>
        </p:nvGrpSpPr>
        <p:grpSpPr>
          <a:xfrm>
            <a:off x="546162" y="5718412"/>
            <a:ext cx="11363781" cy="1080000"/>
            <a:chOff x="116954" y="5627422"/>
            <a:chExt cx="11363781" cy="1080000"/>
          </a:xfrm>
        </p:grpSpPr>
        <p:pic>
          <p:nvPicPr>
            <p:cNvPr id="5" name="Grafik 4">
              <a:extLst>
                <a:ext uri="{FF2B5EF4-FFF2-40B4-BE49-F238E27FC236}">
                  <a16:creationId xmlns:a16="http://schemas.microsoft.com/office/drawing/2014/main" id="{41842BB8-44E8-3E45-8708-E083A1D6C38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6954" y="5627422"/>
              <a:ext cx="1800000" cy="1080000"/>
            </a:xfrm>
            <a:prstGeom prst="rect">
              <a:avLst/>
            </a:prstGeom>
          </p:spPr>
        </p:pic>
        <p:pic>
          <p:nvPicPr>
            <p:cNvPr id="8" name="Grafik 7">
              <a:extLst>
                <a:ext uri="{FF2B5EF4-FFF2-40B4-BE49-F238E27FC236}">
                  <a16:creationId xmlns:a16="http://schemas.microsoft.com/office/drawing/2014/main" id="{6F8DE927-CC27-FF45-C050-138381794F9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438104" y="5897422"/>
              <a:ext cx="2688908" cy="540000"/>
            </a:xfrm>
            <a:prstGeom prst="rect">
              <a:avLst/>
            </a:prstGeom>
          </p:spPr>
        </p:pic>
        <p:sp>
          <p:nvSpPr>
            <p:cNvPr id="10" name="Textfeld 9">
              <a:extLst>
                <a:ext uri="{FF2B5EF4-FFF2-40B4-BE49-F238E27FC236}">
                  <a16:creationId xmlns:a16="http://schemas.microsoft.com/office/drawing/2014/main" id="{1495B325-8344-3278-C791-CAFFADB46A27}"/>
                </a:ext>
              </a:extLst>
            </p:cNvPr>
            <p:cNvSpPr txBox="1"/>
            <p:nvPr/>
          </p:nvSpPr>
          <p:spPr>
            <a:xfrm>
              <a:off x="5666792" y="5837258"/>
              <a:ext cx="5813943" cy="6001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de-DE" sz="1100" dirty="0">
                  <a:latin typeface="Mukta" panose="020B0000000000000000" pitchFamily="34" charset="0"/>
                  <a:cs typeface="Mukta" panose="020B0000000000000000" pitchFamily="34" charset="0"/>
                </a:rPr>
                <a:t>Dieses Projekt wird gefördert durch das Ministerium für Umwelt, Klima und Energiewirtschaft Baden-Württemberg, im Rahmen der Landesstrategie nachhaltige Bioökonomie, finanziert aus Landesmitteln, die der Landtag Baden-Württemberg beschlossen hat.</a:t>
              </a:r>
            </a:p>
          </p:txBody>
        </p:sp>
      </p:grpSp>
      <p:pic>
        <p:nvPicPr>
          <p:cNvPr id="13" name="Grafik 12">
            <a:extLst>
              <a:ext uri="{FF2B5EF4-FFF2-40B4-BE49-F238E27FC236}">
                <a16:creationId xmlns:a16="http://schemas.microsoft.com/office/drawing/2014/main" id="{80C8204B-F711-9242-EF8D-F7D90F86259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31182" r="13208"/>
          <a:stretch/>
        </p:blipFill>
        <p:spPr>
          <a:xfrm>
            <a:off x="5181600" y="-1"/>
            <a:ext cx="7010400" cy="5558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02453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>
            <a:extLst>
              <a:ext uri="{FF2B5EF4-FFF2-40B4-BE49-F238E27FC236}">
                <a16:creationId xmlns:a16="http://schemas.microsoft.com/office/drawing/2014/main" id="{A39934B6-2605-152C-8357-1835FBAE6D4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870" r="1276" b="1957"/>
          <a:stretch/>
        </p:blipFill>
        <p:spPr>
          <a:xfrm>
            <a:off x="6096000" y="1722178"/>
            <a:ext cx="5264580" cy="4628648"/>
          </a:xfrm>
          <a:prstGeom prst="rect">
            <a:avLst/>
          </a:prstGeom>
        </p:spPr>
      </p:pic>
      <p:sp>
        <p:nvSpPr>
          <p:cNvPr id="15" name="Inhaltsplatzhalter 2">
            <a:extLst>
              <a:ext uri="{FF2B5EF4-FFF2-40B4-BE49-F238E27FC236}">
                <a16:creationId xmlns:a16="http://schemas.microsoft.com/office/drawing/2014/main" id="{AF312B2A-0328-7A5C-6D89-24EE6AF3E1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2950" y="1722177"/>
            <a:ext cx="4963050" cy="4628647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de-DE" sz="2400" b="0" dirty="0">
                <a:solidFill>
                  <a:schemeClr val="tx1"/>
                </a:solidFill>
                <a:latin typeface="Mukta SemiBold" panose="020B0000000000000000" pitchFamily="34" charset="0"/>
                <a:cs typeface="Mukta SemiBold" panose="020B0000000000000000" pitchFamily="34" charset="0"/>
              </a:rPr>
              <a:t>Ergebnisse der Akteursanalyse</a:t>
            </a:r>
          </a:p>
          <a:p>
            <a:pPr>
              <a:buClr>
                <a:srgbClr val="B71918"/>
              </a:buClr>
              <a:buFont typeface="Wingdings" panose="05000000000000000000" pitchFamily="2" charset="2"/>
              <a:buChar char="Ø"/>
            </a:pPr>
            <a:r>
              <a:rPr lang="de-DE" sz="2000" b="0" dirty="0">
                <a:solidFill>
                  <a:schemeClr val="tx1"/>
                </a:solidFill>
                <a:latin typeface="Mukta" panose="020B0000000000000000" pitchFamily="34" charset="0"/>
                <a:cs typeface="Mukta" panose="020B0000000000000000" pitchFamily="34" charset="0"/>
              </a:rPr>
              <a:t>Herausragende FuE-Leistungen</a:t>
            </a:r>
          </a:p>
          <a:p>
            <a:pPr lvl="1">
              <a:buClr>
                <a:srgbClr val="B71918"/>
              </a:buClr>
              <a:buFont typeface="Wingdings" panose="05000000000000000000" pitchFamily="2" charset="2"/>
              <a:buChar char="Ø"/>
            </a:pPr>
            <a:r>
              <a:rPr lang="de-DE" sz="1600" b="0" dirty="0">
                <a:solidFill>
                  <a:schemeClr val="tx1"/>
                </a:solidFill>
                <a:latin typeface="Mukta" panose="020B0000000000000000" pitchFamily="34" charset="0"/>
                <a:cs typeface="Mukta" panose="020B0000000000000000" pitchFamily="34" charset="0"/>
              </a:rPr>
              <a:t>Produktions- und Recyclingtechnologie</a:t>
            </a:r>
            <a:endParaRPr lang="de-DE" sz="1600" dirty="0">
              <a:solidFill>
                <a:schemeClr val="tx1"/>
              </a:solidFill>
              <a:latin typeface="Mukta" panose="020B0000000000000000" pitchFamily="34" charset="0"/>
              <a:cs typeface="Mukta" panose="020B0000000000000000" pitchFamily="34" charset="0"/>
            </a:endParaRPr>
          </a:p>
          <a:p>
            <a:pPr lvl="1">
              <a:buClr>
                <a:srgbClr val="B71918"/>
              </a:buClr>
              <a:buFont typeface="Wingdings" panose="05000000000000000000" pitchFamily="2" charset="2"/>
              <a:buChar char="Ø"/>
            </a:pPr>
            <a:r>
              <a:rPr lang="de-DE" sz="1600" b="0" dirty="0">
                <a:solidFill>
                  <a:schemeClr val="tx1"/>
                </a:solidFill>
                <a:latin typeface="Mukta" panose="020B0000000000000000" pitchFamily="34" charset="0"/>
                <a:cs typeface="Mukta" panose="020B0000000000000000" pitchFamily="34" charset="0"/>
              </a:rPr>
              <a:t>Verfahrenstechnik, </a:t>
            </a:r>
            <a:r>
              <a:rPr lang="de-DE" sz="1600" dirty="0">
                <a:solidFill>
                  <a:schemeClr val="tx1"/>
                </a:solidFill>
                <a:latin typeface="Mukta" panose="020B0000000000000000" pitchFamily="34" charset="0"/>
                <a:cs typeface="Mukta" panose="020B0000000000000000" pitchFamily="34" charset="0"/>
              </a:rPr>
              <a:t>C</a:t>
            </a:r>
            <a:r>
              <a:rPr lang="de-DE" sz="1600" b="0" dirty="0">
                <a:solidFill>
                  <a:schemeClr val="tx1"/>
                </a:solidFill>
                <a:latin typeface="Mukta" panose="020B0000000000000000" pitchFamily="34" charset="0"/>
                <a:cs typeface="Mukta" panose="020B0000000000000000" pitchFamily="34" charset="0"/>
              </a:rPr>
              <a:t>hemie</a:t>
            </a:r>
            <a:r>
              <a:rPr lang="de-DE" sz="1600" dirty="0">
                <a:solidFill>
                  <a:schemeClr val="tx1"/>
                </a:solidFill>
                <a:latin typeface="Mukta" panose="020B0000000000000000" pitchFamily="34" charset="0"/>
                <a:cs typeface="Mukta" panose="020B0000000000000000" pitchFamily="34" charset="0"/>
              </a:rPr>
              <a:t>-</a:t>
            </a:r>
            <a:r>
              <a:rPr lang="de-DE" sz="1600" b="0" dirty="0">
                <a:solidFill>
                  <a:schemeClr val="tx1"/>
                </a:solidFill>
                <a:latin typeface="Mukta" panose="020B0000000000000000" pitchFamily="34" charset="0"/>
                <a:cs typeface="Mukta" panose="020B0000000000000000" pitchFamily="34" charset="0"/>
              </a:rPr>
              <a:t>Ingenieurswesen</a:t>
            </a:r>
            <a:endParaRPr lang="de-DE" sz="1600" dirty="0">
              <a:solidFill>
                <a:schemeClr val="tx1"/>
              </a:solidFill>
              <a:latin typeface="Mukta" panose="020B0000000000000000" pitchFamily="34" charset="0"/>
              <a:cs typeface="Mukta" panose="020B0000000000000000" pitchFamily="34" charset="0"/>
            </a:endParaRPr>
          </a:p>
          <a:p>
            <a:pPr lvl="1">
              <a:buClr>
                <a:srgbClr val="B71918"/>
              </a:buClr>
              <a:buFont typeface="Wingdings" panose="05000000000000000000" pitchFamily="2" charset="2"/>
              <a:buChar char="Ø"/>
            </a:pPr>
            <a:r>
              <a:rPr lang="de-DE" sz="1600" b="0" dirty="0">
                <a:solidFill>
                  <a:schemeClr val="tx1"/>
                </a:solidFill>
                <a:latin typeface="Mukta" panose="020B0000000000000000" pitchFamily="34" charset="0"/>
                <a:cs typeface="Mukta" panose="020B0000000000000000" pitchFamily="34" charset="0"/>
              </a:rPr>
              <a:t>Bau- &amp; Konstruktionstechnik</a:t>
            </a:r>
          </a:p>
          <a:p>
            <a:pPr>
              <a:buClr>
                <a:srgbClr val="B71918"/>
              </a:buClr>
              <a:buFont typeface="Wingdings" panose="05000000000000000000" pitchFamily="2" charset="2"/>
              <a:buChar char="Ø"/>
            </a:pPr>
            <a:r>
              <a:rPr lang="de-DE" sz="2000" b="0" dirty="0">
                <a:solidFill>
                  <a:schemeClr val="tx1"/>
                </a:solidFill>
                <a:latin typeface="Mukta" panose="020B0000000000000000" pitchFamily="34" charset="0"/>
                <a:cs typeface="Mukta" panose="020B0000000000000000" pitchFamily="34" charset="0"/>
              </a:rPr>
              <a:t>Überdurchschnittlicher Anteil komplexer Dienstleistungen, insb. IT-Services</a:t>
            </a:r>
          </a:p>
          <a:p>
            <a:pPr>
              <a:buClr>
                <a:srgbClr val="B71918"/>
              </a:buClr>
              <a:buFont typeface="Wingdings" panose="05000000000000000000" pitchFamily="2" charset="2"/>
              <a:buChar char="Ø"/>
            </a:pPr>
            <a:r>
              <a:rPr lang="de-DE" sz="2000" b="0" dirty="0">
                <a:solidFill>
                  <a:schemeClr val="tx1"/>
                </a:solidFill>
                <a:latin typeface="Mukta" panose="020B0000000000000000" pitchFamily="34" charset="0"/>
                <a:cs typeface="Mukta" panose="020B0000000000000000" pitchFamily="34" charset="0"/>
              </a:rPr>
              <a:t>Besondere Kompetenzen in Maschinenbau, Messinstrumente und Automatisierung</a:t>
            </a:r>
          </a:p>
          <a:p>
            <a:pPr>
              <a:buClr>
                <a:srgbClr val="B71918"/>
              </a:buClr>
              <a:buFont typeface="Wingdings" panose="05000000000000000000" pitchFamily="2" charset="2"/>
              <a:buChar char="Ø"/>
            </a:pPr>
            <a:r>
              <a:rPr lang="de-DE" sz="2000" b="0" dirty="0">
                <a:solidFill>
                  <a:schemeClr val="tx1"/>
                </a:solidFill>
                <a:latin typeface="Mukta" panose="020B0000000000000000" pitchFamily="34" charset="0"/>
                <a:cs typeface="Mukta" panose="020B0000000000000000" pitchFamily="34" charset="0"/>
              </a:rPr>
              <a:t>Wertschöpfung aus NaWaRo ausbaufähig</a:t>
            </a:r>
          </a:p>
          <a:p>
            <a:pPr>
              <a:buClr>
                <a:srgbClr val="B71918"/>
              </a:buClr>
              <a:buFont typeface="Wingdings" panose="05000000000000000000" pitchFamily="2" charset="2"/>
              <a:buChar char="Ø"/>
            </a:pPr>
            <a:r>
              <a:rPr lang="de-DE" sz="2000" b="0" dirty="0">
                <a:solidFill>
                  <a:schemeClr val="tx1"/>
                </a:solidFill>
                <a:latin typeface="Mukta" panose="020B0000000000000000" pitchFamily="34" charset="0"/>
                <a:cs typeface="Mukta" panose="020B0000000000000000" pitchFamily="34" charset="0"/>
              </a:rPr>
              <a:t>Industrien mit Transformationsbedarf</a:t>
            </a:r>
          </a:p>
          <a:p>
            <a:pPr>
              <a:buClr>
                <a:srgbClr val="B71918"/>
              </a:buClr>
              <a:buFont typeface="Wingdings" panose="05000000000000000000" pitchFamily="2" charset="2"/>
              <a:buChar char="Ø"/>
            </a:pPr>
            <a:r>
              <a:rPr lang="de-DE" sz="2000" b="0" dirty="0">
                <a:solidFill>
                  <a:schemeClr val="tx1"/>
                </a:solidFill>
                <a:latin typeface="Mukta" panose="020B0000000000000000" pitchFamily="34" charset="0"/>
                <a:cs typeface="Mukta" panose="020B0000000000000000" pitchFamily="34" charset="0"/>
              </a:rPr>
              <a:t>…</a:t>
            </a:r>
          </a:p>
        </p:txBody>
      </p:sp>
      <p:sp>
        <p:nvSpPr>
          <p:cNvPr id="18" name="Titel 3">
            <a:extLst>
              <a:ext uri="{FF2B5EF4-FFF2-40B4-BE49-F238E27FC236}">
                <a16:creationId xmlns:a16="http://schemas.microsoft.com/office/drawing/2014/main" id="{C7F86F24-1684-7F43-764D-523DFE08BCE3}"/>
              </a:ext>
            </a:extLst>
          </p:cNvPr>
          <p:cNvSpPr txBox="1">
            <a:spLocks/>
          </p:cNvSpPr>
          <p:nvPr/>
        </p:nvSpPr>
        <p:spPr>
          <a:xfrm>
            <a:off x="2471624" y="261900"/>
            <a:ext cx="8882175" cy="72869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baseline="0">
                <a:solidFill>
                  <a:srgbClr val="D9222A"/>
                </a:solidFill>
                <a:latin typeface="Mukta ExtraBold" panose="020B0000000000000000" pitchFamily="34" charset="77"/>
                <a:ea typeface="+mj-ea"/>
                <a:cs typeface="+mj-cs"/>
              </a:defRPr>
            </a:lvl1pPr>
          </a:lstStyle>
          <a:p>
            <a:r>
              <a:rPr lang="de-DE" sz="3200" dirty="0">
                <a:solidFill>
                  <a:srgbClr val="B71918"/>
                </a:solidFill>
                <a:latin typeface="Mukta ExtraBold" panose="020B0000000000000000" pitchFamily="34" charset="0"/>
                <a:cs typeface="Mukta ExtraBold" panose="020B0000000000000000" pitchFamily="34" charset="0"/>
              </a:rPr>
              <a:t>Regionales Bioökonomieprofil</a:t>
            </a:r>
          </a:p>
        </p:txBody>
      </p:sp>
    </p:spTree>
    <p:extLst>
      <p:ext uri="{BB962C8B-B14F-4D97-AF65-F5344CB8AC3E}">
        <p14:creationId xmlns:p14="http://schemas.microsoft.com/office/powerpoint/2010/main" val="40176997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uppieren 28">
            <a:extLst>
              <a:ext uri="{FF2B5EF4-FFF2-40B4-BE49-F238E27FC236}">
                <a16:creationId xmlns:a16="http://schemas.microsoft.com/office/drawing/2014/main" id="{1DAC7D73-5733-2C89-47A3-B748315B2994}"/>
              </a:ext>
            </a:extLst>
          </p:cNvPr>
          <p:cNvGrpSpPr/>
          <p:nvPr/>
        </p:nvGrpSpPr>
        <p:grpSpPr>
          <a:xfrm>
            <a:off x="244440" y="1344426"/>
            <a:ext cx="9601836" cy="5399274"/>
            <a:chOff x="244439" y="1344426"/>
            <a:chExt cx="9749505" cy="5399274"/>
          </a:xfrm>
        </p:grpSpPr>
        <p:sp>
          <p:nvSpPr>
            <p:cNvPr id="30" name="Form 29">
              <a:extLst>
                <a:ext uri="{FF2B5EF4-FFF2-40B4-BE49-F238E27FC236}">
                  <a16:creationId xmlns:a16="http://schemas.microsoft.com/office/drawing/2014/main" id="{FD9202B3-ACCB-4192-E481-8E72B3D6B0D0}"/>
                </a:ext>
              </a:extLst>
            </p:cNvPr>
            <p:cNvSpPr/>
            <p:nvPr/>
          </p:nvSpPr>
          <p:spPr>
            <a:xfrm>
              <a:off x="444573" y="1344426"/>
              <a:ext cx="9549371" cy="5399274"/>
            </a:xfrm>
            <a:prstGeom prst="swooshArrow">
              <a:avLst>
                <a:gd name="adj1" fmla="val 25000"/>
                <a:gd name="adj2" fmla="val 25000"/>
              </a:avLst>
            </a:prstGeom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Ellipse 30">
              <a:extLst>
                <a:ext uri="{FF2B5EF4-FFF2-40B4-BE49-F238E27FC236}">
                  <a16:creationId xmlns:a16="http://schemas.microsoft.com/office/drawing/2014/main" id="{B63E6DC5-8BCF-4FA0-5CD7-FAB85C8931D6}"/>
                </a:ext>
              </a:extLst>
            </p:cNvPr>
            <p:cNvSpPr/>
            <p:nvPr/>
          </p:nvSpPr>
          <p:spPr>
            <a:xfrm>
              <a:off x="1576283" y="4992823"/>
              <a:ext cx="417146" cy="417146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2" name="Freihandform: Form 31">
              <a:extLst>
                <a:ext uri="{FF2B5EF4-FFF2-40B4-BE49-F238E27FC236}">
                  <a16:creationId xmlns:a16="http://schemas.microsoft.com/office/drawing/2014/main" id="{169F3263-AA6F-085D-76BC-C9E9DF51C910}"/>
                </a:ext>
              </a:extLst>
            </p:cNvPr>
            <p:cNvSpPr/>
            <p:nvPr/>
          </p:nvSpPr>
          <p:spPr>
            <a:xfrm>
              <a:off x="244439" y="4481159"/>
              <a:ext cx="1798727" cy="551238"/>
            </a:xfrm>
            <a:custGeom>
              <a:avLst/>
              <a:gdLst>
                <a:gd name="connsiteX0" fmla="*/ 0 w 1798727"/>
                <a:gd name="connsiteY0" fmla="*/ 0 h 551238"/>
                <a:gd name="connsiteX1" fmla="*/ 1798727 w 1798727"/>
                <a:gd name="connsiteY1" fmla="*/ 0 h 551238"/>
                <a:gd name="connsiteX2" fmla="*/ 1798727 w 1798727"/>
                <a:gd name="connsiteY2" fmla="*/ 551238 h 551238"/>
                <a:gd name="connsiteX3" fmla="*/ 0 w 1798727"/>
                <a:gd name="connsiteY3" fmla="*/ 551238 h 551238"/>
                <a:gd name="connsiteX4" fmla="*/ 0 w 1798727"/>
                <a:gd name="connsiteY4" fmla="*/ 0 h 551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98727" h="551238">
                  <a:moveTo>
                    <a:pt x="0" y="0"/>
                  </a:moveTo>
                  <a:lnTo>
                    <a:pt x="1798727" y="0"/>
                  </a:lnTo>
                  <a:lnTo>
                    <a:pt x="1798727" y="551238"/>
                  </a:lnTo>
                  <a:lnTo>
                    <a:pt x="0" y="551238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05283" tIns="0" rIns="0" bIns="0" numCol="1" spcCol="1270" anchor="t" anchorCtr="0">
              <a:noAutofit/>
            </a:bodyPr>
            <a:lstStyle/>
            <a:p>
              <a:pPr marL="0" lvl="0" indent="0" algn="l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de-DE" sz="1400" kern="1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" name="Ellipse 32">
              <a:extLst>
                <a:ext uri="{FF2B5EF4-FFF2-40B4-BE49-F238E27FC236}">
                  <a16:creationId xmlns:a16="http://schemas.microsoft.com/office/drawing/2014/main" id="{3D54C918-FCCE-B68A-CD90-07C3C2DF2945}"/>
                </a:ext>
              </a:extLst>
            </p:cNvPr>
            <p:cNvSpPr/>
            <p:nvPr/>
          </p:nvSpPr>
          <p:spPr>
            <a:xfrm>
              <a:off x="2736999" y="4169922"/>
              <a:ext cx="489601" cy="489601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4" name="Freihandform: Form 33">
              <a:extLst>
                <a:ext uri="{FF2B5EF4-FFF2-40B4-BE49-F238E27FC236}">
                  <a16:creationId xmlns:a16="http://schemas.microsoft.com/office/drawing/2014/main" id="{A0EB44C4-0475-3E22-86E1-B0CE25DF6D10}"/>
                </a:ext>
              </a:extLst>
            </p:cNvPr>
            <p:cNvSpPr/>
            <p:nvPr/>
          </p:nvSpPr>
          <p:spPr>
            <a:xfrm>
              <a:off x="2761028" y="4993373"/>
              <a:ext cx="2955628" cy="791056"/>
            </a:xfrm>
            <a:custGeom>
              <a:avLst/>
              <a:gdLst>
                <a:gd name="connsiteX0" fmla="*/ 0 w 2955628"/>
                <a:gd name="connsiteY0" fmla="*/ 0 h 791056"/>
                <a:gd name="connsiteX1" fmla="*/ 2955628 w 2955628"/>
                <a:gd name="connsiteY1" fmla="*/ 0 h 791056"/>
                <a:gd name="connsiteX2" fmla="*/ 2955628 w 2955628"/>
                <a:gd name="connsiteY2" fmla="*/ 791056 h 791056"/>
                <a:gd name="connsiteX3" fmla="*/ 0 w 2955628"/>
                <a:gd name="connsiteY3" fmla="*/ 791056 h 791056"/>
                <a:gd name="connsiteX4" fmla="*/ 0 w 2955628"/>
                <a:gd name="connsiteY4" fmla="*/ 0 h 791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5628" h="791056">
                  <a:moveTo>
                    <a:pt x="0" y="0"/>
                  </a:moveTo>
                  <a:lnTo>
                    <a:pt x="2955628" y="0"/>
                  </a:lnTo>
                  <a:lnTo>
                    <a:pt x="2955628" y="791056"/>
                  </a:lnTo>
                  <a:lnTo>
                    <a:pt x="0" y="791056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64791" tIns="0" rIns="0" bIns="0" numCol="1" spcCol="1270" anchor="t" anchorCtr="0">
              <a:noAutofit/>
            </a:bodyPr>
            <a:lstStyle/>
            <a:p>
              <a:pPr marL="0" lvl="0" indent="0" algn="l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de-DE" sz="1400" kern="1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" name="Ellipse 34">
              <a:extLst>
                <a:ext uri="{FF2B5EF4-FFF2-40B4-BE49-F238E27FC236}">
                  <a16:creationId xmlns:a16="http://schemas.microsoft.com/office/drawing/2014/main" id="{ED5AA83A-EE1B-214E-27A2-88EF40954F10}"/>
                </a:ext>
              </a:extLst>
            </p:cNvPr>
            <p:cNvSpPr/>
            <p:nvPr/>
          </p:nvSpPr>
          <p:spPr>
            <a:xfrm>
              <a:off x="4131447" y="3424908"/>
              <a:ext cx="568799" cy="568799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6" name="Freihandform: Form 35">
              <a:extLst>
                <a:ext uri="{FF2B5EF4-FFF2-40B4-BE49-F238E27FC236}">
                  <a16:creationId xmlns:a16="http://schemas.microsoft.com/office/drawing/2014/main" id="{D94B6CEE-BE30-60AF-FE23-39E1B8CD3D78}"/>
                </a:ext>
              </a:extLst>
            </p:cNvPr>
            <p:cNvSpPr/>
            <p:nvPr/>
          </p:nvSpPr>
          <p:spPr>
            <a:xfrm>
              <a:off x="5390823" y="4142877"/>
              <a:ext cx="2933490" cy="492633"/>
            </a:xfrm>
            <a:custGeom>
              <a:avLst/>
              <a:gdLst>
                <a:gd name="connsiteX0" fmla="*/ 0 w 2933490"/>
                <a:gd name="connsiteY0" fmla="*/ 0 h 492633"/>
                <a:gd name="connsiteX1" fmla="*/ 2933490 w 2933490"/>
                <a:gd name="connsiteY1" fmla="*/ 0 h 492633"/>
                <a:gd name="connsiteX2" fmla="*/ 2933490 w 2933490"/>
                <a:gd name="connsiteY2" fmla="*/ 492633 h 492633"/>
                <a:gd name="connsiteX3" fmla="*/ 0 w 2933490"/>
                <a:gd name="connsiteY3" fmla="*/ 492633 h 492633"/>
                <a:gd name="connsiteX4" fmla="*/ 0 w 2933490"/>
                <a:gd name="connsiteY4" fmla="*/ 0 h 492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33490" h="492633">
                  <a:moveTo>
                    <a:pt x="0" y="0"/>
                  </a:moveTo>
                  <a:lnTo>
                    <a:pt x="2933490" y="0"/>
                  </a:lnTo>
                  <a:lnTo>
                    <a:pt x="2933490" y="492633"/>
                  </a:lnTo>
                  <a:lnTo>
                    <a:pt x="0" y="492633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19722" tIns="0" rIns="0" bIns="0" numCol="1" spcCol="1270" anchor="t" anchorCtr="0">
              <a:noAutofit/>
            </a:bodyPr>
            <a:lstStyle/>
            <a:p>
              <a:pPr marL="0" lvl="0" indent="0" algn="l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de-DE" sz="1400" kern="1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" name="Ellipse 36">
              <a:extLst>
                <a:ext uri="{FF2B5EF4-FFF2-40B4-BE49-F238E27FC236}">
                  <a16:creationId xmlns:a16="http://schemas.microsoft.com/office/drawing/2014/main" id="{5C77F38B-4CA6-783B-F032-F20BE4231B7A}"/>
                </a:ext>
              </a:extLst>
            </p:cNvPr>
            <p:cNvSpPr/>
            <p:nvPr/>
          </p:nvSpPr>
          <p:spPr>
            <a:xfrm>
              <a:off x="5787532" y="2799157"/>
              <a:ext cx="683998" cy="683998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8" name="Freihandform: Form 37">
              <a:extLst>
                <a:ext uri="{FF2B5EF4-FFF2-40B4-BE49-F238E27FC236}">
                  <a16:creationId xmlns:a16="http://schemas.microsoft.com/office/drawing/2014/main" id="{ABCE631C-8E11-3C76-D6FE-A082D01671CD}"/>
                </a:ext>
              </a:extLst>
            </p:cNvPr>
            <p:cNvSpPr/>
            <p:nvPr/>
          </p:nvSpPr>
          <p:spPr>
            <a:xfrm>
              <a:off x="1485924" y="2700857"/>
              <a:ext cx="2985461" cy="613855"/>
            </a:xfrm>
            <a:custGeom>
              <a:avLst/>
              <a:gdLst>
                <a:gd name="connsiteX0" fmla="*/ 0 w 2985461"/>
                <a:gd name="connsiteY0" fmla="*/ 0 h 613855"/>
                <a:gd name="connsiteX1" fmla="*/ 2985461 w 2985461"/>
                <a:gd name="connsiteY1" fmla="*/ 0 h 613855"/>
                <a:gd name="connsiteX2" fmla="*/ 2985461 w 2985461"/>
                <a:gd name="connsiteY2" fmla="*/ 613855 h 613855"/>
                <a:gd name="connsiteX3" fmla="*/ 0 w 2985461"/>
                <a:gd name="connsiteY3" fmla="*/ 613855 h 613855"/>
                <a:gd name="connsiteX4" fmla="*/ 0 w 2985461"/>
                <a:gd name="connsiteY4" fmla="*/ 0 h 613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85461" h="613855">
                  <a:moveTo>
                    <a:pt x="0" y="0"/>
                  </a:moveTo>
                  <a:lnTo>
                    <a:pt x="2985461" y="0"/>
                  </a:lnTo>
                  <a:lnTo>
                    <a:pt x="2985461" y="613855"/>
                  </a:lnTo>
                  <a:lnTo>
                    <a:pt x="0" y="613855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83808" tIns="0" rIns="0" bIns="0" numCol="1" spcCol="1270" anchor="t" anchorCtr="0">
              <a:noAutofit/>
            </a:bodyPr>
            <a:lstStyle/>
            <a:p>
              <a:pPr marL="0" lvl="0" indent="0" algn="l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de-DE" sz="1400" kern="1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" name="Ellipse 38">
              <a:extLst>
                <a:ext uri="{FF2B5EF4-FFF2-40B4-BE49-F238E27FC236}">
                  <a16:creationId xmlns:a16="http://schemas.microsoft.com/office/drawing/2014/main" id="{1823291E-D25E-3CA9-A8C9-FF80C613DB0F}"/>
                </a:ext>
              </a:extLst>
            </p:cNvPr>
            <p:cNvSpPr/>
            <p:nvPr/>
          </p:nvSpPr>
          <p:spPr>
            <a:xfrm>
              <a:off x="7667110" y="2374735"/>
              <a:ext cx="828000" cy="828000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0" name="Freihandform: Form 39">
              <a:extLst>
                <a:ext uri="{FF2B5EF4-FFF2-40B4-BE49-F238E27FC236}">
                  <a16:creationId xmlns:a16="http://schemas.microsoft.com/office/drawing/2014/main" id="{0253676C-B205-8869-85E4-16672871CDCF}"/>
                </a:ext>
              </a:extLst>
            </p:cNvPr>
            <p:cNvSpPr/>
            <p:nvPr/>
          </p:nvSpPr>
          <p:spPr>
            <a:xfrm>
              <a:off x="7810910" y="2769834"/>
              <a:ext cx="1727767" cy="3973865"/>
            </a:xfrm>
            <a:custGeom>
              <a:avLst/>
              <a:gdLst>
                <a:gd name="connsiteX0" fmla="*/ 0 w 1727767"/>
                <a:gd name="connsiteY0" fmla="*/ 0 h 3973865"/>
                <a:gd name="connsiteX1" fmla="*/ 1727767 w 1727767"/>
                <a:gd name="connsiteY1" fmla="*/ 0 h 3973865"/>
                <a:gd name="connsiteX2" fmla="*/ 1727767 w 1727767"/>
                <a:gd name="connsiteY2" fmla="*/ 3973865 h 3973865"/>
                <a:gd name="connsiteX3" fmla="*/ 0 w 1727767"/>
                <a:gd name="connsiteY3" fmla="*/ 3973865 h 3973865"/>
                <a:gd name="connsiteX4" fmla="*/ 0 w 1727767"/>
                <a:gd name="connsiteY4" fmla="*/ 0 h 3973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27767" h="3973865">
                  <a:moveTo>
                    <a:pt x="0" y="0"/>
                  </a:moveTo>
                  <a:lnTo>
                    <a:pt x="1727767" y="0"/>
                  </a:lnTo>
                  <a:lnTo>
                    <a:pt x="1727767" y="3973865"/>
                  </a:lnTo>
                  <a:lnTo>
                    <a:pt x="0" y="3973865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61626" tIns="0" rIns="0" bIns="0" numCol="1" spcCol="1270" anchor="t" anchorCtr="0">
              <a:noAutofit/>
            </a:bodyPr>
            <a:lstStyle/>
            <a:p>
              <a:pPr marL="0" lvl="0" indent="0" algn="l" defTabSz="2889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de-DE" sz="6500" kern="1200" dirty="0"/>
            </a:p>
          </p:txBody>
        </p:sp>
      </p:grpSp>
      <p:sp>
        <p:nvSpPr>
          <p:cNvPr id="5" name="Rechteck 4">
            <a:extLst>
              <a:ext uri="{FF2B5EF4-FFF2-40B4-BE49-F238E27FC236}">
                <a16:creationId xmlns:a16="http://schemas.microsoft.com/office/drawing/2014/main" id="{AC10057C-AFA7-D02A-2C80-7B83812D0A7C}"/>
              </a:ext>
            </a:extLst>
          </p:cNvPr>
          <p:cNvSpPr/>
          <p:nvPr/>
        </p:nvSpPr>
        <p:spPr>
          <a:xfrm>
            <a:off x="9360925" y="3006870"/>
            <a:ext cx="2856931" cy="12009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ukta" panose="020B0000000000000000" pitchFamily="34" charset="0"/>
                <a:cs typeface="Mukta" panose="020B0000000000000000" pitchFamily="34" charset="0"/>
              </a:rPr>
              <a:t>Erschließung und Erweiterung der Kreislaufführung von Roh- und Reststoffen in der TRK</a:t>
            </a:r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CBB54B6C-0C54-1753-BD75-4817922B67D7}"/>
              </a:ext>
            </a:extLst>
          </p:cNvPr>
          <p:cNvSpPr/>
          <p:nvPr/>
        </p:nvSpPr>
        <p:spPr>
          <a:xfrm>
            <a:off x="10103340" y="1786740"/>
            <a:ext cx="1224000" cy="1224000"/>
          </a:xfrm>
          <a:prstGeom prst="ellips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ukta" panose="020B0000000000000000" pitchFamily="34" charset="0"/>
              <a:cs typeface="Mukta" panose="020B0000000000000000" pitchFamily="34" charset="0"/>
            </a:endParaRP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F6DE48F7-9167-57E4-0BC8-E8AD665FACD3}"/>
              </a:ext>
            </a:extLst>
          </p:cNvPr>
          <p:cNvSpPr/>
          <p:nvPr/>
        </p:nvSpPr>
        <p:spPr>
          <a:xfrm>
            <a:off x="5900484" y="1330968"/>
            <a:ext cx="2496976" cy="7162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ukta" panose="020B0000000000000000" pitchFamily="34" charset="0"/>
                <a:cs typeface="Mukta" panose="020B0000000000000000" pitchFamily="34" charset="0"/>
              </a:rPr>
              <a:t>Stärkung von Innovation und Technologietransfer von BÖ-Lösungen</a:t>
            </a:r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A3D7A097-EBAE-9D17-3DE2-249732C492B2}"/>
              </a:ext>
            </a:extLst>
          </p:cNvPr>
          <p:cNvSpPr/>
          <p:nvPr/>
        </p:nvSpPr>
        <p:spPr>
          <a:xfrm>
            <a:off x="5153830" y="4098176"/>
            <a:ext cx="2741103" cy="7162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ukta" panose="020B0000000000000000" pitchFamily="34" charset="0"/>
                <a:cs typeface="Mukta" panose="020B0000000000000000" pitchFamily="34" charset="0"/>
              </a:rPr>
              <a:t>Profil als Bioökonomieregion nach innen und außen schärfen</a:t>
            </a:r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28D9D9E6-0215-C85F-DAE8-9018FDBBFD08}"/>
              </a:ext>
            </a:extLst>
          </p:cNvPr>
          <p:cNvSpPr/>
          <p:nvPr/>
        </p:nvSpPr>
        <p:spPr>
          <a:xfrm>
            <a:off x="2311674" y="2175800"/>
            <a:ext cx="2789584" cy="7162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ukta" panose="020B0000000000000000" pitchFamily="34" charset="0"/>
                <a:cs typeface="Mukta" panose="020B0000000000000000" pitchFamily="34" charset="0"/>
              </a:rPr>
              <a:t>Synergien mit Mobilität, Energie und Digitalisierung erschließen und intensivieren</a:t>
            </a:r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A89C077D-CFB8-D81A-32F9-CEFA8212F6BD}"/>
              </a:ext>
            </a:extLst>
          </p:cNvPr>
          <p:cNvSpPr/>
          <p:nvPr/>
        </p:nvSpPr>
        <p:spPr>
          <a:xfrm>
            <a:off x="2529157" y="5036735"/>
            <a:ext cx="3258375" cy="12774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ukta" panose="020B0000000000000000" pitchFamily="34" charset="0"/>
                <a:cs typeface="Mukta" panose="020B0000000000000000" pitchFamily="34" charset="0"/>
              </a:rPr>
              <a:t>Vernetzung der Akteure innerhalb der Region und mit führenden deutschen und europäischen Bioökonomieregionen</a:t>
            </a:r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6C547786-337C-F00E-7DBB-3462CDCFEDE8}"/>
              </a:ext>
            </a:extLst>
          </p:cNvPr>
          <p:cNvSpPr/>
          <p:nvPr/>
        </p:nvSpPr>
        <p:spPr>
          <a:xfrm>
            <a:off x="124841" y="4244667"/>
            <a:ext cx="1987449" cy="7816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ukta" panose="020B0000000000000000" pitchFamily="34" charset="0"/>
                <a:cs typeface="Mukta" panose="020B0000000000000000" pitchFamily="34" charset="0"/>
              </a:rPr>
              <a:t>Aufmerksamkeit für die Bioökonomie steigern</a:t>
            </a:r>
          </a:p>
        </p:txBody>
      </p:sp>
      <p:sp>
        <p:nvSpPr>
          <p:cNvPr id="14" name="Titel 3">
            <a:extLst>
              <a:ext uri="{FF2B5EF4-FFF2-40B4-BE49-F238E27FC236}">
                <a16:creationId xmlns:a16="http://schemas.microsoft.com/office/drawing/2014/main" id="{1B2C3AA4-C973-9F2C-4A4D-9C90E448A33D}"/>
              </a:ext>
            </a:extLst>
          </p:cNvPr>
          <p:cNvSpPr txBox="1">
            <a:spLocks/>
          </p:cNvSpPr>
          <p:nvPr/>
        </p:nvSpPr>
        <p:spPr>
          <a:xfrm>
            <a:off x="2471624" y="261900"/>
            <a:ext cx="8882175" cy="72869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baseline="0">
                <a:solidFill>
                  <a:srgbClr val="D9222A"/>
                </a:solidFill>
                <a:latin typeface="Mukta ExtraBold" panose="020B0000000000000000" pitchFamily="34" charset="77"/>
                <a:ea typeface="+mj-ea"/>
                <a:cs typeface="+mj-cs"/>
              </a:defRPr>
            </a:lvl1pPr>
          </a:lstStyle>
          <a:p>
            <a:r>
              <a:rPr lang="de-DE" sz="3200" dirty="0">
                <a:solidFill>
                  <a:srgbClr val="B51B19"/>
                </a:solidFill>
              </a:rPr>
              <a:t>Strategisches Vorgehen der TRK</a:t>
            </a:r>
            <a:endParaRPr lang="de-DE" sz="2400" dirty="0">
              <a:solidFill>
                <a:srgbClr val="B51B19"/>
              </a:solidFill>
              <a:latin typeface="Mukta" panose="020B0000000000000000" pitchFamily="34" charset="0"/>
              <a:cs typeface="Mukta" panose="020B0000000000000000" pitchFamily="34" charset="0"/>
            </a:endParaRPr>
          </a:p>
        </p:txBody>
      </p:sp>
      <p:pic>
        <p:nvPicPr>
          <p:cNvPr id="4" name="Grafik 3" descr="Auge mit einfarbiger Füllung">
            <a:extLst>
              <a:ext uri="{FF2B5EF4-FFF2-40B4-BE49-F238E27FC236}">
                <a16:creationId xmlns:a16="http://schemas.microsoft.com/office/drawing/2014/main" id="{6726B076-9102-62B3-9A7F-75C76408F7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578740" y="5014187"/>
            <a:ext cx="376154" cy="376154"/>
          </a:xfrm>
          <a:prstGeom prst="rect">
            <a:avLst/>
          </a:prstGeom>
        </p:spPr>
      </p:pic>
      <p:pic>
        <p:nvPicPr>
          <p:cNvPr id="13" name="Grafik 12" descr="Netzwerk mit einfarbiger Füllung">
            <a:extLst>
              <a:ext uri="{FF2B5EF4-FFF2-40B4-BE49-F238E27FC236}">
                <a16:creationId xmlns:a16="http://schemas.microsoft.com/office/drawing/2014/main" id="{5FE2FDA0-F77B-1224-8DD9-E19D2BBFAD1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734068" y="4177433"/>
            <a:ext cx="434916" cy="434916"/>
          </a:xfrm>
          <a:prstGeom prst="rect">
            <a:avLst/>
          </a:prstGeom>
        </p:spPr>
      </p:pic>
      <p:pic>
        <p:nvPicPr>
          <p:cNvPr id="16" name="Grafik 15" descr="Handschlag mit einfarbiger Füllung">
            <a:extLst>
              <a:ext uri="{FF2B5EF4-FFF2-40B4-BE49-F238E27FC236}">
                <a16:creationId xmlns:a16="http://schemas.microsoft.com/office/drawing/2014/main" id="{666590E6-B610-C9FA-5CB6-98B9C6CF95E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092078" y="3493195"/>
            <a:ext cx="528622" cy="528622"/>
          </a:xfrm>
          <a:prstGeom prst="rect">
            <a:avLst/>
          </a:prstGeom>
        </p:spPr>
      </p:pic>
      <p:pic>
        <p:nvPicPr>
          <p:cNvPr id="18" name="Grafik 17" descr="Raute mit einfarbiger Füllung">
            <a:extLst>
              <a:ext uri="{FF2B5EF4-FFF2-40B4-BE49-F238E27FC236}">
                <a16:creationId xmlns:a16="http://schemas.microsoft.com/office/drawing/2014/main" id="{C0F86AD0-7995-1B4A-1300-7F33D805BFD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780963" y="2902206"/>
            <a:ext cx="543781" cy="543781"/>
          </a:xfrm>
          <a:prstGeom prst="rect">
            <a:avLst/>
          </a:prstGeom>
        </p:spPr>
      </p:pic>
      <p:pic>
        <p:nvPicPr>
          <p:cNvPr id="22" name="Grafik 21" descr="Gruppenbrainstorming mit einfarbiger Füllung">
            <a:extLst>
              <a:ext uri="{FF2B5EF4-FFF2-40B4-BE49-F238E27FC236}">
                <a16:creationId xmlns:a16="http://schemas.microsoft.com/office/drawing/2014/main" id="{73E8AE27-0241-134D-F2A5-6AB3FC320C5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7610484" y="2429465"/>
            <a:ext cx="719975" cy="719975"/>
          </a:xfrm>
          <a:prstGeom prst="rect">
            <a:avLst/>
          </a:prstGeom>
        </p:spPr>
      </p:pic>
      <p:pic>
        <p:nvPicPr>
          <p:cNvPr id="26" name="Grafik 25" descr="Pfeil Kreis mit einfarbiger Füllung">
            <a:extLst>
              <a:ext uri="{FF2B5EF4-FFF2-40B4-BE49-F238E27FC236}">
                <a16:creationId xmlns:a16="http://schemas.microsoft.com/office/drawing/2014/main" id="{AB20AEBB-86CB-E848-BF49-92F24B0E993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0167510" y="1850910"/>
            <a:ext cx="1095660" cy="1095660"/>
          </a:xfrm>
          <a:prstGeom prst="rect">
            <a:avLst/>
          </a:prstGeom>
        </p:spPr>
      </p:pic>
      <p:pic>
        <p:nvPicPr>
          <p:cNvPr id="28" name="Grafik 27" descr="Blatt mit einfarbiger Füllung">
            <a:extLst>
              <a:ext uri="{FF2B5EF4-FFF2-40B4-BE49-F238E27FC236}">
                <a16:creationId xmlns:a16="http://schemas.microsoft.com/office/drawing/2014/main" id="{0F31AB0F-2F26-90ED-2604-6D1F97B8ADAD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0537441" y="2207279"/>
            <a:ext cx="404494" cy="404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76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020EED0D-AF0C-FE58-D23F-FC2E887B26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2475" y="1834200"/>
            <a:ext cx="10011300" cy="4395150"/>
          </a:xfrm>
        </p:spPr>
        <p:txBody>
          <a:bodyPr>
            <a:normAutofit/>
          </a:bodyPr>
          <a:lstStyle/>
          <a:p>
            <a:pPr marL="361950" indent="-361950">
              <a:buClr>
                <a:srgbClr val="B71918"/>
              </a:buClr>
              <a:buFont typeface="Wingdings" panose="05000000000000000000" pitchFamily="2" charset="2"/>
              <a:buChar char="Ø"/>
            </a:pPr>
            <a:r>
              <a:rPr lang="de-DE" sz="2400" b="0" dirty="0">
                <a:solidFill>
                  <a:schemeClr val="tx1"/>
                </a:solidFill>
                <a:latin typeface="Mukta" panose="020B0000000000000000" pitchFamily="34" charset="0"/>
                <a:cs typeface="Mukta" panose="020B0000000000000000" pitchFamily="34" charset="0"/>
              </a:rPr>
              <a:t>Vorstellung der Bioökonomiestrategie, Ergebnisse und regionale Beispiele am 22.04.2024 sowie bei weiteren Intermediären in den TRK Gremien</a:t>
            </a:r>
          </a:p>
          <a:p>
            <a:pPr marL="361950" indent="-361950">
              <a:buClr>
                <a:srgbClr val="B71918"/>
              </a:buClr>
              <a:buFont typeface="Wingdings" panose="05000000000000000000" pitchFamily="2" charset="2"/>
              <a:buChar char="Ø"/>
            </a:pPr>
            <a:r>
              <a:rPr lang="de-DE" sz="2400" b="0" dirty="0">
                <a:solidFill>
                  <a:schemeClr val="tx1"/>
                </a:solidFill>
                <a:latin typeface="Mukta" panose="020B0000000000000000" pitchFamily="34" charset="0"/>
                <a:cs typeface="Mukta" panose="020B0000000000000000" pitchFamily="34" charset="0"/>
              </a:rPr>
              <a:t>Workshop mit kommunalen Unternehmen zur Optimierung der </a:t>
            </a:r>
            <a:br>
              <a:rPr lang="de-DE" sz="2400" b="0" dirty="0">
                <a:solidFill>
                  <a:schemeClr val="tx1"/>
                </a:solidFill>
                <a:latin typeface="Mukta" panose="020B0000000000000000" pitchFamily="34" charset="0"/>
                <a:cs typeface="Mukta" panose="020B0000000000000000" pitchFamily="34" charset="0"/>
              </a:rPr>
            </a:br>
            <a:r>
              <a:rPr lang="de-DE" sz="2400" b="0" dirty="0">
                <a:solidFill>
                  <a:schemeClr val="tx1"/>
                </a:solidFill>
                <a:latin typeface="Mukta" panose="020B0000000000000000" pitchFamily="34" charset="0"/>
                <a:cs typeface="Mukta" panose="020B0000000000000000" pitchFamily="34" charset="0"/>
              </a:rPr>
              <a:t>Biomasse-Verwertungskontingente innerhalb der Region</a:t>
            </a:r>
          </a:p>
          <a:p>
            <a:pPr marL="361950" indent="-361950">
              <a:buClr>
                <a:srgbClr val="B71918"/>
              </a:buClr>
              <a:buFont typeface="Wingdings" panose="05000000000000000000" pitchFamily="2" charset="2"/>
              <a:buChar char="Ø"/>
            </a:pPr>
            <a:r>
              <a:rPr lang="de-DE" sz="2400" b="0" dirty="0">
                <a:solidFill>
                  <a:schemeClr val="tx1"/>
                </a:solidFill>
                <a:latin typeface="Mukta" panose="020B0000000000000000" pitchFamily="34" charset="0"/>
                <a:cs typeface="Mukta" panose="020B0000000000000000" pitchFamily="34" charset="0"/>
              </a:rPr>
              <a:t>Informationsveranstaltung zu technischen Ausbaupotenzialen von bestehenden Abwasser- oder Abfallbehandlungsanlagen</a:t>
            </a:r>
          </a:p>
          <a:p>
            <a:pPr marL="361950" indent="-361950">
              <a:buClr>
                <a:srgbClr val="B71918"/>
              </a:buClr>
              <a:buFont typeface="Wingdings" panose="05000000000000000000" pitchFamily="2" charset="2"/>
              <a:buChar char="Ø"/>
            </a:pPr>
            <a:r>
              <a:rPr lang="de-DE" sz="2400" b="0" dirty="0">
                <a:solidFill>
                  <a:schemeClr val="tx1"/>
                </a:solidFill>
                <a:latin typeface="Mukta" panose="020B0000000000000000" pitchFamily="34" charset="0"/>
                <a:cs typeface="Mukta" panose="020B0000000000000000" pitchFamily="34" charset="0"/>
              </a:rPr>
              <a:t>Besuche von innovativen und bedeutsamen Bioökonomie-Unternehmen in der TechnologieRegion Karlsruhe</a:t>
            </a:r>
          </a:p>
          <a:p>
            <a:pPr marL="361950" indent="-361950">
              <a:buClr>
                <a:srgbClr val="B71918"/>
              </a:buClr>
              <a:buFont typeface="Wingdings" panose="05000000000000000000" pitchFamily="2" charset="2"/>
              <a:buChar char="Ø"/>
            </a:pPr>
            <a:r>
              <a:rPr lang="de-DE" sz="2400" b="0" dirty="0">
                <a:solidFill>
                  <a:schemeClr val="tx1"/>
                </a:solidFill>
                <a:latin typeface="Mukta" panose="020B0000000000000000" pitchFamily="34" charset="0"/>
                <a:cs typeface="Mukta" panose="020B0000000000000000" pitchFamily="34" charset="0"/>
              </a:rPr>
              <a:t>Veranstaltung mit internationalen Fachkräften zur Bioökonomie</a:t>
            </a:r>
          </a:p>
        </p:txBody>
      </p:sp>
      <p:sp>
        <p:nvSpPr>
          <p:cNvPr id="6" name="Titel 3">
            <a:extLst>
              <a:ext uri="{FF2B5EF4-FFF2-40B4-BE49-F238E27FC236}">
                <a16:creationId xmlns:a16="http://schemas.microsoft.com/office/drawing/2014/main" id="{795A70E4-770B-32CA-0307-264AD582702E}"/>
              </a:ext>
            </a:extLst>
          </p:cNvPr>
          <p:cNvSpPr txBox="1">
            <a:spLocks/>
          </p:cNvSpPr>
          <p:nvPr/>
        </p:nvSpPr>
        <p:spPr>
          <a:xfrm>
            <a:off x="2471624" y="261900"/>
            <a:ext cx="8882175" cy="72869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baseline="0">
                <a:solidFill>
                  <a:srgbClr val="D9222A"/>
                </a:solidFill>
                <a:latin typeface="Mukta ExtraBold" panose="020B0000000000000000" pitchFamily="34" charset="77"/>
                <a:ea typeface="+mj-ea"/>
                <a:cs typeface="+mj-cs"/>
              </a:defRPr>
            </a:lvl1pPr>
          </a:lstStyle>
          <a:p>
            <a:r>
              <a:rPr lang="de-DE" sz="3200" dirty="0">
                <a:solidFill>
                  <a:srgbClr val="B71A17"/>
                </a:solidFill>
              </a:rPr>
              <a:t>Nächste Schritte und Maßnahmen</a:t>
            </a:r>
            <a:endParaRPr lang="de-DE" sz="2400" dirty="0">
              <a:solidFill>
                <a:schemeClr val="tx1"/>
              </a:solidFill>
              <a:latin typeface="Mukta" panose="020B0000000000000000" pitchFamily="34" charset="0"/>
              <a:cs typeface="Mukta" panose="020B00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3301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F350000-8061-E377-EFCB-8CD5661C49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3200" dirty="0">
                <a:solidFill>
                  <a:srgbClr val="B71918"/>
                </a:solidFill>
              </a:rPr>
              <a:t>Einladung zur Vorstellung der Bioökonomiestrategie</a:t>
            </a:r>
            <a:endParaRPr lang="de-DE" dirty="0">
              <a:solidFill>
                <a:srgbClr val="B71918"/>
              </a:solidFill>
            </a:endParaRPr>
          </a:p>
        </p:txBody>
      </p:sp>
      <p:pic>
        <p:nvPicPr>
          <p:cNvPr id="5" name="Inhaltsplatzhalter 4">
            <a:extLst>
              <a:ext uri="{FF2B5EF4-FFF2-40B4-BE49-F238E27FC236}">
                <a16:creationId xmlns:a16="http://schemas.microsoft.com/office/drawing/2014/main" id="{C2DD9F02-BE11-4C41-76EA-20CCA3CBA86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490244" y="2519363"/>
            <a:ext cx="3532187" cy="3532187"/>
          </a:xfr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61065A6D-D91F-AFD2-DF73-A659C8FB27F8}"/>
              </a:ext>
            </a:extLst>
          </p:cNvPr>
          <p:cNvSpPr txBox="1"/>
          <p:nvPr/>
        </p:nvSpPr>
        <p:spPr>
          <a:xfrm>
            <a:off x="1152000" y="3808402"/>
            <a:ext cx="333824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DE" sz="2800" dirty="0">
                <a:solidFill>
                  <a:srgbClr val="B71918"/>
                </a:solidFill>
                <a:latin typeface="Mukta" panose="020B0000000000000000" pitchFamily="34" charset="0"/>
                <a:cs typeface="Mukta" panose="020B0000000000000000" pitchFamily="34" charset="0"/>
              </a:rPr>
              <a:t>22.04.2024</a:t>
            </a:r>
          </a:p>
          <a:p>
            <a:pPr algn="ctr"/>
            <a:r>
              <a:rPr lang="de-DE" sz="2800" dirty="0">
                <a:solidFill>
                  <a:srgbClr val="B71918"/>
                </a:solidFill>
                <a:latin typeface="Mukta" panose="020B0000000000000000" pitchFamily="34" charset="0"/>
                <a:cs typeface="Mukta" panose="020B0000000000000000" pitchFamily="34" charset="0"/>
              </a:rPr>
              <a:t>14:00 – 17:00 Uhr</a:t>
            </a:r>
            <a:endParaRPr lang="de-DE" sz="2800" dirty="0">
              <a:latin typeface="Mukta" panose="020B0000000000000000" pitchFamily="34" charset="0"/>
              <a:cs typeface="Mukta" panose="020B0000000000000000" pitchFamily="34" charset="0"/>
            </a:endParaRP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2D0CED03-2CF7-3380-F658-3912E2165588}"/>
              </a:ext>
            </a:extLst>
          </p:cNvPr>
          <p:cNvSpPr txBox="1"/>
          <p:nvPr/>
        </p:nvSpPr>
        <p:spPr>
          <a:xfrm>
            <a:off x="8022337" y="3808401"/>
            <a:ext cx="333824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DE" sz="2800" dirty="0">
                <a:solidFill>
                  <a:srgbClr val="B71918"/>
                </a:solidFill>
                <a:latin typeface="Mukta" panose="020B0000000000000000" pitchFamily="34" charset="0"/>
                <a:cs typeface="Mukta" panose="020B0000000000000000" pitchFamily="34" charset="0"/>
              </a:rPr>
              <a:t>IHK Karlsruhe</a:t>
            </a:r>
          </a:p>
          <a:p>
            <a:pPr algn="ctr"/>
            <a:r>
              <a:rPr lang="de-DE" sz="2800" dirty="0">
                <a:solidFill>
                  <a:srgbClr val="B71918"/>
                </a:solidFill>
                <a:latin typeface="Mukta" panose="020B0000000000000000" pitchFamily="34" charset="0"/>
                <a:cs typeface="Mukta" panose="020B0000000000000000" pitchFamily="34" charset="0"/>
              </a:rPr>
              <a:t>Saal Baden</a:t>
            </a:r>
            <a:endParaRPr lang="de-DE" sz="2800" dirty="0">
              <a:latin typeface="Mukta" panose="020B0000000000000000" pitchFamily="34" charset="0"/>
              <a:cs typeface="Mukta" panose="020B00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97566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uppieren 21">
            <a:extLst>
              <a:ext uri="{FF2B5EF4-FFF2-40B4-BE49-F238E27FC236}">
                <a16:creationId xmlns:a16="http://schemas.microsoft.com/office/drawing/2014/main" id="{4C889660-6D3D-EFB3-D42F-C3C1A0C893F2}"/>
              </a:ext>
            </a:extLst>
          </p:cNvPr>
          <p:cNvGrpSpPr/>
          <p:nvPr/>
        </p:nvGrpSpPr>
        <p:grpSpPr>
          <a:xfrm>
            <a:off x="6146873" y="0"/>
            <a:ext cx="6045128" cy="4771710"/>
            <a:chOff x="6146873" y="0"/>
            <a:chExt cx="6045128" cy="4771710"/>
          </a:xfrm>
        </p:grpSpPr>
        <p:sp>
          <p:nvSpPr>
            <p:cNvPr id="4" name="Rechteck 3">
              <a:extLst>
                <a:ext uri="{FF2B5EF4-FFF2-40B4-BE49-F238E27FC236}">
                  <a16:creationId xmlns:a16="http://schemas.microsoft.com/office/drawing/2014/main" id="{1A46EF91-DF22-60CF-04A6-5E494B6C93C1}"/>
                </a:ext>
              </a:extLst>
            </p:cNvPr>
            <p:cNvSpPr/>
            <p:nvPr/>
          </p:nvSpPr>
          <p:spPr>
            <a:xfrm>
              <a:off x="6146873" y="0"/>
              <a:ext cx="6045128" cy="477171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5" name="Grafik 4">
              <a:extLst>
                <a:ext uri="{FF2B5EF4-FFF2-40B4-BE49-F238E27FC236}">
                  <a16:creationId xmlns:a16="http://schemas.microsoft.com/office/drawing/2014/main" id="{71DB1456-16E8-B400-653B-D67EF65804C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616" r="12097"/>
            <a:stretch/>
          </p:blipFill>
          <p:spPr>
            <a:xfrm>
              <a:off x="6146873" y="0"/>
              <a:ext cx="6040973" cy="4626911"/>
            </a:xfrm>
            <a:prstGeom prst="rect">
              <a:avLst/>
            </a:prstGeom>
          </p:spPr>
        </p:pic>
      </p:grpSp>
      <p:sp>
        <p:nvSpPr>
          <p:cNvPr id="6" name="Titel 5">
            <a:extLst>
              <a:ext uri="{FF2B5EF4-FFF2-40B4-BE49-F238E27FC236}">
                <a16:creationId xmlns:a16="http://schemas.microsoft.com/office/drawing/2014/main" id="{3BF237BF-5BA7-8305-CF2D-C5EE634C1A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1741" y="1145095"/>
            <a:ext cx="3759011" cy="1150632"/>
          </a:xfrm>
        </p:spPr>
        <p:txBody>
          <a:bodyPr/>
          <a:lstStyle/>
          <a:p>
            <a:r>
              <a:rPr lang="en-GB" sz="5400" b="1" dirty="0">
                <a:solidFill>
                  <a:srgbClr val="B71918"/>
                </a:solidFill>
                <a:latin typeface="Mukta" panose="020B0000000000000000" pitchFamily="34" charset="0"/>
                <a:cs typeface="Mukta" panose="020B0000000000000000" pitchFamily="34" charset="0"/>
              </a:rPr>
              <a:t>Vielen Dank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ECC98D80-8F8A-07FD-9159-44840943B97A}"/>
              </a:ext>
            </a:extLst>
          </p:cNvPr>
          <p:cNvSpPr txBox="1"/>
          <p:nvPr/>
        </p:nvSpPr>
        <p:spPr>
          <a:xfrm>
            <a:off x="2927045" y="2483239"/>
            <a:ext cx="2795778" cy="18312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3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600" b="1" i="0" kern="1200" baseline="0" noProof="0" dirty="0">
                <a:latin typeface="Mukta" panose="020B0000000000000000" pitchFamily="34" charset="0"/>
                <a:cs typeface="Mukta" panose="020B0000000000000000" pitchFamily="34" charset="0"/>
              </a:rPr>
              <a:t>Lenz Sulzer</a:t>
            </a:r>
          </a:p>
          <a:p>
            <a:pPr marL="0" marR="0" lvl="4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200" kern="1200" baseline="0" noProof="0" dirty="0">
                <a:latin typeface="Mukta" panose="020B0000000000000000" pitchFamily="34" charset="0"/>
                <a:cs typeface="Mukta" panose="020B0000000000000000" pitchFamily="34" charset="0"/>
              </a:rPr>
              <a:t>TechnologieRegion Karlsruhe GmbH</a:t>
            </a:r>
            <a:br>
              <a:rPr lang="de-DE" sz="1200" kern="1200" baseline="0" noProof="0" dirty="0">
                <a:latin typeface="Mukta" panose="020B0000000000000000" pitchFamily="34" charset="0"/>
                <a:cs typeface="Mukta" panose="020B0000000000000000" pitchFamily="34" charset="0"/>
              </a:rPr>
            </a:br>
            <a:r>
              <a:rPr lang="de-DE" sz="1200" kern="1200" baseline="0" noProof="0" dirty="0">
                <a:latin typeface="Mukta" panose="020B0000000000000000" pitchFamily="34" charset="0"/>
                <a:cs typeface="Mukta" panose="020B0000000000000000" pitchFamily="34" charset="0"/>
              </a:rPr>
              <a:t>Emmy-Noether-Straße 11</a:t>
            </a:r>
            <a:br>
              <a:rPr lang="de-DE" sz="1200" kern="1200" baseline="0" noProof="0" dirty="0">
                <a:latin typeface="Mukta" panose="020B0000000000000000" pitchFamily="34" charset="0"/>
                <a:cs typeface="Mukta" panose="020B0000000000000000" pitchFamily="34" charset="0"/>
              </a:rPr>
            </a:br>
            <a:r>
              <a:rPr lang="de-DE" sz="1200" kern="1200" baseline="0" noProof="0" dirty="0">
                <a:latin typeface="Mukta" panose="020B0000000000000000" pitchFamily="34" charset="0"/>
                <a:cs typeface="Mukta" panose="020B0000000000000000" pitchFamily="34" charset="0"/>
              </a:rPr>
              <a:t>D-76131 Karlsruhe</a:t>
            </a:r>
          </a:p>
          <a:p>
            <a:pPr marL="0" marR="0" lvl="4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200" kern="1200" baseline="0" noProof="0" dirty="0">
                <a:latin typeface="Mukta" panose="020B0000000000000000" pitchFamily="34" charset="0"/>
                <a:cs typeface="Mukta" panose="020B0000000000000000" pitchFamily="34" charset="0"/>
              </a:rPr>
              <a:t>Telefon: +49 721 40241-728</a:t>
            </a:r>
          </a:p>
          <a:p>
            <a:pPr marL="0" marR="0" lvl="4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200" kern="1200" baseline="0" noProof="0" dirty="0">
                <a:latin typeface="Mukta" panose="020B0000000000000000" pitchFamily="34" charset="0"/>
                <a:cs typeface="Mukta" panose="020B0000000000000000" pitchFamily="34" charset="0"/>
              </a:rPr>
              <a:t>lenz.sulzer@trk.de</a:t>
            </a:r>
            <a:br>
              <a:rPr lang="de-DE" sz="1200" kern="1200" baseline="0" noProof="0" dirty="0">
                <a:latin typeface="Mukta" panose="020B0000000000000000" pitchFamily="34" charset="0"/>
                <a:cs typeface="Mukta" panose="020B0000000000000000" pitchFamily="34" charset="0"/>
              </a:rPr>
            </a:br>
            <a:r>
              <a:rPr lang="de-DE" sz="1200" kern="1200" baseline="0" noProof="0" dirty="0">
                <a:latin typeface="Mukta" panose="020B0000000000000000" pitchFamily="34" charset="0"/>
                <a:cs typeface="Mukta" panose="020B0000000000000000" pitchFamily="34" charset="0"/>
              </a:rPr>
              <a:t>www.trk.de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50C42F6C-87AE-85BE-AFBD-41C541DD64B9}"/>
              </a:ext>
            </a:extLst>
          </p:cNvPr>
          <p:cNvSpPr txBox="1"/>
          <p:nvPr/>
        </p:nvSpPr>
        <p:spPr>
          <a:xfrm>
            <a:off x="2927045" y="4480733"/>
            <a:ext cx="4409629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3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600" b="1" i="0" kern="1200" baseline="0" noProof="0" dirty="0">
                <a:latin typeface="Mukta" panose="020B0000000000000000" pitchFamily="34" charset="0"/>
                <a:cs typeface="Mukta" panose="020B0000000000000000" pitchFamily="34" charset="0"/>
              </a:rPr>
              <a:t>Dr. Petra Jung-Erceg</a:t>
            </a:r>
            <a:br>
              <a:rPr lang="de-DE" sz="1600" b="1" i="0" kern="1200" baseline="0" noProof="0" dirty="0">
                <a:latin typeface="Mukta" panose="020B0000000000000000" pitchFamily="34" charset="0"/>
                <a:cs typeface="Mukta" panose="020B0000000000000000" pitchFamily="34" charset="0"/>
              </a:rPr>
            </a:br>
            <a:r>
              <a:rPr lang="de-DE" sz="1600" b="1" i="0" kern="1200" baseline="0" noProof="0" dirty="0">
                <a:latin typeface="Mukta" panose="020B0000000000000000" pitchFamily="34" charset="0"/>
                <a:cs typeface="Mukta" panose="020B0000000000000000" pitchFamily="34" charset="0"/>
              </a:rPr>
              <a:t>Koordinatorin Strategieentwicklung</a:t>
            </a:r>
          </a:p>
          <a:p>
            <a:pPr marL="0" marR="0" lvl="4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300" kern="1200" baseline="0" noProof="0" dirty="0">
                <a:latin typeface="Mukta" panose="020B0000000000000000" pitchFamily="34" charset="0"/>
                <a:cs typeface="Mukta" panose="020B0000000000000000" pitchFamily="34" charset="0"/>
              </a:rPr>
              <a:t>TechnologieRegion Karlsruhe GmbH</a:t>
            </a:r>
            <a:br>
              <a:rPr lang="de-DE" sz="1300" kern="1200" baseline="0" noProof="0" dirty="0">
                <a:latin typeface="Mukta" panose="020B0000000000000000" pitchFamily="34" charset="0"/>
                <a:cs typeface="Mukta" panose="020B0000000000000000" pitchFamily="34" charset="0"/>
              </a:rPr>
            </a:br>
            <a:r>
              <a:rPr lang="de-DE" sz="1300" kern="1200" baseline="0" noProof="0" dirty="0">
                <a:latin typeface="Mukta" panose="020B0000000000000000" pitchFamily="34" charset="0"/>
                <a:cs typeface="Mukta" panose="020B0000000000000000" pitchFamily="34" charset="0"/>
              </a:rPr>
              <a:t>Emmy-Noether-Straße 11</a:t>
            </a:r>
            <a:br>
              <a:rPr lang="de-DE" sz="1300" kern="1200" baseline="0" noProof="0" dirty="0">
                <a:latin typeface="Mukta" panose="020B0000000000000000" pitchFamily="34" charset="0"/>
                <a:cs typeface="Mukta" panose="020B0000000000000000" pitchFamily="34" charset="0"/>
              </a:rPr>
            </a:br>
            <a:r>
              <a:rPr lang="de-DE" sz="1300" kern="1200" baseline="0" noProof="0" dirty="0">
                <a:latin typeface="Mukta" panose="020B0000000000000000" pitchFamily="34" charset="0"/>
                <a:cs typeface="Mukta" panose="020B0000000000000000" pitchFamily="34" charset="0"/>
              </a:rPr>
              <a:t>D-76131 Karlsruhe</a:t>
            </a:r>
          </a:p>
          <a:p>
            <a:pPr marL="0" marR="0" lvl="4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300" kern="1200" baseline="0" noProof="0" dirty="0">
                <a:latin typeface="Mukta" panose="020B0000000000000000" pitchFamily="34" charset="0"/>
                <a:cs typeface="Mukta" panose="020B0000000000000000" pitchFamily="34" charset="0"/>
              </a:rPr>
              <a:t>Telefon: +49 721 40244-715</a:t>
            </a:r>
          </a:p>
          <a:p>
            <a:pPr marL="0" marR="0" lvl="4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300" kern="1200" baseline="0" noProof="0" dirty="0">
                <a:latin typeface="Mukta" panose="020B0000000000000000" pitchFamily="34" charset="0"/>
                <a:cs typeface="Mukta" panose="020B0000000000000000" pitchFamily="34" charset="0"/>
              </a:rPr>
              <a:t>petra.jung-erceg@trk.de</a:t>
            </a:r>
            <a:br>
              <a:rPr lang="de-DE" sz="1300" kern="1200" baseline="0" noProof="0" dirty="0">
                <a:latin typeface="Mukta" panose="020B0000000000000000" pitchFamily="34" charset="0"/>
                <a:cs typeface="Mukta" panose="020B0000000000000000" pitchFamily="34" charset="0"/>
              </a:rPr>
            </a:br>
            <a:r>
              <a:rPr lang="de-DE" sz="1300" kern="1200" baseline="0" noProof="0" dirty="0">
                <a:latin typeface="Mukta" panose="020B0000000000000000" pitchFamily="34" charset="0"/>
                <a:cs typeface="Mukta" panose="020B0000000000000000" pitchFamily="34" charset="0"/>
              </a:rPr>
              <a:t>www.trk.de</a:t>
            </a:r>
          </a:p>
        </p:txBody>
      </p:sp>
      <p:pic>
        <p:nvPicPr>
          <p:cNvPr id="24" name="Grafik 23">
            <a:extLst>
              <a:ext uri="{FF2B5EF4-FFF2-40B4-BE49-F238E27FC236}">
                <a16:creationId xmlns:a16="http://schemas.microsoft.com/office/drawing/2014/main" id="{934499AF-FCEA-E007-DA69-EC6DD849BF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1741" y="4480733"/>
            <a:ext cx="1620000" cy="1620000"/>
          </a:xfrm>
          <a:prstGeom prst="rect">
            <a:avLst/>
          </a:prstGeom>
        </p:spPr>
      </p:pic>
      <p:pic>
        <p:nvPicPr>
          <p:cNvPr id="26" name="Grafik 25">
            <a:extLst>
              <a:ext uri="{FF2B5EF4-FFF2-40B4-BE49-F238E27FC236}">
                <a16:creationId xmlns:a16="http://schemas.microsoft.com/office/drawing/2014/main" id="{A06887DF-9C71-9ADF-05FC-B7BA2C671F8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71741" y="2483239"/>
            <a:ext cx="1620000" cy="16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20321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9A0C50EF-37C7-32C5-FC07-D4255D2482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71624" y="261900"/>
            <a:ext cx="8882175" cy="728699"/>
          </a:xfrm>
        </p:spPr>
        <p:txBody>
          <a:bodyPr anchor="ctr"/>
          <a:lstStyle/>
          <a:p>
            <a:r>
              <a:rPr lang="de-DE" dirty="0">
                <a:solidFill>
                  <a:srgbClr val="B71A17"/>
                </a:solidFill>
              </a:rPr>
              <a:t>TechnologieRegion Karlsruhe</a:t>
            </a:r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8ADC6989-30FB-105B-F28A-82E2F32780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29719" y="5595280"/>
            <a:ext cx="2375127" cy="902520"/>
          </a:xfrm>
        </p:spPr>
        <p:txBody>
          <a:bodyPr anchor="ctr"/>
          <a:lstStyle/>
          <a:p>
            <a:pPr marL="0" indent="0">
              <a:buNone/>
            </a:pPr>
            <a:r>
              <a:rPr lang="de-DE" b="0" dirty="0">
                <a:solidFill>
                  <a:schemeClr val="tx1"/>
                </a:solidFill>
              </a:rPr>
              <a:t>6.000 km²</a:t>
            </a:r>
          </a:p>
        </p:txBody>
      </p:sp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169D82BC-2149-0BA3-898D-161AFE07FC1F}"/>
              </a:ext>
            </a:extLst>
          </p:cNvPr>
          <p:cNvGrpSpPr/>
          <p:nvPr/>
        </p:nvGrpSpPr>
        <p:grpSpPr>
          <a:xfrm>
            <a:off x="3475947" y="2003321"/>
            <a:ext cx="7877852" cy="3194842"/>
            <a:chOff x="4019406" y="3140686"/>
            <a:chExt cx="7877852" cy="3194842"/>
          </a:xfrm>
        </p:grpSpPr>
        <p:pic>
          <p:nvPicPr>
            <p:cNvPr id="6" name="Inhaltsplatzhalter 3">
              <a:extLst>
                <a:ext uri="{FF2B5EF4-FFF2-40B4-BE49-F238E27FC236}">
                  <a16:creationId xmlns:a16="http://schemas.microsoft.com/office/drawing/2014/main" id="{C5EF5C5C-5497-3270-2D37-8D561B0E3DB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019406" y="3140686"/>
              <a:ext cx="7758902" cy="3194842"/>
            </a:xfrm>
            <a:prstGeom prst="rect">
              <a:avLst/>
            </a:prstGeom>
          </p:spPr>
        </p:pic>
        <p:pic>
          <p:nvPicPr>
            <p:cNvPr id="7" name="Grafik 6">
              <a:extLst>
                <a:ext uri="{FF2B5EF4-FFF2-40B4-BE49-F238E27FC236}">
                  <a16:creationId xmlns:a16="http://schemas.microsoft.com/office/drawing/2014/main" id="{F8679C9A-AF4C-0CA7-0C69-8AED7BB8673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273179" y="5702358"/>
              <a:ext cx="527990" cy="580788"/>
            </a:xfrm>
            <a:prstGeom prst="rect">
              <a:avLst/>
            </a:prstGeom>
          </p:spPr>
        </p:pic>
        <p:sp>
          <p:nvSpPr>
            <p:cNvPr id="8" name="Google Shape;573;p20">
              <a:extLst>
                <a:ext uri="{FF2B5EF4-FFF2-40B4-BE49-F238E27FC236}">
                  <a16:creationId xmlns:a16="http://schemas.microsoft.com/office/drawing/2014/main" id="{5BEDD76D-9D69-EA08-C26F-09C80DEB1579}"/>
                </a:ext>
              </a:extLst>
            </p:cNvPr>
            <p:cNvSpPr txBox="1">
              <a:spLocks/>
            </p:cNvSpPr>
            <p:nvPr/>
          </p:nvSpPr>
          <p:spPr>
            <a:xfrm>
              <a:off x="4802046" y="5568704"/>
              <a:ext cx="1151614" cy="7144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00806" tIns="100806" rIns="100806" bIns="100806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31750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400"/>
                <a:buFont typeface="Roboto Light"/>
                <a:buChar char="●"/>
                <a:defRPr sz="1400" b="0" i="0" u="none" strike="noStrike" cap="none">
                  <a:solidFill>
                    <a:schemeClr val="dk2"/>
                  </a:solidFill>
                  <a:latin typeface="Roboto Light"/>
                  <a:ea typeface="Roboto Light"/>
                  <a:cs typeface="Roboto Light"/>
                  <a:sym typeface="Roboto Light"/>
                </a:defRPr>
              </a:lvl1pPr>
              <a:lvl2pPr marL="914400" marR="0" lvl="1" indent="-292100" algn="l" rtl="0">
                <a:lnSpc>
                  <a:spcPct val="115000"/>
                </a:lnSpc>
                <a:spcBef>
                  <a:spcPts val="1600"/>
                </a:spcBef>
                <a:spcAft>
                  <a:spcPts val="0"/>
                </a:spcAft>
                <a:buClr>
                  <a:schemeClr val="dk2"/>
                </a:buClr>
                <a:buSzPts val="1000"/>
                <a:buFont typeface="Roboto Light"/>
                <a:buChar char="○"/>
                <a:defRPr sz="1000" b="0" i="0" u="none" strike="noStrike" cap="none">
                  <a:solidFill>
                    <a:schemeClr val="dk2"/>
                  </a:solidFill>
                  <a:latin typeface="Roboto Light"/>
                  <a:ea typeface="Roboto Light"/>
                  <a:cs typeface="Roboto Light"/>
                  <a:sym typeface="Roboto Light"/>
                </a:defRPr>
              </a:lvl2pPr>
              <a:lvl3pPr marL="1371600" marR="0" lvl="2" indent="-292100" algn="l" rtl="0">
                <a:lnSpc>
                  <a:spcPct val="115000"/>
                </a:lnSpc>
                <a:spcBef>
                  <a:spcPts val="1600"/>
                </a:spcBef>
                <a:spcAft>
                  <a:spcPts val="0"/>
                </a:spcAft>
                <a:buClr>
                  <a:schemeClr val="dk2"/>
                </a:buClr>
                <a:buSzPts val="1000"/>
                <a:buFont typeface="Roboto Light"/>
                <a:buChar char="■"/>
                <a:defRPr sz="1000" b="0" i="0" u="none" strike="noStrike" cap="none">
                  <a:solidFill>
                    <a:schemeClr val="dk2"/>
                  </a:solidFill>
                  <a:latin typeface="Roboto Light"/>
                  <a:ea typeface="Roboto Light"/>
                  <a:cs typeface="Roboto Light"/>
                  <a:sym typeface="Roboto Light"/>
                </a:defRPr>
              </a:lvl3pPr>
              <a:lvl4pPr marL="1828800" marR="0" lvl="3" indent="-292100" algn="l" rtl="0">
                <a:lnSpc>
                  <a:spcPct val="115000"/>
                </a:lnSpc>
                <a:spcBef>
                  <a:spcPts val="1600"/>
                </a:spcBef>
                <a:spcAft>
                  <a:spcPts val="0"/>
                </a:spcAft>
                <a:buClr>
                  <a:schemeClr val="dk2"/>
                </a:buClr>
                <a:buSzPts val="1000"/>
                <a:buFont typeface="Roboto Light"/>
                <a:buChar char="●"/>
                <a:defRPr sz="1000" b="0" i="0" u="none" strike="noStrike" cap="none">
                  <a:solidFill>
                    <a:schemeClr val="dk2"/>
                  </a:solidFill>
                  <a:latin typeface="Roboto Light"/>
                  <a:ea typeface="Roboto Light"/>
                  <a:cs typeface="Roboto Light"/>
                  <a:sym typeface="Roboto Light"/>
                </a:defRPr>
              </a:lvl4pPr>
              <a:lvl5pPr marL="2286000" marR="0" lvl="4" indent="-292100" algn="l" rtl="0">
                <a:lnSpc>
                  <a:spcPct val="115000"/>
                </a:lnSpc>
                <a:spcBef>
                  <a:spcPts val="1600"/>
                </a:spcBef>
                <a:spcAft>
                  <a:spcPts val="0"/>
                </a:spcAft>
                <a:buClr>
                  <a:schemeClr val="dk2"/>
                </a:buClr>
                <a:buSzPts val="1000"/>
                <a:buFont typeface="Roboto Light"/>
                <a:buChar char="○"/>
                <a:defRPr sz="1000" b="0" i="0" u="none" strike="noStrike" cap="none">
                  <a:solidFill>
                    <a:schemeClr val="dk2"/>
                  </a:solidFill>
                  <a:latin typeface="Roboto Light"/>
                  <a:ea typeface="Roboto Light"/>
                  <a:cs typeface="Roboto Light"/>
                  <a:sym typeface="Roboto Light"/>
                </a:defRPr>
              </a:lvl5pPr>
              <a:lvl6pPr marL="2743200" marR="0" lvl="5" indent="-292100" algn="l" rtl="0">
                <a:lnSpc>
                  <a:spcPct val="115000"/>
                </a:lnSpc>
                <a:spcBef>
                  <a:spcPts val="1600"/>
                </a:spcBef>
                <a:spcAft>
                  <a:spcPts val="0"/>
                </a:spcAft>
                <a:buClr>
                  <a:schemeClr val="dk2"/>
                </a:buClr>
                <a:buSzPts val="1000"/>
                <a:buFont typeface="Roboto Light"/>
                <a:buChar char="■"/>
                <a:defRPr sz="1000" b="0" i="0" u="none" strike="noStrike" cap="none">
                  <a:solidFill>
                    <a:schemeClr val="dk2"/>
                  </a:solidFill>
                  <a:latin typeface="Roboto Light"/>
                  <a:ea typeface="Roboto Light"/>
                  <a:cs typeface="Roboto Light"/>
                  <a:sym typeface="Roboto Light"/>
                </a:defRPr>
              </a:lvl6pPr>
              <a:lvl7pPr marL="3200400" marR="0" lvl="6" indent="-292100" algn="l" rtl="0">
                <a:lnSpc>
                  <a:spcPct val="115000"/>
                </a:lnSpc>
                <a:spcBef>
                  <a:spcPts val="1600"/>
                </a:spcBef>
                <a:spcAft>
                  <a:spcPts val="0"/>
                </a:spcAft>
                <a:buClr>
                  <a:schemeClr val="dk2"/>
                </a:buClr>
                <a:buSzPts val="1000"/>
                <a:buFont typeface="Roboto Light"/>
                <a:buChar char="●"/>
                <a:defRPr sz="1000" b="0" i="0" u="none" strike="noStrike" cap="none">
                  <a:solidFill>
                    <a:schemeClr val="dk2"/>
                  </a:solidFill>
                  <a:latin typeface="Roboto Light"/>
                  <a:ea typeface="Roboto Light"/>
                  <a:cs typeface="Roboto Light"/>
                  <a:sym typeface="Roboto Light"/>
                </a:defRPr>
              </a:lvl7pPr>
              <a:lvl8pPr marL="3657600" marR="0" lvl="7" indent="-292100" algn="l" rtl="0">
                <a:lnSpc>
                  <a:spcPct val="115000"/>
                </a:lnSpc>
                <a:spcBef>
                  <a:spcPts val="1600"/>
                </a:spcBef>
                <a:spcAft>
                  <a:spcPts val="0"/>
                </a:spcAft>
                <a:buClr>
                  <a:schemeClr val="dk2"/>
                </a:buClr>
                <a:buSzPts val="1000"/>
                <a:buFont typeface="Roboto Light"/>
                <a:buChar char="○"/>
                <a:defRPr sz="1000" b="0" i="0" u="none" strike="noStrike" cap="none">
                  <a:solidFill>
                    <a:schemeClr val="dk2"/>
                  </a:solidFill>
                  <a:latin typeface="Roboto Light"/>
                  <a:ea typeface="Roboto Light"/>
                  <a:cs typeface="Roboto Light"/>
                  <a:sym typeface="Roboto Light"/>
                </a:defRPr>
              </a:lvl8pPr>
              <a:lvl9pPr marL="4114800" marR="0" lvl="8" indent="-292100" algn="l" rtl="0">
                <a:lnSpc>
                  <a:spcPct val="115000"/>
                </a:lnSpc>
                <a:spcBef>
                  <a:spcPts val="1600"/>
                </a:spcBef>
                <a:spcAft>
                  <a:spcPts val="1600"/>
                </a:spcAft>
                <a:buClr>
                  <a:schemeClr val="dk2"/>
                </a:buClr>
                <a:buSzPts val="1000"/>
                <a:buFont typeface="Roboto Light"/>
                <a:buChar char="■"/>
                <a:defRPr sz="1000" b="0" i="0" u="none" strike="noStrike" cap="none">
                  <a:solidFill>
                    <a:schemeClr val="dk2"/>
                  </a:solidFill>
                  <a:latin typeface="Roboto Light"/>
                  <a:ea typeface="Roboto Light"/>
                  <a:cs typeface="Roboto Light"/>
                  <a:sym typeface="Roboto Light"/>
                </a:defRPr>
              </a:lvl9pPr>
            </a:lstStyle>
            <a:p>
              <a:pPr marL="0" marR="0" lvl="0" indent="0" algn="l" defTabSz="990600" rtl="0" eaLnBrk="0" fontAlgn="base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1764"/>
                </a:spcAft>
                <a:buClr>
                  <a:srgbClr val="1F497D"/>
                </a:buClr>
                <a:buSzPts val="1400"/>
                <a:buFont typeface="Roboto Light"/>
                <a:buNone/>
                <a:tabLst/>
                <a:defRPr/>
              </a:pPr>
              <a:r>
                <a:rPr kumimoji="0" lang="de-DE" b="0" i="0" u="none" strike="noStrike" kern="1200" cap="none" spc="0" normalizeH="0" baseline="0" noProof="0" dirty="0">
                  <a:ln>
                    <a:noFill/>
                  </a:ln>
                  <a:solidFill>
                    <a:srgbClr val="1F497D"/>
                  </a:solidFill>
                  <a:effectLst/>
                  <a:highlight>
                    <a:srgbClr val="FFFFFF"/>
                  </a:highlight>
                  <a:uLnTx/>
                  <a:uFillTx/>
                  <a:latin typeface="Arial" panose="020B0604020202020204" pitchFamily="34" charset="0"/>
                  <a:ea typeface="Roboto" panose="02000000000000000000" pitchFamily="2" charset="0"/>
                  <a:cs typeface="Arial" panose="020B0604020202020204" pitchFamily="34" charset="0"/>
                  <a:sym typeface="Roboto Light"/>
                </a:rPr>
                <a:t>Nord-Elsass</a:t>
              </a:r>
            </a:p>
          </p:txBody>
        </p:sp>
        <p:pic>
          <p:nvPicPr>
            <p:cNvPr id="9" name="Grafik 8">
              <a:extLst>
                <a:ext uri="{FF2B5EF4-FFF2-40B4-BE49-F238E27FC236}">
                  <a16:creationId xmlns:a16="http://schemas.microsoft.com/office/drawing/2014/main" id="{BAAFEF2C-F984-9DA1-3F77-6ACB194E727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480844" y="5719876"/>
              <a:ext cx="416414" cy="580788"/>
            </a:xfrm>
            <a:prstGeom prst="rect">
              <a:avLst/>
            </a:prstGeom>
          </p:spPr>
        </p:pic>
        <p:sp>
          <p:nvSpPr>
            <p:cNvPr id="10" name="Google Shape;573;p20">
              <a:extLst>
                <a:ext uri="{FF2B5EF4-FFF2-40B4-BE49-F238E27FC236}">
                  <a16:creationId xmlns:a16="http://schemas.microsoft.com/office/drawing/2014/main" id="{45A93D74-C0C4-B373-8DC0-CBD7B31DA1BE}"/>
                </a:ext>
              </a:extLst>
            </p:cNvPr>
            <p:cNvSpPr txBox="1">
              <a:spLocks/>
            </p:cNvSpPr>
            <p:nvPr/>
          </p:nvSpPr>
          <p:spPr>
            <a:xfrm>
              <a:off x="10158984" y="5591486"/>
              <a:ext cx="1362457" cy="61852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00806" tIns="100806" rIns="100806" bIns="100806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31750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400"/>
                <a:buFont typeface="Roboto Light"/>
                <a:buChar char="●"/>
                <a:defRPr sz="1400" b="0" i="0" u="none" strike="noStrike" cap="none">
                  <a:solidFill>
                    <a:schemeClr val="dk2"/>
                  </a:solidFill>
                  <a:latin typeface="Roboto Light"/>
                  <a:ea typeface="Roboto Light"/>
                  <a:cs typeface="Roboto Light"/>
                  <a:sym typeface="Roboto Light"/>
                </a:defRPr>
              </a:lvl1pPr>
              <a:lvl2pPr marL="914400" marR="0" lvl="1" indent="-292100" algn="l" rtl="0">
                <a:lnSpc>
                  <a:spcPct val="115000"/>
                </a:lnSpc>
                <a:spcBef>
                  <a:spcPts val="1600"/>
                </a:spcBef>
                <a:spcAft>
                  <a:spcPts val="0"/>
                </a:spcAft>
                <a:buClr>
                  <a:schemeClr val="dk2"/>
                </a:buClr>
                <a:buSzPts val="1000"/>
                <a:buFont typeface="Roboto Light"/>
                <a:buChar char="○"/>
                <a:defRPr sz="1000" b="0" i="0" u="none" strike="noStrike" cap="none">
                  <a:solidFill>
                    <a:schemeClr val="dk2"/>
                  </a:solidFill>
                  <a:latin typeface="Roboto Light"/>
                  <a:ea typeface="Roboto Light"/>
                  <a:cs typeface="Roboto Light"/>
                  <a:sym typeface="Roboto Light"/>
                </a:defRPr>
              </a:lvl2pPr>
              <a:lvl3pPr marL="1371600" marR="0" lvl="2" indent="-292100" algn="l" rtl="0">
                <a:lnSpc>
                  <a:spcPct val="115000"/>
                </a:lnSpc>
                <a:spcBef>
                  <a:spcPts val="1600"/>
                </a:spcBef>
                <a:spcAft>
                  <a:spcPts val="0"/>
                </a:spcAft>
                <a:buClr>
                  <a:schemeClr val="dk2"/>
                </a:buClr>
                <a:buSzPts val="1000"/>
                <a:buFont typeface="Roboto Light"/>
                <a:buChar char="■"/>
                <a:defRPr sz="1000" b="0" i="0" u="none" strike="noStrike" cap="none">
                  <a:solidFill>
                    <a:schemeClr val="dk2"/>
                  </a:solidFill>
                  <a:latin typeface="Roboto Light"/>
                  <a:ea typeface="Roboto Light"/>
                  <a:cs typeface="Roboto Light"/>
                  <a:sym typeface="Roboto Light"/>
                </a:defRPr>
              </a:lvl3pPr>
              <a:lvl4pPr marL="1828800" marR="0" lvl="3" indent="-292100" algn="l" rtl="0">
                <a:lnSpc>
                  <a:spcPct val="115000"/>
                </a:lnSpc>
                <a:spcBef>
                  <a:spcPts val="1600"/>
                </a:spcBef>
                <a:spcAft>
                  <a:spcPts val="0"/>
                </a:spcAft>
                <a:buClr>
                  <a:schemeClr val="dk2"/>
                </a:buClr>
                <a:buSzPts val="1000"/>
                <a:buFont typeface="Roboto Light"/>
                <a:buChar char="●"/>
                <a:defRPr sz="1000" b="0" i="0" u="none" strike="noStrike" cap="none">
                  <a:solidFill>
                    <a:schemeClr val="dk2"/>
                  </a:solidFill>
                  <a:latin typeface="Roboto Light"/>
                  <a:ea typeface="Roboto Light"/>
                  <a:cs typeface="Roboto Light"/>
                  <a:sym typeface="Roboto Light"/>
                </a:defRPr>
              </a:lvl4pPr>
              <a:lvl5pPr marL="2286000" marR="0" lvl="4" indent="-292100" algn="l" rtl="0">
                <a:lnSpc>
                  <a:spcPct val="115000"/>
                </a:lnSpc>
                <a:spcBef>
                  <a:spcPts val="1600"/>
                </a:spcBef>
                <a:spcAft>
                  <a:spcPts val="0"/>
                </a:spcAft>
                <a:buClr>
                  <a:schemeClr val="dk2"/>
                </a:buClr>
                <a:buSzPts val="1000"/>
                <a:buFont typeface="Roboto Light"/>
                <a:buChar char="○"/>
                <a:defRPr sz="1000" b="0" i="0" u="none" strike="noStrike" cap="none">
                  <a:solidFill>
                    <a:schemeClr val="dk2"/>
                  </a:solidFill>
                  <a:latin typeface="Roboto Light"/>
                  <a:ea typeface="Roboto Light"/>
                  <a:cs typeface="Roboto Light"/>
                  <a:sym typeface="Roboto Light"/>
                </a:defRPr>
              </a:lvl5pPr>
              <a:lvl6pPr marL="2743200" marR="0" lvl="5" indent="-292100" algn="l" rtl="0">
                <a:lnSpc>
                  <a:spcPct val="115000"/>
                </a:lnSpc>
                <a:spcBef>
                  <a:spcPts val="1600"/>
                </a:spcBef>
                <a:spcAft>
                  <a:spcPts val="0"/>
                </a:spcAft>
                <a:buClr>
                  <a:schemeClr val="dk2"/>
                </a:buClr>
                <a:buSzPts val="1000"/>
                <a:buFont typeface="Roboto Light"/>
                <a:buChar char="■"/>
                <a:defRPr sz="1000" b="0" i="0" u="none" strike="noStrike" cap="none">
                  <a:solidFill>
                    <a:schemeClr val="dk2"/>
                  </a:solidFill>
                  <a:latin typeface="Roboto Light"/>
                  <a:ea typeface="Roboto Light"/>
                  <a:cs typeface="Roboto Light"/>
                  <a:sym typeface="Roboto Light"/>
                </a:defRPr>
              </a:lvl6pPr>
              <a:lvl7pPr marL="3200400" marR="0" lvl="6" indent="-292100" algn="l" rtl="0">
                <a:lnSpc>
                  <a:spcPct val="115000"/>
                </a:lnSpc>
                <a:spcBef>
                  <a:spcPts val="1600"/>
                </a:spcBef>
                <a:spcAft>
                  <a:spcPts val="0"/>
                </a:spcAft>
                <a:buClr>
                  <a:schemeClr val="dk2"/>
                </a:buClr>
                <a:buSzPts val="1000"/>
                <a:buFont typeface="Roboto Light"/>
                <a:buChar char="●"/>
                <a:defRPr sz="1000" b="0" i="0" u="none" strike="noStrike" cap="none">
                  <a:solidFill>
                    <a:schemeClr val="dk2"/>
                  </a:solidFill>
                  <a:latin typeface="Roboto Light"/>
                  <a:ea typeface="Roboto Light"/>
                  <a:cs typeface="Roboto Light"/>
                  <a:sym typeface="Roboto Light"/>
                </a:defRPr>
              </a:lvl7pPr>
              <a:lvl8pPr marL="3657600" marR="0" lvl="7" indent="-292100" algn="l" rtl="0">
                <a:lnSpc>
                  <a:spcPct val="115000"/>
                </a:lnSpc>
                <a:spcBef>
                  <a:spcPts val="1600"/>
                </a:spcBef>
                <a:spcAft>
                  <a:spcPts val="0"/>
                </a:spcAft>
                <a:buClr>
                  <a:schemeClr val="dk2"/>
                </a:buClr>
                <a:buSzPts val="1000"/>
                <a:buFont typeface="Roboto Light"/>
                <a:buChar char="○"/>
                <a:defRPr sz="1000" b="0" i="0" u="none" strike="noStrike" cap="none">
                  <a:solidFill>
                    <a:schemeClr val="dk2"/>
                  </a:solidFill>
                  <a:latin typeface="Roboto Light"/>
                  <a:ea typeface="Roboto Light"/>
                  <a:cs typeface="Roboto Light"/>
                  <a:sym typeface="Roboto Light"/>
                </a:defRPr>
              </a:lvl8pPr>
              <a:lvl9pPr marL="4114800" marR="0" lvl="8" indent="-292100" algn="l" rtl="0">
                <a:lnSpc>
                  <a:spcPct val="115000"/>
                </a:lnSpc>
                <a:spcBef>
                  <a:spcPts val="1600"/>
                </a:spcBef>
                <a:spcAft>
                  <a:spcPts val="1600"/>
                </a:spcAft>
                <a:buClr>
                  <a:schemeClr val="dk2"/>
                </a:buClr>
                <a:buSzPts val="1000"/>
                <a:buFont typeface="Roboto Light"/>
                <a:buChar char="■"/>
                <a:defRPr sz="1000" b="0" i="0" u="none" strike="noStrike" cap="none">
                  <a:solidFill>
                    <a:schemeClr val="dk2"/>
                  </a:solidFill>
                  <a:latin typeface="Roboto Light"/>
                  <a:ea typeface="Roboto Light"/>
                  <a:cs typeface="Roboto Light"/>
                  <a:sym typeface="Roboto Light"/>
                </a:defRPr>
              </a:lvl9pPr>
            </a:lstStyle>
            <a:p>
              <a:pPr marL="0" marR="0" lvl="0" indent="0" algn="r" defTabSz="990600" rtl="0" eaLnBrk="0" fontAlgn="base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1764"/>
                </a:spcAft>
                <a:buClr>
                  <a:srgbClr val="1F497D"/>
                </a:buClr>
                <a:buSzPts val="1400"/>
                <a:buFont typeface="Roboto Light"/>
                <a:buNone/>
                <a:tabLst/>
                <a:defRPr/>
              </a:pPr>
              <a:r>
                <a:rPr kumimoji="0" lang="de-DE" b="0" i="0" u="none" strike="noStrike" kern="1200" cap="none" spc="0" normalizeH="0" baseline="0" noProof="0" dirty="0">
                  <a:ln>
                    <a:noFill/>
                  </a:ln>
                  <a:solidFill>
                    <a:srgbClr val="1F497D"/>
                  </a:solidFill>
                  <a:effectLst/>
                  <a:highlight>
                    <a:srgbClr val="FFFFFF"/>
                  </a:highlight>
                  <a:uLnTx/>
                  <a:uFillTx/>
                  <a:latin typeface="Arial" panose="020B0604020202020204" pitchFamily="34" charset="0"/>
                  <a:ea typeface="Roboto" panose="02000000000000000000" pitchFamily="2" charset="0"/>
                  <a:cs typeface="Arial" panose="020B0604020202020204" pitchFamily="34" charset="0"/>
                  <a:sym typeface="Roboto Light"/>
                </a:rPr>
                <a:t>Baden-</a:t>
              </a:r>
              <a:br>
                <a:rPr kumimoji="0" lang="de-DE" b="0" i="0" u="none" strike="noStrike" kern="1200" cap="none" spc="0" normalizeH="0" baseline="0" noProof="0" dirty="0">
                  <a:ln>
                    <a:noFill/>
                  </a:ln>
                  <a:solidFill>
                    <a:srgbClr val="1F497D"/>
                  </a:solidFill>
                  <a:effectLst/>
                  <a:highlight>
                    <a:srgbClr val="FFFFFF"/>
                  </a:highlight>
                  <a:uLnTx/>
                  <a:uFillTx/>
                  <a:latin typeface="Arial" panose="020B0604020202020204" pitchFamily="34" charset="0"/>
                  <a:ea typeface="Roboto" panose="02000000000000000000" pitchFamily="2" charset="0"/>
                  <a:cs typeface="Arial" panose="020B0604020202020204" pitchFamily="34" charset="0"/>
                  <a:sym typeface="Roboto Light"/>
                </a:rPr>
              </a:br>
              <a:r>
                <a:rPr kumimoji="0" lang="de-DE" b="0" i="0" u="none" strike="noStrike" kern="1200" cap="none" spc="0" normalizeH="0" baseline="0" noProof="0" dirty="0">
                  <a:ln>
                    <a:noFill/>
                  </a:ln>
                  <a:solidFill>
                    <a:srgbClr val="1F497D"/>
                  </a:solidFill>
                  <a:effectLst/>
                  <a:highlight>
                    <a:srgbClr val="FFFFFF"/>
                  </a:highlight>
                  <a:uLnTx/>
                  <a:uFillTx/>
                  <a:latin typeface="Arial" panose="020B0604020202020204" pitchFamily="34" charset="0"/>
                  <a:ea typeface="Roboto" panose="02000000000000000000" pitchFamily="2" charset="0"/>
                  <a:cs typeface="Arial" panose="020B0604020202020204" pitchFamily="34" charset="0"/>
                  <a:sym typeface="Roboto Light"/>
                </a:rPr>
                <a:t>Württemberg  </a:t>
              </a:r>
            </a:p>
          </p:txBody>
        </p:sp>
        <p:pic>
          <p:nvPicPr>
            <p:cNvPr id="11" name="Grafik 10">
              <a:extLst>
                <a:ext uri="{FF2B5EF4-FFF2-40B4-BE49-F238E27FC236}">
                  <a16:creationId xmlns:a16="http://schemas.microsoft.com/office/drawing/2014/main" id="{C51989DE-12C9-F269-00E9-358F3644F18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892735" y="6107381"/>
              <a:ext cx="181496" cy="181496"/>
            </a:xfrm>
            <a:prstGeom prst="rect">
              <a:avLst/>
            </a:prstGeom>
          </p:spPr>
        </p:pic>
        <p:pic>
          <p:nvPicPr>
            <p:cNvPr id="12" name="Grafik 11">
              <a:extLst>
                <a:ext uri="{FF2B5EF4-FFF2-40B4-BE49-F238E27FC236}">
                  <a16:creationId xmlns:a16="http://schemas.microsoft.com/office/drawing/2014/main" id="{91C2FEDA-B93A-1316-D8E8-F5931B7E334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182622" y="6151560"/>
              <a:ext cx="169722" cy="169722"/>
            </a:xfrm>
            <a:prstGeom prst="rect">
              <a:avLst/>
            </a:prstGeom>
          </p:spPr>
        </p:pic>
        <p:pic>
          <p:nvPicPr>
            <p:cNvPr id="13" name="Grafik 12">
              <a:extLst>
                <a:ext uri="{FF2B5EF4-FFF2-40B4-BE49-F238E27FC236}">
                  <a16:creationId xmlns:a16="http://schemas.microsoft.com/office/drawing/2014/main" id="{706118A2-55BC-ECD8-976C-01B2F69DA06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748668" y="3246497"/>
              <a:ext cx="480652" cy="580788"/>
            </a:xfrm>
            <a:prstGeom prst="rect">
              <a:avLst/>
            </a:prstGeom>
          </p:spPr>
        </p:pic>
        <p:pic>
          <p:nvPicPr>
            <p:cNvPr id="14" name="Grafik 13">
              <a:extLst>
                <a:ext uri="{FF2B5EF4-FFF2-40B4-BE49-F238E27FC236}">
                  <a16:creationId xmlns:a16="http://schemas.microsoft.com/office/drawing/2014/main" id="{0B346D92-25DA-A0FA-CDE8-4A190AB29E0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322430" y="3245266"/>
              <a:ext cx="169722" cy="169722"/>
            </a:xfrm>
            <a:prstGeom prst="rect">
              <a:avLst/>
            </a:prstGeom>
          </p:spPr>
        </p:pic>
        <p:sp>
          <p:nvSpPr>
            <p:cNvPr id="15" name="Google Shape;573;p20">
              <a:extLst>
                <a:ext uri="{FF2B5EF4-FFF2-40B4-BE49-F238E27FC236}">
                  <a16:creationId xmlns:a16="http://schemas.microsoft.com/office/drawing/2014/main" id="{15C46327-0400-38BF-EDF5-261C20AD6324}"/>
                </a:ext>
              </a:extLst>
            </p:cNvPr>
            <p:cNvSpPr txBox="1">
              <a:spLocks/>
            </p:cNvSpPr>
            <p:nvPr/>
          </p:nvSpPr>
          <p:spPr>
            <a:xfrm>
              <a:off x="6204937" y="3330127"/>
              <a:ext cx="1301154" cy="41352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00806" tIns="100806" rIns="100806" bIns="100806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31750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400"/>
                <a:buFont typeface="Roboto Light"/>
                <a:buChar char="●"/>
                <a:defRPr sz="1400" b="0" i="0" u="none" strike="noStrike" cap="none">
                  <a:solidFill>
                    <a:schemeClr val="dk2"/>
                  </a:solidFill>
                  <a:latin typeface="Roboto Light"/>
                  <a:ea typeface="Roboto Light"/>
                  <a:cs typeface="Roboto Light"/>
                  <a:sym typeface="Roboto Light"/>
                </a:defRPr>
              </a:lvl1pPr>
              <a:lvl2pPr marL="914400" marR="0" lvl="1" indent="-292100" algn="l" rtl="0">
                <a:lnSpc>
                  <a:spcPct val="115000"/>
                </a:lnSpc>
                <a:spcBef>
                  <a:spcPts val="1600"/>
                </a:spcBef>
                <a:spcAft>
                  <a:spcPts val="0"/>
                </a:spcAft>
                <a:buClr>
                  <a:schemeClr val="dk2"/>
                </a:buClr>
                <a:buSzPts val="1000"/>
                <a:buFont typeface="Roboto Light"/>
                <a:buChar char="○"/>
                <a:defRPr sz="1000" b="0" i="0" u="none" strike="noStrike" cap="none">
                  <a:solidFill>
                    <a:schemeClr val="dk2"/>
                  </a:solidFill>
                  <a:latin typeface="Roboto Light"/>
                  <a:ea typeface="Roboto Light"/>
                  <a:cs typeface="Roboto Light"/>
                  <a:sym typeface="Roboto Light"/>
                </a:defRPr>
              </a:lvl2pPr>
              <a:lvl3pPr marL="1371600" marR="0" lvl="2" indent="-292100" algn="l" rtl="0">
                <a:lnSpc>
                  <a:spcPct val="115000"/>
                </a:lnSpc>
                <a:spcBef>
                  <a:spcPts val="1600"/>
                </a:spcBef>
                <a:spcAft>
                  <a:spcPts val="0"/>
                </a:spcAft>
                <a:buClr>
                  <a:schemeClr val="dk2"/>
                </a:buClr>
                <a:buSzPts val="1000"/>
                <a:buFont typeface="Roboto Light"/>
                <a:buChar char="■"/>
                <a:defRPr sz="1000" b="0" i="0" u="none" strike="noStrike" cap="none">
                  <a:solidFill>
                    <a:schemeClr val="dk2"/>
                  </a:solidFill>
                  <a:latin typeface="Roboto Light"/>
                  <a:ea typeface="Roboto Light"/>
                  <a:cs typeface="Roboto Light"/>
                  <a:sym typeface="Roboto Light"/>
                </a:defRPr>
              </a:lvl3pPr>
              <a:lvl4pPr marL="1828800" marR="0" lvl="3" indent="-292100" algn="l" rtl="0">
                <a:lnSpc>
                  <a:spcPct val="115000"/>
                </a:lnSpc>
                <a:spcBef>
                  <a:spcPts val="1600"/>
                </a:spcBef>
                <a:spcAft>
                  <a:spcPts val="0"/>
                </a:spcAft>
                <a:buClr>
                  <a:schemeClr val="dk2"/>
                </a:buClr>
                <a:buSzPts val="1000"/>
                <a:buFont typeface="Roboto Light"/>
                <a:buChar char="●"/>
                <a:defRPr sz="1000" b="0" i="0" u="none" strike="noStrike" cap="none">
                  <a:solidFill>
                    <a:schemeClr val="dk2"/>
                  </a:solidFill>
                  <a:latin typeface="Roboto Light"/>
                  <a:ea typeface="Roboto Light"/>
                  <a:cs typeface="Roboto Light"/>
                  <a:sym typeface="Roboto Light"/>
                </a:defRPr>
              </a:lvl4pPr>
              <a:lvl5pPr marL="2286000" marR="0" lvl="4" indent="-292100" algn="l" rtl="0">
                <a:lnSpc>
                  <a:spcPct val="115000"/>
                </a:lnSpc>
                <a:spcBef>
                  <a:spcPts val="1600"/>
                </a:spcBef>
                <a:spcAft>
                  <a:spcPts val="0"/>
                </a:spcAft>
                <a:buClr>
                  <a:schemeClr val="dk2"/>
                </a:buClr>
                <a:buSzPts val="1000"/>
                <a:buFont typeface="Roboto Light"/>
                <a:buChar char="○"/>
                <a:defRPr sz="1000" b="0" i="0" u="none" strike="noStrike" cap="none">
                  <a:solidFill>
                    <a:schemeClr val="dk2"/>
                  </a:solidFill>
                  <a:latin typeface="Roboto Light"/>
                  <a:ea typeface="Roboto Light"/>
                  <a:cs typeface="Roboto Light"/>
                  <a:sym typeface="Roboto Light"/>
                </a:defRPr>
              </a:lvl5pPr>
              <a:lvl6pPr marL="2743200" marR="0" lvl="5" indent="-292100" algn="l" rtl="0">
                <a:lnSpc>
                  <a:spcPct val="115000"/>
                </a:lnSpc>
                <a:spcBef>
                  <a:spcPts val="1600"/>
                </a:spcBef>
                <a:spcAft>
                  <a:spcPts val="0"/>
                </a:spcAft>
                <a:buClr>
                  <a:schemeClr val="dk2"/>
                </a:buClr>
                <a:buSzPts val="1000"/>
                <a:buFont typeface="Roboto Light"/>
                <a:buChar char="■"/>
                <a:defRPr sz="1000" b="0" i="0" u="none" strike="noStrike" cap="none">
                  <a:solidFill>
                    <a:schemeClr val="dk2"/>
                  </a:solidFill>
                  <a:latin typeface="Roboto Light"/>
                  <a:ea typeface="Roboto Light"/>
                  <a:cs typeface="Roboto Light"/>
                  <a:sym typeface="Roboto Light"/>
                </a:defRPr>
              </a:lvl6pPr>
              <a:lvl7pPr marL="3200400" marR="0" lvl="6" indent="-292100" algn="l" rtl="0">
                <a:lnSpc>
                  <a:spcPct val="115000"/>
                </a:lnSpc>
                <a:spcBef>
                  <a:spcPts val="1600"/>
                </a:spcBef>
                <a:spcAft>
                  <a:spcPts val="0"/>
                </a:spcAft>
                <a:buClr>
                  <a:schemeClr val="dk2"/>
                </a:buClr>
                <a:buSzPts val="1000"/>
                <a:buFont typeface="Roboto Light"/>
                <a:buChar char="●"/>
                <a:defRPr sz="1000" b="0" i="0" u="none" strike="noStrike" cap="none">
                  <a:solidFill>
                    <a:schemeClr val="dk2"/>
                  </a:solidFill>
                  <a:latin typeface="Roboto Light"/>
                  <a:ea typeface="Roboto Light"/>
                  <a:cs typeface="Roboto Light"/>
                  <a:sym typeface="Roboto Light"/>
                </a:defRPr>
              </a:lvl7pPr>
              <a:lvl8pPr marL="3657600" marR="0" lvl="7" indent="-292100" algn="l" rtl="0">
                <a:lnSpc>
                  <a:spcPct val="115000"/>
                </a:lnSpc>
                <a:spcBef>
                  <a:spcPts val="1600"/>
                </a:spcBef>
                <a:spcAft>
                  <a:spcPts val="0"/>
                </a:spcAft>
                <a:buClr>
                  <a:schemeClr val="dk2"/>
                </a:buClr>
                <a:buSzPts val="1000"/>
                <a:buFont typeface="Roboto Light"/>
                <a:buChar char="○"/>
                <a:defRPr sz="1000" b="0" i="0" u="none" strike="noStrike" cap="none">
                  <a:solidFill>
                    <a:schemeClr val="dk2"/>
                  </a:solidFill>
                  <a:latin typeface="Roboto Light"/>
                  <a:ea typeface="Roboto Light"/>
                  <a:cs typeface="Roboto Light"/>
                  <a:sym typeface="Roboto Light"/>
                </a:defRPr>
              </a:lvl8pPr>
              <a:lvl9pPr marL="4114800" marR="0" lvl="8" indent="-292100" algn="l" rtl="0">
                <a:lnSpc>
                  <a:spcPct val="115000"/>
                </a:lnSpc>
                <a:spcBef>
                  <a:spcPts val="1600"/>
                </a:spcBef>
                <a:spcAft>
                  <a:spcPts val="1600"/>
                </a:spcAft>
                <a:buClr>
                  <a:schemeClr val="dk2"/>
                </a:buClr>
                <a:buSzPts val="1000"/>
                <a:buFont typeface="Roboto Light"/>
                <a:buChar char="■"/>
                <a:defRPr sz="1000" b="0" i="0" u="none" strike="noStrike" cap="none">
                  <a:solidFill>
                    <a:schemeClr val="dk2"/>
                  </a:solidFill>
                  <a:latin typeface="Roboto Light"/>
                  <a:ea typeface="Roboto Light"/>
                  <a:cs typeface="Roboto Light"/>
                  <a:sym typeface="Roboto Light"/>
                </a:defRPr>
              </a:lvl9pPr>
            </a:lstStyle>
            <a:p>
              <a:pPr marL="0" marR="0" lvl="0" indent="0" algn="l" defTabSz="990600" rtl="0" eaLnBrk="0" fontAlgn="base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1764"/>
                </a:spcAft>
                <a:buClr>
                  <a:srgbClr val="1F497D"/>
                </a:buClr>
                <a:buSzPts val="1400"/>
                <a:buFont typeface="Roboto Light"/>
                <a:buNone/>
                <a:tabLst/>
                <a:defRPr/>
              </a:pPr>
              <a:r>
                <a:rPr kumimoji="0" lang="de-DE" b="0" i="0" u="none" strike="noStrike" kern="1200" cap="none" spc="0" normalizeH="0" baseline="0" noProof="0" dirty="0">
                  <a:ln>
                    <a:noFill/>
                  </a:ln>
                  <a:solidFill>
                    <a:srgbClr val="1F497D"/>
                  </a:solidFill>
                  <a:effectLst/>
                  <a:highlight>
                    <a:srgbClr val="FFFFFF"/>
                  </a:highlight>
                  <a:uLnTx/>
                  <a:uFillTx/>
                  <a:latin typeface="Arial" panose="020B0604020202020204" pitchFamily="34" charset="0"/>
                  <a:ea typeface="Roboto" panose="02000000000000000000" pitchFamily="2" charset="0"/>
                  <a:cs typeface="Arial" panose="020B0604020202020204" pitchFamily="34" charset="0"/>
                  <a:sym typeface="Roboto Light"/>
                </a:rPr>
                <a:t>Rheinland-</a:t>
              </a:r>
              <a:r>
                <a:rPr lang="de-DE" dirty="0">
                  <a:solidFill>
                    <a:srgbClr val="1F497D"/>
                  </a:solidFill>
                  <a:highlight>
                    <a:srgbClr val="FFFFFF"/>
                  </a:highlight>
                  <a:latin typeface="Arial" panose="020B0604020202020204" pitchFamily="34" charset="0"/>
                  <a:ea typeface="Roboto" panose="02000000000000000000" pitchFamily="2" charset="0"/>
                  <a:cs typeface="Arial" panose="020B0604020202020204" pitchFamily="34" charset="0"/>
                </a:rPr>
                <a:t>Pfalz</a:t>
              </a:r>
              <a:endParaRPr kumimoji="0" lang="de-DE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highlight>
                  <a:srgbClr val="FFFFFF"/>
                </a:highlight>
                <a:uLnTx/>
                <a:uFillTx/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  <a:sym typeface="Roboto Light"/>
              </a:endParaRPr>
            </a:p>
          </p:txBody>
        </p:sp>
      </p:grpSp>
      <p:pic>
        <p:nvPicPr>
          <p:cNvPr id="16" name="Grafik 15">
            <a:extLst>
              <a:ext uri="{FF2B5EF4-FFF2-40B4-BE49-F238E27FC236}">
                <a16:creationId xmlns:a16="http://schemas.microsoft.com/office/drawing/2014/main" id="{6707A40E-F47C-1B7F-7F87-DCD0DAA13149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2815" y="1650708"/>
            <a:ext cx="2702656" cy="1911164"/>
          </a:xfrm>
          <a:prstGeom prst="rect">
            <a:avLst/>
          </a:prstGeom>
        </p:spPr>
      </p:pic>
      <p:sp>
        <p:nvSpPr>
          <p:cNvPr id="17" name="Inhaltsplatzhalter 4">
            <a:extLst>
              <a:ext uri="{FF2B5EF4-FFF2-40B4-BE49-F238E27FC236}">
                <a16:creationId xmlns:a16="http://schemas.microsoft.com/office/drawing/2014/main" id="{EA1A3C2B-D171-C2D5-438B-2B1266AC0376}"/>
              </a:ext>
            </a:extLst>
          </p:cNvPr>
          <p:cNvSpPr txBox="1">
            <a:spLocks/>
          </p:cNvSpPr>
          <p:nvPr/>
        </p:nvSpPr>
        <p:spPr>
          <a:xfrm>
            <a:off x="7115175" y="5608910"/>
            <a:ext cx="3386206" cy="90252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" pitchFamily="2" charset="2"/>
              <a:buChar char="§"/>
              <a:defRPr sz="2800" b="1" i="0" kern="1200" baseline="0">
                <a:solidFill>
                  <a:srgbClr val="80817F"/>
                </a:solidFill>
                <a:latin typeface="Mukta" panose="020B0000000000000000" pitchFamily="34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2400" b="0" i="0" kern="1200" baseline="0">
                <a:solidFill>
                  <a:srgbClr val="80817F"/>
                </a:solidFill>
                <a:latin typeface="Mukta" panose="020B0000000000000000" pitchFamily="34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2000" b="0" i="0" kern="1200" baseline="0">
                <a:solidFill>
                  <a:srgbClr val="80817F"/>
                </a:solidFill>
                <a:latin typeface="Mukta" panose="020B0000000000000000" pitchFamily="34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1800" b="0" i="0" kern="1200" baseline="0">
                <a:solidFill>
                  <a:srgbClr val="80817F"/>
                </a:solidFill>
                <a:latin typeface="Mukta" panose="020B0000000000000000" pitchFamily="34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1400" b="0" kern="1200" baseline="0">
                <a:solidFill>
                  <a:srgbClr val="80817F"/>
                </a:solidFill>
                <a:latin typeface="Mukta" panose="020B0000000000000000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de-DE" b="0" dirty="0">
                <a:solidFill>
                  <a:schemeClr val="tx1"/>
                </a:solidFill>
              </a:rPr>
              <a:t>1.700.000 Einwohner</a:t>
            </a:r>
          </a:p>
        </p:txBody>
      </p:sp>
    </p:spTree>
    <p:extLst>
      <p:ext uri="{BB962C8B-B14F-4D97-AF65-F5344CB8AC3E}">
        <p14:creationId xmlns:p14="http://schemas.microsoft.com/office/powerpoint/2010/main" val="711584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98D70556-5B8F-4650-AFE1-662287F28F3C">
            <a:extLst>
              <a:ext uri="{FF2B5EF4-FFF2-40B4-BE49-F238E27FC236}">
                <a16:creationId xmlns:a16="http://schemas.microsoft.com/office/drawing/2014/main" id="{2DB92718-D4D2-F15D-137F-F0E3124960D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80" t="5765" r="15606" b="20640"/>
          <a:stretch/>
        </p:blipFill>
        <p:spPr bwMode="auto">
          <a:xfrm>
            <a:off x="5972175" y="1657350"/>
            <a:ext cx="5495925" cy="4143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" name="Inhaltsplatzhalter 3">
            <a:extLst>
              <a:ext uri="{FF2B5EF4-FFF2-40B4-BE49-F238E27FC236}">
                <a16:creationId xmlns:a16="http://schemas.microsoft.com/office/drawing/2014/main" id="{1AA1D4A9-B12E-E2F1-AB72-5C4C45BAD822}"/>
              </a:ext>
            </a:extLst>
          </p:cNvPr>
          <p:cNvSpPr txBox="1">
            <a:spLocks/>
          </p:cNvSpPr>
          <p:nvPr/>
        </p:nvSpPr>
        <p:spPr>
          <a:xfrm>
            <a:off x="863505" y="1925215"/>
            <a:ext cx="5020294" cy="435133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Wingdings" pitchFamily="2" charset="2"/>
              <a:buChar char="§"/>
              <a:defRPr sz="2400" b="1" i="0" kern="1200" baseline="0">
                <a:solidFill>
                  <a:srgbClr val="80817F"/>
                </a:solidFill>
                <a:latin typeface="Libre Franklin" pitchFamily="2" charset="77"/>
                <a:ea typeface="+mn-ea"/>
                <a:cs typeface="+mn-cs"/>
              </a:defRPr>
            </a:lvl1pPr>
            <a:lvl2pPr marL="468000" indent="-2160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Wingdings" pitchFamily="2" charset="2"/>
              <a:buChar char="§"/>
              <a:defRPr sz="2000" b="1" i="0" kern="1200" baseline="0">
                <a:solidFill>
                  <a:srgbClr val="80817F"/>
                </a:solidFill>
                <a:latin typeface="Libre Franklin SemiBold" pitchFamily="2" charset="77"/>
                <a:ea typeface="+mn-ea"/>
                <a:cs typeface="+mn-cs"/>
              </a:defRPr>
            </a:lvl2pPr>
            <a:lvl3pPr marL="648000" indent="-1800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Wingdings" pitchFamily="2" charset="2"/>
              <a:buChar char="§"/>
              <a:defRPr sz="1800" b="1" i="0" kern="1200" baseline="0">
                <a:solidFill>
                  <a:srgbClr val="80817F"/>
                </a:solidFill>
                <a:latin typeface="Libre Franklin SemiBold" pitchFamily="2" charset="77"/>
                <a:ea typeface="+mn-ea"/>
                <a:cs typeface="+mn-cs"/>
              </a:defRPr>
            </a:lvl3pPr>
            <a:lvl4pPr marL="828000" indent="-1800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Wingdings" pitchFamily="2" charset="2"/>
              <a:buChar char="§"/>
              <a:defRPr sz="1600" b="0" i="0" kern="1200" baseline="0">
                <a:solidFill>
                  <a:srgbClr val="80817F"/>
                </a:solidFill>
                <a:latin typeface="Libre Franklin Medium" pitchFamily="2" charset="77"/>
                <a:ea typeface="+mn-ea"/>
                <a:cs typeface="+mn-cs"/>
              </a:defRPr>
            </a:lvl4pPr>
            <a:lvl5pPr marL="1008000" indent="-1800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Wingdings" pitchFamily="2" charset="2"/>
              <a:buChar char="§"/>
              <a:defRPr sz="1300" kern="1200" baseline="0">
                <a:solidFill>
                  <a:srgbClr val="80817F"/>
                </a:solidFill>
                <a:latin typeface="Libre Franklin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de-DE" dirty="0">
                <a:solidFill>
                  <a:srgbClr val="AC2326"/>
                </a:solidFill>
                <a:latin typeface="Mukta" panose="020B0000000000000000" pitchFamily="34" charset="0"/>
                <a:cs typeface="Mukta" panose="020B0000000000000000" pitchFamily="34" charset="0"/>
              </a:rPr>
              <a:t>Enges Partnernetzwerk</a:t>
            </a:r>
          </a:p>
          <a:p>
            <a:pPr marL="0" indent="0">
              <a:buFont typeface="Wingdings" pitchFamily="2" charset="2"/>
              <a:buNone/>
            </a:pPr>
            <a:endParaRPr lang="de-DE" sz="100" b="0" u="sng" dirty="0">
              <a:solidFill>
                <a:srgbClr val="7A1723"/>
              </a:solidFill>
              <a:latin typeface="Mukta" panose="020B0000000000000000" pitchFamily="34" charset="0"/>
              <a:cs typeface="Mukta" panose="020B0000000000000000" pitchFamily="34" charset="0"/>
            </a:endParaRPr>
          </a:p>
          <a:p>
            <a:pPr>
              <a:lnSpc>
                <a:spcPct val="150000"/>
              </a:lnSpc>
              <a:buClr>
                <a:srgbClr val="AC2326"/>
              </a:buClr>
              <a:buFont typeface="Wingdings" pitchFamily="2" charset="2"/>
              <a:buChar char="Ø"/>
            </a:pPr>
            <a:r>
              <a:rPr lang="de-DE" sz="2000" b="0" dirty="0">
                <a:solidFill>
                  <a:schemeClr val="tx1"/>
                </a:solidFill>
                <a:latin typeface="Mukta" panose="020B0000000000000000" pitchFamily="34" charset="0"/>
                <a:cs typeface="Mukta" panose="020B0000000000000000" pitchFamily="34" charset="0"/>
              </a:rPr>
              <a:t>aus</a:t>
            </a:r>
            <a:r>
              <a:rPr lang="de-DE" sz="2000" b="0" dirty="0">
                <a:latin typeface="Mukta" panose="020B0000000000000000" pitchFamily="34" charset="0"/>
                <a:cs typeface="Mukta" panose="020B0000000000000000" pitchFamily="34" charset="0"/>
              </a:rPr>
              <a:t> </a:t>
            </a:r>
            <a:r>
              <a:rPr lang="de-DE" sz="2000" b="0" dirty="0">
                <a:solidFill>
                  <a:srgbClr val="AC2326"/>
                </a:solidFill>
                <a:latin typeface="Mukta" panose="020B0000000000000000" pitchFamily="34" charset="0"/>
                <a:cs typeface="Mukta" panose="020B0000000000000000" pitchFamily="34" charset="0"/>
              </a:rPr>
              <a:t>Wirtschaft, Wissenschaft, Politik </a:t>
            </a:r>
            <a:r>
              <a:rPr lang="de-DE" sz="2000" b="0" dirty="0">
                <a:solidFill>
                  <a:schemeClr val="tx1"/>
                </a:solidFill>
                <a:latin typeface="Mukta" panose="020B0000000000000000" pitchFamily="34" charset="0"/>
                <a:cs typeface="Mukta" panose="020B0000000000000000" pitchFamily="34" charset="0"/>
              </a:rPr>
              <a:t>und</a:t>
            </a:r>
            <a:r>
              <a:rPr lang="de-DE" sz="2000" b="0" dirty="0">
                <a:solidFill>
                  <a:srgbClr val="AC2326"/>
                </a:solidFill>
                <a:latin typeface="Mukta" panose="020B0000000000000000" pitchFamily="34" charset="0"/>
                <a:cs typeface="Mukta" panose="020B0000000000000000" pitchFamily="34" charset="0"/>
              </a:rPr>
              <a:t> öffentlicher Verwaltung</a:t>
            </a:r>
          </a:p>
          <a:p>
            <a:pPr>
              <a:lnSpc>
                <a:spcPct val="150000"/>
              </a:lnSpc>
              <a:buClr>
                <a:srgbClr val="AC2326"/>
              </a:buClr>
              <a:buFont typeface="Wingdings" pitchFamily="2" charset="2"/>
              <a:buChar char="Ø"/>
            </a:pPr>
            <a:r>
              <a:rPr lang="de-DE" sz="2000" b="0" dirty="0">
                <a:solidFill>
                  <a:schemeClr val="tx1"/>
                </a:solidFill>
                <a:latin typeface="Mukta" panose="020B0000000000000000" pitchFamily="34" charset="0"/>
                <a:cs typeface="Mukta" panose="020B0000000000000000" pitchFamily="34" charset="0"/>
              </a:rPr>
              <a:t>bündelt</a:t>
            </a:r>
            <a:r>
              <a:rPr lang="de-DE" sz="2000" b="0" dirty="0">
                <a:latin typeface="Mukta" panose="020B0000000000000000" pitchFamily="34" charset="0"/>
                <a:cs typeface="Mukta" panose="020B0000000000000000" pitchFamily="34" charset="0"/>
              </a:rPr>
              <a:t> </a:t>
            </a:r>
            <a:r>
              <a:rPr lang="de-DE" sz="2000" b="0" dirty="0">
                <a:solidFill>
                  <a:srgbClr val="AC2326"/>
                </a:solidFill>
                <a:latin typeface="Mukta" panose="020B0000000000000000" pitchFamily="34" charset="0"/>
                <a:cs typeface="Mukta" panose="020B0000000000000000" pitchFamily="34" charset="0"/>
              </a:rPr>
              <a:t>Kompetenzen </a:t>
            </a:r>
            <a:r>
              <a:rPr lang="de-DE" sz="2000" b="0" dirty="0">
                <a:solidFill>
                  <a:schemeClr val="tx1"/>
                </a:solidFill>
                <a:latin typeface="Mukta" panose="020B0000000000000000" pitchFamily="34" charset="0"/>
                <a:cs typeface="Mukta" panose="020B0000000000000000" pitchFamily="34" charset="0"/>
              </a:rPr>
              <a:t>und</a:t>
            </a:r>
            <a:r>
              <a:rPr lang="de-DE" sz="2000" b="0" dirty="0">
                <a:solidFill>
                  <a:srgbClr val="AC2326"/>
                </a:solidFill>
                <a:latin typeface="Mukta" panose="020B0000000000000000" pitchFamily="34" charset="0"/>
                <a:cs typeface="Mukta" panose="020B0000000000000000" pitchFamily="34" charset="0"/>
              </a:rPr>
              <a:t> Ressourcen</a:t>
            </a:r>
          </a:p>
          <a:p>
            <a:pPr>
              <a:lnSpc>
                <a:spcPct val="150000"/>
              </a:lnSpc>
              <a:buClr>
                <a:srgbClr val="AC2326"/>
              </a:buClr>
              <a:buFont typeface="Wingdings" pitchFamily="2" charset="2"/>
              <a:buChar char="Ø"/>
            </a:pPr>
            <a:r>
              <a:rPr lang="de-DE" sz="2000" b="0" dirty="0">
                <a:solidFill>
                  <a:schemeClr val="tx1"/>
                </a:solidFill>
                <a:latin typeface="Mukta" panose="020B0000000000000000" pitchFamily="34" charset="0"/>
                <a:cs typeface="Mukta" panose="020B0000000000000000" pitchFamily="34" charset="0"/>
              </a:rPr>
              <a:t>schafft</a:t>
            </a:r>
            <a:r>
              <a:rPr lang="de-DE" sz="2000" b="0" dirty="0">
                <a:latin typeface="Mukta" panose="020B0000000000000000" pitchFamily="34" charset="0"/>
                <a:cs typeface="Mukta" panose="020B0000000000000000" pitchFamily="34" charset="0"/>
              </a:rPr>
              <a:t> </a:t>
            </a:r>
            <a:r>
              <a:rPr lang="de-DE" sz="2000" b="0" dirty="0">
                <a:solidFill>
                  <a:srgbClr val="AC2326"/>
                </a:solidFill>
                <a:latin typeface="Mukta" panose="020B0000000000000000" pitchFamily="34" charset="0"/>
                <a:cs typeface="Mukta" panose="020B0000000000000000" pitchFamily="34" charset="0"/>
              </a:rPr>
              <a:t>Transparenz</a:t>
            </a:r>
            <a:r>
              <a:rPr lang="de-DE" sz="2000" b="0" dirty="0">
                <a:latin typeface="Mukta" panose="020B0000000000000000" pitchFamily="34" charset="0"/>
                <a:cs typeface="Mukta" panose="020B0000000000000000" pitchFamily="34" charset="0"/>
              </a:rPr>
              <a:t> </a:t>
            </a:r>
            <a:r>
              <a:rPr lang="de-DE" sz="2000" b="0" dirty="0">
                <a:solidFill>
                  <a:schemeClr val="tx1"/>
                </a:solidFill>
                <a:latin typeface="Mukta" panose="020B0000000000000000" pitchFamily="34" charset="0"/>
                <a:cs typeface="Mukta" panose="020B0000000000000000" pitchFamily="34" charset="0"/>
              </a:rPr>
              <a:t>und eine </a:t>
            </a:r>
            <a:r>
              <a:rPr lang="de-DE" sz="2000" b="0" dirty="0">
                <a:solidFill>
                  <a:srgbClr val="AC2326"/>
                </a:solidFill>
                <a:latin typeface="Mukta" panose="020B0000000000000000" pitchFamily="34" charset="0"/>
                <a:cs typeface="Mukta" panose="020B0000000000000000" pitchFamily="34" charset="0"/>
              </a:rPr>
              <a:t>Plattform</a:t>
            </a:r>
          </a:p>
          <a:p>
            <a:pPr>
              <a:lnSpc>
                <a:spcPct val="150000"/>
              </a:lnSpc>
              <a:buClr>
                <a:srgbClr val="AC2326"/>
              </a:buClr>
              <a:buFont typeface="Wingdings" pitchFamily="2" charset="2"/>
              <a:buChar char="Ø"/>
            </a:pPr>
            <a:r>
              <a:rPr lang="de-DE" sz="2000" b="0" dirty="0">
                <a:solidFill>
                  <a:schemeClr val="tx1"/>
                </a:solidFill>
                <a:latin typeface="Mukta" panose="020B0000000000000000" pitchFamily="34" charset="0"/>
                <a:cs typeface="Mukta" panose="020B0000000000000000" pitchFamily="34" charset="0"/>
              </a:rPr>
              <a:t>mit dem Ziel die </a:t>
            </a:r>
            <a:r>
              <a:rPr lang="de-DE" sz="2000" b="0" dirty="0">
                <a:solidFill>
                  <a:srgbClr val="AC2326"/>
                </a:solidFill>
                <a:latin typeface="Mukta" panose="020B0000000000000000" pitchFamily="34" charset="0"/>
                <a:cs typeface="Mukta" panose="020B0000000000000000" pitchFamily="34" charset="0"/>
              </a:rPr>
              <a:t>Wettbewerbsfähigkeit</a:t>
            </a:r>
            <a:r>
              <a:rPr lang="de-DE" sz="2000" b="0" dirty="0">
                <a:latin typeface="Mukta" panose="020B0000000000000000" pitchFamily="34" charset="0"/>
                <a:cs typeface="Mukta" panose="020B0000000000000000" pitchFamily="34" charset="0"/>
              </a:rPr>
              <a:t> </a:t>
            </a:r>
            <a:r>
              <a:rPr lang="de-DE" sz="2000" b="0" dirty="0">
                <a:solidFill>
                  <a:schemeClr val="tx1"/>
                </a:solidFill>
                <a:latin typeface="Mukta" panose="020B0000000000000000" pitchFamily="34" charset="0"/>
                <a:cs typeface="Mukta" panose="020B0000000000000000" pitchFamily="34" charset="0"/>
              </a:rPr>
              <a:t>auf</a:t>
            </a:r>
            <a:r>
              <a:rPr lang="de-DE" sz="2000" b="0" dirty="0">
                <a:latin typeface="Mukta" panose="020B0000000000000000" pitchFamily="34" charset="0"/>
                <a:cs typeface="Mukta" panose="020B0000000000000000" pitchFamily="34" charset="0"/>
              </a:rPr>
              <a:t> </a:t>
            </a:r>
            <a:r>
              <a:rPr lang="de-DE" sz="2000" b="0" dirty="0">
                <a:solidFill>
                  <a:srgbClr val="AC2326"/>
                </a:solidFill>
                <a:latin typeface="Mukta" panose="020B0000000000000000" pitchFamily="34" charset="0"/>
                <a:cs typeface="Mukta" panose="020B0000000000000000" pitchFamily="34" charset="0"/>
              </a:rPr>
              <a:t>regionaler</a:t>
            </a:r>
            <a:r>
              <a:rPr lang="de-DE" sz="2000" b="0" dirty="0">
                <a:latin typeface="Mukta" panose="020B0000000000000000" pitchFamily="34" charset="0"/>
                <a:cs typeface="Mukta" panose="020B0000000000000000" pitchFamily="34" charset="0"/>
              </a:rPr>
              <a:t>, </a:t>
            </a:r>
            <a:r>
              <a:rPr lang="de-DE" sz="2000" b="0" dirty="0">
                <a:solidFill>
                  <a:srgbClr val="AC2326"/>
                </a:solidFill>
                <a:latin typeface="Mukta" panose="020B0000000000000000" pitchFamily="34" charset="0"/>
                <a:cs typeface="Mukta" panose="020B0000000000000000" pitchFamily="34" charset="0"/>
              </a:rPr>
              <a:t>nationaler</a:t>
            </a:r>
            <a:r>
              <a:rPr lang="de-DE" sz="2000" b="0" dirty="0">
                <a:latin typeface="Mukta" panose="020B0000000000000000" pitchFamily="34" charset="0"/>
                <a:cs typeface="Mukta" panose="020B0000000000000000" pitchFamily="34" charset="0"/>
              </a:rPr>
              <a:t> und </a:t>
            </a:r>
            <a:r>
              <a:rPr lang="de-DE" sz="2000" b="0" dirty="0">
                <a:solidFill>
                  <a:srgbClr val="AC2326"/>
                </a:solidFill>
                <a:latin typeface="Mukta" panose="020B0000000000000000" pitchFamily="34" charset="0"/>
                <a:cs typeface="Mukta" panose="020B0000000000000000" pitchFamily="34" charset="0"/>
              </a:rPr>
              <a:t>internationaler</a:t>
            </a:r>
            <a:r>
              <a:rPr lang="de-DE" sz="2000" b="0" dirty="0">
                <a:latin typeface="Mukta" panose="020B0000000000000000" pitchFamily="34" charset="0"/>
                <a:cs typeface="Mukta" panose="020B0000000000000000" pitchFamily="34" charset="0"/>
              </a:rPr>
              <a:t> </a:t>
            </a:r>
            <a:r>
              <a:rPr lang="de-DE" sz="2000" b="0" dirty="0">
                <a:solidFill>
                  <a:schemeClr val="tx1"/>
                </a:solidFill>
                <a:latin typeface="Mukta" panose="020B0000000000000000" pitchFamily="34" charset="0"/>
                <a:cs typeface="Mukta" panose="020B0000000000000000" pitchFamily="34" charset="0"/>
              </a:rPr>
              <a:t>Ebene zu fördern.</a:t>
            </a:r>
          </a:p>
        </p:txBody>
      </p:sp>
      <p:sp>
        <p:nvSpPr>
          <p:cNvPr id="57" name="Titel 3">
            <a:extLst>
              <a:ext uri="{FF2B5EF4-FFF2-40B4-BE49-F238E27FC236}">
                <a16:creationId xmlns:a16="http://schemas.microsoft.com/office/drawing/2014/main" id="{B5D75069-1643-487C-46C2-3A6CCEB6CF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71624" y="261900"/>
            <a:ext cx="8882175" cy="728699"/>
          </a:xfrm>
        </p:spPr>
        <p:txBody>
          <a:bodyPr anchor="ctr"/>
          <a:lstStyle/>
          <a:p>
            <a:r>
              <a:rPr lang="de-DE" dirty="0">
                <a:solidFill>
                  <a:srgbClr val="B71A17"/>
                </a:solidFill>
              </a:rPr>
              <a:t>TechnologieRegion Karlsruhe GmbH</a:t>
            </a:r>
          </a:p>
        </p:txBody>
      </p:sp>
    </p:spTree>
    <p:extLst>
      <p:ext uri="{BB962C8B-B14F-4D97-AF65-F5344CB8AC3E}">
        <p14:creationId xmlns:p14="http://schemas.microsoft.com/office/powerpoint/2010/main" val="25316218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2015D2F9-B227-A3FA-6C8A-05D7C2CE795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37037" y="1511800"/>
            <a:ext cx="9644233" cy="4943887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D5E050D3-0686-D722-0CF5-0FFDDED3914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06295" y="3648075"/>
            <a:ext cx="465334" cy="465334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3834FE74-072F-8755-84AE-515BD6B4626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86512" y="2323838"/>
            <a:ext cx="619388" cy="619388"/>
          </a:xfrm>
          <a:prstGeom prst="rect">
            <a:avLst/>
          </a:prstGeom>
        </p:spPr>
      </p:pic>
      <p:sp>
        <p:nvSpPr>
          <p:cNvPr id="10" name="Titel 3">
            <a:extLst>
              <a:ext uri="{FF2B5EF4-FFF2-40B4-BE49-F238E27FC236}">
                <a16:creationId xmlns:a16="http://schemas.microsoft.com/office/drawing/2014/main" id="{6EA200C1-DF46-E158-C4AB-A0BA0C139B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71624" y="261900"/>
            <a:ext cx="8882175" cy="728699"/>
          </a:xfrm>
        </p:spPr>
        <p:txBody>
          <a:bodyPr anchor="ctr"/>
          <a:lstStyle/>
          <a:p>
            <a:r>
              <a:rPr lang="de-DE" dirty="0">
                <a:solidFill>
                  <a:srgbClr val="B71A17"/>
                </a:solidFill>
              </a:rPr>
              <a:t>TechnologieRegion Karlsruhe GmbH</a:t>
            </a:r>
          </a:p>
        </p:txBody>
      </p:sp>
    </p:spTree>
    <p:extLst>
      <p:ext uri="{BB962C8B-B14F-4D97-AF65-F5344CB8AC3E}">
        <p14:creationId xmlns:p14="http://schemas.microsoft.com/office/powerpoint/2010/main" val="8058636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DF18796F-BFE3-F6CE-73E9-5323D96F80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1063" y="1570001"/>
            <a:ext cx="9889873" cy="4697689"/>
          </a:xfrm>
          <a:prstGeom prst="rect">
            <a:avLst/>
          </a:prstGeom>
        </p:spPr>
      </p:pic>
      <p:sp>
        <p:nvSpPr>
          <p:cNvPr id="14" name="Titel 3">
            <a:extLst>
              <a:ext uri="{FF2B5EF4-FFF2-40B4-BE49-F238E27FC236}">
                <a16:creationId xmlns:a16="http://schemas.microsoft.com/office/drawing/2014/main" id="{9FD18C83-9CC8-CC26-637E-F037535B2C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71624" y="261900"/>
            <a:ext cx="8882175" cy="728699"/>
          </a:xfrm>
        </p:spPr>
        <p:txBody>
          <a:bodyPr anchor="ctr"/>
          <a:lstStyle/>
          <a:p>
            <a:r>
              <a:rPr lang="de-DE" sz="3200" dirty="0">
                <a:solidFill>
                  <a:srgbClr val="B71817"/>
                </a:solidFill>
                <a:latin typeface="Mukta ExtraBold" panose="020B0000000000000000" pitchFamily="34" charset="0"/>
                <a:cs typeface="Mukta ExtraBold" panose="020B0000000000000000" pitchFamily="34" charset="0"/>
              </a:rPr>
              <a:t>Projekt RE²source – TRK Bioökonomiestrategie</a:t>
            </a:r>
          </a:p>
        </p:txBody>
      </p:sp>
    </p:spTree>
    <p:extLst>
      <p:ext uri="{BB962C8B-B14F-4D97-AF65-F5344CB8AC3E}">
        <p14:creationId xmlns:p14="http://schemas.microsoft.com/office/powerpoint/2010/main" val="9571802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3">
            <a:extLst>
              <a:ext uri="{FF2B5EF4-FFF2-40B4-BE49-F238E27FC236}">
                <a16:creationId xmlns:a16="http://schemas.microsoft.com/office/drawing/2014/main" id="{4AD7DD75-5CC8-B8FA-EDCB-83E3544C07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71624" y="261900"/>
            <a:ext cx="8882175" cy="728699"/>
          </a:xfrm>
        </p:spPr>
        <p:txBody>
          <a:bodyPr anchor="ctr"/>
          <a:lstStyle/>
          <a:p>
            <a:r>
              <a:rPr lang="de-DE" sz="3200" dirty="0">
                <a:solidFill>
                  <a:srgbClr val="B71817"/>
                </a:solidFill>
                <a:latin typeface="Mukta ExtraBold" panose="020B0000000000000000" pitchFamily="34" charset="0"/>
                <a:cs typeface="Mukta ExtraBold" panose="020B0000000000000000" pitchFamily="34" charset="0"/>
              </a:rPr>
              <a:t>Projekt RE²source – TRK Bioökonomiestrategie</a:t>
            </a:r>
            <a:endParaRPr lang="de-DE" sz="2400" dirty="0">
              <a:solidFill>
                <a:schemeClr val="tx1"/>
              </a:solidFill>
              <a:latin typeface="Mukta" panose="020B0000000000000000" pitchFamily="34" charset="0"/>
              <a:cs typeface="Mukta" panose="020B0000000000000000" pitchFamily="34" charset="0"/>
            </a:endParaRPr>
          </a:p>
        </p:txBody>
      </p:sp>
      <p:graphicFrame>
        <p:nvGraphicFramePr>
          <p:cNvPr id="11" name="Diagramm 10">
            <a:extLst>
              <a:ext uri="{FF2B5EF4-FFF2-40B4-BE49-F238E27FC236}">
                <a16:creationId xmlns:a16="http://schemas.microsoft.com/office/drawing/2014/main" id="{C263917C-113A-41B6-3A4F-236E3B971735}"/>
              </a:ext>
            </a:extLst>
          </p:cNvPr>
          <p:cNvGraphicFramePr/>
          <p:nvPr/>
        </p:nvGraphicFramePr>
        <p:xfrm>
          <a:off x="622299" y="5397152"/>
          <a:ext cx="10817225" cy="10191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2" name="Rechteck 11">
            <a:extLst>
              <a:ext uri="{FF2B5EF4-FFF2-40B4-BE49-F238E27FC236}">
                <a16:creationId xmlns:a16="http://schemas.microsoft.com/office/drawing/2014/main" id="{1293ACDB-50C5-7F7D-F679-1668DE288822}"/>
              </a:ext>
            </a:extLst>
          </p:cNvPr>
          <p:cNvSpPr/>
          <p:nvPr/>
        </p:nvSpPr>
        <p:spPr>
          <a:xfrm>
            <a:off x="2557349" y="4537461"/>
            <a:ext cx="1152000" cy="82890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>
                <a:solidFill>
                  <a:schemeClr val="tx1">
                    <a:lumMod val="50000"/>
                  </a:schemeClr>
                </a:solidFill>
                <a:latin typeface="Mukta" panose="020B0000000000000000" pitchFamily="34" charset="0"/>
                <a:cs typeface="Mukta" panose="020B0000000000000000" pitchFamily="34" charset="0"/>
              </a:rPr>
              <a:t>Auftakt-workshop</a:t>
            </a:r>
          </a:p>
          <a:p>
            <a:pPr algn="ctr"/>
            <a:r>
              <a:rPr lang="de-DE" sz="1400" dirty="0">
                <a:solidFill>
                  <a:schemeClr val="tx1">
                    <a:lumMod val="50000"/>
                  </a:schemeClr>
                </a:solidFill>
                <a:latin typeface="Mukta" panose="020B0000000000000000" pitchFamily="34" charset="0"/>
                <a:cs typeface="Mukta" panose="020B0000000000000000" pitchFamily="34" charset="0"/>
              </a:rPr>
              <a:t>15/06/23</a:t>
            </a:r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14E0CA3F-31FE-DC3A-C8E6-B51A594BBF4B}"/>
              </a:ext>
            </a:extLst>
          </p:cNvPr>
          <p:cNvSpPr/>
          <p:nvPr/>
        </p:nvSpPr>
        <p:spPr>
          <a:xfrm>
            <a:off x="5411786" y="4537461"/>
            <a:ext cx="1152000" cy="82890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>
                <a:solidFill>
                  <a:schemeClr val="tx1">
                    <a:lumMod val="50000"/>
                  </a:schemeClr>
                </a:solidFill>
                <a:latin typeface="Mukta" panose="020B0000000000000000" pitchFamily="34" charset="0"/>
                <a:cs typeface="Mukta" panose="020B0000000000000000" pitchFamily="34" charset="0"/>
              </a:rPr>
              <a:t>Strategie-workshop</a:t>
            </a:r>
          </a:p>
          <a:p>
            <a:pPr algn="ctr"/>
            <a:r>
              <a:rPr lang="de-DE" sz="1400" dirty="0">
                <a:solidFill>
                  <a:schemeClr val="tx1">
                    <a:lumMod val="50000"/>
                  </a:schemeClr>
                </a:solidFill>
                <a:latin typeface="Mukta" panose="020B0000000000000000" pitchFamily="34" charset="0"/>
                <a:cs typeface="Mukta" panose="020B0000000000000000" pitchFamily="34" charset="0"/>
              </a:rPr>
              <a:t>26/09/23</a:t>
            </a:r>
          </a:p>
        </p:txBody>
      </p:sp>
      <p:sp>
        <p:nvSpPr>
          <p:cNvPr id="14" name="Pfeil: nach rechts 13">
            <a:extLst>
              <a:ext uri="{FF2B5EF4-FFF2-40B4-BE49-F238E27FC236}">
                <a16:creationId xmlns:a16="http://schemas.microsoft.com/office/drawing/2014/main" id="{E021FC5A-CBEA-246E-9816-E599B15CCCCA}"/>
              </a:ext>
            </a:extLst>
          </p:cNvPr>
          <p:cNvSpPr/>
          <p:nvPr/>
        </p:nvSpPr>
        <p:spPr>
          <a:xfrm>
            <a:off x="622299" y="1368053"/>
            <a:ext cx="10817225" cy="432000"/>
          </a:xfrm>
          <a:prstGeom prst="rightArrow">
            <a:avLst>
              <a:gd name="adj1" fmla="val 100000"/>
              <a:gd name="adj2" fmla="val 50000"/>
            </a:avLst>
          </a:prstGeom>
          <a:gradFill flip="none" rotWithShape="1">
            <a:gsLst>
              <a:gs pos="0">
                <a:srgbClr val="A42629"/>
              </a:gs>
              <a:gs pos="100000">
                <a:srgbClr val="F1A5A8">
                  <a:shade val="100000"/>
                  <a:satMod val="115000"/>
                </a:srgbClr>
              </a:gs>
            </a:gsLst>
            <a:lin ang="10800000" scaled="1"/>
            <a:tileRect/>
          </a:gradFill>
          <a:ln w="190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dirty="0">
                <a:latin typeface="Mukta" panose="020B0000000000000000" pitchFamily="34" charset="0"/>
                <a:cs typeface="Mukta" panose="020B0000000000000000" pitchFamily="34" charset="0"/>
              </a:rPr>
              <a:t>Mapping und Einbindung weiterer Akteure und Partner</a:t>
            </a:r>
          </a:p>
        </p:txBody>
      </p:sp>
      <p:sp>
        <p:nvSpPr>
          <p:cNvPr id="15" name="Pfeil: nach rechts 14">
            <a:extLst>
              <a:ext uri="{FF2B5EF4-FFF2-40B4-BE49-F238E27FC236}">
                <a16:creationId xmlns:a16="http://schemas.microsoft.com/office/drawing/2014/main" id="{5A3213C0-34FD-1DAF-1426-BE7327AE4BB6}"/>
              </a:ext>
            </a:extLst>
          </p:cNvPr>
          <p:cNvSpPr/>
          <p:nvPr/>
        </p:nvSpPr>
        <p:spPr>
          <a:xfrm>
            <a:off x="622299" y="3957436"/>
            <a:ext cx="10817225" cy="432000"/>
          </a:xfrm>
          <a:prstGeom prst="rightArrow">
            <a:avLst>
              <a:gd name="adj1" fmla="val 100000"/>
              <a:gd name="adj2" fmla="val 50000"/>
            </a:avLst>
          </a:prstGeom>
          <a:gradFill flip="none" rotWithShape="1">
            <a:gsLst>
              <a:gs pos="0">
                <a:srgbClr val="B51714"/>
              </a:gs>
              <a:gs pos="100000">
                <a:srgbClr val="F1A5A8">
                  <a:shade val="100000"/>
                  <a:satMod val="115000"/>
                </a:srgbClr>
              </a:gs>
            </a:gsLst>
            <a:lin ang="10800000" scaled="1"/>
            <a:tileRect/>
          </a:gradFill>
          <a:ln w="190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de-DE" sz="1600" dirty="0">
                <a:latin typeface="Mukta" panose="020B0000000000000000" pitchFamily="34" charset="0"/>
                <a:cs typeface="Mukta" panose="020B0000000000000000" pitchFamily="34" charset="0"/>
              </a:rPr>
              <a:t>Interviews mit Stakeholdern und ExpertInnen in der TechnologieRegion Karlsruhe</a:t>
            </a:r>
          </a:p>
        </p:txBody>
      </p:sp>
      <p:sp>
        <p:nvSpPr>
          <p:cNvPr id="16" name="Rechteck 15">
            <a:extLst>
              <a:ext uri="{FF2B5EF4-FFF2-40B4-BE49-F238E27FC236}">
                <a16:creationId xmlns:a16="http://schemas.microsoft.com/office/drawing/2014/main" id="{8F4B068A-A50B-E330-F868-29D835F8F556}"/>
              </a:ext>
            </a:extLst>
          </p:cNvPr>
          <p:cNvSpPr/>
          <p:nvPr/>
        </p:nvSpPr>
        <p:spPr>
          <a:xfrm>
            <a:off x="7647098" y="4537460"/>
            <a:ext cx="1152000" cy="82890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>
                <a:solidFill>
                  <a:schemeClr val="tx1">
                    <a:lumMod val="50000"/>
                  </a:schemeClr>
                </a:solidFill>
                <a:latin typeface="Mukta" panose="020B0000000000000000" pitchFamily="34" charset="0"/>
                <a:cs typeface="Mukta" panose="020B0000000000000000" pitchFamily="34" charset="0"/>
              </a:rPr>
              <a:t>Strategie-Vorstellung</a:t>
            </a:r>
          </a:p>
          <a:p>
            <a:pPr algn="ctr"/>
            <a:r>
              <a:rPr lang="de-DE" sz="1400" dirty="0">
                <a:solidFill>
                  <a:schemeClr val="tx1">
                    <a:lumMod val="50000"/>
                  </a:schemeClr>
                </a:solidFill>
                <a:latin typeface="Mukta" panose="020B0000000000000000" pitchFamily="34" charset="0"/>
                <a:cs typeface="Mukta" panose="020B0000000000000000" pitchFamily="34" charset="0"/>
              </a:rPr>
              <a:t>22/04/24</a:t>
            </a:r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5F66EDEC-BC97-5E93-B8CE-C47C63BF2378}"/>
              </a:ext>
            </a:extLst>
          </p:cNvPr>
          <p:cNvSpPr/>
          <p:nvPr/>
        </p:nvSpPr>
        <p:spPr>
          <a:xfrm>
            <a:off x="622299" y="1995169"/>
            <a:ext cx="4035426" cy="5483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de-DE" sz="1600" dirty="0">
                <a:latin typeface="Mukta" panose="020B0000000000000000" pitchFamily="34" charset="0"/>
                <a:cs typeface="Mukta" panose="020B0000000000000000" pitchFamily="34" charset="0"/>
              </a:rPr>
              <a:t>Bestandsaufnahme und Trends Bioökonomie </a:t>
            </a:r>
            <a:br>
              <a:rPr lang="de-DE" sz="1600" dirty="0">
                <a:latin typeface="Mukta" panose="020B0000000000000000" pitchFamily="34" charset="0"/>
                <a:cs typeface="Mukta" panose="020B0000000000000000" pitchFamily="34" charset="0"/>
              </a:rPr>
            </a:br>
            <a:r>
              <a:rPr lang="de-DE" sz="1600" dirty="0">
                <a:latin typeface="Mukta" panose="020B0000000000000000" pitchFamily="34" charset="0"/>
                <a:cs typeface="Mukta" panose="020B0000000000000000" pitchFamily="34" charset="0"/>
              </a:rPr>
              <a:t>zur Einordnung</a:t>
            </a:r>
          </a:p>
        </p:txBody>
      </p:sp>
      <p:sp>
        <p:nvSpPr>
          <p:cNvPr id="21" name="Rechteck 20">
            <a:extLst>
              <a:ext uri="{FF2B5EF4-FFF2-40B4-BE49-F238E27FC236}">
                <a16:creationId xmlns:a16="http://schemas.microsoft.com/office/drawing/2014/main" id="{2DBA7C7C-8AE8-376B-185F-B06CE14BB5EE}"/>
              </a:ext>
            </a:extLst>
          </p:cNvPr>
          <p:cNvSpPr/>
          <p:nvPr/>
        </p:nvSpPr>
        <p:spPr>
          <a:xfrm>
            <a:off x="622299" y="2613798"/>
            <a:ext cx="4035426" cy="5483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de-DE" sz="1600" dirty="0">
                <a:latin typeface="Mukta" panose="020B0000000000000000" pitchFamily="34" charset="0"/>
                <a:cs typeface="Mukta" panose="020B0000000000000000" pitchFamily="34" charset="0"/>
              </a:rPr>
              <a:t>Akteursanalyse zur Identifizierung von </a:t>
            </a:r>
            <a:br>
              <a:rPr lang="de-DE" sz="1600" dirty="0">
                <a:latin typeface="Mukta" panose="020B0000000000000000" pitchFamily="34" charset="0"/>
                <a:cs typeface="Mukta" panose="020B0000000000000000" pitchFamily="34" charset="0"/>
              </a:rPr>
            </a:br>
            <a:r>
              <a:rPr lang="de-DE" sz="1600" dirty="0">
                <a:latin typeface="Mukta" panose="020B0000000000000000" pitchFamily="34" charset="0"/>
                <a:cs typeface="Mukta" panose="020B0000000000000000" pitchFamily="34" charset="0"/>
              </a:rPr>
              <a:t>regionalen Kompetenzen</a:t>
            </a:r>
          </a:p>
        </p:txBody>
      </p:sp>
      <p:sp>
        <p:nvSpPr>
          <p:cNvPr id="22" name="Rechteck 21">
            <a:extLst>
              <a:ext uri="{FF2B5EF4-FFF2-40B4-BE49-F238E27FC236}">
                <a16:creationId xmlns:a16="http://schemas.microsoft.com/office/drawing/2014/main" id="{2B943438-55A4-EF92-4536-72BC8296C6A3}"/>
              </a:ext>
            </a:extLst>
          </p:cNvPr>
          <p:cNvSpPr/>
          <p:nvPr/>
        </p:nvSpPr>
        <p:spPr>
          <a:xfrm>
            <a:off x="622299" y="3230522"/>
            <a:ext cx="4035426" cy="5483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de-DE" sz="1600" dirty="0">
                <a:latin typeface="Mukta" panose="020B0000000000000000" pitchFamily="34" charset="0"/>
                <a:cs typeface="Mukta" panose="020B0000000000000000" pitchFamily="34" charset="0"/>
              </a:rPr>
              <a:t>Stoffstromanalyse zur Identifizierung der regionalen Reststoffpotenziale</a:t>
            </a:r>
          </a:p>
        </p:txBody>
      </p:sp>
      <p:grpSp>
        <p:nvGrpSpPr>
          <p:cNvPr id="23" name="Gruppieren 22">
            <a:extLst>
              <a:ext uri="{FF2B5EF4-FFF2-40B4-BE49-F238E27FC236}">
                <a16:creationId xmlns:a16="http://schemas.microsoft.com/office/drawing/2014/main" id="{CAA2BE19-CBB0-8605-463D-9813175C3FF5}"/>
              </a:ext>
            </a:extLst>
          </p:cNvPr>
          <p:cNvGrpSpPr/>
          <p:nvPr/>
        </p:nvGrpSpPr>
        <p:grpSpPr>
          <a:xfrm>
            <a:off x="5306920" y="2153602"/>
            <a:ext cx="1447981" cy="1468713"/>
            <a:chOff x="2799986" y="0"/>
            <a:chExt cx="4419963" cy="4419963"/>
          </a:xfrm>
        </p:grpSpPr>
        <p:sp>
          <p:nvSpPr>
            <p:cNvPr id="24" name="Ellipse 23">
              <a:extLst>
                <a:ext uri="{FF2B5EF4-FFF2-40B4-BE49-F238E27FC236}">
                  <a16:creationId xmlns:a16="http://schemas.microsoft.com/office/drawing/2014/main" id="{01F6E47E-C8B5-6669-0C30-C4F8E26A586D}"/>
                </a:ext>
              </a:extLst>
            </p:cNvPr>
            <p:cNvSpPr/>
            <p:nvPr/>
          </p:nvSpPr>
          <p:spPr>
            <a:xfrm>
              <a:off x="2799986" y="0"/>
              <a:ext cx="4419963" cy="4419963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5" name="Ellipse 4">
              <a:extLst>
                <a:ext uri="{FF2B5EF4-FFF2-40B4-BE49-F238E27FC236}">
                  <a16:creationId xmlns:a16="http://schemas.microsoft.com/office/drawing/2014/main" id="{9C896541-BC9C-02A8-5EF9-5349233D5952}"/>
                </a:ext>
              </a:extLst>
            </p:cNvPr>
            <p:cNvSpPr txBox="1"/>
            <p:nvPr/>
          </p:nvSpPr>
          <p:spPr>
            <a:xfrm>
              <a:off x="3447275" y="647289"/>
              <a:ext cx="3125385" cy="312538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890" tIns="8890" rIns="8890" bIns="8890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de-DE" sz="1600" dirty="0">
                  <a:latin typeface="Mukta" panose="020B0000000000000000" pitchFamily="34" charset="0"/>
                  <a:cs typeface="Mukta" panose="020B0000000000000000" pitchFamily="34" charset="0"/>
                </a:rPr>
                <a:t>SWOT der TRK</a:t>
              </a:r>
            </a:p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de-DE" sz="1600" kern="1200" dirty="0">
                  <a:latin typeface="Mukta" panose="020B0000000000000000" pitchFamily="34" charset="0"/>
                  <a:cs typeface="Mukta" panose="020B0000000000000000" pitchFamily="34" charset="0"/>
                </a:rPr>
                <a:t>Potenzial-bewertung</a:t>
              </a:r>
            </a:p>
          </p:txBody>
        </p:sp>
      </p:grpSp>
      <p:cxnSp>
        <p:nvCxnSpPr>
          <p:cNvPr id="27" name="Verbinder: gewinkelt 26">
            <a:extLst>
              <a:ext uri="{FF2B5EF4-FFF2-40B4-BE49-F238E27FC236}">
                <a16:creationId xmlns:a16="http://schemas.microsoft.com/office/drawing/2014/main" id="{B54B7296-C58E-86A3-1329-E9DD505D97FE}"/>
              </a:ext>
            </a:extLst>
          </p:cNvPr>
          <p:cNvCxnSpPr>
            <a:cxnSpLocks/>
            <a:stCxn id="20" idx="3"/>
            <a:endCxn id="24" idx="2"/>
          </p:cNvCxnSpPr>
          <p:nvPr/>
        </p:nvCxnSpPr>
        <p:spPr>
          <a:xfrm>
            <a:off x="4657725" y="2269331"/>
            <a:ext cx="649195" cy="618628"/>
          </a:xfrm>
          <a:prstGeom prst="bentConnector3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Verbinder: gewinkelt 27">
            <a:extLst>
              <a:ext uri="{FF2B5EF4-FFF2-40B4-BE49-F238E27FC236}">
                <a16:creationId xmlns:a16="http://schemas.microsoft.com/office/drawing/2014/main" id="{B56B5C6B-A3C3-B5BA-59F6-3BB168449A67}"/>
              </a:ext>
            </a:extLst>
          </p:cNvPr>
          <p:cNvCxnSpPr>
            <a:cxnSpLocks/>
            <a:stCxn id="22" idx="3"/>
            <a:endCxn id="24" idx="2"/>
          </p:cNvCxnSpPr>
          <p:nvPr/>
        </p:nvCxnSpPr>
        <p:spPr>
          <a:xfrm flipV="1">
            <a:off x="4657725" y="2887959"/>
            <a:ext cx="649195" cy="616725"/>
          </a:xfrm>
          <a:prstGeom prst="bentConnector3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Gerade Verbindung mit Pfeil 31">
            <a:extLst>
              <a:ext uri="{FF2B5EF4-FFF2-40B4-BE49-F238E27FC236}">
                <a16:creationId xmlns:a16="http://schemas.microsoft.com/office/drawing/2014/main" id="{0E22E895-FEB1-022F-482E-C7302D0178D2}"/>
              </a:ext>
            </a:extLst>
          </p:cNvPr>
          <p:cNvCxnSpPr>
            <a:cxnSpLocks/>
            <a:stCxn id="21" idx="3"/>
            <a:endCxn id="24" idx="2"/>
          </p:cNvCxnSpPr>
          <p:nvPr/>
        </p:nvCxnSpPr>
        <p:spPr>
          <a:xfrm flipV="1">
            <a:off x="4657725" y="2887959"/>
            <a:ext cx="649195" cy="1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Rechteck 39">
            <a:extLst>
              <a:ext uri="{FF2B5EF4-FFF2-40B4-BE49-F238E27FC236}">
                <a16:creationId xmlns:a16="http://schemas.microsoft.com/office/drawing/2014/main" id="{B5CCA650-0EB4-8091-225C-CB07E1564A13}"/>
              </a:ext>
            </a:extLst>
          </p:cNvPr>
          <p:cNvSpPr/>
          <p:nvPr/>
        </p:nvSpPr>
        <p:spPr>
          <a:xfrm>
            <a:off x="7650118" y="2177507"/>
            <a:ext cx="1785624" cy="135298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latin typeface="Mukta" panose="020B0000000000000000" pitchFamily="34" charset="0"/>
                <a:cs typeface="Mukta" panose="020B0000000000000000" pitchFamily="34" charset="0"/>
              </a:rPr>
              <a:t>Strategie mit</a:t>
            </a:r>
          </a:p>
          <a:p>
            <a:pPr algn="ctr"/>
            <a:r>
              <a:rPr lang="de-DE" dirty="0">
                <a:latin typeface="Mukta" panose="020B0000000000000000" pitchFamily="34" charset="0"/>
                <a:cs typeface="Mukta" panose="020B0000000000000000" pitchFamily="34" charset="0"/>
              </a:rPr>
              <a:t>Maßnahmen-Roadmap</a:t>
            </a:r>
          </a:p>
        </p:txBody>
      </p:sp>
      <p:sp>
        <p:nvSpPr>
          <p:cNvPr id="42" name="Rechteck 41">
            <a:extLst>
              <a:ext uri="{FF2B5EF4-FFF2-40B4-BE49-F238E27FC236}">
                <a16:creationId xmlns:a16="http://schemas.microsoft.com/office/drawing/2014/main" id="{AAEC5C2D-D2DE-B2C8-5AA9-3573FFFAB132}"/>
              </a:ext>
            </a:extLst>
          </p:cNvPr>
          <p:cNvSpPr/>
          <p:nvPr/>
        </p:nvSpPr>
        <p:spPr>
          <a:xfrm>
            <a:off x="57152" y="5722507"/>
            <a:ext cx="536573" cy="37270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00" dirty="0">
                <a:latin typeface="Mukta" panose="020B0000000000000000" pitchFamily="34" charset="0"/>
                <a:cs typeface="Mukta" panose="020B0000000000000000" pitchFamily="34" charset="0"/>
              </a:rPr>
              <a:t>02/23</a:t>
            </a:r>
          </a:p>
        </p:txBody>
      </p:sp>
      <p:sp>
        <p:nvSpPr>
          <p:cNvPr id="44" name="Rechteck 43">
            <a:extLst>
              <a:ext uri="{FF2B5EF4-FFF2-40B4-BE49-F238E27FC236}">
                <a16:creationId xmlns:a16="http://schemas.microsoft.com/office/drawing/2014/main" id="{F8007484-C6C4-478D-107B-FF7F85C93228}"/>
              </a:ext>
            </a:extLst>
          </p:cNvPr>
          <p:cNvSpPr/>
          <p:nvPr/>
        </p:nvSpPr>
        <p:spPr>
          <a:xfrm>
            <a:off x="11569701" y="5722507"/>
            <a:ext cx="536573" cy="37270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00" dirty="0">
                <a:latin typeface="Mukta" panose="020B0000000000000000" pitchFamily="34" charset="0"/>
                <a:cs typeface="Mukta" panose="020B0000000000000000" pitchFamily="34" charset="0"/>
              </a:rPr>
              <a:t>08/24</a:t>
            </a:r>
          </a:p>
        </p:txBody>
      </p:sp>
    </p:spTree>
    <p:extLst>
      <p:ext uri="{BB962C8B-B14F-4D97-AF65-F5344CB8AC3E}">
        <p14:creationId xmlns:p14="http://schemas.microsoft.com/office/powerpoint/2010/main" val="3337126700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uppieren 12">
            <a:extLst>
              <a:ext uri="{FF2B5EF4-FFF2-40B4-BE49-F238E27FC236}">
                <a16:creationId xmlns:a16="http://schemas.microsoft.com/office/drawing/2014/main" id="{AC63A9D8-B050-CA6B-82F8-8C09B53BA5D9}"/>
              </a:ext>
            </a:extLst>
          </p:cNvPr>
          <p:cNvGrpSpPr/>
          <p:nvPr/>
        </p:nvGrpSpPr>
        <p:grpSpPr>
          <a:xfrm>
            <a:off x="1150293" y="1714510"/>
            <a:ext cx="4945707" cy="4613312"/>
            <a:chOff x="3428999" y="1685935"/>
            <a:chExt cx="4945707" cy="4613312"/>
          </a:xfrm>
        </p:grpSpPr>
        <p:pic>
          <p:nvPicPr>
            <p:cNvPr id="2" name="Grafik 1">
              <a:extLst>
                <a:ext uri="{FF2B5EF4-FFF2-40B4-BE49-F238E27FC236}">
                  <a16:creationId xmlns:a16="http://schemas.microsoft.com/office/drawing/2014/main" id="{A6A7C253-FC40-2C60-6F71-08C77456C24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29000" y="3721298"/>
              <a:ext cx="4945706" cy="2577949"/>
            </a:xfrm>
            <a:prstGeom prst="rect">
              <a:avLst/>
            </a:prstGeom>
          </p:spPr>
        </p:pic>
        <p:pic>
          <p:nvPicPr>
            <p:cNvPr id="3" name="Grafik 2">
              <a:extLst>
                <a:ext uri="{FF2B5EF4-FFF2-40B4-BE49-F238E27FC236}">
                  <a16:creationId xmlns:a16="http://schemas.microsoft.com/office/drawing/2014/main" id="{1F1B5EA3-0CF2-5FB9-C69C-2D9912B8261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28999" y="1685935"/>
              <a:ext cx="4945707" cy="1947372"/>
            </a:xfrm>
            <a:prstGeom prst="rect">
              <a:avLst/>
            </a:prstGeom>
          </p:spPr>
        </p:pic>
      </p:grpSp>
      <p:sp>
        <p:nvSpPr>
          <p:cNvPr id="6" name="Textfeld 5">
            <a:extLst>
              <a:ext uri="{FF2B5EF4-FFF2-40B4-BE49-F238E27FC236}">
                <a16:creationId xmlns:a16="http://schemas.microsoft.com/office/drawing/2014/main" id="{D4C0688C-896C-EBC6-FDD0-FF63C8C2DA36}"/>
              </a:ext>
            </a:extLst>
          </p:cNvPr>
          <p:cNvSpPr txBox="1"/>
          <p:nvPr/>
        </p:nvSpPr>
        <p:spPr>
          <a:xfrm>
            <a:off x="6096000" y="1714510"/>
            <a:ext cx="31552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latin typeface="Mukta" panose="020B0000000000000000" pitchFamily="34" charset="0"/>
                <a:cs typeface="Mukta" panose="020B0000000000000000" pitchFamily="34" charset="0"/>
              </a:rPr>
              <a:t>Auftakt-Workshop</a:t>
            </a:r>
          </a:p>
          <a:p>
            <a:r>
              <a:rPr lang="de-DE" dirty="0">
                <a:latin typeface="Mukta" panose="020B0000000000000000" pitchFamily="34" charset="0"/>
                <a:cs typeface="Mukta" panose="020B0000000000000000" pitchFamily="34" charset="0"/>
              </a:rPr>
              <a:t>mit 38 Akteuren aus der TRK 15.06.2023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2EB7C338-E17E-BC21-01C8-E383B9FCD88D}"/>
              </a:ext>
            </a:extLst>
          </p:cNvPr>
          <p:cNvSpPr txBox="1"/>
          <p:nvPr/>
        </p:nvSpPr>
        <p:spPr>
          <a:xfrm>
            <a:off x="6096000" y="3749873"/>
            <a:ext cx="308022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latin typeface="Mukta" panose="020B0000000000000000" pitchFamily="34" charset="0"/>
                <a:cs typeface="Mukta" panose="020B0000000000000000" pitchFamily="34" charset="0"/>
              </a:rPr>
              <a:t>Strategie-Workshop</a:t>
            </a:r>
          </a:p>
          <a:p>
            <a:r>
              <a:rPr lang="de-DE" dirty="0">
                <a:latin typeface="Mukta" panose="020B0000000000000000" pitchFamily="34" charset="0"/>
                <a:cs typeface="Mukta" panose="020B0000000000000000" pitchFamily="34" charset="0"/>
              </a:rPr>
              <a:t>mit 36 Akteuren aus der TRK</a:t>
            </a:r>
          </a:p>
          <a:p>
            <a:r>
              <a:rPr lang="de-DE" dirty="0">
                <a:latin typeface="Mukta" panose="020B0000000000000000" pitchFamily="34" charset="0"/>
                <a:cs typeface="Mukta" panose="020B0000000000000000" pitchFamily="34" charset="0"/>
              </a:rPr>
              <a:t>26.09.2023</a:t>
            </a: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0185A8CB-5230-0F1B-1FAD-312DC42E5277}"/>
              </a:ext>
            </a:extLst>
          </p:cNvPr>
          <p:cNvSpPr txBox="1"/>
          <p:nvPr/>
        </p:nvSpPr>
        <p:spPr>
          <a:xfrm>
            <a:off x="6096000" y="5423542"/>
            <a:ext cx="53006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dirty="0">
                <a:solidFill>
                  <a:srgbClr val="B71919"/>
                </a:solidFill>
                <a:latin typeface="Mukta" panose="020B0000000000000000" pitchFamily="34" charset="0"/>
                <a:cs typeface="Mukta" panose="020B0000000000000000" pitchFamily="34" charset="0"/>
              </a:rPr>
              <a:t>Bisher 28 ausführliche, leitfadengestützte Interviews mit Kommunen (12), Unternehmen (10) und Forschungsgruppen (6).</a:t>
            </a:r>
          </a:p>
        </p:txBody>
      </p:sp>
      <p:sp>
        <p:nvSpPr>
          <p:cNvPr id="8" name="Titel 3">
            <a:extLst>
              <a:ext uri="{FF2B5EF4-FFF2-40B4-BE49-F238E27FC236}">
                <a16:creationId xmlns:a16="http://schemas.microsoft.com/office/drawing/2014/main" id="{854C5762-22CA-D095-4C06-7DD04A7A8E65}"/>
              </a:ext>
            </a:extLst>
          </p:cNvPr>
          <p:cNvSpPr txBox="1">
            <a:spLocks/>
          </p:cNvSpPr>
          <p:nvPr/>
        </p:nvSpPr>
        <p:spPr>
          <a:xfrm>
            <a:off x="2471624" y="261900"/>
            <a:ext cx="8882175" cy="72869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baseline="0">
                <a:solidFill>
                  <a:srgbClr val="D9222A"/>
                </a:solidFill>
                <a:latin typeface="Mukta ExtraBold" panose="020B0000000000000000" pitchFamily="34" charset="77"/>
                <a:ea typeface="+mj-ea"/>
                <a:cs typeface="+mj-cs"/>
              </a:defRPr>
            </a:lvl1pPr>
          </a:lstStyle>
          <a:p>
            <a:r>
              <a:rPr lang="de-DE" sz="3200">
                <a:solidFill>
                  <a:srgbClr val="B71817"/>
                </a:solidFill>
                <a:latin typeface="Mukta ExtraBold" panose="020B0000000000000000" pitchFamily="34" charset="0"/>
                <a:cs typeface="Mukta ExtraBold" panose="020B0000000000000000" pitchFamily="34" charset="0"/>
              </a:rPr>
              <a:t>Projekt RE²source – TRK Bioökonomiestrategie</a:t>
            </a:r>
            <a:endParaRPr lang="de-DE" sz="2400" dirty="0">
              <a:solidFill>
                <a:schemeClr val="tx1"/>
              </a:solidFill>
              <a:latin typeface="Mukta" panose="020B0000000000000000" pitchFamily="34" charset="0"/>
              <a:cs typeface="Mukta" panose="020B0000000000000000" pitchFamily="34" charset="0"/>
            </a:endParaRPr>
          </a:p>
        </p:txBody>
      </p:sp>
      <p:grpSp>
        <p:nvGrpSpPr>
          <p:cNvPr id="4" name="Gruppieren 3">
            <a:extLst>
              <a:ext uri="{FF2B5EF4-FFF2-40B4-BE49-F238E27FC236}">
                <a16:creationId xmlns:a16="http://schemas.microsoft.com/office/drawing/2014/main" id="{9B7CE84C-E40F-9ECB-A8C6-0890A0DF75FD}"/>
              </a:ext>
            </a:extLst>
          </p:cNvPr>
          <p:cNvGrpSpPr/>
          <p:nvPr/>
        </p:nvGrpSpPr>
        <p:grpSpPr>
          <a:xfrm>
            <a:off x="9291548" y="3386585"/>
            <a:ext cx="2425200" cy="1649906"/>
            <a:chOff x="9678919" y="3658998"/>
            <a:chExt cx="2425200" cy="1649906"/>
          </a:xfrm>
        </p:grpSpPr>
        <p:pic>
          <p:nvPicPr>
            <p:cNvPr id="5" name="Grafik 4" descr="Callcenter mit einfarbiger Füllung">
              <a:extLst>
                <a:ext uri="{FF2B5EF4-FFF2-40B4-BE49-F238E27FC236}">
                  <a16:creationId xmlns:a16="http://schemas.microsoft.com/office/drawing/2014/main" id="{093A0B79-BB68-A048-591C-6DD5960A005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551159" y="4521103"/>
              <a:ext cx="695961" cy="695961"/>
            </a:xfrm>
            <a:prstGeom prst="rect">
              <a:avLst/>
            </a:prstGeom>
          </p:spPr>
        </p:pic>
        <p:sp>
          <p:nvSpPr>
            <p:cNvPr id="9" name="Ellipse 8">
              <a:extLst>
                <a:ext uri="{FF2B5EF4-FFF2-40B4-BE49-F238E27FC236}">
                  <a16:creationId xmlns:a16="http://schemas.microsoft.com/office/drawing/2014/main" id="{E2C1DA62-D855-906B-96E5-C7EF0E19599B}"/>
                </a:ext>
              </a:extLst>
            </p:cNvPr>
            <p:cNvSpPr/>
            <p:nvPr/>
          </p:nvSpPr>
          <p:spPr>
            <a:xfrm>
              <a:off x="10464798" y="4444904"/>
              <a:ext cx="864000" cy="864000"/>
            </a:xfrm>
            <a:prstGeom prst="ellipse">
              <a:avLst/>
            </a:prstGeom>
            <a:noFill/>
            <a:ln w="76200">
              <a:solidFill>
                <a:srgbClr val="B71A1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10" name="Grafik 9">
              <a:extLst>
                <a:ext uri="{FF2B5EF4-FFF2-40B4-BE49-F238E27FC236}">
                  <a16:creationId xmlns:a16="http://schemas.microsoft.com/office/drawing/2014/main" id="{B61F1F54-3B2E-3694-B375-687B0BAD6CF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172" t="2882" r="88185" b="84502"/>
            <a:stretch/>
          </p:blipFill>
          <p:spPr>
            <a:xfrm>
              <a:off x="9678919" y="3968675"/>
              <a:ext cx="574039" cy="485725"/>
            </a:xfrm>
            <a:prstGeom prst="rect">
              <a:avLst/>
            </a:prstGeom>
          </p:spPr>
        </p:pic>
        <p:pic>
          <p:nvPicPr>
            <p:cNvPr id="11" name="Grafik 10">
              <a:extLst>
                <a:ext uri="{FF2B5EF4-FFF2-40B4-BE49-F238E27FC236}">
                  <a16:creationId xmlns:a16="http://schemas.microsoft.com/office/drawing/2014/main" id="{FACA990A-8D6D-7DAD-815A-3EF0860556D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58959" t="3128" r="33398" b="84256"/>
            <a:stretch/>
          </p:blipFill>
          <p:spPr>
            <a:xfrm>
              <a:off x="10609778" y="3658998"/>
              <a:ext cx="574039" cy="485725"/>
            </a:xfrm>
            <a:prstGeom prst="rect">
              <a:avLst/>
            </a:prstGeom>
          </p:spPr>
        </p:pic>
        <p:pic>
          <p:nvPicPr>
            <p:cNvPr id="12" name="Grafik 11">
              <a:extLst>
                <a:ext uri="{FF2B5EF4-FFF2-40B4-BE49-F238E27FC236}">
                  <a16:creationId xmlns:a16="http://schemas.microsoft.com/office/drawing/2014/main" id="{5266448C-3280-4C1D-4210-DC7E505218C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59028" t="82972" r="33329" b="4412"/>
            <a:stretch/>
          </p:blipFill>
          <p:spPr>
            <a:xfrm>
              <a:off x="11392834" y="3943905"/>
              <a:ext cx="711285" cy="60185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055698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020EED0D-AF0C-FE58-D23F-FC2E887B26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2000" y="1714510"/>
            <a:ext cx="10208581" cy="4772015"/>
          </a:xfrm>
        </p:spPr>
        <p:txBody>
          <a:bodyPr>
            <a:normAutofit/>
          </a:bodyPr>
          <a:lstStyle/>
          <a:p>
            <a:pPr marL="361950" indent="-361950">
              <a:lnSpc>
                <a:spcPct val="150000"/>
              </a:lnSpc>
              <a:buClr>
                <a:srgbClr val="B71918"/>
              </a:buClr>
              <a:buFont typeface="Wingdings" panose="05000000000000000000" pitchFamily="2" charset="2"/>
              <a:buChar char="Ø"/>
            </a:pPr>
            <a:r>
              <a:rPr lang="de-DE" sz="2400" b="0" dirty="0">
                <a:solidFill>
                  <a:schemeClr val="tx1"/>
                </a:solidFill>
                <a:latin typeface="Mukta" panose="020B0000000000000000" pitchFamily="34" charset="0"/>
                <a:cs typeface="Mukta" panose="020B0000000000000000" pitchFamily="34" charset="0"/>
              </a:rPr>
              <a:t>Defossilisierung und Erschließung erneuerbarer Rohstoffquellen</a:t>
            </a:r>
          </a:p>
          <a:p>
            <a:pPr marL="361950" indent="-361950">
              <a:lnSpc>
                <a:spcPct val="150000"/>
              </a:lnSpc>
              <a:buClr>
                <a:srgbClr val="B71918"/>
              </a:buClr>
              <a:buFont typeface="Wingdings" panose="05000000000000000000" pitchFamily="2" charset="2"/>
              <a:buChar char="Ø"/>
            </a:pPr>
            <a:r>
              <a:rPr lang="de-DE" sz="2400" b="0" dirty="0">
                <a:solidFill>
                  <a:schemeClr val="tx1"/>
                </a:solidFill>
                <a:latin typeface="Mukta" panose="020B0000000000000000" pitchFamily="34" charset="0"/>
                <a:cs typeface="Mukta" panose="020B0000000000000000" pitchFamily="34" charset="0"/>
              </a:rPr>
              <a:t>Förderung der Kreislaufwirtschaft in Städten und Regionen</a:t>
            </a:r>
          </a:p>
          <a:p>
            <a:pPr marL="361950" indent="-361950">
              <a:lnSpc>
                <a:spcPct val="150000"/>
              </a:lnSpc>
              <a:buClr>
                <a:srgbClr val="B71918"/>
              </a:buClr>
              <a:buFont typeface="Wingdings" panose="05000000000000000000" pitchFamily="2" charset="2"/>
              <a:buChar char="Ø"/>
            </a:pPr>
            <a:r>
              <a:rPr lang="de-DE" sz="2400" b="0" dirty="0">
                <a:solidFill>
                  <a:schemeClr val="tx1"/>
                </a:solidFill>
                <a:latin typeface="Mukta" panose="020B0000000000000000" pitchFamily="34" charset="0"/>
                <a:cs typeface="Mukta" panose="020B0000000000000000" pitchFamily="34" charset="0"/>
              </a:rPr>
              <a:t>Nutzung regionaler Abfall- und Abwasserströme als Ressource</a:t>
            </a:r>
          </a:p>
          <a:p>
            <a:pPr marL="361950" indent="-361950">
              <a:lnSpc>
                <a:spcPct val="150000"/>
              </a:lnSpc>
              <a:buClr>
                <a:srgbClr val="B71918"/>
              </a:buClr>
              <a:buFont typeface="Wingdings" panose="05000000000000000000" pitchFamily="2" charset="2"/>
              <a:buChar char="Ø"/>
            </a:pPr>
            <a:r>
              <a:rPr lang="de-DE" sz="2400" b="0" dirty="0">
                <a:solidFill>
                  <a:schemeClr val="tx1"/>
                </a:solidFill>
                <a:latin typeface="Mukta" panose="020B0000000000000000" pitchFamily="34" charset="0"/>
                <a:cs typeface="Mukta" panose="020B0000000000000000" pitchFamily="34" charset="0"/>
              </a:rPr>
              <a:t>Nutzung und Bilanzierung von CO2 als Rohstoff für die Industrie</a:t>
            </a:r>
          </a:p>
          <a:p>
            <a:pPr marL="361950" indent="-361950">
              <a:lnSpc>
                <a:spcPct val="150000"/>
              </a:lnSpc>
              <a:buClr>
                <a:srgbClr val="B71918"/>
              </a:buClr>
              <a:buFont typeface="Wingdings" panose="05000000000000000000" pitchFamily="2" charset="2"/>
              <a:buChar char="Ø"/>
            </a:pPr>
            <a:r>
              <a:rPr lang="de-DE" sz="2400" b="0" dirty="0">
                <a:solidFill>
                  <a:schemeClr val="tx1"/>
                </a:solidFill>
                <a:latin typeface="Mukta" panose="020B0000000000000000" pitchFamily="34" charset="0"/>
                <a:cs typeface="Mukta" panose="020B0000000000000000" pitchFamily="34" charset="0"/>
              </a:rPr>
              <a:t>Schaffung von Arbeitskräfte und Kompetenzen für die Bioökonomie</a:t>
            </a:r>
          </a:p>
          <a:p>
            <a:pPr marL="361950" indent="-361950">
              <a:lnSpc>
                <a:spcPct val="150000"/>
              </a:lnSpc>
              <a:buClr>
                <a:srgbClr val="B71918"/>
              </a:buClr>
              <a:buFont typeface="Wingdings" panose="05000000000000000000" pitchFamily="2" charset="2"/>
              <a:buChar char="Ø"/>
            </a:pPr>
            <a:r>
              <a:rPr lang="de-DE" sz="2400" b="0" dirty="0">
                <a:solidFill>
                  <a:schemeClr val="tx1"/>
                </a:solidFill>
                <a:latin typeface="Mukta" panose="020B0000000000000000" pitchFamily="34" charset="0"/>
                <a:cs typeface="Mukta" panose="020B0000000000000000" pitchFamily="34" charset="0"/>
              </a:rPr>
              <a:t>…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56D69215-B396-B9CA-1823-873006A0CDFE}"/>
              </a:ext>
            </a:extLst>
          </p:cNvPr>
          <p:cNvSpPr txBox="1">
            <a:spLocks/>
          </p:cNvSpPr>
          <p:nvPr/>
        </p:nvSpPr>
        <p:spPr>
          <a:xfrm>
            <a:off x="2471624" y="261900"/>
            <a:ext cx="8882175" cy="72869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baseline="0">
                <a:solidFill>
                  <a:srgbClr val="D9222A"/>
                </a:solidFill>
                <a:latin typeface="Mukta ExtraBold" panose="020B0000000000000000" pitchFamily="34" charset="77"/>
                <a:ea typeface="+mj-ea"/>
                <a:cs typeface="+mj-cs"/>
              </a:defRPr>
            </a:lvl1pPr>
          </a:lstStyle>
          <a:p>
            <a:r>
              <a:rPr lang="de-DE" sz="3200" dirty="0">
                <a:solidFill>
                  <a:srgbClr val="B71A17"/>
                </a:solidFill>
              </a:rPr>
              <a:t> Bioökonomietrends: Status und Relevanz </a:t>
            </a:r>
            <a:endParaRPr lang="de-DE" sz="2400" dirty="0">
              <a:solidFill>
                <a:schemeClr val="tx1"/>
              </a:solidFill>
              <a:latin typeface="Mukta" panose="020B0000000000000000" pitchFamily="34" charset="0"/>
              <a:cs typeface="Mukta" panose="020B00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70753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66E504E0-C027-4BA2-792D-86E808397C68}"/>
              </a:ext>
            </a:extLst>
          </p:cNvPr>
          <p:cNvGrpSpPr/>
          <p:nvPr/>
        </p:nvGrpSpPr>
        <p:grpSpPr>
          <a:xfrm>
            <a:off x="904876" y="1504793"/>
            <a:ext cx="4823382" cy="4964796"/>
            <a:chOff x="1064935" y="1504793"/>
            <a:chExt cx="4823382" cy="4964796"/>
          </a:xfrm>
        </p:grpSpPr>
        <p:grpSp>
          <p:nvGrpSpPr>
            <p:cNvPr id="21" name="Gruppieren 20">
              <a:extLst>
                <a:ext uri="{FF2B5EF4-FFF2-40B4-BE49-F238E27FC236}">
                  <a16:creationId xmlns:a16="http://schemas.microsoft.com/office/drawing/2014/main" id="{8F9CBF81-5580-D3B7-B446-FF4DF4E4D109}"/>
                </a:ext>
              </a:extLst>
            </p:cNvPr>
            <p:cNvGrpSpPr/>
            <p:nvPr/>
          </p:nvGrpSpPr>
          <p:grpSpPr>
            <a:xfrm>
              <a:off x="1064935" y="1504793"/>
              <a:ext cx="4823382" cy="4964796"/>
              <a:chOff x="3072844" y="1893204"/>
              <a:chExt cx="3985778" cy="3978423"/>
            </a:xfrm>
          </p:grpSpPr>
          <p:pic>
            <p:nvPicPr>
              <p:cNvPr id="19" name="Grafik 18">
                <a:extLst>
                  <a:ext uri="{FF2B5EF4-FFF2-40B4-BE49-F238E27FC236}">
                    <a16:creationId xmlns:a16="http://schemas.microsoft.com/office/drawing/2014/main" id="{4CE07748-C796-F624-8214-885A9CCAAF5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1777843">
                <a:off x="3072844" y="1893204"/>
                <a:ext cx="3985778" cy="3978423"/>
              </a:xfrm>
              <a:prstGeom prst="rect">
                <a:avLst/>
              </a:prstGeom>
            </p:spPr>
          </p:pic>
          <p:sp>
            <p:nvSpPr>
              <p:cNvPr id="20" name="Ellipse 19">
                <a:extLst>
                  <a:ext uri="{FF2B5EF4-FFF2-40B4-BE49-F238E27FC236}">
                    <a16:creationId xmlns:a16="http://schemas.microsoft.com/office/drawing/2014/main" id="{9967C1C4-9B9E-18B4-DADE-2AA227956CB7}"/>
                  </a:ext>
                </a:extLst>
              </p:cNvPr>
              <p:cNvSpPr/>
              <p:nvPr/>
            </p:nvSpPr>
            <p:spPr>
              <a:xfrm>
                <a:off x="4525731" y="3342415"/>
                <a:ext cx="1080000" cy="1080000"/>
              </a:xfrm>
              <a:prstGeom prst="ellipse">
                <a:avLst/>
              </a:prstGeom>
              <a:solidFill>
                <a:srgbClr val="33CC33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sp>
          <p:nvSpPr>
            <p:cNvPr id="9" name="Rechteck 8">
              <a:extLst>
                <a:ext uri="{FF2B5EF4-FFF2-40B4-BE49-F238E27FC236}">
                  <a16:creationId xmlns:a16="http://schemas.microsoft.com/office/drawing/2014/main" id="{601FEB7F-189F-ACE5-4B02-D905B46A9348}"/>
                </a:ext>
              </a:extLst>
            </p:cNvPr>
            <p:cNvSpPr/>
            <p:nvPr/>
          </p:nvSpPr>
          <p:spPr>
            <a:xfrm rot="5400000">
              <a:off x="4534977" y="2615970"/>
              <a:ext cx="641514" cy="1451260"/>
            </a:xfrm>
            <a:prstGeom prst="rect">
              <a:avLst/>
            </a:prstGeom>
            <a:solidFill>
              <a:srgbClr val="42BA9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vert="vert270" rtlCol="0" anchor="ctr"/>
            <a:lstStyle/>
            <a:p>
              <a:pPr lvl="0" algn="ctr">
                <a:defRPr/>
              </a:pPr>
              <a:r>
                <a:rPr lang="de-DE" kern="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Bildung</a:t>
              </a:r>
              <a:endParaRPr lang="de-DE" sz="1600" kern="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Rechteck 9">
              <a:extLst>
                <a:ext uri="{FF2B5EF4-FFF2-40B4-BE49-F238E27FC236}">
                  <a16:creationId xmlns:a16="http://schemas.microsoft.com/office/drawing/2014/main" id="{5EA2BBE8-2377-A48B-0705-349E4D69C10D}"/>
                </a:ext>
              </a:extLst>
            </p:cNvPr>
            <p:cNvSpPr/>
            <p:nvPr/>
          </p:nvSpPr>
          <p:spPr>
            <a:xfrm rot="5400000">
              <a:off x="1762019" y="2718210"/>
              <a:ext cx="641514" cy="1306960"/>
            </a:xfrm>
            <a:prstGeom prst="rect">
              <a:avLst/>
            </a:prstGeom>
            <a:solidFill>
              <a:srgbClr val="2683C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vert="vert27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Infra-</a:t>
              </a:r>
              <a:br>
                <a:rPr kumimoji="0" lang="de-DE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kumimoji="0" lang="de-DE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struktur</a:t>
              </a:r>
            </a:p>
          </p:txBody>
        </p:sp>
        <p:sp>
          <p:nvSpPr>
            <p:cNvPr id="11" name="Rechteck 10">
              <a:extLst>
                <a:ext uri="{FF2B5EF4-FFF2-40B4-BE49-F238E27FC236}">
                  <a16:creationId xmlns:a16="http://schemas.microsoft.com/office/drawing/2014/main" id="{7FF623B7-85DE-9F5E-5336-855EB3511C5B}"/>
                </a:ext>
              </a:extLst>
            </p:cNvPr>
            <p:cNvSpPr/>
            <p:nvPr/>
          </p:nvSpPr>
          <p:spPr>
            <a:xfrm rot="5400000">
              <a:off x="3155865" y="1335354"/>
              <a:ext cx="641514" cy="1555750"/>
            </a:xfrm>
            <a:prstGeom prst="rect">
              <a:avLst/>
            </a:prstGeom>
            <a:solidFill>
              <a:srgbClr val="27CED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vert="vert270" rtlCol="0" anchor="ctr"/>
            <a:lstStyle/>
            <a:p>
              <a:pPr algn="ctr"/>
              <a:r>
                <a:rPr lang="de-DE" sz="1700" kern="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Forschung &amp; Entwicklung</a:t>
              </a:r>
            </a:p>
          </p:txBody>
        </p:sp>
        <p:sp>
          <p:nvSpPr>
            <p:cNvPr id="14" name="Rechteck 13">
              <a:extLst>
                <a:ext uri="{FF2B5EF4-FFF2-40B4-BE49-F238E27FC236}">
                  <a16:creationId xmlns:a16="http://schemas.microsoft.com/office/drawing/2014/main" id="{20307178-E749-B736-EEA9-FE70E2A57892}"/>
                </a:ext>
              </a:extLst>
            </p:cNvPr>
            <p:cNvSpPr/>
            <p:nvPr/>
          </p:nvSpPr>
          <p:spPr>
            <a:xfrm rot="5400000">
              <a:off x="4543325" y="3890138"/>
              <a:ext cx="650688" cy="1477132"/>
            </a:xfrm>
            <a:prstGeom prst="rect">
              <a:avLst/>
            </a:prstGeom>
            <a:solidFill>
              <a:srgbClr val="FF902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vert="vert27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Lebens-qualität</a:t>
              </a:r>
            </a:p>
          </p:txBody>
        </p:sp>
        <p:sp>
          <p:nvSpPr>
            <p:cNvPr id="15" name="Rechteck 14">
              <a:extLst>
                <a:ext uri="{FF2B5EF4-FFF2-40B4-BE49-F238E27FC236}">
                  <a16:creationId xmlns:a16="http://schemas.microsoft.com/office/drawing/2014/main" id="{8989D1F2-BBAA-2EC7-B3D8-09E967DF25BF}"/>
                </a:ext>
              </a:extLst>
            </p:cNvPr>
            <p:cNvSpPr/>
            <p:nvPr/>
          </p:nvSpPr>
          <p:spPr>
            <a:xfrm rot="5400000">
              <a:off x="3039039" y="5034151"/>
              <a:ext cx="875167" cy="1477131"/>
            </a:xfrm>
            <a:prstGeom prst="rect">
              <a:avLst/>
            </a:prstGeom>
            <a:solidFill>
              <a:srgbClr val="F2B22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vert="vert27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7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Regionales</a:t>
              </a:r>
              <a:r>
                <a:rPr kumimoji="0" lang="de-DE" sz="1700" b="0" i="0" u="none" strike="noStrike" kern="0" cap="none" spc="0" normalizeH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kumimoji="0" lang="de-DE" sz="17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Selbst-verständnis</a:t>
              </a:r>
            </a:p>
          </p:txBody>
        </p:sp>
        <p:sp>
          <p:nvSpPr>
            <p:cNvPr id="16" name="Rechteck 15">
              <a:extLst>
                <a:ext uri="{FF2B5EF4-FFF2-40B4-BE49-F238E27FC236}">
                  <a16:creationId xmlns:a16="http://schemas.microsoft.com/office/drawing/2014/main" id="{E5426F5A-5FA6-A451-AAF6-EFED6CA48B56}"/>
                </a:ext>
              </a:extLst>
            </p:cNvPr>
            <p:cNvSpPr/>
            <p:nvPr/>
          </p:nvSpPr>
          <p:spPr>
            <a:xfrm rot="5400000">
              <a:off x="1759235" y="3890139"/>
              <a:ext cx="650687" cy="1477131"/>
            </a:xfrm>
            <a:prstGeom prst="rect">
              <a:avLst/>
            </a:prstGeom>
            <a:solidFill>
              <a:srgbClr val="DA2C1C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vert="vert27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7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Wirtschafts-standort</a:t>
              </a:r>
            </a:p>
          </p:txBody>
        </p:sp>
        <p:sp>
          <p:nvSpPr>
            <p:cNvPr id="22" name="Rechteck 21">
              <a:extLst>
                <a:ext uri="{FF2B5EF4-FFF2-40B4-BE49-F238E27FC236}">
                  <a16:creationId xmlns:a16="http://schemas.microsoft.com/office/drawing/2014/main" id="{572BB740-111B-C3FB-F33E-05B69F63B62F}"/>
                </a:ext>
              </a:extLst>
            </p:cNvPr>
            <p:cNvSpPr/>
            <p:nvPr/>
          </p:nvSpPr>
          <p:spPr>
            <a:xfrm rot="5400000">
              <a:off x="3155865" y="3445931"/>
              <a:ext cx="641514" cy="1082517"/>
            </a:xfrm>
            <a:prstGeom prst="rect">
              <a:avLst/>
            </a:prstGeom>
            <a:solidFill>
              <a:srgbClr val="33CC3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vert="vert27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Bio-ökonomie</a:t>
              </a:r>
            </a:p>
          </p:txBody>
        </p:sp>
      </p:grpSp>
      <p:sp>
        <p:nvSpPr>
          <p:cNvPr id="25" name="Titel 3">
            <a:extLst>
              <a:ext uri="{FF2B5EF4-FFF2-40B4-BE49-F238E27FC236}">
                <a16:creationId xmlns:a16="http://schemas.microsoft.com/office/drawing/2014/main" id="{66B8C680-6C73-E2DE-8C20-21478761D204}"/>
              </a:ext>
            </a:extLst>
          </p:cNvPr>
          <p:cNvSpPr txBox="1">
            <a:spLocks/>
          </p:cNvSpPr>
          <p:nvPr/>
        </p:nvSpPr>
        <p:spPr>
          <a:xfrm>
            <a:off x="2471624" y="261900"/>
            <a:ext cx="8882175" cy="72869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baseline="0">
                <a:solidFill>
                  <a:srgbClr val="D9222A"/>
                </a:solidFill>
                <a:latin typeface="Mukta ExtraBold" panose="020B0000000000000000" pitchFamily="34" charset="77"/>
                <a:ea typeface="+mj-ea"/>
                <a:cs typeface="+mj-cs"/>
              </a:defRPr>
            </a:lvl1pPr>
          </a:lstStyle>
          <a:p>
            <a:r>
              <a:rPr lang="de-DE" sz="3200" dirty="0">
                <a:solidFill>
                  <a:srgbClr val="B71A17"/>
                </a:solidFill>
              </a:rPr>
              <a:t>RE²source Strategieelemente der Bioökonomie</a:t>
            </a:r>
            <a:endParaRPr lang="de-DE" sz="2400" dirty="0">
              <a:solidFill>
                <a:schemeClr val="tx1"/>
              </a:solidFill>
              <a:latin typeface="Mukta" panose="020B0000000000000000" pitchFamily="34" charset="0"/>
              <a:cs typeface="Mukta" panose="020B0000000000000000" pitchFamily="34" charset="0"/>
            </a:endParaRPr>
          </a:p>
        </p:txBody>
      </p:sp>
      <p:sp>
        <p:nvSpPr>
          <p:cNvPr id="2" name="Inhaltsplatzhalter 2">
            <a:extLst>
              <a:ext uri="{FF2B5EF4-FFF2-40B4-BE49-F238E27FC236}">
                <a16:creationId xmlns:a16="http://schemas.microsoft.com/office/drawing/2014/main" id="{C57F440A-10FF-8519-3149-CB5C98B3B1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5999" y="1581653"/>
            <a:ext cx="5138057" cy="462864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sz="2400" dirty="0">
                <a:solidFill>
                  <a:schemeClr val="tx1"/>
                </a:solidFill>
                <a:latin typeface="Mukta" panose="020B0000000000000000" pitchFamily="34" charset="0"/>
                <a:cs typeface="Mukta" panose="020B0000000000000000" pitchFamily="34" charset="0"/>
              </a:rPr>
              <a:t>Strategieelement</a:t>
            </a:r>
          </a:p>
          <a:p>
            <a:pPr>
              <a:buClr>
                <a:srgbClr val="B71918"/>
              </a:buClr>
              <a:buFont typeface="Wingdings" panose="05000000000000000000" pitchFamily="2" charset="2"/>
              <a:buChar char="Ø"/>
            </a:pPr>
            <a:r>
              <a:rPr lang="de-DE" sz="2000" b="0" dirty="0">
                <a:solidFill>
                  <a:schemeClr val="tx1"/>
                </a:solidFill>
                <a:latin typeface="Mukta" panose="020B0000000000000000" pitchFamily="34" charset="0"/>
                <a:cs typeface="Mukta" panose="020B0000000000000000" pitchFamily="34" charset="0"/>
              </a:rPr>
              <a:t>Handlungsfeld: </a:t>
            </a:r>
          </a:p>
          <a:p>
            <a:pPr lvl="1">
              <a:buClr>
                <a:srgbClr val="B71918"/>
              </a:buClr>
              <a:buFont typeface="Wingdings" panose="05000000000000000000" pitchFamily="2" charset="2"/>
              <a:buChar char="Ø"/>
            </a:pPr>
            <a:r>
              <a:rPr lang="de-DE" sz="1800" b="0" dirty="0">
                <a:solidFill>
                  <a:schemeClr val="tx1"/>
                </a:solidFill>
                <a:latin typeface="Mukta" panose="020B0000000000000000" pitchFamily="34" charset="0"/>
                <a:cs typeface="Mukta" panose="020B0000000000000000" pitchFamily="34" charset="0"/>
              </a:rPr>
              <a:t>Ziel</a:t>
            </a:r>
          </a:p>
          <a:p>
            <a:pPr lvl="2">
              <a:buClr>
                <a:srgbClr val="B71918"/>
              </a:buClr>
              <a:buFont typeface="Wingdings" panose="05000000000000000000" pitchFamily="2" charset="2"/>
              <a:buChar char="Ø"/>
            </a:pPr>
            <a:r>
              <a:rPr lang="de-DE" sz="1600" dirty="0">
                <a:solidFill>
                  <a:schemeClr val="tx1"/>
                </a:solidFill>
                <a:latin typeface="Mukta" panose="020B0000000000000000" pitchFamily="34" charset="0"/>
                <a:cs typeface="Mukta" panose="020B0000000000000000" pitchFamily="34" charset="0"/>
              </a:rPr>
              <a:t>Maßnahme</a:t>
            </a:r>
            <a:endParaRPr lang="de-DE" sz="1800" b="0" dirty="0">
              <a:solidFill>
                <a:schemeClr val="tx1"/>
              </a:solidFill>
              <a:latin typeface="Mukta" panose="020B0000000000000000" pitchFamily="34" charset="0"/>
              <a:cs typeface="Mukta" panose="020B0000000000000000" pitchFamily="34" charset="0"/>
            </a:endParaRPr>
          </a:p>
          <a:p>
            <a:pPr marL="0" indent="0">
              <a:buClr>
                <a:srgbClr val="B71918"/>
              </a:buClr>
              <a:buNone/>
            </a:pPr>
            <a:endParaRPr lang="de-DE" sz="1000" b="0" dirty="0">
              <a:solidFill>
                <a:schemeClr val="tx1"/>
              </a:solidFill>
              <a:latin typeface="Mukta" panose="020B0000000000000000" pitchFamily="34" charset="0"/>
              <a:cs typeface="Mukta" panose="020B0000000000000000" pitchFamily="34" charset="0"/>
            </a:endParaRPr>
          </a:p>
          <a:p>
            <a:pPr marL="0" indent="0">
              <a:buClr>
                <a:srgbClr val="B71918"/>
              </a:buClr>
              <a:buNone/>
            </a:pPr>
            <a:r>
              <a:rPr lang="de-DE" sz="2400" dirty="0">
                <a:solidFill>
                  <a:srgbClr val="2683C6"/>
                </a:solidFill>
                <a:latin typeface="Mukta" panose="020B0000000000000000" pitchFamily="34" charset="0"/>
                <a:cs typeface="Mukta" panose="020B0000000000000000" pitchFamily="34" charset="0"/>
              </a:rPr>
              <a:t>Infrastruktur</a:t>
            </a:r>
            <a:endParaRPr lang="de-DE" sz="2000" dirty="0">
              <a:solidFill>
                <a:srgbClr val="2683C6"/>
              </a:solidFill>
              <a:latin typeface="Mukta" panose="020B0000000000000000" pitchFamily="34" charset="0"/>
              <a:cs typeface="Mukta" panose="020B0000000000000000" pitchFamily="34" charset="0"/>
            </a:endParaRPr>
          </a:p>
          <a:p>
            <a:pPr>
              <a:buClr>
                <a:srgbClr val="B71918"/>
              </a:buClr>
              <a:buFont typeface="Wingdings" panose="05000000000000000000" pitchFamily="2" charset="2"/>
              <a:buChar char="Ø"/>
            </a:pPr>
            <a:r>
              <a:rPr lang="de-DE" sz="2000" b="0" dirty="0">
                <a:solidFill>
                  <a:srgbClr val="2683C6"/>
                </a:solidFill>
                <a:latin typeface="Mukta" panose="020B0000000000000000" pitchFamily="34" charset="0"/>
                <a:cs typeface="Mukta" panose="020B0000000000000000" pitchFamily="34" charset="0"/>
              </a:rPr>
              <a:t>Hochwertige Reststoffnutzung</a:t>
            </a:r>
          </a:p>
          <a:p>
            <a:pPr lvl="1">
              <a:buClr>
                <a:srgbClr val="B71918"/>
              </a:buClr>
              <a:buFont typeface="Wingdings" panose="05000000000000000000" pitchFamily="2" charset="2"/>
              <a:buChar char="Ø"/>
            </a:pPr>
            <a:r>
              <a:rPr lang="de-DE" sz="1800" dirty="0">
                <a:solidFill>
                  <a:schemeClr val="tx1"/>
                </a:solidFill>
                <a:latin typeface="Mukta" panose="020B0000000000000000" pitchFamily="34" charset="0"/>
                <a:cs typeface="Mukta" panose="020B0000000000000000" pitchFamily="34" charset="0"/>
              </a:rPr>
              <a:t>Förderung von Bioraffinerie-Pilotanlagen</a:t>
            </a:r>
            <a:endParaRPr lang="de-DE" sz="1800" b="0" dirty="0">
              <a:solidFill>
                <a:schemeClr val="tx1"/>
              </a:solidFill>
              <a:latin typeface="Mukta" panose="020B0000000000000000" pitchFamily="34" charset="0"/>
              <a:cs typeface="Mukta" panose="020B0000000000000000" pitchFamily="34" charset="0"/>
            </a:endParaRPr>
          </a:p>
          <a:p>
            <a:pPr lvl="2">
              <a:buClr>
                <a:srgbClr val="B71918"/>
              </a:buClr>
              <a:buFont typeface="Wingdings" panose="05000000000000000000" pitchFamily="2" charset="2"/>
              <a:buChar char="Ø"/>
            </a:pPr>
            <a:r>
              <a:rPr lang="de-DE" sz="1600" dirty="0">
                <a:solidFill>
                  <a:schemeClr val="tx1"/>
                </a:solidFill>
                <a:latin typeface="Mukta" panose="020B0000000000000000" pitchFamily="34" charset="0"/>
                <a:cs typeface="Mukta" panose="020B0000000000000000" pitchFamily="34" charset="0"/>
              </a:rPr>
              <a:t>Informationsveranstaltungen zu technischen Ausbaupotenzialen von Anlagen </a:t>
            </a:r>
          </a:p>
          <a:p>
            <a:pPr>
              <a:buClr>
                <a:srgbClr val="B71918"/>
              </a:buClr>
              <a:buFont typeface="Wingdings" panose="05000000000000000000" pitchFamily="2" charset="2"/>
              <a:buChar char="Ø"/>
            </a:pPr>
            <a:r>
              <a:rPr lang="de-DE" sz="2000" b="0" dirty="0">
                <a:solidFill>
                  <a:srgbClr val="2683C6"/>
                </a:solidFill>
                <a:latin typeface="Mukta" panose="020B0000000000000000" pitchFamily="34" charset="0"/>
                <a:cs typeface="Mukta" panose="020B0000000000000000" pitchFamily="34" charset="0"/>
              </a:rPr>
              <a:t>Steigerung der Rentabilität</a:t>
            </a:r>
          </a:p>
          <a:p>
            <a:pPr lvl="1">
              <a:buClr>
                <a:srgbClr val="B71918"/>
              </a:buClr>
              <a:buFont typeface="Wingdings" panose="05000000000000000000" pitchFamily="2" charset="2"/>
              <a:buChar char="Ø"/>
            </a:pPr>
            <a:r>
              <a:rPr lang="de-DE" sz="1800" b="0" dirty="0">
                <a:solidFill>
                  <a:schemeClr val="tx1"/>
                </a:solidFill>
                <a:latin typeface="Mukta" panose="020B0000000000000000" pitchFamily="34" charset="0"/>
                <a:cs typeface="Mukta" panose="020B0000000000000000" pitchFamily="34" charset="0"/>
              </a:rPr>
              <a:t>Senkung der Fehlwurfquoten im Bioabfall</a:t>
            </a:r>
          </a:p>
          <a:p>
            <a:pPr lvl="2">
              <a:buClr>
                <a:srgbClr val="B71918"/>
              </a:buClr>
              <a:buFont typeface="Wingdings" panose="05000000000000000000" pitchFamily="2" charset="2"/>
              <a:buChar char="Ø"/>
            </a:pPr>
            <a:r>
              <a:rPr lang="de-DE" sz="1600" dirty="0">
                <a:solidFill>
                  <a:schemeClr val="tx1"/>
                </a:solidFill>
                <a:latin typeface="Mukta" panose="020B0000000000000000" pitchFamily="34" charset="0"/>
                <a:cs typeface="Mukta" panose="020B0000000000000000" pitchFamily="34" charset="0"/>
              </a:rPr>
              <a:t>Etablierung von Entsorger-QM-Systemen</a:t>
            </a:r>
            <a:endParaRPr lang="de-DE" sz="1600" b="0" dirty="0">
              <a:solidFill>
                <a:schemeClr val="tx1"/>
              </a:solidFill>
              <a:latin typeface="Mukta" panose="020B0000000000000000" pitchFamily="34" charset="0"/>
              <a:cs typeface="Mukta" panose="020B0000000000000000" pitchFamily="34" charset="0"/>
            </a:endParaRPr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548AF0B9-4F40-DFC0-3860-DC47592C5182}"/>
              </a:ext>
            </a:extLst>
          </p:cNvPr>
          <p:cNvSpPr/>
          <p:nvPr/>
        </p:nvSpPr>
        <p:spPr>
          <a:xfrm>
            <a:off x="5821680" y="1365756"/>
            <a:ext cx="5392056" cy="1685177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01534245"/>
      </p:ext>
    </p:extLst>
  </p:cSld>
  <p:clrMapOvr>
    <a:masterClrMapping/>
  </p:clrMapOvr>
</p:sld>
</file>

<file path=ppt/theme/theme1.xml><?xml version="1.0" encoding="utf-8"?>
<a:theme xmlns:a="http://schemas.openxmlformats.org/drawingml/2006/main" name="TRK-Praesentation">
  <a:themeElements>
    <a:clrScheme name="Benutzerdefiniert 3">
      <a:dk1>
        <a:srgbClr val="565756"/>
      </a:dk1>
      <a:lt1>
        <a:srgbClr val="FFFFFF"/>
      </a:lt1>
      <a:dk2>
        <a:srgbClr val="80817F"/>
      </a:dk2>
      <a:lt2>
        <a:srgbClr val="E7E6E6"/>
      </a:lt2>
      <a:accent1>
        <a:srgbClr val="A42629"/>
      </a:accent1>
      <a:accent2>
        <a:srgbClr val="D8222A"/>
      </a:accent2>
      <a:accent3>
        <a:srgbClr val="F2B229"/>
      </a:accent3>
      <a:accent4>
        <a:srgbClr val="ED9F2D"/>
      </a:accent4>
      <a:accent5>
        <a:srgbClr val="FFF001"/>
      </a:accent5>
      <a:accent6>
        <a:srgbClr val="A9A9A8"/>
      </a:accent6>
      <a:hlink>
        <a:srgbClr val="0563C1"/>
      </a:hlink>
      <a:folHlink>
        <a:srgbClr val="80817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RK-Praesentation" id="{4AE68E8D-AA59-204F-A835-866F05969F5A}" vid="{8171FABD-62B7-C248-B91D-51C0194CBABC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TRK-Praesentation</Template>
  <TotalTime>0</TotalTime>
  <Words>801</Words>
  <Application>Microsoft Office PowerPoint</Application>
  <PresentationFormat>Breitbild</PresentationFormat>
  <Paragraphs>134</Paragraphs>
  <Slides>14</Slides>
  <Notes>6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7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14</vt:i4>
      </vt:variant>
    </vt:vector>
  </HeadingPairs>
  <TitlesOfParts>
    <vt:vector size="22" baseType="lpstr">
      <vt:lpstr>Arial</vt:lpstr>
      <vt:lpstr>Calibri</vt:lpstr>
      <vt:lpstr>Mukta</vt:lpstr>
      <vt:lpstr>Mukta ExtraBold</vt:lpstr>
      <vt:lpstr>Mukta SemiBold</vt:lpstr>
      <vt:lpstr>Roboto Light</vt:lpstr>
      <vt:lpstr>Wingdings</vt:lpstr>
      <vt:lpstr>TRK-Praesentation</vt:lpstr>
      <vt:lpstr>RE²source </vt:lpstr>
      <vt:lpstr>TechnologieRegion Karlsruhe</vt:lpstr>
      <vt:lpstr>TechnologieRegion Karlsruhe GmbH</vt:lpstr>
      <vt:lpstr>TechnologieRegion Karlsruhe GmbH</vt:lpstr>
      <vt:lpstr>Projekt RE²source – TRK Bioökonomiestrategie</vt:lpstr>
      <vt:lpstr>Projekt RE²source – TRK Bioökonomiestrategie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Einladung zur Vorstellung der Bioökonomiestrategie</vt:lpstr>
      <vt:lpstr>Vielen Dank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Microsoft Office User</dc:creator>
  <cp:lastModifiedBy>Petra Jung-Erceg</cp:lastModifiedBy>
  <cp:revision>26</cp:revision>
  <dcterms:created xsi:type="dcterms:W3CDTF">2024-01-21T18:19:16Z</dcterms:created>
  <dcterms:modified xsi:type="dcterms:W3CDTF">2024-02-15T10:25:52Z</dcterms:modified>
</cp:coreProperties>
</file>