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712" r:id="rId2"/>
    <p:sldMasterId id="2147483719" r:id="rId3"/>
  </p:sldMasterIdLst>
  <p:notesMasterIdLst>
    <p:notesMasterId r:id="rId15"/>
  </p:notesMasterIdLst>
  <p:handoutMasterIdLst>
    <p:handoutMasterId r:id="rId16"/>
  </p:handoutMasterIdLst>
  <p:sldIdLst>
    <p:sldId id="415" r:id="rId4"/>
    <p:sldId id="413" r:id="rId5"/>
    <p:sldId id="1102" r:id="rId6"/>
    <p:sldId id="419" r:id="rId7"/>
    <p:sldId id="386" r:id="rId8"/>
    <p:sldId id="422" r:id="rId9"/>
    <p:sldId id="385" r:id="rId10"/>
    <p:sldId id="393" r:id="rId11"/>
    <p:sldId id="388" r:id="rId12"/>
    <p:sldId id="375" r:id="rId13"/>
    <p:sldId id="396" r:id="rId14"/>
  </p:sldIdLst>
  <p:sldSz cx="12192000" cy="6858000"/>
  <p:notesSz cx="6858000" cy="9144000"/>
  <p:custDataLst>
    <p:tags r:id="rId17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_Programm_Abschied" id="{B876642A-CAE4-49D5-8EEE-113F5705A5F2}">
          <p14:sldIdLst>
            <p14:sldId id="415"/>
            <p14:sldId id="413"/>
            <p14:sldId id="1102"/>
            <p14:sldId id="419"/>
            <p14:sldId id="386"/>
            <p14:sldId id="422"/>
            <p14:sldId id="385"/>
            <p14:sldId id="393"/>
            <p14:sldId id="388"/>
            <p14:sldId id="375"/>
            <p14:sldId id="3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DEE5"/>
    <a:srgbClr val="00823B"/>
    <a:srgbClr val="FFFFFF"/>
    <a:srgbClr val="FF9900"/>
    <a:srgbClr val="00779A"/>
    <a:srgbClr val="1C768F"/>
    <a:srgbClr val="09B2AC"/>
    <a:srgbClr val="014A6B"/>
    <a:srgbClr val="4DC7D2"/>
    <a:srgbClr val="04B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4" autoAdjust="0"/>
    <p:restoredTop sz="96008" autoAdjust="0"/>
  </p:normalViewPr>
  <p:slideViewPr>
    <p:cSldViewPr snapToGrid="0" showGuides="1">
      <p:cViewPr varScale="1">
        <p:scale>
          <a:sx n="74" d="100"/>
          <a:sy n="74" d="100"/>
        </p:scale>
        <p:origin x="3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notesViewPr>
    <p:cSldViewPr snapToGrid="0">
      <p:cViewPr varScale="1">
        <p:scale>
          <a:sx n="80" d="100"/>
          <a:sy n="80" d="100"/>
        </p:scale>
        <p:origin x="28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8EFDA-A75E-49AB-9C1C-E96D5D8201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9DB3184-593B-4E78-B58C-DA62E4A2A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B798-6D2C-417B-AF46-ECB70983C150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15F87B-7E94-4DDB-9703-3B62B77C5F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7C9CA73-2501-4D43-9D8D-E09D9E3F3D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1251-5CB6-4896-AAF1-C5E7C80339F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4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0A665-AB63-487C-A689-A96D5AA0C86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821" y="1143000"/>
            <a:ext cx="3946358" cy="221982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29F0A-9DE2-44AB-9A84-CC28BAF7B3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accent1"/>
        </a:solidFill>
        <a:latin typeface="+mj-lt"/>
        <a:ea typeface="+mn-ea"/>
        <a:cs typeface="+mn-cs"/>
      </a:defRPr>
    </a:lvl1pPr>
    <a:lvl2pPr marL="180975" indent="-180975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363" indent="-179388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1338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2313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29F0A-9DE2-44AB-9A84-CC28BAF7B3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Das Projekt »urban BioÖkonomieLab« wird im Umweltforschungsprogramm »BWPLUS – Baden-Württemberg Programm Lebensgrundlage Umwelt und ihre Sicherung«, Förderkennzeichen L75 22101, finanziert aus Landesmitteln, die der Landtag Baden-Württemberg beschlossen hat (Ministerium für Umwelt, Klima und Energiewirtschaft Baden-Württemberg).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29F0A-9DE2-44AB-9A84-CC28BAF7B3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048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29F0A-9DE2-44AB-9A84-CC28BAF7B39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15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5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5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6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tags" Target="../tags/tag6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63.xml"/><Relationship Id="rId1" Type="http://schemas.openxmlformats.org/officeDocument/2006/relationships/vmlDrawing" Target="../drawings/vmlDrawing32.v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image" Target="../media/image9.png"/><Relationship Id="rId4" Type="http://schemas.openxmlformats.org/officeDocument/2006/relationships/tags" Target="../tags/tag65.xml"/><Relationship Id="rId9" Type="http://schemas.openxmlformats.org/officeDocument/2006/relationships/image" Target="../media/image10.emf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vmlDrawing" Target="../drawings/vmlDrawing33.vml"/><Relationship Id="rId6" Type="http://schemas.openxmlformats.org/officeDocument/2006/relationships/tags" Target="../tags/tag72.xml"/><Relationship Id="rId11" Type="http://schemas.openxmlformats.org/officeDocument/2006/relationships/image" Target="../media/image8.emf"/><Relationship Id="rId5" Type="http://schemas.openxmlformats.org/officeDocument/2006/relationships/tags" Target="../tags/tag71.xml"/><Relationship Id="rId10" Type="http://schemas.openxmlformats.org/officeDocument/2006/relationships/oleObject" Target="../embeddings/oleObject33.bin"/><Relationship Id="rId4" Type="http://schemas.openxmlformats.org/officeDocument/2006/relationships/tags" Target="../tags/tag70.xml"/><Relationship Id="rId9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vmlDrawing" Target="../drawings/vmlDrawing34.v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image" Target="../media/image10.emf"/><Relationship Id="rId4" Type="http://schemas.openxmlformats.org/officeDocument/2006/relationships/tags" Target="../tags/tag77.xml"/><Relationship Id="rId9" Type="http://schemas.openxmlformats.org/officeDocument/2006/relationships/oleObject" Target="../embeddings/oleObject34.bin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vmlDrawing" Target="../drawings/vmlDrawing35.v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image" Target="../media/image10.emf"/><Relationship Id="rId4" Type="http://schemas.openxmlformats.org/officeDocument/2006/relationships/tags" Target="../tags/tag83.xml"/><Relationship Id="rId9" Type="http://schemas.openxmlformats.org/officeDocument/2006/relationships/oleObject" Target="../embeddings/oleObject35.bin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vmlDrawing" Target="../drawings/vmlDrawing36.v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image" Target="../media/image10.emf"/><Relationship Id="rId4" Type="http://schemas.openxmlformats.org/officeDocument/2006/relationships/tags" Target="../tags/tag89.xml"/><Relationship Id="rId9" Type="http://schemas.openxmlformats.org/officeDocument/2006/relationships/oleObject" Target="../embeddings/oleObject36.bin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vmlDrawing" Target="../drawings/vmlDrawing37.vml"/><Relationship Id="rId6" Type="http://schemas.openxmlformats.org/officeDocument/2006/relationships/tags" Target="../tags/tag97.xml"/><Relationship Id="rId11" Type="http://schemas.openxmlformats.org/officeDocument/2006/relationships/image" Target="../media/image10.emf"/><Relationship Id="rId5" Type="http://schemas.openxmlformats.org/officeDocument/2006/relationships/tags" Target="../tags/tag96.xml"/><Relationship Id="rId10" Type="http://schemas.openxmlformats.org/officeDocument/2006/relationships/oleObject" Target="../embeddings/oleObject37.bin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image" Target="../media/image9.png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image" Target="../media/image8.emf"/><Relationship Id="rId2" Type="http://schemas.openxmlformats.org/officeDocument/2006/relationships/tags" Target="../tags/tag100.xml"/><Relationship Id="rId1" Type="http://schemas.openxmlformats.org/officeDocument/2006/relationships/vmlDrawing" Target="../drawings/vmlDrawing38.vml"/><Relationship Id="rId6" Type="http://schemas.openxmlformats.org/officeDocument/2006/relationships/tags" Target="../tags/tag104.xml"/><Relationship Id="rId11" Type="http://schemas.openxmlformats.org/officeDocument/2006/relationships/oleObject" Target="../embeddings/oleObject38.bin"/><Relationship Id="rId5" Type="http://schemas.openxmlformats.org/officeDocument/2006/relationships/tags" Target="../tags/tag103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02.xml"/><Relationship Id="rId9" Type="http://schemas.openxmlformats.org/officeDocument/2006/relationships/tags" Target="../tags/tag107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image" Target="../media/image9.png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image" Target="../media/image8.emf"/><Relationship Id="rId2" Type="http://schemas.openxmlformats.org/officeDocument/2006/relationships/tags" Target="../tags/tag108.xml"/><Relationship Id="rId1" Type="http://schemas.openxmlformats.org/officeDocument/2006/relationships/vmlDrawing" Target="../drawings/vmlDrawing39.vml"/><Relationship Id="rId6" Type="http://schemas.openxmlformats.org/officeDocument/2006/relationships/tags" Target="../tags/tag112.xml"/><Relationship Id="rId11" Type="http://schemas.openxmlformats.org/officeDocument/2006/relationships/oleObject" Target="../embeddings/oleObject39.bin"/><Relationship Id="rId5" Type="http://schemas.openxmlformats.org/officeDocument/2006/relationships/tags" Target="../tags/tag111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10.xml"/><Relationship Id="rId9" Type="http://schemas.openxmlformats.org/officeDocument/2006/relationships/tags" Target="../tags/tag115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9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8.emf"/><Relationship Id="rId2" Type="http://schemas.openxmlformats.org/officeDocument/2006/relationships/tags" Target="../tags/tag116.xml"/><Relationship Id="rId1" Type="http://schemas.openxmlformats.org/officeDocument/2006/relationships/vmlDrawing" Target="../drawings/vmlDrawing40.vml"/><Relationship Id="rId6" Type="http://schemas.openxmlformats.org/officeDocument/2006/relationships/tags" Target="../tags/tag120.xml"/><Relationship Id="rId11" Type="http://schemas.openxmlformats.org/officeDocument/2006/relationships/oleObject" Target="../embeddings/oleObject40.bin"/><Relationship Id="rId5" Type="http://schemas.openxmlformats.org/officeDocument/2006/relationships/tags" Target="../tags/tag119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image" Target="../media/image9.png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image" Target="../media/image11.emf"/><Relationship Id="rId2" Type="http://schemas.openxmlformats.org/officeDocument/2006/relationships/tags" Target="../tags/tag124.xml"/><Relationship Id="rId1" Type="http://schemas.openxmlformats.org/officeDocument/2006/relationships/vmlDrawing" Target="../drawings/vmlDrawing41.vml"/><Relationship Id="rId6" Type="http://schemas.openxmlformats.org/officeDocument/2006/relationships/tags" Target="../tags/tag128.xml"/><Relationship Id="rId11" Type="http://schemas.openxmlformats.org/officeDocument/2006/relationships/oleObject" Target="../embeddings/oleObject41.bin"/><Relationship Id="rId5" Type="http://schemas.openxmlformats.org/officeDocument/2006/relationships/tags" Target="../tags/tag127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image" Target="../media/image9.png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image" Target="../media/image8.emf"/><Relationship Id="rId2" Type="http://schemas.openxmlformats.org/officeDocument/2006/relationships/tags" Target="../tags/tag132.xml"/><Relationship Id="rId1" Type="http://schemas.openxmlformats.org/officeDocument/2006/relationships/vmlDrawing" Target="../drawings/vmlDrawing42.vml"/><Relationship Id="rId6" Type="http://schemas.openxmlformats.org/officeDocument/2006/relationships/tags" Target="../tags/tag136.xml"/><Relationship Id="rId11" Type="http://schemas.openxmlformats.org/officeDocument/2006/relationships/oleObject" Target="../embeddings/oleObject42.bin"/><Relationship Id="rId5" Type="http://schemas.openxmlformats.org/officeDocument/2006/relationships/tags" Target="../tags/tag135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34.xml"/><Relationship Id="rId9" Type="http://schemas.openxmlformats.org/officeDocument/2006/relationships/tags" Target="../tags/tag139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vmlDrawing" Target="../drawings/vmlDrawing43.vml"/><Relationship Id="rId6" Type="http://schemas.openxmlformats.org/officeDocument/2006/relationships/tags" Target="../tags/tag144.xml"/><Relationship Id="rId11" Type="http://schemas.openxmlformats.org/officeDocument/2006/relationships/image" Target="../media/image9.png"/><Relationship Id="rId5" Type="http://schemas.openxmlformats.org/officeDocument/2006/relationships/tags" Target="../tags/tag143.xml"/><Relationship Id="rId10" Type="http://schemas.openxmlformats.org/officeDocument/2006/relationships/image" Target="../media/image10.emf"/><Relationship Id="rId4" Type="http://schemas.openxmlformats.org/officeDocument/2006/relationships/tags" Target="../tags/tag142.xml"/><Relationship Id="rId9" Type="http://schemas.openxmlformats.org/officeDocument/2006/relationships/oleObject" Target="../embeddings/oleObject43.bin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tags" Target="../tags/tag147.xml"/><Relationship Id="rId7" Type="http://schemas.openxmlformats.org/officeDocument/2006/relationships/oleObject" Target="../embeddings/oleObject44.bin"/><Relationship Id="rId2" Type="http://schemas.openxmlformats.org/officeDocument/2006/relationships/tags" Target="../tags/tag146.xml"/><Relationship Id="rId1" Type="http://schemas.openxmlformats.org/officeDocument/2006/relationships/vmlDrawing" Target="../drawings/vmlDrawing44.v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9" Type="http://schemas.openxmlformats.org/officeDocument/2006/relationships/image" Target="../media/image9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7" Type="http://schemas.openxmlformats.org/officeDocument/2006/relationships/image" Target="../media/image12.png"/><Relationship Id="rId2" Type="http://schemas.openxmlformats.org/officeDocument/2006/relationships/tags" Target="../tags/tag150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45.bin"/><Relationship Id="rId4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838081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4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836283"/>
            <a:ext cx="5916612" cy="3148592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0983B20-CF3E-4EB7-8ABD-887696F49A4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758628-A8B7-4C0C-9D76-AB8C368362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93D0D8-808F-4B9D-9E74-3D2864287D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7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33059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5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E2CAD830-41D2-49E6-9A6C-8B30840C615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1C2822D-ACBC-46C4-BC5F-37D1A4BC04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3413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eschreib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73226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9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9424" y="1700213"/>
            <a:ext cx="6315075" cy="4284662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1622533"/>
          </a:xfrm>
          <a:gradFill flip="none" rotWithShape="1">
            <a:gsLst>
              <a:gs pos="34000">
                <a:srgbClr val="1C768F">
                  <a:alpha val="94902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2000" b="1">
                <a:solidFill>
                  <a:schemeClr val="bg1"/>
                </a:solidFill>
              </a:defRPr>
            </a:lvl1pPr>
            <a:lvl2pPr>
              <a:lnSpc>
                <a:spcPts val="2420"/>
              </a:lnSpc>
              <a:spcAft>
                <a:spcPts val="0"/>
              </a:spcAft>
              <a:defRPr sz="28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 b="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Kapitelüberschrift, Frutiger </a:t>
            </a:r>
            <a:r>
              <a:rPr lang="de-DE" dirty="0" err="1"/>
              <a:t>Bold</a:t>
            </a:r>
            <a:r>
              <a:rPr lang="de-DE" dirty="0"/>
              <a:t> 20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Frutiger LT </a:t>
            </a:r>
            <a:r>
              <a:rPr lang="de-DE" dirty="0" err="1"/>
              <a:t>Com</a:t>
            </a:r>
            <a:r>
              <a:rPr lang="de-DE" dirty="0"/>
              <a:t> Light 16 </a:t>
            </a:r>
            <a:r>
              <a:rPr lang="de-DE" dirty="0" err="1"/>
              <a:t>pt</a:t>
            </a:r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57475347-60C7-4275-87BB-E0A043A5396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262368A1-9617-47E7-A038-2429D81091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CAF98EC-E908-46DA-A386-F0D4232D41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00B162-5CE1-4081-9F76-7824B5C1719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091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F8DCC3F-E343-4E3F-B16A-B6051F15F1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151957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366575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8" name="think-cell Folie" r:id="rId5" imgW="344" imgH="345" progId="TCLayout.ActiveDocument.1">
                  <p:embed/>
                </p:oleObj>
              </mc:Choice>
              <mc:Fallback>
                <p:oleObj name="think-cell Folie" r:id="rId5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3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75AC2F-D644-43D9-B982-47D14AE5066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6" name="Copyright Fraunhofer">
            <a:extLst>
              <a:ext uri="{FF2B5EF4-FFF2-40B4-BE49-F238E27FC236}">
                <a16:creationId xmlns:a16="http://schemas.microsoft.com/office/drawing/2014/main" id="{F09CF1CB-7C21-4B1B-8641-DD8AC9A83C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AB71B0-9D5B-4CFF-97F3-7D9E421F2DA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969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98244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82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fik 7">
            <a:extLst>
              <a:ext uri="{FF2B5EF4-FFF2-40B4-BE49-F238E27FC236}">
                <a16:creationId xmlns:a16="http://schemas.microsoft.com/office/drawing/2014/main" id="{0EB8D40A-176A-4C73-94E8-E4F599039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158116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5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r>
              <a:rPr lang="de-DE" dirty="0"/>
              <a:t>,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AD05C7-382B-438D-B349-2F1CC8C2BCC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6" name="Copyright Fraunhofer">
            <a:extLst>
              <a:ext uri="{FF2B5EF4-FFF2-40B4-BE49-F238E27FC236}">
                <a16:creationId xmlns:a16="http://schemas.microsoft.com/office/drawing/2014/main" id="{F4113842-5E3F-4997-8349-B76EB457E5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428535-A26E-4A75-A2D0-95960DB6BC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660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0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90542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870035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4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97173DEC-80BC-41B9-97B7-7718E8E27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682182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 userDrawn="1">
          <p15:clr>
            <a:srgbClr val="FBAE40"/>
          </p15:clr>
        </p15:guide>
        <p15:guide id="2" pos="2729" userDrawn="1">
          <p15:clr>
            <a:srgbClr val="FBAE40"/>
          </p15:clr>
        </p15:guide>
        <p15:guide id="3" pos="4929" userDrawn="1">
          <p15:clr>
            <a:srgbClr val="FBAE40"/>
          </p15:clr>
        </p15:guide>
        <p15:guide id="4" pos="517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478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10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3A411D1E-2AF9-4CC5-AEC7-0C6DF157F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28F296-FF06-4CDF-A47F-F729AA31C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47060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 userDrawn="1">
          <p15:clr>
            <a:srgbClr val="FBAE40"/>
          </p15:clr>
        </p15:guide>
        <p15:guide id="4" pos="1890" userDrawn="1">
          <p15:clr>
            <a:srgbClr val="FBAE40"/>
          </p15:clr>
        </p15:guide>
        <p15:guide id="5" pos="5541" userDrawn="1">
          <p15:clr>
            <a:srgbClr val="FBAE40"/>
          </p15:clr>
        </p15:guide>
        <p15:guide id="6" pos="579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33CE2A8B-DF0C-4ED8-B188-C82210FB660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42440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5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593715C-3DC0-4E6F-AC38-9875A9DF0C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388" y="0"/>
            <a:ext cx="5916612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EB5820C-E708-4B83-B2D5-A17747D22E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D2144230-B8EC-476B-931A-D0CD27889EE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1FBFD26-99E1-4A8F-A74A-F6ADF2E2D8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6DB4C6-EB43-4DAF-85FB-3D5502FB7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5437188" cy="382733"/>
          </a:xfrm>
        </p:spPr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38F142-8C02-4935-B629-B6251A26C1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5437188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4FD108-BE77-4119-8953-7B3B60E98A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678808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D3ED57BE-37A9-4D96-8E88-2396C11862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31807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3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458B9F-36A1-41C9-BED5-48660CBF7B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20075" y="0"/>
            <a:ext cx="3971925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A55FE10-1600-4EC9-BD53-2AD0F1FF5A2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3F46C379-14E1-4C3E-81B3-2514BD91D65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1983DEDE-C1BC-4CFF-B990-BF9CE174A5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CF28B4-14C0-46CF-91E6-E56862CBC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7345363" cy="382733"/>
          </a:xfrm>
        </p:spPr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E1F331-B496-4BC0-8505-F35F3C57A2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7345363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B813626-B371-440A-B685-32C7597133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D2D81B-2964-4DEB-9973-66C95A1B00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32288" y="1703388"/>
            <a:ext cx="3492500" cy="2619375"/>
          </a:xfrm>
        </p:spPr>
        <p:txBody>
          <a:bodyPr/>
          <a:lstStyle/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04584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 userDrawn="1">
          <p15:clr>
            <a:srgbClr val="FBAE40"/>
          </p15:clr>
        </p15:guide>
        <p15:guide id="2" pos="2729" userDrawn="1">
          <p15:clr>
            <a:srgbClr val="FBAE40"/>
          </p15:clr>
        </p15:guide>
        <p15:guide id="3" pos="4929" userDrawn="1">
          <p15:clr>
            <a:srgbClr val="FBAE40"/>
          </p15:clr>
        </p15:guide>
        <p15:guide id="4" pos="5178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6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283814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09058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02996"/>
            <a:ext cx="5916612" cy="2981879"/>
          </a:xfrm>
          <a:gradFill flip="none" rotWithShape="1">
            <a:gsLst>
              <a:gs pos="34000">
                <a:srgbClr val="1D7790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8778D-8BC8-464B-A800-1D1791A3726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260CBB-BBBF-4BD2-A2B2-E16FB43BCE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9F131B-2B68-425B-8FFF-8D359E0D5D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523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9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116013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18883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8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6000"/>
            <a:ext cx="11233150" cy="382733"/>
          </a:xfrm>
        </p:spPr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2640595"/>
          </a:xfrm>
        </p:spPr>
        <p:txBody>
          <a:bodyPr numCol="1" spcCol="360000"/>
          <a:lstStyle>
            <a:lvl5pPr>
              <a:defRPr/>
            </a:lvl5pPr>
            <a:lvl8pPr>
              <a:buAutoNum type="arabicPeriod"/>
              <a:defRPr/>
            </a:lvl8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7A80A6E1-2019-439E-8E86-0046D913F8D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F3CF5D9C-18A9-4FD1-BF61-90B1DF40DAE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C7C1689-11E8-41AB-9458-DE44740E23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39AB49C-1F4E-4EF1-AAF8-5D9B08CE01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7600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2979DCD-35B3-46F6-8E1A-F75179508D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1700213"/>
            <a:ext cx="5437187" cy="2640595"/>
          </a:xfrm>
        </p:spPr>
        <p:txBody>
          <a:bodyPr numCol="1"/>
          <a:lstStyle/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503339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174C6A4-3B89-4478-A08C-B54D082B384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874438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2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6000"/>
            <a:ext cx="11233150" cy="382733"/>
          </a:xfrm>
        </p:spPr>
        <p:txBody>
          <a:bodyPr vert="horz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3085204"/>
          </a:xfrm>
        </p:spPr>
        <p:txBody>
          <a:bodyPr numCol="1" spcCol="360000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buAutoNum type="arabicPeriod"/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318EBD9-F5F5-405C-9B19-55E93DB7BE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A65BD112-D0DA-4A2E-BD97-424BCF96C4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38D657B-7546-4822-9986-D778474870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B913C0-DAEC-4E03-BE28-C93BE7F200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7600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DDE3BD-D7C5-4F7F-8E5F-2F194BD44F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1700213"/>
            <a:ext cx="5516562" cy="3020314"/>
          </a:xfrm>
        </p:spPr>
        <p:txBody>
          <a:bodyPr numCol="1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9527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72209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4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E7992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E4293628-7C4E-4B40-9C44-4455388844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CBCEFF-ED55-43F4-840E-11635FF54F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6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18240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9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hteck 21">
            <a:extLst>
              <a:ext uri="{FF2B5EF4-FFF2-40B4-BE49-F238E27FC236}">
                <a16:creationId xmlns:a16="http://schemas.microsoft.com/office/drawing/2014/main" id="{30FDEE22-4D74-4924-86C5-CF41B7A9F583}"/>
              </a:ext>
            </a:extLst>
          </p:cNvPr>
          <p:cNvSpPr/>
          <p:nvPr userDrawn="1"/>
        </p:nvSpPr>
        <p:spPr bwMode="gray">
          <a:xfrm>
            <a:off x="479425" y="1206230"/>
            <a:ext cx="473886" cy="8754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accent2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accent2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 b="0">
                <a:solidFill>
                  <a:schemeClr val="accent2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accent2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30F5BB5-7863-4504-94A4-F39A72E20BF2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</p:grpSpPr>
        <p:sp>
          <p:nvSpPr>
            <p:cNvPr id="3" name="Pfeil: Chevron 2">
              <a:extLst>
                <a:ext uri="{FF2B5EF4-FFF2-40B4-BE49-F238E27FC236}">
                  <a16:creationId xmlns:a16="http://schemas.microsoft.com/office/drawing/2014/main" id="{80955E3B-8357-4836-8592-3039D01F1391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Pfeil: Chevron 18">
              <a:extLst>
                <a:ext uri="{FF2B5EF4-FFF2-40B4-BE49-F238E27FC236}">
                  <a16:creationId xmlns:a16="http://schemas.microsoft.com/office/drawing/2014/main" id="{8245CA0A-C731-43B3-A4D1-99935FA2DE2F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285A88-12D6-4461-A4C7-1D177C10FE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8C3B39-287A-4DC2-86D1-47762D2F82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A36F7860-0DEC-4D26-A4CA-9345FD1896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22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055748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7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extLst>
              <a:ext uri="{FF2B5EF4-FFF2-40B4-BE49-F238E27FC236}">
                <a16:creationId xmlns:a16="http://schemas.microsoft.com/office/drawing/2014/main" id="{A5AD49B5-73A6-4C2A-8588-DD0F894360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150768"/>
          </a:xfrm>
          <a:prstGeom prst="rect">
            <a:avLst/>
          </a:prstGeom>
        </p:spPr>
      </p:pic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bg1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E2E23E-A04B-4A3C-9731-269F09B361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7" name="Copyright Fraunhofer">
            <a:extLst>
              <a:ext uri="{FF2B5EF4-FFF2-40B4-BE49-F238E27FC236}">
                <a16:creationId xmlns:a16="http://schemas.microsoft.com/office/drawing/2014/main" id="{7BF1A88B-92B6-448D-B293-70A607B2651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9320B56D-3BA0-4D7D-91B3-67F9A11E4A7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42B2AF3-B72B-4E51-98E8-276E33E081FB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  <a:solidFill>
            <a:schemeClr val="bg1"/>
          </a:solidFill>
        </p:grpSpPr>
        <p:sp>
          <p:nvSpPr>
            <p:cNvPr id="21" name="Pfeil: Chevron 20">
              <a:extLst>
                <a:ext uri="{FF2B5EF4-FFF2-40B4-BE49-F238E27FC236}">
                  <a16:creationId xmlns:a16="http://schemas.microsoft.com/office/drawing/2014/main" id="{A9E48764-AC81-446C-B62C-88A8F03B3803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Pfeil: Chevron 21">
              <a:extLst>
                <a:ext uri="{FF2B5EF4-FFF2-40B4-BE49-F238E27FC236}">
                  <a16:creationId xmlns:a16="http://schemas.microsoft.com/office/drawing/2014/main" id="{14C3BCAC-351B-4AFA-8D18-F61D609E40E4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1624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86670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9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952020"/>
            <a:ext cx="5916612" cy="3388337"/>
          </a:xfrm>
          <a:gradFill flip="none" rotWithShape="1">
            <a:gsLst>
              <a:gs pos="34114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Titel Vorname Name</a:t>
            </a:r>
          </a:p>
          <a:p>
            <a:pPr lvl="2"/>
            <a:r>
              <a:rPr lang="de-DE" dirty="0"/>
              <a:t>Innovationsfeld XXX</a:t>
            </a:r>
          </a:p>
          <a:p>
            <a:pPr lvl="2"/>
            <a:r>
              <a:rPr lang="de-DE" dirty="0"/>
              <a:t>Tel. +49 12 3456-XXXX</a:t>
            </a:r>
          </a:p>
          <a:p>
            <a:pPr lvl="2"/>
            <a:r>
              <a:rPr lang="de-DE" dirty="0"/>
              <a:t>Fax +49 12 3456-XXXX</a:t>
            </a:r>
          </a:p>
          <a:p>
            <a:pPr lvl="2"/>
            <a:r>
              <a:rPr lang="de-DE" dirty="0"/>
              <a:t>vorname.name@igb.fraunhofer.de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809F1F2-5AE7-4500-87D3-FAD916B3136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59D760A-5328-4251-ACFF-CB470EE3471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3FC189F-C42A-4071-BC47-28A29172D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902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 hal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8430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7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572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952020"/>
            <a:ext cx="5916612" cy="3388337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Titel Vorname Name</a:t>
            </a:r>
          </a:p>
          <a:p>
            <a:pPr lvl="2"/>
            <a:r>
              <a:rPr lang="de-DE" dirty="0"/>
              <a:t>Innovationsfeld XXX</a:t>
            </a:r>
          </a:p>
          <a:p>
            <a:pPr lvl="2"/>
            <a:r>
              <a:rPr lang="de-DE" dirty="0"/>
              <a:t>Tel. +49 12 3456-XXXX</a:t>
            </a:r>
          </a:p>
          <a:p>
            <a:pPr lvl="2"/>
            <a:r>
              <a:rPr lang="de-DE" dirty="0"/>
              <a:t>Fax +49 12 3456-XXXX</a:t>
            </a:r>
          </a:p>
          <a:p>
            <a:pPr lvl="2"/>
            <a:r>
              <a:rPr lang="de-DE" dirty="0"/>
              <a:t>vorname.name@igb.fraunhofer.de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D3F48CE-72D6-4312-9E4E-63E50B50038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3046E-333C-49E5-BC21-4B96362580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6BEE77-0380-4FD0-A81C-71B6A50C65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3013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197DE11-A966-449E-A5FD-31979AF345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631679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04" name="think-cell Folie" r:id="rId5" imgW="344" imgH="345" progId="TCLayout.ActiveDocument.1">
                  <p:embed/>
                </p:oleObj>
              </mc:Choice>
              <mc:Fallback>
                <p:oleObj name="think-cell Folie" r:id="rId5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1700213"/>
            <a:ext cx="5916612" cy="3734869"/>
          </a:xfrm>
          <a:noFill/>
        </p:spPr>
        <p:txBody>
          <a:bodyPr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Titel Vorname Name</a:t>
            </a:r>
          </a:p>
          <a:p>
            <a:pPr lvl="2"/>
            <a:r>
              <a:rPr lang="de-DE" dirty="0"/>
              <a:t>Innovationsfeld XXX</a:t>
            </a:r>
          </a:p>
          <a:p>
            <a:pPr lvl="2"/>
            <a:r>
              <a:rPr lang="de-DE" dirty="0"/>
              <a:t>Tel. +49 12 3456-XXXX</a:t>
            </a:r>
          </a:p>
          <a:p>
            <a:pPr lvl="2"/>
            <a:r>
              <a:rPr lang="de-DE" dirty="0"/>
              <a:t>Fax +49 12 3456-XXXX</a:t>
            </a:r>
          </a:p>
          <a:p>
            <a:pPr lvl="2"/>
            <a:r>
              <a:rPr lang="de-DE" dirty="0"/>
              <a:t>vorname.name@igb.fraunhofer.de</a:t>
            </a:r>
          </a:p>
          <a:p>
            <a:pPr lvl="3"/>
            <a:endParaRPr lang="pt-BR" dirty="0"/>
          </a:p>
          <a:p>
            <a:pPr lvl="3"/>
            <a:r>
              <a:rPr lang="de-DE" dirty="0"/>
              <a:t>Fraunhofer-Institut für Grenzflächen- und Bioverfahrenstechnik IGB</a:t>
            </a:r>
          </a:p>
          <a:p>
            <a:pPr lvl="3"/>
            <a:r>
              <a:rPr lang="pt-BR" dirty="0"/>
              <a:t>Straße XY</a:t>
            </a:r>
          </a:p>
          <a:p>
            <a:pPr lvl="3"/>
            <a:r>
              <a:rPr lang="pt-BR" dirty="0"/>
              <a:t>12345 Stadt</a:t>
            </a:r>
          </a:p>
          <a:p>
            <a:pPr lvl="3"/>
            <a:r>
              <a:rPr lang="pt-BR" dirty="0"/>
              <a:t>www.igb.fraunhofer.de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A313C52-2525-4A5D-916B-98841273CAD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19F9CA-C990-4FAF-BBA2-C37D042E4FF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B3BB0E-EF1D-44E5-9391-ED9E79F83DB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3431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2081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0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2255355"/>
            <a:ext cx="11233149" cy="2998000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66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7200"/>
              </a:lnSpc>
              <a:spcAft>
                <a:spcPts val="1600"/>
              </a:spcAft>
              <a:defRPr sz="858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ts val="208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Vielen Dank für Ihre Aufmerksamkeit</a:t>
            </a:r>
          </a:p>
          <a:p>
            <a:pPr lvl="1"/>
            <a:r>
              <a:rPr lang="de-DE" dirty="0"/>
              <a:t>—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14564-45F3-43F4-A781-81B474E1C11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5B5AC9A-7737-4C1C-B583-AD4EA4DAE9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919D1C-ADAC-4933-80BD-01165FF9D27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741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643910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8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974270"/>
            <a:ext cx="5916612" cy="3010605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2640"/>
              </a:lnSpc>
              <a:spcAft>
                <a:spcPts val="1200"/>
              </a:spcAft>
              <a:defRPr sz="312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184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br>
              <a:rPr lang="de-DE" dirty="0"/>
            </a:br>
            <a:r>
              <a:rPr lang="de-DE" dirty="0"/>
              <a:t>max. 3 Zeilen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64FAF97-8E98-4493-977E-6FEDC5291BD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0CB561-9F99-4288-90CE-88D602D52C2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596121-908B-4B59-963A-E95F7A8684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9981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rutiger LT Pro 45 Light" panose="020B0403030504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rutiger LT Pro 55 Roman" panose="020B0602020204020204" pitchFamily="34" charset="0"/>
              </a:defRPr>
            </a:lvl1pPr>
          </a:lstStyle>
          <a:p>
            <a:fld id="{3FDF75FA-1B3A-4AE5-99CB-5C0A12FE18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820903" y="2939224"/>
            <a:ext cx="10548599" cy="489775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2267" b="1" i="1">
                <a:solidFill>
                  <a:srgbClr val="002060"/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20903" y="3722292"/>
            <a:ext cx="6977672" cy="32714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267"/>
              </a:lnSpc>
              <a:spcBef>
                <a:spcPts val="0"/>
              </a:spcBef>
              <a:buNone/>
              <a:defRPr lang="de-DE" sz="1814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LT Pro 55 Roman" panose="020B0602020204020204" pitchFamily="34" charset="0"/>
                <a:ea typeface="+mn-ea"/>
                <a:cs typeface="+mn-cs"/>
              </a:defRPr>
            </a:lvl1pPr>
            <a:lvl2pPr marL="451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10976" marR="0" lvl="0" indent="-310976" algn="l" defTabSz="82926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dirty="0"/>
              <a:t>Name des Referenten</a:t>
            </a:r>
          </a:p>
          <a:p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3" hasCustomPrompt="1"/>
          </p:nvPr>
        </p:nvSpPr>
        <p:spPr>
          <a:xfrm>
            <a:off x="820903" y="4048809"/>
            <a:ext cx="6977672" cy="326517"/>
          </a:xfrm>
          <a:prstGeom prst="rect">
            <a:avLst/>
          </a:prstGeom>
        </p:spPr>
        <p:txBody>
          <a:bodyPr/>
          <a:lstStyle>
            <a:lvl1pPr marL="310976" marR="0" indent="-310976" algn="l" defTabSz="82926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14" baseline="0">
                <a:solidFill>
                  <a:schemeClr val="tx1">
                    <a:lumMod val="50000"/>
                    <a:lumOff val="50000"/>
                  </a:schemeClr>
                </a:solidFill>
                <a:latin typeface="Frutiger LT Pro 55 Roman" panose="020B0602020204020204" pitchFamily="34" charset="0"/>
              </a:defRPr>
            </a:lvl1pPr>
          </a:lstStyle>
          <a:p>
            <a:pPr lvl="0"/>
            <a:r>
              <a:rPr lang="de-DE" dirty="0"/>
              <a:t>Funktion bei der WRS</a:t>
            </a:r>
          </a:p>
        </p:txBody>
      </p:sp>
    </p:spTree>
    <p:extLst>
      <p:ext uri="{BB962C8B-B14F-4D97-AF65-F5344CB8AC3E}">
        <p14:creationId xmlns:p14="http://schemas.microsoft.com/office/powerpoint/2010/main" val="31001907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rutiger LT Pro 45 Light" panose="020B0403030504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rutiger LT Pro 55 Roman" panose="020B0602020204020204" pitchFamily="34" charset="0"/>
              </a:defRPr>
            </a:lvl1pPr>
          </a:lstStyle>
          <a:p>
            <a:fld id="{3FDF75FA-1B3A-4AE5-99CB-5C0A12FE18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570926" y="2938652"/>
            <a:ext cx="7798575" cy="489775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2267" b="1" i="1">
                <a:solidFill>
                  <a:srgbClr val="002060"/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</p:spTree>
    <p:extLst>
      <p:ext uri="{BB962C8B-B14F-4D97-AF65-F5344CB8AC3E}">
        <p14:creationId xmlns:p14="http://schemas.microsoft.com/office/powerpoint/2010/main" val="25400299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rutiger LT Pro 45 Light" panose="020B0403030504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rutiger LT Pro 55 Roman" panose="020B0602020204020204" pitchFamily="34" charset="0"/>
              </a:defRPr>
            </a:lvl1pPr>
          </a:lstStyle>
          <a:p>
            <a:fld id="{3FDF75FA-1B3A-4AE5-99CB-5C0A12FE18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570926" y="1632584"/>
            <a:ext cx="7798575" cy="4375326"/>
          </a:xfrm>
          <a:prstGeom prst="rect">
            <a:avLst/>
          </a:prstGeom>
        </p:spPr>
        <p:txBody>
          <a:bodyPr/>
          <a:lstStyle>
            <a:lvl1pPr marL="310160">
              <a:lnSpc>
                <a:spcPts val="2267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Font typeface="Arial" pitchFamily="34" charset="0"/>
              <a:buChar char="•"/>
              <a:defRPr sz="1814">
                <a:solidFill>
                  <a:schemeClr val="tx1"/>
                </a:solidFill>
                <a:latin typeface="Frutiger LT Pro 45 Light" panose="020B0403030504020204" pitchFamily="34" charset="0"/>
              </a:defRPr>
            </a:lvl1pPr>
            <a:lvl2pPr>
              <a:lnSpc>
                <a:spcPts val="2267"/>
              </a:lnSpc>
              <a:spcBef>
                <a:spcPts val="0"/>
              </a:spcBef>
              <a:buClr>
                <a:srgbClr val="33CCFF"/>
              </a:buClr>
              <a:buFont typeface="Symbol" pitchFamily="18" charset="2"/>
              <a:buChar char="-"/>
              <a:defRPr sz="1814" baseline="0">
                <a:latin typeface="Frutiger LT Pro 45 Light" panose="020B0403030504020204" pitchFamily="34" charset="0"/>
              </a:defRPr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820903" y="587730"/>
            <a:ext cx="10548599" cy="326517"/>
          </a:xfrm>
          <a:prstGeom prst="rect">
            <a:avLst/>
          </a:prstGeom>
        </p:spPr>
        <p:txBody>
          <a:bodyPr/>
          <a:lstStyle>
            <a:lvl1pPr algn="l">
              <a:defRPr sz="2267" b="1" i="1">
                <a:solidFill>
                  <a:srgbClr val="002060"/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Untertitel 3"/>
          <p:cNvSpPr>
            <a:spLocks noGrp="1"/>
          </p:cNvSpPr>
          <p:nvPr userDrawn="1">
            <p:ph type="subTitle" idx="13"/>
          </p:nvPr>
        </p:nvSpPr>
        <p:spPr>
          <a:xfrm>
            <a:off x="820903" y="979346"/>
            <a:ext cx="10549191" cy="261159"/>
          </a:xfrm>
          <a:prstGeom prst="rect">
            <a:avLst/>
          </a:prstGeom>
        </p:spPr>
        <p:txBody>
          <a:bodyPr/>
          <a:lstStyle>
            <a:lvl1pPr>
              <a:buNone/>
              <a:defRPr sz="1632">
                <a:solidFill>
                  <a:schemeClr val="tx1">
                    <a:lumMod val="50000"/>
                    <a:lumOff val="50000"/>
                  </a:schemeClr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2231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rutiger LT Pro 45 Light" panose="020B0403030504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rutiger LT Pro 55 Roman" panose="020B0602020204020204" pitchFamily="34" charset="0"/>
              </a:defRPr>
            </a:lvl1pPr>
          </a:lstStyle>
          <a:p>
            <a:fld id="{3FDF75FA-1B3A-4AE5-99CB-5C0A12FE18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Inhaltsplatzhalter 2"/>
          <p:cNvSpPr>
            <a:spLocks noGrp="1"/>
          </p:cNvSpPr>
          <p:nvPr>
            <p:ph idx="13"/>
          </p:nvPr>
        </p:nvSpPr>
        <p:spPr>
          <a:xfrm>
            <a:off x="820904" y="1632584"/>
            <a:ext cx="5171686" cy="4375326"/>
          </a:xfrm>
          <a:prstGeom prst="rect">
            <a:avLst/>
          </a:prstGeom>
        </p:spPr>
        <p:txBody>
          <a:bodyPr/>
          <a:lstStyle>
            <a:lvl1pPr marL="310160">
              <a:lnSpc>
                <a:spcPts val="2267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Font typeface="Arial" pitchFamily="34" charset="0"/>
              <a:buChar char="•"/>
              <a:defRPr sz="1814">
                <a:latin typeface="Frutiger LT Pro 45 Light" panose="020B0403030504020204" pitchFamily="34" charset="0"/>
              </a:defRPr>
            </a:lvl1pPr>
            <a:lvl2pPr>
              <a:lnSpc>
                <a:spcPts val="2267"/>
              </a:lnSpc>
              <a:spcBef>
                <a:spcPts val="0"/>
              </a:spcBef>
              <a:buClr>
                <a:srgbClr val="33CCFF"/>
              </a:buClr>
              <a:buFont typeface="Symbol" pitchFamily="18" charset="2"/>
              <a:buChar char="-"/>
              <a:defRPr sz="1814" baseline="0">
                <a:latin typeface="Frutiger LT Pro 45 Light" panose="020B0403030504020204" pitchFamily="34" charset="0"/>
              </a:defRPr>
            </a:lvl2pPr>
            <a:lvl3pPr>
              <a:buNone/>
              <a:defRPr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idx="14"/>
          </p:nvPr>
        </p:nvSpPr>
        <p:spPr>
          <a:xfrm>
            <a:off x="6197815" y="1632584"/>
            <a:ext cx="5171686" cy="4375326"/>
          </a:xfrm>
          <a:prstGeom prst="rect">
            <a:avLst/>
          </a:prstGeom>
        </p:spPr>
        <p:txBody>
          <a:bodyPr/>
          <a:lstStyle>
            <a:lvl1pPr marL="310160" algn="l" defTabSz="829269" rtl="0" eaLnBrk="1" latinLnBrk="0" hangingPunct="1">
              <a:lnSpc>
                <a:spcPts val="2267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Font typeface="Arial" pitchFamily="34" charset="0"/>
              <a:buChar char="•"/>
              <a:defRPr lang="de-DE" sz="1814" kern="1200" dirty="0" smtClean="0">
                <a:solidFill>
                  <a:schemeClr val="tx1"/>
                </a:solidFill>
                <a:latin typeface="Frutiger LT Pro 45 Light" panose="020B0403030504020204" pitchFamily="34" charset="0"/>
                <a:ea typeface="+mn-ea"/>
                <a:cs typeface="+mn-cs"/>
              </a:defRPr>
            </a:lvl1pPr>
            <a:lvl2pPr algn="l" defTabSz="829269" rtl="0" eaLnBrk="1" latinLnBrk="0" hangingPunct="1">
              <a:lnSpc>
                <a:spcPts val="2267"/>
              </a:lnSpc>
              <a:spcBef>
                <a:spcPts val="0"/>
              </a:spcBef>
              <a:buClr>
                <a:srgbClr val="33CCFF"/>
              </a:buClr>
              <a:buFont typeface="Symbol" pitchFamily="18" charset="2"/>
              <a:buChar char="-"/>
              <a:defRPr lang="de-DE" sz="1814" kern="1200" dirty="0" smtClean="0">
                <a:solidFill>
                  <a:schemeClr val="tx1"/>
                </a:solidFill>
                <a:latin typeface="Frutiger LT Pro 45 Light" panose="020B0403030504020204" pitchFamily="34" charset="0"/>
                <a:ea typeface="+mn-ea"/>
                <a:cs typeface="+mn-cs"/>
              </a:defRPr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820903" y="587730"/>
            <a:ext cx="10548599" cy="326517"/>
          </a:xfrm>
          <a:prstGeom prst="rect">
            <a:avLst/>
          </a:prstGeom>
        </p:spPr>
        <p:txBody>
          <a:bodyPr/>
          <a:lstStyle>
            <a:lvl1pPr algn="l">
              <a:defRPr sz="2267" b="1" i="1">
                <a:solidFill>
                  <a:srgbClr val="002060"/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4" name="Untertitel 3"/>
          <p:cNvSpPr>
            <a:spLocks noGrp="1"/>
          </p:cNvSpPr>
          <p:nvPr userDrawn="1">
            <p:ph type="subTitle" idx="15"/>
          </p:nvPr>
        </p:nvSpPr>
        <p:spPr>
          <a:xfrm>
            <a:off x="820903" y="979346"/>
            <a:ext cx="10549191" cy="261159"/>
          </a:xfrm>
          <a:prstGeom prst="rect">
            <a:avLst/>
          </a:prstGeom>
        </p:spPr>
        <p:txBody>
          <a:bodyPr/>
          <a:lstStyle>
            <a:lvl1pPr>
              <a:buNone/>
              <a:defRPr sz="1632">
                <a:solidFill>
                  <a:schemeClr val="tx1">
                    <a:lumMod val="50000"/>
                    <a:lumOff val="50000"/>
                  </a:schemeClr>
                </a:solidFill>
                <a:latin typeface="Frutiger LT Pro 55 Roman" panose="020B0602020204020204" pitchFamily="34" charset="0"/>
              </a:defRPr>
            </a:lvl1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9899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9"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2D87FCE3-67D9-48DE-BAC8-4850B011E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9" name="Picture 20" descr="stadtzeichen_trans">
            <a:extLst>
              <a:ext uri="{FF2B5EF4-FFF2-40B4-BE49-F238E27FC236}">
                <a16:creationId xmlns:a16="http://schemas.microsoft.com/office/drawing/2014/main" id="{F45C7614-06FF-428D-9F15-4C06AA891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cumenttype">
            <a:extLst>
              <a:ext uri="{FF2B5EF4-FFF2-40B4-BE49-F238E27FC236}">
                <a16:creationId xmlns:a16="http://schemas.microsoft.com/office/drawing/2014/main" id="{296CDBF0-4457-4261-94E1-F8365C78AAB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800" y="4285912"/>
            <a:ext cx="11085323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algn="ctr" rtl="0">
              <a:defRPr lang="de-DE" sz="1400" dirty="0"/>
            </a:lvl1pPr>
          </a:lstStyle>
          <a:p>
            <a:pPr lvl="0">
              <a:buNone/>
            </a:pPr>
            <a:r>
              <a:rPr lang="de-DE" dirty="0"/>
              <a:t>Edit date </a:t>
            </a:r>
            <a:r>
              <a:rPr lang="de-DE" dirty="0" err="1"/>
              <a:t>or</a:t>
            </a:r>
            <a:r>
              <a:rPr lang="de-DE" dirty="0"/>
              <a:t> title/</a:t>
            </a:r>
            <a:r>
              <a:rPr lang="de-DE" dirty="0" err="1"/>
              <a:t>role</a:t>
            </a:r>
            <a:endParaRPr lang="de-DE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6C2B5EEB-8EF6-44AD-9A29-5FCF0ABB67D5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1941" y="3164582"/>
            <a:ext cx="11085323" cy="92333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algn="ctr" rtl="0">
              <a:defRPr lang="de-DE" sz="200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356B342D-B54C-4C39-B796-6C9B9481005F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1941" y="1707134"/>
            <a:ext cx="11085323" cy="12594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ctr" anchorCtr="0">
            <a:normAutofit/>
          </a:bodyPr>
          <a:lstStyle>
            <a:lvl1pPr algn="ctr" rtl="0">
              <a:defRPr lang="de-DE" sz="4400" dirty="0"/>
            </a:lvl1pPr>
          </a:lstStyle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05150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3"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9181538" cy="7315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de-DE" dirty="0"/>
            </a:lvl1pPr>
          </a:lstStyle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6" y="9192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b="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de-DE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0603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7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45953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1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4097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5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548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9"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de-DE" dirty="0"/>
              <a:t>“Click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quote</a:t>
            </a:r>
            <a:endParaRPr lang="de-DE" dirty="0"/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734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15374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2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38390"/>
            <a:ext cx="5916612" cy="2946485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4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2800"/>
              </a:lnSpc>
              <a:spcAft>
                <a:spcPts val="480"/>
              </a:spcAft>
              <a:defRPr sz="312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lang="de-DE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r>
              <a:rPr lang="de-DE" dirty="0"/>
              <a:t>,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arem</a:t>
            </a:r>
            <a:r>
              <a:rPr lang="de-DE" dirty="0"/>
              <a:t> max. 3 Zeilen</a:t>
            </a:r>
          </a:p>
          <a:p>
            <a:pPr marL="0" lvl="3" indent="0" algn="l" defTabSz="914400" rtl="0" eaLnBrk="1" latinLnBrk="0" hangingPunct="1">
              <a:lnSpc>
                <a:spcPts val="1840"/>
              </a:lnSpc>
              <a:spcBef>
                <a:spcPts val="184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6C9846-D78A-41C2-B9DE-AAB4647AB0B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8AD9C8-2824-4897-945F-4A8A1D2456E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1209F8-6861-41DE-A5C0-5C8F5AB393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791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3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C1E6AB16-516B-4974-910E-B371B057C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09633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7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DB2B32DA-3E55-4390-8750-533B4E2055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81329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1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4015CB4-3A8E-44EE-86E6-6921EDD0D9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89683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25" name="think-cell Slide" r:id="rId11" imgW="572" imgH="588" progId="TCLayout.ActiveDocument.1">
                  <p:embed/>
                </p:oleObj>
              </mc:Choice>
              <mc:Fallback>
                <p:oleObj name="think-cell Slide" r:id="rId11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8237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5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BCF7DC16-F432-4CD4-8631-6E10207956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7550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9" name="think-cell Slide" r:id="rId11" imgW="413" imgH="416" progId="TCLayout.ActiveDocument.1">
                  <p:embed/>
                </p:oleObj>
              </mc:Choice>
              <mc:Fallback>
                <p:oleObj name="think-cell Slide" r:id="rId11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F5F4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de-DE" noProof="0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54736" y="18237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54736" y="9192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Quelle: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9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1" name="Picture 20" descr="stadtzeichen_trans">
            <a:extLst>
              <a:ext uri="{FF2B5EF4-FFF2-40B4-BE49-F238E27FC236}">
                <a16:creationId xmlns:a16="http://schemas.microsoft.com/office/drawing/2014/main" id="{CCE2D970-A28C-4A9B-897F-0148684AC0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63436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73"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extLst>
              <a:ext uri="{FF2B5EF4-FFF2-40B4-BE49-F238E27FC236}">
                <a16:creationId xmlns:a16="http://schemas.microsoft.com/office/drawing/2014/main" id="{ACB11AE4-56DD-4396-845E-66DD4073B7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82372"/>
            <a:ext cx="9181538" cy="1073371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2" name="Picture 20" descr="stadtzeichen_trans">
            <a:extLst>
              <a:ext uri="{FF2B5EF4-FFF2-40B4-BE49-F238E27FC236}">
                <a16:creationId xmlns:a16="http://schemas.microsoft.com/office/drawing/2014/main" id="{0EBCB370-9799-4733-994E-1B0AEFCB18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77410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97"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extLst>
              <a:ext uri="{FF2B5EF4-FFF2-40B4-BE49-F238E27FC236}">
                <a16:creationId xmlns:a16="http://schemas.microsoft.com/office/drawing/2014/main" id="{138431B9-7DC9-4DE5-813F-C372122A65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de-DE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554735" y="21664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de-DE" dirty="0"/>
              <a:t>Add </a:t>
            </a:r>
            <a:r>
              <a:rPr lang="de-DE" dirty="0" err="1"/>
              <a:t>tracker</a:t>
            </a:r>
            <a:endParaRPr lang="de-DE" dirty="0"/>
          </a:p>
        </p:txBody>
      </p:sp>
      <p:pic>
        <p:nvPicPr>
          <p:cNvPr id="10" name="Picture 20" descr="stadtzeichen_trans">
            <a:extLst>
              <a:ext uri="{FF2B5EF4-FFF2-40B4-BE49-F238E27FC236}">
                <a16:creationId xmlns:a16="http://schemas.microsoft.com/office/drawing/2014/main" id="{9681F421-AF40-4BF9-BBC4-94CDEA9048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28018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1"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de-DE" sz="800" dirty="0"/>
              <a:t>Quelle: …</a:t>
            </a:r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4C3C9CD5-ECBF-4EF1-905A-FC85EAB2DE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pic>
        <p:nvPicPr>
          <p:cNvPr id="6" name="Picture 20" descr="stadtzeichen_trans">
            <a:extLst>
              <a:ext uri="{FF2B5EF4-FFF2-40B4-BE49-F238E27FC236}">
                <a16:creationId xmlns:a16="http://schemas.microsoft.com/office/drawing/2014/main" id="{29250494-FAC2-4F93-91FD-52589378BC6D}"/>
              </a:ext>
            </a:extLst>
          </p:cNvPr>
          <p:cNvPicPr>
            <a:picLocks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2683" y="2870820"/>
            <a:ext cx="5066634" cy="111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70215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mit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TT.MM.JJJJ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3E961D-EF74-436B-90B9-F1DB5E2C9C9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Landeshauptstadt Stuttgart – Org.-Einheit</a:t>
            </a:r>
          </a:p>
        </p:txBody>
      </p:sp>
      <p:sp>
        <p:nvSpPr>
          <p:cNvPr id="10" name="Diagrammplatzhalter 9"/>
          <p:cNvSpPr>
            <a:spLocks noGrp="1"/>
          </p:cNvSpPr>
          <p:nvPr>
            <p:ph type="chart" sz="quarter" idx="13"/>
          </p:nvPr>
        </p:nvSpPr>
        <p:spPr>
          <a:xfrm>
            <a:off x="1920000" y="3420000"/>
            <a:ext cx="4320000" cy="2160000"/>
          </a:xfrm>
        </p:spPr>
        <p:txBody>
          <a:bodyPr/>
          <a:lstStyle/>
          <a:p>
            <a:r>
              <a:rPr lang="de-DE"/>
              <a:t>Diagramm durch Klicken auf Symbol hinzufügen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791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954403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6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572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524025"/>
            <a:ext cx="7824783" cy="2981879"/>
          </a:xfrm>
          <a:gradFill flip="none" rotWithShape="1">
            <a:gsLst>
              <a:gs pos="34000">
                <a:srgbClr val="1E7992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B5719AE-30B8-45EA-B80C-409CF4F2B2F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BC588A-DC32-4D84-AD10-E7DF3D9A9CD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CB5C3E-E47D-427A-AA11-CB39E0BAF28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52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59587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0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357312"/>
            <a:ext cx="7824787" cy="3148592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4204C2-4248-49B0-B888-AEDE5C87E88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0296C33-84D5-4891-A511-A73F2EF90ED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EDE090B-8EDC-46F6-A07B-49E25523BDD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9508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un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502745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3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7C751A8B-7DD1-4C74-A6D8-AE2E6694A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490309"/>
            <a:ext cx="11712574" cy="2494566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71DDCE-8584-473E-89A6-4E1C8FE4FEF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6965791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F76422-6FC9-4F77-8DC2-9370AFAFE8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6965791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BBD116-D531-4394-B940-E1E0CD4B016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6965791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9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465993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7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401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040601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1"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7878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Kapitelüberschrift, Frutiger LT </a:t>
            </a:r>
            <a:r>
              <a:rPr lang="de-DE" dirty="0" err="1"/>
              <a:t>Com</a:t>
            </a:r>
            <a:r>
              <a:rPr lang="de-DE" dirty="0"/>
              <a:t> </a:t>
            </a:r>
            <a:r>
              <a:rPr lang="de-DE" dirty="0" err="1"/>
              <a:t>Bold</a:t>
            </a:r>
            <a:r>
              <a:rPr lang="de-DE" dirty="0"/>
              <a:t>, 16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CA94CF4-7D7D-4A16-808E-9BB3F11A79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86A8951A-7642-4D31-B686-A714C8CCF5F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E5828C-86B5-43E8-99E0-320BB3D4C7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303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image" Target="../media/image2.pn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7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9" Type="http://schemas.openxmlformats.org/officeDocument/2006/relationships/tags" Target="../tags/tag53.xml"/><Relationship Id="rId21" Type="http://schemas.openxmlformats.org/officeDocument/2006/relationships/tags" Target="../tags/tag35.xml"/><Relationship Id="rId34" Type="http://schemas.openxmlformats.org/officeDocument/2006/relationships/tags" Target="../tags/tag48.xml"/><Relationship Id="rId42" Type="http://schemas.openxmlformats.org/officeDocument/2006/relationships/tags" Target="../tags/tag56.xml"/><Relationship Id="rId47" Type="http://schemas.openxmlformats.org/officeDocument/2006/relationships/tags" Target="../tags/tag61.xml"/><Relationship Id="rId50" Type="http://schemas.openxmlformats.org/officeDocument/2006/relationships/image" Target="../media/image8.emf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3.xml"/><Relationship Id="rId29" Type="http://schemas.openxmlformats.org/officeDocument/2006/relationships/tags" Target="../tags/tag43.xml"/><Relationship Id="rId11" Type="http://schemas.openxmlformats.org/officeDocument/2006/relationships/slideLayout" Target="../slideLayouts/slideLayout44.xml"/><Relationship Id="rId24" Type="http://schemas.openxmlformats.org/officeDocument/2006/relationships/tags" Target="../tags/tag38.xml"/><Relationship Id="rId32" Type="http://schemas.openxmlformats.org/officeDocument/2006/relationships/tags" Target="../tags/tag46.xml"/><Relationship Id="rId37" Type="http://schemas.openxmlformats.org/officeDocument/2006/relationships/tags" Target="../tags/tag51.xml"/><Relationship Id="rId40" Type="http://schemas.openxmlformats.org/officeDocument/2006/relationships/tags" Target="../tags/tag54.xml"/><Relationship Id="rId45" Type="http://schemas.openxmlformats.org/officeDocument/2006/relationships/tags" Target="../tags/tag59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36" Type="http://schemas.openxmlformats.org/officeDocument/2006/relationships/tags" Target="../tags/tag50.xml"/><Relationship Id="rId49" Type="http://schemas.openxmlformats.org/officeDocument/2006/relationships/oleObject" Target="../embeddings/oleObject31.bin"/><Relationship Id="rId10" Type="http://schemas.openxmlformats.org/officeDocument/2006/relationships/slideLayout" Target="../slideLayouts/slideLayout43.xml"/><Relationship Id="rId19" Type="http://schemas.openxmlformats.org/officeDocument/2006/relationships/tags" Target="../tags/tag33.xml"/><Relationship Id="rId31" Type="http://schemas.openxmlformats.org/officeDocument/2006/relationships/tags" Target="../tags/tag45.xml"/><Relationship Id="rId44" Type="http://schemas.openxmlformats.org/officeDocument/2006/relationships/tags" Target="../tags/tag58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Relationship Id="rId35" Type="http://schemas.openxmlformats.org/officeDocument/2006/relationships/tags" Target="../tags/tag49.xml"/><Relationship Id="rId43" Type="http://schemas.openxmlformats.org/officeDocument/2006/relationships/tags" Target="../tags/tag57.xml"/><Relationship Id="rId48" Type="http://schemas.openxmlformats.org/officeDocument/2006/relationships/tags" Target="../tags/tag62.xml"/><Relationship Id="rId8" Type="http://schemas.openxmlformats.org/officeDocument/2006/relationships/slideLayout" Target="../slideLayouts/slideLayout41.xml"/><Relationship Id="rId51" Type="http://schemas.openxmlformats.org/officeDocument/2006/relationships/image" Target="../media/image9.png"/><Relationship Id="rId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5.xml"/><Relationship Id="rId17" Type="http://schemas.openxmlformats.org/officeDocument/2006/relationships/vmlDrawing" Target="../drawings/vmlDrawing31.vml"/><Relationship Id="rId25" Type="http://schemas.openxmlformats.org/officeDocument/2006/relationships/tags" Target="../tags/tag39.xml"/><Relationship Id="rId33" Type="http://schemas.openxmlformats.org/officeDocument/2006/relationships/tags" Target="../tags/tag47.xml"/><Relationship Id="rId38" Type="http://schemas.openxmlformats.org/officeDocument/2006/relationships/tags" Target="../tags/tag52.xml"/><Relationship Id="rId46" Type="http://schemas.openxmlformats.org/officeDocument/2006/relationships/tags" Target="../tags/tag60.xml"/><Relationship Id="rId20" Type="http://schemas.openxmlformats.org/officeDocument/2006/relationships/tags" Target="../tags/tag34.xml"/><Relationship Id="rId41" Type="http://schemas.openxmlformats.org/officeDocument/2006/relationships/tags" Target="../tags/tag5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2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" name="think-cell Folie" r:id="rId33" imgW="344" imgH="345" progId="TCLayout.ActiveDocument.1">
                  <p:embed/>
                </p:oleObj>
              </mc:Choice>
              <mc:Fallback>
                <p:oleObj name="think-cell Folie" r:id="rId33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13.02.2023</a:t>
            </a:r>
            <a:endParaRPr lang="de-DE" noProof="0" dirty="0"/>
          </a:p>
        </p:txBody>
      </p:sp>
      <p:sp>
        <p:nvSpPr>
          <p:cNvPr id="5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© Fraunhofer IGB</a:t>
            </a:r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nformationsklassifizierung">
            <a:extLst>
              <a:ext uri="{FF2B5EF4-FFF2-40B4-BE49-F238E27FC236}">
                <a16:creationId xmlns:a16="http://schemas.microsoft.com/office/drawing/2014/main" id="{6C489D0F-950D-4913-86C7-7EB1061786F3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373847" y="6455836"/>
            <a:ext cx="1444306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endParaRPr lang="en-US" sz="800" b="1" dirty="0">
              <a:latin typeface="+mj-lt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2" name="igb_rgb">
            <a:extLst>
              <a:ext uri="{FF2B5EF4-FFF2-40B4-BE49-F238E27FC236}">
                <a16:creationId xmlns:a16="http://schemas.microsoft.com/office/drawing/2014/main" id="{508FC101-2CA2-4A26-87A8-321328C5AA03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226" y="6334126"/>
            <a:ext cx="1404000" cy="37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3" r:id="rId13"/>
    <p:sldLayoutId id="2147483668" r:id="rId14"/>
    <p:sldLayoutId id="2147483665" r:id="rId15"/>
    <p:sldLayoutId id="2147483671" r:id="rId16"/>
    <p:sldLayoutId id="2147483664" r:id="rId17"/>
    <p:sldLayoutId id="2147483667" r:id="rId18"/>
    <p:sldLayoutId id="2147483659" r:id="rId19"/>
    <p:sldLayoutId id="2147483678" r:id="rId20"/>
    <p:sldLayoutId id="2147483666" r:id="rId21"/>
    <p:sldLayoutId id="2147483669" r:id="rId22"/>
    <p:sldLayoutId id="2147483670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570928" y="6269124"/>
            <a:ext cx="3862489" cy="326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Aft>
                <a:spcPts val="1270"/>
              </a:spcAft>
              <a:defRPr lang="de-DE" sz="907" i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LT Pro 45 Light" panose="020B0403030504020204" pitchFamily="34" charset="0"/>
                <a:ea typeface="+mn-ea"/>
                <a:cs typeface="+mn-cs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0903" y="6269124"/>
            <a:ext cx="2845283" cy="326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8">
                <a:solidFill>
                  <a:schemeClr val="tx1">
                    <a:tint val="75000"/>
                  </a:schemeClr>
                </a:solidFill>
                <a:latin typeface="Frutiger LT Pro 55 Roman" panose="020B0602020204020204" pitchFamily="34" charset="0"/>
              </a:defRPr>
            </a:lvl1pPr>
          </a:lstStyle>
          <a:p>
            <a:fld id="{3FDF75FA-1B3A-4AE5-99CB-5C0A12FE18D7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6667" y="6125674"/>
            <a:ext cx="2001404" cy="46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6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</p:sldLayoutIdLst>
  <p:hf hdr="0" dt="0"/>
  <p:txStyles>
    <p:titleStyle>
      <a:lvl1pPr algn="ctr" defTabSz="829269" rtl="0" eaLnBrk="1" latinLnBrk="0" hangingPunct="1">
        <a:spcBef>
          <a:spcPct val="0"/>
        </a:spcBef>
        <a:buNone/>
        <a:defRPr sz="39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0976" indent="-310976" algn="l" defTabSz="829269" rtl="0" eaLnBrk="1" latinLnBrk="0" hangingPunct="1">
        <a:spcBef>
          <a:spcPct val="20000"/>
        </a:spcBef>
        <a:buFont typeface="Arial" pitchFamily="34" charset="0"/>
        <a:buChar char="•"/>
        <a:defRPr sz="2902" kern="1200">
          <a:solidFill>
            <a:schemeClr val="tx1"/>
          </a:solidFill>
          <a:latin typeface="+mn-lt"/>
          <a:ea typeface="+mn-ea"/>
          <a:cs typeface="+mn-cs"/>
        </a:defRPr>
      </a:lvl1pPr>
      <a:lvl2pPr marL="673781" indent="-259147" algn="l" defTabSz="829269" rtl="0" eaLnBrk="1" latinLnBrk="0" hangingPunct="1">
        <a:spcBef>
          <a:spcPct val="20000"/>
        </a:spcBef>
        <a:buFont typeface="Arial" pitchFamily="34" charset="0"/>
        <a:buChar char="–"/>
        <a:defRPr sz="2539" kern="1200">
          <a:solidFill>
            <a:schemeClr val="tx1"/>
          </a:solidFill>
          <a:latin typeface="+mn-lt"/>
          <a:ea typeface="+mn-ea"/>
          <a:cs typeface="+mn-cs"/>
        </a:defRPr>
      </a:lvl2pPr>
      <a:lvl3pPr marL="1036587" indent="-207317" algn="l" defTabSz="829269" rtl="0" eaLnBrk="1" latinLnBrk="0" hangingPunct="1">
        <a:spcBef>
          <a:spcPct val="20000"/>
        </a:spcBef>
        <a:buFont typeface="Arial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3pPr>
      <a:lvl4pPr marL="1451221" indent="-207317" algn="l" defTabSz="829269" rtl="0" eaLnBrk="1" latinLnBrk="0" hangingPunct="1">
        <a:spcBef>
          <a:spcPct val="20000"/>
        </a:spcBef>
        <a:buFont typeface="Arial" pitchFamily="34" charset="0"/>
        <a:buChar char="–"/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65856" indent="-207317" algn="l" defTabSz="829269" rtl="0" eaLnBrk="1" latinLnBrk="0" hangingPunct="1">
        <a:spcBef>
          <a:spcPct val="20000"/>
        </a:spcBef>
        <a:buFont typeface="Arial" pitchFamily="34" charset="0"/>
        <a:buChar char="»"/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80491" indent="-207317" algn="l" defTabSz="829269" rtl="0" eaLnBrk="1" latinLnBrk="0" hangingPunct="1">
        <a:spcBef>
          <a:spcPct val="20000"/>
        </a:spcBef>
        <a:buFont typeface="Arial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695125" indent="-207317" algn="l" defTabSz="829269" rtl="0" eaLnBrk="1" latinLnBrk="0" hangingPunct="1">
        <a:spcBef>
          <a:spcPct val="20000"/>
        </a:spcBef>
        <a:buFont typeface="Arial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09760" indent="-207317" algn="l" defTabSz="829269" rtl="0" eaLnBrk="1" latinLnBrk="0" hangingPunct="1">
        <a:spcBef>
          <a:spcPct val="20000"/>
        </a:spcBef>
        <a:buFont typeface="Arial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524395" indent="-207317" algn="l" defTabSz="829269" rtl="0" eaLnBrk="1" latinLnBrk="0" hangingPunct="1">
        <a:spcBef>
          <a:spcPct val="20000"/>
        </a:spcBef>
        <a:buFont typeface="Arial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1pPr>
      <a:lvl2pPr marL="414635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2pPr>
      <a:lvl3pPr marL="829269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3pPr>
      <a:lvl4pPr marL="1243904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4pPr>
      <a:lvl5pPr marL="1658539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5pPr>
      <a:lvl6pPr marL="2073173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6pPr>
      <a:lvl7pPr marL="2487808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7pPr>
      <a:lvl8pPr marL="2902443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8pPr>
      <a:lvl9pPr marL="3317077" algn="l" defTabSz="829269" rtl="0" eaLnBrk="1" latinLnBrk="0" hangingPunct="1">
        <a:defRPr sz="16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5" name="think-cell Slide" r:id="rId49" imgW="413" imgH="416" progId="TCLayout.ActiveDocument.1">
                  <p:embed/>
                </p:oleObj>
              </mc:Choice>
              <mc:Fallback>
                <p:oleObj name="think-cell Slide" r:id="rId4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" name="Rectangle 21">
            <a:extLst>
              <a:ext uri="{FF2B5EF4-FFF2-40B4-BE49-F238E27FC236}">
                <a16:creationId xmlns:a16="http://schemas.microsoft.com/office/drawing/2014/main" id="{57B7F949-0006-496B-81D3-CC19CD635E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7526" y="0"/>
            <a:ext cx="11156950" cy="154162"/>
          </a:xfrm>
          <a:prstGeom prst="rect">
            <a:avLst/>
          </a:prstGeom>
          <a:solidFill>
            <a:srgbClr val="FFD8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>
              <a:defRPr/>
            </a:pPr>
            <a:endParaRPr lang="de-DE" sz="1800" dirty="0">
              <a:latin typeface="Arial" charset="0"/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de-DE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0"/>
            </p:custDataLst>
          </p:nvPr>
        </p:nvSpPr>
        <p:spPr>
          <a:xfrm>
            <a:off x="553972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 rtl="0"/>
            <a:r>
              <a:rPr lang="de-DE" dirty="0" err="1"/>
              <a:t>Fußnotes</a:t>
            </a:r>
            <a:endParaRPr lang="de-DE" dirty="0"/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54736" y="172212"/>
            <a:ext cx="9181538" cy="7315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/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de-DE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31643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 rtl="0"/>
            <a:r>
              <a:rPr lang="de-DE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2"/>
            </p:custDataLst>
          </p:nvPr>
        </p:nvSpPr>
        <p:spPr>
          <a:xfrm>
            <a:off x="5987738" y="2170800"/>
            <a:ext cx="3049253" cy="46166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 rtl="0"/>
            <a:r>
              <a:rPr lang="de-DE" dirty="0"/>
              <a:t>Above Chart </a:t>
            </a:r>
            <a:r>
              <a:rPr lang="de-DE" dirty="0" err="1"/>
              <a:t>Exhibit</a:t>
            </a:r>
            <a:r>
              <a:rPr lang="de-DE" dirty="0"/>
              <a:t> Title</a:t>
            </a:r>
            <a:br>
              <a:rPr lang="de-DE" dirty="0"/>
            </a:br>
            <a:r>
              <a:rPr lang="de-DE" sz="1400" b="0" dirty="0"/>
              <a:t>Unit </a:t>
            </a:r>
            <a:r>
              <a:rPr lang="de-DE" sz="1400" b="0" dirty="0" err="1"/>
              <a:t>of</a:t>
            </a:r>
            <a:r>
              <a:rPr lang="de-DE" sz="1400" b="0" dirty="0"/>
              <a:t> </a:t>
            </a:r>
            <a:r>
              <a:rPr lang="de-DE" sz="1400" b="0" dirty="0" err="1"/>
              <a:t>Measure</a:t>
            </a:r>
            <a:endParaRPr lang="de-DE" sz="1400" b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778774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grpSp>
        <p:nvGrpSpPr>
          <p:cNvPr id="170" name="LegendLines" hidden="1">
            <a:extLst>
              <a:ext uri="{FF2B5EF4-FFF2-40B4-BE49-F238E27FC236}">
                <a16:creationId xmlns:a16="http://schemas.microsoft.com/office/drawing/2014/main" id="{C2F25372-A02B-48F6-9815-03C96D5B36D3}"/>
              </a:ext>
            </a:extLst>
          </p:cNvPr>
          <p:cNvGrpSpPr/>
          <p:nvPr userDrawn="1"/>
        </p:nvGrpSpPr>
        <p:grpSpPr>
          <a:xfrm>
            <a:off x="10217918" y="3150223"/>
            <a:ext cx="1419346" cy="958286"/>
            <a:chOff x="10162879" y="3243772"/>
            <a:chExt cx="1419346" cy="958286"/>
          </a:xfrm>
        </p:grpSpPr>
        <p:sp>
          <p:nvSpPr>
            <p:cNvPr id="171" name="Legend1">
              <a:extLst>
                <a:ext uri="{FF2B5EF4-FFF2-40B4-BE49-F238E27FC236}">
                  <a16:creationId xmlns:a16="http://schemas.microsoft.com/office/drawing/2014/main" id="{28292D12-03BB-4317-B4EA-0B242995E7BD}"/>
                </a:ext>
              </a:extLst>
            </p:cNvPr>
            <p:cNvSpPr txBox="1"/>
            <p:nvPr/>
          </p:nvSpPr>
          <p:spPr>
            <a:xfrm>
              <a:off x="10886522" y="324377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2" name="Legend2">
              <a:extLst>
                <a:ext uri="{FF2B5EF4-FFF2-40B4-BE49-F238E27FC236}">
                  <a16:creationId xmlns:a16="http://schemas.microsoft.com/office/drawing/2014/main" id="{87E95533-86D1-46A3-B902-933D9676B520}"/>
                </a:ext>
              </a:extLst>
            </p:cNvPr>
            <p:cNvSpPr txBox="1"/>
            <p:nvPr/>
          </p:nvSpPr>
          <p:spPr>
            <a:xfrm>
              <a:off x="10886522" y="3615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3" name="Legend3">
              <a:extLst>
                <a:ext uri="{FF2B5EF4-FFF2-40B4-BE49-F238E27FC236}">
                  <a16:creationId xmlns:a16="http://schemas.microsoft.com/office/drawing/2014/main" id="{F9272680-6ED2-4152-9684-82AAEEE5EF19}"/>
                </a:ext>
              </a:extLst>
            </p:cNvPr>
            <p:cNvSpPr txBox="1"/>
            <p:nvPr/>
          </p:nvSpPr>
          <p:spPr>
            <a:xfrm>
              <a:off x="10886522" y="398661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74" name="LineLegend3">
              <a:extLst>
                <a:ext uri="{FF2B5EF4-FFF2-40B4-BE49-F238E27FC236}">
                  <a16:creationId xmlns:a16="http://schemas.microsoft.com/office/drawing/2014/main" id="{CB2BAF39-D01E-41D2-910C-BD997E3500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5" name="LineLegend2">
              <a:extLst>
                <a:ext uri="{FF2B5EF4-FFF2-40B4-BE49-F238E27FC236}">
                  <a16:creationId xmlns:a16="http://schemas.microsoft.com/office/drawing/2014/main" id="{B4AB5F46-6720-4DF1-9436-21260DCA8D3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  <p:sp>
          <p:nvSpPr>
            <p:cNvPr id="176" name="LineLegend1">
              <a:extLst>
                <a:ext uri="{FF2B5EF4-FFF2-40B4-BE49-F238E27FC236}">
                  <a16:creationId xmlns:a16="http://schemas.microsoft.com/office/drawing/2014/main" id="{1D51B7C9-1714-407D-B804-246E5FAC9EC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rtl="0"/>
              <a:endParaRPr lang="de-DE" sz="1400" baseline="0" dirty="0">
                <a:ea typeface="+mn-ea"/>
              </a:endParaRPr>
            </a:p>
          </p:txBody>
        </p:sp>
      </p:grpSp>
      <p:grpSp>
        <p:nvGrpSpPr>
          <p:cNvPr id="177" name="LegendMoons" hidden="1">
            <a:extLst>
              <a:ext uri="{FF2B5EF4-FFF2-40B4-BE49-F238E27FC236}">
                <a16:creationId xmlns:a16="http://schemas.microsoft.com/office/drawing/2014/main" id="{1A2EAA89-70E6-4520-874C-CF55DCD37157}"/>
              </a:ext>
            </a:extLst>
          </p:cNvPr>
          <p:cNvGrpSpPr/>
          <p:nvPr userDrawn="1"/>
        </p:nvGrpSpPr>
        <p:grpSpPr>
          <a:xfrm>
            <a:off x="10588929" y="1145373"/>
            <a:ext cx="1048335" cy="1731859"/>
            <a:chOff x="7723680" y="1702457"/>
            <a:chExt cx="1048335" cy="1731859"/>
          </a:xfrm>
        </p:grpSpPr>
        <p:sp>
          <p:nvSpPr>
            <p:cNvPr id="178" name="Legend1">
              <a:extLst>
                <a:ext uri="{FF2B5EF4-FFF2-40B4-BE49-F238E27FC236}">
                  <a16:creationId xmlns:a16="http://schemas.microsoft.com/office/drawing/2014/main" id="{FBC69252-FFD6-44E7-AA54-78D18210A24D}"/>
                </a:ext>
              </a:extLst>
            </p:cNvPr>
            <p:cNvSpPr txBox="1"/>
            <p:nvPr/>
          </p:nvSpPr>
          <p:spPr>
            <a:xfrm>
              <a:off x="8076312" y="1709816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86" name="Legend2">
              <a:extLst>
                <a:ext uri="{FF2B5EF4-FFF2-40B4-BE49-F238E27FC236}">
                  <a16:creationId xmlns:a16="http://schemas.microsoft.com/office/drawing/2014/main" id="{19081098-5C15-4492-951C-99E3EC55B71B}"/>
                </a:ext>
              </a:extLst>
            </p:cNvPr>
            <p:cNvSpPr txBox="1"/>
            <p:nvPr/>
          </p:nvSpPr>
          <p:spPr>
            <a:xfrm>
              <a:off x="8076312" y="2085275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8" name="Legend3">
              <a:extLst>
                <a:ext uri="{FF2B5EF4-FFF2-40B4-BE49-F238E27FC236}">
                  <a16:creationId xmlns:a16="http://schemas.microsoft.com/office/drawing/2014/main" id="{95D0B0FF-C3C1-432B-906A-E226D343408B}"/>
                </a:ext>
              </a:extLst>
            </p:cNvPr>
            <p:cNvSpPr txBox="1"/>
            <p:nvPr/>
          </p:nvSpPr>
          <p:spPr>
            <a:xfrm>
              <a:off x="8076312" y="246073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199" name="Legend4">
              <a:extLst>
                <a:ext uri="{FF2B5EF4-FFF2-40B4-BE49-F238E27FC236}">
                  <a16:creationId xmlns:a16="http://schemas.microsoft.com/office/drawing/2014/main" id="{451FB810-BDA7-4732-928C-593BF03D8B0B}"/>
                </a:ext>
              </a:extLst>
            </p:cNvPr>
            <p:cNvSpPr txBox="1"/>
            <p:nvPr/>
          </p:nvSpPr>
          <p:spPr>
            <a:xfrm>
              <a:off x="8076312" y="2836193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00" name="Legend5">
              <a:extLst>
                <a:ext uri="{FF2B5EF4-FFF2-40B4-BE49-F238E27FC236}">
                  <a16:creationId xmlns:a16="http://schemas.microsoft.com/office/drawing/2014/main" id="{84938590-E7F6-4CD0-8A8A-3D9480620AC9}"/>
                </a:ext>
              </a:extLst>
            </p:cNvPr>
            <p:cNvSpPr txBox="1"/>
            <p:nvPr/>
          </p:nvSpPr>
          <p:spPr>
            <a:xfrm>
              <a:off x="8076312" y="321165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grpSp>
          <p:nvGrpSpPr>
            <p:cNvPr id="201" name="MoonLegend1">
              <a:extLst>
                <a:ext uri="{FF2B5EF4-FFF2-40B4-BE49-F238E27FC236}">
                  <a16:creationId xmlns:a16="http://schemas.microsoft.com/office/drawing/2014/main" id="{BD25049A-7D2F-4144-AAC7-32437DB189A8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C7C8596-CAE0-4E8F-8407-8B01CFDDE5A4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Arc 214">
                <a:extLst>
                  <a:ext uri="{FF2B5EF4-FFF2-40B4-BE49-F238E27FC236}">
                    <a16:creationId xmlns:a16="http://schemas.microsoft.com/office/drawing/2014/main" id="{B0E704B1-FDB0-4F8D-94A2-B4334CBEB75F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2" name="MoonLegend2">
              <a:extLst>
                <a:ext uri="{FF2B5EF4-FFF2-40B4-BE49-F238E27FC236}">
                  <a16:creationId xmlns:a16="http://schemas.microsoft.com/office/drawing/2014/main" id="{0740B0B0-186F-443E-A289-F5F95CC9799E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95944BA0-C33D-4C0C-824B-4B70FBA99973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2CD270AF-913E-486B-B5B8-EEE356BE74D3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3" name="MoonLegend3">
              <a:extLst>
                <a:ext uri="{FF2B5EF4-FFF2-40B4-BE49-F238E27FC236}">
                  <a16:creationId xmlns:a16="http://schemas.microsoft.com/office/drawing/2014/main" id="{05CEB5A8-DB4B-4DC1-9FCB-3EA66DAFD6B9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CECF43D6-44A6-4FD1-B86D-3992C9D89E54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Arc 210">
                <a:extLst>
                  <a:ext uri="{FF2B5EF4-FFF2-40B4-BE49-F238E27FC236}">
                    <a16:creationId xmlns:a16="http://schemas.microsoft.com/office/drawing/2014/main" id="{51B80A7B-9CD3-4FC4-A3A0-9B859D5824D7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4" name="MoonLegend4">
              <a:extLst>
                <a:ext uri="{FF2B5EF4-FFF2-40B4-BE49-F238E27FC236}">
                  <a16:creationId xmlns:a16="http://schemas.microsoft.com/office/drawing/2014/main" id="{3952ED3B-DB69-410F-9834-293E6C1176B1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CCA79A29-EEC0-48B0-BFD8-31E032F142A3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Arc 208">
                <a:extLst>
                  <a:ext uri="{FF2B5EF4-FFF2-40B4-BE49-F238E27FC236}">
                    <a16:creationId xmlns:a16="http://schemas.microsoft.com/office/drawing/2014/main" id="{6F25EFC6-300B-493C-AABA-267A075D91F2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  <p:grpSp>
          <p:nvGrpSpPr>
            <p:cNvPr id="205" name="MoonLegend5">
              <a:extLst>
                <a:ext uri="{FF2B5EF4-FFF2-40B4-BE49-F238E27FC236}">
                  <a16:creationId xmlns:a16="http://schemas.microsoft.com/office/drawing/2014/main" id="{89599957-3525-4A9F-AD9B-B2E3433B7528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C01C2780-C1DA-4AD1-A716-9F3FDD20F934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Arc 206">
                <a:extLst>
                  <a:ext uri="{FF2B5EF4-FFF2-40B4-BE49-F238E27FC236}">
                    <a16:creationId xmlns:a16="http://schemas.microsoft.com/office/drawing/2014/main" id="{ABCA1195-8443-4725-9CB0-F284DE41EF92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/>
                <a:endParaRPr lang="de-DE" sz="1400" dirty="0"/>
              </a:p>
            </p:txBody>
          </p:sp>
        </p:grpSp>
      </p:grpSp>
      <p:grpSp>
        <p:nvGrpSpPr>
          <p:cNvPr id="216" name="LegendBoxes" hidden="1">
            <a:extLst>
              <a:ext uri="{FF2B5EF4-FFF2-40B4-BE49-F238E27FC236}">
                <a16:creationId xmlns:a16="http://schemas.microsoft.com/office/drawing/2014/main" id="{8C31FA6F-60B7-4248-94B9-F9FC0CDA0292}"/>
              </a:ext>
            </a:extLst>
          </p:cNvPr>
          <p:cNvGrpSpPr/>
          <p:nvPr userDrawn="1"/>
        </p:nvGrpSpPr>
        <p:grpSpPr>
          <a:xfrm>
            <a:off x="10615415" y="4381500"/>
            <a:ext cx="1021849" cy="1717282"/>
            <a:chOff x="10652400" y="4322824"/>
            <a:chExt cx="1021849" cy="1717282"/>
          </a:xfrm>
        </p:grpSpPr>
        <p:sp>
          <p:nvSpPr>
            <p:cNvPr id="217" name="RectangleLegend1">
              <a:extLst>
                <a:ext uri="{FF2B5EF4-FFF2-40B4-BE49-F238E27FC236}">
                  <a16:creationId xmlns:a16="http://schemas.microsoft.com/office/drawing/2014/main" id="{11552359-078F-490D-A13B-16CED88D9E00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8" name="RectangleLegend2">
              <a:extLst>
                <a:ext uri="{FF2B5EF4-FFF2-40B4-BE49-F238E27FC236}">
                  <a16:creationId xmlns:a16="http://schemas.microsoft.com/office/drawing/2014/main" id="{90C7E530-7A64-46BC-8AA3-3D1CE9AAD377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Legend3">
              <a:extLst>
                <a:ext uri="{FF2B5EF4-FFF2-40B4-BE49-F238E27FC236}">
                  <a16:creationId xmlns:a16="http://schemas.microsoft.com/office/drawing/2014/main" id="{79B0B6DC-6E3E-4193-9DB1-A08A9684464A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0" name="RectangleLegend4">
              <a:extLst>
                <a:ext uri="{FF2B5EF4-FFF2-40B4-BE49-F238E27FC236}">
                  <a16:creationId xmlns:a16="http://schemas.microsoft.com/office/drawing/2014/main" id="{D34CA8BD-EE33-42B2-AE07-6D5837D9A79C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Legend5">
              <a:extLst>
                <a:ext uri="{FF2B5EF4-FFF2-40B4-BE49-F238E27FC236}">
                  <a16:creationId xmlns:a16="http://schemas.microsoft.com/office/drawing/2014/main" id="{CEC6B963-267E-45BD-9F2A-2A268BB11769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22" name="Legend1">
              <a:extLst>
                <a:ext uri="{FF2B5EF4-FFF2-40B4-BE49-F238E27FC236}">
                  <a16:creationId xmlns:a16="http://schemas.microsoft.com/office/drawing/2014/main" id="{D1FF230D-A474-4F11-BC11-9A561648BA77}"/>
                </a:ext>
              </a:extLst>
            </p:cNvPr>
            <p:cNvSpPr txBox="1"/>
            <p:nvPr/>
          </p:nvSpPr>
          <p:spPr>
            <a:xfrm>
              <a:off x="10978546" y="4322824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3" name="Legend2">
              <a:extLst>
                <a:ext uri="{FF2B5EF4-FFF2-40B4-BE49-F238E27FC236}">
                  <a16:creationId xmlns:a16="http://schemas.microsoft.com/office/drawing/2014/main" id="{B8DC5795-8FD2-4FE0-B2C0-16DCDDE6CC3F}"/>
                </a:ext>
              </a:extLst>
            </p:cNvPr>
            <p:cNvSpPr txBox="1"/>
            <p:nvPr/>
          </p:nvSpPr>
          <p:spPr>
            <a:xfrm>
              <a:off x="10978546" y="470232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4" name="Legend3">
              <a:extLst>
                <a:ext uri="{FF2B5EF4-FFF2-40B4-BE49-F238E27FC236}">
                  <a16:creationId xmlns:a16="http://schemas.microsoft.com/office/drawing/2014/main" id="{50AC0CFA-9E0E-4DB5-AEF8-1F2DB1AC2328}"/>
                </a:ext>
              </a:extLst>
            </p:cNvPr>
            <p:cNvSpPr txBox="1"/>
            <p:nvPr/>
          </p:nvSpPr>
          <p:spPr>
            <a:xfrm>
              <a:off x="10978546" y="5081820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5" name="Legend4">
              <a:extLst>
                <a:ext uri="{FF2B5EF4-FFF2-40B4-BE49-F238E27FC236}">
                  <a16:creationId xmlns:a16="http://schemas.microsoft.com/office/drawing/2014/main" id="{D1D1A884-F4F7-4C7E-988A-40875461491B}"/>
                </a:ext>
              </a:extLst>
            </p:cNvPr>
            <p:cNvSpPr txBox="1"/>
            <p:nvPr/>
          </p:nvSpPr>
          <p:spPr>
            <a:xfrm>
              <a:off x="10978546" y="5453241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  <p:sp>
          <p:nvSpPr>
            <p:cNvPr id="226" name="Legend5">
              <a:extLst>
                <a:ext uri="{FF2B5EF4-FFF2-40B4-BE49-F238E27FC236}">
                  <a16:creationId xmlns:a16="http://schemas.microsoft.com/office/drawing/2014/main" id="{A0616255-A9BD-4AEE-B925-B39C1826F3B6}"/>
                </a:ext>
              </a:extLst>
            </p:cNvPr>
            <p:cNvSpPr txBox="1"/>
            <p:nvPr/>
          </p:nvSpPr>
          <p:spPr>
            <a:xfrm>
              <a:off x="10978545" y="5824662"/>
              <a:ext cx="695703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 rtl="0">
                <a:spcAft>
                  <a:spcPts val="600"/>
                </a:spcAft>
              </a:pPr>
              <a:r>
                <a:rPr lang="de-DE" sz="1400" dirty="0"/>
                <a:t>Legende</a:t>
              </a:r>
            </a:p>
          </p:txBody>
        </p:sp>
      </p:grpSp>
      <p:pic>
        <p:nvPicPr>
          <p:cNvPr id="149" name="Picture 20" descr="stadtzeichen_trans">
            <a:extLst>
              <a:ext uri="{FF2B5EF4-FFF2-40B4-BE49-F238E27FC236}">
                <a16:creationId xmlns:a16="http://schemas.microsoft.com/office/drawing/2014/main" id="{0F668A78-6376-4860-A54C-26C8A0CD0F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3150" y="151125"/>
            <a:ext cx="1674114" cy="3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1" name="SplitFlowOF" hidden="1">
            <a:extLst>
              <a:ext uri="{FF2B5EF4-FFF2-40B4-BE49-F238E27FC236}">
                <a16:creationId xmlns:a16="http://schemas.microsoft.com/office/drawing/2014/main" id="{BBF39946-1082-4A1A-9A29-2AC460485D5A}"/>
              </a:ext>
            </a:extLst>
          </p:cNvPr>
          <p:cNvGrpSpPr/>
          <p:nvPr userDrawn="1">
            <p:custDataLst>
              <p:tags r:id="rId23"/>
            </p:custDataLst>
          </p:nvPr>
        </p:nvGrpSpPr>
        <p:grpSpPr>
          <a:xfrm>
            <a:off x="1003300" y="1384300"/>
            <a:ext cx="1828801" cy="914400"/>
            <a:chOff x="114299" y="1270000"/>
            <a:chExt cx="1828801" cy="9144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91B540-8094-4FD0-B1A6-4C055817905A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97126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28F1F32-F070-41EE-89D4-38536408ED43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177800" y="1327150"/>
              <a:ext cx="1600708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DE352E-183A-4EF4-8DCA-5F0A26464B55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14299" y="1727200"/>
              <a:ext cx="996697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980237 w 1664208"/>
                <a:gd name="connsiteY0" fmla="*/ 0 h 457200"/>
                <a:gd name="connsiteX1" fmla="*/ 1664208 w 1664208"/>
                <a:gd name="connsiteY1" fmla="*/ 457200 h 457200"/>
                <a:gd name="connsiteX2" fmla="*/ 0 w 1664208"/>
                <a:gd name="connsiteY2" fmla="*/ 457200 h 457200"/>
                <a:gd name="connsiteX3" fmla="*/ 0 w 1664208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0 w 980237"/>
                <a:gd name="connsiteY3" fmla="*/ 0 h 457200"/>
                <a:gd name="connsiteX0" fmla="*/ 996696 w 996696"/>
                <a:gd name="connsiteY0" fmla="*/ 0 h 457200"/>
                <a:gd name="connsiteX1" fmla="*/ 84856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6 w 996696"/>
                <a:gd name="connsiteY0" fmla="*/ 0 h 457200"/>
                <a:gd name="connsiteX1" fmla="*/ 832103 w 996696"/>
                <a:gd name="connsiteY1" fmla="*/ 457200 h 457200"/>
                <a:gd name="connsiteX2" fmla="*/ 0 w 996696"/>
                <a:gd name="connsiteY2" fmla="*/ 457200 h 457200"/>
                <a:gd name="connsiteX3" fmla="*/ 0 w 996696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  <a:gd name="connsiteX0" fmla="*/ 996697 w 996697"/>
                <a:gd name="connsiteY0" fmla="*/ 0 h 457200"/>
                <a:gd name="connsiteX1" fmla="*/ 832104 w 996697"/>
                <a:gd name="connsiteY1" fmla="*/ 457200 h 457200"/>
                <a:gd name="connsiteX2" fmla="*/ 0 w 996697"/>
                <a:gd name="connsiteY2" fmla="*/ 457200 h 457200"/>
                <a:gd name="connsiteX3" fmla="*/ 1 w 996697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7" h="457200">
                  <a:moveTo>
                    <a:pt x="996697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2FAC944-052C-41F9-8D05-EDE40FE500E3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177800" y="1784350"/>
              <a:ext cx="768604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BE77349-416F-4513-97C0-8DB50ABDF0F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946404" y="1727200"/>
              <a:ext cx="996696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  <a:gd name="connsiteX0" fmla="*/ 1828800 w 1828800"/>
                <a:gd name="connsiteY0" fmla="*/ 0 h 457200"/>
                <a:gd name="connsiteX1" fmla="*/ 1697126 w 1828800"/>
                <a:gd name="connsiteY1" fmla="*/ 457200 h 457200"/>
                <a:gd name="connsiteX2" fmla="*/ 848563 w 1828800"/>
                <a:gd name="connsiteY2" fmla="*/ 457200 h 457200"/>
                <a:gd name="connsiteX3" fmla="*/ 0 w 1828800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48563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80237 w 980237"/>
                <a:gd name="connsiteY0" fmla="*/ 0 h 457200"/>
                <a:gd name="connsiteX1" fmla="*/ 815645 w 980237"/>
                <a:gd name="connsiteY1" fmla="*/ 457200 h 457200"/>
                <a:gd name="connsiteX2" fmla="*/ 0 w 980237"/>
                <a:gd name="connsiteY2" fmla="*/ 457200 h 457200"/>
                <a:gd name="connsiteX3" fmla="*/ 131674 w 980237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48133 w 996696"/>
                <a:gd name="connsiteY3" fmla="*/ 0 h 457200"/>
                <a:gd name="connsiteX0" fmla="*/ 996696 w 996696"/>
                <a:gd name="connsiteY0" fmla="*/ 0 h 457200"/>
                <a:gd name="connsiteX1" fmla="*/ 832104 w 996696"/>
                <a:gd name="connsiteY1" fmla="*/ 457200 h 457200"/>
                <a:gd name="connsiteX2" fmla="*/ 0 w 996696"/>
                <a:gd name="connsiteY2" fmla="*/ 457200 h 457200"/>
                <a:gd name="connsiteX3" fmla="*/ 164592 w 99669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696" h="457200">
                  <a:moveTo>
                    <a:pt x="996696" y="0"/>
                  </a:moveTo>
                  <a:lnTo>
                    <a:pt x="832104" y="457200"/>
                  </a:lnTo>
                  <a:lnTo>
                    <a:pt x="0" y="457200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chemeClr val="accent1"/>
            </a:solidFill>
            <a:ln w="63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spcBef>
                  <a:spcPts val="300"/>
                </a:spcBef>
                <a:spcAft>
                  <a:spcPts val="300"/>
                </a:spcAft>
              </a:pP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6359E00-B3DE-4569-80E2-EB53A944751C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49096" y="1784350"/>
              <a:ext cx="629412" cy="34290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buClr>
                  <a:srgbClr val="FFFFFF"/>
                </a:buClr>
              </a:pPr>
              <a:r>
                <a:rPr lang="de-DE" b="1" dirty="0">
                  <a:solidFill>
                    <a:srgbClr val="FFFFFF"/>
                  </a:solidFill>
                </a:rPr>
                <a:t>Text</a:t>
              </a:r>
            </a:p>
          </p:txBody>
        </p:sp>
      </p:grpSp>
      <p:grpSp>
        <p:nvGrpSpPr>
          <p:cNvPr id="9" name="FlowOF" hidden="1">
            <a:extLst>
              <a:ext uri="{FF2B5EF4-FFF2-40B4-BE49-F238E27FC236}">
                <a16:creationId xmlns:a16="http://schemas.microsoft.com/office/drawing/2014/main" id="{9B72CD68-F939-4D9A-B37B-67B6B5336D9E}"/>
              </a:ext>
            </a:extLst>
          </p:cNvPr>
          <p:cNvGrpSpPr/>
          <p:nvPr userDrawn="1"/>
        </p:nvGrpSpPr>
        <p:grpSpPr>
          <a:xfrm>
            <a:off x="1003300" y="2527300"/>
            <a:ext cx="2971800" cy="3281817"/>
            <a:chOff x="1003300" y="2527300"/>
            <a:chExt cx="2971800" cy="3281817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343380C-602F-4516-8C30-D5D12715EAEB}"/>
                </a:ext>
              </a:extLst>
            </p:cNvPr>
            <p:cNvGrpSpPr/>
            <p:nvPr userDrawn="1">
              <p:custDataLst>
                <p:tags r:id="rId25"/>
              </p:custDataLst>
            </p:nvPr>
          </p:nvGrpSpPr>
          <p:grpSpPr>
            <a:xfrm>
              <a:off x="1003300" y="2527300"/>
              <a:ext cx="2971800" cy="908050"/>
              <a:chOff x="1016000" y="1016000"/>
              <a:chExt cx="2971800" cy="90805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4F79AA5-5445-44CF-ADC0-98C88C244D97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16000" y="1016000"/>
                <a:ext cx="2971800" cy="908050"/>
              </a:xfrm>
              <a:custGeom>
                <a:avLst/>
                <a:gdLst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664208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664208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  <a:gd name="connsiteX0" fmla="*/ 0 w 1828800"/>
                  <a:gd name="connsiteY0" fmla="*/ 0 h 914400"/>
                  <a:gd name="connsiteX1" fmla="*/ 1728216 w 1828800"/>
                  <a:gd name="connsiteY1" fmla="*/ 0 h 914400"/>
                  <a:gd name="connsiteX2" fmla="*/ 1828800 w 1828800"/>
                  <a:gd name="connsiteY2" fmla="*/ 457200 h 914400"/>
                  <a:gd name="connsiteX3" fmla="*/ 1728216 w 1828800"/>
                  <a:gd name="connsiteY3" fmla="*/ 914400 h 914400"/>
                  <a:gd name="connsiteX4" fmla="*/ 0 w 1828800"/>
                  <a:gd name="connsiteY4" fmla="*/ 914400 h 914400"/>
                  <a:gd name="connsiteX5" fmla="*/ 0 w 1828800"/>
                  <a:gd name="connsiteY5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914400">
                    <a:moveTo>
                      <a:pt x="0" y="0"/>
                    </a:moveTo>
                    <a:lnTo>
                      <a:pt x="1728216" y="0"/>
                    </a:lnTo>
                    <a:lnTo>
                      <a:pt x="1828800" y="457200"/>
                    </a:lnTo>
                    <a:lnTo>
                      <a:pt x="1728216" y="914400"/>
                    </a:lnTo>
                    <a:lnTo>
                      <a:pt x="0" y="91440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sq">
                <a:solidFill>
                  <a:schemeClr val="bg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>
                  <a:spcBef>
                    <a:spcPts val="300"/>
                  </a:spcBef>
                  <a:spcAft>
                    <a:spcPts val="300"/>
                  </a:spcAft>
                </a:pPr>
                <a:endParaRPr lang="de-DE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7A1638A-6128-4AC7-8C4F-295793B168B0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1079500" y="1079059"/>
                <a:ext cx="2744851" cy="781932"/>
              </a:xfrm>
              <a:prstGeom prst="rect">
                <a:avLst/>
              </a:prstGeom>
            </p:spPr>
            <p:txBody>
              <a:bodyPr vert="horz" wrap="square" lIns="15240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Segoe UI" panose="020B0502040204020203" pitchFamily="34" charset="0"/>
                  <a:buChar char="​"/>
                  <a:defRPr lang="en-US" sz="1600" dirty="0">
                    <a:cs typeface="Arial" panose="020B0604020202020204" pitchFamily="34" charset="0"/>
                  </a:defRPr>
                </a:lvl1pPr>
                <a:lvl2pPr marL="179997" lvl="1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2pPr>
                <a:lvl3pPr marL="359994" lvl="2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3pPr>
                <a:lvl4pPr marL="539991" lvl="3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  <a:defRPr lang="en-US" sz="1600" dirty="0"/>
                </a:lvl4pPr>
                <a:lvl5pPr marL="719988" lvl="4" indent="-179997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–"/>
                  <a:defRPr lang="en-US" sz="1600" dirty="0"/>
                </a:lvl5pPr>
                <a:lvl6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6pPr>
                <a:lvl7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7pPr>
                <a:lvl8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8pPr>
                <a:lvl9pPr marL="1085850" indent="-1714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▫"/>
                  <a:defRPr sz="1600">
                    <a:cs typeface="Arial" panose="020B0604020202020204" pitchFamily="34" charset="0"/>
                  </a:defRPr>
                </a:lvl9pPr>
              </a:lstStyle>
              <a:p>
                <a:pPr rtl="0">
                  <a:buClr>
                    <a:srgbClr val="FFFFFF"/>
                  </a:buClr>
                </a:pPr>
                <a:r>
                  <a:rPr lang="de-DE" b="1" dirty="0">
                    <a:solidFill>
                      <a:srgbClr val="FFFFFF"/>
                    </a:solidFill>
                  </a:rPr>
                  <a:t>Text</a:t>
                </a: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117A87C-04C6-493C-9685-A7D136880EC9}"/>
                </a:ext>
              </a:extLst>
            </p:cNvPr>
            <p:cNvSpPr txBox="1"/>
            <p:nvPr userDrawn="1"/>
          </p:nvSpPr>
          <p:spPr>
            <a:xfrm>
              <a:off x="1225551" y="3562349"/>
              <a:ext cx="2586101" cy="224676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one</a:t>
              </a:r>
              <a:endParaRPr lang="de-DE" dirty="0"/>
            </a:p>
            <a:p>
              <a:pPr lvl="1" rtl="0"/>
              <a:r>
                <a:rPr lang="de-DE" dirty="0"/>
                <a:t>Text </a:t>
              </a:r>
              <a:r>
                <a:rPr lang="de-DE" dirty="0" err="1"/>
                <a:t>level</a:t>
              </a:r>
              <a:r>
                <a:rPr lang="de-DE" dirty="0"/>
                <a:t> </a:t>
              </a:r>
              <a:r>
                <a:rPr lang="de-DE" dirty="0" err="1"/>
                <a:t>two</a:t>
              </a:r>
              <a:r>
                <a:rPr lang="de-DE" dirty="0"/>
                <a:t> </a:t>
              </a:r>
            </a:p>
          </p:txBody>
        </p:sp>
      </p:grpSp>
      <p:grpSp>
        <p:nvGrpSpPr>
          <p:cNvPr id="162" name="StrongCallout" hidden="1">
            <a:extLst>
              <a:ext uri="{FF2B5EF4-FFF2-40B4-BE49-F238E27FC236}">
                <a16:creationId xmlns:a16="http://schemas.microsoft.com/office/drawing/2014/main" id="{B4ACC6CF-7CB6-4FE8-82D4-A42341E3F430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4051300" y="3683000"/>
            <a:ext cx="3026228" cy="1497846"/>
            <a:chOff x="1016000" y="1016000"/>
            <a:chExt cx="3026228" cy="1497846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6B260B0-E372-4E3B-8FA9-ACE8AEE60B2B}"/>
                </a:ext>
              </a:extLst>
            </p:cNvPr>
            <p:cNvSpPr txBox="1"/>
            <p:nvPr/>
          </p:nvSpPr>
          <p:spPr>
            <a:xfrm>
              <a:off x="1016000" y="1016000"/>
              <a:ext cx="2645228" cy="1497846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</a:ln>
          </p:spPr>
          <p:txBody>
            <a:bodyPr vert="horz" wrap="square" lIns="182880" tIns="182880" rIns="182880" bIns="18288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179997" lvl="1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2pPr>
              <a:lvl3pPr marL="359994" lvl="2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3pPr>
              <a:lvl4pPr marL="539991" lvl="3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719988" lvl="4" indent="-179997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–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rtl="0">
                <a:spcBef>
                  <a:spcPts val="0"/>
                </a:spcBef>
                <a:spcAft>
                  <a:spcPts val="400"/>
                </a:spcAft>
                <a:buClr>
                  <a:srgbClr val="FFFFFF"/>
                </a:buClr>
              </a:pPr>
              <a:r>
                <a:rPr lang="de-DE" sz="1400" b="1" dirty="0" err="1">
                  <a:solidFill>
                    <a:srgbClr val="FFFFFF"/>
                  </a:solidFill>
                </a:rPr>
                <a:t>Callout</a:t>
              </a:r>
              <a:r>
                <a:rPr lang="de-DE" sz="1400" b="1" dirty="0">
                  <a:solidFill>
                    <a:srgbClr val="FFFFFF"/>
                  </a:solidFill>
                </a:rPr>
                <a:t> title</a:t>
              </a:r>
            </a:p>
            <a:p>
              <a:pPr rtl="0"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</a:pPr>
              <a:r>
                <a:rPr lang="de-DE" sz="1400">
                  <a:solidFill>
                    <a:srgbClr val="FFFFFF"/>
                  </a:solidFill>
                </a:rPr>
                <a:t>Supporting text goes here. Box will automatically adjust to content, adjust type size as needed.</a:t>
              </a:r>
              <a:endParaRPr lang="de-DE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E7B7978B-FD18-4754-9EA8-53794CE3F047}"/>
                </a:ext>
              </a:extLst>
            </p:cNvPr>
            <p:cNvCxnSpPr>
              <a:cxnSpLocks/>
              <a:stCxn id="163" idx="3"/>
            </p:cNvCxnSpPr>
            <p:nvPr/>
          </p:nvCxnSpPr>
          <p:spPr>
            <a:xfrm>
              <a:off x="3661228" y="1764923"/>
              <a:ext cx="381000" cy="0"/>
            </a:xfrm>
            <a:prstGeom prst="straightConnector1">
              <a:avLst/>
            </a:prstGeom>
            <a:ln w="6350" cap="flat">
              <a:solidFill>
                <a:srgbClr val="7F7F7F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481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</p:sldLayoutIdLst>
  <p:txStyles>
    <p:titleStyle>
      <a:lvl1pPr algn="l" defTabSz="914400" rtl="0" eaLnBrk="1" latinLnBrk="0" hangingPunct="1">
        <a:lnSpc>
          <a:spcPct val="93000"/>
        </a:lnSpc>
        <a:spcBef>
          <a:spcPct val="0"/>
        </a:spcBef>
        <a:buNone/>
        <a:defRPr lang="de-DE" sz="2500" b="0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179997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59994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9991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19988" indent="-179997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4.png"/><Relationship Id="rId2" Type="http://schemas.openxmlformats.org/officeDocument/2006/relationships/tags" Target="../tags/tag15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17" Type="http://schemas.openxmlformats.org/officeDocument/2006/relationships/image" Target="../media/image48.sv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4CDC6FF8-3BFD-4C4D-8FDF-67A0AB9288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3983" y="-557407"/>
            <a:ext cx="15433193" cy="7503089"/>
          </a:xfrm>
          <a:prstGeom prst="rect">
            <a:avLst/>
          </a:prstGeom>
        </p:spPr>
      </p:pic>
      <p:sp>
        <p:nvSpPr>
          <p:cNvPr id="8" name="Textplatzhalter 4">
            <a:extLst>
              <a:ext uri="{FF2B5EF4-FFF2-40B4-BE49-F238E27FC236}">
                <a16:creationId xmlns:a16="http://schemas.microsoft.com/office/drawing/2014/main" id="{4C1CF041-0714-4CDD-A9D7-CBE70FB63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0" y="2751517"/>
            <a:ext cx="6162675" cy="3233358"/>
          </a:xfrm>
          <a:gradFill flip="none" rotWithShape="1">
            <a:gsLst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34114">
                <a:srgbClr val="00779A">
                  <a:alpha val="95000"/>
                </a:srgb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vert="horz" lIns="486000" tIns="360000" rIns="360000" bIns="360000" rtlCol="0" anchor="b">
            <a:spAutoFit/>
          </a:bodyPr>
          <a:lstStyle/>
          <a:p>
            <a:r>
              <a:rPr lang="de-DE" b="1" dirty="0"/>
              <a:t>Dr.-Ing. Ursula Schließmann</a:t>
            </a:r>
          </a:p>
          <a:p>
            <a:r>
              <a:rPr lang="de-DE" b="1" dirty="0"/>
              <a:t>Bio4Rivers, Mannheim 19. Februar 2024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Herausforderungen der urbanen und industriellen Bioökonomie</a:t>
            </a:r>
          </a:p>
        </p:txBody>
      </p:sp>
      <p:pic>
        <p:nvPicPr>
          <p:cNvPr id="10" name="igb_rgb_modul_send_de">
            <a:extLst>
              <a:ext uri="{FF2B5EF4-FFF2-40B4-BE49-F238E27FC236}">
                <a16:creationId xmlns:a16="http://schemas.microsoft.com/office/drawing/2014/main" id="{EECC22D9-3D38-4C1B-9ADB-0C93412500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25" y="476250"/>
            <a:ext cx="2520000" cy="14714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BE722BD9-068D-45CA-B331-73FC6C7CEF8B}"/>
              </a:ext>
            </a:extLst>
          </p:cNvPr>
          <p:cNvSpPr/>
          <p:nvPr/>
        </p:nvSpPr>
        <p:spPr bwMode="gray">
          <a:xfrm rot="20898553">
            <a:off x="3330468" y="2220422"/>
            <a:ext cx="4288890" cy="464331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rgbClr val="FDB91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de-DE" sz="1600" dirty="0">
                <a:latin typeface="+mj-lt"/>
              </a:rPr>
              <a:t>IMPULS</a:t>
            </a:r>
          </a:p>
        </p:txBody>
      </p:sp>
    </p:spTree>
    <p:extLst>
      <p:ext uri="{BB962C8B-B14F-4D97-AF65-F5344CB8AC3E}">
        <p14:creationId xmlns:p14="http://schemas.microsoft.com/office/powerpoint/2010/main" val="304415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69FAB3-F139-4D43-A7C4-4D804D9FD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479425" y="2255355"/>
            <a:ext cx="11233149" cy="4013663"/>
          </a:xfrm>
        </p:spPr>
        <p:txBody>
          <a:bodyPr/>
          <a:lstStyle/>
          <a:p>
            <a:r>
              <a:rPr lang="de-DE" dirty="0"/>
              <a:t>Ich freue mich auf spannende Präsentationen und Diskussionen!</a:t>
            </a:r>
          </a:p>
          <a:p>
            <a:pPr lvl="1"/>
            <a:r>
              <a:rPr lang="de-DE" dirty="0"/>
              <a:t>—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0E484A1-AEA1-4C2B-B629-96C7E025FD10}"/>
              </a:ext>
            </a:extLst>
          </p:cNvPr>
          <p:cNvSpPr/>
          <p:nvPr/>
        </p:nvSpPr>
        <p:spPr bwMode="gray">
          <a:xfrm rot="20815839">
            <a:off x="7201864" y="4398674"/>
            <a:ext cx="4288890" cy="7105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de-DE" sz="1600" dirty="0">
                <a:latin typeface="+mj-lt"/>
              </a:rPr>
              <a:t>Gemeinsam den bioökonomischen Wandel gestalten</a:t>
            </a:r>
          </a:p>
        </p:txBody>
      </p:sp>
    </p:spTree>
    <p:extLst>
      <p:ext uri="{BB962C8B-B14F-4D97-AF65-F5344CB8AC3E}">
        <p14:creationId xmlns:p14="http://schemas.microsoft.com/office/powerpoint/2010/main" val="325274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D386BF06-4FE5-4ECB-9E48-683B65D8E9F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4" name="think-cell Folie" r:id="rId5" imgW="344" imgH="345" progId="TCLayout.ActiveDocument.1">
                  <p:embed/>
                </p:oleObj>
              </mc:Choice>
              <mc:Fallback>
                <p:oleObj name="think-cell Folie" r:id="rId5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D386BF06-4FE5-4ECB-9E48-683B65D8E9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37DBD4C-23EA-4997-B274-B0674ADF01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2952020"/>
            <a:ext cx="5916612" cy="3261251"/>
          </a:xfrm>
        </p:spPr>
        <p:txBody>
          <a:bodyPr/>
          <a:lstStyle/>
          <a:p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Dr.-Ing. Ursula Schließmann</a:t>
            </a:r>
          </a:p>
          <a:p>
            <a:pPr lvl="2"/>
            <a:r>
              <a:rPr lang="de-DE" dirty="0" err="1"/>
              <a:t>Stv</a:t>
            </a:r>
            <a:r>
              <a:rPr lang="de-DE" dirty="0"/>
              <a:t>. Institutsleiterin, Geschäftsfeldkoordination Umwelt und Klimaschutz</a:t>
            </a:r>
          </a:p>
          <a:p>
            <a:pPr lvl="2"/>
            <a:r>
              <a:rPr lang="de-DE" dirty="0"/>
              <a:t>Tel. +49 1723196714</a:t>
            </a:r>
          </a:p>
          <a:p>
            <a:pPr lvl="2"/>
            <a:r>
              <a:rPr lang="de-DE" dirty="0"/>
              <a:t>ursula.schliessmann@igb.fraunhofer.de</a:t>
            </a:r>
          </a:p>
        </p:txBody>
      </p:sp>
      <p:pic>
        <p:nvPicPr>
          <p:cNvPr id="9" name="igb_rgb_modul_send_de">
            <a:extLst>
              <a:ext uri="{FF2B5EF4-FFF2-40B4-BE49-F238E27FC236}">
                <a16:creationId xmlns:a16="http://schemas.microsoft.com/office/drawing/2014/main" id="{6CE8F00D-CB0E-4F78-9760-DDFA78B3333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2575" y="476250"/>
            <a:ext cx="2520000" cy="147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96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9642" y="1479987"/>
            <a:ext cx="3562933" cy="346640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Urbane und industrielle Bioökonomie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6A55-7C5F-4287-A242-0E097307FAD1}" type="datetime1">
              <a:rPr lang="de-DE" noProof="0" smtClean="0"/>
              <a:t>25.03.2024</a:t>
            </a:fld>
            <a:endParaRPr lang="de-DE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  <a:endParaRPr lang="de-DE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Nichts weniger als ein Paradigmenwechsel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8199" y="1596044"/>
            <a:ext cx="7585146" cy="4672504"/>
          </a:xfrm>
        </p:spPr>
        <p:txBody>
          <a:bodyPr/>
          <a:lstStyle/>
          <a:p>
            <a:pPr lvl="3">
              <a:spcAft>
                <a:spcPts val="1200"/>
              </a:spcAft>
            </a:pPr>
            <a:r>
              <a:rPr lang="de-DE" sz="1800" dirty="0"/>
              <a:t>Nachhaltig leben: Abfälle vermeiden, Reststoffe nutzen</a:t>
            </a:r>
          </a:p>
          <a:p>
            <a:pPr lvl="4">
              <a:spcAft>
                <a:spcPts val="1200"/>
              </a:spcAft>
            </a:pPr>
            <a:r>
              <a:rPr lang="de-DE" sz="1800" dirty="0"/>
              <a:t>Kreislaufwirtschaft / Bioraffinieren – </a:t>
            </a:r>
            <a:r>
              <a:rPr lang="de-DE" sz="1800" b="1" dirty="0"/>
              <a:t>Bestandteile</a:t>
            </a:r>
            <a:r>
              <a:rPr lang="de-DE" sz="1800" dirty="0"/>
              <a:t> der Bioökonomie</a:t>
            </a:r>
          </a:p>
          <a:p>
            <a:pPr lvl="3">
              <a:spcAft>
                <a:spcPts val="1200"/>
              </a:spcAft>
            </a:pPr>
            <a:r>
              <a:rPr lang="de-DE" sz="1800" b="1" dirty="0"/>
              <a:t>Herausforderungen:</a:t>
            </a:r>
            <a:r>
              <a:rPr lang="de-DE" sz="1800" dirty="0"/>
              <a:t> Identifikation der Hemmnisse und Treiber</a:t>
            </a:r>
          </a:p>
          <a:p>
            <a:pPr lvl="4">
              <a:spcAft>
                <a:spcPts val="1200"/>
              </a:spcAft>
            </a:pPr>
            <a:r>
              <a:rPr lang="de-DE" sz="1800" dirty="0"/>
              <a:t>Einzelaktivitäten und Komplexität </a:t>
            </a:r>
            <a:r>
              <a:rPr lang="de-DE" sz="1800" dirty="0">
                <a:sym typeface="Wingdings" panose="05000000000000000000" pitchFamily="2" charset="2"/>
              </a:rPr>
              <a:t></a:t>
            </a:r>
            <a:r>
              <a:rPr lang="de-DE" sz="1800" dirty="0"/>
              <a:t> systemischer Ansatz</a:t>
            </a:r>
          </a:p>
          <a:p>
            <a:pPr lvl="4">
              <a:spcAft>
                <a:spcPts val="1200"/>
              </a:spcAft>
            </a:pPr>
            <a:r>
              <a:rPr lang="de-DE" sz="1800" dirty="0"/>
              <a:t>Einzelne Know-how-Träger </a:t>
            </a:r>
            <a:r>
              <a:rPr lang="de-DE" sz="1800" dirty="0">
                <a:sym typeface="Wingdings" panose="05000000000000000000" pitchFamily="2" charset="2"/>
              </a:rPr>
              <a:t> breiter Informationsaustausch, Netzwerke</a:t>
            </a:r>
            <a:endParaRPr lang="de-DE" sz="1800" dirty="0"/>
          </a:p>
          <a:p>
            <a:pPr lvl="4">
              <a:spcAft>
                <a:spcPts val="1200"/>
              </a:spcAft>
            </a:pPr>
            <a:r>
              <a:rPr lang="de-DE" sz="1800" dirty="0"/>
              <a:t>Gesetzgebung </a:t>
            </a:r>
            <a:r>
              <a:rPr lang="de-DE" sz="1800" dirty="0">
                <a:sym typeface="Wingdings" panose="05000000000000000000" pitchFamily="2" charset="2"/>
              </a:rPr>
              <a:t> Flexibilität für Innovationen</a:t>
            </a:r>
          </a:p>
          <a:p>
            <a:pPr lvl="4">
              <a:spcAft>
                <a:spcPts val="1200"/>
              </a:spcAft>
            </a:pPr>
            <a:r>
              <a:rPr lang="de-DE" sz="1800" dirty="0"/>
              <a:t>Vorbildfunktion Kommunen (enge Zusammenarbeit mit Behörden und Unternehmen, öffentliche Beschaffung, Abfallsammlung, gezielte Ansiedlung von Unternehmen, etc.)</a:t>
            </a:r>
          </a:p>
          <a:p>
            <a:pPr lvl="3">
              <a:spcAft>
                <a:spcPts val="1200"/>
              </a:spcAft>
            </a:pPr>
            <a:r>
              <a:rPr lang="de-DE" sz="1800" b="1" dirty="0"/>
              <a:t>Nutzen </a:t>
            </a:r>
            <a:r>
              <a:rPr lang="de-DE" sz="1800" dirty="0"/>
              <a:t>für Alle/jeden Einzelnen</a:t>
            </a:r>
          </a:p>
          <a:p>
            <a:pPr lvl="3">
              <a:spcAft>
                <a:spcPts val="1200"/>
              </a:spcAft>
            </a:pPr>
            <a:r>
              <a:rPr lang="de-DE" sz="1800" b="1" dirty="0"/>
              <a:t>Konkrete Vorschläge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0693401" y="5182780"/>
            <a:ext cx="1130300" cy="225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ts val="1960"/>
              </a:lnSpc>
              <a:buClr>
                <a:schemeClr val="accent1"/>
              </a:buClr>
            </a:pPr>
            <a:r>
              <a:rPr lang="de-DE" sz="1000" dirty="0">
                <a:solidFill>
                  <a:schemeClr val="bg1"/>
                </a:solidFill>
              </a:rPr>
              <a:t>© Fraunhofer IGB</a:t>
            </a:r>
          </a:p>
        </p:txBody>
      </p:sp>
    </p:spTree>
    <p:extLst>
      <p:ext uri="{BB962C8B-B14F-4D97-AF65-F5344CB8AC3E}">
        <p14:creationId xmlns:p14="http://schemas.microsoft.com/office/powerpoint/2010/main" val="164799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BEF913-6722-4846-9F5B-AE69E8F8E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005B7F"/>
                </a:solidFill>
                <a:effectLst/>
                <a:uLnTx/>
                <a:uFillTx/>
                <a:latin typeface="Frutiger LT Com 65 Bold" panose="020B0803030504020204" pitchFamily="34" charset="0"/>
                <a:ea typeface="+mj-ea"/>
                <a:cs typeface="+mj-cs"/>
              </a:rPr>
              <a:t>Beispiele für urbane Bioraffinerien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BD1C76-6A74-46D3-8589-975539094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30.03.2023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8B20797-0475-46F7-819A-31A1048F5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IGB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AC24158-3567-4EF3-9044-F77AFCBEF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1CD24FF-C38E-45D6-BF51-C760F7490F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19318"/>
          </a:xfrm>
        </p:spPr>
        <p:txBody>
          <a:bodyPr/>
          <a:lstStyle/>
          <a:p>
            <a:r>
              <a:rPr lang="de-DE" sz="2000" kern="1200" dirty="0">
                <a:solidFill>
                  <a:srgbClr val="005B7F"/>
                </a:solidFill>
                <a:latin typeface="Frutiger LT Com 45 Light"/>
                <a:ea typeface="+mn-ea"/>
                <a:cs typeface="+mn-cs"/>
              </a:rPr>
              <a:t>Rückgewinnung von Wertstoffen mit zirkulären Ansätzen</a:t>
            </a:r>
            <a:endParaRPr lang="de-DE" sz="2000" dirty="0">
              <a:solidFill>
                <a:srgbClr val="005B7F"/>
              </a:solidFill>
              <a:latin typeface="Frutiger LT Com 45 Light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B6EDFD8-76EA-4D59-AFCE-70FEF677E21F}"/>
              </a:ext>
            </a:extLst>
          </p:cNvPr>
          <p:cNvSpPr/>
          <p:nvPr/>
        </p:nvSpPr>
        <p:spPr>
          <a:xfrm>
            <a:off x="581373" y="1589329"/>
            <a:ext cx="2376000" cy="4367310"/>
          </a:xfrm>
          <a:prstGeom prst="rect">
            <a:avLst/>
          </a:prstGeom>
          <a:solidFill>
            <a:srgbClr val="CCDEE5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108000" tIns="108000" rIns="108000" bIns="108000" rtlCol="0" anchor="ctr"/>
          <a:lstStyle/>
          <a:p>
            <a:pPr marL="723900" lvl="3" indent="-7239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179C7D"/>
              </a:buClr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84F45DA2-E511-4359-9B89-FA75B549A433}"/>
              </a:ext>
            </a:extLst>
          </p:cNvPr>
          <p:cNvSpPr txBox="1">
            <a:spLocks/>
          </p:cNvSpPr>
          <p:nvPr/>
        </p:nvSpPr>
        <p:spPr bwMode="gray">
          <a:xfrm>
            <a:off x="4495922" y="1555771"/>
            <a:ext cx="3492500" cy="2232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fontAlgn="auto"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Frutiger LT Com 65 Bold"/>
            </a:endParaRPr>
          </a:p>
        </p:txBody>
      </p:sp>
      <p:sp>
        <p:nvSpPr>
          <p:cNvPr id="26" name="Textplatzhalter 6">
            <a:extLst>
              <a:ext uri="{FF2B5EF4-FFF2-40B4-BE49-F238E27FC236}">
                <a16:creationId xmlns:a16="http://schemas.microsoft.com/office/drawing/2014/main" id="{D927F540-05E6-4C74-928D-39E17E2BC9DB}"/>
              </a:ext>
            </a:extLst>
          </p:cNvPr>
          <p:cNvSpPr txBox="1">
            <a:spLocks/>
          </p:cNvSpPr>
          <p:nvPr/>
        </p:nvSpPr>
        <p:spPr bwMode="gray">
          <a:xfrm>
            <a:off x="603560" y="1610758"/>
            <a:ext cx="2326234" cy="39653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defRPr/>
            </a:pPr>
            <a:r>
              <a:rPr lang="de-DE" dirty="0">
                <a:solidFill>
                  <a:srgbClr val="179C7D"/>
                </a:solidFill>
                <a:latin typeface="Frutiger LT Com 65 Bold"/>
              </a:rPr>
              <a:t>Abwasser und Abfall als Ressource:</a:t>
            </a:r>
            <a:br>
              <a:rPr lang="de-DE" dirty="0">
                <a:latin typeface="Frutiger LT Com 65 Bold"/>
              </a:rPr>
            </a:br>
            <a:r>
              <a:rPr lang="de-DE" dirty="0">
                <a:latin typeface="Frutiger LT Com 65 Bold"/>
              </a:rPr>
              <a:t>=&gt; </a:t>
            </a:r>
            <a:r>
              <a:rPr lang="de-DE" i="1" dirty="0">
                <a:solidFill>
                  <a:srgbClr val="179C7D"/>
                </a:solidFill>
                <a:latin typeface="Frutiger LT Com 65 Bold"/>
              </a:rPr>
              <a:t>gesamtheitliche Kreislaufwirtschaft</a:t>
            </a:r>
            <a:br>
              <a:rPr lang="de-DE" dirty="0">
                <a:latin typeface="Frutiger LT Com 65 Bold"/>
              </a:rPr>
            </a:br>
            <a:endParaRPr lang="de-DE" dirty="0">
              <a:solidFill>
                <a:srgbClr val="179C7D"/>
              </a:solidFill>
              <a:latin typeface="Frutiger LT Com 65 Bold"/>
            </a:endParaRPr>
          </a:p>
          <a:p>
            <a:pPr fontAlgn="auto">
              <a:defRPr/>
            </a:pPr>
            <a:endParaRPr lang="de-DE" dirty="0">
              <a:solidFill>
                <a:srgbClr val="179C7D"/>
              </a:solidFill>
              <a:latin typeface="Frutiger LT Com 65 Bold"/>
            </a:endParaRPr>
          </a:p>
          <a:p>
            <a:pPr fontAlgn="auto">
              <a:defRPr/>
            </a:pPr>
            <a:r>
              <a:rPr lang="de-DE" dirty="0">
                <a:solidFill>
                  <a:srgbClr val="179C7D"/>
                </a:solidFill>
                <a:latin typeface="Frutiger LT Com 65 Bold"/>
              </a:rPr>
              <a:t>Trocknungstechnologie: =&gt; </a:t>
            </a:r>
            <a:r>
              <a:rPr lang="de-DE" i="1" dirty="0">
                <a:solidFill>
                  <a:srgbClr val="179C7D"/>
                </a:solidFill>
                <a:latin typeface="Frutiger LT Com 65 Bold"/>
              </a:rPr>
              <a:t>Energieeffizienz</a:t>
            </a:r>
          </a:p>
          <a:p>
            <a:pPr fontAlgn="auto">
              <a:defRPr/>
            </a:pPr>
            <a:br>
              <a:rPr lang="de-DE" dirty="0">
                <a:latin typeface="Frutiger LT Com 65 Bold"/>
              </a:rPr>
            </a:br>
            <a:br>
              <a:rPr lang="de-DE" dirty="0">
                <a:latin typeface="Frutiger LT Com 65 Bold"/>
              </a:rPr>
            </a:br>
            <a:r>
              <a:rPr lang="de-DE" dirty="0">
                <a:solidFill>
                  <a:srgbClr val="179C7D"/>
                </a:solidFill>
                <a:latin typeface="Frutiger LT Com 65 Bold"/>
              </a:rPr>
              <a:t>Insektenbioraffinerie:</a:t>
            </a:r>
            <a:br>
              <a:rPr lang="de-DE" dirty="0">
                <a:latin typeface="Frutiger LT Com 65 Bold"/>
              </a:rPr>
            </a:br>
            <a:r>
              <a:rPr lang="de-DE" dirty="0">
                <a:latin typeface="Frutiger LT Com 65 Bold"/>
              </a:rPr>
              <a:t>=&gt; </a:t>
            </a:r>
            <a:r>
              <a:rPr lang="de-DE" i="1" dirty="0">
                <a:solidFill>
                  <a:srgbClr val="179C7D"/>
                </a:solidFill>
                <a:latin typeface="Frutiger LT Com 65 Bold"/>
              </a:rPr>
              <a:t>Produktvielfalt</a:t>
            </a:r>
          </a:p>
        </p:txBody>
      </p:sp>
      <p:sp>
        <p:nvSpPr>
          <p:cNvPr id="27" name="Textplatzhalter 36">
            <a:extLst>
              <a:ext uri="{FF2B5EF4-FFF2-40B4-BE49-F238E27FC236}">
                <a16:creationId xmlns:a16="http://schemas.microsoft.com/office/drawing/2014/main" id="{FC9F1AFA-2DFE-4289-8918-5EC5359C6A8D}"/>
              </a:ext>
            </a:extLst>
          </p:cNvPr>
          <p:cNvSpPr txBox="1">
            <a:spLocks/>
          </p:cNvSpPr>
          <p:nvPr/>
        </p:nvSpPr>
        <p:spPr bwMode="gray">
          <a:xfrm>
            <a:off x="8600783" y="1576320"/>
            <a:ext cx="2955275" cy="4302075"/>
          </a:xfrm>
          <a:prstGeom prst="rect">
            <a:avLst/>
          </a:prstGeom>
          <a:solidFill>
            <a:srgbClr val="CCDEE5"/>
          </a:solidFill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179C7D"/>
                </a:solidFill>
                <a:effectLst/>
                <a:uLnTx/>
                <a:uFillTx/>
                <a:latin typeface="Frutiger LT Com 65 Bold"/>
                <a:ea typeface="+mn-ea"/>
                <a:cs typeface="+mn-cs"/>
              </a:rPr>
              <a:t>Identifizierte Bedarfe: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179C7D"/>
                </a:solidFill>
                <a:effectLst/>
                <a:uLnTx/>
                <a:uFillTx/>
                <a:latin typeface="Frutiger LT Com 65 Bold"/>
                <a:ea typeface="+mn-ea"/>
                <a:cs typeface="+mn-cs"/>
              </a:rPr>
            </a:b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179C7D"/>
              </a:solidFill>
              <a:effectLst/>
              <a:uLnTx/>
              <a:uFillTx/>
              <a:latin typeface="Frutiger LT Com 65 Bold"/>
              <a:ea typeface="+mn-ea"/>
              <a:cs typeface="+mn-cs"/>
            </a:endParaRPr>
          </a:p>
          <a:p>
            <a:pPr marL="179705" lvl="3" indent="-179705">
              <a:spcAft>
                <a:spcPts val="1200"/>
              </a:spcAft>
              <a:buClr>
                <a:srgbClr val="179C7D"/>
              </a:buClr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Real-Labore</a:t>
            </a:r>
          </a:p>
          <a:p>
            <a:pPr marL="179705" marR="0" lvl="3" indent="-179705" algn="l" defTabSz="9144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Skalierung</a:t>
            </a:r>
            <a:endParaRPr lang="de-DE" dirty="0">
              <a:solidFill>
                <a:sysClr val="windowText" lastClr="000000"/>
              </a:solidFill>
            </a:endParaRPr>
          </a:p>
          <a:p>
            <a:pPr marL="179705" marR="0" lvl="3" indent="-179705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Demonstration</a:t>
            </a:r>
          </a:p>
          <a:p>
            <a:pPr marL="179705" lvl="3" indent="-179705">
              <a:spcAft>
                <a:spcPts val="1200"/>
              </a:spcAft>
              <a:buClr>
                <a:srgbClr val="179C7D"/>
              </a:buClr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Monitoring</a:t>
            </a:r>
          </a:p>
          <a:p>
            <a:pPr marL="179705" marR="0" lvl="3" indent="-179705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Entwicklung marktgerechter Produkte</a:t>
            </a:r>
          </a:p>
          <a:p>
            <a:pPr marL="179705" marR="0" lvl="3" indent="-179705" fontAlgn="auto">
              <a:spcAft>
                <a:spcPts val="1200"/>
              </a:spcAft>
              <a:buClr>
                <a:srgbClr val="179C7D"/>
              </a:buClr>
              <a:buSzTx/>
              <a:tabLst/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Erweiterung auf andere Reststoffströme, Branchen und Produkte</a:t>
            </a:r>
          </a:p>
          <a:p>
            <a:pPr marL="179705" marR="0" lvl="3" indent="-179705" fontAlgn="auto">
              <a:spcAft>
                <a:spcPts val="1200"/>
              </a:spcAft>
              <a:buClr>
                <a:srgbClr val="179C7D"/>
              </a:buClr>
              <a:buSzTx/>
              <a:tabLst/>
              <a:defRPr/>
            </a:pPr>
            <a:r>
              <a:rPr lang="de-DE" dirty="0">
                <a:solidFill>
                  <a:sysClr val="windowText" lastClr="000000"/>
                </a:solidFill>
                <a:latin typeface="Frutiger LT Com 45 Light"/>
              </a:rPr>
              <a:t>Verbindung von Gesundheit und Umwelt als Treiber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03B3B62-6A71-47B5-9B52-11D32911730B}"/>
              </a:ext>
            </a:extLst>
          </p:cNvPr>
          <p:cNvGrpSpPr/>
          <p:nvPr/>
        </p:nvGrpSpPr>
        <p:grpSpPr>
          <a:xfrm>
            <a:off x="2957372" y="1576320"/>
            <a:ext cx="2835766" cy="1408750"/>
            <a:chOff x="539931" y="3278714"/>
            <a:chExt cx="4642287" cy="2603525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182FC449-C1FA-4982-86D0-1E048BB32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468" y="3579286"/>
              <a:ext cx="4560750" cy="2302953"/>
            </a:xfrm>
            <a:prstGeom prst="rect">
              <a:avLst/>
            </a:prstGeom>
          </p:spPr>
        </p:pic>
        <p:pic>
          <p:nvPicPr>
            <p:cNvPr id="30" name="Image 2">
              <a:extLst>
                <a:ext uri="{FF2B5EF4-FFF2-40B4-BE49-F238E27FC236}">
                  <a16:creationId xmlns:a16="http://schemas.microsoft.com/office/drawing/2014/main" id="{61B29963-0958-4ADE-8EAA-EA3DDBF6BF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931" y="3300041"/>
              <a:ext cx="1745530" cy="525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7AA9B650-CD11-48B4-8E49-B2207D5D0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6998" y="3328000"/>
              <a:ext cx="2815220" cy="372295"/>
            </a:xfrm>
            <a:prstGeom prst="rect">
              <a:avLst/>
            </a:prstGeom>
          </p:spPr>
        </p:pic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E0EA53EB-45DB-4DDC-ACF7-52374E99EC55}"/>
                </a:ext>
              </a:extLst>
            </p:cNvPr>
            <p:cNvSpPr/>
            <p:nvPr/>
          </p:nvSpPr>
          <p:spPr bwMode="auto">
            <a:xfrm>
              <a:off x="3866606" y="3278714"/>
              <a:ext cx="618308" cy="421581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rot="0" spcFirstLastPara="0" vertOverflow="overflow" horzOverflow="overflow" vert="horz" wrap="square" lIns="72000" tIns="54000" rIns="72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563"/>
                </a:spcAft>
                <a:buClr>
                  <a:schemeClr val="tx2"/>
                </a:buClr>
              </a:pPr>
              <a:endParaRPr lang="de-DE" sz="1400"/>
            </a:p>
          </p:txBody>
        </p:sp>
      </p:grpSp>
      <p:pic>
        <p:nvPicPr>
          <p:cNvPr id="33" name="Grafik 32">
            <a:extLst>
              <a:ext uri="{FF2B5EF4-FFF2-40B4-BE49-F238E27FC236}">
                <a16:creationId xmlns:a16="http://schemas.microsoft.com/office/drawing/2014/main" id="{BFBFD164-F199-4243-BDA4-E49F4EDCE1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5067" y="3849924"/>
            <a:ext cx="2312418" cy="550842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D2810038-0C4D-405B-849D-267F95B27D00}"/>
              </a:ext>
            </a:extLst>
          </p:cNvPr>
          <p:cNvSpPr txBox="1"/>
          <p:nvPr/>
        </p:nvSpPr>
        <p:spPr>
          <a:xfrm>
            <a:off x="3034758" y="2965914"/>
            <a:ext cx="2630406" cy="3722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0"/>
              </a:spcAft>
              <a:buClr>
                <a:schemeClr val="bg2"/>
              </a:buClr>
            </a:pPr>
            <a:r>
              <a:rPr lang="de-DE" sz="1100" i="1" kern="0">
                <a:solidFill>
                  <a:prstClr val="black"/>
                </a:solidFill>
                <a:latin typeface="Frutiger LT Com 45 Light"/>
              </a:rPr>
              <a:t>Nährstoffrückgewinnung aus kommunalem </a:t>
            </a:r>
          </a:p>
          <a:p>
            <a:pPr>
              <a:spcAft>
                <a:spcPts val="0"/>
              </a:spcAft>
              <a:buClr>
                <a:schemeClr val="bg2"/>
              </a:buClr>
            </a:pPr>
            <a:r>
              <a:rPr lang="de-DE" sz="1100" i="1" kern="0">
                <a:solidFill>
                  <a:prstClr val="black"/>
                </a:solidFill>
                <a:latin typeface="Frutiger LT Com 45 Light"/>
              </a:rPr>
              <a:t>Abwasser und Bioabfall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F3156563-F9EF-4F71-8BEA-F2982A42E0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3507" y="4432178"/>
            <a:ext cx="3362933" cy="424262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0C8EDEE7-27B4-46B8-9A6E-7FB1D0EC149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2172" y="5041348"/>
            <a:ext cx="724260" cy="91529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F3E38189-4655-485A-80E7-7D58CAFE966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5066" y="4923125"/>
            <a:ext cx="3227106" cy="107274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D85BD800-2F6E-4F17-9284-9FC74BBF5F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018" y="2475188"/>
            <a:ext cx="2775021" cy="1454019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39E5B85D-C351-44A8-80CC-6E529B35D9AE}"/>
              </a:ext>
            </a:extLst>
          </p:cNvPr>
          <p:cNvSpPr txBox="1"/>
          <p:nvPr/>
        </p:nvSpPr>
        <p:spPr>
          <a:xfrm>
            <a:off x="5870523" y="2216148"/>
            <a:ext cx="2630406" cy="3722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0"/>
              </a:spcAft>
              <a:buClr>
                <a:schemeClr val="bg2"/>
              </a:buClr>
            </a:pPr>
            <a:r>
              <a:rPr lang="de-DE" sz="1100" i="1" kern="0" err="1">
                <a:solidFill>
                  <a:prstClr val="black"/>
                </a:solidFill>
                <a:latin typeface="Frutiger LT Com 45 Light"/>
              </a:rPr>
              <a:t>RoKKa</a:t>
            </a:r>
            <a:r>
              <a:rPr lang="de-DE" sz="1100" i="1" kern="0">
                <a:solidFill>
                  <a:prstClr val="black"/>
                </a:solidFill>
                <a:latin typeface="Frutiger LT Com 45 Light"/>
              </a:rPr>
              <a:t>: Rohstoffquelle Klärschlamm und </a:t>
            </a:r>
          </a:p>
          <a:p>
            <a:pPr>
              <a:spcAft>
                <a:spcPts val="0"/>
              </a:spcAft>
              <a:buClr>
                <a:schemeClr val="bg2"/>
              </a:buClr>
            </a:pPr>
            <a:r>
              <a:rPr lang="de-DE" sz="1100" i="1" kern="0">
                <a:solidFill>
                  <a:prstClr val="black"/>
                </a:solidFill>
                <a:latin typeface="Frutiger LT Com 45 Light"/>
              </a:rPr>
              <a:t>Klimaschutz auf Kläranlagen</a:t>
            </a:r>
          </a:p>
        </p:txBody>
      </p:sp>
    </p:spTree>
    <p:extLst>
      <p:ext uri="{BB962C8B-B14F-4D97-AF65-F5344CB8AC3E}">
        <p14:creationId xmlns:p14="http://schemas.microsoft.com/office/powerpoint/2010/main" val="3347998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/>
          <a:lstStyle/>
          <a:p>
            <a:r>
              <a:rPr lang="de-DE" dirty="0"/>
              <a:t>Projekt urbanBioÖkonomieLab</a:t>
            </a:r>
          </a:p>
        </p:txBody>
      </p:sp>
      <p:sp>
        <p:nvSpPr>
          <p:cNvPr id="18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19318"/>
          </a:xfrm>
        </p:spPr>
        <p:txBody>
          <a:bodyPr/>
          <a:lstStyle/>
          <a:p>
            <a:r>
              <a:rPr lang="de-DE" dirty="0"/>
              <a:t>Bioökonomie in Baden-Württemberg</a:t>
            </a:r>
          </a:p>
        </p:txBody>
      </p:sp>
      <p:sp>
        <p:nvSpPr>
          <p:cNvPr id="19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3795413" y="1700213"/>
            <a:ext cx="7570795" cy="2367828"/>
          </a:xfrm>
        </p:spPr>
        <p:txBody>
          <a:bodyPr/>
          <a:lstStyle/>
          <a:p>
            <a:r>
              <a:rPr lang="de-DE" dirty="0"/>
              <a:t>Transformationsmodell und Reallabor für einen systemischen nachhaltigen Ansatz einer urbanen und industriellen Bioökonomie in Baden-Württemberg</a:t>
            </a:r>
          </a:p>
          <a:p>
            <a:r>
              <a:rPr lang="de-DE" dirty="0"/>
              <a:t>Förderung  </a:t>
            </a:r>
            <a:br>
              <a:rPr lang="de-DE" dirty="0"/>
            </a:br>
            <a:r>
              <a:rPr lang="de-DE" dirty="0">
                <a:solidFill>
                  <a:schemeClr val="tx1"/>
                </a:solidFill>
                <a:latin typeface="+mn-lt"/>
              </a:rPr>
              <a:t>Umweltforschungsprogramm »BWPLUS – Baden-Württemberg Programm Lebensgrundlage Umwelt und ihre Sicherung«, Förderkennzeichen L75 22101 </a:t>
            </a:r>
          </a:p>
          <a:p>
            <a:r>
              <a:rPr lang="de-DE" dirty="0"/>
              <a:t>Laufzeit</a:t>
            </a:r>
            <a:br>
              <a:rPr lang="de-DE" dirty="0"/>
            </a:br>
            <a:r>
              <a:rPr lang="de-DE" dirty="0">
                <a:solidFill>
                  <a:schemeClr val="tx1"/>
                </a:solidFill>
                <a:latin typeface="+mn-lt"/>
              </a:rPr>
              <a:t>Dezember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2021 – November 2024</a:t>
            </a:r>
            <a:endParaRPr lang="de-DE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574" y="5079307"/>
            <a:ext cx="3516840" cy="707089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373" y="4897590"/>
            <a:ext cx="3332197" cy="1070524"/>
          </a:xfrm>
          <a:prstGeom prst="rect">
            <a:avLst/>
          </a:prstGeom>
        </p:spPr>
      </p:pic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AA61EA24-9B46-46D0-97E2-F3176AC019DF}"/>
              </a:ext>
            </a:extLst>
          </p:cNvPr>
          <p:cNvSpPr txBox="1">
            <a:spLocks/>
          </p:cNvSpPr>
          <p:nvPr/>
        </p:nvSpPr>
        <p:spPr bwMode="gray">
          <a:xfrm>
            <a:off x="479425" y="1700213"/>
            <a:ext cx="3022024" cy="2261763"/>
          </a:xfrm>
          <a:prstGeom prst="rect">
            <a:avLst/>
          </a:prstGeom>
          <a:gradFill flip="none" rotWithShape="1">
            <a:gsLst>
              <a:gs pos="34000">
                <a:srgbClr val="00779A"/>
              </a:gs>
              <a:gs pos="0">
                <a:srgbClr val="014A6B"/>
              </a:gs>
              <a:gs pos="74000">
                <a:schemeClr val="accent5">
                  <a:lumMod val="90000"/>
                  <a:lumOff val="10000"/>
                </a:schemeClr>
              </a:gs>
              <a:gs pos="100000">
                <a:srgbClr val="09B2AC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 anchor="ctr">
            <a:noAutofit/>
          </a:bodyPr>
          <a:lstStyle>
            <a:lvl1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80" b="0" kern="1200">
                <a:solidFill>
                  <a:schemeClr val="bg1"/>
                </a:solidFill>
                <a:latin typeface="Frutiger LT Com 75 Black" panose="020B0A0304050403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»Bioökonomische Prozesse, Materialien und Produkte in die urbane und industrielle Realität überführen.«</a:t>
            </a: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" y="3961976"/>
            <a:ext cx="3022024" cy="202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5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urbanBioÖkonomieLab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38554"/>
          </a:xfrm>
        </p:spPr>
        <p:txBody>
          <a:bodyPr/>
          <a:lstStyle/>
          <a:p>
            <a:r>
              <a:rPr lang="de-DE" dirty="0"/>
              <a:t>Methodik – Allgemeines Vorgehen (basierend auf Fraunhofer Morgenstadt »City Lab«)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128" y="1423764"/>
            <a:ext cx="8740090" cy="443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14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19318"/>
          </a:xfrm>
        </p:spPr>
        <p:txBody>
          <a:bodyPr/>
          <a:lstStyle/>
          <a:p>
            <a:r>
              <a:rPr lang="de-DE" dirty="0"/>
              <a:t>Schritt 1: Indikatoren – Ergebnisse Region (im Vergleich zu BW und DE)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/>
          <a:lstStyle/>
          <a:p>
            <a:r>
              <a:rPr lang="de-DE" dirty="0"/>
              <a:t>Urbane Bioökonomie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961563" y="1406181"/>
          <a:ext cx="10028543" cy="440706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48004">
                  <a:extLst>
                    <a:ext uri="{9D8B030D-6E8A-4147-A177-3AD203B41FA5}">
                      <a16:colId xmlns:a16="http://schemas.microsoft.com/office/drawing/2014/main" val="3634209012"/>
                    </a:ext>
                  </a:extLst>
                </a:gridCol>
                <a:gridCol w="2216153">
                  <a:extLst>
                    <a:ext uri="{9D8B030D-6E8A-4147-A177-3AD203B41FA5}">
                      <a16:colId xmlns:a16="http://schemas.microsoft.com/office/drawing/2014/main" val="4015525328"/>
                    </a:ext>
                  </a:extLst>
                </a:gridCol>
                <a:gridCol w="1971744">
                  <a:extLst>
                    <a:ext uri="{9D8B030D-6E8A-4147-A177-3AD203B41FA5}">
                      <a16:colId xmlns:a16="http://schemas.microsoft.com/office/drawing/2014/main" val="2641712485"/>
                    </a:ext>
                  </a:extLst>
                </a:gridCol>
                <a:gridCol w="2110643">
                  <a:extLst>
                    <a:ext uri="{9D8B030D-6E8A-4147-A177-3AD203B41FA5}">
                      <a16:colId xmlns:a16="http://schemas.microsoft.com/office/drawing/2014/main" val="933399524"/>
                    </a:ext>
                  </a:extLst>
                </a:gridCol>
                <a:gridCol w="1781999">
                  <a:extLst>
                    <a:ext uri="{9D8B030D-6E8A-4147-A177-3AD203B41FA5}">
                      <a16:colId xmlns:a16="http://schemas.microsoft.com/office/drawing/2014/main" val="2178286386"/>
                    </a:ext>
                  </a:extLst>
                </a:gridCol>
              </a:tblGrid>
              <a:tr h="239150">
                <a:tc>
                  <a:txBody>
                    <a:bodyPr/>
                    <a:lstStyle/>
                    <a:p>
                      <a:r>
                        <a:rPr lang="de-DE" sz="1050" dirty="0">
                          <a:latin typeface="+mn-lt"/>
                        </a:rPr>
                        <a:t>Sektor</a:t>
                      </a: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050" dirty="0">
                          <a:latin typeface="+mn-lt"/>
                        </a:rPr>
                        <a:t>Indikator</a:t>
                      </a: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374005"/>
                  </a:ext>
                </a:extLst>
              </a:tr>
              <a:tr h="736424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n-lt"/>
                        </a:rPr>
                        <a:t>Bevölkerung und Regierungsführung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dirty="0">
                          <a:solidFill>
                            <a:schemeClr val="tx1"/>
                          </a:solidFill>
                          <a:latin typeface="+mn-lt"/>
                        </a:rPr>
                        <a:t>Lebenserwartung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Wohnfläche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B9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Bevölkerungsdichte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Medizinische Versorgung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583272"/>
                  </a:ext>
                </a:extLst>
              </a:tr>
              <a:tr h="773084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n-lt"/>
                        </a:rPr>
                        <a:t>Energie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Gesamtenergieverbrauch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Energieverbrauch Industrie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Strombedarf Haushalte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Anteil EE an Endenergieverbrauch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890325"/>
                  </a:ext>
                </a:extLst>
              </a:tr>
              <a:tr h="831273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n-lt"/>
                        </a:rPr>
                        <a:t>Umwelt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Luftqualität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THG-Emissionen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Umweltzertifizierte Unternehmen </a:t>
                      </a:r>
                    </a:p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i="0" dirty="0">
                          <a:solidFill>
                            <a:schemeClr val="tx1"/>
                          </a:solidFill>
                          <a:latin typeface="+mn-lt"/>
                        </a:rPr>
                        <a:t>(nach</a:t>
                      </a:r>
                      <a:r>
                        <a:rPr lang="de-DE" sz="800" b="0" i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EMAS)</a:t>
                      </a:r>
                      <a:endParaRPr lang="de-DE" sz="9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Zunahme Siedlungs- und Verkehrsfläche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59347"/>
                  </a:ext>
                </a:extLst>
              </a:tr>
              <a:tr h="907413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n-lt"/>
                        </a:rPr>
                        <a:t>Wasser- und Kreislaufwirtschaft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Gesammelte Siedlungsabfälle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Recyclingquote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Trinkwasserverbrauch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Wasserverbrauch Industrie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773042"/>
                  </a:ext>
                </a:extLst>
              </a:tr>
              <a:tr h="9074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dirty="0">
                          <a:latin typeface="+mn-lt"/>
                        </a:rPr>
                        <a:t>Wirtschaft und Industrie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Armut </a:t>
                      </a:r>
                      <a:r>
                        <a:rPr lang="de-DE" sz="900" b="0" i="0" dirty="0">
                          <a:solidFill>
                            <a:schemeClr val="tx1"/>
                          </a:solidFill>
                          <a:latin typeface="+mn-lt"/>
                        </a:rPr>
                        <a:t>(SGB XII)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Arbeitslosenquote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Wirtschaftswachstum</a:t>
                      </a:r>
                    </a:p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i="0" dirty="0">
                          <a:solidFill>
                            <a:schemeClr val="tx1"/>
                          </a:solidFill>
                          <a:latin typeface="+mn-lt"/>
                        </a:rPr>
                        <a:t>(10</a:t>
                      </a:r>
                      <a:r>
                        <a:rPr lang="de-DE" sz="800" b="0" i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Jahre)</a:t>
                      </a:r>
                      <a:endParaRPr lang="de-DE" sz="8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Schulden</a:t>
                      </a:r>
                    </a:p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i="0" dirty="0">
                          <a:solidFill>
                            <a:schemeClr val="tx1"/>
                          </a:solidFill>
                          <a:latin typeface="+mn-lt"/>
                        </a:rPr>
                        <a:t>(Stadt, Land, Staat)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085384"/>
                  </a:ext>
                </a:extLst>
              </a:tr>
            </a:tbl>
          </a:graphicData>
        </a:graphic>
      </p:graphicFrame>
      <p:pic>
        <p:nvPicPr>
          <p:cNvPr id="15" name="Grafik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50" y="1762823"/>
            <a:ext cx="498662" cy="481613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2525510"/>
            <a:ext cx="503581" cy="50358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3312066"/>
            <a:ext cx="529683" cy="50724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4188548"/>
            <a:ext cx="516633" cy="503386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02" y="5081941"/>
            <a:ext cx="505160" cy="505160"/>
          </a:xfrm>
          <a:prstGeom prst="rect">
            <a:avLst/>
          </a:prstGeom>
        </p:spPr>
      </p:pic>
      <p:graphicFrame>
        <p:nvGraphicFramePr>
          <p:cNvPr id="20" name="Tabelle 19"/>
          <p:cNvGraphicFramePr>
            <a:graphicFrameLocks noGrp="1"/>
          </p:cNvGraphicFramePr>
          <p:nvPr/>
        </p:nvGraphicFramePr>
        <p:xfrm>
          <a:off x="8664416" y="708632"/>
          <a:ext cx="2325690" cy="685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6148">
                  <a:extLst>
                    <a:ext uri="{9D8B030D-6E8A-4147-A177-3AD203B41FA5}">
                      <a16:colId xmlns:a16="http://schemas.microsoft.com/office/drawing/2014/main" val="48579331"/>
                    </a:ext>
                  </a:extLst>
                </a:gridCol>
                <a:gridCol w="764771">
                  <a:extLst>
                    <a:ext uri="{9D8B030D-6E8A-4147-A177-3AD203B41FA5}">
                      <a16:colId xmlns:a16="http://schemas.microsoft.com/office/drawing/2014/main" val="177465568"/>
                    </a:ext>
                  </a:extLst>
                </a:gridCol>
                <a:gridCol w="764771">
                  <a:extLst>
                    <a:ext uri="{9D8B030D-6E8A-4147-A177-3AD203B41FA5}">
                      <a16:colId xmlns:a16="http://schemas.microsoft.com/office/drawing/2014/main" val="1432388239"/>
                    </a:ext>
                  </a:extLst>
                </a:gridCol>
              </a:tblGrid>
              <a:tr h="186435"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kritisch</a:t>
                      </a: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mittel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gut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933703"/>
                  </a:ext>
                </a:extLst>
              </a:tr>
              <a:tr h="186435"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663084"/>
                  </a:ext>
                </a:extLst>
              </a:tr>
              <a:tr h="1864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709052"/>
                  </a:ext>
                </a:extLst>
              </a:tr>
            </a:tbl>
          </a:graphicData>
        </a:graphic>
      </p:graphicFrame>
      <p:grpSp>
        <p:nvGrpSpPr>
          <p:cNvPr id="21" name="Gruppieren 20"/>
          <p:cNvGrpSpPr/>
          <p:nvPr/>
        </p:nvGrpSpPr>
        <p:grpSpPr>
          <a:xfrm rot="10800000">
            <a:off x="8920238" y="1041007"/>
            <a:ext cx="1837111" cy="218179"/>
            <a:chOff x="6938279" y="1006992"/>
            <a:chExt cx="1280027" cy="218179"/>
          </a:xfrm>
        </p:grpSpPr>
        <p:sp>
          <p:nvSpPr>
            <p:cNvPr id="22" name="Ellipse 21"/>
            <p:cNvSpPr/>
            <p:nvPr/>
          </p:nvSpPr>
          <p:spPr>
            <a:xfrm>
              <a:off x="7480754" y="1014156"/>
              <a:ext cx="205605" cy="21101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8012701" y="1006992"/>
              <a:ext cx="205605" cy="211015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Ellipse 23"/>
            <p:cNvSpPr/>
            <p:nvPr/>
          </p:nvSpPr>
          <p:spPr>
            <a:xfrm>
              <a:off x="6938279" y="1011354"/>
              <a:ext cx="205605" cy="211015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3499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/>
          <a:lstStyle/>
          <a:p>
            <a:r>
              <a:rPr lang="de-DE" dirty="0"/>
              <a:t>Urbane Bioökonomie</a:t>
            </a:r>
          </a:p>
        </p:txBody>
      </p:sp>
      <p:sp>
        <p:nvSpPr>
          <p:cNvPr id="11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19318"/>
          </a:xfrm>
        </p:spPr>
        <p:txBody>
          <a:bodyPr/>
          <a:lstStyle/>
          <a:p>
            <a:r>
              <a:rPr lang="de-DE" dirty="0"/>
              <a:t>Schritt 2: Handlungsfelder</a:t>
            </a:r>
          </a:p>
        </p:txBody>
      </p:sp>
      <p:cxnSp>
        <p:nvCxnSpPr>
          <p:cNvPr id="12" name="Gerader Verbinder 11"/>
          <p:cNvCxnSpPr>
            <a:cxnSpLocks/>
          </p:cNvCxnSpPr>
          <p:nvPr/>
        </p:nvCxnSpPr>
        <p:spPr>
          <a:xfrm flipH="1">
            <a:off x="6296551" y="1712561"/>
            <a:ext cx="2173700" cy="0"/>
          </a:xfrm>
          <a:prstGeom prst="line">
            <a:avLst/>
          </a:prstGeom>
          <a:ln w="9525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pieren 12"/>
          <p:cNvGrpSpPr/>
          <p:nvPr/>
        </p:nvGrpSpPr>
        <p:grpSpPr>
          <a:xfrm>
            <a:off x="3227836" y="866738"/>
            <a:ext cx="5131903" cy="5131903"/>
            <a:chOff x="2945286" y="969114"/>
            <a:chExt cx="5347376" cy="5347376"/>
          </a:xfrm>
        </p:grpSpPr>
        <p:sp>
          <p:nvSpPr>
            <p:cNvPr id="14" name="Regelmäßiges Fünfeck 13"/>
            <p:cNvSpPr/>
            <p:nvPr/>
          </p:nvSpPr>
          <p:spPr>
            <a:xfrm>
              <a:off x="4514194" y="2556497"/>
              <a:ext cx="2217683" cy="1923393"/>
            </a:xfrm>
            <a:prstGeom prst="pentagon">
              <a:avLst/>
            </a:prstGeom>
            <a:solidFill>
              <a:schemeClr val="accent3"/>
            </a:solidFill>
            <a:ln w="9525">
              <a:solidFill>
                <a:srgbClr val="1C3F52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7AA93117-B434-4EB5-B769-170774B6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gray">
            <a:xfrm>
              <a:off x="4959541" y="3807405"/>
              <a:ext cx="372949" cy="360000"/>
            </a:xfrm>
            <a:prstGeom prst="rect">
              <a:avLst/>
            </a:prstGeom>
          </p:spPr>
        </p:pic>
        <p:pic>
          <p:nvPicPr>
            <p:cNvPr id="16" name="Grafik 15" descr="Balkendiagramm mit Aufwärtstrend Silhouette">
              <a:extLst>
                <a:ext uri="{FF2B5EF4-FFF2-40B4-BE49-F238E27FC236}">
                  <a16:creationId xmlns:a16="http://schemas.microsoft.com/office/drawing/2014/main" id="{717A4008-6289-4340-82CE-AC42B3EE0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 bwMode="gray">
            <a:xfrm>
              <a:off x="5443036" y="3810374"/>
              <a:ext cx="360000" cy="360000"/>
            </a:xfrm>
            <a:prstGeom prst="rect">
              <a:avLst/>
            </a:prstGeom>
          </p:spPr>
        </p:pic>
        <p:pic>
          <p:nvPicPr>
            <p:cNvPr id="17" name="Grafik 16" descr="Haus Silhouette">
              <a:extLst>
                <a:ext uri="{FF2B5EF4-FFF2-40B4-BE49-F238E27FC236}">
                  <a16:creationId xmlns:a16="http://schemas.microsoft.com/office/drawing/2014/main" id="{43285C38-EDA6-4B47-9EED-81A4ABF21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 bwMode="gray">
            <a:xfrm>
              <a:off x="5443036" y="2867856"/>
              <a:ext cx="360000" cy="360000"/>
            </a:xfrm>
            <a:prstGeom prst="rect">
              <a:avLst/>
            </a:prstGeom>
          </p:spPr>
        </p:pic>
        <p:sp>
          <p:nvSpPr>
            <p:cNvPr id="18" name="Abgerundetes Rechteck 17"/>
            <p:cNvSpPr/>
            <p:nvPr/>
          </p:nvSpPr>
          <p:spPr>
            <a:xfrm>
              <a:off x="4825219" y="3263195"/>
              <a:ext cx="1595632" cy="499483"/>
            </a:xfrm>
            <a:prstGeom prst="roundRect">
              <a:avLst/>
            </a:prstGeom>
            <a:solidFill>
              <a:srgbClr val="1C3F5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200" dirty="0">
                  <a:solidFill>
                    <a:schemeClr val="bg1"/>
                  </a:solidFill>
                </a:rPr>
                <a:t>urban </a:t>
              </a:r>
              <a:r>
                <a:rPr lang="de-DE" sz="1200" dirty="0" err="1">
                  <a:solidFill>
                    <a:schemeClr val="bg1"/>
                  </a:solidFill>
                </a:rPr>
                <a:t>BioÖkonomieLab</a:t>
              </a:r>
              <a:endParaRPr lang="de-DE" sz="1200" dirty="0">
                <a:solidFill>
                  <a:schemeClr val="bg1"/>
                </a:solidFill>
              </a:endParaRPr>
            </a:p>
          </p:txBody>
        </p:sp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B0A5A36A-943F-48C0-8FE6-43ACD2EFD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 bwMode="gray">
            <a:xfrm>
              <a:off x="5913582" y="3819042"/>
              <a:ext cx="360000" cy="360000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98ABA903-B373-460C-B83D-5E133B671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 bwMode="gray">
            <a:xfrm>
              <a:off x="6217908" y="4412937"/>
              <a:ext cx="720000" cy="720000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36EB2BEA-95A8-48E3-A600-A9C767BD5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 bwMode="gray">
            <a:xfrm>
              <a:off x="6818142" y="2772759"/>
              <a:ext cx="720000" cy="720000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7AA93117-B434-4EB5-B769-170774B6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gray">
            <a:xfrm>
              <a:off x="4265697" y="4429175"/>
              <a:ext cx="745899" cy="720000"/>
            </a:xfrm>
            <a:prstGeom prst="rect">
              <a:avLst/>
            </a:prstGeom>
          </p:spPr>
        </p:pic>
        <p:sp>
          <p:nvSpPr>
            <p:cNvPr id="23" name="Ellipse 22"/>
            <p:cNvSpPr/>
            <p:nvPr/>
          </p:nvSpPr>
          <p:spPr>
            <a:xfrm>
              <a:off x="4353194" y="4501175"/>
              <a:ext cx="576000" cy="57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pic>
          <p:nvPicPr>
            <p:cNvPr id="24" name="Grafik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7150" y="4613610"/>
              <a:ext cx="467681" cy="35113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7AA93117-B434-4EB5-B769-170774B6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gray">
            <a:xfrm>
              <a:off x="3748780" y="2778913"/>
              <a:ext cx="745899" cy="720000"/>
            </a:xfrm>
            <a:prstGeom prst="rect">
              <a:avLst/>
            </a:prstGeom>
          </p:spPr>
        </p:pic>
        <p:sp>
          <p:nvSpPr>
            <p:cNvPr id="26" name="Ellipse 25"/>
            <p:cNvSpPr/>
            <p:nvPr/>
          </p:nvSpPr>
          <p:spPr>
            <a:xfrm>
              <a:off x="3833729" y="2850913"/>
              <a:ext cx="576000" cy="57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pic>
          <p:nvPicPr>
            <p:cNvPr id="27" name="Grafik 26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4200" y="2934953"/>
              <a:ext cx="444481" cy="379982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7AA93117-B434-4EB5-B769-170774B6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gray">
            <a:xfrm>
              <a:off x="5247541" y="1794756"/>
              <a:ext cx="745899" cy="720000"/>
            </a:xfrm>
            <a:prstGeom prst="rect">
              <a:avLst/>
            </a:prstGeom>
          </p:spPr>
        </p:pic>
        <p:sp>
          <p:nvSpPr>
            <p:cNvPr id="29" name="Ellipse 28"/>
            <p:cNvSpPr/>
            <p:nvPr/>
          </p:nvSpPr>
          <p:spPr>
            <a:xfrm>
              <a:off x="5332490" y="1866756"/>
              <a:ext cx="576000" cy="57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pic>
          <p:nvPicPr>
            <p:cNvPr id="30" name="Grafik 29" descr="Benutzer Silhouette">
              <a:extLst>
                <a:ext uri="{FF2B5EF4-FFF2-40B4-BE49-F238E27FC236}">
                  <a16:creationId xmlns:a16="http://schemas.microsoft.com/office/drawing/2014/main" id="{D7D2D584-6D66-4DE4-A4CD-37C6EDB49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 bwMode="gray">
            <a:xfrm>
              <a:off x="5332490" y="1847029"/>
              <a:ext cx="581923" cy="581923"/>
            </a:xfrm>
            <a:prstGeom prst="rect">
              <a:avLst/>
            </a:prstGeom>
          </p:spPr>
        </p:pic>
        <p:sp>
          <p:nvSpPr>
            <p:cNvPr id="31" name="Textfeld 30"/>
            <p:cNvSpPr txBox="1"/>
            <p:nvPr/>
          </p:nvSpPr>
          <p:spPr>
            <a:xfrm>
              <a:off x="5011596" y="1252234"/>
              <a:ext cx="1317625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050" b="1" dirty="0"/>
                <a:t>Bevölkerung und Regierungsführung</a:t>
              </a:r>
            </a:p>
            <a:p>
              <a:pPr marL="180000" indent="-180000" algn="ctr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050" b="1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4153880" y="5128113"/>
              <a:ext cx="132277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100" b="1" dirty="0"/>
                <a:t>Wasser- und Kreislaufwirtschaft</a:t>
              </a:r>
            </a:p>
            <a:p>
              <a:pPr marL="180000" indent="-180000" algn="ctr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100" b="1" dirty="0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5993440" y="5136933"/>
              <a:ext cx="1198157" cy="4846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100" b="1" dirty="0"/>
                <a:t>Energie</a:t>
              </a:r>
            </a:p>
            <a:p>
              <a:pPr marL="180000" indent="-180000" algn="ctr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100" b="1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520257" y="3486081"/>
              <a:ext cx="1198157" cy="512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100" b="1" dirty="0"/>
                <a:t>Umwelt</a:t>
              </a:r>
            </a:p>
            <a:p>
              <a:pPr marL="180000" indent="-180000" algn="ctr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100" b="1" dirty="0"/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6637452" y="3499943"/>
              <a:ext cx="132277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960"/>
                </a:lnSpc>
                <a:buClr>
                  <a:schemeClr val="accent1"/>
                </a:buClr>
              </a:pPr>
              <a:r>
                <a:rPr lang="de-DE" sz="1100" b="1" dirty="0"/>
                <a:t>Wirtschaft und Industrie</a:t>
              </a:r>
            </a:p>
            <a:p>
              <a:pPr marL="180000" indent="-180000" algn="ctr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100" b="1" dirty="0"/>
            </a:p>
          </p:txBody>
        </p:sp>
        <p:sp>
          <p:nvSpPr>
            <p:cNvPr id="36" name="Rad 35"/>
            <p:cNvSpPr/>
            <p:nvPr/>
          </p:nvSpPr>
          <p:spPr>
            <a:xfrm>
              <a:off x="2945286" y="969114"/>
              <a:ext cx="5347376" cy="5347376"/>
            </a:xfrm>
            <a:prstGeom prst="donut">
              <a:avLst>
                <a:gd name="adj" fmla="val 3754"/>
              </a:avLst>
            </a:prstGeom>
            <a:solidFill>
              <a:schemeClr val="accent1"/>
            </a:solidFill>
            <a:ln w="9525">
              <a:solidFill>
                <a:srgbClr val="179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uppieren 36"/>
          <p:cNvGrpSpPr/>
          <p:nvPr/>
        </p:nvGrpSpPr>
        <p:grpSpPr>
          <a:xfrm>
            <a:off x="475808" y="2887303"/>
            <a:ext cx="3493509" cy="1347442"/>
            <a:chOff x="475808" y="2887303"/>
            <a:chExt cx="3493509" cy="1347442"/>
          </a:xfrm>
        </p:grpSpPr>
        <p:cxnSp>
          <p:nvCxnSpPr>
            <p:cNvPr id="38" name="Gerader Verbinder 37"/>
            <p:cNvCxnSpPr>
              <a:cxnSpLocks/>
            </p:cNvCxnSpPr>
            <p:nvPr/>
          </p:nvCxnSpPr>
          <p:spPr>
            <a:xfrm>
              <a:off x="3027987" y="2926119"/>
              <a:ext cx="941330" cy="0"/>
            </a:xfrm>
            <a:prstGeom prst="line">
              <a:avLst/>
            </a:prstGeom>
            <a:ln w="952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platzhalter 6">
              <a:extLst>
                <a:ext uri="{FF2B5EF4-FFF2-40B4-BE49-F238E27FC236}">
                  <a16:creationId xmlns:a16="http://schemas.microsoft.com/office/drawing/2014/main" id="{CEEDD8ED-A07C-B64C-B023-30221A01BD74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475808" y="2887303"/>
              <a:ext cx="2527804" cy="1347442"/>
            </a:xfrm>
            <a:prstGeom prst="rect">
              <a:avLst/>
            </a:prstGeom>
            <a:solidFill>
              <a:srgbClr val="E5EEF2"/>
            </a:solidFill>
          </p:spPr>
          <p:txBody>
            <a:bodyPr wrap="square" lIns="108000" tIns="144000" rIns="108000" bIns="72000" numCol="1" spcCol="360000">
              <a:noAutofit/>
            </a:bodyPr>
            <a:lstStyle>
              <a:lvl1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600" b="0" kern="1200">
                  <a:solidFill>
                    <a:schemeClr val="accent1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400" b="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8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6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2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48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de-DE" dirty="0">
                  <a:solidFill>
                    <a:schemeClr val="accent2"/>
                  </a:solidFill>
                </a:rPr>
                <a:t>Biodiversität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Luft- und Gewässerqualität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Grüne Infrastruktur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Flächennutzung</a:t>
              </a:r>
            </a:p>
          </p:txBody>
        </p:sp>
      </p:grpSp>
      <p:grpSp>
        <p:nvGrpSpPr>
          <p:cNvPr id="40" name="Gruppieren 39"/>
          <p:cNvGrpSpPr/>
          <p:nvPr/>
        </p:nvGrpSpPr>
        <p:grpSpPr>
          <a:xfrm>
            <a:off x="498124" y="4463342"/>
            <a:ext cx="3889606" cy="1521533"/>
            <a:chOff x="498124" y="4463342"/>
            <a:chExt cx="3889606" cy="1521533"/>
          </a:xfrm>
        </p:grpSpPr>
        <p:cxnSp>
          <p:nvCxnSpPr>
            <p:cNvPr id="41" name="Gerader Verbinder 40"/>
            <p:cNvCxnSpPr>
              <a:cxnSpLocks/>
            </p:cNvCxnSpPr>
            <p:nvPr/>
          </p:nvCxnSpPr>
          <p:spPr>
            <a:xfrm>
              <a:off x="3014315" y="4495596"/>
              <a:ext cx="1373415" cy="0"/>
            </a:xfrm>
            <a:prstGeom prst="line">
              <a:avLst/>
            </a:prstGeom>
            <a:ln w="952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platzhalter 6">
              <a:extLst>
                <a:ext uri="{FF2B5EF4-FFF2-40B4-BE49-F238E27FC236}">
                  <a16:creationId xmlns:a16="http://schemas.microsoft.com/office/drawing/2014/main" id="{4CFA4E37-CAD9-564E-8854-6163C92DC99B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498124" y="4463342"/>
              <a:ext cx="2486245" cy="1521533"/>
            </a:xfrm>
            <a:prstGeom prst="rect">
              <a:avLst/>
            </a:prstGeom>
            <a:solidFill>
              <a:srgbClr val="E5EEF2"/>
            </a:solidFill>
          </p:spPr>
          <p:txBody>
            <a:bodyPr wrap="square" lIns="108000" tIns="144000" rIns="108000" bIns="72000" numCol="1" spcCol="360000">
              <a:noAutofit/>
            </a:bodyPr>
            <a:lstStyle>
              <a:lvl1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600" b="0" kern="1200">
                  <a:solidFill>
                    <a:schemeClr val="accent1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400" b="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8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6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2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48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de-DE" dirty="0">
                  <a:solidFill>
                    <a:schemeClr val="accent2"/>
                  </a:solidFill>
                </a:rPr>
                <a:t>Wiederverwertung und Recycling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Bioabfallverwertung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Wasserversorgung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Abwasserreinigung</a:t>
              </a: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43" name="Textplatzhalter 6">
            <a:extLst>
              <a:ext uri="{FF2B5EF4-FFF2-40B4-BE49-F238E27FC236}">
                <a16:creationId xmlns:a16="http://schemas.microsoft.com/office/drawing/2014/main" id="{FB84FF8C-0809-D444-9F4E-FAECFFFBBCC4}"/>
              </a:ext>
            </a:extLst>
          </p:cNvPr>
          <p:cNvSpPr txBox="1">
            <a:spLocks/>
          </p:cNvSpPr>
          <p:nvPr/>
        </p:nvSpPr>
        <p:spPr bwMode="gray">
          <a:xfrm>
            <a:off x="8544684" y="1707565"/>
            <a:ext cx="3167891" cy="1286412"/>
          </a:xfrm>
          <a:prstGeom prst="rect">
            <a:avLst/>
          </a:prstGeom>
          <a:solidFill>
            <a:srgbClr val="E5EEF2"/>
          </a:solidFill>
        </p:spPr>
        <p:txBody>
          <a:bodyPr wrap="square" lIns="108000" tIns="144000" rIns="0" bIns="72000" numCol="1" spcCol="360000">
            <a:noAutofit/>
          </a:bodyPr>
          <a:lstStyle>
            <a:lvl1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de-DE" dirty="0">
                <a:solidFill>
                  <a:schemeClr val="accent2"/>
                </a:solidFill>
              </a:rPr>
              <a:t>Verankerung in Strategiedokumenten</a:t>
            </a:r>
          </a:p>
          <a:p>
            <a:pPr lvl="3"/>
            <a:r>
              <a:rPr lang="de-DE" dirty="0">
                <a:solidFill>
                  <a:schemeClr val="accent2"/>
                </a:solidFill>
              </a:rPr>
              <a:t>Koordination innerhalb Verwaltung</a:t>
            </a:r>
          </a:p>
          <a:p>
            <a:pPr lvl="3"/>
            <a:r>
              <a:rPr lang="de-DE" dirty="0">
                <a:solidFill>
                  <a:schemeClr val="accent2"/>
                </a:solidFill>
              </a:rPr>
              <a:t>Steuerungsinstrumente</a:t>
            </a:r>
          </a:p>
          <a:p>
            <a:pPr lvl="3"/>
            <a:r>
              <a:rPr lang="de-DE" dirty="0">
                <a:solidFill>
                  <a:schemeClr val="accent2"/>
                </a:solidFill>
              </a:rPr>
              <a:t>Öffentlichkeitsarbeit und Partizipation</a:t>
            </a:r>
          </a:p>
          <a:p>
            <a:pPr lvl="3"/>
            <a:endParaRPr lang="de-DE" dirty="0">
              <a:solidFill>
                <a:schemeClr val="accent2"/>
              </a:solidFill>
            </a:endParaRPr>
          </a:p>
          <a:p>
            <a:pPr lvl="3"/>
            <a:endParaRPr lang="de-DE" dirty="0">
              <a:solidFill>
                <a:schemeClr val="accent2"/>
              </a:solidFill>
            </a:endParaRPr>
          </a:p>
        </p:txBody>
      </p:sp>
      <p:grpSp>
        <p:nvGrpSpPr>
          <p:cNvPr id="44" name="Gruppieren 43"/>
          <p:cNvGrpSpPr/>
          <p:nvPr/>
        </p:nvGrpSpPr>
        <p:grpSpPr>
          <a:xfrm>
            <a:off x="7718412" y="3176930"/>
            <a:ext cx="4003430" cy="1216366"/>
            <a:chOff x="7718412" y="3176930"/>
            <a:chExt cx="4003430" cy="1216366"/>
          </a:xfrm>
        </p:grpSpPr>
        <p:cxnSp>
          <p:nvCxnSpPr>
            <p:cNvPr id="45" name="Gerader Verbinder 44"/>
            <p:cNvCxnSpPr>
              <a:cxnSpLocks/>
            </p:cNvCxnSpPr>
            <p:nvPr/>
          </p:nvCxnSpPr>
          <p:spPr>
            <a:xfrm flipH="1">
              <a:off x="7718412" y="3184833"/>
              <a:ext cx="781982" cy="0"/>
            </a:xfrm>
            <a:prstGeom prst="line">
              <a:avLst/>
            </a:prstGeom>
            <a:ln w="952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platzhalter 6">
              <a:extLst>
                <a:ext uri="{FF2B5EF4-FFF2-40B4-BE49-F238E27FC236}">
                  <a16:creationId xmlns:a16="http://schemas.microsoft.com/office/drawing/2014/main" id="{219BBAEC-3A99-5946-BF10-D18CAFED442D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8544684" y="3176930"/>
              <a:ext cx="3177158" cy="1216366"/>
            </a:xfrm>
            <a:prstGeom prst="rect">
              <a:avLst/>
            </a:prstGeom>
            <a:solidFill>
              <a:srgbClr val="E5EEF2"/>
            </a:solidFill>
          </p:spPr>
          <p:txBody>
            <a:bodyPr wrap="square" lIns="108000" tIns="144000" rIns="108000" bIns="72000" numCol="1" spcCol="360000">
              <a:noAutofit/>
            </a:bodyPr>
            <a:lstStyle>
              <a:lvl1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600" b="0" kern="1200">
                  <a:solidFill>
                    <a:schemeClr val="accent1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400" b="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8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6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2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48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de-DE" dirty="0">
                  <a:solidFill>
                    <a:schemeClr val="accent2"/>
                  </a:solidFill>
                </a:rPr>
                <a:t>Kooperation Öffentlich-Privat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Bioökonomie-Industrieparks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Lieferketten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Digitalisierung</a:t>
              </a: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7087091" y="4712229"/>
            <a:ext cx="4634751" cy="1286412"/>
            <a:chOff x="7087091" y="4712229"/>
            <a:chExt cx="4634751" cy="1286412"/>
          </a:xfrm>
        </p:grpSpPr>
        <p:cxnSp>
          <p:nvCxnSpPr>
            <p:cNvPr id="48" name="Gerader Verbinder 47"/>
            <p:cNvCxnSpPr>
              <a:cxnSpLocks/>
            </p:cNvCxnSpPr>
            <p:nvPr/>
          </p:nvCxnSpPr>
          <p:spPr>
            <a:xfrm flipH="1">
              <a:off x="7087091" y="4735527"/>
              <a:ext cx="1373553" cy="0"/>
            </a:xfrm>
            <a:prstGeom prst="line">
              <a:avLst/>
            </a:prstGeom>
            <a:ln w="952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platzhalter 6">
              <a:extLst>
                <a:ext uri="{FF2B5EF4-FFF2-40B4-BE49-F238E27FC236}">
                  <a16:creationId xmlns:a16="http://schemas.microsoft.com/office/drawing/2014/main" id="{D4C48CD4-755E-FC41-9479-5266E3AD4036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8544684" y="4712229"/>
              <a:ext cx="3177158" cy="1286412"/>
            </a:xfrm>
            <a:prstGeom prst="rect">
              <a:avLst/>
            </a:prstGeom>
            <a:solidFill>
              <a:srgbClr val="E5EEF2"/>
            </a:solidFill>
          </p:spPr>
          <p:txBody>
            <a:bodyPr wrap="square" lIns="108000" tIns="144000" rIns="108000" bIns="72000" numCol="1" spcCol="360000">
              <a:noAutofit/>
            </a:bodyPr>
            <a:lstStyle>
              <a:lvl1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600" b="0" kern="1200">
                  <a:solidFill>
                    <a:schemeClr val="accent1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1900"/>
                </a:spcAft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0" indent="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400" b="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8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0000" indent="-180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6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accent1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2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48000" indent="-216000" algn="l" defTabSz="914400" rtl="0" eaLnBrk="1" latinLnBrk="0" hangingPunct="1">
                <a:lnSpc>
                  <a:spcPts val="1960"/>
                </a:lnSpc>
                <a:spcBef>
                  <a:spcPts val="0"/>
                </a:spcBef>
                <a:buClr>
                  <a:schemeClr val="bg2"/>
                </a:buClr>
                <a:buFont typeface="+mj-lt"/>
                <a:buAutoNum type="arabicPeriod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de-DE" dirty="0">
                  <a:solidFill>
                    <a:schemeClr val="accent2"/>
                  </a:solidFill>
                </a:rPr>
                <a:t>Energieeffizienz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Erneuerbare Energie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Autarkie</a:t>
              </a:r>
            </a:p>
            <a:p>
              <a:pPr lvl="3"/>
              <a:r>
                <a:rPr lang="de-DE" dirty="0">
                  <a:solidFill>
                    <a:schemeClr val="accent2"/>
                  </a:solidFill>
                </a:rPr>
                <a:t>Klimaschutz</a:t>
              </a: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  <a:p>
              <a:pPr lvl="3"/>
              <a:endParaRPr lang="de-DE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6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/>
          <a:lstStyle/>
          <a:p>
            <a:r>
              <a:rPr lang="de-DE" dirty="0"/>
              <a:t>Urbane Bioökonomie</a:t>
            </a:r>
          </a:p>
        </p:txBody>
      </p:sp>
      <p:sp>
        <p:nvSpPr>
          <p:cNvPr id="11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479425" y="778321"/>
            <a:ext cx="11233150" cy="319318"/>
          </a:xfrm>
        </p:spPr>
        <p:txBody>
          <a:bodyPr/>
          <a:lstStyle/>
          <a:p>
            <a:r>
              <a:rPr lang="de-DE" dirty="0"/>
              <a:t>Schritt 2: Handlungsfelder – Ergebnisse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961563" y="1406181"/>
          <a:ext cx="10028543" cy="440706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48004">
                  <a:extLst>
                    <a:ext uri="{9D8B030D-6E8A-4147-A177-3AD203B41FA5}">
                      <a16:colId xmlns:a16="http://schemas.microsoft.com/office/drawing/2014/main" val="3634209012"/>
                    </a:ext>
                  </a:extLst>
                </a:gridCol>
                <a:gridCol w="2216153">
                  <a:extLst>
                    <a:ext uri="{9D8B030D-6E8A-4147-A177-3AD203B41FA5}">
                      <a16:colId xmlns:a16="http://schemas.microsoft.com/office/drawing/2014/main" val="4015525328"/>
                    </a:ext>
                  </a:extLst>
                </a:gridCol>
                <a:gridCol w="1971744">
                  <a:extLst>
                    <a:ext uri="{9D8B030D-6E8A-4147-A177-3AD203B41FA5}">
                      <a16:colId xmlns:a16="http://schemas.microsoft.com/office/drawing/2014/main" val="2641712485"/>
                    </a:ext>
                  </a:extLst>
                </a:gridCol>
                <a:gridCol w="2110643">
                  <a:extLst>
                    <a:ext uri="{9D8B030D-6E8A-4147-A177-3AD203B41FA5}">
                      <a16:colId xmlns:a16="http://schemas.microsoft.com/office/drawing/2014/main" val="933399524"/>
                    </a:ext>
                  </a:extLst>
                </a:gridCol>
                <a:gridCol w="1781999">
                  <a:extLst>
                    <a:ext uri="{9D8B030D-6E8A-4147-A177-3AD203B41FA5}">
                      <a16:colId xmlns:a16="http://schemas.microsoft.com/office/drawing/2014/main" val="2178286386"/>
                    </a:ext>
                  </a:extLst>
                </a:gridCol>
              </a:tblGrid>
              <a:tr h="239150">
                <a:tc>
                  <a:txBody>
                    <a:bodyPr/>
                    <a:lstStyle/>
                    <a:p>
                      <a:r>
                        <a:rPr lang="de-DE" sz="1050" dirty="0"/>
                        <a:t>Sektor</a:t>
                      </a: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050" dirty="0"/>
                        <a:t>Handlungsfelder</a:t>
                      </a:r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/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/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050" dirty="0"/>
                    </a:p>
                  </a:txBody>
                  <a:tcPr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374005"/>
                  </a:ext>
                </a:extLst>
              </a:tr>
              <a:tr h="736424">
                <a:tc>
                  <a:txBody>
                    <a:bodyPr/>
                    <a:lstStyle/>
                    <a:p>
                      <a:r>
                        <a:rPr lang="de-DE" sz="1400" b="1" dirty="0"/>
                        <a:t>Bevölkerung und Regierungsführung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Verankerung in Strategiedokumenten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Verankerung in Verwaltung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Steuerungsinstrumente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Öffentlichkeitsarbeit und Partizipation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583272"/>
                  </a:ext>
                </a:extLst>
              </a:tr>
              <a:tr h="773084">
                <a:tc>
                  <a:txBody>
                    <a:bodyPr/>
                    <a:lstStyle/>
                    <a:p>
                      <a:r>
                        <a:rPr lang="de-DE" sz="1400" b="1" dirty="0"/>
                        <a:t>Energie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Energieeffizienz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Erneuerbare Energien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Autarkie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Klimaschutz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890325"/>
                  </a:ext>
                </a:extLst>
              </a:tr>
              <a:tr h="831273">
                <a:tc>
                  <a:txBody>
                    <a:bodyPr/>
                    <a:lstStyle/>
                    <a:p>
                      <a:r>
                        <a:rPr lang="de-DE" sz="1400" b="1" dirty="0"/>
                        <a:t>Umwelt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Biodiversität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Luft- und</a:t>
                      </a:r>
                    </a:p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Gewässerqualität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Grüne Infrastruktur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Flächennutzung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59347"/>
                  </a:ext>
                </a:extLst>
              </a:tr>
              <a:tr h="907413">
                <a:tc>
                  <a:txBody>
                    <a:bodyPr/>
                    <a:lstStyle/>
                    <a:p>
                      <a:r>
                        <a:rPr lang="de-DE" sz="1400" b="1" dirty="0"/>
                        <a:t>Wasser- und Kreislaufwirtschaft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Wiederverwertung und Recycling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Bioabfallverwertung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Wasserversorgung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Abwasserreinigung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773042"/>
                  </a:ext>
                </a:extLst>
              </a:tr>
              <a:tr h="9074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dirty="0"/>
                        <a:t>Wirtschaft und Industrie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Kooperation Öffentlich-Privat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Bioökonomie in der Industrie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Lieferketten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0367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Digitalisierung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79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085384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8664416" y="704231"/>
          <a:ext cx="2325690" cy="6951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6148">
                  <a:extLst>
                    <a:ext uri="{9D8B030D-6E8A-4147-A177-3AD203B41FA5}">
                      <a16:colId xmlns:a16="http://schemas.microsoft.com/office/drawing/2014/main" val="48579331"/>
                    </a:ext>
                  </a:extLst>
                </a:gridCol>
                <a:gridCol w="764771">
                  <a:extLst>
                    <a:ext uri="{9D8B030D-6E8A-4147-A177-3AD203B41FA5}">
                      <a16:colId xmlns:a16="http://schemas.microsoft.com/office/drawing/2014/main" val="177465568"/>
                    </a:ext>
                  </a:extLst>
                </a:gridCol>
                <a:gridCol w="764771">
                  <a:extLst>
                    <a:ext uri="{9D8B030D-6E8A-4147-A177-3AD203B41FA5}">
                      <a16:colId xmlns:a16="http://schemas.microsoft.com/office/drawing/2014/main" val="1432388239"/>
                    </a:ext>
                  </a:extLst>
                </a:gridCol>
              </a:tblGrid>
              <a:tr h="214751"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kritisch</a:t>
                      </a: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mittel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/>
                        <a:t>gut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933703"/>
                  </a:ext>
                </a:extLst>
              </a:tr>
              <a:tr h="237946"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9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663084"/>
                  </a:ext>
                </a:extLst>
              </a:tr>
              <a:tr h="2082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/>
                        <a:t>0,0-0,3</a:t>
                      </a:r>
                      <a:r>
                        <a:rPr lang="de-DE" sz="900" baseline="0" dirty="0"/>
                        <a:t> Pkt.</a:t>
                      </a:r>
                      <a:endParaRPr lang="de-DE" sz="900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/>
                        <a:t>0,4-0,7 Pkt.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/>
                        <a:t>0,7-1,0 Pkt.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709052"/>
                  </a:ext>
                </a:extLst>
              </a:tr>
            </a:tbl>
          </a:graphicData>
        </a:graphic>
      </p:graphicFrame>
      <p:grpSp>
        <p:nvGrpSpPr>
          <p:cNvPr id="15" name="Gruppieren 14"/>
          <p:cNvGrpSpPr/>
          <p:nvPr/>
        </p:nvGrpSpPr>
        <p:grpSpPr>
          <a:xfrm rot="10800000">
            <a:off x="8920238" y="927455"/>
            <a:ext cx="1837111" cy="218179"/>
            <a:chOff x="6938279" y="1006992"/>
            <a:chExt cx="1280027" cy="218179"/>
          </a:xfrm>
        </p:grpSpPr>
        <p:sp>
          <p:nvSpPr>
            <p:cNvPr id="16" name="Ellipse 15"/>
            <p:cNvSpPr/>
            <p:nvPr/>
          </p:nvSpPr>
          <p:spPr>
            <a:xfrm>
              <a:off x="7480754" y="1014156"/>
              <a:ext cx="205605" cy="21101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8012701" y="1006992"/>
              <a:ext cx="205605" cy="211015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6938279" y="1011354"/>
              <a:ext cx="205605" cy="211015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3" name="Grafik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50" y="1762823"/>
            <a:ext cx="498662" cy="481613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2525510"/>
            <a:ext cx="503581" cy="503581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3312066"/>
            <a:ext cx="529683" cy="507240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79" y="4188548"/>
            <a:ext cx="516633" cy="503386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02" y="5081941"/>
            <a:ext cx="505160" cy="50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Einflussfaktoren Beispielregion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Schritt 3: Cross-Impact-Matrix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 bwMode="gray">
          <a:xfrm>
            <a:off x="1309947" y="6455836"/>
            <a:ext cx="864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AF35FA-38CA-44EF-8E47-8E0282D5182B}" type="datetime1">
              <a:rPr lang="de-DE" smtClean="0"/>
              <a:pPr/>
              <a:t>25.03.2024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IGB</a:t>
            </a:r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>
          <a:xfrm>
            <a:off x="711843" y="6455835"/>
            <a:ext cx="408932" cy="1231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1EE41-304C-41C3-8185-350F2275D756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79988C1-FB5A-45EB-8961-C97D53385E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47" y="1119533"/>
            <a:ext cx="7781210" cy="501737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8B81029-ED21-4287-ABF5-A165039C3B27}"/>
              </a:ext>
            </a:extLst>
          </p:cNvPr>
          <p:cNvSpPr txBox="1"/>
          <p:nvPr/>
        </p:nvSpPr>
        <p:spPr>
          <a:xfrm>
            <a:off x="5893783" y="778320"/>
            <a:ext cx="3632602" cy="1890451"/>
          </a:xfrm>
          <a:prstGeom prst="rect">
            <a:avLst/>
          </a:prstGeom>
          <a:noFill/>
          <a:ln w="28575">
            <a:solidFill>
              <a:srgbClr val="BB0056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ts val="1960"/>
              </a:lnSpc>
              <a:buClr>
                <a:schemeClr val="accent1"/>
              </a:buClr>
            </a:pPr>
            <a:r>
              <a:rPr lang="de-DE" sz="1400" b="1" dirty="0"/>
              <a:t>Schritt 4: Ableitung der Maßnahmen</a:t>
            </a:r>
          </a:p>
        </p:txBody>
      </p:sp>
    </p:spTree>
    <p:extLst>
      <p:ext uri="{BB962C8B-B14F-4D97-AF65-F5344CB8AC3E}">
        <p14:creationId xmlns:p14="http://schemas.microsoft.com/office/powerpoint/2010/main" val="30584687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FLAT" val="True"/>
  <p:tag name="NAME" val="SplitFlo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trongCallout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lo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Shap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2BoatBottomTex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Fraunhofer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IGB_Stuttgart_Straubing_deutsch.potx" id="{9F386F55-4F5F-44D8-999A-7BEA04F8C117}" vid="{5B7C9F23-198C-48DC-82BC-8EDBB5751E38}"/>
    </a:ext>
  </a:extLst>
</a:theme>
</file>

<file path=ppt/theme/theme2.xml><?xml version="1.0" encoding="utf-8"?>
<a:theme xmlns:a="http://schemas.openxmlformats.org/drawingml/2006/main" name="Vorlage_18.3.10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rkshop Abwasser_Programm.potx" id="{EF0A83D4-8A9C-4444-94AA-12EBE91A45C2}" vid="{F9CA272C-C6AE-4F1A-91B1-7411594C5A6F}"/>
    </a:ext>
  </a:extLst>
</a:theme>
</file>

<file path=ppt/theme/theme3.xml><?xml version="1.0" encoding="utf-8"?>
<a:theme xmlns:a="http://schemas.openxmlformats.org/drawingml/2006/main" name="2_White_DE_SG1291_16x9_OF_v1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F497D"/>
      </a:accent1>
      <a:accent2>
        <a:srgbClr val="4F81BD"/>
      </a:accent2>
      <a:accent3>
        <a:srgbClr val="FFEB37"/>
      </a:accent3>
      <a:accent4>
        <a:srgbClr val="000000"/>
      </a:accent4>
      <a:accent5>
        <a:srgbClr val="EEECE1"/>
      </a:accent5>
      <a:accent6>
        <a:srgbClr val="B3B3B3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1F497D"/>
        </a:accent1>
        <a:accent2>
          <a:srgbClr val="4F81BD"/>
        </a:accent2>
        <a:accent3>
          <a:srgbClr val="FFEB37"/>
        </a:accent3>
        <a:accent4>
          <a:srgbClr val="000000"/>
        </a:accent4>
        <a:accent5>
          <a:srgbClr val="EEECE1"/>
        </a:accent5>
        <a:accent6>
          <a:srgbClr val="B3B3B3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Red">
      <a:srgbClr val="C0504D"/>
    </a:custClr>
    <a:custClr name="Orange">
      <a:srgbClr val="F79646"/>
    </a:custClr>
    <a:custClr name="Green">
      <a:srgbClr val="9BBB59"/>
    </a:custClr>
    <a:custClr name="Purple">
      <a:srgbClr val="8064A2"/>
    </a:custClr>
    <a:custClr name="Aqua">
      <a:srgbClr val="4BACC6"/>
    </a:custClr>
  </a:custClrLst>
  <a:extLst>
    <a:ext uri="{05A4C25C-085E-4340-85A3-A5531E510DB2}">
      <thm15:themeFamily xmlns:thm15="http://schemas.microsoft.com/office/thememl/2012/main" name="DE_SG1291_16x9_OF_v1.potx" id="{996077CD-F5DA-4BDA-A4BF-83B7A21A9362}" vid="{89703AED-383E-4D3F-A361-DD0AE8C8E025}"/>
    </a:ext>
  </a:extLst>
</a:theme>
</file>

<file path=ppt/theme/theme4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IGB_Stuttgart_Straubing_deutsch</Template>
  <TotalTime>0</TotalTime>
  <Words>599</Words>
  <Application>Microsoft Office PowerPoint</Application>
  <PresentationFormat>Breitbild</PresentationFormat>
  <Paragraphs>185</Paragraphs>
  <Slides>11</Slides>
  <Notes>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3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11</vt:i4>
      </vt:variant>
    </vt:vector>
  </HeadingPairs>
  <TitlesOfParts>
    <vt:vector size="25" baseType="lpstr">
      <vt:lpstr>Frutiger LT Com 45 Light</vt:lpstr>
      <vt:lpstr>Frutiger LT Com 65 Bold</vt:lpstr>
      <vt:lpstr>Frutiger LT Com 75 Black</vt:lpstr>
      <vt:lpstr>Frutiger LT Pro 45 Light</vt:lpstr>
      <vt:lpstr>Frutiger LT Pro 55 Roman</vt:lpstr>
      <vt:lpstr>Arial</vt:lpstr>
      <vt:lpstr>Segoe UI</vt:lpstr>
      <vt:lpstr>Symbol</vt:lpstr>
      <vt:lpstr>Wingdings</vt:lpstr>
      <vt:lpstr>Fraunhofer_Master_16-9</vt:lpstr>
      <vt:lpstr>Vorlage_18.3.10</vt:lpstr>
      <vt:lpstr>2_White_DE_SG1291_16x9_OF_v1</vt:lpstr>
      <vt:lpstr>think-cell Folie</vt:lpstr>
      <vt:lpstr>think-cell Slide</vt:lpstr>
      <vt:lpstr>PowerPoint-Präsentation</vt:lpstr>
      <vt:lpstr>Urbane und industrielle Bioökonomie</vt:lpstr>
      <vt:lpstr>Beispiele für urbane Bioraffinerien</vt:lpstr>
      <vt:lpstr>Projekt urbanBioÖkonomieLab</vt:lpstr>
      <vt:lpstr>urbanBioÖkonomieLab</vt:lpstr>
      <vt:lpstr>Urbane Bioökonomie</vt:lpstr>
      <vt:lpstr>Urbane Bioökonomie</vt:lpstr>
      <vt:lpstr>Urbane Bioökonomie</vt:lpstr>
      <vt:lpstr>Einflussfaktoren Beispielregion</vt:lpstr>
      <vt:lpstr>PowerPoint-Präsentation</vt:lpstr>
      <vt:lpstr>PowerPoint-Präsentation</vt:lpstr>
    </vt:vector>
  </TitlesOfParts>
  <Company>Fraunhofer Gesellschaft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Hetebrüg, Antje</dc:creator>
  <cp:lastModifiedBy>Pang, Claudia (PTKA)</cp:lastModifiedBy>
  <cp:revision>52</cp:revision>
  <dcterms:created xsi:type="dcterms:W3CDTF">2023-02-08T07:48:50Z</dcterms:created>
  <dcterms:modified xsi:type="dcterms:W3CDTF">2024-03-25T08:51:39Z</dcterms:modified>
</cp:coreProperties>
</file>