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 saveSubsetFonts="1">
  <p:sldMasterIdLst>
    <p:sldMasterId id="2147483667" r:id="rId1"/>
  </p:sldMasterIdLst>
  <p:notesMasterIdLst>
    <p:notesMasterId r:id="rId9"/>
  </p:notesMasterIdLst>
  <p:handoutMasterIdLst>
    <p:handoutMasterId r:id="rId10"/>
  </p:handoutMasterIdLst>
  <p:sldIdLst>
    <p:sldId id="342" r:id="rId2"/>
    <p:sldId id="332" r:id="rId3"/>
    <p:sldId id="337" r:id="rId4"/>
    <p:sldId id="260" r:id="rId5"/>
    <p:sldId id="340" r:id="rId6"/>
    <p:sldId id="341" r:id="rId7"/>
    <p:sldId id="334" r:id="rId8"/>
  </p:sldIdLst>
  <p:sldSz cx="13442950" cy="7561263"/>
  <p:notesSz cx="6797675" cy="9928225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>
      <a:defRPr lang="de-DE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42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ke Matthaei" initials="SM" lastIdx="2" clrIdx="0">
    <p:extLst>
      <p:ext uri="{19B8F6BF-5375-455C-9EA6-DF929625EA0E}">
        <p15:presenceInfo xmlns:p15="http://schemas.microsoft.com/office/powerpoint/2012/main" userId="S-1-5-21-40393934-1516920386-6498272-12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8D"/>
    <a:srgbClr val="009DE0"/>
    <a:srgbClr val="666666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1473" autoAdjust="0"/>
  </p:normalViewPr>
  <p:slideViewPr>
    <p:cSldViewPr>
      <p:cViewPr varScale="1">
        <p:scale>
          <a:sx n="82" d="100"/>
          <a:sy n="82" d="100"/>
        </p:scale>
        <p:origin x="1380" y="132"/>
      </p:cViewPr>
      <p:guideLst>
        <p:guide orient="horz" pos="2382"/>
        <p:guide pos="4234"/>
      </p:guideLst>
    </p:cSldViewPr>
  </p:slideViewPr>
  <p:outlineViewPr>
    <p:cViewPr>
      <p:scale>
        <a:sx n="33" d="100"/>
        <a:sy n="33" d="100"/>
      </p:scale>
      <p:origin x="0" y="-61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792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handoutMaster" Target="handoutMasters/handout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810E7-BCB6-4AF1-9CAF-86AE92F94FD8}" type="datetimeFigureOut">
              <a:rPr lang="de-DE" smtClean="0"/>
              <a:t>15.02.2024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65DB2-CECE-4139-90C4-F93D0FFB59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738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3F601-E282-486B-82C5-26BC1004F2EC}" type="datetimeFigureOut">
              <a:rPr lang="de-DE" smtClean="0"/>
              <a:pPr/>
              <a:t>15.02.2024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212DB-C581-40D5-9C14-39F31C9551D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8216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7212DB-C581-40D5-9C14-39F31C9551D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788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29e6f660f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29e6f660f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7212DB-C581-40D5-9C14-39F31C9551D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750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7212DB-C581-40D5-9C14-39F31C9551D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7241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7212DB-C581-40D5-9C14-39F31C9551D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83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Frutiger LT Pro 45 Light" panose="020B0403030504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Frutiger LT Pro 55 Roman" panose="020B0602020204020204" pitchFamily="34" charset="0"/>
              </a:defRPr>
            </a:lvl1pPr>
          </a:lstStyle>
          <a:p>
            <a:fld id="{3FDF75FA-1B3A-4AE5-99CB-5C0A12FE18D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905131" y="3240631"/>
            <a:ext cx="11630929" cy="54000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ct val="100000"/>
              </a:lnSpc>
              <a:defRPr sz="2500" b="1" i="1">
                <a:solidFill>
                  <a:srgbClr val="002060"/>
                </a:solidFill>
                <a:latin typeface="Frutiger LT Pro 55 Roman" panose="020B0602020204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905131" y="4104000"/>
            <a:ext cx="7693610" cy="3606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500"/>
              </a:lnSpc>
              <a:spcBef>
                <a:spcPts val="0"/>
              </a:spcBef>
              <a:buNone/>
              <a:defRPr lang="de-DE" sz="20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utiger LT Pro 55 Roman" panose="020B0602020204020204" pitchFamily="34" charset="0"/>
                <a:ea typeface="+mn-ea"/>
                <a:cs typeface="+mn-cs"/>
              </a:defRPr>
            </a:lvl1pPr>
            <a:lvl2pPr marL="49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dirty="0"/>
              <a:t>Name des Referenten</a:t>
            </a:r>
          </a:p>
          <a:p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3" hasCustomPrompt="1"/>
          </p:nvPr>
        </p:nvSpPr>
        <p:spPr>
          <a:xfrm>
            <a:off x="905131" y="4464000"/>
            <a:ext cx="7693610" cy="360000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  <a:latin typeface="Frutiger LT Pro 55 Roman" panose="020B0602020204020204" pitchFamily="34" charset="0"/>
              </a:defRPr>
            </a:lvl1pPr>
          </a:lstStyle>
          <a:p>
            <a:pPr lvl="0"/>
            <a:r>
              <a:rPr lang="de-DE" dirty="0"/>
              <a:t>Funktion bei der WRS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Frutiger LT Pro 45 Light" panose="020B0403030504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Frutiger LT Pro 55 Roman" panose="020B0602020204020204" pitchFamily="34" charset="0"/>
              </a:defRPr>
            </a:lvl1pPr>
          </a:lstStyle>
          <a:p>
            <a:fld id="{3FDF75FA-1B3A-4AE5-99CB-5C0A12FE18D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937318" y="3240000"/>
            <a:ext cx="8598741" cy="54000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ct val="100000"/>
              </a:lnSpc>
              <a:defRPr sz="2500" b="1" i="1">
                <a:solidFill>
                  <a:srgbClr val="002060"/>
                </a:solidFill>
                <a:latin typeface="Frutiger LT Pro 55 Roman" panose="020B0602020204020204" pitchFamily="34" charset="0"/>
              </a:defRPr>
            </a:lvl1pPr>
          </a:lstStyle>
          <a:p>
            <a:r>
              <a:rPr lang="de-DE" dirty="0"/>
              <a:t>Titel des Vortrags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Frutiger LT Pro 45 Light" panose="020B0403030504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Frutiger LT Pro 55 Roman" panose="020B0602020204020204" pitchFamily="34" charset="0"/>
              </a:defRPr>
            </a:lvl1pPr>
          </a:lstStyle>
          <a:p>
            <a:fld id="{3FDF75FA-1B3A-4AE5-99CB-5C0A12FE18D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3937318" y="1800000"/>
            <a:ext cx="8598741" cy="4824000"/>
          </a:xfrm>
          <a:prstGeom prst="rect">
            <a:avLst/>
          </a:prstGeom>
        </p:spPr>
        <p:txBody>
          <a:bodyPr/>
          <a:lstStyle>
            <a:lvl1pPr marL="34200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Frutiger LT Pro 45 Light" panose="020B0403030504020204" pitchFamily="34" charset="0"/>
              </a:defRPr>
            </a:lvl1pPr>
            <a:lvl2pPr>
              <a:lnSpc>
                <a:spcPts val="2500"/>
              </a:lnSpc>
              <a:spcBef>
                <a:spcPts val="0"/>
              </a:spcBef>
              <a:buClr>
                <a:srgbClr val="33CCFF"/>
              </a:buClr>
              <a:buFont typeface="Symbol" pitchFamily="18" charset="2"/>
              <a:buChar char="-"/>
              <a:defRPr sz="2000" baseline="0">
                <a:latin typeface="Frutiger LT Pro 45 Light" panose="020B0403030504020204" pitchFamily="34" charset="0"/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905131" y="648000"/>
            <a:ext cx="11630929" cy="360000"/>
          </a:xfrm>
          <a:prstGeom prst="rect">
            <a:avLst/>
          </a:prstGeom>
        </p:spPr>
        <p:txBody>
          <a:bodyPr/>
          <a:lstStyle>
            <a:lvl1pPr algn="l">
              <a:defRPr sz="2500" b="1" i="1">
                <a:solidFill>
                  <a:srgbClr val="002060"/>
                </a:solidFill>
                <a:latin typeface="Frutiger LT Pro 55 Roman" panose="020B0602020204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Untertitel 3"/>
          <p:cNvSpPr>
            <a:spLocks noGrp="1"/>
          </p:cNvSpPr>
          <p:nvPr userDrawn="1">
            <p:ph type="subTitle" idx="13"/>
          </p:nvPr>
        </p:nvSpPr>
        <p:spPr>
          <a:xfrm>
            <a:off x="905131" y="1079774"/>
            <a:ext cx="11631582" cy="287940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Frutiger LT Pro 55 Roman" panose="020B0602020204020204" pitchFamily="34" charset="0"/>
              </a:defRPr>
            </a:lvl1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Frutiger LT Pro 45 Light" panose="020B0403030504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Frutiger LT Pro 55 Roman" panose="020B0602020204020204" pitchFamily="34" charset="0"/>
              </a:defRPr>
            </a:lvl1pPr>
          </a:lstStyle>
          <a:p>
            <a:fld id="{3FDF75FA-1B3A-4AE5-99CB-5C0A12FE18D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905131" y="1800000"/>
            <a:ext cx="5702323" cy="4824000"/>
          </a:xfrm>
          <a:prstGeom prst="rect">
            <a:avLst/>
          </a:prstGeom>
        </p:spPr>
        <p:txBody>
          <a:bodyPr/>
          <a:lstStyle>
            <a:lvl1pPr marL="34200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Font typeface="Arial" pitchFamily="34" charset="0"/>
              <a:buChar char="•"/>
              <a:defRPr sz="2000">
                <a:latin typeface="Frutiger LT Pro 45 Light" panose="020B0403030504020204" pitchFamily="34" charset="0"/>
              </a:defRPr>
            </a:lvl1pPr>
            <a:lvl2pPr>
              <a:lnSpc>
                <a:spcPts val="2500"/>
              </a:lnSpc>
              <a:spcBef>
                <a:spcPts val="0"/>
              </a:spcBef>
              <a:buClr>
                <a:srgbClr val="33CCFF"/>
              </a:buClr>
              <a:buFont typeface="Symbol" pitchFamily="18" charset="2"/>
              <a:buChar char="-"/>
              <a:defRPr sz="2000" baseline="0">
                <a:latin typeface="Frutiger LT Pro 45 Light" panose="020B0403030504020204" pitchFamily="34" charset="0"/>
              </a:defRPr>
            </a:lvl2pPr>
            <a:lvl3pPr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4"/>
          </p:nvPr>
        </p:nvSpPr>
        <p:spPr>
          <a:xfrm>
            <a:off x="6833736" y="1800000"/>
            <a:ext cx="5702323" cy="4824000"/>
          </a:xfrm>
          <a:prstGeom prst="rect">
            <a:avLst/>
          </a:prstGeom>
        </p:spPr>
        <p:txBody>
          <a:bodyPr/>
          <a:lstStyle>
            <a:lvl1pPr marL="342000" algn="l" defTabSz="914400" rtl="0" eaLnBrk="1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Font typeface="Arial" pitchFamily="34" charset="0"/>
              <a:buChar char="•"/>
              <a:defRPr lang="de-DE" sz="2000" kern="1200" dirty="0" smtClean="0">
                <a:solidFill>
                  <a:schemeClr val="tx1"/>
                </a:solidFill>
                <a:latin typeface="Frutiger LT Pro 45 Light" panose="020B0403030504020204" pitchFamily="34" charset="0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ts val="2500"/>
              </a:lnSpc>
              <a:spcBef>
                <a:spcPts val="0"/>
              </a:spcBef>
              <a:buClr>
                <a:srgbClr val="33CCFF"/>
              </a:buClr>
              <a:buFont typeface="Symbol" pitchFamily="18" charset="2"/>
              <a:buChar char="-"/>
              <a:defRPr lang="de-DE" sz="2000" kern="1200" dirty="0" smtClean="0">
                <a:solidFill>
                  <a:schemeClr val="tx1"/>
                </a:solidFill>
                <a:latin typeface="Frutiger LT Pro 45 Light" panose="020B0403030504020204" pitchFamily="34" charset="0"/>
                <a:ea typeface="+mn-ea"/>
                <a:cs typeface="+mn-cs"/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905131" y="648000"/>
            <a:ext cx="11630929" cy="360000"/>
          </a:xfrm>
          <a:prstGeom prst="rect">
            <a:avLst/>
          </a:prstGeom>
        </p:spPr>
        <p:txBody>
          <a:bodyPr/>
          <a:lstStyle>
            <a:lvl1pPr algn="l">
              <a:defRPr sz="2500" b="1" i="1">
                <a:solidFill>
                  <a:srgbClr val="002060"/>
                </a:solidFill>
                <a:latin typeface="Frutiger LT Pro 55 Roman" panose="020B0602020204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4" name="Untertitel 3"/>
          <p:cNvSpPr>
            <a:spLocks noGrp="1"/>
          </p:cNvSpPr>
          <p:nvPr userDrawn="1">
            <p:ph type="subTitle" idx="15"/>
          </p:nvPr>
        </p:nvSpPr>
        <p:spPr>
          <a:xfrm>
            <a:off x="905131" y="1079774"/>
            <a:ext cx="11631582" cy="287940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Frutiger LT Pro 55 Roman" panose="020B0602020204020204" pitchFamily="34" charset="0"/>
              </a:defRPr>
            </a:lvl1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58243" y="3161883"/>
            <a:ext cx="12526465" cy="12374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2455690" y="6855217"/>
            <a:ext cx="806665" cy="57861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-GB" smtClean="0"/>
              <a:pPr algn="r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851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58243" y="654214"/>
            <a:ext cx="12526465" cy="8419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58243" y="1694210"/>
            <a:ext cx="12526465" cy="502231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72130" lvl="0" indent="-504097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344259" lvl="1" indent="-46675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016389" lvl="2" indent="-466757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688519" lvl="3" indent="-466757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360649" lvl="4" indent="-46675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032778" lvl="5" indent="-466757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704908" lvl="6" indent="-466757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5377038" lvl="7" indent="-46675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6049167" lvl="8" indent="-466757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2455690" y="6855217"/>
            <a:ext cx="806665" cy="57861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-GB" smtClean="0"/>
              <a:pPr algn="r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945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37319" y="6912000"/>
            <a:ext cx="4258797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Aft>
                <a:spcPts val="1400"/>
              </a:spcAft>
              <a:defRPr lang="de-DE" sz="1000" i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utiger LT Pro 45 Light" panose="020B0403030504020204" pitchFamily="34" charset="0"/>
                <a:ea typeface="+mn-ea"/>
                <a:cs typeface="+mn-cs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5130" y="6912000"/>
            <a:ext cx="3137221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Frutiger LT Pro 55 Roman" panose="020B0602020204020204" pitchFamily="34" charset="0"/>
              </a:defRPr>
            </a:lvl1pPr>
          </a:lstStyle>
          <a:p>
            <a:fld id="{3FDF75FA-1B3A-4AE5-99CB-5C0A12FE18D7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883" y="6753839"/>
            <a:ext cx="2206756" cy="5181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80" r:id="rId2"/>
    <p:sldLayoutId id="2147483670" r:id="rId3"/>
    <p:sldLayoutId id="2147483672" r:id="rId4"/>
    <p:sldLayoutId id="2147483681" r:id="rId5"/>
    <p:sldLayoutId id="2147483682" r:id="rId6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rs.region-stuttgart.d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65690" y="4461938"/>
            <a:ext cx="12537819" cy="540000"/>
          </a:xfrm>
        </p:spPr>
        <p:txBody>
          <a:bodyPr/>
          <a:lstStyle/>
          <a:p>
            <a:r>
              <a:rPr lang="de-DE" sz="2400" i="0" dirty="0"/>
              <a:t>Industrielle Bioökonomiestrategie Region Stuttgart</a:t>
            </a:r>
            <a:br>
              <a:rPr lang="de-DE" sz="2400" i="0" dirty="0"/>
            </a:br>
            <a:r>
              <a:rPr lang="de-DE" sz="2400" i="0" dirty="0"/>
              <a:t>Wirtschaftsförderung Region Stuttgart GmbH</a:t>
            </a:r>
            <a:endParaRPr lang="de-DE" sz="2400" dirty="0">
              <a:latin typeface="Frutiger LT Pro 55 Roman" panose="020B0602020204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73" y="3528663"/>
            <a:ext cx="7693610" cy="360688"/>
          </a:xfrm>
        </p:spPr>
        <p:txBody>
          <a:bodyPr/>
          <a:lstStyle/>
          <a:p>
            <a:r>
              <a:rPr lang="de-DE" dirty="0"/>
              <a:t>Bio4Rivers – Mannheim 19.02.2024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0C2050D-2B8B-43FC-9BAC-15D573ACB213}"/>
              </a:ext>
            </a:extLst>
          </p:cNvPr>
          <p:cNvGrpSpPr/>
          <p:nvPr/>
        </p:nvGrpSpPr>
        <p:grpSpPr>
          <a:xfrm>
            <a:off x="8881715" y="-251817"/>
            <a:ext cx="6048673" cy="2808312"/>
            <a:chOff x="8125630" y="-638499"/>
            <a:chExt cx="6048673" cy="2808312"/>
          </a:xfrm>
        </p:grpSpPr>
        <p:pic>
          <p:nvPicPr>
            <p:cNvPr id="10" name="Google Shape;70;p13">
              <a:extLst>
                <a:ext uri="{FF2B5EF4-FFF2-40B4-BE49-F238E27FC236}">
                  <a16:creationId xmlns:a16="http://schemas.microsoft.com/office/drawing/2014/main" id="{84BAA769-0FAA-48CE-A404-F43DAD7639E4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39619" t="6842" r="37743" b="50033"/>
            <a:stretch/>
          </p:blipFill>
          <p:spPr>
            <a:xfrm>
              <a:off x="9925830" y="-227554"/>
              <a:ext cx="2520280" cy="18213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itel 1">
              <a:extLst>
                <a:ext uri="{FF2B5EF4-FFF2-40B4-BE49-F238E27FC236}">
                  <a16:creationId xmlns:a16="http://schemas.microsoft.com/office/drawing/2014/main" id="{E054D427-8799-4592-A29B-F77F91FB5DB3}"/>
                </a:ext>
              </a:extLst>
            </p:cNvPr>
            <p:cNvSpPr txBox="1">
              <a:spLocks/>
            </p:cNvSpPr>
            <p:nvPr/>
          </p:nvSpPr>
          <p:spPr>
            <a:xfrm>
              <a:off x="8125630" y="-638499"/>
              <a:ext cx="6048673" cy="2227861"/>
            </a:xfrm>
            <a:prstGeom prst="rect">
              <a:avLst/>
            </a:prstGeom>
          </p:spPr>
          <p:txBody>
            <a:bodyPr anchor="b" anchorCtr="0"/>
            <a:lstStyle>
              <a:lvl1pPr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2500" b="1" i="1" kern="1200">
                  <a:solidFill>
                    <a:srgbClr val="002060"/>
                  </a:solidFill>
                  <a:latin typeface="Frutiger LT Pro 55 Roman" panose="020B0602020204020204" pitchFamily="34" charset="0"/>
                  <a:ea typeface="+mj-ea"/>
                  <a:cs typeface="+mj-cs"/>
                </a:defRPr>
              </a:lvl1pPr>
            </a:lstStyle>
            <a:p>
              <a:r>
                <a:rPr lang="de-DE" sz="3600" i="0" dirty="0"/>
                <a:t>InBioRegS</a:t>
              </a:r>
            </a:p>
          </p:txBody>
        </p:sp>
        <p:sp>
          <p:nvSpPr>
            <p:cNvPr id="12" name="Untertitel 2">
              <a:extLst>
                <a:ext uri="{FF2B5EF4-FFF2-40B4-BE49-F238E27FC236}">
                  <a16:creationId xmlns:a16="http://schemas.microsoft.com/office/drawing/2014/main" id="{368B967C-2F7E-44CD-8E5D-91B4F2C22BAA}"/>
                </a:ext>
              </a:extLst>
            </p:cNvPr>
            <p:cNvSpPr txBox="1">
              <a:spLocks/>
            </p:cNvSpPr>
            <p:nvPr/>
          </p:nvSpPr>
          <p:spPr>
            <a:xfrm>
              <a:off x="8127846" y="1501319"/>
              <a:ext cx="4968553" cy="668494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0" indent="0" algn="l" defTabSz="914400" rtl="0" eaLnBrk="1" latinLnBrk="0" hangingPunct="1">
                <a:lnSpc>
                  <a:spcPts val="2500"/>
                </a:lnSpc>
                <a:spcBef>
                  <a:spcPts val="0"/>
                </a:spcBef>
                <a:buFont typeface="Arial" pitchFamily="34" charset="0"/>
                <a:buNone/>
                <a:defRPr lang="de-DE" sz="2000" kern="1200" baseline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rutiger LT Pro 55 Roman" panose="020B0602020204020204" pitchFamily="34" charset="0"/>
                  <a:ea typeface="+mn-ea"/>
                  <a:cs typeface="+mn-cs"/>
                </a:defRPr>
              </a:lvl1pPr>
              <a:lvl2pPr marL="497845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9569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493535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99138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489225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8707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84916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982761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 dirty="0"/>
                <a:t>Industrielle Bioökonomie Strategie für die Region Stuttgart</a:t>
              </a:r>
            </a:p>
          </p:txBody>
        </p:sp>
      </p:grpSp>
      <p:pic>
        <p:nvPicPr>
          <p:cNvPr id="9" name="Grafik 8" descr="C:\Users\local_dzaitsev\INetCache\Content.MSO\2BB146BF.tmp">
            <a:extLst>
              <a:ext uri="{FF2B5EF4-FFF2-40B4-BE49-F238E27FC236}">
                <a16:creationId xmlns:a16="http://schemas.microsoft.com/office/drawing/2014/main" id="{724C1C70-ED3F-4AE6-87F2-8513ADD2BC2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90" y="6717632"/>
            <a:ext cx="3576443" cy="527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Fraunhofer-Institut für Grenzflächen- und Bioverfahrenstechnik IGB">
            <a:extLst>
              <a:ext uri="{FF2B5EF4-FFF2-40B4-BE49-F238E27FC236}">
                <a16:creationId xmlns:a16="http://schemas.microsoft.com/office/drawing/2014/main" id="{E623D030-4635-4040-ACC0-8B209CDBF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435" y="6780739"/>
            <a:ext cx="1688837" cy="47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39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17;p14">
            <a:extLst>
              <a:ext uri="{FF2B5EF4-FFF2-40B4-BE49-F238E27FC236}">
                <a16:creationId xmlns:a16="http://schemas.microsoft.com/office/drawing/2014/main" id="{ADB8CD70-942E-4689-9339-BC04C7C19D7B}"/>
              </a:ext>
            </a:extLst>
          </p:cNvPr>
          <p:cNvSpPr txBox="1">
            <a:spLocks/>
          </p:cNvSpPr>
          <p:nvPr/>
        </p:nvSpPr>
        <p:spPr>
          <a:xfrm>
            <a:off x="447362" y="334498"/>
            <a:ext cx="12525808" cy="841904"/>
          </a:xfrm>
          <a:prstGeom prst="rect">
            <a:avLst/>
          </a:prstGeom>
        </p:spPr>
        <p:txBody>
          <a:bodyPr spcFirstLastPara="1" wrap="square" lIns="134400" tIns="134400" rIns="134400" bIns="13440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500" b="1" i="1" kern="1200">
                <a:solidFill>
                  <a:srgbClr val="002060"/>
                </a:solidFill>
                <a:latin typeface="Frutiger LT Pro 55 Roman" panose="020B0602020204020204" pitchFamily="34" charset="0"/>
                <a:ea typeface="+mj-ea"/>
                <a:cs typeface="+mj-cs"/>
              </a:defRPr>
            </a:lvl1pPr>
          </a:lstStyle>
          <a:p>
            <a:r>
              <a:rPr lang="en-GB" sz="3528" i="0" dirty="0">
                <a:latin typeface="+mj-lt"/>
              </a:rPr>
              <a:t>Wirtschaftsförderung Region Stuttgart </a:t>
            </a:r>
          </a:p>
        </p:txBody>
      </p: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9E985C3A-670E-485D-B0C9-79235B28F8BE}"/>
              </a:ext>
            </a:extLst>
          </p:cNvPr>
          <p:cNvGrpSpPr/>
          <p:nvPr/>
        </p:nvGrpSpPr>
        <p:grpSpPr>
          <a:xfrm>
            <a:off x="960835" y="2052439"/>
            <a:ext cx="11264548" cy="3744472"/>
            <a:chOff x="712800" y="2323830"/>
            <a:chExt cx="11264548" cy="3744472"/>
          </a:xfrm>
        </p:grpSpPr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EF09C286-024A-498F-9BFE-D974651E1044}"/>
                </a:ext>
              </a:extLst>
            </p:cNvPr>
            <p:cNvSpPr/>
            <p:nvPr/>
          </p:nvSpPr>
          <p:spPr>
            <a:xfrm>
              <a:off x="6793483" y="5636198"/>
              <a:ext cx="266573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600" dirty="0"/>
                <a:t>https://wrs.</a:t>
              </a:r>
              <a:r>
                <a:rPr lang="de-DE" sz="1400" dirty="0"/>
                <a:t>region-stuttgart</a:t>
              </a:r>
              <a:r>
                <a:rPr lang="de-DE" sz="1600" dirty="0"/>
                <a:t>.de/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36C07A4D-C898-475F-AC4D-538AB7BED9B8}"/>
                </a:ext>
              </a:extLst>
            </p:cNvPr>
            <p:cNvSpPr txBox="1"/>
            <p:nvPr/>
          </p:nvSpPr>
          <p:spPr>
            <a:xfrm>
              <a:off x="6176023" y="2323830"/>
              <a:ext cx="367076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400" b="1" dirty="0"/>
                <a:t>Schwerpunkte und Angebote</a:t>
              </a:r>
            </a:p>
          </p:txBody>
        </p: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01A40AF8-6539-4F02-8A8A-6ED6A113AC81}"/>
                </a:ext>
              </a:extLst>
            </p:cNvPr>
            <p:cNvGrpSpPr/>
            <p:nvPr/>
          </p:nvGrpSpPr>
          <p:grpSpPr>
            <a:xfrm>
              <a:off x="712800" y="2357021"/>
              <a:ext cx="5360603" cy="3711225"/>
              <a:chOff x="672459" y="2311417"/>
              <a:chExt cx="5360603" cy="3711225"/>
            </a:xfrm>
          </p:grpSpPr>
          <p:grpSp>
            <p:nvGrpSpPr>
              <p:cNvPr id="42" name="Gruppieren 41">
                <a:extLst>
                  <a:ext uri="{FF2B5EF4-FFF2-40B4-BE49-F238E27FC236}">
                    <a16:creationId xmlns:a16="http://schemas.microsoft.com/office/drawing/2014/main" id="{5B66B3B6-7983-4595-8664-851D64DDDC86}"/>
                  </a:ext>
                </a:extLst>
              </p:cNvPr>
              <p:cNvGrpSpPr/>
              <p:nvPr/>
            </p:nvGrpSpPr>
            <p:grpSpPr>
              <a:xfrm>
                <a:off x="672459" y="2311417"/>
                <a:ext cx="5360603" cy="3063153"/>
                <a:chOff x="672459" y="2311417"/>
                <a:chExt cx="5360603" cy="3063153"/>
              </a:xfrm>
            </p:grpSpPr>
            <p:sp>
              <p:nvSpPr>
                <p:cNvPr id="33" name="Rechteck 32">
                  <a:extLst>
                    <a:ext uri="{FF2B5EF4-FFF2-40B4-BE49-F238E27FC236}">
                      <a16:creationId xmlns:a16="http://schemas.microsoft.com/office/drawing/2014/main" id="{36EF7340-11AB-4F42-B7EC-CCACBA2C6548}"/>
                    </a:ext>
                  </a:extLst>
                </p:cNvPr>
                <p:cNvSpPr/>
                <p:nvPr/>
              </p:nvSpPr>
              <p:spPr>
                <a:xfrm>
                  <a:off x="672803" y="2311417"/>
                  <a:ext cx="5360259" cy="50748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FC5E8">
                        <a:shade val="30000"/>
                        <a:satMod val="115000"/>
                      </a:srgbClr>
                    </a:gs>
                    <a:gs pos="25000">
                      <a:srgbClr val="9FC5E8">
                        <a:shade val="67500"/>
                        <a:satMod val="115000"/>
                      </a:srgbClr>
                    </a:gs>
                    <a:gs pos="100000">
                      <a:srgbClr val="9FC5E8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 cmpd="sng">
                  <a:solidFill>
                    <a:srgbClr val="66666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de-DE" sz="1800" dirty="0">
                      <a:latin typeface="+mj-lt"/>
                    </a:rPr>
                    <a:t>Investitionen &amp; Ansiedlungen begleiten</a:t>
                  </a:r>
                </a:p>
              </p:txBody>
            </p:sp>
            <p:sp>
              <p:nvSpPr>
                <p:cNvPr id="35" name="Rechteck 34">
                  <a:extLst>
                    <a:ext uri="{FF2B5EF4-FFF2-40B4-BE49-F238E27FC236}">
                      <a16:creationId xmlns:a16="http://schemas.microsoft.com/office/drawing/2014/main" id="{FCA7CEEB-918E-4765-B8D3-4C2F10E966AD}"/>
                    </a:ext>
                  </a:extLst>
                </p:cNvPr>
                <p:cNvSpPr/>
                <p:nvPr/>
              </p:nvSpPr>
              <p:spPr>
                <a:xfrm>
                  <a:off x="672459" y="2922867"/>
                  <a:ext cx="5360259" cy="50748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FC5E8">
                        <a:shade val="30000"/>
                        <a:satMod val="115000"/>
                      </a:srgbClr>
                    </a:gs>
                    <a:gs pos="25000">
                      <a:srgbClr val="9FC5E8">
                        <a:shade val="67500"/>
                        <a:satMod val="115000"/>
                      </a:srgbClr>
                    </a:gs>
                    <a:gs pos="100000">
                      <a:srgbClr val="9FC5E8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 cmpd="sng">
                  <a:solidFill>
                    <a:srgbClr val="66666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de-DE" sz="1800" dirty="0">
                      <a:latin typeface="+mj-lt"/>
                    </a:rPr>
                    <a:t>Technologischen Wandel &amp; Digitalisierung befördern</a:t>
                  </a:r>
                </a:p>
              </p:txBody>
            </p:sp>
            <p:sp>
              <p:nvSpPr>
                <p:cNvPr id="36" name="Rechteck 35">
                  <a:extLst>
                    <a:ext uri="{FF2B5EF4-FFF2-40B4-BE49-F238E27FC236}">
                      <a16:creationId xmlns:a16="http://schemas.microsoft.com/office/drawing/2014/main" id="{C31F81B0-18BC-49D7-B9F0-7FDD396B26A5}"/>
                    </a:ext>
                  </a:extLst>
                </p:cNvPr>
                <p:cNvSpPr/>
                <p:nvPr/>
              </p:nvSpPr>
              <p:spPr>
                <a:xfrm>
                  <a:off x="672459" y="3570939"/>
                  <a:ext cx="5360259" cy="50748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FC5E8">
                        <a:shade val="30000"/>
                        <a:satMod val="115000"/>
                      </a:srgbClr>
                    </a:gs>
                    <a:gs pos="25000">
                      <a:srgbClr val="9FC5E8">
                        <a:shade val="67500"/>
                        <a:satMod val="115000"/>
                      </a:srgbClr>
                    </a:gs>
                    <a:gs pos="100000">
                      <a:srgbClr val="9FC5E8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 cmpd="sng">
                  <a:solidFill>
                    <a:srgbClr val="66666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de-DE" sz="1800" b="1" dirty="0">
                      <a:latin typeface="+mj-lt"/>
                    </a:rPr>
                    <a:t>Nachhaltige Nutzung von Ressourcen vorantreiben</a:t>
                  </a:r>
                </a:p>
              </p:txBody>
            </p:sp>
            <p:sp>
              <p:nvSpPr>
                <p:cNvPr id="37" name="Rechteck 36">
                  <a:extLst>
                    <a:ext uri="{FF2B5EF4-FFF2-40B4-BE49-F238E27FC236}">
                      <a16:creationId xmlns:a16="http://schemas.microsoft.com/office/drawing/2014/main" id="{A2EB4D02-7E48-4487-AD5E-8AB2E82A24B8}"/>
                    </a:ext>
                  </a:extLst>
                </p:cNvPr>
                <p:cNvSpPr/>
                <p:nvPr/>
              </p:nvSpPr>
              <p:spPr>
                <a:xfrm>
                  <a:off x="672802" y="4219011"/>
                  <a:ext cx="5360259" cy="50748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FC5E8">
                        <a:shade val="30000"/>
                        <a:satMod val="115000"/>
                      </a:srgbClr>
                    </a:gs>
                    <a:gs pos="25000">
                      <a:srgbClr val="9FC5E8">
                        <a:shade val="67500"/>
                        <a:satMod val="115000"/>
                      </a:srgbClr>
                    </a:gs>
                    <a:gs pos="100000">
                      <a:srgbClr val="9FC5E8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 cmpd="sng">
                  <a:solidFill>
                    <a:srgbClr val="66666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de-DE" sz="1800" dirty="0">
                      <a:latin typeface="+mj-lt"/>
                    </a:rPr>
                    <a:t>Unternehmertum &amp; Kreativität fördern</a:t>
                  </a:r>
                </a:p>
              </p:txBody>
            </p:sp>
            <p:sp>
              <p:nvSpPr>
                <p:cNvPr id="38" name="Rechteck 37">
                  <a:extLst>
                    <a:ext uri="{FF2B5EF4-FFF2-40B4-BE49-F238E27FC236}">
                      <a16:creationId xmlns:a16="http://schemas.microsoft.com/office/drawing/2014/main" id="{403898EE-CEBD-480D-974A-741E781B2DA2}"/>
                    </a:ext>
                  </a:extLst>
                </p:cNvPr>
                <p:cNvSpPr/>
                <p:nvPr/>
              </p:nvSpPr>
              <p:spPr>
                <a:xfrm>
                  <a:off x="672802" y="4867083"/>
                  <a:ext cx="5360259" cy="50748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9FC5E8">
                        <a:shade val="30000"/>
                        <a:satMod val="115000"/>
                      </a:srgbClr>
                    </a:gs>
                    <a:gs pos="25000">
                      <a:srgbClr val="9FC5E8">
                        <a:shade val="67500"/>
                        <a:satMod val="115000"/>
                      </a:srgbClr>
                    </a:gs>
                    <a:gs pos="100000">
                      <a:srgbClr val="9FC5E8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 cmpd="sng">
                  <a:solidFill>
                    <a:srgbClr val="66666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de-DE" sz="1800" dirty="0">
                      <a:latin typeface="+mj-lt"/>
                    </a:rPr>
                    <a:t>Gestaltung der Arbeitswelt &amp; Fachkräftesicherung</a:t>
                  </a:r>
                </a:p>
              </p:txBody>
            </p:sp>
          </p:grpSp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BFDB4854-EAF3-4C08-9AE9-A7950C5D915F}"/>
                  </a:ext>
                </a:extLst>
              </p:cNvPr>
              <p:cNvSpPr/>
              <p:nvPr/>
            </p:nvSpPr>
            <p:spPr>
              <a:xfrm>
                <a:off x="672802" y="5515155"/>
                <a:ext cx="5360259" cy="507487"/>
              </a:xfrm>
              <a:prstGeom prst="rect">
                <a:avLst/>
              </a:prstGeom>
              <a:gradFill flip="none" rotWithShape="1">
                <a:gsLst>
                  <a:gs pos="0">
                    <a:srgbClr val="9FC5E8">
                      <a:shade val="30000"/>
                      <a:satMod val="115000"/>
                    </a:srgbClr>
                  </a:gs>
                  <a:gs pos="25000">
                    <a:srgbClr val="9FC5E8">
                      <a:shade val="67500"/>
                      <a:satMod val="115000"/>
                    </a:srgbClr>
                  </a:gs>
                  <a:gs pos="100000">
                    <a:srgbClr val="9FC5E8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66666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DE" sz="1800" dirty="0">
                    <a:latin typeface="+mj-lt"/>
                  </a:rPr>
                  <a:t>Standort positionieren</a:t>
                </a:r>
              </a:p>
            </p:txBody>
          </p:sp>
        </p:grpSp>
        <p:sp>
          <p:nvSpPr>
            <p:cNvPr id="60" name="Rechteck 59">
              <a:extLst>
                <a:ext uri="{FF2B5EF4-FFF2-40B4-BE49-F238E27FC236}">
                  <a16:creationId xmlns:a16="http://schemas.microsoft.com/office/drawing/2014/main" id="{6C406CDD-9C53-4F64-8690-2F280057CDEF}"/>
                </a:ext>
              </a:extLst>
            </p:cNvPr>
            <p:cNvSpPr/>
            <p:nvPr/>
          </p:nvSpPr>
          <p:spPr>
            <a:xfrm>
              <a:off x="9961124" y="2357020"/>
              <a:ext cx="2016224" cy="507487"/>
            </a:xfrm>
            <a:prstGeom prst="rect">
              <a:avLst/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/>
                <a:t>Unternehmen</a:t>
              </a:r>
            </a:p>
          </p:txBody>
        </p:sp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FCE1A601-8C69-412E-A4CD-77296508C070}"/>
                </a:ext>
              </a:extLst>
            </p:cNvPr>
            <p:cNvSpPr/>
            <p:nvPr/>
          </p:nvSpPr>
          <p:spPr>
            <a:xfrm>
              <a:off x="9949409" y="2988706"/>
              <a:ext cx="2016224" cy="507600"/>
            </a:xfrm>
            <a:prstGeom prst="rect">
              <a:avLst/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/>
                <a:t>Investor*innen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97A825C9-2B2F-4A76-A8A3-91BA90DD0FF9}"/>
                </a:ext>
              </a:extLst>
            </p:cNvPr>
            <p:cNvSpPr/>
            <p:nvPr/>
          </p:nvSpPr>
          <p:spPr>
            <a:xfrm>
              <a:off x="9949409" y="3636665"/>
              <a:ext cx="2016224" cy="507600"/>
            </a:xfrm>
            <a:prstGeom prst="rect">
              <a:avLst/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/>
                <a:t>Gründer*innen</a:t>
              </a:r>
            </a:p>
          </p:txBody>
        </p:sp>
        <p:sp>
          <p:nvSpPr>
            <p:cNvPr id="71" name="Rechteck 70">
              <a:extLst>
                <a:ext uri="{FF2B5EF4-FFF2-40B4-BE49-F238E27FC236}">
                  <a16:creationId xmlns:a16="http://schemas.microsoft.com/office/drawing/2014/main" id="{2B2E5E51-1609-4163-9704-E37BF405480D}"/>
                </a:ext>
              </a:extLst>
            </p:cNvPr>
            <p:cNvSpPr/>
            <p:nvPr/>
          </p:nvSpPr>
          <p:spPr>
            <a:xfrm>
              <a:off x="9961124" y="4264502"/>
              <a:ext cx="2016224" cy="507600"/>
            </a:xfrm>
            <a:prstGeom prst="rect">
              <a:avLst/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/>
                <a:t>Fachkräfte</a:t>
              </a:r>
            </a:p>
          </p:txBody>
        </p:sp>
        <p:sp>
          <p:nvSpPr>
            <p:cNvPr id="72" name="Rechteck 71">
              <a:extLst>
                <a:ext uri="{FF2B5EF4-FFF2-40B4-BE49-F238E27FC236}">
                  <a16:creationId xmlns:a16="http://schemas.microsoft.com/office/drawing/2014/main" id="{EBDE0148-CC1F-4632-9063-25FB4635F3CA}"/>
                </a:ext>
              </a:extLst>
            </p:cNvPr>
            <p:cNvSpPr/>
            <p:nvPr/>
          </p:nvSpPr>
          <p:spPr>
            <a:xfrm>
              <a:off x="9961124" y="4912461"/>
              <a:ext cx="2016224" cy="507600"/>
            </a:xfrm>
            <a:prstGeom prst="rect">
              <a:avLst/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/>
                <a:t>Kommunen</a:t>
              </a:r>
            </a:p>
          </p:txBody>
        </p:sp>
        <p:sp>
          <p:nvSpPr>
            <p:cNvPr id="73" name="Rechteck 72">
              <a:extLst>
                <a:ext uri="{FF2B5EF4-FFF2-40B4-BE49-F238E27FC236}">
                  <a16:creationId xmlns:a16="http://schemas.microsoft.com/office/drawing/2014/main" id="{E4C07876-682D-4F56-8CD1-3E0AEC4D50A3}"/>
                </a:ext>
              </a:extLst>
            </p:cNvPr>
            <p:cNvSpPr/>
            <p:nvPr/>
          </p:nvSpPr>
          <p:spPr>
            <a:xfrm>
              <a:off x="9961124" y="5560702"/>
              <a:ext cx="2016224" cy="507600"/>
            </a:xfrm>
            <a:prstGeom prst="rect">
              <a:avLst/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/>
                <a:t>Internationals</a:t>
              </a:r>
            </a:p>
          </p:txBody>
        </p:sp>
        <p:pic>
          <p:nvPicPr>
            <p:cNvPr id="1026" name="Picture 2" descr="https://roogle2.region-stuttgart.de/wp-content/uploads/dmt3wp/meetup-i40-und-iot-1200x675.jpg.jpg">
              <a:extLst>
                <a:ext uri="{FF2B5EF4-FFF2-40B4-BE49-F238E27FC236}">
                  <a16:creationId xmlns:a16="http://schemas.microsoft.com/office/drawing/2014/main" id="{17FF6C52-E0E6-4942-9459-5F4E801310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7141" y="3326508"/>
              <a:ext cx="3839191" cy="2159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42882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532371" y="368103"/>
            <a:ext cx="12525808" cy="841904"/>
          </a:xfrm>
          <a:prstGeom prst="rect">
            <a:avLst/>
          </a:prstGeom>
        </p:spPr>
        <p:txBody>
          <a:bodyPr spcFirstLastPara="1" wrap="square" lIns="134400" tIns="134400" rIns="134400" bIns="134400" anchor="t" anchorCtr="0">
            <a:normAutofit/>
          </a:bodyPr>
          <a:lstStyle/>
          <a:p>
            <a:pPr algn="l"/>
            <a:r>
              <a:rPr lang="en-GB" sz="3528" b="1" dirty="0">
                <a:solidFill>
                  <a:srgbClr val="002060"/>
                </a:solidFill>
              </a:rPr>
              <a:t>Bioökonomie in der Region Stuttgart</a:t>
            </a:r>
            <a:endParaRPr sz="3528" b="1" dirty="0">
              <a:solidFill>
                <a:srgbClr val="002060"/>
              </a:solidFill>
            </a:endParaRPr>
          </a:p>
        </p:txBody>
      </p:sp>
      <p:cxnSp>
        <p:nvCxnSpPr>
          <p:cNvPr id="58" name="Google Shape;58;p13"/>
          <p:cNvCxnSpPr/>
          <p:nvPr/>
        </p:nvCxnSpPr>
        <p:spPr>
          <a:xfrm flipH="1">
            <a:off x="707743" y="6312188"/>
            <a:ext cx="466758" cy="358107"/>
          </a:xfrm>
          <a:prstGeom prst="straightConnector1">
            <a:avLst/>
          </a:prstGeom>
          <a:noFill/>
          <a:ln w="9525" cap="flat" cmpd="sng">
            <a:solidFill>
              <a:srgbClr val="009FE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" name="Google Shape;59;p13"/>
          <p:cNvCxnSpPr/>
          <p:nvPr/>
        </p:nvCxnSpPr>
        <p:spPr>
          <a:xfrm>
            <a:off x="707742" y="6676579"/>
            <a:ext cx="4985282" cy="14113"/>
          </a:xfrm>
          <a:prstGeom prst="straightConnector1">
            <a:avLst/>
          </a:prstGeom>
          <a:noFill/>
          <a:ln w="9525" cap="flat" cmpd="sng">
            <a:solidFill>
              <a:srgbClr val="009FE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" name="Google Shape;60;p13"/>
          <p:cNvCxnSpPr/>
          <p:nvPr/>
        </p:nvCxnSpPr>
        <p:spPr>
          <a:xfrm flipH="1">
            <a:off x="6310080" y="6328248"/>
            <a:ext cx="409706" cy="358107"/>
          </a:xfrm>
          <a:prstGeom prst="straightConnector1">
            <a:avLst/>
          </a:prstGeom>
          <a:noFill/>
          <a:ln w="9525" cap="flat" cmpd="sng">
            <a:solidFill>
              <a:srgbClr val="009FE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" name="Google Shape;61;p13"/>
          <p:cNvCxnSpPr/>
          <p:nvPr/>
        </p:nvCxnSpPr>
        <p:spPr>
          <a:xfrm>
            <a:off x="6310077" y="6692639"/>
            <a:ext cx="6419025" cy="14113"/>
          </a:xfrm>
          <a:prstGeom prst="straightConnector1">
            <a:avLst/>
          </a:prstGeom>
          <a:noFill/>
          <a:ln w="9525" cap="flat" cmpd="sng">
            <a:solidFill>
              <a:srgbClr val="009FE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" name="Google Shape;62;p13"/>
          <p:cNvSpPr txBox="1"/>
          <p:nvPr/>
        </p:nvSpPr>
        <p:spPr>
          <a:xfrm>
            <a:off x="6721475" y="6241258"/>
            <a:ext cx="6011082" cy="711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4400" tIns="134400" rIns="134400" bIns="134400" anchor="t" anchorCtr="0">
            <a:spAutoFit/>
          </a:bodyPr>
          <a:lstStyle/>
          <a:p>
            <a:pPr algn="just">
              <a:lnSpc>
                <a:spcPct val="115000"/>
              </a:lnSpc>
              <a:spcAft>
                <a:spcPts val="1176"/>
              </a:spcAft>
            </a:pPr>
            <a:r>
              <a:rPr lang="en-GB" sz="1617" b="1" dirty="0">
                <a:solidFill>
                  <a:schemeClr val="dk1"/>
                </a:solidFill>
                <a:latin typeface="+mj-lt"/>
                <a:ea typeface="Frutiger LT Pro 45 Light"/>
                <a:cs typeface="Frutiger LT Pro 45 Light"/>
                <a:sym typeface="Frutiger LT Pro 45 Light"/>
              </a:rPr>
              <a:t>30 </a:t>
            </a:r>
            <a:r>
              <a:rPr lang="de-DE" sz="1617" dirty="0">
                <a:solidFill>
                  <a:schemeClr val="dk1"/>
                </a:solidFill>
                <a:latin typeface="+mj-lt"/>
                <a:ea typeface="Frutiger LT Pro 45 Light"/>
                <a:cs typeface="Frutiger LT Pro 45 Light"/>
                <a:sym typeface="Frutiger LT Pro 45 Light"/>
              </a:rPr>
              <a:t>Aktive Start-ups in der Region</a:t>
            </a:r>
            <a:endParaRPr sz="3087" dirty="0">
              <a:latin typeface="+mj-lt"/>
            </a:endParaRPr>
          </a:p>
        </p:txBody>
      </p:sp>
      <p:grpSp>
        <p:nvGrpSpPr>
          <p:cNvPr id="63" name="Google Shape;63;p13"/>
          <p:cNvGrpSpPr/>
          <p:nvPr/>
        </p:nvGrpSpPr>
        <p:grpSpPr>
          <a:xfrm>
            <a:off x="707320" y="1587557"/>
            <a:ext cx="13376959" cy="4949193"/>
            <a:chOff x="480910" y="1012525"/>
            <a:chExt cx="9099590" cy="3366656"/>
          </a:xfrm>
        </p:grpSpPr>
        <p:pic>
          <p:nvPicPr>
            <p:cNvPr id="64" name="Google Shape;64;p13"/>
            <p:cNvPicPr preferRelativeResize="0"/>
            <p:nvPr/>
          </p:nvPicPr>
          <p:blipFill rotWithShape="1">
            <a:blip r:embed="rId3">
              <a:alphaModFix/>
            </a:blip>
            <a:srcRect l="4414" t="7314" r="3044" b="3590"/>
            <a:stretch/>
          </p:blipFill>
          <p:spPr>
            <a:xfrm>
              <a:off x="616500" y="1012525"/>
              <a:ext cx="3099550" cy="222852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5" name="Google Shape;65;p13"/>
            <p:cNvGrpSpPr/>
            <p:nvPr/>
          </p:nvGrpSpPr>
          <p:grpSpPr>
            <a:xfrm>
              <a:off x="7268400" y="2141400"/>
              <a:ext cx="1468701" cy="696000"/>
              <a:chOff x="7573200" y="2598600"/>
              <a:chExt cx="1468701" cy="696000"/>
            </a:xfrm>
          </p:grpSpPr>
          <p:pic>
            <p:nvPicPr>
              <p:cNvPr id="67" name="Google Shape;67;p13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7573200" y="2598600"/>
                <a:ext cx="1432701" cy="3055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8" name="Google Shape;68;p13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7609200" y="3070200"/>
                <a:ext cx="1432701" cy="2244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9" name="Google Shape;69;p13"/>
            <p:cNvGrpSpPr/>
            <p:nvPr/>
          </p:nvGrpSpPr>
          <p:grpSpPr>
            <a:xfrm>
              <a:off x="3992352" y="1062777"/>
              <a:ext cx="2983231" cy="2228502"/>
              <a:chOff x="4246660" y="890256"/>
              <a:chExt cx="2912174" cy="2081350"/>
            </a:xfrm>
          </p:grpSpPr>
          <p:pic>
            <p:nvPicPr>
              <p:cNvPr id="70" name="Google Shape;70;p13"/>
              <p:cNvPicPr preferRelativeResize="0"/>
              <p:nvPr/>
            </p:nvPicPr>
            <p:blipFill rotWithShape="1">
              <a:blip r:embed="rId6">
                <a:alphaModFix/>
              </a:blip>
              <a:srcRect l="38496" t="6843" r="37743" b="44378"/>
              <a:stretch/>
            </p:blipFill>
            <p:spPr>
              <a:xfrm>
                <a:off x="4246660" y="890256"/>
                <a:ext cx="2912174" cy="20813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1" name="Google Shape;71;p13"/>
              <p:cNvPicPr preferRelativeResize="0"/>
              <p:nvPr/>
            </p:nvPicPr>
            <p:blipFill rotWithShape="1">
              <a:blip r:embed="rId6">
                <a:alphaModFix/>
              </a:blip>
              <a:srcRect l="52951" t="59778" r="44505" b="34962"/>
              <a:stretch/>
            </p:blipFill>
            <p:spPr>
              <a:xfrm>
                <a:off x="5973250" y="2742913"/>
                <a:ext cx="311726" cy="22440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72" name="Google Shape;72;p13"/>
            <p:cNvSpPr/>
            <p:nvPr/>
          </p:nvSpPr>
          <p:spPr>
            <a:xfrm>
              <a:off x="4658400" y="3763600"/>
              <a:ext cx="126600" cy="108000"/>
            </a:xfrm>
            <a:prstGeom prst="ellipse">
              <a:avLst/>
            </a:prstGeom>
            <a:solidFill>
              <a:srgbClr val="2F2A5A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34400" tIns="134400" rIns="134400" bIns="134400" anchor="ctr" anchorCtr="0">
              <a:noAutofit/>
            </a:bodyPr>
            <a:lstStyle/>
            <a:p>
              <a:endParaRPr sz="3087">
                <a:latin typeface="+mj-lt"/>
              </a:endParaRPr>
            </a:p>
          </p:txBody>
        </p:sp>
        <p:sp>
          <p:nvSpPr>
            <p:cNvPr id="73" name="Google Shape;73;p13"/>
            <p:cNvSpPr txBox="1"/>
            <p:nvPr/>
          </p:nvSpPr>
          <p:spPr>
            <a:xfrm>
              <a:off x="4752000" y="3653975"/>
              <a:ext cx="4828500" cy="4839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4400" tIns="134400" rIns="134400" bIns="134400" anchor="t" anchorCtr="0">
              <a:spAutoFit/>
            </a:bodyPr>
            <a:lstStyle/>
            <a:p>
              <a:pPr algn="just">
                <a:lnSpc>
                  <a:spcPct val="115000"/>
                </a:lnSpc>
                <a:spcAft>
                  <a:spcPts val="1176"/>
                </a:spcAft>
              </a:pPr>
              <a:r>
                <a:rPr lang="de-DE" sz="1617" dirty="0">
                  <a:solidFill>
                    <a:schemeClr val="dk1"/>
                  </a:solidFill>
                  <a:latin typeface="+mj-lt"/>
                  <a:ea typeface="Frutiger LT Pro 45 Light"/>
                  <a:cs typeface="Frutiger LT Pro 45 Light"/>
                  <a:sym typeface="Frutiger LT Pro 45 Light"/>
                </a:rPr>
                <a:t>Mehr als 50 Akteure der Bioökonomie in der Region Stuttgart</a:t>
              </a:r>
              <a:endParaRPr sz="3087" dirty="0">
                <a:latin typeface="+mj-lt"/>
              </a:endParaRPr>
            </a:p>
          </p:txBody>
        </p:sp>
        <p:cxnSp>
          <p:nvCxnSpPr>
            <p:cNvPr id="74" name="Google Shape;74;p13"/>
            <p:cNvCxnSpPr/>
            <p:nvPr/>
          </p:nvCxnSpPr>
          <p:spPr>
            <a:xfrm flipH="1">
              <a:off x="4291691" y="3182013"/>
              <a:ext cx="552600" cy="474000"/>
            </a:xfrm>
            <a:prstGeom prst="straightConnector1">
              <a:avLst/>
            </a:prstGeom>
            <a:noFill/>
            <a:ln w="9525" cap="flat" cmpd="sng">
              <a:solidFill>
                <a:srgbClr val="009FE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" name="Google Shape;75;p13"/>
            <p:cNvCxnSpPr/>
            <p:nvPr/>
          </p:nvCxnSpPr>
          <p:spPr>
            <a:xfrm>
              <a:off x="4291849" y="3660213"/>
              <a:ext cx="4366500" cy="9600"/>
            </a:xfrm>
            <a:prstGeom prst="straightConnector1">
              <a:avLst/>
            </a:prstGeom>
            <a:noFill/>
            <a:ln w="9525" cap="flat" cmpd="sng">
              <a:solidFill>
                <a:srgbClr val="009FE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76;p13"/>
            <p:cNvCxnSpPr/>
            <p:nvPr/>
          </p:nvCxnSpPr>
          <p:spPr>
            <a:xfrm flipH="1">
              <a:off x="4292151" y="3683363"/>
              <a:ext cx="278700" cy="243600"/>
            </a:xfrm>
            <a:prstGeom prst="straightConnector1">
              <a:avLst/>
            </a:prstGeom>
            <a:noFill/>
            <a:ln w="9525" cap="flat" cmpd="sng">
              <a:solidFill>
                <a:srgbClr val="009FE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Google Shape;77;p13"/>
            <p:cNvCxnSpPr/>
            <p:nvPr/>
          </p:nvCxnSpPr>
          <p:spPr>
            <a:xfrm>
              <a:off x="4292149" y="3931238"/>
              <a:ext cx="4366500" cy="9600"/>
            </a:xfrm>
            <a:prstGeom prst="straightConnector1">
              <a:avLst/>
            </a:prstGeom>
            <a:noFill/>
            <a:ln w="9525" cap="flat" cmpd="sng">
              <a:solidFill>
                <a:srgbClr val="009FE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" name="Google Shape;78;p13"/>
            <p:cNvCxnSpPr/>
            <p:nvPr/>
          </p:nvCxnSpPr>
          <p:spPr>
            <a:xfrm flipH="1">
              <a:off x="4292151" y="3954388"/>
              <a:ext cx="278700" cy="243600"/>
            </a:xfrm>
            <a:prstGeom prst="straightConnector1">
              <a:avLst/>
            </a:prstGeom>
            <a:noFill/>
            <a:ln w="9525" cap="flat" cmpd="sng">
              <a:solidFill>
                <a:srgbClr val="009FE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" name="Google Shape;79;p13"/>
            <p:cNvCxnSpPr/>
            <p:nvPr/>
          </p:nvCxnSpPr>
          <p:spPr>
            <a:xfrm>
              <a:off x="4292149" y="4202263"/>
              <a:ext cx="4366500" cy="9600"/>
            </a:xfrm>
            <a:prstGeom prst="straightConnector1">
              <a:avLst/>
            </a:prstGeom>
            <a:noFill/>
            <a:ln w="9525" cap="flat" cmpd="sng">
              <a:solidFill>
                <a:srgbClr val="009FE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0" name="Google Shape;80;p13"/>
            <p:cNvSpPr txBox="1"/>
            <p:nvPr/>
          </p:nvSpPr>
          <p:spPr>
            <a:xfrm>
              <a:off x="4476462" y="3364075"/>
              <a:ext cx="3415200" cy="5016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4400" tIns="134400" rIns="134400" bIns="134400" anchor="t" anchorCtr="0">
              <a:spAutoFit/>
            </a:bodyPr>
            <a:lstStyle/>
            <a:p>
              <a:pPr algn="just">
                <a:lnSpc>
                  <a:spcPct val="115000"/>
                </a:lnSpc>
                <a:spcAft>
                  <a:spcPts val="1176"/>
                </a:spcAft>
              </a:pPr>
              <a:r>
                <a:rPr lang="en-GB" sz="1617" dirty="0">
                  <a:solidFill>
                    <a:schemeClr val="dk1"/>
                  </a:solidFill>
                  <a:latin typeface="+mj-lt"/>
                  <a:ea typeface="Frutiger LT Pro 45 Light"/>
                  <a:cs typeface="Frutiger LT Pro 45 Light"/>
                  <a:sym typeface="Frutiger LT Pro 45 Light"/>
                </a:rPr>
                <a:t>   </a:t>
              </a:r>
              <a:r>
                <a:rPr lang="en-GB" sz="1764" b="1" dirty="0">
                  <a:solidFill>
                    <a:schemeClr val="dk1"/>
                  </a:solidFill>
                  <a:latin typeface="+mj-lt"/>
                  <a:ea typeface="Frutiger LT Pro 45 Light"/>
                  <a:cs typeface="Frutiger LT Pro 45 Light"/>
                  <a:sym typeface="Frutiger LT Pro 45 Light"/>
                </a:rPr>
                <a:t>3</a:t>
              </a:r>
              <a:r>
                <a:rPr lang="en-GB" sz="1617" dirty="0">
                  <a:solidFill>
                    <a:schemeClr val="dk1"/>
                  </a:solidFill>
                  <a:latin typeface="+mj-lt"/>
                  <a:ea typeface="Frutiger LT Pro 45 Light"/>
                  <a:cs typeface="Frutiger LT Pro 45 Light"/>
                  <a:sym typeface="Frutiger LT Pro 45 Light"/>
                </a:rPr>
                <a:t> </a:t>
              </a:r>
              <a:r>
                <a:rPr lang="de-DE" sz="1617" dirty="0">
                  <a:solidFill>
                    <a:schemeClr val="dk1"/>
                  </a:solidFill>
                  <a:latin typeface="+mj-lt"/>
                  <a:ea typeface="Frutiger LT Pro 45 Light"/>
                  <a:cs typeface="Frutiger LT Pro 45 Light"/>
                  <a:sym typeface="Frutiger LT Pro 45 Light"/>
                </a:rPr>
                <a:t>Zentrale Forschungseinrichtungen in der Region</a:t>
              </a:r>
              <a:endParaRPr sz="1617" dirty="0">
                <a:solidFill>
                  <a:schemeClr val="dk1"/>
                </a:solidFill>
                <a:latin typeface="+mj-lt"/>
                <a:ea typeface="Frutiger LT Pro 45 Light"/>
                <a:cs typeface="Frutiger LT Pro 45 Light"/>
                <a:sym typeface="Frutiger LT Pro 45 Light"/>
              </a:endParaRPr>
            </a:p>
          </p:txBody>
        </p:sp>
        <p:sp>
          <p:nvSpPr>
            <p:cNvPr id="81" name="Google Shape;81;p13"/>
            <p:cNvSpPr txBox="1"/>
            <p:nvPr/>
          </p:nvSpPr>
          <p:spPr>
            <a:xfrm>
              <a:off x="4741200" y="3895200"/>
              <a:ext cx="4402800" cy="4839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4400" tIns="134400" rIns="134400" bIns="134400" anchor="t" anchorCtr="0">
              <a:spAutoFit/>
            </a:bodyPr>
            <a:lstStyle/>
            <a:p>
              <a:pPr algn="just">
                <a:lnSpc>
                  <a:spcPct val="115000"/>
                </a:lnSpc>
                <a:spcAft>
                  <a:spcPts val="1176"/>
                </a:spcAft>
              </a:pPr>
              <a:r>
                <a:rPr lang="de-DE" sz="1617" dirty="0">
                  <a:solidFill>
                    <a:schemeClr val="dk1"/>
                  </a:solidFill>
                  <a:latin typeface="+mj-lt"/>
                  <a:ea typeface="Frutiger LT Pro 45 Light"/>
                  <a:cs typeface="Frutiger LT Pro 45 Light"/>
                  <a:sym typeface="Frutiger LT Pro 45 Light"/>
                </a:rPr>
                <a:t>Akteure, außer der Region, aber in Baden-Württemberg</a:t>
              </a:r>
              <a:endParaRPr sz="3087" dirty="0">
                <a:latin typeface="+mj-lt"/>
              </a:endParaRPr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4658400" y="4014749"/>
              <a:ext cx="126600" cy="108000"/>
            </a:xfrm>
            <a:prstGeom prst="ellipse">
              <a:avLst/>
            </a:prstGeom>
            <a:solidFill>
              <a:srgbClr val="60A9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34400" tIns="134400" rIns="134400" bIns="134400" anchor="ctr" anchorCtr="0">
              <a:noAutofit/>
            </a:bodyPr>
            <a:lstStyle/>
            <a:p>
              <a:endParaRPr sz="3087">
                <a:latin typeface="+mj-lt"/>
              </a:endParaRPr>
            </a:p>
          </p:txBody>
        </p:sp>
        <p:grpSp>
          <p:nvGrpSpPr>
            <p:cNvPr id="83" name="Google Shape;83;p13"/>
            <p:cNvGrpSpPr/>
            <p:nvPr/>
          </p:nvGrpSpPr>
          <p:grpSpPr>
            <a:xfrm>
              <a:off x="480910" y="3180875"/>
              <a:ext cx="3599986" cy="1103425"/>
              <a:chOff x="633327" y="3180875"/>
              <a:chExt cx="3415223" cy="1103425"/>
            </a:xfrm>
          </p:grpSpPr>
          <p:grpSp>
            <p:nvGrpSpPr>
              <p:cNvPr id="84" name="Google Shape;84;p13"/>
              <p:cNvGrpSpPr/>
              <p:nvPr/>
            </p:nvGrpSpPr>
            <p:grpSpPr>
              <a:xfrm>
                <a:off x="633327" y="3180875"/>
                <a:ext cx="3220690" cy="487800"/>
                <a:chOff x="615482" y="3104675"/>
                <a:chExt cx="2608268" cy="487800"/>
              </a:xfrm>
            </p:grpSpPr>
            <p:cxnSp>
              <p:nvCxnSpPr>
                <p:cNvPr id="85" name="Google Shape;85;p13"/>
                <p:cNvCxnSpPr/>
                <p:nvPr/>
              </p:nvCxnSpPr>
              <p:spPr>
                <a:xfrm flipH="1">
                  <a:off x="615482" y="3104675"/>
                  <a:ext cx="424500" cy="474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9FE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6" name="Google Shape;86;p13"/>
                <p:cNvCxnSpPr/>
                <p:nvPr/>
              </p:nvCxnSpPr>
              <p:spPr>
                <a:xfrm>
                  <a:off x="615550" y="3582875"/>
                  <a:ext cx="2608200" cy="9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9FE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7" name="Google Shape;87;p13"/>
              <p:cNvGrpSpPr/>
              <p:nvPr/>
            </p:nvGrpSpPr>
            <p:grpSpPr>
              <a:xfrm>
                <a:off x="633600" y="3682225"/>
                <a:ext cx="3220605" cy="257475"/>
                <a:chOff x="615550" y="3335000"/>
                <a:chExt cx="2608200" cy="257475"/>
              </a:xfrm>
            </p:grpSpPr>
            <p:cxnSp>
              <p:nvCxnSpPr>
                <p:cNvPr id="88" name="Google Shape;88;p13"/>
                <p:cNvCxnSpPr/>
                <p:nvPr/>
              </p:nvCxnSpPr>
              <p:spPr>
                <a:xfrm flipH="1">
                  <a:off x="615550" y="3335000"/>
                  <a:ext cx="214200" cy="243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9FE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9" name="Google Shape;89;p13"/>
                <p:cNvCxnSpPr/>
                <p:nvPr/>
              </p:nvCxnSpPr>
              <p:spPr>
                <a:xfrm>
                  <a:off x="615550" y="3582875"/>
                  <a:ext cx="2608200" cy="9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9FE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90" name="Google Shape;90;p13"/>
              <p:cNvGrpSpPr/>
              <p:nvPr/>
            </p:nvGrpSpPr>
            <p:grpSpPr>
              <a:xfrm>
                <a:off x="633600" y="3953250"/>
                <a:ext cx="3209122" cy="257475"/>
                <a:chOff x="615550" y="3335000"/>
                <a:chExt cx="2598900" cy="257475"/>
              </a:xfrm>
            </p:grpSpPr>
            <p:cxnSp>
              <p:nvCxnSpPr>
                <p:cNvPr id="91" name="Google Shape;91;p13"/>
                <p:cNvCxnSpPr/>
                <p:nvPr/>
              </p:nvCxnSpPr>
              <p:spPr>
                <a:xfrm flipH="1">
                  <a:off x="615550" y="3335000"/>
                  <a:ext cx="214200" cy="243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9FE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92" name="Google Shape;92;p13"/>
                <p:cNvCxnSpPr/>
                <p:nvPr/>
              </p:nvCxnSpPr>
              <p:spPr>
                <a:xfrm>
                  <a:off x="615550" y="3582875"/>
                  <a:ext cx="2598900" cy="9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9FE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93" name="Google Shape;93;p13"/>
              <p:cNvSpPr txBox="1"/>
              <p:nvPr/>
            </p:nvSpPr>
            <p:spPr>
              <a:xfrm>
                <a:off x="808550" y="3362938"/>
                <a:ext cx="3240000" cy="4839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34400" tIns="134400" rIns="134400" bIns="134400" anchor="t" anchorCtr="0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1176"/>
                  </a:spcAft>
                </a:pPr>
                <a:r>
                  <a:rPr lang="de-DE" sz="1617" b="1" dirty="0">
                    <a:solidFill>
                      <a:schemeClr val="dk1"/>
                    </a:solidFill>
                    <a:latin typeface="+mj-lt"/>
                    <a:ea typeface="Frutiger LT Pro 45 Light"/>
                    <a:cs typeface="Frutiger LT Pro 45 Light"/>
                    <a:sym typeface="Frutiger LT Pro 45 Light"/>
                  </a:rPr>
                  <a:t>5 </a:t>
                </a:r>
                <a:r>
                  <a:rPr lang="de-DE" sz="1617" dirty="0">
                    <a:solidFill>
                      <a:schemeClr val="dk1"/>
                    </a:solidFill>
                    <a:latin typeface="+mj-lt"/>
                    <a:ea typeface="Frutiger LT Pro 45 Light"/>
                    <a:cs typeface="Frutiger LT Pro 45 Light"/>
                    <a:sym typeface="Frutiger LT Pro 45 Light"/>
                  </a:rPr>
                  <a:t>Landkreise und die Landeshauptstadt Stuttgart</a:t>
                </a:r>
                <a:endParaRPr sz="3087" dirty="0">
                  <a:latin typeface="+mj-lt"/>
                </a:endParaRPr>
              </a:p>
            </p:txBody>
          </p:sp>
          <p:sp>
            <p:nvSpPr>
              <p:cNvPr id="94" name="Google Shape;94;p13"/>
              <p:cNvSpPr txBox="1"/>
              <p:nvPr/>
            </p:nvSpPr>
            <p:spPr>
              <a:xfrm>
                <a:off x="808550" y="3633963"/>
                <a:ext cx="3240000" cy="4839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34400" tIns="134400" rIns="134400" bIns="134400" anchor="t" anchorCtr="0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1176"/>
                  </a:spcAft>
                </a:pPr>
                <a:r>
                  <a:rPr lang="de-DE" sz="1617" b="1" dirty="0">
                    <a:solidFill>
                      <a:schemeClr val="dk1"/>
                    </a:solidFill>
                    <a:latin typeface="+mj-lt"/>
                    <a:ea typeface="Frutiger LT Pro 45 Light"/>
                    <a:cs typeface="Frutiger LT Pro 45 Light"/>
                    <a:sym typeface="Frutiger LT Pro 45 Light"/>
                  </a:rPr>
                  <a:t>179 </a:t>
                </a:r>
                <a:r>
                  <a:rPr lang="de-DE" sz="1617" dirty="0">
                    <a:solidFill>
                      <a:schemeClr val="dk1"/>
                    </a:solidFill>
                    <a:latin typeface="+mj-lt"/>
                    <a:ea typeface="Frutiger LT Pro 45 Light"/>
                    <a:cs typeface="Frutiger LT Pro 45 Light"/>
                    <a:sym typeface="Frutiger LT Pro 45 Light"/>
                  </a:rPr>
                  <a:t>Gemeinden, </a:t>
                </a:r>
                <a:r>
                  <a:rPr lang="de-DE" sz="1617" b="1" dirty="0">
                    <a:solidFill>
                      <a:schemeClr val="dk1"/>
                    </a:solidFill>
                    <a:latin typeface="+mj-lt"/>
                    <a:ea typeface="Frutiger LT Pro 45 Light"/>
                    <a:cs typeface="Frutiger LT Pro 45 Light"/>
                    <a:sym typeface="Frutiger LT Pro 45 Light"/>
                  </a:rPr>
                  <a:t>2,8 </a:t>
                </a:r>
                <a:r>
                  <a:rPr lang="de-DE" sz="1617" dirty="0">
                    <a:solidFill>
                      <a:schemeClr val="dk1"/>
                    </a:solidFill>
                    <a:latin typeface="+mj-lt"/>
                    <a:ea typeface="Frutiger LT Pro 45 Light"/>
                    <a:cs typeface="Frutiger LT Pro 45 Light"/>
                    <a:sym typeface="Frutiger LT Pro 45 Light"/>
                  </a:rPr>
                  <a:t>Millionen Einwohner</a:t>
                </a:r>
                <a:endParaRPr sz="3087" dirty="0">
                  <a:latin typeface="+mj-lt"/>
                </a:endParaRPr>
              </a:p>
            </p:txBody>
          </p:sp>
          <p:sp>
            <p:nvSpPr>
              <p:cNvPr id="95" name="Google Shape;95;p13"/>
              <p:cNvSpPr txBox="1"/>
              <p:nvPr/>
            </p:nvSpPr>
            <p:spPr>
              <a:xfrm>
                <a:off x="808537" y="3905000"/>
                <a:ext cx="3198600" cy="37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34400" tIns="134400" rIns="134400" bIns="134400" anchor="t" anchorCtr="0">
                <a:spAutoFit/>
              </a:bodyPr>
              <a:lstStyle/>
              <a:p>
                <a:pPr lvl="0" algn="just">
                  <a:lnSpc>
                    <a:spcPct val="115000"/>
                  </a:lnSpc>
                </a:pPr>
                <a:r>
                  <a:rPr lang="de-DE" sz="1617" b="1" dirty="0">
                    <a:solidFill>
                      <a:schemeClr val="dk1"/>
                    </a:solidFill>
                    <a:latin typeface="+mj-lt"/>
                    <a:ea typeface="Frutiger LT Pro 45 Light"/>
                    <a:cs typeface="Frutiger LT Pro 45 Light"/>
                    <a:sym typeface="Frutiger LT Pro 45 Light"/>
                  </a:rPr>
                  <a:t>Bioökonomie-Umsatz: </a:t>
                </a:r>
                <a:r>
                  <a:rPr lang="de-DE" sz="1617" dirty="0">
                    <a:solidFill>
                      <a:schemeClr val="dk1"/>
                    </a:solidFill>
                    <a:latin typeface="+mj-lt"/>
                    <a:ea typeface="Frutiger LT Pro 45 Light"/>
                    <a:cs typeface="Frutiger LT Pro 45 Light"/>
                    <a:sym typeface="Frutiger LT Pro 45 Light"/>
                  </a:rPr>
                  <a:t>17,8 bis 18,7  Mrd. EUR</a:t>
                </a:r>
                <a:endParaRPr sz="1617" dirty="0">
                  <a:solidFill>
                    <a:schemeClr val="dk1"/>
                  </a:solidFill>
                  <a:latin typeface="+mj-lt"/>
                  <a:ea typeface="Frutiger LT Pro 45 Light"/>
                  <a:cs typeface="Frutiger LT Pro 45 Light"/>
                  <a:sym typeface="Frutiger LT Pro 45 Light"/>
                </a:endParaRPr>
              </a:p>
            </p:txBody>
          </p:sp>
        </p:grpSp>
      </p:grpSp>
      <p:sp>
        <p:nvSpPr>
          <p:cNvPr id="96" name="Google Shape;96;p13"/>
          <p:cNvSpPr txBox="1"/>
          <p:nvPr/>
        </p:nvSpPr>
        <p:spPr>
          <a:xfrm>
            <a:off x="949359" y="6275216"/>
            <a:ext cx="6011082" cy="711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4400" tIns="134400" rIns="134400" bIns="134400" anchor="t" anchorCtr="0">
            <a:spAutoFit/>
          </a:bodyPr>
          <a:lstStyle/>
          <a:p>
            <a:pPr algn="just">
              <a:lnSpc>
                <a:spcPct val="115000"/>
              </a:lnSpc>
              <a:spcAft>
                <a:spcPts val="1176"/>
              </a:spcAft>
            </a:pPr>
            <a:r>
              <a:rPr lang="de-DE" sz="1617" b="1" dirty="0">
                <a:solidFill>
                  <a:schemeClr val="dk1"/>
                </a:solidFill>
                <a:latin typeface="+mj-lt"/>
                <a:ea typeface="Frutiger LT Pro 45 Light"/>
                <a:cs typeface="Frutiger LT Pro 45 Light"/>
                <a:sym typeface="Frutiger LT Pro 45 Light"/>
              </a:rPr>
              <a:t>Bioökonomie Beschäftigung: </a:t>
            </a:r>
            <a:r>
              <a:rPr lang="de-DE" sz="1617" dirty="0">
                <a:solidFill>
                  <a:schemeClr val="dk1"/>
                </a:solidFill>
                <a:latin typeface="+mj-lt"/>
                <a:ea typeface="Frutiger LT Pro 45 Light"/>
                <a:cs typeface="Frutiger LT Pro 45 Light"/>
                <a:sym typeface="Frutiger LT Pro 45 Light"/>
              </a:rPr>
              <a:t>105 Tsd. Menschen</a:t>
            </a:r>
            <a:endParaRPr sz="3087" dirty="0">
              <a:latin typeface="+mj-lt"/>
            </a:endParaRPr>
          </a:p>
        </p:txBody>
      </p:sp>
      <p:pic>
        <p:nvPicPr>
          <p:cNvPr id="1026" name="Picture 2" descr="Universität Hohenheim: Studieren &amp; forschen in Stuttgart">
            <a:extLst>
              <a:ext uri="{FF2B5EF4-FFF2-40B4-BE49-F238E27FC236}">
                <a16:creationId xmlns:a16="http://schemas.microsoft.com/office/drawing/2014/main" id="{B0E87510-A7A8-4B73-B3F6-3C1B8A9EA9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8" b="18888"/>
          <a:stretch/>
        </p:blipFill>
        <p:spPr bwMode="auto">
          <a:xfrm>
            <a:off x="10614969" y="2403587"/>
            <a:ext cx="2106159" cy="68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17;p14">
            <a:extLst>
              <a:ext uri="{FF2B5EF4-FFF2-40B4-BE49-F238E27FC236}">
                <a16:creationId xmlns:a16="http://schemas.microsoft.com/office/drawing/2014/main" id="{C6FCE535-C074-4769-A890-7A7F409A7C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7362" y="334498"/>
            <a:ext cx="12525808" cy="841904"/>
          </a:xfrm>
          <a:prstGeom prst="rect">
            <a:avLst/>
          </a:prstGeom>
        </p:spPr>
        <p:txBody>
          <a:bodyPr spcFirstLastPara="1" wrap="square" lIns="134400" tIns="134400" rIns="134400" bIns="134400" anchor="t" anchorCtr="0">
            <a:noAutofit/>
          </a:bodyPr>
          <a:lstStyle/>
          <a:p>
            <a:pPr algn="l"/>
            <a:r>
              <a:rPr lang="en-GB" sz="3528" b="1" dirty="0" err="1">
                <a:solidFill>
                  <a:srgbClr val="002060"/>
                </a:solidFill>
              </a:rPr>
              <a:t>Projekt</a:t>
            </a:r>
            <a:r>
              <a:rPr lang="en-GB" sz="3528" b="1" dirty="0">
                <a:solidFill>
                  <a:srgbClr val="002060"/>
                </a:solidFill>
              </a:rPr>
              <a:t> </a:t>
            </a:r>
            <a:r>
              <a:rPr lang="en-GB" sz="3528" b="1" dirty="0" err="1">
                <a:solidFill>
                  <a:srgbClr val="002060"/>
                </a:solidFill>
              </a:rPr>
              <a:t>InBioRegS</a:t>
            </a:r>
            <a:r>
              <a:rPr lang="en-GB" sz="3528" b="1" dirty="0">
                <a:solidFill>
                  <a:srgbClr val="002060"/>
                </a:solidFill>
              </a:rPr>
              <a:t>: </a:t>
            </a:r>
            <a:r>
              <a:rPr lang="en-GB" sz="3528" b="1" dirty="0" err="1">
                <a:solidFill>
                  <a:srgbClr val="002060"/>
                </a:solidFill>
              </a:rPr>
              <a:t>Ziele</a:t>
            </a:r>
            <a:r>
              <a:rPr lang="en-GB" sz="3528" b="1" dirty="0">
                <a:solidFill>
                  <a:srgbClr val="002060"/>
                </a:solidFill>
              </a:rPr>
              <a:t> und </a:t>
            </a:r>
            <a:r>
              <a:rPr lang="en-GB" sz="3528" b="1" dirty="0" err="1">
                <a:solidFill>
                  <a:srgbClr val="002060"/>
                </a:solidFill>
              </a:rPr>
              <a:t>Ansätze</a:t>
            </a:r>
            <a:br>
              <a:rPr lang="en-GB" sz="3528" b="1" dirty="0">
                <a:solidFill>
                  <a:srgbClr val="002060"/>
                </a:solidFill>
              </a:rPr>
            </a:br>
            <a:r>
              <a:rPr lang="en-GB" sz="2000" b="1" dirty="0" err="1">
                <a:solidFill>
                  <a:srgbClr val="002060"/>
                </a:solidFill>
              </a:rPr>
              <a:t>Strategieentwicklung</a:t>
            </a:r>
            <a:r>
              <a:rPr lang="en-GB" sz="2000" b="1" dirty="0">
                <a:solidFill>
                  <a:srgbClr val="002060"/>
                </a:solidFill>
              </a:rPr>
              <a:t> </a:t>
            </a:r>
            <a:r>
              <a:rPr lang="en-GB" sz="2000" b="1" dirty="0" err="1">
                <a:solidFill>
                  <a:srgbClr val="002060"/>
                </a:solidFill>
              </a:rPr>
              <a:t>Industrielle</a:t>
            </a:r>
            <a:r>
              <a:rPr lang="en-GB" sz="2000" b="1" dirty="0">
                <a:solidFill>
                  <a:srgbClr val="002060"/>
                </a:solidFill>
              </a:rPr>
              <a:t> </a:t>
            </a:r>
            <a:r>
              <a:rPr lang="en-GB" sz="2000" b="1" dirty="0" err="1">
                <a:solidFill>
                  <a:srgbClr val="002060"/>
                </a:solidFill>
              </a:rPr>
              <a:t>Bioökonomie</a:t>
            </a:r>
            <a:r>
              <a:rPr lang="en-GB" sz="2000" b="1" dirty="0">
                <a:solidFill>
                  <a:srgbClr val="002060"/>
                </a:solidFill>
              </a:rPr>
              <a:t> Region Stuttgart </a:t>
            </a:r>
            <a:endParaRPr sz="3528" b="1" dirty="0">
              <a:solidFill>
                <a:srgbClr val="002060"/>
              </a:solidFill>
            </a:endParaRP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EF0633F5-B7E0-4A51-9A1D-2278E1A65685}"/>
              </a:ext>
            </a:extLst>
          </p:cNvPr>
          <p:cNvGrpSpPr/>
          <p:nvPr/>
        </p:nvGrpSpPr>
        <p:grpSpPr>
          <a:xfrm>
            <a:off x="5093467" y="1972560"/>
            <a:ext cx="3658138" cy="4035232"/>
            <a:chOff x="466860" y="1528199"/>
            <a:chExt cx="2488425" cy="2744941"/>
          </a:xfrm>
        </p:grpSpPr>
        <p:sp>
          <p:nvSpPr>
            <p:cNvPr id="6" name="Google Shape;128;p14">
              <a:extLst>
                <a:ext uri="{FF2B5EF4-FFF2-40B4-BE49-F238E27FC236}">
                  <a16:creationId xmlns:a16="http://schemas.microsoft.com/office/drawing/2014/main" id="{04347077-73C5-454B-AB6C-5AD47826E4EC}"/>
                </a:ext>
              </a:extLst>
            </p:cNvPr>
            <p:cNvSpPr/>
            <p:nvPr/>
          </p:nvSpPr>
          <p:spPr>
            <a:xfrm flipH="1">
              <a:off x="1600380" y="1528199"/>
              <a:ext cx="1332000" cy="252000"/>
            </a:xfrm>
            <a:prstGeom prst="snip2DiagRect">
              <a:avLst>
                <a:gd name="adj1" fmla="val 0"/>
                <a:gd name="adj2" fmla="val 16667"/>
              </a:avLst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470" dirty="0">
                  <a:latin typeface="+mj-lt"/>
                  <a:sym typeface="Frutiger LT Pro 45 Light"/>
                </a:rPr>
                <a:t>Forschung</a:t>
              </a:r>
              <a:endParaRPr sz="1470" dirty="0">
                <a:latin typeface="+mj-lt"/>
              </a:endParaRPr>
            </a:p>
          </p:txBody>
        </p:sp>
        <p:sp>
          <p:nvSpPr>
            <p:cNvPr id="7" name="Google Shape;128;p14">
              <a:extLst>
                <a:ext uri="{FF2B5EF4-FFF2-40B4-BE49-F238E27FC236}">
                  <a16:creationId xmlns:a16="http://schemas.microsoft.com/office/drawing/2014/main" id="{3C0B1646-0D3E-4294-B4FC-16708E0CD9DE}"/>
                </a:ext>
              </a:extLst>
            </p:cNvPr>
            <p:cNvSpPr/>
            <p:nvPr/>
          </p:nvSpPr>
          <p:spPr>
            <a:xfrm flipH="1">
              <a:off x="1600380" y="1821258"/>
              <a:ext cx="1332000" cy="252000"/>
            </a:xfrm>
            <a:prstGeom prst="snip2DiagRect">
              <a:avLst>
                <a:gd name="adj1" fmla="val 0"/>
                <a:gd name="adj2" fmla="val 16667"/>
              </a:avLst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470" dirty="0">
                  <a:latin typeface="+mj-lt"/>
                  <a:sym typeface="Frutiger LT Pro 45 Light"/>
                </a:rPr>
                <a:t>Wirtschaft</a:t>
              </a:r>
              <a:endParaRPr sz="1470" dirty="0">
                <a:latin typeface="+mj-lt"/>
              </a:endParaRPr>
            </a:p>
          </p:txBody>
        </p:sp>
        <p:sp>
          <p:nvSpPr>
            <p:cNvPr id="8" name="Google Shape;128;p14">
              <a:extLst>
                <a:ext uri="{FF2B5EF4-FFF2-40B4-BE49-F238E27FC236}">
                  <a16:creationId xmlns:a16="http://schemas.microsoft.com/office/drawing/2014/main" id="{A6A6A0FC-5B58-481A-A374-C6C48BC96E2E}"/>
                </a:ext>
              </a:extLst>
            </p:cNvPr>
            <p:cNvSpPr/>
            <p:nvPr/>
          </p:nvSpPr>
          <p:spPr>
            <a:xfrm flipH="1">
              <a:off x="1600380" y="2108833"/>
              <a:ext cx="1332000" cy="252000"/>
            </a:xfrm>
            <a:prstGeom prst="snip2DiagRect">
              <a:avLst>
                <a:gd name="adj1" fmla="val 0"/>
                <a:gd name="adj2" fmla="val 16667"/>
              </a:avLst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470" dirty="0">
                  <a:latin typeface="+mj-lt"/>
                </a:rPr>
                <a:t>Kommunen</a:t>
              </a:r>
              <a:endParaRPr sz="1470" dirty="0">
                <a:latin typeface="+mj-lt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E18213DE-8AE1-40DB-BDB5-EF815C365039}"/>
                </a:ext>
              </a:extLst>
            </p:cNvPr>
            <p:cNvSpPr/>
            <p:nvPr/>
          </p:nvSpPr>
          <p:spPr>
            <a:xfrm>
              <a:off x="466860" y="1531219"/>
              <a:ext cx="1080000" cy="829614"/>
            </a:xfrm>
            <a:prstGeom prst="rect">
              <a:avLst/>
            </a:prstGeom>
            <a:gradFill flip="none" rotWithShape="1">
              <a:gsLst>
                <a:gs pos="0">
                  <a:srgbClr val="9FC5E8">
                    <a:shade val="30000"/>
                    <a:satMod val="115000"/>
                  </a:srgbClr>
                </a:gs>
                <a:gs pos="50000">
                  <a:srgbClr val="9FC5E8">
                    <a:shade val="67500"/>
                    <a:satMod val="115000"/>
                  </a:srgbClr>
                </a:gs>
                <a:gs pos="100000">
                  <a:srgbClr val="9FC5E8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17" dirty="0">
                  <a:latin typeface="+mj-lt"/>
                </a:rPr>
                <a:t>Fachbeirat Sitzungen</a:t>
              </a:r>
            </a:p>
          </p:txBody>
        </p:sp>
        <p:sp>
          <p:nvSpPr>
            <p:cNvPr id="29" name="Google Shape;128;p14">
              <a:extLst>
                <a:ext uri="{FF2B5EF4-FFF2-40B4-BE49-F238E27FC236}">
                  <a16:creationId xmlns:a16="http://schemas.microsoft.com/office/drawing/2014/main" id="{332E9EA6-3353-499B-8F05-AF4C18F9FB34}"/>
                </a:ext>
              </a:extLst>
            </p:cNvPr>
            <p:cNvSpPr/>
            <p:nvPr/>
          </p:nvSpPr>
          <p:spPr>
            <a:xfrm flipH="1">
              <a:off x="1606784" y="2471854"/>
              <a:ext cx="1332000" cy="252000"/>
            </a:xfrm>
            <a:prstGeom prst="snip2DiagRect">
              <a:avLst>
                <a:gd name="adj1" fmla="val 0"/>
                <a:gd name="adj2" fmla="val 16667"/>
              </a:avLst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470" dirty="0">
                  <a:latin typeface="+mj-lt"/>
                </a:rPr>
                <a:t>Abwasser</a:t>
              </a:r>
              <a:endParaRPr sz="1470" dirty="0">
                <a:latin typeface="+mj-lt"/>
              </a:endParaRPr>
            </a:p>
          </p:txBody>
        </p:sp>
        <p:sp>
          <p:nvSpPr>
            <p:cNvPr id="30" name="Google Shape;128;p14">
              <a:extLst>
                <a:ext uri="{FF2B5EF4-FFF2-40B4-BE49-F238E27FC236}">
                  <a16:creationId xmlns:a16="http://schemas.microsoft.com/office/drawing/2014/main" id="{1E57FB13-5557-473A-B550-1433164C8FD8}"/>
                </a:ext>
              </a:extLst>
            </p:cNvPr>
            <p:cNvSpPr/>
            <p:nvPr/>
          </p:nvSpPr>
          <p:spPr>
            <a:xfrm flipH="1">
              <a:off x="1606784" y="2764913"/>
              <a:ext cx="1332000" cy="252000"/>
            </a:xfrm>
            <a:prstGeom prst="snip2DiagRect">
              <a:avLst>
                <a:gd name="adj1" fmla="val 0"/>
                <a:gd name="adj2" fmla="val 16667"/>
              </a:avLst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470" dirty="0">
                  <a:sym typeface="Frutiger LT Pro 45 Light"/>
                </a:rPr>
                <a:t>Kreislaufwirtschaft</a:t>
              </a:r>
              <a:r>
                <a:rPr lang="de-DE" sz="1470" dirty="0"/>
                <a:t> </a:t>
              </a:r>
            </a:p>
          </p:txBody>
        </p:sp>
        <p:sp>
          <p:nvSpPr>
            <p:cNvPr id="31" name="Google Shape;128;p14">
              <a:extLst>
                <a:ext uri="{FF2B5EF4-FFF2-40B4-BE49-F238E27FC236}">
                  <a16:creationId xmlns:a16="http://schemas.microsoft.com/office/drawing/2014/main" id="{23FB88B1-3469-4795-94E3-1F14DD5B761F}"/>
                </a:ext>
              </a:extLst>
            </p:cNvPr>
            <p:cNvSpPr/>
            <p:nvPr/>
          </p:nvSpPr>
          <p:spPr>
            <a:xfrm flipH="1">
              <a:off x="1606784" y="3060372"/>
              <a:ext cx="1332000" cy="252000"/>
            </a:xfrm>
            <a:prstGeom prst="snip2DiagRect">
              <a:avLst>
                <a:gd name="adj1" fmla="val 0"/>
                <a:gd name="adj2" fmla="val 16667"/>
              </a:avLst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470" dirty="0"/>
                <a:t>Bio-basiertes Bauen</a:t>
              </a:r>
              <a:endParaRPr sz="1470" b="1" dirty="0">
                <a:latin typeface="+mj-lt"/>
              </a:endParaRP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00E5B9F2-D7ED-4551-9646-9D8D454481E8}"/>
                </a:ext>
              </a:extLst>
            </p:cNvPr>
            <p:cNvSpPr/>
            <p:nvPr/>
          </p:nvSpPr>
          <p:spPr>
            <a:xfrm>
              <a:off x="473264" y="2474874"/>
              <a:ext cx="1080000" cy="829614"/>
            </a:xfrm>
            <a:prstGeom prst="rect">
              <a:avLst/>
            </a:prstGeom>
            <a:gradFill flip="none" rotWithShape="1">
              <a:gsLst>
                <a:gs pos="0">
                  <a:srgbClr val="9FC5E8">
                    <a:shade val="30000"/>
                    <a:satMod val="115000"/>
                  </a:srgbClr>
                </a:gs>
                <a:gs pos="50000">
                  <a:srgbClr val="9FC5E8">
                    <a:shade val="67500"/>
                    <a:satMod val="115000"/>
                  </a:srgbClr>
                </a:gs>
                <a:gs pos="100000">
                  <a:srgbClr val="9FC5E8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17" dirty="0">
                  <a:latin typeface="+mj-lt"/>
                </a:rPr>
                <a:t>Stakeholder Workshops</a:t>
              </a:r>
            </a:p>
          </p:txBody>
        </p:sp>
        <p:sp>
          <p:nvSpPr>
            <p:cNvPr id="33" name="Google Shape;128;p14">
              <a:extLst>
                <a:ext uri="{FF2B5EF4-FFF2-40B4-BE49-F238E27FC236}">
                  <a16:creationId xmlns:a16="http://schemas.microsoft.com/office/drawing/2014/main" id="{90355333-7DCD-4DD8-B685-AC58EFC5971C}"/>
                </a:ext>
              </a:extLst>
            </p:cNvPr>
            <p:cNvSpPr/>
            <p:nvPr/>
          </p:nvSpPr>
          <p:spPr>
            <a:xfrm flipH="1">
              <a:off x="1613186" y="3432622"/>
              <a:ext cx="1332000" cy="251999"/>
            </a:xfrm>
            <a:prstGeom prst="snip2DiagRect">
              <a:avLst>
                <a:gd name="adj1" fmla="val 0"/>
                <a:gd name="adj2" fmla="val 16667"/>
              </a:avLst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470" dirty="0">
                  <a:latin typeface="+mj-lt"/>
                  <a:sym typeface="Frutiger LT Pro 45 Light"/>
                </a:rPr>
                <a:t>Tech. Screening</a:t>
              </a:r>
              <a:endParaRPr sz="1470" dirty="0">
                <a:latin typeface="+mj-lt"/>
              </a:endParaRPr>
            </a:p>
          </p:txBody>
        </p:sp>
        <p:sp>
          <p:nvSpPr>
            <p:cNvPr id="34" name="Google Shape;128;p14">
              <a:extLst>
                <a:ext uri="{FF2B5EF4-FFF2-40B4-BE49-F238E27FC236}">
                  <a16:creationId xmlns:a16="http://schemas.microsoft.com/office/drawing/2014/main" id="{E8F0EC8A-4FC1-4EDF-8EA3-5EA3588DCE57}"/>
                </a:ext>
              </a:extLst>
            </p:cNvPr>
            <p:cNvSpPr/>
            <p:nvPr/>
          </p:nvSpPr>
          <p:spPr>
            <a:xfrm flipH="1">
              <a:off x="1613188" y="3717797"/>
              <a:ext cx="1332000" cy="252000"/>
            </a:xfrm>
            <a:prstGeom prst="snip2DiagRect">
              <a:avLst>
                <a:gd name="adj1" fmla="val 0"/>
                <a:gd name="adj2" fmla="val 16667"/>
              </a:avLst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470" dirty="0">
                  <a:latin typeface="+mj-lt"/>
                </a:rPr>
                <a:t>Stoffströme</a:t>
              </a:r>
              <a:r>
                <a:rPr lang="en-GB" sz="1470" dirty="0">
                  <a:latin typeface="+mj-lt"/>
                  <a:sym typeface="Frutiger LT Pro 45 Light"/>
                </a:rPr>
                <a:t> Analysis</a:t>
              </a:r>
              <a:endParaRPr sz="1470" dirty="0">
                <a:latin typeface="+mj-lt"/>
              </a:endParaRPr>
            </a:p>
          </p:txBody>
        </p:sp>
        <p:sp>
          <p:nvSpPr>
            <p:cNvPr id="35" name="Google Shape;128;p14">
              <a:extLst>
                <a:ext uri="{FF2B5EF4-FFF2-40B4-BE49-F238E27FC236}">
                  <a16:creationId xmlns:a16="http://schemas.microsoft.com/office/drawing/2014/main" id="{1F55A770-8707-4390-B230-D12E1E1A6E7A}"/>
                </a:ext>
              </a:extLst>
            </p:cNvPr>
            <p:cNvSpPr/>
            <p:nvPr/>
          </p:nvSpPr>
          <p:spPr>
            <a:xfrm flipH="1">
              <a:off x="1623285" y="4021140"/>
              <a:ext cx="1332000" cy="252000"/>
            </a:xfrm>
            <a:prstGeom prst="snip2DiagRect">
              <a:avLst>
                <a:gd name="adj1" fmla="val 0"/>
                <a:gd name="adj2" fmla="val 16667"/>
              </a:avLst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470" dirty="0">
                  <a:latin typeface="+mj-lt"/>
                </a:rPr>
                <a:t>Maßnahmendefinition</a:t>
              </a:r>
              <a:endParaRPr sz="1470" dirty="0">
                <a:latin typeface="+mj-lt"/>
              </a:endParaRPr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D6D51FA9-AF00-4324-AD06-D64D8DB62360}"/>
                </a:ext>
              </a:extLst>
            </p:cNvPr>
            <p:cNvSpPr/>
            <p:nvPr/>
          </p:nvSpPr>
          <p:spPr>
            <a:xfrm>
              <a:off x="472048" y="3435643"/>
              <a:ext cx="1080000" cy="829614"/>
            </a:xfrm>
            <a:prstGeom prst="rect">
              <a:avLst/>
            </a:prstGeom>
            <a:gradFill flip="none" rotWithShape="1">
              <a:gsLst>
                <a:gs pos="0">
                  <a:srgbClr val="9FC5E8">
                    <a:shade val="30000"/>
                    <a:satMod val="115000"/>
                  </a:srgbClr>
                </a:gs>
                <a:gs pos="50000">
                  <a:srgbClr val="9FC5E8">
                    <a:shade val="67500"/>
                    <a:satMod val="115000"/>
                  </a:srgbClr>
                </a:gs>
                <a:gs pos="100000">
                  <a:srgbClr val="9FC5E8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17" dirty="0">
                  <a:latin typeface="+mj-lt"/>
                </a:rPr>
                <a:t>Recherche </a:t>
              </a:r>
            </a:p>
            <a:p>
              <a:pPr algn="ctr"/>
              <a:r>
                <a:rPr lang="de-DE" sz="1617" dirty="0">
                  <a:latin typeface="+mj-lt"/>
                </a:rPr>
                <a:t>und Analysis</a:t>
              </a:r>
            </a:p>
          </p:txBody>
        </p:sp>
      </p:grpSp>
      <p:sp>
        <p:nvSpPr>
          <p:cNvPr id="2049" name="Pfeil: nach rechts 2048">
            <a:extLst>
              <a:ext uri="{FF2B5EF4-FFF2-40B4-BE49-F238E27FC236}">
                <a16:creationId xmlns:a16="http://schemas.microsoft.com/office/drawing/2014/main" id="{A06B047B-1514-428D-9202-DF79AA0A351E}"/>
              </a:ext>
            </a:extLst>
          </p:cNvPr>
          <p:cNvSpPr/>
          <p:nvPr/>
        </p:nvSpPr>
        <p:spPr>
          <a:xfrm>
            <a:off x="8820732" y="3101552"/>
            <a:ext cx="476300" cy="264611"/>
          </a:xfrm>
          <a:prstGeom prst="rightArrow">
            <a:avLst/>
          </a:prstGeom>
          <a:solidFill>
            <a:srgbClr val="CFE2F3"/>
          </a:solidFill>
          <a:ln w="9525" cap="flat" cmpd="sng">
            <a:solidFill>
              <a:schemeClr val="dk2">
                <a:alpha val="67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4400" tIns="134400" rIns="134400" bIns="134400" anchor="ctr" anchorCtr="0">
            <a:noAutofit/>
          </a:bodyPr>
          <a:lstStyle/>
          <a:p>
            <a:pPr marR="132308" algn="ctr">
              <a:lnSpc>
                <a:spcPct val="120000"/>
              </a:lnSpc>
            </a:pPr>
            <a:endParaRPr lang="de-DE" sz="1470">
              <a:solidFill>
                <a:schemeClr val="dk1"/>
              </a:solidFill>
              <a:latin typeface="+mj-lt"/>
            </a:endParaRPr>
          </a:p>
        </p:txBody>
      </p:sp>
      <p:sp>
        <p:nvSpPr>
          <p:cNvPr id="41" name="Pfeil: nach rechts 40">
            <a:extLst>
              <a:ext uri="{FF2B5EF4-FFF2-40B4-BE49-F238E27FC236}">
                <a16:creationId xmlns:a16="http://schemas.microsoft.com/office/drawing/2014/main" id="{55FACDBC-7E11-4D66-A3EA-66529A54EF73}"/>
              </a:ext>
            </a:extLst>
          </p:cNvPr>
          <p:cNvSpPr/>
          <p:nvPr/>
        </p:nvSpPr>
        <p:spPr>
          <a:xfrm>
            <a:off x="8806026" y="4463177"/>
            <a:ext cx="476300" cy="264611"/>
          </a:xfrm>
          <a:prstGeom prst="rightArrow">
            <a:avLst/>
          </a:prstGeom>
          <a:solidFill>
            <a:srgbClr val="CFE2F3"/>
          </a:solidFill>
          <a:ln w="9525" cap="flat" cmpd="sng">
            <a:solidFill>
              <a:schemeClr val="dk2">
                <a:alpha val="67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rot="0" spcFirstLastPara="1" vertOverflow="overflow" horzOverflow="overflow" vert="horz" wrap="square" lIns="134400" tIns="134400" rIns="134400" bIns="1344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132308" algn="ctr">
              <a:lnSpc>
                <a:spcPct val="120000"/>
              </a:lnSpc>
            </a:pPr>
            <a:endParaRPr lang="de-DE" sz="1470">
              <a:solidFill>
                <a:schemeClr val="dk1"/>
              </a:solidFill>
              <a:latin typeface="+mj-lt"/>
              <a:cs typeface="Arial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6B00403C-2129-49D2-A365-DB38FBC5A575}"/>
              </a:ext>
            </a:extLst>
          </p:cNvPr>
          <p:cNvSpPr/>
          <p:nvPr/>
        </p:nvSpPr>
        <p:spPr>
          <a:xfrm>
            <a:off x="9370401" y="1981256"/>
            <a:ext cx="3019691" cy="1219584"/>
          </a:xfrm>
          <a:prstGeom prst="rect">
            <a:avLst/>
          </a:prstGeom>
          <a:gradFill flip="none" rotWithShape="1">
            <a:gsLst>
              <a:gs pos="0">
                <a:srgbClr val="6FA8DC">
                  <a:tint val="66000"/>
                  <a:satMod val="160000"/>
                </a:srgbClr>
              </a:gs>
              <a:gs pos="50000">
                <a:srgbClr val="6FA8DC">
                  <a:tint val="44500"/>
                  <a:satMod val="160000"/>
                </a:srgbClr>
              </a:gs>
              <a:gs pos="100000">
                <a:srgbClr val="6FA8DC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17" dirty="0">
                <a:latin typeface="+mj-lt"/>
              </a:rPr>
              <a:t>Identifizierung regionaler Bioökonomie Potenziale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6383B80-8EA2-4085-8E32-E366D20F90D6}"/>
              </a:ext>
            </a:extLst>
          </p:cNvPr>
          <p:cNvSpPr/>
          <p:nvPr/>
        </p:nvSpPr>
        <p:spPr>
          <a:xfrm>
            <a:off x="9390416" y="3408579"/>
            <a:ext cx="3019691" cy="1219584"/>
          </a:xfrm>
          <a:prstGeom prst="rect">
            <a:avLst/>
          </a:prstGeom>
          <a:gradFill flip="none" rotWithShape="1">
            <a:gsLst>
              <a:gs pos="0">
                <a:srgbClr val="6FA8DC">
                  <a:tint val="66000"/>
                  <a:satMod val="160000"/>
                </a:srgbClr>
              </a:gs>
              <a:gs pos="50000">
                <a:srgbClr val="6FA8DC">
                  <a:tint val="44500"/>
                  <a:satMod val="160000"/>
                </a:srgbClr>
              </a:gs>
              <a:gs pos="100000">
                <a:srgbClr val="6FA8DC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132306" rIns="134400" bIns="134400" anchor="ctr" anchorCtr="0">
            <a:noAutofit/>
          </a:bodyPr>
          <a:lstStyle/>
          <a:p>
            <a:pPr algn="ctr"/>
            <a:r>
              <a:rPr lang="de-DE" sz="1617" dirty="0">
                <a:solidFill>
                  <a:srgbClr val="000000"/>
                </a:solidFill>
                <a:latin typeface="+mj-lt"/>
                <a:cs typeface="Arial"/>
              </a:rPr>
              <a:t>Erarbeitung der industriellen Bioökonomie Strategie 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6AD6025-76D5-4618-8B55-4C91972573BA}"/>
              </a:ext>
            </a:extLst>
          </p:cNvPr>
          <p:cNvSpPr/>
          <p:nvPr/>
        </p:nvSpPr>
        <p:spPr>
          <a:xfrm>
            <a:off x="9394079" y="4793295"/>
            <a:ext cx="3019691" cy="1219584"/>
          </a:xfrm>
          <a:prstGeom prst="rect">
            <a:avLst/>
          </a:prstGeom>
          <a:gradFill flip="none" rotWithShape="1">
            <a:gsLst>
              <a:gs pos="0">
                <a:srgbClr val="6FA8DC">
                  <a:tint val="66000"/>
                  <a:satMod val="160000"/>
                </a:srgbClr>
              </a:gs>
              <a:gs pos="50000">
                <a:srgbClr val="6FA8DC">
                  <a:tint val="44500"/>
                  <a:satMod val="160000"/>
                </a:srgbClr>
              </a:gs>
              <a:gs pos="100000">
                <a:srgbClr val="6FA8DC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132306" rIns="134400" bIns="134400" anchor="ctr" anchorCtr="0">
            <a:noAutofit/>
          </a:bodyPr>
          <a:lstStyle/>
          <a:p>
            <a:pPr algn="ctr"/>
            <a:r>
              <a:rPr lang="de-DE" sz="1617" dirty="0">
                <a:latin typeface="+mj-lt"/>
              </a:rPr>
              <a:t>Umsetzung konkreter Maßnahmen</a:t>
            </a:r>
            <a:endParaRPr lang="de-DE" sz="1617" dirty="0">
              <a:solidFill>
                <a:srgbClr val="000000"/>
              </a:solidFill>
              <a:latin typeface="+mj-lt"/>
              <a:cs typeface="Arial"/>
            </a:endParaRPr>
          </a:p>
        </p:txBody>
      </p:sp>
      <p:sp>
        <p:nvSpPr>
          <p:cNvPr id="2056" name="Rechteck 2055">
            <a:extLst>
              <a:ext uri="{FF2B5EF4-FFF2-40B4-BE49-F238E27FC236}">
                <a16:creationId xmlns:a16="http://schemas.microsoft.com/office/drawing/2014/main" id="{756DDA1A-7F40-4759-897B-336D58937B50}"/>
              </a:ext>
            </a:extLst>
          </p:cNvPr>
          <p:cNvSpPr/>
          <p:nvPr/>
        </p:nvSpPr>
        <p:spPr>
          <a:xfrm>
            <a:off x="2144498" y="4720444"/>
            <a:ext cx="2133918" cy="2732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76" b="1" dirty="0">
                <a:solidFill>
                  <a:schemeClr val="bg1"/>
                </a:solidFill>
              </a:rPr>
              <a:t>Fachbeiratsitzung 16. Juni 2023</a:t>
            </a:r>
          </a:p>
        </p:txBody>
      </p:sp>
      <p:pic>
        <p:nvPicPr>
          <p:cNvPr id="37" name="Google Shape;147;p15">
            <a:extLst>
              <a:ext uri="{FF2B5EF4-FFF2-40B4-BE49-F238E27FC236}">
                <a16:creationId xmlns:a16="http://schemas.microsoft.com/office/drawing/2014/main" id="{94BCCACD-CA15-4DAB-B961-ABC80D7E815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7086" t="6335" r="6698" b="8055"/>
          <a:stretch/>
        </p:blipFill>
        <p:spPr>
          <a:xfrm>
            <a:off x="312763" y="3470478"/>
            <a:ext cx="1096293" cy="962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5EE97A91-87B4-45FC-A075-0DD113CFDF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395" t="13950" r="50320" b="10771"/>
          <a:stretch/>
        </p:blipFill>
        <p:spPr>
          <a:xfrm>
            <a:off x="1536899" y="1972560"/>
            <a:ext cx="3019421" cy="4035232"/>
          </a:xfrm>
          <a:prstGeom prst="rect">
            <a:avLst/>
          </a:prstGeom>
          <a:gradFill flip="none" rotWithShape="1">
            <a:gsLst>
              <a:gs pos="0">
                <a:srgbClr val="6FA8DC">
                  <a:tint val="66000"/>
                  <a:satMod val="160000"/>
                </a:srgbClr>
              </a:gs>
              <a:gs pos="50000">
                <a:srgbClr val="6FA8DC">
                  <a:tint val="44500"/>
                  <a:satMod val="160000"/>
                </a:srgbClr>
              </a:gs>
              <a:gs pos="100000">
                <a:srgbClr val="6FA8DC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5ED04F75-D7E7-4641-B7C9-0DABB641D512}"/>
              </a:ext>
            </a:extLst>
          </p:cNvPr>
          <p:cNvCxnSpPr/>
          <p:nvPr/>
        </p:nvCxnSpPr>
        <p:spPr>
          <a:xfrm>
            <a:off x="4849267" y="1972560"/>
            <a:ext cx="0" cy="402364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Grafik 37" descr="C:\Users\local_dzaitsev\INetCache\Content.MSO\2BB146BF.tmp">
            <a:extLst>
              <a:ext uri="{FF2B5EF4-FFF2-40B4-BE49-F238E27FC236}">
                <a16:creationId xmlns:a16="http://schemas.microsoft.com/office/drawing/2014/main" id="{E8654700-5987-46BE-B1A2-9EE5A97A91E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90" y="6717632"/>
            <a:ext cx="3576443" cy="527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2" descr="Fraunhofer-Institut für Grenzflächen- und Bioverfahrenstechnik IGB">
            <a:extLst>
              <a:ext uri="{FF2B5EF4-FFF2-40B4-BE49-F238E27FC236}">
                <a16:creationId xmlns:a16="http://schemas.microsoft.com/office/drawing/2014/main" id="{0661822A-8310-4FEA-AC6D-59786B5B3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435" y="6780739"/>
            <a:ext cx="1688837" cy="47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026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BD87E3F-054B-4931-8EE1-1AE4047D0FA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GB" smtClean="0"/>
              <a:pPr algn="r"/>
              <a:t>4</a:t>
            </a:fld>
            <a:endParaRPr lang="en-GB"/>
          </a:p>
        </p:txBody>
      </p:sp>
      <p:sp>
        <p:nvSpPr>
          <p:cNvPr id="5" name="Google Shape;117;p14">
            <a:extLst>
              <a:ext uri="{FF2B5EF4-FFF2-40B4-BE49-F238E27FC236}">
                <a16:creationId xmlns:a16="http://schemas.microsoft.com/office/drawing/2014/main" id="{5744FE16-62EE-46C8-9BBB-7B496F83D5C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7362" y="309097"/>
            <a:ext cx="12525808" cy="1213885"/>
          </a:xfrm>
          <a:prstGeom prst="rect">
            <a:avLst/>
          </a:prstGeom>
        </p:spPr>
        <p:txBody>
          <a:bodyPr spcFirstLastPara="1" wrap="square" lIns="134400" tIns="134400" rIns="134400" bIns="134400" anchor="t" anchorCtr="0">
            <a:noAutofit/>
          </a:bodyPr>
          <a:lstStyle/>
          <a:p>
            <a:pPr algn="l"/>
            <a:r>
              <a:rPr lang="en-GB" sz="3528" b="1" dirty="0" err="1">
                <a:solidFill>
                  <a:srgbClr val="002060"/>
                </a:solidFill>
              </a:rPr>
              <a:t>Projekt</a:t>
            </a:r>
            <a:r>
              <a:rPr lang="en-GB" sz="3528" b="1" dirty="0">
                <a:solidFill>
                  <a:srgbClr val="002060"/>
                </a:solidFill>
              </a:rPr>
              <a:t> </a:t>
            </a:r>
            <a:r>
              <a:rPr lang="en-GB" sz="3528" b="1" dirty="0" err="1">
                <a:solidFill>
                  <a:srgbClr val="002060"/>
                </a:solidFill>
              </a:rPr>
              <a:t>InBioRegS</a:t>
            </a:r>
            <a:r>
              <a:rPr lang="en-GB" sz="3528" b="1" dirty="0">
                <a:solidFill>
                  <a:srgbClr val="002060"/>
                </a:solidFill>
              </a:rPr>
              <a:t>: </a:t>
            </a:r>
            <a:r>
              <a:rPr lang="en-GB" sz="3528" b="1" dirty="0" err="1">
                <a:solidFill>
                  <a:srgbClr val="002060"/>
                </a:solidFill>
              </a:rPr>
              <a:t>Sofortmaßnahmen</a:t>
            </a:r>
            <a:br>
              <a:rPr lang="en-GB" sz="3528" b="1" dirty="0">
                <a:solidFill>
                  <a:srgbClr val="002060"/>
                </a:solidFill>
              </a:rPr>
            </a:br>
            <a:r>
              <a:rPr lang="en-GB" sz="2000" b="1" dirty="0" err="1">
                <a:solidFill>
                  <a:srgbClr val="002060"/>
                </a:solidFill>
              </a:rPr>
              <a:t>Strategieentwicklung</a:t>
            </a:r>
            <a:r>
              <a:rPr lang="en-GB" sz="2000" b="1" dirty="0">
                <a:solidFill>
                  <a:srgbClr val="002060"/>
                </a:solidFill>
              </a:rPr>
              <a:t> </a:t>
            </a:r>
            <a:r>
              <a:rPr lang="en-GB" sz="2000" b="1" dirty="0" err="1">
                <a:solidFill>
                  <a:srgbClr val="002060"/>
                </a:solidFill>
              </a:rPr>
              <a:t>Industrielle</a:t>
            </a:r>
            <a:r>
              <a:rPr lang="en-GB" sz="2000" b="1" dirty="0">
                <a:solidFill>
                  <a:srgbClr val="002060"/>
                </a:solidFill>
              </a:rPr>
              <a:t> </a:t>
            </a:r>
            <a:r>
              <a:rPr lang="en-GB" sz="2000" b="1" dirty="0" err="1">
                <a:solidFill>
                  <a:srgbClr val="002060"/>
                </a:solidFill>
              </a:rPr>
              <a:t>Bioökonomie</a:t>
            </a:r>
            <a:r>
              <a:rPr lang="en-GB" sz="2000" b="1" dirty="0">
                <a:solidFill>
                  <a:srgbClr val="002060"/>
                </a:solidFill>
              </a:rPr>
              <a:t> Region Stuttgart </a:t>
            </a:r>
            <a:endParaRPr sz="3528" b="1" dirty="0">
              <a:solidFill>
                <a:srgbClr val="002060"/>
              </a:solidFill>
            </a:endParaRPr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D5727990-7D3B-40AA-BAC5-AD5BE4CDE064}"/>
              </a:ext>
            </a:extLst>
          </p:cNvPr>
          <p:cNvGrpSpPr/>
          <p:nvPr/>
        </p:nvGrpSpPr>
        <p:grpSpPr>
          <a:xfrm>
            <a:off x="672803" y="1980431"/>
            <a:ext cx="11258548" cy="4462152"/>
            <a:chOff x="448966" y="2060085"/>
            <a:chExt cx="11258548" cy="4462152"/>
          </a:xfrm>
        </p:grpSpPr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85860F46-0901-4013-A02B-0F4EB25C7B55}"/>
                </a:ext>
              </a:extLst>
            </p:cNvPr>
            <p:cNvSpPr/>
            <p:nvPr/>
          </p:nvSpPr>
          <p:spPr>
            <a:xfrm>
              <a:off x="448966" y="2060085"/>
              <a:ext cx="3032149" cy="2453574"/>
            </a:xfrm>
            <a:prstGeom prst="rect">
              <a:avLst/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132306" rIns="134400" bIns="134400" anchor="ctr" anchorCtr="0">
              <a:noAutofit/>
            </a:bodyPr>
            <a:lstStyle/>
            <a:p>
              <a:pPr algn="ctr"/>
              <a:r>
                <a:rPr lang="de-DE" sz="2000" b="1" dirty="0">
                  <a:solidFill>
                    <a:srgbClr val="000000"/>
                  </a:solidFill>
                  <a:latin typeface="+mj-lt"/>
                  <a:cs typeface="Arial"/>
                </a:rPr>
                <a:t>Sektor-spezifische Veranstaltungen </a:t>
              </a:r>
            </a:p>
          </p:txBody>
        </p:sp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65FC6EA7-88C3-41CF-BEA9-D1090D9DCF51}"/>
                </a:ext>
              </a:extLst>
            </p:cNvPr>
            <p:cNvGrpSpPr/>
            <p:nvPr/>
          </p:nvGrpSpPr>
          <p:grpSpPr>
            <a:xfrm>
              <a:off x="456779" y="2068444"/>
              <a:ext cx="11250735" cy="4453793"/>
              <a:chOff x="456779" y="2068444"/>
              <a:chExt cx="11250735" cy="4453793"/>
            </a:xfrm>
          </p:grpSpPr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A65D84F4-A37D-4C12-862E-8D8C56B32A6E}"/>
                  </a:ext>
                </a:extLst>
              </p:cNvPr>
              <p:cNvSpPr/>
              <p:nvPr/>
            </p:nvSpPr>
            <p:spPr>
              <a:xfrm>
                <a:off x="3820889" y="2068444"/>
                <a:ext cx="3764681" cy="738664"/>
              </a:xfrm>
              <a:prstGeom prst="rect">
                <a:avLst/>
              </a:prstGeom>
              <a:gradFill flip="none" rotWithShape="1">
                <a:gsLst>
                  <a:gs pos="0">
                    <a:srgbClr val="9FC5E8">
                      <a:shade val="30000"/>
                      <a:satMod val="115000"/>
                    </a:srgbClr>
                  </a:gs>
                  <a:gs pos="50000">
                    <a:srgbClr val="9FC5E8">
                      <a:shade val="67500"/>
                      <a:satMod val="115000"/>
                    </a:srgbClr>
                  </a:gs>
                  <a:gs pos="100000">
                    <a:srgbClr val="9FC5E8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66666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DE" sz="1800" dirty="0">
                    <a:solidFill>
                      <a:srgbClr val="0F0F0F"/>
                    </a:solidFill>
                    <a:latin typeface="Söhne"/>
                  </a:rPr>
                  <a:t>Pyrolyse/Pflanzenkohle</a:t>
                </a:r>
                <a:endParaRPr lang="de-DE" sz="1800" dirty="0"/>
              </a:p>
            </p:txBody>
          </p:sp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2D998F76-80B1-46AA-965D-6F53641A54C0}"/>
                  </a:ext>
                </a:extLst>
              </p:cNvPr>
              <p:cNvSpPr/>
              <p:nvPr/>
            </p:nvSpPr>
            <p:spPr>
              <a:xfrm>
                <a:off x="3820888" y="2917540"/>
                <a:ext cx="3764681" cy="738664"/>
              </a:xfrm>
              <a:prstGeom prst="rect">
                <a:avLst/>
              </a:prstGeom>
              <a:gradFill flip="none" rotWithShape="1">
                <a:gsLst>
                  <a:gs pos="0">
                    <a:srgbClr val="9FC5E8">
                      <a:shade val="30000"/>
                      <a:satMod val="115000"/>
                    </a:srgbClr>
                  </a:gs>
                  <a:gs pos="50000">
                    <a:srgbClr val="9FC5E8">
                      <a:shade val="67500"/>
                      <a:satMod val="115000"/>
                    </a:srgbClr>
                  </a:gs>
                  <a:gs pos="100000">
                    <a:srgbClr val="9FC5E8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66666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DE" sz="18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Biobasierte Leichtbau-/</a:t>
                </a:r>
              </a:p>
              <a:p>
                <a:pPr algn="ctr"/>
                <a:r>
                  <a:rPr lang="de-DE" sz="18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Faserkonstruktionen</a:t>
                </a:r>
                <a:endParaRPr lang="de-DE" sz="1617" dirty="0">
                  <a:latin typeface="+mj-lt"/>
                </a:endParaRPr>
              </a:p>
            </p:txBody>
          </p:sp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208D1A16-DBF6-45A9-AA53-4A027FBE8A8B}"/>
                  </a:ext>
                </a:extLst>
              </p:cNvPr>
              <p:cNvSpPr/>
              <p:nvPr/>
            </p:nvSpPr>
            <p:spPr>
              <a:xfrm>
                <a:off x="8161635" y="2068444"/>
                <a:ext cx="3528392" cy="7386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800" i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Potentiale für stoffliche Nutzungen, Geschäftsmodelle, Energie usw.</a:t>
                </a:r>
              </a:p>
            </p:txBody>
          </p:sp>
          <p:sp>
            <p:nvSpPr>
              <p:cNvPr id="34" name="Rechteck 33">
                <a:extLst>
                  <a:ext uri="{FF2B5EF4-FFF2-40B4-BE49-F238E27FC236}">
                    <a16:creationId xmlns:a16="http://schemas.microsoft.com/office/drawing/2014/main" id="{76075658-AC6A-449E-83B6-9B71E442FF63}"/>
                  </a:ext>
                </a:extLst>
              </p:cNvPr>
              <p:cNvSpPr/>
              <p:nvPr/>
            </p:nvSpPr>
            <p:spPr>
              <a:xfrm>
                <a:off x="3820889" y="3774995"/>
                <a:ext cx="3764681" cy="738664"/>
              </a:xfrm>
              <a:prstGeom prst="rect">
                <a:avLst/>
              </a:prstGeom>
              <a:gradFill flip="none" rotWithShape="1">
                <a:gsLst>
                  <a:gs pos="0">
                    <a:srgbClr val="9FC5E8">
                      <a:shade val="30000"/>
                      <a:satMod val="115000"/>
                    </a:srgbClr>
                  </a:gs>
                  <a:gs pos="50000">
                    <a:srgbClr val="9FC5E8">
                      <a:shade val="67500"/>
                      <a:satMod val="115000"/>
                    </a:srgbClr>
                  </a:gs>
                  <a:gs pos="100000">
                    <a:srgbClr val="9FC5E8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66666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DE" sz="18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Biobasiertes Bauen/ </a:t>
                </a:r>
                <a:br>
                  <a:rPr lang="de-DE" sz="18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</a:br>
                <a:r>
                  <a:rPr lang="de-DE" sz="18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Nature-</a:t>
                </a:r>
                <a:r>
                  <a:rPr lang="de-DE" sz="1800" dirty="0" err="1">
                    <a:latin typeface="Calibri" panose="020F0502020204030204" pitchFamily="34" charset="0"/>
                    <a:ea typeface="Times New Roman" panose="02020603050405020304" pitchFamily="18" charset="0"/>
                  </a:rPr>
                  <a:t>based</a:t>
                </a:r>
                <a:r>
                  <a:rPr lang="de-DE" sz="18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 Solutions</a:t>
                </a:r>
                <a:endParaRPr lang="de-DE" sz="1617" dirty="0">
                  <a:latin typeface="+mj-lt"/>
                </a:endParaRPr>
              </a:p>
            </p:txBody>
          </p:sp>
          <p:sp>
            <p:nvSpPr>
              <p:cNvPr id="36" name="Pfeil: nach rechts 35">
                <a:extLst>
                  <a:ext uri="{FF2B5EF4-FFF2-40B4-BE49-F238E27FC236}">
                    <a16:creationId xmlns:a16="http://schemas.microsoft.com/office/drawing/2014/main" id="{AEC288CF-CF14-4F29-AFE0-FA0FE66387E5}"/>
                  </a:ext>
                </a:extLst>
              </p:cNvPr>
              <p:cNvSpPr/>
              <p:nvPr/>
            </p:nvSpPr>
            <p:spPr>
              <a:xfrm>
                <a:off x="7613327" y="2353419"/>
                <a:ext cx="476300" cy="264611"/>
              </a:xfrm>
              <a:prstGeom prst="rightArrow">
                <a:avLst/>
              </a:prstGeom>
              <a:solidFill>
                <a:srgbClr val="CFE2F3"/>
              </a:solidFill>
              <a:ln w="9525" cap="flat" cmpd="sng">
                <a:solidFill>
                  <a:schemeClr val="dk2">
                    <a:alpha val="67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34400" tIns="134400" rIns="134400" bIns="134400" anchor="ctr" anchorCtr="0">
                <a:noAutofit/>
              </a:bodyPr>
              <a:lstStyle/>
              <a:p>
                <a:pPr marR="132308" algn="ctr">
                  <a:lnSpc>
                    <a:spcPct val="120000"/>
                  </a:lnSpc>
                </a:pPr>
                <a:endParaRPr lang="de-DE" sz="1470">
                  <a:solidFill>
                    <a:schemeClr val="dk1"/>
                  </a:solidFill>
                  <a:latin typeface="+mj-lt"/>
                </a:endParaRPr>
              </a:p>
            </p:txBody>
          </p:sp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F8A72990-1668-41DC-B346-A6692184003B}"/>
                  </a:ext>
                </a:extLst>
              </p:cNvPr>
              <p:cNvSpPr/>
              <p:nvPr/>
            </p:nvSpPr>
            <p:spPr>
              <a:xfrm>
                <a:off x="8161635" y="2928634"/>
                <a:ext cx="3528392" cy="7386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800" i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Identifizierung regionaler Wertschöpfungspotentiale</a:t>
                </a:r>
              </a:p>
            </p:txBody>
          </p:sp>
          <p:sp>
            <p:nvSpPr>
              <p:cNvPr id="40" name="Pfeil: nach rechts 39">
                <a:extLst>
                  <a:ext uri="{FF2B5EF4-FFF2-40B4-BE49-F238E27FC236}">
                    <a16:creationId xmlns:a16="http://schemas.microsoft.com/office/drawing/2014/main" id="{D1167773-236B-4253-829E-12A950AB8B76}"/>
                  </a:ext>
                </a:extLst>
              </p:cNvPr>
              <p:cNvSpPr/>
              <p:nvPr/>
            </p:nvSpPr>
            <p:spPr>
              <a:xfrm>
                <a:off x="7613327" y="3213609"/>
                <a:ext cx="476300" cy="264611"/>
              </a:xfrm>
              <a:prstGeom prst="rightArrow">
                <a:avLst/>
              </a:prstGeom>
              <a:solidFill>
                <a:srgbClr val="CFE2F3"/>
              </a:solidFill>
              <a:ln w="9525" cap="flat" cmpd="sng">
                <a:solidFill>
                  <a:schemeClr val="dk2">
                    <a:alpha val="67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34400" tIns="134400" rIns="134400" bIns="134400" anchor="ctr" anchorCtr="0">
                <a:noAutofit/>
              </a:bodyPr>
              <a:lstStyle/>
              <a:p>
                <a:pPr marR="132308" algn="ctr">
                  <a:lnSpc>
                    <a:spcPct val="120000"/>
                  </a:lnSpc>
                </a:pPr>
                <a:endParaRPr lang="de-DE" sz="1470">
                  <a:solidFill>
                    <a:schemeClr val="dk1"/>
                  </a:solidFill>
                  <a:latin typeface="+mj-lt"/>
                </a:endParaRPr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B70E7563-7601-41B4-8379-F16CD29F70FA}"/>
                  </a:ext>
                </a:extLst>
              </p:cNvPr>
              <p:cNvSpPr/>
              <p:nvPr/>
            </p:nvSpPr>
            <p:spPr>
              <a:xfrm>
                <a:off x="8161635" y="3774994"/>
                <a:ext cx="3528392" cy="7386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800" i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Regionale quartiersbezogene, bauliche und industrielle Lösungen</a:t>
                </a:r>
                <a:r>
                  <a:rPr lang="de-DE" dirty="0"/>
                  <a:t> </a:t>
                </a:r>
              </a:p>
            </p:txBody>
          </p:sp>
          <p:sp>
            <p:nvSpPr>
              <p:cNvPr id="42" name="Pfeil: nach rechts 41">
                <a:extLst>
                  <a:ext uri="{FF2B5EF4-FFF2-40B4-BE49-F238E27FC236}">
                    <a16:creationId xmlns:a16="http://schemas.microsoft.com/office/drawing/2014/main" id="{730CCE42-F66A-4016-A969-BBBBB634E3CC}"/>
                  </a:ext>
                </a:extLst>
              </p:cNvPr>
              <p:cNvSpPr/>
              <p:nvPr/>
            </p:nvSpPr>
            <p:spPr>
              <a:xfrm>
                <a:off x="7613327" y="3996655"/>
                <a:ext cx="476300" cy="264611"/>
              </a:xfrm>
              <a:prstGeom prst="rightArrow">
                <a:avLst/>
              </a:prstGeom>
              <a:solidFill>
                <a:srgbClr val="CFE2F3"/>
              </a:solidFill>
              <a:ln w="9525" cap="flat" cmpd="sng">
                <a:solidFill>
                  <a:schemeClr val="dk2">
                    <a:alpha val="67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34400" tIns="134400" rIns="134400" bIns="134400" anchor="ctr" anchorCtr="0">
                <a:noAutofit/>
              </a:bodyPr>
              <a:lstStyle/>
              <a:p>
                <a:pPr marR="132308" algn="ctr">
                  <a:lnSpc>
                    <a:spcPct val="120000"/>
                  </a:lnSpc>
                </a:pPr>
                <a:endParaRPr lang="de-DE" sz="1470">
                  <a:solidFill>
                    <a:schemeClr val="dk1"/>
                  </a:solidFill>
                  <a:latin typeface="+mj-lt"/>
                </a:endParaRPr>
              </a:p>
            </p:txBody>
          </p:sp>
          <p:sp>
            <p:nvSpPr>
              <p:cNvPr id="43" name="Rechteck 42">
                <a:extLst>
                  <a:ext uri="{FF2B5EF4-FFF2-40B4-BE49-F238E27FC236}">
                    <a16:creationId xmlns:a16="http://schemas.microsoft.com/office/drawing/2014/main" id="{3D3A53C7-D71A-40BB-9B32-D32A835EB1EE}"/>
                  </a:ext>
                </a:extLst>
              </p:cNvPr>
              <p:cNvSpPr/>
              <p:nvPr/>
            </p:nvSpPr>
            <p:spPr>
              <a:xfrm>
                <a:off x="456779" y="4932759"/>
                <a:ext cx="3032149" cy="1589478"/>
              </a:xfrm>
              <a:prstGeom prst="rect">
                <a:avLst/>
              </a:prstGeom>
              <a:gradFill flip="none" rotWithShape="1">
                <a:gsLst>
                  <a:gs pos="0">
                    <a:srgbClr val="6FA8DC">
                      <a:tint val="66000"/>
                      <a:satMod val="160000"/>
                    </a:srgbClr>
                  </a:gs>
                  <a:gs pos="50000">
                    <a:srgbClr val="6FA8DC">
                      <a:tint val="44500"/>
                      <a:satMod val="160000"/>
                    </a:srgbClr>
                  </a:gs>
                  <a:gs pos="100000">
                    <a:srgbClr val="6FA8DC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>
                <a:solidFill>
                  <a:srgbClr val="66666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132306" rIns="134400" bIns="134400" anchor="ctr" anchorCtr="0">
                <a:noAutofit/>
              </a:bodyPr>
              <a:lstStyle/>
              <a:p>
                <a:pPr algn="ctr"/>
                <a:r>
                  <a:rPr lang="de-DE" sz="2000" b="1" dirty="0">
                    <a:solidFill>
                      <a:srgbClr val="000000"/>
                    </a:solidFill>
                    <a:latin typeface="+mj-lt"/>
                    <a:cs typeface="Arial"/>
                  </a:rPr>
                  <a:t>Aktivitäten im Bereich</a:t>
                </a:r>
                <a:br>
                  <a:rPr lang="de-DE" sz="2000" b="1" dirty="0">
                    <a:solidFill>
                      <a:srgbClr val="000000"/>
                    </a:solidFill>
                    <a:latin typeface="+mj-lt"/>
                    <a:cs typeface="Arial"/>
                  </a:rPr>
                </a:br>
                <a:r>
                  <a:rPr lang="de-DE" sz="2000" b="1" dirty="0">
                    <a:solidFill>
                      <a:srgbClr val="000000"/>
                    </a:solidFill>
                    <a:latin typeface="+mj-lt"/>
                    <a:cs typeface="Arial"/>
                  </a:rPr>
                  <a:t>Bildung und Akzeptanz </a:t>
                </a:r>
              </a:p>
            </p:txBody>
          </p:sp>
          <p:sp>
            <p:nvSpPr>
              <p:cNvPr id="44" name="Rechteck 43">
                <a:extLst>
                  <a:ext uri="{FF2B5EF4-FFF2-40B4-BE49-F238E27FC236}">
                    <a16:creationId xmlns:a16="http://schemas.microsoft.com/office/drawing/2014/main" id="{114F189B-0573-4DE3-A808-2D83C0512639}"/>
                  </a:ext>
                </a:extLst>
              </p:cNvPr>
              <p:cNvSpPr/>
              <p:nvPr/>
            </p:nvSpPr>
            <p:spPr>
              <a:xfrm>
                <a:off x="3841156" y="4932759"/>
                <a:ext cx="3744414" cy="738664"/>
              </a:xfrm>
              <a:prstGeom prst="rect">
                <a:avLst/>
              </a:prstGeom>
              <a:gradFill flip="none" rotWithShape="1">
                <a:gsLst>
                  <a:gs pos="0">
                    <a:srgbClr val="9FC5E8">
                      <a:shade val="30000"/>
                      <a:satMod val="115000"/>
                    </a:srgbClr>
                  </a:gs>
                  <a:gs pos="50000">
                    <a:srgbClr val="9FC5E8">
                      <a:shade val="67500"/>
                      <a:satMod val="115000"/>
                    </a:srgbClr>
                  </a:gs>
                  <a:gs pos="100000">
                    <a:srgbClr val="9FC5E8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66666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DE" sz="1800" dirty="0" err="1">
                    <a:latin typeface="Calibri" panose="020F0502020204030204" pitchFamily="34" charset="0"/>
                    <a:ea typeface="Times New Roman" panose="02020603050405020304" pitchFamily="18" charset="0"/>
                  </a:rPr>
                  <a:t>Satellite</a:t>
                </a:r>
                <a:r>
                  <a:rPr lang="de-DE" sz="18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 Event - European </a:t>
                </a:r>
                <a:br>
                  <a:rPr lang="de-DE" sz="18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</a:br>
                <a:r>
                  <a:rPr lang="de-DE" sz="18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Bioeconomy </a:t>
                </a:r>
                <a:r>
                  <a:rPr lang="de-DE" sz="1800" dirty="0" err="1">
                    <a:latin typeface="Calibri" panose="020F0502020204030204" pitchFamily="34" charset="0"/>
                    <a:ea typeface="Times New Roman" panose="02020603050405020304" pitchFamily="18" charset="0"/>
                  </a:rPr>
                  <a:t>Changemakers</a:t>
                </a:r>
                <a:r>
                  <a:rPr lang="de-DE" sz="18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 Festival</a:t>
                </a:r>
                <a:endParaRPr lang="de-DE" sz="1617" dirty="0">
                  <a:latin typeface="+mj-lt"/>
                </a:endParaRPr>
              </a:p>
            </p:txBody>
          </p:sp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DDFA900E-EC76-419A-8BCA-0C03F499D989}"/>
                  </a:ext>
                </a:extLst>
              </p:cNvPr>
              <p:cNvSpPr/>
              <p:nvPr/>
            </p:nvSpPr>
            <p:spPr>
              <a:xfrm>
                <a:off x="3841156" y="5778271"/>
                <a:ext cx="3727423" cy="738664"/>
              </a:xfrm>
              <a:prstGeom prst="rect">
                <a:avLst/>
              </a:prstGeom>
              <a:gradFill flip="none" rotWithShape="1">
                <a:gsLst>
                  <a:gs pos="0">
                    <a:srgbClr val="9FC5E8">
                      <a:shade val="30000"/>
                      <a:satMod val="115000"/>
                    </a:srgbClr>
                  </a:gs>
                  <a:gs pos="50000">
                    <a:srgbClr val="9FC5E8">
                      <a:shade val="67500"/>
                      <a:satMod val="115000"/>
                    </a:srgbClr>
                  </a:gs>
                  <a:gs pos="100000">
                    <a:srgbClr val="9FC5E8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666666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rot="0" spcFirstLastPara="1" vertOverflow="overflow" horzOverflow="overflow" vert="horz" wrap="square" lIns="0" tIns="132306" rIns="134400" bIns="1344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DE" sz="1800" dirty="0">
                    <a:latin typeface="Calibri" panose="020F0502020204030204" pitchFamily="34" charset="0"/>
                  </a:rPr>
                  <a:t>Einrichtung Fördermittelberatung</a:t>
                </a:r>
              </a:p>
            </p:txBody>
          </p:sp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49C54066-8007-46BC-A652-54B018CE83B7}"/>
                  </a:ext>
                </a:extLst>
              </p:cNvPr>
              <p:cNvSpPr/>
              <p:nvPr/>
            </p:nvSpPr>
            <p:spPr>
              <a:xfrm>
                <a:off x="8161635" y="4914174"/>
                <a:ext cx="3528392" cy="7386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800" i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Kunstworkshop für Studierende; Ausstellung für die Öffentlichkeit </a:t>
                </a:r>
              </a:p>
            </p:txBody>
          </p:sp>
          <p:sp>
            <p:nvSpPr>
              <p:cNvPr id="47" name="Pfeil: nach rechts 46">
                <a:extLst>
                  <a:ext uri="{FF2B5EF4-FFF2-40B4-BE49-F238E27FC236}">
                    <a16:creationId xmlns:a16="http://schemas.microsoft.com/office/drawing/2014/main" id="{E5E55FA6-1EF1-454D-80B8-44AC75FD01A2}"/>
                  </a:ext>
                </a:extLst>
              </p:cNvPr>
              <p:cNvSpPr/>
              <p:nvPr/>
            </p:nvSpPr>
            <p:spPr>
              <a:xfrm>
                <a:off x="7613327" y="5199149"/>
                <a:ext cx="476300" cy="264611"/>
              </a:xfrm>
              <a:prstGeom prst="rightArrow">
                <a:avLst/>
              </a:prstGeom>
              <a:solidFill>
                <a:srgbClr val="CFE2F3"/>
              </a:solidFill>
              <a:ln w="9525" cap="flat" cmpd="sng">
                <a:solidFill>
                  <a:schemeClr val="dk2">
                    <a:alpha val="67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34400" tIns="134400" rIns="134400" bIns="134400" anchor="ctr" anchorCtr="0">
                <a:noAutofit/>
              </a:bodyPr>
              <a:lstStyle/>
              <a:p>
                <a:pPr marR="132308" algn="ctr">
                  <a:lnSpc>
                    <a:spcPct val="120000"/>
                  </a:lnSpc>
                </a:pPr>
                <a:endParaRPr lang="de-DE" sz="1470">
                  <a:solidFill>
                    <a:schemeClr val="dk1"/>
                  </a:solidFill>
                  <a:latin typeface="+mj-lt"/>
                </a:endParaRPr>
              </a:p>
            </p:txBody>
          </p:sp>
          <p:sp>
            <p:nvSpPr>
              <p:cNvPr id="48" name="Rechteck 47">
                <a:extLst>
                  <a:ext uri="{FF2B5EF4-FFF2-40B4-BE49-F238E27FC236}">
                    <a16:creationId xmlns:a16="http://schemas.microsoft.com/office/drawing/2014/main" id="{328CC08B-C4A8-4EB5-BB10-015ACC79EAAD}"/>
                  </a:ext>
                </a:extLst>
              </p:cNvPr>
              <p:cNvSpPr/>
              <p:nvPr/>
            </p:nvSpPr>
            <p:spPr>
              <a:xfrm>
                <a:off x="8179122" y="5778270"/>
                <a:ext cx="3528392" cy="7386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800" i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WRS als Ansprechpartner für Unternehmen</a:t>
                </a:r>
                <a:endParaRPr lang="de-DE" sz="1800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Pfeil: nach rechts 48">
                <a:extLst>
                  <a:ext uri="{FF2B5EF4-FFF2-40B4-BE49-F238E27FC236}">
                    <a16:creationId xmlns:a16="http://schemas.microsoft.com/office/drawing/2014/main" id="{8EBBBA84-3BA2-4FCA-8BD7-3D58C2C2BF5A}"/>
                  </a:ext>
                </a:extLst>
              </p:cNvPr>
              <p:cNvSpPr/>
              <p:nvPr/>
            </p:nvSpPr>
            <p:spPr>
              <a:xfrm>
                <a:off x="7613327" y="6015296"/>
                <a:ext cx="476300" cy="264611"/>
              </a:xfrm>
              <a:prstGeom prst="rightArrow">
                <a:avLst/>
              </a:prstGeom>
              <a:solidFill>
                <a:srgbClr val="CFE2F3"/>
              </a:solidFill>
              <a:ln w="9525" cap="flat" cmpd="sng">
                <a:solidFill>
                  <a:schemeClr val="dk2">
                    <a:alpha val="67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34400" tIns="134400" rIns="134400" bIns="134400" anchor="ctr" anchorCtr="0">
                <a:noAutofit/>
              </a:bodyPr>
              <a:lstStyle/>
              <a:p>
                <a:pPr marR="132308" algn="ctr">
                  <a:lnSpc>
                    <a:spcPct val="120000"/>
                  </a:lnSpc>
                </a:pPr>
                <a:endParaRPr lang="de-DE" sz="1470">
                  <a:solidFill>
                    <a:schemeClr val="dk1"/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4753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6E3D91-9A55-4ED5-92BE-A24095FC162F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2455690" y="6897650"/>
            <a:ext cx="806665" cy="493750"/>
          </a:xfrm>
        </p:spPr>
        <p:txBody>
          <a:bodyPr/>
          <a:lstStyle/>
          <a:p>
            <a:pPr algn="r"/>
            <a:fld id="{00000000-1234-1234-1234-123412341234}" type="slidenum">
              <a:rPr lang="en-GB" smtClean="0"/>
              <a:pPr algn="r"/>
              <a:t>5</a:t>
            </a:fld>
            <a:endParaRPr lang="en-GB"/>
          </a:p>
        </p:txBody>
      </p:sp>
      <p:sp>
        <p:nvSpPr>
          <p:cNvPr id="7" name="Google Shape;117;p14">
            <a:extLst>
              <a:ext uri="{FF2B5EF4-FFF2-40B4-BE49-F238E27FC236}">
                <a16:creationId xmlns:a16="http://schemas.microsoft.com/office/drawing/2014/main" id="{6ECF6F25-0E7E-4FA3-9D3D-A7574995B725}"/>
              </a:ext>
            </a:extLst>
          </p:cNvPr>
          <p:cNvSpPr txBox="1">
            <a:spLocks/>
          </p:cNvSpPr>
          <p:nvPr/>
        </p:nvSpPr>
        <p:spPr>
          <a:xfrm>
            <a:off x="447362" y="309097"/>
            <a:ext cx="12525808" cy="1213885"/>
          </a:xfrm>
          <a:prstGeom prst="rect">
            <a:avLst/>
          </a:prstGeom>
        </p:spPr>
        <p:txBody>
          <a:bodyPr spcFirstLastPara="1" wrap="square" lIns="134400" tIns="134400" rIns="134400" bIns="134400" anchor="t" anchorCtr="0">
            <a:noAutofit/>
          </a:bodyPr>
          <a:lstStyle>
            <a:lvl1pPr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SzPts val="3600"/>
              <a:buNone/>
              <a:defRPr sz="529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92"/>
            </a:lvl9pPr>
          </a:lstStyle>
          <a:p>
            <a:pPr algn="l"/>
            <a:r>
              <a:rPr lang="de-DE" sz="3528" b="1" dirty="0">
                <a:solidFill>
                  <a:srgbClr val="002060"/>
                </a:solidFill>
              </a:rPr>
              <a:t>Projekt </a:t>
            </a:r>
            <a:r>
              <a:rPr lang="de-DE" sz="3528" b="1" dirty="0" err="1">
                <a:solidFill>
                  <a:srgbClr val="002060"/>
                </a:solidFill>
              </a:rPr>
              <a:t>InBioRegS</a:t>
            </a:r>
            <a:r>
              <a:rPr lang="de-DE" sz="3528" b="1" dirty="0">
                <a:solidFill>
                  <a:srgbClr val="002060"/>
                </a:solidFill>
              </a:rPr>
              <a:t>: Mittel- und langfristige Maßnahmen</a:t>
            </a:r>
            <a:br>
              <a:rPr lang="de-DE" sz="3528" b="1" dirty="0">
                <a:solidFill>
                  <a:srgbClr val="002060"/>
                </a:solidFill>
              </a:rPr>
            </a:br>
            <a:r>
              <a:rPr lang="de-DE" sz="2000" b="1" dirty="0">
                <a:solidFill>
                  <a:srgbClr val="002060"/>
                </a:solidFill>
              </a:rPr>
              <a:t>Strategieentwicklung Industrielle Bioökonomie Region Stuttgart </a:t>
            </a:r>
            <a:endParaRPr lang="de-DE" sz="3528" b="1" dirty="0">
              <a:solidFill>
                <a:srgbClr val="002060"/>
              </a:solidFill>
            </a:endParaRPr>
          </a:p>
        </p:txBody>
      </p: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DDEB2E3E-BD0B-4EB4-8B78-08EC3A3183CA}"/>
              </a:ext>
            </a:extLst>
          </p:cNvPr>
          <p:cNvGrpSpPr/>
          <p:nvPr/>
        </p:nvGrpSpPr>
        <p:grpSpPr>
          <a:xfrm>
            <a:off x="418189" y="3005255"/>
            <a:ext cx="12632193" cy="3836280"/>
            <a:chOff x="418189" y="2455181"/>
            <a:chExt cx="12632193" cy="3836280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C5D0615A-E1A9-4DB4-B5DA-76F34DFE669B}"/>
                </a:ext>
              </a:extLst>
            </p:cNvPr>
            <p:cNvSpPr/>
            <p:nvPr/>
          </p:nvSpPr>
          <p:spPr>
            <a:xfrm>
              <a:off x="439000" y="2461371"/>
              <a:ext cx="3040254" cy="1467456"/>
            </a:xfrm>
            <a:prstGeom prst="rect">
              <a:avLst/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132306" rIns="134400" bIns="134400" anchor="ctr" anchorCtr="0">
              <a:noAutofit/>
            </a:bodyPr>
            <a:lstStyle/>
            <a:p>
              <a:pPr algn="ctr"/>
              <a:r>
                <a:rPr lang="de-DE" sz="2000" b="1" dirty="0">
                  <a:solidFill>
                    <a:srgbClr val="000000"/>
                  </a:solidFill>
                  <a:latin typeface="+mj-lt"/>
                  <a:cs typeface="Arial"/>
                </a:rPr>
                <a:t>Regionalmanagement </a:t>
              </a:r>
            </a:p>
            <a:p>
              <a:pPr algn="ctr"/>
              <a:r>
                <a:rPr lang="de-DE" sz="2000" b="1" dirty="0">
                  <a:solidFill>
                    <a:srgbClr val="000000"/>
                  </a:solidFill>
                  <a:latin typeface="+mj-lt"/>
                  <a:cs typeface="Arial"/>
                </a:rPr>
                <a:t>für die industrielle Bioökonomie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7EC552A5-3672-4F89-9633-2138AE09F2E1}"/>
                </a:ext>
              </a:extLst>
            </p:cNvPr>
            <p:cNvSpPr/>
            <p:nvPr/>
          </p:nvSpPr>
          <p:spPr>
            <a:xfrm>
              <a:off x="10010128" y="2461371"/>
              <a:ext cx="3040254" cy="1467456"/>
            </a:xfrm>
            <a:prstGeom prst="rect">
              <a:avLst/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132306" rIns="36000" bIns="134400" anchor="ctr" anchorCtr="0">
              <a:noAutofit/>
            </a:bodyPr>
            <a:lstStyle/>
            <a:p>
              <a:pPr algn="ctr"/>
              <a:r>
                <a:rPr lang="de-DE" sz="2000" b="1" dirty="0"/>
                <a:t>Akzeptanz, Sensibilisierung &amp; Dissemination</a:t>
              </a:r>
              <a:endParaRPr lang="de-DE" sz="1800" b="1" dirty="0">
                <a:solidFill>
                  <a:srgbClr val="000000"/>
                </a:solidFill>
                <a:latin typeface="+mj-lt"/>
                <a:cs typeface="Arial"/>
              </a:endParaRP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C07B6B13-211E-434C-9592-2D49DCE981C9}"/>
                </a:ext>
              </a:extLst>
            </p:cNvPr>
            <p:cNvSpPr/>
            <p:nvPr/>
          </p:nvSpPr>
          <p:spPr>
            <a:xfrm>
              <a:off x="6882042" y="2461371"/>
              <a:ext cx="2889739" cy="1467456"/>
            </a:xfrm>
            <a:prstGeom prst="rect">
              <a:avLst/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36000" tIns="132306" rIns="36000" bIns="134400" anchor="ctr" anchorCtr="0">
              <a:noAutofit/>
            </a:bodyPr>
            <a:lstStyle/>
            <a:p>
              <a:pPr algn="ctr"/>
              <a:r>
                <a:rPr lang="de-DE" sz="2000" b="1" dirty="0"/>
                <a:t>Wissenstransfer zwischen Forschung und Industrie</a:t>
              </a:r>
              <a:r>
                <a:rPr lang="de-DE" b="1" dirty="0"/>
                <a:t> &amp; Themenentwicklung</a:t>
              </a:r>
              <a:endParaRPr lang="de-DE" sz="2000" b="1" dirty="0">
                <a:solidFill>
                  <a:srgbClr val="000000"/>
                </a:solidFill>
                <a:latin typeface="+mj-lt"/>
                <a:cs typeface="Arial"/>
              </a:endParaRP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D7A3FBBA-B045-4396-B13B-2176DFF64C4B}"/>
                </a:ext>
              </a:extLst>
            </p:cNvPr>
            <p:cNvSpPr/>
            <p:nvPr/>
          </p:nvSpPr>
          <p:spPr>
            <a:xfrm>
              <a:off x="3735779" y="2455181"/>
              <a:ext cx="2889738" cy="1482420"/>
            </a:xfrm>
            <a:prstGeom prst="rect">
              <a:avLst/>
            </a:prstGeom>
            <a:gradFill flip="none" rotWithShape="1">
              <a:gsLst>
                <a:gs pos="0">
                  <a:srgbClr val="6FA8DC">
                    <a:tint val="66000"/>
                    <a:satMod val="160000"/>
                  </a:srgbClr>
                </a:gs>
                <a:gs pos="50000">
                  <a:srgbClr val="6FA8DC">
                    <a:tint val="44500"/>
                    <a:satMod val="160000"/>
                  </a:srgbClr>
                </a:gs>
                <a:gs pos="100000">
                  <a:srgbClr val="6FA8DC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132306" rIns="134400" bIns="134400" anchor="ctr" anchorCtr="0">
              <a:noAutofit/>
            </a:bodyPr>
            <a:lstStyle/>
            <a:p>
              <a:pPr algn="ctr"/>
              <a:r>
                <a:rPr lang="de-DE" sz="2000" b="1" dirty="0"/>
                <a:t>Förderung von Anwendung, Skalierung und Innovation</a:t>
              </a:r>
              <a:endParaRPr lang="de-DE" sz="1800" b="1" dirty="0">
                <a:solidFill>
                  <a:srgbClr val="000000"/>
                </a:solidFill>
                <a:latin typeface="+mj-lt"/>
                <a:cs typeface="Arial"/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2F49666B-16D0-4BD9-822B-CEEADC793D19}"/>
                </a:ext>
              </a:extLst>
            </p:cNvPr>
            <p:cNvSpPr/>
            <p:nvPr/>
          </p:nvSpPr>
          <p:spPr>
            <a:xfrm>
              <a:off x="3714968" y="4490522"/>
              <a:ext cx="2889738" cy="595898"/>
            </a:xfrm>
            <a:prstGeom prst="rect">
              <a:avLst/>
            </a:prstGeom>
            <a:gradFill flip="none" rotWithShape="1">
              <a:gsLst>
                <a:gs pos="0">
                  <a:srgbClr val="9FC5E8">
                    <a:shade val="30000"/>
                    <a:satMod val="115000"/>
                  </a:srgbClr>
                </a:gs>
                <a:gs pos="50000">
                  <a:srgbClr val="9FC5E8">
                    <a:shade val="67500"/>
                    <a:satMod val="115000"/>
                  </a:srgbClr>
                </a:gs>
                <a:gs pos="100000">
                  <a:srgbClr val="9FC5E8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3600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>
                  <a:solidFill>
                    <a:srgbClr val="0F0F0F"/>
                  </a:solidFill>
                  <a:latin typeface="Söhne"/>
                </a:rPr>
                <a:t>Erfassung nutzbarer, stofflicher Potentiale</a:t>
              </a:r>
              <a:endParaRPr lang="de-DE" sz="1800" dirty="0"/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7A3DDD98-ADBE-4528-B8E3-7C33662A864F}"/>
                </a:ext>
              </a:extLst>
            </p:cNvPr>
            <p:cNvSpPr/>
            <p:nvPr/>
          </p:nvSpPr>
          <p:spPr>
            <a:xfrm>
              <a:off x="3714968" y="5370959"/>
              <a:ext cx="2889738" cy="920497"/>
            </a:xfrm>
            <a:prstGeom prst="rect">
              <a:avLst/>
            </a:prstGeom>
            <a:gradFill flip="none" rotWithShape="1">
              <a:gsLst>
                <a:gs pos="0">
                  <a:srgbClr val="9FC5E8">
                    <a:shade val="30000"/>
                    <a:satMod val="115000"/>
                  </a:srgbClr>
                </a:gs>
                <a:gs pos="50000">
                  <a:srgbClr val="9FC5E8">
                    <a:shade val="67500"/>
                    <a:satMod val="115000"/>
                  </a:srgbClr>
                </a:gs>
                <a:gs pos="100000">
                  <a:srgbClr val="9FC5E8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3600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>
                  <a:solidFill>
                    <a:srgbClr val="000000"/>
                  </a:solidFill>
                  <a:latin typeface="WordVisi_MSFontService"/>
                </a:rPr>
                <a:t>Förderung &amp; Aufbau regionaler Wertschöpfungsnetze</a:t>
              </a:r>
              <a:endParaRPr lang="de-DE" sz="1800" dirty="0"/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8BC82712-CB70-4BA9-8D3A-A7536483D8DC}"/>
                </a:ext>
              </a:extLst>
            </p:cNvPr>
            <p:cNvSpPr/>
            <p:nvPr/>
          </p:nvSpPr>
          <p:spPr>
            <a:xfrm>
              <a:off x="9989317" y="4490522"/>
              <a:ext cx="3040254" cy="595898"/>
            </a:xfrm>
            <a:prstGeom prst="rect">
              <a:avLst/>
            </a:prstGeom>
            <a:gradFill flip="none" rotWithShape="1">
              <a:gsLst>
                <a:gs pos="0">
                  <a:srgbClr val="9FC5E8">
                    <a:shade val="30000"/>
                    <a:satMod val="115000"/>
                  </a:srgbClr>
                </a:gs>
                <a:gs pos="50000">
                  <a:srgbClr val="9FC5E8">
                    <a:shade val="67500"/>
                    <a:satMod val="115000"/>
                  </a:srgbClr>
                </a:gs>
                <a:gs pos="100000">
                  <a:srgbClr val="9FC5E8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36000" tIns="132306" rIns="1344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>
                  <a:solidFill>
                    <a:srgbClr val="000000"/>
                  </a:solidFill>
                  <a:latin typeface="WordVisi_MSFontService"/>
                </a:rPr>
                <a:t>Dialog &amp; Partizipationsformate</a:t>
              </a:r>
              <a:br>
                <a:rPr lang="de-DE" sz="1800" dirty="0">
                  <a:solidFill>
                    <a:srgbClr val="000000"/>
                  </a:solidFill>
                  <a:latin typeface="WordVisi_MSFontService"/>
                </a:rPr>
              </a:br>
              <a:r>
                <a:rPr lang="de-DE" sz="1800" dirty="0">
                  <a:solidFill>
                    <a:srgbClr val="000000"/>
                  </a:solidFill>
                  <a:latin typeface="WordVisi_MSFontService"/>
                </a:rPr>
                <a:t> für die Bioökonomie</a:t>
              </a:r>
              <a:endParaRPr lang="de-DE" sz="1800" dirty="0"/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43417624-E4B1-43FF-9AD3-72800D52D588}"/>
                </a:ext>
              </a:extLst>
            </p:cNvPr>
            <p:cNvSpPr/>
            <p:nvPr/>
          </p:nvSpPr>
          <p:spPr>
            <a:xfrm>
              <a:off x="418189" y="4490523"/>
              <a:ext cx="3040254" cy="595898"/>
            </a:xfrm>
            <a:prstGeom prst="rect">
              <a:avLst/>
            </a:prstGeom>
            <a:gradFill flip="none" rotWithShape="1">
              <a:gsLst>
                <a:gs pos="0">
                  <a:srgbClr val="9FC5E8">
                    <a:shade val="30000"/>
                    <a:satMod val="115000"/>
                  </a:srgbClr>
                </a:gs>
                <a:gs pos="50000">
                  <a:srgbClr val="9FC5E8">
                    <a:shade val="67500"/>
                    <a:satMod val="115000"/>
                  </a:srgbClr>
                </a:gs>
                <a:gs pos="100000">
                  <a:srgbClr val="9FC5E8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36000" tIns="132306" rIns="134400" bIns="3600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>
                  <a:solidFill>
                    <a:srgbClr val="0F0F0F"/>
                  </a:solidFill>
                  <a:latin typeface="Söhne"/>
                </a:rPr>
                <a:t>Förderung von regionaler Vernetzung und Austausch</a:t>
              </a:r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79E7DDFE-6EC0-45EF-921E-D8DF71D359AB}"/>
                </a:ext>
              </a:extLst>
            </p:cNvPr>
            <p:cNvSpPr/>
            <p:nvPr/>
          </p:nvSpPr>
          <p:spPr>
            <a:xfrm>
              <a:off x="418189" y="5370963"/>
              <a:ext cx="3040254" cy="920498"/>
            </a:xfrm>
            <a:prstGeom prst="rect">
              <a:avLst/>
            </a:prstGeom>
            <a:gradFill flip="none" rotWithShape="1">
              <a:gsLst>
                <a:gs pos="0">
                  <a:srgbClr val="9FC5E8">
                    <a:shade val="30000"/>
                    <a:satMod val="115000"/>
                  </a:srgbClr>
                </a:gs>
                <a:gs pos="50000">
                  <a:srgbClr val="9FC5E8">
                    <a:shade val="67500"/>
                    <a:satMod val="115000"/>
                  </a:srgbClr>
                </a:gs>
                <a:gs pos="100000">
                  <a:srgbClr val="9FC5E8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36000" tIns="132306" rIns="134400" bIns="3600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>
                  <a:solidFill>
                    <a:srgbClr val="0F0F0F"/>
                  </a:solidFill>
                  <a:latin typeface="Söhne"/>
                </a:rPr>
                <a:t>Unterstützung &amp; Initiierung regionaler Projekte/Konsortien</a:t>
              </a:r>
            </a:p>
          </p:txBody>
        </p: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90F9457B-5F7F-458F-915D-0644890F05C0}"/>
                </a:ext>
              </a:extLst>
            </p:cNvPr>
            <p:cNvSpPr/>
            <p:nvPr/>
          </p:nvSpPr>
          <p:spPr>
            <a:xfrm>
              <a:off x="9984592" y="5358919"/>
              <a:ext cx="3040254" cy="595898"/>
            </a:xfrm>
            <a:prstGeom prst="rect">
              <a:avLst/>
            </a:prstGeom>
            <a:gradFill flip="none" rotWithShape="1">
              <a:gsLst>
                <a:gs pos="0">
                  <a:srgbClr val="9FC5E8">
                    <a:shade val="30000"/>
                    <a:satMod val="115000"/>
                  </a:srgbClr>
                </a:gs>
                <a:gs pos="50000">
                  <a:srgbClr val="9FC5E8">
                    <a:shade val="67500"/>
                    <a:satMod val="115000"/>
                  </a:srgbClr>
                </a:gs>
                <a:gs pos="100000">
                  <a:srgbClr val="9FC5E8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36000" tIns="132306" rIns="360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>
                  <a:solidFill>
                    <a:srgbClr val="000000"/>
                  </a:solidFill>
                  <a:latin typeface="WordVisi_MSFontService"/>
                </a:rPr>
                <a:t>Kommunikationsvorhaben</a:t>
              </a:r>
              <a:endParaRPr lang="de-DE" sz="1800" dirty="0"/>
            </a:p>
          </p:txBody>
        </p: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82D6373E-15F4-4D95-8034-DAE77C0B7088}"/>
                </a:ext>
              </a:extLst>
            </p:cNvPr>
            <p:cNvSpPr/>
            <p:nvPr/>
          </p:nvSpPr>
          <p:spPr>
            <a:xfrm>
              <a:off x="6861232" y="4490522"/>
              <a:ext cx="2889738" cy="595898"/>
            </a:xfrm>
            <a:prstGeom prst="rect">
              <a:avLst/>
            </a:prstGeom>
            <a:gradFill flip="none" rotWithShape="1">
              <a:gsLst>
                <a:gs pos="0">
                  <a:srgbClr val="9FC5E8">
                    <a:shade val="30000"/>
                    <a:satMod val="115000"/>
                  </a:srgbClr>
                </a:gs>
                <a:gs pos="50000">
                  <a:srgbClr val="9FC5E8">
                    <a:shade val="67500"/>
                    <a:satMod val="115000"/>
                  </a:srgbClr>
                </a:gs>
                <a:gs pos="100000">
                  <a:srgbClr val="9FC5E8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36000" tIns="132306" rIns="360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>
                  <a:solidFill>
                    <a:srgbClr val="0F0F0F"/>
                  </a:solidFill>
                  <a:latin typeface="Söhne"/>
                </a:rPr>
                <a:t>Netzwerkveranstaltungen &amp; Kooperationsprojekte </a:t>
              </a:r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7B6F4B30-71DD-4055-B70E-DD4D3A357AB0}"/>
                </a:ext>
              </a:extLst>
            </p:cNvPr>
            <p:cNvSpPr/>
            <p:nvPr/>
          </p:nvSpPr>
          <p:spPr>
            <a:xfrm>
              <a:off x="6849780" y="5370960"/>
              <a:ext cx="2889738" cy="920496"/>
            </a:xfrm>
            <a:prstGeom prst="rect">
              <a:avLst/>
            </a:prstGeom>
            <a:gradFill flip="none" rotWithShape="1">
              <a:gsLst>
                <a:gs pos="0">
                  <a:srgbClr val="9FC5E8">
                    <a:shade val="30000"/>
                    <a:satMod val="115000"/>
                  </a:srgbClr>
                </a:gs>
                <a:gs pos="50000">
                  <a:srgbClr val="9FC5E8">
                    <a:shade val="67500"/>
                    <a:satMod val="115000"/>
                  </a:srgbClr>
                </a:gs>
                <a:gs pos="100000">
                  <a:srgbClr val="9FC5E8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rot="0" spcFirstLastPara="1" vertOverflow="overflow" horzOverflow="overflow" vert="horz" wrap="square" lIns="36000" tIns="132306" rIns="36000" bIns="1344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>
                  <a:solidFill>
                    <a:srgbClr val="0F0F0F"/>
                  </a:solidFill>
                  <a:latin typeface="Söhne"/>
                </a:rPr>
                <a:t>Förderung bioökonomischer Innovationen, Infrastrukturen &amp; Gründungen</a:t>
              </a:r>
            </a:p>
          </p:txBody>
        </p:sp>
        <p:sp>
          <p:nvSpPr>
            <p:cNvPr id="35" name="Pfeil: nach rechts 34">
              <a:extLst>
                <a:ext uri="{FF2B5EF4-FFF2-40B4-BE49-F238E27FC236}">
                  <a16:creationId xmlns:a16="http://schemas.microsoft.com/office/drawing/2014/main" id="{1FD32D4E-1BFD-4E97-AC8C-D1FE193B1678}"/>
                </a:ext>
              </a:extLst>
            </p:cNvPr>
            <p:cNvSpPr/>
            <p:nvPr/>
          </p:nvSpPr>
          <p:spPr>
            <a:xfrm rot="5400000">
              <a:off x="1729934" y="4044613"/>
              <a:ext cx="406444" cy="264611"/>
            </a:xfrm>
            <a:prstGeom prst="rightArrow">
              <a:avLst/>
            </a:prstGeom>
            <a:solidFill>
              <a:srgbClr val="CFE2F3"/>
            </a:solidFill>
            <a:ln w="9525" cap="flat" cmpd="sng">
              <a:solidFill>
                <a:schemeClr val="dk2">
                  <a:alpha val="67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34400" tIns="134400" rIns="134400" bIns="134400" anchor="ctr" anchorCtr="0">
              <a:noAutofit/>
            </a:bodyPr>
            <a:lstStyle/>
            <a:p>
              <a:pPr marR="132308" algn="ctr">
                <a:lnSpc>
                  <a:spcPct val="120000"/>
                </a:lnSpc>
              </a:pPr>
              <a:endParaRPr lang="de-DE" sz="1470">
                <a:solidFill>
                  <a:schemeClr val="dk1"/>
                </a:solidFill>
                <a:latin typeface="+mj-lt"/>
              </a:endParaRPr>
            </a:p>
          </p:txBody>
        </p:sp>
        <p:sp>
          <p:nvSpPr>
            <p:cNvPr id="36" name="Pfeil: nach rechts 35">
              <a:extLst>
                <a:ext uri="{FF2B5EF4-FFF2-40B4-BE49-F238E27FC236}">
                  <a16:creationId xmlns:a16="http://schemas.microsoft.com/office/drawing/2014/main" id="{4826AB72-5B56-4AD6-BB3B-DE1D0009A06E}"/>
                </a:ext>
              </a:extLst>
            </p:cNvPr>
            <p:cNvSpPr/>
            <p:nvPr/>
          </p:nvSpPr>
          <p:spPr>
            <a:xfrm rot="5400000">
              <a:off x="4951455" y="4044612"/>
              <a:ext cx="406444" cy="264611"/>
            </a:xfrm>
            <a:prstGeom prst="rightArrow">
              <a:avLst/>
            </a:prstGeom>
            <a:solidFill>
              <a:srgbClr val="CFE2F3"/>
            </a:solidFill>
            <a:ln w="9525" cap="flat" cmpd="sng">
              <a:solidFill>
                <a:schemeClr val="dk2">
                  <a:alpha val="67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34400" tIns="134400" rIns="134400" bIns="134400" anchor="ctr" anchorCtr="0">
              <a:noAutofit/>
            </a:bodyPr>
            <a:lstStyle/>
            <a:p>
              <a:pPr marR="132308" algn="ctr">
                <a:lnSpc>
                  <a:spcPct val="120000"/>
                </a:lnSpc>
              </a:pPr>
              <a:endParaRPr lang="de-DE" sz="1470">
                <a:solidFill>
                  <a:schemeClr val="dk1"/>
                </a:solidFill>
                <a:latin typeface="+mj-lt"/>
              </a:endParaRPr>
            </a:p>
          </p:txBody>
        </p:sp>
        <p:sp>
          <p:nvSpPr>
            <p:cNvPr id="37" name="Pfeil: nach rechts 36">
              <a:extLst>
                <a:ext uri="{FF2B5EF4-FFF2-40B4-BE49-F238E27FC236}">
                  <a16:creationId xmlns:a16="http://schemas.microsoft.com/office/drawing/2014/main" id="{D327CC96-1A57-4D9F-9173-EFDBC020127A}"/>
                </a:ext>
              </a:extLst>
            </p:cNvPr>
            <p:cNvSpPr/>
            <p:nvPr/>
          </p:nvSpPr>
          <p:spPr>
            <a:xfrm rot="5400000">
              <a:off x="8097718" y="4044613"/>
              <a:ext cx="406444" cy="264611"/>
            </a:xfrm>
            <a:prstGeom prst="rightArrow">
              <a:avLst/>
            </a:prstGeom>
            <a:solidFill>
              <a:srgbClr val="CFE2F3"/>
            </a:solidFill>
            <a:ln w="9525" cap="flat" cmpd="sng">
              <a:solidFill>
                <a:schemeClr val="dk2">
                  <a:alpha val="67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34400" tIns="134400" rIns="134400" bIns="134400" anchor="ctr" anchorCtr="0">
              <a:noAutofit/>
            </a:bodyPr>
            <a:lstStyle/>
            <a:p>
              <a:pPr marR="132308" algn="ctr">
                <a:lnSpc>
                  <a:spcPct val="120000"/>
                </a:lnSpc>
              </a:pPr>
              <a:endParaRPr lang="de-DE" sz="1470">
                <a:solidFill>
                  <a:schemeClr val="dk1"/>
                </a:solidFill>
                <a:latin typeface="+mj-lt"/>
              </a:endParaRPr>
            </a:p>
          </p:txBody>
        </p:sp>
        <p:sp>
          <p:nvSpPr>
            <p:cNvPr id="38" name="Pfeil: nach rechts 37">
              <a:extLst>
                <a:ext uri="{FF2B5EF4-FFF2-40B4-BE49-F238E27FC236}">
                  <a16:creationId xmlns:a16="http://schemas.microsoft.com/office/drawing/2014/main" id="{9391E3DC-01D8-4F53-B2CA-C61735BADCF5}"/>
                </a:ext>
              </a:extLst>
            </p:cNvPr>
            <p:cNvSpPr/>
            <p:nvPr/>
          </p:nvSpPr>
          <p:spPr>
            <a:xfrm rot="5400000">
              <a:off x="11301063" y="4049687"/>
              <a:ext cx="406444" cy="264611"/>
            </a:xfrm>
            <a:prstGeom prst="rightArrow">
              <a:avLst/>
            </a:prstGeom>
            <a:solidFill>
              <a:srgbClr val="CFE2F3"/>
            </a:solidFill>
            <a:ln w="9525" cap="flat" cmpd="sng">
              <a:solidFill>
                <a:schemeClr val="dk2">
                  <a:alpha val="67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34400" tIns="134400" rIns="134400" bIns="134400" anchor="ctr" anchorCtr="0">
              <a:noAutofit/>
            </a:bodyPr>
            <a:lstStyle/>
            <a:p>
              <a:pPr marR="132308" algn="ctr">
                <a:lnSpc>
                  <a:spcPct val="120000"/>
                </a:lnSpc>
              </a:pPr>
              <a:endParaRPr lang="de-DE" sz="1470">
                <a:solidFill>
                  <a:schemeClr val="dk1"/>
                </a:solidFill>
                <a:latin typeface="+mj-lt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0F91F046-0C8C-451B-AB70-CDD45CB88D3A}"/>
              </a:ext>
            </a:extLst>
          </p:cNvPr>
          <p:cNvSpPr txBox="1"/>
          <p:nvPr/>
        </p:nvSpPr>
        <p:spPr>
          <a:xfrm>
            <a:off x="418189" y="1723856"/>
            <a:ext cx="117758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Perspektivisches Ziel: Aufbau eines regionalen Innovationssystems der Bioökonomie </a:t>
            </a:r>
          </a:p>
        </p:txBody>
      </p:sp>
    </p:spTree>
    <p:extLst>
      <p:ext uri="{BB962C8B-B14F-4D97-AF65-F5344CB8AC3E}">
        <p14:creationId xmlns:p14="http://schemas.microsoft.com/office/powerpoint/2010/main" val="2014272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F0265DC8-1355-4FE5-B5D7-7778AB168813}"/>
              </a:ext>
            </a:extLst>
          </p:cNvPr>
          <p:cNvGrpSpPr/>
          <p:nvPr/>
        </p:nvGrpSpPr>
        <p:grpSpPr>
          <a:xfrm>
            <a:off x="661372" y="4212678"/>
            <a:ext cx="4410185" cy="1208028"/>
            <a:chOff x="449654" y="2523729"/>
            <a:chExt cx="3000000" cy="821753"/>
          </a:xfrm>
        </p:grpSpPr>
        <p:sp>
          <p:nvSpPr>
            <p:cNvPr id="7" name="Google Shape;141;p15">
              <a:extLst>
                <a:ext uri="{FF2B5EF4-FFF2-40B4-BE49-F238E27FC236}">
                  <a16:creationId xmlns:a16="http://schemas.microsoft.com/office/drawing/2014/main" id="{FA0B7311-E4DF-4296-B4BC-C3D491085ABF}"/>
                </a:ext>
              </a:extLst>
            </p:cNvPr>
            <p:cNvSpPr txBox="1"/>
            <p:nvPr/>
          </p:nvSpPr>
          <p:spPr>
            <a:xfrm>
              <a:off x="449654" y="2523729"/>
              <a:ext cx="3000000" cy="82175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4400" tIns="134400" rIns="134400" bIns="134400" anchor="t" anchorCtr="0">
              <a:spAutoFit/>
            </a:bodyPr>
            <a:lstStyle/>
            <a:p>
              <a:pPr defTabSz="1344259">
                <a:lnSpc>
                  <a:spcPct val="115000"/>
                </a:lnSpc>
                <a:buClr>
                  <a:srgbClr val="000000"/>
                </a:buClr>
              </a:pPr>
              <a:r>
                <a:rPr lang="en-GB" sz="1764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Daryna Zaitseva </a:t>
              </a:r>
              <a:endParaRPr sz="1764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  <a:p>
              <a:pPr defTabSz="1344259">
                <a:lnSpc>
                  <a:spcPct val="115000"/>
                </a:lnSpc>
                <a:buClr>
                  <a:srgbClr val="000000"/>
                </a:buClr>
              </a:pPr>
              <a:r>
                <a:rPr lang="en-GB" sz="1764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Tel: +49 1621 582 394</a:t>
              </a:r>
              <a:endParaRPr sz="1764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  <a:p>
              <a:pPr defTabSz="1344259">
                <a:lnSpc>
                  <a:spcPct val="115000"/>
                </a:lnSpc>
                <a:buClr>
                  <a:srgbClr val="000000"/>
                </a:buClr>
              </a:pPr>
              <a:r>
                <a:rPr lang="en-GB" sz="1764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daryna.zaitseva@region-stuttgart.de</a:t>
              </a:r>
              <a:endParaRPr sz="1764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cxnSp>
          <p:nvCxnSpPr>
            <p:cNvPr id="8" name="Google Shape;143;p15">
              <a:extLst>
                <a:ext uri="{FF2B5EF4-FFF2-40B4-BE49-F238E27FC236}">
                  <a16:creationId xmlns:a16="http://schemas.microsoft.com/office/drawing/2014/main" id="{FBC9684F-5EBD-4048-BFFD-03F857FF6308}"/>
                </a:ext>
              </a:extLst>
            </p:cNvPr>
            <p:cNvCxnSpPr/>
            <p:nvPr/>
          </p:nvCxnSpPr>
          <p:spPr>
            <a:xfrm>
              <a:off x="456463" y="2648403"/>
              <a:ext cx="3300" cy="586500"/>
            </a:xfrm>
            <a:prstGeom prst="straightConnector1">
              <a:avLst/>
            </a:prstGeom>
            <a:noFill/>
            <a:ln w="9525" cap="flat" cmpd="sng">
              <a:solidFill>
                <a:srgbClr val="009FE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9AA57F7-DC56-41E5-B594-4CD6FD96DA5E}"/>
              </a:ext>
            </a:extLst>
          </p:cNvPr>
          <p:cNvGrpSpPr/>
          <p:nvPr/>
        </p:nvGrpSpPr>
        <p:grpSpPr>
          <a:xfrm>
            <a:off x="671382" y="2716619"/>
            <a:ext cx="4431820" cy="1208028"/>
            <a:chOff x="450363" y="1767082"/>
            <a:chExt cx="3014717" cy="821753"/>
          </a:xfrm>
        </p:grpSpPr>
        <p:sp>
          <p:nvSpPr>
            <p:cNvPr id="10" name="Google Shape;142;p15">
              <a:extLst>
                <a:ext uri="{FF2B5EF4-FFF2-40B4-BE49-F238E27FC236}">
                  <a16:creationId xmlns:a16="http://schemas.microsoft.com/office/drawing/2014/main" id="{582B910D-3469-452D-BA5D-4FF6CB691B4E}"/>
                </a:ext>
              </a:extLst>
            </p:cNvPr>
            <p:cNvSpPr txBox="1"/>
            <p:nvPr/>
          </p:nvSpPr>
          <p:spPr>
            <a:xfrm>
              <a:off x="465080" y="1767082"/>
              <a:ext cx="3000000" cy="82175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4400" tIns="134400" rIns="134400" bIns="134400" anchor="t" anchorCtr="0">
              <a:spAutoFit/>
            </a:bodyPr>
            <a:lstStyle/>
            <a:p>
              <a:pPr defTabSz="1344259">
                <a:lnSpc>
                  <a:spcPct val="115000"/>
                </a:lnSpc>
                <a:buClr>
                  <a:srgbClr val="000000"/>
                </a:buClr>
              </a:pPr>
              <a:r>
                <a:rPr lang="en-GB" sz="1764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Robin </a:t>
              </a:r>
              <a:r>
                <a:rPr lang="en-GB" sz="1764" kern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Schmücker</a:t>
              </a:r>
              <a:endParaRPr sz="1764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  <a:p>
              <a:pPr defTabSz="1344259">
                <a:lnSpc>
                  <a:spcPct val="115000"/>
                </a:lnSpc>
                <a:buClr>
                  <a:srgbClr val="000000"/>
                </a:buClr>
              </a:pPr>
              <a:r>
                <a:rPr lang="en-GB" sz="1764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Tel: +49 711 22835-893</a:t>
              </a:r>
              <a:endParaRPr sz="1764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  <a:p>
              <a:pPr defTabSz="1344259">
                <a:lnSpc>
                  <a:spcPct val="115000"/>
                </a:lnSpc>
                <a:buClr>
                  <a:srgbClr val="000000"/>
                </a:buClr>
              </a:pPr>
              <a:r>
                <a:rPr lang="en-GB" sz="1764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robin.schmuecker@region-stuttgart.de</a:t>
              </a:r>
              <a:endParaRPr sz="1764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cxnSp>
          <p:nvCxnSpPr>
            <p:cNvPr id="11" name="Google Shape;144;p15">
              <a:extLst>
                <a:ext uri="{FF2B5EF4-FFF2-40B4-BE49-F238E27FC236}">
                  <a16:creationId xmlns:a16="http://schemas.microsoft.com/office/drawing/2014/main" id="{CD5455F0-CF9E-4662-9C7B-05A3ED0BAC09}"/>
                </a:ext>
              </a:extLst>
            </p:cNvPr>
            <p:cNvCxnSpPr/>
            <p:nvPr/>
          </p:nvCxnSpPr>
          <p:spPr>
            <a:xfrm>
              <a:off x="450363" y="1846865"/>
              <a:ext cx="3300" cy="586500"/>
            </a:xfrm>
            <a:prstGeom prst="straightConnector1">
              <a:avLst/>
            </a:prstGeom>
            <a:noFill/>
            <a:ln w="9525" cap="flat" cmpd="sng">
              <a:solidFill>
                <a:srgbClr val="009FE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" name="Google Shape;146;p15">
            <a:extLst>
              <a:ext uri="{FF2B5EF4-FFF2-40B4-BE49-F238E27FC236}">
                <a16:creationId xmlns:a16="http://schemas.microsoft.com/office/drawing/2014/main" id="{75799C7A-69D9-439C-AEE8-46703F2C9FDB}"/>
              </a:ext>
            </a:extLst>
          </p:cNvPr>
          <p:cNvSpPr txBox="1"/>
          <p:nvPr/>
        </p:nvSpPr>
        <p:spPr>
          <a:xfrm>
            <a:off x="637037" y="5897252"/>
            <a:ext cx="3772472" cy="542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4400" tIns="134400" rIns="134400" bIns="134400" anchor="t" anchorCtr="0">
            <a:spAutoFit/>
          </a:bodyPr>
          <a:lstStyle/>
          <a:p>
            <a:pPr defTabSz="1344259">
              <a:buClr>
                <a:srgbClr val="000000"/>
              </a:buClr>
            </a:pPr>
            <a:r>
              <a:rPr lang="en-GB" sz="1764" u="sng" kern="0" dirty="0">
                <a:solidFill>
                  <a:srgbClr val="009FE1"/>
                </a:solidFill>
                <a:latin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https://wrs.region-stuttgart.de/</a:t>
            </a:r>
            <a:endParaRPr sz="1764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93A8F93F-4CAB-4FFE-AA56-AB6CFF8D0F22}"/>
              </a:ext>
            </a:extLst>
          </p:cNvPr>
          <p:cNvGrpSpPr/>
          <p:nvPr/>
        </p:nvGrpSpPr>
        <p:grpSpPr>
          <a:xfrm>
            <a:off x="9025731" y="-183608"/>
            <a:ext cx="6048673" cy="2808312"/>
            <a:chOff x="8125630" y="-638499"/>
            <a:chExt cx="6048673" cy="2808312"/>
          </a:xfrm>
        </p:grpSpPr>
        <p:pic>
          <p:nvPicPr>
            <p:cNvPr id="20" name="Google Shape;70;p13">
              <a:extLst>
                <a:ext uri="{FF2B5EF4-FFF2-40B4-BE49-F238E27FC236}">
                  <a16:creationId xmlns:a16="http://schemas.microsoft.com/office/drawing/2014/main" id="{B50F3F89-38A1-4FD7-A5D6-097524F84EC7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39619" t="6842" r="37743" b="50033"/>
            <a:stretch/>
          </p:blipFill>
          <p:spPr>
            <a:xfrm>
              <a:off x="9925830" y="-227554"/>
              <a:ext cx="2520280" cy="18213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itel 1">
              <a:extLst>
                <a:ext uri="{FF2B5EF4-FFF2-40B4-BE49-F238E27FC236}">
                  <a16:creationId xmlns:a16="http://schemas.microsoft.com/office/drawing/2014/main" id="{D3D3625A-9924-415B-944E-6D49C0A5F941}"/>
                </a:ext>
              </a:extLst>
            </p:cNvPr>
            <p:cNvSpPr txBox="1">
              <a:spLocks/>
            </p:cNvSpPr>
            <p:nvPr/>
          </p:nvSpPr>
          <p:spPr>
            <a:xfrm>
              <a:off x="8125630" y="-638499"/>
              <a:ext cx="6048673" cy="2227861"/>
            </a:xfrm>
            <a:prstGeom prst="rect">
              <a:avLst/>
            </a:prstGeom>
          </p:spPr>
          <p:txBody>
            <a:bodyPr anchor="b" anchorCtr="0"/>
            <a:lstStyle>
              <a:lvl1pPr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2500" b="1" i="1" kern="1200">
                  <a:solidFill>
                    <a:srgbClr val="002060"/>
                  </a:solidFill>
                  <a:latin typeface="Frutiger LT Pro 55 Roman" panose="020B0602020204020204" pitchFamily="34" charset="0"/>
                  <a:ea typeface="+mj-ea"/>
                  <a:cs typeface="+mj-cs"/>
                </a:defRPr>
              </a:lvl1pPr>
            </a:lstStyle>
            <a:p>
              <a:r>
                <a:rPr lang="de-DE" sz="3600" i="0" dirty="0"/>
                <a:t>InBioRegS</a:t>
              </a:r>
            </a:p>
          </p:txBody>
        </p:sp>
        <p:sp>
          <p:nvSpPr>
            <p:cNvPr id="22" name="Untertitel 2">
              <a:extLst>
                <a:ext uri="{FF2B5EF4-FFF2-40B4-BE49-F238E27FC236}">
                  <a16:creationId xmlns:a16="http://schemas.microsoft.com/office/drawing/2014/main" id="{8BC8C2D4-D316-402F-BCA3-1DB68D93A4A2}"/>
                </a:ext>
              </a:extLst>
            </p:cNvPr>
            <p:cNvSpPr txBox="1">
              <a:spLocks/>
            </p:cNvSpPr>
            <p:nvPr/>
          </p:nvSpPr>
          <p:spPr>
            <a:xfrm>
              <a:off x="8127846" y="1501319"/>
              <a:ext cx="4968553" cy="668494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0" indent="0" algn="l" defTabSz="914400" rtl="0" eaLnBrk="1" latinLnBrk="0" hangingPunct="1">
                <a:lnSpc>
                  <a:spcPts val="2500"/>
                </a:lnSpc>
                <a:spcBef>
                  <a:spcPts val="0"/>
                </a:spcBef>
                <a:buFont typeface="Arial" pitchFamily="34" charset="0"/>
                <a:buNone/>
                <a:defRPr lang="de-DE" sz="2000" kern="1200" baseline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rutiger LT Pro 55 Roman" panose="020B0602020204020204" pitchFamily="34" charset="0"/>
                  <a:ea typeface="+mn-ea"/>
                  <a:cs typeface="+mn-cs"/>
                </a:defRPr>
              </a:lvl1pPr>
              <a:lvl2pPr marL="497845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9569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493535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99138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489225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8707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84916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982761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 dirty="0"/>
                <a:t>Industrielle Bioökonomie Strategie für die Region Stuttgart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7982275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_18.3.10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rkshop Abwasser_Programm.potx" id="{EF0A83D4-8A9C-4444-94AA-12EBE91A45C2}" vid="{F9CA272C-C6AE-4F1A-91B1-7411594C5A6F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Workshop Abwasser_Programm_19.09.23</Template>
  <TotalTime>0</TotalTime>
  <Words>400</Words>
  <Application>Microsoft Office PowerPoint</Application>
  <PresentationFormat>Benutzerdefiniert</PresentationFormat>
  <Paragraphs>90</Paragraphs>
  <Slides>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Calibri</vt:lpstr>
      <vt:lpstr>Frutiger LT Pro 55 Roman</vt:lpstr>
      <vt:lpstr>Times New Roman</vt:lpstr>
      <vt:lpstr>Söhne</vt:lpstr>
      <vt:lpstr>Frutiger LT Pro 45 Light</vt:lpstr>
      <vt:lpstr>Arial</vt:lpstr>
      <vt:lpstr>WordVisi_MSFontService</vt:lpstr>
      <vt:lpstr>Symbol</vt:lpstr>
      <vt:lpstr>Vorlage_18.3.10</vt:lpstr>
      <vt:lpstr>Industrielle Bioökonomiestrategie Region Stuttgart Wirtschaftsförderung Region Stuttgart GmbH</vt:lpstr>
      <vt:lpstr>PowerPoint-Präsentation</vt:lpstr>
      <vt:lpstr>Bioökonomie in der Region Stuttgart</vt:lpstr>
      <vt:lpstr>Projekt InBioRegS: Ziele und Ansätze Strategieentwicklung Industrielle Bioökonomie Region Stuttgart </vt:lpstr>
      <vt:lpstr>Projekt InBioRegS: Sofortmaßnahmen Strategieentwicklung Industrielle Bioökonomie Region Stuttgart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"Flowing Future - Abwasser als Ressourcenquelle einer regionalen Bioökonomie"</dc:title>
  <dc:creator>Daryna Zaitseva</dc:creator>
  <cp:lastModifiedBy>rschmuec</cp:lastModifiedBy>
  <cp:revision>69</cp:revision>
  <cp:lastPrinted>2018-06-07T08:37:13Z</cp:lastPrinted>
  <dcterms:created xsi:type="dcterms:W3CDTF">2023-09-19T07:11:59Z</dcterms:created>
  <dcterms:modified xsi:type="dcterms:W3CDTF">2024-02-15T11:00:48Z</dcterms:modified>
</cp:coreProperties>
</file>