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2"/>
  </p:sldMasterIdLst>
  <p:notesMasterIdLst>
    <p:notesMasterId r:id="rId15"/>
  </p:notesMasterIdLst>
  <p:sldIdLst>
    <p:sldId id="268" r:id="rId3"/>
    <p:sldId id="821" r:id="rId4"/>
    <p:sldId id="823" r:id="rId5"/>
    <p:sldId id="818" r:id="rId6"/>
    <p:sldId id="813" r:id="rId7"/>
    <p:sldId id="824" r:id="rId8"/>
    <p:sldId id="829" r:id="rId9"/>
    <p:sldId id="826" r:id="rId10"/>
    <p:sldId id="827" r:id="rId11"/>
    <p:sldId id="809" r:id="rId12"/>
    <p:sldId id="828" r:id="rId13"/>
    <p:sldId id="816" r:id="rId14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ra Essig, IVB6" initials="LE" lastIdx="0" clrIdx="0">
    <p:extLst>
      <p:ext uri="{19B8F6BF-5375-455C-9EA6-DF929625EA0E}">
        <p15:presenceInfo xmlns:p15="http://schemas.microsoft.com/office/powerpoint/2012/main" userId="Lara Essig, IVB6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E58"/>
    <a:srgbClr val="C97C15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5" autoAdjust="0"/>
    <p:restoredTop sz="71338" autoAdjust="0"/>
  </p:normalViewPr>
  <p:slideViewPr>
    <p:cSldViewPr>
      <p:cViewPr varScale="1">
        <p:scale>
          <a:sx n="71" d="100"/>
          <a:sy n="71" d="100"/>
        </p:scale>
        <p:origin x="88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2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21BA3D-371E-4F78-B722-FEB5AE99C942}" type="doc">
      <dgm:prSet loTypeId="urn:microsoft.com/office/officeart/2005/8/layout/list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09A0F3FF-F97F-4CA9-90DA-3E70D562DCFA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>
            <a:buFont typeface="Arial" panose="020B0604020202020204" pitchFamily="34" charset="0"/>
            <a:buChar char="•"/>
          </a:pPr>
          <a:r>
            <a:rPr lang="de-DE" sz="1800" dirty="0">
              <a:solidFill>
                <a:schemeClr val="bg1"/>
              </a:solidFill>
              <a:latin typeface="BundesSans Office" panose="020B0002030500000203" pitchFamily="34" charset="0"/>
            </a:rPr>
            <a:t>Skalierung, Transfer und breite Umsetzung biobasierter Lösungen</a:t>
          </a:r>
        </a:p>
      </dgm:t>
    </dgm:pt>
    <dgm:pt modelId="{5693470B-353F-431B-938D-94BF8FD1EFEA}" type="parTrans" cxnId="{F4B8EF83-2C82-4790-9F49-8130C1BD674E}">
      <dgm:prSet/>
      <dgm:spPr/>
      <dgm:t>
        <a:bodyPr/>
        <a:lstStyle/>
        <a:p>
          <a:endParaRPr lang="de-DE"/>
        </a:p>
      </dgm:t>
    </dgm:pt>
    <dgm:pt modelId="{9B4F4065-9579-435F-88A8-070D5F0F605D}" type="sibTrans" cxnId="{F4B8EF83-2C82-4790-9F49-8130C1BD674E}">
      <dgm:prSet/>
      <dgm:spPr/>
      <dgm:t>
        <a:bodyPr/>
        <a:lstStyle/>
        <a:p>
          <a:endParaRPr lang="de-DE"/>
        </a:p>
      </dgm:t>
    </dgm:pt>
    <dgm:pt modelId="{43DF0869-6DB0-4DDF-9B1A-34C9F9D906B5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Innovations- und Wertschöpfungspotenziale nutzbar machen</a:t>
          </a:r>
        </a:p>
      </dgm:t>
    </dgm:pt>
    <dgm:pt modelId="{53366C48-0A78-4CC3-9B56-DB4AB587AAB3}" type="parTrans" cxnId="{9E7E75A4-526B-48F4-A617-8653C5E420AF}">
      <dgm:prSet/>
      <dgm:spPr/>
      <dgm:t>
        <a:bodyPr/>
        <a:lstStyle/>
        <a:p>
          <a:endParaRPr lang="de-DE"/>
        </a:p>
      </dgm:t>
    </dgm:pt>
    <dgm:pt modelId="{890A9F44-EE10-433C-9662-29806F679596}" type="sibTrans" cxnId="{9E7E75A4-526B-48F4-A617-8653C5E420AF}">
      <dgm:prSet/>
      <dgm:spPr/>
      <dgm:t>
        <a:bodyPr/>
        <a:lstStyle/>
        <a:p>
          <a:endParaRPr lang="de-DE"/>
        </a:p>
      </dgm:t>
    </dgm:pt>
    <dgm:pt modelId="{54C6BF9B-FBBB-48D6-BF05-016329EBBA74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>
            <a:buFont typeface="Arial" panose="020B0604020202020204" pitchFamily="34" charset="0"/>
            <a:buChar char="•"/>
          </a:pPr>
          <a:r>
            <a:rPr lang="de-DE" sz="1800" dirty="0">
              <a:solidFill>
                <a:schemeClr val="bg1"/>
              </a:solidFill>
              <a:latin typeface="BundesSans Office" panose="020B0002030500000203" pitchFamily="34" charset="0"/>
            </a:rPr>
            <a:t>Wettbewerbsfähigkeit der Industrie steigern</a:t>
          </a:r>
        </a:p>
      </dgm:t>
    </dgm:pt>
    <dgm:pt modelId="{28E78FD1-A4EF-42B8-8B8C-09FC67D06DED}" type="parTrans" cxnId="{2EE1A44F-43B9-4CB0-936C-7C2975737053}">
      <dgm:prSet/>
      <dgm:spPr/>
      <dgm:t>
        <a:bodyPr/>
        <a:lstStyle/>
        <a:p>
          <a:endParaRPr lang="de-DE"/>
        </a:p>
      </dgm:t>
    </dgm:pt>
    <dgm:pt modelId="{A7295E62-3BEA-45E1-9B11-B5A47E49389A}" type="sibTrans" cxnId="{2EE1A44F-43B9-4CB0-936C-7C2975737053}">
      <dgm:prSet/>
      <dgm:spPr/>
      <dgm:t>
        <a:bodyPr/>
        <a:lstStyle/>
        <a:p>
          <a:endParaRPr lang="de-DE"/>
        </a:p>
      </dgm:t>
    </dgm:pt>
    <dgm:pt modelId="{1C0D7CCB-F5C4-49CC-8BF8-17E5F26255C5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>
            <a:buFont typeface="Arial" panose="020B0604020202020204" pitchFamily="34" charset="0"/>
            <a:buNone/>
          </a:pPr>
          <a:r>
            <a:rPr lang="de-DE" sz="18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Klimaschutz- und Nachhaltigkeitsziele in industrieller Praxis verankern</a:t>
          </a:r>
          <a:endParaRPr lang="de-DE" sz="1800" dirty="0">
            <a:solidFill>
              <a:schemeClr val="bg1"/>
            </a:solidFill>
            <a:latin typeface="BundesSans Office" panose="020B0002030500000203" pitchFamily="34" charset="0"/>
          </a:endParaRPr>
        </a:p>
      </dgm:t>
    </dgm:pt>
    <dgm:pt modelId="{1EA92FDE-BA31-4FBE-83F7-F31BFE099292}" type="parTrans" cxnId="{8AF4FE48-95F7-4323-9419-10142B52C521}">
      <dgm:prSet/>
      <dgm:spPr/>
      <dgm:t>
        <a:bodyPr/>
        <a:lstStyle/>
        <a:p>
          <a:endParaRPr lang="de-DE"/>
        </a:p>
      </dgm:t>
    </dgm:pt>
    <dgm:pt modelId="{4F719E5A-2A61-4424-A10E-FA750650628E}" type="sibTrans" cxnId="{8AF4FE48-95F7-4323-9419-10142B52C521}">
      <dgm:prSet/>
      <dgm:spPr/>
      <dgm:t>
        <a:bodyPr/>
        <a:lstStyle/>
        <a:p>
          <a:endParaRPr lang="de-DE"/>
        </a:p>
      </dgm:t>
    </dgm:pt>
    <dgm:pt modelId="{D5852B8D-72EA-44B5-BE6F-2129353CA2E1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Beitrag zur Transformation zu einer nachhaltigen Wirtschaftsform</a:t>
          </a:r>
        </a:p>
      </dgm:t>
    </dgm:pt>
    <dgm:pt modelId="{49FBD731-EEF3-4B6C-921B-72C99D0087A5}" type="parTrans" cxnId="{7D88128D-8FBD-4735-8C69-6BEA029320D6}">
      <dgm:prSet/>
      <dgm:spPr/>
      <dgm:t>
        <a:bodyPr/>
        <a:lstStyle/>
        <a:p>
          <a:endParaRPr lang="de-DE"/>
        </a:p>
      </dgm:t>
    </dgm:pt>
    <dgm:pt modelId="{721B2B10-F885-4684-8BCF-49F25E547869}" type="sibTrans" cxnId="{7D88128D-8FBD-4735-8C69-6BEA029320D6}">
      <dgm:prSet/>
      <dgm:spPr/>
      <dgm:t>
        <a:bodyPr/>
        <a:lstStyle/>
        <a:p>
          <a:endParaRPr lang="de-DE"/>
        </a:p>
      </dgm:t>
    </dgm:pt>
    <dgm:pt modelId="{6063B709-FC86-47F8-B9F2-6CE31A0C5A56}" type="pres">
      <dgm:prSet presAssocID="{5921BA3D-371E-4F78-B722-FEB5AE99C942}" presName="linear" presStyleCnt="0">
        <dgm:presLayoutVars>
          <dgm:dir/>
          <dgm:animLvl val="lvl"/>
          <dgm:resizeHandles val="exact"/>
        </dgm:presLayoutVars>
      </dgm:prSet>
      <dgm:spPr/>
    </dgm:pt>
    <dgm:pt modelId="{DDC9FAEE-B04C-4DDC-8540-4C1A2A15E885}" type="pres">
      <dgm:prSet presAssocID="{09A0F3FF-F97F-4CA9-90DA-3E70D562DCFA}" presName="parentLin" presStyleCnt="0"/>
      <dgm:spPr/>
    </dgm:pt>
    <dgm:pt modelId="{7ECDBFDF-BB07-4900-BBD2-32CF2D3BC579}" type="pres">
      <dgm:prSet presAssocID="{09A0F3FF-F97F-4CA9-90DA-3E70D562DCFA}" presName="parentLeftMargin" presStyleLbl="node1" presStyleIdx="0" presStyleCnt="5"/>
      <dgm:spPr/>
    </dgm:pt>
    <dgm:pt modelId="{04504147-FF68-4B26-9356-5AF56264CBF5}" type="pres">
      <dgm:prSet presAssocID="{09A0F3FF-F97F-4CA9-90DA-3E70D562DCFA}" presName="parentText" presStyleLbl="node1" presStyleIdx="0" presStyleCnt="5" custScaleX="112088">
        <dgm:presLayoutVars>
          <dgm:chMax val="0"/>
          <dgm:bulletEnabled val="1"/>
        </dgm:presLayoutVars>
      </dgm:prSet>
      <dgm:spPr>
        <a:xfrm>
          <a:off x="457250" y="53582"/>
          <a:ext cx="6401511" cy="442800"/>
        </a:xfrm>
        <a:prstGeom prst="roundRect">
          <a:avLst/>
        </a:prstGeom>
      </dgm:spPr>
    </dgm:pt>
    <dgm:pt modelId="{E4E81976-BEF4-4854-96CC-FAB99AAB758B}" type="pres">
      <dgm:prSet presAssocID="{09A0F3FF-F97F-4CA9-90DA-3E70D562DCFA}" presName="negativeSpace" presStyleCnt="0"/>
      <dgm:spPr/>
    </dgm:pt>
    <dgm:pt modelId="{C6926608-F8E6-444A-ADF5-B5057F079B27}" type="pres">
      <dgm:prSet presAssocID="{09A0F3FF-F97F-4CA9-90DA-3E70D562DCFA}" presName="childText" presStyleLbl="conFgAcc1" presStyleIdx="0" presStyleCnt="5">
        <dgm:presLayoutVars>
          <dgm:bulletEnabled val="1"/>
        </dgm:presLayoutVars>
      </dgm:prSet>
      <dgm:spPr>
        <a:xfrm>
          <a:off x="0" y="274982"/>
          <a:ext cx="9145017" cy="3780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</dgm:pt>
    <dgm:pt modelId="{554A508D-41D9-483F-BBD9-B112A16F8387}" type="pres">
      <dgm:prSet presAssocID="{9B4F4065-9579-435F-88A8-070D5F0F605D}" presName="spaceBetweenRectangles" presStyleCnt="0"/>
      <dgm:spPr/>
    </dgm:pt>
    <dgm:pt modelId="{BE56275F-9509-4F38-8533-FEA886CB9993}" type="pres">
      <dgm:prSet presAssocID="{1C0D7CCB-F5C4-49CC-8BF8-17E5F26255C5}" presName="parentLin" presStyleCnt="0"/>
      <dgm:spPr/>
    </dgm:pt>
    <dgm:pt modelId="{84098EEC-9FE2-45A4-8EF6-15EA9BF371F3}" type="pres">
      <dgm:prSet presAssocID="{1C0D7CCB-F5C4-49CC-8BF8-17E5F26255C5}" presName="parentLeftMargin" presStyleLbl="node1" presStyleIdx="0" presStyleCnt="5"/>
      <dgm:spPr/>
    </dgm:pt>
    <dgm:pt modelId="{70719755-2A00-4460-A2D4-370937157A54}" type="pres">
      <dgm:prSet presAssocID="{1C0D7CCB-F5C4-49CC-8BF8-17E5F26255C5}" presName="parentText" presStyleLbl="node1" presStyleIdx="1" presStyleCnt="5" custScaleX="112088">
        <dgm:presLayoutVars>
          <dgm:chMax val="0"/>
          <dgm:bulletEnabled val="1"/>
        </dgm:presLayoutVars>
      </dgm:prSet>
      <dgm:spPr>
        <a:prstGeom prst="roundRect">
          <a:avLst/>
        </a:prstGeom>
      </dgm:spPr>
    </dgm:pt>
    <dgm:pt modelId="{5D410D8F-C60E-44DB-A8E8-25B1362739F1}" type="pres">
      <dgm:prSet presAssocID="{1C0D7CCB-F5C4-49CC-8BF8-17E5F26255C5}" presName="negativeSpace" presStyleCnt="0"/>
      <dgm:spPr/>
    </dgm:pt>
    <dgm:pt modelId="{01C39A9F-30C5-4A2B-B923-2719C08050DC}" type="pres">
      <dgm:prSet presAssocID="{1C0D7CCB-F5C4-49CC-8BF8-17E5F26255C5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FFFFFF">
              <a:lumMod val="85000"/>
            </a:srgbClr>
          </a:solidFill>
        </a:ln>
      </dgm:spPr>
    </dgm:pt>
    <dgm:pt modelId="{F2218105-23BC-4A78-B51B-ED2D75D469CC}" type="pres">
      <dgm:prSet presAssocID="{4F719E5A-2A61-4424-A10E-FA750650628E}" presName="spaceBetweenRectangles" presStyleCnt="0"/>
      <dgm:spPr/>
    </dgm:pt>
    <dgm:pt modelId="{C49D25D9-ECDE-4056-9513-311DC2CA2719}" type="pres">
      <dgm:prSet presAssocID="{54C6BF9B-FBBB-48D6-BF05-016329EBBA74}" presName="parentLin" presStyleCnt="0"/>
      <dgm:spPr/>
    </dgm:pt>
    <dgm:pt modelId="{B55E0E73-4940-4285-8C18-D6F481D46E0D}" type="pres">
      <dgm:prSet presAssocID="{54C6BF9B-FBBB-48D6-BF05-016329EBBA74}" presName="parentLeftMargin" presStyleLbl="node1" presStyleIdx="1" presStyleCnt="5"/>
      <dgm:spPr/>
    </dgm:pt>
    <dgm:pt modelId="{47BC76FC-A32B-4F02-A385-31C351AA5081}" type="pres">
      <dgm:prSet presAssocID="{54C6BF9B-FBBB-48D6-BF05-016329EBBA74}" presName="parentText" presStyleLbl="node1" presStyleIdx="2" presStyleCnt="5" custScaleX="112089">
        <dgm:presLayoutVars>
          <dgm:chMax val="0"/>
          <dgm:bulletEnabled val="1"/>
        </dgm:presLayoutVars>
      </dgm:prSet>
      <dgm:spPr/>
    </dgm:pt>
    <dgm:pt modelId="{C7289376-BFED-490D-BBAB-3EF48E0BEFA8}" type="pres">
      <dgm:prSet presAssocID="{54C6BF9B-FBBB-48D6-BF05-016329EBBA74}" presName="negativeSpace" presStyleCnt="0"/>
      <dgm:spPr/>
    </dgm:pt>
    <dgm:pt modelId="{7A81DEAB-1502-4856-B7FD-F25EFAD23F41}" type="pres">
      <dgm:prSet presAssocID="{54C6BF9B-FBBB-48D6-BF05-016329EBBA74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FFFFFF">
              <a:lumMod val="85000"/>
            </a:srgbClr>
          </a:solidFill>
        </a:ln>
      </dgm:spPr>
    </dgm:pt>
    <dgm:pt modelId="{6E79C189-4384-4064-A3E5-0D3CDC0FFA88}" type="pres">
      <dgm:prSet presAssocID="{A7295E62-3BEA-45E1-9B11-B5A47E49389A}" presName="spaceBetweenRectangles" presStyleCnt="0"/>
      <dgm:spPr/>
    </dgm:pt>
    <dgm:pt modelId="{3F811144-E555-45FC-BAAD-3F9938FB6752}" type="pres">
      <dgm:prSet presAssocID="{43DF0869-6DB0-4DDF-9B1A-34C9F9D906B5}" presName="parentLin" presStyleCnt="0"/>
      <dgm:spPr/>
    </dgm:pt>
    <dgm:pt modelId="{348A35F6-78FB-4AC0-AB33-C637EA075E40}" type="pres">
      <dgm:prSet presAssocID="{43DF0869-6DB0-4DDF-9B1A-34C9F9D906B5}" presName="parentLeftMargin" presStyleLbl="node1" presStyleIdx="2" presStyleCnt="5"/>
      <dgm:spPr/>
    </dgm:pt>
    <dgm:pt modelId="{372224C5-0036-4920-879E-DBE53B274857}" type="pres">
      <dgm:prSet presAssocID="{43DF0869-6DB0-4DDF-9B1A-34C9F9D906B5}" presName="parentText" presStyleLbl="node1" presStyleIdx="3" presStyleCnt="5" custScaleX="112087">
        <dgm:presLayoutVars>
          <dgm:chMax val="0"/>
          <dgm:bulletEnabled val="1"/>
        </dgm:presLayoutVars>
      </dgm:prSet>
      <dgm:spPr>
        <a:xfrm>
          <a:off x="457250" y="2094782"/>
          <a:ext cx="6401511" cy="442800"/>
        </a:xfrm>
        <a:prstGeom prst="roundRect">
          <a:avLst/>
        </a:prstGeom>
      </dgm:spPr>
    </dgm:pt>
    <dgm:pt modelId="{154F5042-C29D-4AF2-AF64-CAC3AD9F7FA9}" type="pres">
      <dgm:prSet presAssocID="{43DF0869-6DB0-4DDF-9B1A-34C9F9D906B5}" presName="negativeSpace" presStyleCnt="0"/>
      <dgm:spPr/>
    </dgm:pt>
    <dgm:pt modelId="{42E46E74-64F7-47AD-B6C5-783B56DCA718}" type="pres">
      <dgm:prSet presAssocID="{43DF0869-6DB0-4DDF-9B1A-34C9F9D906B5}" presName="childText" presStyleLbl="conFgAcc1" presStyleIdx="3" presStyleCnt="5">
        <dgm:presLayoutVars>
          <dgm:bulletEnabled val="1"/>
        </dgm:presLayoutVars>
      </dgm:prSet>
      <dgm:spPr>
        <a:xfrm>
          <a:off x="0" y="2316182"/>
          <a:ext cx="9145017" cy="3780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</dgm:pt>
    <dgm:pt modelId="{5A86853F-3AC8-467F-81A1-2034C0344391}" type="pres">
      <dgm:prSet presAssocID="{890A9F44-EE10-433C-9662-29806F679596}" presName="spaceBetweenRectangles" presStyleCnt="0"/>
      <dgm:spPr/>
    </dgm:pt>
    <dgm:pt modelId="{3CA20F12-966A-42A4-8652-D465DBF9DEEF}" type="pres">
      <dgm:prSet presAssocID="{D5852B8D-72EA-44B5-BE6F-2129353CA2E1}" presName="parentLin" presStyleCnt="0"/>
      <dgm:spPr/>
    </dgm:pt>
    <dgm:pt modelId="{D41FC2E3-FAFD-4496-8E07-4CA29E52D8CF}" type="pres">
      <dgm:prSet presAssocID="{D5852B8D-72EA-44B5-BE6F-2129353CA2E1}" presName="parentLeftMargin" presStyleLbl="node1" presStyleIdx="3" presStyleCnt="5"/>
      <dgm:spPr/>
    </dgm:pt>
    <dgm:pt modelId="{408FDDC5-01D7-42D0-92F2-B90E40FDAE03}" type="pres">
      <dgm:prSet presAssocID="{D5852B8D-72EA-44B5-BE6F-2129353CA2E1}" presName="parentText" presStyleLbl="node1" presStyleIdx="4" presStyleCnt="5" custScaleX="112089">
        <dgm:presLayoutVars>
          <dgm:chMax val="0"/>
          <dgm:bulletEnabled val="1"/>
        </dgm:presLayoutVars>
      </dgm:prSet>
      <dgm:spPr/>
    </dgm:pt>
    <dgm:pt modelId="{B0EFD139-5A4A-4945-B2C5-A814FB73610B}" type="pres">
      <dgm:prSet presAssocID="{D5852B8D-72EA-44B5-BE6F-2129353CA2E1}" presName="negativeSpace" presStyleCnt="0"/>
      <dgm:spPr/>
    </dgm:pt>
    <dgm:pt modelId="{F2EF0EF5-D8E6-45CA-9DE3-F31BC233D764}" type="pres">
      <dgm:prSet presAssocID="{D5852B8D-72EA-44B5-BE6F-2129353CA2E1}" presName="childText" presStyleLbl="conFgAcc1" presStyleIdx="4" presStyleCnt="5">
        <dgm:presLayoutVars>
          <dgm:bulletEnabled val="1"/>
        </dgm:presLayoutVars>
      </dgm:prSet>
      <dgm:spPr>
        <a:ln>
          <a:solidFill>
            <a:schemeClr val="accent3">
              <a:lumMod val="85000"/>
            </a:schemeClr>
          </a:solidFill>
        </a:ln>
      </dgm:spPr>
    </dgm:pt>
  </dgm:ptLst>
  <dgm:cxnLst>
    <dgm:cxn modelId="{B93C3B0A-292F-4DE8-914B-89CCE37F5BEF}" type="presOf" srcId="{1C0D7CCB-F5C4-49CC-8BF8-17E5F26255C5}" destId="{70719755-2A00-4460-A2D4-370937157A54}" srcOrd="1" destOrd="0" presId="urn:microsoft.com/office/officeart/2005/8/layout/list1"/>
    <dgm:cxn modelId="{4F162B14-EB4B-464B-B65E-E0C186C9E096}" type="presOf" srcId="{5921BA3D-371E-4F78-B722-FEB5AE99C942}" destId="{6063B709-FC86-47F8-B9F2-6CE31A0C5A56}" srcOrd="0" destOrd="0" presId="urn:microsoft.com/office/officeart/2005/8/layout/list1"/>
    <dgm:cxn modelId="{26F48E1F-48C7-4276-9A57-654D4E560C43}" type="presOf" srcId="{D5852B8D-72EA-44B5-BE6F-2129353CA2E1}" destId="{D41FC2E3-FAFD-4496-8E07-4CA29E52D8CF}" srcOrd="0" destOrd="0" presId="urn:microsoft.com/office/officeart/2005/8/layout/list1"/>
    <dgm:cxn modelId="{BFDC8425-F03F-4772-BD97-A689161A5107}" type="presOf" srcId="{D5852B8D-72EA-44B5-BE6F-2129353CA2E1}" destId="{408FDDC5-01D7-42D0-92F2-B90E40FDAE03}" srcOrd="1" destOrd="0" presId="urn:microsoft.com/office/officeart/2005/8/layout/list1"/>
    <dgm:cxn modelId="{46FAA53A-A1A9-451B-B121-C576385F4A17}" type="presOf" srcId="{09A0F3FF-F97F-4CA9-90DA-3E70D562DCFA}" destId="{04504147-FF68-4B26-9356-5AF56264CBF5}" srcOrd="1" destOrd="0" presId="urn:microsoft.com/office/officeart/2005/8/layout/list1"/>
    <dgm:cxn modelId="{A19AC463-6F85-4DD6-892B-F37A2AFC4540}" type="presOf" srcId="{54C6BF9B-FBBB-48D6-BF05-016329EBBA74}" destId="{47BC76FC-A32B-4F02-A385-31C351AA5081}" srcOrd="1" destOrd="0" presId="urn:microsoft.com/office/officeart/2005/8/layout/list1"/>
    <dgm:cxn modelId="{8AF4FE48-95F7-4323-9419-10142B52C521}" srcId="{5921BA3D-371E-4F78-B722-FEB5AE99C942}" destId="{1C0D7CCB-F5C4-49CC-8BF8-17E5F26255C5}" srcOrd="1" destOrd="0" parTransId="{1EA92FDE-BA31-4FBE-83F7-F31BFE099292}" sibTransId="{4F719E5A-2A61-4424-A10E-FA750650628E}"/>
    <dgm:cxn modelId="{2EE1A44F-43B9-4CB0-936C-7C2975737053}" srcId="{5921BA3D-371E-4F78-B722-FEB5AE99C942}" destId="{54C6BF9B-FBBB-48D6-BF05-016329EBBA74}" srcOrd="2" destOrd="0" parTransId="{28E78FD1-A4EF-42B8-8B8C-09FC67D06DED}" sibTransId="{A7295E62-3BEA-45E1-9B11-B5A47E49389A}"/>
    <dgm:cxn modelId="{F4B8EF83-2C82-4790-9F49-8130C1BD674E}" srcId="{5921BA3D-371E-4F78-B722-FEB5AE99C942}" destId="{09A0F3FF-F97F-4CA9-90DA-3E70D562DCFA}" srcOrd="0" destOrd="0" parTransId="{5693470B-353F-431B-938D-94BF8FD1EFEA}" sibTransId="{9B4F4065-9579-435F-88A8-070D5F0F605D}"/>
    <dgm:cxn modelId="{C4A7DD84-9E1A-4789-86D3-617549DFBE2D}" type="presOf" srcId="{43DF0869-6DB0-4DDF-9B1A-34C9F9D906B5}" destId="{348A35F6-78FB-4AC0-AB33-C637EA075E40}" srcOrd="0" destOrd="0" presId="urn:microsoft.com/office/officeart/2005/8/layout/list1"/>
    <dgm:cxn modelId="{7D88128D-8FBD-4735-8C69-6BEA029320D6}" srcId="{5921BA3D-371E-4F78-B722-FEB5AE99C942}" destId="{D5852B8D-72EA-44B5-BE6F-2129353CA2E1}" srcOrd="4" destOrd="0" parTransId="{49FBD731-EEF3-4B6C-921B-72C99D0087A5}" sibTransId="{721B2B10-F885-4684-8BCF-49F25E547869}"/>
    <dgm:cxn modelId="{F4FE1B93-FD72-43DE-A0D2-322963CE7D07}" type="presOf" srcId="{54C6BF9B-FBBB-48D6-BF05-016329EBBA74}" destId="{B55E0E73-4940-4285-8C18-D6F481D46E0D}" srcOrd="0" destOrd="0" presId="urn:microsoft.com/office/officeart/2005/8/layout/list1"/>
    <dgm:cxn modelId="{9E7E75A4-526B-48F4-A617-8653C5E420AF}" srcId="{5921BA3D-371E-4F78-B722-FEB5AE99C942}" destId="{43DF0869-6DB0-4DDF-9B1A-34C9F9D906B5}" srcOrd="3" destOrd="0" parTransId="{53366C48-0A78-4CC3-9B56-DB4AB587AAB3}" sibTransId="{890A9F44-EE10-433C-9662-29806F679596}"/>
    <dgm:cxn modelId="{030D4AAA-426A-4033-A4CE-32A6E9BE54D4}" type="presOf" srcId="{09A0F3FF-F97F-4CA9-90DA-3E70D562DCFA}" destId="{7ECDBFDF-BB07-4900-BBD2-32CF2D3BC579}" srcOrd="0" destOrd="0" presId="urn:microsoft.com/office/officeart/2005/8/layout/list1"/>
    <dgm:cxn modelId="{0E9388D9-1EB9-44A4-8B30-040796AA9EE4}" type="presOf" srcId="{43DF0869-6DB0-4DDF-9B1A-34C9F9D906B5}" destId="{372224C5-0036-4920-879E-DBE53B274857}" srcOrd="1" destOrd="0" presId="urn:microsoft.com/office/officeart/2005/8/layout/list1"/>
    <dgm:cxn modelId="{29DAFCDF-3E18-44CE-8658-F49AE1669631}" type="presOf" srcId="{1C0D7CCB-F5C4-49CC-8BF8-17E5F26255C5}" destId="{84098EEC-9FE2-45A4-8EF6-15EA9BF371F3}" srcOrd="0" destOrd="0" presId="urn:microsoft.com/office/officeart/2005/8/layout/list1"/>
    <dgm:cxn modelId="{F0430933-F5EB-4E12-AC74-B5352B33C33C}" type="presParOf" srcId="{6063B709-FC86-47F8-B9F2-6CE31A0C5A56}" destId="{DDC9FAEE-B04C-4DDC-8540-4C1A2A15E885}" srcOrd="0" destOrd="0" presId="urn:microsoft.com/office/officeart/2005/8/layout/list1"/>
    <dgm:cxn modelId="{8C8150AE-A96D-4C28-9799-41F5A8AB9E9A}" type="presParOf" srcId="{DDC9FAEE-B04C-4DDC-8540-4C1A2A15E885}" destId="{7ECDBFDF-BB07-4900-BBD2-32CF2D3BC579}" srcOrd="0" destOrd="0" presId="urn:microsoft.com/office/officeart/2005/8/layout/list1"/>
    <dgm:cxn modelId="{163E5936-AB25-4F99-A9B0-598F27718BDF}" type="presParOf" srcId="{DDC9FAEE-B04C-4DDC-8540-4C1A2A15E885}" destId="{04504147-FF68-4B26-9356-5AF56264CBF5}" srcOrd="1" destOrd="0" presId="urn:microsoft.com/office/officeart/2005/8/layout/list1"/>
    <dgm:cxn modelId="{FB2BD6FA-2565-4AED-840E-62E03738241F}" type="presParOf" srcId="{6063B709-FC86-47F8-B9F2-6CE31A0C5A56}" destId="{E4E81976-BEF4-4854-96CC-FAB99AAB758B}" srcOrd="1" destOrd="0" presId="urn:microsoft.com/office/officeart/2005/8/layout/list1"/>
    <dgm:cxn modelId="{BC526B3F-4495-475C-8B86-3A208A347243}" type="presParOf" srcId="{6063B709-FC86-47F8-B9F2-6CE31A0C5A56}" destId="{C6926608-F8E6-444A-ADF5-B5057F079B27}" srcOrd="2" destOrd="0" presId="urn:microsoft.com/office/officeart/2005/8/layout/list1"/>
    <dgm:cxn modelId="{C734A193-2C6C-4C5C-BDA2-D9C422D1AD01}" type="presParOf" srcId="{6063B709-FC86-47F8-B9F2-6CE31A0C5A56}" destId="{554A508D-41D9-483F-BBD9-B112A16F8387}" srcOrd="3" destOrd="0" presId="urn:microsoft.com/office/officeart/2005/8/layout/list1"/>
    <dgm:cxn modelId="{52B253D2-AECF-41C9-B3D7-EE53799AF3F2}" type="presParOf" srcId="{6063B709-FC86-47F8-B9F2-6CE31A0C5A56}" destId="{BE56275F-9509-4F38-8533-FEA886CB9993}" srcOrd="4" destOrd="0" presId="urn:microsoft.com/office/officeart/2005/8/layout/list1"/>
    <dgm:cxn modelId="{FA2EACB6-C14A-4F21-9B33-ECD8FFDD2971}" type="presParOf" srcId="{BE56275F-9509-4F38-8533-FEA886CB9993}" destId="{84098EEC-9FE2-45A4-8EF6-15EA9BF371F3}" srcOrd="0" destOrd="0" presId="urn:microsoft.com/office/officeart/2005/8/layout/list1"/>
    <dgm:cxn modelId="{BCB5CA2E-EA92-4D43-8233-164815E13704}" type="presParOf" srcId="{BE56275F-9509-4F38-8533-FEA886CB9993}" destId="{70719755-2A00-4460-A2D4-370937157A54}" srcOrd="1" destOrd="0" presId="urn:microsoft.com/office/officeart/2005/8/layout/list1"/>
    <dgm:cxn modelId="{A71A56D9-EB05-4D47-87A9-447481B3CBD6}" type="presParOf" srcId="{6063B709-FC86-47F8-B9F2-6CE31A0C5A56}" destId="{5D410D8F-C60E-44DB-A8E8-25B1362739F1}" srcOrd="5" destOrd="0" presId="urn:microsoft.com/office/officeart/2005/8/layout/list1"/>
    <dgm:cxn modelId="{4350AC3B-6824-4C65-9D47-5AD7F3EF17C7}" type="presParOf" srcId="{6063B709-FC86-47F8-B9F2-6CE31A0C5A56}" destId="{01C39A9F-30C5-4A2B-B923-2719C08050DC}" srcOrd="6" destOrd="0" presId="urn:microsoft.com/office/officeart/2005/8/layout/list1"/>
    <dgm:cxn modelId="{9DA54879-7913-4093-B50E-A6737DA85FD7}" type="presParOf" srcId="{6063B709-FC86-47F8-B9F2-6CE31A0C5A56}" destId="{F2218105-23BC-4A78-B51B-ED2D75D469CC}" srcOrd="7" destOrd="0" presId="urn:microsoft.com/office/officeart/2005/8/layout/list1"/>
    <dgm:cxn modelId="{80979B57-FD20-40C1-8718-09326BDC6D53}" type="presParOf" srcId="{6063B709-FC86-47F8-B9F2-6CE31A0C5A56}" destId="{C49D25D9-ECDE-4056-9513-311DC2CA2719}" srcOrd="8" destOrd="0" presId="urn:microsoft.com/office/officeart/2005/8/layout/list1"/>
    <dgm:cxn modelId="{E2D9D5A7-BB41-472E-B3FF-AB00518423C0}" type="presParOf" srcId="{C49D25D9-ECDE-4056-9513-311DC2CA2719}" destId="{B55E0E73-4940-4285-8C18-D6F481D46E0D}" srcOrd="0" destOrd="0" presId="urn:microsoft.com/office/officeart/2005/8/layout/list1"/>
    <dgm:cxn modelId="{B6022BC1-5F4C-4FBF-A8BC-9BCA5EE7A2BE}" type="presParOf" srcId="{C49D25D9-ECDE-4056-9513-311DC2CA2719}" destId="{47BC76FC-A32B-4F02-A385-31C351AA5081}" srcOrd="1" destOrd="0" presId="urn:microsoft.com/office/officeart/2005/8/layout/list1"/>
    <dgm:cxn modelId="{628D5289-49D7-4883-A1A8-EF2272148E5D}" type="presParOf" srcId="{6063B709-FC86-47F8-B9F2-6CE31A0C5A56}" destId="{C7289376-BFED-490D-BBAB-3EF48E0BEFA8}" srcOrd="9" destOrd="0" presId="urn:microsoft.com/office/officeart/2005/8/layout/list1"/>
    <dgm:cxn modelId="{8514FCCD-6C3B-4A12-AA43-93CD59489274}" type="presParOf" srcId="{6063B709-FC86-47F8-B9F2-6CE31A0C5A56}" destId="{7A81DEAB-1502-4856-B7FD-F25EFAD23F41}" srcOrd="10" destOrd="0" presId="urn:microsoft.com/office/officeart/2005/8/layout/list1"/>
    <dgm:cxn modelId="{E37CA2D4-2B8C-4C54-BDAA-344822E3F7EE}" type="presParOf" srcId="{6063B709-FC86-47F8-B9F2-6CE31A0C5A56}" destId="{6E79C189-4384-4064-A3E5-0D3CDC0FFA88}" srcOrd="11" destOrd="0" presId="urn:microsoft.com/office/officeart/2005/8/layout/list1"/>
    <dgm:cxn modelId="{FF3E48FA-F07C-4A0F-90F3-7F15DBFA182A}" type="presParOf" srcId="{6063B709-FC86-47F8-B9F2-6CE31A0C5A56}" destId="{3F811144-E555-45FC-BAAD-3F9938FB6752}" srcOrd="12" destOrd="0" presId="urn:microsoft.com/office/officeart/2005/8/layout/list1"/>
    <dgm:cxn modelId="{D0734134-E820-4864-A877-491B9BA879DC}" type="presParOf" srcId="{3F811144-E555-45FC-BAAD-3F9938FB6752}" destId="{348A35F6-78FB-4AC0-AB33-C637EA075E40}" srcOrd="0" destOrd="0" presId="urn:microsoft.com/office/officeart/2005/8/layout/list1"/>
    <dgm:cxn modelId="{2DA741E3-E4FD-4CE6-A725-CC5FFE629E2F}" type="presParOf" srcId="{3F811144-E555-45FC-BAAD-3F9938FB6752}" destId="{372224C5-0036-4920-879E-DBE53B274857}" srcOrd="1" destOrd="0" presId="urn:microsoft.com/office/officeart/2005/8/layout/list1"/>
    <dgm:cxn modelId="{A0A34135-95C8-4992-B2AA-D39AE7FDCC91}" type="presParOf" srcId="{6063B709-FC86-47F8-B9F2-6CE31A0C5A56}" destId="{154F5042-C29D-4AF2-AF64-CAC3AD9F7FA9}" srcOrd="13" destOrd="0" presId="urn:microsoft.com/office/officeart/2005/8/layout/list1"/>
    <dgm:cxn modelId="{4EC14808-8061-43A8-AFA5-089A6B4DE922}" type="presParOf" srcId="{6063B709-FC86-47F8-B9F2-6CE31A0C5A56}" destId="{42E46E74-64F7-47AD-B6C5-783B56DCA718}" srcOrd="14" destOrd="0" presId="urn:microsoft.com/office/officeart/2005/8/layout/list1"/>
    <dgm:cxn modelId="{9D306510-3F51-4A96-9ABE-20001AB3DC3F}" type="presParOf" srcId="{6063B709-FC86-47F8-B9F2-6CE31A0C5A56}" destId="{5A86853F-3AC8-467F-81A1-2034C0344391}" srcOrd="15" destOrd="0" presId="urn:microsoft.com/office/officeart/2005/8/layout/list1"/>
    <dgm:cxn modelId="{C78C15C9-58FF-4F21-BFC7-FDE5D5E278DA}" type="presParOf" srcId="{6063B709-FC86-47F8-B9F2-6CE31A0C5A56}" destId="{3CA20F12-966A-42A4-8652-D465DBF9DEEF}" srcOrd="16" destOrd="0" presId="urn:microsoft.com/office/officeart/2005/8/layout/list1"/>
    <dgm:cxn modelId="{00477111-BF1C-4168-943F-1A772B42E0E1}" type="presParOf" srcId="{3CA20F12-966A-42A4-8652-D465DBF9DEEF}" destId="{D41FC2E3-FAFD-4496-8E07-4CA29E52D8CF}" srcOrd="0" destOrd="0" presId="urn:microsoft.com/office/officeart/2005/8/layout/list1"/>
    <dgm:cxn modelId="{1A723F7A-9442-4E82-86D2-7D3C00499820}" type="presParOf" srcId="{3CA20F12-966A-42A4-8652-D465DBF9DEEF}" destId="{408FDDC5-01D7-42D0-92F2-B90E40FDAE03}" srcOrd="1" destOrd="0" presId="urn:microsoft.com/office/officeart/2005/8/layout/list1"/>
    <dgm:cxn modelId="{8E66608F-CE8B-4C5F-B708-88FAF7224C94}" type="presParOf" srcId="{6063B709-FC86-47F8-B9F2-6CE31A0C5A56}" destId="{B0EFD139-5A4A-4945-B2C5-A814FB73610B}" srcOrd="17" destOrd="0" presId="urn:microsoft.com/office/officeart/2005/8/layout/list1"/>
    <dgm:cxn modelId="{8A11C3C7-EFC5-48B0-B6AE-7F0E76AD3B81}" type="presParOf" srcId="{6063B709-FC86-47F8-B9F2-6CE31A0C5A56}" destId="{F2EF0EF5-D8E6-45CA-9DE3-F31BC233D76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21BA3D-371E-4F78-B722-FEB5AE99C942}" type="doc">
      <dgm:prSet loTypeId="urn:microsoft.com/office/officeart/2005/8/layout/list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4E2EFCF5-B168-4B25-8809-43B69EB64641}">
      <dgm:prSet custT="1"/>
      <dgm:spPr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+mn-ea"/>
              <a:cs typeface="+mn-cs"/>
            </a:rPr>
            <a:t>Baustein A</a:t>
          </a:r>
        </a:p>
      </dgm:t>
    </dgm:pt>
    <dgm:pt modelId="{FAC97700-8118-4A1F-9B1D-1EBE5E411C33}" type="parTrans" cxnId="{EAB06052-EF1C-4FAA-B82A-E26D21F21D3B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17533FC7-5D23-463F-A535-81D9CF3EBF41}" type="sibTrans" cxnId="{EAB06052-EF1C-4FAA-B82A-E26D21F21D3B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D70008A0-A405-49A4-9504-924ED352B9A1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Nutzung existierender </a:t>
          </a:r>
          <a:r>
            <a:rPr lang="de-DE" sz="1400" b="1" kern="1200" dirty="0">
              <a:latin typeface="BundesSans Office" panose="020B0002030500000203" pitchFamily="34" charset="0"/>
            </a:rPr>
            <a:t>Multi-Purpose-Demonstrationsanlagen</a:t>
          </a:r>
          <a:r>
            <a:rPr lang="de-DE" sz="1400" kern="1200" dirty="0">
              <a:latin typeface="BundesSans Office" panose="020B0002030500000203" pitchFamily="34" charset="0"/>
            </a:rPr>
            <a:t> in Deutschland und Europa zur Erprobung und Weiterentwicklung eigener Produkte/ Verfahren</a:t>
          </a:r>
          <a:endParaRPr lang="de-DE" sz="1400" b="0" kern="1200" dirty="0">
            <a:solidFill>
              <a:prstClr val="black"/>
            </a:solidFill>
            <a:highlight>
              <a:srgbClr val="FFFF00"/>
            </a:highlight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21889496-5B34-4320-B749-4CB09FA4A6D0}" type="parTrans" cxnId="{191AA1F0-9554-4D59-9C0B-E2E2A02A1BA0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0728767D-9FE7-4414-8BA4-30DD071C3835}" type="sibTrans" cxnId="{191AA1F0-9554-4D59-9C0B-E2E2A02A1BA0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34005EC9-EC9A-44D4-A06F-4ED395C75006}">
      <dgm:prSet custT="1"/>
      <dgm:spPr>
        <a:gradFill flip="none" rotWithShape="1">
          <a:gsLst>
            <a:gs pos="0">
              <a:srgbClr val="668CB3">
                <a:lumMod val="75000"/>
              </a:srgbClr>
            </a:gs>
            <a:gs pos="48000">
              <a:srgbClr val="668CB3">
                <a:lumMod val="75000"/>
              </a:srgbClr>
            </a:gs>
            <a:gs pos="100000">
              <a:srgbClr val="668CB3">
                <a:lumMod val="50000"/>
              </a:srgb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Baustein B</a:t>
          </a:r>
        </a:p>
      </dgm:t>
    </dgm:pt>
    <dgm:pt modelId="{02E001C5-71FE-4C98-836E-837477642ED6}" type="parTrans" cxnId="{C50D5ED0-C5D4-4655-B3E1-EB71F168BD7E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5CBC3088-B90D-44BC-BDF1-BB381989E149}" type="sibTrans" cxnId="{C50D5ED0-C5D4-4655-B3E1-EB71F168BD7E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3896FCF6-E195-4471-8119-33D0ED81F537}">
      <dgm:prSet custT="1"/>
      <dgm:spPr>
        <a:gradFill flip="none" rotWithShape="1">
          <a:gsLst>
            <a:gs pos="0">
              <a:srgbClr val="668CB3">
                <a:lumMod val="75000"/>
              </a:srgbClr>
            </a:gs>
            <a:gs pos="48000">
              <a:srgbClr val="668CB3">
                <a:lumMod val="75000"/>
              </a:srgbClr>
            </a:gs>
            <a:gs pos="100000">
              <a:srgbClr val="668CB3">
                <a:lumMod val="50000"/>
              </a:srgb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203446" tIns="0" rIns="203446" bIns="0" numCol="1" spcCol="1270" anchor="ctr" anchorCtr="0"/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Baustein C</a:t>
          </a:r>
        </a:p>
      </dgm:t>
    </dgm:pt>
    <dgm:pt modelId="{D5E26503-A0F6-4EB1-9091-F79BB64DA87B}" type="parTrans" cxnId="{09347FEB-52DC-420C-B777-269E16B92786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94437A26-AA0D-45DB-AE6B-64F84E4C28D9}" type="sibTrans" cxnId="{09347FEB-52DC-420C-B777-269E16B92786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D1D57B6A-53C0-4993-A410-54DDD2321EF7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Vorbereitende Maßnahmen für die Errichtung unternehmenseigener </a:t>
          </a:r>
          <a:r>
            <a:rPr lang="de-DE" sz="1400" b="1" kern="1200" dirty="0">
              <a:latin typeface="BundesSans Office" panose="020B0002030500000203" pitchFamily="34" charset="0"/>
            </a:rPr>
            <a:t>Single-Purpose-Demonstrationsanlagen</a:t>
          </a:r>
          <a:endParaRPr lang="de-DE" sz="1400" b="0" kern="1200" dirty="0">
            <a:solidFill>
              <a:prstClr val="black"/>
            </a:solidFill>
            <a:highlight>
              <a:srgbClr val="FFFF00"/>
            </a:highlight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77AFF866-682D-4452-8EE6-BB197B7C87EA}" type="parTrans" cxnId="{685BF188-188B-4244-A19D-FE4560104EC6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3C4F5AAB-CAB3-4A59-9F1C-BB40E5C9F0EA}" type="sibTrans" cxnId="{685BF188-188B-4244-A19D-FE4560104EC6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ED22A0CB-C033-4FE2-B3D5-65CC4A3CE425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1" kern="1200" dirty="0">
              <a:latin typeface="BundesSans Office" panose="020B0002030500000203" pitchFamily="34" charset="0"/>
            </a:rPr>
            <a:t>Integration von neuen skalierten biobasierten Produkten und Verfahren </a:t>
          </a:r>
          <a:r>
            <a:rPr lang="de-DE" sz="1400" b="0" kern="1200" dirty="0">
              <a:latin typeface="BundesSans Office" panose="020B0002030500000203" pitchFamily="34" charset="0"/>
            </a:rPr>
            <a:t>in regionale industrielle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F3F7F15F-1555-4D5C-BE62-25DF91EB7B28}" type="parTrans" cxnId="{8AD9698B-A6C6-4289-977D-BBE2B533AB24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42B4B14C-012C-4F47-9D4B-A6D629C140E4}" type="sibTrans" cxnId="{8AD9698B-A6C6-4289-977D-BBE2B533AB24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F71DDE48-9907-4005-9335-BA22D3A1E29A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bis zu 2 Jahre</a:t>
          </a:r>
          <a:endParaRPr lang="de-DE" sz="1400" b="1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ABE19760-AB4F-4DC9-99CB-DD3ACF67BB93}" type="parTrans" cxnId="{C9CCC744-F761-4BBB-AD4F-8BCADD6C0445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5BA75B72-FB63-40B5-AA5C-CA38D94AE14B}" type="sibTrans" cxnId="{C9CCC744-F761-4BBB-AD4F-8BCADD6C0445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46695321-FA24-4079-87B1-289942A489D4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3 (+ 2) Jahre</a:t>
          </a:r>
          <a:endParaRPr lang="de-DE" sz="1400" b="1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5A4DB811-DD82-44EB-AD02-85F8D09D7D07}" type="parTrans" cxnId="{F29BAB28-00B5-437F-9B35-66A216B7A23B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662AEB52-148E-4014-BECD-11CF2C363A78}" type="sibTrans" cxnId="{F29BAB28-00B5-437F-9B35-66A216B7A23B}">
      <dgm:prSet/>
      <dgm:spPr/>
      <dgm:t>
        <a:bodyPr/>
        <a:lstStyle/>
        <a:p>
          <a:endParaRPr lang="de-DE" sz="1400">
            <a:latin typeface="BundesSans Office" panose="020B0002030500000203" pitchFamily="34" charset="0"/>
          </a:endParaRPr>
        </a:p>
      </dgm:t>
    </dgm:pt>
    <dgm:pt modelId="{93DD63C0-163E-41A8-9157-9406DEAC1D35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4-5</a:t>
          </a:r>
        </a:p>
      </dgm:t>
    </dgm:pt>
    <dgm:pt modelId="{6C1B9719-1207-428C-BBA8-90AD09DD15EF}" type="parTrans" cxnId="{33C9F3C4-3732-4808-9FD0-84251980D118}">
      <dgm:prSet/>
      <dgm:spPr/>
      <dgm:t>
        <a:bodyPr/>
        <a:lstStyle/>
        <a:p>
          <a:endParaRPr lang="de-DE" sz="1400"/>
        </a:p>
      </dgm:t>
    </dgm:pt>
    <dgm:pt modelId="{2EFADD2D-ABC7-4FAE-86EE-280997E8C525}" type="sibTrans" cxnId="{33C9F3C4-3732-4808-9FD0-84251980D118}">
      <dgm:prSet/>
      <dgm:spPr/>
      <dgm:t>
        <a:bodyPr/>
        <a:lstStyle/>
        <a:p>
          <a:endParaRPr lang="de-DE" sz="1400"/>
        </a:p>
      </dgm:t>
    </dgm:pt>
    <dgm:pt modelId="{31AEC864-0429-49AF-B39D-F8D8EC6A680C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12 Monate </a:t>
          </a:r>
          <a:r>
            <a:rPr lang="de-DE" sz="1400" kern="1200" dirty="0">
              <a:latin typeface="BundesSans Office" panose="020B0002030500000203" pitchFamily="34" charset="0"/>
            </a:rPr>
            <a:t>ab Anlagenzugang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D73FC934-F9B0-4D42-A273-40277457459C}" type="parTrans" cxnId="{2D862552-9DAA-4F21-A476-014DEF1BF5B2}">
      <dgm:prSet/>
      <dgm:spPr/>
      <dgm:t>
        <a:bodyPr/>
        <a:lstStyle/>
        <a:p>
          <a:endParaRPr lang="de-DE" sz="1400"/>
        </a:p>
      </dgm:t>
    </dgm:pt>
    <dgm:pt modelId="{10493611-A4AD-4AF4-ACBA-131A3A3959F3}" type="sibTrans" cxnId="{2D862552-9DAA-4F21-A476-014DEF1BF5B2}">
      <dgm:prSet/>
      <dgm:spPr/>
      <dgm:t>
        <a:bodyPr/>
        <a:lstStyle/>
        <a:p>
          <a:endParaRPr lang="de-DE" sz="1400"/>
        </a:p>
      </dgm:t>
    </dgm:pt>
    <dgm:pt modelId="{AC00E3C6-51FB-4CD9-85F0-4268383EB6C7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6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06ECC136-2F39-4C13-B417-946BF1B8BEB3}" type="parTrans" cxnId="{BED16A39-5612-489E-A47F-C1F464AB96BB}">
      <dgm:prSet/>
      <dgm:spPr/>
      <dgm:t>
        <a:bodyPr/>
        <a:lstStyle/>
        <a:p>
          <a:endParaRPr lang="de-DE" sz="1400"/>
        </a:p>
      </dgm:t>
    </dgm:pt>
    <dgm:pt modelId="{13D33AA4-4EE3-4FCA-9249-5FC7E21A0EAA}" type="sibTrans" cxnId="{BED16A39-5612-489E-A47F-C1F464AB96BB}">
      <dgm:prSet/>
      <dgm:spPr/>
      <dgm:t>
        <a:bodyPr/>
        <a:lstStyle/>
        <a:p>
          <a:endParaRPr lang="de-DE" sz="1400"/>
        </a:p>
      </dgm:t>
    </dgm:pt>
    <dgm:pt modelId="{6A467A77-ED02-4C2C-97D1-8F40D710555C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6  </a:t>
          </a: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(Förderung bis maximal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8)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gm:t>
    </dgm:pt>
    <dgm:pt modelId="{453FA4A7-22D9-4D7A-951D-EFD62FFAD8B7}" type="parTrans" cxnId="{8D7F6B38-C514-4712-9F91-891C3E2555FB}">
      <dgm:prSet/>
      <dgm:spPr/>
      <dgm:t>
        <a:bodyPr/>
        <a:lstStyle/>
        <a:p>
          <a:endParaRPr lang="de-DE" sz="1400"/>
        </a:p>
      </dgm:t>
    </dgm:pt>
    <dgm:pt modelId="{4629F951-EF79-4778-A306-09EC2CDFD4F6}" type="sibTrans" cxnId="{8D7F6B38-C514-4712-9F91-891C3E2555FB}">
      <dgm:prSet/>
      <dgm:spPr/>
      <dgm:t>
        <a:bodyPr/>
        <a:lstStyle/>
        <a:p>
          <a:endParaRPr lang="de-DE" sz="1400"/>
        </a:p>
      </dgm:t>
    </dgm:pt>
    <dgm:pt modelId="{9201F7AB-B8F5-413D-A5AE-91BEAA74C6A5}">
      <dgm:prSet custT="1"/>
      <dgm:spPr>
        <a:xfrm>
          <a:off x="0" y="2365465"/>
          <a:ext cx="7689292" cy="1645875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gm:spPr>
      <dgm:t>
        <a:bodyPr/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None/>
          </a:pPr>
          <a:r>
            <a:rPr lang="de-DE" sz="1400" b="0" kern="1200" dirty="0">
              <a:latin typeface="BundesSans Office" panose="020B0002030500000203" pitchFamily="34" charset="0"/>
            </a:rPr>
            <a:t>   Wertschöpfungsnetze und Aufbau von </a:t>
          </a:r>
          <a:r>
            <a:rPr lang="de-DE" sz="1400" b="1" kern="1200" dirty="0">
              <a:latin typeface="BundesSans Office" panose="020B0002030500000203" pitchFamily="34" charset="0"/>
            </a:rPr>
            <a:t>Innovationsclustern</a:t>
          </a:r>
          <a:r>
            <a:rPr lang="de-DE" sz="1400" b="0" kern="1200" dirty="0">
              <a:latin typeface="BundesSans Office" panose="020B0002030500000203" pitchFamily="34" charset="0"/>
            </a:rPr>
            <a:t> in </a:t>
          </a: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Beispielregionen</a:t>
          </a:r>
        </a:p>
      </dgm:t>
    </dgm:pt>
    <dgm:pt modelId="{DAB92BD6-4FF9-4AB1-B355-5B2DDE2AA4B2}" type="parTrans" cxnId="{39B01775-E503-4515-AA61-B138E55939BA}">
      <dgm:prSet/>
      <dgm:spPr/>
      <dgm:t>
        <a:bodyPr/>
        <a:lstStyle/>
        <a:p>
          <a:endParaRPr lang="de-DE"/>
        </a:p>
      </dgm:t>
    </dgm:pt>
    <dgm:pt modelId="{82C4E138-AC8D-4A0C-A1BC-DEB2873FE654}" type="sibTrans" cxnId="{39B01775-E503-4515-AA61-B138E55939BA}">
      <dgm:prSet/>
      <dgm:spPr/>
      <dgm:t>
        <a:bodyPr/>
        <a:lstStyle/>
        <a:p>
          <a:endParaRPr lang="de-DE"/>
        </a:p>
      </dgm:t>
    </dgm:pt>
    <dgm:pt modelId="{6063B709-FC86-47F8-B9F2-6CE31A0C5A56}" type="pres">
      <dgm:prSet presAssocID="{5921BA3D-371E-4F78-B722-FEB5AE99C942}" presName="linear" presStyleCnt="0">
        <dgm:presLayoutVars>
          <dgm:dir/>
          <dgm:animLvl val="lvl"/>
          <dgm:resizeHandles val="exact"/>
        </dgm:presLayoutVars>
      </dgm:prSet>
      <dgm:spPr/>
    </dgm:pt>
    <dgm:pt modelId="{44A87A01-17B7-47D0-8C33-5067393E6E06}" type="pres">
      <dgm:prSet presAssocID="{4E2EFCF5-B168-4B25-8809-43B69EB64641}" presName="parentLin" presStyleCnt="0"/>
      <dgm:spPr/>
    </dgm:pt>
    <dgm:pt modelId="{F7999B2F-CF04-44CA-9F42-450B4AB27DA9}" type="pres">
      <dgm:prSet presAssocID="{4E2EFCF5-B168-4B25-8809-43B69EB64641}" presName="parentLeftMargin" presStyleLbl="node1" presStyleIdx="0" presStyleCnt="3"/>
      <dgm:spPr/>
    </dgm:pt>
    <dgm:pt modelId="{0572FC3F-0B01-42C1-8914-D998A20380E2}" type="pres">
      <dgm:prSet presAssocID="{4E2EFCF5-B168-4B25-8809-43B69EB64641}" presName="parentText" presStyleLbl="node1" presStyleIdx="0" presStyleCnt="3">
        <dgm:presLayoutVars>
          <dgm:chMax val="0"/>
          <dgm:bulletEnabled val="1"/>
        </dgm:presLayoutVars>
      </dgm:prSet>
      <dgm:spPr>
        <a:xfrm>
          <a:off x="383698" y="23563"/>
          <a:ext cx="5371782" cy="206640"/>
        </a:xfrm>
        <a:prstGeom prst="roundRect">
          <a:avLst/>
        </a:prstGeom>
      </dgm:spPr>
    </dgm:pt>
    <dgm:pt modelId="{3ACCD5B9-CEE4-49E5-AD79-BBFBAF85B65E}" type="pres">
      <dgm:prSet presAssocID="{4E2EFCF5-B168-4B25-8809-43B69EB64641}" presName="negativeSpace" presStyleCnt="0"/>
      <dgm:spPr/>
    </dgm:pt>
    <dgm:pt modelId="{66EF136D-3DE5-4A75-8663-7479775C9D1B}" type="pres">
      <dgm:prSet presAssocID="{4E2EFCF5-B168-4B25-8809-43B69EB64641}" presName="childText" presStyleLbl="conFgAcc1" presStyleIdx="0" presStyleCnt="3">
        <dgm:presLayoutVars>
          <dgm:bulletEnabled val="1"/>
        </dgm:presLayoutVars>
      </dgm:prSet>
      <dgm:spPr/>
    </dgm:pt>
    <dgm:pt modelId="{081AFB15-07E6-44E6-B3A8-DA822BE56154}" type="pres">
      <dgm:prSet presAssocID="{17533FC7-5D23-463F-A535-81D9CF3EBF41}" presName="spaceBetweenRectangles" presStyleCnt="0"/>
      <dgm:spPr/>
    </dgm:pt>
    <dgm:pt modelId="{C450CAFC-DCBA-4AFB-95BA-696E8BB741ED}" type="pres">
      <dgm:prSet presAssocID="{34005EC9-EC9A-44D4-A06F-4ED395C75006}" presName="parentLin" presStyleCnt="0"/>
      <dgm:spPr/>
    </dgm:pt>
    <dgm:pt modelId="{6A7B6DAD-11DE-4FB4-B653-C18ED40C127C}" type="pres">
      <dgm:prSet presAssocID="{34005EC9-EC9A-44D4-A06F-4ED395C75006}" presName="parentLeftMargin" presStyleLbl="node1" presStyleIdx="0" presStyleCnt="3"/>
      <dgm:spPr/>
    </dgm:pt>
    <dgm:pt modelId="{B428D70E-1B03-4BDC-9496-1AB5B413AF58}" type="pres">
      <dgm:prSet presAssocID="{34005EC9-EC9A-44D4-A06F-4ED395C75006}" presName="parentText" presStyleLbl="node1" presStyleIdx="1" presStyleCnt="3">
        <dgm:presLayoutVars>
          <dgm:chMax val="0"/>
          <dgm:bulletEnabled val="1"/>
        </dgm:presLayoutVars>
      </dgm:prSet>
      <dgm:spPr>
        <a:xfrm>
          <a:off x="534249" y="1574883"/>
          <a:ext cx="7479494" cy="324720"/>
        </a:xfrm>
        <a:prstGeom prst="roundRect">
          <a:avLst/>
        </a:prstGeom>
      </dgm:spPr>
    </dgm:pt>
    <dgm:pt modelId="{19F11722-3D60-4A1C-B7C0-AEC15D1A9EE6}" type="pres">
      <dgm:prSet presAssocID="{34005EC9-EC9A-44D4-A06F-4ED395C75006}" presName="negativeSpace" presStyleCnt="0"/>
      <dgm:spPr/>
    </dgm:pt>
    <dgm:pt modelId="{FC3200E0-AB31-4BA8-9931-7844DEF780C8}" type="pres">
      <dgm:prSet presAssocID="{34005EC9-EC9A-44D4-A06F-4ED395C75006}" presName="childText" presStyleLbl="conFgAcc1" presStyleIdx="1" presStyleCnt="3">
        <dgm:presLayoutVars>
          <dgm:bulletEnabled val="1"/>
        </dgm:presLayoutVars>
      </dgm:prSet>
      <dgm:spPr/>
    </dgm:pt>
    <dgm:pt modelId="{36D90B78-F78E-4267-A86C-32439B086FBF}" type="pres">
      <dgm:prSet presAssocID="{5CBC3088-B90D-44BC-BDF1-BB381989E149}" presName="spaceBetweenRectangles" presStyleCnt="0"/>
      <dgm:spPr/>
    </dgm:pt>
    <dgm:pt modelId="{DBCD0023-6F45-4BC2-9B31-252F2B438A30}" type="pres">
      <dgm:prSet presAssocID="{3896FCF6-E195-4471-8119-33D0ED81F537}" presName="parentLin" presStyleCnt="0"/>
      <dgm:spPr/>
    </dgm:pt>
    <dgm:pt modelId="{03EB2FC2-2FCD-40EA-8C2A-7D59934D7C7D}" type="pres">
      <dgm:prSet presAssocID="{3896FCF6-E195-4471-8119-33D0ED81F537}" presName="parentLeftMargin" presStyleLbl="node1" presStyleIdx="1" presStyleCnt="3"/>
      <dgm:spPr/>
    </dgm:pt>
    <dgm:pt modelId="{693692AB-B77A-4929-AD9D-4E2010733349}" type="pres">
      <dgm:prSet presAssocID="{3896FCF6-E195-4471-8119-33D0ED81F537}" presName="parentText" presStyleLbl="node1" presStyleIdx="2" presStyleCnt="3">
        <dgm:presLayoutVars>
          <dgm:chMax val="0"/>
          <dgm:bulletEnabled val="1"/>
        </dgm:presLayoutVars>
      </dgm:prSet>
      <dgm:spPr>
        <a:xfrm>
          <a:off x="534249" y="2853469"/>
          <a:ext cx="7479494" cy="324720"/>
        </a:xfrm>
        <a:prstGeom prst="roundRect">
          <a:avLst/>
        </a:prstGeom>
      </dgm:spPr>
    </dgm:pt>
    <dgm:pt modelId="{6796F79F-35D2-4195-8754-4BB4B73FF618}" type="pres">
      <dgm:prSet presAssocID="{3896FCF6-E195-4471-8119-33D0ED81F537}" presName="negativeSpace" presStyleCnt="0"/>
      <dgm:spPr/>
    </dgm:pt>
    <dgm:pt modelId="{763F3E9D-8037-4799-B36F-AC80A1834AE8}" type="pres">
      <dgm:prSet presAssocID="{3896FCF6-E195-4471-8119-33D0ED81F53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F162B14-EB4B-464B-B65E-E0C186C9E096}" type="presOf" srcId="{5921BA3D-371E-4F78-B722-FEB5AE99C942}" destId="{6063B709-FC86-47F8-B9F2-6CE31A0C5A56}" srcOrd="0" destOrd="0" presId="urn:microsoft.com/office/officeart/2005/8/layout/list1"/>
    <dgm:cxn modelId="{8A703F1A-9391-431E-8941-9FA3B9790031}" type="presOf" srcId="{34005EC9-EC9A-44D4-A06F-4ED395C75006}" destId="{B428D70E-1B03-4BDC-9496-1AB5B413AF58}" srcOrd="1" destOrd="0" presId="urn:microsoft.com/office/officeart/2005/8/layout/list1"/>
    <dgm:cxn modelId="{F29BAB28-00B5-437F-9B35-66A216B7A23B}" srcId="{3896FCF6-E195-4471-8119-33D0ED81F537}" destId="{46695321-FA24-4079-87B1-289942A489D4}" srcOrd="3" destOrd="0" parTransId="{5A4DB811-DD82-44EB-AD02-85F8D09D7D07}" sibTransId="{662AEB52-148E-4014-BECD-11CF2C363A78}"/>
    <dgm:cxn modelId="{6F01832F-C089-40BE-ACAF-F07639351A32}" type="presOf" srcId="{4E2EFCF5-B168-4B25-8809-43B69EB64641}" destId="{0572FC3F-0B01-42C1-8914-D998A20380E2}" srcOrd="1" destOrd="0" presId="urn:microsoft.com/office/officeart/2005/8/layout/list1"/>
    <dgm:cxn modelId="{BD4CB434-959B-46EE-930E-E0BE4F4C839E}" type="presOf" srcId="{31AEC864-0429-49AF-B39D-F8D8EC6A680C}" destId="{66EF136D-3DE5-4A75-8663-7479775C9D1B}" srcOrd="0" destOrd="2" presId="urn:microsoft.com/office/officeart/2005/8/layout/list1"/>
    <dgm:cxn modelId="{8D7F6B38-C514-4712-9F91-891C3E2555FB}" srcId="{3896FCF6-E195-4471-8119-33D0ED81F537}" destId="{6A467A77-ED02-4C2C-97D1-8F40D710555C}" srcOrd="2" destOrd="0" parTransId="{453FA4A7-22D9-4D7A-951D-EFD62FFAD8B7}" sibTransId="{4629F951-EF79-4778-A306-09EC2CDFD4F6}"/>
    <dgm:cxn modelId="{BED16A39-5612-489E-A47F-C1F464AB96BB}" srcId="{34005EC9-EC9A-44D4-A06F-4ED395C75006}" destId="{AC00E3C6-51FB-4CD9-85F0-4268383EB6C7}" srcOrd="1" destOrd="0" parTransId="{06ECC136-2F39-4C13-B417-946BF1B8BEB3}" sibTransId="{13D33AA4-4EE3-4FCA-9249-5FC7E21A0EAA}"/>
    <dgm:cxn modelId="{F2C4933E-C5E2-4264-8FE5-690265D7A4EE}" type="presOf" srcId="{AC00E3C6-51FB-4CD9-85F0-4268383EB6C7}" destId="{FC3200E0-AB31-4BA8-9931-7844DEF780C8}" srcOrd="0" destOrd="1" presId="urn:microsoft.com/office/officeart/2005/8/layout/list1"/>
    <dgm:cxn modelId="{D1310662-23A0-4693-BCF7-156988D516FD}" type="presOf" srcId="{F71DDE48-9907-4005-9335-BA22D3A1E29A}" destId="{FC3200E0-AB31-4BA8-9931-7844DEF780C8}" srcOrd="0" destOrd="2" presId="urn:microsoft.com/office/officeart/2005/8/layout/list1"/>
    <dgm:cxn modelId="{C9CCC744-F761-4BBB-AD4F-8BCADD6C0445}" srcId="{34005EC9-EC9A-44D4-A06F-4ED395C75006}" destId="{F71DDE48-9907-4005-9335-BA22D3A1E29A}" srcOrd="2" destOrd="0" parTransId="{ABE19760-AB4F-4DC9-99CB-DD3ACF67BB93}" sibTransId="{5BA75B72-FB63-40B5-AA5C-CA38D94AE14B}"/>
    <dgm:cxn modelId="{AC625866-3712-4B3D-9E93-BDAB5001B6D0}" type="presOf" srcId="{3896FCF6-E195-4471-8119-33D0ED81F537}" destId="{693692AB-B77A-4929-AD9D-4E2010733349}" srcOrd="1" destOrd="0" presId="urn:microsoft.com/office/officeart/2005/8/layout/list1"/>
    <dgm:cxn modelId="{2D862552-9DAA-4F21-A476-014DEF1BF5B2}" srcId="{4E2EFCF5-B168-4B25-8809-43B69EB64641}" destId="{31AEC864-0429-49AF-B39D-F8D8EC6A680C}" srcOrd="2" destOrd="0" parTransId="{D73FC934-F9B0-4D42-A273-40277457459C}" sibTransId="{10493611-A4AD-4AF4-ACBA-131A3A3959F3}"/>
    <dgm:cxn modelId="{EAB06052-EF1C-4FAA-B82A-E26D21F21D3B}" srcId="{5921BA3D-371E-4F78-B722-FEB5AE99C942}" destId="{4E2EFCF5-B168-4B25-8809-43B69EB64641}" srcOrd="0" destOrd="0" parTransId="{FAC97700-8118-4A1F-9B1D-1EBE5E411C33}" sibTransId="{17533FC7-5D23-463F-A535-81D9CF3EBF41}"/>
    <dgm:cxn modelId="{39B01775-E503-4515-AA61-B138E55939BA}" srcId="{3896FCF6-E195-4471-8119-33D0ED81F537}" destId="{9201F7AB-B8F5-413D-A5AE-91BEAA74C6A5}" srcOrd="1" destOrd="0" parTransId="{DAB92BD6-4FF9-4AB1-B355-5B2DDE2AA4B2}" sibTransId="{82C4E138-AC8D-4A0C-A1BC-DEB2873FE654}"/>
    <dgm:cxn modelId="{1717F276-C602-4B5D-A755-655973ED7875}" type="presOf" srcId="{4E2EFCF5-B168-4B25-8809-43B69EB64641}" destId="{F7999B2F-CF04-44CA-9F42-450B4AB27DA9}" srcOrd="0" destOrd="0" presId="urn:microsoft.com/office/officeart/2005/8/layout/list1"/>
    <dgm:cxn modelId="{237BA379-4B66-4CBA-B102-5525A9FB185C}" type="presOf" srcId="{46695321-FA24-4079-87B1-289942A489D4}" destId="{763F3E9D-8037-4799-B36F-AC80A1834AE8}" srcOrd="0" destOrd="3" presId="urn:microsoft.com/office/officeart/2005/8/layout/list1"/>
    <dgm:cxn modelId="{DE8F7680-A5F6-4ACD-8BC0-B89D17CBD5B8}" type="presOf" srcId="{34005EC9-EC9A-44D4-A06F-4ED395C75006}" destId="{6A7B6DAD-11DE-4FB4-B653-C18ED40C127C}" srcOrd="0" destOrd="0" presId="urn:microsoft.com/office/officeart/2005/8/layout/list1"/>
    <dgm:cxn modelId="{685BF188-188B-4244-A19D-FE4560104EC6}" srcId="{34005EC9-EC9A-44D4-A06F-4ED395C75006}" destId="{D1D57B6A-53C0-4993-A410-54DDD2321EF7}" srcOrd="0" destOrd="0" parTransId="{77AFF866-682D-4452-8EE6-BB197B7C87EA}" sibTransId="{3C4F5AAB-CAB3-4A59-9F1C-BB40E5C9F0EA}"/>
    <dgm:cxn modelId="{8AD9698B-A6C6-4289-977D-BBE2B533AB24}" srcId="{3896FCF6-E195-4471-8119-33D0ED81F537}" destId="{ED22A0CB-C033-4FE2-B3D5-65CC4A3CE425}" srcOrd="0" destOrd="0" parTransId="{F3F7F15F-1555-4D5C-BE62-25DF91EB7B28}" sibTransId="{42B4B14C-012C-4F47-9D4B-A6D629C140E4}"/>
    <dgm:cxn modelId="{89225EA1-67E2-4CAF-8114-922C217BFC19}" type="presOf" srcId="{9201F7AB-B8F5-413D-A5AE-91BEAA74C6A5}" destId="{763F3E9D-8037-4799-B36F-AC80A1834AE8}" srcOrd="0" destOrd="1" presId="urn:microsoft.com/office/officeart/2005/8/layout/list1"/>
    <dgm:cxn modelId="{467E42AB-9960-4CC9-A748-4F0B383A0401}" type="presOf" srcId="{ED22A0CB-C033-4FE2-B3D5-65CC4A3CE425}" destId="{763F3E9D-8037-4799-B36F-AC80A1834AE8}" srcOrd="0" destOrd="0" presId="urn:microsoft.com/office/officeart/2005/8/layout/list1"/>
    <dgm:cxn modelId="{33C9F3C4-3732-4808-9FD0-84251980D118}" srcId="{4E2EFCF5-B168-4B25-8809-43B69EB64641}" destId="{93DD63C0-163E-41A8-9157-9406DEAC1D35}" srcOrd="1" destOrd="0" parTransId="{6C1B9719-1207-428C-BBA8-90AD09DD15EF}" sibTransId="{2EFADD2D-ABC7-4FAE-86EE-280997E8C525}"/>
    <dgm:cxn modelId="{982F64C9-ED7E-4018-B21F-35A40BA934B2}" type="presOf" srcId="{3896FCF6-E195-4471-8119-33D0ED81F537}" destId="{03EB2FC2-2FCD-40EA-8C2A-7D59934D7C7D}" srcOrd="0" destOrd="0" presId="urn:microsoft.com/office/officeart/2005/8/layout/list1"/>
    <dgm:cxn modelId="{C50D5ED0-C5D4-4655-B3E1-EB71F168BD7E}" srcId="{5921BA3D-371E-4F78-B722-FEB5AE99C942}" destId="{34005EC9-EC9A-44D4-A06F-4ED395C75006}" srcOrd="1" destOrd="0" parTransId="{02E001C5-71FE-4C98-836E-837477642ED6}" sibTransId="{5CBC3088-B90D-44BC-BDF1-BB381989E149}"/>
    <dgm:cxn modelId="{AEBFA1E3-F0EF-4110-99D5-0AE12AA7966B}" type="presOf" srcId="{D70008A0-A405-49A4-9504-924ED352B9A1}" destId="{66EF136D-3DE5-4A75-8663-7479775C9D1B}" srcOrd="0" destOrd="0" presId="urn:microsoft.com/office/officeart/2005/8/layout/list1"/>
    <dgm:cxn modelId="{09347FEB-52DC-420C-B777-269E16B92786}" srcId="{5921BA3D-371E-4F78-B722-FEB5AE99C942}" destId="{3896FCF6-E195-4471-8119-33D0ED81F537}" srcOrd="2" destOrd="0" parTransId="{D5E26503-A0F6-4EB1-9091-F79BB64DA87B}" sibTransId="{94437A26-AA0D-45DB-AE6B-64F84E4C28D9}"/>
    <dgm:cxn modelId="{14C667EF-89A1-4908-A41E-A031659BFE0C}" type="presOf" srcId="{6A467A77-ED02-4C2C-97D1-8F40D710555C}" destId="{763F3E9D-8037-4799-B36F-AC80A1834AE8}" srcOrd="0" destOrd="2" presId="urn:microsoft.com/office/officeart/2005/8/layout/list1"/>
    <dgm:cxn modelId="{191AA1F0-9554-4D59-9C0B-E2E2A02A1BA0}" srcId="{4E2EFCF5-B168-4B25-8809-43B69EB64641}" destId="{D70008A0-A405-49A4-9504-924ED352B9A1}" srcOrd="0" destOrd="0" parTransId="{21889496-5B34-4320-B749-4CB09FA4A6D0}" sibTransId="{0728767D-9FE7-4414-8BA4-30DD071C3835}"/>
    <dgm:cxn modelId="{DB85F8FB-9CC0-46EF-B4BF-38373D6858B9}" type="presOf" srcId="{D1D57B6A-53C0-4993-A410-54DDD2321EF7}" destId="{FC3200E0-AB31-4BA8-9931-7844DEF780C8}" srcOrd="0" destOrd="0" presId="urn:microsoft.com/office/officeart/2005/8/layout/list1"/>
    <dgm:cxn modelId="{869428FE-3AE1-4758-88B3-26DDB5A6C908}" type="presOf" srcId="{93DD63C0-163E-41A8-9157-9406DEAC1D35}" destId="{66EF136D-3DE5-4A75-8663-7479775C9D1B}" srcOrd="0" destOrd="1" presId="urn:microsoft.com/office/officeart/2005/8/layout/list1"/>
    <dgm:cxn modelId="{4E1E864A-1427-49D4-B0D7-4EDCEF0F96A0}" type="presParOf" srcId="{6063B709-FC86-47F8-B9F2-6CE31A0C5A56}" destId="{44A87A01-17B7-47D0-8C33-5067393E6E06}" srcOrd="0" destOrd="0" presId="urn:microsoft.com/office/officeart/2005/8/layout/list1"/>
    <dgm:cxn modelId="{958F4839-BD3F-4E59-AA5E-F7D484044CA4}" type="presParOf" srcId="{44A87A01-17B7-47D0-8C33-5067393E6E06}" destId="{F7999B2F-CF04-44CA-9F42-450B4AB27DA9}" srcOrd="0" destOrd="0" presId="urn:microsoft.com/office/officeart/2005/8/layout/list1"/>
    <dgm:cxn modelId="{B06FD523-E23E-4887-8656-5168938559EB}" type="presParOf" srcId="{44A87A01-17B7-47D0-8C33-5067393E6E06}" destId="{0572FC3F-0B01-42C1-8914-D998A20380E2}" srcOrd="1" destOrd="0" presId="urn:microsoft.com/office/officeart/2005/8/layout/list1"/>
    <dgm:cxn modelId="{B42CB463-DB3E-4D4C-8452-0FAA0813A6DF}" type="presParOf" srcId="{6063B709-FC86-47F8-B9F2-6CE31A0C5A56}" destId="{3ACCD5B9-CEE4-49E5-AD79-BBFBAF85B65E}" srcOrd="1" destOrd="0" presId="urn:microsoft.com/office/officeart/2005/8/layout/list1"/>
    <dgm:cxn modelId="{A1F8A2CD-F4C5-4AAB-A0DC-36D8494B1FAE}" type="presParOf" srcId="{6063B709-FC86-47F8-B9F2-6CE31A0C5A56}" destId="{66EF136D-3DE5-4A75-8663-7479775C9D1B}" srcOrd="2" destOrd="0" presId="urn:microsoft.com/office/officeart/2005/8/layout/list1"/>
    <dgm:cxn modelId="{2D78E515-3B5D-4A32-A2C1-2F3EA0F2D0B2}" type="presParOf" srcId="{6063B709-FC86-47F8-B9F2-6CE31A0C5A56}" destId="{081AFB15-07E6-44E6-B3A8-DA822BE56154}" srcOrd="3" destOrd="0" presId="urn:microsoft.com/office/officeart/2005/8/layout/list1"/>
    <dgm:cxn modelId="{B24C8867-7409-49E1-95D5-F206F174A1F8}" type="presParOf" srcId="{6063B709-FC86-47F8-B9F2-6CE31A0C5A56}" destId="{C450CAFC-DCBA-4AFB-95BA-696E8BB741ED}" srcOrd="4" destOrd="0" presId="urn:microsoft.com/office/officeart/2005/8/layout/list1"/>
    <dgm:cxn modelId="{99EA9543-8AEE-429B-99E3-1DCD41948388}" type="presParOf" srcId="{C450CAFC-DCBA-4AFB-95BA-696E8BB741ED}" destId="{6A7B6DAD-11DE-4FB4-B653-C18ED40C127C}" srcOrd="0" destOrd="0" presId="urn:microsoft.com/office/officeart/2005/8/layout/list1"/>
    <dgm:cxn modelId="{A9CA3060-572E-43F6-AB9C-9FB426B8EB16}" type="presParOf" srcId="{C450CAFC-DCBA-4AFB-95BA-696E8BB741ED}" destId="{B428D70E-1B03-4BDC-9496-1AB5B413AF58}" srcOrd="1" destOrd="0" presId="urn:microsoft.com/office/officeart/2005/8/layout/list1"/>
    <dgm:cxn modelId="{9F03A2DD-9067-4E8B-AAB5-5558E7277C37}" type="presParOf" srcId="{6063B709-FC86-47F8-B9F2-6CE31A0C5A56}" destId="{19F11722-3D60-4A1C-B7C0-AEC15D1A9EE6}" srcOrd="5" destOrd="0" presId="urn:microsoft.com/office/officeart/2005/8/layout/list1"/>
    <dgm:cxn modelId="{99A6CA8F-5336-4088-9D43-3360694F7D76}" type="presParOf" srcId="{6063B709-FC86-47F8-B9F2-6CE31A0C5A56}" destId="{FC3200E0-AB31-4BA8-9931-7844DEF780C8}" srcOrd="6" destOrd="0" presId="urn:microsoft.com/office/officeart/2005/8/layout/list1"/>
    <dgm:cxn modelId="{235DE4CB-F59E-4E00-8615-3AC60D9EE50D}" type="presParOf" srcId="{6063B709-FC86-47F8-B9F2-6CE31A0C5A56}" destId="{36D90B78-F78E-4267-A86C-32439B086FBF}" srcOrd="7" destOrd="0" presId="urn:microsoft.com/office/officeart/2005/8/layout/list1"/>
    <dgm:cxn modelId="{3FE12266-16E5-4CB2-9E7B-8EDDF774242F}" type="presParOf" srcId="{6063B709-FC86-47F8-B9F2-6CE31A0C5A56}" destId="{DBCD0023-6F45-4BC2-9B31-252F2B438A30}" srcOrd="8" destOrd="0" presId="urn:microsoft.com/office/officeart/2005/8/layout/list1"/>
    <dgm:cxn modelId="{5880B577-13E9-4348-870B-39160027641F}" type="presParOf" srcId="{DBCD0023-6F45-4BC2-9B31-252F2B438A30}" destId="{03EB2FC2-2FCD-40EA-8C2A-7D59934D7C7D}" srcOrd="0" destOrd="0" presId="urn:microsoft.com/office/officeart/2005/8/layout/list1"/>
    <dgm:cxn modelId="{D82ECE28-D34E-44EA-9C19-2CEF4F868976}" type="presParOf" srcId="{DBCD0023-6F45-4BC2-9B31-252F2B438A30}" destId="{693692AB-B77A-4929-AD9D-4E2010733349}" srcOrd="1" destOrd="0" presId="urn:microsoft.com/office/officeart/2005/8/layout/list1"/>
    <dgm:cxn modelId="{35517327-1C0B-49D5-86F8-8F0B2C1EDB3C}" type="presParOf" srcId="{6063B709-FC86-47F8-B9F2-6CE31A0C5A56}" destId="{6796F79F-35D2-4195-8754-4BB4B73FF618}" srcOrd="9" destOrd="0" presId="urn:microsoft.com/office/officeart/2005/8/layout/list1"/>
    <dgm:cxn modelId="{0CF25749-7150-4713-B6F0-8F7C45075490}" type="presParOf" srcId="{6063B709-FC86-47F8-B9F2-6CE31A0C5A56}" destId="{763F3E9D-8037-4799-B36F-AC80A1834AE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26608-F8E6-444A-ADF5-B5057F079B27}">
      <dsp:nvSpPr>
        <dsp:cNvPr id="0" name=""/>
        <dsp:cNvSpPr/>
      </dsp:nvSpPr>
      <dsp:spPr>
        <a:xfrm>
          <a:off x="0" y="222814"/>
          <a:ext cx="9361040" cy="3780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04147-FF68-4B26-9356-5AF56264CBF5}">
      <dsp:nvSpPr>
        <dsp:cNvPr id="0" name=""/>
        <dsp:cNvSpPr/>
      </dsp:nvSpPr>
      <dsp:spPr>
        <a:xfrm>
          <a:off x="468052" y="1414"/>
          <a:ext cx="7344821" cy="44280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chemeClr val="bg1"/>
              </a:solidFill>
              <a:latin typeface="BundesSans Office" panose="020B0002030500000203" pitchFamily="34" charset="0"/>
            </a:rPr>
            <a:t>Skalierung, Transfer und breite Umsetzung biobasierter Lösungen</a:t>
          </a:r>
        </a:p>
      </dsp:txBody>
      <dsp:txXfrm>
        <a:off x="489668" y="23030"/>
        <a:ext cx="7301589" cy="399568"/>
      </dsp:txXfrm>
    </dsp:sp>
    <dsp:sp modelId="{01C39A9F-30C5-4A2B-B923-2719C08050DC}">
      <dsp:nvSpPr>
        <dsp:cNvPr id="0" name=""/>
        <dsp:cNvSpPr/>
      </dsp:nvSpPr>
      <dsp:spPr>
        <a:xfrm>
          <a:off x="0" y="903214"/>
          <a:ext cx="93610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19755-2A00-4460-A2D4-370937157A54}">
      <dsp:nvSpPr>
        <dsp:cNvPr id="0" name=""/>
        <dsp:cNvSpPr/>
      </dsp:nvSpPr>
      <dsp:spPr>
        <a:xfrm>
          <a:off x="468052" y="681814"/>
          <a:ext cx="7344821" cy="44280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Klimaschutz- und Nachhaltigkeitsziele in industrieller Praxis verankern</a:t>
          </a:r>
          <a:endParaRPr lang="de-DE" sz="1800" kern="1200" dirty="0">
            <a:solidFill>
              <a:schemeClr val="bg1"/>
            </a:solidFill>
            <a:latin typeface="BundesSans Office" panose="020B0002030500000203" pitchFamily="34" charset="0"/>
          </a:endParaRPr>
        </a:p>
      </dsp:txBody>
      <dsp:txXfrm>
        <a:off x="489668" y="703430"/>
        <a:ext cx="7301589" cy="399568"/>
      </dsp:txXfrm>
    </dsp:sp>
    <dsp:sp modelId="{7A81DEAB-1502-4856-B7FD-F25EFAD23F41}">
      <dsp:nvSpPr>
        <dsp:cNvPr id="0" name=""/>
        <dsp:cNvSpPr/>
      </dsp:nvSpPr>
      <dsp:spPr>
        <a:xfrm>
          <a:off x="0" y="1583614"/>
          <a:ext cx="93610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C76FC-A32B-4F02-A385-31C351AA5081}">
      <dsp:nvSpPr>
        <dsp:cNvPr id="0" name=""/>
        <dsp:cNvSpPr/>
      </dsp:nvSpPr>
      <dsp:spPr>
        <a:xfrm>
          <a:off x="468052" y="1362214"/>
          <a:ext cx="7344887" cy="44280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chemeClr val="bg1"/>
              </a:solidFill>
              <a:latin typeface="BundesSans Office" panose="020B0002030500000203" pitchFamily="34" charset="0"/>
            </a:rPr>
            <a:t>Wettbewerbsfähigkeit der Industrie steigern</a:t>
          </a:r>
        </a:p>
      </dsp:txBody>
      <dsp:txXfrm>
        <a:off x="489668" y="1383830"/>
        <a:ext cx="7301655" cy="399568"/>
      </dsp:txXfrm>
    </dsp:sp>
    <dsp:sp modelId="{42E46E74-64F7-47AD-B6C5-783B56DCA718}">
      <dsp:nvSpPr>
        <dsp:cNvPr id="0" name=""/>
        <dsp:cNvSpPr/>
      </dsp:nvSpPr>
      <dsp:spPr>
        <a:xfrm>
          <a:off x="0" y="2264014"/>
          <a:ext cx="9361040" cy="3780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2224C5-0036-4920-879E-DBE53B274857}">
      <dsp:nvSpPr>
        <dsp:cNvPr id="0" name=""/>
        <dsp:cNvSpPr/>
      </dsp:nvSpPr>
      <dsp:spPr>
        <a:xfrm>
          <a:off x="468052" y="2042614"/>
          <a:ext cx="7344756" cy="44280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Innovations- und Wertschöpfungspotenziale nutzbar machen</a:t>
          </a:r>
        </a:p>
      </dsp:txBody>
      <dsp:txXfrm>
        <a:off x="489668" y="2064230"/>
        <a:ext cx="7301524" cy="399568"/>
      </dsp:txXfrm>
    </dsp:sp>
    <dsp:sp modelId="{F2EF0EF5-D8E6-45CA-9DE3-F31BC233D764}">
      <dsp:nvSpPr>
        <dsp:cNvPr id="0" name=""/>
        <dsp:cNvSpPr/>
      </dsp:nvSpPr>
      <dsp:spPr>
        <a:xfrm>
          <a:off x="0" y="2944414"/>
          <a:ext cx="93610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lumMod val="8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FDDC5-01D7-42D0-92F2-B90E40FDAE03}">
      <dsp:nvSpPr>
        <dsp:cNvPr id="0" name=""/>
        <dsp:cNvSpPr/>
      </dsp:nvSpPr>
      <dsp:spPr>
        <a:xfrm>
          <a:off x="468052" y="2723014"/>
          <a:ext cx="7344887" cy="44280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78" tIns="0" rIns="24767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800" kern="1200" dirty="0">
              <a:solidFill>
                <a:srgbClr val="FFFFFF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Beitrag zur Transformation zu einer nachhaltigen Wirtschaftsform</a:t>
          </a:r>
        </a:p>
      </dsp:txBody>
      <dsp:txXfrm>
        <a:off x="489668" y="2744630"/>
        <a:ext cx="7301655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F136D-3DE5-4A75-8663-7479775C9D1B}">
      <dsp:nvSpPr>
        <dsp:cNvPr id="0" name=""/>
        <dsp:cNvSpPr/>
      </dsp:nvSpPr>
      <dsp:spPr>
        <a:xfrm>
          <a:off x="0" y="188366"/>
          <a:ext cx="10684992" cy="12852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274" tIns="249936" rIns="829274" bIns="99568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Nutzung existierender </a:t>
          </a:r>
          <a:r>
            <a:rPr lang="de-DE" sz="1400" b="1" kern="1200" dirty="0">
              <a:latin typeface="BundesSans Office" panose="020B0002030500000203" pitchFamily="34" charset="0"/>
            </a:rPr>
            <a:t>Multi-Purpose-Demonstrationsanlagen</a:t>
          </a:r>
          <a:r>
            <a:rPr lang="de-DE" sz="1400" kern="1200" dirty="0">
              <a:latin typeface="BundesSans Office" panose="020B0002030500000203" pitchFamily="34" charset="0"/>
            </a:rPr>
            <a:t> in Deutschland und Europa zur Erprobung und Weiterentwicklung eigener Produkte/ Verfahren</a:t>
          </a:r>
          <a:endParaRPr lang="de-DE" sz="1400" b="0" kern="1200" dirty="0">
            <a:solidFill>
              <a:prstClr val="black"/>
            </a:solidFill>
            <a:highlight>
              <a:srgbClr val="FFFF00"/>
            </a:highlight>
            <a:latin typeface="BundesSans Office" panose="020B0002030500000203" pitchFamily="34" charset="0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4-5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12 Monate </a:t>
          </a:r>
          <a:r>
            <a:rPr lang="de-DE" sz="1400" kern="1200" dirty="0">
              <a:latin typeface="BundesSans Office" panose="020B0002030500000203" pitchFamily="34" charset="0"/>
            </a:rPr>
            <a:t>ab Anlagenzugang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sp:txBody>
      <dsp:txXfrm>
        <a:off x="0" y="188366"/>
        <a:ext cx="10684992" cy="1285200"/>
      </dsp:txXfrm>
    </dsp:sp>
    <dsp:sp modelId="{0572FC3F-0B01-42C1-8914-D998A20380E2}">
      <dsp:nvSpPr>
        <dsp:cNvPr id="0" name=""/>
        <dsp:cNvSpPr/>
      </dsp:nvSpPr>
      <dsp:spPr>
        <a:xfrm>
          <a:off x="534249" y="11246"/>
          <a:ext cx="7479494" cy="354240"/>
        </a:xfrm>
        <a:prstGeom prst="roundRect">
          <a:avLst/>
        </a:prstGeom>
        <a:gradFill flip="none" rotWithShape="1">
          <a:gsLst>
            <a:gs pos="0">
              <a:schemeClr val="bg2">
                <a:lumMod val="75000"/>
              </a:schemeClr>
            </a:gs>
            <a:gs pos="48000">
              <a:schemeClr val="bg2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+mn-ea"/>
              <a:cs typeface="+mn-cs"/>
            </a:rPr>
            <a:t>Baustein A</a:t>
          </a:r>
        </a:p>
      </dsp:txBody>
      <dsp:txXfrm>
        <a:off x="551542" y="28539"/>
        <a:ext cx="7444908" cy="319654"/>
      </dsp:txXfrm>
    </dsp:sp>
    <dsp:sp modelId="{FC3200E0-AB31-4BA8-9931-7844DEF780C8}">
      <dsp:nvSpPr>
        <dsp:cNvPr id="0" name=""/>
        <dsp:cNvSpPr/>
      </dsp:nvSpPr>
      <dsp:spPr>
        <a:xfrm>
          <a:off x="0" y="1715486"/>
          <a:ext cx="10684992" cy="10773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274" tIns="249936" rIns="829274" bIns="99568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Vorbereitende Maßnahmen für die Errichtung unternehmenseigener </a:t>
          </a:r>
          <a:r>
            <a:rPr lang="de-DE" sz="1400" b="1" kern="1200" dirty="0">
              <a:latin typeface="BundesSans Office" panose="020B0002030500000203" pitchFamily="34" charset="0"/>
            </a:rPr>
            <a:t>Single-Purpose-Demonstrationsanlagen</a:t>
          </a:r>
          <a:endParaRPr lang="de-DE" sz="1400" b="0" kern="1200" dirty="0">
            <a:solidFill>
              <a:prstClr val="black"/>
            </a:solidFill>
            <a:highlight>
              <a:srgbClr val="FFFF00"/>
            </a:highlight>
            <a:latin typeface="BundesSans Office" panose="020B0002030500000203" pitchFamily="34" charset="0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6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bis zu 2 Jahre</a:t>
          </a:r>
          <a:endParaRPr lang="de-DE" sz="1400" b="1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sp:txBody>
      <dsp:txXfrm>
        <a:off x="0" y="1715486"/>
        <a:ext cx="10684992" cy="1077300"/>
      </dsp:txXfrm>
    </dsp:sp>
    <dsp:sp modelId="{B428D70E-1B03-4BDC-9496-1AB5B413AF58}">
      <dsp:nvSpPr>
        <dsp:cNvPr id="0" name=""/>
        <dsp:cNvSpPr/>
      </dsp:nvSpPr>
      <dsp:spPr>
        <a:xfrm>
          <a:off x="534249" y="1538366"/>
          <a:ext cx="7479494" cy="354240"/>
        </a:xfrm>
        <a:prstGeom prst="roundRect">
          <a:avLst/>
        </a:prstGeom>
        <a:gradFill flip="none" rotWithShape="1">
          <a:gsLst>
            <a:gs pos="0">
              <a:srgbClr val="668CB3">
                <a:lumMod val="75000"/>
              </a:srgbClr>
            </a:gs>
            <a:gs pos="48000">
              <a:srgbClr val="668CB3">
                <a:lumMod val="75000"/>
              </a:srgbClr>
            </a:gs>
            <a:gs pos="100000">
              <a:srgbClr val="668CB3">
                <a:lumMod val="50000"/>
              </a:srgb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Baustein B</a:t>
          </a:r>
        </a:p>
      </dsp:txBody>
      <dsp:txXfrm>
        <a:off x="551542" y="1555659"/>
        <a:ext cx="7444908" cy="319654"/>
      </dsp:txXfrm>
    </dsp:sp>
    <dsp:sp modelId="{763F3E9D-8037-4799-B36F-AC80A1834AE8}">
      <dsp:nvSpPr>
        <dsp:cNvPr id="0" name=""/>
        <dsp:cNvSpPr/>
      </dsp:nvSpPr>
      <dsp:spPr>
        <a:xfrm>
          <a:off x="0" y="3034706"/>
          <a:ext cx="10684992" cy="1323000"/>
        </a:xfrm>
        <a:prstGeom prst="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FFFF">
              <a:lumMod val="85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274" tIns="249936" rIns="829274" bIns="99568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1" kern="1200" dirty="0">
              <a:latin typeface="BundesSans Office" panose="020B0002030500000203" pitchFamily="34" charset="0"/>
            </a:rPr>
            <a:t>Integration von neuen skalierten biobasierten Produkten und Verfahren </a:t>
          </a:r>
          <a:r>
            <a:rPr lang="de-DE" sz="1400" b="0" kern="1200" dirty="0">
              <a:latin typeface="BundesSans Office" panose="020B0002030500000203" pitchFamily="34" charset="0"/>
            </a:rPr>
            <a:t>in regionale industrielle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None/>
          </a:pPr>
          <a:r>
            <a:rPr lang="de-DE" sz="1400" b="0" kern="1200" dirty="0">
              <a:latin typeface="BundesSans Office" panose="020B0002030500000203" pitchFamily="34" charset="0"/>
            </a:rPr>
            <a:t>   Wertschöpfungsnetze und Aufbau von </a:t>
          </a:r>
          <a:r>
            <a:rPr lang="de-DE" sz="1400" b="1" kern="1200" dirty="0">
              <a:latin typeface="BundesSans Office" panose="020B0002030500000203" pitchFamily="34" charset="0"/>
            </a:rPr>
            <a:t>Innovationsclustern</a:t>
          </a:r>
          <a:r>
            <a:rPr lang="de-DE" sz="1400" b="0" kern="1200" dirty="0">
              <a:latin typeface="BundesSans Office" panose="020B0002030500000203" pitchFamily="34" charset="0"/>
            </a:rPr>
            <a:t> in </a:t>
          </a: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Beispielregionen</a:t>
          </a: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Voraussetzung: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6  </a:t>
          </a:r>
          <a:r>
            <a:rPr lang="de-DE" sz="1400" b="0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(Förderung bis maximal </a:t>
          </a:r>
          <a:r>
            <a:rPr lang="de-DE" sz="1400" b="1" kern="1200" dirty="0">
              <a:solidFill>
                <a:prstClr val="black"/>
              </a:solidFill>
              <a:latin typeface="BundesSans Office" panose="020B0002030500000203" pitchFamily="34" charset="0"/>
              <a:ea typeface="+mn-ea"/>
              <a:cs typeface="+mn-cs"/>
            </a:rPr>
            <a:t>TRL 8)</a:t>
          </a:r>
          <a:endParaRPr lang="de-DE" sz="1400" b="0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Wingdings" panose="05000000000000000000" pitchFamily="2" charset="2"/>
            <a:buChar char="v"/>
          </a:pPr>
          <a:r>
            <a:rPr lang="de-DE" sz="1400" kern="1200" dirty="0">
              <a:latin typeface="BundesSans Office" panose="020B0002030500000203" pitchFamily="34" charset="0"/>
            </a:rPr>
            <a:t>Laufzeit: </a:t>
          </a:r>
          <a:r>
            <a:rPr lang="de-DE" sz="1400" b="1" kern="1200" dirty="0">
              <a:latin typeface="BundesSans Office" panose="020B0002030500000203" pitchFamily="34" charset="0"/>
            </a:rPr>
            <a:t>3 (+ 2) Jahre</a:t>
          </a:r>
          <a:endParaRPr lang="de-DE" sz="1400" b="1" kern="1200" dirty="0">
            <a:solidFill>
              <a:prstClr val="black"/>
            </a:solidFill>
            <a:latin typeface="BundesSans Office" panose="020B0002030500000203" pitchFamily="34" charset="0"/>
            <a:ea typeface="+mn-ea"/>
            <a:cs typeface="+mn-cs"/>
          </a:endParaRPr>
        </a:p>
      </dsp:txBody>
      <dsp:txXfrm>
        <a:off x="0" y="3034706"/>
        <a:ext cx="10684992" cy="1323000"/>
      </dsp:txXfrm>
    </dsp:sp>
    <dsp:sp modelId="{693692AB-B77A-4929-AD9D-4E2010733349}">
      <dsp:nvSpPr>
        <dsp:cNvPr id="0" name=""/>
        <dsp:cNvSpPr/>
      </dsp:nvSpPr>
      <dsp:spPr>
        <a:xfrm>
          <a:off x="534249" y="2857586"/>
          <a:ext cx="7479494" cy="354240"/>
        </a:xfrm>
        <a:prstGeom prst="roundRect">
          <a:avLst/>
        </a:prstGeom>
        <a:gradFill flip="none" rotWithShape="1">
          <a:gsLst>
            <a:gs pos="0">
              <a:srgbClr val="668CB3">
                <a:lumMod val="75000"/>
              </a:srgbClr>
            </a:gs>
            <a:gs pos="48000">
              <a:srgbClr val="668CB3">
                <a:lumMod val="75000"/>
              </a:srgbClr>
            </a:gs>
            <a:gs pos="100000">
              <a:srgbClr val="668CB3">
                <a:lumMod val="50000"/>
              </a:srgb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446" tIns="0" rIns="203446" bIns="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300"/>
            </a:spcAft>
            <a:buClr>
              <a:srgbClr val="004F80"/>
            </a:buClr>
            <a:buSzPct val="80000"/>
            <a:buFont typeface="Arial" panose="020B0604020202020204" pitchFamily="34" charset="0"/>
            <a:buNone/>
          </a:pPr>
          <a:r>
            <a:rPr lang="de-DE" sz="1600" i="0" kern="1200" dirty="0">
              <a:solidFill>
                <a:prstClr val="white"/>
              </a:solidFill>
              <a:latin typeface="BundesSans Office" panose="020B0002030500000203" pitchFamily="34" charset="0"/>
              <a:ea typeface="ＭＳ Ｐゴシック"/>
              <a:cs typeface="ＭＳ Ｐゴシック"/>
            </a:rPr>
            <a:t>Baustein C</a:t>
          </a:r>
        </a:p>
      </dsp:txBody>
      <dsp:txXfrm>
        <a:off x="551542" y="2874879"/>
        <a:ext cx="7444908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F9F59-5DFD-4A76-A002-891AE77C07C5}" type="datetimeFigureOut">
              <a:rPr lang="de-DE" smtClean="0"/>
              <a:t>16.02.2024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2F8B0-0CCA-42B2-9B77-11F3316486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08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562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AAE59D-44E7-4EFF-870C-5676BFD203A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92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AAE59D-44E7-4EFF-870C-5676BFD203A3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498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08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AAE59D-44E7-4EFF-870C-5676BFD203A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151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75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675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882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t>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82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97BDFF-0AC5-494C-90C2-63A8BE427F09}" type="slidenum">
              <a:rPr kumimoji="0" lang="de-DE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882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90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816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62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9332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2F8B0-0CCA-42B2-9B77-11F33164869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61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200151" y="6172204"/>
            <a:ext cx="10124016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>
              <a:solidFill>
                <a:schemeClr val="tx2"/>
              </a:solidFill>
              <a:latin typeface="BundesSans Office" pitchFamily="34" charset="0"/>
            </a:endParaRPr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99456" y="2844003"/>
            <a:ext cx="7488832" cy="719139"/>
          </a:xfrm>
          <a:prstGeom prst="rect">
            <a:avLst/>
          </a:prstGeom>
        </p:spPr>
        <p:txBody>
          <a:bodyPr/>
          <a:lstStyle>
            <a:lvl1pPr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BundesSerif 33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99456" y="3717035"/>
            <a:ext cx="7104789" cy="496827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 </a:t>
            </a:r>
            <a:r>
              <a:rPr lang="de-DE" dirty="0" err="1"/>
              <a:t>BundesSans</a:t>
            </a:r>
            <a:r>
              <a:rPr lang="de-DE" dirty="0"/>
              <a:t> 20pt</a:t>
            </a: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194733" y="179389"/>
            <a:ext cx="11785600" cy="14254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DCCC3A6-7260-C848-B350-F92CC28488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8" y="5158184"/>
            <a:ext cx="12175067" cy="1727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5C8B6DC-7FA1-415E-B79D-C3DC09CEEAB4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235610" y="211290"/>
            <a:ext cx="2134235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2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Zusatz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200151" y="6172204"/>
            <a:ext cx="10124016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>
              <a:solidFill>
                <a:schemeClr val="tx2"/>
              </a:solidFill>
              <a:latin typeface="BundesSans Office" pitchFamily="34" charset="0"/>
            </a:endParaRPr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99456" y="2844003"/>
            <a:ext cx="7104789" cy="719139"/>
          </a:xfrm>
          <a:prstGeom prst="rect">
            <a:avLst/>
          </a:prstGeom>
        </p:spPr>
        <p:txBody>
          <a:bodyPr/>
          <a:lstStyle>
            <a:lvl1pPr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BundesSerif 33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99456" y="3717032"/>
            <a:ext cx="6816000" cy="431800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 </a:t>
            </a:r>
            <a:r>
              <a:rPr lang="de-DE" dirty="0" err="1"/>
              <a:t>BundesSans</a:t>
            </a:r>
            <a:r>
              <a:rPr lang="de-DE" dirty="0"/>
              <a:t> 20pt</a:t>
            </a:r>
          </a:p>
        </p:txBody>
      </p:sp>
      <p:sp>
        <p:nvSpPr>
          <p:cNvPr id="11" name="Rectangle 14"/>
          <p:cNvSpPr>
            <a:spLocks noChangeArrowheads="1"/>
          </p:cNvSpPr>
          <p:nvPr userDrawn="1"/>
        </p:nvSpPr>
        <p:spPr bwMode="auto">
          <a:xfrm>
            <a:off x="194733" y="179389"/>
            <a:ext cx="11785600" cy="14254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0" hasCustomPrompt="1"/>
          </p:nvPr>
        </p:nvSpPr>
        <p:spPr>
          <a:xfrm>
            <a:off x="9456373" y="513933"/>
            <a:ext cx="1809600" cy="514800"/>
          </a:xfrm>
          <a:prstGeom prst="rect">
            <a:avLst/>
          </a:prstGeom>
        </p:spPr>
        <p:txBody>
          <a:bodyPr/>
          <a:lstStyle>
            <a:lvl1pPr>
              <a:buNone/>
              <a:defRPr sz="1800" baseline="0">
                <a:latin typeface="BundesSans Office"/>
              </a:defRPr>
            </a:lvl1pPr>
          </a:lstStyle>
          <a:p>
            <a:r>
              <a:rPr lang="de-DE" dirty="0"/>
              <a:t>Zusatzlogo 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4762129-38B1-F34E-BC1C-9D2C80D1BD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933" y="5158184"/>
            <a:ext cx="12175067" cy="17272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5220CF1-03FE-4C68-9A5B-996A82325648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211667" y="283997"/>
            <a:ext cx="2134235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04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23392" y="1628800"/>
            <a:ext cx="10896000" cy="4104456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Arial" pitchFamily="34" charset="0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/>
              <a:t>Standard-Fließtext: </a:t>
            </a:r>
            <a:r>
              <a:rPr lang="de-DE" dirty="0" err="1"/>
              <a:t>BundesSans</a:t>
            </a:r>
            <a:r>
              <a:rPr lang="de-DE" dirty="0"/>
              <a:t> Office Regular 20 </a:t>
            </a:r>
            <a:r>
              <a:rPr lang="de-DE" dirty="0" err="1"/>
              <a:t>pt</a:t>
            </a:r>
            <a:r>
              <a:rPr lang="de-DE" dirty="0"/>
              <a:t> (wenn nötig: bis min. 16 </a:t>
            </a:r>
            <a:r>
              <a:rPr lang="de-DE" dirty="0" err="1"/>
              <a:t>pt</a:t>
            </a:r>
            <a:r>
              <a:rPr lang="de-DE" dirty="0"/>
              <a:t> verkleinern); Zwischenheadlines und Hervorhebungen fett</a:t>
            </a:r>
          </a:p>
          <a:p>
            <a:endParaRPr lang="de-DE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68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7680000" y="6309323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xyz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FB8ADAF-50DD-410E-B32A-EC03F3BBA5D1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19336" y="5833251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1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68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1628800"/>
            <a:ext cx="10896000" cy="41036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None/>
              <a:tabLst/>
              <a:defRPr sz="2000">
                <a:latin typeface="BundesSans Office"/>
              </a:defRPr>
            </a:lvl1pPr>
            <a:lvl2pPr marL="361950" indent="-192088" algn="l">
              <a:buFont typeface="Arial" pitchFamily="34" charset="0"/>
              <a:buChar char="•"/>
              <a:defRPr sz="1800">
                <a:latin typeface="BundesSans Office"/>
              </a:defRPr>
            </a:lvl2pPr>
            <a:lvl3pPr marL="711200" indent="-284163" algn="l">
              <a:buFont typeface="Arial" pitchFamily="34" charset="0"/>
              <a:buChar char="•"/>
              <a:tabLst/>
              <a:defRPr sz="1800">
                <a:latin typeface="BundesSans Office"/>
              </a:defRPr>
            </a:lvl3pPr>
            <a:lvl4pPr marL="714375" indent="131763" algn="l">
              <a:buFont typeface="Arial" pitchFamily="34" charset="0"/>
              <a:buChar char="•"/>
              <a:defRPr>
                <a:latin typeface="BundesSans Office"/>
              </a:defRPr>
            </a:lvl4pPr>
            <a:lvl5pPr marL="1160463" indent="-228600" algn="l">
              <a:buFont typeface="Arial" pitchFamily="34" charset="0"/>
              <a:buChar char="•"/>
              <a:defRPr baseline="0">
                <a:latin typeface="BundesSans Office"/>
              </a:defRPr>
            </a:lvl5pPr>
            <a:lvl6pPr marL="1436688" indent="-228600" algn="l">
              <a:buFont typeface="Arial" pitchFamily="34" charset="0"/>
              <a:buChar char="•"/>
              <a:defRPr>
                <a:solidFill>
                  <a:srgbClr val="004F80"/>
                </a:solidFill>
                <a:latin typeface="BundesSans Office"/>
              </a:defRPr>
            </a:lvl6pPr>
            <a:lvl7pPr marL="1704975" indent="-171450" algn="l">
              <a:defRPr baseline="0">
                <a:solidFill>
                  <a:srgbClr val="004F80"/>
                </a:solidFill>
                <a:latin typeface="BundesSans Office"/>
              </a:defRPr>
            </a:lvl7pPr>
          </a:lstStyle>
          <a:p>
            <a:r>
              <a:rPr lang="de-DE" dirty="0"/>
              <a:t>Standard-Fließtext: </a:t>
            </a:r>
            <a:r>
              <a:rPr lang="de-DE" dirty="0" err="1"/>
              <a:t>BundesSans</a:t>
            </a:r>
            <a:r>
              <a:rPr lang="de-DE" dirty="0"/>
              <a:t> Office Regular 20 </a:t>
            </a:r>
            <a:r>
              <a:rPr lang="de-DE" dirty="0" err="1"/>
              <a:t>pt</a:t>
            </a:r>
            <a:r>
              <a:rPr lang="de-DE" dirty="0"/>
              <a:t> (wenn nötig: bis min. 16 </a:t>
            </a:r>
            <a:r>
              <a:rPr lang="de-DE" dirty="0" err="1"/>
              <a:t>pt</a:t>
            </a:r>
            <a:r>
              <a:rPr lang="de-DE" dirty="0"/>
              <a:t> verkleinern); Aufzählungen über Menüleiste starten</a:t>
            </a:r>
          </a:p>
          <a:p>
            <a:pPr lvl="1"/>
            <a:r>
              <a:rPr lang="de-DE" dirty="0"/>
              <a:t>Erste Ebene</a:t>
            </a:r>
          </a:p>
          <a:p>
            <a:pPr lvl="2"/>
            <a:r>
              <a:rPr lang="de-DE" dirty="0"/>
              <a:t>Zweite Ebene</a:t>
            </a:r>
          </a:p>
          <a:p>
            <a:pPr lvl="3"/>
            <a:r>
              <a:rPr lang="de-DE" dirty="0"/>
              <a:t>Dritte Ebene</a:t>
            </a:r>
          </a:p>
          <a:p>
            <a:pPr lvl="4"/>
            <a:r>
              <a:rPr lang="de-DE" dirty="0"/>
              <a:t>Vierte Ebene</a:t>
            </a:r>
          </a:p>
          <a:p>
            <a:pPr lvl="5"/>
            <a:r>
              <a:rPr lang="de-DE" dirty="0"/>
              <a:t>Fünfte Ebene</a:t>
            </a:r>
          </a:p>
          <a:p>
            <a:pPr lvl="6"/>
            <a:r>
              <a:rPr lang="de-DE" dirty="0"/>
              <a:t>Sechste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7680000" y="630932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0858734-960E-466D-B7E0-87513FB50DD6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19336" y="5833251"/>
            <a:ext cx="1512167" cy="98072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2F12FF9-8F8A-458A-A45E-DAEF7D247275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68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idx="1" hasCustomPrompt="1"/>
          </p:nvPr>
        </p:nvSpPr>
        <p:spPr bwMode="auto">
          <a:xfrm>
            <a:off x="623392" y="1628800"/>
            <a:ext cx="10896000" cy="4198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80975" indent="-180975">
              <a:buFont typeface="Arial" pitchFamily="34" charset="0"/>
              <a:buChar char="•"/>
              <a:defRPr sz="2000" baseline="0">
                <a:solidFill>
                  <a:srgbClr val="004F80"/>
                </a:solidFill>
                <a:latin typeface="BundesSans Office"/>
              </a:defRPr>
            </a:lvl1pPr>
            <a:lvl2pPr marL="539750" indent="-284163">
              <a:buFont typeface="Arial" pitchFamily="34" charset="0"/>
              <a:buChar char="•"/>
              <a:defRPr sz="1800" baseline="0">
                <a:solidFill>
                  <a:srgbClr val="004F80"/>
                </a:solidFill>
                <a:latin typeface="BundesSans Office"/>
              </a:defRPr>
            </a:lvl2pPr>
            <a:lvl3pPr marL="892175" indent="-284163">
              <a:buFont typeface="Arial" pitchFamily="34" charset="0"/>
              <a:buChar char="•"/>
              <a:defRPr sz="1800">
                <a:solidFill>
                  <a:srgbClr val="004F80"/>
                </a:solidFill>
                <a:latin typeface="BundesSans Office"/>
              </a:defRPr>
            </a:lvl3pPr>
            <a:lvl4pPr marL="1160463" indent="-228600">
              <a:buFont typeface="Arial" pitchFamily="34" charset="0"/>
              <a:buChar char="•"/>
              <a:defRPr sz="1600">
                <a:solidFill>
                  <a:srgbClr val="004F80"/>
                </a:solidFill>
                <a:latin typeface="BundesSans Office"/>
              </a:defRPr>
            </a:lvl4pPr>
            <a:lvl5pPr marL="1436688" indent="-228600">
              <a:buFont typeface="Arial" pitchFamily="34" charset="0"/>
              <a:buChar char="•"/>
              <a:defRPr sz="1600">
                <a:solidFill>
                  <a:srgbClr val="004F80"/>
                </a:solidFill>
                <a:latin typeface="BundesSans Office"/>
              </a:defRPr>
            </a:lvl5pPr>
            <a:lvl6pPr marL="1703388" indent="-228600">
              <a:defRPr>
                <a:solidFill>
                  <a:srgbClr val="004F80"/>
                </a:solidFill>
                <a:latin typeface="BundesSans Office"/>
              </a:defRPr>
            </a:lvl6pPr>
            <a:lvl7pPr marL="1970088" indent="-228600">
              <a:defRPr sz="1400">
                <a:solidFill>
                  <a:srgbClr val="004F80"/>
                </a:solidFill>
              </a:defRPr>
            </a:lvl7pPr>
          </a:lstStyle>
          <a:p>
            <a:pPr lvl="0"/>
            <a:r>
              <a:rPr lang="de-DE" noProof="0" dirty="0"/>
              <a:t>Aufzählungen </a:t>
            </a:r>
            <a:r>
              <a:rPr lang="de-DE" noProof="0" dirty="0" err="1"/>
              <a:t>BundesSans</a:t>
            </a:r>
            <a:r>
              <a:rPr lang="de-DE" noProof="0" dirty="0"/>
              <a:t>; beginnend bei 20 </a:t>
            </a:r>
            <a:r>
              <a:rPr lang="de-DE" noProof="0" dirty="0" err="1"/>
              <a:t>pt</a:t>
            </a:r>
            <a:endParaRPr lang="de-DE" noProof="0" dirty="0"/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>
                <a:latin typeface="BundesSans Office"/>
              </a:rPr>
              <a:t>Sechste Ebene</a:t>
            </a:r>
          </a:p>
          <a:p>
            <a:pPr lvl="6"/>
            <a:r>
              <a:rPr lang="de-DE" sz="1400" noProof="0" dirty="0">
                <a:latin typeface="BundesSans Office"/>
              </a:rPr>
              <a:t>Siebte Ebene</a:t>
            </a:r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7680000" y="630932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D5DD731-0AC0-4C56-A4D8-EFE9DEF8FFC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3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ss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488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23392" y="1628800"/>
            <a:ext cx="3408000" cy="4068000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/>
              <a:t>Standard-Fließtext: </a:t>
            </a:r>
            <a:r>
              <a:rPr lang="de-DE" dirty="0" err="1"/>
              <a:t>BundesSans</a:t>
            </a:r>
            <a:r>
              <a:rPr lang="de-DE" dirty="0"/>
              <a:t> Office Regular 20 </a:t>
            </a:r>
            <a:r>
              <a:rPr lang="de-DE" dirty="0" err="1"/>
              <a:t>pt</a:t>
            </a:r>
            <a:r>
              <a:rPr lang="de-DE" dirty="0"/>
              <a:t> (wenn nötig: bis min. 16 </a:t>
            </a:r>
            <a:r>
              <a:rPr lang="de-DE" dirty="0" err="1"/>
              <a:t>pt</a:t>
            </a:r>
            <a:r>
              <a:rPr lang="de-DE" dirty="0"/>
              <a:t> verkleinern); Zwischenheadlines und Hervorhebungen fett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4320597" y="1665256"/>
            <a:ext cx="7152000" cy="406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7680000" y="630000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B995F98-14AE-4DF9-AC00-F2A2E8567AC3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7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s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488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112224" y="1628800"/>
            <a:ext cx="3408000" cy="4068000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/>
              <a:t>Standard-Fließtext: </a:t>
            </a:r>
            <a:r>
              <a:rPr lang="de-DE" dirty="0" err="1"/>
              <a:t>BundesSans</a:t>
            </a:r>
            <a:r>
              <a:rPr lang="de-DE" dirty="0"/>
              <a:t> Office Regular 20 </a:t>
            </a:r>
            <a:r>
              <a:rPr lang="de-DE" dirty="0" err="1"/>
              <a:t>pt</a:t>
            </a:r>
            <a:r>
              <a:rPr lang="de-DE" dirty="0"/>
              <a:t> (wenn nötig: bis min. 16 </a:t>
            </a:r>
            <a:r>
              <a:rPr lang="de-DE" dirty="0" err="1"/>
              <a:t>pt</a:t>
            </a:r>
            <a:r>
              <a:rPr lang="de-DE" dirty="0"/>
              <a:t> verkleinern); Zwischenheadlines und Hervorhebungen fett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623392" y="1628800"/>
            <a:ext cx="7152000" cy="406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7680000" y="630932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1DAA7AA-880C-4F26-8903-0A387EC8F09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0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ae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488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623392" y="1665256"/>
            <a:ext cx="10896000" cy="406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7680000" y="630932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17D03D-02DD-4A95-A075-0AA8E12039F4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3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gramm vollflae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23392" y="476672"/>
            <a:ext cx="7488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/>
              <a:t>Headline BundesSerif 30 </a:t>
            </a:r>
            <a:r>
              <a:rPr lang="de-DE" dirty="0" err="1"/>
              <a:t>pt</a:t>
            </a:r>
            <a:r>
              <a:rPr lang="de-DE" dirty="0"/>
              <a:t>;</a:t>
            </a:r>
            <a:br>
              <a:rPr lang="de-DE" dirty="0"/>
            </a:br>
            <a:r>
              <a:rPr lang="de-DE" dirty="0"/>
              <a:t>max. zweizeilig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7680000" y="6309323"/>
            <a:ext cx="3860800" cy="365125"/>
          </a:xfrm>
        </p:spPr>
        <p:txBody>
          <a:bodyPr/>
          <a:lstStyle/>
          <a:p>
            <a:r>
              <a:rPr lang="de-DE"/>
              <a:t>xyz</a:t>
            </a:r>
            <a:endParaRPr lang="de-DE" dirty="0"/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2"/>
          </p:nvPr>
        </p:nvSpPr>
        <p:spPr>
          <a:xfrm>
            <a:off x="624417" y="1665256"/>
            <a:ext cx="10896000" cy="406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71BA23F-6AEC-45B5-A8F1-1E6EBF0F673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63352" y="5839783"/>
            <a:ext cx="1512167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31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pic>
        <p:nvPicPr>
          <p:cNvPr id="1031" name="Grafik 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33" y="188913"/>
            <a:ext cx="28448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194733" y="179389"/>
            <a:ext cx="11785600" cy="14254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z="240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 userDrawn="1"/>
        </p:nvSpPr>
        <p:spPr bwMode="auto">
          <a:xfrm>
            <a:off x="1200151" y="6172204"/>
            <a:ext cx="10124016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>
              <a:solidFill>
                <a:schemeClr val="tx2"/>
              </a:solidFill>
              <a:latin typeface="BundesSans Office" pitchFamily="34" charset="0"/>
            </a:endParaRPr>
          </a:p>
        </p:txBody>
      </p:sp>
      <p:sp>
        <p:nvSpPr>
          <p:cNvPr id="12" name="Rectangle 18"/>
          <p:cNvSpPr txBox="1">
            <a:spLocks noChangeArrowheads="1"/>
          </p:cNvSpPr>
          <p:nvPr userDrawn="1"/>
        </p:nvSpPr>
        <p:spPr>
          <a:xfrm>
            <a:off x="1199456" y="1828803"/>
            <a:ext cx="10124016" cy="719139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undesSerif Office" pitchFamily="18" charset="0"/>
                <a:ea typeface="+mj-ea"/>
                <a:cs typeface="Times"/>
              </a:rPr>
              <a:t>Mastertitelformat bearbeiten</a:t>
            </a:r>
          </a:p>
        </p:txBody>
      </p:sp>
      <p:sp>
        <p:nvSpPr>
          <p:cNvPr id="13" name="Rectangle 19"/>
          <p:cNvSpPr txBox="1">
            <a:spLocks noChangeArrowheads="1"/>
          </p:cNvSpPr>
          <p:nvPr userDrawn="1"/>
        </p:nvSpPr>
        <p:spPr>
          <a:xfrm>
            <a:off x="1199456" y="2514600"/>
            <a:ext cx="10124016" cy="431800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undesSans Office" pitchFamily="34" charset="0"/>
                <a:ea typeface="+mn-ea"/>
                <a:cs typeface="+mn-cs"/>
              </a:rPr>
              <a:t>Master-Untertitelformat bearbeiten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8016213" y="630932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BundesSans Office"/>
              </a:defRPr>
            </a:lvl1pPr>
          </a:lstStyle>
          <a:p>
            <a:r>
              <a:rPr lang="de-DE"/>
              <a:t>xyz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CF3CB73-85C5-894E-8EE5-A24B689914B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933" y="5153011"/>
            <a:ext cx="12175067" cy="17272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94C25A6-1A86-40D8-B25A-A54E5930A04E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217646" y="246855"/>
            <a:ext cx="2134235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1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+mj-ea"/>
          <a:cs typeface="Time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9pPr>
    </p:titleStyle>
    <p:bodyStyle>
      <a:lvl1pPr marL="474663" indent="-4746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2400">
          <a:solidFill>
            <a:srgbClr val="004F80"/>
          </a:solidFill>
          <a:latin typeface="BundesSerif Office" pitchFamily="18" charset="0"/>
          <a:ea typeface="+mn-ea"/>
          <a:cs typeface="+mn-cs"/>
        </a:defRPr>
      </a:lvl1pPr>
      <a:lvl2pPr marL="949325" indent="-2841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2000">
          <a:solidFill>
            <a:srgbClr val="004F80"/>
          </a:solidFill>
          <a:latin typeface="BundesSerif Office" pitchFamily="18" charset="0"/>
          <a:ea typeface="+mn-ea"/>
          <a:cs typeface="+mn-cs"/>
        </a:defRPr>
      </a:lvl2pPr>
      <a:lvl3pPr marL="1425575" indent="-2841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3pPr>
      <a:lvl4pPr marL="1941513" indent="-228600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4pPr>
      <a:lvl5pPr marL="2360613" indent="-228600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5pPr>
      <a:lvl6pPr marL="28178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6pPr>
      <a:lvl7pPr marL="32750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7pPr>
      <a:lvl8pPr marL="37322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8pPr>
      <a:lvl9pPr marL="41894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6A8E856-A65F-401E-87A2-47DBE6156419}"/>
              </a:ext>
            </a:extLst>
          </p:cNvPr>
          <p:cNvSpPr txBox="1">
            <a:spLocks noChangeArrowheads="1"/>
          </p:cNvSpPr>
          <p:nvPr/>
        </p:nvSpPr>
        <p:spPr>
          <a:xfrm>
            <a:off x="479376" y="1778537"/>
            <a:ext cx="11233248" cy="230425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de-DE" altLang="de-DE" sz="4000" dirty="0">
                <a:solidFill>
                  <a:sysClr val="window" lastClr="FFFFFF"/>
                </a:solidFill>
                <a:latin typeface="BundesSans Office" panose="020B00020305000002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Perspektive des Bundesministeriums für Wirtschaft und Klimaschutz auf die industrielle Bioökonomie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0707E25-2F35-4C38-9E7B-1A96BCFA23EF}"/>
              </a:ext>
            </a:extLst>
          </p:cNvPr>
          <p:cNvSpPr txBox="1">
            <a:spLocks noChangeArrowheads="1"/>
          </p:cNvSpPr>
          <p:nvPr/>
        </p:nvSpPr>
        <p:spPr>
          <a:xfrm>
            <a:off x="1572995" y="4377822"/>
            <a:ext cx="10045116" cy="194421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  <a:defRPr/>
            </a:pPr>
            <a:endParaRPr lang="de-DE" altLang="de-DE" sz="1800" dirty="0">
              <a:solidFill>
                <a:sysClr val="window" lastClr="FFFFFF"/>
              </a:solidFill>
              <a:latin typeface="BundesSans Office" panose="020B0002030500000203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de-DE" altLang="de-DE" sz="1800" dirty="0">
              <a:solidFill>
                <a:sysClr val="window" lastClr="FFFFFF"/>
              </a:solidFill>
              <a:latin typeface="BundesSans Office" panose="020B0002030500000203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de-DE" altLang="de-DE" sz="1800" dirty="0">
              <a:solidFill>
                <a:sysClr val="window" lastClr="FFFFFF"/>
              </a:solidFill>
              <a:latin typeface="BundesSans Office" panose="020B0002030500000203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de-DE" altLang="de-DE" sz="1800" dirty="0">
              <a:solidFill>
                <a:sysClr val="window" lastClr="FFFFFF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FD2E318-F50F-489A-81EA-81A6C3DDE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8408" y="1700808"/>
            <a:ext cx="1569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de-DE" altLang="de-DE" sz="1800" kern="0" dirty="0">
                <a:solidFill>
                  <a:prstClr val="white"/>
                </a:solidFill>
              </a:rPr>
              <a:t>Februar 2024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0C33AC6-A7A7-4620-95D2-EB06C7F041F9}"/>
              </a:ext>
            </a:extLst>
          </p:cNvPr>
          <p:cNvSpPr/>
          <p:nvPr/>
        </p:nvSpPr>
        <p:spPr>
          <a:xfrm>
            <a:off x="1563123" y="3880763"/>
            <a:ext cx="8819739" cy="99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altLang="de-DE" i="1" dirty="0">
                <a:solidFill>
                  <a:sysClr val="window" lastClr="FFFFFF"/>
                </a:solidFill>
                <a:latin typeface="BundesSans Office" panose="020B0002030500000203" pitchFamily="34" charset="0"/>
              </a:rPr>
              <a:t>Max Kroymann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de-DE" altLang="de-DE" i="1" dirty="0">
                <a:solidFill>
                  <a:sysClr val="window" lastClr="FFFFFF"/>
                </a:solidFill>
                <a:latin typeface="BundesSans Office" panose="020B0002030500000203" pitchFamily="34" charset="0"/>
              </a:rPr>
              <a:t>Leiter Referat IVC2 - Bioökonomie, Biotech- und Lebensmittelindustrie 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de-DE" altLang="de-DE" i="1" dirty="0">
                <a:solidFill>
                  <a:sysClr val="window" lastClr="FFFFFF"/>
                </a:solidFill>
                <a:latin typeface="BundesSans Office" panose="020B0002030500000203" pitchFamily="34" charset="0"/>
              </a:rPr>
              <a:t>im Bundesministerium für Wirtschaft und Klimaschutz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1568608" cy="980728"/>
          </a:xfrm>
        </p:spPr>
        <p:txBody>
          <a:bodyPr/>
          <a:lstStyle/>
          <a:p>
            <a:br>
              <a:rPr lang="de-DE" dirty="0">
                <a:ea typeface="ＭＳ Ｐゴシック" pitchFamily="52" charset="-128"/>
                <a:cs typeface="ＭＳ Ｐゴシック" pitchFamily="52" charset="-128"/>
              </a:rPr>
            </a:br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Wo steht die industrielle Bioökonomie in Deutschland derzeit?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658550" y="1630071"/>
            <a:ext cx="11161240" cy="410368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Gut aufgestellt bei Forschung und Entwicklung (gefördert von BMBF, BMEL, Bundesländer), aber vor allem auch hohe F&amp;E Leistung und Innovationskraft der Unternehmen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Es fehlt an Skalierung im industriellen Maßstab </a:t>
            </a:r>
          </a:p>
          <a:p>
            <a:pPr marL="825488" lvl="1" indent="-342900">
              <a:buFont typeface="BundesSans Office" panose="020B0002030500000203" pitchFamily="34" charset="0"/>
              <a:buChar char="→"/>
            </a:pPr>
            <a:r>
              <a:rPr lang="de-DE" sz="2133" dirty="0">
                <a:cs typeface="Times New Roman" panose="02020603050405020304" pitchFamily="18" charset="0"/>
              </a:rPr>
              <a:t>BMWK-Förderprogramm Industrielle Bioökonomie zur Unterstützung des ersten Schritts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Zeit drängt für Technologieentwicklung und Setzen von Rahmenbedingungen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Zyklus zur Veränderung von Wertschöpfungsketten der Industrie: bis zu 25 Jahre</a:t>
            </a:r>
          </a:p>
          <a:p>
            <a:endParaRPr lang="de-DE" sz="2400" dirty="0"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0D37656-7F69-42EA-A6B0-B1ACF911E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572" y="4704807"/>
            <a:ext cx="3086856" cy="20579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38E56D6-2092-4102-B520-F0EFEAF47F3C}"/>
              </a:ext>
            </a:extLst>
          </p:cNvPr>
          <p:cNvSpPr/>
          <p:nvPr/>
        </p:nvSpPr>
        <p:spPr>
          <a:xfrm>
            <a:off x="5683903" y="6449483"/>
            <a:ext cx="111053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© Adobe Stock/</a:t>
            </a:r>
            <a:r>
              <a:rPr lang="de-DE" sz="6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Grispb</a:t>
            </a:r>
            <a:endParaRPr lang="de-DE" sz="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4406FEE-59A2-46B7-BC1E-D3AB685192CF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96092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1568608" cy="980728"/>
          </a:xfrm>
        </p:spPr>
        <p:txBody>
          <a:bodyPr/>
          <a:lstStyle/>
          <a:p>
            <a:br>
              <a:rPr lang="de-DE" dirty="0">
                <a:ea typeface="ＭＳ Ｐゴシック" pitchFamily="52" charset="-128"/>
                <a:cs typeface="ＭＳ Ｐゴシック" pitchFamily="52" charset="-128"/>
              </a:rPr>
            </a:br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Aktuelle Entwicklungen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658550" y="1630071"/>
            <a:ext cx="11161240" cy="410368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Umsetzungsplan zur Nat. BÖ-Strategie soll in Q 1 2024 kommen.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EU-KOM Initiative on </a:t>
            </a:r>
            <a:r>
              <a:rPr lang="de-DE" sz="2400" dirty="0" err="1">
                <a:cs typeface="Times New Roman" panose="02020603050405020304" pitchFamily="18" charset="0"/>
              </a:rPr>
              <a:t>biotechnologies</a:t>
            </a:r>
            <a:r>
              <a:rPr lang="de-DE" sz="2400" dirty="0">
                <a:cs typeface="Times New Roman" panose="02020603050405020304" pitchFamily="18" charset="0"/>
              </a:rPr>
              <a:t> and </a:t>
            </a:r>
            <a:r>
              <a:rPr lang="de-DE" sz="2400" dirty="0" err="1">
                <a:cs typeface="Times New Roman" panose="02020603050405020304" pitchFamily="18" charset="0"/>
              </a:rPr>
              <a:t>biomanufacturing</a:t>
            </a:r>
            <a:r>
              <a:rPr lang="de-DE" sz="2400" dirty="0">
                <a:cs typeface="Times New Roman" panose="02020603050405020304" pitchFamily="18" charset="0"/>
              </a:rPr>
              <a:t>. KOM-Mitteilung für den 20/3 erwartet.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BEL EU-Ratspräsidentschaft räumt dem Thema hohe Priorität ein.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In vielen EU-MS Themen </a:t>
            </a:r>
            <a:r>
              <a:rPr lang="de-DE" sz="2400" dirty="0" err="1">
                <a:cs typeface="Times New Roman" panose="02020603050405020304" pitchFamily="18" charset="0"/>
              </a:rPr>
              <a:t>bioeconomy</a:t>
            </a:r>
            <a:r>
              <a:rPr lang="de-DE" sz="2400" dirty="0">
                <a:cs typeface="Times New Roman" panose="02020603050405020304" pitchFamily="18" charset="0"/>
              </a:rPr>
              <a:t> und </a:t>
            </a:r>
            <a:r>
              <a:rPr lang="de-DE" sz="2400" dirty="0" err="1">
                <a:cs typeface="Times New Roman" panose="02020603050405020304" pitchFamily="18" charset="0"/>
              </a:rPr>
              <a:t>biotechnology</a:t>
            </a:r>
            <a:r>
              <a:rPr lang="de-DE" sz="2400" dirty="0">
                <a:cs typeface="Times New Roman" panose="02020603050405020304" pitchFamily="18" charset="0"/>
              </a:rPr>
              <a:t> positiv gesehen.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Im Ergebnis: Wahrscheinlich einiges an Bewegung auf EU-Ebene.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National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38E56D6-2092-4102-B520-F0EFEAF47F3C}"/>
              </a:ext>
            </a:extLst>
          </p:cNvPr>
          <p:cNvSpPr/>
          <p:nvPr/>
        </p:nvSpPr>
        <p:spPr>
          <a:xfrm>
            <a:off x="5683903" y="6449483"/>
            <a:ext cx="111053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© Adobe Stock/</a:t>
            </a:r>
            <a:r>
              <a:rPr lang="de-DE" sz="6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Grispb</a:t>
            </a:r>
            <a:endParaRPr lang="de-DE" sz="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4406FEE-59A2-46B7-BC1E-D3AB685192CF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808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99656" y="620688"/>
            <a:ext cx="7312127" cy="719139"/>
          </a:xfrm>
        </p:spPr>
        <p:txBody>
          <a:bodyPr/>
          <a:lstStyle/>
          <a:p>
            <a:r>
              <a:rPr lang="de-DE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Vielen Dank für Ihre Aufmerksamkeit!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52D80612-5EF5-43DF-8943-E6E8C6557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36" y="1700808"/>
            <a:ext cx="6336706" cy="515719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267" u="sng" dirty="0"/>
              <a:t>Kontakt BMWK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267" dirty="0"/>
              <a:t>Max Kroymann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267" dirty="0"/>
              <a:t>Referat IVC2 - Bioökonomie, Biotech- und Lebensmittelindustrie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267" dirty="0"/>
              <a:t>Bundesministerium für Wirtschaft und Klimaschutz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400" dirty="0" err="1"/>
              <a:t>Villemombler</a:t>
            </a:r>
            <a:r>
              <a:rPr lang="de-DE" sz="2400" dirty="0"/>
              <a:t> Straße 76, 53123 Bonn</a:t>
            </a:r>
            <a:endParaRPr lang="de-DE" sz="2267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2267" dirty="0"/>
              <a:t>Tel.: </a:t>
            </a:r>
            <a:r>
              <a:rPr lang="pt-BR" sz="2267" dirty="0"/>
              <a:t>+49-(228)-99-615-4246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BR" sz="2267" dirty="0"/>
              <a:t>Max.Kroymann@bmwk.bund.de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BR" sz="2267" dirty="0"/>
              <a:t>http://www.bmwk.de</a:t>
            </a:r>
          </a:p>
          <a:p>
            <a:endParaRPr lang="de-DE" sz="2267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E4DF005-A402-47B2-B7D3-6FAE1776D17E}"/>
              </a:ext>
            </a:extLst>
          </p:cNvPr>
          <p:cNvSpPr/>
          <p:nvPr/>
        </p:nvSpPr>
        <p:spPr>
          <a:xfrm>
            <a:off x="6744072" y="1700808"/>
            <a:ext cx="5591942" cy="441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267" dirty="0">
                <a:solidFill>
                  <a:schemeClr val="bg1"/>
                </a:solidFill>
                <a:latin typeface="BundesSans Office" pitchFamily="34" charset="0"/>
              </a:rPr>
              <a:t> </a:t>
            </a:r>
            <a:endParaRPr lang="de-DE" sz="2267" dirty="0">
              <a:solidFill>
                <a:schemeClr val="bg1"/>
              </a:solidFill>
              <a:latin typeface="BundesSans Office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3392" y="973484"/>
            <a:ext cx="10441160" cy="483915"/>
          </a:xfrm>
        </p:spPr>
        <p:txBody>
          <a:bodyPr/>
          <a:lstStyle/>
          <a:p>
            <a:r>
              <a:rPr lang="de-DE" kern="1200" dirty="0">
                <a:ea typeface="ＭＳ Ｐゴシック" pitchFamily="52" charset="-128"/>
              </a:rPr>
              <a:t>Was wollen wir erreichen?</a:t>
            </a:r>
            <a:endParaRPr lang="de-DE" dirty="0"/>
          </a:p>
        </p:txBody>
      </p:sp>
      <p:graphicFrame>
        <p:nvGraphicFramePr>
          <p:cNvPr id="8" name="Inhaltsplatzhalter 3">
            <a:extLst>
              <a:ext uri="{FF2B5EF4-FFF2-40B4-BE49-F238E27FC236}">
                <a16:creationId xmlns:a16="http://schemas.microsoft.com/office/drawing/2014/main" id="{8AEC3AB3-C9D6-4139-B337-3A5EAB4C6B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0935217"/>
              </p:ext>
            </p:extLst>
          </p:nvPr>
        </p:nvGraphicFramePr>
        <p:xfrm>
          <a:off x="1415480" y="1761355"/>
          <a:ext cx="9361040" cy="3323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661FC239-7B5B-4504-A4BE-46D8C97FAC7E}"/>
              </a:ext>
            </a:extLst>
          </p:cNvPr>
          <p:cNvSpPr/>
          <p:nvPr/>
        </p:nvSpPr>
        <p:spPr bwMode="auto">
          <a:xfrm>
            <a:off x="5250936" y="5129712"/>
            <a:ext cx="1690127" cy="360887"/>
          </a:xfrm>
          <a:prstGeom prst="downArrow">
            <a:avLst>
              <a:gd name="adj1" fmla="val 72953"/>
              <a:gd name="adj2" fmla="val 50000"/>
            </a:avLst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F38AC8-786D-49F3-B687-20861CBEC2D9}"/>
              </a:ext>
            </a:extLst>
          </p:cNvPr>
          <p:cNvSpPr txBox="1"/>
          <p:nvPr/>
        </p:nvSpPr>
        <p:spPr>
          <a:xfrm>
            <a:off x="1415480" y="5484405"/>
            <a:ext cx="936104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lvl="0" indent="0" algn="ctr" defTabSz="622300" rtl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None/>
            </a:pPr>
            <a:r>
              <a:rPr lang="de-DE" sz="2000" i="0" kern="1200" dirty="0">
                <a:latin typeface="BundesSans Office" panose="020B0002030500000203" pitchFamily="34" charset="0"/>
              </a:rPr>
              <a:t>Ziel: DE als Leitmarkt und globaler Leitanbieter biobasierter Produkte und Verfahren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7699F78-E5D8-45F7-9D05-DE27E5A275A0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70915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9B1E90BD-944D-46DE-ACA1-5375801C54DB}"/>
              </a:ext>
            </a:extLst>
          </p:cNvPr>
          <p:cNvSpPr/>
          <p:nvPr/>
        </p:nvSpPr>
        <p:spPr bwMode="auto">
          <a:xfrm>
            <a:off x="479376" y="2060848"/>
            <a:ext cx="11377264" cy="3312368"/>
          </a:xfrm>
          <a:prstGeom prst="rightArrow">
            <a:avLst>
              <a:gd name="adj1" fmla="val 62827"/>
              <a:gd name="adj2" fmla="val 50000"/>
            </a:avLst>
          </a:prstGeom>
          <a:solidFill>
            <a:schemeClr val="bg2">
              <a:lumMod val="75000"/>
              <a:alpha val="5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823B88-6AFC-4F01-B8DE-AF4F67401ADB}"/>
              </a:ext>
            </a:extLst>
          </p:cNvPr>
          <p:cNvSpPr/>
          <p:nvPr/>
        </p:nvSpPr>
        <p:spPr bwMode="auto">
          <a:xfrm>
            <a:off x="767408" y="1772816"/>
            <a:ext cx="3384376" cy="4032448"/>
          </a:xfrm>
          <a:prstGeom prst="rect">
            <a:avLst/>
          </a:prstGeom>
          <a:solidFill>
            <a:schemeClr val="bg1">
              <a:alpha val="88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kumimoji="0" lang="de-D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Voraussetzungen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Klimaschutz- und Nachhaltigkeitsziele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Nationale Industriestrategie 2030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Nationale Bioökonomiestrategie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Koalitionsvertrag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E576C71-7D71-47BE-88B0-A0C7DB7E651A}"/>
              </a:ext>
            </a:extLst>
          </p:cNvPr>
          <p:cNvSpPr/>
          <p:nvPr/>
        </p:nvSpPr>
        <p:spPr bwMode="auto">
          <a:xfrm>
            <a:off x="4367808" y="1772816"/>
            <a:ext cx="3384376" cy="4032448"/>
          </a:xfrm>
          <a:prstGeom prst="rect">
            <a:avLst/>
          </a:prstGeom>
          <a:solidFill>
            <a:schemeClr val="bg1">
              <a:alpha val="88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lang="de-DE" sz="24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Ziele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Breite Umsetzung biobasierter Lösungen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Zusätzliche  Wertschöpfung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Wettbewerbsvorteile durch Nachhaltigkeit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Ersatz fossiler Stoffe durch biobasierte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Einsparung von Treibhausgasen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28B3342-FCA0-412E-A925-040AD25A505E}"/>
              </a:ext>
            </a:extLst>
          </p:cNvPr>
          <p:cNvSpPr/>
          <p:nvPr/>
        </p:nvSpPr>
        <p:spPr bwMode="auto">
          <a:xfrm>
            <a:off x="7968208" y="1772816"/>
            <a:ext cx="3384376" cy="4032448"/>
          </a:xfrm>
          <a:prstGeom prst="rect">
            <a:avLst/>
          </a:prstGeom>
          <a:solidFill>
            <a:schemeClr val="bg1">
              <a:alpha val="88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lang="de-DE" sz="24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Beiträge/Maßnahmen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Förderprogramm Industrielle Bioökonomie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Dialogplattform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Sichtbarkeit neuer Lösungen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sz="20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Gesellschaftliche Akzeptanz und  Transparenz für BÖ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418E47E-B31C-45D9-8DAD-4DAB16D76E0A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itel 1">
            <a:extLst>
              <a:ext uri="{FF2B5EF4-FFF2-40B4-BE49-F238E27FC236}">
                <a16:creationId xmlns:a16="http://schemas.microsoft.com/office/drawing/2014/main" id="{A5DA0C92-08FE-4C04-BAC2-531A6CE93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0585176" cy="980728"/>
          </a:xfrm>
        </p:spPr>
        <p:txBody>
          <a:bodyPr/>
          <a:lstStyle/>
          <a:p>
            <a:br>
              <a:rPr lang="de-DE" dirty="0">
                <a:ea typeface="ＭＳ Ｐゴシック" pitchFamily="52" charset="-128"/>
                <a:cs typeface="ＭＳ Ｐゴシック" pitchFamily="52" charset="-128"/>
              </a:rPr>
            </a:br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Wie können wir es erreichen?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893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6436B02-B3E2-4195-B881-A977A2E005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1089232" cy="980728"/>
          </a:xfrm>
        </p:spPr>
        <p:txBody>
          <a:bodyPr/>
          <a:lstStyle/>
          <a:p>
            <a:r>
              <a:rPr lang="de-DE" sz="2500" dirty="0">
                <a:ea typeface="ＭＳ Ｐゴシック" pitchFamily="52" charset="-128"/>
              </a:rPr>
              <a:t>Förderung der Nutzung und Vorbereitung des Baus von Demonstrationsanlagen sowie von Beispielregionen für die industrielle Bioökonomie</a:t>
            </a:r>
            <a:br>
              <a:rPr lang="de-DE" dirty="0">
                <a:ea typeface="ＭＳ Ｐゴシック" pitchFamily="52" charset="-128"/>
              </a:rPr>
            </a:br>
            <a:endParaRPr lang="de-DE" dirty="0">
              <a:ea typeface="ＭＳ Ｐゴシック" pitchFamily="52" charset="-128"/>
            </a:endParaRPr>
          </a:p>
        </p:txBody>
      </p:sp>
      <p:graphicFrame>
        <p:nvGraphicFramePr>
          <p:cNvPr id="5" name="Inhaltsplatzhalter 3">
            <a:extLst>
              <a:ext uri="{FF2B5EF4-FFF2-40B4-BE49-F238E27FC236}">
                <a16:creationId xmlns:a16="http://schemas.microsoft.com/office/drawing/2014/main" id="{50D3781E-50AB-4BA0-ABCB-7595206E42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389963"/>
              </p:ext>
            </p:extLst>
          </p:nvPr>
        </p:nvGraphicFramePr>
        <p:xfrm>
          <a:off x="753504" y="1628800"/>
          <a:ext cx="10684992" cy="4368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76011833-3284-48B7-9A54-52ACD185C08C}"/>
              </a:ext>
            </a:extLst>
          </p:cNvPr>
          <p:cNvCxnSpPr>
            <a:cxnSpLocks/>
          </p:cNvCxnSpPr>
          <p:nvPr/>
        </p:nvCxnSpPr>
        <p:spPr bwMode="auto">
          <a:xfrm flipV="1">
            <a:off x="695400" y="1457400"/>
            <a:ext cx="10225136" cy="291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C767F6E3-9A58-4D7E-98B6-3C58721659F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5" t="10649" r="9216" b="8712"/>
          <a:stretch/>
        </p:blipFill>
        <p:spPr>
          <a:xfrm>
            <a:off x="10056439" y="4717558"/>
            <a:ext cx="2140441" cy="2140442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5D843F67-7658-4A3A-9456-E55F8F36C01C}"/>
              </a:ext>
            </a:extLst>
          </p:cNvPr>
          <p:cNvSpPr/>
          <p:nvPr/>
        </p:nvSpPr>
        <p:spPr bwMode="auto">
          <a:xfrm>
            <a:off x="8328248" y="5968903"/>
            <a:ext cx="1460951" cy="82485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chemeClr val="bg1"/>
                </a:solidFill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Mehr Infos zum Programm</a:t>
            </a:r>
          </a:p>
        </p:txBody>
      </p:sp>
    </p:spTree>
    <p:extLst>
      <p:ext uri="{BB962C8B-B14F-4D97-AF65-F5344CB8AC3E}">
        <p14:creationId xmlns:p14="http://schemas.microsoft.com/office/powerpoint/2010/main" val="246368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8DB9D-FF4D-4ABE-831B-D8B3C87C2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908723"/>
            <a:ext cx="10177131" cy="548676"/>
          </a:xfrm>
        </p:spPr>
        <p:txBody>
          <a:bodyPr/>
          <a:lstStyle/>
          <a:p>
            <a:r>
              <a:rPr lang="de-DE" dirty="0"/>
              <a:t>Entwicklung eines positiven Narratives: Zeigen, was ist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EED5AB-923F-46E2-8899-E38ABDE4E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540866"/>
            <a:ext cx="11547200" cy="3976366"/>
          </a:xfrm>
        </p:spPr>
        <p:txBody>
          <a:bodyPr/>
          <a:lstStyle/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de-DE" b="1" dirty="0">
                <a:latin typeface="+mj-lt"/>
              </a:rPr>
              <a:t>Best-Practice-Beispiele </a:t>
            </a:r>
            <a:r>
              <a:rPr lang="de-DE" dirty="0">
                <a:latin typeface="+mj-lt"/>
              </a:rPr>
              <a:t>aus der industriellen Anwendung: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Unternehmen, welche die Bioökonomie erfolgreich vorantreiben und daher als Vorbilder dienen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Bisher 36 Beispiele identifiziert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Darstellung in einer Online-Landkarte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Positionierung in einer interaktiven Wertschöpfungskette</a:t>
            </a:r>
          </a:p>
          <a:p>
            <a:pPr marL="255587" lvl="1" indent="0">
              <a:buClr>
                <a:schemeClr val="accent1">
                  <a:lumMod val="75000"/>
                </a:schemeClr>
              </a:buClr>
              <a:buNone/>
            </a:pPr>
            <a:endParaRPr lang="de-DE" sz="2000" dirty="0">
              <a:latin typeface="+mj-lt"/>
            </a:endParaRP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de-DE" b="1" dirty="0">
                <a:latin typeface="+mj-lt"/>
              </a:rPr>
              <a:t>Beispielregionen der industriellen Bioökonomie: 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Online-Veröffentlichung eines Atlas der Beispielregionen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Bereits 29 Beispielregionen identifiziert 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de-DE" dirty="0">
                <a:latin typeface="+mj-lt"/>
              </a:rPr>
              <a:t>Ziel: Vernetzung der Stakeholder und </a:t>
            </a:r>
          </a:p>
          <a:p>
            <a:pPr marL="176213" indent="0">
              <a:buClr>
                <a:schemeClr val="accent1">
                  <a:lumMod val="75000"/>
                </a:schemeClr>
              </a:buClr>
              <a:buNone/>
            </a:pPr>
            <a:r>
              <a:rPr lang="de-DE" dirty="0">
                <a:latin typeface="+mj-lt"/>
              </a:rPr>
              <a:t>Präsentation von Vorbildern für andere Regionen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endParaRPr lang="de-DE" sz="2400" dirty="0">
              <a:latin typeface="+mj-lt"/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de-DE" sz="2133" dirty="0">
              <a:latin typeface="+mj-lt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A1ED075-949D-43C1-9BCF-F40B0F8DF04E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119ED122-EC32-4535-99D8-354F6FE779AA}"/>
              </a:ext>
            </a:extLst>
          </p:cNvPr>
          <p:cNvSpPr txBox="1"/>
          <p:nvPr/>
        </p:nvSpPr>
        <p:spPr>
          <a:xfrm>
            <a:off x="8483225" y="6312247"/>
            <a:ext cx="2326178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74663" marR="0" indent="-4746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None/>
              <a:tabLst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BundesSans Office"/>
                <a:ea typeface="+mn-ea"/>
                <a:cs typeface="+mn-cs"/>
              </a:rPr>
              <a:t>Beispielregionen in </a:t>
            </a:r>
            <a:r>
              <a:rPr lang="de-DE" sz="1600" kern="0" dirty="0">
                <a:solidFill>
                  <a:schemeClr val="accent1"/>
                </a:solidFill>
                <a:latin typeface="BundesSans Office"/>
              </a:rPr>
              <a:t>NRW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BundesSans Office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A6DC524-132F-4685-8CAF-FBB297AEAA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68" t="33201" r="30706" b="17635"/>
          <a:stretch/>
        </p:blipFill>
        <p:spPr>
          <a:xfrm>
            <a:off x="7680176" y="2653560"/>
            <a:ext cx="3672408" cy="36586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B5DD8BE-0EEA-4C7C-9C99-ADEB3BDF63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262" y="12215"/>
            <a:ext cx="1846330" cy="1846330"/>
          </a:xfrm>
          <a:prstGeom prst="rect">
            <a:avLst/>
          </a:prstGeom>
        </p:spPr>
      </p:pic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FFDD3F2D-9952-4D95-9712-28C155F7FEBA}"/>
              </a:ext>
            </a:extLst>
          </p:cNvPr>
          <p:cNvSpPr/>
          <p:nvPr/>
        </p:nvSpPr>
        <p:spPr bwMode="auto">
          <a:xfrm>
            <a:off x="8935319" y="83873"/>
            <a:ext cx="1388943" cy="82485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chemeClr val="bg1"/>
                </a:solidFill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Hier geht’s zur Landkarte</a:t>
            </a:r>
          </a:p>
        </p:txBody>
      </p:sp>
    </p:spTree>
    <p:extLst>
      <p:ext uri="{BB962C8B-B14F-4D97-AF65-F5344CB8AC3E}">
        <p14:creationId xmlns:p14="http://schemas.microsoft.com/office/powerpoint/2010/main" val="637696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CEF6C6-8EE5-461E-A8BE-4D0FD374D1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908720"/>
            <a:ext cx="10585176" cy="548680"/>
          </a:xfrm>
        </p:spPr>
        <p:txBody>
          <a:bodyPr/>
          <a:lstStyle/>
          <a:p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Nachhaltige Wirtschaft durch Industrielle Bioökonomie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823B88-6AFC-4F01-B8DE-AF4F67401ADB}"/>
              </a:ext>
            </a:extLst>
          </p:cNvPr>
          <p:cNvSpPr/>
          <p:nvPr/>
        </p:nvSpPr>
        <p:spPr bwMode="auto">
          <a:xfrm>
            <a:off x="767408" y="1772816"/>
            <a:ext cx="3384376" cy="3960440"/>
          </a:xfrm>
          <a:prstGeom prst="rect">
            <a:avLst/>
          </a:prstGeom>
          <a:solidFill>
            <a:schemeClr val="bg2">
              <a:lumMod val="20000"/>
              <a:lumOff val="80000"/>
              <a:alpha val="7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kumimoji="0" lang="de-D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Förderprogramm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Nutzung bestehender Mehrzweck-Demonstrationsanlagen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Planung einer Single-Purpose-Demonstrationsanlage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Integration neuer Lösungen in industrielle Wertschöpfungsnetze, Aufbau von Innovationsclustern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E576C71-7D71-47BE-88B0-A0C7DB7E651A}"/>
              </a:ext>
            </a:extLst>
          </p:cNvPr>
          <p:cNvSpPr/>
          <p:nvPr/>
        </p:nvSpPr>
        <p:spPr bwMode="auto">
          <a:xfrm>
            <a:off x="4367808" y="1772816"/>
            <a:ext cx="3384376" cy="3960440"/>
          </a:xfrm>
          <a:prstGeom prst="rect">
            <a:avLst/>
          </a:prstGeom>
          <a:solidFill>
            <a:schemeClr val="bg2">
              <a:lumMod val="40000"/>
              <a:lumOff val="60000"/>
              <a:alpha val="7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lang="de-DE" sz="24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Dialogplattform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Expertennetzwerk (Industrie, Forschung, Anwendung)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Impulse in 4 Bereichen: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Finanzierung, Regulierung, Markt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Demonstrationsanlagen und Technologie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Kommunikation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Versorgungsstrukturen und Nachhaltigkeit </a:t>
            </a: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2" charset="-128"/>
              <a:cs typeface="ＭＳ Ｐゴシック" pitchFamily="52" charset="-128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28B3342-FCA0-412E-A925-040AD25A505E}"/>
              </a:ext>
            </a:extLst>
          </p:cNvPr>
          <p:cNvSpPr/>
          <p:nvPr/>
        </p:nvSpPr>
        <p:spPr bwMode="auto">
          <a:xfrm>
            <a:off x="7968208" y="1772816"/>
            <a:ext cx="3384376" cy="3960440"/>
          </a:xfrm>
          <a:prstGeom prst="rect">
            <a:avLst/>
          </a:prstGeom>
          <a:solidFill>
            <a:schemeClr val="bg2">
              <a:lumMod val="60000"/>
              <a:lumOff val="40000"/>
              <a:alpha val="7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lang="de-DE" sz="2400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Kommunikation und Breitenwirkung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Best-Practice-Beispiele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Beispielregionen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Veranstaltungen und Messen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Öffentlichkeitsarbeit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 err="1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Social</a:t>
            </a: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-Media-Kommunikation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de-DE" dirty="0">
                <a:latin typeface="Arial" charset="0"/>
                <a:ea typeface="ＭＳ Ｐゴシック" pitchFamily="52" charset="-128"/>
                <a:cs typeface="ＭＳ Ｐゴシック" pitchFamily="52" charset="-128"/>
              </a:rPr>
              <a:t>Ressortübergreifende Abstimmung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47D48BE-A1FD-4BF8-9058-B712F377F3B1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62250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CEF6C6-8EE5-461E-A8BE-4D0FD374D1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908720"/>
            <a:ext cx="10585176" cy="548680"/>
          </a:xfrm>
        </p:spPr>
        <p:txBody>
          <a:bodyPr/>
          <a:lstStyle/>
          <a:p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Dialogplattform</a:t>
            </a: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47D48BE-A1FD-4BF8-9058-B712F377F3B1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3613334-3846-4D81-BEB0-602EF990D1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7409" y="1630072"/>
            <a:ext cx="10729192" cy="1150856"/>
          </a:xfrm>
        </p:spPr>
        <p:txBody>
          <a:bodyPr/>
          <a:lstStyle/>
          <a:p>
            <a:r>
              <a:rPr lang="de-DE" dirty="0">
                <a:cs typeface="Times New Roman" panose="02020603050405020304" pitchFamily="18" charset="0"/>
              </a:rPr>
              <a:t>LEITMARKT BIOÖKONOMIE: TRANSFORMATION UND SKALIERUNG</a:t>
            </a:r>
          </a:p>
          <a:p>
            <a:r>
              <a:rPr lang="de-DE" dirty="0">
                <a:cs typeface="Times New Roman" panose="02020603050405020304" pitchFamily="18" charset="0"/>
              </a:rPr>
              <a:t>FÜR NACHHALTIGKEIT UND RESSOURCENWENDE</a:t>
            </a:r>
          </a:p>
          <a:p>
            <a:r>
              <a:rPr lang="de-DE" dirty="0">
                <a:cs typeface="Times New Roman" panose="02020603050405020304" pitchFamily="18" charset="0"/>
              </a:rPr>
              <a:t>POSITIONSPAPIER DER DIALOGPLATTFORM INDUSTRIELLE BIOÖKONOMIE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0D052D6-B77B-488A-B970-AB0BA79C5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3544337"/>
            <a:ext cx="3311649" cy="331164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0D7C8D5-0101-4218-B7EC-DED7923F4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80928"/>
            <a:ext cx="2881066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51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418E47E-B31C-45D9-8DAD-4DAB16D76E0A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itel 1">
            <a:extLst>
              <a:ext uri="{FF2B5EF4-FFF2-40B4-BE49-F238E27FC236}">
                <a16:creationId xmlns:a16="http://schemas.microsoft.com/office/drawing/2014/main" id="{A5DA0C92-08FE-4C04-BAC2-531A6CE93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0585176" cy="980728"/>
          </a:xfrm>
        </p:spPr>
        <p:txBody>
          <a:bodyPr/>
          <a:lstStyle/>
          <a:p>
            <a:br>
              <a:rPr lang="de-DE" dirty="0">
                <a:ea typeface="ＭＳ Ｐゴシック" pitchFamily="52" charset="-128"/>
                <a:cs typeface="ＭＳ Ｐゴシック" pitchFamily="52" charset="-128"/>
              </a:rPr>
            </a:br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Herausforderungen (1)</a:t>
            </a:r>
            <a:endParaRPr lang="de-DE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E6EEE2E4-8AB4-46E8-8B4D-BA745F9C46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393" y="1630071"/>
            <a:ext cx="11089232" cy="453522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Biotechnologie als Grundlage vieler bioökonomischer Prozesse und Verfahren auf Ebene der nationalen Politik noch zu wenig präsent. Beispiel Koalitionsvertrag:</a:t>
            </a:r>
          </a:p>
          <a:p>
            <a:pPr lvl="3" indent="0">
              <a:buNone/>
            </a:pPr>
            <a:r>
              <a:rPr lang="de-DE" sz="2000" dirty="0">
                <a:cs typeface="Times New Roman" panose="02020603050405020304" pitchFamily="18" charset="0"/>
              </a:rPr>
              <a:t>„Wir wollen die vorhandenen Kompetenzen und Entwicklungspotenziale weiter stärken, indem wir mit zusätzlichen Mitteln ein neues Forschungszentrum der Helmholtz-Gemeinschaft für Alternsforschung errichten.“ als einziges konkretes Ziel/Projekt für gesamte Biotechnologie.</a:t>
            </a:r>
          </a:p>
          <a:p>
            <a:pPr lvl="3" indent="0">
              <a:buNone/>
            </a:pPr>
            <a:endParaRPr lang="de-DE" sz="20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Demgegenüber rasante Entwicklung in anderen Teilen der Welt.</a:t>
            </a:r>
          </a:p>
          <a:p>
            <a:endParaRPr lang="de-DE" sz="24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Herausforderung betrifft aber nicht nur Politik, sondern auch Bevölkerung: Studien, Wissenschaft, Verbände aber auch EU-KOM sehen mangelnde Akzeptanz der Biotechnologie als sehr relevantes Risiko.</a:t>
            </a:r>
          </a:p>
          <a:p>
            <a:endParaRPr lang="de-DE" sz="2400" dirty="0">
              <a:cs typeface="Times New Roman" panose="02020603050405020304" pitchFamily="18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6617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418E47E-B31C-45D9-8DAD-4DAB16D76E0A}"/>
              </a:ext>
            </a:extLst>
          </p:cNvPr>
          <p:cNvCxnSpPr>
            <a:cxnSpLocks/>
          </p:cNvCxnSpPr>
          <p:nvPr/>
        </p:nvCxnSpPr>
        <p:spPr bwMode="auto">
          <a:xfrm>
            <a:off x="625453" y="1483937"/>
            <a:ext cx="104390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itel 1">
            <a:extLst>
              <a:ext uri="{FF2B5EF4-FFF2-40B4-BE49-F238E27FC236}">
                <a16:creationId xmlns:a16="http://schemas.microsoft.com/office/drawing/2014/main" id="{A5DA0C92-08FE-4C04-BAC2-531A6CE93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0585176" cy="980728"/>
          </a:xfrm>
        </p:spPr>
        <p:txBody>
          <a:bodyPr/>
          <a:lstStyle/>
          <a:p>
            <a:br>
              <a:rPr lang="de-DE" dirty="0">
                <a:ea typeface="ＭＳ Ｐゴシック" pitchFamily="52" charset="-128"/>
                <a:cs typeface="ＭＳ Ｐゴシック" pitchFamily="52" charset="-128"/>
              </a:rPr>
            </a:br>
            <a:r>
              <a:rPr lang="de-DE" dirty="0">
                <a:ea typeface="ＭＳ Ｐゴシック" pitchFamily="52" charset="-128"/>
                <a:cs typeface="ＭＳ Ｐゴシック" pitchFamily="52" charset="-128"/>
              </a:rPr>
              <a:t>Herausforderungen (2)</a:t>
            </a:r>
            <a:endParaRPr lang="de-DE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E6EEE2E4-8AB4-46E8-8B4D-BA745F9C46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393" y="1630071"/>
            <a:ext cx="11089232" cy="4535227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Regulierung national und europäisch.</a:t>
            </a:r>
            <a:endParaRPr lang="de-DE" sz="2000" dirty="0"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Stark verbreitetes Sicherheitsdenken und umfassende Regelungserwartung.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Auch biologische Ressourcen sind sehr begrenzt, kein Ersatz fossiler Rohstoffe möglich (und schon gar nicht nachhaltig möglich). Verzicht keine erstrebenswerte Lösung.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Fossile Rohstoffe (v.a. Kohle/Öl) aktuell noch so billig, dass industrielle BÖ nur in Nischen wettbewerbsfähig.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de-DE" sz="2400" dirty="0">
                <a:cs typeface="Times New Roman" panose="02020603050405020304" pitchFamily="18" charset="0"/>
              </a:rPr>
              <a:t>Kostensteigerungen bei fossilen Rohstoffen nicht so deutlich und planbar, so dass großvolumige Investitionen in langlebige Industrieanlagen in DEU derzeit fast immer noch nicht wirtschaftlich.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de-DE" sz="2400" dirty="0">
              <a:cs typeface="Times New Roman" panose="02020603050405020304" pitchFamily="18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4299372"/>
      </p:ext>
    </p:extLst>
  </p:cSld>
  <p:clrMapOvr>
    <a:masterClrMapping/>
  </p:clrMapOvr>
</p:sld>
</file>

<file path=ppt/theme/theme1.xml><?xml version="1.0" encoding="utf-8"?>
<a:theme xmlns:a="http://schemas.openxmlformats.org/drawingml/2006/main" name="Titel Standard blau">
  <a:themeElements>
    <a:clrScheme name="">
      <a:dk1>
        <a:srgbClr val="000000"/>
      </a:dk1>
      <a:lt1>
        <a:srgbClr val="FFFFFF"/>
      </a:lt1>
      <a:dk2>
        <a:srgbClr val="FFFFFF"/>
      </a:dk2>
      <a:lt2>
        <a:srgbClr val="668CB3"/>
      </a:lt2>
      <a:accent1>
        <a:srgbClr val="5780A3"/>
      </a:accent1>
      <a:accent2>
        <a:srgbClr val="003366"/>
      </a:accent2>
      <a:accent3>
        <a:srgbClr val="FFFFFF"/>
      </a:accent3>
      <a:accent4>
        <a:srgbClr val="000000"/>
      </a:accent4>
      <a:accent5>
        <a:srgbClr val="B4C0CE"/>
      </a:accent5>
      <a:accent6>
        <a:srgbClr val="002D5C"/>
      </a:accent6>
      <a:hlink>
        <a:srgbClr val="9595A0"/>
      </a:hlink>
      <a:folHlink>
        <a:srgbClr val="386691"/>
      </a:folHlink>
    </a:clrScheme>
    <a:fontScheme name="Benutzerdefiniert 1">
      <a:majorFont>
        <a:latin typeface="BundesSerfi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2" charset="-128"/>
            <a:cs typeface="ＭＳ Ｐゴシック" pitchFamily="5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2" charset="-128"/>
            <a:cs typeface="ＭＳ Ｐゴシック" pitchFamily="52" charset="-128"/>
          </a:defRPr>
        </a:defPPr>
      </a:lstStyle>
    </a:lnDef>
    <a:txDef>
      <a:spPr/>
      <a:bodyPr/>
      <a:lstStyle>
        <a:defPPr marL="474663" marR="0" indent="-474663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4F80"/>
          </a:buClr>
          <a:buSzPct val="80000"/>
          <a:buFont typeface="Wingdings" pitchFamily="2" charset="2"/>
          <a:buNone/>
          <a:tabLst/>
          <a:defRPr kumimoji="0" sz="11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BundesSans Office"/>
            <a:ea typeface="+mn-ea"/>
            <a:cs typeface="+mn-cs"/>
          </a:defRPr>
        </a:defPPr>
      </a:lstStyle>
    </a:txDef>
  </a:objectDefaults>
  <a:extraClrSchemeLst>
    <a:extraClrScheme>
      <a:clrScheme name="2 Energie 1">
        <a:dk1>
          <a:srgbClr val="000000"/>
        </a:dk1>
        <a:lt1>
          <a:srgbClr val="FFFFFF"/>
        </a:lt1>
        <a:dk2>
          <a:srgbClr val="FFFFFF"/>
        </a:dk2>
        <a:lt2>
          <a:srgbClr val="668CB3"/>
        </a:lt2>
        <a:accent1>
          <a:srgbClr val="194C80"/>
        </a:accent1>
        <a:accent2>
          <a:srgbClr val="386691"/>
        </a:accent2>
        <a:accent3>
          <a:srgbClr val="FFFFFF"/>
        </a:accent3>
        <a:accent4>
          <a:srgbClr val="000000"/>
        </a:accent4>
        <a:accent5>
          <a:srgbClr val="ABB2C0"/>
        </a:accent5>
        <a:accent6>
          <a:srgbClr val="325C83"/>
        </a:accent6>
        <a:hlink>
          <a:srgbClr val="5780A3"/>
        </a:hlink>
        <a:folHlink>
          <a:srgbClr val="7599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_BMWi_Master_03_2020_16_9_dt_.pptx" id="{9439D0D6-4E6B-489A-B84B-503BD1F69F63}" vid="{AE77061F-20B8-4142-9D62-01D36A8F8D7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20201029_Präsentation für Sitzung der Steuerungsgruppe am 6.11.2020" edit="true"/>
    <f:field ref="objsubject" par="" text="" edit="true"/>
    <f:field ref="objcreatedby" par="" text="Gerling, Gerd, Z-ID-Reg"/>
    <f:field ref="objcreatedat" par="" date="2020-11-27T10:02:50" text="27.11.2020 10:02:50"/>
    <f:field ref="objchangedby" par="" text="Gerling, Gerd, Z-ID-Reg"/>
    <f:field ref="objmodifiedat" par="" date="2020-11-27T10:07:05" text="27.11.2020 10:07:05"/>
    <f:field ref="doc_FSCFOLIO_1_1001_FieldDocumentNumber" par="" text=""/>
    <f:field ref="doc_FSCFOLIO_1_1001_FieldSubject" par="" text="" edit="true"/>
    <f:field ref="FSCFOLIO_1_1001_FieldCurrentUser" par="" text="Lara Lucia Essig"/>
    <f:field ref="CCAPRECONFIG_15_1001_Objektname" par="" text="20201029_Präsentation für Sitzung der Steuerungsgruppe am 6.11.2020" edit="true"/>
    <f:field ref="DEPRECONFIG_15_1001_Objektname" par="" text="20201029_Präsentation für Sitzung der Steuerungsgruppe am 6.11.2020" edit="true"/>
  </f:record>
  <f:display par="" text="Allgemein">
    <f:field ref="objname" text="Name"/>
    <f:field ref="objsubject" text="Betreff (einzeilig)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DEPRECONFIG_15_1001_Objektname" text="Objektnam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Breitbild</PresentationFormat>
  <Paragraphs>134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6" baseType="lpstr">
      <vt:lpstr>MS PGothic</vt:lpstr>
      <vt:lpstr>MS PGothic</vt:lpstr>
      <vt:lpstr>Arial</vt:lpstr>
      <vt:lpstr>BundesSans Office</vt:lpstr>
      <vt:lpstr>BundesSerfi</vt:lpstr>
      <vt:lpstr>BundesSerif Office</vt:lpstr>
      <vt:lpstr>Calibri</vt:lpstr>
      <vt:lpstr>Neue Praxis</vt:lpstr>
      <vt:lpstr>Times</vt:lpstr>
      <vt:lpstr>Times New Roman</vt:lpstr>
      <vt:lpstr>Verdana</vt:lpstr>
      <vt:lpstr>Wingdings</vt:lpstr>
      <vt:lpstr>Wingdings 3</vt:lpstr>
      <vt:lpstr>Titel Standard blau</vt:lpstr>
      <vt:lpstr>PowerPoint-Präsentation</vt:lpstr>
      <vt:lpstr>Was wollen wir erreichen?</vt:lpstr>
      <vt:lpstr> Wie können wir es erreichen?</vt:lpstr>
      <vt:lpstr>Förderung der Nutzung und Vorbereitung des Baus von Demonstrationsanlagen sowie von Beispielregionen für die industrielle Bioökonomie </vt:lpstr>
      <vt:lpstr>Entwicklung eines positiven Narratives: Zeigen, was ist</vt:lpstr>
      <vt:lpstr>Nachhaltige Wirtschaft durch Industrielle Bioökonomie</vt:lpstr>
      <vt:lpstr>Dialogplattform</vt:lpstr>
      <vt:lpstr> Herausforderungen (1)</vt:lpstr>
      <vt:lpstr> Herausforderungen (2)</vt:lpstr>
      <vt:lpstr> Wo steht die industrielle Bioökonomie in Deutschland derzeit?</vt:lpstr>
      <vt:lpstr> Aktuelle Entwicklungen</vt:lpstr>
      <vt:lpstr>Vielen Dank für Ihre Aufmerksamkeit!</vt:lpstr>
    </vt:vector>
  </TitlesOfParts>
  <Company>BMWi, IT-Referat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Michael, Jörg, IVA5</dc:creator>
  <cp:lastModifiedBy>Kroymann, Max, IVC2</cp:lastModifiedBy>
  <cp:revision>148</cp:revision>
  <cp:lastPrinted>2023-03-28T11:53:24Z</cp:lastPrinted>
  <dcterms:created xsi:type="dcterms:W3CDTF">2019-02-11T10:02:01Z</dcterms:created>
  <dcterms:modified xsi:type="dcterms:W3CDTF">2024-02-16T17:39:21Z</dcterms:modified>
</cp:coreProperties>
</file>