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media/image44.png" ContentType="image/png"/>
  <Override PartName="/ppt/media/image43.png" ContentType="image/png"/>
  <Override PartName="/ppt/media/image42.png" ContentType="image/png"/>
  <Override PartName="/ppt/media/image41.jpeg" ContentType="image/jpe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23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24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Times New Roman"/>
              </a:rPr>
              <a:t> 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latin typeface="Times New Roman"/>
              </a:rPr>
              <a:t> 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latin typeface="Times New Roman"/>
              </a:rPr>
              <a:t> 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834B97A-0AAB-4975-A9DD-7D7410C414A9}" type="slidenum">
              <a:rPr b="0" lang="en-GB" sz="1400" spc="-1" strike="noStrike">
                <a:latin typeface="Times New Roman"/>
              </a:rPr>
              <a:t>1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884760" y="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en-GB" sz="12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10.12.13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49C50EC-5319-40AF-9749-C1F243DF8FC6}" type="slidenum">
              <a:rPr b="0" lang="en-GB" sz="12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Novel Workflows for Abstract ...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83F7D0E-4110-4CC5-9E7B-5B99F6036FEE}" type="slidenum">
              <a:rPr b="0" lang="en-GB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1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840" cy="41072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0" y="4240080"/>
            <a:ext cx="9141120" cy="9241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</a:t>
            </a:r>
            <a:r>
              <a:rPr b="0" lang="en-GB" sz="4400" spc="-1" strike="noStrike">
                <a:latin typeface="Arial"/>
              </a:rPr>
              <a:t>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5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9" descr=""/>
          <p:cNvPicPr/>
          <p:nvPr/>
        </p:nvPicPr>
        <p:blipFill>
          <a:blip r:embed="rId2"/>
          <a:stretch/>
        </p:blipFill>
        <p:spPr>
          <a:xfrm>
            <a:off x="7997760" y="5818320"/>
            <a:ext cx="1143360" cy="67968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0" y="1196640"/>
            <a:ext cx="7956360" cy="360"/>
          </a:xfrm>
          <a:prstGeom prst="line">
            <a:avLst/>
          </a:prstGeom>
          <a:ln w="28440">
            <a:solidFill>
              <a:srgbClr val="c0c0c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://schema.org/Dataset" TargetMode="External"/><Relationship Id="rId2" Type="http://schemas.openxmlformats.org/officeDocument/2006/relationships/image" Target="../media/image40.pn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s://www.alwr-bw.de/kooperationen/vice" TargetMode="External"/><Relationship Id="rId2" Type="http://schemas.openxmlformats.org/officeDocument/2006/relationships/hyperlink" Target="http://www.bwlehrpool.de/" TargetMode="Externa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66560" y="2560680"/>
            <a:ext cx="7415640" cy="30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649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9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66560" y="2246400"/>
            <a:ext cx="7942680" cy="255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 algn="ctr">
              <a:lnSpc>
                <a:spcPct val="10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ViCE: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From desktop to cloud or HPC – Virtualized Research Environments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University of Freiburg, eScience dept. </a:t>
            </a:r>
            <a:endParaRPr b="0" lang="en-GB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D. v. Suchodoletz</a:t>
            </a:r>
            <a:endParaRPr b="0" lang="en-GB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28/08/2018 – GridKa School in Karlsruhe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2579760" y="329760"/>
            <a:ext cx="3872160" cy="182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Selection of teaching environment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Hypervisor runs locally on the PC with selected virtual environment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Excellent for class rooms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Change rapidly from Programming C in Linux to Desktop Publishing in Windows without „leftovers“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15" name="Shape 192" descr=""/>
          <p:cNvPicPr/>
          <p:nvPr/>
        </p:nvPicPr>
        <p:blipFill>
          <a:blip r:embed="rId1"/>
          <a:stretch/>
        </p:blipFill>
        <p:spPr>
          <a:xfrm>
            <a:off x="360" y="3770280"/>
            <a:ext cx="9141120" cy="24451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bwLehrpool: Separation of tasks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Administration of hardware is independent of the administration of the netbooted base Linux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Software environment and configuration is absolutely up to the lecturer who wants to teach a certain course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time and physical dependencies for installations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Lecturer receives just a base image and extends it to his/her needs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All booted systems are exactly the same as using the same image to boot from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1897200" y="5118120"/>
            <a:ext cx="3497760" cy="71748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5397120" y="4633200"/>
            <a:ext cx="2449800" cy="177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New ways of cooperation &amp; application</a:t>
            </a:r>
            <a:endParaRPr b="0" lang="en-GB" sz="3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Courses / images of virtual teaching and learning environments could get exchanged statewide offering cooperation between different entities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Next step: community provided environments e.g. created by students of a certain semester or faculty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Successful model of task separation between users, lecturers and computer centers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Plus: Adding to the drive in resource virtualization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en-GB" sz="2200" spc="-1" strike="noStrike">
              <a:latin typeface="Arial"/>
            </a:endParaRPr>
          </a:p>
          <a:p>
            <a:pPr lvl="4" marL="1080000" indent="-2149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Concept established – now widen it‘s application to further domains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Virtual science – how far we got?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Challenge: convince science that virtualization approach is beneficial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If only for convenience and reliability of results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Virtual(ized) research environments (VRE) for various scientific communities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Build virtual machines which suit a whole discipline → at least for their research interest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Bio-informatics: virtual Galaxy workflow engine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Long term usage and reproducibility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Long term archive (create some kind of “electronic lab book” as a side effect)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Right from the outset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CERN already uses „standard virtual machines“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Some disciplines are on the right track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Bridging worlds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ViCE – state sponsored cooperation project of multiple disciplines and computer centers</a:t>
            </a:r>
            <a:endParaRPr b="0" lang="en-GB" sz="20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Separate infrastructure / provider from core scientific tasks</a:t>
            </a:r>
            <a:endParaRPr b="0" lang="en-GB" sz="20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605880" y="2822760"/>
            <a:ext cx="7529760" cy="330120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68360" y="304920"/>
            <a:ext cx="757584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Research infrastructures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74320" y="1484280"/>
            <a:ext cx="767952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bwCloud and NEMO significant compute infrastructures in Freiburg well above 1000 nodes in a flexible boot and deployment environment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Both state wide cooperation of university computer centers in various constellations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515520" y="3456000"/>
            <a:ext cx="2864880" cy="323748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3"/>
          <a:stretch/>
        </p:blipFill>
        <p:spPr>
          <a:xfrm>
            <a:off x="3780000" y="3578040"/>
            <a:ext cx="4032000" cy="30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HPC and virtualization and cloud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554480" y="2468880"/>
            <a:ext cx="5577480" cy="436572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Same hardware, different usecases: Create flexibility by abstracting hardware and software (again)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HPC and virtualization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Optimally: Allow flexibility over the different domains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Start to create and test a scientific workflow interactively on your desktop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Move it into the cloud in long running and not dependent on massive resources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Move it to the cluster if larger resources required or massive parallelization possible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1645920" y="4023720"/>
            <a:ext cx="5667120" cy="277056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729468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Usecases explored in ViCE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Bioinformatics: Galaxy workflows in VMs and containers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Computer linguistic and English language studies – provide a state-wide common environment for teaching, learning and research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7294680" y="182880"/>
            <a:ext cx="1665000" cy="78480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0" y="3312000"/>
            <a:ext cx="3589200" cy="3564000"/>
          </a:xfrm>
          <a:prstGeom prst="rect">
            <a:avLst/>
          </a:prstGeom>
          <a:ln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2880000" y="3312000"/>
            <a:ext cx="5688000" cy="31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Microsystems technology: Remote visualization to view large data sets (without copying them; ongoing experiments)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Economics: Dealing with large scale data and researching into secure environments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Neuroscience: From fast setup of interactive course environment to non-interactive use in HPC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Usecases in Particle Physics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731520" y="1286640"/>
            <a:ext cx="8209800" cy="374004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0" y="3383280"/>
            <a:ext cx="5575320" cy="28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ATLAS/CMS: large scale, world-wide run experiments based on CERN data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Environment has to be exactly the same everywhere in the world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Software updates are slow because of exhaustive regression tests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0" y="5685840"/>
            <a:ext cx="8044200" cy="65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Software environment can not easily be reproduced directly on the NEMO cluster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7294680" y="182880"/>
            <a:ext cx="1665000" cy="784800"/>
          </a:xfrm>
          <a:prstGeom prst="rect">
            <a:avLst/>
          </a:prstGeom>
          <a:ln>
            <a:noFill/>
          </a:ln>
        </p:spPr>
      </p:pic>
      <p:sp>
        <p:nvSpPr>
          <p:cNvPr id="155" name="CustomShape 4"/>
          <p:cNvSpPr/>
          <p:nvPr/>
        </p:nvSpPr>
        <p:spPr>
          <a:xfrm>
            <a:off x="5760720" y="5028840"/>
            <a:ext cx="2923920" cy="26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  <a:ea typeface="DejaVu Sans"/>
              </a:rPr>
              <a:t>Phd thesis of K. Meier</a:t>
            </a:r>
            <a:endParaRPr b="0" lang="en-GB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Structure of the talk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Virtualization – paradigm shift for researchers and university computer centers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Motivation: Virtualized teaching and learning environments for computer pools / desktop virtualization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HPC, bwCloud and hybrid cluster operations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Virtual Research Environments and how to create them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Outlook 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729396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HPC and virtualization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Additional benefits: VREs could get suspended and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resumed (to be operationalized though)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Plenty of new options for scheduling / to improve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scheduling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Offer long running jobs on a cluster with a standard 4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days walltime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Suspend (expensive, because of long running) jobs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before cluster maintanance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Create a „fast lane“ and let certain jobs overtaking long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running ones (which otherwise would clog the cluster) 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729468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Steps to define VREs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68360" y="1484280"/>
            <a:ext cx="7595640" cy="506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Depends on the scientific application and scaling factor (e.g. desktop interactive vs. massively parallel)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Audience: per scientist, per scientific workgroup or even per scientific field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Options of authentication depend on the actual users to log-on to the machine, if any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Resources for scientific workflows might differ significantly for e.g. grid systems, resource brokers, portals, knowledge systems or (large) data collections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Technical environment: The origin technical platforms may include desktop, cloud or HPC resources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729468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Steps to define &amp; create VREs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68360" y="1484280"/>
            <a:ext cx="7595640" cy="51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External dependencies of filesystems, identity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management systems or if required of license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servers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How to deal, manage, describe and provide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access to large collections of VRE (versions)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Planning of setup and maintenance: Optimally,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instances can be created by automatic procedures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like </a:t>
            </a:r>
            <a:r>
              <a:rPr b="0" i="1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Packer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b="0" i="1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Ansible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 and alike or cloned from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templates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Long running VREs might require updates and 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older versions need to be stored for reproducibility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729468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Manage VREs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68360" y="1484280"/>
            <a:ext cx="7595640" cy="51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Primarily: Interactive tool to manage Vms/VREs in bwLehrpool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Additionally: Created a prototypical ViCE registry which can exchange meta data with bwCloud/OpenStack and bwLehrpool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7294680" y="182880"/>
            <a:ext cx="1665000" cy="78480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1656000" y="4024800"/>
            <a:ext cx="3291480" cy="259920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3"/>
          <a:stretch/>
        </p:blipFill>
        <p:spPr>
          <a:xfrm>
            <a:off x="329760" y="3384000"/>
            <a:ext cx="2334240" cy="1839600"/>
          </a:xfrm>
          <a:prstGeom prst="rect">
            <a:avLst/>
          </a:prstGeom>
          <a:ln>
            <a:noFill/>
          </a:ln>
        </p:spPr>
      </p:pic>
      <p:sp>
        <p:nvSpPr>
          <p:cNvPr id="170" name="TextShape 3"/>
          <p:cNvSpPr txBox="1"/>
          <p:nvPr/>
        </p:nvSpPr>
        <p:spPr>
          <a:xfrm>
            <a:off x="4487400" y="3314520"/>
            <a:ext cx="180720" cy="232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71" name="" descr=""/>
          <p:cNvPicPr/>
          <p:nvPr/>
        </p:nvPicPr>
        <p:blipFill>
          <a:blip r:embed="rId4"/>
          <a:stretch/>
        </p:blipFill>
        <p:spPr>
          <a:xfrm>
            <a:off x="5076000" y="3456000"/>
            <a:ext cx="3980520" cy="230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Challenges / Research Questions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How to properly describe scientific software and/or complete VREs?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Which meta data, schema to use?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E.g. suggestion of a very abstract schema definition (dataset), </a:t>
            </a:r>
            <a:r>
              <a:rPr b="0" lang="en-GB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http://schema.org/Dataset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or discussion on data publishing: http://blog.wolfram.com/2017/04/20/launching-the-wolfram-data-repository-data-publishing-that-really-works/#the-data-curation-hierarchy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Scheduling challenge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Hybrid clusters generate nice „scheduling nightmares“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Running non-interactive batch jobs for a rather wide selection of different computations and simulations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Batch scheduler tries to allocate appropriate resources and optimally fill the cluster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7294680" y="182880"/>
            <a:ext cx="1665000" cy="784800"/>
          </a:xfrm>
          <a:prstGeom prst="rect">
            <a:avLst/>
          </a:prstGeom>
          <a:ln>
            <a:noFill/>
          </a:ln>
        </p:spPr>
      </p:pic>
      <p:pic>
        <p:nvPicPr>
          <p:cNvPr id="175" name="" descr=""/>
          <p:cNvPicPr/>
          <p:nvPr/>
        </p:nvPicPr>
        <p:blipFill>
          <a:blip r:embed="rId3"/>
          <a:stretch/>
        </p:blipFill>
        <p:spPr>
          <a:xfrm>
            <a:off x="308880" y="4911840"/>
            <a:ext cx="1562400" cy="117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Consequence: Virtual workflows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180° turn: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Provide a virtual machine to the computer (instead of using it bare metal)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With all necessary drivers, connectors, etc before the environment is used for research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Then it becomes easy to archive the complete environment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Only approved images will be used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Higher reliability in research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Reduced complexity – all computers run the same environment; same artefacts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Coexistence with local environments and environments of other users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Saves time – no need to install software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Talk about science rather than setup + configuration problems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Creating electronic „lab books“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Digital science often a „good“ example for fire &amp; forget principle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Results created/generated by computer program(s) which are heavily dependent on a certain environment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Status Quo in digital science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Data, results become worthless without proper context 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inherit“ the data and worry about how it was produced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Not everything is known, although promised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Some inter-dependencies forgotten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Exact state of the original computer environment is unkown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Updates, modification to the system, twists imposed by manufacturers of research hardware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Malicious modifications of the computing environment?</a:t>
            </a:r>
            <a:endParaRPr b="0" lang="en-GB" sz="1800" spc="-1" strike="noStrike">
              <a:latin typeface="Arial"/>
            </a:endParaRPr>
          </a:p>
          <a:p>
            <a:pPr lvl="8" marL="1944000" indent="-2152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By accident – or intentionally?</a:t>
            </a:r>
            <a:endParaRPr b="0" lang="en-GB" sz="1500" spc="-1" strike="noStrike">
              <a:latin typeface="Arial"/>
            </a:endParaRPr>
          </a:p>
          <a:p>
            <a:pPr lvl="8" marL="1944000" indent="-2152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i.e. make the mistake and worry later</a:t>
            </a:r>
            <a:endParaRPr b="0" lang="en-GB" sz="15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Further information: ViCE people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ATLAS / physics: F. Bühler, A. Gamel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Bio informatics: B. Grüning, H. Rasche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Computer center FR: J. Bauer, M. Janczyk, B. Wiebelt, O. Zharkow, D. v. Suchodoletz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Project descriptions: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  <a:hlinkClick r:id="rId1"/>
              </a:rPr>
              <a:t>https://www.alwr-bw.de/kooperationen/vice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  <a:hlinkClick r:id="rId2"/>
              </a:rPr>
              <a:t>http://www.bwlehrpool.de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https://www.bw-cloud.org/en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3"/>
          <a:stretch/>
        </p:blipFill>
        <p:spPr>
          <a:xfrm>
            <a:off x="7294680" y="182880"/>
            <a:ext cx="1665000" cy="784800"/>
          </a:xfrm>
          <a:prstGeom prst="rect">
            <a:avLst/>
          </a:prstGeom>
          <a:ln>
            <a:noFill/>
          </a:ln>
        </p:spPr>
      </p:pic>
      <p:sp>
        <p:nvSpPr>
          <p:cNvPr id="185" name="CustomShape 3"/>
          <p:cNvSpPr/>
          <p:nvPr/>
        </p:nvSpPr>
        <p:spPr>
          <a:xfrm>
            <a:off x="4611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Thank you / Questions!?</a:t>
            </a:r>
            <a:endParaRPr b="0" lang="en-GB" sz="3600" spc="-1" strike="noStrike">
              <a:latin typeface="Arial"/>
            </a:endParaRPr>
          </a:p>
        </p:txBody>
      </p:sp>
      <p:pic>
        <p:nvPicPr>
          <p:cNvPr id="186" name="Grafik 4" descr=""/>
          <p:cNvPicPr/>
          <p:nvPr/>
        </p:nvPicPr>
        <p:blipFill>
          <a:blip r:embed="rId4"/>
          <a:stretch/>
        </p:blipFill>
        <p:spPr>
          <a:xfrm>
            <a:off x="72000" y="5976000"/>
            <a:ext cx="2712600" cy="72000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5"/>
          <a:stretch/>
        </p:blipFill>
        <p:spPr>
          <a:xfrm>
            <a:off x="4824000" y="5594400"/>
            <a:ext cx="1368000" cy="117360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6"/>
          <a:stretch/>
        </p:blipFill>
        <p:spPr>
          <a:xfrm>
            <a:off x="3168000" y="5616000"/>
            <a:ext cx="1199880" cy="119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Challenges of CC operations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Today‘s challenges of computer centers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Very diverse scientific communities and broad set of software, tool demands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Different, contradicting demands regarding software environments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Short notice demands for hardware to be used at least for five years (but often for much shorter projects)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Personnel to operate all the (small, diverse) hardware servers expensive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Most resources underutilized most of the time; Save on money and hardware resources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Save on rackspace, power and cooling – computer centers generate significant energy bills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eScience and CC operations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History of applied CC operations research by the attached professorship and the eScience dept.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Where it began: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i="1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Optimize operation of computer pools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Very diverse user base requiring very different software environments for different courses: Lecturers, students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 real common denominator</a:t>
            </a:r>
            <a:endParaRPr b="0" lang="en-GB" sz="1800" spc="-1" strike="noStrike">
              <a:latin typeface="Arial"/>
            </a:endParaRPr>
          </a:p>
          <a:p>
            <a:pPr lvl="4" marL="2160000" indent="-21348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Windows OS for „standard“ software packages like text processing, spreadsheets or interactive statistics, web publishing, …</a:t>
            </a:r>
            <a:endParaRPr b="0" lang="en-GB" sz="1600" spc="-1" strike="noStrike">
              <a:latin typeface="Arial"/>
            </a:endParaRPr>
          </a:p>
          <a:p>
            <a:pPr lvl="4" marL="2160000" indent="-21348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Linux OS for software development, many open source packages like R, GIS, ...</a:t>
            </a:r>
            <a:endParaRPr b="0" lang="en-GB" sz="16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Very different ideas on how even a common software base should be configured (modules, examples installed or not, preconfiguration of packages, …)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68360" y="304920"/>
            <a:ext cx="711900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Pre-Virt: Make everyone unhappy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68360" y="1484280"/>
            <a:ext cx="759564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Lecturers expect the computer center to comply to their expectations on installed software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Should be available in 20 minutes time (when the course starts) on 20+ machines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Works for me, should work in the PC pools too (where is the problem??)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Install some evaluation software which is only valid for 20 days (even a month would be to short for decent planning)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Why didn‘t you install the exhaustive example collection?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Why did you changed/updated the software base; when it was fine in my last course!?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Traditional software deployment doesn‘t work that way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Not all software and versions easily live together in a single installation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Pre-Virt: Make everyone unhappy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Pool admins annoyed by ever changing expectations of different lecturers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Often not available in the right time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PC pools never free during normal working hours or at least not long enough for proper software roll-out and testing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Utilization of computer pools suboptimal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Software environment for the morning course might significantly differ from the one for afternoon and evening again and again for the week to follow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Difficult to schedule courses to pools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Software installation in one pool is completely different to the one in the other (no option to change the room if a particular one not available)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Pre-Virt: Make everyone unhappy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Students are unhappy not to find the software environment of the course they are attending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Might be only available in the pool booked by some other course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Might just got removed because of conflicting demands of some other course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Tight hardware – software coupling introduces inflexibility in time and space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Inflexibility increases operational costs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Optimize operation of PC pools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Virtualization comes into play: Break the tight link between software and hardware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Developed a new form of Desktop virtualization 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Only PXE boot a Linux system on the PC (without the need of locally installed software at all)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Even allows to maintain local installation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08" name="Shape 185" descr=""/>
          <p:cNvPicPr/>
          <p:nvPr/>
        </p:nvPicPr>
        <p:blipFill>
          <a:blip r:embed="rId1"/>
          <a:stretch/>
        </p:blipFill>
        <p:spPr>
          <a:xfrm>
            <a:off x="1207440" y="3771360"/>
            <a:ext cx="6467040" cy="281664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68360" y="304920"/>
            <a:ext cx="748548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0"/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Optimize operation of PC pools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68360" y="1484280"/>
            <a:ext cx="7485480" cy="47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Let the user choose from a wide selection of different environments (which are actually made available as images from a network share)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Then configure a hypervisor (or container) to run selected environment</a:t>
            </a:r>
            <a:endParaRPr b="0" lang="en-GB" sz="22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439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Linux base system tries to handle all locally relevant stuff</a:t>
            </a:r>
            <a:endParaRPr b="0" lang="en-GB" sz="22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Configuring of hardware including drivers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Authentication of users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Mounting home directory and further shares if desired</a:t>
            </a:r>
            <a:endParaRPr b="0" lang="en-GB" sz="1800" spc="-1" strike="noStrike">
              <a:latin typeface="Arial"/>
            </a:endParaRPr>
          </a:p>
          <a:p>
            <a:pPr lvl="3" marL="1728000" indent="-21348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Provide printing services</a:t>
            </a:r>
            <a:endParaRPr b="0" lang="en-GB" sz="1800" spc="-1" strike="noStrike">
              <a:latin typeface="Arial"/>
            </a:endParaRPr>
          </a:p>
          <a:p>
            <a:pPr marL="1143000" indent="-225720">
              <a:lnSpc>
                <a:spcPct val="100000"/>
              </a:lnSpc>
              <a:spcBef>
                <a:spcPts val="567"/>
              </a:spcBef>
              <a:buClr>
                <a:srgbClr val="cccccc"/>
              </a:buClr>
              <a:buFont typeface="Symbol"/>
              <a:buChar char="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Trying to avoid any site dependencies within the virtual teaching and learning environment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7294320" y="182880"/>
            <a:ext cx="1665000" cy="7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7631</TotalTime>
  <Application>LibreOffice/6.0.4.2$Linux_X86_64 LibreOffice_project/00m0$Build-2</Application>
  <Words>34</Words>
  <Paragraphs>14</Paragraphs>
  <Company>Universität Freiburg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2014-11-12T16:13:32Z</dcterms:created>
  <dc:creator>Klaus Rechert</dc:creator>
  <dc:description>ViCE project: From Hardware Virtualization to Abstraction of Scientific Workflows and Processes</dc:description>
  <cp:keywords>ViCE project</cp:keywords>
  <dc:language>en-US</dc:language>
  <cp:lastModifiedBy/>
  <cp:lastPrinted>2018-08-27T17:02:39Z</cp:lastPrinted>
  <dcterms:modified xsi:type="dcterms:W3CDTF">2018-08-28T08:15:32Z</dcterms:modified>
  <cp:revision>221</cp:revision>
  <dc:subject>From Hardware Virtualization to Abstraction of Scientific Workflows and Processes</dc:subject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Universität Freiburg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</vt:i4>
  </property>
</Properties>
</file>