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47" r:id="rId2"/>
    <p:sldMasterId id="2147483760" r:id="rId3"/>
    <p:sldMasterId id="2147483772" r:id="rId4"/>
  </p:sldMasterIdLst>
  <p:notesMasterIdLst>
    <p:notesMasterId r:id="rId41"/>
  </p:notesMasterIdLst>
  <p:sldIdLst>
    <p:sldId id="256" r:id="rId5"/>
    <p:sldId id="396" r:id="rId6"/>
    <p:sldId id="402" r:id="rId7"/>
    <p:sldId id="399" r:id="rId8"/>
    <p:sldId id="403" r:id="rId9"/>
    <p:sldId id="400" r:id="rId10"/>
    <p:sldId id="404" r:id="rId11"/>
    <p:sldId id="397" r:id="rId12"/>
    <p:sldId id="405" r:id="rId13"/>
    <p:sldId id="394" r:id="rId14"/>
    <p:sldId id="275" r:id="rId15"/>
    <p:sldId id="277" r:id="rId16"/>
    <p:sldId id="266" r:id="rId17"/>
    <p:sldId id="376" r:id="rId18"/>
    <p:sldId id="324" r:id="rId19"/>
    <p:sldId id="379" r:id="rId20"/>
    <p:sldId id="385" r:id="rId21"/>
    <p:sldId id="390" r:id="rId22"/>
    <p:sldId id="362" r:id="rId23"/>
    <p:sldId id="380" r:id="rId24"/>
    <p:sldId id="392" r:id="rId25"/>
    <p:sldId id="372" r:id="rId26"/>
    <p:sldId id="371" r:id="rId27"/>
    <p:sldId id="307" r:id="rId28"/>
    <p:sldId id="333" r:id="rId29"/>
    <p:sldId id="318" r:id="rId30"/>
    <p:sldId id="284" r:id="rId31"/>
    <p:sldId id="384" r:id="rId32"/>
    <p:sldId id="326" r:id="rId33"/>
    <p:sldId id="363" r:id="rId34"/>
    <p:sldId id="382" r:id="rId35"/>
    <p:sldId id="378" r:id="rId36"/>
    <p:sldId id="401" r:id="rId37"/>
    <p:sldId id="406" r:id="rId38"/>
    <p:sldId id="407" r:id="rId39"/>
    <p:sldId id="374" r:id="rId4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Baracchi" initials="LB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A36"/>
    <a:srgbClr val="DCE8DC"/>
    <a:srgbClr val="626B61"/>
    <a:srgbClr val="869EA6"/>
    <a:srgbClr val="7C929A"/>
    <a:srgbClr val="FF9F9F"/>
    <a:srgbClr val="0066FF"/>
    <a:srgbClr val="FFEA8F"/>
    <a:srgbClr val="339933"/>
    <a:srgbClr val="F3DE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8" autoAdjust="0"/>
    <p:restoredTop sz="74447" autoAdjust="0"/>
  </p:normalViewPr>
  <p:slideViewPr>
    <p:cSldViewPr snapToGrid="0">
      <p:cViewPr varScale="1">
        <p:scale>
          <a:sx n="54" d="100"/>
          <a:sy n="54" d="100"/>
        </p:scale>
        <p:origin x="19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D33B5-B628-4D84-B154-40C0BE4AA01D}" type="datetimeFigureOut">
              <a:rPr lang="en-GB" smtClean="0"/>
              <a:pPr/>
              <a:t>29/08/2018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EF521B-0218-40EE-A3CA-41BC5DD2D3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70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F521B-0218-40EE-A3CA-41BC5DD2D35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685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35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1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21091-5BA2-AC44-833F-B265DB045E52}" type="slidenum">
              <a:rPr lang="en-AU" smtClean="0"/>
              <a:pPr>
                <a:defRPr/>
              </a:pPr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8220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21091-5BA2-AC44-833F-B265DB045E52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208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F521B-0218-40EE-A3CA-41BC5DD2D3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982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21091-5BA2-AC44-833F-B265DB045E52}" type="slidenum">
              <a:rPr lang="en-AU" smtClean="0"/>
              <a:pPr>
                <a:defRPr/>
              </a:pPr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4980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FA21091-5BA2-AC44-833F-B265DB045E52}" type="slidenum">
              <a:rPr lang="en-AU" smtClean="0"/>
              <a:pPr>
                <a:defRPr/>
              </a:pPr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003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684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F521B-0218-40EE-A3CA-41BC5DD2D3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877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F521B-0218-40EE-A3CA-41BC5DD2D358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9201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F521B-0218-40EE-A3CA-41BC5DD2D35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94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54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EF521B-0218-40EE-A3CA-41BC5DD2D358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996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C9B73-7491-4E6C-8AC1-04619B1F6B84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7338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6123CA-27B2-4AC6-937C-E57BDDF98806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09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6123CA-27B2-4AC6-937C-E57BDDF98806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45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6123CA-27B2-4AC6-937C-E57BDDF98806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352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DC9B73-7491-4E6C-8AC1-04619B1F6B84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3987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832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38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F521B-0218-40EE-A3CA-41BC5DD2D35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824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967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2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1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504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094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4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FFEE1B-D07E-42F8-8932-7BAF5237EC2C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73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8D12-49F4-4E08-9494-2ACA700FE97B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9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E206-86D8-4344-B8DE-A794C73461E8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8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05FA-A509-4B97-9E89-E5A7256D1D8C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95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91900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698124"/>
            <a:ext cx="6858000" cy="1537138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D78D7-576F-42AD-946F-9425CF33058B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591E7-ACF2-4312-9B3E-6918E5DCF39A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09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748F2-74B2-41F5-9C50-0960BAB6E1CE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21AAF-C370-4DAC-BF7D-0DABC2158F40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04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F2D16-01FF-41D9-B375-FE8885B14643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9F3C0-BE3F-45FD-A9A3-9D5C99DC9B5D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1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37382-14AB-4255-AEF0-0A519D2FD122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C4D0E-9078-438E-B415-3454AE52818B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1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F7B1C-1FBD-45C4-9985-A9797B2C88CB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B679B-D5F8-4FA2-9496-0FC9C3E32382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48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9971D-16EA-46C1-9FFE-244E97CFB761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041CA-A32A-472B-9DBB-6F7A6A4E75D6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57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D4DD3-B0EC-4A89-BAFC-09DE55F0D2DB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89CDC-1E6F-45E7-8CBF-379CF9D1655D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98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166E7-763D-4CDE-9484-DFEA745E9104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1B5A-BCAA-4BA3-B5F6-859222BE7514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8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07C10-884D-4E8A-8C4D-243B9EDB7D7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321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BCAF6-60F2-428C-A4DE-5D02A8A41E0A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C5D66-EB39-40EB-8E9E-00A36548F7A6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718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2364-997A-4ACF-9BBF-388314EA1EB3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56DEC-434B-4D75-A40E-418C5A714947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8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C87AB-6EA1-4555-B50D-A81C7096035C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B5130-10FF-41CD-8285-BD25C2820931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00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e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779B6-8B14-4AA7-8E2F-C0B597AB2656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109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41CF-1253-4C26-84F4-F4AA63E5E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6CF490-6067-4D03-81BE-17C95B519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F8DCF9-67BB-481E-8AB2-F2C8ECDF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42BE-E598-476E-B505-39B09252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3DAF5-EB49-4ED3-B945-EF623751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56220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96196-AB04-4A50-9687-FA6A4273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7599-16B3-4AC2-9ECD-4BCFBCC4F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5F58A-675F-4F5A-8AB6-35A15B458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874A8-878C-48E6-AEE9-A7D81D9D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60AEA-B2FB-47C4-BC8B-0ACCB244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36363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EC75-9831-47E7-B97E-614606E3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1F31A-1766-4FDC-AA9A-198E9AC13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5A408-FEF7-4989-94FF-BE6027AE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E259B8-A8CB-4D5E-A57D-44C2B9A5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44A0D-0D14-4022-A38F-5BC656A9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62844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7979F-3096-411C-B76C-56990F46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D5909F-4A69-4F9A-8688-BF2E97327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C3DE4-A4A8-4D8A-9D38-39EA81449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D93D0-E817-4374-B2A7-16056BD9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C6B6E-0FC6-4D3B-830E-43405FA96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E1ED4-EC92-479B-81FF-E473E1D1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7373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E7E36-7974-4AD6-B040-9D47E6E7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C1A95-7B24-48CB-A609-DDDB29CA4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234820-76D1-4C39-A492-B4152EE1F6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F73B43-7D52-4678-9197-A22977080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642DB-5D0C-449E-8261-894B332997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5F61F-CF4C-4C7B-8CD5-2B58F6B9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BBB98-2802-4D52-B5D5-D95C67B9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4BC81-4565-4974-95C8-25B7D924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70189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3CEB1-0C4C-4EB3-B156-E7EB5F69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D342C-7D4A-43E4-9EEE-51179ABB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6AD1B2-4E07-4443-8865-BD4EAFD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98807-0BCA-4E52-BE2C-1EA099A3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022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1E74-8058-44DA-A092-54F759F1513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46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08747-ADE3-409D-88B0-4A45DCE2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9B11F-5A25-4F13-9028-54D23996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E6363-1835-4306-BCDD-A8FCAC227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8212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D70C-EB53-441E-8972-BA681AE2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BB81-C54B-48D0-95F7-31703A9BA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3AA56-544D-4EB3-8525-77194E02C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C8C1A-E544-482C-A440-1D612AE31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9130A-B378-4D73-B831-3687E3E0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2DEF5-A0F3-4367-B30A-2FE7F63D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5463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0B3B-0708-4DE7-A125-5853C017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2EB2A-13DE-46FD-A26F-754F744B6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09AA5-7824-4397-B651-2C85A9D4A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CEB8F-0114-42A9-84F7-CE5D47972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B45BC-C7BF-4BFC-8AAA-9119A5F9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85763-18F5-4110-B9B0-B08A2AAD5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55912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AFD7-C4FE-46CD-B7EA-E3F44CC4A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A4839B-74FD-4093-BD1A-8C5AC1BE6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8BBC0-90D4-45CA-A183-290B982F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36C39-326A-4246-B9F7-767079C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B765-69AC-4049-B7DE-7B53A942C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54695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21F69-155A-4FBA-9E56-E2B40046E0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56D569-B080-42BF-ACD7-E4DD70DF1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965BC-D120-44AA-BACC-63DC2CF3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6CB8-F84D-47B8-84B4-399E6C5B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99D7D-D20E-4678-A42D-BF35C45B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8946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68D12-49F4-4E08-9494-2ACA700FE97B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703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07C10-884D-4E8A-8C4D-243B9EDB7D7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2916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1E74-8058-44DA-A092-54F759F1513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7997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245-AC9E-4BF5-9481-6C24F498292C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99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F003-159D-4C0D-91A7-A27918E81A19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924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91245-AC9E-4BF5-9481-6C24F498292C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9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4F95-D929-4A7C-AFD0-A38140ED6D1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878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D041-934D-4059-B97B-C0B8DA69DF68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https://rd-alliance.org/ - https://twitter.com/resdatall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388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6459788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E8ED017-96B9-47BE-82F0-D6C2FF3CA121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713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E9C-2198-490E-9B60-86B997BF10E0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48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FE206-86D8-4344-B8DE-A794C73461E8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09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05FA-A509-4B97-9E89-E5A7256D1D8C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9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F003-159D-4C0D-91A7-A27918E81A19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65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4F95-D929-4A7C-AFD0-A38140ED6D14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596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CD041-934D-4059-B97B-C0B8DA69DF68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https://rd-alliance.org/ - https://twitter.com/resdatall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1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E8ED017-96B9-47BE-82F0-D6C2FF3CA121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E9C-2198-490E-9B60-86B997BF10E0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https://rd-alliance.org/ - https://twitter.com/resdatall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32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44C4FFA-DE61-44BA-B988-CFF3193F84AE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8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93788" y="0"/>
            <a:ext cx="742156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stile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039813"/>
            <a:ext cx="7886700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gli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5F56381E-E247-46BE-9227-27B8ED5F4EF6}" type="datetime1">
              <a:rPr lang="it-IT">
                <a:solidFill>
                  <a:prstClr val="white"/>
                </a:solidFill>
              </a:rPr>
              <a:pPr>
                <a:defRPr/>
              </a:pPr>
              <a:t>29/08/2018</a:t>
            </a:fld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>
                <a:solidFill>
                  <a:prstClr val="white"/>
                </a:solidFill>
              </a:rPr>
              <a:t>rd-alliance.org</a:t>
            </a:r>
            <a:endParaRPr lang="it-IT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8847A329-17A5-4213-BBA8-F1DCFBFFE311}" type="slidenum">
              <a:rPr lang="it-IT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it-IT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1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Blip>
          <a:blip r:embed="rId15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33C60-6700-4B61-A18D-BDB6DA432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69334-4C00-4997-8EC1-159F4FE5E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F274F-5AEB-4663-BB01-7C6F67B8D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ACDBA-17C9-4862-A830-AEC4D181C472}" type="datetimeFigureOut">
              <a:rPr lang="en-IE" smtClean="0"/>
              <a:t>29/08/2018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056E5-1761-43DF-8179-BBA3C4CAB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19CB8-A611-4E3C-B627-F31F6C632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659D-0FF5-47D0-B872-5EC203BB7003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35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7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6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2" y="6459788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344C4FFA-DE61-44BA-B988-CFF3193F84AE}" type="datetime1">
              <a:rPr lang="en-GB" smtClean="0"/>
              <a:pPr/>
              <a:t>29/08/2018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0" y="6459788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https://rd-alliance.org/ - https://twitter.com/resdatall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645978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5C2C58C4-3789-4E0B-9A83-CA5475925250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55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2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5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1.jpeg"/><Relationship Id="rId7" Type="http://schemas.openxmlformats.org/officeDocument/2006/relationships/hyperlink" Target="https://grants.rd-alliance.org/OpenCalls/call-expert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rants.rd-alliance.org/OpenCalls/call-early-careers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2367" y="949659"/>
            <a:ext cx="7476472" cy="4902926"/>
          </a:xfrm>
        </p:spPr>
        <p:txBody>
          <a:bodyPr>
            <a:noAutofit/>
          </a:bodyPr>
          <a:lstStyle/>
          <a:p>
            <a:pPr algn="r"/>
            <a:r>
              <a:rPr lang="en-US" sz="6000" b="1" dirty="0"/>
              <a:t>Building global bridges and connections: The Research Data Alliance</a:t>
            </a:r>
            <a:br>
              <a:rPr lang="en-GB" sz="6000" b="1" dirty="0"/>
            </a:br>
            <a:br>
              <a:rPr lang="en-GB" sz="6000" b="1" dirty="0"/>
            </a:br>
            <a:endParaRPr lang="en-GB" sz="6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1811" cy="889907"/>
          </a:xfrm>
          <a:prstGeom prst="rect">
            <a:avLst/>
          </a:prstGeom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2689414" y="6361612"/>
            <a:ext cx="5878285" cy="496388"/>
          </a:xfrm>
        </p:spPr>
        <p:txBody>
          <a:bodyPr/>
          <a:lstStyle/>
          <a:p>
            <a:pPr algn="l"/>
            <a:r>
              <a:rPr lang="en-GB" sz="1600" b="1" dirty="0">
                <a:solidFill>
                  <a:schemeClr val="bg1"/>
                </a:solidFill>
              </a:rPr>
              <a:t>www.rd-alliance.org -  @</a:t>
            </a:r>
            <a:r>
              <a:rPr lang="en-GB" sz="1600" b="1" dirty="0" err="1">
                <a:solidFill>
                  <a:schemeClr val="bg1"/>
                </a:solidFill>
              </a:rPr>
              <a:t>resdatall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Creative Commons Lic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10" name="Sottotitolo 6">
            <a:extLst>
              <a:ext uri="{FF2B5EF4-FFF2-40B4-BE49-F238E27FC236}">
                <a16:creationId xmlns:a16="http://schemas.microsoft.com/office/drawing/2014/main" id="{955E3D90-76B9-417E-A3CF-48B40A61C1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075" y="4635313"/>
            <a:ext cx="5482763" cy="1514376"/>
          </a:xfrm>
        </p:spPr>
        <p:txBody>
          <a:bodyPr>
            <a:normAutofit fontScale="85000" lnSpcReduction="20000"/>
          </a:bodyPr>
          <a:lstStyle/>
          <a:p>
            <a:pPr algn="r" eaLnBrk="1" hangingPunct="1">
              <a:defRPr/>
            </a:pPr>
            <a:r>
              <a:rPr lang="en-GB" b="1" i="1" dirty="0"/>
              <a:t>HILARY HANAHOE</a:t>
            </a:r>
          </a:p>
          <a:p>
            <a:pPr algn="r" eaLnBrk="1" hangingPunct="1">
              <a:defRPr/>
            </a:pPr>
            <a:r>
              <a:rPr lang="en-GB" b="1" i="1" dirty="0"/>
              <a:t>secretary General </a:t>
            </a:r>
          </a:p>
          <a:p>
            <a:pPr algn="r" eaLnBrk="1" hangingPunct="1">
              <a:defRPr/>
            </a:pPr>
            <a:r>
              <a:rPr lang="en-GB" b="1" i="1" dirty="0"/>
              <a:t>Research Data Alliance</a:t>
            </a:r>
          </a:p>
          <a:p>
            <a:pPr algn="r" eaLnBrk="1" hangingPunct="1">
              <a:defRPr/>
            </a:pPr>
            <a:r>
              <a:rPr lang="en-GB" b="1" i="1" dirty="0"/>
              <a:t>Hilary.Hanahoe@gmail.com</a:t>
            </a:r>
          </a:p>
        </p:txBody>
      </p:sp>
    </p:spTree>
    <p:extLst>
      <p:ext uri="{BB962C8B-B14F-4D97-AF65-F5344CB8AC3E}">
        <p14:creationId xmlns:p14="http://schemas.microsoft.com/office/powerpoint/2010/main" val="37942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060" y="1400990"/>
            <a:ext cx="7421880" cy="4206595"/>
          </a:xfrm>
        </p:spPr>
        <p:txBody>
          <a:bodyPr>
            <a:noAutofit/>
          </a:bodyPr>
          <a:lstStyle/>
          <a:p>
            <a:r>
              <a:rPr lang="en-IE" b="1" dirty="0">
                <a:solidFill>
                  <a:schemeClr val="bg1"/>
                </a:solidFill>
              </a:rPr>
              <a:t>The Research Data Alliance vision is researchers and innovators openly sharing data across technologies, disciplines, and countries to address the grand challenges of society</a:t>
            </a:r>
            <a:endParaRPr lang="en-IE" sz="495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786C35-C7D3-4AA2-B355-361EA7EC7A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2816" cy="1498294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28990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060" y="1382220"/>
            <a:ext cx="7421880" cy="367454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… to build the social and technical bridges that enable open sharing and re-use of data.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1AEEF09A-BEAD-4841-A7C2-0A21343E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6449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7" name="Picture 2" descr="Creative Commons License">
            <a:extLst>
              <a:ext uri="{FF2B5EF4-FFF2-40B4-BE49-F238E27FC236}">
                <a16:creationId xmlns:a16="http://schemas.microsoft.com/office/drawing/2014/main" id="{C8D88883-CE90-45D8-BBD7-16488CFA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9967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DA54B-6831-4646-9627-21204F90A6AD}"/>
              </a:ext>
            </a:extLst>
          </p:cNvPr>
          <p:cNvSpPr txBox="1"/>
          <p:nvPr/>
        </p:nvSpPr>
        <p:spPr bwMode="auto">
          <a:xfrm>
            <a:off x="8422874" y="6695867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B7B74-AF40-4A8D-B091-CB66A596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2816" cy="14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17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dirty="0"/>
              <a:t>What is RDA?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080714"/>
            <a:ext cx="7543800" cy="405568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sz="3200" b="1" i="1" dirty="0"/>
              <a:t>Members come together, from across the world, through self-formed, volunteer, focussed </a:t>
            </a:r>
            <a:r>
              <a:rPr lang="en-GB" sz="3200" b="1" i="1" u="sng" dirty="0"/>
              <a:t>Working Groups</a:t>
            </a:r>
            <a:r>
              <a:rPr lang="en-GB" sz="3200" b="1" i="1" dirty="0"/>
              <a:t>, exploratory </a:t>
            </a:r>
            <a:r>
              <a:rPr lang="en-GB" sz="3200" b="1" i="1" u="sng" dirty="0"/>
              <a:t>Interest Groups </a:t>
            </a:r>
            <a:r>
              <a:rPr lang="en-GB" sz="3200" b="1" i="1" dirty="0"/>
              <a:t>to exchange knowledge, share discoveries, discuss barriers and potential solutions, explore and define policies and test as well as harmonise standards to enhance and facilitate global data sharing &amp; re-use.</a:t>
            </a:r>
          </a:p>
        </p:txBody>
      </p:sp>
      <p:sp>
        <p:nvSpPr>
          <p:cNvPr id="9" name="Rectangle 5"/>
          <p:cNvSpPr/>
          <p:nvPr/>
        </p:nvSpPr>
        <p:spPr>
          <a:xfrm>
            <a:off x="261058" y="6430876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rd-alliance.org/about-</a:t>
            </a:r>
            <a:r>
              <a:rPr lang="en-GB" sz="1600" b="1" dirty="0" err="1">
                <a:solidFill>
                  <a:schemeClr val="bg1"/>
                </a:solidFill>
              </a:rPr>
              <a:t>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1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2" name="Picture 2" descr="Creative Commons Lic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7"/>
            <a:ext cx="1456360" cy="9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2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256" y="1258784"/>
            <a:ext cx="7935488" cy="4960917"/>
          </a:xfrm>
        </p:spPr>
        <p:txBody>
          <a:bodyPr>
            <a:noAutofit/>
          </a:bodyPr>
          <a:lstStyle/>
          <a:p>
            <a:pPr algn="l"/>
            <a:r>
              <a:rPr lang="en-IE" sz="5400" b="1" dirty="0">
                <a:solidFill>
                  <a:srgbClr val="40BA36"/>
                </a:solidFill>
              </a:rPr>
              <a:t>6 GUIDING PRINCIPLES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BALANCE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HARMONISATION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CONSENSUS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OPENNESS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NON-PROFIT</a:t>
            </a:r>
            <a:br>
              <a:rPr lang="en-IE" sz="4950" b="1" dirty="0">
                <a:solidFill>
                  <a:schemeClr val="bg1"/>
                </a:solidFill>
              </a:rPr>
            </a:br>
            <a:r>
              <a:rPr lang="en-IE" sz="4950" b="1" dirty="0">
                <a:solidFill>
                  <a:schemeClr val="bg1"/>
                </a:solidFill>
              </a:rPr>
              <a:t>COMMUNITY DRIVEN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09C68-DB98-45B3-963E-1A666CA14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4431" cy="1342516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5E4F01C-215D-4988-86E1-F3EAF1AA3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CA409E4C-EFCB-48F2-A8B7-7FDF4E38C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A62EC5-2ECD-4E78-96B5-E88FEDC65198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3564403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AE144E3-12BA-4E75-A4EA-010F359B2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857250"/>
            <a:ext cx="8229600" cy="5143500"/>
          </a:xfrm>
          <a:prstGeom prst="rect">
            <a:avLst/>
          </a:prstGeom>
        </p:spPr>
      </p:pic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EA6A0A75-90B3-483C-BAA9-F9440EAAA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1BB36964-EF0D-447B-969C-AFBEB396E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DD2FFD-2724-419C-8BAB-147D8AEDC5D2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244139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sz="4000" dirty="0"/>
              <a:t>Individual Membership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88620" y="2538429"/>
            <a:ext cx="8041284" cy="3676044"/>
          </a:xfrm>
        </p:spPr>
        <p:txBody>
          <a:bodyPr>
            <a:noAutofit/>
          </a:bodyPr>
          <a:lstStyle/>
          <a:p>
            <a:pPr marL="150876" lvl="1" indent="0">
              <a:buNone/>
            </a:pPr>
            <a:r>
              <a:rPr lang="en-US" sz="2800" b="1" dirty="0"/>
              <a:t>Benefits</a:t>
            </a:r>
            <a:endParaRPr lang="en-US" sz="2800" b="1" i="1" dirty="0"/>
          </a:p>
          <a:p>
            <a:pPr lvl="2">
              <a:tabLst>
                <a:tab pos="342900" algn="l"/>
              </a:tabLst>
            </a:pPr>
            <a:r>
              <a:rPr lang="en-US" sz="2000" b="1" i="1" dirty="0"/>
              <a:t>Contribute</a:t>
            </a:r>
            <a:r>
              <a:rPr lang="en-US" sz="2000" i="1" dirty="0"/>
              <a:t> to acceleration of data infrastructure development</a:t>
            </a:r>
          </a:p>
          <a:p>
            <a:pPr lvl="2">
              <a:tabLst>
                <a:tab pos="342900" algn="l"/>
              </a:tabLst>
            </a:pPr>
            <a:r>
              <a:rPr lang="en-US" sz="2000" i="1" dirty="0"/>
              <a:t>Work and </a:t>
            </a:r>
            <a:r>
              <a:rPr lang="en-US" sz="2000" b="1" i="1" dirty="0"/>
              <a:t>share experiences </a:t>
            </a:r>
            <a:r>
              <a:rPr lang="en-US" sz="2000" i="1" dirty="0"/>
              <a:t>with collaborators throughout the world</a:t>
            </a:r>
          </a:p>
          <a:p>
            <a:pPr lvl="2">
              <a:tabLst>
                <a:tab pos="342900" algn="l"/>
              </a:tabLst>
            </a:pPr>
            <a:r>
              <a:rPr lang="en-US" sz="2000" b="1" i="1" dirty="0"/>
              <a:t>Access</a:t>
            </a:r>
            <a:r>
              <a:rPr lang="en-US" sz="2000" i="1" dirty="0"/>
              <a:t> to extraordinary network of colleagues with various levels of experience, perspectives and practices</a:t>
            </a:r>
          </a:p>
          <a:p>
            <a:pPr lvl="2">
              <a:tabLst>
                <a:tab pos="342900" algn="l"/>
              </a:tabLst>
            </a:pPr>
            <a:r>
              <a:rPr lang="en-US" sz="2000" i="1" dirty="0"/>
              <a:t>Gain greater </a:t>
            </a:r>
            <a:r>
              <a:rPr lang="en-US" sz="2000" b="1" i="1" dirty="0"/>
              <a:t>expertise</a:t>
            </a:r>
            <a:r>
              <a:rPr lang="en-US" sz="2000" i="1" dirty="0"/>
              <a:t> in data science regardless of whether one is a student, early or seasoned career professional</a:t>
            </a:r>
          </a:p>
          <a:p>
            <a:pPr lvl="2">
              <a:tabLst>
                <a:tab pos="342900" algn="l"/>
              </a:tabLst>
            </a:pPr>
            <a:r>
              <a:rPr lang="en-US" sz="2000" b="1" i="1" dirty="0"/>
              <a:t>Enhance</a:t>
            </a:r>
            <a:r>
              <a:rPr lang="en-US" sz="2000" i="1" dirty="0"/>
              <a:t> the quality and effectiveness of personal work and activities</a:t>
            </a:r>
          </a:p>
          <a:p>
            <a:pPr lvl="2">
              <a:tabLst>
                <a:tab pos="342900" algn="l"/>
              </a:tabLst>
            </a:pPr>
            <a:r>
              <a:rPr lang="en-US" sz="2000" b="1" i="1" dirty="0"/>
              <a:t>Improve</a:t>
            </a:r>
            <a:r>
              <a:rPr lang="en-US" sz="2000" i="1" dirty="0"/>
              <a:t> one’s competitive advantage professionally and positioning oneself for leadership within the broader research community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1"/>
            <a:ext cx="1177241" cy="7692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85660" y="5888865"/>
            <a:ext cx="319331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/>
              <a:t>Individual RDA </a:t>
            </a:r>
            <a:r>
              <a:rPr lang="it-IT" b="1" dirty="0" err="1"/>
              <a:t>Members</a:t>
            </a:r>
            <a:r>
              <a:rPr lang="it-IT" b="1" dirty="0"/>
              <a:t> 7,180</a:t>
            </a:r>
          </a:p>
        </p:txBody>
      </p:sp>
      <p:sp>
        <p:nvSpPr>
          <p:cNvPr id="14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5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FE8ECC1E-4B52-4C44-81B0-53D48AF4ABFF}"/>
              </a:ext>
            </a:extLst>
          </p:cNvPr>
          <p:cNvSpPr/>
          <p:nvPr/>
        </p:nvSpPr>
        <p:spPr>
          <a:xfrm>
            <a:off x="261058" y="6430876"/>
            <a:ext cx="51160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chemeClr val="bg1"/>
                </a:solidFill>
              </a:rPr>
              <a:t>rd-alliance.org</a:t>
            </a:r>
            <a:r>
              <a:rPr lang="en-GB" sz="1600" b="1" dirty="0">
                <a:solidFill>
                  <a:schemeClr val="bg1"/>
                </a:solidFill>
              </a:rPr>
              <a:t>/get-involved/individual-</a:t>
            </a:r>
            <a:r>
              <a:rPr lang="en-GB" sz="1600" b="1" dirty="0" err="1">
                <a:solidFill>
                  <a:schemeClr val="bg1"/>
                </a:solidFill>
              </a:rPr>
              <a:t>membership.html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8A8E3-68B6-4CB9-BA51-A506CF5A84E1}"/>
              </a:ext>
            </a:extLst>
          </p:cNvPr>
          <p:cNvSpPr/>
          <p:nvPr/>
        </p:nvSpPr>
        <p:spPr>
          <a:xfrm>
            <a:off x="2400572" y="1737361"/>
            <a:ext cx="5966188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dirty="0"/>
              <a:t>Any individual, regardless of profession or discipline, with an interest in reducing the barriers to data sharing and re-use and who agrees to RDA’s guiding principles can become an RDA community member 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2680120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261058" y="6430876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rd-alliance.org/about-</a:t>
            </a:r>
            <a:r>
              <a:rPr lang="en-GB" sz="1600" b="1" dirty="0" err="1">
                <a:solidFill>
                  <a:schemeClr val="bg1"/>
                </a:solidFill>
              </a:rPr>
              <a:t>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6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AC88BB8-68DF-634E-A1D4-366DE1D4AD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8" y="68039"/>
            <a:ext cx="847550" cy="5538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868A6-5DA1-43F7-BEE8-A81DFD66F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09931"/>
            <a:ext cx="9144000" cy="4234470"/>
          </a:xfrm>
          <a:prstGeom prst="round2DiagRect">
            <a:avLst>
              <a:gd name="adj1" fmla="val 0"/>
              <a:gd name="adj2" fmla="val 0"/>
            </a:avLst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932447C-DB8E-C348-B327-0627F5F97105}"/>
              </a:ext>
            </a:extLst>
          </p:cNvPr>
          <p:cNvSpPr txBox="1">
            <a:spLocks/>
          </p:cNvSpPr>
          <p:nvPr/>
        </p:nvSpPr>
        <p:spPr>
          <a:xfrm>
            <a:off x="1128375" y="68039"/>
            <a:ext cx="4426261" cy="613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/>
              <a:t>Who is RDA</a:t>
            </a:r>
            <a:endParaRPr lang="it-IT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8EADF-80BB-4AE6-815A-13BC20F41820}"/>
              </a:ext>
            </a:extLst>
          </p:cNvPr>
          <p:cNvSpPr txBox="1"/>
          <p:nvPr/>
        </p:nvSpPr>
        <p:spPr>
          <a:xfrm>
            <a:off x="301588" y="5700695"/>
            <a:ext cx="854082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it-IT" sz="2400" b="1" i="1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it-IT" sz="2400" b="1" i="1" dirty="0" err="1">
                <a:solidFill>
                  <a:prstClr val="black"/>
                </a:solidFill>
                <a:latin typeface="Calibri"/>
              </a:rPr>
              <a:t>Research</a:t>
            </a:r>
            <a:r>
              <a:rPr lang="it-IT" sz="2400" b="1" i="1" dirty="0">
                <a:solidFill>
                  <a:prstClr val="black"/>
                </a:solidFill>
                <a:latin typeface="Calibri"/>
              </a:rPr>
              <a:t> Data </a:t>
            </a:r>
            <a:r>
              <a:rPr lang="it-IT" sz="2400" b="1" i="1" dirty="0" err="1">
                <a:solidFill>
                  <a:prstClr val="black"/>
                </a:solidFill>
                <a:latin typeface="Calibri"/>
              </a:rPr>
              <a:t>Alliance</a:t>
            </a:r>
            <a:r>
              <a:rPr lang="it-IT" sz="24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400" b="1" i="1" dirty="0" err="1">
                <a:solidFill>
                  <a:prstClr val="black"/>
                </a:solidFill>
                <a:latin typeface="Calibri"/>
              </a:rPr>
              <a:t>was</a:t>
            </a:r>
            <a:r>
              <a:rPr lang="it-IT" sz="2400" b="1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400" b="1" i="1" dirty="0" err="1">
                <a:solidFill>
                  <a:prstClr val="black"/>
                </a:solidFill>
                <a:latin typeface="Calibri"/>
              </a:rPr>
              <a:t>launched</a:t>
            </a:r>
            <a:r>
              <a:rPr lang="it-IT" sz="2400" b="1" i="1" dirty="0">
                <a:solidFill>
                  <a:prstClr val="black"/>
                </a:solidFill>
                <a:latin typeface="Calibri"/>
              </a:rPr>
              <a:t> in March 2013 </a:t>
            </a:r>
            <a:endParaRPr lang="en-GB" sz="2400" b="1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24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/>
          <p:nvPr/>
        </p:nvSpPr>
        <p:spPr>
          <a:xfrm>
            <a:off x="261058" y="6430876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rd-alliance.org/about-</a:t>
            </a:r>
            <a:r>
              <a:rPr lang="en-GB" sz="1600" b="1" dirty="0" err="1">
                <a:solidFill>
                  <a:schemeClr val="bg1"/>
                </a:solidFill>
              </a:rPr>
              <a:t>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6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877" y="5453721"/>
            <a:ext cx="1164167" cy="760752"/>
          </a:xfrm>
          <a:prstGeom prst="rect">
            <a:avLst/>
          </a:prstGeom>
        </p:spPr>
      </p:pic>
      <p:sp>
        <p:nvSpPr>
          <p:cNvPr id="50" name="Title 1"/>
          <p:cNvSpPr>
            <a:spLocks noGrp="1"/>
          </p:cNvSpPr>
          <p:nvPr>
            <p:ph type="title" idx="4294967295"/>
          </p:nvPr>
        </p:nvSpPr>
        <p:spPr>
          <a:xfrm>
            <a:off x="1128375" y="68039"/>
            <a:ext cx="4426261" cy="613855"/>
          </a:xfrm>
        </p:spPr>
        <p:txBody>
          <a:bodyPr>
            <a:noAutofit/>
          </a:bodyPr>
          <a:lstStyle/>
          <a:p>
            <a:r>
              <a:rPr lang="it-IT" sz="3600" dirty="0" err="1"/>
              <a:t>Who</a:t>
            </a:r>
            <a:r>
              <a:rPr lang="it-IT" sz="3600" dirty="0"/>
              <a:t> </a:t>
            </a:r>
            <a:r>
              <a:rPr lang="it-IT" sz="3600" dirty="0" err="1"/>
              <a:t>is</a:t>
            </a:r>
            <a:r>
              <a:rPr lang="it-IT" sz="3600" dirty="0"/>
              <a:t> RDA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EAC88BB8-68DF-634E-A1D4-366DE1D4AD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8" y="68039"/>
            <a:ext cx="847550" cy="5538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4764805-C753-7140-A3BB-674A55029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52607"/>
            <a:ext cx="9005728" cy="529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89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6A3C43F-353B-9349-8D71-0677FD244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30" y="681894"/>
            <a:ext cx="8327919" cy="555078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4E820C-A3EB-3B4C-9B92-324705D0977D}"/>
              </a:ext>
            </a:extLst>
          </p:cNvPr>
          <p:cNvSpPr txBox="1">
            <a:spLocks/>
          </p:cNvSpPr>
          <p:nvPr/>
        </p:nvSpPr>
        <p:spPr>
          <a:xfrm>
            <a:off x="1128375" y="68039"/>
            <a:ext cx="4426261" cy="613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/>
              <a:t>Who is RDA</a:t>
            </a:r>
            <a:endParaRPr lang="it-IT" sz="36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3735617A-A829-3C4A-92ED-371828598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8" y="68039"/>
            <a:ext cx="847550" cy="553852"/>
          </a:xfrm>
          <a:prstGeom prst="rect">
            <a:avLst/>
          </a:prstGeom>
        </p:spPr>
      </p:pic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A3D12EB6-0808-4C52-9EBF-7D3679F2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7" name="Picture 2" descr="Creative Commons License">
            <a:extLst>
              <a:ext uri="{FF2B5EF4-FFF2-40B4-BE49-F238E27FC236}">
                <a16:creationId xmlns:a16="http://schemas.microsoft.com/office/drawing/2014/main" id="{B89572ED-7876-4956-BF05-05FABB662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CAA1AF-AF39-4DB5-80BF-DA1DB79A5751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671130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661269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82593" y="3477567"/>
            <a:ext cx="2661407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it-IT" dirty="0">
                <a:solidFill>
                  <a:prstClr val="white"/>
                </a:solidFill>
                <a:latin typeface="Calibri"/>
              </a:rPr>
              <a:t>Membership breakdown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based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on 6 macro &amp; 42 sub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domains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of Science &amp; Technology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classification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i="1" dirty="0">
                <a:solidFill>
                  <a:prstClr val="white"/>
                </a:solidFill>
                <a:latin typeface="Calibri"/>
              </a:rPr>
              <a:t>(OECD Frascati)</a:t>
            </a:r>
          </a:p>
          <a:p>
            <a:pPr defTabSz="685800"/>
            <a:endParaRPr lang="it-IT" i="1" dirty="0">
              <a:solidFill>
                <a:prstClr val="white"/>
              </a:solidFill>
              <a:latin typeface="Calibri"/>
            </a:endParaRPr>
          </a:p>
          <a:p>
            <a:pPr defTabSz="685800"/>
            <a:r>
              <a:rPr lang="it-IT" i="1" dirty="0" err="1">
                <a:solidFill>
                  <a:prstClr val="white"/>
                </a:solidFill>
                <a:latin typeface="Calibri"/>
              </a:rPr>
              <a:t>Disclaimer</a:t>
            </a:r>
            <a:r>
              <a:rPr lang="it-IT" i="1" dirty="0">
                <a:solidFill>
                  <a:prstClr val="white"/>
                </a:solidFill>
                <a:latin typeface="Calibri"/>
              </a:rPr>
              <a:t>: 5,000 </a:t>
            </a:r>
            <a:r>
              <a:rPr lang="it-IT" i="1" dirty="0" err="1">
                <a:solidFill>
                  <a:prstClr val="white"/>
                </a:solidFill>
                <a:latin typeface="Calibri"/>
              </a:rPr>
              <a:t>member</a:t>
            </a:r>
            <a:r>
              <a:rPr lang="it-IT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i="1" dirty="0" err="1">
                <a:solidFill>
                  <a:prstClr val="white"/>
                </a:solidFill>
                <a:latin typeface="Calibri"/>
              </a:rPr>
              <a:t>manual</a:t>
            </a:r>
            <a:r>
              <a:rPr lang="it-IT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i="1" dirty="0" err="1">
                <a:solidFill>
                  <a:prstClr val="white"/>
                </a:solidFill>
                <a:latin typeface="Calibri"/>
              </a:rPr>
              <a:t>classification</a:t>
            </a:r>
            <a:endParaRPr lang="it-IT" i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F21C2-0357-481E-83F3-58BCB7790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33855" cy="2350368"/>
          </a:xfrm>
          <a:prstGeom prst="rect">
            <a:avLst/>
          </a:prstGeom>
        </p:spPr>
      </p:pic>
      <p:sp>
        <p:nvSpPr>
          <p:cNvPr id="10" name="Segnaposto piè di pagina 6">
            <a:extLst>
              <a:ext uri="{FF2B5EF4-FFF2-40B4-BE49-F238E27FC236}">
                <a16:creationId xmlns:a16="http://schemas.microsoft.com/office/drawing/2014/main" id="{74CA4CA8-0B78-48F0-A204-47551891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1" name="Picture 2" descr="Creative Commons License">
            <a:extLst>
              <a:ext uri="{FF2B5EF4-FFF2-40B4-BE49-F238E27FC236}">
                <a16:creationId xmlns:a16="http://schemas.microsoft.com/office/drawing/2014/main" id="{A095E852-B8BC-4310-AF2E-2F443189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9B0A31-973A-48DE-9367-FC269FBF013E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6B433E7-8B57-40D4-A28D-FFC7149CC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54" y="33449"/>
            <a:ext cx="847550" cy="55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9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E1945-2DBE-4E47-839B-3AB7D6D9E503}"/>
              </a:ext>
            </a:extLst>
          </p:cNvPr>
          <p:cNvSpPr/>
          <p:nvPr/>
        </p:nvSpPr>
        <p:spPr>
          <a:xfrm>
            <a:off x="765395" y="1012954"/>
            <a:ext cx="761321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4400" b="1" i="1" dirty="0">
                <a:solidFill>
                  <a:srgbClr val="40BA36"/>
                </a:solidFill>
              </a:rPr>
              <a:t>Once upon a time  … </a:t>
            </a:r>
          </a:p>
          <a:p>
            <a:r>
              <a:rPr lang="en-IE" sz="4400" i="1" dirty="0">
                <a:solidFill>
                  <a:srgbClr val="40BA36"/>
                </a:solidFill>
              </a:rPr>
              <a:t>there was a data management office (DMO) </a:t>
            </a:r>
          </a:p>
          <a:p>
            <a:endParaRPr lang="en-IE" sz="4400" i="1" dirty="0">
              <a:solidFill>
                <a:srgbClr val="40BA36"/>
              </a:solidFill>
            </a:endParaRPr>
          </a:p>
          <a:p>
            <a:r>
              <a:rPr lang="en-IE" sz="4400" i="1" dirty="0">
                <a:solidFill>
                  <a:srgbClr val="40BA36"/>
                </a:solidFill>
              </a:rPr>
              <a:t>Specifically …</a:t>
            </a:r>
          </a:p>
          <a:p>
            <a:r>
              <a:rPr lang="en-IE" sz="4400" i="1" dirty="0">
                <a:solidFill>
                  <a:srgbClr val="40BA36"/>
                </a:solidFill>
              </a:rPr>
              <a:t>The Biological and Chemical Oceanography (BCO) DMO</a:t>
            </a:r>
          </a:p>
        </p:txBody>
      </p:sp>
    </p:spTree>
    <p:extLst>
      <p:ext uri="{BB962C8B-B14F-4D97-AF65-F5344CB8AC3E}">
        <p14:creationId xmlns:p14="http://schemas.microsoft.com/office/powerpoint/2010/main" val="1904317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261058" y="6430876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rd-alliance.org/about-</a:t>
            </a:r>
            <a:r>
              <a:rPr lang="en-GB" sz="1600" b="1" dirty="0" err="1">
                <a:solidFill>
                  <a:schemeClr val="bg1"/>
                </a:solidFill>
              </a:rPr>
              <a:t>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1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3555" y="6034325"/>
            <a:ext cx="147919" cy="20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764996" y="5698210"/>
            <a:ext cx="147919" cy="20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A7090C-3900-2947-AFAD-4A92CC89E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3497"/>
            <a:ext cx="5342657" cy="3564491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29B97580-6B9B-0446-A4C4-791A6A6972A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387" y="3889707"/>
            <a:ext cx="3665649" cy="234503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550BD90E-CA26-9F43-B45A-4D454ED09FBB}"/>
              </a:ext>
            </a:extLst>
          </p:cNvPr>
          <p:cNvSpPr txBox="1"/>
          <p:nvPr/>
        </p:nvSpPr>
        <p:spPr>
          <a:xfrm>
            <a:off x="-32675" y="5298100"/>
            <a:ext cx="5402697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 b="1" dirty="0"/>
              <a:t>RDA </a:t>
            </a:r>
            <a:r>
              <a:rPr lang="it-IT" sz="2000" b="1" dirty="0" err="1"/>
              <a:t>members</a:t>
            </a:r>
            <a:r>
              <a:rPr lang="it-IT" sz="2000" b="1" dirty="0"/>
              <a:t> come from 137 </a:t>
            </a:r>
            <a:r>
              <a:rPr lang="it-IT" sz="2000" b="1" dirty="0" err="1"/>
              <a:t>different</a:t>
            </a:r>
            <a:r>
              <a:rPr lang="it-IT" sz="2000" b="1" dirty="0"/>
              <a:t> </a:t>
            </a:r>
            <a:r>
              <a:rPr lang="it-IT" sz="2000" b="1" dirty="0" err="1"/>
              <a:t>countries</a:t>
            </a:r>
            <a:endParaRPr lang="it-IT" sz="2000" b="1" dirty="0"/>
          </a:p>
        </p:txBody>
      </p:sp>
      <p:sp>
        <p:nvSpPr>
          <p:cNvPr id="16" name="Freccia destra 15">
            <a:extLst>
              <a:ext uri="{FF2B5EF4-FFF2-40B4-BE49-F238E27FC236}">
                <a16:creationId xmlns:a16="http://schemas.microsoft.com/office/drawing/2014/main" id="{30FC9456-F979-084F-B3EE-37FBA383132D}"/>
              </a:ext>
            </a:extLst>
          </p:cNvPr>
          <p:cNvSpPr/>
          <p:nvPr/>
        </p:nvSpPr>
        <p:spPr>
          <a:xfrm>
            <a:off x="3748044" y="5747958"/>
            <a:ext cx="1594613" cy="40011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742793D-4A4F-BD4C-ADD8-AAEA28437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568" y="1393497"/>
            <a:ext cx="3686467" cy="2450152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74D4676-C4F5-5646-80A1-03ECD4A541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8" y="68039"/>
            <a:ext cx="847550" cy="55385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F08C318-A88A-2943-BCCB-A0B08B2B2D74}"/>
              </a:ext>
            </a:extLst>
          </p:cNvPr>
          <p:cNvSpPr txBox="1">
            <a:spLocks/>
          </p:cNvSpPr>
          <p:nvPr/>
        </p:nvSpPr>
        <p:spPr>
          <a:xfrm>
            <a:off x="1128375" y="68039"/>
            <a:ext cx="6630962" cy="613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RDA </a:t>
            </a:r>
            <a:r>
              <a:rPr lang="it-IT" sz="3600" dirty="0" err="1"/>
              <a:t>Geographical</a:t>
            </a:r>
            <a:r>
              <a:rPr lang="it-IT" sz="3600" dirty="0"/>
              <a:t> Distribution</a:t>
            </a:r>
          </a:p>
        </p:txBody>
      </p:sp>
    </p:spTree>
    <p:extLst>
      <p:ext uri="{BB962C8B-B14F-4D97-AF65-F5344CB8AC3E}">
        <p14:creationId xmlns:p14="http://schemas.microsoft.com/office/powerpoint/2010/main" val="247419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/>
          <p:nvPr/>
        </p:nvSpPr>
        <p:spPr>
          <a:xfrm>
            <a:off x="261058" y="6430876"/>
            <a:ext cx="2351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</a:rPr>
              <a:t>rd-alliance.org/about-</a:t>
            </a:r>
            <a:r>
              <a:rPr lang="en-GB" sz="1600" b="1" dirty="0" err="1">
                <a:solidFill>
                  <a:schemeClr val="bg1"/>
                </a:solidFill>
              </a:rPr>
              <a:t>rda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1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4" name="Rectangle 3"/>
          <p:cNvSpPr/>
          <p:nvPr/>
        </p:nvSpPr>
        <p:spPr>
          <a:xfrm>
            <a:off x="5683555" y="6034325"/>
            <a:ext cx="147919" cy="20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764996" y="5698210"/>
            <a:ext cx="147919" cy="200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550BD90E-CA26-9F43-B45A-4D454ED09FBB}"/>
              </a:ext>
            </a:extLst>
          </p:cNvPr>
          <p:cNvSpPr txBox="1"/>
          <p:nvPr/>
        </p:nvSpPr>
        <p:spPr>
          <a:xfrm>
            <a:off x="0" y="5759989"/>
            <a:ext cx="537634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/>
              <a:t>RDA </a:t>
            </a:r>
            <a:r>
              <a:rPr lang="it-IT" b="1" dirty="0" err="1"/>
              <a:t>members</a:t>
            </a:r>
            <a:r>
              <a:rPr lang="it-IT" b="1" dirty="0"/>
              <a:t> from Europe make up +50% community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4D4676-C4F5-5646-80A1-03ECD4A54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8" y="68039"/>
            <a:ext cx="847550" cy="55385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F08C318-A88A-2943-BCCB-A0B08B2B2D74}"/>
              </a:ext>
            </a:extLst>
          </p:cNvPr>
          <p:cNvSpPr txBox="1">
            <a:spLocks/>
          </p:cNvSpPr>
          <p:nvPr/>
        </p:nvSpPr>
        <p:spPr>
          <a:xfrm>
            <a:off x="1128375" y="68039"/>
            <a:ext cx="6630962" cy="613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/>
              <a:t>RDA in Europe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7A887-05C4-46BD-92C9-8681929F7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" y="721101"/>
            <a:ext cx="6953434" cy="484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37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GB" b="1" dirty="0"/>
              <a:t>RDA Working &amp; Interest Groups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928255" y="2293563"/>
            <a:ext cx="3470390" cy="2730129"/>
          </a:xfrm>
        </p:spPr>
        <p:txBody>
          <a:bodyPr>
            <a:noAutofit/>
          </a:bodyPr>
          <a:lstStyle/>
          <a:p>
            <a:pPr marL="113157" lvl="1" indent="0">
              <a:buNone/>
            </a:pPr>
            <a:r>
              <a:rPr lang="en-US" sz="2800" b="1" dirty="0"/>
              <a:t>Working Groups</a:t>
            </a:r>
          </a:p>
          <a:p>
            <a:pPr marL="370332" lvl="1" indent="-257175"/>
            <a:r>
              <a:rPr lang="en-GB" sz="2000" dirty="0"/>
              <a:t>develop and implement data infrastructure, e.g. tools, policy, practices &amp; products that are adopted and used by projects, organizations, and communities</a:t>
            </a:r>
          </a:p>
          <a:p>
            <a:pPr marL="370332" lvl="1" indent="-257175"/>
            <a:r>
              <a:rPr lang="it-IT" sz="2000" b="1" i="1" dirty="0"/>
              <a:t>TIMING: 12-18 MONTHS</a:t>
            </a:r>
          </a:p>
          <a:p>
            <a:pPr marL="370332" lvl="1" indent="-257175"/>
            <a:r>
              <a:rPr lang="it-IT" sz="2000" b="1" i="1" dirty="0"/>
              <a:t>TOTAL: 32 </a:t>
            </a:r>
            <a:r>
              <a:rPr lang="it-IT" sz="2000" b="1" i="1" dirty="0" err="1"/>
              <a:t>Working</a:t>
            </a:r>
            <a:r>
              <a:rPr lang="it-IT" sz="2000" b="1" i="1" dirty="0"/>
              <a:t> </a:t>
            </a:r>
            <a:r>
              <a:rPr lang="it-IT" sz="2000" b="1" i="1" dirty="0" err="1"/>
              <a:t>Groups</a:t>
            </a:r>
            <a:endParaRPr lang="en-US" sz="2000" b="1" i="1" dirty="0"/>
          </a:p>
        </p:txBody>
      </p:sp>
      <p:sp>
        <p:nvSpPr>
          <p:cNvPr id="10" name="Rectangle 5"/>
          <p:cNvSpPr/>
          <p:nvPr/>
        </p:nvSpPr>
        <p:spPr>
          <a:xfrm>
            <a:off x="1338793" y="5680408"/>
            <a:ext cx="22172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GB" sz="1050" b="1" dirty="0">
                <a:solidFill>
                  <a:prstClr val="white"/>
                </a:solidFill>
                <a:latin typeface="Calibri"/>
              </a:rPr>
              <a:t>https://www.rd-alliance.org/groups</a:t>
            </a:r>
            <a:endParaRPr lang="en-GB" sz="1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1600" y="5185214"/>
            <a:ext cx="3377045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  <a:latin typeface="Calibri"/>
              </a:rPr>
              <a:t>RECOMMENDATIONS: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Concrete deliverables - “Running code”, tools, standards, etc.</a:t>
            </a:r>
          </a:p>
        </p:txBody>
      </p:sp>
      <p:sp>
        <p:nvSpPr>
          <p:cNvPr id="14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308978" y="5599068"/>
            <a:ext cx="2733394" cy="401683"/>
          </a:xfrm>
        </p:spPr>
        <p:txBody>
          <a:bodyPr/>
          <a:lstStyle/>
          <a:p>
            <a:pPr algn="l" defTabSz="685800"/>
            <a:r>
              <a:rPr lang="en-GB" sz="900" b="1" dirty="0">
                <a:solidFill>
                  <a:prstClr val="white"/>
                </a:solidFill>
                <a:latin typeface="Calibri"/>
              </a:rPr>
              <a:t>www.rd-alliance.org</a:t>
            </a:r>
          </a:p>
          <a:p>
            <a:pPr algn="l" defTabSz="685800"/>
            <a:r>
              <a:rPr lang="en-GB" sz="900" b="1" dirty="0">
                <a:solidFill>
                  <a:prstClr val="white"/>
                </a:solidFill>
                <a:latin typeface="Calibri"/>
              </a:rPr>
              <a:t>@resdatall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A84D148-5FEA-4D6F-9B3C-BA124887D98C}"/>
              </a:ext>
            </a:extLst>
          </p:cNvPr>
          <p:cNvSpPr txBox="1">
            <a:spLocks/>
          </p:cNvSpPr>
          <p:nvPr/>
        </p:nvSpPr>
        <p:spPr>
          <a:xfrm>
            <a:off x="4742473" y="2293563"/>
            <a:ext cx="3739675" cy="2730129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157" lvl="1" indent="0" defTabSz="685800">
              <a:spcBef>
                <a:spcPts val="150"/>
              </a:spcBef>
              <a:spcAft>
                <a:spcPts val="300"/>
              </a:spcAft>
              <a:buClr>
                <a:srgbClr val="99CB38"/>
              </a:buClr>
              <a:buNone/>
            </a:pP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Interest Groups</a:t>
            </a:r>
          </a:p>
          <a:p>
            <a:pPr marL="370332" lvl="1" indent="-257175" defTabSz="685800">
              <a:spcBef>
                <a:spcPts val="150"/>
              </a:spcBef>
              <a:spcAft>
                <a:spcPts val="300"/>
              </a:spcAft>
              <a:buClr>
                <a:srgbClr val="99CB38"/>
              </a:buClr>
            </a:pP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focus on solving a specific data sharing problem and identifying what kind of infrastructure needs to be built. </a:t>
            </a:r>
          </a:p>
          <a:p>
            <a:pPr marL="370332" lvl="1" indent="-257175" defTabSz="685800">
              <a:spcBef>
                <a:spcPts val="150"/>
              </a:spcBef>
              <a:spcAft>
                <a:spcPts val="300"/>
              </a:spcAft>
              <a:buClr>
                <a:srgbClr val="99CB38"/>
              </a:buClr>
            </a:pPr>
            <a:r>
              <a:rPr lang="it-IT" sz="20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</a:t>
            </a:r>
            <a:r>
              <a:rPr lang="en-GB" sz="20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IMING: as long as group is active</a:t>
            </a:r>
          </a:p>
          <a:p>
            <a:pPr marL="370332" lvl="1" indent="-257175" defTabSz="685800">
              <a:spcBef>
                <a:spcPts val="150"/>
              </a:spcBef>
              <a:spcAft>
                <a:spcPts val="300"/>
              </a:spcAft>
              <a:buClr>
                <a:srgbClr val="99CB38"/>
              </a:buClr>
            </a:pPr>
            <a:r>
              <a:rPr lang="it-IT" sz="20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T</a:t>
            </a:r>
            <a:r>
              <a:rPr lang="en-GB" sz="2000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OTAL:  61 Interest Groups</a:t>
            </a:r>
            <a:endParaRPr lang="en-US" sz="2000" b="1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CCFBF3-415F-4D82-B0BF-9BC6B1720882}"/>
              </a:ext>
            </a:extLst>
          </p:cNvPr>
          <p:cNvSpPr txBox="1"/>
          <p:nvPr/>
        </p:nvSpPr>
        <p:spPr>
          <a:xfrm>
            <a:off x="4742472" y="5188217"/>
            <a:ext cx="3624287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it-IT" b="1" dirty="0">
                <a:solidFill>
                  <a:prstClr val="black"/>
                </a:solidFill>
                <a:latin typeface="Calibri"/>
              </a:rPr>
              <a:t>OUTPUT: 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Possibly case statements for new WGs, guidelines, communication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675579-6F4F-4E8A-8174-8A3D08B2BB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3"/>
            <a:ext cx="1512060" cy="988091"/>
          </a:xfrm>
          <a:prstGeom prst="rect">
            <a:avLst/>
          </a:prstGeom>
        </p:spPr>
      </p:pic>
      <p:sp>
        <p:nvSpPr>
          <p:cNvPr id="19" name="Segnaposto piè di pagina 6">
            <a:extLst>
              <a:ext uri="{FF2B5EF4-FFF2-40B4-BE49-F238E27FC236}">
                <a16:creationId xmlns:a16="http://schemas.microsoft.com/office/drawing/2014/main" id="{900BB320-BB46-4009-9B19-C57BE5DDEEC9}"/>
              </a:ext>
            </a:extLst>
          </p:cNvPr>
          <p:cNvSpPr txBox="1">
            <a:spLocks/>
          </p:cNvSpPr>
          <p:nvPr/>
        </p:nvSpPr>
        <p:spPr>
          <a:xfrm>
            <a:off x="5647981" y="6319420"/>
            <a:ext cx="3644525" cy="5355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75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b="1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>
                <a:solidFill>
                  <a:schemeClr val="bg1"/>
                </a:solidFill>
              </a:rPr>
              <a:t>@resdatall</a:t>
            </a:r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Creative Commons License">
            <a:extLst>
              <a:ext uri="{FF2B5EF4-FFF2-40B4-BE49-F238E27FC236}">
                <a16:creationId xmlns:a16="http://schemas.microsoft.com/office/drawing/2014/main" id="{7C5B46BD-9FC1-4CF4-BC50-E38273F3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379" y="6472938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D93DF3-63A2-4B19-BE56-0F7CCBCF8FD7}"/>
              </a:ext>
            </a:extLst>
          </p:cNvPr>
          <p:cNvSpPr txBox="1"/>
          <p:nvPr/>
        </p:nvSpPr>
        <p:spPr bwMode="auto">
          <a:xfrm>
            <a:off x="8516219" y="6688838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4259422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116" y="1165108"/>
            <a:ext cx="9063277" cy="3803587"/>
          </a:xfrm>
          <a:solidFill>
            <a:schemeClr val="accent4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Domain Science - focused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Agrisemantics</a:t>
            </a: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BioSharing</a:t>
            </a: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Registry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Blockchain</a:t>
            </a: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Applications in Health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Capacity Development for Agriculture Data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Fisheries Data Interoperability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On-Farm Data Sharing (OFDS)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it-IT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Rice Data Interoperability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it-IT" sz="1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Wheat</a:t>
            </a:r>
            <a:r>
              <a:rPr lang="it-IT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Data </a:t>
            </a:r>
            <a:r>
              <a:rPr lang="it-IT" sz="1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Interoperability</a:t>
            </a:r>
            <a:r>
              <a:rPr lang="it-IT" sz="1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WG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Agricultural Data IG (IGAD)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Biodiversity Data Integration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Chemistry Research Data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Digital Practices in History and Ethnography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ESIP/RDA Earth, Space, and </a:t>
            </a:r>
            <a:r>
              <a:rPr lang="it-IT" sz="12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Environmental</a:t>
            </a: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it-IT" sz="12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Sciences</a:t>
            </a: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Geospatial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Global Water Information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Health Data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Linguistics Data Interest Group 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Mapping the Landscape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Marine Data </a:t>
            </a:r>
            <a:r>
              <a:rPr lang="it-IT" sz="120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Harmonization</a:t>
            </a: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Quality of Urban Life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it-IT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RDA/CODATA Materials Data, Infrastructure &amp; Interoperability 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Research data needs of the Photon and Neutron Science community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Small Unmanned Aircraft Systems’ Data IG</a:t>
            </a:r>
            <a:endParaRPr lang="it-IT" sz="120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Structural Biology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Weather, Climate and air quality IG</a:t>
            </a:r>
          </a:p>
          <a:p>
            <a:pPr>
              <a:spcBef>
                <a:spcPts val="450"/>
              </a:spcBef>
              <a:buFont typeface="Wingdings" pitchFamily="2" charset="2"/>
              <a:buChar char="q"/>
              <a:defRPr/>
            </a:pPr>
            <a:r>
              <a:rPr lang="en-US" sz="120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From Observational Data to Information IG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7217" y="-136430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RDA active Interest (IG) &amp; Working Groups (WG) by Focus (1)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 bwMode="auto">
          <a:xfrm>
            <a:off x="-852021" y="6442165"/>
            <a:ext cx="4783913" cy="3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rd-alliance.org/groups</a:t>
            </a:r>
          </a:p>
        </p:txBody>
      </p:sp>
      <p:sp>
        <p:nvSpPr>
          <p:cNvPr id="11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3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603541" y="441724"/>
            <a:ext cx="4522796" cy="6551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Total 93 groups:  </a:t>
            </a:r>
          </a:p>
          <a:p>
            <a:pPr algn="ctr"/>
            <a:r>
              <a:rPr lang="en-GB" dirty="0"/>
              <a:t>32 Working Groups &amp; 61 Interest Groups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2116" y="5019497"/>
            <a:ext cx="9063277" cy="12896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8A618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D29"/>
              </a:buClr>
              <a:buFont typeface="Wingdings" charset="2"/>
              <a:buChar char="§"/>
              <a:defRPr sz="180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4D700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0"/>
              </a:spcAft>
              <a:buNone/>
              <a:defRPr/>
            </a:pPr>
            <a:r>
              <a:rPr lang="en-US" sz="16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Partnership Groups</a:t>
            </a:r>
            <a:endParaRPr lang="en-US" sz="1600" kern="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 / TDWG Metadata Standards for attribution of physical and digital collections stewardship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RDA/WDS Scholarly Link Exchange Working Group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ELIXIR Bridging Force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RDA/NISO Privacy Implications of Research Data Sets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RDA/WDS Publishing Data IG</a:t>
            </a:r>
          </a:p>
          <a:p>
            <a:pPr marL="0" indent="0">
              <a:spcBef>
                <a:spcPts val="450"/>
              </a:spcBef>
              <a:spcAft>
                <a:spcPts val="0"/>
              </a:spcAft>
              <a:buNone/>
              <a:defRPr/>
            </a:pPr>
            <a:endParaRPr lang="en-US" sz="1200" kern="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03898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"/>
          <p:cNvSpPr txBox="1">
            <a:spLocks/>
          </p:cNvSpPr>
          <p:nvPr/>
        </p:nvSpPr>
        <p:spPr>
          <a:xfrm>
            <a:off x="1" y="1591798"/>
            <a:ext cx="9143999" cy="22799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/>
          <a:lstStyle>
            <a:lvl1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ts val="225"/>
              </a:spcBef>
              <a:buClr>
                <a:srgbClr val="58A618"/>
              </a:buClr>
              <a:defRPr/>
            </a:pPr>
            <a:r>
              <a:rPr lang="en-US" altLang="en-US" sz="16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Reference and Sharing - focused</a:t>
            </a:r>
            <a:endParaRPr lang="en-US" altLang="en-US" sz="1200" dirty="0">
              <a:solidFill>
                <a:schemeClr val="tx1"/>
              </a:solidFill>
              <a:latin typeface="Gisha" pitchFamily="34" charset="-79"/>
              <a:cs typeface="Gisha" pitchFamily="34" charset="-79"/>
            </a:endParaRP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Citation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Description Registry Interoperability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Security and Trust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Empirical Humanities Metadata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International Materials Resource Registries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Provenance Patterns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Storage Service Definitions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Research Data Collections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Research Data Repository Interoperability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Usage Metrics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Discovery Paradigms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National Data Services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RDA/CODATA Legal Interoperability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Reproducibility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Sharing Rewards and Credit (SHARC) IG 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 bwMode="auto">
          <a:xfrm>
            <a:off x="-852021" y="6442165"/>
            <a:ext cx="4783913" cy="3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rd-alliance.org/groups</a:t>
            </a:r>
            <a:endParaRPr lang="en-GB" altLang="en-US" sz="18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7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03541" y="945931"/>
            <a:ext cx="4522796" cy="6551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Total 93 groups:  </a:t>
            </a:r>
          </a:p>
          <a:p>
            <a:pPr algn="ctr"/>
            <a:r>
              <a:rPr lang="en-GB" dirty="0"/>
              <a:t>32 Working Groups &amp; 61 Interest Groups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0" y="3926302"/>
            <a:ext cx="9144000" cy="24066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/>
          <a:lstStyle>
            <a:lvl1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ts val="225"/>
              </a:spcBef>
              <a:buClr>
                <a:srgbClr val="58A618"/>
              </a:buClr>
              <a:defRPr/>
            </a:pPr>
            <a:r>
              <a:rPr lang="en-US" altLang="en-US" sz="16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Community Needs - focused</a:t>
            </a:r>
            <a:endParaRPr lang="en-US" altLang="en-US" sz="1200" dirty="0">
              <a:solidFill>
                <a:schemeClr val="tx1"/>
              </a:solidFill>
              <a:latin typeface="Gisha" pitchFamily="34" charset="-79"/>
              <a:cs typeface="Gisha" pitchFamily="34" charset="-79"/>
            </a:endParaRP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RDA/CODATA Summer Schools in Data Science and Cloud Computing in the Developing World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Public Health Graph WG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CODATA/RDA Research Data Science Schools for Low and Middle Income Countries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Archives &amp; Records Professionals for Research Data IG Data for Development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Development of Cloud Computing Capacity and Education in Developing World Research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Early Career and Engagement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Education and Training on handling of research data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Ethics and Social Aspects of Data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de-DE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International Indigenous Data Sovereignty IG 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Open Questionnaire for Research Data Sharing Survey IG</a:t>
            </a:r>
          </a:p>
          <a:p>
            <a:pPr marL="171450" indent="-171450">
              <a:spcBef>
                <a:spcPts val="450"/>
              </a:spcBef>
              <a:buClr>
                <a:srgbClr val="58A618"/>
              </a:buClr>
              <a:buFont typeface="Wingdings" pitchFamily="2" charset="2"/>
              <a:buChar char="q"/>
              <a:defRPr/>
            </a:pPr>
            <a:r>
              <a:rPr lang="en-US" altLang="en-US" sz="1200" b="0" dirty="0">
                <a:solidFill>
                  <a:schemeClr val="tx1"/>
                </a:solidFill>
                <a:latin typeface="Gisha" pitchFamily="34" charset="-79"/>
                <a:cs typeface="Gisha" pitchFamily="34" charset="-79"/>
              </a:rPr>
              <a:t>Data for Development IG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89F927C-7680-BD41-8870-911AD8F724BB}"/>
              </a:ext>
            </a:extLst>
          </p:cNvPr>
          <p:cNvSpPr txBox="1">
            <a:spLocks/>
          </p:cNvSpPr>
          <p:nvPr/>
        </p:nvSpPr>
        <p:spPr>
          <a:xfrm>
            <a:off x="1267217" y="-136430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RDA active Interest (IG) &amp; Working Groups (WG) by Focus (2) 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1212A0E3-A027-0B43-BAD4-846C44CFB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72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13870" y="1449326"/>
            <a:ext cx="9143999" cy="30368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8A618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D29"/>
              </a:buClr>
              <a:buFont typeface="Wingdings" charset="2"/>
              <a:buChar char="§"/>
              <a:defRPr sz="180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4D700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0"/>
              </a:spcAft>
              <a:buNone/>
              <a:defRPr/>
            </a:pPr>
            <a:r>
              <a:rPr lang="en-US" sz="16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Stewardship and Services – focused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Brokering Framework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DMP Common Standards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Exposing Data Management Plans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WDS/RDA Assessment of Data Fitness for Use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Versioning WG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Active Data Management Plans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in Context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Rescue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Domain Repositories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Virtual Research Environments IG 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Libraries for Research Data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Long tail of research data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Physical Samples and Collections in the Research Data Ecosystem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Preservation e-Infrastructure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Preservation Tools, Techniques, and Policies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RDA/WDS Certification of Digital Repositories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RDA/WDS Publishing Data Cost Recovery for Data </a:t>
            </a:r>
            <a:r>
              <a:rPr lang="en-GB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Centres</a:t>
            </a: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Repository Platforms for Research Data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Research Data Architectures in Research Institutions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Research Data Provenance IG</a:t>
            </a:r>
          </a:p>
          <a:p>
            <a:pPr>
              <a:spcBef>
                <a:spcPts val="45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policy </a:t>
            </a:r>
            <a:r>
              <a:rPr lang="en-US" sz="1200" kern="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standardisation</a:t>
            </a: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and implementation IG</a:t>
            </a:r>
          </a:p>
          <a:p>
            <a:pPr marL="0" indent="0">
              <a:spcBef>
                <a:spcPts val="450"/>
              </a:spcBef>
              <a:spcAft>
                <a:spcPts val="0"/>
              </a:spcAft>
              <a:buNone/>
              <a:defRPr/>
            </a:pPr>
            <a:endParaRPr lang="en-US" sz="1200" kern="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" y="4556234"/>
            <a:ext cx="9199160" cy="18859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numCol="2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8A618"/>
              </a:buClr>
              <a:buFont typeface="Wingdings" charset="2"/>
              <a:buChar char="§"/>
              <a:defRPr sz="2400">
                <a:solidFill>
                  <a:schemeClr val="accent4">
                    <a:lumMod val="90000"/>
                    <a:lumOff val="10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03D29"/>
              </a:buClr>
              <a:buFont typeface="Wingdings" charset="2"/>
              <a:buChar char="§"/>
              <a:defRPr sz="1800">
                <a:solidFill>
                  <a:schemeClr val="accent4">
                    <a:lumMod val="90000"/>
                    <a:lumOff val="10000"/>
                  </a:schemeClr>
                </a:solidFill>
                <a:latin typeface="+mj-lt"/>
                <a:ea typeface="ＭＳ Ｐゴシック" charset="0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4D700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/>
              </a:buClr>
              <a:buFont typeface="Wingdings" charset="2"/>
              <a:buChar char="§"/>
              <a:defRPr sz="1600">
                <a:solidFill>
                  <a:schemeClr val="accent4">
                    <a:lumMod val="90000"/>
                    <a:lumOff val="10000"/>
                  </a:schemeClr>
                </a:solidFill>
                <a:latin typeface=""/>
                <a:ea typeface="ＭＳ Ｐゴシック" charset="0"/>
                <a:cs typeface="Trebuchet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225"/>
              </a:spcBef>
              <a:spcAft>
                <a:spcPts val="0"/>
              </a:spcAft>
              <a:buNone/>
              <a:defRPr/>
            </a:pPr>
            <a:r>
              <a:rPr lang="en-US" sz="16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Base Infrastructure – focused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Array Database Assessment WG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Type Registries WG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Metadata Standards Catalog WG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PID Kernel Information WG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it-IT" sz="1200" b="1" kern="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Persistent</a:t>
            </a:r>
            <a:r>
              <a:rPr lang="it-IT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it-IT" sz="1200" b="1" kern="0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Identification</a:t>
            </a:r>
            <a:r>
              <a:rPr lang="it-IT" sz="1200" b="1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of Instruments WG</a:t>
            </a:r>
            <a:endParaRPr lang="en-US" sz="1200" b="1" kern="0" dirty="0">
              <a:solidFill>
                <a:schemeClr val="tx1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Fabric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Data Foundations and Terminology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Disciplinary Interoperability Framework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Big Data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Brokering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Metadata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PID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Software Source Code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Vocabulary Services IG</a:t>
            </a:r>
          </a:p>
          <a:p>
            <a:pPr>
              <a:spcBef>
                <a:spcPts val="225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200" kern="0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Federated Identity Management IG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-852021" y="6442165"/>
            <a:ext cx="4783913" cy="33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rd-alliance.org/groups</a:t>
            </a:r>
            <a:endParaRPr lang="en-GB" altLang="en-US" sz="18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 err="1">
                <a:solidFill>
                  <a:schemeClr val="bg1"/>
                </a:solidFill>
              </a:rPr>
              <a:t>www.rd-alliance.org</a:t>
            </a:r>
            <a:endParaRPr lang="en-GB" sz="1200" b="1" dirty="0">
              <a:solidFill>
                <a:schemeClr val="bg1"/>
              </a:solidFill>
            </a:endParaRP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7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603541" y="740973"/>
            <a:ext cx="4522796" cy="6551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Total 93 groups:  </a:t>
            </a:r>
          </a:p>
          <a:p>
            <a:pPr algn="ctr"/>
            <a:r>
              <a:rPr lang="en-GB" dirty="0"/>
              <a:t>32 Working Groups &amp; 61 Interest Groups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43F3CB8-10D0-1647-A190-2D465A1FF45C}"/>
              </a:ext>
            </a:extLst>
          </p:cNvPr>
          <p:cNvSpPr txBox="1">
            <a:spLocks/>
          </p:cNvSpPr>
          <p:nvPr/>
        </p:nvSpPr>
        <p:spPr>
          <a:xfrm>
            <a:off x="1267217" y="-136430"/>
            <a:ext cx="7543800" cy="108806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dirty="0"/>
              <a:t>RDA active Interest (IG) &amp; Working Groups (WG) by Focus (3) 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DAE35767-71A8-2E4D-A533-9C0DAB620A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9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910" y="49884"/>
            <a:ext cx="7543800" cy="1450757"/>
          </a:xfrm>
        </p:spPr>
        <p:txBody>
          <a:bodyPr/>
          <a:lstStyle/>
          <a:p>
            <a:pPr algn="r"/>
            <a:r>
              <a:rPr lang="en-US" dirty="0"/>
              <a:t>RDA Recommendations that </a:t>
            </a:r>
            <a:r>
              <a:rPr lang="en-US" b="1" dirty="0"/>
              <a:t>make data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41550"/>
            <a:ext cx="7543800" cy="1561523"/>
          </a:xfrm>
        </p:spPr>
        <p:txBody>
          <a:bodyPr>
            <a:noAutofit/>
          </a:bodyPr>
          <a:lstStyle/>
          <a:p>
            <a:r>
              <a:rPr lang="en-GB" sz="1800" dirty="0"/>
              <a:t> </a:t>
            </a:r>
          </a:p>
        </p:txBody>
      </p:sp>
      <p:sp>
        <p:nvSpPr>
          <p:cNvPr id="9" name="Rectangle 5"/>
          <p:cNvSpPr/>
          <p:nvPr/>
        </p:nvSpPr>
        <p:spPr>
          <a:xfrm>
            <a:off x="261058" y="6430876"/>
            <a:ext cx="37856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b="1" dirty="0">
                <a:solidFill>
                  <a:schemeClr val="bg1"/>
                </a:solidFill>
              </a:rPr>
              <a:t>rd-alliance.org/recommendations-outputs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1" name="Shape 486"/>
          <p:cNvSpPr txBox="1">
            <a:spLocks/>
          </p:cNvSpPr>
          <p:nvPr/>
        </p:nvSpPr>
        <p:spPr>
          <a:xfrm>
            <a:off x="718457" y="1815622"/>
            <a:ext cx="7894864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 2" panose="05020102010507070707" pitchFamily="18" charset="2"/>
              <a:buChar char="P"/>
              <a:defRPr sz="3000"/>
            </a:pPr>
            <a:r>
              <a:rPr lang="en-GB" sz="2800" dirty="0"/>
              <a:t>Adopted code, policy, specifications, standards, or practices that enable data sharing</a:t>
            </a:r>
          </a:p>
          <a:p>
            <a:pPr algn="just">
              <a:buFont typeface="Wingdings 2" panose="05020102010507070707" pitchFamily="18" charset="2"/>
              <a:buChar char="P"/>
              <a:defRPr sz="3000"/>
            </a:pPr>
            <a:r>
              <a:rPr lang="en-GB" sz="2800" dirty="0"/>
              <a:t>“Harvestable” efforts for which 12-18 months of work can eliminate a roadblock</a:t>
            </a:r>
          </a:p>
          <a:p>
            <a:pPr algn="just">
              <a:buFont typeface="Wingdings 2" panose="05020102010507070707" pitchFamily="18" charset="2"/>
              <a:buChar char="P"/>
              <a:defRPr sz="3000"/>
            </a:pPr>
            <a:r>
              <a:rPr lang="en-GB" sz="2800" dirty="0"/>
              <a:t>Efforts that have substantive applicability to groups within the data community but may not apply to all</a:t>
            </a:r>
          </a:p>
          <a:p>
            <a:pPr algn="just">
              <a:buFont typeface="Wingdings 2" panose="05020102010507070707" pitchFamily="18" charset="2"/>
              <a:buChar char="P"/>
              <a:defRPr sz="3000"/>
            </a:pPr>
            <a:r>
              <a:rPr lang="en-GB" sz="2800" dirty="0"/>
              <a:t>Efforts that can start today</a:t>
            </a:r>
          </a:p>
        </p:txBody>
      </p:sp>
      <p:sp>
        <p:nvSpPr>
          <p:cNvPr id="13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4" name="Picture 2" descr="Creative Commons Lic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66" y="1198179"/>
            <a:ext cx="36154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6C2D20"/>
                </a:solidFill>
              </a:rPr>
              <a:t>“Create - Adopt - Use”</a:t>
            </a:r>
          </a:p>
          <a:p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718457" y="5515816"/>
            <a:ext cx="789486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25 flagship recommendations  &amp; outputs with over 75 cases of adoption in different domains, </a:t>
            </a:r>
            <a:r>
              <a:rPr lang="en-US" b="1" dirty="0" err="1"/>
              <a:t>organisations</a:t>
            </a:r>
            <a:r>
              <a:rPr lang="en-US" b="1" dirty="0"/>
              <a:t> and countries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10345E0-78F4-B44F-A974-46B6D232A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70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48467" y="2032000"/>
            <a:ext cx="6326420" cy="4020457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sz="2400" b="1" dirty="0"/>
              <a:t>Recommendations: </a:t>
            </a:r>
            <a:r>
              <a:rPr lang="en-GB" sz="2400" dirty="0"/>
              <a:t>are the flagship outputs of RDA. They are RDA’s equivalent of the “specifications” or “standards” that other organisations create and endorse. </a:t>
            </a:r>
          </a:p>
          <a:p>
            <a:pPr>
              <a:defRPr/>
            </a:pPr>
            <a:r>
              <a:rPr lang="en-GB" sz="2400" b="1" dirty="0"/>
              <a:t>Supporting Outputs: </a:t>
            </a:r>
            <a:r>
              <a:rPr lang="en-GB" sz="2400" dirty="0"/>
              <a:t>are the outputs of RDA WGs and IGs that are fruit of RDA work, but are not necessarily adoptable bridges. </a:t>
            </a:r>
          </a:p>
          <a:p>
            <a:pPr>
              <a:defRPr/>
            </a:pPr>
            <a:r>
              <a:rPr lang="en-GB" sz="2400" b="1" dirty="0"/>
              <a:t>Other Outputs: </a:t>
            </a:r>
            <a:r>
              <a:rPr lang="en-GB" sz="2400" dirty="0"/>
              <a:t>include workshop reports, published articles, survey results, etc. Anything a WG or IG wants to register and report.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5394" y="235804"/>
            <a:ext cx="8169493" cy="1450757"/>
          </a:xfrm>
        </p:spPr>
        <p:txBody>
          <a:bodyPr>
            <a:normAutofit/>
          </a:bodyPr>
          <a:lstStyle/>
          <a:p>
            <a:pPr algn="r"/>
            <a:r>
              <a:rPr lang="en-GB" sz="4400" dirty="0"/>
              <a:t>RDA Recommendations &amp; Outputs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400" b="1" dirty="0">
                <a:solidFill>
                  <a:schemeClr val="bg1"/>
                </a:solidFill>
              </a:rPr>
              <a:t>rd-alliance.org/recommendations-and-outputs/all-recommendations-and-outputs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3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4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78" y="2096072"/>
            <a:ext cx="1792713" cy="2154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D5360D1-7776-8440-9EBF-9E2D31471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  <p:sp>
        <p:nvSpPr>
          <p:cNvPr id="12" name="CasellaDiTesto 1">
            <a:extLst>
              <a:ext uri="{FF2B5EF4-FFF2-40B4-BE49-F238E27FC236}">
                <a16:creationId xmlns:a16="http://schemas.microsoft.com/office/drawing/2014/main" id="{CF626721-A4F9-4F90-850D-214BFBD16D6C}"/>
              </a:ext>
            </a:extLst>
          </p:cNvPr>
          <p:cNvSpPr txBox="1"/>
          <p:nvPr/>
        </p:nvSpPr>
        <p:spPr>
          <a:xfrm>
            <a:off x="117036" y="4659926"/>
            <a:ext cx="2244398" cy="1695684"/>
          </a:xfrm>
          <a:prstGeom prst="rect">
            <a:avLst/>
          </a:prstGeom>
          <a:solidFill>
            <a:srgbClr val="DCE8DC"/>
          </a:solidFill>
        </p:spPr>
        <p:txBody>
          <a:bodyPr wrap="square" tIns="180000" bIns="108000" rtlCol="0">
            <a:spAutoFit/>
          </a:bodyPr>
          <a:lstStyle/>
          <a:p>
            <a:pPr algn="ctr"/>
            <a:r>
              <a:rPr lang="it-IT" b="1" dirty="0">
                <a:solidFill>
                  <a:srgbClr val="40BA36"/>
                </a:solidFill>
              </a:rPr>
              <a:t>25 RECOMMENDATIONS &amp;  OUTPUTS </a:t>
            </a:r>
          </a:p>
          <a:p>
            <a:pPr algn="ctr">
              <a:lnSpc>
                <a:spcPts val="1860"/>
              </a:lnSpc>
            </a:pPr>
            <a:endParaRPr lang="it-IT" sz="2000" b="1" dirty="0">
              <a:solidFill>
                <a:srgbClr val="40BA36"/>
              </a:solidFill>
            </a:endParaRPr>
          </a:p>
          <a:p>
            <a:pPr algn="ctr">
              <a:lnSpc>
                <a:spcPts val="1200"/>
              </a:lnSpc>
            </a:pPr>
            <a:r>
              <a:rPr lang="it-IT" b="1" dirty="0">
                <a:solidFill>
                  <a:srgbClr val="40BA36"/>
                </a:solidFill>
              </a:rPr>
              <a:t>75+ ADOPTION CASES</a:t>
            </a:r>
          </a:p>
        </p:txBody>
      </p:sp>
    </p:spTree>
    <p:extLst>
      <p:ext uri="{BB962C8B-B14F-4D97-AF65-F5344CB8AC3E}">
        <p14:creationId xmlns:p14="http://schemas.microsoft.com/office/powerpoint/2010/main" val="1769847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3" name="Picture 2" descr="Creative Commons Licen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3F53EC1B-A1E4-A348-8B14-A9BB7FB7D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id="{37881E54-5A22-A943-842B-4A01D6E9F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609"/>
            <a:ext cx="1423488" cy="127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BE1B66CA-D74E-AE47-B471-B25656C06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>
            <a:normAutofit/>
          </a:bodyPr>
          <a:lstStyle/>
          <a:p>
            <a:pPr algn="r"/>
            <a:r>
              <a:rPr lang="en-US" sz="4400" dirty="0"/>
              <a:t>RDA Community Plenary Meetings</a:t>
            </a:r>
            <a:endParaRPr lang="it-IT" sz="44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522C830-37A5-7A43-AE3A-42D16B1AF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116" y="2158877"/>
            <a:ext cx="8246871" cy="4015651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GB" altLang="en-US" sz="2800" dirty="0"/>
              <a:t>organised around the world every 6 months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800" dirty="0"/>
              <a:t>bringing together a unique community of </a:t>
            </a:r>
            <a:r>
              <a:rPr lang="en-GB" altLang="en-US" sz="2800" b="1" dirty="0"/>
              <a:t>data science professionals, from multiple disciplines and domains</a:t>
            </a:r>
            <a:r>
              <a:rPr lang="en-GB" altLang="en-US" sz="2800" dirty="0"/>
              <a:t>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800" dirty="0"/>
              <a:t>move the community forward in </a:t>
            </a:r>
            <a:r>
              <a:rPr lang="en-GB" altLang="en-US" sz="2800" b="1" dirty="0"/>
              <a:t>creating tangible deliverables</a:t>
            </a:r>
            <a:r>
              <a:rPr lang="en-GB" altLang="en-US" sz="2800" dirty="0"/>
              <a:t> that improve data sharing across disciplines, technologies, and countries;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800" dirty="0"/>
              <a:t>working meetings of </a:t>
            </a:r>
            <a:r>
              <a:rPr lang="en-GB" altLang="en-US" sz="2800" b="1" dirty="0"/>
              <a:t>RDA Working &amp; Interest groups</a:t>
            </a:r>
            <a:r>
              <a:rPr lang="en-GB" altLang="en-US" sz="2800" dirty="0"/>
              <a:t> and new potential groups through </a:t>
            </a:r>
            <a:r>
              <a:rPr lang="en-GB" altLang="en-US" sz="2800" b="1" dirty="0"/>
              <a:t>Birds of a Feather</a:t>
            </a:r>
            <a:r>
              <a:rPr lang="en-GB" altLang="en-US" sz="2800" dirty="0"/>
              <a:t> meetings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altLang="en-US" sz="2800" dirty="0"/>
              <a:t>presentation of new </a:t>
            </a:r>
            <a:r>
              <a:rPr lang="en-GB" altLang="en-US" sz="2800" b="1" dirty="0"/>
              <a:t>Outputs and Adoption </a:t>
            </a:r>
            <a:r>
              <a:rPr lang="en-GB" altLang="en-US" sz="2800" dirty="0"/>
              <a:t>cases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5683D51-D10F-4910-800B-28C7BAC51FDF}"/>
              </a:ext>
            </a:extLst>
          </p:cNvPr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rd-alliance.org/plenaries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8523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" y="765175"/>
            <a:ext cx="1868488" cy="1568450"/>
          </a:xfrm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608134" y="-161428"/>
            <a:ext cx="7468789" cy="86916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200" dirty="0"/>
              <a:t>RDA Plenary Meetings: benefits of attending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79650" y="1131888"/>
            <a:ext cx="6143224" cy="91916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/>
              <a:t>Exchange knowledge, share discoveries, discuss barriers and potential solutions </a:t>
            </a:r>
          </a:p>
        </p:txBody>
      </p:sp>
      <p:pic>
        <p:nvPicPr>
          <p:cNvPr id="10247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" y="3414713"/>
            <a:ext cx="18859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78062" y="3617913"/>
            <a:ext cx="6144811" cy="13287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/>
              <a:t>Expand your network and meet new committed and passionate data science professionals, working in multiple disciplines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2187" y="5259388"/>
            <a:ext cx="6160685" cy="91916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/>
              <a:t>Contribute to acceleration of data infrastructure development</a:t>
            </a:r>
          </a:p>
        </p:txBody>
      </p:sp>
      <p:pic>
        <p:nvPicPr>
          <p:cNvPr id="10250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58" y="4829175"/>
            <a:ext cx="19939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9" y="2333625"/>
            <a:ext cx="1270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279650" y="2333625"/>
            <a:ext cx="6143224" cy="91916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/>
              <a:t>Learn about new trends, strategies, research developments, directions and policies</a:t>
            </a:r>
          </a:p>
        </p:txBody>
      </p:sp>
      <p:sp>
        <p:nvSpPr>
          <p:cNvPr id="1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8" name="Picture 2" descr="Creative Commons Licens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rd-alliance.org/plenaries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8284C14-753A-8F4E-9E63-E745064682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4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57A6A-E858-4DCD-8934-26EDEBD2F5BE}"/>
              </a:ext>
            </a:extLst>
          </p:cNvPr>
          <p:cNvSpPr/>
          <p:nvPr/>
        </p:nvSpPr>
        <p:spPr>
          <a:xfrm>
            <a:off x="677537" y="920621"/>
            <a:ext cx="778892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40BA36"/>
                </a:solidFill>
              </a:rPr>
              <a:t>The Challenge</a:t>
            </a:r>
          </a:p>
          <a:p>
            <a:r>
              <a:rPr lang="en-US" sz="4000" i="1" dirty="0">
                <a:solidFill>
                  <a:srgbClr val="40BA36"/>
                </a:solidFill>
              </a:rPr>
              <a:t>Curating research data for over a decade and currently operating on a 5-year grant. With data management best practices changes within a funding cycle, it is hard to make </a:t>
            </a:r>
            <a:r>
              <a:rPr lang="en-US" sz="4000" b="1" i="1" dirty="0">
                <a:solidFill>
                  <a:schemeClr val="bg1"/>
                </a:solidFill>
              </a:rPr>
              <a:t>major systemic changes to workflows and infrastructure</a:t>
            </a:r>
            <a:r>
              <a:rPr lang="en-US" sz="4000" i="1" dirty="0">
                <a:solidFill>
                  <a:srgbClr val="40BA36"/>
                </a:solidFill>
              </a:rPr>
              <a:t>.</a:t>
            </a:r>
            <a:endParaRPr lang="en-IE" sz="4000" i="1" dirty="0">
              <a:solidFill>
                <a:srgbClr val="40B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30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85725" y="1419225"/>
            <a:ext cx="8345488" cy="483907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dirty="0"/>
              <a:t> </a:t>
            </a: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8431213" y="6467475"/>
            <a:ext cx="776287" cy="446088"/>
            <a:chOff x="-36512" y="44624"/>
            <a:chExt cx="776175" cy="446856"/>
          </a:xfrm>
        </p:grpSpPr>
        <p:pic>
          <p:nvPicPr>
            <p:cNvPr id="8198" name="Picture 2" descr="Creative Commons Licen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0" y="44624"/>
              <a:ext cx="665870" cy="23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36512" y="260896"/>
              <a:ext cx="776175" cy="2305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E7E6E6"/>
                  </a:solidFill>
                  <a:latin typeface="Calibri Light" panose="020F0302020204030204"/>
                </a:rPr>
                <a:t>CC BY-SA 4.0</a:t>
              </a:r>
            </a:p>
          </p:txBody>
        </p:sp>
      </p:grpSp>
      <p:sp>
        <p:nvSpPr>
          <p:cNvPr id="9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rd-alliance.org/plenaries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840821"/>
            <a:ext cx="9144000" cy="565071"/>
          </a:xfrm>
          <a:prstGeom prst="rect">
            <a:avLst/>
          </a:prstGeom>
          <a:solidFill>
            <a:schemeClr val="accent1">
              <a:lumMod val="50000"/>
              <a:alpha val="72157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163367" tIns="81683" rIns="163367" bIns="81683" rtlCol="0">
            <a:spAutoFit/>
          </a:bodyPr>
          <a:lstStyle/>
          <a:p>
            <a:pPr algn="ctr"/>
            <a:r>
              <a:rPr lang="it-IT" sz="1300" dirty="0"/>
              <a:t>To find out more visit: </a:t>
            </a:r>
          </a:p>
          <a:p>
            <a:pPr algn="ctr"/>
            <a:r>
              <a:rPr lang="it-IT" sz="1300" b="1" u="sng" dirty="0" err="1"/>
              <a:t>https</a:t>
            </a:r>
            <a:r>
              <a:rPr lang="it-IT" sz="1300" b="1" u="sng" dirty="0"/>
              <a:t>://www.rd-alliance.org/plenaries/rda-twelfth-plenary-meeting-part-international-data-week-2018-gaborone-botswana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30D160-7E29-F14F-8E43-1232E8E6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20288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7F84837-E672-4DC7-A93B-A5E556DABE87}"/>
              </a:ext>
            </a:extLst>
          </p:cNvPr>
          <p:cNvSpPr txBox="1">
            <a:spLocks/>
          </p:cNvSpPr>
          <p:nvPr/>
        </p:nvSpPr>
        <p:spPr bwMode="auto">
          <a:xfrm>
            <a:off x="4222552" y="689864"/>
            <a:ext cx="4984948" cy="506547"/>
          </a:xfrm>
          <a:prstGeom prst="rect">
            <a:avLst/>
          </a:prstGeom>
          <a:solidFill>
            <a:srgbClr val="BABABA">
              <a:alpha val="49804"/>
            </a:srgbClr>
          </a:solidFill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Digital Frontiers of Global Science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ACE1E8-6426-6B49-9B0B-7590687B97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59"/>
          <a:stretch/>
        </p:blipFill>
        <p:spPr>
          <a:xfrm>
            <a:off x="0" y="4347933"/>
            <a:ext cx="9144000" cy="124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9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egaphone art">
            <a:extLst>
              <a:ext uri="{FF2B5EF4-FFF2-40B4-BE49-F238E27FC236}">
                <a16:creationId xmlns:a16="http://schemas.microsoft.com/office/drawing/2014/main" id="{065F5BC4-B808-4ADA-BA06-74C62C093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 bwMode="auto">
          <a:xfrm>
            <a:off x="6739670" y="3729092"/>
            <a:ext cx="2360004" cy="19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30D160-7E29-F14F-8E43-1232E8E6B1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64"/>
          <a:stretch/>
        </p:blipFill>
        <p:spPr>
          <a:xfrm>
            <a:off x="6739670" y="1351109"/>
            <a:ext cx="2360004" cy="2230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8431213" y="6467475"/>
            <a:ext cx="776287" cy="446088"/>
            <a:chOff x="-36512" y="44624"/>
            <a:chExt cx="776175" cy="446856"/>
          </a:xfrm>
        </p:grpSpPr>
        <p:pic>
          <p:nvPicPr>
            <p:cNvPr id="8198" name="Picture 2" descr="Creative Commons Licens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0" y="44624"/>
              <a:ext cx="665870" cy="23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36512" y="260896"/>
              <a:ext cx="776175" cy="2305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E7E6E6"/>
                  </a:solidFill>
                  <a:latin typeface="Calibri Light" panose="020F0302020204030204"/>
                </a:rPr>
                <a:t>CC BY-SA 4.0</a:t>
              </a:r>
            </a:p>
          </p:txBody>
        </p:sp>
      </p:grpSp>
      <p:sp>
        <p:nvSpPr>
          <p:cNvPr id="9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62D2C9-6072-42FC-BFBB-BE9A8019F5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1912" y="156360"/>
            <a:ext cx="7344888" cy="1023811"/>
          </a:xfrm>
        </p:spPr>
        <p:txBody>
          <a:bodyPr>
            <a:normAutofit/>
          </a:bodyPr>
          <a:lstStyle/>
          <a:p>
            <a:pPr algn="ctr"/>
            <a:r>
              <a:rPr lang="en-IE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RDA EU Expert &amp; Early Career </a:t>
            </a:r>
            <a:r>
              <a:rPr lang="en-IE" sz="3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CALLS </a:t>
            </a:r>
            <a:r>
              <a:rPr lang="en-IE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grants to support EUROPEAN participation to 12th Plenary meeting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F84837-E672-4DC7-A93B-A5E556DABE87}"/>
              </a:ext>
            </a:extLst>
          </p:cNvPr>
          <p:cNvSpPr txBox="1">
            <a:spLocks/>
          </p:cNvSpPr>
          <p:nvPr/>
        </p:nvSpPr>
        <p:spPr bwMode="auto">
          <a:xfrm>
            <a:off x="6739670" y="2978038"/>
            <a:ext cx="2394356" cy="676900"/>
          </a:xfrm>
          <a:prstGeom prst="rect">
            <a:avLst/>
          </a:prstGeom>
          <a:solidFill>
            <a:srgbClr val="BABABA">
              <a:alpha val="49804"/>
            </a:srgbClr>
          </a:solidFill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Digital Frontiers of Global Science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0FB37C84-00EE-49F8-B471-00E1CA6D5566}"/>
              </a:ext>
            </a:extLst>
          </p:cNvPr>
          <p:cNvSpPr txBox="1">
            <a:spLocks/>
          </p:cNvSpPr>
          <p:nvPr/>
        </p:nvSpPr>
        <p:spPr>
          <a:xfrm>
            <a:off x="40115" y="1375028"/>
            <a:ext cx="6553201" cy="475137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en-IE" sz="2400" b="1" dirty="0">
                <a:solidFill>
                  <a:schemeClr val="accent5">
                    <a:lumMod val="75000"/>
                  </a:schemeClr>
                </a:solidFill>
              </a:rPr>
              <a:t>Students and early career professionals</a:t>
            </a:r>
            <a:r>
              <a:rPr lang="en-IE" sz="2400" dirty="0"/>
              <a:t>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E" sz="2400" dirty="0"/>
              <a:t>Apply for one of  </a:t>
            </a:r>
            <a:r>
              <a:rPr lang="en-IE" sz="2400" b="1" dirty="0">
                <a:solidFill>
                  <a:schemeClr val="accent5">
                    <a:lumMod val="75000"/>
                  </a:schemeClr>
                </a:solidFill>
              </a:rPr>
              <a:t>7 grants of maximum €1750</a:t>
            </a:r>
          </a:p>
          <a:p>
            <a:pPr marL="0" indent="0" algn="ctr">
              <a:buNone/>
            </a:pPr>
            <a:r>
              <a:rPr lang="en-IE" sz="2400" b="1" dirty="0">
                <a:hlinkClick r:id="rId6"/>
              </a:rPr>
              <a:t>https://grants.rd-alliance.org/OpenCalls/call-early-careers</a:t>
            </a:r>
            <a:endParaRPr lang="en-IE" sz="2400" b="1" dirty="0"/>
          </a:p>
          <a:p>
            <a:pPr marL="0" indent="0" algn="ctr">
              <a:buNone/>
            </a:pPr>
            <a:endParaRPr lang="en-IE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E" sz="2400" b="1" dirty="0">
                <a:solidFill>
                  <a:schemeClr val="accent5">
                    <a:lumMod val="75000"/>
                  </a:schemeClr>
                </a:solidFill>
              </a:rPr>
              <a:t>Mid-career or senior data professional or scientist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E" sz="2400" dirty="0"/>
              <a:t>Apply for one of </a:t>
            </a:r>
            <a:r>
              <a:rPr lang="en-IE" sz="2400" b="1" dirty="0">
                <a:solidFill>
                  <a:schemeClr val="accent5">
                    <a:lumMod val="75000"/>
                  </a:schemeClr>
                </a:solidFill>
              </a:rPr>
              <a:t>5 grants of maximum €1800</a:t>
            </a:r>
          </a:p>
          <a:p>
            <a:pPr marL="0" indent="0" algn="ctr">
              <a:buNone/>
            </a:pPr>
            <a:r>
              <a:rPr lang="en-IE" sz="2400" b="1" dirty="0">
                <a:hlinkClick r:id="rId7"/>
              </a:rPr>
              <a:t>https://grants.rd-alliance.org/OpenCalls/call-experts</a:t>
            </a:r>
            <a:endParaRPr lang="en-IE" sz="2400" b="1" dirty="0"/>
          </a:p>
          <a:p>
            <a:br>
              <a:rPr lang="en-IE" sz="3200" dirty="0"/>
            </a:br>
            <a:endParaRPr lang="en-IE" sz="3200" dirty="0"/>
          </a:p>
        </p:txBody>
      </p: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C45AB9C1-AE03-475C-9569-B4B1E160F504}"/>
              </a:ext>
            </a:extLst>
          </p:cNvPr>
          <p:cNvSpPr txBox="1">
            <a:spLocks/>
          </p:cNvSpPr>
          <p:nvPr/>
        </p:nvSpPr>
        <p:spPr>
          <a:xfrm>
            <a:off x="-720768" y="5241117"/>
            <a:ext cx="6970814" cy="102381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71400" lvl="8" indent="0">
              <a:buNone/>
            </a:pPr>
            <a:r>
              <a:rPr lang="en-I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Deadline 30 august 2018, 17:00 CEST</a:t>
            </a: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DFC038AE-2C31-4D46-A3D0-8AC42489C7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41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19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"/>
          <a:stretch/>
        </p:blipFill>
        <p:spPr>
          <a:xfrm>
            <a:off x="0" y="0"/>
            <a:ext cx="9144000" cy="6482613"/>
          </a:xfrm>
          <a:prstGeom prst="rect">
            <a:avLst/>
          </a:prstGeom>
        </p:spPr>
      </p:pic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38903" y="5955631"/>
            <a:ext cx="9105097" cy="48786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https://</a:t>
            </a:r>
            <a:r>
              <a:rPr lang="en-GB" altLang="en-US" sz="2000" dirty="0" err="1">
                <a:solidFill>
                  <a:schemeClr val="bg1"/>
                </a:solidFill>
              </a:rPr>
              <a:t>rd-alliance.org</a:t>
            </a:r>
            <a:r>
              <a:rPr lang="en-GB" altLang="en-US" sz="2000" dirty="0">
                <a:solidFill>
                  <a:schemeClr val="bg1"/>
                </a:solidFill>
              </a:rPr>
              <a:t>/plenaries/</a:t>
            </a:r>
            <a:r>
              <a:rPr lang="en-GB" altLang="en-US" sz="2000" dirty="0" err="1">
                <a:solidFill>
                  <a:schemeClr val="bg1"/>
                </a:solidFill>
              </a:rPr>
              <a:t>rda</a:t>
            </a:r>
            <a:r>
              <a:rPr lang="en-GB" altLang="en-US" sz="2000" dirty="0">
                <a:solidFill>
                  <a:schemeClr val="bg1"/>
                </a:solidFill>
              </a:rPr>
              <a:t>-thirteenth-plenary-meeting-</a:t>
            </a:r>
            <a:r>
              <a:rPr lang="en-GB" altLang="en-US" sz="2000" dirty="0" err="1">
                <a:solidFill>
                  <a:schemeClr val="bg1"/>
                </a:solidFill>
              </a:rPr>
              <a:t>philadelphia</a:t>
            </a:r>
            <a:r>
              <a:rPr lang="en-GB" altLang="en-US" sz="2000" dirty="0">
                <a:solidFill>
                  <a:schemeClr val="bg1"/>
                </a:solidFill>
              </a:rPr>
              <a:t>-us</a:t>
            </a:r>
          </a:p>
        </p:txBody>
      </p:sp>
      <p:grpSp>
        <p:nvGrpSpPr>
          <p:cNvPr id="8196" name="Group 3"/>
          <p:cNvGrpSpPr>
            <a:grpSpLocks/>
          </p:cNvGrpSpPr>
          <p:nvPr/>
        </p:nvGrpSpPr>
        <p:grpSpPr bwMode="auto">
          <a:xfrm>
            <a:off x="8431213" y="6467475"/>
            <a:ext cx="776287" cy="446088"/>
            <a:chOff x="-36512" y="44624"/>
            <a:chExt cx="776175" cy="446856"/>
          </a:xfrm>
        </p:grpSpPr>
        <p:pic>
          <p:nvPicPr>
            <p:cNvPr id="8198" name="Picture 2" descr="Creative Commons Licen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0" y="44624"/>
              <a:ext cx="665870" cy="23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36512" y="260896"/>
              <a:ext cx="776175" cy="2305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dirty="0">
                  <a:solidFill>
                    <a:srgbClr val="E7E6E6"/>
                  </a:solidFill>
                  <a:latin typeface="Calibri Light" panose="020F0302020204030204"/>
                </a:rPr>
                <a:t>CC BY-SA 4.0</a:t>
              </a:r>
            </a:p>
          </p:txBody>
        </p:sp>
      </p:grpSp>
      <p:sp>
        <p:nvSpPr>
          <p:cNvPr id="9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rd-alliance.org/plenaries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47603" y="145033"/>
            <a:ext cx="644879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RDA’s 13</a:t>
            </a:r>
            <a:r>
              <a:rPr lang="en-US" sz="3200" b="1" baseline="30000" dirty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th</a:t>
            </a:r>
            <a:r>
              <a:rPr lang="en-US" sz="3200" b="1" dirty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 Plenary Meeting</a:t>
            </a:r>
          </a:p>
          <a:p>
            <a:pPr algn="ctr"/>
            <a:r>
              <a:rPr lang="en-US" sz="3200" b="1" dirty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Philadelphia, Pennsylvania</a:t>
            </a:r>
          </a:p>
          <a:p>
            <a:pPr algn="ctr"/>
            <a:r>
              <a:rPr lang="en-US" sz="3200" b="1" dirty="0">
                <a:ln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</a:rPr>
              <a:t>2- 4 April 2019</a:t>
            </a:r>
          </a:p>
        </p:txBody>
      </p:sp>
    </p:spTree>
    <p:extLst>
      <p:ext uri="{BB962C8B-B14F-4D97-AF65-F5344CB8AC3E}">
        <p14:creationId xmlns:p14="http://schemas.microsoft.com/office/powerpoint/2010/main" val="256548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27880" y="449036"/>
            <a:ext cx="7468789" cy="970543"/>
          </a:xfrm>
        </p:spPr>
        <p:txBody>
          <a:bodyPr>
            <a:noAutofit/>
          </a:bodyPr>
          <a:lstStyle/>
          <a:p>
            <a:pPr algn="r" eaLnBrk="1" hangingPunct="1"/>
            <a:r>
              <a:rPr lang="en-GB" altLang="en-US" sz="6600" b="1" dirty="0">
                <a:solidFill>
                  <a:srgbClr val="FF0000"/>
                </a:solidFill>
              </a:rPr>
              <a:t>Call to 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4085" y="1781368"/>
            <a:ext cx="7468789" cy="57888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Sign up as an RDA Community Member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6615" y="4028257"/>
            <a:ext cx="7460055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Attend an RDA Plenary Meeting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6614" y="4831305"/>
            <a:ext cx="7460055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Set up an Interest / Working group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085" y="2518162"/>
            <a:ext cx="7468789" cy="5788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Join Working &amp; Interest Groups</a:t>
            </a:r>
          </a:p>
        </p:txBody>
      </p:sp>
      <p:sp>
        <p:nvSpPr>
          <p:cNvPr id="1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18" name="Picture 2" descr="Creative Commons Lic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 bwMode="auto">
          <a:xfrm>
            <a:off x="0" y="6408542"/>
            <a:ext cx="4802394" cy="3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1600" b="1" dirty="0">
                <a:solidFill>
                  <a:schemeClr val="bg1"/>
                </a:solidFill>
                <a:ea typeface="ＭＳ Ｐゴシック" pitchFamily="34" charset="-128"/>
              </a:rPr>
              <a:t>rd-alliance.org/plenaries</a:t>
            </a:r>
            <a:endParaRPr lang="en-GB" altLang="en-US" sz="14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D8284C14-753A-8F4E-9E63-E74506468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" y="77491"/>
            <a:ext cx="1177241" cy="769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2ACF6-7FB7-41A8-8648-A99067EC45CC}"/>
              </a:ext>
            </a:extLst>
          </p:cNvPr>
          <p:cNvSpPr txBox="1"/>
          <p:nvPr/>
        </p:nvSpPr>
        <p:spPr>
          <a:xfrm>
            <a:off x="945350" y="3272084"/>
            <a:ext cx="7468789" cy="57888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Join National Group – RDA in …..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E0C605-401D-4852-B0C2-CA5705FF0D0B}"/>
              </a:ext>
            </a:extLst>
          </p:cNvPr>
          <p:cNvSpPr txBox="1"/>
          <p:nvPr/>
        </p:nvSpPr>
        <p:spPr>
          <a:xfrm>
            <a:off x="962819" y="5607328"/>
            <a:ext cx="7460055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/>
              <a:t>Adopt an RDA Recommendation or Output</a:t>
            </a:r>
          </a:p>
        </p:txBody>
      </p:sp>
    </p:spTree>
    <p:extLst>
      <p:ext uri="{BB962C8B-B14F-4D97-AF65-F5344CB8AC3E}">
        <p14:creationId xmlns:p14="http://schemas.microsoft.com/office/powerpoint/2010/main" val="967692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389" y="1194604"/>
            <a:ext cx="8075221" cy="4983951"/>
          </a:xfrm>
        </p:spPr>
        <p:txBody>
          <a:bodyPr>
            <a:noAutofit/>
          </a:bodyPr>
          <a:lstStyle/>
          <a:p>
            <a:pPr algn="l"/>
            <a:r>
              <a:rPr lang="en-US" sz="4400" b="1" i="1" dirty="0">
                <a:solidFill>
                  <a:srgbClr val="40BA36"/>
                </a:solidFill>
              </a:rPr>
              <a:t>The Research Data Alliance is … </a:t>
            </a:r>
            <a:br>
              <a:rPr lang="en-US" sz="4400" b="1" i="1" dirty="0">
                <a:solidFill>
                  <a:srgbClr val="40BA36"/>
                </a:solidFill>
              </a:rPr>
            </a:br>
            <a:r>
              <a:rPr lang="en-US" sz="4400" b="1" dirty="0">
                <a:solidFill>
                  <a:srgbClr val="40BA36"/>
                </a:solidFill>
              </a:rPr>
              <a:t>an enabling </a:t>
            </a:r>
            <a:r>
              <a:rPr lang="en-US" sz="4400" b="1" dirty="0" err="1">
                <a:solidFill>
                  <a:srgbClr val="40BA36"/>
                </a:solidFill>
              </a:rPr>
              <a:t>organisation</a:t>
            </a:r>
            <a:r>
              <a:rPr lang="en-US" sz="4400" b="1" dirty="0">
                <a:solidFill>
                  <a:srgbClr val="40BA36"/>
                </a:solidFill>
              </a:rPr>
              <a:t> offering a global, open, neutral, experienced and independent forum to interact and build state-of-the-art data solutions with data professionals, scientists, ICT experts and academics from around the world.</a:t>
            </a: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1AEEF09A-BEAD-4841-A7C2-0A21343E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6449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7" name="Picture 2" descr="Creative Commons License">
            <a:extLst>
              <a:ext uri="{FF2B5EF4-FFF2-40B4-BE49-F238E27FC236}">
                <a16:creationId xmlns:a16="http://schemas.microsoft.com/office/drawing/2014/main" id="{C8D88883-CE90-45D8-BBD7-16488CFA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9967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DA54B-6831-4646-9627-21204F90A6AD}"/>
              </a:ext>
            </a:extLst>
          </p:cNvPr>
          <p:cNvSpPr txBox="1"/>
          <p:nvPr/>
        </p:nvSpPr>
        <p:spPr bwMode="auto">
          <a:xfrm>
            <a:off x="8422874" y="6695867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B7B74-AF40-4A8D-B091-CB66A596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5673" cy="11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45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008" y="2111477"/>
            <a:ext cx="8573984" cy="2635046"/>
          </a:xfrm>
        </p:spPr>
        <p:txBody>
          <a:bodyPr>
            <a:noAutofit/>
          </a:bodyPr>
          <a:lstStyle/>
          <a:p>
            <a:pPr algn="l"/>
            <a:r>
              <a:rPr lang="en-US" sz="4400" b="1" i="1" dirty="0">
                <a:solidFill>
                  <a:srgbClr val="40BA36"/>
                </a:solidFill>
              </a:rPr>
              <a:t>The Research Data Alliance is building global bridges and connections.</a:t>
            </a:r>
            <a:br>
              <a:rPr lang="en-US" sz="4400" b="1" i="1" dirty="0">
                <a:solidFill>
                  <a:srgbClr val="40BA36"/>
                </a:solidFill>
              </a:rPr>
            </a:br>
            <a:br>
              <a:rPr lang="en-US" sz="4400" b="1" i="1" dirty="0">
                <a:solidFill>
                  <a:srgbClr val="40BA36"/>
                </a:solidFill>
              </a:rPr>
            </a:br>
            <a:r>
              <a:rPr lang="en-US" sz="4400" b="1" i="1" dirty="0">
                <a:solidFill>
                  <a:srgbClr val="40BA36"/>
                </a:solidFill>
              </a:rPr>
              <a:t>The Research Data Alliance is YOU</a:t>
            </a:r>
            <a:endParaRPr lang="en-US" sz="4400" b="1" dirty="0">
              <a:solidFill>
                <a:srgbClr val="40BA36"/>
              </a:solidFill>
            </a:endParaRPr>
          </a:p>
        </p:txBody>
      </p:sp>
      <p:sp>
        <p:nvSpPr>
          <p:cNvPr id="6" name="Segnaposto piè di pagina 6">
            <a:extLst>
              <a:ext uri="{FF2B5EF4-FFF2-40B4-BE49-F238E27FC236}">
                <a16:creationId xmlns:a16="http://schemas.microsoft.com/office/drawing/2014/main" id="{1AEEF09A-BEAD-4841-A7C2-0A21343E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6449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7" name="Picture 2" descr="Creative Commons License">
            <a:extLst>
              <a:ext uri="{FF2B5EF4-FFF2-40B4-BE49-F238E27FC236}">
                <a16:creationId xmlns:a16="http://schemas.microsoft.com/office/drawing/2014/main" id="{C8D88883-CE90-45D8-BBD7-16488CFA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9967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3DA54B-6831-4646-9627-21204F90A6AD}"/>
              </a:ext>
            </a:extLst>
          </p:cNvPr>
          <p:cNvSpPr txBox="1"/>
          <p:nvPr/>
        </p:nvSpPr>
        <p:spPr bwMode="auto">
          <a:xfrm>
            <a:off x="8422874" y="6695867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B7B74-AF40-4A8D-B091-CB66A596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5673" cy="11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0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title"/>
          </p:nvPr>
        </p:nvSpPr>
        <p:spPr>
          <a:xfrm>
            <a:off x="335351" y="630921"/>
            <a:ext cx="2335576" cy="3086056"/>
          </a:xfrm>
        </p:spPr>
        <p:txBody>
          <a:bodyPr anchor="ctr" anchorCtr="0"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it-IT" sz="2400" b="1" dirty="0"/>
              <a:t>RDA  @ </a:t>
            </a:r>
            <a:r>
              <a:rPr lang="en-IE" b="1" dirty="0" err="1"/>
              <a:t>GridKA</a:t>
            </a:r>
            <a:r>
              <a:rPr lang="en-IE" b="1" dirty="0"/>
              <a:t> School 2018</a:t>
            </a:r>
            <a:br>
              <a:rPr lang="it-IT" sz="2400" b="1" dirty="0"/>
            </a:br>
            <a:r>
              <a:rPr lang="it-IT" sz="2400" b="1" dirty="0"/>
              <a:t>29 August 2018</a:t>
            </a:r>
            <a:br>
              <a:rPr lang="it-IT" sz="2400" b="1" dirty="0"/>
            </a:br>
            <a:r>
              <a:rPr lang="it-IT" sz="2400" b="1" dirty="0"/>
              <a:t>Karlsruhe, Germany</a:t>
            </a:r>
            <a:br>
              <a:rPr lang="it-IT" sz="2400" b="1" dirty="0"/>
            </a:br>
            <a:br>
              <a:rPr lang="it-IT" sz="2400" b="1" dirty="0"/>
            </a:br>
            <a:r>
              <a:rPr lang="en-GB" sz="1350" b="1" cap="all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www.rd-alliance.org/</a:t>
            </a:r>
            <a:br>
              <a:rPr lang="en-GB" sz="1350" b="1" cap="all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r>
              <a:rPr lang="en-GB" sz="1350" b="1" cap="all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@</a:t>
            </a:r>
            <a:r>
              <a:rPr lang="en-GB" sz="1350" b="1" cap="all" spc="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resdatall</a:t>
            </a:r>
            <a:br>
              <a:rPr lang="en-GB" sz="1350" b="1" cap="all" spc="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</a:br>
            <a:endParaRPr lang="it-IT" sz="2400" dirty="0"/>
          </a:p>
        </p:txBody>
      </p:sp>
      <p:pic>
        <p:nvPicPr>
          <p:cNvPr id="7" name="Picture 2" descr="http://copywebsiteservice.info/wp-content/uploads/2012/09/3D-Women-Question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19" y="4645276"/>
            <a:ext cx="1870610" cy="18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icone-png.com/png/54/5388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" y="3904722"/>
            <a:ext cx="1481105" cy="148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3294043" y="782197"/>
            <a:ext cx="5629619" cy="3602515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en-GB" sz="2000" b="1" u="sng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RDA Global</a:t>
            </a:r>
          </a:p>
          <a:p>
            <a:pPr marL="0" indent="0" defTabSz="685800">
              <a:buNone/>
            </a:pPr>
            <a:endParaRPr lang="fr-FR" sz="2000" b="1" dirty="0">
              <a:solidFill>
                <a:srgbClr val="51C3F9">
                  <a:lumMod val="75000"/>
                </a:srgb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 defTabSz="685800">
              <a:buNone/>
            </a:pPr>
            <a:r>
              <a:rPr lang="fr-FR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Email - </a:t>
            </a:r>
            <a:r>
              <a:rPr lang="fr-FR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enquiries@rd-alliance.org</a:t>
            </a:r>
          </a:p>
          <a:p>
            <a:pPr marL="0" indent="0" defTabSz="685800">
              <a:buNone/>
            </a:pPr>
            <a:r>
              <a:rPr lang="fr-FR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Web - </a:t>
            </a:r>
            <a:r>
              <a:rPr lang="fr-FR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www.rd-alliance.org</a:t>
            </a:r>
          </a:p>
          <a:p>
            <a:pPr marL="0" indent="0" defTabSz="685800">
              <a:buNone/>
            </a:pPr>
            <a:r>
              <a:rPr lang="fr-FR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Twitter - </a:t>
            </a:r>
            <a:r>
              <a:rPr lang="fr-FR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@</a:t>
            </a:r>
            <a:r>
              <a:rPr lang="fr-FR" sz="2000" b="1" dirty="0" err="1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resdatall</a:t>
            </a:r>
            <a:endParaRPr lang="fr-FR" sz="2000" b="1" dirty="0">
              <a:solidFill>
                <a:srgbClr val="51C3F9">
                  <a:lumMod val="50000"/>
                </a:srgb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marL="0" indent="0" defTabSz="685800">
              <a:buNone/>
            </a:pPr>
            <a:r>
              <a:rPr lang="fr-FR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LinkedIn - </a:t>
            </a:r>
            <a:r>
              <a:rPr lang="fr-FR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www.linkedin.com/in/ResearchDataAlliance</a:t>
            </a:r>
          </a:p>
          <a:p>
            <a:pPr marL="0" indent="0" defTabSz="685800">
              <a:buNone/>
            </a:pPr>
            <a:r>
              <a:rPr lang="fr-FR" sz="2000" b="1" dirty="0" err="1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Slideshare</a:t>
            </a:r>
            <a:r>
              <a:rPr lang="fr-FR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- </a:t>
            </a:r>
            <a:r>
              <a:rPr lang="fr-FR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http://www.slideshare.net/ResearchDataAlliance</a:t>
            </a:r>
            <a:endParaRPr lang="en-GB" sz="2000" dirty="0">
              <a:solidFill>
                <a:srgbClr val="51C3F9">
                  <a:lumMod val="50000"/>
                </a:srgb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3307896" y="4676900"/>
            <a:ext cx="5615766" cy="1870609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</a:pPr>
            <a:r>
              <a:rPr lang="en-GB" sz="2000" b="1" u="sng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Hilary Hanahoe, Secretary General</a:t>
            </a:r>
          </a:p>
          <a:p>
            <a:pPr marL="0" indent="0" defTabSz="685800">
              <a:buNone/>
            </a:pPr>
            <a:r>
              <a:rPr lang="en-GB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Email</a:t>
            </a:r>
            <a:r>
              <a:rPr lang="en-GB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– </a:t>
            </a:r>
            <a:r>
              <a:rPr lang="en-GB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hilary.hanahoe@gmail.com</a:t>
            </a:r>
          </a:p>
          <a:p>
            <a:pPr marL="0" indent="0" defTabSz="685800">
              <a:buNone/>
            </a:pPr>
            <a:r>
              <a:rPr lang="en-GB" sz="2000" b="1" dirty="0">
                <a:solidFill>
                  <a:srgbClr val="51C3F9">
                    <a:lumMod val="75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Twitter </a:t>
            </a:r>
            <a:r>
              <a:rPr lang="en-GB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- </a:t>
            </a:r>
            <a:r>
              <a:rPr lang="en-GB" sz="2000" b="1" dirty="0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@</a:t>
            </a:r>
            <a:r>
              <a:rPr lang="en-GB" sz="2000" b="1" dirty="0" err="1">
                <a:solidFill>
                  <a:srgbClr val="51C3F9">
                    <a:lumMod val="50000"/>
                  </a:srgb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hilaryhanahoe</a:t>
            </a:r>
            <a:endParaRPr lang="en-GB" sz="2000" b="1" dirty="0">
              <a:solidFill>
                <a:srgbClr val="51C3F9">
                  <a:lumMod val="50000"/>
                </a:srgbClr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F3331A-B2BF-476A-9DCA-76D4183842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04" y="5559418"/>
            <a:ext cx="1512060" cy="98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5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3E1945-2DBE-4E47-839B-3AB7D6D9E503}"/>
              </a:ext>
            </a:extLst>
          </p:cNvPr>
          <p:cNvSpPr/>
          <p:nvPr/>
        </p:nvSpPr>
        <p:spPr>
          <a:xfrm>
            <a:off x="1054865" y="1536174"/>
            <a:ext cx="70342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40BA36"/>
                </a:solidFill>
              </a:rPr>
              <a:t>existing system allowed researchers to cite data and subsets of the data, but did not have a mechanism for </a:t>
            </a:r>
            <a:r>
              <a:rPr lang="en-US" sz="4000" b="1" i="1" dirty="0">
                <a:solidFill>
                  <a:schemeClr val="bg1"/>
                </a:solidFill>
              </a:rPr>
              <a:t>managing those citations</a:t>
            </a:r>
            <a:r>
              <a:rPr lang="en-US" sz="4000" i="1" dirty="0">
                <a:solidFill>
                  <a:srgbClr val="40BA36"/>
                </a:solidFill>
              </a:rPr>
              <a:t> as new versions of the dataset became available</a:t>
            </a:r>
            <a:endParaRPr lang="en-IE" sz="4000" i="1" dirty="0">
              <a:solidFill>
                <a:srgbClr val="40B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0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57A6A-E858-4DCD-8934-26EDEBD2F5BE}"/>
              </a:ext>
            </a:extLst>
          </p:cNvPr>
          <p:cNvSpPr/>
          <p:nvPr/>
        </p:nvSpPr>
        <p:spPr>
          <a:xfrm>
            <a:off x="409698" y="920621"/>
            <a:ext cx="832460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rgbClr val="40BA36"/>
                </a:solidFill>
              </a:rPr>
              <a:t>The Solution(s)</a:t>
            </a:r>
          </a:p>
          <a:p>
            <a:endParaRPr lang="en-US" sz="4000" b="1" i="1" dirty="0">
              <a:solidFill>
                <a:srgbClr val="40BA36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rgbClr val="40BA36"/>
                </a:solidFill>
              </a:rPr>
              <a:t>Cite data </a:t>
            </a:r>
            <a:r>
              <a:rPr lang="en-US" sz="4000" b="1" i="1" dirty="0">
                <a:solidFill>
                  <a:schemeClr val="bg1"/>
                </a:solidFill>
              </a:rPr>
              <a:t>subject to change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chemeClr val="bg1"/>
                </a:solidFill>
              </a:rPr>
              <a:t>Applied a </a:t>
            </a:r>
            <a:r>
              <a:rPr lang="en-US" sz="4000" b="1" i="1" dirty="0">
                <a:solidFill>
                  <a:srgbClr val="40BA36"/>
                </a:solidFill>
              </a:rPr>
              <a:t>common core data model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chemeClr val="bg1"/>
                </a:solidFill>
              </a:rPr>
              <a:t>Classified </a:t>
            </a:r>
            <a:r>
              <a:rPr lang="en-US" sz="4000" b="1" i="1" dirty="0">
                <a:solidFill>
                  <a:srgbClr val="40BA36"/>
                </a:solidFill>
              </a:rPr>
              <a:t>their data sets </a:t>
            </a:r>
            <a:r>
              <a:rPr lang="en-US" sz="4000" b="1" i="1" dirty="0">
                <a:solidFill>
                  <a:schemeClr val="bg1"/>
                </a:solidFill>
              </a:rPr>
              <a:t>in standard data types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000" b="1" i="1" dirty="0">
                <a:solidFill>
                  <a:schemeClr val="bg1"/>
                </a:solidFill>
              </a:rPr>
              <a:t>Defined standard </a:t>
            </a:r>
            <a:r>
              <a:rPr lang="en-US" sz="4000" b="1" i="1" dirty="0">
                <a:solidFill>
                  <a:srgbClr val="40BA36"/>
                </a:solidFill>
              </a:rPr>
              <a:t>core PID information types</a:t>
            </a:r>
            <a:endParaRPr lang="en-IE" sz="4000" i="1" dirty="0">
              <a:solidFill>
                <a:srgbClr val="40BA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9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9" y="1963374"/>
            <a:ext cx="8427902" cy="2931251"/>
          </a:xfrm>
        </p:spPr>
        <p:txBody>
          <a:bodyPr>
            <a:noAutofit/>
          </a:bodyPr>
          <a:lstStyle/>
          <a:p>
            <a:pPr algn="l"/>
            <a:r>
              <a:rPr lang="en-US" sz="4800" b="1" i="1" dirty="0">
                <a:solidFill>
                  <a:srgbClr val="40BA36"/>
                </a:solidFill>
              </a:rPr>
              <a:t>“Without these solutions it would not be possible for citations to be made that didn’t specify the version of the data being cited.”</a:t>
            </a:r>
            <a:endParaRPr lang="en-IE" sz="5400" b="1" i="1" dirty="0">
              <a:solidFill>
                <a:srgbClr val="40BA36"/>
              </a:solidFill>
            </a:endParaRP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</p:spTree>
    <p:extLst>
      <p:ext uri="{BB962C8B-B14F-4D97-AF65-F5344CB8AC3E}">
        <p14:creationId xmlns:p14="http://schemas.microsoft.com/office/powerpoint/2010/main" val="174494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257A6A-E858-4DCD-8934-26EDEBD2F5BE}"/>
              </a:ext>
            </a:extLst>
          </p:cNvPr>
          <p:cNvSpPr/>
          <p:nvPr/>
        </p:nvSpPr>
        <p:spPr>
          <a:xfrm>
            <a:off x="409698" y="920621"/>
            <a:ext cx="83246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40BA36"/>
                </a:solidFill>
              </a:rPr>
              <a:t>The Solution(s)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rgbClr val="40BA36"/>
                </a:solidFill>
              </a:rPr>
              <a:t>Cite data </a:t>
            </a:r>
            <a:r>
              <a:rPr lang="en-US" sz="3600" b="1" i="1" dirty="0">
                <a:solidFill>
                  <a:schemeClr val="bg1"/>
                </a:solidFill>
              </a:rPr>
              <a:t>subject to change -&gt; </a:t>
            </a:r>
            <a:r>
              <a:rPr lang="en-US" sz="3600" b="1" dirty="0">
                <a:solidFill>
                  <a:srgbClr val="FF0000"/>
                </a:solidFill>
              </a:rPr>
              <a:t>Dynamic Data Citation</a:t>
            </a:r>
            <a:endParaRPr lang="en-US" sz="3600" b="1" i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</a:rPr>
              <a:t>Applied a </a:t>
            </a:r>
            <a:r>
              <a:rPr lang="en-US" sz="3600" b="1" i="1" dirty="0">
                <a:solidFill>
                  <a:srgbClr val="40BA36"/>
                </a:solidFill>
              </a:rPr>
              <a:t>common core data model </a:t>
            </a:r>
            <a:r>
              <a:rPr lang="en-US" sz="3600" b="1" i="1" dirty="0">
                <a:solidFill>
                  <a:schemeClr val="bg1"/>
                </a:solidFill>
              </a:rPr>
              <a:t>-&gt; </a:t>
            </a:r>
            <a:r>
              <a:rPr lang="en-US" sz="3600" b="1" dirty="0">
                <a:solidFill>
                  <a:srgbClr val="FF0000"/>
                </a:solidFill>
              </a:rPr>
              <a:t>Data Foundation &amp; Terminology</a:t>
            </a:r>
            <a:endParaRPr lang="en-US" sz="3600" b="1" i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</a:rPr>
              <a:t>Classified </a:t>
            </a:r>
            <a:r>
              <a:rPr lang="en-US" sz="3600" b="1" i="1" dirty="0">
                <a:solidFill>
                  <a:srgbClr val="40BA36"/>
                </a:solidFill>
              </a:rPr>
              <a:t>their data sets </a:t>
            </a:r>
            <a:r>
              <a:rPr lang="en-US" sz="3600" b="1" i="1" dirty="0">
                <a:solidFill>
                  <a:schemeClr val="bg1"/>
                </a:solidFill>
              </a:rPr>
              <a:t>in standard data types -&gt; </a:t>
            </a:r>
            <a:r>
              <a:rPr lang="en-US" sz="3600" b="1" dirty="0">
                <a:solidFill>
                  <a:srgbClr val="FF0000"/>
                </a:solidFill>
              </a:rPr>
              <a:t>Data Type Registries</a:t>
            </a:r>
            <a:endParaRPr lang="en-US" sz="3600" b="1" i="1" dirty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 b="1" i="1" dirty="0">
                <a:solidFill>
                  <a:schemeClr val="bg1"/>
                </a:solidFill>
              </a:rPr>
              <a:t>Defined standard </a:t>
            </a:r>
            <a:r>
              <a:rPr lang="en-US" sz="3600" b="1" i="1" dirty="0">
                <a:solidFill>
                  <a:srgbClr val="40BA36"/>
                </a:solidFill>
              </a:rPr>
              <a:t>core PID information types </a:t>
            </a:r>
            <a:r>
              <a:rPr lang="en-US" sz="3600" b="1" i="1" dirty="0">
                <a:solidFill>
                  <a:schemeClr val="bg1"/>
                </a:solidFill>
              </a:rPr>
              <a:t>-&gt; </a:t>
            </a:r>
            <a:r>
              <a:rPr lang="en-US" sz="3600" b="1" dirty="0">
                <a:solidFill>
                  <a:srgbClr val="FF0000"/>
                </a:solidFill>
              </a:rPr>
              <a:t>PID Information Types</a:t>
            </a:r>
            <a:endParaRPr lang="en-IE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4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198" y="1651812"/>
            <a:ext cx="8419604" cy="3953341"/>
          </a:xfrm>
        </p:spPr>
        <p:txBody>
          <a:bodyPr>
            <a:noAutofit/>
          </a:bodyPr>
          <a:lstStyle/>
          <a:p>
            <a:pPr algn="l"/>
            <a:r>
              <a:rPr lang="en-IE" sz="4800" b="1" dirty="0">
                <a:solidFill>
                  <a:srgbClr val="40BA36"/>
                </a:solidFill>
              </a:rPr>
              <a:t>4 RDA recommendations</a:t>
            </a:r>
            <a:br>
              <a:rPr lang="en-IE" sz="4800" b="1" dirty="0">
                <a:solidFill>
                  <a:srgbClr val="40BA36"/>
                </a:solidFill>
              </a:rPr>
            </a:br>
            <a:br>
              <a:rPr lang="en-IE" sz="4800" b="1" dirty="0">
                <a:solidFill>
                  <a:schemeClr val="bg1"/>
                </a:solidFill>
              </a:rPr>
            </a:br>
            <a:r>
              <a:rPr lang="en-IE" sz="4800" b="1" dirty="0">
                <a:solidFill>
                  <a:schemeClr val="bg1"/>
                </a:solidFill>
              </a:rPr>
              <a:t>Dynamic Data Citation</a:t>
            </a:r>
            <a:br>
              <a:rPr lang="en-IE" sz="4800" b="1" dirty="0">
                <a:solidFill>
                  <a:schemeClr val="bg1"/>
                </a:solidFill>
              </a:rPr>
            </a:br>
            <a:r>
              <a:rPr lang="en-IE" sz="4800" b="1" dirty="0">
                <a:solidFill>
                  <a:schemeClr val="bg1"/>
                </a:solidFill>
              </a:rPr>
              <a:t>Data Foundation &amp; Terminology</a:t>
            </a:r>
            <a:br>
              <a:rPr lang="en-IE" sz="4800" b="1" dirty="0">
                <a:solidFill>
                  <a:schemeClr val="bg1"/>
                </a:solidFill>
              </a:rPr>
            </a:br>
            <a:r>
              <a:rPr lang="en-IE" sz="4800" b="1" dirty="0">
                <a:solidFill>
                  <a:schemeClr val="bg1"/>
                </a:solidFill>
              </a:rPr>
              <a:t>Data Type Registries</a:t>
            </a:r>
            <a:br>
              <a:rPr lang="en-IE" sz="4800" b="1" dirty="0">
                <a:solidFill>
                  <a:schemeClr val="bg1"/>
                </a:solidFill>
              </a:rPr>
            </a:br>
            <a:r>
              <a:rPr lang="en-IE" sz="4800" b="1" dirty="0">
                <a:solidFill>
                  <a:schemeClr val="bg1"/>
                </a:solidFill>
              </a:rPr>
              <a:t>PID Information Types</a:t>
            </a: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B6E04-3936-483E-94C8-B171A0473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92816" cy="149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F465D7-8E75-4D30-AB6D-304D01031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5550"/>
            <a:ext cx="3210948" cy="41064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5E9202-CBA1-4C41-8B95-B9AF296CE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458" y="1188387"/>
            <a:ext cx="8045588" cy="1443283"/>
          </a:xfrm>
        </p:spPr>
        <p:txBody>
          <a:bodyPr>
            <a:noAutofit/>
          </a:bodyPr>
          <a:lstStyle/>
          <a:p>
            <a:pPr algn="l"/>
            <a:r>
              <a:rPr lang="en-IE" sz="4800" b="1" dirty="0">
                <a:solidFill>
                  <a:srgbClr val="40BA36"/>
                </a:solidFill>
              </a:rPr>
              <a:t>Read the full story … at </a:t>
            </a:r>
            <a:br>
              <a:rPr lang="en-IE" sz="4800" b="1" dirty="0">
                <a:solidFill>
                  <a:srgbClr val="40BA36"/>
                </a:solidFill>
              </a:rPr>
            </a:br>
            <a:r>
              <a:rPr lang="en-IE" sz="4800" b="1" dirty="0">
                <a:solidFill>
                  <a:srgbClr val="40BA36"/>
                </a:solidFill>
              </a:rPr>
              <a:t>https://tinyurl.com/y9uhvmzc</a:t>
            </a:r>
            <a:endParaRPr lang="en-IE" sz="4800" b="1" dirty="0">
              <a:solidFill>
                <a:schemeClr val="bg1"/>
              </a:solidFill>
            </a:endParaRPr>
          </a:p>
        </p:txBody>
      </p: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D4EDBFAA-3B3C-4748-9F23-CCACB48B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4636" y="6322423"/>
            <a:ext cx="3644525" cy="535577"/>
          </a:xfrm>
        </p:spPr>
        <p:txBody>
          <a:bodyPr/>
          <a:lstStyle/>
          <a:p>
            <a:pPr algn="l"/>
            <a:r>
              <a:rPr lang="en-GB" sz="1200" b="1" dirty="0">
                <a:solidFill>
                  <a:schemeClr val="bg1"/>
                </a:solidFill>
              </a:rPr>
              <a:t>www.rd-alliance.org</a:t>
            </a:r>
          </a:p>
          <a:p>
            <a:pPr algn="l"/>
            <a:r>
              <a:rPr lang="en-GB" sz="1200" b="1" dirty="0">
                <a:solidFill>
                  <a:schemeClr val="bg1"/>
                </a:solidFill>
              </a:rPr>
              <a:t>@resdatall</a:t>
            </a:r>
          </a:p>
        </p:txBody>
      </p:sp>
      <p:pic>
        <p:nvPicPr>
          <p:cNvPr id="6" name="Picture 2" descr="Creative Commons License">
            <a:extLst>
              <a:ext uri="{FF2B5EF4-FFF2-40B4-BE49-F238E27FC236}">
                <a16:creationId xmlns:a16="http://schemas.microsoft.com/office/drawing/2014/main" id="{6CD7F320-6582-4379-9FB6-699AF291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34" y="6475941"/>
            <a:ext cx="665966" cy="23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5C20B-6C21-4A72-821B-991FD656C130}"/>
              </a:ext>
            </a:extLst>
          </p:cNvPr>
          <p:cNvSpPr txBox="1"/>
          <p:nvPr/>
        </p:nvSpPr>
        <p:spPr bwMode="auto">
          <a:xfrm>
            <a:off x="8422874" y="6691841"/>
            <a:ext cx="776287" cy="230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0" dirty="0">
                <a:solidFill>
                  <a:schemeClr val="bg2"/>
                </a:solidFill>
                <a:latin typeface="+mj-lt"/>
              </a:rPr>
              <a:t>CC BY-SA 4.0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2B6E04-3936-483E-94C8-B171A04730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0054" cy="1104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5C042-3828-4AF5-A19E-7910451A7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805" y="2815550"/>
            <a:ext cx="2935860" cy="416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585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DA PPT 2016" id="{6E5536A5-2DCB-46AE-B2F3-3D6F3E31C182}" vid="{8E9201AE-5AE7-4B69-B228-9E8169C8CFB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22282</TotalTime>
  <Words>2279</Words>
  <Application>Microsoft Office PowerPoint</Application>
  <PresentationFormat>On-screen Show (4:3)</PresentationFormat>
  <Paragraphs>388</Paragraphs>
  <Slides>36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ＭＳ Ｐゴシック</vt:lpstr>
      <vt:lpstr>Arial</vt:lpstr>
      <vt:lpstr>Arial Narrow</vt:lpstr>
      <vt:lpstr>Calibri</vt:lpstr>
      <vt:lpstr>calibri light</vt:lpstr>
      <vt:lpstr>calibri light</vt:lpstr>
      <vt:lpstr>Gisha</vt:lpstr>
      <vt:lpstr>Wingdings</vt:lpstr>
      <vt:lpstr>Wingdings 2</vt:lpstr>
      <vt:lpstr>Retrospect</vt:lpstr>
      <vt:lpstr>Tema di Office</vt:lpstr>
      <vt:lpstr>Office Theme</vt:lpstr>
      <vt:lpstr>1_Retrospect</vt:lpstr>
      <vt:lpstr>Building global bridges and connections: The Research Data Alliance  </vt:lpstr>
      <vt:lpstr>PowerPoint Presentation</vt:lpstr>
      <vt:lpstr>PowerPoint Presentation</vt:lpstr>
      <vt:lpstr>PowerPoint Presentation</vt:lpstr>
      <vt:lpstr>PowerPoint Presentation</vt:lpstr>
      <vt:lpstr>“Without these solutions it would not be possible for citations to be made that didn’t specify the version of the data being cited.”</vt:lpstr>
      <vt:lpstr>PowerPoint Presentation</vt:lpstr>
      <vt:lpstr>4 RDA recommendations  Dynamic Data Citation Data Foundation &amp; Terminology Data Type Registries PID Information Types</vt:lpstr>
      <vt:lpstr>Read the full story … at  https://tinyurl.com/y9uhvmzc</vt:lpstr>
      <vt:lpstr>The Research Data Alliance vision is researchers and innovators openly sharing data across technologies, disciplines, and countries to address the grand challenges of society</vt:lpstr>
      <vt:lpstr>… to build the social and technical bridges that enable open sharing and re-use of data.</vt:lpstr>
      <vt:lpstr>What is RDA?</vt:lpstr>
      <vt:lpstr>6 GUIDING PRINCIPLES BALANCE HARMONISATION CONSENSUS OPENNESS NON-PROFIT COMMUNITY DRIVEN</vt:lpstr>
      <vt:lpstr>PowerPoint Presentation</vt:lpstr>
      <vt:lpstr>Individual Membership</vt:lpstr>
      <vt:lpstr>PowerPoint Presentation</vt:lpstr>
      <vt:lpstr>Who is RDA</vt:lpstr>
      <vt:lpstr>PowerPoint Presentation</vt:lpstr>
      <vt:lpstr>PowerPoint Presentation</vt:lpstr>
      <vt:lpstr>PowerPoint Presentation</vt:lpstr>
      <vt:lpstr>PowerPoint Presentation</vt:lpstr>
      <vt:lpstr>RDA Working &amp; Interest Groups</vt:lpstr>
      <vt:lpstr>PowerPoint Presentation</vt:lpstr>
      <vt:lpstr>PowerPoint Presentation</vt:lpstr>
      <vt:lpstr>PowerPoint Presentation</vt:lpstr>
      <vt:lpstr>RDA Recommendations that make data work</vt:lpstr>
      <vt:lpstr>RDA Recommendations &amp; Outputs</vt:lpstr>
      <vt:lpstr>RDA Community Plenary Meetings</vt:lpstr>
      <vt:lpstr>RDA Plenary Meetings: benefits of attending </vt:lpstr>
      <vt:lpstr>PowerPoint Presentation</vt:lpstr>
      <vt:lpstr>PowerPoint Presentation</vt:lpstr>
      <vt:lpstr>PowerPoint Presentation</vt:lpstr>
      <vt:lpstr>Call to Action</vt:lpstr>
      <vt:lpstr>The Research Data Alliance is …  an enabling organisation offering a global, open, neutral, experienced and independent forum to interact and build state-of-the-art data solutions with data professionals, scientists, ICT experts and academics from around the world.</vt:lpstr>
      <vt:lpstr>The Research Data Alliance is building global bridges and connections.  The Research Data Alliance is YOU</vt:lpstr>
      <vt:lpstr>RDA  @ GridKA School 2018 29 August 2018 Karlsruhe, Germany  www.rd-alliance.org/ @resdatall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RDA Europe &amp; National initiatives</dc:title>
  <dc:creator>Hilary Hanahoe</dc:creator>
  <cp:lastModifiedBy>Hilary Hanahoe</cp:lastModifiedBy>
  <cp:revision>600</cp:revision>
  <cp:lastPrinted>2018-08-28T10:00:15Z</cp:lastPrinted>
  <dcterms:created xsi:type="dcterms:W3CDTF">2015-07-13T11:05:11Z</dcterms:created>
  <dcterms:modified xsi:type="dcterms:W3CDTF">2018-08-29T07:23:56Z</dcterms:modified>
</cp:coreProperties>
</file>