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740" r:id="rId2"/>
  </p:sldMasterIdLst>
  <p:notesMasterIdLst>
    <p:notesMasterId r:id="rId34"/>
  </p:notesMasterIdLst>
  <p:sldIdLst>
    <p:sldId id="877" r:id="rId3"/>
    <p:sldId id="878" r:id="rId4"/>
    <p:sldId id="879" r:id="rId5"/>
    <p:sldId id="906" r:id="rId6"/>
    <p:sldId id="884" r:id="rId7"/>
    <p:sldId id="881" r:id="rId8"/>
    <p:sldId id="882" r:id="rId9"/>
    <p:sldId id="883" r:id="rId10"/>
    <p:sldId id="886" r:id="rId11"/>
    <p:sldId id="885" r:id="rId12"/>
    <p:sldId id="887" r:id="rId13"/>
    <p:sldId id="888" r:id="rId14"/>
    <p:sldId id="890" r:id="rId15"/>
    <p:sldId id="889" r:id="rId16"/>
    <p:sldId id="893" r:id="rId17"/>
    <p:sldId id="895" r:id="rId18"/>
    <p:sldId id="891" r:id="rId19"/>
    <p:sldId id="892" r:id="rId20"/>
    <p:sldId id="894" r:id="rId21"/>
    <p:sldId id="896" r:id="rId22"/>
    <p:sldId id="897" r:id="rId23"/>
    <p:sldId id="898" r:id="rId24"/>
    <p:sldId id="900" r:id="rId25"/>
    <p:sldId id="899" r:id="rId26"/>
    <p:sldId id="901" r:id="rId27"/>
    <p:sldId id="903" r:id="rId28"/>
    <p:sldId id="904" r:id="rId29"/>
    <p:sldId id="902" r:id="rId30"/>
    <p:sldId id="905" r:id="rId31"/>
    <p:sldId id="875" r:id="rId32"/>
    <p:sldId id="90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036"/>
    <a:srgbClr val="FF9933"/>
    <a:srgbClr val="FF0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01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54"/>
    </p:cViewPr>
  </p:sorterViewPr>
  <p:notesViewPr>
    <p:cSldViewPr snapToGrid="0">
      <p:cViewPr varScale="1">
        <p:scale>
          <a:sx n="49" d="100"/>
          <a:sy n="49" d="100"/>
        </p:scale>
        <p:origin x="-152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DE668-1C34-46D8-8C87-45DBD791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4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40" y="582613"/>
            <a:ext cx="22113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90" y="890588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10107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30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B0B7-E75A-45E6-8334-DC3A57A2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83DE-4924-4CEB-B587-40D68EDC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" y="5602288"/>
            <a:ext cx="22113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94" y="5885072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7219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2868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776C-14D7-48C6-B1E3-FF145FC109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7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C8E0-503E-4745-A517-CFD08AC9DC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6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7"/>
            <a:ext cx="3810000" cy="373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7"/>
            <a:ext cx="3810000" cy="373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462B-5250-49FE-8A2E-19B006A292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35052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671F83BD-2119-406E-B847-CD3D3B269A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8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ACEB-D72B-4C0B-B940-72A92838F3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3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EE97-0F2E-4B87-BB55-F7FDEEB233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2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2EA0-71A3-4F83-BC2C-56E5F38A3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6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9E37-CFA8-442E-BA24-229311A8B4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8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D3C1-F3D7-49B2-81A6-ACBCE5229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934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83C2-34A6-4DA9-845D-D15FEE5C68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2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A0AA-7FD3-4A82-9345-19D203299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45F6-34A2-4511-A3FB-315699BF1E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F044-77D7-4194-95AC-E462B665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7"/>
            <a:ext cx="3810000" cy="373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7"/>
            <a:ext cx="3810000" cy="373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FF8D-01C6-456E-8402-4011AB2E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208D-0250-4ED8-9CAC-6A438104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6ACA-F66D-42EC-9687-31F20015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BB8D-2BA2-4A87-8345-E04FA754A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8796-CD78-4233-9DC4-1E30FC031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A80B-6551-4727-811A-FBD5B1D74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355726"/>
            <a:ext cx="8399462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9"/>
            <a:ext cx="2762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254751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867BA1-219C-45C4-9A3B-62EE25708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7" y="6181725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355727"/>
            <a:ext cx="8399462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90"/>
            <a:ext cx="2762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254751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1F83BD-2119-406E-B847-CD3D3B269A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9" y="6181725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1133337"/>
            <a:ext cx="7772400" cy="210020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u="sng" dirty="0" err="1" smtClean="0">
                <a:solidFill>
                  <a:srgbClr val="FF0000"/>
                </a:solidFill>
              </a:rPr>
              <a:t>GridKa</a:t>
            </a:r>
            <a:r>
              <a:rPr lang="en-US" u="sng" dirty="0" smtClean="0">
                <a:solidFill>
                  <a:srgbClr val="FF0000"/>
                </a:solidFill>
              </a:rPr>
              <a:t> 2018 - Aug 30, 2018</a:t>
            </a:r>
            <a:r>
              <a:rPr lang="en-US" u="sng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Six </a:t>
            </a:r>
            <a:r>
              <a:rPr lang="en-US" dirty="0">
                <a:solidFill>
                  <a:srgbClr val="0070C0"/>
                </a:solidFill>
              </a:rPr>
              <a:t>Key Challenge Areas </a:t>
            </a:r>
            <a:r>
              <a:rPr lang="en-US" dirty="0" smtClean="0">
                <a:solidFill>
                  <a:srgbClr val="0070C0"/>
                </a:solidFill>
              </a:rPr>
              <a:t>Driving </a:t>
            </a:r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nnovation </a:t>
            </a:r>
            <a:r>
              <a:rPr lang="en-US" dirty="0">
                <a:solidFill>
                  <a:srgbClr val="0070C0"/>
                </a:solidFill>
              </a:rPr>
              <a:t>in Distributed High Throughput </a:t>
            </a:r>
            <a:r>
              <a:rPr lang="en-US" dirty="0" smtClean="0">
                <a:solidFill>
                  <a:srgbClr val="0070C0"/>
                </a:solidFill>
              </a:rPr>
              <a:t>Computing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sz="3600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838200" y="3722478"/>
            <a:ext cx="7772400" cy="20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sz="2800" kern="0" dirty="0" smtClean="0"/>
              <a:t>Todd Tannenbaum</a:t>
            </a:r>
          </a:p>
          <a:p>
            <a:r>
              <a:rPr lang="en-US" sz="2800" kern="0" dirty="0" smtClean="0"/>
              <a:t>Center for High Throughput Computing</a:t>
            </a:r>
          </a:p>
          <a:p>
            <a:r>
              <a:rPr lang="en-US" sz="2800" kern="0" dirty="0" smtClean="0"/>
              <a:t>Department of Computer Sciences</a:t>
            </a:r>
          </a:p>
          <a:p>
            <a:r>
              <a:rPr lang="en-US" sz="2800" kern="0" dirty="0" smtClean="0"/>
              <a:t>University of Wisconsin-Madison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0862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254126"/>
            <a:ext cx="8399462" cy="4227513"/>
          </a:xfrm>
        </p:spPr>
        <p:txBody>
          <a:bodyPr/>
          <a:lstStyle/>
          <a:p>
            <a:r>
              <a:rPr lang="en-US" sz="2800" dirty="0" err="1" smtClean="0"/>
              <a:t>Yr</a:t>
            </a:r>
            <a:r>
              <a:rPr lang="en-US" sz="2800" dirty="0" smtClean="0"/>
              <a:t> 2016 or so Moore's Law died, killed by</a:t>
            </a:r>
          </a:p>
          <a:p>
            <a:pPr lvl="1"/>
            <a:r>
              <a:rPr lang="en-US" sz="2400" dirty="0" smtClean="0"/>
              <a:t>Economics (Rock's Law)</a:t>
            </a:r>
          </a:p>
          <a:p>
            <a:pPr lvl="1"/>
            <a:r>
              <a:rPr lang="en-US" sz="2400" dirty="0" smtClean="0"/>
              <a:t>Physics (5nm ~ 150 atoms between features?)</a:t>
            </a:r>
          </a:p>
          <a:p>
            <a:pPr lvl="1"/>
            <a:r>
              <a:rPr lang="en-US" sz="2400" dirty="0" smtClean="0"/>
              <a:t>"Smart" processors?  (Foreshadow, </a:t>
            </a:r>
            <a:r>
              <a:rPr lang="en-US" sz="2400" dirty="0" err="1" smtClean="0"/>
              <a:t>Spectre</a:t>
            </a:r>
            <a:r>
              <a:rPr lang="en-US" sz="2400" dirty="0" smtClean="0"/>
              <a:t>, Meltdown, …)</a:t>
            </a:r>
          </a:p>
          <a:p>
            <a:r>
              <a:rPr lang="en-US" sz="2800" dirty="0" smtClean="0"/>
              <a:t>Result? GPUs, Knight Landing, FPGAs</a:t>
            </a:r>
            <a:r>
              <a:rPr lang="en-US" sz="2800" dirty="0" smtClean="0"/>
              <a:t>, </a:t>
            </a:r>
            <a:r>
              <a:rPr lang="en-US" sz="2800" dirty="0" smtClean="0"/>
              <a:t>coming soon </a:t>
            </a:r>
            <a:r>
              <a:rPr lang="en-US" sz="2800" dirty="0"/>
              <a:t>q</a:t>
            </a:r>
            <a:r>
              <a:rPr lang="en-US" sz="2800" dirty="0" smtClean="0"/>
              <a:t>uantum computing </a:t>
            </a:r>
            <a:r>
              <a:rPr lang="en-US" sz="2800" dirty="0" smtClean="0"/>
              <a:t>…</a:t>
            </a:r>
          </a:p>
          <a:p>
            <a:r>
              <a:rPr lang="en-US" sz="2800" dirty="0" smtClean="0"/>
              <a:t>Now we have multi-axis co-scheduling complexity (and recursion with </a:t>
            </a:r>
            <a:r>
              <a:rPr lang="en-US" sz="2800" dirty="0" err="1" smtClean="0"/>
              <a:t>nVidia</a:t>
            </a:r>
            <a:r>
              <a:rPr lang="en-US" sz="2800" dirty="0" smtClean="0"/>
              <a:t> Volta)</a:t>
            </a:r>
          </a:p>
          <a:p>
            <a:r>
              <a:rPr lang="en-US" sz="2800" dirty="0" smtClean="0"/>
              <a:t>…not just complexity, heterogeneity! And the speed of change!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7224"/>
            <a:ext cx="9144000" cy="914400"/>
          </a:xfrm>
        </p:spPr>
        <p:txBody>
          <a:bodyPr/>
          <a:lstStyle/>
          <a:p>
            <a:r>
              <a:rPr lang="en-US" dirty="0" smtClean="0"/>
              <a:t>Death of Moore's Law making even more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07" y="348693"/>
            <a:ext cx="7772400" cy="864347"/>
          </a:xfrm>
        </p:spPr>
        <p:txBody>
          <a:bodyPr/>
          <a:lstStyle/>
          <a:p>
            <a:pPr algn="ctr"/>
            <a:r>
              <a:rPr lang="en-US" dirty="0"/>
              <a:t>Challenge </a:t>
            </a:r>
            <a:r>
              <a:rPr lang="en-US" dirty="0" smtClean="0"/>
              <a:t>Area #2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u="sng" dirty="0" smtClean="0"/>
              <a:t>Evolving resource acquisition MODELS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BF044-77D7-4194-95AC-E462B665E7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4835" y="978356"/>
            <a:ext cx="8399462" cy="4227513"/>
          </a:xfrm>
        </p:spPr>
        <p:txBody>
          <a:bodyPr/>
          <a:lstStyle/>
          <a:p>
            <a:r>
              <a:rPr lang="en-US" dirty="0" smtClean="0"/>
              <a:t>Cloud services enable fast acquisition of compute infrastructure for short or long periods of time.</a:t>
            </a:r>
          </a:p>
          <a:p>
            <a:pPr lvl="1"/>
            <a:r>
              <a:rPr lang="en-US" dirty="0" smtClean="0"/>
              <a:t>Enables homogenous,  single user, single purpose clusters.  </a:t>
            </a:r>
            <a:r>
              <a:rPr lang="en-US" i="1" dirty="0" smtClean="0"/>
              <a:t>How do we best leverage that capability?</a:t>
            </a:r>
          </a:p>
          <a:p>
            <a:pPr lvl="1"/>
            <a:r>
              <a:rPr lang="en-US" dirty="0" smtClean="0"/>
              <a:t>Enables elasticity: augment  existing on-site cluster </a:t>
            </a:r>
            <a:r>
              <a:rPr lang="en-US" dirty="0"/>
              <a:t>with resources offered by competing commercial clouds</a:t>
            </a:r>
            <a:r>
              <a:rPr lang="en-US" dirty="0" smtClean="0"/>
              <a:t>.  </a:t>
            </a:r>
            <a:r>
              <a:rPr lang="en-US" i="1" dirty="0" smtClean="0"/>
              <a:t>Best on-the-fly capacity planning mechanisms? Budget-based scheduling?  To cloud or not to cloud?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Cloud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BF044-77D7-4194-95AC-E462B665E7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963" y="962026"/>
            <a:ext cx="8399462" cy="4227513"/>
          </a:xfrm>
        </p:spPr>
        <p:txBody>
          <a:bodyPr/>
          <a:lstStyle/>
          <a:p>
            <a:r>
              <a:rPr lang="en-US" sz="2800" dirty="0"/>
              <a:t>HPC </a:t>
            </a:r>
            <a:r>
              <a:rPr lang="en-US" sz="2800" dirty="0">
                <a:solidFill>
                  <a:srgbClr val="C00000"/>
                </a:solidFill>
              </a:rPr>
              <a:t>Supercomputers</a:t>
            </a:r>
          </a:p>
          <a:p>
            <a:pPr lvl="1"/>
            <a:r>
              <a:rPr lang="en-US" sz="2400" dirty="0"/>
              <a:t>Often have special considerations, like no network connectivity!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Grids</a:t>
            </a:r>
            <a:r>
              <a:rPr lang="en-US" sz="2800" dirty="0" smtClean="0"/>
              <a:t> (federations of compute clusters across institutions), e.g. WLCG,  Open Science Grid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Private Clouds</a:t>
            </a:r>
          </a:p>
          <a:p>
            <a:pPr lvl="1"/>
            <a:r>
              <a:rPr lang="en-US" sz="2400" dirty="0" smtClean="0"/>
              <a:t>To consolidate IT servers, IT data centers at home institutions increasingly using 'private cloud' services </a:t>
            </a:r>
          </a:p>
          <a:p>
            <a:pPr lvl="1"/>
            <a:r>
              <a:rPr lang="en-US" sz="2400" dirty="0" smtClean="0"/>
              <a:t>OpenStack, Apache </a:t>
            </a:r>
            <a:r>
              <a:rPr lang="en-US" sz="2400" dirty="0" err="1" smtClean="0"/>
              <a:t>Mesos</a:t>
            </a:r>
            <a:r>
              <a:rPr lang="en-US" sz="2400" dirty="0" smtClean="0"/>
              <a:t>, Docker Swarm, </a:t>
            </a:r>
            <a:r>
              <a:rPr lang="en-US" sz="3200" i="1" dirty="0" smtClean="0">
                <a:solidFill>
                  <a:srgbClr val="C00000"/>
                </a:solidFill>
              </a:rPr>
              <a:t>Kubernetes</a:t>
            </a:r>
            <a:r>
              <a:rPr lang="en-US" sz="3200" i="1" dirty="0" smtClean="0"/>
              <a:t>!</a:t>
            </a:r>
            <a:endParaRPr lang="en-US" sz="2400" i="1" dirty="0" smtClean="0"/>
          </a:p>
          <a:p>
            <a:r>
              <a:rPr lang="en-US" sz="2800" dirty="0" smtClean="0"/>
              <a:t>Technologies are changing rapidly!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public clouds…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710" y="1435378"/>
            <a:ext cx="8399462" cy="2558399"/>
          </a:xfrm>
        </p:spPr>
        <p:txBody>
          <a:bodyPr/>
          <a:lstStyle/>
          <a:p>
            <a:r>
              <a:rPr lang="en-US" dirty="0" smtClean="0"/>
              <a:t>HTCondor can be used to submit and track "pilot" or "</a:t>
            </a:r>
            <a:r>
              <a:rPr lang="en-US" dirty="0" err="1" smtClean="0"/>
              <a:t>glidein</a:t>
            </a:r>
            <a:r>
              <a:rPr lang="en-US" dirty="0" smtClean="0"/>
              <a:t>" jobs (aka the HTCondor daemons themselves) to remote cluster/cloud services to add execute nodes</a:t>
            </a:r>
          </a:p>
          <a:p>
            <a:pPr lvl="1"/>
            <a:r>
              <a:rPr lang="en-US" dirty="0" smtClean="0"/>
              <a:t>Amazon EC2, Google Cloud, Microsoft Azure, SLURM, PBS/Torque, SGE, HTCondor, ...</a:t>
            </a:r>
          </a:p>
          <a:p>
            <a:r>
              <a:rPr lang="en-US" dirty="0" smtClean="0"/>
              <a:t>Cluster augmentation frameworks evolving</a:t>
            </a:r>
          </a:p>
          <a:p>
            <a:pPr lvl="1"/>
            <a:r>
              <a:rPr lang="en-US" dirty="0" smtClean="0"/>
              <a:t>glideinWMS, </a:t>
            </a:r>
            <a:r>
              <a:rPr lang="en-US" dirty="0" err="1" smtClean="0"/>
              <a:t>pyglidein</a:t>
            </a:r>
            <a:r>
              <a:rPr lang="en-US" dirty="0"/>
              <a:t>, </a:t>
            </a:r>
            <a:r>
              <a:rPr lang="en-US" dirty="0" smtClean="0"/>
              <a:t>HEPCloud, </a:t>
            </a:r>
            <a:r>
              <a:rPr lang="en-US" dirty="0" err="1" smtClean="0"/>
              <a:t>COBalD</a:t>
            </a:r>
            <a:r>
              <a:rPr lang="en-US" dirty="0" smtClean="0"/>
              <a:t>, 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6967"/>
            <a:ext cx="9144000" cy="914400"/>
          </a:xfrm>
        </p:spPr>
        <p:txBody>
          <a:bodyPr/>
          <a:lstStyle/>
          <a:p>
            <a:r>
              <a:rPr lang="en-US" sz="4000" dirty="0" smtClean="0"/>
              <a:t>HTCondor has long allowed dynamic augmentation of a cluster…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HEPCloud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16ACA-F66D-42EC-9687-31F200158F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 descr="CMS_GoogleCloud_Engine_demo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t="16866" r="10417"/>
          <a:stretch/>
        </p:blipFill>
        <p:spPr>
          <a:xfrm>
            <a:off x="0" y="895172"/>
            <a:ext cx="9144000" cy="52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8100"/>
            <a:ext cx="9144000" cy="9144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Some Examples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16ACA-F66D-42EC-9687-31F200158F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Science Grid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2BB8D-2BA2-4A87-8345-E04FA754A01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 descr="OSG Display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18006" r="1945" b="17612"/>
          <a:stretch/>
        </p:blipFill>
        <p:spPr>
          <a:xfrm>
            <a:off x="139700" y="1219200"/>
            <a:ext cx="8826500" cy="41656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435100" y="5549900"/>
            <a:ext cx="6146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sz="2400" kern="0" dirty="0" smtClean="0"/>
              <a:t>http://display.opensciencegrid.org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0405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2265" y="1355726"/>
            <a:ext cx="8377237" cy="1044575"/>
          </a:xfrm>
        </p:spPr>
        <p:txBody>
          <a:bodyPr/>
          <a:lstStyle/>
          <a:p>
            <a:r>
              <a:rPr lang="en-US" dirty="0" smtClean="0"/>
              <a:t>Dynamic cluster, ~200k - 250k cores pulled in from sites worldwide (including KIT!)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Global Pool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16ACA-F66D-42EC-9687-31F200158F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CMS-HTCondor-Week-2018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39550" r="11389" b="3613"/>
          <a:stretch/>
        </p:blipFill>
        <p:spPr>
          <a:xfrm>
            <a:off x="139700" y="2501900"/>
            <a:ext cx="88494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Bursting into Google Cloud @ SC16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16ACA-F66D-42EC-9687-31F200158F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 descr="CMS_GoogleCloud_Engine_demo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6867" r="15556" b="2338"/>
          <a:stretch/>
        </p:blipFill>
        <p:spPr>
          <a:xfrm>
            <a:off x="2" y="965200"/>
            <a:ext cx="8983107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08531"/>
            <a:ext cx="9144000" cy="914400"/>
          </a:xfrm>
        </p:spPr>
        <p:txBody>
          <a:bodyPr/>
          <a:lstStyle/>
          <a:p>
            <a:r>
              <a:rPr lang="en-US" dirty="0" smtClean="0"/>
              <a:t>University of Wisconsin</a:t>
            </a:r>
            <a:br>
              <a:rPr lang="en-US" dirty="0" smtClean="0"/>
            </a:br>
            <a:r>
              <a:rPr lang="en-US" dirty="0" smtClean="0"/>
              <a:t>Center for High Throughput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http://research.cs.wisc.edu/htcondor/pics/team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4" y="2612574"/>
            <a:ext cx="8145880" cy="32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584200"/>
          </a:xfrm>
        </p:spPr>
        <p:txBody>
          <a:bodyPr/>
          <a:lstStyle/>
          <a:p>
            <a:r>
              <a:rPr lang="en-US" dirty="0" smtClean="0"/>
              <a:t>Bursting into HPC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16ACA-F66D-42EC-9687-31F200158F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 descr="Fermilab computing experts bolster NOvA evidence, 1 million cores consumed | New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8" r="3172"/>
          <a:stretch/>
        </p:blipFill>
        <p:spPr>
          <a:xfrm>
            <a:off x="315518" y="1104901"/>
            <a:ext cx="5488383" cy="4597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518" y="5864424"/>
            <a:ext cx="7978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http://news.fnal.gov/2018/07/fermilab-computing-experts-bolster-nova-evidence-1-million-cores-consumed/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7592" y="1735678"/>
            <a:ext cx="2938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Fermilab</a:t>
            </a:r>
            <a:r>
              <a:rPr lang="en-US" dirty="0"/>
              <a:t> augments </a:t>
            </a:r>
            <a:r>
              <a:rPr lang="en-US" dirty="0" smtClean="0"/>
              <a:t>their HTCondor </a:t>
            </a:r>
            <a:r>
              <a:rPr lang="en-US" dirty="0"/>
              <a:t>pool with nodes from NERSC </a:t>
            </a:r>
            <a:r>
              <a:rPr lang="en-US" dirty="0" smtClean="0"/>
              <a:t>supercomputer to </a:t>
            </a:r>
            <a:r>
              <a:rPr lang="en-US" dirty="0"/>
              <a:t>to perform the largest antineutrino data analysis ever in record time.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08" y="1003301"/>
            <a:ext cx="4692768" cy="408919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07" y="348693"/>
            <a:ext cx="7772400" cy="864347"/>
          </a:xfrm>
        </p:spPr>
        <p:txBody>
          <a:bodyPr/>
          <a:lstStyle/>
          <a:p>
            <a:pPr algn="ctr"/>
            <a:r>
              <a:rPr lang="en-US" dirty="0"/>
              <a:t>Challenge </a:t>
            </a:r>
            <a:r>
              <a:rPr lang="en-US" dirty="0" smtClean="0"/>
              <a:t>Area #3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u="sng" dirty="0" smtClean="0"/>
              <a:t>Scalability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BF044-77D7-4194-95AC-E462B665E72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363" y="873126"/>
            <a:ext cx="8399462" cy="4227513"/>
          </a:xfrm>
        </p:spPr>
        <p:txBody>
          <a:bodyPr/>
          <a:lstStyle/>
          <a:p>
            <a:r>
              <a:rPr lang="en-US" sz="2800" dirty="0" smtClean="0"/>
              <a:t>Growth everywhere you look</a:t>
            </a:r>
          </a:p>
          <a:p>
            <a:pPr lvl="1"/>
            <a:r>
              <a:rPr lang="en-US" sz="2400" dirty="0" smtClean="0"/>
              <a:t>manufacturers </a:t>
            </a:r>
            <a:r>
              <a:rPr lang="en-US" sz="2400" dirty="0"/>
              <a:t>give us more </a:t>
            </a:r>
            <a:r>
              <a:rPr lang="en-US" sz="2400" dirty="0" smtClean="0"/>
              <a:t>cores</a:t>
            </a:r>
          </a:p>
          <a:p>
            <a:pPr lvl="1"/>
            <a:r>
              <a:rPr lang="en-US" sz="2400" dirty="0" smtClean="0"/>
              <a:t>researchers </a:t>
            </a:r>
            <a:r>
              <a:rPr lang="en-US" sz="2400" dirty="0"/>
              <a:t>bring us more </a:t>
            </a:r>
            <a:r>
              <a:rPr lang="en-US" sz="2400" dirty="0" smtClean="0"/>
              <a:t>jobs</a:t>
            </a:r>
          </a:p>
          <a:p>
            <a:pPr lvl="1"/>
            <a:r>
              <a:rPr lang="en-US" sz="2400" dirty="0" smtClean="0"/>
              <a:t>universities </a:t>
            </a:r>
            <a:r>
              <a:rPr lang="en-US" sz="2400" dirty="0"/>
              <a:t>and science communities bring us more </a:t>
            </a:r>
            <a:r>
              <a:rPr lang="en-US" sz="2400" dirty="0" smtClean="0"/>
              <a:t>users</a:t>
            </a:r>
          </a:p>
          <a:p>
            <a:pPr lvl="1"/>
            <a:r>
              <a:rPr lang="en-US" sz="2400" dirty="0" smtClean="0"/>
              <a:t>cloud </a:t>
            </a:r>
            <a:r>
              <a:rPr lang="en-US" sz="2400" dirty="0"/>
              <a:t>providers offer us more </a:t>
            </a:r>
            <a:r>
              <a:rPr lang="en-US" sz="2400" dirty="0" smtClean="0"/>
              <a:t>machines</a:t>
            </a:r>
          </a:p>
          <a:p>
            <a:r>
              <a:rPr lang="en-US" sz="2800" dirty="0" smtClean="0"/>
              <a:t>Operational scaling</a:t>
            </a:r>
          </a:p>
          <a:p>
            <a:r>
              <a:rPr lang="en-US" sz="2800" dirty="0" smtClean="0"/>
              <a:t>Grouping for both operations and user/admin interactions</a:t>
            </a:r>
          </a:p>
          <a:p>
            <a:pPr lvl="1"/>
            <a:r>
              <a:rPr lang="en-US" sz="2400" dirty="0" smtClean="0"/>
              <a:t>Who can effectively reason about millions of individual jobs or machines?</a:t>
            </a:r>
          </a:p>
          <a:p>
            <a:r>
              <a:rPr lang="en-US" sz="2800" dirty="0" smtClean="0"/>
              <a:t>Reliability, damage from "black holes" nodes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shortage of work to do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07" y="361393"/>
            <a:ext cx="7772400" cy="864347"/>
          </a:xfrm>
        </p:spPr>
        <p:txBody>
          <a:bodyPr/>
          <a:lstStyle/>
          <a:p>
            <a:pPr algn="ctr"/>
            <a:r>
              <a:rPr lang="en-US" dirty="0"/>
              <a:t>Challenge </a:t>
            </a:r>
            <a:r>
              <a:rPr lang="en-US" dirty="0" smtClean="0"/>
              <a:t>Area #4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WIDELY DISPARATE USE CASES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BF044-77D7-4194-95AC-E462B665E72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272" y="689402"/>
            <a:ext cx="8399462" cy="4227513"/>
          </a:xfrm>
        </p:spPr>
        <p:txBody>
          <a:bodyPr/>
          <a:lstStyle/>
          <a:p>
            <a:r>
              <a:rPr lang="en-US" sz="2800" dirty="0" smtClean="0"/>
              <a:t>Increased demand for higher throughput, HTC technologies are being called upon to serve in a growing spectrum of scenarios:</a:t>
            </a:r>
          </a:p>
          <a:p>
            <a:pPr lvl="1"/>
            <a:r>
              <a:rPr lang="en-US" sz="2400" dirty="0" smtClean="0"/>
              <a:t>Large multi-purpose institutional clusters managed by IT experts </a:t>
            </a:r>
          </a:p>
          <a:p>
            <a:pPr lvl="1"/>
            <a:r>
              <a:rPr lang="en-US" sz="2400" dirty="0" smtClean="0"/>
              <a:t>Ephemeral overlay clusters atop other batch systems (grid computing)</a:t>
            </a:r>
          </a:p>
          <a:p>
            <a:pPr lvl="1"/>
            <a:r>
              <a:rPr lang="en-US" sz="2400" dirty="0" smtClean="0"/>
              <a:t>Purpose built clusters from a cloud provider</a:t>
            </a:r>
          </a:p>
          <a:p>
            <a:pPr lvl="1"/>
            <a:r>
              <a:rPr lang="en-US" sz="2400" dirty="0"/>
              <a:t>Cycle scavenging server farms (K8), </a:t>
            </a:r>
            <a:r>
              <a:rPr lang="en-US" sz="2400" dirty="0" smtClean="0"/>
              <a:t>desktops</a:t>
            </a:r>
          </a:p>
          <a:p>
            <a:pPr lvl="1"/>
            <a:r>
              <a:rPr lang="en-US" sz="2400" dirty="0" smtClean="0"/>
              <a:t>Manage a workflow on a single server (laptop)</a:t>
            </a:r>
            <a:endParaRPr lang="en-US" sz="2400" dirty="0"/>
          </a:p>
          <a:p>
            <a:pPr lvl="1"/>
            <a:r>
              <a:rPr lang="en-US" sz="2400" i="1" u="sng" dirty="0" smtClean="0"/>
              <a:t>Non-batch interactive computing environments such as </a:t>
            </a:r>
            <a:r>
              <a:rPr lang="en-US" sz="2400" i="1" u="sng" dirty="0" err="1" smtClean="0"/>
              <a:t>Jupyter</a:t>
            </a:r>
            <a:r>
              <a:rPr lang="en-US" sz="2400" i="1" u="sng" dirty="0" smtClean="0"/>
              <a:t> Lab / Notebook</a:t>
            </a:r>
          </a:p>
          <a:p>
            <a:r>
              <a:rPr lang="en-US" sz="2800" dirty="0" smtClean="0"/>
              <a:t>And a growing spectrum of user backgrounds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growing spectrum of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07" y="361393"/>
            <a:ext cx="7772400" cy="864347"/>
          </a:xfrm>
        </p:spPr>
        <p:txBody>
          <a:bodyPr/>
          <a:lstStyle/>
          <a:p>
            <a:pPr algn="ctr"/>
            <a:r>
              <a:rPr lang="en-US" dirty="0"/>
              <a:t>Challenge </a:t>
            </a:r>
            <a:r>
              <a:rPr lang="en-US" dirty="0" smtClean="0"/>
              <a:t>Area #5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BLACK BOX APPLICATIONS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BF044-77D7-4194-95AC-E462B665E72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Contemporary HTC users, many with no experience with large scale computing, are much less knowledgeable about the codes they run than their predecessors.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18941"/>
            <a:ext cx="9144000" cy="914400"/>
          </a:xfrm>
        </p:spPr>
        <p:txBody>
          <a:bodyPr/>
          <a:lstStyle/>
          <a:p>
            <a:r>
              <a:rPr lang="en-US" dirty="0" smtClean="0"/>
              <a:t>HTC Users aren't just </a:t>
            </a:r>
            <a:br>
              <a:rPr lang="en-US" dirty="0" smtClean="0"/>
            </a:br>
            <a:r>
              <a:rPr lang="en-US" dirty="0" smtClean="0"/>
              <a:t>Unix Wizards anymore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BF044-77D7-4194-95AC-E462B665E72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03675"/>
            <a:ext cx="91059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48" y="3206839"/>
            <a:ext cx="4563951" cy="36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01" y="1973563"/>
            <a:ext cx="8399462" cy="2762766"/>
          </a:xfrm>
        </p:spPr>
        <p:txBody>
          <a:bodyPr/>
          <a:lstStyle/>
          <a:p>
            <a:r>
              <a:rPr lang="en-US" dirty="0" smtClean="0"/>
              <a:t>Meeting this goal requires HTC frameworks that can effectively manage work when the user cannot state the</a:t>
            </a:r>
          </a:p>
          <a:p>
            <a:pPr lvl="1"/>
            <a:r>
              <a:rPr lang="en-US" dirty="0" smtClean="0"/>
              <a:t>Software dependencies</a:t>
            </a:r>
          </a:p>
          <a:p>
            <a:pPr lvl="1"/>
            <a:r>
              <a:rPr lang="en-US" dirty="0" smtClean="0"/>
              <a:t>Resource requirements</a:t>
            </a:r>
          </a:p>
          <a:p>
            <a:pPr lvl="1"/>
            <a:r>
              <a:rPr lang="en-US" dirty="0" smtClean="0"/>
              <a:t>Compute time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of their application.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92428"/>
            <a:ext cx="9144000" cy="914400"/>
          </a:xfrm>
        </p:spPr>
        <p:txBody>
          <a:bodyPr/>
          <a:lstStyle/>
          <a:p>
            <a:r>
              <a:rPr lang="en-US" dirty="0" smtClean="0"/>
              <a:t>Our Goal: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600" i="1" u="sng" dirty="0" smtClean="0"/>
              <a:t>You </a:t>
            </a:r>
            <a:r>
              <a:rPr lang="en-US" sz="3600" i="1" u="sng" dirty="0"/>
              <a:t>do not need to be a computing expert in order to benefit from </a:t>
            </a:r>
            <a:r>
              <a:rPr lang="en-US" sz="3600" i="1" u="sng" dirty="0" smtClean="0"/>
              <a:t>HTC!</a:t>
            </a:r>
            <a:endParaRPr lang="en-US" sz="36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07" y="361393"/>
            <a:ext cx="7772400" cy="864347"/>
          </a:xfrm>
        </p:spPr>
        <p:txBody>
          <a:bodyPr/>
          <a:lstStyle/>
          <a:p>
            <a:pPr algn="ctr"/>
            <a:r>
              <a:rPr lang="en-US" dirty="0"/>
              <a:t>Challenge </a:t>
            </a:r>
            <a:r>
              <a:rPr lang="en-US" dirty="0" smtClean="0"/>
              <a:t>Area #6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DATA INTENSIVE COMPUTING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BF044-77D7-4194-95AC-E462B665E72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7672" y="1505851"/>
            <a:ext cx="8399462" cy="4227513"/>
          </a:xfrm>
        </p:spPr>
        <p:txBody>
          <a:bodyPr/>
          <a:lstStyle/>
          <a:p>
            <a:r>
              <a:rPr lang="en-US" dirty="0" smtClean="0"/>
              <a:t>We all know the story: more data pouring in from everywhere.</a:t>
            </a:r>
          </a:p>
          <a:p>
            <a:r>
              <a:rPr lang="en-US" dirty="0" smtClean="0"/>
              <a:t>Everyone fixated about managing and scheduling data transfers… but what about the storage? </a:t>
            </a:r>
          </a:p>
          <a:p>
            <a:r>
              <a:rPr lang="en-US" dirty="0" smtClean="0"/>
              <a:t>All the software we write assumes that disk space is infinite.  Once you remove that assumption, what happens?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27546"/>
            <a:ext cx="9144000" cy="914400"/>
          </a:xfrm>
        </p:spPr>
        <p:txBody>
          <a:bodyPr/>
          <a:lstStyle/>
          <a:p>
            <a:r>
              <a:rPr lang="en-US" dirty="0" smtClean="0"/>
              <a:t>Manage data movement </a:t>
            </a:r>
            <a:r>
              <a:rPr lang="en-US" i="1" u="sng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 data 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BF044-77D7-4194-95AC-E462B665E72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253" y="914403"/>
            <a:ext cx="8399462" cy="4428996"/>
          </a:xfrm>
        </p:spPr>
        <p:txBody>
          <a:bodyPr/>
          <a:lstStyle/>
          <a:p>
            <a:r>
              <a:rPr lang="en-US" sz="2800" dirty="0" smtClean="0"/>
              <a:t>Open source software to enable distributed High </a:t>
            </a:r>
            <a:r>
              <a:rPr lang="en-US" sz="2800" dirty="0"/>
              <a:t>T</a:t>
            </a:r>
            <a:r>
              <a:rPr lang="en-US" sz="2800" dirty="0" smtClean="0"/>
              <a:t>hroughput Computing (HTC)</a:t>
            </a:r>
          </a:p>
          <a:p>
            <a:r>
              <a:rPr lang="en-US" sz="2800" dirty="0" smtClean="0"/>
              <a:t>Full featured, mature production system (1M+ LOC)</a:t>
            </a:r>
          </a:p>
          <a:p>
            <a:r>
              <a:rPr lang="en-US" sz="2800" dirty="0" smtClean="0"/>
              <a:t>Widely deployed</a:t>
            </a:r>
          </a:p>
          <a:p>
            <a:pPr lvl="1"/>
            <a:r>
              <a:rPr lang="en-US" sz="2400" dirty="0" smtClean="0"/>
              <a:t>Used in production at hundreds of universities, government labs, commercial companies to manage compute clusters in science, engineering, finance, …</a:t>
            </a:r>
          </a:p>
          <a:p>
            <a:pPr lvl="1"/>
            <a:r>
              <a:rPr lang="en-US" sz="2400" dirty="0" smtClean="0"/>
              <a:t>Components used to federate compute clusters into campus grids and wide-area computing grids, e.g. Open Science Grid, WLCG, 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HTCondor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69243"/>
            <a:ext cx="9144000" cy="914400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now time for your feedback!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9467"/>
            <a:ext cx="9144000" cy="914400"/>
          </a:xfrm>
        </p:spPr>
        <p:txBody>
          <a:bodyPr/>
          <a:lstStyle/>
          <a:p>
            <a:r>
              <a:rPr lang="en-US" dirty="0" smtClean="0"/>
              <a:t>Results from survey at </a:t>
            </a:r>
            <a:br>
              <a:rPr lang="en-US" dirty="0" smtClean="0"/>
            </a:br>
            <a:r>
              <a:rPr lang="en-US" dirty="0" err="1" smtClean="0"/>
              <a:t>GridKa</a:t>
            </a:r>
            <a:r>
              <a:rPr lang="en-US" dirty="0" smtClean="0"/>
              <a:t> School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 descr="GridKa 2018 - Mentimeter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23620" r="24375" b="24003"/>
          <a:stretch/>
        </p:blipFill>
        <p:spPr>
          <a:xfrm>
            <a:off x="200025" y="1732411"/>
            <a:ext cx="8768396" cy="39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7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identified six challenge areas directing innovation in HTC technologies.</a:t>
            </a:r>
          </a:p>
          <a:p>
            <a:r>
              <a:rPr lang="en-US" dirty="0" smtClean="0"/>
              <a:t>We use these to guide our efforts on HTCondor.</a:t>
            </a:r>
          </a:p>
          <a:p>
            <a:r>
              <a:rPr lang="en-US" i="1" dirty="0" smtClean="0"/>
              <a:t>Survey questions concluding this talk!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Challenge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07" y="335993"/>
            <a:ext cx="7772400" cy="864347"/>
          </a:xfrm>
        </p:spPr>
        <p:txBody>
          <a:bodyPr/>
          <a:lstStyle/>
          <a:p>
            <a:pPr algn="ctr"/>
            <a:r>
              <a:rPr lang="en-US" dirty="0"/>
              <a:t>Challenge </a:t>
            </a:r>
            <a:r>
              <a:rPr lang="en-US" dirty="0" smtClean="0"/>
              <a:t>Area #</a:t>
            </a:r>
            <a:r>
              <a:rPr lang="en-US" dirty="0"/>
              <a:t>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u="sng" dirty="0" smtClean="0"/>
              <a:t>Hardware complexity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BF044-77D7-4194-95AC-E462B665E7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333" y="1068857"/>
            <a:ext cx="8399462" cy="4227513"/>
          </a:xfrm>
        </p:spPr>
        <p:txBody>
          <a:bodyPr/>
          <a:lstStyle/>
          <a:p>
            <a:r>
              <a:rPr lang="en-US" dirty="0" smtClean="0"/>
              <a:t>A server: The building block of a HTC environment</a:t>
            </a:r>
          </a:p>
          <a:p>
            <a:r>
              <a:rPr lang="en-US" dirty="0" smtClean="0"/>
              <a:t>Fundamental task of a DHTC environment: manage the workload (jobs), and manage the resources (servers):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Schedule</a:t>
            </a:r>
            <a:r>
              <a:rPr lang="en-US" dirty="0" smtClean="0"/>
              <a:t> server resources to jobs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Manage</a:t>
            </a:r>
            <a:r>
              <a:rPr lang="en-US" dirty="0" smtClean="0"/>
              <a:t> server resources (utilization, isolation, monitoring, fault detection, …)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starts with a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5638" y="640833"/>
            <a:ext cx="8399462" cy="4227513"/>
          </a:xfrm>
        </p:spPr>
        <p:txBody>
          <a:bodyPr/>
          <a:lstStyle/>
          <a:p>
            <a:r>
              <a:rPr lang="en-US" dirty="0" smtClean="0"/>
              <a:t>Commodity Intel CPU server resources back in the day before 2006</a:t>
            </a:r>
          </a:p>
          <a:p>
            <a:pPr lvl="1"/>
            <a:r>
              <a:rPr lang="en-US" dirty="0" smtClean="0"/>
              <a:t>CPU w/ one core</a:t>
            </a:r>
          </a:p>
          <a:p>
            <a:pPr lvl="1"/>
            <a:r>
              <a:rPr lang="en-US" dirty="0" smtClean="0"/>
              <a:t>Memory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One core 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i="1" dirty="0" smtClean="0">
                <a:solidFill>
                  <a:srgbClr val="FF0000"/>
                </a:solidFill>
              </a:rPr>
              <a:t> one job per server</a:t>
            </a:r>
          </a:p>
          <a:p>
            <a:r>
              <a:rPr lang="en-US" dirty="0"/>
              <a:t>Existing workloads gained substantial speed-ups just from processor </a:t>
            </a:r>
            <a:r>
              <a:rPr lang="en-US" dirty="0" smtClean="0"/>
              <a:t>upgrades</a:t>
            </a:r>
          </a:p>
          <a:p>
            <a:pPr lvl="1"/>
            <a:r>
              <a:rPr lang="en-US" dirty="0" smtClean="0"/>
              <a:t>higher clock speeds</a:t>
            </a:r>
          </a:p>
          <a:p>
            <a:pPr lvl="1"/>
            <a:r>
              <a:rPr lang="en-US" dirty="0" smtClean="0"/>
              <a:t>supposedly "smarter" </a:t>
            </a:r>
            <a:r>
              <a:rPr lang="en-US" dirty="0"/>
              <a:t>processors </a:t>
            </a:r>
            <a:r>
              <a:rPr lang="en-US" dirty="0" smtClean="0"/>
              <a:t>(e.g. </a:t>
            </a:r>
            <a:r>
              <a:rPr lang="en-US" dirty="0"/>
              <a:t>from simple in-order processors to complex superscalar out-of-order processors)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4063"/>
          </a:xfrm>
        </p:spPr>
        <p:txBody>
          <a:bodyPr/>
          <a:lstStyle/>
          <a:p>
            <a:r>
              <a:rPr lang="en-US" dirty="0" smtClean="0"/>
              <a:t>A simpler time…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172846"/>
            <a:ext cx="8399462" cy="4227513"/>
          </a:xfrm>
        </p:spPr>
        <p:txBody>
          <a:bodyPr/>
          <a:lstStyle/>
          <a:p>
            <a:r>
              <a:rPr lang="en-US" dirty="0" smtClean="0"/>
              <a:t>CPU clock speeds stagnated (due to heat)</a:t>
            </a:r>
          </a:p>
          <a:p>
            <a:r>
              <a:rPr lang="en-US" dirty="0" smtClean="0"/>
              <a:t>Industry moved to CPUs with multiple cores in </a:t>
            </a:r>
            <a:r>
              <a:rPr lang="en-US" dirty="0" err="1" smtClean="0"/>
              <a:t>Yr</a:t>
            </a:r>
            <a:r>
              <a:rPr lang="en-US" dirty="0" smtClean="0"/>
              <a:t> 2006, and servers with multiple CPUs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Multiple cores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multiple jobs </a:t>
            </a:r>
            <a:r>
              <a:rPr lang="en-US" i="1" dirty="0">
                <a:solidFill>
                  <a:srgbClr val="FF0000"/>
                </a:solidFill>
              </a:rPr>
              <a:t>per </a:t>
            </a:r>
            <a:r>
              <a:rPr lang="en-US" i="1" dirty="0" smtClean="0">
                <a:solidFill>
                  <a:srgbClr val="FF0000"/>
                </a:solidFill>
              </a:rPr>
              <a:t>server</a:t>
            </a:r>
          </a:p>
          <a:p>
            <a:r>
              <a:rPr lang="en-US" dirty="0" smtClean="0"/>
              <a:t>More scheduling complexity</a:t>
            </a:r>
          </a:p>
          <a:p>
            <a:r>
              <a:rPr lang="en-US" dirty="0" smtClean="0"/>
              <a:t>More monitoring/isolation complexity</a:t>
            </a:r>
          </a:p>
          <a:p>
            <a:pPr lvl="1"/>
            <a:r>
              <a:rPr lang="en-US" dirty="0" smtClean="0"/>
              <a:t>Linux Control Groups (</a:t>
            </a:r>
            <a:r>
              <a:rPr lang="en-US" dirty="0" err="1" smtClean="0"/>
              <a:t>cgroups</a:t>
            </a:r>
            <a:r>
              <a:rPr lang="en-US" dirty="0" smtClean="0"/>
              <a:t>) : memory, </a:t>
            </a:r>
            <a:r>
              <a:rPr lang="en-US" dirty="0" err="1" smtClean="0"/>
              <a:t>cpu</a:t>
            </a:r>
            <a:r>
              <a:rPr lang="en-US" dirty="0" smtClean="0"/>
              <a:t>, </a:t>
            </a:r>
            <a:r>
              <a:rPr lang="en-US" dirty="0" err="1" smtClean="0"/>
              <a:t>io</a:t>
            </a:r>
            <a:r>
              <a:rPr lang="en-US" dirty="0" smtClean="0"/>
              <a:t>, network</a:t>
            </a:r>
          </a:p>
          <a:p>
            <a:pPr lvl="1"/>
            <a:r>
              <a:rPr lang="en-US" dirty="0" smtClean="0"/>
              <a:t>Still a work in progress…</a:t>
            </a:r>
            <a:endParaRPr lang="en-US" dirty="0"/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 smtClean="0"/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8941"/>
            <a:ext cx="9144000" cy="914400"/>
          </a:xfrm>
        </p:spPr>
        <p:txBody>
          <a:bodyPr/>
          <a:lstStyle/>
          <a:p>
            <a:r>
              <a:rPr lang="en-US" dirty="0" smtClean="0"/>
              <a:t>Things start to get complicated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anandtech.com/doci/10158/v4_RD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48229"/>
            <a:ext cx="8288646" cy="48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8343"/>
            <a:ext cx="9144000" cy="914400"/>
          </a:xfrm>
        </p:spPr>
        <p:txBody>
          <a:bodyPr/>
          <a:lstStyle/>
          <a:p>
            <a:r>
              <a:rPr lang="en-US" dirty="0" smtClean="0"/>
              <a:t>Intel Resource Director Technology (RDT)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Condor-Presentation-Templat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nnenbaumT_HEPIX_Oct_2016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HTCondor-Presentation-Template</Template>
  <TotalTime>26799</TotalTime>
  <Words>990</Words>
  <Application>Microsoft Office PowerPoint</Application>
  <PresentationFormat>On-screen Show (4:3)</PresentationFormat>
  <Paragraphs>150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HTCondor-Presentation-Template</vt:lpstr>
      <vt:lpstr>TannenbaumT_HEPIX_Oct_2016</vt:lpstr>
      <vt:lpstr> GridKa 2018 - Aug 30, 2018   Six Key Challenge Areas Driving Innovation in Distributed High Throughput Computing  </vt:lpstr>
      <vt:lpstr>University of Wisconsin Center for High Throughput Computing</vt:lpstr>
      <vt:lpstr>HTCondor</vt:lpstr>
      <vt:lpstr>Six Challenge Areas</vt:lpstr>
      <vt:lpstr>Challenge Area #1   Hardware complexity</vt:lpstr>
      <vt:lpstr>It all starts with a server</vt:lpstr>
      <vt:lpstr>A simpler time…</vt:lpstr>
      <vt:lpstr>Things start to get complicated</vt:lpstr>
      <vt:lpstr>Intel Resource Director Technology (RDT)</vt:lpstr>
      <vt:lpstr>Death of Moore's Law making even more complexity</vt:lpstr>
      <vt:lpstr>Challenge Area #2   Evolving resource acquisition MODELS</vt:lpstr>
      <vt:lpstr>Public Cloud Services</vt:lpstr>
      <vt:lpstr>Not just public clouds…</vt:lpstr>
      <vt:lpstr>HTCondor has long allowed dynamic augmentation of a cluster…</vt:lpstr>
      <vt:lpstr>HEPCloud</vt:lpstr>
      <vt:lpstr>Some Examples</vt:lpstr>
      <vt:lpstr>Open Science Grid</vt:lpstr>
      <vt:lpstr>CMS Global Pool</vt:lpstr>
      <vt:lpstr>Bursting into Google Cloud @ SC16</vt:lpstr>
      <vt:lpstr>Bursting into HPC</vt:lpstr>
      <vt:lpstr>Challenge Area #3   Scalability</vt:lpstr>
      <vt:lpstr>No shortage of work to do here</vt:lpstr>
      <vt:lpstr>Challenge Area #4   WIDELY DISPARATE USE CASES</vt:lpstr>
      <vt:lpstr>A growing spectrum of scenarios</vt:lpstr>
      <vt:lpstr>Challenge Area #5   BLACK BOX APPLICATIONS</vt:lpstr>
      <vt:lpstr>HTC Users aren't just  Unix Wizards anymore</vt:lpstr>
      <vt:lpstr>Our Goal: You do not need to be a computing expert in order to benefit from HTC!</vt:lpstr>
      <vt:lpstr>Challenge Area #6   DATA INTENSIVE COMPUTING</vt:lpstr>
      <vt:lpstr>Manage data movement and manage data storage.</vt:lpstr>
      <vt:lpstr>Thank you!   And now time for your feedback!</vt:lpstr>
      <vt:lpstr>Results from survey at  GridKa School 2018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High Throughput was my cluster?  Greg Thain  Center for High Throughput Computing</dc:title>
  <dc:creator>gthain</dc:creator>
  <cp:lastModifiedBy>Todd Tannenbaum</cp:lastModifiedBy>
  <cp:revision>361</cp:revision>
  <dcterms:created xsi:type="dcterms:W3CDTF">2014-04-23T21:43:38Z</dcterms:created>
  <dcterms:modified xsi:type="dcterms:W3CDTF">2018-08-30T09:48:31Z</dcterms:modified>
</cp:coreProperties>
</file>