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40" r:id="rId2"/>
    <p:sldMasterId id="2147483845" r:id="rId3"/>
    <p:sldMasterId id="2147483860" r:id="rId4"/>
  </p:sldMasterIdLst>
  <p:notesMasterIdLst>
    <p:notesMasterId r:id="rId20"/>
  </p:notesMasterIdLst>
  <p:handoutMasterIdLst>
    <p:handoutMasterId r:id="rId21"/>
  </p:handoutMasterIdLst>
  <p:sldIdLst>
    <p:sldId id="335" r:id="rId5"/>
    <p:sldId id="359" r:id="rId6"/>
    <p:sldId id="357" r:id="rId7"/>
    <p:sldId id="360" r:id="rId8"/>
    <p:sldId id="361" r:id="rId9"/>
    <p:sldId id="362" r:id="rId10"/>
    <p:sldId id="363" r:id="rId11"/>
    <p:sldId id="364" r:id="rId12"/>
    <p:sldId id="365" r:id="rId13"/>
    <p:sldId id="366" r:id="rId14"/>
    <p:sldId id="371" r:id="rId15"/>
    <p:sldId id="372" r:id="rId16"/>
    <p:sldId id="373" r:id="rId17"/>
    <p:sldId id="374" r:id="rId18"/>
    <p:sldId id="370" r:id="rId19"/>
  </p:sldIdLst>
  <p:sldSz cx="9144000" cy="6858000" type="screen4x3"/>
  <p:notesSz cx="6794500" cy="9931400"/>
  <p:custDataLst>
    <p:tags r:id="rId22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589C"/>
    <a:srgbClr val="053B45"/>
    <a:srgbClr val="008080"/>
    <a:srgbClr val="50AAE6"/>
    <a:srgbClr val="5A6EB4"/>
    <a:srgbClr val="A00078"/>
    <a:srgbClr val="A01E28"/>
    <a:srgbClr val="A08232"/>
    <a:srgbClr val="DCA01E"/>
    <a:srgbClr val="FA8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80" autoAdjust="0"/>
    <p:restoredTop sz="87278" autoAdjust="0"/>
  </p:normalViewPr>
  <p:slideViewPr>
    <p:cSldViewPr>
      <p:cViewPr varScale="1">
        <p:scale>
          <a:sx n="102" d="100"/>
          <a:sy n="102" d="100"/>
        </p:scale>
        <p:origin x="1805" y="7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32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27438" y="508000"/>
            <a:ext cx="2733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536575" y="9267825"/>
            <a:ext cx="3074988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65000"/>
              </a:lnSpc>
              <a:spcBef>
                <a:spcPct val="50000"/>
              </a:spcBef>
              <a:defRPr/>
            </a:pPr>
            <a:r>
              <a:rPr lang="de-DE" sz="800" smtClean="0"/>
              <a:t>KIT – Universität des Landes Baden-Württemberg und 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  <a:defRPr/>
            </a:pPr>
            <a:r>
              <a:rPr lang="de-DE" sz="800" smtClean="0"/>
              <a:t>nationales Forschungszentrum in der Helmholtz-Gemeinschaft</a:t>
            </a:r>
          </a:p>
        </p:txBody>
      </p:sp>
      <p:pic>
        <p:nvPicPr>
          <p:cNvPr id="10244" name="Picture 11" descr="KIT-Logo-rgb_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204788"/>
            <a:ext cx="9985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879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8924440-A3FC-435F-9C19-50A8DD9EBD7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2564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 err="1" smtClean="0"/>
              <a:t>Good</a:t>
            </a:r>
            <a:r>
              <a:rPr lang="de-DE" sz="1200" dirty="0" smtClean="0"/>
              <a:t> </a:t>
            </a:r>
            <a:r>
              <a:rPr lang="de-DE" sz="1200" dirty="0" err="1" smtClean="0"/>
              <a:t>afternoon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and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welcome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to</a:t>
            </a:r>
            <a:r>
              <a:rPr lang="de-DE" sz="1200" baseline="0" dirty="0" smtClean="0"/>
              <a:t> </a:t>
            </a:r>
            <a:r>
              <a:rPr lang="de-DE" sz="1200" baseline="0" dirty="0" smtClean="0"/>
              <a:t>Karlsruhe </a:t>
            </a:r>
            <a:r>
              <a:rPr lang="de-DE" sz="1200" baseline="0" dirty="0" err="1" smtClean="0"/>
              <a:t>and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the</a:t>
            </a:r>
            <a:r>
              <a:rPr lang="de-DE" sz="1200" baseline="0" dirty="0" smtClean="0"/>
              <a:t> KIT.</a:t>
            </a:r>
          </a:p>
          <a:p>
            <a:endParaRPr lang="de-DE" sz="1200" baseline="0" dirty="0" smtClean="0"/>
          </a:p>
          <a:p>
            <a:r>
              <a:rPr lang="de-DE" sz="1200" baseline="0" dirty="0" err="1" smtClean="0"/>
              <a:t>My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name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is</a:t>
            </a:r>
            <a:r>
              <a:rPr lang="de-DE" sz="1200" baseline="0" dirty="0" smtClean="0"/>
              <a:t> Achim Streit </a:t>
            </a:r>
            <a:r>
              <a:rPr lang="de-DE" sz="1200" baseline="0" dirty="0" err="1" smtClean="0"/>
              <a:t>and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I‘m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director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of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the</a:t>
            </a:r>
            <a:r>
              <a:rPr lang="de-DE" sz="1200" baseline="0" dirty="0" smtClean="0"/>
              <a:t> </a:t>
            </a:r>
            <a:r>
              <a:rPr lang="de-DE" sz="1200" baseline="0" dirty="0" smtClean="0"/>
              <a:t>Steinbuch </a:t>
            </a:r>
            <a:r>
              <a:rPr lang="de-DE" sz="1200" baseline="0" dirty="0" err="1" smtClean="0"/>
              <a:t>Centre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for</a:t>
            </a:r>
            <a:r>
              <a:rPr lang="de-DE" sz="1200" baseline="0" dirty="0" smtClean="0"/>
              <a:t> Computing (SCC), </a:t>
            </a:r>
            <a:r>
              <a:rPr lang="de-DE" sz="1200" baseline="0" dirty="0" err="1" smtClean="0"/>
              <a:t>which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is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operating</a:t>
            </a:r>
            <a:r>
              <a:rPr lang="de-DE" sz="1200" baseline="0" dirty="0" smtClean="0"/>
              <a:t> GridKa, </a:t>
            </a:r>
            <a:r>
              <a:rPr lang="de-DE" sz="1200" baseline="0" dirty="0" err="1" smtClean="0"/>
              <a:t>the</a:t>
            </a:r>
            <a:r>
              <a:rPr lang="de-DE" sz="1200" baseline="0" dirty="0" smtClean="0"/>
              <a:t> German Tier-1 </a:t>
            </a:r>
            <a:r>
              <a:rPr lang="de-DE" sz="1200" baseline="0" dirty="0" err="1" smtClean="0"/>
              <a:t>data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and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computing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centre</a:t>
            </a:r>
            <a:r>
              <a:rPr lang="de-DE" sz="1200" baseline="0" dirty="0" smtClean="0"/>
              <a:t> for </a:t>
            </a:r>
            <a:r>
              <a:rPr lang="de-DE" sz="1200" baseline="0" dirty="0" err="1" smtClean="0"/>
              <a:t>the</a:t>
            </a:r>
            <a:r>
              <a:rPr lang="de-DE" sz="1200" baseline="0" dirty="0" smtClean="0"/>
              <a:t> LHC </a:t>
            </a:r>
            <a:r>
              <a:rPr lang="de-DE" sz="1200" baseline="0" dirty="0" err="1" smtClean="0"/>
              <a:t>data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and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which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gave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name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to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the</a:t>
            </a:r>
            <a:r>
              <a:rPr lang="de-DE" sz="1200" baseline="0" dirty="0" smtClean="0"/>
              <a:t> 17th </a:t>
            </a:r>
            <a:r>
              <a:rPr lang="de-DE" sz="1200" baseline="0" dirty="0" err="1" smtClean="0"/>
              <a:t>edition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of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this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years</a:t>
            </a:r>
            <a:r>
              <a:rPr lang="de-DE" sz="1200" baseline="0" dirty="0" smtClean="0"/>
              <a:t> GridKa School.</a:t>
            </a:r>
          </a:p>
          <a:p>
            <a:endParaRPr lang="de-DE" sz="1200" baseline="0" dirty="0" smtClean="0"/>
          </a:p>
          <a:p>
            <a:r>
              <a:rPr lang="de-DE" sz="1200" baseline="0" dirty="0" smtClean="0"/>
              <a:t>In </a:t>
            </a:r>
            <a:r>
              <a:rPr lang="de-DE" sz="1200" baseline="0" dirty="0" err="1" smtClean="0"/>
              <a:t>the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following</a:t>
            </a:r>
            <a:r>
              <a:rPr lang="de-DE" sz="1200" baseline="0" dirty="0" smtClean="0"/>
              <a:t> I </a:t>
            </a:r>
            <a:r>
              <a:rPr lang="de-DE" sz="1200" baseline="0" dirty="0" err="1" smtClean="0"/>
              <a:t>would</a:t>
            </a:r>
            <a:r>
              <a:rPr lang="de-DE" sz="1200" baseline="0" dirty="0" smtClean="0"/>
              <a:t> like </a:t>
            </a:r>
            <a:r>
              <a:rPr lang="de-DE" sz="1200" baseline="0" dirty="0" err="1" smtClean="0"/>
              <a:t>to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give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you</a:t>
            </a:r>
            <a:r>
              <a:rPr lang="de-DE" sz="1200" baseline="0" dirty="0" smtClean="0"/>
              <a:t> a </a:t>
            </a:r>
            <a:r>
              <a:rPr lang="de-DE" sz="1200" baseline="0" dirty="0" err="1" smtClean="0"/>
              <a:t>very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brief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overview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about</a:t>
            </a:r>
            <a:r>
              <a:rPr lang="de-DE" sz="1200" baseline="0" dirty="0" smtClean="0"/>
              <a:t> KIT </a:t>
            </a:r>
            <a:r>
              <a:rPr lang="de-DE" sz="1200" baseline="0" dirty="0" err="1" smtClean="0"/>
              <a:t>and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the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activities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of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the</a:t>
            </a:r>
            <a:r>
              <a:rPr lang="de-DE" sz="1200" baseline="0" dirty="0" smtClean="0"/>
              <a:t> Steinbuch </a:t>
            </a:r>
            <a:r>
              <a:rPr lang="de-DE" sz="1200" baseline="0" dirty="0" err="1" smtClean="0"/>
              <a:t>Centre</a:t>
            </a:r>
            <a:r>
              <a:rPr lang="de-DE" sz="1200" baseline="0" dirty="0" smtClean="0"/>
              <a:t> for Computing.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Musterfakultät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924440-A3FC-435F-9C19-50A8DD9EBD7F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884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Prof. Dr. Max Mustermann | </a:t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smtClean="0">
                <a:solidFill>
                  <a:srgbClr val="000000"/>
                </a:solidFill>
              </a:rPr>
              <a:t>Name of Faculty</a:t>
            </a: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970BCF3-701C-4E03-9023-30B550218318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9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Prof. Dr. Max Mustermann | Musterfakultät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924440-A3FC-435F-9C19-50A8DD9EBD7F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96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Prof. Dr. Achim Streit | Steinbuch Centre for Computing (SCC)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924440-A3FC-435F-9C19-50A8DD9EBD7F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1453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Musterfakultät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F8D321-9E65-4B56-B343-5E22922FBCAA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16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Prof. Dr. Achim Streit | Steinbuch Centre for Computing (SCC)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924440-A3FC-435F-9C19-50A8DD9EBD7F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4360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Prof. Dr. Achim Streit | Steinbuch Centre for Computing (SCC)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924440-A3FC-435F-9C19-50A8DD9EBD7F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3258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Bild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86" y="3641726"/>
            <a:ext cx="908831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 descr="II_rahmen_neu_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800" dirty="0" smtClean="0"/>
              <a:t>KIT – </a:t>
            </a:r>
            <a:r>
              <a:rPr lang="en-US" sz="800" dirty="0" smtClean="0"/>
              <a:t>The Research University in the Helmholtz Association</a:t>
            </a:r>
            <a:endParaRPr lang="de-DE" sz="800" dirty="0" smtClean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sz="1600" b="1" smtClean="0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8" name="Picture 13" descr="KIT-Logo-rgb_en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999" y="333375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0" y="6383122"/>
            <a:ext cx="468000" cy="468000"/>
          </a:xfrm>
          <a:prstGeom prst="round2DiagRect">
            <a:avLst>
              <a:gd name="adj1" fmla="val 23332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181965682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KIT – The Research University in the Helmholtz Association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3860C-6391-42D6-9D88-45586A5B3E8F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8/27/2018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216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KIT – The Research University in the Helmholtz Association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00990-F1D8-4980-A1F1-AA9B58EF88DF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8/27/2018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96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KIT – The Research University in the Helmholtz Association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Datumsplatzhalter 9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EA250-D1D0-4612-9ED8-EC86ABF7D701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8/27/2018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72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KIT – The Research University in the Helmholtz Association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Datumsplatzhalter 9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62FF7-E507-48AF-8036-9FEFE711516D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8/27/2018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84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KIT – The Research University in the Helmholtz Association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1D87C-A362-4057-92D4-3970D83E84EE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8/27/2018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00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KIT – The Research University in the Helmholtz Association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2E219-DC34-42C5-92A1-834561E813AC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8/27/2018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78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KIT – The Research University in the Helmholtz Association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Datumsplatzhalter 9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06F61-66D2-4EF4-9356-BB0061A3F337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8/27/2018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76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KIT – The Research University in the Helmholtz Association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Datumsplatzhalter 9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34DC5-3844-4D78-89AF-58039458BE3D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8/27/2018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49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KIT – The Research University in the Helmholtz Association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2AA63-43B9-4665-BD7A-8C5BEFFD75FE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8/27/2018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6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KIT – The Research University in the Helmholtz Association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44201-5C23-4B3D-8799-CAF3CEA3B1A7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8/27/2018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10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7" y="3653337"/>
            <a:ext cx="8964186" cy="2737110"/>
          </a:xfrm>
          <a:prstGeom prst="rect">
            <a:avLst/>
          </a:prstGeom>
        </p:spPr>
      </p:pic>
      <p:pic>
        <p:nvPicPr>
          <p:cNvPr id="3" name="Picture 9" descr="II_rahmen_neu_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800" dirty="0" smtClean="0"/>
              <a:t>KIT – </a:t>
            </a:r>
            <a:r>
              <a:rPr lang="en-US" sz="800" dirty="0" smtClean="0"/>
              <a:t>The Research University in the Helmholtz Association</a:t>
            </a:r>
            <a:endParaRPr lang="de-DE" sz="800" dirty="0" smtClean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sz="1600" b="1" smtClean="0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8" name="Picture 13" descr="KIT-Logo-rgb_en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999" y="333375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041690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KIT – The Research University in the Helmholtz Association</a:t>
            </a:r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B4376-3E0E-49AA-965C-2D97A13F962F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8/27/2018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000000">
                    <a:tint val="75000"/>
                  </a:srgbClr>
                </a:solidFill>
                <a:latin typeface="Arial" pitchFamily="34" charset="0"/>
              </a:rPr>
              <a:pPr/>
              <a:t>‹Nr.›</a:t>
            </a:fld>
            <a:endParaRPr>
              <a:solidFill>
                <a:srgbClr val="000000">
                  <a:tint val="75000"/>
                </a:srgb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287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KIT – The Research University in the Helmholtz Association</a:t>
            </a:r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02795-4A95-4973-9D90-6607E1471068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8/27/2018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000000">
                    <a:tint val="75000"/>
                  </a:srgbClr>
                </a:solidFill>
                <a:latin typeface="Arial" pitchFamily="34" charset="0"/>
              </a:rPr>
              <a:pPr/>
              <a:t>‹Nr.›</a:t>
            </a:fld>
            <a:endParaRPr dirty="0">
              <a:solidFill>
                <a:srgbClr val="000000">
                  <a:tint val="75000"/>
                </a:srgb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81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KIT – The Research University in the Helmholtz Association</a:t>
            </a:r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59421-08C8-4A47-BECB-9626C47D4FF3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8/27/2018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000000">
                    <a:tint val="75000"/>
                  </a:srgbClr>
                </a:solidFill>
                <a:latin typeface="Arial" pitchFamily="34" charset="0"/>
              </a:rPr>
              <a:pPr/>
              <a:t>‹Nr.›</a:t>
            </a:fld>
            <a:endParaRPr>
              <a:solidFill>
                <a:srgbClr val="000000">
                  <a:tint val="75000"/>
                </a:srgb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482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6" t="1" r="27007" b="-2274"/>
          <a:stretch/>
        </p:blipFill>
        <p:spPr>
          <a:xfrm>
            <a:off x="35495" y="3581406"/>
            <a:ext cx="3253181" cy="2916232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  <p:pic>
        <p:nvPicPr>
          <p:cNvPr id="16" name="Grafik 15" descr="Bildschirmausschnitt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5" r="1"/>
          <a:stretch/>
        </p:blipFill>
        <p:spPr>
          <a:xfrm>
            <a:off x="3131840" y="3363261"/>
            <a:ext cx="3706436" cy="3038060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13" r="17446"/>
          <a:stretch/>
        </p:blipFill>
        <p:spPr bwMode="auto">
          <a:xfrm>
            <a:off x="6165850" y="3647083"/>
            <a:ext cx="2952328" cy="2754982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9" descr="II_rahmen_neu_tit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800" dirty="0" smtClean="0">
                <a:solidFill>
                  <a:srgbClr val="000000"/>
                </a:solidFill>
              </a:rPr>
              <a:t>KIT – The Research University in </a:t>
            </a:r>
            <a:r>
              <a:rPr lang="de-DE" sz="800" dirty="0" err="1" smtClean="0">
                <a:solidFill>
                  <a:srgbClr val="000000"/>
                </a:solidFill>
              </a:rPr>
              <a:t>the</a:t>
            </a:r>
            <a:r>
              <a:rPr lang="de-DE" sz="800" dirty="0" smtClean="0">
                <a:solidFill>
                  <a:srgbClr val="000000"/>
                </a:solidFill>
              </a:rPr>
              <a:t> Helmholtz </a:t>
            </a:r>
            <a:r>
              <a:rPr lang="de-DE" sz="800" dirty="0" err="1" smtClean="0">
                <a:solidFill>
                  <a:srgbClr val="000000"/>
                </a:solidFill>
              </a:rPr>
              <a:t>Association</a:t>
            </a:r>
            <a:endParaRPr lang="de-DE" sz="800" dirty="0" smtClean="0">
              <a:solidFill>
                <a:srgbClr val="000000"/>
              </a:solidFill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385763" y="3367088"/>
            <a:ext cx="4537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1000" dirty="0" smtClean="0">
                <a:solidFill>
                  <a:srgbClr val="FFFFFF"/>
                </a:solidFill>
              </a:rPr>
              <a:t>Steinbuch </a:t>
            </a:r>
            <a:r>
              <a:rPr lang="de-DE" sz="1000" dirty="0" err="1" smtClean="0">
                <a:solidFill>
                  <a:srgbClr val="FFFFFF"/>
                </a:solidFill>
              </a:rPr>
              <a:t>Centre</a:t>
            </a:r>
            <a:r>
              <a:rPr lang="de-DE" sz="1000" dirty="0" smtClean="0">
                <a:solidFill>
                  <a:srgbClr val="FFFFFF"/>
                </a:solidFill>
              </a:rPr>
              <a:t> for Computing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sz="1600" b="1" smtClean="0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9" name="Picture 13" descr="KIT-Logo-rgb_en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5999" y="333375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910661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S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 Box 10"/>
          <p:cNvSpPr txBox="1">
            <a:spLocks noChangeArrowheads="1"/>
          </p:cNvSpPr>
          <p:nvPr userDrawn="1"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e-DE" sz="900" smtClean="0">
                <a:solidFill>
                  <a:srgbClr val="000000"/>
                </a:solidFill>
              </a:rPr>
              <a:t>Steinbuch Centre for Computing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6453188"/>
            <a:ext cx="68897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02548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smtClean="0"/>
              <a:t>Click to add title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GB" noProof="0" smtClean="0"/>
              <a:t>Click to add text into master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e-DE" sz="900" smtClean="0">
                <a:solidFill>
                  <a:srgbClr val="000000"/>
                </a:solidFill>
              </a:rPr>
              <a:t>Steinbuch Centre for Computing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6453188"/>
            <a:ext cx="68897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866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" b="13744"/>
          <a:stretch/>
        </p:blipFill>
        <p:spPr>
          <a:xfrm>
            <a:off x="36512" y="3645024"/>
            <a:ext cx="9144000" cy="3032125"/>
          </a:xfrm>
          <a:prstGeom prst="rect">
            <a:avLst/>
          </a:prstGeom>
        </p:spPr>
      </p:pic>
      <p:pic>
        <p:nvPicPr>
          <p:cNvPr id="3" name="Picture 9" descr="II_rahmen_neu_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800" dirty="0" smtClean="0"/>
              <a:t>KIT – </a:t>
            </a:r>
            <a:r>
              <a:rPr lang="en-US" sz="800" dirty="0" smtClean="0"/>
              <a:t>The Research University in the Helmholtz Association</a:t>
            </a:r>
            <a:endParaRPr lang="de-DE" sz="800" dirty="0" smtClean="0"/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385763" y="3367088"/>
            <a:ext cx="4537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1000" smtClean="0">
                <a:solidFill>
                  <a:schemeClr val="bg1"/>
                </a:solidFill>
              </a:rPr>
              <a:t>Steinbuch Centre for  Computing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sz="1600" b="1" smtClean="0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9" name="Picture 13" descr="KIT-Logo-rgb_en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999" y="333375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0" y="6383122"/>
            <a:ext cx="468000" cy="468000"/>
          </a:xfrm>
          <a:prstGeom prst="round2DiagRect">
            <a:avLst>
              <a:gd name="adj1" fmla="val 23332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04669485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S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 Box 10"/>
          <p:cNvSpPr txBox="1">
            <a:spLocks noChangeArrowheads="1"/>
          </p:cNvSpPr>
          <p:nvPr userDrawn="1"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e-DE" sz="900" smtClean="0"/>
              <a:t>Steinbuch Centre for Computing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6453188"/>
            <a:ext cx="68897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32645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el_foot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6813"/>
            <a:ext cx="9199563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HG_LOGO_weissaufblau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5945188"/>
            <a:ext cx="1538287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59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65125" y="5148263"/>
            <a:ext cx="7159625" cy="549275"/>
          </a:xfrm>
        </p:spPr>
        <p:txBody>
          <a:bodyPr anchor="ctr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</a:t>
            </a:r>
          </a:p>
        </p:txBody>
      </p:sp>
      <p:sp>
        <p:nvSpPr>
          <p:cNvPr id="5959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60363" y="5551488"/>
            <a:ext cx="7164387" cy="541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UNTERTITELBEREICH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1"/>
          </p:nvPr>
        </p:nvSpPr>
        <p:spPr bwMode="auto">
          <a:xfrm>
            <a:off x="360363" y="6084888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800">
                <a:solidFill>
                  <a:schemeClr val="bg1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de-DE">
                <a:solidFill>
                  <a:prstClr val="white"/>
                </a:solidFill>
              </a:rPr>
              <a:t>Berlin, </a:t>
            </a:r>
            <a:fld id="{9970F4FB-6CAA-4F8E-81F0-B9C1A9DD8DA7}" type="datetime1">
              <a:rPr lang="en-GB" smtClean="0">
                <a:solidFill>
                  <a:prstClr val="white"/>
                </a:solidFill>
              </a:rPr>
              <a:pPr>
                <a:defRPr/>
              </a:pPr>
              <a:t>27/08/2018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31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5296E4F-AF65-420B-9AB2-1CEA1CBC6749}" type="slidenum">
              <a:rPr lang="de-DE" altLang="de-DE" smtClean="0">
                <a:solidFill>
                  <a:prstClr val="white"/>
                </a:solidFill>
              </a:rPr>
              <a:pPr/>
              <a:t>‹Nr.›</a:t>
            </a:fld>
            <a:endParaRPr lang="de-DE" altLang="de-DE" dirty="0">
              <a:solidFill>
                <a:prstClr val="white"/>
              </a:solidFill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32000" y="432000"/>
            <a:ext cx="8280000" cy="900000"/>
          </a:xfrm>
        </p:spPr>
        <p:txBody>
          <a:bodyPr anchor="ctr"/>
          <a:lstStyle>
            <a:lvl1pPr algn="l">
              <a:lnSpc>
                <a:spcPct val="100000"/>
              </a:lnSpc>
              <a:defRPr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432000" y="1548000"/>
            <a:ext cx="8280000" cy="4320000"/>
          </a:xfr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Font typeface="Wingdings" pitchFamily="2" charset="2"/>
              <a:buChar char="§"/>
              <a:defRPr sz="2000"/>
            </a:lvl1pPr>
            <a:lvl2pPr marL="539750" indent="-27305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defRPr sz="1800"/>
            </a:lvl2pPr>
            <a:lvl3pPr marL="806450" indent="-27305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defRPr sz="1800"/>
            </a:lvl3pPr>
            <a:lvl4pPr marL="8001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lvl4pPr>
            <a:lvl5pPr marL="1338263" indent="-2730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409146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5296E4F-AF65-420B-9AB2-1CEA1CBC6749}" type="slidenum">
              <a:rPr lang="de-DE" altLang="de-DE" smtClean="0">
                <a:solidFill>
                  <a:prstClr val="white"/>
                </a:solidFill>
              </a:rPr>
              <a:pPr/>
              <a:t>‹Nr.›</a:t>
            </a:fld>
            <a:endParaRPr lang="de-DE" altLang="de-DE" dirty="0">
              <a:solidFill>
                <a:prstClr val="white"/>
              </a:solidFill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32000" y="432000"/>
            <a:ext cx="8280000" cy="900000"/>
          </a:xfrm>
        </p:spPr>
        <p:txBody>
          <a:bodyPr anchor="ctr"/>
          <a:lstStyle>
            <a:lvl1pPr algn="l">
              <a:lnSpc>
                <a:spcPct val="100000"/>
              </a:lnSpc>
              <a:defRPr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432000" y="1548000"/>
            <a:ext cx="8280000" cy="4320000"/>
          </a:xfr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Font typeface="Wingdings" pitchFamily="2" charset="2"/>
              <a:buChar char="§"/>
              <a:defRPr sz="2000"/>
            </a:lvl1pPr>
            <a:lvl2pPr marL="539750" indent="-27305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defRPr sz="1800"/>
            </a:lvl2pPr>
            <a:lvl3pPr marL="806450" indent="-27305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defRPr sz="1800"/>
            </a:lvl3pPr>
            <a:lvl4pPr marL="8001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lvl4pPr>
            <a:lvl5pPr marL="1338263" indent="-2730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0" y="6743700"/>
            <a:ext cx="3035300" cy="114300"/>
          </a:xfrm>
          <a:prstGeom prst="rect">
            <a:avLst/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indent="12700">
              <a:lnSpc>
                <a:spcPts val="2000"/>
              </a:lnSpc>
              <a:spcBef>
                <a:spcPct val="20000"/>
              </a:spcBef>
            </a:pPr>
            <a:endParaRPr lang="de-DE" sz="2400" smtClean="0">
              <a:solidFill>
                <a:srgbClr val="51515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326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5296E4F-AF65-420B-9AB2-1CEA1CBC6749}" type="slidenum">
              <a:rPr lang="de-DE" altLang="de-DE" smtClean="0">
                <a:solidFill>
                  <a:prstClr val="white"/>
                </a:solidFill>
              </a:rPr>
              <a:pPr/>
              <a:t>‹Nr.›</a:t>
            </a:fld>
            <a:endParaRPr lang="de-DE" altLang="de-DE" dirty="0">
              <a:solidFill>
                <a:prstClr val="white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35525"/>
            <a:ext cx="9144000" cy="316864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78633" y="260402"/>
            <a:ext cx="2082170" cy="92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 userDrawn="1"/>
        </p:nvSpPr>
        <p:spPr>
          <a:xfrm>
            <a:off x="6444208" y="4780954"/>
            <a:ext cx="2577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prstClr val="white"/>
                </a:solidFill>
                <a:latin typeface="Source Sans Pro Semibold" panose="020B0603030403020204" pitchFamily="34" charset="0"/>
              </a:rPr>
              <a:t>HELMHOLTZ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srgbClr val="71A7F2"/>
                </a:solidFill>
                <a:latin typeface="Source Sans Pro Semibold" panose="020B0603030403020204" pitchFamily="34" charset="0"/>
              </a:rPr>
              <a:t>FROM DATA TO KNOWLEDGE</a:t>
            </a:r>
            <a:endParaRPr lang="de-DE" sz="1400" dirty="0">
              <a:solidFill>
                <a:srgbClr val="71A7F2"/>
              </a:solidFill>
              <a:latin typeface="Source Sans Pro Semibold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3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9" descr="II_rahmen_neu_ti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6598800"/>
            <a:ext cx="36703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de-DE" sz="800" dirty="0">
                <a:solidFill>
                  <a:srgbClr val="000000"/>
                </a:solidFill>
              </a:rPr>
              <a:t>KIT – </a:t>
            </a:r>
            <a:r>
              <a:rPr lang="en-US" altLang="de-DE" sz="800" dirty="0" smtClean="0">
                <a:solidFill>
                  <a:srgbClr val="000000"/>
                </a:solidFill>
              </a:rPr>
              <a:t> The Research University in the </a:t>
            </a:r>
            <a:r>
              <a:rPr lang="en-US" altLang="de-DE" sz="800" dirty="0">
                <a:solidFill>
                  <a:srgbClr val="000000"/>
                </a:solidFill>
              </a:rPr>
              <a:t>Helmholtz Association</a:t>
            </a:r>
            <a:r>
              <a:rPr lang="de-DE" altLang="de-DE" sz="800" dirty="0">
                <a:solidFill>
                  <a:srgbClr val="000000"/>
                </a:solidFill>
              </a:rPr>
              <a:t> </a:t>
            </a:r>
            <a:endParaRPr lang="en-US" altLang="de-DE" sz="800" dirty="0">
              <a:solidFill>
                <a:srgbClr val="000000"/>
              </a:solidFill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85763" y="3367088"/>
            <a:ext cx="4537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1000" dirty="0" smtClean="0">
                <a:solidFill>
                  <a:srgbClr val="FFFFFF"/>
                </a:solidFill>
              </a:rPr>
              <a:t>PRESIDENTIAL COMMITTEE</a:t>
            </a:r>
            <a:endParaRPr lang="de-DE" altLang="de-DE" sz="1000" dirty="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26640" name="Picture 13" descr="KIT-Logo-rgb_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38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9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theme" Target="../theme/theme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Folientitel durch klicken hinzufügen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Karlsruhe Institute </a:t>
            </a:r>
            <a:r>
              <a:rPr lang="de-DE" dirty="0" err="1" smtClean="0"/>
              <a:t>of</a:t>
            </a:r>
            <a:r>
              <a:rPr lang="de-DE" dirty="0" smtClean="0"/>
              <a:t> Technology (KIT).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0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BB50C3E5-7BD0-4BD8-A022-AB94D8F2B937}" type="slidenum">
              <a:rPr lang="de-DE" sz="900" b="1" smtClean="0"/>
              <a:pPr eaLnBrk="1" hangingPunct="1">
                <a:spcBef>
                  <a:spcPct val="50000"/>
                </a:spcBef>
                <a:defRPr/>
              </a:pPr>
              <a:t>‹Nr.›</a:t>
            </a:fld>
            <a:endParaRPr lang="de-DE" sz="900" b="1" smtClean="0"/>
          </a:p>
        </p:txBody>
      </p:sp>
      <p:sp>
        <p:nvSpPr>
          <p:cNvPr id="1032" name="Rectangle 11"/>
          <p:cNvSpPr>
            <a:spLocks noChangeArrowheads="1"/>
          </p:cNvSpPr>
          <p:nvPr/>
        </p:nvSpPr>
        <p:spPr bwMode="auto">
          <a:xfrm>
            <a:off x="612775" y="6445250"/>
            <a:ext cx="8636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de-DE" sz="900" dirty="0" smtClean="0"/>
              <a:t>29.08.2015</a:t>
            </a:r>
            <a:endParaRPr lang="de-DE" sz="900" dirty="0"/>
          </a:p>
        </p:txBody>
      </p:sp>
      <p:sp>
        <p:nvSpPr>
          <p:cNvPr id="11" name="Text Box 10"/>
          <p:cNvSpPr txBox="1">
            <a:spLocks noChangeArrowheads="1"/>
          </p:cNvSpPr>
          <p:nvPr userDrawn="1"/>
        </p:nvSpPr>
        <p:spPr bwMode="auto">
          <a:xfrm>
            <a:off x="1691680" y="6453188"/>
            <a:ext cx="4176464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900" dirty="0" smtClean="0"/>
              <a:t>GridKa School 2016</a:t>
            </a:r>
            <a:endParaRPr lang="de-DE" sz="900" dirty="0"/>
          </a:p>
        </p:txBody>
      </p:sp>
      <p:pic>
        <p:nvPicPr>
          <p:cNvPr id="9" name="Picture 9" descr="KITlogo_4c_frutiger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7625" y="333375"/>
            <a:ext cx="10842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30" r:id="rId2"/>
    <p:sldLayoutId id="2147483811" r:id="rId3"/>
    <p:sldLayoutId id="2147483812" r:id="rId4"/>
  </p:sldLayoutIdLst>
  <p:transition>
    <p:strips dir="rd"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sz="1800">
          <a:solidFill>
            <a:schemeClr val="tx1"/>
          </a:solidFill>
          <a:latin typeface="+mn-lt"/>
        </a:defRPr>
      </a:lvl2pPr>
      <a:lvl3pPr marL="1209675" indent="-276225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sz="1800">
          <a:solidFill>
            <a:schemeClr val="tx1"/>
          </a:solidFill>
          <a:latin typeface="+mn-lt"/>
        </a:defRPr>
      </a:lvl3pPr>
      <a:lvl4pPr marL="1657350" indent="-276225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sz="1800">
          <a:solidFill>
            <a:schemeClr val="tx1"/>
          </a:solidFill>
          <a:latin typeface="+mn-lt"/>
        </a:defRPr>
      </a:lvl4pPr>
      <a:lvl5pPr marL="2095500" indent="-276225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1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1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1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1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52320" y="6013137"/>
            <a:ext cx="1433928" cy="6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olien_foot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6225"/>
            <a:ext cx="91567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60363" y="360363"/>
            <a:ext cx="82296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</a:t>
            </a:r>
            <a:br>
              <a:rPr lang="de-DE" altLang="de-DE" smtClean="0"/>
            </a:br>
            <a:r>
              <a:rPr lang="de-DE" altLang="de-DE" smtClean="0"/>
              <a:t>Unterzeile manuell auf Seite umfärben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363" y="1619250"/>
            <a:ext cx="82296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Die farbigen Sekundärfarben fungieren sowohl als Codierung (Navigation) innerhalb der Kommunikation als auch zur Auflockerung des gesamten visuellen Auftritts. </a:t>
            </a:r>
          </a:p>
          <a:p>
            <a:pPr lvl="1"/>
            <a:r>
              <a:rPr lang="de-DE" altLang="de-DE" dirty="0" smtClean="0"/>
              <a:t>Mastertextformat bearbeiten</a:t>
            </a:r>
          </a:p>
          <a:p>
            <a:pPr lvl="1"/>
            <a:r>
              <a:rPr lang="de-DE" altLang="de-DE" dirty="0" smtClean="0"/>
              <a:t>Als weitere Sekundärfarben ergänzen drei Grautöne Seriosität und Neutralität.</a:t>
            </a:r>
          </a:p>
          <a:p>
            <a:pPr lvl="1"/>
            <a:r>
              <a:rPr lang="de-DE" altLang="de-DE" dirty="0" smtClean="0"/>
              <a:t>Die farbigen Sekundärfarben fungieren sowohl als Codierung (Navigation) innerhalb der Kommunikation als auch zur Auflockerung des gesamten visuellen Auftritts.</a:t>
            </a:r>
          </a:p>
          <a:p>
            <a:pPr lvl="2"/>
            <a:r>
              <a:rPr lang="de-DE" altLang="de-DE" dirty="0" smtClean="0"/>
              <a:t>Punkt x</a:t>
            </a:r>
          </a:p>
          <a:p>
            <a:pPr lvl="2"/>
            <a:r>
              <a:rPr lang="de-DE" altLang="de-DE" dirty="0" smtClean="0"/>
              <a:t>Punkt y</a:t>
            </a:r>
          </a:p>
        </p:txBody>
      </p:sp>
      <p:sp>
        <p:nvSpPr>
          <p:cNvPr id="59494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50825" y="65786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E6A89ACA-1E48-4C21-AAD0-D4D8DAEF91EC}" type="slidenum">
              <a:rPr lang="de-DE" altLang="de-DE" smtClean="0">
                <a:solidFill>
                  <a:prstClr val="white"/>
                </a:solidFill>
                <a:latin typeface="Arial" panose="020B0604020202020204" pitchFamily="34" charset="0"/>
              </a:rPr>
              <a:pPr/>
              <a:t>‹Nr.›</a:t>
            </a:fld>
            <a:endParaRPr lang="de-DE" altLang="de-DE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61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anose="05000000000000000000" pitchFamily="2" charset="2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5113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anose="05000000000000000000" pitchFamily="2" charset="2"/>
        <a:buChar char="§"/>
        <a:defRPr sz="2600">
          <a:solidFill>
            <a:schemeClr val="tx1"/>
          </a:solidFill>
          <a:latin typeface="+mn-lt"/>
          <a:cs typeface="+mn-cs"/>
        </a:defRPr>
      </a:lvl2pPr>
      <a:lvl3pPr marL="901700" indent="-277813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anose="05000000000000000000" pitchFamily="2" charset="2"/>
        <a:buChar char="§"/>
        <a:defRPr sz="2600">
          <a:solidFill>
            <a:schemeClr val="tx1"/>
          </a:solidFill>
          <a:latin typeface="+mn-lt"/>
          <a:cs typeface="+mn-cs"/>
        </a:defRPr>
      </a:lvl3pPr>
      <a:lvl4pPr marL="2365375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925763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338296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384016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429736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475456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add text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900" dirty="0" smtClean="0">
                <a:solidFill>
                  <a:srgbClr val="000000"/>
                </a:solidFill>
              </a:rPr>
              <a:t>Prof. Dr.-</a:t>
            </a:r>
            <a:r>
              <a:rPr lang="en-US" altLang="de-DE" sz="900" dirty="0" err="1" smtClean="0">
                <a:solidFill>
                  <a:srgbClr val="000000"/>
                </a:solidFill>
              </a:rPr>
              <a:t>Ing</a:t>
            </a:r>
            <a:r>
              <a:rPr lang="en-US" altLang="de-DE" sz="900" dirty="0" smtClean="0">
                <a:solidFill>
                  <a:srgbClr val="000000"/>
                </a:solidFill>
              </a:rPr>
              <a:t>. Holger </a:t>
            </a:r>
            <a:r>
              <a:rPr lang="en-US" altLang="de-DE" sz="900" dirty="0" err="1" smtClean="0">
                <a:solidFill>
                  <a:srgbClr val="000000"/>
                </a:solidFill>
              </a:rPr>
              <a:t>Hanselka</a:t>
            </a:r>
            <a:r>
              <a:rPr lang="en-US" altLang="de-DE" sz="900" dirty="0" smtClean="0">
                <a:solidFill>
                  <a:srgbClr val="000000"/>
                </a:solidFill>
              </a:rPr>
              <a:t> | President</a:t>
            </a:r>
            <a:endParaRPr lang="en-US" altLang="de-DE" sz="900" dirty="0">
              <a:solidFill>
                <a:srgbClr val="000000"/>
              </a:solidFill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A2177219-4D79-4D82-A800-567BDD8316C6}" type="slidenum">
              <a:rPr lang="de-DE" sz="900" b="1">
                <a:solidFill>
                  <a:srgbClr val="000000"/>
                </a:solidFill>
              </a:rPr>
              <a:pPr>
                <a:spcBef>
                  <a:spcPct val="50000"/>
                </a:spcBef>
                <a:defRPr/>
              </a:pPr>
              <a:t>‹Nr.›</a:t>
            </a:fld>
            <a:endParaRPr lang="de-DE" sz="900" b="1">
              <a:solidFill>
                <a:srgbClr val="000000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altLang="de-DE" dirty="0" smtClean="0">
                <a:solidFill>
                  <a:srgbClr val="000000"/>
                </a:solidFill>
                <a:latin typeface="Arial" pitchFamily="34" charset="0"/>
              </a:rPr>
              <a:t>KIT – </a:t>
            </a:r>
            <a:r>
              <a:rPr lang="en-US" altLang="de-DE" dirty="0" smtClean="0">
                <a:solidFill>
                  <a:srgbClr val="000000"/>
                </a:solidFill>
                <a:latin typeface="Arial" pitchFamily="34" charset="0"/>
              </a:rPr>
              <a:t>The Research University in the Helmholtz Association</a:t>
            </a:r>
            <a:endParaRPr lang="en-US" altLang="de-DE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37" name="Picture 9" descr="KITlogo_4c_frutig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A8AB6-2698-4337-9D70-9432182368A6}" type="datetime1">
              <a:rPr lang="en-US" smtClean="0">
                <a:solidFill>
                  <a:srgbClr val="000000">
                    <a:tint val="75000"/>
                  </a:srgbClr>
                </a:solidFill>
                <a:latin typeface="Arial" pitchFamily="34" charset="0"/>
              </a:rPr>
              <a:pPr/>
              <a:t>8/27/2018</a:t>
            </a:fld>
            <a:endParaRPr lang="de-DE" dirty="0">
              <a:solidFill>
                <a:srgbClr val="000000">
                  <a:tint val="75000"/>
                </a:srgb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51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19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20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20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20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1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1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1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1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Folientitel durch klicken hinzufügen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Karlsruhe Institute </a:t>
            </a:r>
            <a:r>
              <a:rPr lang="de-DE" dirty="0" err="1" smtClean="0"/>
              <a:t>of</a:t>
            </a:r>
            <a:r>
              <a:rPr lang="de-DE" dirty="0" smtClean="0"/>
              <a:t> Technology (KIT).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0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BB50C3E5-7BD0-4BD8-A022-AB94D8F2B937}" type="slidenum">
              <a:rPr lang="de-DE" sz="900" b="1" smtClean="0">
                <a:solidFill>
                  <a:srgbClr val="000000"/>
                </a:solidFill>
              </a:rPr>
              <a:pPr eaLnBrk="1" hangingPunct="1">
                <a:spcBef>
                  <a:spcPct val="50000"/>
                </a:spcBef>
                <a:defRPr/>
              </a:pPr>
              <a:t>‹Nr.›</a:t>
            </a:fld>
            <a:endParaRPr lang="de-DE" sz="900" b="1" smtClean="0">
              <a:solidFill>
                <a:srgbClr val="000000"/>
              </a:solidFill>
            </a:endParaRPr>
          </a:p>
        </p:txBody>
      </p:sp>
      <p:sp>
        <p:nvSpPr>
          <p:cNvPr id="1032" name="Rectangle 11"/>
          <p:cNvSpPr>
            <a:spLocks noChangeArrowheads="1"/>
          </p:cNvSpPr>
          <p:nvPr/>
        </p:nvSpPr>
        <p:spPr bwMode="auto">
          <a:xfrm>
            <a:off x="612775" y="6445250"/>
            <a:ext cx="8636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de-DE" sz="900" dirty="0" smtClean="0">
                <a:solidFill>
                  <a:srgbClr val="000000"/>
                </a:solidFill>
              </a:rPr>
              <a:t>27.08.2018</a:t>
            </a:r>
          </a:p>
        </p:txBody>
      </p:sp>
      <p:sp>
        <p:nvSpPr>
          <p:cNvPr id="11" name="Text Box 10"/>
          <p:cNvSpPr txBox="1">
            <a:spLocks noChangeArrowheads="1"/>
          </p:cNvSpPr>
          <p:nvPr userDrawn="1"/>
        </p:nvSpPr>
        <p:spPr bwMode="auto">
          <a:xfrm>
            <a:off x="1691680" y="6453188"/>
            <a:ext cx="4176464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de-DE" sz="900" dirty="0">
              <a:solidFill>
                <a:srgbClr val="000000"/>
              </a:solidFill>
            </a:endParaRPr>
          </a:p>
        </p:txBody>
      </p:sp>
      <p:pic>
        <p:nvPicPr>
          <p:cNvPr id="9" name="Picture 9" descr="KITlogo_4c_frutiger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7625" y="333375"/>
            <a:ext cx="10842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e-DE" sz="900" smtClean="0">
                <a:solidFill>
                  <a:srgbClr val="000000"/>
                </a:solidFill>
              </a:rPr>
              <a:t>Steinbuch Centre for Computing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6453188"/>
            <a:ext cx="68897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93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</p:sldLayoutIdLst>
  <p:transition>
    <p:strips dir="rd"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sz="1800">
          <a:solidFill>
            <a:schemeClr val="tx1"/>
          </a:solidFill>
          <a:latin typeface="+mn-lt"/>
        </a:defRPr>
      </a:lvl2pPr>
      <a:lvl3pPr marL="1209675" indent="-276225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sz="1800">
          <a:solidFill>
            <a:schemeClr val="tx1"/>
          </a:solidFill>
          <a:latin typeface="+mn-lt"/>
        </a:defRPr>
      </a:lvl3pPr>
      <a:lvl4pPr marL="1657350" indent="-276225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sz="1800">
          <a:solidFill>
            <a:schemeClr val="tx1"/>
          </a:solidFill>
          <a:latin typeface="+mn-lt"/>
        </a:defRPr>
      </a:lvl4pPr>
      <a:lvl5pPr marL="2095500" indent="-276225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1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1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1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1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microsoft.com/office/2007/relationships/hdphoto" Target="../media/hdphoto3.wdp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jpeg"/><Relationship Id="rId3" Type="http://schemas.openxmlformats.org/officeDocument/2006/relationships/image" Target="../media/image53.tiff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emf"/><Relationship Id="rId18" Type="http://schemas.openxmlformats.org/officeDocument/2006/relationships/image" Target="../media/image78.png"/><Relationship Id="rId26" Type="http://schemas.openxmlformats.org/officeDocument/2006/relationships/image" Target="../media/image86.jpeg"/><Relationship Id="rId3" Type="http://schemas.openxmlformats.org/officeDocument/2006/relationships/image" Target="../media/image64.png"/><Relationship Id="rId21" Type="http://schemas.openxmlformats.org/officeDocument/2006/relationships/image" Target="../media/image81.jpeg"/><Relationship Id="rId7" Type="http://schemas.openxmlformats.org/officeDocument/2006/relationships/image" Target="../media/image54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6.jpeg"/><Relationship Id="rId20" Type="http://schemas.openxmlformats.org/officeDocument/2006/relationships/image" Target="../media/image80.jpeg"/><Relationship Id="rId29" Type="http://schemas.openxmlformats.org/officeDocument/2006/relationships/image" Target="../media/image89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24" Type="http://schemas.openxmlformats.org/officeDocument/2006/relationships/image" Target="../media/image84.png"/><Relationship Id="rId32" Type="http://schemas.openxmlformats.org/officeDocument/2006/relationships/image" Target="../media/image92.png"/><Relationship Id="rId5" Type="http://schemas.openxmlformats.org/officeDocument/2006/relationships/image" Target="../media/image66.jpe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28" Type="http://schemas.openxmlformats.org/officeDocument/2006/relationships/image" Target="../media/image88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31" Type="http://schemas.openxmlformats.org/officeDocument/2006/relationships/image" Target="../media/image91.png"/><Relationship Id="rId4" Type="http://schemas.openxmlformats.org/officeDocument/2006/relationships/image" Target="../media/image65.jpe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jpeg"/><Relationship Id="rId27" Type="http://schemas.openxmlformats.org/officeDocument/2006/relationships/image" Target="../media/image87.png"/><Relationship Id="rId30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99.png"/><Relationship Id="rId3" Type="http://schemas.openxmlformats.org/officeDocument/2006/relationships/image" Target="../media/image93.png"/><Relationship Id="rId7" Type="http://schemas.openxmlformats.org/officeDocument/2006/relationships/image" Target="../media/image94.jpe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0.jpeg"/><Relationship Id="rId11" Type="http://schemas.openxmlformats.org/officeDocument/2006/relationships/image" Target="../media/image97.jpeg"/><Relationship Id="rId5" Type="http://schemas.openxmlformats.org/officeDocument/2006/relationships/image" Target="../media/image79.png"/><Relationship Id="rId10" Type="http://schemas.openxmlformats.org/officeDocument/2006/relationships/image" Target="../media/image96.png"/><Relationship Id="rId4" Type="http://schemas.openxmlformats.org/officeDocument/2006/relationships/image" Target="../media/image86.jpeg"/><Relationship Id="rId9" Type="http://schemas.openxmlformats.org/officeDocument/2006/relationships/image" Target="../media/image83.png"/><Relationship Id="rId14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95288" y="1511622"/>
            <a:ext cx="83899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2800" b="1" dirty="0" smtClean="0"/>
              <a:t>Welcome to GridKa School 2018</a:t>
            </a:r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6875" y="2448247"/>
            <a:ext cx="837088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de-DE" sz="1600" b="1" dirty="0" smtClean="0">
                <a:solidFill>
                  <a:srgbClr val="000000"/>
                </a:solidFill>
              </a:rPr>
              <a:t>Achim Streit</a:t>
            </a:r>
            <a:endParaRPr lang="de-DE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7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SCC IT-Services</a:t>
            </a:r>
            <a:endParaRPr lang="de-DE"/>
          </a:p>
        </p:txBody>
      </p:sp>
      <p:pic>
        <p:nvPicPr>
          <p:cNvPr id="6" name="Picture 3" descr="rz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124744"/>
            <a:ext cx="3635375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311895" y="1157794"/>
            <a:ext cx="5052193" cy="507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lnSpcReduction="10000"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600"/>
              </a:spcBef>
              <a:buSzPct val="70000"/>
              <a:buBlip>
                <a:blip r:embed="rId3"/>
              </a:buBlip>
              <a:defRPr/>
            </a:pPr>
            <a:r>
              <a:rPr lang="en-GB" b="1" kern="0" dirty="0" smtClean="0">
                <a:latin typeface="+mn-lt"/>
              </a:rPr>
              <a:t>Campus-wide IT-services </a:t>
            </a:r>
            <a:r>
              <a:rPr lang="en-GB" kern="0" dirty="0" smtClean="0">
                <a:latin typeface="+mn-lt"/>
              </a:rPr>
              <a:t>for  &gt; 25.000 students and &gt; 10.000 employees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SzPct val="70000"/>
              <a:buBlip>
                <a:blip r:embed="rId3"/>
              </a:buBlip>
              <a:defRPr/>
            </a:pPr>
            <a:r>
              <a:rPr lang="en-GB" b="1" kern="0" dirty="0" smtClean="0">
                <a:latin typeface="+mn-lt"/>
              </a:rPr>
              <a:t>Networks: </a:t>
            </a:r>
            <a:r>
              <a:rPr lang="en-GB" kern="0" dirty="0" smtClean="0">
                <a:latin typeface="+mn-lt"/>
              </a:rPr>
              <a:t>1700 switches/router, </a:t>
            </a:r>
            <a:br>
              <a:rPr lang="en-GB" kern="0" dirty="0" smtClean="0">
                <a:latin typeface="+mn-lt"/>
              </a:rPr>
            </a:br>
            <a:r>
              <a:rPr lang="en-GB" kern="0" dirty="0" smtClean="0">
                <a:latin typeface="+mn-lt"/>
              </a:rPr>
              <a:t>1900 WLAN APs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SzPct val="70000"/>
              <a:buBlip>
                <a:blip r:embed="rId3"/>
              </a:buBlip>
              <a:defRPr/>
            </a:pPr>
            <a:r>
              <a:rPr lang="en-GB" b="1" kern="0" dirty="0" smtClean="0">
                <a:latin typeface="+mn-lt"/>
              </a:rPr>
              <a:t>Server virtualisation: </a:t>
            </a:r>
            <a:r>
              <a:rPr lang="en-GB" kern="0" dirty="0" smtClean="0">
                <a:latin typeface="+mn-lt"/>
              </a:rPr>
              <a:t>1000 virtual servers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SzPct val="70000"/>
              <a:buBlip>
                <a:blip r:embed="rId3"/>
              </a:buBlip>
              <a:defRPr/>
            </a:pPr>
            <a:r>
              <a:rPr lang="en-GB" b="1" kern="0" dirty="0" smtClean="0">
                <a:latin typeface="+mn-lt"/>
              </a:rPr>
              <a:t>HW server: </a:t>
            </a:r>
            <a:r>
              <a:rPr lang="en-GB" kern="0" dirty="0" smtClean="0">
                <a:latin typeface="+mn-lt"/>
              </a:rPr>
              <a:t>ca. 400 servers in 80 racks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SzPct val="70000"/>
              <a:buBlip>
                <a:blip r:embed="rId3"/>
              </a:buBlip>
              <a:defRPr/>
            </a:pPr>
            <a:r>
              <a:rPr lang="en-GB" b="1" kern="0" dirty="0" smtClean="0">
                <a:latin typeface="+mn-lt"/>
              </a:rPr>
              <a:t>Backup/archive:</a:t>
            </a:r>
            <a:r>
              <a:rPr lang="en-GB" kern="0" dirty="0" smtClean="0">
                <a:latin typeface="+mn-lt"/>
              </a:rPr>
              <a:t> 3000 Clients, 6 Libraries, 30.000 Slots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SzPct val="70000"/>
              <a:buBlip>
                <a:blip r:embed="rId3"/>
              </a:buBlip>
              <a:defRPr/>
            </a:pPr>
            <a:r>
              <a:rPr lang="en-GB" b="1" kern="0" dirty="0" smtClean="0"/>
              <a:t>E-Mail:</a:t>
            </a:r>
            <a:r>
              <a:rPr lang="en-GB" kern="0" dirty="0" smtClean="0"/>
              <a:t> 45.000 mail boxes, 450.000 incoming mails/d, 200.000 outgoing mails/d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SzPct val="70000"/>
              <a:buBlip>
                <a:blip r:embed="rId3"/>
              </a:buBlip>
              <a:defRPr/>
            </a:pPr>
            <a:r>
              <a:rPr lang="en-GB" b="1" kern="0" dirty="0" smtClean="0">
                <a:latin typeface="+mn-lt"/>
              </a:rPr>
              <a:t>Databases: </a:t>
            </a:r>
            <a:r>
              <a:rPr lang="en-GB" kern="0" dirty="0" smtClean="0">
                <a:latin typeface="+mn-lt"/>
              </a:rPr>
              <a:t>ca. 1250 MS-SQL/Oracle DB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SzPct val="70000"/>
              <a:buBlip>
                <a:blip r:embed="rId3"/>
              </a:buBlip>
              <a:defRPr/>
            </a:pPr>
            <a:r>
              <a:rPr lang="en-GB" b="1" kern="0" dirty="0" smtClean="0">
                <a:latin typeface="+mn-lt"/>
              </a:rPr>
              <a:t>Web: </a:t>
            </a:r>
            <a:r>
              <a:rPr lang="en-GB" kern="0" dirty="0" smtClean="0">
                <a:latin typeface="+mn-lt"/>
              </a:rPr>
              <a:t>600.000 web pages, 800 </a:t>
            </a:r>
            <a:r>
              <a:rPr lang="en-GB" kern="0" dirty="0" err="1" smtClean="0">
                <a:latin typeface="+mn-lt"/>
              </a:rPr>
              <a:t>virt</a:t>
            </a:r>
            <a:r>
              <a:rPr lang="en-GB" kern="0" dirty="0" smtClean="0">
                <a:latin typeface="+mn-lt"/>
              </a:rPr>
              <a:t>. </a:t>
            </a:r>
            <a:r>
              <a:rPr lang="en-GB" kern="0" dirty="0">
                <a:latin typeface="+mn-lt"/>
              </a:rPr>
              <a:t>w</a:t>
            </a:r>
            <a:r>
              <a:rPr lang="en-GB" kern="0" dirty="0" smtClean="0">
                <a:latin typeface="+mn-lt"/>
              </a:rPr>
              <a:t>eb servers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SzPct val="70000"/>
              <a:buBlip>
                <a:blip r:embed="rId3"/>
              </a:buBlip>
              <a:defRPr/>
            </a:pPr>
            <a:r>
              <a:rPr lang="en-GB" b="1" kern="0" dirty="0" smtClean="0">
                <a:latin typeface="+mn-lt"/>
              </a:rPr>
              <a:t>Computer rooms: </a:t>
            </a:r>
            <a:r>
              <a:rPr lang="en-GB" kern="0" dirty="0" smtClean="0">
                <a:latin typeface="+mn-lt"/>
              </a:rPr>
              <a:t>400 PCs, 250 courses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SzPct val="70000"/>
              <a:buBlip>
                <a:blip r:embed="rId3"/>
              </a:buBlip>
              <a:defRPr/>
            </a:pPr>
            <a:r>
              <a:rPr lang="en-GB" b="1" kern="0" dirty="0" smtClean="0">
                <a:latin typeface="+mn-lt"/>
              </a:rPr>
              <a:t>Portal for students/e-learning:</a:t>
            </a:r>
            <a:r>
              <a:rPr lang="en-GB" kern="0" dirty="0" smtClean="0">
                <a:latin typeface="+mn-lt"/>
              </a:rPr>
              <a:t> 8.000 users/d, 26.000 users/a, 8.300 active courses</a:t>
            </a:r>
          </a:p>
        </p:txBody>
      </p:sp>
      <p:pic>
        <p:nvPicPr>
          <p:cNvPr id="8" name="Picture 9" descr="scc-cs-goog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573016"/>
            <a:ext cx="349567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7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33" y="3474459"/>
            <a:ext cx="2352675" cy="14097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Enabling Data-Intensive Computing</a:t>
            </a:r>
            <a:endParaRPr lang="en-GB" dirty="0"/>
          </a:p>
        </p:txBody>
      </p:sp>
      <p:sp>
        <p:nvSpPr>
          <p:cNvPr id="4" name="Ellipse 3"/>
          <p:cNvSpPr/>
          <p:nvPr/>
        </p:nvSpPr>
        <p:spPr>
          <a:xfrm>
            <a:off x="3370624" y="2347223"/>
            <a:ext cx="2693117" cy="2693117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5" name="Textfeld 258"/>
          <p:cNvSpPr txBox="1"/>
          <p:nvPr/>
        </p:nvSpPr>
        <p:spPr>
          <a:xfrm>
            <a:off x="4723588" y="1340768"/>
            <a:ext cx="1746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Visualization</a:t>
            </a:r>
            <a:endParaRPr lang="en-GB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259"/>
          <p:cNvSpPr txBox="1"/>
          <p:nvPr/>
        </p:nvSpPr>
        <p:spPr>
          <a:xfrm>
            <a:off x="2831702" y="1340768"/>
            <a:ext cx="1856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Data Analysis</a:t>
            </a:r>
            <a:endParaRPr lang="en-GB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260"/>
          <p:cNvSpPr txBox="1"/>
          <p:nvPr/>
        </p:nvSpPr>
        <p:spPr>
          <a:xfrm>
            <a:off x="6677377" y="3315826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Publications</a:t>
            </a:r>
            <a:endParaRPr lang="en-GB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267"/>
          <p:cNvSpPr txBox="1"/>
          <p:nvPr/>
        </p:nvSpPr>
        <p:spPr>
          <a:xfrm>
            <a:off x="5306013" y="5071039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Archive</a:t>
            </a:r>
            <a:endParaRPr lang="en-GB" sz="20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3541804" y="3145944"/>
            <a:ext cx="777659" cy="665645"/>
            <a:chOff x="4924952" y="3242669"/>
            <a:chExt cx="1196624" cy="78383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46" name="Flussdiagramm: Magnetplattenspeicher 145"/>
            <p:cNvSpPr/>
            <p:nvPr/>
          </p:nvSpPr>
          <p:spPr>
            <a:xfrm>
              <a:off x="5183320" y="3242669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47" name="Flussdiagramm: Magnetplattenspeicher 146"/>
            <p:cNvSpPr/>
            <p:nvPr/>
          </p:nvSpPr>
          <p:spPr>
            <a:xfrm>
              <a:off x="5054136" y="3293424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48" name="Flussdiagramm: Magnetplattenspeicher 147"/>
            <p:cNvSpPr/>
            <p:nvPr/>
          </p:nvSpPr>
          <p:spPr>
            <a:xfrm>
              <a:off x="4924952" y="3344179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49" name="Flussdiagramm: Magnetplattenspeicher 148"/>
            <p:cNvSpPr/>
            <p:nvPr/>
          </p:nvSpPr>
          <p:spPr>
            <a:xfrm>
              <a:off x="5371832" y="3378436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50" name="Flussdiagramm: Magnetplattenspeicher 149"/>
            <p:cNvSpPr/>
            <p:nvPr/>
          </p:nvSpPr>
          <p:spPr>
            <a:xfrm>
              <a:off x="5242648" y="3429191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51" name="Flussdiagramm: Magnetplattenspeicher 150"/>
            <p:cNvSpPr/>
            <p:nvPr/>
          </p:nvSpPr>
          <p:spPr>
            <a:xfrm>
              <a:off x="5113464" y="3479946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52" name="Flussdiagramm: Magnetplattenspeicher 151"/>
            <p:cNvSpPr/>
            <p:nvPr/>
          </p:nvSpPr>
          <p:spPr>
            <a:xfrm>
              <a:off x="5560344" y="3514203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53" name="Flussdiagramm: Magnetplattenspeicher 152"/>
            <p:cNvSpPr/>
            <p:nvPr/>
          </p:nvSpPr>
          <p:spPr>
            <a:xfrm>
              <a:off x="5431160" y="3564958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54" name="Flussdiagramm: Magnetplattenspeicher 153"/>
            <p:cNvSpPr/>
            <p:nvPr/>
          </p:nvSpPr>
          <p:spPr>
            <a:xfrm>
              <a:off x="5301976" y="3615713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4979119" y="4052474"/>
            <a:ext cx="638890" cy="488756"/>
            <a:chOff x="1825534" y="344266"/>
            <a:chExt cx="1202194" cy="63424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4" name="Rechteck 103"/>
            <p:cNvSpPr/>
            <p:nvPr/>
          </p:nvSpPr>
          <p:spPr>
            <a:xfrm>
              <a:off x="1825534" y="665034"/>
              <a:ext cx="400731" cy="31347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05" name="Rechteck 104"/>
            <p:cNvSpPr/>
            <p:nvPr/>
          </p:nvSpPr>
          <p:spPr>
            <a:xfrm>
              <a:off x="1851191" y="719345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06" name="Rechteck 105"/>
            <p:cNvSpPr/>
            <p:nvPr/>
          </p:nvSpPr>
          <p:spPr>
            <a:xfrm>
              <a:off x="1892479" y="719344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07" name="Rechteck 106"/>
            <p:cNvSpPr/>
            <p:nvPr/>
          </p:nvSpPr>
          <p:spPr>
            <a:xfrm>
              <a:off x="1933767" y="719343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08" name="Rechteck 107"/>
            <p:cNvSpPr/>
            <p:nvPr/>
          </p:nvSpPr>
          <p:spPr>
            <a:xfrm>
              <a:off x="1975055" y="719342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09" name="Rechteck 108"/>
            <p:cNvSpPr/>
            <p:nvPr/>
          </p:nvSpPr>
          <p:spPr>
            <a:xfrm>
              <a:off x="2016343" y="719341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10" name="Rechteck 109"/>
            <p:cNvSpPr/>
            <p:nvPr/>
          </p:nvSpPr>
          <p:spPr>
            <a:xfrm rot="3898212">
              <a:off x="2020506" y="822305"/>
              <a:ext cx="232488" cy="41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11" name="Rechteck 110"/>
            <p:cNvSpPr/>
            <p:nvPr/>
          </p:nvSpPr>
          <p:spPr>
            <a:xfrm>
              <a:off x="2226265" y="665034"/>
              <a:ext cx="400731" cy="31347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12" name="Rechteck 111"/>
            <p:cNvSpPr/>
            <p:nvPr/>
          </p:nvSpPr>
          <p:spPr>
            <a:xfrm>
              <a:off x="2251922" y="719345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13" name="Rechteck 112"/>
            <p:cNvSpPr/>
            <p:nvPr/>
          </p:nvSpPr>
          <p:spPr>
            <a:xfrm>
              <a:off x="2293210" y="719344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14" name="Rechteck 113"/>
            <p:cNvSpPr/>
            <p:nvPr/>
          </p:nvSpPr>
          <p:spPr>
            <a:xfrm>
              <a:off x="2334498" y="719343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15" name="Rechteck 114"/>
            <p:cNvSpPr/>
            <p:nvPr/>
          </p:nvSpPr>
          <p:spPr>
            <a:xfrm>
              <a:off x="2375786" y="719342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16" name="Rechteck 115"/>
            <p:cNvSpPr/>
            <p:nvPr/>
          </p:nvSpPr>
          <p:spPr>
            <a:xfrm>
              <a:off x="2417074" y="719341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17" name="Rechteck 116"/>
            <p:cNvSpPr/>
            <p:nvPr/>
          </p:nvSpPr>
          <p:spPr>
            <a:xfrm rot="3898212">
              <a:off x="2421237" y="822305"/>
              <a:ext cx="232488" cy="41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18" name="Rechteck 117"/>
            <p:cNvSpPr/>
            <p:nvPr/>
          </p:nvSpPr>
          <p:spPr>
            <a:xfrm>
              <a:off x="2626997" y="665034"/>
              <a:ext cx="400731" cy="31347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19" name="Rechteck 118"/>
            <p:cNvSpPr/>
            <p:nvPr/>
          </p:nvSpPr>
          <p:spPr>
            <a:xfrm>
              <a:off x="2652654" y="719345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20" name="Rechteck 119"/>
            <p:cNvSpPr/>
            <p:nvPr/>
          </p:nvSpPr>
          <p:spPr>
            <a:xfrm>
              <a:off x="2693942" y="719344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21" name="Rechteck 120"/>
            <p:cNvSpPr/>
            <p:nvPr/>
          </p:nvSpPr>
          <p:spPr>
            <a:xfrm>
              <a:off x="2735230" y="719343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22" name="Rechteck 121"/>
            <p:cNvSpPr/>
            <p:nvPr/>
          </p:nvSpPr>
          <p:spPr>
            <a:xfrm>
              <a:off x="2776518" y="719342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23" name="Rechteck 122"/>
            <p:cNvSpPr/>
            <p:nvPr/>
          </p:nvSpPr>
          <p:spPr>
            <a:xfrm>
              <a:off x="2817806" y="719341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24" name="Rechteck 123"/>
            <p:cNvSpPr/>
            <p:nvPr/>
          </p:nvSpPr>
          <p:spPr>
            <a:xfrm rot="3898212">
              <a:off x="2821969" y="822305"/>
              <a:ext cx="232488" cy="41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25" name="Rechteck 124"/>
            <p:cNvSpPr/>
            <p:nvPr/>
          </p:nvSpPr>
          <p:spPr>
            <a:xfrm>
              <a:off x="1825534" y="344266"/>
              <a:ext cx="400731" cy="31347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26" name="Rechteck 125"/>
            <p:cNvSpPr/>
            <p:nvPr/>
          </p:nvSpPr>
          <p:spPr>
            <a:xfrm>
              <a:off x="1851191" y="398577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27" name="Rechteck 126"/>
            <p:cNvSpPr/>
            <p:nvPr/>
          </p:nvSpPr>
          <p:spPr>
            <a:xfrm>
              <a:off x="1892479" y="398576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28" name="Rechteck 127"/>
            <p:cNvSpPr/>
            <p:nvPr/>
          </p:nvSpPr>
          <p:spPr>
            <a:xfrm>
              <a:off x="1933767" y="398575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29" name="Rechteck 128"/>
            <p:cNvSpPr/>
            <p:nvPr/>
          </p:nvSpPr>
          <p:spPr>
            <a:xfrm>
              <a:off x="1975055" y="398574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30" name="Rechteck 129"/>
            <p:cNvSpPr/>
            <p:nvPr/>
          </p:nvSpPr>
          <p:spPr>
            <a:xfrm>
              <a:off x="2016343" y="398573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31" name="Rechteck 130"/>
            <p:cNvSpPr/>
            <p:nvPr/>
          </p:nvSpPr>
          <p:spPr>
            <a:xfrm rot="3898212">
              <a:off x="2020506" y="501537"/>
              <a:ext cx="232488" cy="41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32" name="Rechteck 131"/>
            <p:cNvSpPr/>
            <p:nvPr/>
          </p:nvSpPr>
          <p:spPr>
            <a:xfrm>
              <a:off x="2226265" y="344266"/>
              <a:ext cx="400731" cy="31347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33" name="Rechteck 132"/>
            <p:cNvSpPr/>
            <p:nvPr/>
          </p:nvSpPr>
          <p:spPr>
            <a:xfrm>
              <a:off x="2251922" y="398577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34" name="Rechteck 133"/>
            <p:cNvSpPr/>
            <p:nvPr/>
          </p:nvSpPr>
          <p:spPr>
            <a:xfrm>
              <a:off x="2293210" y="398576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35" name="Rechteck 134"/>
            <p:cNvSpPr/>
            <p:nvPr/>
          </p:nvSpPr>
          <p:spPr>
            <a:xfrm>
              <a:off x="2334498" y="398575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36" name="Rechteck 135"/>
            <p:cNvSpPr/>
            <p:nvPr/>
          </p:nvSpPr>
          <p:spPr>
            <a:xfrm>
              <a:off x="2375786" y="398574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37" name="Rechteck 136"/>
            <p:cNvSpPr/>
            <p:nvPr/>
          </p:nvSpPr>
          <p:spPr>
            <a:xfrm>
              <a:off x="2417074" y="398573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38" name="Rechteck 137"/>
            <p:cNvSpPr/>
            <p:nvPr/>
          </p:nvSpPr>
          <p:spPr>
            <a:xfrm rot="3898212">
              <a:off x="2421237" y="501537"/>
              <a:ext cx="232488" cy="41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39" name="Rechteck 138"/>
            <p:cNvSpPr/>
            <p:nvPr/>
          </p:nvSpPr>
          <p:spPr>
            <a:xfrm>
              <a:off x="2626997" y="344266"/>
              <a:ext cx="400731" cy="31347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40" name="Rechteck 139"/>
            <p:cNvSpPr/>
            <p:nvPr/>
          </p:nvSpPr>
          <p:spPr>
            <a:xfrm>
              <a:off x="2652654" y="398577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41" name="Rechteck 140"/>
            <p:cNvSpPr/>
            <p:nvPr/>
          </p:nvSpPr>
          <p:spPr>
            <a:xfrm>
              <a:off x="2693942" y="398576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42" name="Rechteck 141"/>
            <p:cNvSpPr/>
            <p:nvPr/>
          </p:nvSpPr>
          <p:spPr>
            <a:xfrm>
              <a:off x="2735230" y="398575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43" name="Rechteck 142"/>
            <p:cNvSpPr/>
            <p:nvPr/>
          </p:nvSpPr>
          <p:spPr>
            <a:xfrm>
              <a:off x="2776518" y="398574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44" name="Rechteck 143"/>
            <p:cNvSpPr/>
            <p:nvPr/>
          </p:nvSpPr>
          <p:spPr>
            <a:xfrm>
              <a:off x="2817806" y="398573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45" name="Rechteck 144"/>
            <p:cNvSpPr/>
            <p:nvPr/>
          </p:nvSpPr>
          <p:spPr>
            <a:xfrm rot="3898212">
              <a:off x="2821969" y="501537"/>
              <a:ext cx="232488" cy="41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</p:grpSp>
      <p:pic>
        <p:nvPicPr>
          <p:cNvPr id="14" name="Picture 58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060" y="2564396"/>
            <a:ext cx="528775" cy="34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feld 262"/>
          <p:cNvSpPr txBox="1"/>
          <p:nvPr/>
        </p:nvSpPr>
        <p:spPr>
          <a:xfrm>
            <a:off x="1012501" y="3261239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Experiment</a:t>
            </a:r>
            <a:endParaRPr lang="en-GB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5293001" y="3227960"/>
            <a:ext cx="592128" cy="521203"/>
            <a:chOff x="4924952" y="3242669"/>
            <a:chExt cx="1196624" cy="78383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95" name="Flussdiagramm: Magnetplattenspeicher 94"/>
            <p:cNvSpPr/>
            <p:nvPr/>
          </p:nvSpPr>
          <p:spPr>
            <a:xfrm>
              <a:off x="5183320" y="3242669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96" name="Flussdiagramm: Magnetplattenspeicher 95"/>
            <p:cNvSpPr/>
            <p:nvPr/>
          </p:nvSpPr>
          <p:spPr>
            <a:xfrm>
              <a:off x="5054136" y="3293424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97" name="Flussdiagramm: Magnetplattenspeicher 96"/>
            <p:cNvSpPr/>
            <p:nvPr/>
          </p:nvSpPr>
          <p:spPr>
            <a:xfrm>
              <a:off x="4924952" y="3344179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98" name="Flussdiagramm: Magnetplattenspeicher 97"/>
            <p:cNvSpPr/>
            <p:nvPr/>
          </p:nvSpPr>
          <p:spPr>
            <a:xfrm>
              <a:off x="5371832" y="3378436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99" name="Flussdiagramm: Magnetplattenspeicher 98"/>
            <p:cNvSpPr/>
            <p:nvPr/>
          </p:nvSpPr>
          <p:spPr>
            <a:xfrm>
              <a:off x="5242648" y="3429191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00" name="Flussdiagramm: Magnetplattenspeicher 99"/>
            <p:cNvSpPr/>
            <p:nvPr/>
          </p:nvSpPr>
          <p:spPr>
            <a:xfrm>
              <a:off x="5113464" y="3479946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01" name="Flussdiagramm: Magnetplattenspeicher 100"/>
            <p:cNvSpPr/>
            <p:nvPr/>
          </p:nvSpPr>
          <p:spPr>
            <a:xfrm>
              <a:off x="5560344" y="3514203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02" name="Flussdiagramm: Magnetplattenspeicher 101"/>
            <p:cNvSpPr/>
            <p:nvPr/>
          </p:nvSpPr>
          <p:spPr>
            <a:xfrm>
              <a:off x="5431160" y="3564958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03" name="Flussdiagramm: Magnetplattenspeicher 102"/>
            <p:cNvSpPr/>
            <p:nvPr/>
          </p:nvSpPr>
          <p:spPr>
            <a:xfrm>
              <a:off x="5301976" y="3615713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4489400" y="2523842"/>
            <a:ext cx="405892" cy="335742"/>
            <a:chOff x="4924952" y="3242669"/>
            <a:chExt cx="1196624" cy="78383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86" name="Flussdiagramm: Magnetplattenspeicher 85"/>
            <p:cNvSpPr/>
            <p:nvPr/>
          </p:nvSpPr>
          <p:spPr>
            <a:xfrm>
              <a:off x="5183320" y="3242669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87" name="Flussdiagramm: Magnetplattenspeicher 86"/>
            <p:cNvSpPr/>
            <p:nvPr/>
          </p:nvSpPr>
          <p:spPr>
            <a:xfrm>
              <a:off x="5054136" y="3293424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88" name="Flussdiagramm: Magnetplattenspeicher 87"/>
            <p:cNvSpPr/>
            <p:nvPr/>
          </p:nvSpPr>
          <p:spPr>
            <a:xfrm>
              <a:off x="4924952" y="3344179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89" name="Flussdiagramm: Magnetplattenspeicher 88"/>
            <p:cNvSpPr/>
            <p:nvPr/>
          </p:nvSpPr>
          <p:spPr>
            <a:xfrm>
              <a:off x="5371832" y="3378436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90" name="Flussdiagramm: Magnetplattenspeicher 89"/>
            <p:cNvSpPr/>
            <p:nvPr/>
          </p:nvSpPr>
          <p:spPr>
            <a:xfrm>
              <a:off x="5242648" y="3429191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91" name="Flussdiagramm: Magnetplattenspeicher 90"/>
            <p:cNvSpPr/>
            <p:nvPr/>
          </p:nvSpPr>
          <p:spPr>
            <a:xfrm>
              <a:off x="5113464" y="3479946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92" name="Flussdiagramm: Magnetplattenspeicher 91"/>
            <p:cNvSpPr/>
            <p:nvPr/>
          </p:nvSpPr>
          <p:spPr>
            <a:xfrm>
              <a:off x="5560344" y="3514203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93" name="Flussdiagramm: Magnetplattenspeicher 92"/>
            <p:cNvSpPr/>
            <p:nvPr/>
          </p:nvSpPr>
          <p:spPr>
            <a:xfrm>
              <a:off x="5431160" y="3564958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94" name="Flussdiagramm: Magnetplattenspeicher 93"/>
            <p:cNvSpPr/>
            <p:nvPr/>
          </p:nvSpPr>
          <p:spPr>
            <a:xfrm>
              <a:off x="5301976" y="3615713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4996731" y="3429570"/>
            <a:ext cx="455823" cy="421167"/>
            <a:chOff x="1825534" y="344266"/>
            <a:chExt cx="1202194" cy="63424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4" name="Rechteck 43"/>
            <p:cNvSpPr/>
            <p:nvPr/>
          </p:nvSpPr>
          <p:spPr>
            <a:xfrm>
              <a:off x="1825534" y="665034"/>
              <a:ext cx="400731" cy="31347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45" name="Rechteck 44"/>
            <p:cNvSpPr/>
            <p:nvPr/>
          </p:nvSpPr>
          <p:spPr>
            <a:xfrm>
              <a:off x="1851191" y="719345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46" name="Rechteck 45"/>
            <p:cNvSpPr/>
            <p:nvPr/>
          </p:nvSpPr>
          <p:spPr>
            <a:xfrm>
              <a:off x="1892479" y="719344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47" name="Rechteck 46"/>
            <p:cNvSpPr/>
            <p:nvPr/>
          </p:nvSpPr>
          <p:spPr>
            <a:xfrm>
              <a:off x="1933767" y="719343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48" name="Rechteck 47"/>
            <p:cNvSpPr/>
            <p:nvPr/>
          </p:nvSpPr>
          <p:spPr>
            <a:xfrm>
              <a:off x="1975055" y="719342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49" name="Rechteck 48"/>
            <p:cNvSpPr/>
            <p:nvPr/>
          </p:nvSpPr>
          <p:spPr>
            <a:xfrm>
              <a:off x="2016343" y="719341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50" name="Rechteck 49"/>
            <p:cNvSpPr/>
            <p:nvPr/>
          </p:nvSpPr>
          <p:spPr>
            <a:xfrm rot="3898212">
              <a:off x="2020506" y="822305"/>
              <a:ext cx="232488" cy="41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51" name="Rechteck 50"/>
            <p:cNvSpPr/>
            <p:nvPr/>
          </p:nvSpPr>
          <p:spPr>
            <a:xfrm>
              <a:off x="2226265" y="665034"/>
              <a:ext cx="400731" cy="31347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52" name="Rechteck 51"/>
            <p:cNvSpPr/>
            <p:nvPr/>
          </p:nvSpPr>
          <p:spPr>
            <a:xfrm>
              <a:off x="2251922" y="719345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53" name="Rechteck 52"/>
            <p:cNvSpPr/>
            <p:nvPr/>
          </p:nvSpPr>
          <p:spPr>
            <a:xfrm>
              <a:off x="2293210" y="719344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54" name="Rechteck 53"/>
            <p:cNvSpPr/>
            <p:nvPr/>
          </p:nvSpPr>
          <p:spPr>
            <a:xfrm>
              <a:off x="2334498" y="719343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55" name="Rechteck 54"/>
            <p:cNvSpPr/>
            <p:nvPr/>
          </p:nvSpPr>
          <p:spPr>
            <a:xfrm>
              <a:off x="2375786" y="719342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56" name="Rechteck 55"/>
            <p:cNvSpPr/>
            <p:nvPr/>
          </p:nvSpPr>
          <p:spPr>
            <a:xfrm>
              <a:off x="2417074" y="719341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57" name="Rechteck 56"/>
            <p:cNvSpPr/>
            <p:nvPr/>
          </p:nvSpPr>
          <p:spPr>
            <a:xfrm rot="3898212">
              <a:off x="2421237" y="822305"/>
              <a:ext cx="232488" cy="41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58" name="Rechteck 57"/>
            <p:cNvSpPr/>
            <p:nvPr/>
          </p:nvSpPr>
          <p:spPr>
            <a:xfrm>
              <a:off x="2626997" y="665034"/>
              <a:ext cx="400731" cy="31347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59" name="Rechteck 58"/>
            <p:cNvSpPr/>
            <p:nvPr/>
          </p:nvSpPr>
          <p:spPr>
            <a:xfrm>
              <a:off x="2652654" y="719345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60" name="Rechteck 59"/>
            <p:cNvSpPr/>
            <p:nvPr/>
          </p:nvSpPr>
          <p:spPr>
            <a:xfrm>
              <a:off x="2693942" y="719344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61" name="Rechteck 60"/>
            <p:cNvSpPr/>
            <p:nvPr/>
          </p:nvSpPr>
          <p:spPr>
            <a:xfrm>
              <a:off x="2735230" y="719343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62" name="Rechteck 61"/>
            <p:cNvSpPr/>
            <p:nvPr/>
          </p:nvSpPr>
          <p:spPr>
            <a:xfrm>
              <a:off x="2776518" y="719342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63" name="Rechteck 62"/>
            <p:cNvSpPr/>
            <p:nvPr/>
          </p:nvSpPr>
          <p:spPr>
            <a:xfrm>
              <a:off x="2817806" y="719341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64" name="Rechteck 63"/>
            <p:cNvSpPr/>
            <p:nvPr/>
          </p:nvSpPr>
          <p:spPr>
            <a:xfrm rot="3898212">
              <a:off x="2821969" y="822305"/>
              <a:ext cx="232488" cy="41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65" name="Rechteck 64"/>
            <p:cNvSpPr/>
            <p:nvPr/>
          </p:nvSpPr>
          <p:spPr>
            <a:xfrm>
              <a:off x="1825534" y="344266"/>
              <a:ext cx="400731" cy="31347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66" name="Rechteck 65"/>
            <p:cNvSpPr/>
            <p:nvPr/>
          </p:nvSpPr>
          <p:spPr>
            <a:xfrm>
              <a:off x="1851191" y="398577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67" name="Rechteck 66"/>
            <p:cNvSpPr/>
            <p:nvPr/>
          </p:nvSpPr>
          <p:spPr>
            <a:xfrm>
              <a:off x="1892479" y="398576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68" name="Rechteck 67"/>
            <p:cNvSpPr/>
            <p:nvPr/>
          </p:nvSpPr>
          <p:spPr>
            <a:xfrm>
              <a:off x="1933767" y="398575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69" name="Rechteck 68"/>
            <p:cNvSpPr/>
            <p:nvPr/>
          </p:nvSpPr>
          <p:spPr>
            <a:xfrm>
              <a:off x="1975055" y="398574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70" name="Rechteck 69"/>
            <p:cNvSpPr/>
            <p:nvPr/>
          </p:nvSpPr>
          <p:spPr>
            <a:xfrm>
              <a:off x="2016343" y="398573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71" name="Rechteck 70"/>
            <p:cNvSpPr/>
            <p:nvPr/>
          </p:nvSpPr>
          <p:spPr>
            <a:xfrm rot="3898212">
              <a:off x="2020506" y="501537"/>
              <a:ext cx="232488" cy="41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72" name="Rechteck 71"/>
            <p:cNvSpPr/>
            <p:nvPr/>
          </p:nvSpPr>
          <p:spPr>
            <a:xfrm>
              <a:off x="2226265" y="344266"/>
              <a:ext cx="400731" cy="31347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73" name="Rechteck 72"/>
            <p:cNvSpPr/>
            <p:nvPr/>
          </p:nvSpPr>
          <p:spPr>
            <a:xfrm>
              <a:off x="2251922" y="398577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74" name="Rechteck 73"/>
            <p:cNvSpPr/>
            <p:nvPr/>
          </p:nvSpPr>
          <p:spPr>
            <a:xfrm>
              <a:off x="2293210" y="398576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75" name="Rechteck 74"/>
            <p:cNvSpPr/>
            <p:nvPr/>
          </p:nvSpPr>
          <p:spPr>
            <a:xfrm>
              <a:off x="2334498" y="398575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76" name="Rechteck 75"/>
            <p:cNvSpPr/>
            <p:nvPr/>
          </p:nvSpPr>
          <p:spPr>
            <a:xfrm>
              <a:off x="2375786" y="398574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77" name="Rechteck 76"/>
            <p:cNvSpPr/>
            <p:nvPr/>
          </p:nvSpPr>
          <p:spPr>
            <a:xfrm>
              <a:off x="2417074" y="398573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78" name="Rechteck 77"/>
            <p:cNvSpPr/>
            <p:nvPr/>
          </p:nvSpPr>
          <p:spPr>
            <a:xfrm rot="3898212">
              <a:off x="2421237" y="501537"/>
              <a:ext cx="232488" cy="41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79" name="Rechteck 78"/>
            <p:cNvSpPr/>
            <p:nvPr/>
          </p:nvSpPr>
          <p:spPr>
            <a:xfrm>
              <a:off x="2626997" y="344266"/>
              <a:ext cx="400731" cy="31347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80" name="Rechteck 79"/>
            <p:cNvSpPr/>
            <p:nvPr/>
          </p:nvSpPr>
          <p:spPr>
            <a:xfrm>
              <a:off x="2652654" y="398577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81" name="Rechteck 80"/>
            <p:cNvSpPr/>
            <p:nvPr/>
          </p:nvSpPr>
          <p:spPr>
            <a:xfrm>
              <a:off x="2693942" y="398576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82" name="Rechteck 81"/>
            <p:cNvSpPr/>
            <p:nvPr/>
          </p:nvSpPr>
          <p:spPr>
            <a:xfrm>
              <a:off x="2735230" y="398575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83" name="Rechteck 82"/>
            <p:cNvSpPr/>
            <p:nvPr/>
          </p:nvSpPr>
          <p:spPr>
            <a:xfrm>
              <a:off x="2776518" y="398574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84" name="Rechteck 83"/>
            <p:cNvSpPr/>
            <p:nvPr/>
          </p:nvSpPr>
          <p:spPr>
            <a:xfrm>
              <a:off x="2817806" y="398573"/>
              <a:ext cx="41288" cy="2376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85" name="Rechteck 84"/>
            <p:cNvSpPr/>
            <p:nvPr/>
          </p:nvSpPr>
          <p:spPr>
            <a:xfrm rot="3898212">
              <a:off x="2821969" y="501537"/>
              <a:ext cx="232488" cy="41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</p:grpSp>
      <p:pic>
        <p:nvPicPr>
          <p:cNvPr id="19" name="Picture 58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902" y="4060736"/>
            <a:ext cx="970516" cy="63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0" name="Gruppieren 19"/>
          <p:cNvGrpSpPr/>
          <p:nvPr/>
        </p:nvGrpSpPr>
        <p:grpSpPr>
          <a:xfrm>
            <a:off x="4198888" y="3953172"/>
            <a:ext cx="389838" cy="364757"/>
            <a:chOff x="4924952" y="3242669"/>
            <a:chExt cx="1196624" cy="78383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5" name="Flussdiagramm: Magnetplattenspeicher 34"/>
            <p:cNvSpPr/>
            <p:nvPr/>
          </p:nvSpPr>
          <p:spPr>
            <a:xfrm>
              <a:off x="5183320" y="3242669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36" name="Flussdiagramm: Magnetplattenspeicher 35"/>
            <p:cNvSpPr/>
            <p:nvPr/>
          </p:nvSpPr>
          <p:spPr>
            <a:xfrm>
              <a:off x="5054136" y="3293424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37" name="Flussdiagramm: Magnetplattenspeicher 36"/>
            <p:cNvSpPr/>
            <p:nvPr/>
          </p:nvSpPr>
          <p:spPr>
            <a:xfrm>
              <a:off x="4924952" y="3344179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38" name="Flussdiagramm: Magnetplattenspeicher 37"/>
            <p:cNvSpPr/>
            <p:nvPr/>
          </p:nvSpPr>
          <p:spPr>
            <a:xfrm>
              <a:off x="5371832" y="3378436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39" name="Flussdiagramm: Magnetplattenspeicher 38"/>
            <p:cNvSpPr/>
            <p:nvPr/>
          </p:nvSpPr>
          <p:spPr>
            <a:xfrm>
              <a:off x="5242648" y="3429191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40" name="Flussdiagramm: Magnetplattenspeicher 39"/>
            <p:cNvSpPr/>
            <p:nvPr/>
          </p:nvSpPr>
          <p:spPr>
            <a:xfrm>
              <a:off x="5113464" y="3479946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41" name="Flussdiagramm: Magnetplattenspeicher 40"/>
            <p:cNvSpPr/>
            <p:nvPr/>
          </p:nvSpPr>
          <p:spPr>
            <a:xfrm>
              <a:off x="5560344" y="3514203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42" name="Flussdiagramm: Magnetplattenspeicher 41"/>
            <p:cNvSpPr/>
            <p:nvPr/>
          </p:nvSpPr>
          <p:spPr>
            <a:xfrm>
              <a:off x="5431160" y="3564958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43" name="Flussdiagramm: Magnetplattenspeicher 42"/>
            <p:cNvSpPr/>
            <p:nvPr/>
          </p:nvSpPr>
          <p:spPr>
            <a:xfrm>
              <a:off x="5301976" y="3615713"/>
              <a:ext cx="561232" cy="410795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</p:grpSp>
      <p:sp>
        <p:nvSpPr>
          <p:cNvPr id="21" name="Textfeld 2"/>
          <p:cNvSpPr txBox="1"/>
          <p:nvPr/>
        </p:nvSpPr>
        <p:spPr>
          <a:xfrm>
            <a:off x="3927265" y="4577215"/>
            <a:ext cx="9605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1000" dirty="0" smtClean="0"/>
              <a:t>HPC systems</a:t>
            </a:r>
            <a:endParaRPr lang="en-GB" sz="1000" dirty="0"/>
          </a:p>
        </p:txBody>
      </p:sp>
      <p:sp>
        <p:nvSpPr>
          <p:cNvPr id="22" name="Textfeld 173"/>
          <p:cNvSpPr txBox="1"/>
          <p:nvPr/>
        </p:nvSpPr>
        <p:spPr>
          <a:xfrm>
            <a:off x="3356652" y="3771413"/>
            <a:ext cx="16321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1000" dirty="0" smtClean="0"/>
              <a:t>Large Scale Data </a:t>
            </a:r>
            <a:r>
              <a:rPr lang="en-GB" sz="1000" dirty="0" err="1" smtClean="0"/>
              <a:t>Facilitiy</a:t>
            </a:r>
            <a:endParaRPr lang="en-GB" sz="1000" dirty="0"/>
          </a:p>
        </p:txBody>
      </p:sp>
      <p:sp>
        <p:nvSpPr>
          <p:cNvPr id="23" name="Textfeld 174"/>
          <p:cNvSpPr txBox="1"/>
          <p:nvPr/>
        </p:nvSpPr>
        <p:spPr>
          <a:xfrm>
            <a:off x="4042328" y="2850200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 smtClean="0"/>
              <a:t>Data analysis systems, </a:t>
            </a:r>
            <a:br>
              <a:rPr lang="en-GB" sz="1000" dirty="0" smtClean="0"/>
            </a:br>
            <a:r>
              <a:rPr lang="en-GB" sz="1000" dirty="0" smtClean="0"/>
              <a:t>Visualization</a:t>
            </a:r>
            <a:endParaRPr lang="en-GB" sz="1000" dirty="0"/>
          </a:p>
        </p:txBody>
      </p:sp>
      <p:sp>
        <p:nvSpPr>
          <p:cNvPr id="24" name="Textfeld 175"/>
          <p:cNvSpPr txBox="1"/>
          <p:nvPr/>
        </p:nvSpPr>
        <p:spPr>
          <a:xfrm>
            <a:off x="5217198" y="3799473"/>
            <a:ext cx="7954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1000" dirty="0" smtClean="0"/>
              <a:t>Repository</a:t>
            </a:r>
            <a:endParaRPr lang="en-GB" sz="1000" dirty="0"/>
          </a:p>
        </p:txBody>
      </p:sp>
      <p:sp>
        <p:nvSpPr>
          <p:cNvPr id="25" name="Textfeld 176"/>
          <p:cNvSpPr txBox="1"/>
          <p:nvPr/>
        </p:nvSpPr>
        <p:spPr>
          <a:xfrm>
            <a:off x="4836871" y="4579156"/>
            <a:ext cx="6110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1000" dirty="0" smtClean="0"/>
              <a:t>Archive</a:t>
            </a:r>
            <a:endParaRPr lang="en-GB" sz="1000" dirty="0"/>
          </a:p>
        </p:txBody>
      </p:sp>
      <p:sp>
        <p:nvSpPr>
          <p:cNvPr id="26" name="Gebogener Pfeil 25"/>
          <p:cNvSpPr/>
          <p:nvPr/>
        </p:nvSpPr>
        <p:spPr>
          <a:xfrm rot="2365628">
            <a:off x="3062542" y="2112477"/>
            <a:ext cx="3300995" cy="3243348"/>
          </a:xfrm>
          <a:prstGeom prst="circularArrow">
            <a:avLst>
              <a:gd name="adj1" fmla="val 5935"/>
              <a:gd name="adj2" fmla="val 394901"/>
              <a:gd name="adj3" fmla="val 18148185"/>
              <a:gd name="adj4" fmla="val 14517337"/>
              <a:gd name="adj5" fmla="val 1908"/>
            </a:avLst>
          </a:prstGeom>
          <a:solidFill>
            <a:schemeClr val="accent1"/>
          </a:solidFill>
          <a:ln>
            <a:solidFill>
              <a:srgbClr val="006D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27" name="Gebogener Pfeil 26"/>
          <p:cNvSpPr/>
          <p:nvPr/>
        </p:nvSpPr>
        <p:spPr>
          <a:xfrm rot="5400000">
            <a:off x="3043309" y="2046299"/>
            <a:ext cx="3278920" cy="3311066"/>
          </a:xfrm>
          <a:prstGeom prst="circularArrow">
            <a:avLst>
              <a:gd name="adj1" fmla="val 5935"/>
              <a:gd name="adj2" fmla="val 394901"/>
              <a:gd name="adj3" fmla="val 18148185"/>
              <a:gd name="adj4" fmla="val 15950462"/>
              <a:gd name="adj5" fmla="val 1607"/>
            </a:avLst>
          </a:prstGeom>
          <a:solidFill>
            <a:schemeClr val="accent1"/>
          </a:solidFill>
          <a:ln>
            <a:solidFill>
              <a:srgbClr val="006D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28" name="Gebogener Pfeil 27"/>
          <p:cNvSpPr/>
          <p:nvPr/>
        </p:nvSpPr>
        <p:spPr>
          <a:xfrm rot="18791827">
            <a:off x="3179803" y="2120346"/>
            <a:ext cx="3127090" cy="3185087"/>
          </a:xfrm>
          <a:prstGeom prst="circularArrow">
            <a:avLst>
              <a:gd name="adj1" fmla="val 5935"/>
              <a:gd name="adj2" fmla="val 216492"/>
              <a:gd name="adj3" fmla="val 18148185"/>
              <a:gd name="adj4" fmla="val 10918999"/>
              <a:gd name="adj5" fmla="val 1100"/>
            </a:avLst>
          </a:prstGeom>
          <a:solidFill>
            <a:schemeClr val="accent1"/>
          </a:solidFill>
          <a:ln>
            <a:solidFill>
              <a:srgbClr val="006D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cxnSp>
        <p:nvCxnSpPr>
          <p:cNvPr id="29" name="Gerader Verbinder 28"/>
          <p:cNvCxnSpPr/>
          <p:nvPr/>
        </p:nvCxnSpPr>
        <p:spPr>
          <a:xfrm>
            <a:off x="4527303" y="1739733"/>
            <a:ext cx="0" cy="729422"/>
          </a:xfrm>
          <a:prstGeom prst="line">
            <a:avLst/>
          </a:prstGeom>
          <a:ln w="47625">
            <a:headEnd type="triangle" w="lg" len="sm"/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>
            <a:off x="4895282" y="1739733"/>
            <a:ext cx="0" cy="729422"/>
          </a:xfrm>
          <a:prstGeom prst="line">
            <a:avLst/>
          </a:prstGeom>
          <a:ln w="47625">
            <a:headEnd type="triangle" w="lg" len="sm"/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 flipH="1">
            <a:off x="5932016" y="3497756"/>
            <a:ext cx="812572" cy="0"/>
          </a:xfrm>
          <a:prstGeom prst="line">
            <a:avLst/>
          </a:prstGeom>
          <a:ln w="47625">
            <a:headEnd type="triangle" w="lg" len="sm"/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 flipH="1">
            <a:off x="2645330" y="3550949"/>
            <a:ext cx="812572" cy="0"/>
          </a:xfrm>
          <a:prstGeom prst="line">
            <a:avLst/>
          </a:prstGeom>
          <a:ln w="47625">
            <a:headEnd type="triangle" w="lg" len="sm"/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>
            <a:stCxn id="21" idx="1"/>
          </p:cNvCxnSpPr>
          <p:nvPr/>
        </p:nvCxnSpPr>
        <p:spPr>
          <a:xfrm flipH="1">
            <a:off x="3672645" y="4700326"/>
            <a:ext cx="254620" cy="340014"/>
          </a:xfrm>
          <a:prstGeom prst="line">
            <a:avLst/>
          </a:prstGeom>
          <a:ln w="47625">
            <a:headEnd type="triangle" w="lg" len="sm"/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5388615" y="4644179"/>
            <a:ext cx="296065" cy="460676"/>
          </a:xfrm>
          <a:prstGeom prst="line">
            <a:avLst/>
          </a:prstGeom>
          <a:ln w="47625">
            <a:headEnd type="triangle" w="lg" len="sm"/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2"/>
          <a:stretch/>
        </p:blipFill>
        <p:spPr bwMode="auto">
          <a:xfrm>
            <a:off x="6483435" y="5080480"/>
            <a:ext cx="1321365" cy="10756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750" y="3698448"/>
            <a:ext cx="733803" cy="93353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science.sciencemag.org/content/sci/331/6018/F1.medium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25" y="3687463"/>
            <a:ext cx="747605" cy="95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2102" y="5210473"/>
            <a:ext cx="1581150" cy="1085850"/>
          </a:xfrm>
          <a:prstGeom prst="rect">
            <a:avLst/>
          </a:prstGeom>
        </p:spPr>
      </p:pic>
      <p:pic>
        <p:nvPicPr>
          <p:cNvPr id="155" name="Grafik 1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9957" y="1136318"/>
            <a:ext cx="1228725" cy="1219200"/>
          </a:xfrm>
          <a:prstGeom prst="rect">
            <a:avLst/>
          </a:prstGeom>
        </p:spPr>
      </p:pic>
      <p:sp>
        <p:nvSpPr>
          <p:cNvPr id="160" name="Gebogener Pfeil 159"/>
          <p:cNvSpPr/>
          <p:nvPr/>
        </p:nvSpPr>
        <p:spPr>
          <a:xfrm rot="18717909">
            <a:off x="2902121" y="1945976"/>
            <a:ext cx="3656848" cy="3645022"/>
          </a:xfrm>
          <a:prstGeom prst="circularArrow">
            <a:avLst>
              <a:gd name="adj1" fmla="val 2200"/>
              <a:gd name="adj2" fmla="val 351881"/>
              <a:gd name="adj3" fmla="val 18084845"/>
              <a:gd name="adj4" fmla="val 14277049"/>
              <a:gd name="adj5" fmla="val 1100"/>
            </a:avLst>
          </a:prstGeom>
          <a:solidFill>
            <a:schemeClr val="accent1"/>
          </a:solidFill>
          <a:ln>
            <a:solidFill>
              <a:srgbClr val="006D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6" name="Grafik 1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81743" y="1158711"/>
            <a:ext cx="1699870" cy="1274902"/>
          </a:xfrm>
          <a:prstGeom prst="rect">
            <a:avLst/>
          </a:prstGeom>
        </p:spPr>
      </p:pic>
      <p:sp>
        <p:nvSpPr>
          <p:cNvPr id="162" name="Textfeld 276"/>
          <p:cNvSpPr txBox="1"/>
          <p:nvPr/>
        </p:nvSpPr>
        <p:spPr>
          <a:xfrm>
            <a:off x="3733339" y="5896213"/>
            <a:ext cx="149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Simulation</a:t>
            </a:r>
            <a:endParaRPr lang="en-GB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" name="Textfeld 262"/>
          <p:cNvSpPr txBox="1"/>
          <p:nvPr/>
        </p:nvSpPr>
        <p:spPr>
          <a:xfrm>
            <a:off x="1236207" y="4722347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Data Creation</a:t>
            </a:r>
            <a:endParaRPr lang="en-GB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3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Supercomputing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Operation of </a:t>
            </a:r>
            <a:r>
              <a:rPr lang="en-GB" b="1" dirty="0">
                <a:solidFill>
                  <a:schemeClr val="accent1"/>
                </a:solidFill>
              </a:rPr>
              <a:t>HPC systems</a:t>
            </a:r>
          </a:p>
          <a:p>
            <a:pPr lvl="1"/>
            <a:r>
              <a:rPr lang="en-GB" b="1" dirty="0" err="1">
                <a:solidFill>
                  <a:schemeClr val="accent1"/>
                </a:solidFill>
              </a:rPr>
              <a:t>ForHLR</a:t>
            </a:r>
            <a:r>
              <a:rPr lang="en-GB" b="1" dirty="0">
                <a:solidFill>
                  <a:schemeClr val="accent1"/>
                </a:solidFill>
              </a:rPr>
              <a:t>: </a:t>
            </a:r>
            <a:r>
              <a:rPr lang="en-GB" dirty="0"/>
              <a:t>Tier-2 system in Germany,</a:t>
            </a:r>
            <a:br>
              <a:rPr lang="en-GB" dirty="0"/>
            </a:br>
            <a:r>
              <a:rPr lang="en-GB" dirty="0"/>
              <a:t>34.000 cores with &gt; 1,4 </a:t>
            </a:r>
            <a:r>
              <a:rPr lang="en-GB" dirty="0" err="1"/>
              <a:t>PetaFlop</a:t>
            </a:r>
            <a:r>
              <a:rPr lang="en-GB" dirty="0"/>
              <a:t>/s peak,</a:t>
            </a:r>
            <a:br>
              <a:rPr lang="en-GB" dirty="0"/>
            </a:br>
            <a:r>
              <a:rPr lang="en-GB" dirty="0"/>
              <a:t>peer-review access for users in Germany</a:t>
            </a:r>
          </a:p>
          <a:p>
            <a:pPr lvl="1"/>
            <a:r>
              <a:rPr lang="en-GB" b="1" dirty="0" err="1">
                <a:solidFill>
                  <a:schemeClr val="accent1"/>
                </a:solidFill>
              </a:rPr>
              <a:t>bwUniCluster</a:t>
            </a:r>
            <a:r>
              <a:rPr lang="en-GB" b="1" dirty="0">
                <a:solidFill>
                  <a:schemeClr val="accent1"/>
                </a:solidFill>
              </a:rPr>
              <a:t>:</a:t>
            </a:r>
            <a:r>
              <a:rPr lang="en-GB" dirty="0"/>
              <a:t> Tier-3 system in the state </a:t>
            </a:r>
            <a:r>
              <a:rPr lang="en-GB" dirty="0" err="1"/>
              <a:t>BaWü</a:t>
            </a:r>
            <a:r>
              <a:rPr lang="en-GB" dirty="0"/>
              <a:t>,</a:t>
            </a:r>
            <a:br>
              <a:rPr lang="en-GB" dirty="0"/>
            </a:br>
            <a:r>
              <a:rPr lang="en-GB" dirty="0"/>
              <a:t>HPC capacity system with 18.300 cores,</a:t>
            </a:r>
            <a:br>
              <a:rPr lang="en-GB" dirty="0"/>
            </a:br>
            <a:r>
              <a:rPr lang="en-GB" dirty="0"/>
              <a:t>shareholder ownership with all 9 state universities</a:t>
            </a:r>
          </a:p>
          <a:p>
            <a:r>
              <a:rPr lang="en-GB" b="1" dirty="0">
                <a:solidFill>
                  <a:schemeClr val="accent1"/>
                </a:solidFill>
              </a:rPr>
              <a:t>Joint R&amp;D </a:t>
            </a:r>
            <a:r>
              <a:rPr lang="en-GB" dirty="0"/>
              <a:t>with scientific communities &amp; KIT institutes</a:t>
            </a:r>
          </a:p>
          <a:p>
            <a:pPr lvl="1"/>
            <a:r>
              <a:rPr lang="en-GB" dirty="0"/>
              <a:t>Application optimisation, scaling, model enhancements</a:t>
            </a:r>
          </a:p>
          <a:p>
            <a:pPr lvl="1"/>
            <a:r>
              <a:rPr lang="en-GB" dirty="0"/>
              <a:t>Simulation Labs in HGF Programme SBD</a:t>
            </a:r>
          </a:p>
          <a:p>
            <a:r>
              <a:rPr lang="en-GB" b="1" dirty="0">
                <a:solidFill>
                  <a:schemeClr val="accent1"/>
                </a:solidFill>
              </a:rPr>
              <a:t>HYIGs</a:t>
            </a:r>
            <a:r>
              <a:rPr lang="en-GB" dirty="0"/>
              <a:t> MBS + </a:t>
            </a:r>
            <a:r>
              <a:rPr lang="en-GB" dirty="0" err="1"/>
              <a:t>FiNE</a:t>
            </a:r>
            <a:endParaRPr lang="en-GB" dirty="0"/>
          </a:p>
          <a:p>
            <a:r>
              <a:rPr lang="en-GB" b="1" dirty="0">
                <a:solidFill>
                  <a:schemeClr val="accent1"/>
                </a:solidFill>
              </a:rPr>
              <a:t>Innovation drivers </a:t>
            </a:r>
            <a:r>
              <a:rPr lang="en-GB" dirty="0"/>
              <a:t>for SMEs</a:t>
            </a:r>
          </a:p>
          <a:p>
            <a:r>
              <a:rPr lang="en-GB" b="1" dirty="0">
                <a:solidFill>
                  <a:schemeClr val="accent1"/>
                </a:solidFill>
              </a:rPr>
              <a:t>Architect </a:t>
            </a:r>
            <a:r>
              <a:rPr lang="en-GB" dirty="0"/>
              <a:t>for HPC environment in </a:t>
            </a:r>
            <a:r>
              <a:rPr lang="en-GB" dirty="0" err="1"/>
              <a:t>BaWü</a:t>
            </a:r>
            <a:endParaRPr lang="en-GB" dirty="0"/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55695"/>
            <a:ext cx="1411331" cy="1042366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7176" y="4353168"/>
            <a:ext cx="1542292" cy="557786"/>
          </a:xfrm>
          <a:prstGeom prst="rect">
            <a:avLst/>
          </a:prstGeom>
        </p:spPr>
      </p:pic>
      <p:pic>
        <p:nvPicPr>
          <p:cNvPr id="31" name="Picture 2" descr="Logo - Link zur Startseit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0"/>
          <a:stretch/>
        </p:blipFill>
        <p:spPr bwMode="auto">
          <a:xfrm>
            <a:off x="5536791" y="5370820"/>
            <a:ext cx="1035364" cy="8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fig 4d.tga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5" r="13248" b="3181"/>
          <a:stretch/>
        </p:blipFill>
        <p:spPr>
          <a:xfrm>
            <a:off x="7740351" y="5236942"/>
            <a:ext cx="1125379" cy="997894"/>
          </a:xfrm>
          <a:prstGeom prst="rect">
            <a:avLst/>
          </a:prstGeom>
        </p:spPr>
      </p:pic>
      <p:pic>
        <p:nvPicPr>
          <p:cNvPr id="33" name="Picture 2" descr="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88" y="5735889"/>
            <a:ext cx="1409999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dash-project.org/workshop-2014/sppexa-dash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50"/>
          <a:stretch/>
        </p:blipFill>
        <p:spPr bwMode="auto">
          <a:xfrm>
            <a:off x="6759101" y="5196538"/>
            <a:ext cx="887023" cy="4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2993" y="5665735"/>
            <a:ext cx="848952" cy="562194"/>
          </a:xfrm>
          <a:prstGeom prst="rect">
            <a:avLst/>
          </a:prstGeom>
        </p:spPr>
      </p:pic>
      <p:pic>
        <p:nvPicPr>
          <p:cNvPr id="36" name="image29.png"/>
          <p:cNvPicPr>
            <a:picLocks noChangeAspect="1"/>
          </p:cNvPicPr>
          <p:nvPr/>
        </p:nvPicPr>
        <p:blipFill>
          <a:blip r:embed="rId10" cstate="print"/>
          <a:srcRect t="27728" b="25663"/>
          <a:stretch>
            <a:fillRect/>
          </a:stretch>
        </p:blipFill>
        <p:spPr>
          <a:xfrm>
            <a:off x="4493325" y="5672642"/>
            <a:ext cx="852628" cy="562194"/>
          </a:xfrm>
          <a:prstGeom prst="rect">
            <a:avLst/>
          </a:prstGeom>
          <a:ln/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83776" y="1291321"/>
            <a:ext cx="2181954" cy="1229270"/>
          </a:xfrm>
          <a:prstGeom prst="rect">
            <a:avLst/>
          </a:prstGeom>
        </p:spPr>
      </p:pic>
      <p:sp>
        <p:nvSpPr>
          <p:cNvPr id="38" name="Rechteck 37"/>
          <p:cNvSpPr/>
          <p:nvPr/>
        </p:nvSpPr>
        <p:spPr>
          <a:xfrm>
            <a:off x="7740351" y="3989194"/>
            <a:ext cx="1121981" cy="897585"/>
          </a:xfrm>
          <a:prstGeom prst="rect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4000" b="-3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2589" r="22166" b="9424"/>
          <a:stretch/>
        </p:blipFill>
        <p:spPr>
          <a:xfrm>
            <a:off x="5745165" y="1198563"/>
            <a:ext cx="751665" cy="118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1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Big Data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Operation of </a:t>
            </a:r>
            <a:r>
              <a:rPr lang="en-GB" b="1" dirty="0">
                <a:solidFill>
                  <a:schemeClr val="accent1"/>
                </a:solidFill>
              </a:rPr>
              <a:t>GridKa</a:t>
            </a:r>
          </a:p>
          <a:p>
            <a:pPr lvl="1"/>
            <a:r>
              <a:rPr lang="en-GB" dirty="0"/>
              <a:t>German Tier-1 in WLCG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for an international </a:t>
            </a:r>
            <a:r>
              <a:rPr lang="en-GB" dirty="0"/>
              <a:t>community</a:t>
            </a:r>
          </a:p>
          <a:p>
            <a:r>
              <a:rPr lang="en-GB" dirty="0"/>
              <a:t>Operation of the </a:t>
            </a:r>
            <a:r>
              <a:rPr lang="en-GB" b="1" dirty="0">
                <a:solidFill>
                  <a:schemeClr val="accent1"/>
                </a:solidFill>
              </a:rPr>
              <a:t>Large-Scale Data Facility</a:t>
            </a:r>
          </a:p>
          <a:p>
            <a:pPr lvl="1"/>
            <a:r>
              <a:rPr lang="en-GB" dirty="0"/>
              <a:t>Multi-disciplinary data centre for climate research,</a:t>
            </a:r>
            <a:br>
              <a:rPr lang="en-GB" dirty="0"/>
            </a:br>
            <a:r>
              <a:rPr lang="en-GB" dirty="0"/>
              <a:t>systems biology, energy research, etc. in </a:t>
            </a:r>
            <a:r>
              <a:rPr lang="en-GB" dirty="0" err="1"/>
              <a:t>BaWü</a:t>
            </a:r>
            <a:endParaRPr lang="en-GB" sz="2200" dirty="0"/>
          </a:p>
          <a:p>
            <a:r>
              <a:rPr lang="en-GB" b="1" dirty="0">
                <a:solidFill>
                  <a:schemeClr val="accent1"/>
                </a:solidFill>
              </a:rPr>
              <a:t>Joint </a:t>
            </a:r>
            <a:r>
              <a:rPr lang="en-GB" b="1" dirty="0" smtClean="0">
                <a:solidFill>
                  <a:schemeClr val="accent1"/>
                </a:solidFill>
              </a:rPr>
              <a:t>R&amp;D </a:t>
            </a:r>
            <a:r>
              <a:rPr lang="en-GB" dirty="0"/>
              <a:t>with scientific communities</a:t>
            </a:r>
          </a:p>
          <a:p>
            <a:pPr lvl="1"/>
            <a:r>
              <a:rPr lang="en-GB" dirty="0"/>
              <a:t>Generic data management research</a:t>
            </a:r>
          </a:p>
          <a:p>
            <a:pPr lvl="1"/>
            <a:r>
              <a:rPr lang="en-GB" dirty="0"/>
              <a:t>Data Life Cycle Labs in Helmholtz </a:t>
            </a:r>
            <a:r>
              <a:rPr lang="en-GB" dirty="0" smtClean="0"/>
              <a:t>Programme </a:t>
            </a:r>
            <a:r>
              <a:rPr lang="en-GB" dirty="0"/>
              <a:t>SBD</a:t>
            </a:r>
          </a:p>
          <a:p>
            <a:r>
              <a:rPr lang="en-GB" b="1" dirty="0">
                <a:solidFill>
                  <a:schemeClr val="accent1"/>
                </a:solidFill>
              </a:rPr>
              <a:t>Innovation driver </a:t>
            </a:r>
            <a:r>
              <a:rPr lang="en-GB" dirty="0"/>
              <a:t>for </a:t>
            </a:r>
            <a:r>
              <a:rPr lang="en-GB" dirty="0" smtClean="0"/>
              <a:t>SMEs</a:t>
            </a:r>
            <a:endParaRPr lang="en-GB" dirty="0"/>
          </a:p>
          <a:p>
            <a:r>
              <a:rPr lang="en-GB" b="1" dirty="0">
                <a:solidFill>
                  <a:schemeClr val="accent1"/>
                </a:solidFill>
              </a:rPr>
              <a:t>Active role </a:t>
            </a:r>
            <a:r>
              <a:rPr lang="en-GB" dirty="0"/>
              <a:t>in </a:t>
            </a:r>
            <a:r>
              <a:rPr lang="en-GB" dirty="0" smtClean="0"/>
              <a:t>large projects </a:t>
            </a:r>
            <a:r>
              <a:rPr lang="en-GB" dirty="0"/>
              <a:t>&amp; initiatives</a:t>
            </a:r>
          </a:p>
          <a:p>
            <a:endParaRPr lang="en-GB" sz="2000" dirty="0" smtClean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57773" y="2132856"/>
            <a:ext cx="1106715" cy="52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Logo_final-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685" y="2826390"/>
            <a:ext cx="1400931" cy="56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uppieren 16"/>
          <p:cNvGrpSpPr/>
          <p:nvPr/>
        </p:nvGrpSpPr>
        <p:grpSpPr>
          <a:xfrm>
            <a:off x="6000051" y="4249253"/>
            <a:ext cx="2838677" cy="438979"/>
            <a:chOff x="3916533" y="5606139"/>
            <a:chExt cx="3098646" cy="479181"/>
          </a:xfrm>
        </p:grpSpPr>
        <p:pic>
          <p:nvPicPr>
            <p:cNvPr id="18" name="Picture 1" descr="C:\Users\d024195\AppData\Local\Temp\Rar$DI37.064\Smart_Data_Innovation_Lab_RGB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111" y="5687263"/>
              <a:ext cx="1439068" cy="3980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rafik 21" descr="Bildschirmausschnitt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38" b="9138"/>
            <a:stretch/>
          </p:blipFill>
          <p:spPr>
            <a:xfrm>
              <a:off x="3916533" y="5606139"/>
              <a:ext cx="1516024" cy="479181"/>
            </a:xfrm>
            <a:prstGeom prst="rect">
              <a:avLst/>
            </a:prstGeom>
          </p:spPr>
        </p:pic>
      </p:grpSp>
      <p:pic>
        <p:nvPicPr>
          <p:cNvPr id="30" name="Grafik 2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28989" y="3477484"/>
            <a:ext cx="1542291" cy="557785"/>
          </a:xfrm>
          <a:prstGeom prst="rect">
            <a:avLst/>
          </a:prstGeom>
        </p:spPr>
      </p:pic>
      <p:pic>
        <p:nvPicPr>
          <p:cNvPr id="32" name="Picture 4" descr="http://www.dri.ie/sites/default/files/images/RDA_Log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12579" r="5659" b="6624"/>
          <a:stretch/>
        </p:blipFill>
        <p:spPr bwMode="auto">
          <a:xfrm>
            <a:off x="7793531" y="4869160"/>
            <a:ext cx="896068" cy="57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236" y="5677782"/>
            <a:ext cx="695814" cy="418680"/>
          </a:xfrm>
          <a:prstGeom prst="rect">
            <a:avLst/>
          </a:prstGeom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13" y="5013176"/>
            <a:ext cx="724240" cy="50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60" y="5057635"/>
            <a:ext cx="579436" cy="413764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23845" y="5032637"/>
            <a:ext cx="583657" cy="463760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13"/>
          <a:srcRect l="5952" t="8268" r="5952" b="8268"/>
          <a:stretch/>
        </p:blipFill>
        <p:spPr>
          <a:xfrm>
            <a:off x="2285053" y="5085072"/>
            <a:ext cx="957038" cy="358890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24835" y="5694977"/>
            <a:ext cx="634916" cy="384291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23571" y="5124813"/>
            <a:ext cx="853894" cy="279408"/>
          </a:xfrm>
          <a:prstGeom prst="rect">
            <a:avLst/>
          </a:prstGeom>
        </p:spPr>
      </p:pic>
      <p:pic>
        <p:nvPicPr>
          <p:cNvPr id="41" name="Picture 2" descr="https://aarc-project.eu/wp-content/uploads/2015/04/AARC-1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t="11975" r="7185" b="11975"/>
          <a:stretch/>
        </p:blipFill>
        <p:spPr bwMode="auto">
          <a:xfrm>
            <a:off x="3004144" y="5608940"/>
            <a:ext cx="626452" cy="55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ome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22" y="5090405"/>
            <a:ext cx="679462" cy="3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74597" y="2176377"/>
            <a:ext cx="1691185" cy="566612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6094972" y="1341517"/>
            <a:ext cx="2787057" cy="595097"/>
            <a:chOff x="6804248" y="1297000"/>
            <a:chExt cx="2787057" cy="595097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4248" y="1374130"/>
              <a:ext cx="417635" cy="4408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2735" y="1297000"/>
              <a:ext cx="396731" cy="5950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18" y="1373976"/>
              <a:ext cx="443114" cy="4411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284" y="1425513"/>
              <a:ext cx="497053" cy="33806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7" name="Picture 2" descr="http://belle2.kek.jp/images/belle2-logo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5817" y="1370584"/>
              <a:ext cx="565488" cy="45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Grafik 1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100392" y="5707154"/>
            <a:ext cx="648321" cy="359937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798" y="1251093"/>
            <a:ext cx="1030082" cy="608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025" y="1366663"/>
            <a:ext cx="544802" cy="544802"/>
          </a:xfrm>
          <a:prstGeom prst="rect">
            <a:avLst/>
          </a:prstGeom>
        </p:spPr>
      </p:pic>
      <p:pic>
        <p:nvPicPr>
          <p:cNvPr id="46" name="Picture 6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4"/>
          <a:stretch/>
        </p:blipFill>
        <p:spPr>
          <a:xfrm>
            <a:off x="2148344" y="5617247"/>
            <a:ext cx="615160" cy="5397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91668" y="5720867"/>
            <a:ext cx="1216036" cy="332510"/>
          </a:xfrm>
          <a:prstGeom prst="rect">
            <a:avLst/>
          </a:prstGeom>
        </p:spPr>
      </p:pic>
      <p:pic>
        <p:nvPicPr>
          <p:cNvPr id="43" name="Bild 3" descr="DARIAH-DE_Logo_ohne_Unterschrift_CMYK_1.0.eps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15"/>
          <a:stretch/>
        </p:blipFill>
        <p:spPr bwMode="auto">
          <a:xfrm>
            <a:off x="4807690" y="5722021"/>
            <a:ext cx="809434" cy="33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250" y="5054254"/>
            <a:ext cx="420526" cy="420526"/>
          </a:xfrm>
          <a:prstGeom prst="rect">
            <a:avLst/>
          </a:prstGeom>
        </p:spPr>
      </p:pic>
      <p:pic>
        <p:nvPicPr>
          <p:cNvPr id="51" name="Picture 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665" y="5088676"/>
            <a:ext cx="817516" cy="351682"/>
          </a:xfrm>
          <a:prstGeom prst="rect">
            <a:avLst/>
          </a:prstGeom>
        </p:spPr>
      </p:pic>
      <p:pic>
        <p:nvPicPr>
          <p:cNvPr id="1026" name="Picture 2" descr="h_analytics_logo.png (200Ã51)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764" y="5743502"/>
            <a:ext cx="1126431" cy="28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59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GridKa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German Tier-1 High Energy Physics and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Astroparticle Data &amp; Analysis </a:t>
            </a:r>
            <a:r>
              <a:rPr lang="en-US" b="1" dirty="0" smtClean="0">
                <a:solidFill>
                  <a:schemeClr val="accent1"/>
                </a:solidFill>
              </a:rPr>
              <a:t>Centre</a:t>
            </a:r>
            <a:endParaRPr lang="en-US" sz="1800" b="1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Supports </a:t>
            </a:r>
            <a:r>
              <a:rPr lang="en-US" dirty="0" smtClean="0"/>
              <a:t>all four LHC </a:t>
            </a:r>
            <a:r>
              <a:rPr lang="en-US" dirty="0"/>
              <a:t>experiments</a:t>
            </a:r>
          </a:p>
          <a:p>
            <a:pPr lvl="1"/>
            <a:r>
              <a:rPr lang="en-US" dirty="0"/>
              <a:t>Belle II, Pierre-Auger, several small communities</a:t>
            </a:r>
          </a:p>
          <a:p>
            <a:r>
              <a:rPr lang="en-US" sz="1800" b="1" dirty="0">
                <a:solidFill>
                  <a:schemeClr val="accent1"/>
                </a:solidFill>
              </a:rPr>
              <a:t>Close interaction </a:t>
            </a:r>
            <a:r>
              <a:rPr lang="en-US" sz="1800" dirty="0"/>
              <a:t>with </a:t>
            </a:r>
            <a:r>
              <a:rPr lang="en-US" sz="1800" dirty="0" smtClean="0"/>
              <a:t>user communities</a:t>
            </a:r>
            <a:br>
              <a:rPr lang="en-US" sz="1800" dirty="0" smtClean="0"/>
            </a:br>
            <a:r>
              <a:rPr lang="en-US" sz="1800" dirty="0" smtClean="0"/>
              <a:t>through experiment representatives</a:t>
            </a:r>
            <a:endParaRPr lang="en-US" sz="1800" dirty="0"/>
          </a:p>
          <a:p>
            <a:r>
              <a:rPr lang="en-US" sz="1800" b="1" dirty="0">
                <a:solidFill>
                  <a:schemeClr val="accent1"/>
                </a:solidFill>
              </a:rPr>
              <a:t>Joint R&amp;D </a:t>
            </a:r>
            <a:r>
              <a:rPr lang="en-US" sz="1800" dirty="0" smtClean="0"/>
              <a:t>with computer science towards HL-LHC</a:t>
            </a:r>
            <a:endParaRPr lang="en-US" sz="1800" dirty="0"/>
          </a:p>
          <a:p>
            <a:r>
              <a:rPr lang="en-US" sz="1800" b="1" dirty="0">
                <a:solidFill>
                  <a:schemeClr val="accent1"/>
                </a:solidFill>
              </a:rPr>
              <a:t>Resources</a:t>
            </a:r>
          </a:p>
          <a:p>
            <a:pPr lvl="1"/>
            <a:r>
              <a:rPr lang="en-US" dirty="0"/>
              <a:t>Computing: ~ </a:t>
            </a:r>
            <a:r>
              <a:rPr lang="en-US" dirty="0" smtClean="0"/>
              <a:t>29k physical </a:t>
            </a:r>
            <a:r>
              <a:rPr lang="en-US" dirty="0"/>
              <a:t>cores</a:t>
            </a:r>
          </a:p>
          <a:p>
            <a:pPr lvl="1"/>
            <a:r>
              <a:rPr lang="en-US" dirty="0"/>
              <a:t>Disk: </a:t>
            </a:r>
            <a:r>
              <a:rPr lang="en-US" dirty="0" smtClean="0"/>
              <a:t>25 </a:t>
            </a:r>
            <a:r>
              <a:rPr lang="en-US" dirty="0"/>
              <a:t>PB (</a:t>
            </a:r>
            <a:r>
              <a:rPr lang="en-US" dirty="0" err="1"/>
              <a:t>netto</a:t>
            </a:r>
            <a:r>
              <a:rPr lang="en-US" dirty="0" smtClean="0"/>
              <a:t>), Tape</a:t>
            </a:r>
            <a:r>
              <a:rPr lang="en-US" dirty="0"/>
              <a:t>: </a:t>
            </a:r>
            <a:r>
              <a:rPr lang="en-US" dirty="0" smtClean="0"/>
              <a:t>35 </a:t>
            </a:r>
            <a:r>
              <a:rPr lang="en-US" dirty="0"/>
              <a:t>PB (used)</a:t>
            </a:r>
          </a:p>
          <a:p>
            <a:pPr lvl="1"/>
            <a:r>
              <a:rPr lang="en-US" dirty="0"/>
              <a:t>100 </a:t>
            </a:r>
            <a:r>
              <a:rPr lang="en-US" dirty="0" err="1"/>
              <a:t>Gbit</a:t>
            </a:r>
            <a:r>
              <a:rPr lang="en-US" dirty="0"/>
              <a:t>/s </a:t>
            </a:r>
            <a:r>
              <a:rPr lang="en-US" dirty="0" smtClean="0"/>
              <a:t>connectivity </a:t>
            </a:r>
            <a:r>
              <a:rPr lang="en-US" dirty="0"/>
              <a:t>to LHCOPN, LHCONE</a:t>
            </a:r>
            <a:endParaRPr lang="en-US" sz="1600" dirty="0"/>
          </a:p>
          <a:p>
            <a:r>
              <a:rPr lang="en-US" sz="1800" dirty="0"/>
              <a:t>Among the largest and best performing T1s</a:t>
            </a:r>
          </a:p>
          <a:p>
            <a:r>
              <a:rPr lang="en-US" sz="1800" dirty="0"/>
              <a:t>Annual international </a:t>
            </a:r>
            <a:r>
              <a:rPr lang="en-US" sz="1800" b="1" dirty="0">
                <a:solidFill>
                  <a:schemeClr val="accent1"/>
                </a:solidFill>
              </a:rPr>
              <a:t>GridKa School</a:t>
            </a:r>
          </a:p>
          <a:p>
            <a:pPr lvl="1"/>
            <a:r>
              <a:rPr lang="en-US" dirty="0"/>
              <a:t>&gt; </a:t>
            </a:r>
            <a:r>
              <a:rPr lang="en-US" dirty="0" smtClean="0"/>
              <a:t>1700 </a:t>
            </a:r>
            <a:r>
              <a:rPr lang="en-US" dirty="0"/>
              <a:t>participants in </a:t>
            </a:r>
            <a:r>
              <a:rPr lang="en-US" dirty="0" smtClean="0"/>
              <a:t>16 </a:t>
            </a:r>
            <a:r>
              <a:rPr lang="en-US" dirty="0"/>
              <a:t>years!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633" y="260648"/>
            <a:ext cx="1197556" cy="707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564" y="2073838"/>
            <a:ext cx="491066" cy="491066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935" y="2021814"/>
            <a:ext cx="514508" cy="5430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439" y="1910004"/>
            <a:ext cx="436600" cy="6549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29" y="1358196"/>
            <a:ext cx="485778" cy="4836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227" y="1358196"/>
            <a:ext cx="545938" cy="3713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" name="Picture 2" descr="http://belle2.kek.jp/images/belle2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605" y="1358196"/>
            <a:ext cx="548648" cy="44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7818" y="3691783"/>
            <a:ext cx="3465075" cy="1404089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13" y="5502259"/>
            <a:ext cx="1327507" cy="498732"/>
          </a:xfrm>
          <a:prstGeom prst="rect">
            <a:avLst/>
          </a:prstGeom>
        </p:spPr>
      </p:pic>
      <p:pic>
        <p:nvPicPr>
          <p:cNvPr id="27" name="Picture 2" descr="https://upload.wikimedia.org/wikipedia/commons/thumb/5/53/Pierre_Auger_Observatory.svg/167px-Pierre_Auger_Observatory.sv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983" y="1358196"/>
            <a:ext cx="475812" cy="9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fik 27" descr="Bildschirmausschnitt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191" y="5116916"/>
            <a:ext cx="2906331" cy="1048388"/>
          </a:xfrm>
          <a:prstGeom prst="rect">
            <a:avLst/>
          </a:prstGeom>
        </p:spPr>
      </p:pic>
      <p:pic>
        <p:nvPicPr>
          <p:cNvPr id="15" name="Picture 2" descr="http://www.eu-t0.eu/local/cache-vignettes/L150xH83/arton292-f84f9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917" y="2710776"/>
            <a:ext cx="1134603" cy="62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92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2917510"/>
            <a:ext cx="6911975" cy="561975"/>
          </a:xfrm>
        </p:spPr>
        <p:txBody>
          <a:bodyPr anchor="ctr"/>
          <a:lstStyle/>
          <a:p>
            <a:r>
              <a:rPr lang="en-GB" dirty="0" smtClean="0"/>
              <a:t>Thank you – </a:t>
            </a:r>
            <a:r>
              <a:rPr lang="en-GB" dirty="0" smtClean="0"/>
              <a:t>Questions ?</a:t>
            </a: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645024"/>
            <a:ext cx="7497014" cy="2598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  <a:effectLst/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t="11879" b="14787"/>
          <a:stretch/>
        </p:blipFill>
        <p:spPr>
          <a:xfrm>
            <a:off x="616708" y="375707"/>
            <a:ext cx="6766638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  <a:effectLst/>
        </p:spPr>
      </p:pic>
      <p:pic>
        <p:nvPicPr>
          <p:cNvPr id="6" name="Grafik 5" descr="Bildschirmausschnitt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"/>
          <a:stretch/>
        </p:blipFill>
        <p:spPr>
          <a:xfrm>
            <a:off x="5508104" y="1700808"/>
            <a:ext cx="3295408" cy="2461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60587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69689" y="1350963"/>
            <a:ext cx="4778375" cy="792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600" spc="-5" dirty="0"/>
              <a:t>KIT </a:t>
            </a:r>
            <a:r>
              <a:rPr sz="2600" dirty="0"/>
              <a:t>– The </a:t>
            </a:r>
            <a:r>
              <a:rPr sz="2600" spc="-5" dirty="0"/>
              <a:t>Research University  </a:t>
            </a:r>
            <a:r>
              <a:rPr sz="2600" dirty="0"/>
              <a:t>in the </a:t>
            </a:r>
            <a:r>
              <a:rPr sz="2600" spc="-5" dirty="0"/>
              <a:t>Helmholtz</a:t>
            </a:r>
            <a:r>
              <a:rPr sz="2600" spc="-190" dirty="0"/>
              <a:t> </a:t>
            </a:r>
            <a:r>
              <a:rPr sz="2600" spc="-5" dirty="0"/>
              <a:t>Association</a:t>
            </a:r>
            <a:endParaRPr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383299" y="2322535"/>
            <a:ext cx="3760470" cy="243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Prof. </a:t>
            </a:r>
            <a:r>
              <a:rPr sz="1600" spc="-15" dirty="0">
                <a:solidFill>
                  <a:srgbClr val="231F20"/>
                </a:solidFill>
                <a:latin typeface="Arial"/>
                <a:cs typeface="Arial"/>
              </a:rPr>
              <a:t>Dr.-Ing. </a:t>
            </a:r>
            <a:r>
              <a:rPr sz="1600" spc="-5" dirty="0">
                <a:solidFill>
                  <a:srgbClr val="231F20"/>
                </a:solidFill>
                <a:latin typeface="Arial"/>
                <a:cs typeface="Arial"/>
              </a:rPr>
              <a:t>Holger Hanselka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|</a:t>
            </a:r>
            <a:r>
              <a:rPr sz="16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President</a:t>
            </a:r>
            <a:endParaRPr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593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96E4F-AF65-420B-9AB2-1CEA1CBC6749}" type="slidenum">
              <a:rPr lang="de-DE" altLang="de-DE" smtClean="0">
                <a:solidFill>
                  <a:prstClr val="white"/>
                </a:solidFill>
              </a:rPr>
              <a:pPr/>
              <a:t>3</a:t>
            </a:fld>
            <a:endParaRPr lang="de-DE" altLang="de-DE" dirty="0">
              <a:solidFill>
                <a:prstClr val="white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Helmholtz Association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589C"/>
                </a:solidFill>
              </a:rPr>
              <a:t>Mission:</a:t>
            </a:r>
            <a:r>
              <a:rPr lang="en-GB" dirty="0" smtClean="0"/>
              <a:t> Systems solutions for grand challenges based on scientific excellence, critical mass and long term research programmes</a:t>
            </a:r>
          </a:p>
          <a:p>
            <a:pPr lvl="1"/>
            <a:r>
              <a:rPr lang="en-GB" dirty="0" smtClean="0"/>
              <a:t>6 research fields: Energy, Earth &amp; Environment, Health, Aeronautics &amp; Space &amp; Transport, Key Technologies, Matter</a:t>
            </a:r>
          </a:p>
          <a:p>
            <a:r>
              <a:rPr lang="en-GB" dirty="0" smtClean="0"/>
              <a:t>Developing and operating </a:t>
            </a:r>
            <a:r>
              <a:rPr lang="en-GB" b="1" dirty="0" smtClean="0">
                <a:solidFill>
                  <a:srgbClr val="00589C"/>
                </a:solidFill>
              </a:rPr>
              <a:t>complex infrastructure </a:t>
            </a:r>
            <a:r>
              <a:rPr lang="en-GB" dirty="0" smtClean="0"/>
              <a:t>and </a:t>
            </a:r>
            <a:r>
              <a:rPr lang="en-GB" b="1" dirty="0" smtClean="0">
                <a:solidFill>
                  <a:srgbClr val="00589C"/>
                </a:solidFill>
              </a:rPr>
              <a:t>large-scale facilities</a:t>
            </a:r>
            <a:r>
              <a:rPr lang="en-GB" b="1" dirty="0" smtClean="0">
                <a:solidFill>
                  <a:schemeClr val="accent1"/>
                </a:solidFill>
              </a:rPr>
              <a:t> </a:t>
            </a:r>
            <a:r>
              <a:rPr lang="en-GB" dirty="0" smtClean="0"/>
              <a:t>for the national and international scientific community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3501008"/>
            <a:ext cx="3005853" cy="3077592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3579689" y="3708000"/>
            <a:ext cx="5112219" cy="2226252"/>
            <a:chOff x="3274533" y="2634723"/>
            <a:chExt cx="8102314" cy="3528368"/>
          </a:xfrm>
        </p:grpSpPr>
        <p:pic>
          <p:nvPicPr>
            <p:cNvPr id="6" name="Grafik 5" descr="Bildschirmausschnitt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5" r="11820" b="2930"/>
            <a:stretch/>
          </p:blipFill>
          <p:spPr>
            <a:xfrm>
              <a:off x="3274533" y="2634723"/>
              <a:ext cx="2557462" cy="16561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Grafik 6" descr="Bildschirmausschnitt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2" b="3295"/>
            <a:stretch/>
          </p:blipFill>
          <p:spPr>
            <a:xfrm>
              <a:off x="6041968" y="2634723"/>
              <a:ext cx="2556000" cy="16573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Grafik 7" descr="Bildschirmausschnitt"/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39"/>
            <a:stretch/>
          </p:blipFill>
          <p:spPr>
            <a:xfrm>
              <a:off x="3279646" y="4506907"/>
              <a:ext cx="2556000" cy="16561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Grafik 8"/>
            <p:cNvPicPr>
              <a:picLocks/>
            </p:cNvPicPr>
            <p:nvPr/>
          </p:nvPicPr>
          <p:blipFill rotWithShape="1">
            <a:blip r:embed="rId6"/>
            <a:srcRect b="3335"/>
            <a:stretch/>
          </p:blipFill>
          <p:spPr>
            <a:xfrm>
              <a:off x="6041968" y="4504043"/>
              <a:ext cx="2556000" cy="165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4" descr="Bildergebnis für gloria experiment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4"/>
            <a:stretch/>
          </p:blipFill>
          <p:spPr bwMode="auto">
            <a:xfrm>
              <a:off x="8800897" y="2634723"/>
              <a:ext cx="2568152" cy="16573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8"/>
            <a:srcRect l="7774" r="38377" b="11114"/>
            <a:stretch/>
          </p:blipFill>
          <p:spPr>
            <a:xfrm>
              <a:off x="8804290" y="4504043"/>
              <a:ext cx="2572557" cy="165599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5801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525" y="279797"/>
            <a:ext cx="6911975" cy="615553"/>
          </a:xfrm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000" dirty="0" smtClean="0"/>
              <a:t>KIT </a:t>
            </a:r>
            <a:r>
              <a:rPr sz="2000" dirty="0" smtClean="0"/>
              <a:t>Figures </a:t>
            </a:r>
            <a:r>
              <a:rPr sz="2000" spc="-5" dirty="0"/>
              <a:t>and</a:t>
            </a:r>
            <a:r>
              <a:rPr sz="2000" spc="-100" dirty="0"/>
              <a:t> </a:t>
            </a:r>
            <a:r>
              <a:rPr sz="2000" dirty="0"/>
              <a:t>Facts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35474" y="1698178"/>
            <a:ext cx="3191510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710055" algn="l"/>
              </a:tabLst>
            </a:pPr>
            <a:r>
              <a:rPr sz="3000" b="1" dirty="0">
                <a:solidFill>
                  <a:srgbClr val="414042"/>
                </a:solidFill>
                <a:latin typeface="Arial"/>
                <a:cs typeface="Arial"/>
              </a:rPr>
              <a:t>5</a:t>
            </a:r>
            <a:r>
              <a:rPr sz="3000" b="1" spc="-22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414042"/>
                </a:solidFill>
                <a:latin typeface="Arial"/>
                <a:cs typeface="Arial"/>
              </a:rPr>
              <a:t>Campuses</a:t>
            </a:r>
            <a:r>
              <a:rPr sz="1700" b="1" dirty="0">
                <a:solidFill>
                  <a:srgbClr val="414042"/>
                </a:solidFill>
                <a:latin typeface="Arial"/>
                <a:cs typeface="Arial"/>
              </a:rPr>
              <a:t> –	</a:t>
            </a:r>
            <a:r>
              <a:rPr sz="3000" b="1" spc="-5" dirty="0">
                <a:solidFill>
                  <a:srgbClr val="414042"/>
                </a:solidFill>
                <a:latin typeface="Arial"/>
                <a:cs typeface="Arial"/>
              </a:rPr>
              <a:t>200 </a:t>
            </a:r>
            <a:r>
              <a:rPr sz="1700" b="1" dirty="0">
                <a:solidFill>
                  <a:srgbClr val="414042"/>
                </a:solidFill>
                <a:latin typeface="Arial"/>
                <a:cs typeface="Arial"/>
              </a:rPr>
              <a:t>ha</a:t>
            </a:r>
            <a:r>
              <a:rPr sz="1700" b="1" spc="-32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414042"/>
                </a:solidFill>
                <a:latin typeface="Arial"/>
                <a:cs typeface="Arial"/>
              </a:rPr>
              <a:t>area</a:t>
            </a:r>
            <a:endParaRPr sz="17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75993" y="5612103"/>
            <a:ext cx="3445510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000" b="1" spc="-5" dirty="0">
                <a:solidFill>
                  <a:srgbClr val="414042"/>
                </a:solidFill>
                <a:latin typeface="Arial"/>
                <a:cs typeface="Arial"/>
              </a:rPr>
              <a:t>1,000 </a:t>
            </a:r>
            <a:r>
              <a:rPr sz="1700" b="1" dirty="0">
                <a:solidFill>
                  <a:srgbClr val="414042"/>
                </a:solidFill>
                <a:latin typeface="Arial"/>
                <a:cs typeface="Arial"/>
              </a:rPr>
              <a:t>International</a:t>
            </a:r>
            <a:r>
              <a:rPr sz="1700" b="1" spc="-1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414042"/>
                </a:solidFill>
                <a:latin typeface="Arial"/>
                <a:cs typeface="Arial"/>
              </a:rPr>
              <a:t>scientists</a:t>
            </a:r>
            <a:endParaRPr sz="17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05699" y="4398327"/>
            <a:ext cx="2875915" cy="1179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000" b="1" spc="-5" dirty="0" smtClean="0">
                <a:solidFill>
                  <a:srgbClr val="414042"/>
                </a:solidFill>
                <a:latin typeface="Arial"/>
                <a:cs typeface="Arial"/>
              </a:rPr>
              <a:t>3,</a:t>
            </a:r>
            <a:r>
              <a:rPr lang="de-DE" sz="3000" b="1" spc="-5" dirty="0" smtClean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r>
              <a:rPr sz="3000" b="1" spc="-5" dirty="0" smtClean="0">
                <a:solidFill>
                  <a:srgbClr val="414042"/>
                </a:solidFill>
                <a:latin typeface="Arial"/>
                <a:cs typeface="Arial"/>
              </a:rPr>
              <a:t>00</a:t>
            </a:r>
            <a:r>
              <a:rPr sz="3000" b="1" spc="-434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414042"/>
                </a:solidFill>
                <a:latin typeface="Arial"/>
                <a:cs typeface="Arial"/>
              </a:rPr>
              <a:t>Doctoral students</a:t>
            </a:r>
            <a:endParaRPr sz="17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602615">
              <a:spcBef>
                <a:spcPts val="2015"/>
              </a:spcBef>
            </a:pPr>
            <a:r>
              <a:rPr sz="3000" b="1" spc="-5" dirty="0">
                <a:solidFill>
                  <a:srgbClr val="414042"/>
                </a:solidFill>
                <a:latin typeface="Arial"/>
                <a:cs typeface="Arial"/>
              </a:rPr>
              <a:t>9,300</a:t>
            </a:r>
            <a:r>
              <a:rPr sz="3000" b="1" spc="-23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414042"/>
                </a:solidFill>
                <a:latin typeface="Arial"/>
                <a:cs typeface="Arial"/>
              </a:rPr>
              <a:t>Employees</a:t>
            </a:r>
            <a:endParaRPr sz="17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6899" y="3594315"/>
            <a:ext cx="2220595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000" b="1" spc="-5" dirty="0" smtClean="0">
                <a:solidFill>
                  <a:srgbClr val="414042"/>
                </a:solidFill>
                <a:latin typeface="Arial"/>
                <a:cs typeface="Arial"/>
              </a:rPr>
              <a:t>25,</a:t>
            </a:r>
            <a:r>
              <a:rPr lang="de-DE" sz="3000" b="1" spc="-5" dirty="0" smtClean="0">
                <a:solidFill>
                  <a:srgbClr val="414042"/>
                </a:solidFill>
                <a:latin typeface="Arial"/>
                <a:cs typeface="Arial"/>
              </a:rPr>
              <a:t>5</a:t>
            </a:r>
            <a:r>
              <a:rPr sz="3000" b="1" spc="-5" dirty="0" smtClean="0">
                <a:solidFill>
                  <a:srgbClr val="414042"/>
                </a:solidFill>
                <a:latin typeface="Arial"/>
                <a:cs typeface="Arial"/>
              </a:rPr>
              <a:t>00</a:t>
            </a:r>
            <a:r>
              <a:rPr sz="3000" b="1" spc="-9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414042"/>
                </a:solidFill>
                <a:latin typeface="Arial"/>
                <a:cs typeface="Arial"/>
              </a:rPr>
              <a:t>Students</a:t>
            </a:r>
            <a:endParaRPr sz="17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9300" y="2818011"/>
            <a:ext cx="3612515" cy="2272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10410"/>
            <a:r>
              <a:rPr sz="3000" b="1" spc="-5" dirty="0" smtClean="0">
                <a:solidFill>
                  <a:srgbClr val="414042"/>
                </a:solidFill>
                <a:latin typeface="Arial"/>
                <a:cs typeface="Arial"/>
              </a:rPr>
              <a:t>4</a:t>
            </a:r>
            <a:r>
              <a:rPr lang="de-DE" sz="3000" b="1" spc="-5" dirty="0" smtClean="0">
                <a:solidFill>
                  <a:srgbClr val="414042"/>
                </a:solidFill>
                <a:latin typeface="Arial"/>
                <a:cs typeface="Arial"/>
              </a:rPr>
              <a:t>30</a:t>
            </a:r>
            <a:r>
              <a:rPr sz="3000" b="1" spc="-29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00" b="1" spc="-20" dirty="0">
                <a:solidFill>
                  <a:srgbClr val="414042"/>
                </a:solidFill>
                <a:latin typeface="Arial"/>
                <a:cs typeface="Arial"/>
              </a:rPr>
              <a:t>Trainees</a:t>
            </a:r>
            <a:endParaRPr sz="17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>
              <a:spcBef>
                <a:spcPts val="1210"/>
              </a:spcBef>
            </a:pPr>
            <a:r>
              <a:rPr sz="3000" b="1" spc="-5" dirty="0">
                <a:solidFill>
                  <a:srgbClr val="414042"/>
                </a:solidFill>
                <a:latin typeface="Arial"/>
                <a:cs typeface="Arial"/>
              </a:rPr>
              <a:t>300</a:t>
            </a:r>
            <a:r>
              <a:rPr sz="3000" b="1" spc="-37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414042"/>
                </a:solidFill>
                <a:latin typeface="Arial"/>
                <a:cs typeface="Arial"/>
              </a:rPr>
              <a:t>Buildings </a:t>
            </a:r>
            <a:r>
              <a:rPr sz="1700" b="1" dirty="0">
                <a:solidFill>
                  <a:srgbClr val="414042"/>
                </a:solidFill>
                <a:latin typeface="Arial"/>
                <a:cs typeface="Arial"/>
              </a:rPr>
              <a:t>with a usable</a:t>
            </a:r>
            <a:endParaRPr sz="17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949960"/>
            <a:r>
              <a:rPr sz="1700" b="1" spc="-5" dirty="0">
                <a:solidFill>
                  <a:srgbClr val="414042"/>
                </a:solidFill>
                <a:latin typeface="Arial"/>
                <a:cs typeface="Arial"/>
              </a:rPr>
              <a:t>area </a:t>
            </a:r>
            <a:r>
              <a:rPr sz="1700" b="1" dirty="0">
                <a:solidFill>
                  <a:srgbClr val="414042"/>
                </a:solidFill>
                <a:latin typeface="Arial"/>
                <a:cs typeface="Arial"/>
              </a:rPr>
              <a:t>of  </a:t>
            </a:r>
            <a:r>
              <a:rPr sz="3000" b="1" spc="-5" dirty="0" smtClean="0">
                <a:solidFill>
                  <a:srgbClr val="414042"/>
                </a:solidFill>
                <a:latin typeface="Arial"/>
                <a:cs typeface="Arial"/>
              </a:rPr>
              <a:t>4</a:t>
            </a:r>
            <a:r>
              <a:rPr lang="de-DE" sz="3000" b="1" spc="-5" dirty="0" smtClean="0">
                <a:solidFill>
                  <a:srgbClr val="414042"/>
                </a:solidFill>
                <a:latin typeface="Arial"/>
                <a:cs typeface="Arial"/>
              </a:rPr>
              <a:t>3</a:t>
            </a:r>
            <a:r>
              <a:rPr sz="3000" b="1" spc="-5" dirty="0" smtClean="0">
                <a:solidFill>
                  <a:srgbClr val="414042"/>
                </a:solidFill>
                <a:latin typeface="Arial"/>
                <a:cs typeface="Arial"/>
              </a:rPr>
              <a:t>0,000</a:t>
            </a:r>
            <a:r>
              <a:rPr sz="3000" b="1" spc="-37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414042"/>
                </a:solidFill>
                <a:latin typeface="Arial"/>
                <a:cs typeface="Arial"/>
              </a:rPr>
              <a:t>m</a:t>
            </a:r>
            <a:r>
              <a:rPr sz="1500" b="1" spc="-7" baseline="30555" dirty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endParaRPr sz="1500" baseline="30555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08305">
              <a:spcBef>
                <a:spcPts val="2205"/>
              </a:spcBef>
            </a:pPr>
            <a:r>
              <a:rPr sz="3000" b="1" spc="-5" dirty="0" smtClean="0">
                <a:solidFill>
                  <a:srgbClr val="414042"/>
                </a:solidFill>
                <a:latin typeface="Arial"/>
                <a:cs typeface="Arial"/>
              </a:rPr>
              <a:t>5</a:t>
            </a:r>
            <a:r>
              <a:rPr lang="de-DE" sz="3000" b="1" spc="-5" dirty="0" smtClean="0">
                <a:solidFill>
                  <a:srgbClr val="414042"/>
                </a:solidFill>
                <a:latin typeface="Arial"/>
                <a:cs typeface="Arial"/>
              </a:rPr>
              <a:t>5</a:t>
            </a:r>
            <a:r>
              <a:rPr sz="3000" b="1" spc="-509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414042"/>
                </a:solidFill>
                <a:latin typeface="Arial"/>
                <a:cs typeface="Arial"/>
              </a:rPr>
              <a:t>Patent </a:t>
            </a:r>
            <a:r>
              <a:rPr sz="1700" b="1" spc="-5" dirty="0">
                <a:solidFill>
                  <a:srgbClr val="414042"/>
                </a:solidFill>
                <a:latin typeface="Arial"/>
                <a:cs typeface="Arial"/>
              </a:rPr>
              <a:t>applications</a:t>
            </a:r>
            <a:endParaRPr sz="17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7299" y="1980736"/>
            <a:ext cx="2729865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de-DE" sz="3000" b="1" spc="-5" dirty="0" smtClean="0">
                <a:solidFill>
                  <a:srgbClr val="414042"/>
                </a:solidFill>
                <a:latin typeface="Arial"/>
                <a:cs typeface="Arial"/>
              </a:rPr>
              <a:t>29</a:t>
            </a:r>
            <a:r>
              <a:rPr sz="3000" b="1" spc="-434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414042"/>
                </a:solidFill>
                <a:latin typeface="Arial"/>
                <a:cs typeface="Arial"/>
              </a:rPr>
              <a:t>Spinoffs </a:t>
            </a:r>
            <a:r>
              <a:rPr sz="1700" b="1" spc="-5" dirty="0">
                <a:solidFill>
                  <a:srgbClr val="414042"/>
                </a:solidFill>
                <a:latin typeface="Arial"/>
                <a:cs typeface="Arial"/>
              </a:rPr>
              <a:t>and startups</a:t>
            </a:r>
            <a:endParaRPr sz="17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04669" y="3977829"/>
            <a:ext cx="1209040" cy="433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0"/>
              </a:lnSpc>
            </a:pPr>
            <a:r>
              <a:rPr sz="1500" b="1" spc="-5" dirty="0">
                <a:solidFill>
                  <a:srgbClr val="414042"/>
                </a:solidFill>
                <a:latin typeface="Arial"/>
                <a:cs typeface="Arial"/>
              </a:rPr>
              <a:t>KIT</a:t>
            </a:r>
            <a:r>
              <a:rPr sz="1500" b="1" spc="-9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14042"/>
                </a:solidFill>
                <a:latin typeface="Arial"/>
                <a:cs typeface="Arial"/>
              </a:rPr>
              <a:t>budget</a:t>
            </a:r>
            <a:endParaRPr sz="1500">
              <a:solidFill>
                <a:srgbClr val="000000"/>
              </a:solidFill>
              <a:latin typeface="Arial"/>
              <a:cs typeface="Arial"/>
            </a:endParaRPr>
          </a:p>
          <a:p>
            <a:pPr marL="12700">
              <a:lnSpc>
                <a:spcPts val="1540"/>
              </a:lnSpc>
            </a:pPr>
            <a:r>
              <a:rPr sz="1300" dirty="0">
                <a:solidFill>
                  <a:srgbClr val="414042"/>
                </a:solidFill>
                <a:latin typeface="Arial"/>
                <a:cs typeface="Arial"/>
              </a:rPr>
              <a:t>EUR </a:t>
            </a:r>
            <a:r>
              <a:rPr sz="1300" spc="-5" dirty="0">
                <a:solidFill>
                  <a:srgbClr val="414042"/>
                </a:solidFill>
                <a:latin typeface="Arial"/>
                <a:cs typeface="Arial"/>
              </a:rPr>
              <a:t>860</a:t>
            </a:r>
            <a:r>
              <a:rPr sz="1300" spc="-10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14042"/>
                </a:solidFill>
                <a:latin typeface="Arial"/>
                <a:cs typeface="Arial"/>
              </a:rPr>
              <a:t>million</a:t>
            </a:r>
            <a:endParaRPr sz="13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29357" y="5955108"/>
            <a:ext cx="81026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100" dirty="0">
                <a:solidFill>
                  <a:srgbClr val="414042"/>
                </a:solidFill>
                <a:latin typeface="Arial"/>
                <a:cs typeface="Arial"/>
              </a:rPr>
              <a:t>Status:</a:t>
            </a:r>
            <a:r>
              <a:rPr sz="1100" spc="-10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100" spc="-5" dirty="0" smtClean="0">
                <a:solidFill>
                  <a:srgbClr val="414042"/>
                </a:solidFill>
                <a:latin typeface="Arial"/>
                <a:cs typeface="Arial"/>
              </a:rPr>
              <a:t>201</a:t>
            </a:r>
            <a:r>
              <a:rPr lang="de-DE" sz="1100" spc="-5" dirty="0" smtClean="0">
                <a:solidFill>
                  <a:srgbClr val="414042"/>
                </a:solidFill>
                <a:latin typeface="Arial"/>
                <a:cs typeface="Arial"/>
              </a:rPr>
              <a:t>7</a:t>
            </a:r>
            <a:endParaRPr sz="11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76900" y="2529840"/>
            <a:ext cx="3334385" cy="694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70"/>
              </a:lnSpc>
            </a:pPr>
            <a:r>
              <a:rPr sz="3000" b="1" spc="-5" dirty="0" smtClean="0">
                <a:solidFill>
                  <a:srgbClr val="414042"/>
                </a:solidFill>
                <a:latin typeface="Arial"/>
                <a:cs typeface="Arial"/>
              </a:rPr>
              <a:t>36</a:t>
            </a:r>
            <a:r>
              <a:rPr lang="de-DE" sz="3000" b="1" spc="-5" dirty="0" smtClean="0">
                <a:solidFill>
                  <a:srgbClr val="414042"/>
                </a:solidFill>
                <a:latin typeface="Arial"/>
                <a:cs typeface="Arial"/>
              </a:rPr>
              <a:t>7</a:t>
            </a:r>
            <a:r>
              <a:rPr sz="3000" b="1" spc="-47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414042"/>
                </a:solidFill>
                <a:latin typeface="Arial"/>
                <a:cs typeface="Arial"/>
              </a:rPr>
              <a:t>Professors </a:t>
            </a:r>
            <a:r>
              <a:rPr sz="1700" b="1" spc="-5" dirty="0">
                <a:solidFill>
                  <a:srgbClr val="414042"/>
                </a:solidFill>
                <a:latin typeface="Arial"/>
                <a:cs typeface="Arial"/>
              </a:rPr>
              <a:t>and executive</a:t>
            </a:r>
            <a:endParaRPr sz="17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841500">
              <a:lnSpc>
                <a:spcPts val="1910"/>
              </a:lnSpc>
            </a:pPr>
            <a:r>
              <a:rPr sz="1700" b="1" spc="-5" dirty="0">
                <a:solidFill>
                  <a:srgbClr val="414042"/>
                </a:solidFill>
                <a:latin typeface="Arial"/>
                <a:cs typeface="Arial"/>
              </a:rPr>
              <a:t>scientists</a:t>
            </a:r>
            <a:endParaRPr sz="17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41507" y="5282488"/>
            <a:ext cx="432434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spc="-5" dirty="0" smtClean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lang="de-DE" sz="1600" b="1" spc="-5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00" b="1" spc="-5" dirty="0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93658" y="4717419"/>
            <a:ext cx="50482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64"/>
              </a:lnSpc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28%</a:t>
            </a:r>
            <a:endParaRPr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46050">
              <a:lnSpc>
                <a:spcPts val="994"/>
              </a:lnSpc>
            </a:pP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State</a:t>
            </a:r>
            <a:endParaRPr sz="1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46050">
              <a:lnSpc>
                <a:spcPts val="1150"/>
              </a:lnSpc>
            </a:pP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funds</a:t>
            </a:r>
            <a:endParaRPr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91222" y="4808651"/>
            <a:ext cx="494665" cy="683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4930">
              <a:lnSpc>
                <a:spcPts val="1845"/>
              </a:lnSpc>
            </a:pPr>
            <a:r>
              <a:rPr sz="1600" b="1" spc="-5" dirty="0" smtClean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lang="de-DE" sz="1600" b="1" spc="-5" dirty="0" smtClean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600" b="1" spc="-5" dirty="0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78105">
              <a:lnSpc>
                <a:spcPts val="1100"/>
              </a:lnSpc>
              <a:spcBef>
                <a:spcPts val="14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Third-  party  funds</a:t>
            </a:r>
            <a:endParaRPr sz="11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35875" y="5500829"/>
            <a:ext cx="47752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100"/>
              </a:lnSpc>
            </a:pP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Federal  funds</a:t>
            </a:r>
            <a:endParaRPr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Rectangle 12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altLang="de-DE" dirty="0" smtClean="0">
                <a:solidFill>
                  <a:srgbClr val="000000"/>
                </a:solidFill>
              </a:rPr>
              <a:t>KIT – </a:t>
            </a:r>
            <a:r>
              <a:rPr lang="en-US" altLang="de-DE" dirty="0" smtClean="0">
                <a:solidFill>
                  <a:srgbClr val="000000"/>
                </a:solidFill>
              </a:rPr>
              <a:t>The Research University in the Helmholtz Association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18" name="Datumsplatzhalter 1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AE72CC0-C028-4BD1-8D08-B202107A3001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8/27/2018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37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14"/>
          <p:cNvSpPr/>
          <p:nvPr/>
        </p:nvSpPr>
        <p:spPr>
          <a:xfrm>
            <a:off x="5414365" y="3458006"/>
            <a:ext cx="1400175" cy="1268730"/>
          </a:xfrm>
          <a:custGeom>
            <a:avLst/>
            <a:gdLst/>
            <a:ahLst/>
            <a:cxnLst/>
            <a:rect l="l" t="t" r="r" b="b"/>
            <a:pathLst>
              <a:path w="1400175" h="1268729">
                <a:moveTo>
                  <a:pt x="0" y="1268590"/>
                </a:moveTo>
                <a:lnTo>
                  <a:pt x="1399984" y="1268590"/>
                </a:lnTo>
                <a:lnTo>
                  <a:pt x="1399984" y="0"/>
                </a:lnTo>
                <a:lnTo>
                  <a:pt x="0" y="0"/>
                </a:lnTo>
                <a:lnTo>
                  <a:pt x="0" y="1268590"/>
                </a:lnTo>
                <a:close/>
              </a:path>
            </a:pathLst>
          </a:custGeom>
          <a:solidFill>
            <a:srgbClr val="97ADDA"/>
          </a:solidFill>
        </p:spPr>
        <p:txBody>
          <a:bodyPr wrap="square" lIns="0" tIns="0" rIns="0" bIns="0" rtlCol="0"/>
          <a:lstStyle/>
          <a:p>
            <a:r>
              <a:rPr lang="de-DE" dirty="0" smtClean="0"/>
              <a:t>M</a:t>
            </a:r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KIT </a:t>
            </a:r>
            <a:r>
              <a:rPr spc="-5" dirty="0"/>
              <a:t>Research</a:t>
            </a:r>
            <a:r>
              <a:rPr spc="-65" dirty="0"/>
              <a:t> </a:t>
            </a:r>
            <a:r>
              <a:rPr dirty="0"/>
              <a:t>Profiles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59193" y="1760613"/>
            <a:ext cx="1400175" cy="1076325"/>
          </a:xfrm>
          <a:prstGeom prst="rect">
            <a:avLst/>
          </a:prstGeom>
          <a:solidFill>
            <a:srgbClr val="E3F3EF"/>
          </a:solidFill>
          <a:ln w="4013">
            <a:solidFill>
              <a:srgbClr val="231F20"/>
            </a:solidFill>
          </a:ln>
        </p:spPr>
        <p:txBody>
          <a:bodyPr vert="horz" wrap="square" lIns="0" tIns="73025" rIns="0" bIns="0" rtlCol="0">
            <a:spAutoFit/>
          </a:bodyPr>
          <a:lstStyle/>
          <a:p>
            <a:pPr marL="153035" marR="145415" algn="ctr">
              <a:spcBef>
                <a:spcPts val="575"/>
              </a:spcBef>
            </a:pP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Division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I  </a:t>
            </a:r>
            <a:r>
              <a:rPr sz="1200" b="1" spc="-15" dirty="0">
                <a:solidFill>
                  <a:srgbClr val="231F20"/>
                </a:solidFill>
                <a:latin typeface="Arial"/>
                <a:cs typeface="Arial"/>
              </a:rPr>
              <a:t>Biology,  Chemistry,</a:t>
            </a:r>
            <a:r>
              <a:rPr sz="1200" b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Process  Engineering</a:t>
            </a:r>
            <a:endParaRPr sz="1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13905" y="1760613"/>
            <a:ext cx="1400175" cy="1076325"/>
          </a:xfrm>
          <a:prstGeom prst="rect">
            <a:avLst/>
          </a:prstGeom>
          <a:solidFill>
            <a:srgbClr val="E3F3EF"/>
          </a:solidFill>
          <a:ln w="4013">
            <a:solidFill>
              <a:srgbClr val="231F20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0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36220" marR="228600" algn="ctr">
              <a:lnSpc>
                <a:spcPct val="102099"/>
              </a:lnSpc>
            </a:pP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Division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V  Physics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Mathematics</a:t>
            </a:r>
            <a:endParaRPr sz="1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00230" y="1760613"/>
            <a:ext cx="1400175" cy="1076325"/>
          </a:xfrm>
          <a:prstGeom prst="rect">
            <a:avLst/>
          </a:prstGeom>
          <a:solidFill>
            <a:srgbClr val="E3F3EF"/>
          </a:solidFill>
          <a:ln w="4013">
            <a:solidFill>
              <a:srgbClr val="231F20"/>
            </a:solidFill>
          </a:ln>
        </p:spPr>
        <p:txBody>
          <a:bodyPr vert="horz" wrap="square" lIns="0" tIns="140970" rIns="0" bIns="0" rtlCol="0">
            <a:spAutoFit/>
          </a:bodyPr>
          <a:lstStyle/>
          <a:p>
            <a:pPr marL="278765" marR="271145" algn="ctr">
              <a:lnSpc>
                <a:spcPct val="107100"/>
              </a:lnSpc>
              <a:spcBef>
                <a:spcPts val="1110"/>
              </a:spcBef>
            </a:pP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Division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IV 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Natural</a:t>
            </a:r>
            <a:r>
              <a:rPr sz="1200" b="1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endParaRPr sz="1200">
              <a:solidFill>
                <a:srgbClr val="000000"/>
              </a:solidFill>
              <a:latin typeface="Arial"/>
              <a:cs typeface="Arial"/>
            </a:endParaRPr>
          </a:p>
          <a:p>
            <a:pPr algn="ctr">
              <a:lnSpc>
                <a:spcPts val="1400"/>
              </a:lnSpc>
            </a:pP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Built</a:t>
            </a:r>
            <a:r>
              <a:rPr sz="1200" b="1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Environment</a:t>
            </a:r>
            <a:endParaRPr sz="1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86543" y="1760613"/>
            <a:ext cx="1400175" cy="1076325"/>
          </a:xfrm>
          <a:prstGeom prst="rect">
            <a:avLst/>
          </a:prstGeom>
          <a:solidFill>
            <a:srgbClr val="E3F3EF"/>
          </a:solidFill>
          <a:ln w="4013">
            <a:solidFill>
              <a:srgbClr val="231F20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spcBef>
                <a:spcPts val="55"/>
              </a:spcBef>
            </a:pPr>
            <a:endParaRPr sz="12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130175" marR="122555" algn="ctr">
              <a:lnSpc>
                <a:spcPts val="1400"/>
              </a:lnSpc>
            </a:pP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Division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III  Mechanical</a:t>
            </a:r>
            <a:r>
              <a:rPr sz="1200" b="1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Electrical  Engineering</a:t>
            </a:r>
            <a:endParaRPr sz="1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72867" y="1760613"/>
            <a:ext cx="1400175" cy="1076325"/>
          </a:xfrm>
          <a:prstGeom prst="rect">
            <a:avLst/>
          </a:prstGeom>
          <a:solidFill>
            <a:srgbClr val="E3F3EF"/>
          </a:solidFill>
          <a:ln w="4013">
            <a:solidFill>
              <a:srgbClr val="231F20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spcBef>
                <a:spcPts val="55"/>
              </a:spcBef>
            </a:pPr>
            <a:endParaRPr sz="12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113030" marR="106680" algn="ctr">
              <a:lnSpc>
                <a:spcPts val="1400"/>
              </a:lnSpc>
            </a:pP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Division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II  Informatics,  Economics,</a:t>
            </a:r>
            <a:r>
              <a:rPr sz="1200" b="1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Society</a:t>
            </a:r>
            <a:endParaRPr sz="1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78011" y="3458019"/>
            <a:ext cx="1400175" cy="1268730"/>
          </a:xfrm>
          <a:custGeom>
            <a:avLst/>
            <a:gdLst/>
            <a:ahLst/>
            <a:cxnLst/>
            <a:rect l="l" t="t" r="r" b="b"/>
            <a:pathLst>
              <a:path w="1400175" h="1268729">
                <a:moveTo>
                  <a:pt x="0" y="1268717"/>
                </a:moveTo>
                <a:lnTo>
                  <a:pt x="1399984" y="1268717"/>
                </a:lnTo>
                <a:lnTo>
                  <a:pt x="1399984" y="0"/>
                </a:lnTo>
                <a:lnTo>
                  <a:pt x="0" y="0"/>
                </a:lnTo>
                <a:lnTo>
                  <a:pt x="0" y="1268717"/>
                </a:lnTo>
                <a:close/>
              </a:path>
            </a:pathLst>
          </a:custGeom>
          <a:solidFill>
            <a:srgbClr val="97ADDA"/>
          </a:solid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78011" y="3458006"/>
            <a:ext cx="1399984" cy="634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41953" y="1386535"/>
            <a:ext cx="3074670" cy="259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Five </a:t>
            </a:r>
            <a:r>
              <a:rPr sz="1600" spc="-5" dirty="0">
                <a:solidFill>
                  <a:srgbClr val="231F20"/>
                </a:solidFill>
                <a:latin typeface="Arial"/>
                <a:cs typeface="Arial"/>
              </a:rPr>
              <a:t>Discipline-focused</a:t>
            </a:r>
            <a:r>
              <a:rPr sz="1600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31F20"/>
                </a:solidFill>
                <a:latin typeface="Arial"/>
                <a:cs typeface="Arial"/>
              </a:rPr>
              <a:t>Divisions</a:t>
            </a:r>
            <a:endParaRPr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39921" y="3113524"/>
            <a:ext cx="3266440" cy="259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Seven Interdisciplinary </a:t>
            </a:r>
            <a:r>
              <a:rPr sz="1600" b="1" spc="-5" dirty="0">
                <a:solidFill>
                  <a:srgbClr val="231F20"/>
                </a:solidFill>
                <a:latin typeface="Arial"/>
                <a:cs typeface="Arial"/>
              </a:rPr>
              <a:t>KIT</a:t>
            </a:r>
            <a:r>
              <a:rPr sz="1600" b="1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31F20"/>
                </a:solidFill>
                <a:latin typeface="Arial"/>
                <a:cs typeface="Arial"/>
              </a:rPr>
              <a:t>Centers</a:t>
            </a:r>
            <a:endParaRPr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32445" y="4842205"/>
            <a:ext cx="1400175" cy="1266825"/>
          </a:xfrm>
          <a:custGeom>
            <a:avLst/>
            <a:gdLst/>
            <a:ahLst/>
            <a:cxnLst/>
            <a:rect l="l" t="t" r="r" b="b"/>
            <a:pathLst>
              <a:path w="1400175" h="1266825">
                <a:moveTo>
                  <a:pt x="0" y="1266786"/>
                </a:moveTo>
                <a:lnTo>
                  <a:pt x="1399984" y="1266786"/>
                </a:lnTo>
                <a:lnTo>
                  <a:pt x="1399984" y="0"/>
                </a:lnTo>
                <a:lnTo>
                  <a:pt x="0" y="0"/>
                </a:lnTo>
                <a:lnTo>
                  <a:pt x="0" y="1266786"/>
                </a:lnTo>
                <a:close/>
              </a:path>
            </a:pathLst>
          </a:custGeom>
          <a:solidFill>
            <a:srgbClr val="97ADDA"/>
          </a:solid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32445" y="4842205"/>
            <a:ext cx="1399984" cy="6268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14352" y="3458019"/>
            <a:ext cx="1399997" cy="6332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78011" y="3458019"/>
            <a:ext cx="1400175" cy="1268730"/>
          </a:xfrm>
          <a:prstGeom prst="rect">
            <a:avLst/>
          </a:prstGeom>
          <a:ln w="4013">
            <a:solidFill>
              <a:srgbClr val="231F20"/>
            </a:solidFill>
          </a:ln>
        </p:spPr>
        <p:txBody>
          <a:bodyPr vert="horz" wrap="none" lIns="0" tIns="0" rIns="0" bIns="0" rtlCol="0">
            <a:noAutofit/>
          </a:bodyPr>
          <a:lstStyle>
            <a:defPPr>
              <a:defRPr lang="de-DE"/>
            </a:defPPr>
            <a:lvl1pPr>
              <a:defRPr sz="1300">
                <a:solidFill>
                  <a:srgbClr val="000000"/>
                </a:solidFill>
                <a:latin typeface="Times New Roman"/>
                <a:cs typeface="Times New Roman"/>
              </a:defRPr>
            </a:lvl1pPr>
          </a:lstStyle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449263" marR="374015" indent="25400">
              <a:lnSpc>
                <a:spcPts val="1400"/>
              </a:lnSpc>
            </a:pPr>
            <a:r>
              <a:rPr lang="de-DE" sz="1200" b="1" dirty="0" smtClean="0">
                <a:solidFill>
                  <a:srgbClr val="231F20"/>
                </a:solidFill>
                <a:latin typeface="Arial"/>
                <a:cs typeface="Arial"/>
              </a:rPr>
              <a:t>Energy</a:t>
            </a:r>
            <a:endParaRPr lang="de-DE" sz="14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900804" y="3458019"/>
            <a:ext cx="1400175" cy="1268730"/>
          </a:xfrm>
          <a:custGeom>
            <a:avLst/>
            <a:gdLst/>
            <a:ahLst/>
            <a:cxnLst/>
            <a:rect l="l" t="t" r="r" b="b"/>
            <a:pathLst>
              <a:path w="1400175" h="1268729">
                <a:moveTo>
                  <a:pt x="0" y="1268717"/>
                </a:moveTo>
                <a:lnTo>
                  <a:pt x="1399984" y="1268717"/>
                </a:lnTo>
                <a:lnTo>
                  <a:pt x="1399984" y="0"/>
                </a:lnTo>
                <a:lnTo>
                  <a:pt x="0" y="0"/>
                </a:lnTo>
                <a:lnTo>
                  <a:pt x="0" y="1268717"/>
                </a:lnTo>
                <a:close/>
              </a:path>
            </a:pathLst>
          </a:custGeom>
          <a:solidFill>
            <a:srgbClr val="97ADDA"/>
          </a:solid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00804" y="3458006"/>
            <a:ext cx="1399984" cy="6333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00804" y="3458019"/>
            <a:ext cx="1400175" cy="1268730"/>
          </a:xfrm>
          <a:prstGeom prst="rect">
            <a:avLst/>
          </a:prstGeom>
          <a:ln w="4013">
            <a:solidFill>
              <a:srgbClr val="231F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endParaRPr sz="13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sz="13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sz="13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145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86715" marR="374015" indent="25400">
              <a:lnSpc>
                <a:spcPts val="1400"/>
              </a:lnSpc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Mobility  Systems</a:t>
            </a:r>
            <a:endParaRPr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32445" y="4842205"/>
            <a:ext cx="1400175" cy="1266825"/>
          </a:xfrm>
          <a:prstGeom prst="rect">
            <a:avLst/>
          </a:prstGeom>
          <a:ln w="4013">
            <a:solidFill>
              <a:srgbClr val="231F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endParaRPr sz="13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sz="13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sz="13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sz="14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63525" marR="245110" indent="-35560">
              <a:lnSpc>
                <a:spcPts val="1400"/>
              </a:lnSpc>
            </a:pP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Humans</a:t>
            </a:r>
            <a:r>
              <a:rPr sz="1200" b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sz="1200" b="1" spc="-15" dirty="0">
                <a:solidFill>
                  <a:srgbClr val="231F20"/>
                </a:solidFill>
                <a:latin typeface="Arial"/>
                <a:cs typeface="Arial"/>
              </a:rPr>
              <a:t>Technology</a:t>
            </a:r>
            <a:endParaRPr sz="1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140836" y="4842205"/>
            <a:ext cx="1400175" cy="1266825"/>
          </a:xfrm>
          <a:custGeom>
            <a:avLst/>
            <a:gdLst/>
            <a:ahLst/>
            <a:cxnLst/>
            <a:rect l="l" t="t" r="r" b="b"/>
            <a:pathLst>
              <a:path w="1400175" h="1266825">
                <a:moveTo>
                  <a:pt x="0" y="1266786"/>
                </a:moveTo>
                <a:lnTo>
                  <a:pt x="1399984" y="1266786"/>
                </a:lnTo>
                <a:lnTo>
                  <a:pt x="1399984" y="0"/>
                </a:lnTo>
                <a:lnTo>
                  <a:pt x="0" y="0"/>
                </a:lnTo>
                <a:lnTo>
                  <a:pt x="0" y="1266786"/>
                </a:lnTo>
                <a:close/>
              </a:path>
            </a:pathLst>
          </a:custGeom>
          <a:solidFill>
            <a:srgbClr val="97ADDA"/>
          </a:solid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140836" y="4842205"/>
            <a:ext cx="1399997" cy="6268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140836" y="4842205"/>
            <a:ext cx="1400175" cy="1266825"/>
          </a:xfrm>
          <a:prstGeom prst="rect">
            <a:avLst/>
          </a:prstGeom>
          <a:ln w="4013">
            <a:solidFill>
              <a:srgbClr val="231F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endParaRPr sz="13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sz="13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sz="13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spcBef>
                <a:spcPts val="40"/>
              </a:spcBef>
            </a:pPr>
            <a:endParaRPr sz="13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19710" marR="236854" indent="33655">
              <a:lnSpc>
                <a:spcPts val="1400"/>
              </a:lnSpc>
              <a:spcBef>
                <a:spcPts val="5"/>
              </a:spcBef>
            </a:pP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Climate and 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Environment</a:t>
            </a:r>
            <a:endParaRPr sz="1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654638" y="4845811"/>
            <a:ext cx="1400175" cy="1266825"/>
          </a:xfrm>
          <a:custGeom>
            <a:avLst/>
            <a:gdLst/>
            <a:ahLst/>
            <a:cxnLst/>
            <a:rect l="l" t="t" r="r" b="b"/>
            <a:pathLst>
              <a:path w="1400175" h="1266825">
                <a:moveTo>
                  <a:pt x="0" y="1266786"/>
                </a:moveTo>
                <a:lnTo>
                  <a:pt x="1399984" y="1266786"/>
                </a:lnTo>
                <a:lnTo>
                  <a:pt x="1399984" y="0"/>
                </a:lnTo>
                <a:lnTo>
                  <a:pt x="0" y="0"/>
                </a:lnTo>
                <a:lnTo>
                  <a:pt x="0" y="1266786"/>
                </a:lnTo>
                <a:close/>
              </a:path>
            </a:pathLst>
          </a:custGeom>
          <a:solidFill>
            <a:srgbClr val="97ADDA"/>
          </a:solid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654638" y="4845799"/>
            <a:ext cx="1399984" cy="6268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54638" y="4845811"/>
            <a:ext cx="1400175" cy="1266825"/>
          </a:xfrm>
          <a:prstGeom prst="rect">
            <a:avLst/>
          </a:prstGeom>
          <a:ln w="4013">
            <a:solidFill>
              <a:srgbClr val="231F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endParaRPr sz="13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sz="13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sz="13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10795" marR="27305" algn="ctr">
              <a:lnSpc>
                <a:spcPts val="1400"/>
              </a:lnSpc>
              <a:spcBef>
                <a:spcPts val="83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Elementary  Particle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200" b="1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Astro- 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particle</a:t>
            </a:r>
            <a:r>
              <a:rPr sz="1200" b="1" spc="-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Physics</a:t>
            </a:r>
            <a:endParaRPr sz="1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166637" y="4845811"/>
            <a:ext cx="1400175" cy="1266825"/>
          </a:xfrm>
          <a:custGeom>
            <a:avLst/>
            <a:gdLst/>
            <a:ahLst/>
            <a:cxnLst/>
            <a:rect l="l" t="t" r="r" b="b"/>
            <a:pathLst>
              <a:path w="1400175" h="1266825">
                <a:moveTo>
                  <a:pt x="0" y="1266786"/>
                </a:moveTo>
                <a:lnTo>
                  <a:pt x="1399984" y="1266786"/>
                </a:lnTo>
                <a:lnTo>
                  <a:pt x="1399984" y="0"/>
                </a:lnTo>
                <a:lnTo>
                  <a:pt x="0" y="0"/>
                </a:lnTo>
                <a:lnTo>
                  <a:pt x="0" y="1266786"/>
                </a:lnTo>
                <a:close/>
              </a:path>
            </a:pathLst>
          </a:custGeom>
          <a:solidFill>
            <a:srgbClr val="97ADDA"/>
          </a:solid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166649" y="4845799"/>
            <a:ext cx="1399984" cy="62683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166637" y="4845811"/>
            <a:ext cx="1400175" cy="1266825"/>
          </a:xfrm>
          <a:prstGeom prst="rect">
            <a:avLst/>
          </a:prstGeom>
          <a:ln w="4013">
            <a:solidFill>
              <a:srgbClr val="231F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endParaRPr sz="13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sz="13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sz="13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00025" marR="217170" algn="ctr">
              <a:lnSpc>
                <a:spcPts val="1400"/>
              </a:lnSpc>
              <a:spcBef>
                <a:spcPts val="83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Information  Systems  </a:t>
            </a:r>
            <a:r>
              <a:rPr sz="1200" b="1" spc="-9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echnologies</a:t>
            </a:r>
            <a:endParaRPr sz="1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1" name="Rectangle 12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altLang="de-DE" dirty="0" smtClean="0">
                <a:solidFill>
                  <a:srgbClr val="000000"/>
                </a:solidFill>
              </a:rPr>
              <a:t>KIT – </a:t>
            </a:r>
            <a:r>
              <a:rPr lang="en-US" altLang="de-DE" dirty="0" smtClean="0">
                <a:solidFill>
                  <a:srgbClr val="000000"/>
                </a:solidFill>
              </a:rPr>
              <a:t>The Research University in the Helmholtz Association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32" name="Datumsplatzhalter 3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4416C125-C8E1-4626-9FF3-7B40B840F550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8/27/2018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3" name="object 19"/>
          <p:cNvSpPr txBox="1"/>
          <p:nvPr/>
        </p:nvSpPr>
        <p:spPr>
          <a:xfrm>
            <a:off x="5414262" y="3458019"/>
            <a:ext cx="1400175" cy="1268730"/>
          </a:xfrm>
          <a:prstGeom prst="rect">
            <a:avLst/>
          </a:prstGeom>
          <a:ln w="4013">
            <a:solidFill>
              <a:srgbClr val="231F20"/>
            </a:solidFill>
          </a:ln>
        </p:spPr>
        <p:txBody>
          <a:bodyPr vert="horz" wrap="none" lIns="0" tIns="0" rIns="0" bIns="0" rtlCol="0">
            <a:noAutofit/>
          </a:bodyPr>
          <a:lstStyle/>
          <a:p>
            <a:endParaRPr sz="13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sz="13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sz="13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145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58775" marR="374015" indent="25400">
              <a:lnSpc>
                <a:spcPts val="1400"/>
              </a:lnSpc>
            </a:pPr>
            <a:r>
              <a:rPr lang="de-DE" sz="1200" b="1" dirty="0" smtClean="0">
                <a:solidFill>
                  <a:srgbClr val="231F20"/>
                </a:solidFill>
                <a:latin typeface="Arial"/>
                <a:cs typeface="Arial"/>
              </a:rPr>
              <a:t>Materials</a:t>
            </a:r>
            <a:endParaRPr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360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Topics </a:t>
            </a:r>
            <a:r>
              <a:rPr dirty="0"/>
              <a:t>Sharpening the Profile of</a:t>
            </a:r>
            <a:r>
              <a:rPr spc="-75" dirty="0"/>
              <a:t> </a:t>
            </a:r>
            <a:r>
              <a:rPr dirty="0"/>
              <a:t>KIT</a:t>
            </a:r>
          </a:p>
        </p:txBody>
      </p:sp>
      <p:sp>
        <p:nvSpPr>
          <p:cNvPr id="3" name="object 3"/>
          <p:cNvSpPr txBox="1"/>
          <p:nvPr/>
        </p:nvSpPr>
        <p:spPr>
          <a:xfrm rot="18060000">
            <a:off x="2184883" y="2796959"/>
            <a:ext cx="91688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sz="1600" b="1" spc="50" dirty="0">
                <a:solidFill>
                  <a:srgbClr val="FFFFFF"/>
                </a:solidFill>
                <a:latin typeface="Arial"/>
                <a:cs typeface="Arial"/>
              </a:rPr>
              <a:t>ENER</a:t>
            </a:r>
            <a:r>
              <a:rPr sz="1600" b="1" spc="2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400" b="1" baseline="3472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400" baseline="3472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64137" y="5659060"/>
            <a:ext cx="1042669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spc="40" dirty="0">
                <a:solidFill>
                  <a:srgbClr val="FFFFFF"/>
                </a:solidFill>
                <a:latin typeface="Arial"/>
                <a:cs typeface="Arial"/>
              </a:rPr>
              <a:t>MOBILITY</a:t>
            </a:r>
            <a:endParaRPr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 rot="3540000">
            <a:off x="5903428" y="2948312"/>
            <a:ext cx="1509796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sz="2400" b="1" spc="75" baseline="5208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37" baseline="5208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1" spc="75" baseline="3472" dirty="0">
                <a:solidFill>
                  <a:srgbClr val="FFFFFF"/>
                </a:solidFill>
                <a:latin typeface="Arial"/>
                <a:cs typeface="Arial"/>
              </a:rPr>
              <a:t>FO</a:t>
            </a:r>
            <a:r>
              <a:rPr sz="2400" b="1" spc="30" baseline="3472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30" baseline="1736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600" b="1" spc="-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b="1" spc="5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endParaRPr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altLang="de-DE" dirty="0" smtClean="0">
                <a:solidFill>
                  <a:srgbClr val="000000"/>
                </a:solidFill>
              </a:rPr>
              <a:t>KIT – </a:t>
            </a:r>
            <a:r>
              <a:rPr lang="en-US" altLang="de-DE" dirty="0" smtClean="0">
                <a:solidFill>
                  <a:srgbClr val="000000"/>
                </a:solidFill>
              </a:rPr>
              <a:t>The Research University in the Helmholtz Association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07881C0-3D0F-4960-AA46-59827F854566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8/27/2018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object 6"/>
          <p:cNvSpPr txBox="1"/>
          <p:nvPr/>
        </p:nvSpPr>
        <p:spPr>
          <a:xfrm>
            <a:off x="539552" y="2917743"/>
            <a:ext cx="292227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spc="-5" dirty="0">
                <a:solidFill>
                  <a:srgbClr val="414042"/>
                </a:solidFill>
                <a:latin typeface="Arial"/>
                <a:cs typeface="Arial"/>
              </a:rPr>
              <a:t>Nuclear </a:t>
            </a:r>
            <a:r>
              <a:rPr sz="1400" b="1" dirty="0">
                <a:solidFill>
                  <a:srgbClr val="414042"/>
                </a:solidFill>
                <a:latin typeface="Arial"/>
                <a:cs typeface="Arial"/>
              </a:rPr>
              <a:t>Energy </a:t>
            </a:r>
            <a:endParaRPr lang="de-DE" sz="1400" b="1" dirty="0" smtClean="0">
              <a:solidFill>
                <a:srgbClr val="414042"/>
              </a:solidFill>
              <a:latin typeface="Arial"/>
              <a:cs typeface="Arial"/>
            </a:endParaRPr>
          </a:p>
          <a:p>
            <a:pPr marL="12700"/>
            <a:r>
              <a:rPr sz="1400" b="1" spc="-5" dirty="0" smtClean="0">
                <a:solidFill>
                  <a:srgbClr val="414042"/>
                </a:solidFill>
                <a:latin typeface="Arial"/>
                <a:cs typeface="Arial"/>
              </a:rPr>
              <a:t>and</a:t>
            </a:r>
            <a:r>
              <a:rPr sz="1400" b="1" spc="-8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414042"/>
                </a:solidFill>
                <a:latin typeface="Arial"/>
                <a:cs typeface="Arial"/>
              </a:rPr>
              <a:t>Safety</a:t>
            </a:r>
            <a:endParaRPr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object 7"/>
          <p:cNvSpPr txBox="1"/>
          <p:nvPr/>
        </p:nvSpPr>
        <p:spPr>
          <a:xfrm>
            <a:off x="232211" y="3588050"/>
            <a:ext cx="160348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dirty="0">
                <a:solidFill>
                  <a:srgbClr val="414042"/>
                </a:solidFill>
                <a:latin typeface="Arial"/>
                <a:cs typeface="Arial"/>
              </a:rPr>
              <a:t>Energy </a:t>
            </a:r>
            <a:r>
              <a:rPr sz="1400" b="1" dirty="0" smtClean="0">
                <a:solidFill>
                  <a:srgbClr val="414042"/>
                </a:solidFill>
                <a:latin typeface="Arial"/>
                <a:cs typeface="Arial"/>
              </a:rPr>
              <a:t>Systems</a:t>
            </a:r>
            <a:r>
              <a:rPr sz="1400" b="1" spc="-17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endParaRPr lang="de-DE" sz="1400" b="1" spc="-170" dirty="0" smtClean="0">
              <a:solidFill>
                <a:srgbClr val="414042"/>
              </a:solidFill>
              <a:latin typeface="Arial"/>
              <a:cs typeface="Arial"/>
            </a:endParaRPr>
          </a:p>
          <a:p>
            <a:pPr marL="12700"/>
            <a:r>
              <a:rPr sz="1400" b="1" spc="-5" dirty="0" smtClean="0">
                <a:solidFill>
                  <a:srgbClr val="414042"/>
                </a:solidFill>
                <a:latin typeface="Arial"/>
                <a:cs typeface="Arial"/>
              </a:rPr>
              <a:t>Analysis</a:t>
            </a:r>
            <a:endParaRPr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object 8"/>
          <p:cNvSpPr txBox="1"/>
          <p:nvPr/>
        </p:nvSpPr>
        <p:spPr>
          <a:xfrm>
            <a:off x="925201" y="1762613"/>
            <a:ext cx="2150972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30"/>
              </a:lnSpc>
            </a:pPr>
            <a:r>
              <a:rPr sz="1400" b="1" dirty="0">
                <a:solidFill>
                  <a:srgbClr val="414042"/>
                </a:solidFill>
                <a:latin typeface="Arial"/>
                <a:cs typeface="Arial"/>
              </a:rPr>
              <a:t>Energy</a:t>
            </a:r>
            <a:r>
              <a:rPr sz="1400" b="1" spc="-10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b="1" spc="-5" dirty="0" smtClean="0">
                <a:solidFill>
                  <a:srgbClr val="414042"/>
                </a:solidFill>
                <a:latin typeface="Arial"/>
                <a:cs typeface="Arial"/>
              </a:rPr>
              <a:t>Conversion</a:t>
            </a:r>
            <a:endParaRPr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object 9"/>
          <p:cNvSpPr txBox="1"/>
          <p:nvPr/>
        </p:nvSpPr>
        <p:spPr>
          <a:xfrm>
            <a:off x="539552" y="2247435"/>
            <a:ext cx="218503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1400" b="1" dirty="0">
                <a:solidFill>
                  <a:srgbClr val="414042"/>
                </a:solidFill>
                <a:latin typeface="Arial"/>
                <a:cs typeface="Arial"/>
              </a:rPr>
              <a:t>Energy Storage</a:t>
            </a:r>
            <a:r>
              <a:rPr sz="1400" b="1" spc="-10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414042"/>
                </a:solidFill>
                <a:latin typeface="Arial"/>
                <a:cs typeface="Arial"/>
              </a:rPr>
              <a:t>and  </a:t>
            </a:r>
            <a:r>
              <a:rPr sz="1400" b="1" dirty="0">
                <a:solidFill>
                  <a:srgbClr val="414042"/>
                </a:solidFill>
                <a:latin typeface="Arial"/>
                <a:cs typeface="Arial"/>
              </a:rPr>
              <a:t>Energy</a:t>
            </a:r>
            <a:r>
              <a:rPr sz="1400" b="1" spc="-10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414042"/>
                </a:solidFill>
                <a:latin typeface="Arial"/>
                <a:cs typeface="Arial"/>
              </a:rPr>
              <a:t>Distribution</a:t>
            </a:r>
            <a:endParaRPr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1180202" y="1276256"/>
            <a:ext cx="1872208" cy="2235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30"/>
              </a:lnSpc>
            </a:pPr>
            <a:r>
              <a:rPr lang="en-GB" sz="1400" b="1" dirty="0" smtClean="0">
                <a:solidFill>
                  <a:srgbClr val="000000"/>
                </a:solidFill>
                <a:latin typeface="Arial"/>
                <a:cs typeface="Arial"/>
              </a:rPr>
              <a:t>Renewable Energies</a:t>
            </a:r>
            <a:endParaRPr lang="en-GB" sz="1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847895" y="5159621"/>
            <a:ext cx="1973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 smtClean="0">
                <a:solidFill>
                  <a:srgbClr val="000000"/>
                </a:solidFill>
              </a:rPr>
              <a:t>Combustion</a:t>
            </a:r>
            <a:r>
              <a:rPr lang="de-DE" sz="1400" b="1" dirty="0" smtClean="0">
                <a:solidFill>
                  <a:srgbClr val="000000"/>
                </a:solidFill>
              </a:rPr>
              <a:t> </a:t>
            </a:r>
            <a:r>
              <a:rPr lang="de-DE" sz="1400" b="1" dirty="0" err="1" smtClean="0">
                <a:solidFill>
                  <a:srgbClr val="000000"/>
                </a:solidFill>
              </a:rPr>
              <a:t>Engines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328539" y="5050610"/>
            <a:ext cx="2083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000000"/>
                </a:solidFill>
              </a:rPr>
              <a:t>Infrastructure, Traffic, </a:t>
            </a:r>
            <a:br>
              <a:rPr lang="de-DE" sz="1400" b="1" dirty="0" smtClean="0">
                <a:solidFill>
                  <a:srgbClr val="000000"/>
                </a:solidFill>
              </a:rPr>
            </a:br>
            <a:r>
              <a:rPr lang="de-DE" sz="1400" b="1" dirty="0" smtClean="0">
                <a:solidFill>
                  <a:srgbClr val="000000"/>
                </a:solidFill>
              </a:rPr>
              <a:t>Mobility </a:t>
            </a:r>
            <a:r>
              <a:rPr lang="de-DE" sz="1400" b="1" dirty="0" err="1" smtClean="0">
                <a:solidFill>
                  <a:srgbClr val="000000"/>
                </a:solidFill>
              </a:rPr>
              <a:t>Behaviour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99187" y="5546299"/>
            <a:ext cx="1734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000000"/>
                </a:solidFill>
              </a:rPr>
              <a:t>Chassis </a:t>
            </a:r>
            <a:r>
              <a:rPr lang="de-DE" sz="1400" b="1" dirty="0" err="1" smtClean="0">
                <a:solidFill>
                  <a:srgbClr val="000000"/>
                </a:solidFill>
              </a:rPr>
              <a:t>and</a:t>
            </a:r>
            <a:r>
              <a:rPr lang="de-DE" sz="1400" b="1" dirty="0" smtClean="0">
                <a:solidFill>
                  <a:srgbClr val="000000"/>
                </a:solidFill>
              </a:rPr>
              <a:t> Body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084168" y="4681254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Driver </a:t>
            </a:r>
            <a:r>
              <a:rPr lang="en-US" sz="1400" b="1" dirty="0">
                <a:solidFill>
                  <a:srgbClr val="000000"/>
                </a:solidFill>
              </a:rPr>
              <a:t>and </a:t>
            </a:r>
            <a:r>
              <a:rPr lang="en-US" sz="1400" b="1" dirty="0" smtClean="0">
                <a:solidFill>
                  <a:srgbClr val="000000"/>
                </a:solidFill>
              </a:rPr>
              <a:t>Vehicle Guidance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337318" y="4617049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Energy Sources and </a:t>
            </a:r>
            <a:r>
              <a:rPr lang="en-US" sz="1400" b="1" dirty="0" smtClean="0">
                <a:solidFill>
                  <a:srgbClr val="000000"/>
                </a:solidFill>
              </a:rPr>
              <a:t/>
            </a:r>
            <a:br>
              <a:rPr lang="en-US" sz="1400" b="1" dirty="0" smtClean="0">
                <a:solidFill>
                  <a:srgbClr val="000000"/>
                </a:solidFill>
              </a:rPr>
            </a:br>
            <a:r>
              <a:rPr lang="en-US" sz="1400" b="1" dirty="0" smtClean="0">
                <a:solidFill>
                  <a:srgbClr val="000000"/>
                </a:solidFill>
              </a:rPr>
              <a:t>Storage </a:t>
            </a:r>
            <a:r>
              <a:rPr lang="en-US" sz="1400" b="1" dirty="0">
                <a:solidFill>
                  <a:srgbClr val="000000"/>
                </a:solidFill>
              </a:rPr>
              <a:t>Systems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660232" y="5617431"/>
            <a:ext cx="1420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Drive Systems</a:t>
            </a:r>
          </a:p>
        </p:txBody>
      </p:sp>
      <p:sp>
        <p:nvSpPr>
          <p:cNvPr id="22" name="object 7"/>
          <p:cNvSpPr txBox="1"/>
          <p:nvPr/>
        </p:nvSpPr>
        <p:spPr>
          <a:xfrm>
            <a:off x="6372200" y="1179869"/>
            <a:ext cx="245615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/>
            <a:r>
              <a:rPr sz="1400" b="1" spc="-5" dirty="0">
                <a:solidFill>
                  <a:srgbClr val="414042"/>
                </a:solidFill>
                <a:latin typeface="Arial"/>
                <a:cs typeface="Arial"/>
              </a:rPr>
              <a:t>Robotics, Automation, </a:t>
            </a:r>
            <a:endParaRPr lang="de-DE" sz="1400" b="1" spc="-5" dirty="0" smtClean="0">
              <a:solidFill>
                <a:srgbClr val="414042"/>
              </a:solidFill>
              <a:latin typeface="Arial"/>
              <a:cs typeface="Arial"/>
            </a:endParaRPr>
          </a:p>
          <a:p>
            <a:pPr marR="5080" indent="12700"/>
            <a:r>
              <a:rPr sz="1400" b="1" spc="-5" dirty="0" smtClean="0">
                <a:solidFill>
                  <a:srgbClr val="414042"/>
                </a:solidFill>
                <a:latin typeface="Arial"/>
                <a:cs typeface="Arial"/>
              </a:rPr>
              <a:t>Cognition</a:t>
            </a:r>
            <a:r>
              <a:rPr sz="1400" b="1" spc="-5" dirty="0">
                <a:solidFill>
                  <a:srgbClr val="414042"/>
                </a:solidFill>
                <a:latin typeface="Arial"/>
                <a:cs typeface="Arial"/>
              </a:rPr>
              <a:t>,</a:t>
            </a:r>
            <a:r>
              <a:rPr sz="1400" b="1" spc="-16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de-DE" sz="1400" b="1" spc="-16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b="1" spc="-5" dirty="0" err="1" smtClean="0">
                <a:solidFill>
                  <a:srgbClr val="414042"/>
                </a:solidFill>
                <a:latin typeface="Arial"/>
                <a:cs typeface="Arial"/>
              </a:rPr>
              <a:t>Anthropomatics</a:t>
            </a:r>
            <a:endParaRPr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object 8"/>
          <p:cNvSpPr txBox="1"/>
          <p:nvPr/>
        </p:nvSpPr>
        <p:spPr>
          <a:xfrm>
            <a:off x="7923060" y="3773787"/>
            <a:ext cx="140146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/>
            <a:r>
              <a:rPr sz="1400" b="1" spc="-5" dirty="0" smtClean="0">
                <a:solidFill>
                  <a:srgbClr val="414042"/>
                </a:solidFill>
                <a:latin typeface="Arial"/>
                <a:cs typeface="Arial"/>
              </a:rPr>
              <a:t>Algorithm</a:t>
            </a:r>
            <a:r>
              <a:rPr lang="de-DE" sz="1400" b="1" spc="-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br>
              <a:rPr lang="de-DE" sz="1400" b="1" spc="-5" dirty="0" smtClean="0">
                <a:solidFill>
                  <a:srgbClr val="414042"/>
                </a:solidFill>
                <a:latin typeface="Arial"/>
                <a:cs typeface="Arial"/>
              </a:rPr>
            </a:br>
            <a:r>
              <a:rPr sz="1400" b="1" dirty="0" smtClean="0">
                <a:solidFill>
                  <a:srgbClr val="414042"/>
                </a:solidFill>
                <a:latin typeface="Arial"/>
                <a:cs typeface="Arial"/>
              </a:rPr>
              <a:t>Engineering</a:t>
            </a:r>
            <a:endParaRPr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" name="object 9"/>
          <p:cNvSpPr txBox="1"/>
          <p:nvPr/>
        </p:nvSpPr>
        <p:spPr>
          <a:xfrm>
            <a:off x="7164288" y="2476827"/>
            <a:ext cx="200723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2700"/>
            <a:r>
              <a:rPr sz="1400" b="1" dirty="0" smtClean="0">
                <a:solidFill>
                  <a:srgbClr val="414042"/>
                </a:solidFill>
                <a:latin typeface="Arial"/>
                <a:cs typeface="Arial"/>
              </a:rPr>
              <a:t>Supercomputing</a:t>
            </a:r>
            <a:endParaRPr lang="de-DE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/>
            <a:r>
              <a:rPr sz="1400" b="1" spc="-5" dirty="0" smtClean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400" b="1" spc="-5" dirty="0">
                <a:solidFill>
                  <a:srgbClr val="414042"/>
                </a:solidFill>
                <a:latin typeface="Arial"/>
                <a:cs typeface="Arial"/>
              </a:rPr>
              <a:t>Big</a:t>
            </a:r>
            <a:r>
              <a:rPr sz="1400" b="1" spc="-8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414042"/>
                </a:solidFill>
                <a:latin typeface="Arial"/>
                <a:cs typeface="Arial"/>
              </a:rPr>
              <a:t>Data</a:t>
            </a:r>
            <a:endParaRPr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5" name="object 10"/>
          <p:cNvSpPr txBox="1"/>
          <p:nvPr/>
        </p:nvSpPr>
        <p:spPr>
          <a:xfrm>
            <a:off x="6804248" y="1828348"/>
            <a:ext cx="208823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/>
            <a:r>
              <a:rPr sz="1400" b="1" dirty="0">
                <a:solidFill>
                  <a:srgbClr val="414042"/>
                </a:solidFill>
                <a:latin typeface="Arial"/>
                <a:cs typeface="Arial"/>
              </a:rPr>
              <a:t>Optics, Photonics, </a:t>
            </a:r>
            <a:r>
              <a:rPr sz="1400" b="1" spc="-5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lang="de-DE" sz="1400" b="1" spc="-5" dirty="0" smtClean="0">
                <a:solidFill>
                  <a:srgbClr val="414042"/>
                </a:solidFill>
                <a:latin typeface="Arial"/>
                <a:cs typeface="Arial"/>
              </a:rPr>
              <a:t/>
            </a:r>
            <a:br>
              <a:rPr lang="de-DE" sz="1400" b="1" spc="-5" dirty="0" smtClean="0">
                <a:solidFill>
                  <a:srgbClr val="414042"/>
                </a:solidFill>
                <a:latin typeface="Arial"/>
                <a:cs typeface="Arial"/>
              </a:rPr>
            </a:br>
            <a:r>
              <a:rPr sz="1400" b="1" dirty="0" smtClean="0">
                <a:solidFill>
                  <a:srgbClr val="414042"/>
                </a:solidFill>
                <a:latin typeface="Arial"/>
                <a:cs typeface="Arial"/>
              </a:rPr>
              <a:t>Quantum</a:t>
            </a:r>
            <a:r>
              <a:rPr sz="1400" b="1" spc="-9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414042"/>
                </a:solidFill>
                <a:latin typeface="Arial"/>
                <a:cs typeface="Arial"/>
              </a:rPr>
              <a:t>Technology</a:t>
            </a:r>
            <a:endParaRPr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6" name="object 11"/>
          <p:cNvSpPr txBox="1"/>
          <p:nvPr/>
        </p:nvSpPr>
        <p:spPr>
          <a:xfrm>
            <a:off x="7524328" y="3125306"/>
            <a:ext cx="17145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/>
            <a:r>
              <a:rPr sz="1400" b="1" dirty="0">
                <a:solidFill>
                  <a:srgbClr val="414042"/>
                </a:solidFill>
                <a:latin typeface="Arial"/>
                <a:cs typeface="Arial"/>
              </a:rPr>
              <a:t>Security </a:t>
            </a:r>
            <a:r>
              <a:rPr sz="1400" b="1" spc="-5" dirty="0" smtClean="0">
                <a:solidFill>
                  <a:srgbClr val="414042"/>
                </a:solidFill>
                <a:latin typeface="Arial"/>
                <a:cs typeface="Arial"/>
              </a:rPr>
              <a:t>and</a:t>
            </a:r>
            <a:r>
              <a:rPr lang="de-DE" sz="1400" b="1" spc="-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b="1" spc="-5" dirty="0" smtClean="0">
                <a:solidFill>
                  <a:srgbClr val="414042"/>
                </a:solidFill>
                <a:latin typeface="Arial"/>
                <a:cs typeface="Arial"/>
              </a:rPr>
              <a:t>Dependability</a:t>
            </a:r>
            <a:endParaRPr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805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525" y="279797"/>
            <a:ext cx="6911975" cy="615553"/>
          </a:xfrm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pc="-5" dirty="0" smtClean="0"/>
              <a:t>Big </a:t>
            </a:r>
            <a:r>
              <a:rPr spc="-5" dirty="0" smtClean="0"/>
              <a:t>Research </a:t>
            </a:r>
            <a:r>
              <a:rPr dirty="0"/>
              <a:t>Infrastructures </a:t>
            </a:r>
            <a:r>
              <a:rPr spc="-5" dirty="0"/>
              <a:t>at</a:t>
            </a:r>
            <a:r>
              <a:rPr spc="-90" dirty="0"/>
              <a:t> </a:t>
            </a:r>
            <a:r>
              <a:rPr spc="-5" dirty="0"/>
              <a:t>KIT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299" y="2712431"/>
            <a:ext cx="1525270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200"/>
              </a:lnSpc>
            </a:pP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Acoustic</a:t>
            </a:r>
            <a:r>
              <a:rPr sz="1200" b="1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Four-wheel 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Roller</a:t>
            </a:r>
            <a:r>
              <a:rPr sz="1200" b="1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Dynamometer</a:t>
            </a:r>
            <a:endParaRPr sz="1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16300" y="2712431"/>
            <a:ext cx="1408430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200"/>
              </a:lnSpc>
            </a:pPr>
            <a:r>
              <a:rPr lang="de-DE" sz="1200" b="1" spc="-5" dirty="0" smtClean="0">
                <a:solidFill>
                  <a:srgbClr val="231F20"/>
                </a:solidFill>
                <a:latin typeface="Arial"/>
                <a:cs typeface="Arial"/>
              </a:rPr>
              <a:t>KARA</a:t>
            </a:r>
            <a:r>
              <a:rPr sz="1200" b="1" spc="-13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Synchrotron 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Radiation</a:t>
            </a:r>
            <a:r>
              <a:rPr sz="1200" b="1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Facility</a:t>
            </a:r>
            <a:endParaRPr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85300" y="2712431"/>
            <a:ext cx="134683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200"/>
              </a:lnSpc>
            </a:pP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Biomass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200" b="1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Liquid  (bioliq</a:t>
            </a:r>
            <a:r>
              <a:rPr sz="1050" b="1" baseline="31746" dirty="0">
                <a:solidFill>
                  <a:srgbClr val="231F20"/>
                </a:solidFill>
                <a:latin typeface="Arial"/>
                <a:cs typeface="Arial"/>
              </a:rPr>
              <a:t>®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)</a:t>
            </a:r>
            <a:endParaRPr sz="1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63301" y="2681951"/>
            <a:ext cx="106743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EnergyLab</a:t>
            </a:r>
            <a:r>
              <a:rPr sz="1200" b="1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2.0</a:t>
            </a:r>
            <a:endParaRPr sz="1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3299" y="4307351"/>
            <a:ext cx="1456690" cy="346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20"/>
              </a:lnSpc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European</a:t>
            </a:r>
            <a:r>
              <a:rPr sz="1200" b="1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Zebrafish</a:t>
            </a:r>
            <a:endParaRPr sz="1200">
              <a:solidFill>
                <a:srgbClr val="000000"/>
              </a:solidFill>
              <a:latin typeface="Arial"/>
              <a:cs typeface="Arial"/>
            </a:endParaRPr>
          </a:p>
          <a:p>
            <a:pPr marL="12700">
              <a:lnSpc>
                <a:spcPts val="1320"/>
              </a:lnSpc>
            </a:pP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Resource</a:t>
            </a:r>
            <a:r>
              <a:rPr sz="1200" b="1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Center</a:t>
            </a:r>
            <a:endParaRPr sz="1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16300" y="4337830"/>
            <a:ext cx="1719580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200"/>
              </a:lnSpc>
            </a:pP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High-perfomance  Computer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200" b="1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Research</a:t>
            </a:r>
            <a:endParaRPr sz="1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85300" y="4337830"/>
            <a:ext cx="1710689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200"/>
              </a:lnSpc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Grid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Computing</a:t>
            </a:r>
            <a:r>
              <a:rPr sz="1200" b="1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Centre  Karlsruhe</a:t>
            </a:r>
            <a:r>
              <a:rPr sz="1200" b="1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(GridKa)</a:t>
            </a:r>
            <a:endParaRPr sz="1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63301" y="4337830"/>
            <a:ext cx="1609090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200"/>
              </a:lnSpc>
            </a:pP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Karlsruhe Nano</a:t>
            </a:r>
            <a:r>
              <a:rPr sz="1200" b="1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Micro  Facility</a:t>
            </a:r>
            <a:r>
              <a:rPr sz="1200" b="1" spc="-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(KNMF)</a:t>
            </a:r>
            <a:endParaRPr sz="1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3299" y="5955629"/>
            <a:ext cx="152463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200"/>
              </a:lnSpc>
            </a:pP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Karlsruhe </a:t>
            </a:r>
            <a:r>
              <a:rPr sz="1200" b="1" spc="-15" dirty="0">
                <a:solidFill>
                  <a:srgbClr val="231F20"/>
                </a:solidFill>
                <a:latin typeface="Arial"/>
                <a:cs typeface="Arial"/>
              </a:rPr>
              <a:t>Tritium 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Neutrino</a:t>
            </a:r>
            <a:r>
              <a:rPr sz="1200" b="1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Experiment</a:t>
            </a:r>
            <a:endParaRPr sz="1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30699" y="5967576"/>
            <a:ext cx="1744980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200"/>
              </a:lnSpc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Theodor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Rehbock</a:t>
            </a:r>
            <a:r>
              <a:rPr sz="1200" b="1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River 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Engineering</a:t>
            </a:r>
            <a:r>
              <a:rPr sz="1200" b="1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Laboratory</a:t>
            </a:r>
            <a:endParaRPr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85300" y="5962610"/>
            <a:ext cx="1313180" cy="346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20"/>
              </a:lnSpc>
            </a:pP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Vehicle</a:t>
            </a:r>
            <a:r>
              <a:rPr sz="1200" b="1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Efficiency</a:t>
            </a:r>
            <a:endParaRPr sz="1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>
              <a:lnSpc>
                <a:spcPts val="1320"/>
              </a:lnSpc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Laboratory</a:t>
            </a:r>
            <a:endParaRPr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63301" y="5970994"/>
            <a:ext cx="156972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AIDA Cloud</a:t>
            </a:r>
            <a:r>
              <a:rPr sz="1200" b="1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Chamber</a:t>
            </a:r>
            <a:endParaRPr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altLang="de-DE" dirty="0" smtClean="0">
                <a:solidFill>
                  <a:srgbClr val="000000"/>
                </a:solidFill>
              </a:rPr>
              <a:t>KIT – </a:t>
            </a:r>
            <a:r>
              <a:rPr lang="en-US" altLang="de-DE" dirty="0" smtClean="0">
                <a:solidFill>
                  <a:srgbClr val="000000"/>
                </a:solidFill>
              </a:rPr>
              <a:t>The Research University in the Helmholtz Association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9324B407-C550-4634-9561-72AE290946C9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8/27/2018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8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4812" y="2448247"/>
            <a:ext cx="837088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 sz="1600" b="1" dirty="0">
              <a:solidFill>
                <a:srgbClr val="000000"/>
              </a:solidFill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95288" y="1511622"/>
            <a:ext cx="83899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Steinbuch Centre for Computing (SCC)</a:t>
            </a:r>
            <a:endParaRPr lang="en-US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67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smtClean="0"/>
              <a:t>Steinbuch </a:t>
            </a:r>
            <a:r>
              <a:rPr lang="de-DE" dirty="0" err="1" smtClean="0"/>
              <a:t>Centre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Computing</a:t>
            </a:r>
            <a:endParaRPr lang="de-DE" dirty="0"/>
          </a:p>
        </p:txBody>
      </p:sp>
      <p:pic>
        <p:nvPicPr>
          <p:cNvPr id="16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432"/>
          <a:stretch/>
        </p:blipFill>
        <p:spPr>
          <a:xfrm>
            <a:off x="411348" y="1268760"/>
            <a:ext cx="8321304" cy="4193254"/>
          </a:xfrm>
        </p:spPr>
      </p:pic>
      <p:sp>
        <p:nvSpPr>
          <p:cNvPr id="17" name="Textfeld 16"/>
          <p:cNvSpPr txBox="1"/>
          <p:nvPr/>
        </p:nvSpPr>
        <p:spPr>
          <a:xfrm>
            <a:off x="451733" y="2483804"/>
            <a:ext cx="203203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Central scientific </a:t>
            </a:r>
            <a:br>
              <a:rPr lang="en-GB" dirty="0" smtClean="0"/>
            </a:br>
            <a:r>
              <a:rPr lang="en-GB" dirty="0" smtClean="0"/>
              <a:t>unit in KIT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2200434" y="3784972"/>
            <a:ext cx="5472608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de-DE"/>
            </a:defPPr>
            <a:lvl1pPr>
              <a:defRPr>
                <a:solidFill>
                  <a:schemeClr val="dk1"/>
                </a:solidFill>
                <a:latin typeface="+mn-lt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R&amp;D in scientific computing and data analytics, management of large-scale scientific data, data-intensive computing and secure IT-federations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Provision of basic IT services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Development and provision of IT application systems, management of application software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Operation of large scale research facilities for data-intensive computing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174456" y="1496889"/>
            <a:ext cx="3574008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de-DE"/>
            </a:defPPr>
            <a:lvl1pPr>
              <a:defRPr>
                <a:solidFill>
                  <a:schemeClr val="dk1"/>
                </a:solidFill>
                <a:latin typeface="+mn-lt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Computational Science and Engineering (CSE)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Data-Intensive Science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For users in KIT, Baden-Württemberg, Germany and worldwide</a:t>
            </a:r>
          </a:p>
        </p:txBody>
      </p:sp>
      <p:sp>
        <p:nvSpPr>
          <p:cNvPr id="20" name="Rechteck 19"/>
          <p:cNvSpPr/>
          <p:nvPr/>
        </p:nvSpPr>
        <p:spPr>
          <a:xfrm>
            <a:off x="446566" y="2110394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smtClean="0">
                <a:solidFill>
                  <a:schemeClr val="accent1"/>
                </a:solidFill>
              </a:rPr>
              <a:t>Who are we?</a:t>
            </a:r>
            <a:endParaRPr lang="en-GB" b="1" i="1" dirty="0">
              <a:solidFill>
                <a:schemeClr val="accent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2195736" y="3410013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smtClean="0">
                <a:solidFill>
                  <a:schemeClr val="accent1"/>
                </a:solidFill>
              </a:rPr>
              <a:t>What do we do?</a:t>
            </a:r>
            <a:endParaRPr lang="en-GB" b="1" i="1" dirty="0">
              <a:solidFill>
                <a:schemeClr val="accent1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5144950" y="1124744"/>
            <a:ext cx="3608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smtClean="0">
                <a:solidFill>
                  <a:schemeClr val="accent1"/>
                </a:solidFill>
              </a:rPr>
              <a:t>Which demands do we satisfy?</a:t>
            </a:r>
            <a:endParaRPr lang="en-GB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RZ02@YFUTAJSFUVWYY577" val="3427"/>
</p:tagLst>
</file>

<file path=ppt/theme/theme1.xml><?xml version="1.0" encoding="utf-8"?>
<a:theme xmlns:a="http://schemas.openxmlformats.org/drawingml/2006/main" name="KIT_master_ppt2003_de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Deimo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Benutzerdefiniertes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KIT-PPT_Master_en_2016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KIT_master_ppt2003_de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KIT_master_ppt2003_de</Template>
  <TotalTime>0</TotalTime>
  <Words>711</Words>
  <Application>Microsoft Office PowerPoint</Application>
  <PresentationFormat>Bildschirmpräsentation (4:3)</PresentationFormat>
  <Paragraphs>215</Paragraphs>
  <Slides>15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15</vt:i4>
      </vt:variant>
    </vt:vector>
  </HeadingPairs>
  <TitlesOfParts>
    <vt:vector size="23" baseType="lpstr">
      <vt:lpstr>Arial</vt:lpstr>
      <vt:lpstr>Source Sans Pro Semibold</vt:lpstr>
      <vt:lpstr>Times New Roman</vt:lpstr>
      <vt:lpstr>Wingdings</vt:lpstr>
      <vt:lpstr>KIT_master_ppt2003_de</vt:lpstr>
      <vt:lpstr>Benutzerdefiniertes Design</vt:lpstr>
      <vt:lpstr>KIT-PPT_Master_en_2016</vt:lpstr>
      <vt:lpstr>1_KIT_master_ppt2003_de</vt:lpstr>
      <vt:lpstr>PowerPoint-Präsentation</vt:lpstr>
      <vt:lpstr>KIT – The Research University  in the Helmholtz Association</vt:lpstr>
      <vt:lpstr>Helmholtz Association</vt:lpstr>
      <vt:lpstr>KIT Figures and Facts</vt:lpstr>
      <vt:lpstr>KIT Research Profiles</vt:lpstr>
      <vt:lpstr>Topics Sharpening the Profile of KIT</vt:lpstr>
      <vt:lpstr>Big Research Infrastructures at KIT</vt:lpstr>
      <vt:lpstr>PowerPoint-Präsentation</vt:lpstr>
      <vt:lpstr>Steinbuch Centre for Computing</vt:lpstr>
      <vt:lpstr>SCC IT-Services</vt:lpstr>
      <vt:lpstr>Enabling Data-Intensive Computing</vt:lpstr>
      <vt:lpstr>Supercomputing</vt:lpstr>
      <vt:lpstr>Big Data</vt:lpstr>
      <vt:lpstr>GridKa</vt:lpstr>
      <vt:lpstr>Thank you – 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achim.streit@kit.edu</dc:creator>
  <cp:lastModifiedBy>Streit, Achim (SCC)</cp:lastModifiedBy>
  <cp:revision>651</cp:revision>
  <dcterms:created xsi:type="dcterms:W3CDTF">2009-12-15T20:53:14Z</dcterms:created>
  <dcterms:modified xsi:type="dcterms:W3CDTF">2018-08-27T06:52:02Z</dcterms:modified>
</cp:coreProperties>
</file>