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72" r:id="rId1"/>
  </p:sldMasterIdLst>
  <p:notesMasterIdLst>
    <p:notesMasterId r:id="rId43"/>
  </p:notesMasterIdLst>
  <p:handoutMasterIdLst>
    <p:handoutMasterId r:id="rId44"/>
  </p:handoutMasterIdLst>
  <p:sldIdLst>
    <p:sldId id="369" r:id="rId2"/>
    <p:sldId id="370" r:id="rId3"/>
    <p:sldId id="257" r:id="rId4"/>
    <p:sldId id="371" r:id="rId5"/>
    <p:sldId id="260" r:id="rId6"/>
    <p:sldId id="269" r:id="rId7"/>
    <p:sldId id="273" r:id="rId8"/>
    <p:sldId id="265" r:id="rId9"/>
    <p:sldId id="374" r:id="rId10"/>
    <p:sldId id="394" r:id="rId11"/>
    <p:sldId id="267" r:id="rId12"/>
    <p:sldId id="268" r:id="rId13"/>
    <p:sldId id="388" r:id="rId14"/>
    <p:sldId id="264" r:id="rId15"/>
    <p:sldId id="259" r:id="rId16"/>
    <p:sldId id="373" r:id="rId17"/>
    <p:sldId id="284" r:id="rId18"/>
    <p:sldId id="285" r:id="rId19"/>
    <p:sldId id="286" r:id="rId20"/>
    <p:sldId id="389" r:id="rId21"/>
    <p:sldId id="270" r:id="rId22"/>
    <p:sldId id="275" r:id="rId23"/>
    <p:sldId id="376" r:id="rId24"/>
    <p:sldId id="276" r:id="rId25"/>
    <p:sldId id="279" r:id="rId26"/>
    <p:sldId id="277" r:id="rId27"/>
    <p:sldId id="280" r:id="rId28"/>
    <p:sldId id="281" r:id="rId29"/>
    <p:sldId id="282" r:id="rId30"/>
    <p:sldId id="372" r:id="rId31"/>
    <p:sldId id="379" r:id="rId32"/>
    <p:sldId id="380" r:id="rId33"/>
    <p:sldId id="381" r:id="rId34"/>
    <p:sldId id="382" r:id="rId35"/>
    <p:sldId id="383" r:id="rId36"/>
    <p:sldId id="395" r:id="rId37"/>
    <p:sldId id="377" r:id="rId38"/>
    <p:sldId id="391" r:id="rId39"/>
    <p:sldId id="392" r:id="rId40"/>
    <p:sldId id="258" r:id="rId41"/>
    <p:sldId id="390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89BB"/>
    <a:srgbClr val="EAAF38"/>
    <a:srgbClr val="F5B283"/>
    <a:srgbClr val="727272"/>
    <a:srgbClr val="5AA78A"/>
    <a:srgbClr val="DA5F9E"/>
    <a:srgbClr val="8DB458"/>
    <a:srgbClr val="E2B647"/>
    <a:srgbClr val="D38143"/>
    <a:srgbClr val="AD8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1"/>
    <p:restoredTop sz="91962"/>
  </p:normalViewPr>
  <p:slideViewPr>
    <p:cSldViewPr snapToGrid="0" snapToObjects="1">
      <p:cViewPr varScale="1">
        <p:scale>
          <a:sx n="106" d="100"/>
          <a:sy n="106" d="100"/>
        </p:scale>
        <p:origin x="-624" y="-112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F9667-0C52-D841-AC55-02DB62839FF3}" type="datetimeFigureOut">
              <a:rPr lang="en-US" smtClean="0"/>
              <a:t>29.08.18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009D8-3806-E041-A739-6666FA85C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36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509F8-F132-5848-9736-D728D95361D9}" type="datetimeFigureOut">
              <a:rPr lang="en-GB" smtClean="0"/>
              <a:t>29.08.18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855F2-5A72-AD4A-8A2D-44A9E49C3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6559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855F2-5A72-AD4A-8A2D-44A9E49C383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911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855F2-5A72-AD4A-8A2D-44A9E49C383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716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855F2-5A72-AD4A-8A2D-44A9E49C383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336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855F2-5A72-AD4A-8A2D-44A9E49C383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249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855F2-5A72-AD4A-8A2D-44A9E49C383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863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855F2-5A72-AD4A-8A2D-44A9E49C383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339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855F2-5A72-AD4A-8A2D-44A9E49C383F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033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855F2-5A72-AD4A-8A2D-44A9E49C383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761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855F2-5A72-AD4A-8A2D-44A9E49C383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584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855F2-5A72-AD4A-8A2D-44A9E49C383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955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855F2-5A72-AD4A-8A2D-44A9E49C383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634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855F2-5A72-AD4A-8A2D-44A9E49C383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761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855F2-5A72-AD4A-8A2D-44A9E49C383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548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855F2-5A72-AD4A-8A2D-44A9E49C383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149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855F2-5A72-AD4A-8A2D-44A9E49C383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75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2473" y="1770399"/>
            <a:ext cx="3360000" cy="3326232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2"/>
            <a:ext cx="38608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55A0">
                    <a:tint val="75000"/>
                  </a:srgbClr>
                </a:solidFill>
              </a:rPr>
              <a:t>HEPiX Spring 2018 Workshop, University of Wisconsin-Madison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6" y="6356352"/>
            <a:ext cx="668565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xmlns="" id="{03FED071-5C9C-774A-BD55-AA690F427C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87419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HEPiX Spring 2018 Workshop, University of Wisconsin-Madison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F7642D8B-DD7F-8549-85B4-639AC69B6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3096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609600" y="6155267"/>
            <a:ext cx="10969139" cy="301869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867">
                <a:latin typeface="Optima"/>
                <a:cs typeface="Optima"/>
              </a:defRPr>
            </a:lvl1pPr>
          </a:lstStyle>
          <a:p>
            <a:r>
              <a:rPr kumimoji="0" lang="fr-CH" dirty="0"/>
              <a:t>home.cern</a:t>
            </a:r>
            <a:endParaRPr kumimoji="0" lang="en-US" dirty="0"/>
          </a:p>
        </p:txBody>
      </p:sp>
      <p:pic>
        <p:nvPicPr>
          <p:cNvPr id="5" name="Image 2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562" y="2408918"/>
            <a:ext cx="2060876" cy="2040164"/>
          </a:xfrm>
          <a:prstGeom prst="rect">
            <a:avLst/>
          </a:prstGeom>
        </p:spPr>
      </p:pic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000" y="1753867"/>
            <a:ext cx="3360000" cy="3360000"/>
          </a:xfrm>
          <a:prstGeom prst="rect">
            <a:avLst/>
          </a:prstGeom>
        </p:spPr>
      </p:pic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2" descr="logoBadgeWeb.eps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835"/>
          <a:stretch/>
        </p:blipFill>
        <p:spPr>
          <a:xfrm>
            <a:off x="5279254" y="2587713"/>
            <a:ext cx="1629261" cy="1682575"/>
          </a:xfrm>
          <a:prstGeom prst="rect">
            <a:avLst/>
          </a:prstGeom>
        </p:spPr>
      </p:pic>
      <p:sp>
        <p:nvSpPr>
          <p:cNvPr id="7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609600" y="6155267"/>
            <a:ext cx="10969139" cy="301869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867">
                <a:latin typeface="Optima"/>
                <a:cs typeface="Optima"/>
              </a:defRPr>
            </a:lvl1pPr>
          </a:lstStyle>
          <a:p>
            <a:r>
              <a:rPr kumimoji="0" lang="fr-CH" dirty="0"/>
              <a:t>home.cern</a:t>
            </a:r>
            <a:endParaRPr kumimoji="0" lang="en-US" dirty="0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444815"/>
            <a:ext cx="10969139" cy="940443"/>
          </a:xfrm>
        </p:spPr>
        <p:txBody>
          <a:bodyPr/>
          <a:lstStyle>
            <a:lvl1pPr algn="l">
              <a:defRPr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609600" y="3391124"/>
            <a:ext cx="36576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B9BC05-041F-EB49-A91B-5C1D37FFCB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55A0">
                    <a:tint val="75000"/>
                  </a:srgbClr>
                </a:solidFill>
              </a:rPr>
              <a:t>HEPiX Spring 2018 Workshop, University of Wisconsin-Madison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FCB5261-FDA1-FA4B-975C-2A6390A853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444815"/>
            <a:ext cx="10969139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609600" y="3391124"/>
            <a:ext cx="36576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766" y="106514"/>
            <a:ext cx="11993217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2765" y="1148081"/>
            <a:ext cx="11993217" cy="4825999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xmlns="" id="{C9BB8B38-A81E-744C-87C2-4B4F45BCF4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87419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HEPiX Spring 2018 Workshop, University of Wisconsin-Madison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xmlns="" id="{4F65B9B2-B1B7-C44A-BE37-F05FE6790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3096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>
            <a:extLst>
              <a:ext uri="{FF2B5EF4-FFF2-40B4-BE49-F238E27FC236}">
                <a16:creationId xmlns:a16="http://schemas.microsoft.com/office/drawing/2014/main" xmlns="" id="{FE4C5045-5887-B941-BC15-C3DBD322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87419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HEPiX Spring 2018 Workshop, University of Wisconsin-Madison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83E75BE2-E423-3E4B-AB11-901D1C282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3096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93642"/>
            <a:ext cx="5615135" cy="730251"/>
          </a:xfrm>
        </p:spPr>
        <p:txBody>
          <a:bodyPr tIns="0" bIns="0" anchor="t"/>
          <a:lstStyle>
            <a:lvl1pPr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09600" y="1691545"/>
            <a:ext cx="9448800" cy="36830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933"/>
            </a:lvl3pPr>
            <a:lvl4pPr>
              <a:defRPr sz="2667"/>
            </a:lvl4pPr>
            <a:lvl5pPr>
              <a:defRPr sz="2667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xmlns="" id="{E32CE9F6-D16C-954A-9EBA-E39B5DB48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87419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HEPiX Spring 2018 Workshop, University of Wisconsin-Madison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xmlns="" id="{EB2814FA-64B2-C54E-8D5E-B60BFA5B8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3096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98445" y="95501"/>
            <a:ext cx="11993217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98444" y="1172260"/>
            <a:ext cx="11993217" cy="493320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/>
              <a:t>Deuxième niveau</a:t>
            </a:r>
          </a:p>
          <a:p>
            <a:pPr lvl="2" eaLnBrk="1" latinLnBrk="0" hangingPunct="1"/>
            <a:r>
              <a:rPr kumimoji="0" lang="fr-CH" dirty="0"/>
              <a:t>Troisième niveau</a:t>
            </a:r>
          </a:p>
          <a:p>
            <a:pPr lvl="3" eaLnBrk="1" latinLnBrk="0" hangingPunct="1"/>
            <a:r>
              <a:rPr kumimoji="0" lang="fr-CH" dirty="0"/>
              <a:t>Quatrième niveau</a:t>
            </a:r>
          </a:p>
          <a:p>
            <a:pPr lvl="4" eaLnBrk="1" latinLnBrk="0" hangingPunct="1"/>
            <a:r>
              <a:rPr kumimoji="0" lang="fr-CH" dirty="0"/>
              <a:t>Cinquième niveau</a:t>
            </a:r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387419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HEPiX Spring 2018 Workshop, University of Wisconsin-Madison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423096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pic>
        <p:nvPicPr>
          <p:cNvPr id="11" name="Image 10" descr="bande-02.eps"/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" r="92137"/>
          <a:stretch/>
        </p:blipFill>
        <p:spPr>
          <a:xfrm>
            <a:off x="8865" y="6036733"/>
            <a:ext cx="864000" cy="82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1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2" r:id="rId8"/>
    <p:sldLayoutId id="2147483683" r:id="rId9"/>
    <p:sldLayoutId id="2147483686" r:id="rId10"/>
    <p:sldLayoutId id="214748368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4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658352" indent="-609585" algn="l" rtl="0" eaLnBrk="1" latinLnBrk="0" hangingPunct="1">
        <a:spcBef>
          <a:spcPct val="20000"/>
        </a:spcBef>
        <a:buClr>
          <a:schemeClr val="tx1"/>
        </a:buClr>
        <a:buSzPct val="80000"/>
        <a:buFont typeface="Wingdings" charset="2"/>
        <a:buChar char="q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206978" indent="-609585" algn="l" rtl="0" eaLnBrk="1" latinLnBrk="0" hangingPunct="1">
        <a:spcBef>
          <a:spcPct val="20000"/>
        </a:spcBef>
        <a:buClr>
          <a:srgbClr val="C00000"/>
        </a:buClr>
        <a:buSzPct val="90000"/>
        <a:buFont typeface="Wingdings" charset="2"/>
        <a:buChar char="§"/>
        <a:defRPr kumimoji="0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456908" indent="-457189" algn="l" rtl="0" eaLnBrk="1" latinLnBrk="0" hangingPunct="1">
        <a:spcBef>
          <a:spcPct val="20000"/>
        </a:spcBef>
        <a:buClr>
          <a:srgbClr val="00B050"/>
        </a:buClr>
        <a:buSzPct val="85000"/>
        <a:buFont typeface="Arial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847042" indent="-457189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200601" indent="-457189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2267655" indent="-243834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667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60256" indent="-243834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2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852857" indent="-243834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3108882" indent="-243834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.co/d/dP5dTg5" TargetMode="External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24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2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perf.wiki.kernel.org/index.php/Tutorial" TargetMode="External"/><Relationship Id="rId3" Type="http://schemas.openxmlformats.org/officeDocument/2006/relationships/hyperlink" Target="https://github.com/andikleen/pmu-tools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3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a.co/d/eaKwu7Q" TargetMode="Externa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.co/d/a7YZpCm" TargetMode="External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kkadia.org/drepper/cpumemory.pdf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12.png"/><Relationship Id="rId6" Type="http://schemas.openxmlformats.org/officeDocument/2006/relationships/image" Target="../media/image13.jp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97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Essentials (45 minutes)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Program and Computer Architecture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Parallelism</a:t>
            </a:r>
          </a:p>
          <a:p>
            <a:pPr lvl="1"/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Compilers</a:t>
            </a:r>
          </a:p>
          <a:p>
            <a:pPr lvl="1"/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Profiling and benchmarking</a:t>
            </a:r>
          </a:p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Exercises: Matrix multiplication</a:t>
            </a:r>
          </a:p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Hands on (90 minutes)</a:t>
            </a:r>
          </a:p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Break (30 minutes)</a:t>
            </a:r>
          </a:p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Exploiting parallelism (45 minutes)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SIMD</a:t>
            </a:r>
          </a:p>
          <a:p>
            <a:pPr lvl="1"/>
            <a:r>
              <a:rPr lang="en-US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OpenMP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Hands on (90 minutes)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9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42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6" y="0"/>
            <a:ext cx="11993217" cy="110522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1</a:t>
            </a:r>
            <a:r>
              <a:rPr lang="en-US" sz="3600" baseline="30000" dirty="0">
                <a:solidFill>
                  <a:srgbClr val="00B050"/>
                </a:solidFill>
              </a:rPr>
              <a:t>st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/>
              <a:t>form of HW Parallelism: Instruction level parallelism</a:t>
            </a:r>
            <a:br>
              <a:rPr lang="en-US" sz="3600" dirty="0"/>
            </a:br>
            <a:r>
              <a:rPr lang="en-US" sz="3600" dirty="0"/>
              <a:t>(Absolutely Free*)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66" y="1732676"/>
            <a:ext cx="7396120" cy="369212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Multiple instructions can be decoded per cycle</a:t>
            </a:r>
          </a:p>
          <a:p>
            <a:r>
              <a:rPr lang="en-US" dirty="0"/>
              <a:t>Multiple instructions can be dispatched</a:t>
            </a:r>
          </a:p>
          <a:p>
            <a:pPr lvl="1"/>
            <a:r>
              <a:rPr lang="en-US" dirty="0"/>
              <a:t>Because there are multiple execution units (ports) they may execute simultaneously</a:t>
            </a:r>
          </a:p>
          <a:p>
            <a:pPr lvl="1"/>
            <a:r>
              <a:rPr lang="en-US" dirty="0"/>
              <a:t>The execution units take different types of instructions when the port is available</a:t>
            </a:r>
          </a:p>
          <a:p>
            <a:r>
              <a:rPr lang="en-US" dirty="0"/>
              <a:t>Called </a:t>
            </a:r>
            <a:r>
              <a:rPr lang="en-US" i="1" dirty="0"/>
              <a:t>superscalar architecture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2181B9A-C0DF-F842-8014-285B4CC547C8}"/>
              </a:ext>
            </a:extLst>
          </p:cNvPr>
          <p:cNvGrpSpPr/>
          <p:nvPr/>
        </p:nvGrpSpPr>
        <p:grpSpPr>
          <a:xfrm>
            <a:off x="7708397" y="1105221"/>
            <a:ext cx="4483603" cy="5523821"/>
            <a:chOff x="7708397" y="664398"/>
            <a:chExt cx="4483603" cy="552382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0784C44F-492E-3B42-B191-45E9926C79E9}"/>
                </a:ext>
              </a:extLst>
            </p:cNvPr>
            <p:cNvSpPr txBox="1"/>
            <p:nvPr/>
          </p:nvSpPr>
          <p:spPr>
            <a:xfrm>
              <a:off x="8939001" y="5972775"/>
              <a:ext cx="325299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/>
                <a:t>https://</a:t>
              </a:r>
              <a:r>
                <a:rPr lang="en-US" sz="800" dirty="0" err="1"/>
                <a:t>commons.wikimedia.org</a:t>
              </a:r>
              <a:r>
                <a:rPr lang="en-US" sz="800" dirty="0"/>
                <a:t>/wiki/</a:t>
              </a:r>
              <a:r>
                <a:rPr lang="en-US" sz="800" dirty="0" err="1"/>
                <a:t>File:Intel_Nehalem_arch.svg</a:t>
              </a:r>
              <a:endParaRPr lang="en-US" sz="800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D2F3318E-FE97-3848-882F-B7556CBB29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80" t="2731" r="3459" b="1619"/>
            <a:stretch/>
          </p:blipFill>
          <p:spPr>
            <a:xfrm>
              <a:off x="7708397" y="664398"/>
              <a:ext cx="4327245" cy="5308377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3EF1197-529A-3F46-9C74-075EC8532B89}"/>
              </a:ext>
            </a:extLst>
          </p:cNvPr>
          <p:cNvSpPr/>
          <p:nvPr/>
        </p:nvSpPr>
        <p:spPr>
          <a:xfrm>
            <a:off x="6589487" y="4593771"/>
            <a:ext cx="4071256" cy="732971"/>
          </a:xfrm>
          <a:prstGeom prst="rect">
            <a:avLst/>
          </a:prstGeom>
          <a:solidFill>
            <a:srgbClr val="0070C0">
              <a:alpha val="1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>
                <a:solidFill>
                  <a:schemeClr val="tx1"/>
                </a:solidFill>
              </a:rPr>
              <a:t>Execution</a:t>
            </a:r>
          </a:p>
          <a:p>
            <a:r>
              <a:rPr lang="en-US" dirty="0">
                <a:solidFill>
                  <a:schemeClr val="tx1"/>
                </a:solidFill>
              </a:rPr>
              <a:t>Units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10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34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57" y="100380"/>
            <a:ext cx="11993217" cy="94044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2</a:t>
            </a:r>
            <a:r>
              <a:rPr lang="en-US" sz="3600" baseline="30000" dirty="0">
                <a:solidFill>
                  <a:srgbClr val="00B050"/>
                </a:solidFill>
              </a:rPr>
              <a:t>nd</a:t>
            </a:r>
            <a:r>
              <a:rPr lang="en-US" sz="3600" dirty="0"/>
              <a:t> form of HW Parallelism: Pipelining</a:t>
            </a:r>
            <a:br>
              <a:rPr lang="en-US" sz="3600" dirty="0"/>
            </a:br>
            <a:r>
              <a:rPr lang="en-US" sz="3600" dirty="0"/>
              <a:t>(Absolutely Free*)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168058"/>
              </p:ext>
            </p:extLst>
          </p:nvPr>
        </p:nvGraphicFramePr>
        <p:xfrm>
          <a:off x="1265014" y="3129071"/>
          <a:ext cx="4596530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17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18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18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18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18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818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8184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8184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8184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53561">
                <a:tc>
                  <a:txBody>
                    <a:bodyPr/>
                    <a:lstStyle/>
                    <a:p>
                      <a:r>
                        <a:rPr lang="en-US" i="1" dirty="0"/>
                        <a:t>Instruction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Execute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Clock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183352"/>
              </p:ext>
            </p:extLst>
          </p:nvPr>
        </p:nvGraphicFramePr>
        <p:xfrm>
          <a:off x="7517399" y="3123991"/>
          <a:ext cx="3451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17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18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18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18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18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818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Instruction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Execute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Clock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17769" y="2600943"/>
            <a:ext cx="305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With</a:t>
            </a:r>
            <a:r>
              <a:rPr lang="en-US" dirty="0"/>
              <a:t> pipelining approach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8149" y="2600943"/>
            <a:ext cx="305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Without</a:t>
            </a:r>
            <a:r>
              <a:rPr lang="en-US" dirty="0"/>
              <a:t> pipelining approach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11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87DB684-2393-2046-8E65-A2DCECBBE15A}"/>
              </a:ext>
            </a:extLst>
          </p:cNvPr>
          <p:cNvSpPr txBox="1"/>
          <p:nvPr/>
        </p:nvSpPr>
        <p:spPr>
          <a:xfrm>
            <a:off x="263047" y="1334022"/>
            <a:ext cx="11655468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609585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400" dirty="0"/>
              <a:t>Only possible if the execution flow of the code is understood by the processor</a:t>
            </a:r>
          </a:p>
          <a:p>
            <a:pPr marL="285750" indent="-609585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400" dirty="0"/>
              <a:t>Ex: Compiler hints, </a:t>
            </a:r>
            <a:r>
              <a:rPr lang="en-US" sz="2400" dirty="0" err="1"/>
              <a:t>Strided</a:t>
            </a:r>
            <a:r>
              <a:rPr lang="en-US" sz="2400" dirty="0"/>
              <a:t> memory access, Loop bounds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987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5" y="0"/>
            <a:ext cx="11993217" cy="94044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3</a:t>
            </a:r>
            <a:r>
              <a:rPr lang="en-US" sz="3600" baseline="30000" dirty="0">
                <a:solidFill>
                  <a:srgbClr val="00B050"/>
                </a:solidFill>
              </a:rPr>
              <a:t>rd</a:t>
            </a:r>
            <a:r>
              <a:rPr lang="en-US" sz="3600" dirty="0"/>
              <a:t> form of HW Parallelism: Vector Instructions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5CA3B67-470A-1C4A-B7EF-867B3E41B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65" y="1148081"/>
            <a:ext cx="7417967" cy="482599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There are vector registers</a:t>
            </a:r>
          </a:p>
          <a:p>
            <a:pPr lvl="1"/>
            <a:r>
              <a:rPr lang="en-US" dirty="0"/>
              <a:t>e.g. in processors with Intel AVX there are registers YMM0 </a:t>
            </a:r>
            <a:r>
              <a:rPr lang="mr-IN" dirty="0"/>
              <a:t>–</a:t>
            </a:r>
            <a:r>
              <a:rPr lang="en-US" dirty="0"/>
              <a:t> YMM15 which are 256 bits in length</a:t>
            </a:r>
          </a:p>
          <a:p>
            <a:r>
              <a:rPr lang="en-US" dirty="0"/>
              <a:t>Example of </a:t>
            </a:r>
            <a:r>
              <a:rPr lang="en-US" dirty="0" smtClean="0"/>
              <a:t>one instruction </a:t>
            </a:r>
            <a:r>
              <a:rPr lang="en-US" dirty="0"/>
              <a:t>that </a:t>
            </a:r>
            <a:r>
              <a:rPr lang="en-US" dirty="0" smtClean="0"/>
              <a:t>operates on multiple data</a:t>
            </a:r>
          </a:p>
          <a:p>
            <a:r>
              <a:rPr lang="en-US" dirty="0" smtClean="0"/>
              <a:t>Data </a:t>
            </a:r>
            <a:r>
              <a:rPr lang="en-US" dirty="0"/>
              <a:t>may be placed into these in various ways</a:t>
            </a:r>
          </a:p>
          <a:p>
            <a:pPr lvl="1"/>
            <a:r>
              <a:rPr lang="en-US" dirty="0"/>
              <a:t>Scalar (just some of the width for one value)</a:t>
            </a:r>
          </a:p>
          <a:p>
            <a:pPr lvl="1"/>
            <a:r>
              <a:rPr lang="en-US" dirty="0"/>
              <a:t>Packed (a number of values one after the other)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12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xmlns="" id="{6D968F99-F015-854B-996A-1891F8E172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8909309"/>
              </p:ext>
            </p:extLst>
          </p:nvPr>
        </p:nvGraphicFramePr>
        <p:xfrm>
          <a:off x="9217522" y="1857819"/>
          <a:ext cx="2868460" cy="3221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171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71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71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71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210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single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915E71F-17E1-184A-AAA6-970934B2ECAB}"/>
              </a:ext>
            </a:extLst>
          </p:cNvPr>
          <p:cNvSpPr txBox="1"/>
          <p:nvPr/>
        </p:nvSpPr>
        <p:spPr>
          <a:xfrm>
            <a:off x="8325266" y="1886613"/>
            <a:ext cx="892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Packed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8FB1E16-62AC-FB49-99A9-7B4E3E160DAF}"/>
              </a:ext>
            </a:extLst>
          </p:cNvPr>
          <p:cNvSpPr txBox="1"/>
          <p:nvPr/>
        </p:nvSpPr>
        <p:spPr>
          <a:xfrm>
            <a:off x="8325267" y="2242533"/>
            <a:ext cx="892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Scalar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56FBA27-60CB-564F-A4CC-5134C49CEDD0}"/>
              </a:ext>
            </a:extLst>
          </p:cNvPr>
          <p:cNvSpPr txBox="1"/>
          <p:nvPr/>
        </p:nvSpPr>
        <p:spPr>
          <a:xfrm>
            <a:off x="8325267" y="2641771"/>
            <a:ext cx="892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Packed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B9ED467-9A53-A343-87CA-C4094638F3D9}"/>
              </a:ext>
            </a:extLst>
          </p:cNvPr>
          <p:cNvSpPr txBox="1"/>
          <p:nvPr/>
        </p:nvSpPr>
        <p:spPr>
          <a:xfrm>
            <a:off x="8325266" y="3033746"/>
            <a:ext cx="892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Scalar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xmlns="" id="{1EE72FBF-B7FF-5E48-9DDF-A02617F72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449870"/>
              </p:ext>
            </p:extLst>
          </p:nvPr>
        </p:nvGraphicFramePr>
        <p:xfrm>
          <a:off x="9531185" y="4035203"/>
          <a:ext cx="2249885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48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48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48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54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2102">
                <a:tc>
                  <a:txBody>
                    <a:bodyPr/>
                    <a:lstStyle/>
                    <a:p>
                      <a:r>
                        <a:rPr lang="en-US" dirty="0"/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xmlns="" id="{5BD74F6C-60BF-2F48-BF9A-0549B0C1BA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353186"/>
              </p:ext>
            </p:extLst>
          </p:nvPr>
        </p:nvGraphicFramePr>
        <p:xfrm>
          <a:off x="9531185" y="4756372"/>
          <a:ext cx="2249885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48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48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48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54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2102">
                <a:tc>
                  <a:txBody>
                    <a:bodyPr/>
                    <a:lstStyle/>
                    <a:p>
                      <a:r>
                        <a:rPr lang="en-US" dirty="0"/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02F74D0B-AD29-0042-8211-D499FDBC7D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3196"/>
              </p:ext>
            </p:extLst>
          </p:nvPr>
        </p:nvGraphicFramePr>
        <p:xfrm>
          <a:off x="9169478" y="5477542"/>
          <a:ext cx="2973298" cy="3221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332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32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32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36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2102">
                <a:tc>
                  <a:txBody>
                    <a:bodyPr/>
                    <a:lstStyle/>
                    <a:p>
                      <a:r>
                        <a:rPr lang="en-US" sz="1000" dirty="0"/>
                        <a:t>A1 op 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A2 op 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A3 op B3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A4 op B4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3EEF45B-FCE7-C445-B490-559DEC52FCB6}"/>
              </a:ext>
            </a:extLst>
          </p:cNvPr>
          <p:cNvSpPr txBox="1"/>
          <p:nvPr/>
        </p:nvSpPr>
        <p:spPr>
          <a:xfrm>
            <a:off x="10470821" y="5145948"/>
            <a:ext cx="370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=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1DD2570-8F0E-2246-A82E-432E48449A84}"/>
              </a:ext>
            </a:extLst>
          </p:cNvPr>
          <p:cNvSpPr txBox="1"/>
          <p:nvPr/>
        </p:nvSpPr>
        <p:spPr>
          <a:xfrm>
            <a:off x="9530039" y="4424779"/>
            <a:ext cx="2252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⊙</a:t>
            </a:r>
          </a:p>
        </p:txBody>
      </p:sp>
      <p:graphicFrame>
        <p:nvGraphicFramePr>
          <p:cNvPr id="24" name="Content Placeholder 3">
            <a:extLst>
              <a:ext uri="{FF2B5EF4-FFF2-40B4-BE49-F238E27FC236}">
                <a16:creationId xmlns:a16="http://schemas.microsoft.com/office/drawing/2014/main" xmlns="" id="{3DBFB794-9229-D641-92A7-8B4E952BC2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5238161"/>
              </p:ext>
            </p:extLst>
          </p:nvPr>
        </p:nvGraphicFramePr>
        <p:xfrm>
          <a:off x="9217522" y="2249795"/>
          <a:ext cx="2868460" cy="3221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171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71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71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71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2102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single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5" name="Content Placeholder 3">
            <a:extLst>
              <a:ext uri="{FF2B5EF4-FFF2-40B4-BE49-F238E27FC236}">
                <a16:creationId xmlns:a16="http://schemas.microsoft.com/office/drawing/2014/main" xmlns="" id="{B7591EA2-13AA-1B47-9A14-247CB556E7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1277916"/>
              </p:ext>
            </p:extLst>
          </p:nvPr>
        </p:nvGraphicFramePr>
        <p:xfrm>
          <a:off x="9217522" y="2641771"/>
          <a:ext cx="2868460" cy="3221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342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42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210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Double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Double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6" name="Content Placeholder 3">
            <a:extLst>
              <a:ext uri="{FF2B5EF4-FFF2-40B4-BE49-F238E27FC236}">
                <a16:creationId xmlns:a16="http://schemas.microsoft.com/office/drawing/2014/main" xmlns="" id="{96D44A80-A0CB-164A-AF65-43BE86F5A4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0009237"/>
              </p:ext>
            </p:extLst>
          </p:nvPr>
        </p:nvGraphicFramePr>
        <p:xfrm>
          <a:off x="9217522" y="3033746"/>
          <a:ext cx="2868460" cy="3221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342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42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2102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Double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7" name="Content Placeholder 3">
            <a:extLst>
              <a:ext uri="{FF2B5EF4-FFF2-40B4-BE49-F238E27FC236}">
                <a16:creationId xmlns:a16="http://schemas.microsoft.com/office/drawing/2014/main" xmlns="" id="{A332365D-E0BA-1248-A549-40D8FCFA6A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3980443"/>
              </p:ext>
            </p:extLst>
          </p:nvPr>
        </p:nvGraphicFramePr>
        <p:xfrm>
          <a:off x="9217522" y="1481127"/>
          <a:ext cx="2868460" cy="3221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71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71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71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71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210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8" name="Content Placeholder 3">
            <a:extLst>
              <a:ext uri="{FF2B5EF4-FFF2-40B4-BE49-F238E27FC236}">
                <a16:creationId xmlns:a16="http://schemas.microsoft.com/office/drawing/2014/main" xmlns="" id="{042FFDD6-BBAB-6B4D-930B-ACBEE12AAB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5752398"/>
              </p:ext>
            </p:extLst>
          </p:nvPr>
        </p:nvGraphicFramePr>
        <p:xfrm>
          <a:off x="9217522" y="1078358"/>
          <a:ext cx="2868460" cy="3221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84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2210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128b Vector Instruction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551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6" y="96368"/>
            <a:ext cx="11993217" cy="94044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4</a:t>
            </a:r>
            <a:r>
              <a:rPr lang="en-US" sz="3600" baseline="30000" dirty="0">
                <a:solidFill>
                  <a:srgbClr val="00B050"/>
                </a:solidFill>
              </a:rPr>
              <a:t>th</a:t>
            </a:r>
            <a:r>
              <a:rPr lang="en-US" sz="3600" dirty="0"/>
              <a:t> form of HW Parallelism: Hardware threads</a:t>
            </a:r>
            <a:br>
              <a:rPr lang="en-US" sz="3600" dirty="0"/>
            </a:br>
            <a:r>
              <a:rPr lang="en-US" sz="3600" dirty="0"/>
              <a:t>A.K.A Resource Multiplexing</a:t>
            </a:r>
          </a:p>
        </p:txBody>
      </p:sp>
      <p:grpSp>
        <p:nvGrpSpPr>
          <p:cNvPr id="706" name="Group 705">
            <a:extLst>
              <a:ext uri="{FF2B5EF4-FFF2-40B4-BE49-F238E27FC236}">
                <a16:creationId xmlns:a16="http://schemas.microsoft.com/office/drawing/2014/main" xmlns="" id="{696A863B-E6E5-0246-88BE-1877F61A6EF5}"/>
              </a:ext>
            </a:extLst>
          </p:cNvPr>
          <p:cNvGrpSpPr/>
          <p:nvPr/>
        </p:nvGrpSpPr>
        <p:grpSpPr>
          <a:xfrm>
            <a:off x="4949159" y="5823652"/>
            <a:ext cx="1390069" cy="533650"/>
            <a:chOff x="974160" y="4536654"/>
            <a:chExt cx="1799270" cy="633723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xmlns="" id="{650E0145-D5C1-2548-8D1F-B4B5EFFE5F07}"/>
                </a:ext>
              </a:extLst>
            </p:cNvPr>
            <p:cNvSpPr/>
            <p:nvPr/>
          </p:nvSpPr>
          <p:spPr>
            <a:xfrm>
              <a:off x="974160" y="4591300"/>
              <a:ext cx="235527" cy="214745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EAAF3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xmlns="" id="{6AC021CD-1F1F-9548-A717-FCC4AE6402C3}"/>
                </a:ext>
              </a:extLst>
            </p:cNvPr>
            <p:cNvSpPr/>
            <p:nvPr/>
          </p:nvSpPr>
          <p:spPr>
            <a:xfrm>
              <a:off x="974160" y="4955283"/>
              <a:ext cx="235527" cy="21474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37409805-8B40-F64B-BE5C-68B265D1A78A}"/>
                </a:ext>
              </a:extLst>
            </p:cNvPr>
            <p:cNvSpPr txBox="1"/>
            <p:nvPr/>
          </p:nvSpPr>
          <p:spPr>
            <a:xfrm>
              <a:off x="1329583" y="4536654"/>
              <a:ext cx="14438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HW Thread 2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xmlns="" id="{7127455C-5FB9-7448-B1E1-144343D3E8AE}"/>
                </a:ext>
              </a:extLst>
            </p:cNvPr>
            <p:cNvSpPr txBox="1"/>
            <p:nvPr/>
          </p:nvSpPr>
          <p:spPr>
            <a:xfrm>
              <a:off x="1329583" y="4893378"/>
              <a:ext cx="14438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HW Thread 1</a:t>
              </a:r>
            </a:p>
          </p:txBody>
        </p:sp>
      </p:grpSp>
      <p:sp>
        <p:nvSpPr>
          <p:cNvPr id="412" name="TextBox 411">
            <a:extLst>
              <a:ext uri="{FF2B5EF4-FFF2-40B4-BE49-F238E27FC236}">
                <a16:creationId xmlns:a16="http://schemas.microsoft.com/office/drawing/2014/main" xmlns="" id="{DF907CC3-643D-CE4A-B4F0-4F73A0C1F714}"/>
              </a:ext>
            </a:extLst>
          </p:cNvPr>
          <p:cNvSpPr txBox="1"/>
          <p:nvPr/>
        </p:nvSpPr>
        <p:spPr>
          <a:xfrm>
            <a:off x="10924629" y="5952456"/>
            <a:ext cx="1186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Execution</a:t>
            </a:r>
            <a:r>
              <a:rPr lang="en-US" dirty="0"/>
              <a:t> </a:t>
            </a:r>
            <a:r>
              <a:rPr lang="en-US" sz="1400" dirty="0"/>
              <a:t>Port</a:t>
            </a:r>
            <a:endParaRPr lang="en-US" dirty="0"/>
          </a:p>
        </p:txBody>
      </p:sp>
      <p:grpSp>
        <p:nvGrpSpPr>
          <p:cNvPr id="415" name="Group 414">
            <a:extLst>
              <a:ext uri="{FF2B5EF4-FFF2-40B4-BE49-F238E27FC236}">
                <a16:creationId xmlns:a16="http://schemas.microsoft.com/office/drawing/2014/main" xmlns="" id="{7BEBA037-4DB3-3444-8D74-3FE684C9F6E7}"/>
              </a:ext>
            </a:extLst>
          </p:cNvPr>
          <p:cNvGrpSpPr/>
          <p:nvPr/>
        </p:nvGrpSpPr>
        <p:grpSpPr>
          <a:xfrm>
            <a:off x="6799943" y="4085770"/>
            <a:ext cx="5218242" cy="2278653"/>
            <a:chOff x="5965794" y="3800819"/>
            <a:chExt cx="6052391" cy="2563605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xmlns="" id="{1BFE1B9D-AB82-8E47-B461-9FABAD9CC988}"/>
                </a:ext>
              </a:extLst>
            </p:cNvPr>
            <p:cNvGrpSpPr/>
            <p:nvPr/>
          </p:nvGrpSpPr>
          <p:grpSpPr>
            <a:xfrm>
              <a:off x="5965794" y="4807551"/>
              <a:ext cx="1138051" cy="848761"/>
              <a:chOff x="1163782" y="3657600"/>
              <a:chExt cx="1323109" cy="1044284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EE22D467-9036-D848-9EAF-9BD90508B343}"/>
                  </a:ext>
                </a:extLst>
              </p:cNvPr>
              <p:cNvSpPr/>
              <p:nvPr/>
            </p:nvSpPr>
            <p:spPr>
              <a:xfrm>
                <a:off x="1489364" y="3657600"/>
                <a:ext cx="235527" cy="21474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EAAF38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69A05BEF-86D1-5C40-9E6A-14CE93B098FC}"/>
                  </a:ext>
                </a:extLst>
              </p:cNvPr>
              <p:cNvSpPr/>
              <p:nvPr/>
            </p:nvSpPr>
            <p:spPr>
              <a:xfrm>
                <a:off x="1863438" y="3786616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F677BE66-ACCE-8242-8B73-07157A6C3DE5}"/>
                  </a:ext>
                </a:extLst>
              </p:cNvPr>
              <p:cNvSpPr/>
              <p:nvPr/>
            </p:nvSpPr>
            <p:spPr>
              <a:xfrm>
                <a:off x="1898073" y="4170216"/>
                <a:ext cx="235527" cy="21474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EAAF38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FB510CED-A197-874A-8B77-950D55218A38}"/>
                  </a:ext>
                </a:extLst>
              </p:cNvPr>
              <p:cNvSpPr/>
              <p:nvPr/>
            </p:nvSpPr>
            <p:spPr>
              <a:xfrm>
                <a:off x="2251364" y="3872345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43491BDF-FDCA-684C-B719-855ED0148817}"/>
                  </a:ext>
                </a:extLst>
              </p:cNvPr>
              <p:cNvSpPr/>
              <p:nvPr/>
            </p:nvSpPr>
            <p:spPr>
              <a:xfrm>
                <a:off x="1163782" y="3955471"/>
                <a:ext cx="235527" cy="21474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EAAF38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16D1ECB6-C982-CD40-B7E7-42C572938033}"/>
                  </a:ext>
                </a:extLst>
              </p:cNvPr>
              <p:cNvSpPr/>
              <p:nvPr/>
            </p:nvSpPr>
            <p:spPr>
              <a:xfrm>
                <a:off x="1489364" y="4080161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15C8CE02-F9BB-F046-9639-95992C1F4FB8}"/>
                  </a:ext>
                </a:extLst>
              </p:cNvPr>
              <p:cNvSpPr/>
              <p:nvPr/>
            </p:nvSpPr>
            <p:spPr>
              <a:xfrm>
                <a:off x="1537854" y="4471553"/>
                <a:ext cx="235527" cy="21474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EAAF38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B91E5629-7CC2-474B-AA0A-99AB3B41A531}"/>
                  </a:ext>
                </a:extLst>
              </p:cNvPr>
              <p:cNvSpPr/>
              <p:nvPr/>
            </p:nvSpPr>
            <p:spPr>
              <a:xfrm>
                <a:off x="2015837" y="4487139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xmlns="" id="{33877335-C685-C443-BE8C-23D00D4D3BC1}"/>
                </a:ext>
              </a:extLst>
            </p:cNvPr>
            <p:cNvGrpSpPr/>
            <p:nvPr/>
          </p:nvGrpSpPr>
          <p:grpSpPr>
            <a:xfrm>
              <a:off x="7484915" y="4560624"/>
              <a:ext cx="816302" cy="1396304"/>
              <a:chOff x="4003961" y="2985655"/>
              <a:chExt cx="949040" cy="171796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254C5DA0-4658-A34D-BE8D-73E75F03AA29}"/>
                  </a:ext>
                </a:extLst>
              </p:cNvPr>
              <p:cNvSpPr/>
              <p:nvPr/>
            </p:nvSpPr>
            <p:spPr>
              <a:xfrm>
                <a:off x="4003964" y="2985655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08E20EF7-CB41-CE40-9722-8AED4EE03D1D}"/>
                  </a:ext>
                </a:extLst>
              </p:cNvPr>
              <p:cNvSpPr/>
              <p:nvPr/>
            </p:nvSpPr>
            <p:spPr>
              <a:xfrm>
                <a:off x="4003963" y="3200400"/>
                <a:ext cx="235527" cy="21474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EAAF38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15630107-4DE7-854E-8802-F22990738C71}"/>
                  </a:ext>
                </a:extLst>
              </p:cNvPr>
              <p:cNvSpPr/>
              <p:nvPr/>
            </p:nvSpPr>
            <p:spPr>
              <a:xfrm>
                <a:off x="4003963" y="3415145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300F343D-9B3A-E746-8636-40E6CE89BF89}"/>
                  </a:ext>
                </a:extLst>
              </p:cNvPr>
              <p:cNvSpPr/>
              <p:nvPr/>
            </p:nvSpPr>
            <p:spPr>
              <a:xfrm>
                <a:off x="4003962" y="3629890"/>
                <a:ext cx="235527" cy="21474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EAAF38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2E696F57-9B2C-BE46-8B48-FC24642A87F9}"/>
                  </a:ext>
                </a:extLst>
              </p:cNvPr>
              <p:cNvSpPr/>
              <p:nvPr/>
            </p:nvSpPr>
            <p:spPr>
              <a:xfrm>
                <a:off x="4003963" y="3844635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D71E9139-ACC8-B549-907E-C74F4C4645C8}"/>
                  </a:ext>
                </a:extLst>
              </p:cNvPr>
              <p:cNvSpPr/>
              <p:nvPr/>
            </p:nvSpPr>
            <p:spPr>
              <a:xfrm>
                <a:off x="4003962" y="4059380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1EE8085B-2710-6840-B028-7C7B7EF66C87}"/>
                  </a:ext>
                </a:extLst>
              </p:cNvPr>
              <p:cNvSpPr/>
              <p:nvPr/>
            </p:nvSpPr>
            <p:spPr>
              <a:xfrm>
                <a:off x="4003962" y="4274125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A38CB3E9-AE31-B24C-B244-0E61750344B5}"/>
                  </a:ext>
                </a:extLst>
              </p:cNvPr>
              <p:cNvSpPr/>
              <p:nvPr/>
            </p:nvSpPr>
            <p:spPr>
              <a:xfrm>
                <a:off x="4003961" y="4488870"/>
                <a:ext cx="235527" cy="21474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EAAF38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09FDF118-8475-9343-941F-4365E420C48B}"/>
                  </a:ext>
                </a:extLst>
              </p:cNvPr>
              <p:cNvSpPr/>
              <p:nvPr/>
            </p:nvSpPr>
            <p:spPr>
              <a:xfrm>
                <a:off x="4239490" y="2985655"/>
                <a:ext cx="235527" cy="21474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EAAF38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A2273787-FB17-3C46-B198-AECAB424DF92}"/>
                  </a:ext>
                </a:extLst>
              </p:cNvPr>
              <p:cNvSpPr/>
              <p:nvPr/>
            </p:nvSpPr>
            <p:spPr>
              <a:xfrm>
                <a:off x="4239489" y="3200400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0018D5BC-8757-5C4B-B34A-028F360DDAFD}"/>
                  </a:ext>
                </a:extLst>
              </p:cNvPr>
              <p:cNvSpPr/>
              <p:nvPr/>
            </p:nvSpPr>
            <p:spPr>
              <a:xfrm>
                <a:off x="4239489" y="3415145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64E8077B-8025-3948-829B-764E2B639A40}"/>
                  </a:ext>
                </a:extLst>
              </p:cNvPr>
              <p:cNvSpPr/>
              <p:nvPr/>
            </p:nvSpPr>
            <p:spPr>
              <a:xfrm>
                <a:off x="4239488" y="3629890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98E1B930-BD8D-F94B-8195-EB9EE2DF8A38}"/>
                  </a:ext>
                </a:extLst>
              </p:cNvPr>
              <p:cNvSpPr/>
              <p:nvPr/>
            </p:nvSpPr>
            <p:spPr>
              <a:xfrm>
                <a:off x="4239489" y="3844635"/>
                <a:ext cx="235527" cy="21474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EAAF38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4D2A85C3-5B7C-644A-A783-BDD2DC5A77D9}"/>
                  </a:ext>
                </a:extLst>
              </p:cNvPr>
              <p:cNvSpPr/>
              <p:nvPr/>
            </p:nvSpPr>
            <p:spPr>
              <a:xfrm>
                <a:off x="4239488" y="4059380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92052632-B66C-EE45-BFDE-5C7ED5BE8DC6}"/>
                  </a:ext>
                </a:extLst>
              </p:cNvPr>
              <p:cNvSpPr/>
              <p:nvPr/>
            </p:nvSpPr>
            <p:spPr>
              <a:xfrm>
                <a:off x="4239488" y="4274125"/>
                <a:ext cx="235527" cy="21474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EAAF38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694348EB-2B96-5941-985A-EC10B10A768F}"/>
                  </a:ext>
                </a:extLst>
              </p:cNvPr>
              <p:cNvSpPr/>
              <p:nvPr/>
            </p:nvSpPr>
            <p:spPr>
              <a:xfrm>
                <a:off x="4239487" y="4488870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345673DE-9C22-3A4C-A42C-12EBC1AC098F}"/>
                  </a:ext>
                </a:extLst>
              </p:cNvPr>
              <p:cNvSpPr/>
              <p:nvPr/>
            </p:nvSpPr>
            <p:spPr>
              <a:xfrm>
                <a:off x="4481948" y="2985655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E5441E4A-6F28-2347-A179-216A7D8E0EAF}"/>
                  </a:ext>
                </a:extLst>
              </p:cNvPr>
              <p:cNvSpPr/>
              <p:nvPr/>
            </p:nvSpPr>
            <p:spPr>
              <a:xfrm>
                <a:off x="4481947" y="3200400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23271D8D-8711-0049-A98B-F9DC6D4717FF}"/>
                  </a:ext>
                </a:extLst>
              </p:cNvPr>
              <p:cNvSpPr/>
              <p:nvPr/>
            </p:nvSpPr>
            <p:spPr>
              <a:xfrm>
                <a:off x="4481947" y="3415145"/>
                <a:ext cx="235527" cy="21474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EAAF38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DBEFC325-3CD7-8F41-BB58-382724C549E9}"/>
                  </a:ext>
                </a:extLst>
              </p:cNvPr>
              <p:cNvSpPr/>
              <p:nvPr/>
            </p:nvSpPr>
            <p:spPr>
              <a:xfrm>
                <a:off x="4481946" y="3629890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5D12C1FB-873F-7F4B-B7BC-C41EB1D79694}"/>
                  </a:ext>
                </a:extLst>
              </p:cNvPr>
              <p:cNvSpPr/>
              <p:nvPr/>
            </p:nvSpPr>
            <p:spPr>
              <a:xfrm>
                <a:off x="4481947" y="3844635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3924C712-05B5-D343-B896-CCD81E189EA6}"/>
                  </a:ext>
                </a:extLst>
              </p:cNvPr>
              <p:cNvSpPr/>
              <p:nvPr/>
            </p:nvSpPr>
            <p:spPr>
              <a:xfrm>
                <a:off x="4481946" y="4059380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688174AB-EDB7-0B49-90E4-79A09CEA8A90}"/>
                  </a:ext>
                </a:extLst>
              </p:cNvPr>
              <p:cNvSpPr/>
              <p:nvPr/>
            </p:nvSpPr>
            <p:spPr>
              <a:xfrm>
                <a:off x="4481946" y="4274125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EC63808D-DD1E-9A44-932A-197915E64244}"/>
                  </a:ext>
                </a:extLst>
              </p:cNvPr>
              <p:cNvSpPr/>
              <p:nvPr/>
            </p:nvSpPr>
            <p:spPr>
              <a:xfrm>
                <a:off x="4481945" y="4488870"/>
                <a:ext cx="235527" cy="21474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EAAF38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302B5121-EEDF-B640-8236-BA52ADE131D0}"/>
                  </a:ext>
                </a:extLst>
              </p:cNvPr>
              <p:cNvSpPr/>
              <p:nvPr/>
            </p:nvSpPr>
            <p:spPr>
              <a:xfrm>
                <a:off x="4717474" y="2985655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CCF32F30-548A-2542-BF09-77A583479BE9}"/>
                  </a:ext>
                </a:extLst>
              </p:cNvPr>
              <p:cNvSpPr/>
              <p:nvPr/>
            </p:nvSpPr>
            <p:spPr>
              <a:xfrm>
                <a:off x="4717473" y="3200400"/>
                <a:ext cx="235527" cy="21474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EAAF38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C4FA5714-2222-F843-BB1A-2A95A48EA863}"/>
                  </a:ext>
                </a:extLst>
              </p:cNvPr>
              <p:cNvSpPr/>
              <p:nvPr/>
            </p:nvSpPr>
            <p:spPr>
              <a:xfrm>
                <a:off x="4717473" y="3415145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B076BB09-0EE2-934B-8C2F-851DA78A3434}"/>
                  </a:ext>
                </a:extLst>
              </p:cNvPr>
              <p:cNvSpPr/>
              <p:nvPr/>
            </p:nvSpPr>
            <p:spPr>
              <a:xfrm>
                <a:off x="4717472" y="3629890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CEDAAEE7-0AFD-CF44-A6EA-6897BA6BAA41}"/>
                  </a:ext>
                </a:extLst>
              </p:cNvPr>
              <p:cNvSpPr/>
              <p:nvPr/>
            </p:nvSpPr>
            <p:spPr>
              <a:xfrm>
                <a:off x="4717473" y="3844635"/>
                <a:ext cx="235527" cy="21474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EAAF38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67A810BE-82A9-4746-A04A-09D0390DE8B9}"/>
                  </a:ext>
                </a:extLst>
              </p:cNvPr>
              <p:cNvSpPr/>
              <p:nvPr/>
            </p:nvSpPr>
            <p:spPr>
              <a:xfrm>
                <a:off x="4717472" y="4059380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95B89A94-E690-1440-8732-3F57E0E4A77B}"/>
                  </a:ext>
                </a:extLst>
              </p:cNvPr>
              <p:cNvSpPr/>
              <p:nvPr/>
            </p:nvSpPr>
            <p:spPr>
              <a:xfrm>
                <a:off x="4717472" y="4274125"/>
                <a:ext cx="235527" cy="21474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EAAF38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49389189-BA10-6A41-B8FA-547F7A7284C1}"/>
                  </a:ext>
                </a:extLst>
              </p:cNvPr>
              <p:cNvSpPr/>
              <p:nvPr/>
            </p:nvSpPr>
            <p:spPr>
              <a:xfrm>
                <a:off x="4717471" y="4488870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xmlns="" id="{F75869CC-7F1F-D94B-9A9C-A38F01CA5C2C}"/>
                </a:ext>
              </a:extLst>
            </p:cNvPr>
            <p:cNvGrpSpPr/>
            <p:nvPr/>
          </p:nvGrpSpPr>
          <p:grpSpPr>
            <a:xfrm>
              <a:off x="8796634" y="4356855"/>
              <a:ext cx="816300" cy="700009"/>
              <a:chOff x="5962301" y="2985655"/>
              <a:chExt cx="949038" cy="861265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C90E5A36-3151-7048-9E26-31DFD2846453}"/>
                  </a:ext>
                </a:extLst>
              </p:cNvPr>
              <p:cNvSpPr/>
              <p:nvPr/>
            </p:nvSpPr>
            <p:spPr>
              <a:xfrm>
                <a:off x="5962302" y="2985655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7E1D6BF6-704F-1445-87B2-169F98F73196}"/>
                  </a:ext>
                </a:extLst>
              </p:cNvPr>
              <p:cNvSpPr/>
              <p:nvPr/>
            </p:nvSpPr>
            <p:spPr>
              <a:xfrm>
                <a:off x="5962301" y="3200400"/>
                <a:ext cx="235527" cy="21474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EAAF38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0D9F65E4-8001-0D4F-9F71-666F7144D0DE}"/>
                  </a:ext>
                </a:extLst>
              </p:cNvPr>
              <p:cNvSpPr/>
              <p:nvPr/>
            </p:nvSpPr>
            <p:spPr>
              <a:xfrm>
                <a:off x="6197828" y="2985655"/>
                <a:ext cx="235527" cy="21474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EAAF38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45F7C2B6-E418-F148-ABE0-886DCB4DD1D4}"/>
                  </a:ext>
                </a:extLst>
              </p:cNvPr>
              <p:cNvSpPr/>
              <p:nvPr/>
            </p:nvSpPr>
            <p:spPr>
              <a:xfrm>
                <a:off x="6197827" y="3200400"/>
                <a:ext cx="235527" cy="21474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EAAF38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144F14DF-AA85-CF42-8BEF-9DC25E02D353}"/>
                  </a:ext>
                </a:extLst>
              </p:cNvPr>
              <p:cNvSpPr/>
              <p:nvPr/>
            </p:nvSpPr>
            <p:spPr>
              <a:xfrm>
                <a:off x="6440286" y="2985655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8A10DAAD-19F8-F741-8F08-BA87AAF1357E}"/>
                  </a:ext>
                </a:extLst>
              </p:cNvPr>
              <p:cNvSpPr/>
              <p:nvPr/>
            </p:nvSpPr>
            <p:spPr>
              <a:xfrm>
                <a:off x="6440285" y="3200400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99DBA8AA-0684-3A46-A27D-1AC61FE41A50}"/>
                  </a:ext>
                </a:extLst>
              </p:cNvPr>
              <p:cNvSpPr/>
              <p:nvPr/>
            </p:nvSpPr>
            <p:spPr>
              <a:xfrm>
                <a:off x="6675812" y="2985655"/>
                <a:ext cx="235527" cy="21474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EAAF38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2714498F-A562-364D-9127-935B55C64147}"/>
                  </a:ext>
                </a:extLst>
              </p:cNvPr>
              <p:cNvSpPr/>
              <p:nvPr/>
            </p:nvSpPr>
            <p:spPr>
              <a:xfrm>
                <a:off x="6675811" y="3200400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8F3FC063-9545-E64E-8EE8-2CF28ECEA186}"/>
                  </a:ext>
                </a:extLst>
              </p:cNvPr>
              <p:cNvSpPr/>
              <p:nvPr/>
            </p:nvSpPr>
            <p:spPr>
              <a:xfrm>
                <a:off x="5962301" y="3417430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1AB9A141-7B29-B741-B30F-AC508E226008}"/>
                  </a:ext>
                </a:extLst>
              </p:cNvPr>
              <p:cNvSpPr/>
              <p:nvPr/>
            </p:nvSpPr>
            <p:spPr>
              <a:xfrm>
                <a:off x="5962301" y="3632175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8B7FEE91-EFD5-144D-842D-25DBB9DB6EFA}"/>
                  </a:ext>
                </a:extLst>
              </p:cNvPr>
              <p:cNvSpPr/>
              <p:nvPr/>
            </p:nvSpPr>
            <p:spPr>
              <a:xfrm>
                <a:off x="6197827" y="3417430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15A7FC7E-F204-8249-BFC3-F54DF23E3EF1}"/>
                  </a:ext>
                </a:extLst>
              </p:cNvPr>
              <p:cNvSpPr/>
              <p:nvPr/>
            </p:nvSpPr>
            <p:spPr>
              <a:xfrm>
                <a:off x="6197827" y="3632175"/>
                <a:ext cx="235527" cy="21474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EAAF38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C4ACA9E5-9A1D-C14B-9DD0-8B9631D135CF}"/>
                  </a:ext>
                </a:extLst>
              </p:cNvPr>
              <p:cNvSpPr/>
              <p:nvPr/>
            </p:nvSpPr>
            <p:spPr>
              <a:xfrm>
                <a:off x="6440285" y="3417430"/>
                <a:ext cx="235527" cy="21474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EAAF38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AC5D90D5-FFB4-624C-9C69-265BD78A270F}"/>
                  </a:ext>
                </a:extLst>
              </p:cNvPr>
              <p:cNvSpPr/>
              <p:nvPr/>
            </p:nvSpPr>
            <p:spPr>
              <a:xfrm>
                <a:off x="6440285" y="3632175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1E5ACC99-7FE6-0544-91CA-178364BEDED1}"/>
                  </a:ext>
                </a:extLst>
              </p:cNvPr>
              <p:cNvSpPr/>
              <p:nvPr/>
            </p:nvSpPr>
            <p:spPr>
              <a:xfrm>
                <a:off x="6675811" y="3417430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12817495-7A2D-444B-B75F-1AB29853CB72}"/>
                  </a:ext>
                </a:extLst>
              </p:cNvPr>
              <p:cNvSpPr/>
              <p:nvPr/>
            </p:nvSpPr>
            <p:spPr>
              <a:xfrm>
                <a:off x="6675811" y="3632175"/>
                <a:ext cx="235527" cy="21474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EAAF38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xmlns="" id="{5012C2C8-9EA6-6640-92E6-BA56212AA383}"/>
                </a:ext>
              </a:extLst>
            </p:cNvPr>
            <p:cNvGrpSpPr/>
            <p:nvPr/>
          </p:nvGrpSpPr>
          <p:grpSpPr>
            <a:xfrm>
              <a:off x="8788111" y="5224189"/>
              <a:ext cx="816301" cy="698152"/>
              <a:chOff x="8443681" y="3283926"/>
              <a:chExt cx="949039" cy="858980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F03F7E41-75BF-3742-8345-AAF63F5722BB}"/>
                  </a:ext>
                </a:extLst>
              </p:cNvPr>
              <p:cNvSpPr/>
              <p:nvPr/>
            </p:nvSpPr>
            <p:spPr>
              <a:xfrm>
                <a:off x="8443682" y="3283926"/>
                <a:ext cx="235527" cy="21474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EAAF38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DA94D787-8EE5-7641-9CC5-279B2CB0D6E3}"/>
                  </a:ext>
                </a:extLst>
              </p:cNvPr>
              <p:cNvSpPr/>
              <p:nvPr/>
            </p:nvSpPr>
            <p:spPr>
              <a:xfrm>
                <a:off x="8443683" y="3498671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08438590-F86A-9744-93FB-23177178185F}"/>
                  </a:ext>
                </a:extLst>
              </p:cNvPr>
              <p:cNvSpPr/>
              <p:nvPr/>
            </p:nvSpPr>
            <p:spPr>
              <a:xfrm>
                <a:off x="8679208" y="3283926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13E3892C-860F-C54C-9A49-6CDF4D3BBABA}"/>
                  </a:ext>
                </a:extLst>
              </p:cNvPr>
              <p:cNvSpPr/>
              <p:nvPr/>
            </p:nvSpPr>
            <p:spPr>
              <a:xfrm>
                <a:off x="8679209" y="3498671"/>
                <a:ext cx="235527" cy="21474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EAAF38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DA69A3B6-101D-0940-A777-E8EFFAFB9CE6}"/>
                  </a:ext>
                </a:extLst>
              </p:cNvPr>
              <p:cNvSpPr/>
              <p:nvPr/>
            </p:nvSpPr>
            <p:spPr>
              <a:xfrm>
                <a:off x="8921666" y="3283926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83AD7788-DB8C-4E46-AE4C-40D6F2A88401}"/>
                  </a:ext>
                </a:extLst>
              </p:cNvPr>
              <p:cNvSpPr/>
              <p:nvPr/>
            </p:nvSpPr>
            <p:spPr>
              <a:xfrm>
                <a:off x="8921667" y="3498671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2B63E960-122F-1C42-9F26-19BD96CA13FA}"/>
                  </a:ext>
                </a:extLst>
              </p:cNvPr>
              <p:cNvSpPr/>
              <p:nvPr/>
            </p:nvSpPr>
            <p:spPr>
              <a:xfrm>
                <a:off x="9157192" y="3283926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F54223A9-63C8-9040-9485-1CDF65161C55}"/>
                  </a:ext>
                </a:extLst>
              </p:cNvPr>
              <p:cNvSpPr/>
              <p:nvPr/>
            </p:nvSpPr>
            <p:spPr>
              <a:xfrm>
                <a:off x="9157193" y="3498671"/>
                <a:ext cx="235527" cy="21474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EAAF38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0748C885-25C6-BA4F-8010-955FC711027C}"/>
                  </a:ext>
                </a:extLst>
              </p:cNvPr>
              <p:cNvSpPr/>
              <p:nvPr/>
            </p:nvSpPr>
            <p:spPr>
              <a:xfrm>
                <a:off x="8443681" y="3713416"/>
                <a:ext cx="235527" cy="21474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EAAF38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6DE059C8-68AC-3E48-BC86-FDF27169A2D6}"/>
                  </a:ext>
                </a:extLst>
              </p:cNvPr>
              <p:cNvSpPr/>
              <p:nvPr/>
            </p:nvSpPr>
            <p:spPr>
              <a:xfrm>
                <a:off x="8443681" y="3928161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3A87FA4E-7857-C543-B529-DF3786FCC6F0}"/>
                  </a:ext>
                </a:extLst>
              </p:cNvPr>
              <p:cNvSpPr/>
              <p:nvPr/>
            </p:nvSpPr>
            <p:spPr>
              <a:xfrm>
                <a:off x="8679207" y="3713416"/>
                <a:ext cx="235527" cy="21474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EAAF38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E112282D-59DA-2140-B69E-16126959A0A2}"/>
                  </a:ext>
                </a:extLst>
              </p:cNvPr>
              <p:cNvSpPr/>
              <p:nvPr/>
            </p:nvSpPr>
            <p:spPr>
              <a:xfrm>
                <a:off x="8679207" y="3928161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BEAE7EC2-7197-074A-810E-B10B3FC1514D}"/>
                  </a:ext>
                </a:extLst>
              </p:cNvPr>
              <p:cNvSpPr/>
              <p:nvPr/>
            </p:nvSpPr>
            <p:spPr>
              <a:xfrm>
                <a:off x="8921665" y="3713416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B2BF903D-A7D5-744A-B9A8-0DE7C3A1BF0D}"/>
                  </a:ext>
                </a:extLst>
              </p:cNvPr>
              <p:cNvSpPr/>
              <p:nvPr/>
            </p:nvSpPr>
            <p:spPr>
              <a:xfrm>
                <a:off x="8921665" y="3928161"/>
                <a:ext cx="235527" cy="21474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EAAF38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9D16799D-9B11-C24D-BF96-46B3D2839971}"/>
                  </a:ext>
                </a:extLst>
              </p:cNvPr>
              <p:cNvSpPr/>
              <p:nvPr/>
            </p:nvSpPr>
            <p:spPr>
              <a:xfrm>
                <a:off x="9157191" y="3713416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xmlns="" id="{519E96AC-7DEB-9340-A3A8-BE4E23AF6202}"/>
                  </a:ext>
                </a:extLst>
              </p:cNvPr>
              <p:cNvSpPr/>
              <p:nvPr/>
            </p:nvSpPr>
            <p:spPr>
              <a:xfrm>
                <a:off x="9157191" y="3928161"/>
                <a:ext cx="235527" cy="21474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EAAF38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xmlns="" id="{58857A15-7100-E248-A822-956429F9E6DC}"/>
                </a:ext>
              </a:extLst>
            </p:cNvPr>
            <p:cNvGrpSpPr/>
            <p:nvPr/>
          </p:nvGrpSpPr>
          <p:grpSpPr>
            <a:xfrm>
              <a:off x="10027250" y="4465297"/>
              <a:ext cx="631232" cy="584354"/>
              <a:chOff x="8105324" y="2985655"/>
              <a:chExt cx="733876" cy="820190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C69CA961-264D-E64E-A94A-C2659F45EED1}"/>
                  </a:ext>
                </a:extLst>
              </p:cNvPr>
              <p:cNvSpPr/>
              <p:nvPr/>
            </p:nvSpPr>
            <p:spPr>
              <a:xfrm>
                <a:off x="8105324" y="2985655"/>
                <a:ext cx="733876" cy="41009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EAAF38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D16C27D3-482D-D148-8A43-35125F20AFF4}"/>
                  </a:ext>
                </a:extLst>
              </p:cNvPr>
              <p:cNvSpPr/>
              <p:nvPr/>
            </p:nvSpPr>
            <p:spPr>
              <a:xfrm>
                <a:off x="8105324" y="3395750"/>
                <a:ext cx="733876" cy="41009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xmlns="" id="{89FCD8D2-39D9-8A42-80CE-46BA40142982}"/>
                </a:ext>
              </a:extLst>
            </p:cNvPr>
            <p:cNvGrpSpPr/>
            <p:nvPr/>
          </p:nvGrpSpPr>
          <p:grpSpPr>
            <a:xfrm>
              <a:off x="10043467" y="5373024"/>
              <a:ext cx="631232" cy="292177"/>
              <a:chOff x="8105324" y="4564999"/>
              <a:chExt cx="733876" cy="410095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="" id="{F0E3F798-22CC-AE42-BADE-511B7945F878}"/>
                  </a:ext>
                </a:extLst>
              </p:cNvPr>
              <p:cNvSpPr/>
              <p:nvPr/>
            </p:nvSpPr>
            <p:spPr>
              <a:xfrm>
                <a:off x="8105324" y="4770047"/>
                <a:ext cx="733876" cy="20504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5642211F-C1D9-9344-96F9-2270B9AA4720}"/>
                  </a:ext>
                </a:extLst>
              </p:cNvPr>
              <p:cNvSpPr/>
              <p:nvPr/>
            </p:nvSpPr>
            <p:spPr>
              <a:xfrm>
                <a:off x="8105324" y="4564999"/>
                <a:ext cx="733876" cy="205047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EAAF38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xmlns="" id="{B0933157-9341-D441-8943-1833964B61AD}"/>
                </a:ext>
              </a:extLst>
            </p:cNvPr>
            <p:cNvGrpSpPr/>
            <p:nvPr/>
          </p:nvGrpSpPr>
          <p:grpSpPr>
            <a:xfrm>
              <a:off x="11060614" y="4067000"/>
              <a:ext cx="705476" cy="362812"/>
              <a:chOff x="9498666" y="2746375"/>
              <a:chExt cx="820193" cy="541770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57424455-8DD8-1F47-AB74-D3D321199168}"/>
                  </a:ext>
                </a:extLst>
              </p:cNvPr>
              <p:cNvSpPr/>
              <p:nvPr/>
            </p:nvSpPr>
            <p:spPr>
              <a:xfrm rot="16200000">
                <a:off x="9330305" y="2914736"/>
                <a:ext cx="541770" cy="205047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EAAF38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E803EDF5-3242-BB4E-ACCE-AFA3B587FED5}"/>
                  </a:ext>
                </a:extLst>
              </p:cNvPr>
              <p:cNvSpPr/>
              <p:nvPr/>
            </p:nvSpPr>
            <p:spPr>
              <a:xfrm rot="16200000">
                <a:off x="9535353" y="2914736"/>
                <a:ext cx="541770" cy="20504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78D4191B-C89E-F94A-98E4-29871595E224}"/>
                  </a:ext>
                </a:extLst>
              </p:cNvPr>
              <p:cNvSpPr/>
              <p:nvPr/>
            </p:nvSpPr>
            <p:spPr>
              <a:xfrm rot="16200000">
                <a:off x="9740402" y="2914736"/>
                <a:ext cx="541770" cy="205047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EAAF38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xmlns="" id="{8E17E245-EB35-674B-B086-1125485B3C0A}"/>
                  </a:ext>
                </a:extLst>
              </p:cNvPr>
              <p:cNvSpPr/>
              <p:nvPr/>
            </p:nvSpPr>
            <p:spPr>
              <a:xfrm rot="16200000">
                <a:off x="9945451" y="2914736"/>
                <a:ext cx="541770" cy="205047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EAAF38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xmlns="" id="{30DCD8F1-3D7C-9B4D-9EBA-E4341BD2F7B0}"/>
                </a:ext>
              </a:extLst>
            </p:cNvPr>
            <p:cNvGrpSpPr/>
            <p:nvPr/>
          </p:nvGrpSpPr>
          <p:grpSpPr>
            <a:xfrm>
              <a:off x="11060615" y="4568155"/>
              <a:ext cx="704758" cy="360859"/>
              <a:chOff x="9498666" y="3390189"/>
              <a:chExt cx="819358" cy="538853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08BBFAF1-2BB9-D042-BBC5-F450A8CB22B1}"/>
                  </a:ext>
                </a:extLst>
              </p:cNvPr>
              <p:cNvSpPr/>
              <p:nvPr/>
            </p:nvSpPr>
            <p:spPr>
              <a:xfrm rot="16200000">
                <a:off x="9331763" y="3557092"/>
                <a:ext cx="538853" cy="205047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EAAF38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xmlns="" id="{9058E70C-1110-8F4F-8F81-EB92B11A5DD0}"/>
                  </a:ext>
                </a:extLst>
              </p:cNvPr>
              <p:cNvSpPr/>
              <p:nvPr/>
            </p:nvSpPr>
            <p:spPr>
              <a:xfrm rot="16200000">
                <a:off x="9536811" y="3557092"/>
                <a:ext cx="538853" cy="20504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4B7E01A7-0C34-4C4E-85DB-A04A223A00BF}"/>
                  </a:ext>
                </a:extLst>
              </p:cNvPr>
              <p:cNvSpPr/>
              <p:nvPr/>
            </p:nvSpPr>
            <p:spPr>
              <a:xfrm rot="16200000">
                <a:off x="9741860" y="3557092"/>
                <a:ext cx="538853" cy="205047"/>
              </a:xfrm>
              <a:prstGeom prst="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xmlns="" id="{E925B9EB-C4D1-D446-A95E-229DA1E1856D}"/>
                  </a:ext>
                </a:extLst>
              </p:cNvPr>
              <p:cNvSpPr/>
              <p:nvPr/>
            </p:nvSpPr>
            <p:spPr>
              <a:xfrm rot="16200000">
                <a:off x="9946074" y="3557092"/>
                <a:ext cx="538853" cy="205047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EAAF38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1EF63AC-665D-D541-BC0E-00E3EEF38001}"/>
                  </a:ext>
                </a:extLst>
              </p:cNvPr>
              <p:cNvSpPr/>
              <p:nvPr/>
            </p:nvSpPr>
            <p:spPr>
              <a:xfrm rot="16200000">
                <a:off x="9946074" y="3557092"/>
                <a:ext cx="538853" cy="205047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EAAF38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xmlns="" id="{E71543FB-FE93-6840-8ECA-5E735FC1A183}"/>
                </a:ext>
              </a:extLst>
            </p:cNvPr>
            <p:cNvGrpSpPr/>
            <p:nvPr/>
          </p:nvGrpSpPr>
          <p:grpSpPr>
            <a:xfrm>
              <a:off x="11060615" y="5071906"/>
              <a:ext cx="704758" cy="361627"/>
              <a:chOff x="9498666" y="4034884"/>
              <a:chExt cx="819358" cy="540000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4DF3D873-0E52-994F-9A18-49C2D7C557F6}"/>
                  </a:ext>
                </a:extLst>
              </p:cNvPr>
              <p:cNvSpPr/>
              <p:nvPr/>
            </p:nvSpPr>
            <p:spPr>
              <a:xfrm rot="16200000">
                <a:off x="9331190" y="4202360"/>
                <a:ext cx="540000" cy="205047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EAAF38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491F86B0-C87F-474D-B7C4-18662A065CB3}"/>
                  </a:ext>
                </a:extLst>
              </p:cNvPr>
              <p:cNvSpPr/>
              <p:nvPr/>
            </p:nvSpPr>
            <p:spPr>
              <a:xfrm rot="16200000">
                <a:off x="9536238" y="4202360"/>
                <a:ext cx="540000" cy="20504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xmlns="" id="{8C71B173-ECF6-CD4F-8C78-1314B4FE2A87}"/>
                  </a:ext>
                </a:extLst>
              </p:cNvPr>
              <p:cNvSpPr/>
              <p:nvPr/>
            </p:nvSpPr>
            <p:spPr>
              <a:xfrm rot="16200000">
                <a:off x="9741287" y="4202360"/>
                <a:ext cx="540000" cy="205048"/>
              </a:xfrm>
              <a:prstGeom prst="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xmlns="" id="{C0EFC3C4-E0CE-9C4C-AD11-A5FB58B20960}"/>
                  </a:ext>
                </a:extLst>
              </p:cNvPr>
              <p:cNvSpPr/>
              <p:nvPr/>
            </p:nvSpPr>
            <p:spPr>
              <a:xfrm rot="16200000">
                <a:off x="9945501" y="4202360"/>
                <a:ext cx="540000" cy="205047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EAAF38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5CCCE978-69FC-3C44-B287-D0C3B50B675B}"/>
                  </a:ext>
                </a:extLst>
              </p:cNvPr>
              <p:cNvSpPr/>
              <p:nvPr/>
            </p:nvSpPr>
            <p:spPr>
              <a:xfrm rot="16200000">
                <a:off x="9945501" y="4202360"/>
                <a:ext cx="540000" cy="205047"/>
              </a:xfrm>
              <a:prstGeom prst="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4335017E-8C24-4E44-AECB-E2EDE6229FDF}"/>
                </a:ext>
              </a:extLst>
            </p:cNvPr>
            <p:cNvGrpSpPr/>
            <p:nvPr/>
          </p:nvGrpSpPr>
          <p:grpSpPr>
            <a:xfrm>
              <a:off x="11060614" y="5568514"/>
              <a:ext cx="704758" cy="361627"/>
              <a:chOff x="9498666" y="4675780"/>
              <a:chExt cx="819358" cy="540000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18F677E-6D90-3047-8955-E117DF006B83}"/>
                  </a:ext>
                </a:extLst>
              </p:cNvPr>
              <p:cNvSpPr/>
              <p:nvPr/>
            </p:nvSpPr>
            <p:spPr>
              <a:xfrm rot="16200000">
                <a:off x="9331190" y="4843256"/>
                <a:ext cx="540000" cy="205047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EAAF38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01D17FCD-2683-BB44-BC69-C9997C7001CB}"/>
                  </a:ext>
                </a:extLst>
              </p:cNvPr>
              <p:cNvSpPr/>
              <p:nvPr/>
            </p:nvSpPr>
            <p:spPr>
              <a:xfrm rot="16200000">
                <a:off x="9536238" y="4843256"/>
                <a:ext cx="540000" cy="20504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026D6B30-FEB3-C84D-BF60-1762555FA2E8}"/>
                  </a:ext>
                </a:extLst>
              </p:cNvPr>
              <p:cNvSpPr/>
              <p:nvPr/>
            </p:nvSpPr>
            <p:spPr>
              <a:xfrm rot="16200000">
                <a:off x="9741287" y="4843256"/>
                <a:ext cx="540000" cy="205048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EAAF38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2DA144FD-BA3E-7040-8902-2AF801C0CF91}"/>
                  </a:ext>
                </a:extLst>
              </p:cNvPr>
              <p:cNvSpPr/>
              <p:nvPr/>
            </p:nvSpPr>
            <p:spPr>
              <a:xfrm rot="16200000">
                <a:off x="9945501" y="4843256"/>
                <a:ext cx="540000" cy="205047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EAAF38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F4BCA56F-B2C9-EF48-8764-E265277F7022}"/>
                  </a:ext>
                </a:extLst>
              </p:cNvPr>
              <p:cNvSpPr/>
              <p:nvPr/>
            </p:nvSpPr>
            <p:spPr>
              <a:xfrm rot="16200000">
                <a:off x="9945501" y="4843256"/>
                <a:ext cx="540000" cy="205047"/>
              </a:xfrm>
              <a:prstGeom prst="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xmlns="" id="{CF21F936-F28E-7340-8333-54BE2C1D52FD}"/>
                </a:ext>
              </a:extLst>
            </p:cNvPr>
            <p:cNvCxnSpPr/>
            <p:nvPr/>
          </p:nvCxnSpPr>
          <p:spPr>
            <a:xfrm>
              <a:off x="7217546" y="3929553"/>
              <a:ext cx="0" cy="24268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xmlns="" id="{730B7225-FC58-C443-908D-B2B88A8F5EE1}"/>
                </a:ext>
              </a:extLst>
            </p:cNvPr>
            <p:cNvCxnSpPr/>
            <p:nvPr/>
          </p:nvCxnSpPr>
          <p:spPr>
            <a:xfrm>
              <a:off x="8582550" y="3929553"/>
              <a:ext cx="0" cy="24268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xmlns="" id="{74950CBB-6BF5-824A-BE1E-BC32EB27010B}"/>
                </a:ext>
              </a:extLst>
            </p:cNvPr>
            <p:cNvCxnSpPr/>
            <p:nvPr/>
          </p:nvCxnSpPr>
          <p:spPr>
            <a:xfrm>
              <a:off x="9846816" y="3929553"/>
              <a:ext cx="0" cy="24268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xmlns="" id="{26455DBC-A91C-9D41-8E56-9A9032FEBCED}"/>
                </a:ext>
              </a:extLst>
            </p:cNvPr>
            <p:cNvCxnSpPr/>
            <p:nvPr/>
          </p:nvCxnSpPr>
          <p:spPr>
            <a:xfrm>
              <a:off x="10809121" y="3937565"/>
              <a:ext cx="0" cy="24268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6" name="Straight Arrow Connector 345">
              <a:extLst>
                <a:ext uri="{FF2B5EF4-FFF2-40B4-BE49-F238E27FC236}">
                  <a16:creationId xmlns:a16="http://schemas.microsoft.com/office/drawing/2014/main" xmlns="" id="{8C4B1E8E-FE87-BE48-843A-67464B56ADEE}"/>
                </a:ext>
              </a:extLst>
            </p:cNvPr>
            <p:cNvCxnSpPr>
              <a:cxnSpLocks/>
            </p:cNvCxnSpPr>
            <p:nvPr/>
          </p:nvCxnSpPr>
          <p:spPr>
            <a:xfrm>
              <a:off x="7009728" y="5346045"/>
              <a:ext cx="415636" cy="0"/>
            </a:xfrm>
            <a:prstGeom prst="straightConnector1">
              <a:avLst/>
            </a:prstGeom>
            <a:ln w="50800">
              <a:solidFill>
                <a:srgbClr val="92D050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8" name="Straight Arrow Connector 347">
              <a:extLst>
                <a:ext uri="{FF2B5EF4-FFF2-40B4-BE49-F238E27FC236}">
                  <a16:creationId xmlns:a16="http://schemas.microsoft.com/office/drawing/2014/main" xmlns="" id="{E64A0B79-DB3E-BE4A-AA81-38B45A72824B}"/>
                </a:ext>
              </a:extLst>
            </p:cNvPr>
            <p:cNvCxnSpPr>
              <a:cxnSpLocks/>
            </p:cNvCxnSpPr>
            <p:nvPr/>
          </p:nvCxnSpPr>
          <p:spPr>
            <a:xfrm>
              <a:off x="8478982" y="4705931"/>
              <a:ext cx="317652" cy="9304"/>
            </a:xfrm>
            <a:prstGeom prst="straightConnector1">
              <a:avLst/>
            </a:prstGeom>
            <a:ln w="50800">
              <a:solidFill>
                <a:srgbClr val="92D050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9" name="Straight Arrow Connector 348">
              <a:extLst>
                <a:ext uri="{FF2B5EF4-FFF2-40B4-BE49-F238E27FC236}">
                  <a16:creationId xmlns:a16="http://schemas.microsoft.com/office/drawing/2014/main" xmlns="" id="{BC78702C-C540-8243-9083-F3F81077AC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78982" y="5568513"/>
              <a:ext cx="317652" cy="14755"/>
            </a:xfrm>
            <a:prstGeom prst="straightConnector1">
              <a:avLst/>
            </a:prstGeom>
            <a:ln w="50800">
              <a:solidFill>
                <a:srgbClr val="92D050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2" name="Straight Arrow Connector 351">
              <a:extLst>
                <a:ext uri="{FF2B5EF4-FFF2-40B4-BE49-F238E27FC236}">
                  <a16:creationId xmlns:a16="http://schemas.microsoft.com/office/drawing/2014/main" xmlns="" id="{CD35C1BA-BDAC-3045-B647-F1A4C4860B2A}"/>
                </a:ext>
              </a:extLst>
            </p:cNvPr>
            <p:cNvCxnSpPr>
              <a:cxnSpLocks/>
            </p:cNvCxnSpPr>
            <p:nvPr/>
          </p:nvCxnSpPr>
          <p:spPr>
            <a:xfrm>
              <a:off x="9618526" y="4793120"/>
              <a:ext cx="421444" cy="0"/>
            </a:xfrm>
            <a:prstGeom prst="straightConnector1">
              <a:avLst/>
            </a:prstGeom>
            <a:ln w="50800">
              <a:solidFill>
                <a:srgbClr val="92D050"/>
              </a:solidFill>
              <a:headEnd type="triangle"/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3" name="Straight Arrow Connector 352">
              <a:extLst>
                <a:ext uri="{FF2B5EF4-FFF2-40B4-BE49-F238E27FC236}">
                  <a16:creationId xmlns:a16="http://schemas.microsoft.com/office/drawing/2014/main" xmlns="" id="{DFB8F2B9-0BDF-F443-88FF-A02204B78BC9}"/>
                </a:ext>
              </a:extLst>
            </p:cNvPr>
            <p:cNvCxnSpPr>
              <a:cxnSpLocks/>
            </p:cNvCxnSpPr>
            <p:nvPr/>
          </p:nvCxnSpPr>
          <p:spPr>
            <a:xfrm>
              <a:off x="9604410" y="5568513"/>
              <a:ext cx="433786" cy="0"/>
            </a:xfrm>
            <a:prstGeom prst="straightConnector1">
              <a:avLst/>
            </a:prstGeom>
            <a:ln w="50800">
              <a:solidFill>
                <a:srgbClr val="92D050"/>
              </a:solidFill>
              <a:headEnd type="triangle"/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xmlns="" id="{B5F96F5C-721D-ED4A-B608-19342ECEF986}"/>
                </a:ext>
              </a:extLst>
            </p:cNvPr>
            <p:cNvCxnSpPr>
              <a:cxnSpLocks/>
            </p:cNvCxnSpPr>
            <p:nvPr/>
          </p:nvCxnSpPr>
          <p:spPr>
            <a:xfrm>
              <a:off x="8504431" y="4696309"/>
              <a:ext cx="0" cy="911543"/>
            </a:xfrm>
            <a:prstGeom prst="line">
              <a:avLst/>
            </a:prstGeom>
            <a:ln w="50800">
              <a:solidFill>
                <a:srgbClr val="92D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xmlns="" id="{6CB4A468-EF8F-664E-BF27-CAF992B72F87}"/>
                </a:ext>
              </a:extLst>
            </p:cNvPr>
            <p:cNvCxnSpPr>
              <a:cxnSpLocks/>
            </p:cNvCxnSpPr>
            <p:nvPr/>
          </p:nvCxnSpPr>
          <p:spPr>
            <a:xfrm>
              <a:off x="10658482" y="4749158"/>
              <a:ext cx="7937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xmlns="" id="{666E0A84-1760-494B-8607-255A4B7CC230}"/>
                </a:ext>
              </a:extLst>
            </p:cNvPr>
            <p:cNvCxnSpPr>
              <a:cxnSpLocks/>
            </p:cNvCxnSpPr>
            <p:nvPr/>
          </p:nvCxnSpPr>
          <p:spPr>
            <a:xfrm>
              <a:off x="8312781" y="5179464"/>
              <a:ext cx="191650" cy="0"/>
            </a:xfrm>
            <a:prstGeom prst="line">
              <a:avLst/>
            </a:prstGeom>
            <a:ln w="50800">
              <a:solidFill>
                <a:srgbClr val="92D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xmlns="" id="{F6BF0797-8CAD-6D47-875C-B6A2D7C1E598}"/>
                </a:ext>
              </a:extLst>
            </p:cNvPr>
            <p:cNvCxnSpPr>
              <a:cxnSpLocks/>
            </p:cNvCxnSpPr>
            <p:nvPr/>
          </p:nvCxnSpPr>
          <p:spPr>
            <a:xfrm>
              <a:off x="12010423" y="3800819"/>
              <a:ext cx="0" cy="1981571"/>
            </a:xfrm>
            <a:prstGeom prst="line">
              <a:avLst/>
            </a:prstGeom>
            <a:ln w="50800">
              <a:solidFill>
                <a:srgbClr val="92D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xmlns="" id="{B161C83D-ADDA-174B-9195-B43FBB1325E1}"/>
                </a:ext>
              </a:extLst>
            </p:cNvPr>
            <p:cNvCxnSpPr>
              <a:cxnSpLocks/>
            </p:cNvCxnSpPr>
            <p:nvPr/>
          </p:nvCxnSpPr>
          <p:spPr>
            <a:xfrm>
              <a:off x="11765373" y="4248407"/>
              <a:ext cx="245052" cy="0"/>
            </a:xfrm>
            <a:prstGeom prst="line">
              <a:avLst/>
            </a:prstGeom>
            <a:ln w="50800">
              <a:solidFill>
                <a:srgbClr val="92D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xmlns="" id="{5A099C75-4579-B94A-8453-E62CB3A216FF}"/>
                </a:ext>
              </a:extLst>
            </p:cNvPr>
            <p:cNvCxnSpPr>
              <a:cxnSpLocks/>
            </p:cNvCxnSpPr>
            <p:nvPr/>
          </p:nvCxnSpPr>
          <p:spPr>
            <a:xfrm>
              <a:off x="11765371" y="4783913"/>
              <a:ext cx="245052" cy="0"/>
            </a:xfrm>
            <a:prstGeom prst="line">
              <a:avLst/>
            </a:prstGeom>
            <a:ln w="50800">
              <a:solidFill>
                <a:srgbClr val="92D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xmlns="" id="{C0074D88-9F0C-3847-B148-E62B421F30C7}"/>
                </a:ext>
              </a:extLst>
            </p:cNvPr>
            <p:cNvCxnSpPr>
              <a:cxnSpLocks/>
            </p:cNvCxnSpPr>
            <p:nvPr/>
          </p:nvCxnSpPr>
          <p:spPr>
            <a:xfrm>
              <a:off x="11773133" y="5252719"/>
              <a:ext cx="245052" cy="0"/>
            </a:xfrm>
            <a:prstGeom prst="line">
              <a:avLst/>
            </a:prstGeom>
            <a:ln w="50800">
              <a:solidFill>
                <a:srgbClr val="92D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xmlns="" id="{196B35CD-EA58-AB42-BE0D-27C0364682CF}"/>
                </a:ext>
              </a:extLst>
            </p:cNvPr>
            <p:cNvCxnSpPr>
              <a:cxnSpLocks/>
            </p:cNvCxnSpPr>
            <p:nvPr/>
          </p:nvCxnSpPr>
          <p:spPr>
            <a:xfrm>
              <a:off x="11773133" y="5766945"/>
              <a:ext cx="245052" cy="0"/>
            </a:xfrm>
            <a:prstGeom prst="line">
              <a:avLst/>
            </a:prstGeom>
            <a:ln w="50800">
              <a:solidFill>
                <a:srgbClr val="92D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xmlns="" id="{19F927C8-9C31-5648-8586-6FDA38CE61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53671" y="3827622"/>
              <a:ext cx="5464514" cy="19735"/>
            </a:xfrm>
            <a:prstGeom prst="line">
              <a:avLst/>
            </a:prstGeom>
            <a:ln w="50800">
              <a:solidFill>
                <a:srgbClr val="92D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Arrow Connector 371">
              <a:extLst>
                <a:ext uri="{FF2B5EF4-FFF2-40B4-BE49-F238E27FC236}">
                  <a16:creationId xmlns:a16="http://schemas.microsoft.com/office/drawing/2014/main" xmlns="" id="{8D377975-9358-B341-88C2-7A6C47B076F7}"/>
                </a:ext>
              </a:extLst>
            </p:cNvPr>
            <p:cNvCxnSpPr>
              <a:cxnSpLocks/>
            </p:cNvCxnSpPr>
            <p:nvPr/>
          </p:nvCxnSpPr>
          <p:spPr>
            <a:xfrm>
              <a:off x="10867806" y="4130394"/>
              <a:ext cx="219640" cy="0"/>
            </a:xfrm>
            <a:prstGeom prst="straightConnector1">
              <a:avLst/>
            </a:prstGeom>
            <a:ln w="25400">
              <a:solidFill>
                <a:srgbClr val="92D050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xmlns="" id="{B30F6089-3A09-2A4E-8438-EBC4E9EA7EAA}"/>
                </a:ext>
              </a:extLst>
            </p:cNvPr>
            <p:cNvCxnSpPr>
              <a:cxnSpLocks/>
            </p:cNvCxnSpPr>
            <p:nvPr/>
          </p:nvCxnSpPr>
          <p:spPr>
            <a:xfrm>
              <a:off x="10867806" y="4117726"/>
              <a:ext cx="0" cy="1525918"/>
            </a:xfrm>
            <a:prstGeom prst="line">
              <a:avLst/>
            </a:prstGeom>
            <a:ln w="25400">
              <a:solidFill>
                <a:srgbClr val="92D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Arrow Connector 376">
              <a:extLst>
                <a:ext uri="{FF2B5EF4-FFF2-40B4-BE49-F238E27FC236}">
                  <a16:creationId xmlns:a16="http://schemas.microsoft.com/office/drawing/2014/main" xmlns="" id="{0785E0E6-30A3-3045-80DE-40802A1352E5}"/>
                </a:ext>
              </a:extLst>
            </p:cNvPr>
            <p:cNvCxnSpPr>
              <a:cxnSpLocks/>
            </p:cNvCxnSpPr>
            <p:nvPr/>
          </p:nvCxnSpPr>
          <p:spPr>
            <a:xfrm>
              <a:off x="10867806" y="4652331"/>
              <a:ext cx="219640" cy="0"/>
            </a:xfrm>
            <a:prstGeom prst="straightConnector1">
              <a:avLst/>
            </a:prstGeom>
            <a:ln w="25400">
              <a:solidFill>
                <a:srgbClr val="92D050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8" name="Straight Arrow Connector 377">
              <a:extLst>
                <a:ext uri="{FF2B5EF4-FFF2-40B4-BE49-F238E27FC236}">
                  <a16:creationId xmlns:a16="http://schemas.microsoft.com/office/drawing/2014/main" xmlns="" id="{932127D1-46A3-B145-A749-AB6F99399151}"/>
                </a:ext>
              </a:extLst>
            </p:cNvPr>
            <p:cNvCxnSpPr>
              <a:cxnSpLocks/>
            </p:cNvCxnSpPr>
            <p:nvPr/>
          </p:nvCxnSpPr>
          <p:spPr>
            <a:xfrm>
              <a:off x="10867806" y="5136248"/>
              <a:ext cx="219640" cy="0"/>
            </a:xfrm>
            <a:prstGeom prst="straightConnector1">
              <a:avLst/>
            </a:prstGeom>
            <a:ln w="25400">
              <a:solidFill>
                <a:srgbClr val="92D050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9" name="Straight Arrow Connector 378">
              <a:extLst>
                <a:ext uri="{FF2B5EF4-FFF2-40B4-BE49-F238E27FC236}">
                  <a16:creationId xmlns:a16="http://schemas.microsoft.com/office/drawing/2014/main" xmlns="" id="{E53DB60E-7414-5643-8AAB-C878D855A2BD}"/>
                </a:ext>
              </a:extLst>
            </p:cNvPr>
            <p:cNvCxnSpPr>
              <a:cxnSpLocks/>
            </p:cNvCxnSpPr>
            <p:nvPr/>
          </p:nvCxnSpPr>
          <p:spPr>
            <a:xfrm>
              <a:off x="10867806" y="5637013"/>
              <a:ext cx="219640" cy="0"/>
            </a:xfrm>
            <a:prstGeom prst="straightConnector1">
              <a:avLst/>
            </a:prstGeom>
            <a:ln w="25400">
              <a:solidFill>
                <a:srgbClr val="92D050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2" name="Straight Arrow Connector 381">
              <a:extLst>
                <a:ext uri="{FF2B5EF4-FFF2-40B4-BE49-F238E27FC236}">
                  <a16:creationId xmlns:a16="http://schemas.microsoft.com/office/drawing/2014/main" xmlns="" id="{E13BBD0D-798A-D24B-916F-0A76132435B8}"/>
                </a:ext>
              </a:extLst>
            </p:cNvPr>
            <p:cNvCxnSpPr>
              <a:cxnSpLocks/>
            </p:cNvCxnSpPr>
            <p:nvPr/>
          </p:nvCxnSpPr>
          <p:spPr>
            <a:xfrm>
              <a:off x="10737850" y="4324454"/>
              <a:ext cx="330443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4" name="Straight Arrow Connector 383">
              <a:extLst>
                <a:ext uri="{FF2B5EF4-FFF2-40B4-BE49-F238E27FC236}">
                  <a16:creationId xmlns:a16="http://schemas.microsoft.com/office/drawing/2014/main" xmlns="" id="{1D4EB0A3-A668-0546-8017-A2CDCF962C22}"/>
                </a:ext>
              </a:extLst>
            </p:cNvPr>
            <p:cNvCxnSpPr>
              <a:cxnSpLocks/>
            </p:cNvCxnSpPr>
            <p:nvPr/>
          </p:nvCxnSpPr>
          <p:spPr>
            <a:xfrm>
              <a:off x="10737850" y="4854324"/>
              <a:ext cx="330443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xmlns="" id="{52EE282D-1C46-C947-AC33-1E8D8270C986}"/>
                </a:ext>
              </a:extLst>
            </p:cNvPr>
            <p:cNvCxnSpPr>
              <a:cxnSpLocks/>
            </p:cNvCxnSpPr>
            <p:nvPr/>
          </p:nvCxnSpPr>
          <p:spPr>
            <a:xfrm>
              <a:off x="10658482" y="5516887"/>
              <a:ext cx="209324" cy="0"/>
            </a:xfrm>
            <a:prstGeom prst="line">
              <a:avLst/>
            </a:prstGeom>
            <a:ln w="25400">
              <a:solidFill>
                <a:srgbClr val="92D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Arrow Connector 384">
              <a:extLst>
                <a:ext uri="{FF2B5EF4-FFF2-40B4-BE49-F238E27FC236}">
                  <a16:creationId xmlns:a16="http://schemas.microsoft.com/office/drawing/2014/main" xmlns="" id="{40E26F35-8BE6-ED44-8A46-365127B2CF51}"/>
                </a:ext>
              </a:extLst>
            </p:cNvPr>
            <p:cNvCxnSpPr>
              <a:cxnSpLocks/>
            </p:cNvCxnSpPr>
            <p:nvPr/>
          </p:nvCxnSpPr>
          <p:spPr>
            <a:xfrm>
              <a:off x="10737850" y="5325533"/>
              <a:ext cx="322764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6" name="Straight Arrow Connector 385">
              <a:extLst>
                <a:ext uri="{FF2B5EF4-FFF2-40B4-BE49-F238E27FC236}">
                  <a16:creationId xmlns:a16="http://schemas.microsoft.com/office/drawing/2014/main" xmlns="" id="{B638BAF7-DC38-E844-8126-00B092535023}"/>
                </a:ext>
              </a:extLst>
            </p:cNvPr>
            <p:cNvCxnSpPr>
              <a:cxnSpLocks/>
            </p:cNvCxnSpPr>
            <p:nvPr/>
          </p:nvCxnSpPr>
          <p:spPr>
            <a:xfrm>
              <a:off x="10737850" y="5826745"/>
              <a:ext cx="322764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xmlns="" id="{EA1FD87C-56AE-9544-B873-5651DA354DB5}"/>
                </a:ext>
              </a:extLst>
            </p:cNvPr>
            <p:cNvCxnSpPr>
              <a:cxnSpLocks/>
            </p:cNvCxnSpPr>
            <p:nvPr/>
          </p:nvCxnSpPr>
          <p:spPr>
            <a:xfrm>
              <a:off x="10737850" y="4312114"/>
              <a:ext cx="0" cy="1525918"/>
            </a:xfrm>
            <a:prstGeom prst="line">
              <a:avLst/>
            </a:pr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xmlns="" id="{C9A74D7A-5C39-1640-B858-5CFA7352C019}"/>
                </a:ext>
              </a:extLst>
            </p:cNvPr>
            <p:cNvCxnSpPr>
              <a:cxnSpLocks/>
            </p:cNvCxnSpPr>
            <p:nvPr/>
          </p:nvCxnSpPr>
          <p:spPr>
            <a:xfrm>
              <a:off x="6553671" y="3823458"/>
              <a:ext cx="0" cy="828873"/>
            </a:xfrm>
            <a:prstGeom prst="line">
              <a:avLst/>
            </a:prstGeom>
            <a:ln w="50800">
              <a:solidFill>
                <a:srgbClr val="92D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xmlns="" id="{B6325392-82CC-5A42-B8F4-4BE9BD6206B9}"/>
                </a:ext>
              </a:extLst>
            </p:cNvPr>
            <p:cNvCxnSpPr/>
            <p:nvPr/>
          </p:nvCxnSpPr>
          <p:spPr>
            <a:xfrm>
              <a:off x="7887463" y="3823458"/>
              <a:ext cx="0" cy="517947"/>
            </a:xfrm>
            <a:prstGeom prst="line">
              <a:avLst/>
            </a:prstGeom>
            <a:ln w="50800">
              <a:solidFill>
                <a:srgbClr val="92D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xmlns="" id="{DB845FD6-22DB-D141-B558-CB1161CC8B8C}"/>
                </a:ext>
              </a:extLst>
            </p:cNvPr>
            <p:cNvCxnSpPr>
              <a:cxnSpLocks/>
            </p:cNvCxnSpPr>
            <p:nvPr/>
          </p:nvCxnSpPr>
          <p:spPr>
            <a:xfrm>
              <a:off x="9189321" y="3823458"/>
              <a:ext cx="0" cy="258973"/>
            </a:xfrm>
            <a:prstGeom prst="line">
              <a:avLst/>
            </a:prstGeom>
            <a:ln w="50800">
              <a:solidFill>
                <a:srgbClr val="92D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6" name="TextBox 405">
              <a:extLst>
                <a:ext uri="{FF2B5EF4-FFF2-40B4-BE49-F238E27FC236}">
                  <a16:creationId xmlns:a16="http://schemas.microsoft.com/office/drawing/2014/main" xmlns="" id="{DEE6AACB-58FD-E446-80C0-68F5A49DCA75}"/>
                </a:ext>
              </a:extLst>
            </p:cNvPr>
            <p:cNvSpPr txBox="1"/>
            <p:nvPr/>
          </p:nvSpPr>
          <p:spPr>
            <a:xfrm>
              <a:off x="7589199" y="5995092"/>
              <a:ext cx="741859" cy="321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LLC</a:t>
              </a:r>
              <a:endParaRPr lang="en-US" dirty="0"/>
            </a:p>
          </p:txBody>
        </p:sp>
        <p:sp>
          <p:nvSpPr>
            <p:cNvPr id="407" name="TextBox 406">
              <a:extLst>
                <a:ext uri="{FF2B5EF4-FFF2-40B4-BE49-F238E27FC236}">
                  <a16:creationId xmlns:a16="http://schemas.microsoft.com/office/drawing/2014/main" xmlns="" id="{D3ED5FC8-F33C-5A43-B681-DE4E7924D0D8}"/>
                </a:ext>
              </a:extLst>
            </p:cNvPr>
            <p:cNvSpPr txBox="1"/>
            <p:nvPr/>
          </p:nvSpPr>
          <p:spPr>
            <a:xfrm>
              <a:off x="8615744" y="5969152"/>
              <a:ext cx="1142401" cy="321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ICACHE</a:t>
              </a:r>
              <a:endParaRPr lang="en-US" dirty="0"/>
            </a:p>
          </p:txBody>
        </p:sp>
        <p:sp>
          <p:nvSpPr>
            <p:cNvPr id="408" name="TextBox 407">
              <a:extLst>
                <a:ext uri="{FF2B5EF4-FFF2-40B4-BE49-F238E27FC236}">
                  <a16:creationId xmlns:a16="http://schemas.microsoft.com/office/drawing/2014/main" xmlns="" id="{F9CA1CDE-2743-9E4A-8FD2-67241EEF9290}"/>
                </a:ext>
              </a:extLst>
            </p:cNvPr>
            <p:cNvSpPr txBox="1"/>
            <p:nvPr/>
          </p:nvSpPr>
          <p:spPr>
            <a:xfrm>
              <a:off x="8653819" y="3984686"/>
              <a:ext cx="1086561" cy="321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DCACHE</a:t>
              </a:r>
              <a:endParaRPr lang="en-US" dirty="0"/>
            </a:p>
          </p:txBody>
        </p:sp>
        <p:sp>
          <p:nvSpPr>
            <p:cNvPr id="411" name="TextBox 410">
              <a:extLst>
                <a:ext uri="{FF2B5EF4-FFF2-40B4-BE49-F238E27FC236}">
                  <a16:creationId xmlns:a16="http://schemas.microsoft.com/office/drawing/2014/main" xmlns="" id="{D8E55590-23A7-AF4D-BF9C-022D307C9382}"/>
                </a:ext>
              </a:extLst>
            </p:cNvPr>
            <p:cNvSpPr txBox="1"/>
            <p:nvPr/>
          </p:nvSpPr>
          <p:spPr>
            <a:xfrm>
              <a:off x="6002741" y="5989742"/>
              <a:ext cx="1012773" cy="321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Memory</a:t>
              </a:r>
              <a:endParaRPr lang="en-US" dirty="0"/>
            </a:p>
          </p:txBody>
        </p:sp>
        <p:sp>
          <p:nvSpPr>
            <p:cNvPr id="413" name="TextBox 412">
              <a:extLst>
                <a:ext uri="{FF2B5EF4-FFF2-40B4-BE49-F238E27FC236}">
                  <a16:creationId xmlns:a16="http://schemas.microsoft.com/office/drawing/2014/main" xmlns="" id="{160125E4-2A44-A740-8834-75CDB8F43B1E}"/>
                </a:ext>
              </a:extLst>
            </p:cNvPr>
            <p:cNvSpPr txBox="1"/>
            <p:nvPr/>
          </p:nvSpPr>
          <p:spPr>
            <a:xfrm>
              <a:off x="9837671" y="5689533"/>
              <a:ext cx="991498" cy="321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Control</a:t>
              </a:r>
              <a:endParaRPr lang="en-US" sz="1600" dirty="0"/>
            </a:p>
          </p:txBody>
        </p:sp>
        <p:sp>
          <p:nvSpPr>
            <p:cNvPr id="414" name="TextBox 413">
              <a:extLst>
                <a:ext uri="{FF2B5EF4-FFF2-40B4-BE49-F238E27FC236}">
                  <a16:creationId xmlns:a16="http://schemas.microsoft.com/office/drawing/2014/main" xmlns="" id="{0517DCFC-EB02-C940-A918-567FD5052232}"/>
                </a:ext>
              </a:extLst>
            </p:cNvPr>
            <p:cNvSpPr txBox="1"/>
            <p:nvPr/>
          </p:nvSpPr>
          <p:spPr>
            <a:xfrm>
              <a:off x="9823898" y="4078226"/>
              <a:ext cx="1046251" cy="321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Register</a:t>
              </a:r>
              <a:endParaRPr lang="en-US" sz="1600" dirty="0"/>
            </a:p>
          </p:txBody>
        </p:sp>
      </p:grpSp>
      <p:sp>
        <p:nvSpPr>
          <p:cNvPr id="561" name="TextBox 560">
            <a:extLst>
              <a:ext uri="{FF2B5EF4-FFF2-40B4-BE49-F238E27FC236}">
                <a16:creationId xmlns:a16="http://schemas.microsoft.com/office/drawing/2014/main" xmlns="" id="{489E774A-22E5-674D-9609-7E5D8F33063D}"/>
              </a:ext>
            </a:extLst>
          </p:cNvPr>
          <p:cNvSpPr txBox="1"/>
          <p:nvPr/>
        </p:nvSpPr>
        <p:spPr>
          <a:xfrm>
            <a:off x="10845878" y="3258211"/>
            <a:ext cx="1186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Execution</a:t>
            </a:r>
            <a:r>
              <a:rPr lang="en-US" dirty="0"/>
              <a:t> </a:t>
            </a:r>
            <a:r>
              <a:rPr lang="en-US" sz="1400" dirty="0"/>
              <a:t>Port</a:t>
            </a:r>
            <a:endParaRPr lang="en-US" dirty="0"/>
          </a:p>
        </p:txBody>
      </p:sp>
      <p:grpSp>
        <p:nvGrpSpPr>
          <p:cNvPr id="562" name="Group 561">
            <a:extLst>
              <a:ext uri="{FF2B5EF4-FFF2-40B4-BE49-F238E27FC236}">
                <a16:creationId xmlns:a16="http://schemas.microsoft.com/office/drawing/2014/main" xmlns="" id="{D95096F4-72A1-3543-910B-AA7BEF8F7953}"/>
              </a:ext>
            </a:extLst>
          </p:cNvPr>
          <p:cNvGrpSpPr/>
          <p:nvPr/>
        </p:nvGrpSpPr>
        <p:grpSpPr>
          <a:xfrm>
            <a:off x="6793251" y="1261180"/>
            <a:ext cx="5218242" cy="2278653"/>
            <a:chOff x="5965794" y="3800819"/>
            <a:chExt cx="6052391" cy="2563605"/>
          </a:xfrm>
        </p:grpSpPr>
        <p:grpSp>
          <p:nvGrpSpPr>
            <p:cNvPr id="563" name="Group 562">
              <a:extLst>
                <a:ext uri="{FF2B5EF4-FFF2-40B4-BE49-F238E27FC236}">
                  <a16:creationId xmlns:a16="http://schemas.microsoft.com/office/drawing/2014/main" xmlns="" id="{F2B444A0-BFAF-EA43-80B5-A332AECB8814}"/>
                </a:ext>
              </a:extLst>
            </p:cNvPr>
            <p:cNvGrpSpPr/>
            <p:nvPr/>
          </p:nvGrpSpPr>
          <p:grpSpPr>
            <a:xfrm>
              <a:off x="5965794" y="4807551"/>
              <a:ext cx="1138051" cy="848761"/>
              <a:chOff x="1163782" y="3657600"/>
              <a:chExt cx="1323109" cy="1044284"/>
            </a:xfrm>
          </p:grpSpPr>
          <p:sp>
            <p:nvSpPr>
              <p:cNvPr id="698" name="Rectangle 697">
                <a:extLst>
                  <a:ext uri="{FF2B5EF4-FFF2-40B4-BE49-F238E27FC236}">
                    <a16:creationId xmlns:a16="http://schemas.microsoft.com/office/drawing/2014/main" xmlns="" id="{F6EDF491-89A0-5F4A-95FE-1B9017B00E1D}"/>
                  </a:ext>
                </a:extLst>
              </p:cNvPr>
              <p:cNvSpPr/>
              <p:nvPr/>
            </p:nvSpPr>
            <p:spPr>
              <a:xfrm>
                <a:off x="1489364" y="3657600"/>
                <a:ext cx="235527" cy="214745"/>
              </a:xfrm>
              <a:prstGeom prst="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9" name="Rectangle 698">
                <a:extLst>
                  <a:ext uri="{FF2B5EF4-FFF2-40B4-BE49-F238E27FC236}">
                    <a16:creationId xmlns:a16="http://schemas.microsoft.com/office/drawing/2014/main" xmlns="" id="{CA8763B0-26EA-8B48-8398-BE7BDD87A6D8}"/>
                  </a:ext>
                </a:extLst>
              </p:cNvPr>
              <p:cNvSpPr/>
              <p:nvPr/>
            </p:nvSpPr>
            <p:spPr>
              <a:xfrm>
                <a:off x="1863438" y="3786616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0" name="Rectangle 699">
                <a:extLst>
                  <a:ext uri="{FF2B5EF4-FFF2-40B4-BE49-F238E27FC236}">
                    <a16:creationId xmlns:a16="http://schemas.microsoft.com/office/drawing/2014/main" xmlns="" id="{6CBF9B28-6C32-F247-B160-3E7FFB371AED}"/>
                  </a:ext>
                </a:extLst>
              </p:cNvPr>
              <p:cNvSpPr/>
              <p:nvPr/>
            </p:nvSpPr>
            <p:spPr>
              <a:xfrm>
                <a:off x="1898073" y="4170216"/>
                <a:ext cx="235527" cy="2147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1" name="Rectangle 700">
                <a:extLst>
                  <a:ext uri="{FF2B5EF4-FFF2-40B4-BE49-F238E27FC236}">
                    <a16:creationId xmlns:a16="http://schemas.microsoft.com/office/drawing/2014/main" xmlns="" id="{2B90BDC2-4D00-B745-8826-8EC771705A56}"/>
                  </a:ext>
                </a:extLst>
              </p:cNvPr>
              <p:cNvSpPr/>
              <p:nvPr/>
            </p:nvSpPr>
            <p:spPr>
              <a:xfrm>
                <a:off x="2251364" y="3872345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2" name="Rectangle 701">
                <a:extLst>
                  <a:ext uri="{FF2B5EF4-FFF2-40B4-BE49-F238E27FC236}">
                    <a16:creationId xmlns:a16="http://schemas.microsoft.com/office/drawing/2014/main" xmlns="" id="{65B1EFD6-B8B4-C249-8F01-F7285ADDFB6B}"/>
                  </a:ext>
                </a:extLst>
              </p:cNvPr>
              <p:cNvSpPr/>
              <p:nvPr/>
            </p:nvSpPr>
            <p:spPr>
              <a:xfrm>
                <a:off x="1163782" y="3955471"/>
                <a:ext cx="235527" cy="214745"/>
              </a:xfrm>
              <a:prstGeom prst="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Rectangle 702">
                <a:extLst>
                  <a:ext uri="{FF2B5EF4-FFF2-40B4-BE49-F238E27FC236}">
                    <a16:creationId xmlns:a16="http://schemas.microsoft.com/office/drawing/2014/main" xmlns="" id="{E6AA835D-5A15-1443-8302-B4DC3058F289}"/>
                  </a:ext>
                </a:extLst>
              </p:cNvPr>
              <p:cNvSpPr/>
              <p:nvPr/>
            </p:nvSpPr>
            <p:spPr>
              <a:xfrm>
                <a:off x="1489364" y="4080161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4" name="Rectangle 703">
                <a:extLst>
                  <a:ext uri="{FF2B5EF4-FFF2-40B4-BE49-F238E27FC236}">
                    <a16:creationId xmlns:a16="http://schemas.microsoft.com/office/drawing/2014/main" xmlns="" id="{8D428B14-1BED-E44B-B3E1-1CEB9702F28A}"/>
                  </a:ext>
                </a:extLst>
              </p:cNvPr>
              <p:cNvSpPr/>
              <p:nvPr/>
            </p:nvSpPr>
            <p:spPr>
              <a:xfrm>
                <a:off x="1537854" y="4471553"/>
                <a:ext cx="235527" cy="2147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5" name="Rectangle 704">
                <a:extLst>
                  <a:ext uri="{FF2B5EF4-FFF2-40B4-BE49-F238E27FC236}">
                    <a16:creationId xmlns:a16="http://schemas.microsoft.com/office/drawing/2014/main" xmlns="" id="{A5184A41-23B3-3347-8025-9FBFDC477070}"/>
                  </a:ext>
                </a:extLst>
              </p:cNvPr>
              <p:cNvSpPr/>
              <p:nvPr/>
            </p:nvSpPr>
            <p:spPr>
              <a:xfrm>
                <a:off x="2015837" y="4487139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4" name="Group 563">
              <a:extLst>
                <a:ext uri="{FF2B5EF4-FFF2-40B4-BE49-F238E27FC236}">
                  <a16:creationId xmlns:a16="http://schemas.microsoft.com/office/drawing/2014/main" xmlns="" id="{4C4C9CD3-FB33-4046-A41A-224E537EB4FF}"/>
                </a:ext>
              </a:extLst>
            </p:cNvPr>
            <p:cNvGrpSpPr/>
            <p:nvPr/>
          </p:nvGrpSpPr>
          <p:grpSpPr>
            <a:xfrm>
              <a:off x="7484915" y="4560624"/>
              <a:ext cx="816302" cy="1396304"/>
              <a:chOff x="4003961" y="2985655"/>
              <a:chExt cx="949040" cy="1717960"/>
            </a:xfrm>
          </p:grpSpPr>
          <p:sp>
            <p:nvSpPr>
              <p:cNvPr id="666" name="Rectangle 665">
                <a:extLst>
                  <a:ext uri="{FF2B5EF4-FFF2-40B4-BE49-F238E27FC236}">
                    <a16:creationId xmlns:a16="http://schemas.microsoft.com/office/drawing/2014/main" xmlns="" id="{585D6FF5-BC82-D840-A4E9-E5C2DD728312}"/>
                  </a:ext>
                </a:extLst>
              </p:cNvPr>
              <p:cNvSpPr/>
              <p:nvPr/>
            </p:nvSpPr>
            <p:spPr>
              <a:xfrm>
                <a:off x="4003964" y="2985655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>
                <a:extLst>
                  <a:ext uri="{FF2B5EF4-FFF2-40B4-BE49-F238E27FC236}">
                    <a16:creationId xmlns:a16="http://schemas.microsoft.com/office/drawing/2014/main" xmlns="" id="{6EA7876D-3E2B-AB47-903D-ABA52E476B32}"/>
                  </a:ext>
                </a:extLst>
              </p:cNvPr>
              <p:cNvSpPr/>
              <p:nvPr/>
            </p:nvSpPr>
            <p:spPr>
              <a:xfrm>
                <a:off x="4003963" y="3200400"/>
                <a:ext cx="235527" cy="214745"/>
              </a:xfrm>
              <a:prstGeom prst="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>
                <a:extLst>
                  <a:ext uri="{FF2B5EF4-FFF2-40B4-BE49-F238E27FC236}">
                    <a16:creationId xmlns:a16="http://schemas.microsoft.com/office/drawing/2014/main" xmlns="" id="{8FE4BE3A-3D2A-FB4B-9ADF-ED1CE367B2AC}"/>
                  </a:ext>
                </a:extLst>
              </p:cNvPr>
              <p:cNvSpPr/>
              <p:nvPr/>
            </p:nvSpPr>
            <p:spPr>
              <a:xfrm>
                <a:off x="4003963" y="3415145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>
                <a:extLst>
                  <a:ext uri="{FF2B5EF4-FFF2-40B4-BE49-F238E27FC236}">
                    <a16:creationId xmlns:a16="http://schemas.microsoft.com/office/drawing/2014/main" xmlns="" id="{37C1F3C0-7B8A-284D-B90B-5CEF02531861}"/>
                  </a:ext>
                </a:extLst>
              </p:cNvPr>
              <p:cNvSpPr/>
              <p:nvPr/>
            </p:nvSpPr>
            <p:spPr>
              <a:xfrm>
                <a:off x="4003962" y="3629890"/>
                <a:ext cx="235527" cy="214745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>
                <a:extLst>
                  <a:ext uri="{FF2B5EF4-FFF2-40B4-BE49-F238E27FC236}">
                    <a16:creationId xmlns:a16="http://schemas.microsoft.com/office/drawing/2014/main" xmlns="" id="{143B6813-AB93-D84D-9C64-75B5FFAD9C75}"/>
                  </a:ext>
                </a:extLst>
              </p:cNvPr>
              <p:cNvSpPr/>
              <p:nvPr/>
            </p:nvSpPr>
            <p:spPr>
              <a:xfrm>
                <a:off x="4003963" y="3844635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>
                <a:extLst>
                  <a:ext uri="{FF2B5EF4-FFF2-40B4-BE49-F238E27FC236}">
                    <a16:creationId xmlns:a16="http://schemas.microsoft.com/office/drawing/2014/main" xmlns="" id="{5DB6C5E7-8759-194E-8656-982BBD3CC260}"/>
                  </a:ext>
                </a:extLst>
              </p:cNvPr>
              <p:cNvSpPr/>
              <p:nvPr/>
            </p:nvSpPr>
            <p:spPr>
              <a:xfrm>
                <a:off x="4003962" y="4059380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Rectangle 671">
                <a:extLst>
                  <a:ext uri="{FF2B5EF4-FFF2-40B4-BE49-F238E27FC236}">
                    <a16:creationId xmlns:a16="http://schemas.microsoft.com/office/drawing/2014/main" xmlns="" id="{AB361D31-ED01-E346-9BD3-449C90A2D10D}"/>
                  </a:ext>
                </a:extLst>
              </p:cNvPr>
              <p:cNvSpPr/>
              <p:nvPr/>
            </p:nvSpPr>
            <p:spPr>
              <a:xfrm>
                <a:off x="4003962" y="4274125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3" name="Rectangle 672">
                <a:extLst>
                  <a:ext uri="{FF2B5EF4-FFF2-40B4-BE49-F238E27FC236}">
                    <a16:creationId xmlns:a16="http://schemas.microsoft.com/office/drawing/2014/main" xmlns="" id="{02D7C9C1-5462-DB4D-AB70-790A5361F717}"/>
                  </a:ext>
                </a:extLst>
              </p:cNvPr>
              <p:cNvSpPr/>
              <p:nvPr/>
            </p:nvSpPr>
            <p:spPr>
              <a:xfrm>
                <a:off x="4003961" y="4488870"/>
                <a:ext cx="235527" cy="214745"/>
              </a:xfrm>
              <a:prstGeom prst="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4" name="Rectangle 673">
                <a:extLst>
                  <a:ext uri="{FF2B5EF4-FFF2-40B4-BE49-F238E27FC236}">
                    <a16:creationId xmlns:a16="http://schemas.microsoft.com/office/drawing/2014/main" xmlns="" id="{D95AE56E-D7BB-7142-B34E-272A85F29327}"/>
                  </a:ext>
                </a:extLst>
              </p:cNvPr>
              <p:cNvSpPr/>
              <p:nvPr/>
            </p:nvSpPr>
            <p:spPr>
              <a:xfrm>
                <a:off x="4239490" y="2985655"/>
                <a:ext cx="235527" cy="214745"/>
              </a:xfrm>
              <a:prstGeom prst="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>
                <a:extLst>
                  <a:ext uri="{FF2B5EF4-FFF2-40B4-BE49-F238E27FC236}">
                    <a16:creationId xmlns:a16="http://schemas.microsoft.com/office/drawing/2014/main" xmlns="" id="{F6C34A47-9E2F-6945-B789-8C75408D6E7F}"/>
                  </a:ext>
                </a:extLst>
              </p:cNvPr>
              <p:cNvSpPr/>
              <p:nvPr/>
            </p:nvSpPr>
            <p:spPr>
              <a:xfrm>
                <a:off x="4239489" y="3200400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>
                <a:extLst>
                  <a:ext uri="{FF2B5EF4-FFF2-40B4-BE49-F238E27FC236}">
                    <a16:creationId xmlns:a16="http://schemas.microsoft.com/office/drawing/2014/main" xmlns="" id="{A153B49F-AF77-994D-AC86-1F96DC54B564}"/>
                  </a:ext>
                </a:extLst>
              </p:cNvPr>
              <p:cNvSpPr/>
              <p:nvPr/>
            </p:nvSpPr>
            <p:spPr>
              <a:xfrm>
                <a:off x="4239489" y="3415145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>
                <a:extLst>
                  <a:ext uri="{FF2B5EF4-FFF2-40B4-BE49-F238E27FC236}">
                    <a16:creationId xmlns:a16="http://schemas.microsoft.com/office/drawing/2014/main" xmlns="" id="{7532170D-465B-3C47-A55F-B2349930FF6A}"/>
                  </a:ext>
                </a:extLst>
              </p:cNvPr>
              <p:cNvSpPr/>
              <p:nvPr/>
            </p:nvSpPr>
            <p:spPr>
              <a:xfrm>
                <a:off x="4239488" y="3629890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>
                <a:extLst>
                  <a:ext uri="{FF2B5EF4-FFF2-40B4-BE49-F238E27FC236}">
                    <a16:creationId xmlns:a16="http://schemas.microsoft.com/office/drawing/2014/main" xmlns="" id="{B194F628-A110-F149-9C05-754A9746C596}"/>
                  </a:ext>
                </a:extLst>
              </p:cNvPr>
              <p:cNvSpPr/>
              <p:nvPr/>
            </p:nvSpPr>
            <p:spPr>
              <a:xfrm>
                <a:off x="4239489" y="3844635"/>
                <a:ext cx="235527" cy="214745"/>
              </a:xfrm>
              <a:prstGeom prst="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>
                <a:extLst>
                  <a:ext uri="{FF2B5EF4-FFF2-40B4-BE49-F238E27FC236}">
                    <a16:creationId xmlns:a16="http://schemas.microsoft.com/office/drawing/2014/main" xmlns="" id="{60D97B03-4CDB-4444-B772-C8C5FFC2DA4B}"/>
                  </a:ext>
                </a:extLst>
              </p:cNvPr>
              <p:cNvSpPr/>
              <p:nvPr/>
            </p:nvSpPr>
            <p:spPr>
              <a:xfrm>
                <a:off x="4239488" y="4059380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>
                <a:extLst>
                  <a:ext uri="{FF2B5EF4-FFF2-40B4-BE49-F238E27FC236}">
                    <a16:creationId xmlns:a16="http://schemas.microsoft.com/office/drawing/2014/main" xmlns="" id="{811A0C71-6221-5B49-8070-477A8FDFE117}"/>
                  </a:ext>
                </a:extLst>
              </p:cNvPr>
              <p:cNvSpPr/>
              <p:nvPr/>
            </p:nvSpPr>
            <p:spPr>
              <a:xfrm>
                <a:off x="4239488" y="4274125"/>
                <a:ext cx="235527" cy="214745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>
                <a:extLst>
                  <a:ext uri="{FF2B5EF4-FFF2-40B4-BE49-F238E27FC236}">
                    <a16:creationId xmlns:a16="http://schemas.microsoft.com/office/drawing/2014/main" xmlns="" id="{F452E3EB-B2BD-8F40-88B3-F6CDD87D1575}"/>
                  </a:ext>
                </a:extLst>
              </p:cNvPr>
              <p:cNvSpPr/>
              <p:nvPr/>
            </p:nvSpPr>
            <p:spPr>
              <a:xfrm>
                <a:off x="4239487" y="4488870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Rectangle 681">
                <a:extLst>
                  <a:ext uri="{FF2B5EF4-FFF2-40B4-BE49-F238E27FC236}">
                    <a16:creationId xmlns:a16="http://schemas.microsoft.com/office/drawing/2014/main" xmlns="" id="{7C934D24-B410-D841-B764-433E6CF5DFC4}"/>
                  </a:ext>
                </a:extLst>
              </p:cNvPr>
              <p:cNvSpPr/>
              <p:nvPr/>
            </p:nvSpPr>
            <p:spPr>
              <a:xfrm>
                <a:off x="4481948" y="2985655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Rectangle 682">
                <a:extLst>
                  <a:ext uri="{FF2B5EF4-FFF2-40B4-BE49-F238E27FC236}">
                    <a16:creationId xmlns:a16="http://schemas.microsoft.com/office/drawing/2014/main" xmlns="" id="{34808BD8-70DC-1441-BB89-5FAC1521946C}"/>
                  </a:ext>
                </a:extLst>
              </p:cNvPr>
              <p:cNvSpPr/>
              <p:nvPr/>
            </p:nvSpPr>
            <p:spPr>
              <a:xfrm>
                <a:off x="4481947" y="3200400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4" name="Rectangle 683">
                <a:extLst>
                  <a:ext uri="{FF2B5EF4-FFF2-40B4-BE49-F238E27FC236}">
                    <a16:creationId xmlns:a16="http://schemas.microsoft.com/office/drawing/2014/main" xmlns="" id="{6E6F861C-4280-3045-B374-7A3204FC5B20}"/>
                  </a:ext>
                </a:extLst>
              </p:cNvPr>
              <p:cNvSpPr/>
              <p:nvPr/>
            </p:nvSpPr>
            <p:spPr>
              <a:xfrm>
                <a:off x="4481947" y="3415145"/>
                <a:ext cx="235527" cy="214745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Rectangle 684">
                <a:extLst>
                  <a:ext uri="{FF2B5EF4-FFF2-40B4-BE49-F238E27FC236}">
                    <a16:creationId xmlns:a16="http://schemas.microsoft.com/office/drawing/2014/main" xmlns="" id="{9E5DE94D-7EE2-8D4B-9168-E5343A306ABD}"/>
                  </a:ext>
                </a:extLst>
              </p:cNvPr>
              <p:cNvSpPr/>
              <p:nvPr/>
            </p:nvSpPr>
            <p:spPr>
              <a:xfrm>
                <a:off x="4481946" y="3629890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>
                <a:extLst>
                  <a:ext uri="{FF2B5EF4-FFF2-40B4-BE49-F238E27FC236}">
                    <a16:creationId xmlns:a16="http://schemas.microsoft.com/office/drawing/2014/main" xmlns="" id="{8CADA7F8-65D0-4349-BEBA-22791138CE64}"/>
                  </a:ext>
                </a:extLst>
              </p:cNvPr>
              <p:cNvSpPr/>
              <p:nvPr/>
            </p:nvSpPr>
            <p:spPr>
              <a:xfrm>
                <a:off x="4481947" y="3844635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>
                <a:extLst>
                  <a:ext uri="{FF2B5EF4-FFF2-40B4-BE49-F238E27FC236}">
                    <a16:creationId xmlns:a16="http://schemas.microsoft.com/office/drawing/2014/main" xmlns="" id="{1AB381BC-911E-FF4D-BB97-7BB976D79E3A}"/>
                  </a:ext>
                </a:extLst>
              </p:cNvPr>
              <p:cNvSpPr/>
              <p:nvPr/>
            </p:nvSpPr>
            <p:spPr>
              <a:xfrm>
                <a:off x="4481946" y="4059380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>
                <a:extLst>
                  <a:ext uri="{FF2B5EF4-FFF2-40B4-BE49-F238E27FC236}">
                    <a16:creationId xmlns:a16="http://schemas.microsoft.com/office/drawing/2014/main" xmlns="" id="{D96F057E-9A38-564A-8322-09286B26D9FF}"/>
                  </a:ext>
                </a:extLst>
              </p:cNvPr>
              <p:cNvSpPr/>
              <p:nvPr/>
            </p:nvSpPr>
            <p:spPr>
              <a:xfrm>
                <a:off x="4481946" y="4274125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>
                <a:extLst>
                  <a:ext uri="{FF2B5EF4-FFF2-40B4-BE49-F238E27FC236}">
                    <a16:creationId xmlns:a16="http://schemas.microsoft.com/office/drawing/2014/main" xmlns="" id="{0CC9E439-02ED-994E-8BCA-43E822B19EA2}"/>
                  </a:ext>
                </a:extLst>
              </p:cNvPr>
              <p:cNvSpPr/>
              <p:nvPr/>
            </p:nvSpPr>
            <p:spPr>
              <a:xfrm>
                <a:off x="4481945" y="4488870"/>
                <a:ext cx="235527" cy="214745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>
                <a:extLst>
                  <a:ext uri="{FF2B5EF4-FFF2-40B4-BE49-F238E27FC236}">
                    <a16:creationId xmlns:a16="http://schemas.microsoft.com/office/drawing/2014/main" xmlns="" id="{31D55A0A-016F-3B4F-9B18-F53636F3F85D}"/>
                  </a:ext>
                </a:extLst>
              </p:cNvPr>
              <p:cNvSpPr/>
              <p:nvPr/>
            </p:nvSpPr>
            <p:spPr>
              <a:xfrm>
                <a:off x="4717474" y="2985655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>
                <a:extLst>
                  <a:ext uri="{FF2B5EF4-FFF2-40B4-BE49-F238E27FC236}">
                    <a16:creationId xmlns:a16="http://schemas.microsoft.com/office/drawing/2014/main" xmlns="" id="{257F28CB-F571-3B46-A1EF-0332464771D9}"/>
                  </a:ext>
                </a:extLst>
              </p:cNvPr>
              <p:cNvSpPr/>
              <p:nvPr/>
            </p:nvSpPr>
            <p:spPr>
              <a:xfrm>
                <a:off x="4717473" y="3200400"/>
                <a:ext cx="235527" cy="214745"/>
              </a:xfrm>
              <a:prstGeom prst="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:a16="http://schemas.microsoft.com/office/drawing/2014/main" xmlns="" id="{7CC05012-6A10-B14D-9D36-8A3D5C5B062A}"/>
                  </a:ext>
                </a:extLst>
              </p:cNvPr>
              <p:cNvSpPr/>
              <p:nvPr/>
            </p:nvSpPr>
            <p:spPr>
              <a:xfrm>
                <a:off x="4717473" y="3415145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>
                <a:extLst>
                  <a:ext uri="{FF2B5EF4-FFF2-40B4-BE49-F238E27FC236}">
                    <a16:creationId xmlns:a16="http://schemas.microsoft.com/office/drawing/2014/main" xmlns="" id="{73C06988-75E8-FD4E-9EDF-1BCBE445639D}"/>
                  </a:ext>
                </a:extLst>
              </p:cNvPr>
              <p:cNvSpPr/>
              <p:nvPr/>
            </p:nvSpPr>
            <p:spPr>
              <a:xfrm>
                <a:off x="4717472" y="3629890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Rectangle 693">
                <a:extLst>
                  <a:ext uri="{FF2B5EF4-FFF2-40B4-BE49-F238E27FC236}">
                    <a16:creationId xmlns:a16="http://schemas.microsoft.com/office/drawing/2014/main" xmlns="" id="{FD6F450A-19F4-6143-BB9A-5AC7AF0AE5F7}"/>
                  </a:ext>
                </a:extLst>
              </p:cNvPr>
              <p:cNvSpPr/>
              <p:nvPr/>
            </p:nvSpPr>
            <p:spPr>
              <a:xfrm>
                <a:off x="4717473" y="3844635"/>
                <a:ext cx="235527" cy="214745"/>
              </a:xfrm>
              <a:prstGeom prst="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5" name="Rectangle 694">
                <a:extLst>
                  <a:ext uri="{FF2B5EF4-FFF2-40B4-BE49-F238E27FC236}">
                    <a16:creationId xmlns:a16="http://schemas.microsoft.com/office/drawing/2014/main" xmlns="" id="{5CFA865C-26B2-5142-997F-C3D97C02D08C}"/>
                  </a:ext>
                </a:extLst>
              </p:cNvPr>
              <p:cNvSpPr/>
              <p:nvPr/>
            </p:nvSpPr>
            <p:spPr>
              <a:xfrm>
                <a:off x="4717472" y="4059380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6" name="Rectangle 695">
                <a:extLst>
                  <a:ext uri="{FF2B5EF4-FFF2-40B4-BE49-F238E27FC236}">
                    <a16:creationId xmlns:a16="http://schemas.microsoft.com/office/drawing/2014/main" xmlns="" id="{7D2FA1C0-E3E1-4240-8700-37980B5B80CA}"/>
                  </a:ext>
                </a:extLst>
              </p:cNvPr>
              <p:cNvSpPr/>
              <p:nvPr/>
            </p:nvSpPr>
            <p:spPr>
              <a:xfrm>
                <a:off x="4717472" y="4274125"/>
                <a:ext cx="235527" cy="214745"/>
              </a:xfrm>
              <a:prstGeom prst="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7" name="Rectangle 696">
                <a:extLst>
                  <a:ext uri="{FF2B5EF4-FFF2-40B4-BE49-F238E27FC236}">
                    <a16:creationId xmlns:a16="http://schemas.microsoft.com/office/drawing/2014/main" xmlns="" id="{B5B85DF7-48EA-214F-8FF3-404553B4C66D}"/>
                  </a:ext>
                </a:extLst>
              </p:cNvPr>
              <p:cNvSpPr/>
              <p:nvPr/>
            </p:nvSpPr>
            <p:spPr>
              <a:xfrm>
                <a:off x="4717471" y="4488870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5" name="Group 564">
              <a:extLst>
                <a:ext uri="{FF2B5EF4-FFF2-40B4-BE49-F238E27FC236}">
                  <a16:creationId xmlns:a16="http://schemas.microsoft.com/office/drawing/2014/main" xmlns="" id="{F039F581-3201-7D4A-A888-23D665EC4CD0}"/>
                </a:ext>
              </a:extLst>
            </p:cNvPr>
            <p:cNvGrpSpPr/>
            <p:nvPr/>
          </p:nvGrpSpPr>
          <p:grpSpPr>
            <a:xfrm>
              <a:off x="8796634" y="4356855"/>
              <a:ext cx="816300" cy="700009"/>
              <a:chOff x="5962301" y="2985655"/>
              <a:chExt cx="949038" cy="861265"/>
            </a:xfrm>
          </p:grpSpPr>
          <p:sp>
            <p:nvSpPr>
              <p:cNvPr id="650" name="Rectangle 649">
                <a:extLst>
                  <a:ext uri="{FF2B5EF4-FFF2-40B4-BE49-F238E27FC236}">
                    <a16:creationId xmlns:a16="http://schemas.microsoft.com/office/drawing/2014/main" xmlns="" id="{C4E4F265-7F27-AD48-8A59-E5D04ED6A4BA}"/>
                  </a:ext>
                </a:extLst>
              </p:cNvPr>
              <p:cNvSpPr/>
              <p:nvPr/>
            </p:nvSpPr>
            <p:spPr>
              <a:xfrm>
                <a:off x="5962302" y="2985655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1" name="Rectangle 650">
                <a:extLst>
                  <a:ext uri="{FF2B5EF4-FFF2-40B4-BE49-F238E27FC236}">
                    <a16:creationId xmlns:a16="http://schemas.microsoft.com/office/drawing/2014/main" xmlns="" id="{076E9AD9-92E2-7143-BEC8-3C697F3C4928}"/>
                  </a:ext>
                </a:extLst>
              </p:cNvPr>
              <p:cNvSpPr/>
              <p:nvPr/>
            </p:nvSpPr>
            <p:spPr>
              <a:xfrm>
                <a:off x="5962301" y="3200400"/>
                <a:ext cx="235527" cy="214745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Rectangle 651">
                <a:extLst>
                  <a:ext uri="{FF2B5EF4-FFF2-40B4-BE49-F238E27FC236}">
                    <a16:creationId xmlns:a16="http://schemas.microsoft.com/office/drawing/2014/main" xmlns="" id="{9F05A6E2-E969-0641-8B8B-A042356654C7}"/>
                  </a:ext>
                </a:extLst>
              </p:cNvPr>
              <p:cNvSpPr/>
              <p:nvPr/>
            </p:nvSpPr>
            <p:spPr>
              <a:xfrm>
                <a:off x="6197828" y="2985655"/>
                <a:ext cx="235527" cy="214745"/>
              </a:xfrm>
              <a:prstGeom prst="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>
                <a:extLst>
                  <a:ext uri="{FF2B5EF4-FFF2-40B4-BE49-F238E27FC236}">
                    <a16:creationId xmlns:a16="http://schemas.microsoft.com/office/drawing/2014/main" xmlns="" id="{7FAE7535-BB90-AC44-8E63-CD0BF8495FB3}"/>
                  </a:ext>
                </a:extLst>
              </p:cNvPr>
              <p:cNvSpPr/>
              <p:nvPr/>
            </p:nvSpPr>
            <p:spPr>
              <a:xfrm>
                <a:off x="6197827" y="3200400"/>
                <a:ext cx="235527" cy="214745"/>
              </a:xfrm>
              <a:prstGeom prst="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>
                <a:extLst>
                  <a:ext uri="{FF2B5EF4-FFF2-40B4-BE49-F238E27FC236}">
                    <a16:creationId xmlns:a16="http://schemas.microsoft.com/office/drawing/2014/main" xmlns="" id="{DFB1E86C-D551-374F-BD71-6762E8B96D93}"/>
                  </a:ext>
                </a:extLst>
              </p:cNvPr>
              <p:cNvSpPr/>
              <p:nvPr/>
            </p:nvSpPr>
            <p:spPr>
              <a:xfrm>
                <a:off x="6440286" y="2985655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>
                <a:extLst>
                  <a:ext uri="{FF2B5EF4-FFF2-40B4-BE49-F238E27FC236}">
                    <a16:creationId xmlns:a16="http://schemas.microsoft.com/office/drawing/2014/main" xmlns="" id="{609F6722-3888-954F-A0E9-9C282E028B62}"/>
                  </a:ext>
                </a:extLst>
              </p:cNvPr>
              <p:cNvSpPr/>
              <p:nvPr/>
            </p:nvSpPr>
            <p:spPr>
              <a:xfrm>
                <a:off x="6440285" y="3200400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>
                <a:extLst>
                  <a:ext uri="{FF2B5EF4-FFF2-40B4-BE49-F238E27FC236}">
                    <a16:creationId xmlns:a16="http://schemas.microsoft.com/office/drawing/2014/main" xmlns="" id="{3C27EB38-8AE7-2648-91EA-7E7523BCEC59}"/>
                  </a:ext>
                </a:extLst>
              </p:cNvPr>
              <p:cNvSpPr/>
              <p:nvPr/>
            </p:nvSpPr>
            <p:spPr>
              <a:xfrm>
                <a:off x="6675812" y="2985655"/>
                <a:ext cx="235527" cy="214745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>
                <a:extLst>
                  <a:ext uri="{FF2B5EF4-FFF2-40B4-BE49-F238E27FC236}">
                    <a16:creationId xmlns:a16="http://schemas.microsoft.com/office/drawing/2014/main" xmlns="" id="{BD00334A-0350-7749-B4AC-7B4A1A043B29}"/>
                  </a:ext>
                </a:extLst>
              </p:cNvPr>
              <p:cNvSpPr/>
              <p:nvPr/>
            </p:nvSpPr>
            <p:spPr>
              <a:xfrm>
                <a:off x="6675811" y="3200400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>
                <a:extLst>
                  <a:ext uri="{FF2B5EF4-FFF2-40B4-BE49-F238E27FC236}">
                    <a16:creationId xmlns:a16="http://schemas.microsoft.com/office/drawing/2014/main" xmlns="" id="{3C899205-E761-DD47-9426-ADFCB9B763E9}"/>
                  </a:ext>
                </a:extLst>
              </p:cNvPr>
              <p:cNvSpPr/>
              <p:nvPr/>
            </p:nvSpPr>
            <p:spPr>
              <a:xfrm>
                <a:off x="5962301" y="3417430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>
                <a:extLst>
                  <a:ext uri="{FF2B5EF4-FFF2-40B4-BE49-F238E27FC236}">
                    <a16:creationId xmlns:a16="http://schemas.microsoft.com/office/drawing/2014/main" xmlns="" id="{A93269FA-5081-C54D-8CCE-3B9FBE354C03}"/>
                  </a:ext>
                </a:extLst>
              </p:cNvPr>
              <p:cNvSpPr/>
              <p:nvPr/>
            </p:nvSpPr>
            <p:spPr>
              <a:xfrm>
                <a:off x="5962301" y="3632175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>
                <a:extLst>
                  <a:ext uri="{FF2B5EF4-FFF2-40B4-BE49-F238E27FC236}">
                    <a16:creationId xmlns:a16="http://schemas.microsoft.com/office/drawing/2014/main" xmlns="" id="{724D5869-36DA-C34A-A57F-9E66CADD6D47}"/>
                  </a:ext>
                </a:extLst>
              </p:cNvPr>
              <p:cNvSpPr/>
              <p:nvPr/>
            </p:nvSpPr>
            <p:spPr>
              <a:xfrm>
                <a:off x="6197827" y="3417430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>
                <a:extLst>
                  <a:ext uri="{FF2B5EF4-FFF2-40B4-BE49-F238E27FC236}">
                    <a16:creationId xmlns:a16="http://schemas.microsoft.com/office/drawing/2014/main" xmlns="" id="{577F6EA8-27CA-C144-AD83-4F3D690E6FE3}"/>
                  </a:ext>
                </a:extLst>
              </p:cNvPr>
              <p:cNvSpPr/>
              <p:nvPr/>
            </p:nvSpPr>
            <p:spPr>
              <a:xfrm>
                <a:off x="6197827" y="3632175"/>
                <a:ext cx="235527" cy="214745"/>
              </a:xfrm>
              <a:prstGeom prst="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Rectangle 661">
                <a:extLst>
                  <a:ext uri="{FF2B5EF4-FFF2-40B4-BE49-F238E27FC236}">
                    <a16:creationId xmlns:a16="http://schemas.microsoft.com/office/drawing/2014/main" xmlns="" id="{336AE2BE-4D51-E847-BDF4-F39AD3B77CB9}"/>
                  </a:ext>
                </a:extLst>
              </p:cNvPr>
              <p:cNvSpPr/>
              <p:nvPr/>
            </p:nvSpPr>
            <p:spPr>
              <a:xfrm>
                <a:off x="6440285" y="3417430"/>
                <a:ext cx="235527" cy="214745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Rectangle 662">
                <a:extLst>
                  <a:ext uri="{FF2B5EF4-FFF2-40B4-BE49-F238E27FC236}">
                    <a16:creationId xmlns:a16="http://schemas.microsoft.com/office/drawing/2014/main" xmlns="" id="{A7A793B0-BC19-EE40-84C5-0D1B60C54A80}"/>
                  </a:ext>
                </a:extLst>
              </p:cNvPr>
              <p:cNvSpPr/>
              <p:nvPr/>
            </p:nvSpPr>
            <p:spPr>
              <a:xfrm>
                <a:off x="6440285" y="3632175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>
                <a:extLst>
                  <a:ext uri="{FF2B5EF4-FFF2-40B4-BE49-F238E27FC236}">
                    <a16:creationId xmlns:a16="http://schemas.microsoft.com/office/drawing/2014/main" xmlns="" id="{55138A41-98CB-F74C-8D0C-D92E113FD312}"/>
                  </a:ext>
                </a:extLst>
              </p:cNvPr>
              <p:cNvSpPr/>
              <p:nvPr/>
            </p:nvSpPr>
            <p:spPr>
              <a:xfrm>
                <a:off x="6675811" y="3417430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>
                <a:extLst>
                  <a:ext uri="{FF2B5EF4-FFF2-40B4-BE49-F238E27FC236}">
                    <a16:creationId xmlns:a16="http://schemas.microsoft.com/office/drawing/2014/main" xmlns="" id="{8E361F66-CE5F-1941-BAA1-AE38E453C060}"/>
                  </a:ext>
                </a:extLst>
              </p:cNvPr>
              <p:cNvSpPr/>
              <p:nvPr/>
            </p:nvSpPr>
            <p:spPr>
              <a:xfrm>
                <a:off x="6675811" y="3632175"/>
                <a:ext cx="235527" cy="214745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6" name="Group 565">
              <a:extLst>
                <a:ext uri="{FF2B5EF4-FFF2-40B4-BE49-F238E27FC236}">
                  <a16:creationId xmlns:a16="http://schemas.microsoft.com/office/drawing/2014/main" xmlns="" id="{B81FA099-CF09-0944-A2C9-0772AA984E8C}"/>
                </a:ext>
              </a:extLst>
            </p:cNvPr>
            <p:cNvGrpSpPr/>
            <p:nvPr/>
          </p:nvGrpSpPr>
          <p:grpSpPr>
            <a:xfrm>
              <a:off x="8788111" y="5224189"/>
              <a:ext cx="816301" cy="698152"/>
              <a:chOff x="8443681" y="3283926"/>
              <a:chExt cx="949039" cy="858980"/>
            </a:xfrm>
          </p:grpSpPr>
          <p:sp>
            <p:nvSpPr>
              <p:cNvPr id="634" name="Rectangle 633">
                <a:extLst>
                  <a:ext uri="{FF2B5EF4-FFF2-40B4-BE49-F238E27FC236}">
                    <a16:creationId xmlns:a16="http://schemas.microsoft.com/office/drawing/2014/main" xmlns="" id="{9A562C49-CCB8-F040-AB3D-B979B1CCED98}"/>
                  </a:ext>
                </a:extLst>
              </p:cNvPr>
              <p:cNvSpPr/>
              <p:nvPr/>
            </p:nvSpPr>
            <p:spPr>
              <a:xfrm>
                <a:off x="8443682" y="3283926"/>
                <a:ext cx="235527" cy="214745"/>
              </a:xfrm>
              <a:prstGeom prst="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Rectangle 634">
                <a:extLst>
                  <a:ext uri="{FF2B5EF4-FFF2-40B4-BE49-F238E27FC236}">
                    <a16:creationId xmlns:a16="http://schemas.microsoft.com/office/drawing/2014/main" xmlns="" id="{AB703BBE-9713-EE49-9759-3ACA7E3C2E89}"/>
                  </a:ext>
                </a:extLst>
              </p:cNvPr>
              <p:cNvSpPr/>
              <p:nvPr/>
            </p:nvSpPr>
            <p:spPr>
              <a:xfrm>
                <a:off x="8443683" y="3498671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Rectangle 635">
                <a:extLst>
                  <a:ext uri="{FF2B5EF4-FFF2-40B4-BE49-F238E27FC236}">
                    <a16:creationId xmlns:a16="http://schemas.microsoft.com/office/drawing/2014/main" xmlns="" id="{A35A8C1A-C0F8-284F-A241-511B31B979CD}"/>
                  </a:ext>
                </a:extLst>
              </p:cNvPr>
              <p:cNvSpPr/>
              <p:nvPr/>
            </p:nvSpPr>
            <p:spPr>
              <a:xfrm>
                <a:off x="8679208" y="3283926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Rectangle 636">
                <a:extLst>
                  <a:ext uri="{FF2B5EF4-FFF2-40B4-BE49-F238E27FC236}">
                    <a16:creationId xmlns:a16="http://schemas.microsoft.com/office/drawing/2014/main" xmlns="" id="{4A8D6DB6-B262-9147-B63A-8926B3B64801}"/>
                  </a:ext>
                </a:extLst>
              </p:cNvPr>
              <p:cNvSpPr/>
              <p:nvPr/>
            </p:nvSpPr>
            <p:spPr>
              <a:xfrm>
                <a:off x="8679209" y="3498671"/>
                <a:ext cx="235527" cy="2147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Rectangle 637">
                <a:extLst>
                  <a:ext uri="{FF2B5EF4-FFF2-40B4-BE49-F238E27FC236}">
                    <a16:creationId xmlns:a16="http://schemas.microsoft.com/office/drawing/2014/main" xmlns="" id="{DD3243CF-E153-2F4B-AA8D-5CA6E9844920}"/>
                  </a:ext>
                </a:extLst>
              </p:cNvPr>
              <p:cNvSpPr/>
              <p:nvPr/>
            </p:nvSpPr>
            <p:spPr>
              <a:xfrm>
                <a:off x="8921666" y="3283926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9" name="Rectangle 638">
                <a:extLst>
                  <a:ext uri="{FF2B5EF4-FFF2-40B4-BE49-F238E27FC236}">
                    <a16:creationId xmlns:a16="http://schemas.microsoft.com/office/drawing/2014/main" xmlns="" id="{3C127E9B-2652-9B4E-A378-4311C8DE5BE9}"/>
                  </a:ext>
                </a:extLst>
              </p:cNvPr>
              <p:cNvSpPr/>
              <p:nvPr/>
            </p:nvSpPr>
            <p:spPr>
              <a:xfrm>
                <a:off x="8921667" y="3498671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xmlns="" id="{6C98AFEE-C27D-5049-B061-CCE961BED5B4}"/>
                  </a:ext>
                </a:extLst>
              </p:cNvPr>
              <p:cNvSpPr/>
              <p:nvPr/>
            </p:nvSpPr>
            <p:spPr>
              <a:xfrm>
                <a:off x="9157192" y="3283926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xmlns="" id="{8773AB1E-9E30-3241-877E-5C7DF61CAC0B}"/>
                  </a:ext>
                </a:extLst>
              </p:cNvPr>
              <p:cNvSpPr/>
              <p:nvPr/>
            </p:nvSpPr>
            <p:spPr>
              <a:xfrm>
                <a:off x="9157193" y="3498671"/>
                <a:ext cx="235527" cy="214745"/>
              </a:xfrm>
              <a:prstGeom prst="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xmlns="" id="{B88B9C0B-07B4-7245-A475-92FC684F457D}"/>
                  </a:ext>
                </a:extLst>
              </p:cNvPr>
              <p:cNvSpPr/>
              <p:nvPr/>
            </p:nvSpPr>
            <p:spPr>
              <a:xfrm>
                <a:off x="8443681" y="3713416"/>
                <a:ext cx="235527" cy="214745"/>
              </a:xfrm>
              <a:prstGeom prst="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xmlns="" id="{CCABEA85-AD30-E14E-930A-7B01E3159725}"/>
                  </a:ext>
                </a:extLst>
              </p:cNvPr>
              <p:cNvSpPr/>
              <p:nvPr/>
            </p:nvSpPr>
            <p:spPr>
              <a:xfrm>
                <a:off x="8443681" y="3928161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xmlns="" id="{23B9492C-540A-924E-86CD-712D6C28F253}"/>
                  </a:ext>
                </a:extLst>
              </p:cNvPr>
              <p:cNvSpPr/>
              <p:nvPr/>
            </p:nvSpPr>
            <p:spPr>
              <a:xfrm>
                <a:off x="8679207" y="3713416"/>
                <a:ext cx="235527" cy="2147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:a16="http://schemas.microsoft.com/office/drawing/2014/main" xmlns="" id="{CB711521-E333-7741-85C8-97908D895D64}"/>
                  </a:ext>
                </a:extLst>
              </p:cNvPr>
              <p:cNvSpPr/>
              <p:nvPr/>
            </p:nvSpPr>
            <p:spPr>
              <a:xfrm>
                <a:off x="8679207" y="3928161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>
                <a:extLst>
                  <a:ext uri="{FF2B5EF4-FFF2-40B4-BE49-F238E27FC236}">
                    <a16:creationId xmlns:a16="http://schemas.microsoft.com/office/drawing/2014/main" xmlns="" id="{792FC9C1-5F1C-9840-9DE9-69083460764F}"/>
                  </a:ext>
                </a:extLst>
              </p:cNvPr>
              <p:cNvSpPr/>
              <p:nvPr/>
            </p:nvSpPr>
            <p:spPr>
              <a:xfrm>
                <a:off x="8921665" y="3713416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>
                <a:extLst>
                  <a:ext uri="{FF2B5EF4-FFF2-40B4-BE49-F238E27FC236}">
                    <a16:creationId xmlns:a16="http://schemas.microsoft.com/office/drawing/2014/main" xmlns="" id="{4EC2E028-7E4D-3A49-88D4-56E86272666D}"/>
                  </a:ext>
                </a:extLst>
              </p:cNvPr>
              <p:cNvSpPr/>
              <p:nvPr/>
            </p:nvSpPr>
            <p:spPr>
              <a:xfrm>
                <a:off x="8921665" y="3928161"/>
                <a:ext cx="235527" cy="214745"/>
              </a:xfrm>
              <a:prstGeom prst="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:a16="http://schemas.microsoft.com/office/drawing/2014/main" xmlns="" id="{238EA6C8-4E97-4D4A-9A91-E674A1B61A51}"/>
                  </a:ext>
                </a:extLst>
              </p:cNvPr>
              <p:cNvSpPr/>
              <p:nvPr/>
            </p:nvSpPr>
            <p:spPr>
              <a:xfrm>
                <a:off x="9157191" y="3713416"/>
                <a:ext cx="235527" cy="21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:a16="http://schemas.microsoft.com/office/drawing/2014/main" xmlns="" id="{99243C71-B3B3-3048-A698-D636A5446D9D}"/>
                  </a:ext>
                </a:extLst>
              </p:cNvPr>
              <p:cNvSpPr/>
              <p:nvPr/>
            </p:nvSpPr>
            <p:spPr>
              <a:xfrm>
                <a:off x="9157191" y="3928161"/>
                <a:ext cx="235527" cy="214745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7" name="Group 566">
              <a:extLst>
                <a:ext uri="{FF2B5EF4-FFF2-40B4-BE49-F238E27FC236}">
                  <a16:creationId xmlns:a16="http://schemas.microsoft.com/office/drawing/2014/main" xmlns="" id="{873D3069-9047-4D4D-AAF7-204E5F82045B}"/>
                </a:ext>
              </a:extLst>
            </p:cNvPr>
            <p:cNvGrpSpPr/>
            <p:nvPr/>
          </p:nvGrpSpPr>
          <p:grpSpPr>
            <a:xfrm>
              <a:off x="10027250" y="4465297"/>
              <a:ext cx="631232" cy="584354"/>
              <a:chOff x="8105324" y="2985655"/>
              <a:chExt cx="733876" cy="820190"/>
            </a:xfrm>
          </p:grpSpPr>
          <p:sp>
            <p:nvSpPr>
              <p:cNvPr id="632" name="Rectangle 631">
                <a:extLst>
                  <a:ext uri="{FF2B5EF4-FFF2-40B4-BE49-F238E27FC236}">
                    <a16:creationId xmlns:a16="http://schemas.microsoft.com/office/drawing/2014/main" xmlns="" id="{47F073E9-5397-2044-87BC-9C4C9BF0DCA5}"/>
                  </a:ext>
                </a:extLst>
              </p:cNvPr>
              <p:cNvSpPr/>
              <p:nvPr/>
            </p:nvSpPr>
            <p:spPr>
              <a:xfrm>
                <a:off x="8105324" y="2985655"/>
                <a:ext cx="733876" cy="410095"/>
              </a:xfrm>
              <a:prstGeom prst="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3" name="Rectangle 632">
                <a:extLst>
                  <a:ext uri="{FF2B5EF4-FFF2-40B4-BE49-F238E27FC236}">
                    <a16:creationId xmlns:a16="http://schemas.microsoft.com/office/drawing/2014/main" xmlns="" id="{154753DA-84AD-0644-86A6-1130FE1BB3A2}"/>
                  </a:ext>
                </a:extLst>
              </p:cNvPr>
              <p:cNvSpPr/>
              <p:nvPr/>
            </p:nvSpPr>
            <p:spPr>
              <a:xfrm>
                <a:off x="8105324" y="3395750"/>
                <a:ext cx="733876" cy="41009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8" name="Group 567">
              <a:extLst>
                <a:ext uri="{FF2B5EF4-FFF2-40B4-BE49-F238E27FC236}">
                  <a16:creationId xmlns:a16="http://schemas.microsoft.com/office/drawing/2014/main" xmlns="" id="{D8E807BA-5E6A-BA48-9C2D-9338A09D444E}"/>
                </a:ext>
              </a:extLst>
            </p:cNvPr>
            <p:cNvGrpSpPr/>
            <p:nvPr/>
          </p:nvGrpSpPr>
          <p:grpSpPr>
            <a:xfrm>
              <a:off x="10043467" y="5373024"/>
              <a:ext cx="631232" cy="292177"/>
              <a:chOff x="8105324" y="4564999"/>
              <a:chExt cx="733876" cy="410095"/>
            </a:xfrm>
          </p:grpSpPr>
          <p:sp>
            <p:nvSpPr>
              <p:cNvPr id="630" name="Rectangle 629">
                <a:extLst>
                  <a:ext uri="{FF2B5EF4-FFF2-40B4-BE49-F238E27FC236}">
                    <a16:creationId xmlns:a16="http://schemas.microsoft.com/office/drawing/2014/main" xmlns="" id="{36D54768-ECA8-E949-8F81-90B9DD290C14}"/>
                  </a:ext>
                </a:extLst>
              </p:cNvPr>
              <p:cNvSpPr/>
              <p:nvPr/>
            </p:nvSpPr>
            <p:spPr>
              <a:xfrm>
                <a:off x="8105324" y="4770047"/>
                <a:ext cx="733876" cy="20504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Rectangle 630">
                <a:extLst>
                  <a:ext uri="{FF2B5EF4-FFF2-40B4-BE49-F238E27FC236}">
                    <a16:creationId xmlns:a16="http://schemas.microsoft.com/office/drawing/2014/main" xmlns="" id="{11324CFE-C224-4048-9390-DC97DAB84E52}"/>
                  </a:ext>
                </a:extLst>
              </p:cNvPr>
              <p:cNvSpPr/>
              <p:nvPr/>
            </p:nvSpPr>
            <p:spPr>
              <a:xfrm>
                <a:off x="8105324" y="4564999"/>
                <a:ext cx="733876" cy="205047"/>
              </a:xfrm>
              <a:prstGeom prst="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9" name="Group 568">
              <a:extLst>
                <a:ext uri="{FF2B5EF4-FFF2-40B4-BE49-F238E27FC236}">
                  <a16:creationId xmlns:a16="http://schemas.microsoft.com/office/drawing/2014/main" xmlns="" id="{DC590E45-5B85-1641-A101-032A6A16D069}"/>
                </a:ext>
              </a:extLst>
            </p:cNvPr>
            <p:cNvGrpSpPr/>
            <p:nvPr/>
          </p:nvGrpSpPr>
          <p:grpSpPr>
            <a:xfrm>
              <a:off x="11060614" y="4067000"/>
              <a:ext cx="705476" cy="362812"/>
              <a:chOff x="9498666" y="2746375"/>
              <a:chExt cx="820193" cy="541770"/>
            </a:xfrm>
          </p:grpSpPr>
          <p:sp>
            <p:nvSpPr>
              <p:cNvPr id="626" name="Rectangle 625">
                <a:extLst>
                  <a:ext uri="{FF2B5EF4-FFF2-40B4-BE49-F238E27FC236}">
                    <a16:creationId xmlns:a16="http://schemas.microsoft.com/office/drawing/2014/main" xmlns="" id="{EB17A2C4-A5A2-7A41-9954-7CCF009E6120}"/>
                  </a:ext>
                </a:extLst>
              </p:cNvPr>
              <p:cNvSpPr/>
              <p:nvPr/>
            </p:nvSpPr>
            <p:spPr>
              <a:xfrm rot="16200000">
                <a:off x="9330305" y="2914736"/>
                <a:ext cx="541770" cy="2050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7" name="Rectangle 626">
                <a:extLst>
                  <a:ext uri="{FF2B5EF4-FFF2-40B4-BE49-F238E27FC236}">
                    <a16:creationId xmlns:a16="http://schemas.microsoft.com/office/drawing/2014/main" xmlns="" id="{D5A08DF9-B45E-8C4F-AE8B-6125CAD4B66C}"/>
                  </a:ext>
                </a:extLst>
              </p:cNvPr>
              <p:cNvSpPr/>
              <p:nvPr/>
            </p:nvSpPr>
            <p:spPr>
              <a:xfrm rot="16200000">
                <a:off x="9535353" y="2914736"/>
                <a:ext cx="541770" cy="20504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8" name="Rectangle 627">
                <a:extLst>
                  <a:ext uri="{FF2B5EF4-FFF2-40B4-BE49-F238E27FC236}">
                    <a16:creationId xmlns:a16="http://schemas.microsoft.com/office/drawing/2014/main" xmlns="" id="{AB4A0F52-D4C9-8940-BE7F-1DEC17ABAD2C}"/>
                  </a:ext>
                </a:extLst>
              </p:cNvPr>
              <p:cNvSpPr/>
              <p:nvPr/>
            </p:nvSpPr>
            <p:spPr>
              <a:xfrm rot="16200000">
                <a:off x="9740402" y="2914736"/>
                <a:ext cx="541770" cy="2050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9" name="Rectangle 628">
                <a:extLst>
                  <a:ext uri="{FF2B5EF4-FFF2-40B4-BE49-F238E27FC236}">
                    <a16:creationId xmlns:a16="http://schemas.microsoft.com/office/drawing/2014/main" xmlns="" id="{A31222B3-6016-BB48-A242-F620E2AD376B}"/>
                  </a:ext>
                </a:extLst>
              </p:cNvPr>
              <p:cNvSpPr/>
              <p:nvPr/>
            </p:nvSpPr>
            <p:spPr>
              <a:xfrm rot="16200000">
                <a:off x="9945451" y="2914736"/>
                <a:ext cx="541770" cy="205047"/>
              </a:xfrm>
              <a:prstGeom prst="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0" name="Group 569">
              <a:extLst>
                <a:ext uri="{FF2B5EF4-FFF2-40B4-BE49-F238E27FC236}">
                  <a16:creationId xmlns:a16="http://schemas.microsoft.com/office/drawing/2014/main" xmlns="" id="{AF46F77F-8A19-C943-B3AA-E83B1666B798}"/>
                </a:ext>
              </a:extLst>
            </p:cNvPr>
            <p:cNvGrpSpPr/>
            <p:nvPr/>
          </p:nvGrpSpPr>
          <p:grpSpPr>
            <a:xfrm>
              <a:off x="11060615" y="4568155"/>
              <a:ext cx="704758" cy="360859"/>
              <a:chOff x="9498666" y="3390189"/>
              <a:chExt cx="819358" cy="538853"/>
            </a:xfrm>
          </p:grpSpPr>
          <p:sp>
            <p:nvSpPr>
              <p:cNvPr id="621" name="Rectangle 620">
                <a:extLst>
                  <a:ext uri="{FF2B5EF4-FFF2-40B4-BE49-F238E27FC236}">
                    <a16:creationId xmlns:a16="http://schemas.microsoft.com/office/drawing/2014/main" xmlns="" id="{C4442728-412F-3841-A785-A86F3337F2D0}"/>
                  </a:ext>
                </a:extLst>
              </p:cNvPr>
              <p:cNvSpPr/>
              <p:nvPr/>
            </p:nvSpPr>
            <p:spPr>
              <a:xfrm rot="16200000">
                <a:off x="9331763" y="3557092"/>
                <a:ext cx="538853" cy="2050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2" name="Rectangle 621">
                <a:extLst>
                  <a:ext uri="{FF2B5EF4-FFF2-40B4-BE49-F238E27FC236}">
                    <a16:creationId xmlns:a16="http://schemas.microsoft.com/office/drawing/2014/main" xmlns="" id="{18CE96CD-FE30-6F41-BBA7-9C6763E694A4}"/>
                  </a:ext>
                </a:extLst>
              </p:cNvPr>
              <p:cNvSpPr/>
              <p:nvPr/>
            </p:nvSpPr>
            <p:spPr>
              <a:xfrm rot="16200000">
                <a:off x="9536811" y="3557092"/>
                <a:ext cx="538853" cy="20504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3" name="Rectangle 622">
                <a:extLst>
                  <a:ext uri="{FF2B5EF4-FFF2-40B4-BE49-F238E27FC236}">
                    <a16:creationId xmlns:a16="http://schemas.microsoft.com/office/drawing/2014/main" xmlns="" id="{E802C432-31B1-B647-B9F7-10FFA6CEC089}"/>
                  </a:ext>
                </a:extLst>
              </p:cNvPr>
              <p:cNvSpPr/>
              <p:nvPr/>
            </p:nvSpPr>
            <p:spPr>
              <a:xfrm rot="16200000">
                <a:off x="9741860" y="3557092"/>
                <a:ext cx="538853" cy="205047"/>
              </a:xfrm>
              <a:prstGeom prst="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4" name="Rectangle 623">
                <a:extLst>
                  <a:ext uri="{FF2B5EF4-FFF2-40B4-BE49-F238E27FC236}">
                    <a16:creationId xmlns:a16="http://schemas.microsoft.com/office/drawing/2014/main" xmlns="" id="{DB9AB866-4922-5849-93E2-0B81851360AB}"/>
                  </a:ext>
                </a:extLst>
              </p:cNvPr>
              <p:cNvSpPr/>
              <p:nvPr/>
            </p:nvSpPr>
            <p:spPr>
              <a:xfrm rot="16200000">
                <a:off x="9946074" y="3557092"/>
                <a:ext cx="538853" cy="205047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EAAF38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5" name="Rectangle 624">
                <a:extLst>
                  <a:ext uri="{FF2B5EF4-FFF2-40B4-BE49-F238E27FC236}">
                    <a16:creationId xmlns:a16="http://schemas.microsoft.com/office/drawing/2014/main" xmlns="" id="{858DFB44-7602-5B4B-9568-9699E7B0BE1F}"/>
                  </a:ext>
                </a:extLst>
              </p:cNvPr>
              <p:cNvSpPr/>
              <p:nvPr/>
            </p:nvSpPr>
            <p:spPr>
              <a:xfrm rot="16200000">
                <a:off x="9946074" y="3557092"/>
                <a:ext cx="538853" cy="2050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1" name="Group 570">
              <a:extLst>
                <a:ext uri="{FF2B5EF4-FFF2-40B4-BE49-F238E27FC236}">
                  <a16:creationId xmlns:a16="http://schemas.microsoft.com/office/drawing/2014/main" xmlns="" id="{0D461839-72F6-1743-9D07-79989CB51DAF}"/>
                </a:ext>
              </a:extLst>
            </p:cNvPr>
            <p:cNvGrpSpPr/>
            <p:nvPr/>
          </p:nvGrpSpPr>
          <p:grpSpPr>
            <a:xfrm>
              <a:off x="11060615" y="5071906"/>
              <a:ext cx="704758" cy="361627"/>
              <a:chOff x="9498666" y="4034884"/>
              <a:chExt cx="819358" cy="540000"/>
            </a:xfrm>
          </p:grpSpPr>
          <p:sp>
            <p:nvSpPr>
              <p:cNvPr id="616" name="Rectangle 615">
                <a:extLst>
                  <a:ext uri="{FF2B5EF4-FFF2-40B4-BE49-F238E27FC236}">
                    <a16:creationId xmlns:a16="http://schemas.microsoft.com/office/drawing/2014/main" xmlns="" id="{922CC1B6-F7B7-8046-B0A4-76E90E7CB421}"/>
                  </a:ext>
                </a:extLst>
              </p:cNvPr>
              <p:cNvSpPr/>
              <p:nvPr/>
            </p:nvSpPr>
            <p:spPr>
              <a:xfrm rot="16200000">
                <a:off x="9331190" y="4202360"/>
                <a:ext cx="540000" cy="2050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7" name="Rectangle 616">
                <a:extLst>
                  <a:ext uri="{FF2B5EF4-FFF2-40B4-BE49-F238E27FC236}">
                    <a16:creationId xmlns:a16="http://schemas.microsoft.com/office/drawing/2014/main" xmlns="" id="{5F224FD7-E26F-D34D-9725-0702C2F74CE0}"/>
                  </a:ext>
                </a:extLst>
              </p:cNvPr>
              <p:cNvSpPr/>
              <p:nvPr/>
            </p:nvSpPr>
            <p:spPr>
              <a:xfrm rot="16200000">
                <a:off x="9536238" y="4202360"/>
                <a:ext cx="540000" cy="20504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8" name="Rectangle 617">
                <a:extLst>
                  <a:ext uri="{FF2B5EF4-FFF2-40B4-BE49-F238E27FC236}">
                    <a16:creationId xmlns:a16="http://schemas.microsoft.com/office/drawing/2014/main" xmlns="" id="{F5AA0926-9987-034C-BD28-633C4D92015D}"/>
                  </a:ext>
                </a:extLst>
              </p:cNvPr>
              <p:cNvSpPr/>
              <p:nvPr/>
            </p:nvSpPr>
            <p:spPr>
              <a:xfrm rot="16200000">
                <a:off x="9741287" y="4202360"/>
                <a:ext cx="540000" cy="205048"/>
              </a:xfrm>
              <a:prstGeom prst="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9" name="Rectangle 618">
                <a:extLst>
                  <a:ext uri="{FF2B5EF4-FFF2-40B4-BE49-F238E27FC236}">
                    <a16:creationId xmlns:a16="http://schemas.microsoft.com/office/drawing/2014/main" xmlns="" id="{8D2282BC-7F2A-ED47-9A9E-69B7921944B6}"/>
                  </a:ext>
                </a:extLst>
              </p:cNvPr>
              <p:cNvSpPr/>
              <p:nvPr/>
            </p:nvSpPr>
            <p:spPr>
              <a:xfrm rot="16200000">
                <a:off x="9945501" y="4202360"/>
                <a:ext cx="540000" cy="205047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EAAF38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0" name="Rectangle 619">
                <a:extLst>
                  <a:ext uri="{FF2B5EF4-FFF2-40B4-BE49-F238E27FC236}">
                    <a16:creationId xmlns:a16="http://schemas.microsoft.com/office/drawing/2014/main" xmlns="" id="{5CF01563-AD71-EA44-806A-4882469719E7}"/>
                  </a:ext>
                </a:extLst>
              </p:cNvPr>
              <p:cNvSpPr/>
              <p:nvPr/>
            </p:nvSpPr>
            <p:spPr>
              <a:xfrm rot="16200000">
                <a:off x="9945501" y="4202360"/>
                <a:ext cx="540000" cy="205047"/>
              </a:xfrm>
              <a:prstGeom prst="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72" name="Group 571">
              <a:extLst>
                <a:ext uri="{FF2B5EF4-FFF2-40B4-BE49-F238E27FC236}">
                  <a16:creationId xmlns:a16="http://schemas.microsoft.com/office/drawing/2014/main" xmlns="" id="{2492F56E-0926-C648-8FF6-5F8C38F6B26F}"/>
                </a:ext>
              </a:extLst>
            </p:cNvPr>
            <p:cNvGrpSpPr/>
            <p:nvPr/>
          </p:nvGrpSpPr>
          <p:grpSpPr>
            <a:xfrm>
              <a:off x="11060614" y="5568514"/>
              <a:ext cx="704758" cy="361627"/>
              <a:chOff x="9498666" y="4675780"/>
              <a:chExt cx="819358" cy="540000"/>
            </a:xfrm>
          </p:grpSpPr>
          <p:sp>
            <p:nvSpPr>
              <p:cNvPr id="611" name="Rectangle 610">
                <a:extLst>
                  <a:ext uri="{FF2B5EF4-FFF2-40B4-BE49-F238E27FC236}">
                    <a16:creationId xmlns:a16="http://schemas.microsoft.com/office/drawing/2014/main" xmlns="" id="{253A397F-7992-414C-A6AE-4EDE263230A5}"/>
                  </a:ext>
                </a:extLst>
              </p:cNvPr>
              <p:cNvSpPr/>
              <p:nvPr/>
            </p:nvSpPr>
            <p:spPr>
              <a:xfrm rot="16200000">
                <a:off x="9331190" y="4843256"/>
                <a:ext cx="540000" cy="205047"/>
              </a:xfrm>
              <a:prstGeom prst="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2" name="Rectangle 611">
                <a:extLst>
                  <a:ext uri="{FF2B5EF4-FFF2-40B4-BE49-F238E27FC236}">
                    <a16:creationId xmlns:a16="http://schemas.microsoft.com/office/drawing/2014/main" xmlns="" id="{74F3249B-FAC6-0041-83AB-90216821E066}"/>
                  </a:ext>
                </a:extLst>
              </p:cNvPr>
              <p:cNvSpPr/>
              <p:nvPr/>
            </p:nvSpPr>
            <p:spPr>
              <a:xfrm rot="16200000">
                <a:off x="9536238" y="4843256"/>
                <a:ext cx="540000" cy="20504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3" name="Rectangle 612">
                <a:extLst>
                  <a:ext uri="{FF2B5EF4-FFF2-40B4-BE49-F238E27FC236}">
                    <a16:creationId xmlns:a16="http://schemas.microsoft.com/office/drawing/2014/main" xmlns="" id="{078FA967-594C-D447-BD33-AE0C6BC7566C}"/>
                  </a:ext>
                </a:extLst>
              </p:cNvPr>
              <p:cNvSpPr/>
              <p:nvPr/>
            </p:nvSpPr>
            <p:spPr>
              <a:xfrm rot="16200000">
                <a:off x="9741287" y="4843256"/>
                <a:ext cx="540000" cy="205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4" name="Rectangle 613">
                <a:extLst>
                  <a:ext uri="{FF2B5EF4-FFF2-40B4-BE49-F238E27FC236}">
                    <a16:creationId xmlns:a16="http://schemas.microsoft.com/office/drawing/2014/main" xmlns="" id="{4155FB63-3999-D14A-8ABA-078738F2522A}"/>
                  </a:ext>
                </a:extLst>
              </p:cNvPr>
              <p:cNvSpPr/>
              <p:nvPr/>
            </p:nvSpPr>
            <p:spPr>
              <a:xfrm rot="16200000">
                <a:off x="9945501" y="4843256"/>
                <a:ext cx="540000" cy="205047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EAAF38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5" name="Rectangle 614">
                <a:extLst>
                  <a:ext uri="{FF2B5EF4-FFF2-40B4-BE49-F238E27FC236}">
                    <a16:creationId xmlns:a16="http://schemas.microsoft.com/office/drawing/2014/main" xmlns="" id="{28C1EC16-4930-A64A-9206-59B28158BEF8}"/>
                  </a:ext>
                </a:extLst>
              </p:cNvPr>
              <p:cNvSpPr/>
              <p:nvPr/>
            </p:nvSpPr>
            <p:spPr>
              <a:xfrm rot="16200000">
                <a:off x="9945501" y="4843256"/>
                <a:ext cx="540000" cy="205047"/>
              </a:xfrm>
              <a:prstGeom prst="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573" name="Straight Connector 572">
              <a:extLst>
                <a:ext uri="{FF2B5EF4-FFF2-40B4-BE49-F238E27FC236}">
                  <a16:creationId xmlns:a16="http://schemas.microsoft.com/office/drawing/2014/main" xmlns="" id="{FF7E580D-EA32-1748-8F02-F3E566A8446A}"/>
                </a:ext>
              </a:extLst>
            </p:cNvPr>
            <p:cNvCxnSpPr/>
            <p:nvPr/>
          </p:nvCxnSpPr>
          <p:spPr>
            <a:xfrm>
              <a:off x="7217546" y="3929553"/>
              <a:ext cx="0" cy="24268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4" name="Straight Connector 573">
              <a:extLst>
                <a:ext uri="{FF2B5EF4-FFF2-40B4-BE49-F238E27FC236}">
                  <a16:creationId xmlns:a16="http://schemas.microsoft.com/office/drawing/2014/main" xmlns="" id="{353E6E13-9603-E842-A767-1A714B4C1C33}"/>
                </a:ext>
              </a:extLst>
            </p:cNvPr>
            <p:cNvCxnSpPr/>
            <p:nvPr/>
          </p:nvCxnSpPr>
          <p:spPr>
            <a:xfrm>
              <a:off x="8582550" y="3929553"/>
              <a:ext cx="0" cy="24268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5" name="Straight Connector 574">
              <a:extLst>
                <a:ext uri="{FF2B5EF4-FFF2-40B4-BE49-F238E27FC236}">
                  <a16:creationId xmlns:a16="http://schemas.microsoft.com/office/drawing/2014/main" xmlns="" id="{FC5FA05B-6479-5140-A71E-4EADE7E95EDA}"/>
                </a:ext>
              </a:extLst>
            </p:cNvPr>
            <p:cNvCxnSpPr/>
            <p:nvPr/>
          </p:nvCxnSpPr>
          <p:spPr>
            <a:xfrm>
              <a:off x="9846816" y="3929553"/>
              <a:ext cx="0" cy="24268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6" name="Straight Connector 575">
              <a:extLst>
                <a:ext uri="{FF2B5EF4-FFF2-40B4-BE49-F238E27FC236}">
                  <a16:creationId xmlns:a16="http://schemas.microsoft.com/office/drawing/2014/main" xmlns="" id="{B10641CA-224B-9143-BCB6-43C43504C6E0}"/>
                </a:ext>
              </a:extLst>
            </p:cNvPr>
            <p:cNvCxnSpPr/>
            <p:nvPr/>
          </p:nvCxnSpPr>
          <p:spPr>
            <a:xfrm>
              <a:off x="10809121" y="3937565"/>
              <a:ext cx="0" cy="24268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7" name="Straight Arrow Connector 576">
              <a:extLst>
                <a:ext uri="{FF2B5EF4-FFF2-40B4-BE49-F238E27FC236}">
                  <a16:creationId xmlns:a16="http://schemas.microsoft.com/office/drawing/2014/main" xmlns="" id="{BE4DD3F0-59B0-D941-98A4-A018C4899D21}"/>
                </a:ext>
              </a:extLst>
            </p:cNvPr>
            <p:cNvCxnSpPr>
              <a:cxnSpLocks/>
            </p:cNvCxnSpPr>
            <p:nvPr/>
          </p:nvCxnSpPr>
          <p:spPr>
            <a:xfrm>
              <a:off x="7009728" y="5346045"/>
              <a:ext cx="415636" cy="0"/>
            </a:xfrm>
            <a:prstGeom prst="straightConnector1">
              <a:avLst/>
            </a:prstGeom>
            <a:ln w="50800">
              <a:solidFill>
                <a:srgbClr val="92D050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8" name="Straight Arrow Connector 577">
              <a:extLst>
                <a:ext uri="{FF2B5EF4-FFF2-40B4-BE49-F238E27FC236}">
                  <a16:creationId xmlns:a16="http://schemas.microsoft.com/office/drawing/2014/main" xmlns="" id="{2A39818B-AD0B-004C-B78A-18E43A83BB1B}"/>
                </a:ext>
              </a:extLst>
            </p:cNvPr>
            <p:cNvCxnSpPr>
              <a:cxnSpLocks/>
            </p:cNvCxnSpPr>
            <p:nvPr/>
          </p:nvCxnSpPr>
          <p:spPr>
            <a:xfrm>
              <a:off x="8478982" y="4705931"/>
              <a:ext cx="317652" cy="9304"/>
            </a:xfrm>
            <a:prstGeom prst="straightConnector1">
              <a:avLst/>
            </a:prstGeom>
            <a:ln w="50800">
              <a:solidFill>
                <a:srgbClr val="92D050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9" name="Straight Arrow Connector 578">
              <a:extLst>
                <a:ext uri="{FF2B5EF4-FFF2-40B4-BE49-F238E27FC236}">
                  <a16:creationId xmlns:a16="http://schemas.microsoft.com/office/drawing/2014/main" xmlns="" id="{9EDEFC7A-56EA-5C4A-8ECC-036AA2760A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78982" y="5568513"/>
              <a:ext cx="317652" cy="14755"/>
            </a:xfrm>
            <a:prstGeom prst="straightConnector1">
              <a:avLst/>
            </a:prstGeom>
            <a:ln w="50800">
              <a:solidFill>
                <a:srgbClr val="92D050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0" name="Straight Arrow Connector 579">
              <a:extLst>
                <a:ext uri="{FF2B5EF4-FFF2-40B4-BE49-F238E27FC236}">
                  <a16:creationId xmlns:a16="http://schemas.microsoft.com/office/drawing/2014/main" xmlns="" id="{72726E97-E931-B140-98EA-4B6F57EEABBF}"/>
                </a:ext>
              </a:extLst>
            </p:cNvPr>
            <p:cNvCxnSpPr>
              <a:cxnSpLocks/>
            </p:cNvCxnSpPr>
            <p:nvPr/>
          </p:nvCxnSpPr>
          <p:spPr>
            <a:xfrm>
              <a:off x="9618526" y="4793120"/>
              <a:ext cx="421444" cy="0"/>
            </a:xfrm>
            <a:prstGeom prst="straightConnector1">
              <a:avLst/>
            </a:prstGeom>
            <a:ln w="50800">
              <a:solidFill>
                <a:srgbClr val="92D050"/>
              </a:solidFill>
              <a:headEnd type="triangle"/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1" name="Straight Arrow Connector 580">
              <a:extLst>
                <a:ext uri="{FF2B5EF4-FFF2-40B4-BE49-F238E27FC236}">
                  <a16:creationId xmlns:a16="http://schemas.microsoft.com/office/drawing/2014/main" xmlns="" id="{9F4E157D-DC27-FD45-81DA-6B3363866EA3}"/>
                </a:ext>
              </a:extLst>
            </p:cNvPr>
            <p:cNvCxnSpPr>
              <a:cxnSpLocks/>
            </p:cNvCxnSpPr>
            <p:nvPr/>
          </p:nvCxnSpPr>
          <p:spPr>
            <a:xfrm>
              <a:off x="9604410" y="5568513"/>
              <a:ext cx="433786" cy="0"/>
            </a:xfrm>
            <a:prstGeom prst="straightConnector1">
              <a:avLst/>
            </a:prstGeom>
            <a:ln w="50800">
              <a:solidFill>
                <a:srgbClr val="92D050"/>
              </a:solidFill>
              <a:headEnd type="triangle"/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2" name="Straight Connector 581">
              <a:extLst>
                <a:ext uri="{FF2B5EF4-FFF2-40B4-BE49-F238E27FC236}">
                  <a16:creationId xmlns:a16="http://schemas.microsoft.com/office/drawing/2014/main" xmlns="" id="{E75D9974-1BEF-564B-B7D8-41F01A43014B}"/>
                </a:ext>
              </a:extLst>
            </p:cNvPr>
            <p:cNvCxnSpPr>
              <a:cxnSpLocks/>
            </p:cNvCxnSpPr>
            <p:nvPr/>
          </p:nvCxnSpPr>
          <p:spPr>
            <a:xfrm>
              <a:off x="8504431" y="4696309"/>
              <a:ext cx="0" cy="911543"/>
            </a:xfrm>
            <a:prstGeom prst="line">
              <a:avLst/>
            </a:prstGeom>
            <a:ln w="50800">
              <a:solidFill>
                <a:srgbClr val="92D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Straight Connector 582">
              <a:extLst>
                <a:ext uri="{FF2B5EF4-FFF2-40B4-BE49-F238E27FC236}">
                  <a16:creationId xmlns:a16="http://schemas.microsoft.com/office/drawing/2014/main" xmlns="" id="{7758B7B0-B608-E746-A2D9-F9C85D110970}"/>
                </a:ext>
              </a:extLst>
            </p:cNvPr>
            <p:cNvCxnSpPr>
              <a:cxnSpLocks/>
            </p:cNvCxnSpPr>
            <p:nvPr/>
          </p:nvCxnSpPr>
          <p:spPr>
            <a:xfrm>
              <a:off x="10658482" y="4749158"/>
              <a:ext cx="7937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Straight Connector 583">
              <a:extLst>
                <a:ext uri="{FF2B5EF4-FFF2-40B4-BE49-F238E27FC236}">
                  <a16:creationId xmlns:a16="http://schemas.microsoft.com/office/drawing/2014/main" xmlns="" id="{926E671C-903C-834C-92AA-A40FDDDB9271}"/>
                </a:ext>
              </a:extLst>
            </p:cNvPr>
            <p:cNvCxnSpPr>
              <a:cxnSpLocks/>
            </p:cNvCxnSpPr>
            <p:nvPr/>
          </p:nvCxnSpPr>
          <p:spPr>
            <a:xfrm>
              <a:off x="8312781" y="5179464"/>
              <a:ext cx="191650" cy="0"/>
            </a:xfrm>
            <a:prstGeom prst="line">
              <a:avLst/>
            </a:prstGeom>
            <a:ln w="50800">
              <a:solidFill>
                <a:srgbClr val="92D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Straight Connector 584">
              <a:extLst>
                <a:ext uri="{FF2B5EF4-FFF2-40B4-BE49-F238E27FC236}">
                  <a16:creationId xmlns:a16="http://schemas.microsoft.com/office/drawing/2014/main" xmlns="" id="{5DBFB2E3-C0D1-894E-8CC1-52E7E637A086}"/>
                </a:ext>
              </a:extLst>
            </p:cNvPr>
            <p:cNvCxnSpPr>
              <a:cxnSpLocks/>
            </p:cNvCxnSpPr>
            <p:nvPr/>
          </p:nvCxnSpPr>
          <p:spPr>
            <a:xfrm>
              <a:off x="12010423" y="3800819"/>
              <a:ext cx="0" cy="1981571"/>
            </a:xfrm>
            <a:prstGeom prst="line">
              <a:avLst/>
            </a:prstGeom>
            <a:ln w="50800">
              <a:solidFill>
                <a:srgbClr val="92D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6" name="Straight Connector 585">
              <a:extLst>
                <a:ext uri="{FF2B5EF4-FFF2-40B4-BE49-F238E27FC236}">
                  <a16:creationId xmlns:a16="http://schemas.microsoft.com/office/drawing/2014/main" xmlns="" id="{5C2CB603-280A-864D-8D1C-67A5057FD00B}"/>
                </a:ext>
              </a:extLst>
            </p:cNvPr>
            <p:cNvCxnSpPr>
              <a:cxnSpLocks/>
            </p:cNvCxnSpPr>
            <p:nvPr/>
          </p:nvCxnSpPr>
          <p:spPr>
            <a:xfrm>
              <a:off x="11765373" y="4248407"/>
              <a:ext cx="245052" cy="0"/>
            </a:xfrm>
            <a:prstGeom prst="line">
              <a:avLst/>
            </a:prstGeom>
            <a:ln w="50800">
              <a:solidFill>
                <a:srgbClr val="92D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Straight Connector 586">
              <a:extLst>
                <a:ext uri="{FF2B5EF4-FFF2-40B4-BE49-F238E27FC236}">
                  <a16:creationId xmlns:a16="http://schemas.microsoft.com/office/drawing/2014/main" xmlns="" id="{CA94B587-6264-EC4E-B48F-B71D838A9CC0}"/>
                </a:ext>
              </a:extLst>
            </p:cNvPr>
            <p:cNvCxnSpPr>
              <a:cxnSpLocks/>
            </p:cNvCxnSpPr>
            <p:nvPr/>
          </p:nvCxnSpPr>
          <p:spPr>
            <a:xfrm>
              <a:off x="11765371" y="4783913"/>
              <a:ext cx="245052" cy="0"/>
            </a:xfrm>
            <a:prstGeom prst="line">
              <a:avLst/>
            </a:prstGeom>
            <a:ln w="50800">
              <a:solidFill>
                <a:srgbClr val="92D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Straight Connector 587">
              <a:extLst>
                <a:ext uri="{FF2B5EF4-FFF2-40B4-BE49-F238E27FC236}">
                  <a16:creationId xmlns:a16="http://schemas.microsoft.com/office/drawing/2014/main" xmlns="" id="{5975FC72-2C40-B94F-A72B-F57AABE5CD71}"/>
                </a:ext>
              </a:extLst>
            </p:cNvPr>
            <p:cNvCxnSpPr>
              <a:cxnSpLocks/>
            </p:cNvCxnSpPr>
            <p:nvPr/>
          </p:nvCxnSpPr>
          <p:spPr>
            <a:xfrm>
              <a:off x="11773133" y="5252719"/>
              <a:ext cx="245052" cy="0"/>
            </a:xfrm>
            <a:prstGeom prst="line">
              <a:avLst/>
            </a:prstGeom>
            <a:ln w="50800">
              <a:solidFill>
                <a:srgbClr val="92D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Straight Connector 588">
              <a:extLst>
                <a:ext uri="{FF2B5EF4-FFF2-40B4-BE49-F238E27FC236}">
                  <a16:creationId xmlns:a16="http://schemas.microsoft.com/office/drawing/2014/main" xmlns="" id="{DF937426-B6F2-9845-AA4D-B0DD43135285}"/>
                </a:ext>
              </a:extLst>
            </p:cNvPr>
            <p:cNvCxnSpPr>
              <a:cxnSpLocks/>
            </p:cNvCxnSpPr>
            <p:nvPr/>
          </p:nvCxnSpPr>
          <p:spPr>
            <a:xfrm>
              <a:off x="11773133" y="5766945"/>
              <a:ext cx="245052" cy="0"/>
            </a:xfrm>
            <a:prstGeom prst="line">
              <a:avLst/>
            </a:prstGeom>
            <a:ln w="50800">
              <a:solidFill>
                <a:srgbClr val="92D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Straight Connector 589">
              <a:extLst>
                <a:ext uri="{FF2B5EF4-FFF2-40B4-BE49-F238E27FC236}">
                  <a16:creationId xmlns:a16="http://schemas.microsoft.com/office/drawing/2014/main" xmlns="" id="{9FD67F86-0877-274E-8FBE-377FB4E294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53671" y="3827622"/>
              <a:ext cx="5464514" cy="19735"/>
            </a:xfrm>
            <a:prstGeom prst="line">
              <a:avLst/>
            </a:prstGeom>
            <a:ln w="50800">
              <a:solidFill>
                <a:srgbClr val="92D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1" name="Straight Arrow Connector 590">
              <a:extLst>
                <a:ext uri="{FF2B5EF4-FFF2-40B4-BE49-F238E27FC236}">
                  <a16:creationId xmlns:a16="http://schemas.microsoft.com/office/drawing/2014/main" xmlns="" id="{CA6D6D21-749F-C84B-94AB-5EC37BA53D71}"/>
                </a:ext>
              </a:extLst>
            </p:cNvPr>
            <p:cNvCxnSpPr>
              <a:cxnSpLocks/>
            </p:cNvCxnSpPr>
            <p:nvPr/>
          </p:nvCxnSpPr>
          <p:spPr>
            <a:xfrm>
              <a:off x="10867806" y="4130394"/>
              <a:ext cx="219640" cy="0"/>
            </a:xfrm>
            <a:prstGeom prst="straightConnector1">
              <a:avLst/>
            </a:prstGeom>
            <a:ln w="25400">
              <a:solidFill>
                <a:srgbClr val="92D050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2" name="Straight Connector 591">
              <a:extLst>
                <a:ext uri="{FF2B5EF4-FFF2-40B4-BE49-F238E27FC236}">
                  <a16:creationId xmlns:a16="http://schemas.microsoft.com/office/drawing/2014/main" xmlns="" id="{78201DE2-D7B9-8442-B267-9D2D5DB544AC}"/>
                </a:ext>
              </a:extLst>
            </p:cNvPr>
            <p:cNvCxnSpPr>
              <a:cxnSpLocks/>
            </p:cNvCxnSpPr>
            <p:nvPr/>
          </p:nvCxnSpPr>
          <p:spPr>
            <a:xfrm>
              <a:off x="10867806" y="4117726"/>
              <a:ext cx="0" cy="1525918"/>
            </a:xfrm>
            <a:prstGeom prst="line">
              <a:avLst/>
            </a:prstGeom>
            <a:ln w="25400">
              <a:solidFill>
                <a:srgbClr val="92D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Straight Arrow Connector 592">
              <a:extLst>
                <a:ext uri="{FF2B5EF4-FFF2-40B4-BE49-F238E27FC236}">
                  <a16:creationId xmlns:a16="http://schemas.microsoft.com/office/drawing/2014/main" xmlns="" id="{4156BDAB-30D7-304E-9B1F-3CFDE086C071}"/>
                </a:ext>
              </a:extLst>
            </p:cNvPr>
            <p:cNvCxnSpPr>
              <a:cxnSpLocks/>
            </p:cNvCxnSpPr>
            <p:nvPr/>
          </p:nvCxnSpPr>
          <p:spPr>
            <a:xfrm>
              <a:off x="10867806" y="4652331"/>
              <a:ext cx="219640" cy="0"/>
            </a:xfrm>
            <a:prstGeom prst="straightConnector1">
              <a:avLst/>
            </a:prstGeom>
            <a:ln w="25400">
              <a:solidFill>
                <a:srgbClr val="92D050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4" name="Straight Arrow Connector 593">
              <a:extLst>
                <a:ext uri="{FF2B5EF4-FFF2-40B4-BE49-F238E27FC236}">
                  <a16:creationId xmlns:a16="http://schemas.microsoft.com/office/drawing/2014/main" xmlns="" id="{1E930474-C9E0-DD46-9FF2-A8E429B07E46}"/>
                </a:ext>
              </a:extLst>
            </p:cNvPr>
            <p:cNvCxnSpPr>
              <a:cxnSpLocks/>
            </p:cNvCxnSpPr>
            <p:nvPr/>
          </p:nvCxnSpPr>
          <p:spPr>
            <a:xfrm>
              <a:off x="10867806" y="5136248"/>
              <a:ext cx="219640" cy="0"/>
            </a:xfrm>
            <a:prstGeom prst="straightConnector1">
              <a:avLst/>
            </a:prstGeom>
            <a:ln w="25400">
              <a:solidFill>
                <a:srgbClr val="92D050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5" name="Straight Arrow Connector 594">
              <a:extLst>
                <a:ext uri="{FF2B5EF4-FFF2-40B4-BE49-F238E27FC236}">
                  <a16:creationId xmlns:a16="http://schemas.microsoft.com/office/drawing/2014/main" xmlns="" id="{5C90C7D2-7D3C-514B-8174-ACDE0A116166}"/>
                </a:ext>
              </a:extLst>
            </p:cNvPr>
            <p:cNvCxnSpPr>
              <a:cxnSpLocks/>
            </p:cNvCxnSpPr>
            <p:nvPr/>
          </p:nvCxnSpPr>
          <p:spPr>
            <a:xfrm>
              <a:off x="10867806" y="5637013"/>
              <a:ext cx="219640" cy="0"/>
            </a:xfrm>
            <a:prstGeom prst="straightConnector1">
              <a:avLst/>
            </a:prstGeom>
            <a:ln w="25400">
              <a:solidFill>
                <a:srgbClr val="92D050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6" name="Straight Arrow Connector 595">
              <a:extLst>
                <a:ext uri="{FF2B5EF4-FFF2-40B4-BE49-F238E27FC236}">
                  <a16:creationId xmlns:a16="http://schemas.microsoft.com/office/drawing/2014/main" xmlns="" id="{5253030F-0AF5-0E40-981E-4E9D826BCE36}"/>
                </a:ext>
              </a:extLst>
            </p:cNvPr>
            <p:cNvCxnSpPr>
              <a:cxnSpLocks/>
            </p:cNvCxnSpPr>
            <p:nvPr/>
          </p:nvCxnSpPr>
          <p:spPr>
            <a:xfrm>
              <a:off x="10737850" y="4324454"/>
              <a:ext cx="330443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7" name="Straight Arrow Connector 596">
              <a:extLst>
                <a:ext uri="{FF2B5EF4-FFF2-40B4-BE49-F238E27FC236}">
                  <a16:creationId xmlns:a16="http://schemas.microsoft.com/office/drawing/2014/main" xmlns="" id="{C291D196-BE6D-3142-9CF2-900F4594E803}"/>
                </a:ext>
              </a:extLst>
            </p:cNvPr>
            <p:cNvCxnSpPr>
              <a:cxnSpLocks/>
            </p:cNvCxnSpPr>
            <p:nvPr/>
          </p:nvCxnSpPr>
          <p:spPr>
            <a:xfrm>
              <a:off x="10737850" y="4854324"/>
              <a:ext cx="330443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8" name="Straight Connector 597">
              <a:extLst>
                <a:ext uri="{FF2B5EF4-FFF2-40B4-BE49-F238E27FC236}">
                  <a16:creationId xmlns:a16="http://schemas.microsoft.com/office/drawing/2014/main" xmlns="" id="{03E04CE2-D3C0-6C4F-A461-463024C995D0}"/>
                </a:ext>
              </a:extLst>
            </p:cNvPr>
            <p:cNvCxnSpPr>
              <a:cxnSpLocks/>
            </p:cNvCxnSpPr>
            <p:nvPr/>
          </p:nvCxnSpPr>
          <p:spPr>
            <a:xfrm>
              <a:off x="10658482" y="5516887"/>
              <a:ext cx="209324" cy="0"/>
            </a:xfrm>
            <a:prstGeom prst="line">
              <a:avLst/>
            </a:prstGeom>
            <a:ln w="25400">
              <a:solidFill>
                <a:srgbClr val="92D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Straight Arrow Connector 598">
              <a:extLst>
                <a:ext uri="{FF2B5EF4-FFF2-40B4-BE49-F238E27FC236}">
                  <a16:creationId xmlns:a16="http://schemas.microsoft.com/office/drawing/2014/main" xmlns="" id="{6EDD3D92-40F7-D14E-B9EF-22167CFECAAD}"/>
                </a:ext>
              </a:extLst>
            </p:cNvPr>
            <p:cNvCxnSpPr>
              <a:cxnSpLocks/>
            </p:cNvCxnSpPr>
            <p:nvPr/>
          </p:nvCxnSpPr>
          <p:spPr>
            <a:xfrm>
              <a:off x="10737850" y="5325533"/>
              <a:ext cx="322764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0" name="Straight Arrow Connector 599">
              <a:extLst>
                <a:ext uri="{FF2B5EF4-FFF2-40B4-BE49-F238E27FC236}">
                  <a16:creationId xmlns:a16="http://schemas.microsoft.com/office/drawing/2014/main" xmlns="" id="{D6AE03DA-1402-F742-90F8-92966C54306C}"/>
                </a:ext>
              </a:extLst>
            </p:cNvPr>
            <p:cNvCxnSpPr>
              <a:cxnSpLocks/>
            </p:cNvCxnSpPr>
            <p:nvPr/>
          </p:nvCxnSpPr>
          <p:spPr>
            <a:xfrm>
              <a:off x="10737850" y="5826745"/>
              <a:ext cx="322764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1" name="Straight Connector 600">
              <a:extLst>
                <a:ext uri="{FF2B5EF4-FFF2-40B4-BE49-F238E27FC236}">
                  <a16:creationId xmlns:a16="http://schemas.microsoft.com/office/drawing/2014/main" xmlns="" id="{305B9D8F-94D3-864A-918A-1B86548A49B3}"/>
                </a:ext>
              </a:extLst>
            </p:cNvPr>
            <p:cNvCxnSpPr>
              <a:cxnSpLocks/>
            </p:cNvCxnSpPr>
            <p:nvPr/>
          </p:nvCxnSpPr>
          <p:spPr>
            <a:xfrm>
              <a:off x="10737850" y="4312114"/>
              <a:ext cx="0" cy="1525918"/>
            </a:xfrm>
            <a:prstGeom prst="line">
              <a:avLst/>
            </a:prstGeom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2" name="Straight Connector 601">
              <a:extLst>
                <a:ext uri="{FF2B5EF4-FFF2-40B4-BE49-F238E27FC236}">
                  <a16:creationId xmlns:a16="http://schemas.microsoft.com/office/drawing/2014/main" xmlns="" id="{42089D0C-8C43-164F-8430-9B02F0EE8650}"/>
                </a:ext>
              </a:extLst>
            </p:cNvPr>
            <p:cNvCxnSpPr>
              <a:cxnSpLocks/>
            </p:cNvCxnSpPr>
            <p:nvPr/>
          </p:nvCxnSpPr>
          <p:spPr>
            <a:xfrm>
              <a:off x="6553671" y="3823458"/>
              <a:ext cx="0" cy="828873"/>
            </a:xfrm>
            <a:prstGeom prst="line">
              <a:avLst/>
            </a:prstGeom>
            <a:ln w="50800">
              <a:solidFill>
                <a:srgbClr val="92D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3" name="Straight Connector 602">
              <a:extLst>
                <a:ext uri="{FF2B5EF4-FFF2-40B4-BE49-F238E27FC236}">
                  <a16:creationId xmlns:a16="http://schemas.microsoft.com/office/drawing/2014/main" xmlns="" id="{429CC132-880E-9148-8D87-C06E1C572B52}"/>
                </a:ext>
              </a:extLst>
            </p:cNvPr>
            <p:cNvCxnSpPr/>
            <p:nvPr/>
          </p:nvCxnSpPr>
          <p:spPr>
            <a:xfrm>
              <a:off x="7887463" y="3823458"/>
              <a:ext cx="0" cy="517947"/>
            </a:xfrm>
            <a:prstGeom prst="line">
              <a:avLst/>
            </a:prstGeom>
            <a:ln w="50800">
              <a:solidFill>
                <a:srgbClr val="92D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4" name="Straight Connector 603">
              <a:extLst>
                <a:ext uri="{FF2B5EF4-FFF2-40B4-BE49-F238E27FC236}">
                  <a16:creationId xmlns:a16="http://schemas.microsoft.com/office/drawing/2014/main" xmlns="" id="{DB5FD2BE-4E5E-D649-BCDB-4B42A14D7FBC}"/>
                </a:ext>
              </a:extLst>
            </p:cNvPr>
            <p:cNvCxnSpPr>
              <a:cxnSpLocks/>
            </p:cNvCxnSpPr>
            <p:nvPr/>
          </p:nvCxnSpPr>
          <p:spPr>
            <a:xfrm>
              <a:off x="9189321" y="3823458"/>
              <a:ext cx="0" cy="258973"/>
            </a:xfrm>
            <a:prstGeom prst="line">
              <a:avLst/>
            </a:prstGeom>
            <a:ln w="50800">
              <a:solidFill>
                <a:srgbClr val="92D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5" name="TextBox 604">
              <a:extLst>
                <a:ext uri="{FF2B5EF4-FFF2-40B4-BE49-F238E27FC236}">
                  <a16:creationId xmlns:a16="http://schemas.microsoft.com/office/drawing/2014/main" xmlns="" id="{50A35EB7-F1AA-4046-B46B-7791343E08B0}"/>
                </a:ext>
              </a:extLst>
            </p:cNvPr>
            <p:cNvSpPr txBox="1"/>
            <p:nvPr/>
          </p:nvSpPr>
          <p:spPr>
            <a:xfrm>
              <a:off x="7589199" y="5995092"/>
              <a:ext cx="741859" cy="321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LLC</a:t>
              </a:r>
              <a:endParaRPr lang="en-US" dirty="0"/>
            </a:p>
          </p:txBody>
        </p:sp>
        <p:sp>
          <p:nvSpPr>
            <p:cNvPr id="606" name="TextBox 605">
              <a:extLst>
                <a:ext uri="{FF2B5EF4-FFF2-40B4-BE49-F238E27FC236}">
                  <a16:creationId xmlns:a16="http://schemas.microsoft.com/office/drawing/2014/main" xmlns="" id="{DB5FF15C-5782-C64D-A2BB-6BDBE537AD51}"/>
                </a:ext>
              </a:extLst>
            </p:cNvPr>
            <p:cNvSpPr txBox="1"/>
            <p:nvPr/>
          </p:nvSpPr>
          <p:spPr>
            <a:xfrm>
              <a:off x="8615744" y="5969152"/>
              <a:ext cx="1142401" cy="321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ICACHE</a:t>
              </a:r>
              <a:endParaRPr lang="en-US" dirty="0"/>
            </a:p>
          </p:txBody>
        </p:sp>
        <p:sp>
          <p:nvSpPr>
            <p:cNvPr id="607" name="TextBox 606">
              <a:extLst>
                <a:ext uri="{FF2B5EF4-FFF2-40B4-BE49-F238E27FC236}">
                  <a16:creationId xmlns:a16="http://schemas.microsoft.com/office/drawing/2014/main" xmlns="" id="{734C7A95-C97C-A148-AA26-C263D7FBAB19}"/>
                </a:ext>
              </a:extLst>
            </p:cNvPr>
            <p:cNvSpPr txBox="1"/>
            <p:nvPr/>
          </p:nvSpPr>
          <p:spPr>
            <a:xfrm>
              <a:off x="8653819" y="3984686"/>
              <a:ext cx="1086561" cy="321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DCACHE</a:t>
              </a:r>
              <a:endParaRPr lang="en-US" dirty="0"/>
            </a:p>
          </p:txBody>
        </p:sp>
        <p:sp>
          <p:nvSpPr>
            <p:cNvPr id="608" name="TextBox 607">
              <a:extLst>
                <a:ext uri="{FF2B5EF4-FFF2-40B4-BE49-F238E27FC236}">
                  <a16:creationId xmlns:a16="http://schemas.microsoft.com/office/drawing/2014/main" xmlns="" id="{45014DCB-2221-9F4C-ABE3-61D7E368951D}"/>
                </a:ext>
              </a:extLst>
            </p:cNvPr>
            <p:cNvSpPr txBox="1"/>
            <p:nvPr/>
          </p:nvSpPr>
          <p:spPr>
            <a:xfrm>
              <a:off x="6002741" y="5989742"/>
              <a:ext cx="1012773" cy="321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Memory</a:t>
              </a:r>
              <a:endParaRPr lang="en-US" dirty="0"/>
            </a:p>
          </p:txBody>
        </p:sp>
        <p:sp>
          <p:nvSpPr>
            <p:cNvPr id="609" name="TextBox 608">
              <a:extLst>
                <a:ext uri="{FF2B5EF4-FFF2-40B4-BE49-F238E27FC236}">
                  <a16:creationId xmlns:a16="http://schemas.microsoft.com/office/drawing/2014/main" xmlns="" id="{96F28EC1-C504-3643-B81F-F6922430538C}"/>
                </a:ext>
              </a:extLst>
            </p:cNvPr>
            <p:cNvSpPr txBox="1"/>
            <p:nvPr/>
          </p:nvSpPr>
          <p:spPr>
            <a:xfrm>
              <a:off x="9837671" y="5689533"/>
              <a:ext cx="991498" cy="321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Control</a:t>
              </a:r>
              <a:endParaRPr lang="en-US" sz="1600" dirty="0"/>
            </a:p>
          </p:txBody>
        </p:sp>
        <p:sp>
          <p:nvSpPr>
            <p:cNvPr id="610" name="TextBox 609">
              <a:extLst>
                <a:ext uri="{FF2B5EF4-FFF2-40B4-BE49-F238E27FC236}">
                  <a16:creationId xmlns:a16="http://schemas.microsoft.com/office/drawing/2014/main" xmlns="" id="{FB10501B-C6C7-9E43-A75D-9ED55049CE52}"/>
                </a:ext>
              </a:extLst>
            </p:cNvPr>
            <p:cNvSpPr txBox="1"/>
            <p:nvPr/>
          </p:nvSpPr>
          <p:spPr>
            <a:xfrm>
              <a:off x="9823898" y="4078226"/>
              <a:ext cx="1046251" cy="321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Register</a:t>
              </a:r>
              <a:endParaRPr lang="en-US" sz="1600" dirty="0"/>
            </a:p>
          </p:txBody>
        </p:sp>
      </p:grpSp>
      <p:sp>
        <p:nvSpPr>
          <p:cNvPr id="298" name="Content Placeholder 2">
            <a:extLst>
              <a:ext uri="{FF2B5EF4-FFF2-40B4-BE49-F238E27FC236}">
                <a16:creationId xmlns:a16="http://schemas.microsoft.com/office/drawing/2014/main" xmlns="" id="{27E446F3-65FA-0C45-B98E-F7BBCCFE0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66" y="1566582"/>
            <a:ext cx="6521384" cy="4385874"/>
          </a:xfrm>
        </p:spPr>
        <p:txBody>
          <a:bodyPr>
            <a:normAutofit/>
          </a:bodyPr>
          <a:lstStyle/>
          <a:p>
            <a:r>
              <a:rPr lang="en-US" sz="2400" dirty="0"/>
              <a:t>Hardware thread</a:t>
            </a:r>
          </a:p>
          <a:p>
            <a:pPr lvl="1"/>
            <a:r>
              <a:rPr lang="en-US" sz="2000" dirty="0"/>
              <a:t>The register files and instruction pointer to provide the architectural execution environment. e.g. </a:t>
            </a:r>
            <a:r>
              <a:rPr lang="en-US" sz="2000" dirty="0" err="1"/>
              <a:t>rax</a:t>
            </a:r>
            <a:r>
              <a:rPr lang="en-US" sz="2000" dirty="0"/>
              <a:t>, </a:t>
            </a:r>
            <a:r>
              <a:rPr lang="en-US" sz="2000" dirty="0" err="1"/>
              <a:t>rbx</a:t>
            </a:r>
            <a:r>
              <a:rPr lang="en-US" sz="2000" dirty="0"/>
              <a:t>, the instruction pointer and other registers</a:t>
            </a:r>
          </a:p>
          <a:p>
            <a:pPr lvl="1"/>
            <a:r>
              <a:rPr lang="en-US" sz="2000" dirty="0"/>
              <a:t>One ore more hardware threads share the resources of a core</a:t>
            </a:r>
          </a:p>
          <a:p>
            <a:pPr lvl="1"/>
            <a:r>
              <a:rPr lang="en-US" sz="2000" dirty="0"/>
              <a:t>Instruction executed by a core is tagged as belonging to the associated hardware thread</a:t>
            </a:r>
          </a:p>
          <a:p>
            <a:pPr lvl="1"/>
            <a:r>
              <a:rPr lang="en-US" sz="2000" dirty="0"/>
              <a:t>Intel called this hyperthreading (HT) or generally Simultaneous Multithreading (SMT)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13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8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5" y="0"/>
            <a:ext cx="11993217" cy="94044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5</a:t>
            </a:r>
            <a:r>
              <a:rPr lang="en-US" sz="3600" baseline="30000" dirty="0">
                <a:solidFill>
                  <a:srgbClr val="00B050"/>
                </a:solidFill>
              </a:rPr>
              <a:t>th</a:t>
            </a:r>
            <a:r>
              <a:rPr lang="en-US" sz="3600" dirty="0"/>
              <a:t> form of HW Parallelism: Multicore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5CA3B67-470A-1C4A-B7EF-867B3E41B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65" y="1148081"/>
            <a:ext cx="9158811" cy="4825999"/>
          </a:xfrm>
        </p:spPr>
        <p:txBody>
          <a:bodyPr/>
          <a:lstStyle/>
          <a:p>
            <a:r>
              <a:rPr lang="en-US" sz="3200" dirty="0"/>
              <a:t>Core</a:t>
            </a:r>
          </a:p>
          <a:p>
            <a:pPr lvl="1"/>
            <a:r>
              <a:rPr lang="en-US" sz="2800" dirty="0"/>
              <a:t>The execution logic, cache, and facilities for storing execution state. e.g. register files</a:t>
            </a:r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FBA6E3C-59F2-8C4E-AC0B-151834C8E7A7}"/>
              </a:ext>
            </a:extLst>
          </p:cNvPr>
          <p:cNvGrpSpPr/>
          <p:nvPr/>
        </p:nvGrpSpPr>
        <p:grpSpPr>
          <a:xfrm>
            <a:off x="9350679" y="2367419"/>
            <a:ext cx="2618845" cy="3606661"/>
            <a:chOff x="9529849" y="1148080"/>
            <a:chExt cx="2377045" cy="3166951"/>
          </a:xfrm>
        </p:grpSpPr>
        <p:pic>
          <p:nvPicPr>
            <p:cNvPr id="1026" name="Picture 2" descr="https://upload.wikimedia.org/wikipedia/commons/thumb/e/ec/Dual_Core_Generic.svg/884px-Dual_Core_Generic.svg.png">
              <a:extLst>
                <a:ext uri="{FF2B5EF4-FFF2-40B4-BE49-F238E27FC236}">
                  <a16:creationId xmlns:a16="http://schemas.microsoft.com/office/drawing/2014/main" xmlns="" id="{795BC830-9065-C845-9A09-5A554BCB07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9849" y="1148080"/>
              <a:ext cx="2377045" cy="2753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E7BC784-4665-D44F-B09E-D3C6B724306E}"/>
                </a:ext>
              </a:extLst>
            </p:cNvPr>
            <p:cNvSpPr txBox="1"/>
            <p:nvPr/>
          </p:nvSpPr>
          <p:spPr>
            <a:xfrm>
              <a:off x="9870510" y="3945699"/>
              <a:ext cx="2036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dirty="0"/>
                <a:t>https://</a:t>
              </a:r>
              <a:r>
                <a:rPr lang="en-US" sz="900" dirty="0" err="1"/>
                <a:t>commons.wikimedia.org</a:t>
              </a:r>
              <a:r>
                <a:rPr lang="en-US" sz="900" dirty="0"/>
                <a:t>/wiki/</a:t>
              </a:r>
              <a:r>
                <a:rPr lang="en-US" sz="900" dirty="0" err="1"/>
                <a:t>File:Dual_Core_Generic.svg</a:t>
              </a:r>
              <a:endParaRPr lang="en-US" sz="900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14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78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6</a:t>
            </a:r>
            <a:r>
              <a:rPr lang="en-US" sz="3600" baseline="30000" dirty="0">
                <a:solidFill>
                  <a:srgbClr val="00B050"/>
                </a:solidFill>
              </a:rPr>
              <a:t>th</a:t>
            </a:r>
            <a:r>
              <a:rPr lang="en-US" sz="3600" dirty="0"/>
              <a:t> form of HW Parallelism and on...</a:t>
            </a:r>
            <a:br>
              <a:rPr lang="en-US" sz="3600" dirty="0"/>
            </a:br>
            <a:r>
              <a:rPr lang="en-US" sz="3600" dirty="0" err="1"/>
              <a:t>Multisocket</a:t>
            </a:r>
            <a:r>
              <a:rPr lang="en-US" sz="3600" dirty="0"/>
              <a:t>, Cluster, Grid…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D09A77D-A5BE-8F4E-B996-F920DDAB8282}"/>
              </a:ext>
            </a:extLst>
          </p:cNvPr>
          <p:cNvGrpSpPr/>
          <p:nvPr/>
        </p:nvGrpSpPr>
        <p:grpSpPr>
          <a:xfrm>
            <a:off x="7697245" y="1199345"/>
            <a:ext cx="4216783" cy="2361735"/>
            <a:chOff x="7634614" y="1258867"/>
            <a:chExt cx="4216783" cy="2361735"/>
          </a:xfrm>
        </p:grpSpPr>
        <p:pic>
          <p:nvPicPr>
            <p:cNvPr id="2050" name="Picture 2" descr="https://upload.wikimedia.org/wikipedia/commons/c/c2/Processor_board_cray-2_hg.jpg">
              <a:extLst>
                <a:ext uri="{FF2B5EF4-FFF2-40B4-BE49-F238E27FC236}">
                  <a16:creationId xmlns:a16="http://schemas.microsoft.com/office/drawing/2014/main" xmlns="" id="{F2D10307-9EF9-A647-8DD1-927BCD8DEE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4614" y="1258867"/>
              <a:ext cx="4216783" cy="2130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1BCBB333-3671-7244-879E-3FF3CE95A8CA}"/>
                </a:ext>
              </a:extLst>
            </p:cNvPr>
            <p:cNvSpPr txBox="1"/>
            <p:nvPr/>
          </p:nvSpPr>
          <p:spPr>
            <a:xfrm>
              <a:off x="7824279" y="3389770"/>
              <a:ext cx="402711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dirty="0"/>
                <a:t>https://</a:t>
              </a:r>
              <a:r>
                <a:rPr lang="en-US" sz="900" dirty="0" err="1"/>
                <a:t>commons.wikimedia.org</a:t>
              </a:r>
              <a:r>
                <a:rPr lang="en-US" sz="900" dirty="0"/>
                <a:t>/wiki/File:Processor_board_cray-2_hg.jpg</a:t>
              </a:r>
            </a:p>
          </p:txBody>
        </p:sp>
      </p:grpSp>
      <p:pic>
        <p:nvPicPr>
          <p:cNvPr id="2052" name="Picture 4" descr="https://upload.wikimedia.org/wikipedia/commons/7/7a/High_Performance_Computing_Center_Stuttgart_HLRS_2015_10_Cray_XC40_Hazel_Hen.jpg">
            <a:extLst>
              <a:ext uri="{FF2B5EF4-FFF2-40B4-BE49-F238E27FC236}">
                <a16:creationId xmlns:a16="http://schemas.microsoft.com/office/drawing/2014/main" xmlns="" id="{4CE06A05-BF3C-1C46-B419-615AFDE44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22" y="1471808"/>
            <a:ext cx="5831131" cy="243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9BA8767-35B7-7743-8E5A-4C3D1D04C4E3}"/>
              </a:ext>
            </a:extLst>
          </p:cNvPr>
          <p:cNvSpPr txBox="1"/>
          <p:nvPr/>
        </p:nvSpPr>
        <p:spPr>
          <a:xfrm>
            <a:off x="588723" y="4002066"/>
            <a:ext cx="564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https://</a:t>
            </a:r>
            <a:r>
              <a:rPr lang="en-US" sz="900" dirty="0" err="1"/>
              <a:t>commons.wikimedia.org</a:t>
            </a:r>
            <a:r>
              <a:rPr lang="en-US" sz="900" dirty="0"/>
              <a:t>/wiki/File:High_Performance_Computing_Center_Stuttgart_HLRS_2015_10_Cray_XC40_Hazel_Hen.jpg</a:t>
            </a:r>
          </a:p>
        </p:txBody>
      </p:sp>
      <p:pic>
        <p:nvPicPr>
          <p:cNvPr id="2054" name="Picture 6" descr="https://sciencenode.org/img/CC3ii.jpg">
            <a:extLst>
              <a:ext uri="{FF2B5EF4-FFF2-40B4-BE49-F238E27FC236}">
                <a16:creationId xmlns:a16="http://schemas.microsoft.com/office/drawing/2014/main" xmlns="" id="{635EB4C8-B404-8248-A4BD-8989195E4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306" y="3902205"/>
            <a:ext cx="2576012" cy="252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0E4E55-21BB-2648-A62A-16824FC3E7E6}"/>
              </a:ext>
            </a:extLst>
          </p:cNvPr>
          <p:cNvSpPr txBox="1"/>
          <p:nvPr/>
        </p:nvSpPr>
        <p:spPr>
          <a:xfrm>
            <a:off x="9587318" y="6062623"/>
            <a:ext cx="2326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https://</a:t>
            </a:r>
            <a:r>
              <a:rPr lang="en-US" sz="900" dirty="0" err="1"/>
              <a:t>sciencenode.org</a:t>
            </a:r>
            <a:r>
              <a:rPr lang="en-US" sz="900" dirty="0"/>
              <a:t>/feature/large-hadron-colliders-worldwide-</a:t>
            </a:r>
            <a:r>
              <a:rPr lang="en-US" sz="900" dirty="0" err="1"/>
              <a:t>computer.php</a:t>
            </a:r>
            <a:endParaRPr lang="en-US" sz="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15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40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4" y="0"/>
            <a:ext cx="11993217" cy="940443"/>
          </a:xfrm>
        </p:spPr>
        <p:txBody>
          <a:bodyPr>
            <a:normAutofit/>
          </a:bodyPr>
          <a:lstStyle/>
          <a:p>
            <a:r>
              <a:rPr lang="en-US" dirty="0"/>
              <a:t>The Compiler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65" y="1148081"/>
            <a:ext cx="8716553" cy="482599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Compiler is the bridge between your code and the hardware</a:t>
            </a:r>
          </a:p>
          <a:p>
            <a:r>
              <a:rPr lang="en-US" dirty="0"/>
              <a:t>Consist of a front-end and back-end</a:t>
            </a:r>
          </a:p>
          <a:p>
            <a:r>
              <a:rPr lang="en-US" dirty="0"/>
              <a:t>Front-end:</a:t>
            </a:r>
          </a:p>
          <a:p>
            <a:pPr lvl="1"/>
            <a:r>
              <a:rPr lang="en-US" dirty="0"/>
              <a:t>Language focused</a:t>
            </a:r>
          </a:p>
          <a:p>
            <a:r>
              <a:rPr lang="en-US" dirty="0"/>
              <a:t>Back-end:</a:t>
            </a:r>
          </a:p>
          <a:p>
            <a:pPr lvl="1"/>
            <a:r>
              <a:rPr lang="en-US" dirty="0"/>
              <a:t>Machine focus: architecture specific analysis</a:t>
            </a:r>
          </a:p>
          <a:p>
            <a:pPr lvl="1"/>
            <a:r>
              <a:rPr lang="en-US" dirty="0"/>
              <a:t>Optimization</a:t>
            </a:r>
          </a:p>
          <a:p>
            <a:pPr lvl="1"/>
            <a:r>
              <a:rPr lang="en-US" dirty="0"/>
              <a:t>Code generation in native machine code</a:t>
            </a:r>
          </a:p>
        </p:txBody>
      </p:sp>
      <p:sp>
        <p:nvSpPr>
          <p:cNvPr id="4" name="Rectangle 3"/>
          <p:cNvSpPr/>
          <p:nvPr/>
        </p:nvSpPr>
        <p:spPr>
          <a:xfrm>
            <a:off x="9292532" y="1609364"/>
            <a:ext cx="2387600" cy="749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Source File</a:t>
            </a:r>
          </a:p>
        </p:txBody>
      </p:sp>
      <p:sp>
        <p:nvSpPr>
          <p:cNvPr id="6" name="Rectangle 5"/>
          <p:cNvSpPr/>
          <p:nvPr/>
        </p:nvSpPr>
        <p:spPr>
          <a:xfrm>
            <a:off x="9305232" y="2587264"/>
            <a:ext cx="2387600" cy="749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Compiler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05232" y="3552464"/>
            <a:ext cx="2387600" cy="749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Object file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9317932" y="4517664"/>
            <a:ext cx="2387600" cy="749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Executable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919750" y="2074782"/>
            <a:ext cx="0" cy="276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16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pic>
        <p:nvPicPr>
          <p:cNvPr id="7170" name="Picture 2" descr="https://images-na.ssl-images-amazon.com/images/I/51Bug87tM%2BL._SX328_BO1,204,203,200_.jpg">
            <a:hlinkClick r:id="rId3"/>
            <a:extLst>
              <a:ext uri="{FF2B5EF4-FFF2-40B4-BE49-F238E27FC236}">
                <a16:creationId xmlns:a16="http://schemas.microsoft.com/office/drawing/2014/main" xmlns="" id="{2CCC67A2-515C-3246-A32E-4C0BF524F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000" y="0"/>
            <a:ext cx="900000" cy="136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963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5" y="0"/>
            <a:ext cx="11993217" cy="940443"/>
          </a:xfrm>
        </p:spPr>
        <p:txBody>
          <a:bodyPr>
            <a:normAutofit/>
          </a:bodyPr>
          <a:lstStyle/>
          <a:p>
            <a:r>
              <a:rPr lang="en-US" dirty="0"/>
              <a:t>Compiler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Compiler is one of the layers which can help in having well performing code</a:t>
            </a:r>
          </a:p>
          <a:p>
            <a:r>
              <a:rPr lang="en-US" dirty="0"/>
              <a:t>Compiler features can give you performance with no change of your code (‘for free’)</a:t>
            </a:r>
          </a:p>
          <a:p>
            <a:pPr lvl="1"/>
            <a:r>
              <a:rPr lang="en-US" dirty="0"/>
              <a:t>Each compiler is different</a:t>
            </a:r>
          </a:p>
          <a:p>
            <a:pPr lvl="1"/>
            <a:r>
              <a:rPr lang="en-US" dirty="0"/>
              <a:t>Different releases of a compiler can behave differently, to give different </a:t>
            </a:r>
            <a:r>
              <a:rPr lang="en-US" dirty="0">
                <a:solidFill>
                  <a:srgbClr val="008000"/>
                </a:solidFill>
              </a:rPr>
              <a:t>performance</a:t>
            </a:r>
            <a:r>
              <a:rPr lang="en-US" dirty="0"/>
              <a:t> or even different </a:t>
            </a:r>
            <a:r>
              <a:rPr lang="en-US" dirty="0">
                <a:solidFill>
                  <a:srgbClr val="FF0000"/>
                </a:solidFill>
              </a:rPr>
              <a:t>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17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133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4" y="0"/>
            <a:ext cx="11993217" cy="940443"/>
          </a:xfrm>
        </p:spPr>
        <p:txBody>
          <a:bodyPr>
            <a:normAutofit/>
          </a:bodyPr>
          <a:lstStyle/>
          <a:p>
            <a:r>
              <a:rPr lang="en-US" dirty="0"/>
              <a:t>Compiler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Provide your compiler as much information as possible</a:t>
            </a:r>
          </a:p>
          <a:p>
            <a:pPr lvl="1"/>
            <a:r>
              <a:rPr lang="en-US" dirty="0"/>
              <a:t>Typically make loops explicit</a:t>
            </a:r>
          </a:p>
          <a:p>
            <a:pPr lvl="2"/>
            <a:r>
              <a:rPr lang="en-US" dirty="0"/>
              <a:t>Let the compiler generate code which can reason on the number of iterations</a:t>
            </a:r>
          </a:p>
          <a:p>
            <a:pPr lvl="3"/>
            <a:r>
              <a:rPr lang="en-US" dirty="0"/>
              <a:t>Don’t break out of the loop early</a:t>
            </a:r>
          </a:p>
          <a:p>
            <a:pPr lvl="3"/>
            <a:r>
              <a:rPr lang="en-US" dirty="0"/>
              <a:t>Try to keep memory access </a:t>
            </a:r>
            <a:r>
              <a:rPr lang="en-US" dirty="0" smtClean="0"/>
              <a:t>contiguous</a:t>
            </a:r>
          </a:p>
          <a:p>
            <a:pPr lvl="3"/>
            <a:r>
              <a:rPr lang="en-US" dirty="0" smtClean="0"/>
              <a:t>Keep arithmetic operations together</a:t>
            </a:r>
          </a:p>
          <a:p>
            <a:pPr lvl="1"/>
            <a:r>
              <a:rPr lang="en-US" dirty="0" smtClean="0"/>
              <a:t>Some flags may change results</a:t>
            </a:r>
          </a:p>
          <a:p>
            <a:pPr lvl="1"/>
            <a:r>
              <a:rPr lang="en-US" dirty="0" smtClean="0"/>
              <a:t>Tune </a:t>
            </a:r>
            <a:r>
              <a:rPr lang="en-US" dirty="0"/>
              <a:t>for your target architecture if you can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18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79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FE7D57-4964-B04A-A442-A4DC259D0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94" y="218485"/>
            <a:ext cx="11806861" cy="3914384"/>
          </a:xfrm>
        </p:spPr>
        <p:txBody>
          <a:bodyPr>
            <a:noAutofit/>
          </a:bodyPr>
          <a:lstStyle/>
          <a:p>
            <a:r>
              <a:rPr lang="en-US" sz="4800" dirty="0"/>
              <a:t>Behind the scenes perspective: </a:t>
            </a:r>
            <a:br>
              <a:rPr lang="en-US" sz="4800" dirty="0"/>
            </a:br>
            <a:r>
              <a:rPr lang="en-US" sz="4800" dirty="0"/>
              <a:t>Into the abyss of profiling for performance</a:t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b="0" i="1" dirty="0"/>
              <a:t>Part I</a:t>
            </a:r>
            <a:endParaRPr lang="en-US" sz="2400" b="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30048E-544E-794B-9869-3BE8FE80F54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37994" y="4043857"/>
            <a:ext cx="6367596" cy="1786759"/>
          </a:xfrm>
        </p:spPr>
        <p:txBody>
          <a:bodyPr>
            <a:normAutofit/>
          </a:bodyPr>
          <a:lstStyle/>
          <a:p>
            <a:r>
              <a:rPr lang="en-US" sz="2400" smtClean="0"/>
              <a:t>Servesh</a:t>
            </a:r>
            <a:r>
              <a:rPr lang="en-US" sz="2400" dirty="0" smtClean="0"/>
              <a:t> </a:t>
            </a:r>
            <a:r>
              <a:rPr lang="en-US" sz="2400" dirty="0" err="1" smtClean="0"/>
              <a:t>Muralidharan</a:t>
            </a:r>
            <a:r>
              <a:rPr lang="en-US" sz="2400" dirty="0" smtClean="0"/>
              <a:t> &amp; David Smith</a:t>
            </a:r>
            <a:endParaRPr lang="en-US" sz="2400" dirty="0"/>
          </a:p>
          <a:p>
            <a:r>
              <a:rPr lang="en-US" sz="1600" dirty="0"/>
              <a:t>IT-DI WLCG-UP</a:t>
            </a:r>
          </a:p>
          <a:p>
            <a:r>
              <a:rPr lang="en-US" sz="1600" dirty="0"/>
              <a:t>CERN</a:t>
            </a:r>
          </a:p>
          <a:p>
            <a:r>
              <a:rPr lang="en-US" sz="1600" dirty="0"/>
              <a:t>29 Aug’18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1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2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32" y="89476"/>
            <a:ext cx="11989430" cy="78516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/>
              <a:t>loating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oint essentials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32" y="976875"/>
            <a:ext cx="11989430" cy="516834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Floating point numbers are a way to represent real numbers, stored as a </a:t>
            </a:r>
            <a:r>
              <a:rPr lang="en-US" dirty="0" err="1" smtClean="0"/>
              <a:t>significand</a:t>
            </a:r>
            <a:r>
              <a:rPr lang="en-US" dirty="0" smtClean="0"/>
              <a:t> </a:t>
            </a:r>
            <a:r>
              <a:rPr lang="en-US" dirty="0"/>
              <a:t>(mantissa), exponent and sign</a:t>
            </a:r>
          </a:p>
          <a:p>
            <a:r>
              <a:rPr lang="en-US" dirty="0"/>
              <a:t>N = (-1)</a:t>
            </a:r>
            <a:r>
              <a:rPr lang="en-US" baseline="30000" dirty="0"/>
              <a:t>s</a:t>
            </a:r>
            <a:r>
              <a:rPr lang="en-US" dirty="0"/>
              <a:t> x 1.ccc</a:t>
            </a:r>
            <a:r>
              <a:rPr lang="mr-IN" dirty="0"/>
              <a:t>…</a:t>
            </a:r>
            <a:r>
              <a:rPr lang="en-US" dirty="0"/>
              <a:t> x </a:t>
            </a:r>
            <a:r>
              <a:rPr lang="en-US" dirty="0" err="1"/>
              <a:t>b</a:t>
            </a:r>
            <a:r>
              <a:rPr lang="en-US" baseline="30000" dirty="0" err="1"/>
              <a:t>qqq</a:t>
            </a:r>
            <a:r>
              <a:rPr lang="mr-IN" baseline="30000" dirty="0"/>
              <a:t>…</a:t>
            </a:r>
            <a:endParaRPr lang="en-US" baseline="30000" dirty="0"/>
          </a:p>
          <a:p>
            <a:pPr lvl="1"/>
            <a:r>
              <a:rPr lang="en-US" dirty="0"/>
              <a:t>Finite number of floating point numbers of a given width (e.g. doubles) whereas an uncountable number of real numbers</a:t>
            </a:r>
          </a:p>
          <a:p>
            <a:r>
              <a:rPr lang="en-US" dirty="0"/>
              <a:t>Therefore while the FP operations are precisely defined by IEEE-754 the result will usually need to be rounded.</a:t>
            </a:r>
          </a:p>
          <a:p>
            <a:pPr lvl="1"/>
            <a:r>
              <a:rPr lang="en-US" dirty="0"/>
              <a:t>Usually b = 2 and ccc.. and </a:t>
            </a:r>
            <a:r>
              <a:rPr lang="en-US" dirty="0" err="1"/>
              <a:t>qqq</a:t>
            </a:r>
            <a:r>
              <a:rPr lang="mr-IN" dirty="0"/>
              <a:t>…</a:t>
            </a:r>
            <a:r>
              <a:rPr lang="en-US" dirty="0"/>
              <a:t> are stored as binary representation. b=10 (decimal) is also specified by the standard</a:t>
            </a:r>
          </a:p>
          <a:p>
            <a:pPr lvl="1"/>
            <a:r>
              <a:rPr lang="en-US" dirty="0"/>
              <a:t>Some rational numbers which can be represented as terminating decimals are recurring when using base 2</a:t>
            </a:r>
          </a:p>
          <a:p>
            <a:pPr lvl="2"/>
            <a:r>
              <a:rPr lang="en-US" dirty="0"/>
              <a:t>numbers like 0.1 can only be represented as a truncated number (i.e. are rounded) in floating 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19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446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90" y="89475"/>
            <a:ext cx="11983154" cy="78986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/>
              <a:t>loating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90" y="982555"/>
            <a:ext cx="11983154" cy="513602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Some basic properties of operations on real numbers do not hold on floating point numbers</a:t>
            </a:r>
          </a:p>
          <a:p>
            <a:pPr lvl="1"/>
            <a:r>
              <a:rPr lang="en-US" dirty="0"/>
              <a:t>E.g. associativity. Generally: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Where</a:t>
            </a:r>
          </a:p>
          <a:p>
            <a:pPr marL="0" indent="0">
              <a:buNone/>
            </a:pPr>
            <a:r>
              <a:rPr lang="en-US" dirty="0"/>
              <a:t>      denotes floating point addition,</a:t>
            </a:r>
          </a:p>
          <a:p>
            <a:pPr marL="0" indent="0">
              <a:buNone/>
            </a:pPr>
            <a:r>
              <a:rPr lang="en-US" dirty="0"/>
              <a:t>      denotes floating point multiplication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3903368" y="2752634"/>
          <a:ext cx="4279508" cy="570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8" name="Equation" r:id="rId3" imgW="1524000" imgH="203200" progId="Equation.3">
                  <p:embed/>
                </p:oleObj>
              </mc:Choice>
              <mc:Fallback>
                <p:oleObj name="Equation" r:id="rId3" imgW="1524000" imgH="2032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03368" y="2752634"/>
                        <a:ext cx="4279508" cy="5706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434789" y="4589114"/>
          <a:ext cx="517761" cy="517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9" name="Equation" r:id="rId5" imgW="165100" imgH="165100" progId="Equation.3">
                  <p:embed/>
                </p:oleObj>
              </mc:Choice>
              <mc:Fallback>
                <p:oleObj name="Equation" r:id="rId5" imgW="165100" imgH="16510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4789" y="4589114"/>
                        <a:ext cx="517761" cy="517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3903368" y="3441398"/>
          <a:ext cx="4279508" cy="570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0" name="Equation" r:id="rId7" imgW="1524000" imgH="203200" progId="Equation.3">
                  <p:embed/>
                </p:oleObj>
              </mc:Choice>
              <mc:Fallback>
                <p:oleObj name="Equation" r:id="rId7" imgW="1524000" imgH="20320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03368" y="3441398"/>
                        <a:ext cx="4279508" cy="5706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434789" y="5153174"/>
          <a:ext cx="517761" cy="517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" name="Equation" r:id="rId9" imgW="165100" imgH="165100" progId="Equation.3">
                  <p:embed/>
                </p:oleObj>
              </mc:Choice>
              <mc:Fallback>
                <p:oleObj name="Equation" r:id="rId9" imgW="165100" imgH="165100" progId="Equation.3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4789" y="5153174"/>
                        <a:ext cx="517761" cy="517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20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283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Matrix Multiplication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" r="80000" b="-7894"/>
          <a:stretch/>
        </p:blipFill>
        <p:spPr>
          <a:xfrm>
            <a:off x="2832100" y="1765300"/>
            <a:ext cx="3470817" cy="1714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r="79036"/>
          <a:stretch/>
        </p:blipFill>
        <p:spPr>
          <a:xfrm>
            <a:off x="7572514" y="1828800"/>
            <a:ext cx="2930387" cy="1549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73300" y="2209800"/>
            <a:ext cx="81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26414" y="2209800"/>
            <a:ext cx="81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B=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r="81205"/>
          <a:stretch/>
        </p:blipFill>
        <p:spPr>
          <a:xfrm>
            <a:off x="2825751" y="4279900"/>
            <a:ext cx="3225799" cy="169561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68450" y="4865529"/>
            <a:ext cx="14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C=AB=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718300" y="4343400"/>
            <a:ext cx="3416300" cy="1567479"/>
            <a:chOff x="1930400" y="3175000"/>
            <a:chExt cx="1079500" cy="4953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/>
            <a:srcRect r="93253" b="-12500"/>
            <a:stretch/>
          </p:blipFill>
          <p:spPr>
            <a:xfrm>
              <a:off x="1930400" y="3327400"/>
              <a:ext cx="355600" cy="2286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7"/>
            <a:srcRect r="85783"/>
            <a:stretch/>
          </p:blipFill>
          <p:spPr>
            <a:xfrm>
              <a:off x="2260600" y="3175000"/>
              <a:ext cx="749300" cy="495300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21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075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19DE73-3270-ED49-B5D8-3F6841588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Matrix Multiplication???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D022B0-6327-1A4E-A91B-ED3AC61F4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65" y="1148081"/>
            <a:ext cx="11993217" cy="5033514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Matrix multiplication is fundamental to large numerical computations</a:t>
            </a:r>
          </a:p>
          <a:p>
            <a:pPr lvl="1"/>
            <a:r>
              <a:rPr lang="en-US" dirty="0"/>
              <a:t>Large math problems can be decomposed into linear equations and then solved using MM</a:t>
            </a:r>
          </a:p>
          <a:p>
            <a:pPr lvl="1"/>
            <a:r>
              <a:rPr lang="en-US" dirty="0"/>
              <a:t>Motivation behind the development of high performance math libraries such as BLAS, MKL, etc./</a:t>
            </a:r>
          </a:p>
          <a:p>
            <a:pPr lvl="1"/>
            <a:r>
              <a:rPr lang="en-US" dirty="0"/>
              <a:t>LINPACK benchmark used to rank Supercomputers is based on matrix operations</a:t>
            </a:r>
          </a:p>
          <a:p>
            <a:r>
              <a:rPr lang="en-US" dirty="0"/>
              <a:t>Computer scientists are obsessed with matrix multiplication optimizations</a:t>
            </a:r>
          </a:p>
          <a:p>
            <a:pPr lvl="1"/>
            <a:r>
              <a:rPr lang="en-US" dirty="0"/>
              <a:t>For very good reasons!!!</a:t>
            </a:r>
          </a:p>
          <a:p>
            <a:pPr lvl="1"/>
            <a:r>
              <a:rPr lang="en-US" dirty="0"/>
              <a:t>The naive version has O(n</a:t>
            </a:r>
            <a:r>
              <a:rPr lang="en-US" baseline="30000" dirty="0"/>
              <a:t>3</a:t>
            </a:r>
            <a:r>
              <a:rPr lang="en-US" dirty="0"/>
              <a:t>) complexity</a:t>
            </a:r>
          </a:p>
          <a:p>
            <a:pPr lvl="2"/>
            <a:r>
              <a:rPr lang="en-US" dirty="0" smtClean="0"/>
              <a:t>However, </a:t>
            </a:r>
            <a:r>
              <a:rPr lang="en-US" dirty="0"/>
              <a:t>several algorithms that </a:t>
            </a:r>
            <a:r>
              <a:rPr lang="en-US" dirty="0" smtClean="0"/>
              <a:t>do it </a:t>
            </a:r>
            <a:r>
              <a:rPr lang="en-US" dirty="0"/>
              <a:t>faster already exists</a:t>
            </a:r>
          </a:p>
          <a:p>
            <a:pPr lvl="1"/>
            <a:r>
              <a:rPr lang="en-US" dirty="0"/>
              <a:t>Arithmetic Intensity</a:t>
            </a:r>
          </a:p>
          <a:p>
            <a:pPr lvl="2"/>
            <a:r>
              <a:rPr lang="en-US" dirty="0"/>
              <a:t>Naïve algorithm has a very low </a:t>
            </a:r>
            <a:r>
              <a:rPr lang="en-US" dirty="0">
                <a:solidFill>
                  <a:srgbClr val="00B050"/>
                </a:solidFill>
              </a:rPr>
              <a:t>Floating point operations per byte</a:t>
            </a:r>
          </a:p>
          <a:p>
            <a:pPr lvl="3"/>
            <a:r>
              <a:rPr lang="en-US" dirty="0"/>
              <a:t>Fundamental computation involves 2 operations for every 3 numbers </a:t>
            </a:r>
          </a:p>
          <a:p>
            <a:pPr lvl="1"/>
            <a:r>
              <a:rPr lang="en-US" dirty="0"/>
              <a:t>Several hundred papers</a:t>
            </a:r>
          </a:p>
          <a:p>
            <a:r>
              <a:rPr lang="en-US" dirty="0"/>
              <a:t>For the hands on we will use matrix multiplication as an illustration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However, if you want to do matrix multiplication in your application </a:t>
            </a:r>
            <a:r>
              <a:rPr lang="en-US" dirty="0" smtClean="0">
                <a:solidFill>
                  <a:srgbClr val="FF0000"/>
                </a:solidFill>
              </a:rPr>
              <a:t>use </a:t>
            </a:r>
            <a:r>
              <a:rPr lang="en-US" dirty="0">
                <a:solidFill>
                  <a:srgbClr val="FF0000"/>
                </a:solidFill>
              </a:rPr>
              <a:t>a common library</a:t>
            </a:r>
          </a:p>
          <a:p>
            <a:pPr lvl="2"/>
            <a:r>
              <a:rPr lang="en-US" dirty="0"/>
              <a:t>If you want to know why we can give you more than hundred different reasons (with proof!!!)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8ABA3B3-1663-644B-A341-C08BC7F78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22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886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Attempt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19300" y="1397001"/>
            <a:ext cx="635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>
                <a:latin typeface="Courier"/>
                <a:cs typeface="Courier"/>
              </a:rPr>
              <a:t>for(size_t i=0;i&lt;</a:t>
            </a:r>
            <a:r>
              <a:rPr lang="en-US" dirty="0">
                <a:latin typeface="Courier"/>
                <a:cs typeface="Courier"/>
              </a:rPr>
              <a:t>n</a:t>
            </a:r>
            <a:r>
              <a:rPr lang="mr-IN" dirty="0">
                <a:latin typeface="Courier"/>
                <a:cs typeface="Courier"/>
              </a:rPr>
              <a:t>;++i) {</a:t>
            </a:r>
          </a:p>
          <a:p>
            <a:r>
              <a:rPr lang="en-US" dirty="0">
                <a:latin typeface="Courier"/>
                <a:cs typeface="Courier"/>
              </a:rPr>
              <a:t>  </a:t>
            </a:r>
            <a:r>
              <a:rPr lang="mr-IN" dirty="0">
                <a:latin typeface="Courier"/>
                <a:cs typeface="Courier"/>
              </a:rPr>
              <a:t>for(size_t j=0;</a:t>
            </a:r>
            <a:r>
              <a:rPr lang="en-US" dirty="0">
                <a:latin typeface="Courier"/>
                <a:cs typeface="Courier"/>
              </a:rPr>
              <a:t>j</a:t>
            </a:r>
            <a:r>
              <a:rPr lang="mr-IN" dirty="0">
                <a:latin typeface="Courier"/>
                <a:cs typeface="Courier"/>
              </a:rPr>
              <a:t>&lt;</a:t>
            </a:r>
            <a:r>
              <a:rPr lang="en-US" dirty="0">
                <a:latin typeface="Courier"/>
                <a:cs typeface="Courier"/>
              </a:rPr>
              <a:t>p</a:t>
            </a:r>
            <a:r>
              <a:rPr lang="mr-IN" dirty="0">
                <a:latin typeface="Courier"/>
                <a:cs typeface="Courier"/>
              </a:rPr>
              <a:t>;++j) {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  sum = 0;</a:t>
            </a:r>
            <a:endParaRPr lang="mr-IN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  </a:t>
            </a:r>
            <a:r>
              <a:rPr lang="mr-IN" dirty="0">
                <a:latin typeface="Courier"/>
                <a:cs typeface="Courier"/>
              </a:rPr>
              <a:t>for(size_t k=0;k&lt;m;++k) {</a:t>
            </a:r>
          </a:p>
          <a:p>
            <a:r>
              <a:rPr lang="en-US" dirty="0">
                <a:latin typeface="Courier"/>
                <a:cs typeface="Courier"/>
              </a:rPr>
              <a:t>      sum</a:t>
            </a:r>
            <a:r>
              <a:rPr lang="mr-IN" dirty="0">
                <a:latin typeface="Courier"/>
                <a:cs typeface="Courier"/>
              </a:rPr>
              <a:t> += a[i*m+k] * b[k*p+j];</a:t>
            </a:r>
          </a:p>
          <a:p>
            <a:r>
              <a:rPr lang="mr-IN" dirty="0">
                <a:latin typeface="Courier"/>
                <a:cs typeface="Courier"/>
              </a:rPr>
              <a:t>    }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  c[</a:t>
            </a:r>
            <a:r>
              <a:rPr lang="en-US" dirty="0" err="1">
                <a:latin typeface="Courier"/>
                <a:cs typeface="Courier"/>
              </a:rPr>
              <a:t>i</a:t>
            </a:r>
            <a:r>
              <a:rPr lang="en-US" dirty="0">
                <a:latin typeface="Courier"/>
                <a:cs typeface="Courier"/>
              </a:rPr>
              <a:t>*</a:t>
            </a:r>
            <a:r>
              <a:rPr lang="en-US" dirty="0" err="1">
                <a:latin typeface="Courier"/>
                <a:cs typeface="Courier"/>
              </a:rPr>
              <a:t>p+j</a:t>
            </a:r>
            <a:r>
              <a:rPr lang="en-US" dirty="0">
                <a:latin typeface="Courier"/>
                <a:cs typeface="Courier"/>
              </a:rPr>
              <a:t>] = sum;</a:t>
            </a:r>
            <a:endParaRPr lang="mr-IN" dirty="0">
              <a:latin typeface="Courier"/>
              <a:cs typeface="Courier"/>
            </a:endParaRPr>
          </a:p>
          <a:p>
            <a:r>
              <a:rPr lang="mr-IN" dirty="0">
                <a:latin typeface="Courier"/>
                <a:cs typeface="Courier"/>
              </a:rPr>
              <a:t>  } </a:t>
            </a:r>
          </a:p>
          <a:p>
            <a:r>
              <a:rPr lang="mr-IN" dirty="0">
                <a:latin typeface="Courier"/>
                <a:cs typeface="Courier"/>
              </a:rPr>
              <a:t>} 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85950" y="4495800"/>
            <a:ext cx="1625600" cy="16256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19050" cmpd="sng">
            <a:solidFill>
              <a:srgbClr val="FF66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6790" y="4495800"/>
            <a:ext cx="1625600" cy="16256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19050" cmpd="sng">
            <a:solidFill>
              <a:srgbClr val="FF66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6890" y="4495800"/>
            <a:ext cx="1625600" cy="16256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19050" cmpd="sng">
            <a:solidFill>
              <a:srgbClr val="FF66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7900" y="5029200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08740" y="5041900"/>
            <a:ext cx="44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*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03500" y="5168900"/>
            <a:ext cx="304800" cy="292100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83140" y="5168900"/>
            <a:ext cx="1625600" cy="279400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518440" y="4508500"/>
            <a:ext cx="279400" cy="1612900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47900" y="4749801"/>
            <a:ext cx="41910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C</a:t>
            </a:r>
            <a:r>
              <a:rPr lang="en-US" sz="2000" b="1" baseline="-25000" dirty="0" err="1"/>
              <a:t>ij</a:t>
            </a:r>
            <a:endParaRPr lang="en-US" sz="2000" b="1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5143540" y="4762501"/>
            <a:ext cx="50800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A</a:t>
            </a:r>
            <a:r>
              <a:rPr lang="en-US" sz="2000" b="1" baseline="-25000" dirty="0" err="1"/>
              <a:t>ik</a:t>
            </a:r>
            <a:endParaRPr lang="en-US" sz="2000" b="1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7048540" y="4737101"/>
            <a:ext cx="48260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B</a:t>
            </a:r>
            <a:r>
              <a:rPr lang="en-US" sz="2000" b="1" baseline="-25000" dirty="0" err="1"/>
              <a:t>kj</a:t>
            </a:r>
            <a:endParaRPr lang="en-US" sz="2000" b="1" baseline="-2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23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775700" y="188396"/>
            <a:ext cx="3416300" cy="1567479"/>
            <a:chOff x="1930400" y="3175000"/>
            <a:chExt cx="1079500" cy="4953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/>
            <a:srcRect r="93253" b="-12500"/>
            <a:stretch/>
          </p:blipFill>
          <p:spPr>
            <a:xfrm>
              <a:off x="1930400" y="3327400"/>
              <a:ext cx="355600" cy="2286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/>
            <a:srcRect r="85783"/>
            <a:stretch/>
          </p:blipFill>
          <p:spPr>
            <a:xfrm>
              <a:off x="2260600" y="3175000"/>
              <a:ext cx="749300" cy="495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9472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Possible</a:t>
            </a:r>
            <a:r>
              <a:rPr lang="en-US" dirty="0"/>
              <a:t> memory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e.g. A, B and C are 3 x 3 matrix of doubles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 descr="Screen Shot 2018-08-02 at 10.24.1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3" r="27472"/>
          <a:stretch/>
        </p:blipFill>
        <p:spPr>
          <a:xfrm>
            <a:off x="3009900" y="2400301"/>
            <a:ext cx="5664200" cy="37357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35300" y="2400300"/>
            <a:ext cx="5676900" cy="12319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35300" y="3644900"/>
            <a:ext cx="5676900" cy="12319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47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4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35300" y="4876800"/>
            <a:ext cx="5676900" cy="12319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83300" y="3421647"/>
            <a:ext cx="2641600" cy="203200"/>
          </a:xfrm>
          <a:prstGeom prst="rect">
            <a:avLst/>
          </a:prstGeom>
          <a:solidFill>
            <a:srgbClr val="FF6600">
              <a:alpha val="4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83300" y="4660900"/>
            <a:ext cx="2641600" cy="203200"/>
          </a:xfrm>
          <a:prstGeom prst="rect">
            <a:avLst/>
          </a:prstGeom>
          <a:solidFill>
            <a:srgbClr val="FF6600">
              <a:alpha val="4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83300" y="5905500"/>
            <a:ext cx="2641600" cy="203200"/>
          </a:xfrm>
          <a:prstGeom prst="rect">
            <a:avLst/>
          </a:prstGeom>
          <a:solidFill>
            <a:srgbClr val="FF6600">
              <a:alpha val="4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87600" y="2832101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00300" y="4051301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00300" y="5283201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641600" y="3365500"/>
            <a:ext cx="6464300" cy="25400"/>
          </a:xfrm>
          <a:prstGeom prst="line">
            <a:avLst/>
          </a:prstGeom>
          <a:ln w="6350" cmpd="sng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92400" y="4381500"/>
            <a:ext cx="6464300" cy="25400"/>
          </a:xfrm>
          <a:prstGeom prst="line">
            <a:avLst/>
          </a:prstGeom>
          <a:ln w="6350" cmpd="sng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730500" y="5346700"/>
            <a:ext cx="6464300" cy="25400"/>
          </a:xfrm>
          <a:prstGeom prst="line">
            <a:avLst/>
          </a:prstGeom>
          <a:ln w="6350" cmpd="sng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283700" y="3162301"/>
            <a:ext cx="120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Possible cache line boundary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24900" y="4508501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6600"/>
                </a:solidFill>
              </a:rPr>
              <a:t>Padding or used by allocator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18600" y="2108201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Row Major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24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882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6" y="43330"/>
            <a:ext cx="11993217" cy="680886"/>
          </a:xfrm>
        </p:spPr>
        <p:txBody>
          <a:bodyPr>
            <a:normAutofit fontScale="90000"/>
          </a:bodyPr>
          <a:lstStyle/>
          <a:p>
            <a:r>
              <a:rPr lang="en-US" dirty="0"/>
              <a:t>Memory access pattern</a:t>
            </a:r>
          </a:p>
        </p:txBody>
      </p:sp>
      <p:pic>
        <p:nvPicPr>
          <p:cNvPr id="4" name="Content Placeholder 3" descr="Screen Shot 2018-08-02 at 10.24.18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3" r="27472"/>
          <a:stretch/>
        </p:blipFill>
        <p:spPr>
          <a:xfrm>
            <a:off x="2267323" y="1287931"/>
            <a:ext cx="3314700" cy="2186152"/>
          </a:xfrm>
        </p:spPr>
      </p:pic>
      <p:sp>
        <p:nvSpPr>
          <p:cNvPr id="5" name="Rectangle 4"/>
          <p:cNvSpPr/>
          <p:nvPr/>
        </p:nvSpPr>
        <p:spPr>
          <a:xfrm>
            <a:off x="2572123" y="1287930"/>
            <a:ext cx="1524000" cy="1397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72123" y="2011830"/>
            <a:ext cx="1524000" cy="1397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59423" y="2735730"/>
            <a:ext cx="1524000" cy="1397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3" descr="Screen Shot 2018-08-02 at 10.24.1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3" r="27472"/>
          <a:stretch/>
        </p:blipFill>
        <p:spPr>
          <a:xfrm>
            <a:off x="6420223" y="1287931"/>
            <a:ext cx="3314700" cy="21861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223623" y="1287930"/>
            <a:ext cx="1524000" cy="1397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223623" y="2164230"/>
            <a:ext cx="1524000" cy="1397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12323" y="2735730"/>
            <a:ext cx="1524000" cy="1397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3" descr="Screen Shot 2018-08-02 at 10.24.1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3" r="27472"/>
          <a:stretch/>
        </p:blipFill>
        <p:spPr>
          <a:xfrm>
            <a:off x="2254623" y="4132731"/>
            <a:ext cx="3314700" cy="218615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72123" y="4297830"/>
            <a:ext cx="1524000" cy="1397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59423" y="5301130"/>
            <a:ext cx="1524000" cy="1397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46723" y="5580530"/>
            <a:ext cx="1524000" cy="1397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3" descr="Screen Shot 2018-08-02 at 10.24.1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3" r="27472"/>
          <a:stretch/>
        </p:blipFill>
        <p:spPr>
          <a:xfrm>
            <a:off x="6420223" y="4132731"/>
            <a:ext cx="3314700" cy="218615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737723" y="4145430"/>
            <a:ext cx="1524000" cy="1397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236323" y="4882030"/>
            <a:ext cx="1524000" cy="1397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223623" y="5580530"/>
            <a:ext cx="1524000" cy="1397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305423" y="906930"/>
            <a:ext cx="326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i</a:t>
            </a:r>
            <a:r>
              <a:rPr lang="en-US" b="1" dirty="0"/>
              <a:t>=0, j=0, k=0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58323" y="906930"/>
            <a:ext cx="326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i</a:t>
            </a:r>
            <a:r>
              <a:rPr lang="en-US" b="1" dirty="0"/>
              <a:t>=0, j=0, k=1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0023" y="3751730"/>
            <a:ext cx="326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i</a:t>
            </a:r>
            <a:r>
              <a:rPr lang="en-US" b="1" dirty="0"/>
              <a:t>=0, j=0, k=2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45623" y="3751730"/>
            <a:ext cx="326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i</a:t>
            </a:r>
            <a:r>
              <a:rPr lang="en-US" b="1" dirty="0"/>
              <a:t>=0, j=1, k=0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607423" y="1326030"/>
            <a:ext cx="8509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594723" y="4196230"/>
            <a:ext cx="8509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2" idx="1"/>
          </p:cNvCxnSpPr>
          <p:nvPr/>
        </p:nvCxnSpPr>
        <p:spPr>
          <a:xfrm flipH="1">
            <a:off x="2280023" y="3472330"/>
            <a:ext cx="4114800" cy="464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860923" y="2697630"/>
            <a:ext cx="608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00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60923" y="193563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00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48223" y="1287930"/>
            <a:ext cx="5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00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20173" y="2723030"/>
            <a:ext cx="59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00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20173" y="1961030"/>
            <a:ext cx="59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07473" y="1313330"/>
            <a:ext cx="61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01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835523" y="5644030"/>
            <a:ext cx="5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00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35523" y="4882030"/>
            <a:ext cx="5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20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822823" y="4234330"/>
            <a:ext cx="647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02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45573" y="5720230"/>
            <a:ext cx="57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01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45573" y="4958230"/>
            <a:ext cx="57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01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032873" y="4310530"/>
            <a:ext cx="66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00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9811123" y="6063130"/>
            <a:ext cx="12700" cy="40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699623" y="1287930"/>
            <a:ext cx="1524000" cy="139700"/>
          </a:xfrm>
          <a:prstGeom prst="rect">
            <a:avLst/>
          </a:prstGeom>
          <a:solidFill>
            <a:schemeClr val="accent3">
              <a:alpha val="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070723" y="4145430"/>
            <a:ext cx="1524000" cy="139700"/>
          </a:xfrm>
          <a:prstGeom prst="rect">
            <a:avLst/>
          </a:prstGeom>
          <a:solidFill>
            <a:schemeClr val="accent3">
              <a:alpha val="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546723" y="4145430"/>
            <a:ext cx="1524000" cy="139700"/>
          </a:xfrm>
          <a:prstGeom prst="rect">
            <a:avLst/>
          </a:prstGeom>
          <a:solidFill>
            <a:schemeClr val="accent3">
              <a:alpha val="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712323" y="2024530"/>
            <a:ext cx="1524000" cy="139700"/>
          </a:xfrm>
          <a:prstGeom prst="rect">
            <a:avLst/>
          </a:prstGeom>
          <a:solidFill>
            <a:schemeClr val="accent3">
              <a:alpha val="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559423" y="4869330"/>
            <a:ext cx="1524000" cy="139700"/>
          </a:xfrm>
          <a:prstGeom prst="rect">
            <a:avLst/>
          </a:prstGeom>
          <a:solidFill>
            <a:schemeClr val="accent3">
              <a:alpha val="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083423" y="5009030"/>
            <a:ext cx="1524000" cy="139700"/>
          </a:xfrm>
          <a:prstGeom prst="rect">
            <a:avLst/>
          </a:prstGeom>
          <a:solidFill>
            <a:schemeClr val="accent3">
              <a:alpha val="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210923" y="4158130"/>
            <a:ext cx="1524000" cy="139700"/>
          </a:xfrm>
          <a:prstGeom prst="rect">
            <a:avLst/>
          </a:prstGeom>
          <a:solidFill>
            <a:schemeClr val="accent3">
              <a:alpha val="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725023" y="4310530"/>
            <a:ext cx="1524000" cy="139700"/>
          </a:xfrm>
          <a:prstGeom prst="rect">
            <a:avLst/>
          </a:prstGeom>
          <a:solidFill>
            <a:schemeClr val="accent3">
              <a:alpha val="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737723" y="4882030"/>
            <a:ext cx="1524000" cy="139700"/>
          </a:xfrm>
          <a:prstGeom prst="rect">
            <a:avLst/>
          </a:prstGeom>
          <a:solidFill>
            <a:schemeClr val="accent3">
              <a:alpha val="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8236323" y="5034430"/>
            <a:ext cx="1524000" cy="139700"/>
          </a:xfrm>
          <a:prstGeom prst="rect">
            <a:avLst/>
          </a:prstGeom>
          <a:solidFill>
            <a:schemeClr val="accent3">
              <a:alpha val="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699623" y="5580530"/>
            <a:ext cx="1524000" cy="139700"/>
          </a:xfrm>
          <a:prstGeom prst="rect">
            <a:avLst/>
          </a:prstGeom>
          <a:solidFill>
            <a:schemeClr val="accent3">
              <a:alpha val="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725023" y="5313830"/>
            <a:ext cx="1524000" cy="139700"/>
          </a:xfrm>
          <a:prstGeom prst="rect">
            <a:avLst/>
          </a:prstGeom>
          <a:solidFill>
            <a:schemeClr val="accent3">
              <a:alpha val="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25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479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5" y="0"/>
            <a:ext cx="11993217" cy="940443"/>
          </a:xfrm>
        </p:spPr>
        <p:txBody>
          <a:bodyPr>
            <a:normAutofit/>
          </a:bodyPr>
          <a:lstStyle/>
          <a:p>
            <a:r>
              <a:rPr lang="en-US" dirty="0"/>
              <a:t>Improvement: Order memory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ordering the access differently can improve cache locality</a:t>
            </a:r>
          </a:p>
          <a:p>
            <a:r>
              <a:rPr lang="en-US" dirty="0"/>
              <a:t>Try to access memory in a previously access cache line (e.g. improve spatial locality)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26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9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91" y="12057"/>
            <a:ext cx="11993217" cy="762643"/>
          </a:xfrm>
        </p:spPr>
        <p:txBody>
          <a:bodyPr>
            <a:normAutofit fontScale="90000"/>
          </a:bodyPr>
          <a:lstStyle/>
          <a:p>
            <a:r>
              <a:rPr lang="en-US" dirty="0"/>
              <a:t>Change order</a:t>
            </a:r>
          </a:p>
        </p:txBody>
      </p:sp>
      <p:pic>
        <p:nvPicPr>
          <p:cNvPr id="4" name="Content Placeholder 3" descr="Screen Shot 2018-08-02 at 10.24.18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3" r="27472"/>
          <a:stretch/>
        </p:blipFill>
        <p:spPr>
          <a:xfrm>
            <a:off x="2249394" y="1222190"/>
            <a:ext cx="3314700" cy="2186152"/>
          </a:xfrm>
        </p:spPr>
      </p:pic>
      <p:sp>
        <p:nvSpPr>
          <p:cNvPr id="5" name="Rectangle 4"/>
          <p:cNvSpPr/>
          <p:nvPr/>
        </p:nvSpPr>
        <p:spPr>
          <a:xfrm>
            <a:off x="2554194" y="1222189"/>
            <a:ext cx="1524000" cy="1397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54194" y="1946089"/>
            <a:ext cx="1524000" cy="1397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41494" y="2669989"/>
            <a:ext cx="1524000" cy="1397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3" descr="Screen Shot 2018-08-02 at 10.24.1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3" r="27472"/>
          <a:stretch/>
        </p:blipFill>
        <p:spPr>
          <a:xfrm>
            <a:off x="6402294" y="1222190"/>
            <a:ext cx="3314700" cy="21861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94394" y="1222189"/>
            <a:ext cx="1524000" cy="1397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205694" y="1946089"/>
            <a:ext cx="1524000" cy="1397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218394" y="2669989"/>
            <a:ext cx="1524000" cy="1397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3" descr="Screen Shot 2018-08-02 at 10.24.1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3" r="27472"/>
          <a:stretch/>
        </p:blipFill>
        <p:spPr>
          <a:xfrm>
            <a:off x="2236694" y="4066990"/>
            <a:ext cx="3314700" cy="218615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54194" y="4079689"/>
            <a:ext cx="1524000" cy="1397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41494" y="4943289"/>
            <a:ext cx="1524000" cy="1397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28794" y="5667189"/>
            <a:ext cx="1524000" cy="1397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3" descr="Screen Shot 2018-08-02 at 10.24.1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3" r="27472"/>
          <a:stretch/>
        </p:blipFill>
        <p:spPr>
          <a:xfrm>
            <a:off x="6402294" y="4066990"/>
            <a:ext cx="3314700" cy="218615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205694" y="4079689"/>
            <a:ext cx="1524000" cy="1397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218394" y="4955989"/>
            <a:ext cx="1524000" cy="1397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707094" y="5514789"/>
            <a:ext cx="1524000" cy="1397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87494" y="841189"/>
            <a:ext cx="326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i</a:t>
            </a:r>
            <a:r>
              <a:rPr lang="en-US" b="1" dirty="0"/>
              <a:t>=0, j=0, k=0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40394" y="841189"/>
            <a:ext cx="326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i</a:t>
            </a:r>
            <a:r>
              <a:rPr lang="en-US" b="1" dirty="0"/>
              <a:t>=0, j=1, k=0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62094" y="3685989"/>
            <a:ext cx="326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i</a:t>
            </a:r>
            <a:r>
              <a:rPr lang="en-US" b="1" dirty="0"/>
              <a:t>=0, j=2, k=0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27694" y="3685989"/>
            <a:ext cx="326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i</a:t>
            </a:r>
            <a:r>
              <a:rPr lang="en-US" b="1" dirty="0"/>
              <a:t>=0, j=0, k=1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589494" y="1260289"/>
            <a:ext cx="8509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576794" y="4130489"/>
            <a:ext cx="8509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2" idx="1"/>
          </p:cNvCxnSpPr>
          <p:nvPr/>
        </p:nvCxnSpPr>
        <p:spPr>
          <a:xfrm flipH="1">
            <a:off x="2262094" y="3406589"/>
            <a:ext cx="4114800" cy="464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842994" y="2631889"/>
            <a:ext cx="586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00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42994" y="1869889"/>
            <a:ext cx="586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00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30294" y="1222189"/>
            <a:ext cx="5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00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02244" y="2657289"/>
            <a:ext cx="607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01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02244" y="1895289"/>
            <a:ext cx="607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01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89543" y="1247589"/>
            <a:ext cx="620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00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817594" y="5578289"/>
            <a:ext cx="612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02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17594" y="4816289"/>
            <a:ext cx="612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02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804894" y="4168589"/>
            <a:ext cx="625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00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27644" y="5654489"/>
            <a:ext cx="65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00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27644" y="4892489"/>
            <a:ext cx="582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014944" y="4244789"/>
            <a:ext cx="59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01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9793194" y="5997389"/>
            <a:ext cx="12700" cy="40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6681694" y="1946089"/>
            <a:ext cx="1524000" cy="139700"/>
          </a:xfrm>
          <a:prstGeom prst="rect">
            <a:avLst/>
          </a:prstGeom>
          <a:solidFill>
            <a:schemeClr val="accent3">
              <a:alpha val="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707094" y="2669989"/>
            <a:ext cx="1524000" cy="139700"/>
          </a:xfrm>
          <a:prstGeom prst="rect">
            <a:avLst/>
          </a:prstGeom>
          <a:solidFill>
            <a:schemeClr val="accent3">
              <a:alpha val="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541494" y="4803589"/>
            <a:ext cx="1524000" cy="139700"/>
          </a:xfrm>
          <a:prstGeom prst="rect">
            <a:avLst/>
          </a:prstGeom>
          <a:solidFill>
            <a:schemeClr val="accent3">
              <a:alpha val="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065494" y="4803589"/>
            <a:ext cx="1524000" cy="139700"/>
          </a:xfrm>
          <a:prstGeom prst="rect">
            <a:avLst/>
          </a:prstGeom>
          <a:solidFill>
            <a:schemeClr val="accent3">
              <a:alpha val="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541494" y="5514789"/>
            <a:ext cx="1524000" cy="139700"/>
          </a:xfrm>
          <a:prstGeom prst="rect">
            <a:avLst/>
          </a:prstGeom>
          <a:solidFill>
            <a:schemeClr val="accent3">
              <a:alpha val="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040094" y="5514789"/>
            <a:ext cx="1524000" cy="139700"/>
          </a:xfrm>
          <a:prstGeom prst="rect">
            <a:avLst/>
          </a:prstGeom>
          <a:solidFill>
            <a:schemeClr val="accent3">
              <a:alpha val="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694394" y="4092389"/>
            <a:ext cx="1524000" cy="139700"/>
          </a:xfrm>
          <a:prstGeom prst="rect">
            <a:avLst/>
          </a:prstGeom>
          <a:solidFill>
            <a:schemeClr val="accent3">
              <a:alpha val="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707094" y="4790889"/>
            <a:ext cx="1524000" cy="139700"/>
          </a:xfrm>
          <a:prstGeom prst="rect">
            <a:avLst/>
          </a:prstGeom>
          <a:solidFill>
            <a:schemeClr val="accent3">
              <a:alpha val="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205694" y="4790889"/>
            <a:ext cx="1524000" cy="139700"/>
          </a:xfrm>
          <a:prstGeom prst="rect">
            <a:avLst/>
          </a:prstGeom>
          <a:solidFill>
            <a:schemeClr val="accent3">
              <a:alpha val="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707094" y="4930589"/>
            <a:ext cx="1524000" cy="139700"/>
          </a:xfrm>
          <a:prstGeom prst="rect">
            <a:avLst/>
          </a:prstGeom>
          <a:solidFill>
            <a:schemeClr val="accent3">
              <a:alpha val="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8192994" y="5527489"/>
            <a:ext cx="1524000" cy="139700"/>
          </a:xfrm>
          <a:prstGeom prst="rect">
            <a:avLst/>
          </a:prstGeom>
          <a:solidFill>
            <a:schemeClr val="accent3">
              <a:alpha val="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707094" y="5654489"/>
            <a:ext cx="1524000" cy="139700"/>
          </a:xfrm>
          <a:prstGeom prst="rect">
            <a:avLst/>
          </a:prstGeom>
          <a:solidFill>
            <a:schemeClr val="accent3">
              <a:alpha val="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27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2913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Cache Blocking (also called tiling)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9600" dirty="0"/>
              <a:t>Divide a problem into pieces where work can be done on a subset of the data, and where the subset fits into the CPU caches, e.g. where the value of </a:t>
            </a:r>
            <a:r>
              <a:rPr lang="en-US" sz="9600" i="1" dirty="0"/>
              <a:t>block</a:t>
            </a:r>
            <a:r>
              <a:rPr lang="en-US" sz="9600" dirty="0"/>
              <a:t> is chosen so the three inner loops can run over data that fits inside the cache</a:t>
            </a:r>
          </a:p>
          <a:p>
            <a:endParaRPr lang="en-US" dirty="0"/>
          </a:p>
          <a:p>
            <a:endParaRPr lang="en-US" dirty="0"/>
          </a:p>
          <a:p>
            <a:pPr marL="597393" lvl="1" indent="0">
              <a:buNone/>
            </a:pPr>
            <a:r>
              <a:rPr lang="en-US" sz="5067" dirty="0">
                <a:latin typeface="Courier"/>
                <a:cs typeface="Courier"/>
              </a:rPr>
              <a:t>/* This gives C = A*B + C */</a:t>
            </a:r>
          </a:p>
          <a:p>
            <a:pPr marL="597393" lvl="1" indent="0">
              <a:buNone/>
            </a:pPr>
            <a:r>
              <a:rPr lang="mr-IN" sz="5067" dirty="0">
                <a:latin typeface="Courier"/>
                <a:cs typeface="Courier"/>
              </a:rPr>
              <a:t>for(size_t i=0;i&lt;</a:t>
            </a:r>
            <a:r>
              <a:rPr lang="en-US" sz="5067" dirty="0">
                <a:latin typeface="Courier"/>
                <a:cs typeface="Courier"/>
              </a:rPr>
              <a:t>n</a:t>
            </a:r>
            <a:r>
              <a:rPr lang="mr-IN" sz="5067" dirty="0">
                <a:latin typeface="Courier"/>
                <a:cs typeface="Courier"/>
              </a:rPr>
              <a:t>;i</a:t>
            </a:r>
            <a:r>
              <a:rPr lang="en-US" sz="5067" dirty="0">
                <a:latin typeface="Courier"/>
                <a:cs typeface="Courier"/>
              </a:rPr>
              <a:t>+=block</a:t>
            </a:r>
            <a:r>
              <a:rPr lang="mr-IN" sz="5067" dirty="0">
                <a:latin typeface="Courier"/>
                <a:cs typeface="Courier"/>
              </a:rPr>
              <a:t>) {</a:t>
            </a:r>
          </a:p>
          <a:p>
            <a:pPr marL="597393" lvl="1" indent="0">
              <a:buNone/>
            </a:pPr>
            <a:r>
              <a:rPr lang="en-US" sz="5067" dirty="0">
                <a:latin typeface="Courier"/>
                <a:cs typeface="Courier"/>
              </a:rPr>
              <a:t>  </a:t>
            </a:r>
            <a:r>
              <a:rPr lang="mr-IN" sz="5067" dirty="0">
                <a:latin typeface="Courier"/>
                <a:cs typeface="Courier"/>
              </a:rPr>
              <a:t>for(size_t j=0;</a:t>
            </a:r>
            <a:r>
              <a:rPr lang="en-US" sz="5067" dirty="0">
                <a:latin typeface="Courier"/>
                <a:cs typeface="Courier"/>
              </a:rPr>
              <a:t>j</a:t>
            </a:r>
            <a:r>
              <a:rPr lang="mr-IN" sz="5067" dirty="0">
                <a:latin typeface="Courier"/>
                <a:cs typeface="Courier"/>
              </a:rPr>
              <a:t>&lt;</a:t>
            </a:r>
            <a:r>
              <a:rPr lang="en-US" sz="5067" dirty="0">
                <a:latin typeface="Courier"/>
                <a:cs typeface="Courier"/>
              </a:rPr>
              <a:t>p</a:t>
            </a:r>
            <a:r>
              <a:rPr lang="mr-IN" sz="5067" dirty="0">
                <a:latin typeface="Courier"/>
                <a:cs typeface="Courier"/>
              </a:rPr>
              <a:t>;j</a:t>
            </a:r>
            <a:r>
              <a:rPr lang="en-US" sz="5067" dirty="0">
                <a:latin typeface="Courier"/>
                <a:cs typeface="Courier"/>
              </a:rPr>
              <a:t>+=block</a:t>
            </a:r>
            <a:r>
              <a:rPr lang="mr-IN" sz="5067" dirty="0">
                <a:latin typeface="Courier"/>
                <a:cs typeface="Courier"/>
              </a:rPr>
              <a:t>) {</a:t>
            </a:r>
          </a:p>
          <a:p>
            <a:pPr marL="597393" lvl="1" indent="0">
              <a:buNone/>
            </a:pPr>
            <a:r>
              <a:rPr lang="en-US" sz="5067" dirty="0">
                <a:latin typeface="Courier"/>
                <a:cs typeface="Courier"/>
              </a:rPr>
              <a:t>    </a:t>
            </a:r>
            <a:r>
              <a:rPr lang="mr-IN" sz="5067" dirty="0">
                <a:latin typeface="Courier"/>
                <a:cs typeface="Courier"/>
              </a:rPr>
              <a:t>for(size_t k=0;k&lt;m;k</a:t>
            </a:r>
            <a:r>
              <a:rPr lang="en-US" sz="5067" dirty="0">
                <a:latin typeface="Courier"/>
                <a:cs typeface="Courier"/>
              </a:rPr>
              <a:t>+=block</a:t>
            </a:r>
            <a:r>
              <a:rPr lang="mr-IN" sz="5067" dirty="0">
                <a:latin typeface="Courier"/>
                <a:cs typeface="Courier"/>
              </a:rPr>
              <a:t>) {</a:t>
            </a:r>
            <a:endParaRPr lang="en-US" sz="5067" dirty="0">
              <a:latin typeface="Courier"/>
              <a:cs typeface="Courier"/>
            </a:endParaRPr>
          </a:p>
          <a:p>
            <a:pPr marL="597393" lvl="1" indent="0">
              <a:buNone/>
            </a:pPr>
            <a:endParaRPr lang="en-US" sz="5067" dirty="0">
              <a:latin typeface="Courier"/>
              <a:cs typeface="Courier"/>
            </a:endParaRPr>
          </a:p>
          <a:p>
            <a:pPr marL="597393" lvl="1" indent="0">
              <a:buNone/>
            </a:pPr>
            <a:r>
              <a:rPr lang="en-US" sz="5067" dirty="0">
                <a:latin typeface="Courier"/>
                <a:cs typeface="Courier"/>
              </a:rPr>
              <a:t>      for(</a:t>
            </a:r>
            <a:r>
              <a:rPr lang="en-US" sz="5067" dirty="0" err="1">
                <a:latin typeface="Courier"/>
                <a:cs typeface="Courier"/>
              </a:rPr>
              <a:t>size_t</a:t>
            </a:r>
            <a:r>
              <a:rPr lang="en-US" sz="5067" dirty="0">
                <a:latin typeface="Courier"/>
                <a:cs typeface="Courier"/>
              </a:rPr>
              <a:t> ii=</a:t>
            </a:r>
            <a:r>
              <a:rPr lang="en-US" sz="5067" dirty="0" err="1">
                <a:latin typeface="Courier"/>
                <a:cs typeface="Courier"/>
              </a:rPr>
              <a:t>i</a:t>
            </a:r>
            <a:r>
              <a:rPr lang="en-US" sz="5067" dirty="0">
                <a:latin typeface="Courier"/>
                <a:cs typeface="Courier"/>
              </a:rPr>
              <a:t>; ii&lt;min(</a:t>
            </a:r>
            <a:r>
              <a:rPr lang="en-US" sz="5067" dirty="0" err="1">
                <a:latin typeface="Courier"/>
                <a:cs typeface="Courier"/>
              </a:rPr>
              <a:t>i+block,n</a:t>
            </a:r>
            <a:r>
              <a:rPr lang="en-US" sz="5067" dirty="0">
                <a:latin typeface="Courier"/>
                <a:cs typeface="Courier"/>
              </a:rPr>
              <a:t>);++ii) {</a:t>
            </a:r>
          </a:p>
          <a:p>
            <a:pPr marL="597393" lvl="1" indent="0">
              <a:buNone/>
            </a:pPr>
            <a:r>
              <a:rPr lang="en-US" sz="5067" dirty="0">
                <a:latin typeface="Courier"/>
                <a:cs typeface="Courier"/>
              </a:rPr>
              <a:t>        for(</a:t>
            </a:r>
            <a:r>
              <a:rPr lang="en-US" sz="5067" dirty="0" err="1">
                <a:latin typeface="Courier"/>
                <a:cs typeface="Courier"/>
              </a:rPr>
              <a:t>size_t</a:t>
            </a:r>
            <a:r>
              <a:rPr lang="en-US" sz="5067" dirty="0">
                <a:latin typeface="Courier"/>
                <a:cs typeface="Courier"/>
              </a:rPr>
              <a:t> </a:t>
            </a:r>
            <a:r>
              <a:rPr lang="en-US" sz="5067" dirty="0" err="1">
                <a:latin typeface="Courier"/>
                <a:cs typeface="Courier"/>
              </a:rPr>
              <a:t>jj</a:t>
            </a:r>
            <a:r>
              <a:rPr lang="en-US" sz="5067" dirty="0">
                <a:latin typeface="Courier"/>
                <a:cs typeface="Courier"/>
              </a:rPr>
              <a:t>=j; </a:t>
            </a:r>
            <a:r>
              <a:rPr lang="en-US" sz="5067" dirty="0" err="1">
                <a:latin typeface="Courier"/>
                <a:cs typeface="Courier"/>
              </a:rPr>
              <a:t>jj</a:t>
            </a:r>
            <a:r>
              <a:rPr lang="en-US" sz="5067" dirty="0">
                <a:latin typeface="Courier"/>
                <a:cs typeface="Courier"/>
              </a:rPr>
              <a:t>&lt;min(</a:t>
            </a:r>
            <a:r>
              <a:rPr lang="en-US" sz="5067" dirty="0" err="1">
                <a:latin typeface="Courier"/>
                <a:cs typeface="Courier"/>
              </a:rPr>
              <a:t>j+block,p</a:t>
            </a:r>
            <a:r>
              <a:rPr lang="en-US" sz="5067" dirty="0">
                <a:latin typeface="Courier"/>
                <a:cs typeface="Courier"/>
              </a:rPr>
              <a:t>);++</a:t>
            </a:r>
            <a:r>
              <a:rPr lang="en-US" sz="5067" dirty="0" err="1">
                <a:latin typeface="Courier"/>
                <a:cs typeface="Courier"/>
              </a:rPr>
              <a:t>jj</a:t>
            </a:r>
            <a:r>
              <a:rPr lang="en-US" sz="5067" dirty="0">
                <a:latin typeface="Courier"/>
                <a:cs typeface="Courier"/>
              </a:rPr>
              <a:t>) {</a:t>
            </a:r>
          </a:p>
          <a:p>
            <a:pPr marL="597393" lvl="1" indent="0">
              <a:buNone/>
            </a:pPr>
            <a:r>
              <a:rPr lang="en-US" sz="5067" dirty="0">
                <a:latin typeface="Courier"/>
                <a:cs typeface="Courier"/>
              </a:rPr>
              <a:t>          sum = c[ii*</a:t>
            </a:r>
            <a:r>
              <a:rPr lang="en-US" sz="5067" dirty="0" err="1">
                <a:latin typeface="Courier"/>
                <a:cs typeface="Courier"/>
              </a:rPr>
              <a:t>p+jj</a:t>
            </a:r>
            <a:r>
              <a:rPr lang="en-US" sz="5067" dirty="0">
                <a:latin typeface="Courier"/>
                <a:cs typeface="Courier"/>
              </a:rPr>
              <a:t>];</a:t>
            </a:r>
          </a:p>
          <a:p>
            <a:pPr marL="597393" lvl="1" indent="0">
              <a:buNone/>
            </a:pPr>
            <a:r>
              <a:rPr lang="en-US" sz="5067" dirty="0">
                <a:latin typeface="Courier"/>
                <a:cs typeface="Courier"/>
              </a:rPr>
              <a:t>          for(</a:t>
            </a:r>
            <a:r>
              <a:rPr lang="en-US" sz="5067" dirty="0" err="1">
                <a:latin typeface="Courier"/>
                <a:cs typeface="Courier"/>
              </a:rPr>
              <a:t>size_t</a:t>
            </a:r>
            <a:r>
              <a:rPr lang="en-US" sz="5067" dirty="0">
                <a:latin typeface="Courier"/>
                <a:cs typeface="Courier"/>
              </a:rPr>
              <a:t> </a:t>
            </a:r>
            <a:r>
              <a:rPr lang="en-US" sz="5067" dirty="0" err="1">
                <a:latin typeface="Courier"/>
                <a:cs typeface="Courier"/>
              </a:rPr>
              <a:t>kk</a:t>
            </a:r>
            <a:r>
              <a:rPr lang="en-US" sz="5067" dirty="0">
                <a:latin typeface="Courier"/>
                <a:cs typeface="Courier"/>
              </a:rPr>
              <a:t>=k; </a:t>
            </a:r>
            <a:r>
              <a:rPr lang="en-US" sz="5067" dirty="0" err="1">
                <a:latin typeface="Courier"/>
                <a:cs typeface="Courier"/>
              </a:rPr>
              <a:t>kk</a:t>
            </a:r>
            <a:r>
              <a:rPr lang="en-US" sz="5067" dirty="0">
                <a:latin typeface="Courier"/>
                <a:cs typeface="Courier"/>
              </a:rPr>
              <a:t>&lt;min(</a:t>
            </a:r>
            <a:r>
              <a:rPr lang="en-US" sz="5067" dirty="0" err="1">
                <a:latin typeface="Courier"/>
                <a:cs typeface="Courier"/>
              </a:rPr>
              <a:t>k+block,m</a:t>
            </a:r>
            <a:r>
              <a:rPr lang="en-US" sz="5067" dirty="0">
                <a:latin typeface="Courier"/>
                <a:cs typeface="Courier"/>
              </a:rPr>
              <a:t>);++</a:t>
            </a:r>
            <a:r>
              <a:rPr lang="en-US" sz="5067" dirty="0" err="1">
                <a:latin typeface="Courier"/>
                <a:cs typeface="Courier"/>
              </a:rPr>
              <a:t>kk</a:t>
            </a:r>
            <a:r>
              <a:rPr lang="en-US" sz="5067" dirty="0">
                <a:latin typeface="Courier"/>
                <a:cs typeface="Courier"/>
              </a:rPr>
              <a:t>) {</a:t>
            </a:r>
            <a:endParaRPr lang="mr-IN" sz="5067" dirty="0">
              <a:latin typeface="Courier"/>
              <a:cs typeface="Courier"/>
            </a:endParaRPr>
          </a:p>
          <a:p>
            <a:pPr marL="597393" lvl="1" indent="0">
              <a:buNone/>
            </a:pPr>
            <a:r>
              <a:rPr lang="en-US" sz="5067" dirty="0">
                <a:latin typeface="Courier"/>
                <a:cs typeface="Courier"/>
              </a:rPr>
              <a:t>            sum</a:t>
            </a:r>
            <a:r>
              <a:rPr lang="mr-IN" sz="5067" dirty="0">
                <a:latin typeface="Courier"/>
                <a:cs typeface="Courier"/>
              </a:rPr>
              <a:t> += a[i</a:t>
            </a:r>
            <a:r>
              <a:rPr lang="en-US" sz="5067" dirty="0" err="1">
                <a:latin typeface="Courier"/>
                <a:cs typeface="Courier"/>
              </a:rPr>
              <a:t>i</a:t>
            </a:r>
            <a:r>
              <a:rPr lang="mr-IN" sz="5067" dirty="0">
                <a:latin typeface="Courier"/>
                <a:cs typeface="Courier"/>
              </a:rPr>
              <a:t>*m+k</a:t>
            </a:r>
            <a:r>
              <a:rPr lang="en-US" sz="5067" dirty="0">
                <a:latin typeface="Courier"/>
                <a:cs typeface="Courier"/>
              </a:rPr>
              <a:t>k</a:t>
            </a:r>
            <a:r>
              <a:rPr lang="mr-IN" sz="5067" dirty="0">
                <a:latin typeface="Courier"/>
                <a:cs typeface="Courier"/>
              </a:rPr>
              <a:t>] * b[k</a:t>
            </a:r>
            <a:r>
              <a:rPr lang="en-US" sz="5067" dirty="0">
                <a:latin typeface="Courier"/>
                <a:cs typeface="Courier"/>
              </a:rPr>
              <a:t>k</a:t>
            </a:r>
            <a:r>
              <a:rPr lang="mr-IN" sz="5067" dirty="0">
                <a:latin typeface="Courier"/>
                <a:cs typeface="Courier"/>
              </a:rPr>
              <a:t>*p+j</a:t>
            </a:r>
            <a:r>
              <a:rPr lang="en-US" sz="5067" dirty="0">
                <a:latin typeface="Courier"/>
                <a:cs typeface="Courier"/>
              </a:rPr>
              <a:t>j</a:t>
            </a:r>
            <a:r>
              <a:rPr lang="mr-IN" sz="5067" dirty="0">
                <a:latin typeface="Courier"/>
                <a:cs typeface="Courier"/>
              </a:rPr>
              <a:t>];</a:t>
            </a:r>
            <a:endParaRPr lang="en-US" sz="5067" dirty="0">
              <a:latin typeface="Courier"/>
              <a:cs typeface="Courier"/>
            </a:endParaRPr>
          </a:p>
          <a:p>
            <a:pPr marL="597393" lvl="1" indent="0">
              <a:buNone/>
            </a:pPr>
            <a:r>
              <a:rPr lang="en-US" sz="5067" dirty="0">
                <a:latin typeface="Courier"/>
                <a:cs typeface="Courier"/>
              </a:rPr>
              <a:t>          }</a:t>
            </a:r>
          </a:p>
          <a:p>
            <a:pPr marL="597393" lvl="1" indent="0">
              <a:buNone/>
            </a:pPr>
            <a:r>
              <a:rPr lang="en-US" sz="5067" dirty="0">
                <a:latin typeface="Courier"/>
                <a:cs typeface="Courier"/>
              </a:rPr>
              <a:t>          c[ii*</a:t>
            </a:r>
            <a:r>
              <a:rPr lang="en-US" sz="5067" dirty="0" err="1">
                <a:latin typeface="Courier"/>
                <a:cs typeface="Courier"/>
              </a:rPr>
              <a:t>p+jj</a:t>
            </a:r>
            <a:r>
              <a:rPr lang="en-US" sz="5067" dirty="0">
                <a:latin typeface="Courier"/>
                <a:cs typeface="Courier"/>
              </a:rPr>
              <a:t>] = sum;</a:t>
            </a:r>
          </a:p>
          <a:p>
            <a:pPr marL="597393" lvl="1" indent="0">
              <a:buNone/>
            </a:pPr>
            <a:r>
              <a:rPr lang="en-US" sz="5067" dirty="0">
                <a:latin typeface="Courier"/>
                <a:cs typeface="Courier"/>
              </a:rPr>
              <a:t>        }</a:t>
            </a:r>
          </a:p>
          <a:p>
            <a:pPr marL="597393" lvl="1" indent="0">
              <a:buNone/>
            </a:pPr>
            <a:r>
              <a:rPr lang="en-US" sz="5067" dirty="0">
                <a:latin typeface="Courier"/>
                <a:cs typeface="Courier"/>
              </a:rPr>
              <a:t>      }</a:t>
            </a:r>
          </a:p>
          <a:p>
            <a:pPr marL="597393" lvl="1" indent="0">
              <a:buNone/>
            </a:pPr>
            <a:endParaRPr lang="mr-IN" sz="5067" dirty="0">
              <a:latin typeface="Courier"/>
              <a:cs typeface="Courier"/>
            </a:endParaRPr>
          </a:p>
          <a:p>
            <a:pPr marL="597393" lvl="1" indent="0">
              <a:buNone/>
            </a:pPr>
            <a:r>
              <a:rPr lang="mr-IN" sz="5067" dirty="0">
                <a:latin typeface="Courier"/>
                <a:cs typeface="Courier"/>
              </a:rPr>
              <a:t>    }</a:t>
            </a:r>
            <a:endParaRPr lang="en-US" sz="5067" dirty="0">
              <a:latin typeface="Courier"/>
              <a:cs typeface="Courier"/>
            </a:endParaRPr>
          </a:p>
          <a:p>
            <a:pPr marL="597393" lvl="1" indent="0">
              <a:buNone/>
            </a:pPr>
            <a:r>
              <a:rPr lang="en-US" sz="5067" dirty="0">
                <a:latin typeface="Courier"/>
                <a:cs typeface="Courier"/>
              </a:rPr>
              <a:t>  </a:t>
            </a:r>
            <a:r>
              <a:rPr lang="mr-IN" sz="5067" dirty="0">
                <a:latin typeface="Courier"/>
                <a:cs typeface="Courier"/>
              </a:rPr>
              <a:t>} </a:t>
            </a:r>
          </a:p>
          <a:p>
            <a:pPr marL="597393" lvl="1" indent="0">
              <a:buNone/>
            </a:pPr>
            <a:r>
              <a:rPr lang="mr-IN" sz="5067" dirty="0">
                <a:latin typeface="Courier"/>
                <a:cs typeface="Courier"/>
              </a:rPr>
              <a:t>} </a:t>
            </a:r>
            <a:endParaRPr lang="en-US" sz="5067" dirty="0">
              <a:latin typeface="Courier"/>
              <a:cs typeface="Courier"/>
            </a:endParaRPr>
          </a:p>
          <a:p>
            <a:endParaRPr lang="en-US" sz="5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28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4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Format of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Essentials (45 minutes)</a:t>
            </a:r>
            <a:endParaRPr lang="en-US" dirty="0"/>
          </a:p>
          <a:p>
            <a:pPr lvl="1"/>
            <a:r>
              <a:rPr lang="en-US" dirty="0"/>
              <a:t>Program and Computer Architecture</a:t>
            </a:r>
          </a:p>
          <a:p>
            <a:pPr lvl="1"/>
            <a:r>
              <a:rPr lang="en-US" dirty="0"/>
              <a:t>Parallelism</a:t>
            </a:r>
          </a:p>
          <a:p>
            <a:pPr lvl="1"/>
            <a:r>
              <a:rPr lang="en-US" dirty="0"/>
              <a:t>Compilers</a:t>
            </a:r>
          </a:p>
          <a:p>
            <a:pPr lvl="1"/>
            <a:r>
              <a:rPr lang="en-US" dirty="0"/>
              <a:t>Profiling and benchmarking</a:t>
            </a:r>
          </a:p>
          <a:p>
            <a:r>
              <a:rPr lang="en-US" dirty="0"/>
              <a:t>Exercises: Matrix multiplication</a:t>
            </a:r>
          </a:p>
          <a:p>
            <a:r>
              <a:rPr lang="en-US" dirty="0"/>
              <a:t>Hands on (90 minutes)</a:t>
            </a:r>
          </a:p>
          <a:p>
            <a:r>
              <a:rPr lang="en-US" dirty="0"/>
              <a:t>Break (30 minutes)</a:t>
            </a:r>
          </a:p>
          <a:p>
            <a:r>
              <a:rPr lang="en-US" dirty="0" smtClean="0"/>
              <a:t>Exploiting parallelism (45 minutes)</a:t>
            </a:r>
            <a:endParaRPr lang="en-US" dirty="0"/>
          </a:p>
          <a:p>
            <a:pPr lvl="1"/>
            <a:r>
              <a:rPr lang="en-US" dirty="0"/>
              <a:t>SIMD</a:t>
            </a:r>
          </a:p>
          <a:p>
            <a:pPr lvl="1"/>
            <a:r>
              <a:rPr lang="en-US" dirty="0" err="1"/>
              <a:t>OpenMP</a:t>
            </a:r>
            <a:endParaRPr lang="en-US" dirty="0"/>
          </a:p>
          <a:p>
            <a:r>
              <a:rPr lang="en-US" dirty="0"/>
              <a:t>Hands on (90 minutes)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2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499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54" y="0"/>
            <a:ext cx="11993217" cy="940443"/>
          </a:xfrm>
        </p:spPr>
        <p:txBody>
          <a:bodyPr>
            <a:normAutofit/>
          </a:bodyPr>
          <a:lstStyle/>
          <a:p>
            <a:r>
              <a:rPr lang="en-US" dirty="0"/>
              <a:t>Profiling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Utilization of resources</a:t>
            </a:r>
          </a:p>
          <a:p>
            <a:pPr lvl="1"/>
            <a:r>
              <a:rPr lang="en-US" dirty="0"/>
              <a:t>What? Why? How?</a:t>
            </a:r>
          </a:p>
          <a:p>
            <a:pPr lvl="1"/>
            <a:r>
              <a:rPr lang="en-US" dirty="0"/>
              <a:t>Help understand performance i.e. Better bang for buck</a:t>
            </a:r>
          </a:p>
          <a:p>
            <a:r>
              <a:rPr lang="en-US" dirty="0"/>
              <a:t>Profiling with a view to understand performance</a:t>
            </a:r>
          </a:p>
          <a:p>
            <a:pPr lvl="1"/>
            <a:r>
              <a:rPr lang="en-US" dirty="0"/>
              <a:t>Resource specific</a:t>
            </a:r>
          </a:p>
          <a:p>
            <a:pPr lvl="2"/>
            <a:r>
              <a:rPr lang="en-US" dirty="0"/>
              <a:t>Examine utilization, saturation or errors specific to a resource</a:t>
            </a:r>
          </a:p>
          <a:p>
            <a:pPr lvl="1"/>
            <a:r>
              <a:rPr lang="en-US" dirty="0"/>
              <a:t>Code specific</a:t>
            </a:r>
          </a:p>
          <a:p>
            <a:pPr lvl="2"/>
            <a:r>
              <a:rPr lang="en-US" dirty="0"/>
              <a:t>Investigate resources used by the program and its functions</a:t>
            </a:r>
          </a:p>
          <a:p>
            <a:pPr lvl="1"/>
            <a:r>
              <a:rPr lang="en-US" dirty="0" smtClean="0"/>
              <a:t>Dependable results</a:t>
            </a:r>
            <a:endParaRPr lang="en-US" dirty="0"/>
          </a:p>
          <a:p>
            <a:pPr lvl="2"/>
            <a:r>
              <a:rPr lang="en-US" dirty="0"/>
              <a:t>Strict methodology that is free from bias</a:t>
            </a:r>
          </a:p>
          <a:p>
            <a:pPr lvl="2"/>
            <a:r>
              <a:rPr lang="en-US" dirty="0"/>
              <a:t>Reputability of the measurements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29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668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Things that impact profiling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What affects the timings?</a:t>
            </a:r>
          </a:p>
          <a:p>
            <a:pPr lvl="1"/>
            <a:r>
              <a:rPr lang="en-US" dirty="0"/>
              <a:t>Other workloads</a:t>
            </a:r>
          </a:p>
          <a:p>
            <a:pPr lvl="1"/>
            <a:r>
              <a:rPr lang="en-US" dirty="0"/>
              <a:t>Concurrent access to disk, network, memory etc.</a:t>
            </a:r>
          </a:p>
          <a:p>
            <a:pPr lvl="1"/>
            <a:r>
              <a:rPr lang="en-US" dirty="0"/>
              <a:t>Frequency scaling (Intel Turbo Boost)</a:t>
            </a:r>
          </a:p>
          <a:p>
            <a:pPr lvl="1"/>
            <a:r>
              <a:rPr lang="en-US" dirty="0"/>
              <a:t>Non-uniform memory access (NUMA)</a:t>
            </a:r>
          </a:p>
          <a:p>
            <a:pPr lvl="1"/>
            <a:r>
              <a:rPr lang="en-US" dirty="0"/>
              <a:t>CPU scheduler</a:t>
            </a:r>
          </a:p>
          <a:p>
            <a:r>
              <a:rPr lang="en-US" dirty="0"/>
              <a:t>There can still be large time variations</a:t>
            </a:r>
          </a:p>
          <a:p>
            <a:r>
              <a:rPr lang="en-US" dirty="0"/>
              <a:t>Always do multiple runs, make sure each run has similar conditions, e.g. if you program accesses data from files</a:t>
            </a:r>
          </a:p>
          <a:p>
            <a:pPr lvl="1"/>
            <a:r>
              <a:rPr lang="en-US" dirty="0"/>
              <a:t>Remove staging in files</a:t>
            </a:r>
          </a:p>
          <a:p>
            <a:pPr lvl="1"/>
            <a:r>
              <a:rPr lang="en-US" dirty="0"/>
              <a:t>Empty </a:t>
            </a:r>
            <a:r>
              <a:rPr lang="en-US" dirty="0" err="1"/>
              <a:t>filesystem</a:t>
            </a:r>
            <a:r>
              <a:rPr lang="en-US" dirty="0"/>
              <a:t> caches</a:t>
            </a:r>
          </a:p>
          <a:p>
            <a:pPr lvl="2"/>
            <a:r>
              <a:rPr lang="en-US" dirty="0">
                <a:latin typeface="Courier"/>
                <a:cs typeface="Courier"/>
              </a:rPr>
              <a:t>echo 3 &gt; /</a:t>
            </a:r>
            <a:r>
              <a:rPr lang="en-US" dirty="0" err="1">
                <a:latin typeface="Courier"/>
                <a:cs typeface="Courier"/>
              </a:rPr>
              <a:t>proc</a:t>
            </a:r>
            <a:r>
              <a:rPr lang="en-US" dirty="0">
                <a:latin typeface="Courier"/>
                <a:cs typeface="Courier"/>
              </a:rPr>
              <a:t>/sys/</a:t>
            </a:r>
            <a:r>
              <a:rPr lang="en-US" dirty="0" err="1">
                <a:latin typeface="Courier"/>
                <a:cs typeface="Courier"/>
              </a:rPr>
              <a:t>vm</a:t>
            </a:r>
            <a:r>
              <a:rPr lang="en-US" dirty="0">
                <a:latin typeface="Courier"/>
                <a:cs typeface="Courier"/>
              </a:rPr>
              <a:t>/</a:t>
            </a:r>
            <a:r>
              <a:rPr lang="en-US" dirty="0" err="1">
                <a:latin typeface="Courier"/>
                <a:cs typeface="Courier"/>
              </a:rPr>
              <a:t>drop_caches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30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455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Profiling at the level of an application</a:t>
            </a:r>
          </a:p>
          <a:p>
            <a:pPr lvl="1"/>
            <a:r>
              <a:rPr lang="en-US" dirty="0"/>
              <a:t>Add timings into source code</a:t>
            </a:r>
          </a:p>
          <a:p>
            <a:pPr lvl="1"/>
            <a:r>
              <a:rPr lang="en-US" dirty="0"/>
              <a:t>Measure call counts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Creates overhead</a:t>
            </a:r>
            <a:endParaRPr lang="en-US" dirty="0"/>
          </a:p>
          <a:p>
            <a:pPr lvl="1"/>
            <a:r>
              <a:rPr lang="en-US" dirty="0"/>
              <a:t>It is not always possible to recompile the code</a:t>
            </a:r>
          </a:p>
          <a:p>
            <a:pPr lvl="2"/>
            <a:r>
              <a:rPr lang="en-US" dirty="0"/>
              <a:t>Production software is large and complex</a:t>
            </a:r>
          </a:p>
          <a:p>
            <a:pPr lvl="2"/>
            <a:r>
              <a:rPr lang="en-US" dirty="0"/>
              <a:t>Source code is not readily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31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7605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Kernel, OS and hardware offer a variety of tools and interfaces to measure high and low-level events with </a:t>
            </a:r>
            <a:r>
              <a:rPr lang="en-US" dirty="0" smtClean="0"/>
              <a:t>little </a:t>
            </a:r>
            <a:r>
              <a:rPr lang="en-US" dirty="0"/>
              <a:t>performance impact. This can be done in an intrusive and non-intrusive way. Some examples for non-intrusive techniques:</a:t>
            </a:r>
          </a:p>
          <a:p>
            <a:pPr lvl="1"/>
            <a:r>
              <a:rPr lang="en-US" dirty="0"/>
              <a:t>Performance Monitoring Unit</a:t>
            </a:r>
          </a:p>
          <a:p>
            <a:pPr lvl="1"/>
            <a:r>
              <a:rPr lang="en-US" dirty="0"/>
              <a:t>/</a:t>
            </a:r>
            <a:r>
              <a:rPr lang="en-US" dirty="0" err="1"/>
              <a:t>proc</a:t>
            </a:r>
            <a:r>
              <a:rPr lang="en-US" dirty="0"/>
              <a:t> - is a virtual </a:t>
            </a:r>
            <a:r>
              <a:rPr lang="en-US" dirty="0" err="1"/>
              <a:t>filesystem</a:t>
            </a:r>
            <a:r>
              <a:rPr lang="en-US" dirty="0"/>
              <a:t> that represents the current state of the Linux kernel</a:t>
            </a:r>
          </a:p>
          <a:p>
            <a:pPr lvl="1"/>
            <a:r>
              <a:rPr lang="en-US" dirty="0"/>
              <a:t>Linux Control Groups (</a:t>
            </a:r>
            <a:r>
              <a:rPr lang="en-US" dirty="0" err="1"/>
              <a:t>cgroups</a:t>
            </a:r>
            <a:r>
              <a:rPr lang="en-US" dirty="0"/>
              <a:t>) limits and monitors resource usage of processes</a:t>
            </a:r>
          </a:p>
          <a:p>
            <a:r>
              <a:rPr lang="en-US" dirty="0"/>
              <a:t>Some examples of intrusive techniques:</a:t>
            </a:r>
          </a:p>
          <a:p>
            <a:pPr lvl="1"/>
            <a:r>
              <a:rPr lang="en-US" dirty="0"/>
              <a:t>Dynamic linker allows one to replace symbols at </a:t>
            </a:r>
            <a:r>
              <a:rPr lang="en-US" dirty="0" smtClean="0"/>
              <a:t>runtime</a:t>
            </a:r>
          </a:p>
          <a:p>
            <a:pPr lvl="2"/>
            <a:r>
              <a:rPr lang="en-US" dirty="0" smtClean="0"/>
              <a:t>Instrumented function, e.g. </a:t>
            </a:r>
            <a:r>
              <a:rPr lang="en-US" dirty="0" err="1" smtClean="0"/>
              <a:t>malloc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32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2938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Performance Monitoring Unit</a:t>
            </a:r>
          </a:p>
          <a:p>
            <a:pPr lvl="1"/>
            <a:r>
              <a:rPr lang="en-US" dirty="0"/>
              <a:t>Number of registers, counters and features supported are CPU specific. The following can be measured:</a:t>
            </a:r>
          </a:p>
          <a:p>
            <a:pPr lvl="2"/>
            <a:r>
              <a:rPr lang="en-US" dirty="0"/>
              <a:t>CPU cycles</a:t>
            </a:r>
          </a:p>
          <a:p>
            <a:pPr lvl="2"/>
            <a:r>
              <a:rPr lang="en-US" dirty="0"/>
              <a:t>Branch predictions</a:t>
            </a:r>
          </a:p>
          <a:p>
            <a:pPr lvl="2"/>
            <a:r>
              <a:rPr lang="en-US" dirty="0"/>
              <a:t>Instructions</a:t>
            </a:r>
          </a:p>
          <a:p>
            <a:pPr lvl="2"/>
            <a:r>
              <a:rPr lang="en-US" dirty="0"/>
              <a:t>Cache accesses</a:t>
            </a:r>
          </a:p>
          <a:p>
            <a:pPr lvl="2"/>
            <a:r>
              <a:rPr lang="en-US" dirty="0"/>
              <a:t>Memory accesses</a:t>
            </a:r>
          </a:p>
          <a:p>
            <a:pPr lvl="2"/>
            <a:r>
              <a:rPr lang="en-US" i="1" dirty="0"/>
              <a:t>Any many other things</a:t>
            </a:r>
            <a:r>
              <a:rPr lang="mr-IN" i="1" dirty="0"/>
              <a:t>…</a:t>
            </a:r>
            <a:endParaRPr lang="en-US" i="1" dirty="0"/>
          </a:p>
          <a:p>
            <a:pPr lvl="1"/>
            <a:r>
              <a:rPr lang="en-US" dirty="0"/>
              <a:t>Will use this today (via the tool </a:t>
            </a:r>
            <a:r>
              <a:rPr lang="en-US" i="1" dirty="0" err="1"/>
              <a:t>perf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33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3945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profile </a:t>
            </a:r>
            <a:r>
              <a:rPr lang="mr-IN" dirty="0"/>
              <a:t>–</a:t>
            </a:r>
            <a:r>
              <a:rPr lang="en-US" dirty="0"/>
              <a:t> non-intrusive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Performance Monitoring Unit </a:t>
            </a:r>
            <a:r>
              <a:rPr lang="mr-IN" dirty="0"/>
              <a:t>–</a:t>
            </a:r>
            <a:r>
              <a:rPr lang="en-US" dirty="0"/>
              <a:t> Problems:</a:t>
            </a:r>
          </a:p>
          <a:p>
            <a:pPr lvl="1"/>
            <a:r>
              <a:rPr lang="en-US" dirty="0"/>
              <a:t>Vast amount of counters </a:t>
            </a:r>
            <a:r>
              <a:rPr lang="mr-IN" dirty="0"/>
              <a:t>–</a:t>
            </a:r>
            <a:r>
              <a:rPr lang="en-US" dirty="0"/>
              <a:t> correlation between them can be difficult to understand</a:t>
            </a:r>
          </a:p>
          <a:p>
            <a:pPr lvl="1"/>
            <a:r>
              <a:rPr lang="en-US" dirty="0"/>
              <a:t>Encoding can change for different CPU models</a:t>
            </a:r>
          </a:p>
          <a:p>
            <a:r>
              <a:rPr lang="en-US" dirty="0"/>
              <a:t>Tools to read counters from PMU:</a:t>
            </a:r>
          </a:p>
          <a:p>
            <a:pPr lvl="1"/>
            <a:r>
              <a:rPr lang="en-US" dirty="0" err="1"/>
              <a:t>perf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https://perf.wiki.kernel.org/index.php/Tutorial</a:t>
            </a:r>
            <a:endParaRPr lang="en-US" dirty="0"/>
          </a:p>
          <a:p>
            <a:pPr lvl="1"/>
            <a:r>
              <a:rPr lang="en-US" dirty="0" err="1"/>
              <a:t>pmu</a:t>
            </a:r>
            <a:r>
              <a:rPr lang="en-US" dirty="0"/>
              <a:t>-tools </a:t>
            </a:r>
            <a:r>
              <a:rPr lang="en-US" i="1" dirty="0"/>
              <a:t>is a wrapper around </a:t>
            </a:r>
            <a:r>
              <a:rPr lang="en-US" i="1" dirty="0" err="1"/>
              <a:t>perf</a:t>
            </a:r>
            <a:endParaRPr lang="en-US" i="1" dirty="0"/>
          </a:p>
          <a:p>
            <a:pPr lvl="2"/>
            <a:r>
              <a:rPr lang="en-US" dirty="0">
                <a:hlinkClick r:id="rId3"/>
              </a:rPr>
              <a:t>https://github.com/andikleen/pmu-tools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34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4261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Connect to machines at CERN to run the exercises: user name is </a:t>
            </a:r>
            <a:r>
              <a:rPr lang="en-US" i="1" dirty="0" smtClean="0">
                <a:solidFill>
                  <a:srgbClr val="008000"/>
                </a:solidFill>
              </a:rPr>
              <a:t>gss2018</a:t>
            </a:r>
          </a:p>
          <a:p>
            <a:endParaRPr lang="en-US" dirty="0"/>
          </a:p>
          <a:p>
            <a:r>
              <a:rPr lang="en-US" sz="2400" dirty="0" smtClean="0"/>
              <a:t>Thanks </a:t>
            </a:r>
            <a:r>
              <a:rPr lang="en-US" sz="2400" dirty="0"/>
              <a:t>to the teams at </a:t>
            </a:r>
            <a:r>
              <a:rPr lang="en-US" sz="2400" dirty="0" smtClean="0"/>
              <a:t>CERN for providing machines and access, including:</a:t>
            </a:r>
          </a:p>
          <a:p>
            <a:endParaRPr lang="en-US" sz="2400" dirty="0" smtClean="0"/>
          </a:p>
          <a:p>
            <a:pPr marL="48767" indent="0">
              <a:buNone/>
            </a:pPr>
            <a:r>
              <a:rPr lang="en-US" sz="2400" dirty="0"/>
              <a:t>Luca </a:t>
            </a:r>
            <a:r>
              <a:rPr lang="en-US" sz="2400" dirty="0" err="1" smtClean="0"/>
              <a:t>Atzori</a:t>
            </a: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 err="1" smtClean="0"/>
              <a:t>Olof</a:t>
            </a:r>
            <a:r>
              <a:rPr lang="en-US" sz="2400" dirty="0" smtClean="0"/>
              <a:t> Barring		Ian </a:t>
            </a:r>
            <a:r>
              <a:rPr lang="en-US" sz="2400" dirty="0"/>
              <a:t>Bird</a:t>
            </a:r>
          </a:p>
          <a:p>
            <a:pPr marL="48767" indent="0">
              <a:buNone/>
            </a:pPr>
            <a:r>
              <a:rPr lang="en-US" sz="2400" dirty="0"/>
              <a:t>Maria </a:t>
            </a:r>
            <a:r>
              <a:rPr lang="en-US" sz="2400" dirty="0" err="1" smtClean="0"/>
              <a:t>Girone</a:t>
            </a:r>
            <a:r>
              <a:rPr lang="en-US" sz="2400" dirty="0"/>
              <a:t>	</a:t>
            </a:r>
            <a:r>
              <a:rPr lang="en-US" sz="2400" dirty="0" smtClean="0"/>
              <a:t>	Stefan </a:t>
            </a:r>
            <a:r>
              <a:rPr lang="en-US" sz="2400" dirty="0" err="1" smtClean="0"/>
              <a:t>Lueders</a:t>
            </a:r>
            <a:r>
              <a:rPr lang="en-US" sz="2400" dirty="0"/>
              <a:t>	</a:t>
            </a:r>
            <a:r>
              <a:rPr lang="en-US" sz="2400" dirty="0" smtClean="0"/>
              <a:t>Alberto </a:t>
            </a:r>
            <a:r>
              <a:rPr lang="en-US" sz="2400" dirty="0"/>
              <a:t>Di </a:t>
            </a:r>
            <a:r>
              <a:rPr lang="en-US" sz="2400" dirty="0" err="1"/>
              <a:t>Meglio</a:t>
            </a:r>
            <a:endParaRPr lang="en-US" sz="2400" dirty="0"/>
          </a:p>
          <a:p>
            <a:pPr marL="48767" indent="0">
              <a:buNone/>
            </a:pPr>
            <a:r>
              <a:rPr lang="en-US" sz="2400" dirty="0"/>
              <a:t>Guillermo </a:t>
            </a:r>
            <a:r>
              <a:rPr lang="en-US" sz="2400" dirty="0" err="1"/>
              <a:t>Izquierdo</a:t>
            </a:r>
            <a:r>
              <a:rPr lang="en-US" sz="2400" dirty="0"/>
              <a:t> </a:t>
            </a:r>
            <a:r>
              <a:rPr lang="en-US" sz="2400" dirty="0" smtClean="0"/>
              <a:t>Moreno		Wayne </a:t>
            </a:r>
            <a:r>
              <a:rPr lang="en-US" sz="2400" dirty="0"/>
              <a:t>Salter</a:t>
            </a:r>
          </a:p>
          <a:p>
            <a:pPr marL="48767" indent="0">
              <a:buNone/>
            </a:pPr>
            <a:r>
              <a:rPr lang="en-US" sz="2400" dirty="0"/>
              <a:t>Markus </a:t>
            </a:r>
            <a:r>
              <a:rPr lang="en-US" sz="2400" dirty="0" smtClean="0"/>
              <a:t>Schulz	Hannah Short	Bernd </a:t>
            </a:r>
            <a:r>
              <a:rPr lang="en-US" sz="2400" dirty="0"/>
              <a:t>Panzer-</a:t>
            </a:r>
            <a:r>
              <a:rPr lang="en-US" sz="2400" dirty="0" err="1"/>
              <a:t>Steindel</a:t>
            </a:r>
            <a:endParaRPr lang="en-US" sz="2400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35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8461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Exercise 1 </a:t>
            </a:r>
            <a:r>
              <a:rPr lang="mr-IN" dirty="0" smtClean="0"/>
              <a:t>–</a:t>
            </a:r>
            <a:r>
              <a:rPr lang="en-US" dirty="0" smtClean="0"/>
              <a:t> Naïve matrix multiplication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Investigate the basic (naïve) matrix multiplication</a:t>
            </a:r>
          </a:p>
          <a:p>
            <a:pPr lvl="1"/>
            <a:r>
              <a:rPr lang="en-US" dirty="0" smtClean="0"/>
              <a:t>The source and ‘</a:t>
            </a:r>
            <a:r>
              <a:rPr lang="en-US" dirty="0" err="1" smtClean="0"/>
              <a:t>makefiles</a:t>
            </a:r>
            <a:r>
              <a:rPr lang="en-US" dirty="0" smtClean="0"/>
              <a:t>’ are setup to build binaries with </a:t>
            </a:r>
            <a:r>
              <a:rPr lang="en-US" i="1" dirty="0" err="1" smtClean="0"/>
              <a:t>gcc</a:t>
            </a:r>
            <a:r>
              <a:rPr lang="en-US" dirty="0" smtClean="0"/>
              <a:t> and </a:t>
            </a:r>
            <a:r>
              <a:rPr lang="en-US" i="1" dirty="0" err="1" smtClean="0"/>
              <a:t>icc</a:t>
            </a:r>
            <a:endParaRPr lang="en-US" i="1" dirty="0"/>
          </a:p>
          <a:p>
            <a:pPr lvl="1"/>
            <a:r>
              <a:rPr lang="en-US" dirty="0" smtClean="0"/>
              <a:t>The example is setup to multiply two square matrices of a size (order) given on the command line, using double precision floating point</a:t>
            </a:r>
          </a:p>
          <a:p>
            <a:r>
              <a:rPr lang="en-US" dirty="0" smtClean="0"/>
              <a:t>Time how long the multiplication takes, e.g. with order 2300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perf</a:t>
            </a:r>
            <a:r>
              <a:rPr lang="en-US" dirty="0" smtClean="0"/>
              <a:t> to measure the number of cycles and number of retired instructions</a:t>
            </a:r>
          </a:p>
          <a:p>
            <a:pPr lvl="1"/>
            <a:r>
              <a:rPr lang="en-US" dirty="0" smtClean="0"/>
              <a:t>Calculate the IPC count for the application</a:t>
            </a:r>
          </a:p>
          <a:p>
            <a:pPr lvl="1"/>
            <a:endParaRPr lang="en-US" dirty="0" smtClean="0"/>
          </a:p>
          <a:p>
            <a:r>
              <a:rPr lang="en-US" dirty="0">
                <a:solidFill>
                  <a:srgbClr val="008000"/>
                </a:solidFill>
              </a:rPr>
              <a:t>Amount of work performed per clock tick (</a:t>
            </a: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008000"/>
                </a:solidFill>
              </a:rPr>
              <a:t>nstructions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008000"/>
                </a:solidFill>
              </a:rPr>
              <a:t>er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rgbClr val="008000"/>
                </a:solidFill>
              </a:rPr>
              <a:t>ycle)</a:t>
            </a:r>
            <a:r>
              <a:rPr lang="en-US" dirty="0" smtClean="0">
                <a:solidFill>
                  <a:srgbClr val="008000"/>
                </a:solidFill>
              </a:rPr>
              <a:t>:</a:t>
            </a:r>
          </a:p>
          <a:p>
            <a:pPr marL="48767" indent="0">
              <a:buNone/>
            </a:pPr>
            <a:endParaRPr lang="en-US" dirty="0" smtClean="0">
              <a:solidFill>
                <a:srgbClr val="008000"/>
              </a:solidFill>
            </a:endParaRPr>
          </a:p>
          <a:p>
            <a:pPr marL="48767" indent="0">
              <a:buNone/>
            </a:pPr>
            <a:endParaRPr lang="en-US" dirty="0">
              <a:solidFill>
                <a:srgbClr val="008000"/>
              </a:solidFill>
            </a:endParaRPr>
          </a:p>
          <a:p>
            <a:pPr marL="48767" indent="0">
              <a:buNone/>
            </a:pPr>
            <a:endParaRPr lang="en-US" dirty="0">
              <a:solidFill>
                <a:srgbClr val="008000"/>
              </a:solidFill>
            </a:endParaRPr>
          </a:p>
          <a:p>
            <a:pPr marL="48767" indent="0">
              <a:buNone/>
            </a:pPr>
            <a:r>
              <a:rPr lang="en-US" dirty="0" err="1">
                <a:solidFill>
                  <a:srgbClr val="008000"/>
                </a:solidFill>
                <a:latin typeface="Courier"/>
                <a:cs typeface="Courier"/>
              </a:rPr>
              <a:t>perf</a:t>
            </a:r>
            <a:r>
              <a:rPr lang="en-US" dirty="0">
                <a:solidFill>
                  <a:srgbClr val="008000"/>
                </a:solidFill>
                <a:latin typeface="Courier"/>
                <a:cs typeface="Courier"/>
              </a:rPr>
              <a:t> stat </a:t>
            </a:r>
            <a:r>
              <a:rPr lang="mr-IN" dirty="0">
                <a:solidFill>
                  <a:srgbClr val="008000"/>
                </a:solidFill>
                <a:latin typeface="Courier"/>
                <a:cs typeface="Courier"/>
              </a:rPr>
              <a:t>–</a:t>
            </a:r>
            <a:r>
              <a:rPr lang="en-US" dirty="0">
                <a:solidFill>
                  <a:srgbClr val="008000"/>
                </a:solidFill>
                <a:latin typeface="Courier"/>
                <a:cs typeface="Courier"/>
              </a:rPr>
              <a:t>e </a:t>
            </a:r>
            <a:r>
              <a:rPr lang="en-US" dirty="0" err="1">
                <a:solidFill>
                  <a:srgbClr val="008000"/>
                </a:solidFill>
                <a:latin typeface="Courier"/>
                <a:cs typeface="Courier"/>
              </a:rPr>
              <a:t>cpu-cycles,instructions</a:t>
            </a:r>
            <a:r>
              <a:rPr lang="en-US" dirty="0">
                <a:solidFill>
                  <a:srgbClr val="008000"/>
                </a:solidFill>
                <a:latin typeface="Courier"/>
                <a:cs typeface="Courier"/>
              </a:rPr>
              <a:t> ./program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36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297396"/>
              </p:ext>
            </p:extLst>
          </p:nvPr>
        </p:nvGraphicFramePr>
        <p:xfrm>
          <a:off x="4020651" y="4412027"/>
          <a:ext cx="3452284" cy="908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quation" r:id="rId3" imgW="1689100" imgH="444500" progId="Equation.3">
                  <p:embed/>
                </p:oleObj>
              </mc:Choice>
              <mc:Fallback>
                <p:oleObj name="Equation" r:id="rId3" imgW="16891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20651" y="4412027"/>
                        <a:ext cx="3452284" cy="908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12164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Exercise 2 </a:t>
            </a:r>
            <a:r>
              <a:rPr lang="mr-IN" dirty="0" smtClean="0"/>
              <a:t>–</a:t>
            </a:r>
            <a:r>
              <a:rPr lang="en-US" dirty="0" smtClean="0"/>
              <a:t> Change data access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Adapt the naïve multiplication and try every ordering of the 3 for loops</a:t>
            </a:r>
          </a:p>
          <a:p>
            <a:pPr lvl="1"/>
            <a:r>
              <a:rPr lang="en-US" dirty="0" smtClean="0"/>
              <a:t>Measure the execution time of all the combinations</a:t>
            </a:r>
          </a:p>
          <a:p>
            <a:r>
              <a:rPr lang="en-US" dirty="0" smtClean="0"/>
              <a:t>Consider the order of data access</a:t>
            </a:r>
          </a:p>
          <a:p>
            <a:r>
              <a:rPr lang="en-US" dirty="0" smtClean="0"/>
              <a:t>For the </a:t>
            </a:r>
            <a:r>
              <a:rPr lang="en-US" dirty="0" err="1" smtClean="0"/>
              <a:t>i</a:t>
            </a:r>
            <a:r>
              <a:rPr lang="en-US" dirty="0" smtClean="0"/>
              <a:t>, k, j ordering</a:t>
            </a:r>
          </a:p>
          <a:p>
            <a:pPr lvl="1"/>
            <a:r>
              <a:rPr lang="en-US" dirty="0" smtClean="0"/>
              <a:t>Measure IPC again</a:t>
            </a:r>
          </a:p>
          <a:p>
            <a:pPr lvl="1"/>
            <a:r>
              <a:rPr lang="en-US" dirty="0" smtClean="0"/>
              <a:t>Measure the LLC cache misses</a:t>
            </a:r>
          </a:p>
          <a:p>
            <a:pPr lvl="2"/>
            <a:r>
              <a:rPr lang="en-US" dirty="0" err="1" smtClean="0"/>
              <a:t>Remeasure</a:t>
            </a:r>
            <a:r>
              <a:rPr lang="en-US" dirty="0" smtClean="0"/>
              <a:t> the naïve case and compare</a:t>
            </a:r>
          </a:p>
          <a:p>
            <a:pPr lvl="2"/>
            <a:endParaRPr lang="en-US" dirty="0" smtClean="0"/>
          </a:p>
          <a:p>
            <a:r>
              <a:rPr lang="en-US" sz="2400" dirty="0">
                <a:solidFill>
                  <a:srgbClr val="008000"/>
                </a:solidFill>
              </a:rPr>
              <a:t>Last level </a:t>
            </a:r>
            <a:r>
              <a:rPr lang="en-US" sz="2400" dirty="0" smtClean="0">
                <a:solidFill>
                  <a:srgbClr val="008000"/>
                </a:solidFill>
              </a:rPr>
              <a:t>cache: relevant </a:t>
            </a:r>
            <a:r>
              <a:rPr lang="en-US" sz="2400" dirty="0" err="1" smtClean="0">
                <a:solidFill>
                  <a:srgbClr val="008000"/>
                </a:solidFill>
              </a:rPr>
              <a:t>perf</a:t>
            </a:r>
            <a:r>
              <a:rPr lang="en-US" sz="2400" dirty="0" smtClean="0">
                <a:solidFill>
                  <a:srgbClr val="008000"/>
                </a:solidFill>
              </a:rPr>
              <a:t> event names </a:t>
            </a:r>
            <a:r>
              <a:rPr lang="en-US" sz="2400" dirty="0">
                <a:solidFill>
                  <a:srgbClr val="008000"/>
                </a:solidFill>
              </a:rPr>
              <a:t>LLC-load-misses, LLC-</a:t>
            </a:r>
            <a:r>
              <a:rPr lang="en-US" sz="2400" dirty="0" err="1">
                <a:solidFill>
                  <a:srgbClr val="008000"/>
                </a:solidFill>
              </a:rPr>
              <a:t>prefetch</a:t>
            </a:r>
            <a:r>
              <a:rPr lang="en-US" sz="2400" dirty="0">
                <a:solidFill>
                  <a:srgbClr val="008000"/>
                </a:solidFill>
              </a:rPr>
              <a:t>-misses </a:t>
            </a:r>
            <a:r>
              <a:rPr lang="en-US" sz="2400" dirty="0" smtClean="0">
                <a:solidFill>
                  <a:srgbClr val="008000"/>
                </a:solidFill>
              </a:rPr>
              <a:t>and for totals </a:t>
            </a:r>
            <a:r>
              <a:rPr lang="en-US" sz="2400" dirty="0">
                <a:solidFill>
                  <a:srgbClr val="008000"/>
                </a:solidFill>
              </a:rPr>
              <a:t>LLC-loads, LLC-</a:t>
            </a:r>
            <a:r>
              <a:rPr lang="en-US" sz="2400" dirty="0" err="1" smtClean="0">
                <a:solidFill>
                  <a:srgbClr val="008000"/>
                </a:solidFill>
              </a:rPr>
              <a:t>prefetches</a:t>
            </a:r>
            <a:endParaRPr lang="en-US" sz="2400" dirty="0" smtClean="0">
              <a:solidFill>
                <a:srgbClr val="008000"/>
              </a:solidFill>
            </a:endParaRPr>
          </a:p>
          <a:p>
            <a:endParaRPr lang="en-US" sz="2400" dirty="0">
              <a:solidFill>
                <a:srgbClr val="008000"/>
              </a:solidFill>
            </a:endParaRPr>
          </a:p>
          <a:p>
            <a:pPr marL="48767" indent="0">
              <a:buNone/>
            </a:pPr>
            <a:r>
              <a:rPr lang="en-US" sz="2400" dirty="0" err="1">
                <a:solidFill>
                  <a:srgbClr val="008000"/>
                </a:solidFill>
                <a:latin typeface="Courier"/>
                <a:cs typeface="Courier"/>
              </a:rPr>
              <a:t>perf</a:t>
            </a:r>
            <a:r>
              <a:rPr lang="en-US" sz="2400" dirty="0">
                <a:solidFill>
                  <a:srgbClr val="008000"/>
                </a:solidFill>
                <a:latin typeface="Courier"/>
                <a:cs typeface="Courier"/>
              </a:rPr>
              <a:t> stat </a:t>
            </a:r>
            <a:r>
              <a:rPr lang="mr-IN" sz="2400" dirty="0">
                <a:solidFill>
                  <a:srgbClr val="008000"/>
                </a:solidFill>
                <a:latin typeface="Courier"/>
                <a:cs typeface="Courier"/>
              </a:rPr>
              <a:t>–</a:t>
            </a:r>
            <a:r>
              <a:rPr lang="en-US" sz="2400" dirty="0">
                <a:solidFill>
                  <a:srgbClr val="008000"/>
                </a:solidFill>
                <a:latin typeface="Courier"/>
                <a:cs typeface="Courier"/>
              </a:rPr>
              <a:t>e LLC-load-</a:t>
            </a:r>
            <a:r>
              <a:rPr lang="en-US" sz="2400" dirty="0" err="1">
                <a:solidFill>
                  <a:srgbClr val="008000"/>
                </a:solidFill>
                <a:latin typeface="Courier"/>
                <a:cs typeface="Courier"/>
              </a:rPr>
              <a:t>misses,LLC</a:t>
            </a:r>
            <a:r>
              <a:rPr lang="en-US" sz="2400" dirty="0">
                <a:solidFill>
                  <a:srgbClr val="008000"/>
                </a:solidFill>
                <a:latin typeface="Courier"/>
                <a:cs typeface="Courier"/>
              </a:rPr>
              <a:t>-</a:t>
            </a:r>
            <a:r>
              <a:rPr lang="en-US" sz="2400" dirty="0" err="1">
                <a:solidFill>
                  <a:srgbClr val="008000"/>
                </a:solidFill>
                <a:latin typeface="Courier"/>
                <a:cs typeface="Courier"/>
              </a:rPr>
              <a:t>prefetch</a:t>
            </a:r>
            <a:r>
              <a:rPr lang="en-US" sz="2400" dirty="0">
                <a:solidFill>
                  <a:srgbClr val="008000"/>
                </a:solidFill>
                <a:latin typeface="Courier"/>
                <a:cs typeface="Courier"/>
              </a:rPr>
              <a:t>-misses ./program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37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1334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3 </a:t>
            </a:r>
            <a:r>
              <a:rPr lang="mr-IN" dirty="0" smtClean="0"/>
              <a:t>–</a:t>
            </a:r>
            <a:r>
              <a:rPr lang="en-US" dirty="0" smtClean="0"/>
              <a:t> Rewrite with blocking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Taking the </a:t>
            </a:r>
            <a:r>
              <a:rPr lang="en-US" dirty="0" err="1"/>
              <a:t>i</a:t>
            </a:r>
            <a:r>
              <a:rPr lang="en-US" dirty="0" err="1" smtClean="0"/>
              <a:t>,k,j</a:t>
            </a:r>
            <a:r>
              <a:rPr lang="en-US" dirty="0" smtClean="0"/>
              <a:t> loop order for the previous example and adapt the multiplication routine to use cache blocking</a:t>
            </a:r>
          </a:p>
          <a:p>
            <a:pPr lvl="1"/>
            <a:r>
              <a:rPr lang="en-US" dirty="0" smtClean="0"/>
              <a:t>Leave the block size as a parameter that you can adjust</a:t>
            </a:r>
          </a:p>
          <a:p>
            <a:pPr lvl="1"/>
            <a:r>
              <a:rPr lang="en-US" dirty="0" smtClean="0"/>
              <a:t>Measure the runtime, IPC and LLC misses with varying </a:t>
            </a:r>
            <a:r>
              <a:rPr lang="en-US" dirty="0" err="1" smtClean="0"/>
              <a:t>blocksize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try sizes 64, 128, 256, 512, 1024, 2048, 4096 matrix rows/columns (but you must use vectors of sufficiently large order)</a:t>
            </a:r>
          </a:p>
          <a:p>
            <a:pPr lvl="1"/>
            <a:r>
              <a:rPr lang="en-US" dirty="0" smtClean="0"/>
              <a:t>Estimate the working size of the data being access for the optimum </a:t>
            </a:r>
            <a:r>
              <a:rPr lang="en-US" dirty="0" err="1" smtClean="0"/>
              <a:t>blocksize</a:t>
            </a:r>
            <a:r>
              <a:rPr lang="en-US" dirty="0" smtClean="0"/>
              <a:t>. How does it compare to the CPU cache size?</a:t>
            </a:r>
          </a:p>
          <a:p>
            <a:pPr lvl="2"/>
            <a:r>
              <a:rPr lang="en-US" dirty="0" smtClean="0"/>
              <a:t>You can use the following to get information:</a:t>
            </a:r>
          </a:p>
          <a:p>
            <a:pPr lvl="2"/>
            <a:endParaRPr lang="en-US" dirty="0" smtClean="0"/>
          </a:p>
          <a:p>
            <a:pPr marL="999719" lvl="2" indent="0">
              <a:buNone/>
            </a:pPr>
            <a:r>
              <a:rPr lang="en-US" dirty="0" err="1">
                <a:solidFill>
                  <a:srgbClr val="008000"/>
                </a:solidFill>
                <a:latin typeface="Courier"/>
                <a:cs typeface="Courier"/>
              </a:rPr>
              <a:t>getconf</a:t>
            </a:r>
            <a:r>
              <a:rPr lang="en-US" dirty="0">
                <a:solidFill>
                  <a:srgbClr val="008000"/>
                </a:solidFill>
                <a:latin typeface="Courier"/>
                <a:cs typeface="Courier"/>
              </a:rPr>
              <a:t> -a | </a:t>
            </a:r>
            <a:r>
              <a:rPr lang="en-US" dirty="0" err="1">
                <a:solidFill>
                  <a:srgbClr val="008000"/>
                </a:solidFill>
                <a:latin typeface="Courier"/>
                <a:cs typeface="Courier"/>
              </a:rPr>
              <a:t>grep</a:t>
            </a:r>
            <a:r>
              <a:rPr lang="en-US" dirty="0">
                <a:solidFill>
                  <a:srgbClr val="008000"/>
                </a:solidFill>
                <a:latin typeface="Courier"/>
                <a:cs typeface="Courier"/>
              </a:rPr>
              <a:t> CACHE</a:t>
            </a:r>
            <a:endParaRPr lang="en-US" dirty="0" smtClean="0">
              <a:solidFill>
                <a:srgbClr val="008000"/>
              </a:solidFill>
              <a:latin typeface="Courier"/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38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26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BF2C13-4BE0-DA4C-9BD8-5479A6C99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of an </a:t>
            </a:r>
            <a:r>
              <a:rPr lang="en-US" u="sng" dirty="0"/>
              <a:t>Ideal</a:t>
            </a:r>
            <a:r>
              <a:rPr lang="en-US" dirty="0"/>
              <a:t>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634F96-7212-054D-ADE9-4B2A978AF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65" y="1148081"/>
            <a:ext cx="11993217" cy="5146248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/>
              <a:t>Readability Vs Performance</a:t>
            </a:r>
          </a:p>
          <a:p>
            <a:r>
              <a:rPr lang="en-US" sz="3200" dirty="0"/>
              <a:t>Compute Algorithm</a:t>
            </a:r>
          </a:p>
          <a:p>
            <a:pPr lvl="1"/>
            <a:r>
              <a:rPr lang="en-US" sz="2400" b="1" dirty="0"/>
              <a:t>20% – 30% of code but has &gt;90% of run time</a:t>
            </a:r>
          </a:p>
          <a:p>
            <a:pPr lvl="1"/>
            <a:r>
              <a:rPr lang="en-US" sz="2400" dirty="0"/>
              <a:t>Most optimizations are applied here</a:t>
            </a:r>
          </a:p>
          <a:p>
            <a:pPr lvl="1"/>
            <a:r>
              <a:rPr lang="en-US" sz="2400" i="1" dirty="0"/>
              <a:t>Big O notation</a:t>
            </a:r>
          </a:p>
          <a:p>
            <a:pPr lvl="2"/>
            <a:r>
              <a:rPr lang="en-US" sz="2100" dirty="0"/>
              <a:t>Describes the worst case performance in terms of input size</a:t>
            </a:r>
          </a:p>
          <a:p>
            <a:pPr lvl="2"/>
            <a:r>
              <a:rPr lang="en-US" sz="2100" dirty="0"/>
              <a:t>Can represent time or space</a:t>
            </a:r>
          </a:p>
          <a:p>
            <a:pPr lvl="2"/>
            <a:r>
              <a:rPr lang="en-US" sz="2100" dirty="0"/>
              <a:t>Example: O(n) – Linear (Finding an item in an unsorted array)</a:t>
            </a:r>
          </a:p>
          <a:p>
            <a:pPr lvl="1"/>
            <a:r>
              <a:rPr lang="en-US" sz="2400" dirty="0"/>
              <a:t>Extremely readable code for </a:t>
            </a:r>
            <a:r>
              <a:rPr lang="en-US" sz="2400" b="1" dirty="0"/>
              <a:t>compilers</a:t>
            </a:r>
          </a:p>
          <a:p>
            <a:pPr lvl="2"/>
            <a:r>
              <a:rPr lang="en-US" sz="2100" dirty="0"/>
              <a:t>Elegance and Obscurity</a:t>
            </a:r>
          </a:p>
          <a:p>
            <a:pPr lvl="2"/>
            <a:r>
              <a:rPr lang="en-US" sz="2100" dirty="0"/>
              <a:t>Compilers will love it and we only care about performance!!!</a:t>
            </a:r>
          </a:p>
          <a:p>
            <a:pPr lvl="2"/>
            <a:r>
              <a:rPr lang="en-US" sz="2100" dirty="0">
                <a:solidFill>
                  <a:srgbClr val="FF0000"/>
                </a:solidFill>
              </a:rPr>
              <a:t>Be nice and use explicit comments for fellow human beings to understand</a:t>
            </a:r>
          </a:p>
          <a:p>
            <a:r>
              <a:rPr lang="en-US" sz="3200" dirty="0"/>
              <a:t>Glue code</a:t>
            </a:r>
          </a:p>
          <a:p>
            <a:pPr lvl="1"/>
            <a:r>
              <a:rPr lang="en-US" sz="2400" b="1" dirty="0"/>
              <a:t>70% – 80% of code but has &lt;10% of run time</a:t>
            </a:r>
          </a:p>
          <a:p>
            <a:pPr lvl="1"/>
            <a:r>
              <a:rPr lang="en-US" sz="2400" dirty="0"/>
              <a:t>Contains code used for structuring and connecting different blocks</a:t>
            </a:r>
          </a:p>
          <a:p>
            <a:pPr lvl="1"/>
            <a:r>
              <a:rPr lang="en-US" sz="2400" dirty="0"/>
              <a:t>Extremely readable code for </a:t>
            </a:r>
            <a:r>
              <a:rPr lang="en-US" sz="2400" b="1" dirty="0"/>
              <a:t>humans</a:t>
            </a:r>
          </a:p>
          <a:p>
            <a:pPr lvl="2"/>
            <a:r>
              <a:rPr lang="en-US" sz="2133" dirty="0"/>
              <a:t>Compilers will hate you but that’s okay, we don’t care about performance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F1E5754-7AF0-C54A-8C5C-3E16B4DCD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3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32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72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olsnbb03</a:t>
            </a:r>
            <a:endParaRPr lang="en-US" dirty="0" smtClean="0"/>
          </a:p>
          <a:p>
            <a:r>
              <a:rPr lang="en-US" dirty="0"/>
              <a:t>o</a:t>
            </a:r>
            <a:r>
              <a:rPr lang="en-US" dirty="0" smtClean="0"/>
              <a:t>lsnbb05</a:t>
            </a:r>
          </a:p>
          <a:p>
            <a:r>
              <a:rPr lang="en-US" dirty="0" smtClean="0"/>
              <a:t>olsnbb08</a:t>
            </a:r>
          </a:p>
          <a:p>
            <a:r>
              <a:rPr lang="en-US" dirty="0" smtClean="0"/>
              <a:t>olsnbb09</a:t>
            </a:r>
          </a:p>
          <a:p>
            <a:r>
              <a:rPr lang="en-US" dirty="0"/>
              <a:t>o</a:t>
            </a:r>
            <a:r>
              <a:rPr lang="en-US" dirty="0" smtClean="0"/>
              <a:t>lsnbb10</a:t>
            </a:r>
          </a:p>
          <a:p>
            <a:r>
              <a:rPr lang="en-US" dirty="0"/>
              <a:t>o</a:t>
            </a:r>
            <a:r>
              <a:rPr lang="en-US" dirty="0" smtClean="0"/>
              <a:t>lsnbb11</a:t>
            </a:r>
          </a:p>
          <a:p>
            <a:r>
              <a:rPr lang="en-US" dirty="0" smtClean="0"/>
              <a:t>olsnbb16</a:t>
            </a:r>
          </a:p>
          <a:p>
            <a:r>
              <a:rPr lang="en-US" dirty="0" smtClean="0"/>
              <a:t>olsnbb17</a:t>
            </a:r>
          </a:p>
          <a:p>
            <a:r>
              <a:rPr lang="en-US" dirty="0"/>
              <a:t>o</a:t>
            </a:r>
            <a:r>
              <a:rPr lang="en-US" dirty="0" smtClean="0"/>
              <a:t>lsnbc03</a:t>
            </a:r>
          </a:p>
          <a:p>
            <a:r>
              <a:rPr lang="en-US" dirty="0"/>
              <a:t>o</a:t>
            </a:r>
            <a:r>
              <a:rPr lang="en-US" dirty="0" smtClean="0"/>
              <a:t>lsnbc04</a:t>
            </a:r>
          </a:p>
          <a:p>
            <a:r>
              <a:rPr lang="en-US" dirty="0" smtClean="0"/>
              <a:t>olsnbc06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40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434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6605" y="2767008"/>
            <a:ext cx="2977298" cy="337141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36086" y="2916955"/>
            <a:ext cx="2681071" cy="158236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dirty="0"/>
              <a:t>CPU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Essentials: Computer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65" y="1293303"/>
            <a:ext cx="11993217" cy="125577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Stored-Program computer</a:t>
            </a:r>
          </a:p>
          <a:p>
            <a:pPr lvl="1"/>
            <a:r>
              <a:rPr lang="en-US" dirty="0"/>
              <a:t>Von Neumann model </a:t>
            </a:r>
          </a:p>
          <a:p>
            <a:pPr lvl="1"/>
            <a:r>
              <a:rPr lang="en-US" dirty="0"/>
              <a:t>Program and data are stored in memory and then processed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72375" y="3009899"/>
            <a:ext cx="24084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Control Unit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2375" y="3490494"/>
            <a:ext cx="24084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ALU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36086" y="5606019"/>
            <a:ext cx="265833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Memory Unit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37329" y="4186813"/>
            <a:ext cx="21601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Input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33029" y="4186813"/>
            <a:ext cx="21601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Output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4097479" y="4385147"/>
            <a:ext cx="4667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566263" y="4384725"/>
            <a:ext cx="4667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0" name="Up-Down Arrow 29"/>
          <p:cNvSpPr/>
          <p:nvPr/>
        </p:nvSpPr>
        <p:spPr>
          <a:xfrm>
            <a:off x="5754104" y="4531967"/>
            <a:ext cx="622300" cy="1041400"/>
          </a:xfrm>
          <a:prstGeom prst="up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s://images.gr-assets.com/books/1322700777l/12625589.jpg">
            <a:hlinkClick r:id="rId2" highlightClick="1"/>
            <a:extLst>
              <a:ext uri="{FF2B5EF4-FFF2-40B4-BE49-F238E27FC236}">
                <a16:creationId xmlns:a16="http://schemas.microsoft.com/office/drawing/2014/main" xmlns="" id="{F91605B3-477F-B34F-93B8-01FB8FDEA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000" y="0"/>
            <a:ext cx="900000" cy="132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23096" y="6356351"/>
            <a:ext cx="668565" cy="365125"/>
          </a:xfrm>
        </p:spPr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4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004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8AAFE1F-66DB-9F43-82C0-30F63A6E9715}"/>
              </a:ext>
            </a:extLst>
          </p:cNvPr>
          <p:cNvSpPr/>
          <p:nvPr/>
        </p:nvSpPr>
        <p:spPr>
          <a:xfrm>
            <a:off x="6850744" y="2645276"/>
            <a:ext cx="3759200" cy="1567543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en-US" dirty="0"/>
              <a:t>Decode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B3752A5-73BF-3F4F-B53A-51AB6B91A725}"/>
              </a:ext>
            </a:extLst>
          </p:cNvPr>
          <p:cNvSpPr/>
          <p:nvPr/>
        </p:nvSpPr>
        <p:spPr>
          <a:xfrm>
            <a:off x="6850744" y="1193849"/>
            <a:ext cx="3759200" cy="1451428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en-US" dirty="0"/>
              <a:t>Fetch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6" y="106514"/>
            <a:ext cx="11993217" cy="699029"/>
          </a:xfrm>
        </p:spPr>
        <p:txBody>
          <a:bodyPr>
            <a:normAutofit fontScale="90000"/>
          </a:bodyPr>
          <a:lstStyle/>
          <a:p>
            <a:r>
              <a:rPr lang="en-US" dirty="0"/>
              <a:t>Instruction processing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3808381"/>
              </p:ext>
            </p:extLst>
          </p:nvPr>
        </p:nvGraphicFramePr>
        <p:xfrm>
          <a:off x="313448" y="1548901"/>
          <a:ext cx="6249193" cy="37849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27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7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793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26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happens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261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Get the instruction</a:t>
                      </a:r>
                      <a:r>
                        <a:rPr lang="en-US" baseline="0" dirty="0"/>
                        <a:t> (from memory or cache)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1083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Translate </a:t>
                      </a:r>
                      <a:r>
                        <a:rPr lang="en-US" baseline="0" dirty="0"/>
                        <a:t>the x86 machine codes op codes into (possibly multiple) internal operations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2612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Execute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</a:t>
                      </a:r>
                      <a:r>
                        <a:rPr lang="en-US" baseline="0" dirty="0"/>
                        <a:t> the instruction (may require memory access)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71083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Writeback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Write</a:t>
                      </a:r>
                      <a:r>
                        <a:rPr lang="en-US" baseline="0" dirty="0"/>
                        <a:t> the result to storage or make visible in the architectural registers (Retirement)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5FDEAF0-A1EE-E849-A616-BBB35D9024D8}"/>
              </a:ext>
            </a:extLst>
          </p:cNvPr>
          <p:cNvGrpSpPr/>
          <p:nvPr/>
        </p:nvGrpSpPr>
        <p:grpSpPr>
          <a:xfrm>
            <a:off x="7708397" y="1083562"/>
            <a:ext cx="4483603" cy="5308377"/>
            <a:chOff x="7708397" y="664398"/>
            <a:chExt cx="4483603" cy="530837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BC7C7D1D-871E-AA43-BB5A-74933D1F5E7D}"/>
                </a:ext>
              </a:extLst>
            </p:cNvPr>
            <p:cNvSpPr txBox="1"/>
            <p:nvPr/>
          </p:nvSpPr>
          <p:spPr>
            <a:xfrm>
              <a:off x="8939001" y="5754966"/>
              <a:ext cx="325299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/>
                <a:t>https://</a:t>
              </a:r>
              <a:r>
                <a:rPr lang="en-US" sz="800" dirty="0" err="1"/>
                <a:t>commons.wikimedia.org</a:t>
              </a:r>
              <a:r>
                <a:rPr lang="en-US" sz="800" dirty="0"/>
                <a:t>/wiki/</a:t>
              </a:r>
              <a:r>
                <a:rPr lang="en-US" sz="800" dirty="0" err="1"/>
                <a:t>File:Intel_Nehalem_arch.svg</a:t>
              </a:r>
              <a:endParaRPr lang="en-US" sz="800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3BD47546-3DB4-BD44-BA68-6337BD32FD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80" t="2731" r="3459" b="1619"/>
            <a:stretch/>
          </p:blipFill>
          <p:spPr>
            <a:xfrm>
              <a:off x="7708397" y="664398"/>
              <a:ext cx="4327245" cy="5308377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BB68A52-068C-2B4C-917E-5FA9BD090673}"/>
              </a:ext>
            </a:extLst>
          </p:cNvPr>
          <p:cNvSpPr/>
          <p:nvPr/>
        </p:nvSpPr>
        <p:spPr>
          <a:xfrm>
            <a:off x="6850743" y="5461050"/>
            <a:ext cx="4717752" cy="684587"/>
          </a:xfrm>
          <a:prstGeom prst="rect">
            <a:avLst/>
          </a:prstGeom>
          <a:solidFill>
            <a:srgbClr val="7030A0">
              <a:alpha val="15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en-US" dirty="0"/>
              <a:t>Writeback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2957D77-6AB1-004E-AC6B-B1CC1C467D60}"/>
              </a:ext>
            </a:extLst>
          </p:cNvPr>
          <p:cNvSpPr/>
          <p:nvPr/>
        </p:nvSpPr>
        <p:spPr>
          <a:xfrm>
            <a:off x="10898047" y="3870525"/>
            <a:ext cx="670448" cy="2275112"/>
          </a:xfrm>
          <a:prstGeom prst="rect">
            <a:avLst/>
          </a:prstGeom>
          <a:solidFill>
            <a:srgbClr val="7030A0">
              <a:alpha val="15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FA83553-EC9C-F64C-BF66-6BC96D0F42AB}"/>
              </a:ext>
            </a:extLst>
          </p:cNvPr>
          <p:cNvSpPr/>
          <p:nvPr/>
        </p:nvSpPr>
        <p:spPr>
          <a:xfrm>
            <a:off x="6850744" y="4212820"/>
            <a:ext cx="3759200" cy="1248230"/>
          </a:xfrm>
          <a:prstGeom prst="rect">
            <a:avLst/>
          </a:prstGeom>
          <a:solidFill>
            <a:srgbClr val="92D050">
              <a:alpha val="15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en-US" dirty="0"/>
              <a:t>Execute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5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pic>
        <p:nvPicPr>
          <p:cNvPr id="6146" name="Picture 2" descr="https://images-na.ssl-images-amazon.com/images/I/51TjBdnBAqL._SX403_BO1,204,203,200_.jpg">
            <a:hlinkClick r:id="rId3"/>
            <a:extLst>
              <a:ext uri="{FF2B5EF4-FFF2-40B4-BE49-F238E27FC236}">
                <a16:creationId xmlns:a16="http://schemas.microsoft.com/office/drawing/2014/main" xmlns="" id="{7D13E96F-8E14-C445-A4CC-99FAD8E0A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951" y="0"/>
            <a:ext cx="900000" cy="111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744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83" y="0"/>
            <a:ext cx="11993217" cy="940443"/>
          </a:xfrm>
        </p:spPr>
        <p:txBody>
          <a:bodyPr>
            <a:normAutofit/>
          </a:bodyPr>
          <a:lstStyle/>
          <a:p>
            <a:r>
              <a:rPr lang="en-US" dirty="0"/>
              <a:t>Cache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8081"/>
            <a:ext cx="8067942" cy="4825999"/>
          </a:xfrm>
        </p:spPr>
        <p:txBody>
          <a:bodyPr>
            <a:normAutofit/>
          </a:bodyPr>
          <a:lstStyle/>
          <a:p>
            <a:r>
              <a:rPr lang="en-US" sz="2800" dirty="0"/>
              <a:t>Data is always fetched in units of a cache line</a:t>
            </a:r>
          </a:p>
          <a:p>
            <a:pPr lvl="1"/>
            <a:r>
              <a:rPr lang="en-US" sz="2400" dirty="0"/>
              <a:t>On x86 cache line size is 64 bytes</a:t>
            </a:r>
          </a:p>
          <a:p>
            <a:pPr lvl="1"/>
            <a:r>
              <a:rPr lang="en-US" sz="2400" dirty="0"/>
              <a:t>Usually data read from main memory still be stored in the cache, so even if you need less than the size of a cache line 64 bytes will be fetched</a:t>
            </a:r>
          </a:p>
          <a:p>
            <a:pPr lvl="1"/>
            <a:r>
              <a:rPr lang="en-US" sz="2400" dirty="0"/>
              <a:t>Caches have to be kept consistent if the same cache line is present in multiple caches: e.g. those associated to different cores or different processor sockets within a machine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6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pic>
        <p:nvPicPr>
          <p:cNvPr id="5122" name="Picture 2" descr="https://upload.wikimedia.org/wikipedia/commons/thumb/7/7e/Cache%2Cassociative-read.svg/1280px-Cache%2Cassociative-read.svg.png">
            <a:extLst>
              <a:ext uri="{FF2B5EF4-FFF2-40B4-BE49-F238E27FC236}">
                <a16:creationId xmlns:a16="http://schemas.microsoft.com/office/drawing/2014/main" xmlns="" id="{ACA521A8-394A-8345-A031-FADD5C44E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899" y="1546964"/>
            <a:ext cx="4078571" cy="291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805039B-F49B-1A4B-A592-C8C73F53771E}"/>
              </a:ext>
            </a:extLst>
          </p:cNvPr>
          <p:cNvSpPr txBox="1"/>
          <p:nvPr/>
        </p:nvSpPr>
        <p:spPr>
          <a:xfrm>
            <a:off x="8805797" y="4540685"/>
            <a:ext cx="34549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/>
              <a:t>https://</a:t>
            </a:r>
            <a:r>
              <a:rPr lang="en-US" sz="800" dirty="0" err="1"/>
              <a:t>commons.wikimedia.org</a:t>
            </a:r>
            <a:r>
              <a:rPr lang="en-US" sz="800" dirty="0"/>
              <a:t>/wiki/</a:t>
            </a:r>
            <a:r>
              <a:rPr lang="en-US" sz="800" dirty="0" err="1"/>
              <a:t>File:Cache,associative-read.svg</a:t>
            </a:r>
            <a:endParaRPr lang="en-US" sz="800" dirty="0"/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xmlns="" id="{1DC7C0BF-15B2-6D4C-8DBE-B72486D49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2000" y="-1664"/>
            <a:ext cx="900000" cy="108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37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648" y="7024"/>
            <a:ext cx="11993217" cy="940443"/>
          </a:xfrm>
        </p:spPr>
        <p:txBody>
          <a:bodyPr>
            <a:normAutofit/>
          </a:bodyPr>
          <a:lstStyle/>
          <a:p>
            <a:r>
              <a:rPr lang="en-US" dirty="0"/>
              <a:t>Memory Hierarchy</a:t>
            </a:r>
          </a:p>
        </p:txBody>
      </p:sp>
      <p:sp>
        <p:nvSpPr>
          <p:cNvPr id="4" name="Rectangle 3"/>
          <p:cNvSpPr/>
          <p:nvPr/>
        </p:nvSpPr>
        <p:spPr>
          <a:xfrm>
            <a:off x="2954372" y="1098114"/>
            <a:ext cx="3397622" cy="7056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Processor Core</a:t>
            </a:r>
          </a:p>
          <a:p>
            <a:pPr algn="ctr"/>
            <a:r>
              <a:rPr lang="en-US" dirty="0"/>
              <a:t>(Registers)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BDAE514-739D-064C-9F12-BF4506A4F964}"/>
              </a:ext>
            </a:extLst>
          </p:cNvPr>
          <p:cNvGrpSpPr/>
          <p:nvPr/>
        </p:nvGrpSpPr>
        <p:grpSpPr>
          <a:xfrm>
            <a:off x="2189898" y="2125320"/>
            <a:ext cx="4767718" cy="646331"/>
            <a:chOff x="3695139" y="2271314"/>
            <a:chExt cx="4767718" cy="646331"/>
          </a:xfrm>
        </p:grpSpPr>
        <p:sp>
          <p:nvSpPr>
            <p:cNvPr id="7" name="TextBox 6"/>
            <p:cNvSpPr txBox="1"/>
            <p:nvPr/>
          </p:nvSpPr>
          <p:spPr>
            <a:xfrm>
              <a:off x="3695139" y="2271314"/>
              <a:ext cx="2225279" cy="64633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L1I</a:t>
              </a:r>
            </a:p>
            <a:p>
              <a:pPr algn="ctr"/>
              <a:r>
                <a:rPr lang="en-US" dirty="0"/>
                <a:t>(32 KB)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37578" y="2271314"/>
              <a:ext cx="2225279" cy="64633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L1D</a:t>
              </a:r>
            </a:p>
            <a:p>
              <a:pPr algn="ctr"/>
              <a:r>
                <a:rPr lang="en-US" dirty="0"/>
                <a:t>(32 KB)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922238" y="3093245"/>
            <a:ext cx="339762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L2</a:t>
            </a:r>
          </a:p>
          <a:p>
            <a:pPr algn="ctr"/>
            <a:r>
              <a:rPr lang="en-US" dirty="0"/>
              <a:t>(256 KB)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22238" y="4061170"/>
            <a:ext cx="339762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Shared L3</a:t>
            </a:r>
          </a:p>
          <a:p>
            <a:pPr algn="ctr"/>
            <a:r>
              <a:rPr lang="en-US" dirty="0"/>
              <a:t>(8192 KB)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33951" y="5029094"/>
            <a:ext cx="339762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Local memory</a:t>
            </a:r>
          </a:p>
          <a:p>
            <a:pPr algn="ctr"/>
            <a:r>
              <a:rPr lang="en-US" dirty="0"/>
              <a:t>(relatively large)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26548" y="2192724"/>
            <a:ext cx="1052769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4 cycles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26978" y="3160649"/>
            <a:ext cx="1052769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12 cycles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27408" y="4128574"/>
            <a:ext cx="1052769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~36 cycles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27838" y="5096498"/>
            <a:ext cx="105276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200-450 cycles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66054" y="5719917"/>
            <a:ext cx="2057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Approximate memory latencies on Intel </a:t>
            </a:r>
            <a:r>
              <a:rPr lang="en-US" sz="1050" dirty="0" err="1"/>
              <a:t>Haswell</a:t>
            </a:r>
            <a:r>
              <a:rPr lang="en-US" sz="1050" dirty="0"/>
              <a:t> CPUs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66054" y="6078980"/>
            <a:ext cx="2057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Adapted from S. </a:t>
            </a:r>
            <a:r>
              <a:rPr lang="en-US" sz="900" dirty="0" err="1"/>
              <a:t>Jarp</a:t>
            </a:r>
            <a:r>
              <a:rPr lang="en-US" sz="900" dirty="0"/>
              <a:t>, A. Nowak</a:t>
            </a: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xmlns="" id="{85FE4395-9ED8-1C45-A2A0-6DA490C4CFC9}"/>
              </a:ext>
            </a:extLst>
          </p:cNvPr>
          <p:cNvSpPr/>
          <p:nvPr/>
        </p:nvSpPr>
        <p:spPr>
          <a:xfrm>
            <a:off x="1575215" y="1160776"/>
            <a:ext cx="521957" cy="4502982"/>
          </a:xfrm>
          <a:prstGeom prst="downArrow">
            <a:avLst/>
          </a:prstGeom>
          <a:gradFill flip="none" rotWithShape="1">
            <a:gsLst>
              <a:gs pos="100000">
                <a:srgbClr val="FF0000"/>
              </a:gs>
              <a:gs pos="0">
                <a:srgbClr val="00B050"/>
              </a:gs>
              <a:gs pos="48000">
                <a:srgbClr val="FFFF00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xmlns="" id="{BA179765-8622-E54C-88F6-C16841110AD2}"/>
              </a:ext>
            </a:extLst>
          </p:cNvPr>
          <p:cNvSpPr/>
          <p:nvPr/>
        </p:nvSpPr>
        <p:spPr>
          <a:xfrm flipV="1">
            <a:off x="8375695" y="1216935"/>
            <a:ext cx="521957" cy="4502982"/>
          </a:xfrm>
          <a:prstGeom prst="downArrow">
            <a:avLst/>
          </a:prstGeom>
          <a:gradFill flip="none" rotWithShape="1">
            <a:gsLst>
              <a:gs pos="100000">
                <a:srgbClr val="FF0000"/>
              </a:gs>
              <a:gs pos="0">
                <a:srgbClr val="00B050"/>
              </a:gs>
              <a:gs pos="48000">
                <a:srgbClr val="FFFF00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ECFCC77-3AC8-DE42-AF34-9A6339EC378C}"/>
              </a:ext>
            </a:extLst>
          </p:cNvPr>
          <p:cNvSpPr txBox="1"/>
          <p:nvPr/>
        </p:nvSpPr>
        <p:spPr>
          <a:xfrm rot="16200000">
            <a:off x="-131706" y="2746625"/>
            <a:ext cx="3190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Memory size increases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5884F64-3C54-9746-88D3-25736A54F6ED}"/>
              </a:ext>
            </a:extLst>
          </p:cNvPr>
          <p:cNvSpPr txBox="1"/>
          <p:nvPr/>
        </p:nvSpPr>
        <p:spPr>
          <a:xfrm rot="16200000">
            <a:off x="7037231" y="3227601"/>
            <a:ext cx="3888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Memory access latency decreases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423096" y="6356351"/>
            <a:ext cx="668565" cy="365125"/>
          </a:xfrm>
        </p:spPr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7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432AB92-A111-3149-9C51-16F220994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1324" y="956441"/>
            <a:ext cx="975360" cy="9753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470651CD-3B5D-E447-B182-D0A500C53D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9266" y="1858729"/>
            <a:ext cx="975360" cy="97536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DFA701C-622A-7647-AF65-EE4B0A9366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6887" y="2877640"/>
            <a:ext cx="1463040" cy="73152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7416592B-880A-A24D-892F-9A0290ADFD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07262" y="3767228"/>
            <a:ext cx="1460500" cy="97472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F30E4C59-82A3-C243-9DBC-B90162EC6B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5607" y="5016589"/>
            <a:ext cx="1625600" cy="8128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E0FCCE1-15FF-BD4C-B27A-ED30A493AEC3}"/>
              </a:ext>
            </a:extLst>
          </p:cNvPr>
          <p:cNvSpPr txBox="1"/>
          <p:nvPr/>
        </p:nvSpPr>
        <p:spPr>
          <a:xfrm>
            <a:off x="9569185" y="1362697"/>
            <a:ext cx="947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Few sec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219E5C3-EBAC-BB44-A967-02EA0C92CD3A}"/>
              </a:ext>
            </a:extLst>
          </p:cNvPr>
          <p:cNvSpPr txBox="1"/>
          <p:nvPr/>
        </p:nvSpPr>
        <p:spPr>
          <a:xfrm>
            <a:off x="9569185" y="2190352"/>
            <a:ext cx="947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&lt;1 Min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F06DFAE-B3EC-8C4E-9153-2FECD2D3A6C3}"/>
              </a:ext>
            </a:extLst>
          </p:cNvPr>
          <p:cNvSpPr txBox="1"/>
          <p:nvPr/>
        </p:nvSpPr>
        <p:spPr>
          <a:xfrm>
            <a:off x="9569185" y="3018007"/>
            <a:ext cx="947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Few mins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CD7D510-BE7D-BB48-B202-3E43954033B0}"/>
              </a:ext>
            </a:extLst>
          </p:cNvPr>
          <p:cNvSpPr txBox="1"/>
          <p:nvPr/>
        </p:nvSpPr>
        <p:spPr>
          <a:xfrm>
            <a:off x="9429198" y="4048793"/>
            <a:ext cx="1087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Few hours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ACA66D7-A1B9-354B-9FE4-E3107C12C750}"/>
              </a:ext>
            </a:extLst>
          </p:cNvPr>
          <p:cNvSpPr txBox="1"/>
          <p:nvPr/>
        </p:nvSpPr>
        <p:spPr>
          <a:xfrm>
            <a:off x="9429198" y="5269100"/>
            <a:ext cx="1087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Few days</a:t>
            </a:r>
          </a:p>
        </p:txBody>
      </p:sp>
    </p:spTree>
    <p:extLst>
      <p:ext uri="{BB962C8B-B14F-4D97-AF65-F5344CB8AC3E}">
        <p14:creationId xmlns:p14="http://schemas.microsoft.com/office/powerpoint/2010/main" val="2918441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11264A-FF9E-CF42-9326-93EE9B869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5" y="0"/>
            <a:ext cx="11993217" cy="940443"/>
          </a:xfrm>
        </p:spPr>
        <p:txBody>
          <a:bodyPr>
            <a:normAutofit/>
          </a:bodyPr>
          <a:lstStyle/>
          <a:p>
            <a:r>
              <a:rPr lang="en-US" dirty="0"/>
              <a:t>Memory and Disk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2A19AC-463F-0D4C-9DF1-D3A2BA739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66" y="1148081"/>
            <a:ext cx="8669190" cy="48259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Today we are concerned mostly with main memory (RAM) when talking storage outside the processor</a:t>
            </a:r>
          </a:p>
          <a:p>
            <a:pPr lvl="1"/>
            <a:r>
              <a:rPr lang="en-US" dirty="0"/>
              <a:t>Typically 1 to 100s of Gigabytes in size</a:t>
            </a:r>
          </a:p>
          <a:p>
            <a:r>
              <a:rPr lang="en-US" dirty="0"/>
              <a:t>However often data will be on a storage device like:</a:t>
            </a:r>
          </a:p>
          <a:p>
            <a:pPr lvl="1"/>
            <a:r>
              <a:rPr lang="en-US" dirty="0" smtClean="0"/>
              <a:t>Object storage</a:t>
            </a:r>
            <a:r>
              <a:rPr lang="en-US" dirty="0"/>
              <a:t>, Disks, SSDs, </a:t>
            </a:r>
            <a:r>
              <a:rPr lang="en-US" dirty="0" err="1"/>
              <a:t>NVMe</a:t>
            </a:r>
            <a:r>
              <a:rPr lang="en-US" dirty="0"/>
              <a:t> devices</a:t>
            </a:r>
          </a:p>
          <a:p>
            <a:pPr lvl="1"/>
            <a:r>
              <a:rPr lang="en-US" dirty="0"/>
              <a:t>These will have latencies from 50 to +100,000 times longer than main memory</a:t>
            </a:r>
          </a:p>
          <a:p>
            <a:pPr lvl="1"/>
            <a:r>
              <a:rPr lang="en-US" dirty="0"/>
              <a:t>But often much larger capacity, multiple terabytes or petabytes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8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D7A9BD6-A337-6547-9DED-4EC7085DF0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01" r="-203"/>
          <a:stretch/>
        </p:blipFill>
        <p:spPr>
          <a:xfrm rot="16200000">
            <a:off x="9180120" y="1061552"/>
            <a:ext cx="2260948" cy="2893569"/>
          </a:xfrm>
          <a:prstGeom prst="rect">
            <a:avLst/>
          </a:prstGeom>
        </p:spPr>
      </p:pic>
      <p:pic>
        <p:nvPicPr>
          <p:cNvPr id="6148" name="Picture 4" descr="http://pngimg.com/uploads/rockets/rockets_PNG13292.png">
            <a:extLst>
              <a:ext uri="{FF2B5EF4-FFF2-40B4-BE49-F238E27FC236}">
                <a16:creationId xmlns:a16="http://schemas.microsoft.com/office/drawing/2014/main" xmlns="" id="{7DBDCF69-381D-3E4C-BB56-ABF586154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46608">
            <a:off x="9661057" y="3998421"/>
            <a:ext cx="1487107" cy="117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810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CERNcobrandi16-9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GridKa2018_Part1_v2" id="{3311CFA0-6B1B-004B-ACF6-4F7BF3979717}" vid="{1F5A6C89-7AB7-A645-93D0-4DAEC14EB5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34135</TotalTime>
  <Words>2939</Words>
  <Application>Microsoft Macintosh PowerPoint</Application>
  <PresentationFormat>Custom</PresentationFormat>
  <Paragraphs>557</Paragraphs>
  <Slides>41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2_CERNcobrandi16-9</vt:lpstr>
      <vt:lpstr>Equation</vt:lpstr>
      <vt:lpstr>PowerPoint Presentation</vt:lpstr>
      <vt:lpstr>Behind the scenes perspective:  Into the abyss of profiling for performance  Part I</vt:lpstr>
      <vt:lpstr>Format of Workshop</vt:lpstr>
      <vt:lpstr>Concept of an Ideal Program</vt:lpstr>
      <vt:lpstr>Essentials: Computer Architecture</vt:lpstr>
      <vt:lpstr>Instruction processing</vt:lpstr>
      <vt:lpstr>Cache lines</vt:lpstr>
      <vt:lpstr>Memory Hierarchy</vt:lpstr>
      <vt:lpstr>Memory and Disk</vt:lpstr>
      <vt:lpstr>PowerPoint Presentation</vt:lpstr>
      <vt:lpstr>1st form of HW Parallelism: Instruction level parallelism (Absolutely Free*)</vt:lpstr>
      <vt:lpstr>2nd form of HW Parallelism: Pipelining (Absolutely Free*)</vt:lpstr>
      <vt:lpstr>3rd form of HW Parallelism: Vector Instructions</vt:lpstr>
      <vt:lpstr>4th form of HW Parallelism: Hardware threads A.K.A Resource Multiplexing</vt:lpstr>
      <vt:lpstr>5th form of HW Parallelism: Multicore</vt:lpstr>
      <vt:lpstr>6th form of HW Parallelism and on... Multisocket, Cluster, Grid…</vt:lpstr>
      <vt:lpstr>The Compiler</vt:lpstr>
      <vt:lpstr>Compiler</vt:lpstr>
      <vt:lpstr>Compiler</vt:lpstr>
      <vt:lpstr>Floating Point essentials</vt:lpstr>
      <vt:lpstr>Floating Point</vt:lpstr>
      <vt:lpstr>Matrix Multiplication</vt:lpstr>
      <vt:lpstr>Why Matrix Multiplication???</vt:lpstr>
      <vt:lpstr>First Attempt</vt:lpstr>
      <vt:lpstr>Possible memory layout</vt:lpstr>
      <vt:lpstr>Memory access pattern</vt:lpstr>
      <vt:lpstr>Improvement: Order memory access</vt:lpstr>
      <vt:lpstr>Change order</vt:lpstr>
      <vt:lpstr>Cache Blocking (also called tiling)</vt:lpstr>
      <vt:lpstr>Profiling</vt:lpstr>
      <vt:lpstr>Things that impact profiling</vt:lpstr>
      <vt:lpstr>How to profile</vt:lpstr>
      <vt:lpstr>How to profile</vt:lpstr>
      <vt:lpstr>How to profile</vt:lpstr>
      <vt:lpstr>How to profile – non-intrusive tools</vt:lpstr>
      <vt:lpstr>Exercises</vt:lpstr>
      <vt:lpstr>Exercise 1 – Naïve matrix multiplication</vt:lpstr>
      <vt:lpstr>Exercise 2 – Change data access order</vt:lpstr>
      <vt:lpstr>Exercise 3 – Rewrite with blocking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Orthogonal Scheduling  Next Steps </dc:title>
  <dc:creator>Microsoft Office User</dc:creator>
  <cp:lastModifiedBy>David Smith</cp:lastModifiedBy>
  <cp:revision>887</cp:revision>
  <cp:lastPrinted>2018-05-14T16:38:34Z</cp:lastPrinted>
  <dcterms:created xsi:type="dcterms:W3CDTF">2017-01-09T18:34:21Z</dcterms:created>
  <dcterms:modified xsi:type="dcterms:W3CDTF">2018-08-29T06:34:01Z</dcterms:modified>
</cp:coreProperties>
</file>