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69" r:id="rId2"/>
    <p:sldId id="370" r:id="rId3"/>
    <p:sldId id="390" r:id="rId4"/>
    <p:sldId id="287" r:id="rId5"/>
    <p:sldId id="272" r:id="rId6"/>
    <p:sldId id="386" r:id="rId7"/>
    <p:sldId id="387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388" r:id="rId16"/>
    <p:sldId id="389" r:id="rId17"/>
    <p:sldId id="395" r:id="rId18"/>
    <p:sldId id="391" r:id="rId19"/>
    <p:sldId id="257" r:id="rId20"/>
    <p:sldId id="371" r:id="rId21"/>
    <p:sldId id="259" r:id="rId22"/>
    <p:sldId id="261" r:id="rId23"/>
    <p:sldId id="260" r:id="rId24"/>
    <p:sldId id="267" r:id="rId25"/>
    <p:sldId id="262" r:id="rId26"/>
    <p:sldId id="263" r:id="rId27"/>
    <p:sldId id="264" r:id="rId28"/>
    <p:sldId id="265" r:id="rId29"/>
    <p:sldId id="392" r:id="rId30"/>
    <p:sldId id="393" r:id="rId31"/>
    <p:sldId id="394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283"/>
    <a:srgbClr val="727272"/>
    <a:srgbClr val="5AA78A"/>
    <a:srgbClr val="DA5F9E"/>
    <a:srgbClr val="8DB458"/>
    <a:srgbClr val="E2B647"/>
    <a:srgbClr val="D38143"/>
    <a:srgbClr val="8B89BB"/>
    <a:srgbClr val="AD8B4B"/>
    <a:srgbClr val="EAA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60"/>
    <p:restoredTop sz="83172"/>
  </p:normalViewPr>
  <p:slideViewPr>
    <p:cSldViewPr snapToGrid="0" snapToObjects="1">
      <p:cViewPr>
        <p:scale>
          <a:sx n="100" d="100"/>
          <a:sy n="100" d="100"/>
        </p:scale>
        <p:origin x="-80" y="-368"/>
      </p:cViewPr>
      <p:guideLst>
        <p:guide orient="horz" pos="53"/>
        <p:guide pos="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2503-5CB2-9A42-BE64-9F61FB73E38B}" type="datetimeFigureOut">
              <a:rPr lang="en-US" smtClean="0"/>
              <a:t>29.08.18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CEEC-9E24-C145-A0D9-20665564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6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09F8-F132-5848-9736-D728D95361D9}" type="datetimeFigureOut">
              <a:rPr lang="en-GB" smtClean="0"/>
              <a:t>29.08.18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55F2-5A72-AD4A-8A2D-44A9E49C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55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2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4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3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logoBadgeWeb.eps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7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B5D1E3-9881-E844-9D1C-F0EE992A633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B9BC05-041F-EB49-A91B-5C1D37FFCB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FCB5261-FDA1-FA4B-975C-2A6390A853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890" y="89475"/>
            <a:ext cx="119831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90" y="1148081"/>
            <a:ext cx="11983154" cy="497049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80430" y="63623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27479" y="6368346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755A39D-80BB-3149-B81B-1AA69576C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80430" y="63623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EAC5C81-DBA4-2543-B495-C4C13AB2B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479" y="6368346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66" y="83506"/>
            <a:ext cx="12011378" cy="74058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666" y="919206"/>
            <a:ext cx="12011378" cy="5154215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37BB413A-DFB7-F241-8CAB-37A58B1F0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80430" y="63623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E1DDDB5-60F7-7B46-BB48-33C35421B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479" y="6368346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826AFD82-DCFC-9146-BB16-67D8B972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80430" y="63623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47111502-6023-FD49-9217-F13A70DF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479" y="6368346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07245" y="89474"/>
            <a:ext cx="11977511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07244" y="1111117"/>
            <a:ext cx="11988799" cy="49735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11" name="Image 10" descr="bande-02.eps"/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92137"/>
          <a:stretch/>
        </p:blipFill>
        <p:spPr>
          <a:xfrm>
            <a:off x="8865" y="6036733"/>
            <a:ext cx="864000" cy="82126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F1866890-16AA-0F4C-BD2D-5D24D2C2D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80430" y="63623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14795B92-43AF-B94C-BE5C-ABAC3E0CF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479" y="6368346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6" r:id="rId8"/>
    <p:sldLayoutId id="214748368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charset="2"/>
        <a:buChar char="q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 charset="2"/>
        <a:buChar char="§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rgbClr val="00B050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.co/d/boF9GxK" TargetMode="Externa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5" Type="http://schemas.openxmlformats.org/officeDocument/2006/relationships/image" Target="../media/image7.svg"/><Relationship Id="rId6" Type="http://schemas.openxmlformats.org/officeDocument/2006/relationships/image" Target="../media/image8.png"/><Relationship Id="rId7" Type="http://schemas.openxmlformats.org/officeDocument/2006/relationships/image" Target="../media/image9.sv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oncurrency.web.cern.ch/GaudiHive" TargetMode="External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openmp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7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6"/>
            <a:ext cx="11983154" cy="69997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Autovectorization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954157"/>
            <a:ext cx="11983154" cy="51644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main places where automatic </a:t>
            </a:r>
            <a:r>
              <a:rPr lang="en-US" dirty="0" err="1"/>
              <a:t>vectorization</a:t>
            </a:r>
            <a:r>
              <a:rPr lang="en-US" dirty="0"/>
              <a:t> can be done</a:t>
            </a:r>
          </a:p>
          <a:p>
            <a:pPr lvl="1"/>
            <a:r>
              <a:rPr lang="en-US" dirty="0"/>
              <a:t>In loops</a:t>
            </a:r>
          </a:p>
          <a:p>
            <a:pPr lvl="2"/>
            <a:r>
              <a:rPr lang="en-US" dirty="0"/>
              <a:t>compiler tries to do several iterations of the loop at once using SIMD</a:t>
            </a:r>
          </a:p>
          <a:p>
            <a:pPr lvl="2"/>
            <a:r>
              <a:rPr lang="en-US" dirty="0"/>
              <a:t>May unroll a number of the loops so to fill pipeline and improve ILP</a:t>
            </a:r>
          </a:p>
          <a:p>
            <a:pPr lvl="2"/>
            <a:r>
              <a:rPr lang="en-US" dirty="0"/>
              <a:t>May peel loops to allow aligned access to data</a:t>
            </a:r>
          </a:p>
          <a:p>
            <a:pPr lvl="1"/>
            <a:r>
              <a:rPr lang="en-US" dirty="0"/>
              <a:t>Combining similar independent instructions into vector instructions</a:t>
            </a:r>
          </a:p>
          <a:p>
            <a:pPr lvl="2"/>
            <a:r>
              <a:rPr lang="en-US" dirty="0"/>
              <a:t>Known as SLP </a:t>
            </a:r>
            <a:r>
              <a:rPr lang="en-US" dirty="0" err="1"/>
              <a:t>vectorizer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5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5"/>
            <a:ext cx="11983154" cy="8249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Autovectorization</a:t>
            </a:r>
            <a:r>
              <a:rPr lang="en-US" dirty="0"/>
              <a:t>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2854688"/>
            <a:ext cx="11983154" cy="3263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Possible to vectorize? Concerns may be:</a:t>
            </a:r>
          </a:p>
          <a:p>
            <a:pPr>
              <a:buFont typeface="Courier New"/>
              <a:buChar char="o"/>
            </a:pPr>
            <a:r>
              <a:rPr lang="en-US" dirty="0"/>
              <a:t>Is the loop range invariant during the loop</a:t>
            </a:r>
          </a:p>
          <a:p>
            <a:pPr>
              <a:buFont typeface="Courier New"/>
              <a:buChar char="o"/>
            </a:pPr>
            <a:r>
              <a:rPr lang="en-US" dirty="0"/>
              <a:t>Is A[] aliased with the other arrays or with sum, is sum aliased with B[] or C[]</a:t>
            </a:r>
          </a:p>
          <a:p>
            <a:pPr>
              <a:buFont typeface="Courier New"/>
              <a:buChar char="o"/>
            </a:pPr>
            <a:r>
              <a:rPr lang="en-US" dirty="0">
                <a:solidFill>
                  <a:srgbClr val="FF0000"/>
                </a:solidFill>
              </a:rPr>
              <a:t>Is the + operator associative?</a:t>
            </a:r>
          </a:p>
          <a:p>
            <a:pPr>
              <a:buFont typeface="Courier New"/>
              <a:buChar char="o"/>
            </a:pPr>
            <a:r>
              <a:rPr lang="en-US" dirty="0"/>
              <a:t>Is the vectorized version expected to be faster?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DBA498-8096-5F4F-9481-1CA491FF2122}"/>
              </a:ext>
            </a:extLst>
          </p:cNvPr>
          <p:cNvSpPr txBox="1"/>
          <p:nvPr/>
        </p:nvSpPr>
        <p:spPr>
          <a:xfrm>
            <a:off x="4369029" y="1192046"/>
            <a:ext cx="3470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for(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=0;i&lt;*p;++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r>
              <a:rPr lang="en-US" dirty="0">
                <a:latin typeface="Courier"/>
                <a:cs typeface="Courier"/>
              </a:rPr>
              <a:t>  A[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] = B[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] * C[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];</a:t>
            </a:r>
          </a:p>
          <a:p>
            <a:r>
              <a:rPr lang="en-US" dirty="0">
                <a:latin typeface="Courier"/>
                <a:cs typeface="Courier"/>
              </a:rPr>
              <a:t>  sum += A[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];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  <a:p>
            <a:r>
              <a:rPr lang="en-US" sz="1200" dirty="0"/>
              <a:t>(example from slide by Georg </a:t>
            </a:r>
            <a:r>
              <a:rPr lang="en-US" sz="1200" dirty="0" err="1"/>
              <a:t>Zitzlsberger</a:t>
            </a:r>
            <a:r>
              <a:rPr lang="en-US" sz="1200" dirty="0"/>
              <a:t>, 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6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err="1"/>
              <a:t>autovectorization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1148081"/>
            <a:ext cx="11983154" cy="5311986"/>
          </a:xfrm>
        </p:spPr>
        <p:txBody>
          <a:bodyPr>
            <a:noAutofit/>
          </a:bodyPr>
          <a:lstStyle/>
          <a:p>
            <a:r>
              <a:rPr lang="en-US" sz="1800" dirty="0"/>
              <a:t>GCC:</a:t>
            </a:r>
          </a:p>
          <a:p>
            <a:pPr lvl="1"/>
            <a:r>
              <a:rPr lang="en-US" sz="1600" dirty="0"/>
              <a:t>Switch on using </a:t>
            </a:r>
            <a:r>
              <a:rPr lang="mr-IN" sz="1600" dirty="0"/>
              <a:t>–</a:t>
            </a:r>
            <a:r>
              <a:rPr lang="en-US" sz="1600" dirty="0" err="1"/>
              <a:t>ftree-vectorize</a:t>
            </a:r>
            <a:endParaRPr lang="en-US" sz="1600" dirty="0"/>
          </a:p>
          <a:p>
            <a:pPr lvl="2"/>
            <a:r>
              <a:rPr lang="en-US" sz="1400" dirty="0"/>
              <a:t>Off by default</a:t>
            </a:r>
          </a:p>
          <a:p>
            <a:pPr lvl="1"/>
            <a:r>
              <a:rPr lang="en-US" sz="1600" dirty="0"/>
              <a:t>Information on </a:t>
            </a:r>
            <a:r>
              <a:rPr lang="en-US" sz="1600" dirty="0" err="1"/>
              <a:t>autovecotization</a:t>
            </a:r>
            <a:r>
              <a:rPr lang="en-US" sz="1600" dirty="0"/>
              <a:t> analysis</a:t>
            </a:r>
          </a:p>
          <a:p>
            <a:pPr lvl="2"/>
            <a:r>
              <a:rPr lang="en-US" sz="1400" dirty="0"/>
              <a:t>using </a:t>
            </a:r>
            <a:r>
              <a:rPr lang="mr-IN" sz="1400" dirty="0"/>
              <a:t>–</a:t>
            </a:r>
            <a:r>
              <a:rPr lang="en-US" sz="1400" dirty="0" err="1"/>
              <a:t>ftree</a:t>
            </a:r>
            <a:r>
              <a:rPr lang="en-US" sz="1400" dirty="0"/>
              <a:t>-</a:t>
            </a:r>
            <a:r>
              <a:rPr lang="en-US" sz="1400" dirty="0" err="1"/>
              <a:t>vectorizer</a:t>
            </a:r>
            <a:r>
              <a:rPr lang="en-US" sz="1400" dirty="0"/>
              <a:t>-verbose=X (X=0-7, 7 is most information)</a:t>
            </a:r>
          </a:p>
          <a:p>
            <a:pPr lvl="2"/>
            <a:r>
              <a:rPr lang="en-US" sz="1400" dirty="0"/>
              <a:t>Or examine generated code with </a:t>
            </a:r>
            <a:r>
              <a:rPr lang="en-US" sz="1400" dirty="0" err="1"/>
              <a:t>gdb</a:t>
            </a:r>
            <a:endParaRPr lang="en-US" sz="1400" dirty="0"/>
          </a:p>
          <a:p>
            <a:pPr lvl="1"/>
            <a:r>
              <a:rPr lang="en-US" sz="1600" dirty="0"/>
              <a:t>May be necessary to use </a:t>
            </a:r>
            <a:r>
              <a:rPr lang="mr-IN" sz="1600" dirty="0"/>
              <a:t>–</a:t>
            </a:r>
            <a:r>
              <a:rPr lang="en-US" sz="1600" dirty="0" err="1"/>
              <a:t>ffast</a:t>
            </a:r>
            <a:r>
              <a:rPr lang="en-US" sz="1600" dirty="0"/>
              <a:t>-math</a:t>
            </a:r>
          </a:p>
          <a:p>
            <a:pPr lvl="2"/>
            <a:r>
              <a:rPr lang="en-US" sz="1400" dirty="0"/>
              <a:t>Often with reductions (e.g. summations)</a:t>
            </a:r>
          </a:p>
          <a:p>
            <a:pPr lvl="2"/>
            <a:r>
              <a:rPr lang="en-US" sz="1400" dirty="0"/>
              <a:t>This will cause the compiler to relax certain some constrains, for example allow it to assume associative properties</a:t>
            </a:r>
          </a:p>
          <a:p>
            <a:r>
              <a:rPr lang="en-US" sz="1800" dirty="0" smtClean="0"/>
              <a:t>ICC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On by default, modify with </a:t>
            </a:r>
            <a:r>
              <a:rPr lang="mr-IN" sz="1600" dirty="0"/>
              <a:t>–</a:t>
            </a:r>
            <a:r>
              <a:rPr lang="en-US" sz="1600" dirty="0"/>
              <a:t>x and -ax</a:t>
            </a:r>
          </a:p>
          <a:p>
            <a:pPr lvl="2"/>
            <a:r>
              <a:rPr lang="en-US" sz="1400" dirty="0"/>
              <a:t>Would switch off by using </a:t>
            </a:r>
            <a:r>
              <a:rPr lang="mr-IN" sz="1400" dirty="0"/>
              <a:t>–</a:t>
            </a:r>
            <a:r>
              <a:rPr lang="en-US" sz="1400" dirty="0"/>
              <a:t>no-</a:t>
            </a:r>
            <a:r>
              <a:rPr lang="en-US" sz="1400" dirty="0" err="1"/>
              <a:t>vec</a:t>
            </a:r>
            <a:endParaRPr lang="en-US" sz="1400" dirty="0"/>
          </a:p>
          <a:p>
            <a:pPr lvl="1"/>
            <a:r>
              <a:rPr lang="en-US" sz="1600" dirty="0"/>
              <a:t>ICC defaults to ignoring parentheses to specify floating point associativity and generally can make more aggressive optimizations on floating point calculations</a:t>
            </a:r>
          </a:p>
          <a:p>
            <a:pPr lvl="2"/>
            <a:r>
              <a:rPr lang="en-US" sz="1400" dirty="0"/>
              <a:t>Controlled by -</a:t>
            </a:r>
            <a:r>
              <a:rPr lang="en-US" sz="1400" dirty="0" err="1"/>
              <a:t>fprotect-parens</a:t>
            </a:r>
            <a:r>
              <a:rPr lang="en-US" sz="1400" dirty="0"/>
              <a:t> and </a:t>
            </a:r>
            <a:r>
              <a:rPr lang="mr-IN" sz="1400" dirty="0"/>
              <a:t>–</a:t>
            </a:r>
            <a:r>
              <a:rPr lang="en-US" sz="1400" dirty="0" err="1"/>
              <a:t>fp</a:t>
            </a:r>
            <a:r>
              <a:rPr lang="en-US" sz="1400" dirty="0"/>
              <a:t>-model</a:t>
            </a:r>
          </a:p>
          <a:p>
            <a:pPr lvl="1"/>
            <a:r>
              <a:rPr lang="en-US" sz="1600" dirty="0"/>
              <a:t>Information on </a:t>
            </a:r>
            <a:r>
              <a:rPr lang="en-US" sz="1600" dirty="0" err="1"/>
              <a:t>autovectorization</a:t>
            </a:r>
            <a:r>
              <a:rPr lang="en-US" sz="1600" dirty="0"/>
              <a:t> analysis</a:t>
            </a:r>
          </a:p>
          <a:p>
            <a:pPr lvl="2"/>
            <a:r>
              <a:rPr lang="en-US" sz="1400" dirty="0"/>
              <a:t>-</a:t>
            </a:r>
            <a:r>
              <a:rPr lang="en-US" sz="1400" dirty="0" err="1"/>
              <a:t>qopt</a:t>
            </a:r>
            <a:r>
              <a:rPr lang="en-US" sz="1400" dirty="0"/>
              <a:t>-report=2 </a:t>
            </a:r>
            <a:r>
              <a:rPr lang="mr-IN" sz="1400" dirty="0"/>
              <a:t>–</a:t>
            </a:r>
            <a:r>
              <a:rPr lang="en-US" sz="1400" dirty="0" err="1"/>
              <a:t>qopt</a:t>
            </a:r>
            <a:r>
              <a:rPr lang="en-US" sz="1400" dirty="0"/>
              <a:t>-report-phase=</a:t>
            </a:r>
            <a:r>
              <a:rPr lang="en-US" sz="1400" dirty="0" err="1"/>
              <a:t>vec</a:t>
            </a:r>
            <a:endParaRPr lang="en-US" sz="1400" dirty="0"/>
          </a:p>
          <a:p>
            <a:pPr lvl="2"/>
            <a:r>
              <a:rPr lang="en-US" sz="1400" dirty="0"/>
              <a:t>-opt-report-help and </a:t>
            </a:r>
            <a:r>
              <a:rPr lang="mr-IN" sz="1400" dirty="0"/>
              <a:t>–</a:t>
            </a:r>
            <a:r>
              <a:rPr lang="en-US" sz="1400" dirty="0"/>
              <a:t>opt-report-phase={</a:t>
            </a:r>
            <a:r>
              <a:rPr lang="en-US" sz="1400" dirty="0" err="1"/>
              <a:t>hpo,ipo</a:t>
            </a:r>
            <a:r>
              <a:rPr lang="en-US" sz="1400" dirty="0"/>
              <a:t>}</a:t>
            </a:r>
          </a:p>
          <a:p>
            <a:pPr lvl="2"/>
            <a:r>
              <a:rPr lang="en-US" sz="1400" dirty="0"/>
              <a:t>Or examine with </a:t>
            </a:r>
            <a:r>
              <a:rPr lang="en-US" sz="1400" dirty="0" err="1"/>
              <a:t>gdb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3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E.g. summing a number of values: One technique to reduce rounding error over long sums is Kahan summation</a:t>
            </a:r>
          </a:p>
          <a:p>
            <a:endParaRPr lang="en-US" sz="2100" dirty="0"/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double sum = 0.0, C = 0.0, Y, T;</a:t>
            </a:r>
          </a:p>
          <a:p>
            <a:pPr marL="1188690" lvl="3" indent="0">
              <a:buNone/>
            </a:pPr>
            <a:r>
              <a:rPr lang="en-US" sz="2300" dirty="0" err="1">
                <a:latin typeface="Courier"/>
                <a:cs typeface="Courier"/>
              </a:rPr>
              <a:t>size_t</a:t>
            </a:r>
            <a:r>
              <a:rPr lang="mr-IN" sz="2300" dirty="0">
                <a:latin typeface="Courier"/>
                <a:cs typeface="Courier"/>
              </a:rPr>
              <a:t> i; 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/* Kahan</a:t>
            </a:r>
            <a:r>
              <a:rPr lang="en-US" sz="2300" dirty="0">
                <a:latin typeface="Courier"/>
                <a:cs typeface="Courier"/>
              </a:rPr>
              <a:t> </a:t>
            </a:r>
            <a:r>
              <a:rPr lang="mr-IN" sz="2300" dirty="0">
                <a:latin typeface="Courier"/>
                <a:cs typeface="Courier"/>
              </a:rPr>
              <a:t>summation </a:t>
            </a:r>
            <a:r>
              <a:rPr lang="en-US" sz="2300" dirty="0">
                <a:latin typeface="Courier"/>
                <a:cs typeface="Courier"/>
              </a:rPr>
              <a:t>of values in A[</a:t>
            </a:r>
            <a:r>
              <a:rPr lang="en-US" sz="2300" dirty="0" err="1">
                <a:latin typeface="Courier"/>
                <a:cs typeface="Courier"/>
              </a:rPr>
              <a:t>i</a:t>
            </a:r>
            <a:r>
              <a:rPr lang="en-US" sz="2300" dirty="0">
                <a:latin typeface="Courier"/>
                <a:cs typeface="Courier"/>
              </a:rPr>
              <a:t>] </a:t>
            </a:r>
            <a:r>
              <a:rPr lang="mr-IN" sz="2300" dirty="0">
                <a:latin typeface="Courier"/>
                <a:cs typeface="Courier"/>
              </a:rPr>
              <a:t>*/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for (i=0; i&lt;length; i++) {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   Y = a[i] - C;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   T = sum + Y;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   C = (T-sum) - Y;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   sum = T;</a:t>
            </a:r>
          </a:p>
          <a:p>
            <a:pPr marL="1188690" lvl="3" indent="0">
              <a:buNone/>
            </a:pPr>
            <a:r>
              <a:rPr lang="mr-IN" sz="2300" dirty="0">
                <a:latin typeface="Courier"/>
                <a:cs typeface="Courier"/>
              </a:rPr>
              <a:t>}</a:t>
            </a:r>
            <a:endParaRPr lang="en-US" sz="2300" dirty="0">
              <a:latin typeface="Courier"/>
              <a:cs typeface="Courier"/>
            </a:endParaRPr>
          </a:p>
          <a:p>
            <a:pPr marL="548626" lvl="1" indent="0">
              <a:buNone/>
            </a:pPr>
            <a:endParaRPr lang="en-US" sz="2067" dirty="0">
              <a:latin typeface="Courier"/>
              <a:cs typeface="Courier"/>
            </a:endParaRPr>
          </a:p>
          <a:p>
            <a:r>
              <a:rPr lang="en-US" dirty="0"/>
              <a:t>If the compiler reasons C=0 the correction is lost. Perhaps pairwise summation could be used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3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5"/>
            <a:ext cx="11983154" cy="7151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SoA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871729"/>
            <a:ext cx="11983154" cy="33954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better to load the contents of a vector register from a contiguous piece of memory rather than gather the values</a:t>
            </a:r>
          </a:p>
          <a:p>
            <a:r>
              <a:rPr lang="en-US" dirty="0"/>
              <a:t>Can arrange that the data layout fits this access pattern. e.g. use of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tructure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rrays instead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rray of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tructures. e.g.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6356" y="4267200"/>
            <a:ext cx="4002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struct</a:t>
            </a:r>
            <a:r>
              <a:rPr lang="en-US" sz="2000" dirty="0">
                <a:latin typeface="Courier"/>
                <a:cs typeface="Courier"/>
              </a:rPr>
              <a:t> points {</a:t>
            </a:r>
          </a:p>
          <a:p>
            <a:r>
              <a:rPr lang="en-US" sz="2000" dirty="0">
                <a:latin typeface="Courier"/>
                <a:cs typeface="Courier"/>
              </a:rPr>
              <a:t>	double x[1000];</a:t>
            </a:r>
          </a:p>
          <a:p>
            <a:r>
              <a:rPr lang="en-US" sz="2000" dirty="0">
                <a:latin typeface="Courier"/>
                <a:cs typeface="Courier"/>
              </a:rPr>
              <a:t>	double y[1000];</a:t>
            </a:r>
          </a:p>
          <a:p>
            <a:r>
              <a:rPr lang="en-US" sz="2000" dirty="0">
                <a:latin typeface="Courier"/>
                <a:cs typeface="Courier"/>
              </a:rPr>
              <a:t>	double z[1000];</a:t>
            </a:r>
          </a:p>
          <a:p>
            <a:r>
              <a:rPr lang="en-US" sz="2000" dirty="0">
                <a:latin typeface="Courier"/>
                <a:cs typeface="Courier"/>
              </a:rPr>
              <a:t>} locations;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2214" y="4574976"/>
            <a:ext cx="4002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struct</a:t>
            </a:r>
            <a:r>
              <a:rPr lang="en-US" sz="2000" dirty="0">
                <a:latin typeface="Courier"/>
                <a:cs typeface="Courier"/>
              </a:rPr>
              <a:t> point {</a:t>
            </a:r>
          </a:p>
          <a:p>
            <a:r>
              <a:rPr lang="en-US" sz="2000" dirty="0">
                <a:latin typeface="Courier"/>
                <a:cs typeface="Courier"/>
              </a:rPr>
              <a:t>	double </a:t>
            </a:r>
            <a:r>
              <a:rPr lang="en-US" sz="2000" dirty="0" err="1">
                <a:latin typeface="Courier"/>
                <a:cs typeface="Courier"/>
              </a:rPr>
              <a:t>x,y,z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r>
              <a:rPr lang="en-US" sz="2000" dirty="0">
                <a:latin typeface="Courier"/>
                <a:cs typeface="Courier"/>
              </a:rPr>
              <a:t>} location[1000];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7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processes &amp;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Process (OS process):</a:t>
            </a:r>
          </a:p>
          <a:p>
            <a:pPr lvl="1"/>
            <a:r>
              <a:rPr lang="en-US" dirty="0"/>
              <a:t>Encapsulated entity of a program running in its own private address space</a:t>
            </a:r>
          </a:p>
          <a:p>
            <a:pPr lvl="1"/>
            <a:r>
              <a:rPr lang="en-US" dirty="0"/>
              <a:t>It consists of a private copy of program code and data along with file descriptors and permissions</a:t>
            </a:r>
          </a:p>
          <a:p>
            <a:pPr lvl="1"/>
            <a:r>
              <a:rPr lang="en-US" dirty="0"/>
              <a:t>It has a dedicated heap and stack space from which data is accessed and modified.</a:t>
            </a:r>
          </a:p>
          <a:p>
            <a:r>
              <a:rPr lang="en-US" dirty="0"/>
              <a:t>Thread</a:t>
            </a:r>
          </a:p>
          <a:p>
            <a:pPr lvl="1"/>
            <a:r>
              <a:rPr lang="en-US" dirty="0"/>
              <a:t>Lightweight execution context that runs under a process</a:t>
            </a:r>
          </a:p>
          <a:p>
            <a:pPr lvl="1"/>
            <a:r>
              <a:rPr lang="en-US" dirty="0"/>
              <a:t>They share address space, program code and operating system resource of their parent process</a:t>
            </a:r>
          </a:p>
          <a:p>
            <a:pPr lvl="1"/>
            <a:r>
              <a:rPr lang="en-US" dirty="0"/>
              <a:t>Can be created and destroyed with low overhead in comparison to that of a process</a:t>
            </a:r>
          </a:p>
          <a:p>
            <a:pPr lvl="1"/>
            <a:r>
              <a:rPr lang="en-US" dirty="0"/>
              <a:t>Consists of a small amount of thread local storage space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026" name="Picture 2" descr="data:image/jpeg;base64,/9j/4AAQSkZJRgABAQAAAQABAAD/2wBDABQODxIPDRQSEBIXFRQYHjIhHhwcHj0sLiQySUBMS0dARkVQWnNiUFVtVkVGZIhlbXd7gYKBTmCNl4x9lnN+gXz/2wBDARUXFx4aHjshITt8U0ZTfHx8fHx8fHx8fHx8fHx8fHx8fHx8fHx8fHx8fHx8fHx8fHx8fHx8fHx8fHx8fHx8fHz/wAARCAElAM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pMsk85a4uBiaQALO4AAYgAAGnqjH/AJeLr/wIf/GkQfvJ/wDrvL/6GamUV0pKy0Odt3eo1YSes91/4EP/AI08QD/ntdf+BMn+NSKKkUUrLsO7IhbL/wA9rr/wJk/xp4tU/wCet1/4Eyf41KBUgFKyKuyAWkf/AD1uv/AmT/GnCzi/56XX/gTJ/jU4FPApWQ9St9ii/wCel1/4Eyf40v2GH/npdf8AgTJ/8VVkCnAUrIepV+wQ/wDPS6/8CZP/AIqj7DD/AM9Lr/wJk/8AiqtYpcUtA1Kn2CH/AJ6XP/gTJ/8AFUfYIf8Anpdf+BMn/wAVVvFGKNA1Kn2GH/npdf8AgTJ/8VSfYYv+el1/4Eyf41bxSEU7INSmbKL/AJ6XX/gTJ/jSGzj/AOet1/4Eyf41cIppFFkLUpm0j/563X/gTJ/jTTar/wA9br/wJk/xq2RVe7OyBiJPK77/AEobUVdgk27IhNuB/wAtrr/wJk/xphg9J7r/AMCH/wAasRqShLNtiVd26Q5YgdelQ/aI2bKBmjzjcflz7j2qFWpvZfgU6cyIxEf8t7r/AMCH/wAar3fmR20rpc3QZUJB+0PwcfWrZljPVW/Cq18QbK4wCP3bdfpWqafQzaa6nTYHoPyooormNznoh80//XeX/wBDNTqKjhHM3/XeX/0M1KzpEm+Q4H6mutPRHO1qSKKkUVUGoRD/AJZv+lWraeO5B8skMOqt1FTzJjs0SgU8CqbalDHI6GKQlCVJGO1C6vb55ilA9cDj9anmRVmXgKcBSeZEIfPMi+SBu3+1UjrVsvSGYj14Gf1pNjsaGKXFVp9Rht4oJGjdxMu5QuPl+v51D/blsDjyJs/h/jSuOxoYpcVFaXkF6rGEkMv3kYYIqS4lS1t3nmJ2L2HVj2AouAuKMVVtNUt7uYQqjxORld+MMfT61JfXkenpG0yM4kJAC44ouFiXFIRVH+3Lf/nhN+n+NPi1aCaOZ1ikAhUMQcZPOOKLhYskUhFQ2l/FeymONHjIG7L4wah/taAzeV5UgbfsycYznGadxWLJFQzxCWPYQDyDg9D60t5eR2bqsiO+8EgrSxTRz2/nfcTBJ3dgKJJSTiCuncpyBnhmwPkdsPn+4O34k80RwgruYfQUk99Z+VuVWLk8fLg4p0N3DMRGNyP23d6zopRvYqo3K1xSoHQVUvx/oNx/1zb+VXmFVNQH+gXP/XJv5V0mHU36KKK5DpMO3H+u/wCu8v8A6G1R6gMeT+P9KmthxL/13l/9Dao9R48n/gX9K6H8JiviGQRq9rIxAyqkg4punki7UjriprUf6DN/uNUOn/8AH0v0qOxfcZcf8fkv/XU/zqzqUaRrAyKF3bs4GPSq1z/x+TevmHH51LOby52LLF9zO3Ax19aQx2T/AGNtz8vm9Kk0iFZ2kVkVuR1GcUTwmDSQp5O8ZPvzVa2tHuwwSTYV/WgC7rcIgFuq9Pm49OlJZwLJpM7lFLIrENjnim6qHSCzjk6xqVz64xVeKzea1e4WTCoCSn0pAO0gkXykHBKH+lP1i6a5vPKXiOA7QPVu5p+iOpujGygbhuD9+O1Vb3jUbj2lP86AH31obTymRz83IPcMOpFbVlLHqVojTRozjghlBwfUVkajfRXqQrCrqYs7t3fOK0NAH7j/AIEaAMe6UJfToowqykAe2a17u2jXTZ5UVUbH8Ix3rJvf+Qjc/wDXZv51uXw/4k9x9P6ihAZWj83f/Af61VnGZ5h/tt/Orejf8fn/AAH+tVycX7H/AKbH+dHQAnuDcRwh+XjUqT6+hqwv/IHf8P8A0Ko9RthbTgr/AKuUblH931FSr/yBX+o/9CpoCGwjSSVg6hhx1GadJYzRzZ+UruyMHoM0ljvBlMYzIFyo9TThqNyZFWTYPmAYbeR60K1tRO99C6MlAT1qpqA/4l91/wBcm/lV44YZHSqmoj/iXXX/AFyb+VbGZs0UUVym5kWo+WX/AK7y/wDoxqbqMTvFHIgLBM7gPQ96ktB+7l/67y/+jGq0g6noB1Jro3RjszHiuvKt3iCbt4I3Z6ZqTTY2M4fBCjgZ7mtHNoTkzRf99CrEUSYDx4cHoQciosXc5+5P+nTD/pqf510cKKYwSM00vazMq+fEz9AAwyak3wW+EkmSM9QHYA4o2Ag1O3efTmSBcurBwo/ix1FYtlffYSzeUXJ7E4xiunQhwGRgykZDA8Y9ahaWxZiWuYc9/nFIZla5Os8NjKBjepYr1xnHFP08/wDEluj/ANM3rYiSIxExMrxt1ZTkVHHNYxtuS6h/77FIDn9FOb9f90/0qK9b/iZXA5/1x/nXStJYM2TdQ5J/vipp1hChrh0jUcAsQKAMDWoo4UtmjRV37s7Rj0q54e5gH+8a0YpLaRTDDNHIcZ2qwJxSH7NbOPMmjiZhwGYDIoA5a+b/AImVzwf9c38637/jRbg+39RVwrFcoHRlkToGU5FN822tj5b3ESMOqs4BFAHP6Ic3p/3f6iqrH/T26/64/wDoVdT5ETYkXBB5DDoaWWJZDlh2pgYWtnD2v+4f50+2ha50h44uXIyo9cHOK2PLXy/Lx8tMWJYySvemI5y1uTaSljES3dTwRUe/fcb8Y3vux6ZNdJJEjnLDmomt4/SiwXI1H7sVV1If8S66/wCuLfyq7tCjA6CqmpD/AIlt3/1xf+VWQatFFFc5sZdmP3Un/XeX/wBGNUWrMRHDGDhWJLD1xjH86nsv9VJ/13l/9GNTdTt5JoY3iUsYycqOpB//AFVu/hM1uU7eyFxbNIgYyAHCjvU+kCe1uyrxskbj5gemaqxXFzbjELPGP93p+daWlXxuJjDdBS+MrIBjPsahWKMq1G29iK8EScVb10bryMtyfJH8zVRc214VlUhon+Ze9S6ldpdzJIisoVAmG6k5P+NICe7kcaLawhiEf7wHcDtTLHTUu7aSQbvMXIVV74GRVmaymn0qERqWlg5ZB1II5/GqMFxeWoIg8yIZyfk6fmKALGlR3VnekSQvHFIpWQHgex+tN1PS4dOSIws7K5x85FXNK1OS4uPs96FfcMpIBg59DUniUfuLb/fP8qBlDTtMivo97Fg6vgAYxxg1FrDvJqUvnHcY8Ko7AYrT8O/6tv8AfP8AIVmarg6rdZ6bh/IUAathpK2863FuzZxg7j2NZWoy/btTkZfmG7y4/wAOP55Naul3l/8AahHdxhINpwdmOe1YtnxexY/56UAWbC9k0maeJlLLyCno/Y/Q1UMUkqSXUvzhnw7nux/pV/xAALyIgYJhGffk1Myj/hG2bpgL/wChUATaBcb7Y27HJiPy/Q8j+tahFc/oP/HzIfYV0JFAhhFNIp5ppqhEZFRsKlIpjUxELCqepD/iWXf/AFxf+VXmFU9TH/EsvP8Ari/8jVCNGikornNTPsR+5k/67zf+jGpNQuprNYmhC4fIYsM89v606x/1En/Xeb/0Y1WmjSaMxyKGQ9Qa26GfUz1voZrCYXDKtyysAApwfSqulg/bB7Lz7Vof2PCTwpx/vGrNvYJBwoCjOeO9TYZHraKdPMpUb1KgNjnFUdFRXll3AE/Lgkcjr0rbmto7uEwzKWjJzgHHIqG10xbSQtEMA9ckmgZHqtzNplvC9qFw77XLDPbiq8GqxTWM4vXRbhgyoFU4Ixx+ua2XiSeNopUDow5Uis5tAtgeEOO3zmkMxtJB+3R8fdUk+1aniX/j3tf94/yq7baZHbcIoUHk9yfxqa8sYL5FWdC2w5XDEYP4UAZnhz/VN/vn+QrM1gEatcqRgkgj3GBXR2OnrZEiLhCckZzzT73T7e+wZowXXgMDgj8RSAhsLyzuGEUcoeUDONp6VzVn/wAf0X/XT+tdFbaRHaTCaAbXxjJYnik/sO2jmWSBCrKcjLk80wMzxD/x+Q/9cR/M1M3/ACLLfRf/AEKtK70qC82vMpMqrtBDEcUqadH9ka0lXdAcYUE9jnrQBi6D/wAfMn0FdGapW2lJaSl4Rtz1+Ymr5U+lAiI00ipCM9KaVPpTAiIphFSmmGmIhYVT1P8A5Bd5/wBcX/kavMKpan/yC7z/AK4v/KqEXqKKKxNCjYf6iT/rvN/6Mak1K7ktIkWHAkkJ+YjO0D/9dOsP+PeT/rvN/wCjGqtrf/Lt/wAC/pWr2M+pAkmoPA0y3L+WuSfn54q7o+oyzzG3uW8wEZRz1HsfWjR1WS2ZHG5GyGHqKuQabBFOHhQIfbPSpKMibUry6uikEphQttjVePzNJLdanZSqHuWL43AE7lIqvbf8fsX/AF0/rV3X/wDj6g/64j+ZpAXdRvnl0WK5t2aF3Zc7TyPUVFoWoSNcvBdSvI0gzGXOenUf59Khm/5F2L/fX+tZ6Rv5LXEZP7lhkjqvofzoGWbS+vPt8Qe5lZPMwVLcEZ6Vf1zU7iGdLe2fyhsDOwHJz2FZNpzfQH1cVZ17/kI/9sl/rSASR9UhtluXu38psYIfJ56Vp6Xq0ktjcvcgPJbqWyON4xn8+KnsbeK70yKK4QOm1Tg+uKbPp8NnYXbQqE3RNkDvwaAMaO81O/mIS5KOQWCqdqgVcuJL620XE07i4Eo+cNng9s1nafcpaXAmlDFdpGF61qapex3+iCaFWVfNAww54oApWr6pebvIu3JXGdz461Jpmq3K3SwzymWOQ7ct1VuxzUnh6WOKSYyyJGDtxuYDPWs2z/4/of8ArpQBauf7WsVX7Tdv8xwCr5pIG1S6XfDduVDYOXxV/wARf8elr/vn+VHh3/Vv/vn+QpgV9W1W4Ny0Nu5gjTrtHzMar3Eup2YR5btwGOFw+eaZrCldVuFf5dxDD3GKt/2zA8YjmsfMUdywJH0yKAL2m3pvrYNIAJVO1iOh96tNUFmls8Sz2hHlt2Axg+49asGqRJE1UtT/AOQXef8AXF/5VeaqWqf8gu9/64P/ACpiLlFFFZGhT0//AI93/wCu83/oxqra5/y7fRv6VZ0//j3f/rvN/wCjGqS8s0vYQjMUdDlGHb2rR7GfUraSxisJJ9u4RhmI9cVa07V0vLkReQYvlLbi2fwrM/sq6HAlAHoM4NXNO09reTeTuc98YAHtSKMm1/4/Yv8Arp/Wr3iAYu4Af+eI/mamvNEYztLayBVc7ipH3T7GoBo1w5HmzEj15J/WkA6b/kXIv99f60/w8od50YAqwAIPcYNXbjTXn00W0RWLDAjdyMCmaRYy2Mz+YQwcjG3tQMw7MYvoQOgkwPzq1r3/ACEf+2S/1qdNEube6SQyo4V92ADV/UtJ+3iOZH8udV28jIYehpANju/7O0aK4MZkBVBtBx1FNXVBqWm3/wC6MXlxHq2c5B/wqj/Yl5jaZwV/u8kflWpp2mrbxPGw3q4IkLcbsjGPpQBiaNGst6EdA6lDwRkVqa5bx22l7YlCgyLwBgd6rS+H54nP2e4+T+EnIYD04qddMuZdL+xPKDIJN/mNkjHpQBm6dYR6h5gkZlKYxtxznP8AhWvaaKltJvGWfpuY5wPam6TYTWMr+YQ28jBHbGf8a2TQBh+JRttrYDs5/lSeHeYn/wB8/wAhVzWbCTUIohE6oY23HcOvFRaRaS2QZJCGJYtkUwIdT1LTTK9vd28kjRHG4KOPoc1W1mxhsoYWhUAuxBIz6Vc1TRvtUxuYHCSEYdWGQ3vWedHujw8+R75OKALOgnELgdDIf5CtQ1WsLT7KgUZwO56k+tWjTQiM1S1T/kFXn/XB/wCRq6apap/yCr3/AK4P/I1RJbooorIsyLbVbW2WWGXzN6zy52rkffY1ONdsB/z2/wC+P/r1z1x/x93X/XxJ/wChGrGl26XFzJ5qh1iiaTYzbQxGBgnsOa61CPLdnJ7WXPyo3B4g0/8A6bf98f8A16cPEWnj/nt/3x/9eqM+lW/keUAwMTSESjHIDKAG454PFRf2Tbv9r8syqIGdVZnB3FBk8Af4VNoF81Q1B4j04dpv++P/AK9L/wAJLp/pN/3xWfdaZBJeO8aMiBn3orBVAUDkccDn0NNk0e2i3hmmYqJGyGA4RlGOncN19qVqYc1Q0v8AhJtP9Jv++P8A69L/AMJPp/pN/wB8f/XrEtrSBdTu7aRDKsWRGWViAcgAtt5/GrL2McVq+YkLgHjAbbiYDg4yePWm4wQKc2aX/CT6f6Tf98f/AF6P+En0/wBJv++P/r1nzaRbPdu/7yNG8w+WDjG1wvGAeMHpioF0y0Dxo7TksJWz0GEYqAeCV7ZPaly0w5qhr/8ACT2HpN/3x/8AXo/4Sew9Jv8Avj/69Y0umxW+PknkbzHAIwVQKVxu9Qc9c/hVifSYJb0sgdYmaTcqsFCbWAyOOBz0waOWmHNUNH/hJ7D0m/74/wDr1Naa/Z3l0lvEJd75xuXA4Gf6VjtplqPJjMUxCmbzZkbnCHqRg/TAx1qpoHOuWxxjluv+6afJBptB7SaaTO3pKWkrnOgKaadTTTASmmnU00CGGmGnmmGmAxqpap/yCr3/AK4P/I1daqWqf8gq9/64P/I1RJaooorIs5KZoRc3IeJmbz5MkPj+M+1Pto1uXdIIypVCzkzbRtHXJxUc0Ez3VyyRSMpnkwQpI++amsmnsmnf7LI5khaNcpkAnHJBHPSuuy5dHr6nC377uKbe43GNrW6P7wIT5pK7s+uMdcc0kkM0RmDW1ziNsSsJDjPucc8H9atG/uns1jkt5mnBOZNgw4LbueMj6CnPfSGOZEs7hTI7spKg/fxkE4z69Pap/rf/AIJXu9yosMrXAgaGeObBf95NtwMcnkegolhmjMoe3uGEXMjLNuUAjOcgdxg1KtxKNXkvWtZ9sgYbQvzLkY+lTNeszXDf2fNvmBAcjJwU2+nHrxim/wCtf+CCt3KawziVStndiVwWDBzuYd+3uPzogheaFpoo3EaErzcAEnGWA49OavT6lNMZWFnOvmxupAUDDMoGeBk9O9VbV2hsXtZ7GWYbzIvyZGSu3kEduuRR0/4P/BC0b7jYoJpHDmO4iPltIsjykZUDJAOKbFE5YHybiHYCQxdvl43Y4HGRzV37c3kiIafOqEEMFHPKbTg45Pfmmi+uPLVWspc7T5pCn5m2bAR6DFL+t/8Agj93uUZA8CYlt7iJJDnDSEBj69OTTPPTOds2eefO9evbvVy+nmvIjGLSZMy+ZkqT/CFx+lUfs1x/zwl/74NXFRa1/Myk2noPW4CZ2eeuTk4nIyfXpVvQ2iOtW22Jlb5uS+f4T7VR+zXH/PCX/vg1e0OCZNZtmeJ1UbskqQPumiShZ2f4hBy5lc7SkpaSuQ9AKQ0tRTzw26q080cQJwC7AZPpzQA400isy41pSzRadE11OvJ4wmO/Pf8ACoY7jUJCoN5GBcDdGRH90/3R/wDX9DWcq0I7sLNmsaYazk1eSGRVvo1MT/dliH3OxBHXr3HrV9JEmiWaFg8TjKsO9aQnGauhCNVLVP8AkFXv/XB/5GrrVS1T/kFXv/XB/wCRrQktUUUVkWcdcf8AH3df9d5P/QjVrSYVnuJw0YlZIGeNWBILDGOB160p0u7uZbiaJFMbTy4JcD+MinDQ9QJGEQHsfMFdi5XBI4XGSm3Ysf2ZB50aSoRLI0pKxyHYNnRRxk9frxQ2lWwW4KiZgm/aScbMIGAIx6k/lUH9g6if4Ez/ANdBUsOkatAkixRwjzRhmLKWx3APapaXctX/AJSO2tfN0YzRwxO+JDJI+crtxjB7HnoetWZdHgiK/LKT5bkxh8klWUZzgdmJ6VWHh7UhwI0APbzBzT4dD1SCRZEhiZl6B2DAfgaHbowSfWJLJpFsNyhpFILYfdwAJAvT6Gqer2cVlNGkG8bt24NnscAgkDqKmk0HVZZHkkRGdySx8wcmm/8ACPan3jQ/WQU48qerFJNqyiZtJ+JrT/4R7Uv+eSf9/BR/wj2pf88o/wDv4K05oGXs59jM/E0v4mtL/hHtS/55J/38FH/CPal/zyT/AL+CjmgHs59jM/E1oaD/AMhu2/4F/wCgmn/8I9qX/PJP+/gq3pOjX9rqkE80aCNN24hweqkVMpQ5XYuEJqSujqaSlqnqd4LKykl/jPyxj1Y9K472O4ydV1e5lu3s9LIxHxLMBuwfQdjjv/8AWqvbaYgwz/v1AwWlYsufr1WpdOtfKjDzs4ckszAbWdj1JB+9+FWrm8+zoWBUNjBIOAw9T6V59Sq5O3QuMerAQQou12KFSMf34z+H3lpwbcrIF2ByTkDhHHRh7H/PWo7RleIPHIsqHoqAgY9sU1Yglyd8khB+4+QoP+yc9/8ACsW30RpZdSdvKuFKsNjOQQCPulhj8wQDVe2D2N55ef8ARpwSq/3W4P4df0qy8MuwnasoAztPU/Q//rqtL5M8LxoxwRnB48s8j+ZqoVHTkm0S4p7Gi1UtU/5BV7/1wf8AkaltZzNAC/Djgj6cVDqn/IKvP+uD/wAjXrp3VznLdFFFZllLTz/o7/8AXeb/ANGNVxTVOw/493/67zf+jGq2vStehHUlU1IDUQNPFIZIDTwTUYp4pDH5NKCabVfUrlrPTpp4xlwAF+pOB/OkMdc6laWkixzzASN0RQWP5DpT7a9t7rIglDMOSvQj8DzXGyGaOMSRgyMR5rFhl2bOMfXnJpBeSCaCW3YR3SEgg9CMdz0xxj3paXt1DW1zuqCwXqQPqazG1qxkjGJ2jbOGTad49vb61BFd2VztKJIodtoeVGALdMbumfxqZOS2QGwssbEhZEJHUAjilZ1UEswAHUk1mvYJ/FbofoBUJsrbvFjnulZudRfZHbzLl1qcUPyQ4nmPREOQPdj2FZblvtYuL+RS54jQcgD2HQ/XrVpYUjG2Mlf9xAP1606K0LMSIxk9SahxqVNHog0RQMVzdkbnNvEDkBeSPoO34/lUi6Pal/Me2Nw3dpmLZ/p+la8dsqct8xqYegraNOMVoDk2cs7R6JdSmW3cwXOBGyDiPH8I59STipLi6tnhjZBO8AcAMmHMbdRkHkfjVnUcag8LPH5kQLCKINjnp5je3oPem6dp8lqpKyeZI3LEj5foB6VjOkqjvE0U0ty1Y3kc+0PIGbp5g4z7N2/z2qK4J+1nYAzqcMD3U8fpwQfqKhfba3eJpBE8qkqxX923qG9PxqVJ3I8sQwoneRJgY8nj03ZPpWFSErcriP3b3QtkCgIbqcn9aNU/5Bd5/wBcH/kafGpFy45+Tg571Hqn/ILvf+uD/wAq9GmmoJPexzy3LlFFFSWUbD/USf8AXeb/ANGNVtap2P8AqZP+u83/AKMaramtuhn1JRUgqJakWkMkFOFRg08VIyQVl6pctcWM620LPHGQzSHgfKQTjPXpU+oyslq2wkc4AHV/8B+FZjyukGNpNpCud0gIjbsFUZ3MxPqfzpAZF2skcsk8UoKhd+xjkMMgYH59PaoYbSWdg6ToDOpHlzHYMZxx1yM/yNaKQyQtFBIscsjxFWVydpBGSCQPYflVe60mSO0860aS4tmO8bDukhY/xDH3lPeo5vfaGrWNDw1BdWc11bXSsjIUQHOcjk8HuMEV0Zt0OQ2WBGCD0qnpT/aLWF5VKuFBweCPwq3dkiznIOD5bcj6VQIlVdoxnNKQD1ArlNMs5r+3L/bJkZZAmN55HU498Z/KnyWc5CiO5ZAqys0jSMdyo2OR2P0qOd2vY19mr2udPsH90UYPauWNnLHFO818+6IpgK7YYN0/PpRqVtLaPLJDcObdZBHt8xtynAPOaXO7bB7NN2udQVNRTyLGoVm2l89OoHc1zn2K4eK18q4uDJcLu3lj5aDGcZ654qVoXhQS204OYUkd3YkElsbsEZ7DjiqUr7icPM04rcSSHagRe+PTsPyq3sKjAGBXOf2fJC9zDDO0jJIiK5kYFd3YjoaT7DdbsLe7l2u2/c2BsOGFLnt0D2afU1tWsPt0CKzFCrj5gOxOD/j+FVFtY7eOVHwY4nw7YxwehP41nyG5sJxmcyEpuRgxIII4OD3pqardIrq0aPvGGJH3hx1H4fqaOdPfQfsn0N7LmQIyHftyJOzj0PvVbUwTpN4e3kP/ACNYcEs0eCJpNy9CWzUV08xtrgvK53I2efahVVtYHQfc62in0VVjK5l2X+pk/wCu83/oxquLVKy/1Un/AF3l/wDRjVbU1stjPqSqakBqJTUgNIZKOTxVOXVLRJJFkuAkcWNxAJZyewxzj3ovryKzWBZn2LO+0nGeACSPqcAfjWXDbNcN58ihEDZVGHI929TSSuDdix/aK3IP2K2Z3zw0uFUe/XOB6VLDEWlSW5cyyx8jcMKvuo6fj1oMAiZWI+QngHtSXxcwbc/eBAqrJEXbILOJb7U3KMDFESZcnnnOMH61qaerQv5ZIOM7SPTJx+NVNLutmLWe3SKUR4R06OB2Pv3/ADq5ZgtKWPauTV1/KxurcpcWNEYlRgnrSXCl7WZEGWZGAHqcU7NLW4jmrO21K1gWP7AzYlWXPmKOnbrT7qS8it5HurPyYRHIrOZR8odgc/geMd66FnCKWdsKOprO1+MXNlFaPnFxMqHB6Drn9Kz5LdTR1L62KDrfz+diwLQzKm0iQD7v3W/H0ouodSuopYzYFBLKJSfMU4+ULj9K2rUbFIXhF+VB6AdKm3H1p8l+oKpboYEceoxm2b+zi0lupQHzQAykYxjPX3oeLUWhaJNOKKYliH7wHAU5B963iT600sfWjk8xe08jFYalvkkTTiryukjZkBGV/wAaG+35+TTSibZF2mUE5c5Jz/StgsfWmkmn7PzD2nkYF1a39y8bmzKeXGI8bwc479ah/s+9/wCfdv8Avof410RY0xmNL2SfUft5Loc/9gvP+fc/mP8AGoLyzuVsp2aEhRGxJyOOK6NiapamT/Zl3/1xf+Rp+xj3F7eXY1Mj1optFFyLGXZn93L/ANd5f/RjVaU1TtD8kv8A13l/9GNVpTW62MupMDUi/XA7k9qiWoJHF0fKVwLc/eYfx4PI+lId7BNKL11UDNojckj77dj9KtIkbtt3ZI6ZOTTfNDJ5eQoHGMcY96kEkJVQzpjs2RgUXsRuDxl/kJwgPp1qBQpvSuCyxpk5OACenP4GrCyRsRh0YDsDnNZ8cpg1qW3uAGhvwGictgKVGMY7nOPzqXKxUVdioytdtlcEIdp9DkcflmtW1TZFk9TWX8sWpCNmABTC7jy2DWurK2ArqfYGk1rctbD6Ws7V9RewiSO2QTXspxHH6Dux9hT3vHjQRW+bmYDmR8AD3OMDH5UhkWqzzS3EWmWyf68bppT/AMs0/wAf/retN3G8vjdknyrclIFH8TEcn8v6e9NjUfvAkm95OZZj3Ht6D+f0q3axKgURrtiTO0HuTyTQBZjG2MA9e9LmkJpM0wFzTSaCaaTQAE00mlJxTCaYhCajY04moyaYhGNUtSP/ABLbv/ri/wDKrTGqepH/AIlt3/1xf+VUSa1FFFc5sY9qfll/67y/+htVgyKmAclj0UdTVW2yRPtONs8u5sZ2/O3buanWNBEfOIQfxNnJLeg75/l2rpWxg9xwM0udzJGi/eBPBH171etomdQyAqrDOcYB/Pn9KpoXZRNNEI7UEYV+rEdOO4z0HtTbrUrv7PLNGdnGEUAE5PArGblb3RxS3ZbZfs+fPAIY9R0qGWSJxsKZHYVTtJb24iK3kvmMTgDaBj8qka2mBwAPrmuXkqSV2U1bYUwwNw0Q/AVHc2TyCOS2uCHt8tEJPmUHHv8AQfiBUSyvIyiINg9HP3T7irIIIMRO5iPnx6VKvzKwK5Bb+KNMnEQug0cj5LFVJVPQZ/r9elX/ADNNun2pcxsW5AUZwMe34UW+mWyLujtoY8+kYzVlbWMDHb0FdthlVI2jlPkFXB43GPDH/wCtT47VwxIBBY5PuauoqoMKAKduoGQR25438KOcep96s9sDpSZpM0AOzSE03NJmmApNITSE0hNAgJphNBNNJpiEJqNjTiajY1QhrGqepH/iXXX/AFyb+VWmNU9RP/Evuv8Ark38qZJtUUUVzG5kWyMwkSBN87zykKDgAeY3zNU32m1tZC8YF3dE/wCsHCqMYwvpx6VnpJK32iCM+XEbiUvt4Lneep/TFWIkVBwOa6FG61MG0mSs013IHuG4HRQMAVJIN7RQoCSTnAHb/JpqmlkTzBlWZJAMBlOOPSpqRbg1EafcW2AW4dSQCCeCakvmP2ZolP72X5QvfBPJ/LNUWt5JHzKFfgD7vXHTNWrRWjldXZmkZS0bOc89D/SueUpwp6ovRkLl95C43Yxx0FWLS3wB3HUk/wARqO3jzKynseavgjGBVUaajFPqxEuaXNRg0ua2GSZopmaXNIB1GabmkzQA7NITSZpCaYC5ppNITTSaBCk0wmgmmE0xAxqNjSk1GxqkIRjVPUD/AMS+5/65N/KrLGqmoH/QLn/rk38qfQnqb9FLRXKdBzaSqkk4J58+Xt/tmpRcxjufyqo3+uuP+u8v/oZorZTdjPkReF3CP4j+VPF7AP4j/wB81nUUudhyo1Bf24/jb/vk04X9u0kW1iWDjqMdeD/OsnFGBkZGR6VMnzRaY+U15Z47O43SFhHJ0YDPPSnf2paf32/74NUW1IS+Yl1Buiboo7VX+0hgyuHAx8ucMPpjjA+lYU5ThFRlHYppN3NgapZ/32/74NL/AGrZ/wDPRv8Avg1h7g5JCbAew6CjFdHMxWNz+1bP/no3/fBpf7Ws/wDno3/fBrCxRii4WN3+1rL/AJ6P/wB8Gnw6hbXEoihdi5GQCpFc/irWlcagn+6f5UJisbpNITTSaQmrEOJppNITTCaYhSaYTQTTCaYgY1GxpSajY00SIxqpfn/Qbj/rm38qsMaqXx/0K4/65t/KqJudNRRRXGdRjPokxlkdLtFWR2cAwkkbiTjO73pP7DuP+f2P/vwf/iqKKYg/sO4/5/Y/+/B/+Ko/sO4/5/Y/+/B/+KoooAP7DuP+f2P/AL8H/wCKo/sO4/5/Y/8Avwf/AIqiigA/sO4/5/I/+/B/+Ko/sOf/AJ/I/wDvwf8A4qiimAf2Hcf8/kf/AH4P/wAVR/Ydx/z+x/8Afg//ABVFFIA/sO4/5/Y/+/B/+Ko/sO4/5/Y/+/B/+KoooAP7DuP+f2P/AL8H/wCKqSDSrq2lEqXkRYAjBtzj/wBDoopgWfKvv+fm2/8AAc//ABdJ5N9/z9W//gOf/i6KKOZhZCeRff8AP1b/APgOf/i6Ps17/wA/Vv8A+A5/+Looo5mFkJ9lvT/y9W//AIDn/wCLpDZXp/5e4P8AwHP/AMXRRRzMXKhDYXh/5e4P/Ac//F006ddn/l7h/wDAc/8AxdFFPnl3DlQh0u6P/L5D/wCA5/8Ai6jl0S4mjaNr2MBwVJEB7/8AAqKKOeXcOSPY1/MH939aKKKko//Z">
            <a:hlinkClick r:id="rId2"/>
            <a:extLst>
              <a:ext uri="{FF2B5EF4-FFF2-40B4-BE49-F238E27FC236}">
                <a16:creationId xmlns:a16="http://schemas.microsoft.com/office/drawing/2014/main" xmlns="" id="{67AB076D-CB07-D349-A1AF-097BFD4D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000" y="0"/>
            <a:ext cx="900000" cy="13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7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4" y="5708"/>
            <a:ext cx="11993217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Processes &amp; threads</a:t>
            </a:r>
          </a:p>
        </p:txBody>
      </p:sp>
      <p:sp>
        <p:nvSpPr>
          <p:cNvPr id="4" name="Oval 3"/>
          <p:cNvSpPr/>
          <p:nvPr/>
        </p:nvSpPr>
        <p:spPr>
          <a:xfrm>
            <a:off x="2087452" y="1166621"/>
            <a:ext cx="1960419" cy="19604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82088" y="1597025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93313" y="1927225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07367" y="2425700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647" y="1372290"/>
            <a:ext cx="86886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Thread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8330" y="1702448"/>
            <a:ext cx="86886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Thread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9259" y="2192609"/>
            <a:ext cx="86886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Thread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1167" y="110736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Process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72430" y="1238250"/>
            <a:ext cx="0" cy="181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081930" y="188595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73730" y="3422650"/>
            <a:ext cx="3949700" cy="280670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53735"/>
                </a:solidFill>
              </a:ln>
              <a:solidFill>
                <a:srgbClr val="FF66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3730" y="4184650"/>
            <a:ext cx="39497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26130" y="36258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Registers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3396130" y="36258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Program Counter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666130" y="36258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Stack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316630" y="4362451"/>
            <a:ext cx="11049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2630" y="4794251"/>
            <a:ext cx="11049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10530" y="4362451"/>
            <a:ext cx="11049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File </a:t>
            </a:r>
            <a:r>
              <a:rPr lang="en-US" sz="1200" b="1" dirty="0" err="1"/>
              <a:t>Descr</a:t>
            </a:r>
            <a:endParaRPr lang="en-US" sz="1200" b="1" dirty="0"/>
          </a:p>
        </p:txBody>
      </p:sp>
      <p:sp>
        <p:nvSpPr>
          <p:cNvPr id="38" name="Freeform 37"/>
          <p:cNvSpPr/>
          <p:nvPr/>
        </p:nvSpPr>
        <p:spPr>
          <a:xfrm>
            <a:off x="3823513" y="5432425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55230" y="1441450"/>
            <a:ext cx="3949700" cy="480060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53735"/>
                </a:solidFill>
              </a:ln>
              <a:solidFill>
                <a:srgbClr val="FF66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55230" y="3041650"/>
            <a:ext cx="39497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507630" y="15557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Registers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6533030" y="25717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Stack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698130" y="3333751"/>
            <a:ext cx="11049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Data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4130" y="3765551"/>
            <a:ext cx="11049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Code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92030" y="3333751"/>
            <a:ext cx="11049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File </a:t>
            </a:r>
            <a:r>
              <a:rPr lang="en-US" sz="1200" b="1" dirty="0" err="1"/>
              <a:t>Descr</a:t>
            </a:r>
            <a:endParaRPr lang="en-US" sz="1200" b="1" dirty="0"/>
          </a:p>
        </p:txBody>
      </p:sp>
      <p:sp>
        <p:nvSpPr>
          <p:cNvPr id="50" name="Freeform 49"/>
          <p:cNvSpPr/>
          <p:nvPr/>
        </p:nvSpPr>
        <p:spPr>
          <a:xfrm>
            <a:off x="8205013" y="5051425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520330" y="20510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Program Counter</a:t>
            </a:r>
            <a:endParaRPr lang="en-US" sz="12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701430" y="1428750"/>
            <a:ext cx="0" cy="1600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009530" y="1441450"/>
            <a:ext cx="0" cy="1600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790330" y="15430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Registers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7815730" y="25590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Stack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7803030" y="20383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Program Counter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9073030" y="15430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Registers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9098430" y="25590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Stack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9085730" y="2038350"/>
            <a:ext cx="10795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Program Counter</a:t>
            </a:r>
            <a:endParaRPr lang="en-US" sz="1200" dirty="0"/>
          </a:p>
        </p:txBody>
      </p:sp>
      <p:sp>
        <p:nvSpPr>
          <p:cNvPr id="70" name="Freeform 69"/>
          <p:cNvSpPr/>
          <p:nvPr/>
        </p:nvSpPr>
        <p:spPr>
          <a:xfrm>
            <a:off x="9551213" y="5064125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074713" y="5038725"/>
            <a:ext cx="156823" cy="596900"/>
          </a:xfrm>
          <a:custGeom>
            <a:avLst/>
            <a:gdLst>
              <a:gd name="connsiteX0" fmla="*/ 96493 w 156823"/>
              <a:gd name="connsiteY0" fmla="*/ 0 h 596900"/>
              <a:gd name="connsiteX1" fmla="*/ 1243 w 156823"/>
              <a:gd name="connsiteY1" fmla="*/ 66675 h 596900"/>
              <a:gd name="connsiteX2" fmla="*/ 156818 w 156823"/>
              <a:gd name="connsiteY2" fmla="*/ 111125 h 596900"/>
              <a:gd name="connsiteX3" fmla="*/ 7593 w 156823"/>
              <a:gd name="connsiteY3" fmla="*/ 165100 h 596900"/>
              <a:gd name="connsiteX4" fmla="*/ 144118 w 156823"/>
              <a:gd name="connsiteY4" fmla="*/ 212725 h 596900"/>
              <a:gd name="connsiteX5" fmla="*/ 17118 w 156823"/>
              <a:gd name="connsiteY5" fmla="*/ 269875 h 596900"/>
              <a:gd name="connsiteX6" fmla="*/ 137768 w 156823"/>
              <a:gd name="connsiteY6" fmla="*/ 320675 h 596900"/>
              <a:gd name="connsiteX7" fmla="*/ 23468 w 156823"/>
              <a:gd name="connsiteY7" fmla="*/ 374650 h 596900"/>
              <a:gd name="connsiteX8" fmla="*/ 128243 w 156823"/>
              <a:gd name="connsiteY8" fmla="*/ 425450 h 596900"/>
              <a:gd name="connsiteX9" fmla="*/ 23468 w 156823"/>
              <a:gd name="connsiteY9" fmla="*/ 485775 h 596900"/>
              <a:gd name="connsiteX10" fmla="*/ 147293 w 156823"/>
              <a:gd name="connsiteY10" fmla="*/ 539750 h 596900"/>
              <a:gd name="connsiteX11" fmla="*/ 39343 w 156823"/>
              <a:gd name="connsiteY1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23" h="596900">
                <a:moveTo>
                  <a:pt x="96493" y="0"/>
                </a:moveTo>
                <a:cubicBezTo>
                  <a:pt x="43841" y="24077"/>
                  <a:pt x="-8811" y="48154"/>
                  <a:pt x="1243" y="66675"/>
                </a:cubicBezTo>
                <a:cubicBezTo>
                  <a:pt x="11297" y="85196"/>
                  <a:pt x="155760" y="94721"/>
                  <a:pt x="156818" y="111125"/>
                </a:cubicBezTo>
                <a:cubicBezTo>
                  <a:pt x="157876" y="127529"/>
                  <a:pt x="9710" y="148167"/>
                  <a:pt x="7593" y="165100"/>
                </a:cubicBezTo>
                <a:cubicBezTo>
                  <a:pt x="5476" y="182033"/>
                  <a:pt x="142531" y="195263"/>
                  <a:pt x="144118" y="212725"/>
                </a:cubicBezTo>
                <a:cubicBezTo>
                  <a:pt x="145705" y="230187"/>
                  <a:pt x="18176" y="251884"/>
                  <a:pt x="17118" y="269875"/>
                </a:cubicBezTo>
                <a:cubicBezTo>
                  <a:pt x="16060" y="287866"/>
                  <a:pt x="136710" y="303213"/>
                  <a:pt x="137768" y="320675"/>
                </a:cubicBezTo>
                <a:cubicBezTo>
                  <a:pt x="138826" y="338137"/>
                  <a:pt x="25055" y="357188"/>
                  <a:pt x="23468" y="374650"/>
                </a:cubicBezTo>
                <a:cubicBezTo>
                  <a:pt x="21881" y="392112"/>
                  <a:pt x="128243" y="406929"/>
                  <a:pt x="128243" y="425450"/>
                </a:cubicBezTo>
                <a:cubicBezTo>
                  <a:pt x="128243" y="443971"/>
                  <a:pt x="20293" y="466725"/>
                  <a:pt x="23468" y="485775"/>
                </a:cubicBezTo>
                <a:cubicBezTo>
                  <a:pt x="26643" y="504825"/>
                  <a:pt x="144647" y="521229"/>
                  <a:pt x="147293" y="539750"/>
                </a:cubicBezTo>
                <a:cubicBezTo>
                  <a:pt x="149939" y="558271"/>
                  <a:pt x="39343" y="596900"/>
                  <a:pt x="39343" y="59690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7701430" y="4349750"/>
            <a:ext cx="0" cy="18796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009530" y="4375150"/>
            <a:ext cx="0" cy="18796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1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013" y="90561"/>
            <a:ext cx="11993217" cy="889864"/>
          </a:xfrm>
        </p:spPr>
        <p:txBody>
          <a:bodyPr>
            <a:noAutofit/>
          </a:bodyPr>
          <a:lstStyle/>
          <a:p>
            <a:r>
              <a:rPr lang="en-US" sz="4400" dirty="0"/>
              <a:t>Parallel computing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0013" y="980424"/>
            <a:ext cx="7359025" cy="3471923"/>
          </a:xfrm>
        </p:spPr>
        <p:txBody>
          <a:bodyPr>
            <a:normAutofit/>
          </a:bodyPr>
          <a:lstStyle/>
          <a:p>
            <a:r>
              <a:rPr lang="en-US" sz="2400" dirty="0"/>
              <a:t>Performing certain computations simultaneously using multiple resources</a:t>
            </a:r>
          </a:p>
          <a:p>
            <a:r>
              <a:rPr lang="en-US" sz="2800" b="1" dirty="0"/>
              <a:t>Amdahl's law </a:t>
            </a:r>
            <a:r>
              <a:rPr lang="en-US" sz="2800" dirty="0"/>
              <a:t>&amp; </a:t>
            </a:r>
            <a:r>
              <a:rPr lang="en-US" sz="2800" b="1" dirty="0"/>
              <a:t>Gustafson's </a:t>
            </a:r>
            <a:r>
              <a:rPr lang="en-US" sz="2800" b="1" dirty="0" smtClean="0"/>
              <a:t>law</a:t>
            </a:r>
            <a:endParaRPr lang="en-US" sz="2800" b="1" dirty="0"/>
          </a:p>
          <a:p>
            <a:pPr lvl="1"/>
            <a:r>
              <a:rPr lang="en-US" sz="2400" dirty="0"/>
              <a:t>Speedup only comes from the parallelizable part of the code</a:t>
            </a:r>
          </a:p>
          <a:p>
            <a:pPr lvl="1"/>
            <a:r>
              <a:rPr lang="en-US" sz="2400" dirty="0"/>
              <a:t>i.e. Serial part of the code will </a:t>
            </a:r>
            <a:r>
              <a:rPr lang="en-US" sz="2400" dirty="0" smtClean="0"/>
              <a:t>impact or limit </a:t>
            </a:r>
            <a:r>
              <a:rPr lang="en-US" sz="2400" dirty="0"/>
              <a:t>the </a:t>
            </a:r>
            <a:r>
              <a:rPr lang="en-US" sz="2400" dirty="0" smtClean="0"/>
              <a:t>achievable </a:t>
            </a:r>
            <a:r>
              <a:rPr lang="en-US" sz="2400" dirty="0"/>
              <a:t>performance</a:t>
            </a:r>
          </a:p>
        </p:txBody>
      </p:sp>
      <p:pic>
        <p:nvPicPr>
          <p:cNvPr id="18" name="Picture 2" descr="https://upload.wikimedia.org/wikipedia/commons/thumb/e/ea/AmdahlsLaw.svg/1280px-AmdahlsLaw.svg.png">
            <a:extLst>
              <a:ext uri="{FF2B5EF4-FFF2-40B4-BE49-F238E27FC236}">
                <a16:creationId xmlns="" xmlns:a16="http://schemas.microsoft.com/office/drawing/2014/main" id="{E399BEC1-4835-D341-873E-9927D02C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93" y="240274"/>
            <a:ext cx="4176055" cy="32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5">
            <a:extLst>
              <a:ext uri="{FF2B5EF4-FFF2-40B4-BE49-F238E27FC236}">
                <a16:creationId xmlns="" xmlns:a16="http://schemas.microsoft.com/office/drawing/2014/main" id="{1BDB880F-F1BB-B249-8ECD-6D29F604F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9439" y="4062659"/>
            <a:ext cx="2836923" cy="728060"/>
          </a:xfrm>
          <a:prstGeom prst="rect">
            <a:avLst/>
          </a:prstGeom>
        </p:spPr>
      </p:pic>
      <p:pic>
        <p:nvPicPr>
          <p:cNvPr id="20" name="Graphic 18">
            <a:extLst>
              <a:ext uri="{FF2B5EF4-FFF2-40B4-BE49-F238E27FC236}">
                <a16:creationId xmlns="" xmlns:a16="http://schemas.microsoft.com/office/drawing/2014/main" id="{41AA870C-067D-6C4B-90E5-758896324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1899" y="4877263"/>
            <a:ext cx="2918272" cy="3579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F22E212-175B-7E47-964F-76C3ED623BD4}"/>
              </a:ext>
            </a:extLst>
          </p:cNvPr>
          <p:cNvSpPr txBox="1"/>
          <p:nvPr/>
        </p:nvSpPr>
        <p:spPr>
          <a:xfrm>
            <a:off x="1077473" y="4225353"/>
            <a:ext cx="179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Amdahl's law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FCDD72-BFFC-BF47-BF10-B563BFB95A90}"/>
              </a:ext>
            </a:extLst>
          </p:cNvPr>
          <p:cNvSpPr txBox="1"/>
          <p:nvPr/>
        </p:nvSpPr>
        <p:spPr>
          <a:xfrm>
            <a:off x="1003725" y="4865832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Gustafson's law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8F1A4F4-6A7F-F14B-94B8-534297006C9A}"/>
              </a:ext>
            </a:extLst>
          </p:cNvPr>
          <p:cNvSpPr txBox="1"/>
          <p:nvPr/>
        </p:nvSpPr>
        <p:spPr>
          <a:xfrm>
            <a:off x="1151729" y="5332677"/>
            <a:ext cx="690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 </a:t>
            </a:r>
          </a:p>
          <a:p>
            <a:r>
              <a:rPr lang="en-US" i="1" dirty="0" err="1"/>
              <a:t>S</a:t>
            </a:r>
            <a:r>
              <a:rPr lang="en-US" baseline="-25000" dirty="0" err="1"/>
              <a:t>latency</a:t>
            </a:r>
            <a:r>
              <a:rPr lang="en-US" dirty="0"/>
              <a:t> is the theoretical overall speedup</a:t>
            </a:r>
          </a:p>
          <a:p>
            <a:r>
              <a:rPr lang="en-US" i="1" dirty="0"/>
              <a:t>s</a:t>
            </a:r>
            <a:r>
              <a:rPr lang="en-US" dirty="0"/>
              <a:t> is the speedup in the parallel part </a:t>
            </a:r>
          </a:p>
          <a:p>
            <a:r>
              <a:rPr lang="en-US" i="1" dirty="0"/>
              <a:t>p</a:t>
            </a:r>
            <a:r>
              <a:rPr lang="en-US" dirty="0"/>
              <a:t> is the percentage of the execution time of serial part</a:t>
            </a:r>
          </a:p>
          <a:p>
            <a:endParaRPr lang="en-US" dirty="0"/>
          </a:p>
        </p:txBody>
      </p:sp>
      <p:pic>
        <p:nvPicPr>
          <p:cNvPr id="24" name="Picture 8" descr="https://upload.wikimedia.org/wikipedia/commons/d/d7/Gustafson.png">
            <a:extLst>
              <a:ext uri="{FF2B5EF4-FFF2-40B4-BE49-F238E27FC236}">
                <a16:creationId xmlns="" xmlns:a16="http://schemas.microsoft.com/office/drawing/2014/main" id="{B569E8DD-B535-4347-BC68-B97995FD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29" y="3476887"/>
            <a:ext cx="4110220" cy="28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1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Is a large topic. Many tools and techniques, a few:</a:t>
            </a:r>
          </a:p>
          <a:p>
            <a:pPr lvl="1"/>
            <a:r>
              <a:rPr lang="en-US" dirty="0" err="1" smtClean="0"/>
              <a:t>pthreads</a:t>
            </a:r>
            <a:r>
              <a:rPr lang="en-US" dirty="0" smtClean="0"/>
              <a:t> is a standard API for managing threads</a:t>
            </a:r>
          </a:p>
          <a:p>
            <a:pPr lvl="2"/>
            <a:r>
              <a:rPr lang="en-US" dirty="0" smtClean="0"/>
              <a:t>Fundamental API for threading in Linux</a:t>
            </a:r>
          </a:p>
          <a:p>
            <a:pPr lvl="1"/>
            <a:r>
              <a:rPr lang="en-US" dirty="0" err="1" smtClean="0"/>
              <a:t>Cilk</a:t>
            </a:r>
            <a:r>
              <a:rPr lang="en-US" dirty="0" smtClean="0"/>
              <a:t> Plus</a:t>
            </a:r>
          </a:p>
          <a:p>
            <a:pPr lvl="2"/>
            <a:r>
              <a:rPr lang="en-US" dirty="0" smtClean="0"/>
              <a:t>Language support by compiler extensions: appears as C/C++ with extensions</a:t>
            </a:r>
          </a:p>
          <a:p>
            <a:pPr lvl="1"/>
            <a:r>
              <a:rPr lang="en-US" dirty="0" smtClean="0"/>
              <a:t>TBB (threading building blocks from Intel)</a:t>
            </a:r>
          </a:p>
          <a:p>
            <a:pPr lvl="2"/>
            <a:r>
              <a:rPr lang="en-US" dirty="0" smtClean="0"/>
              <a:t>C++ large use of templates</a:t>
            </a:r>
          </a:p>
          <a:p>
            <a:pPr lvl="2"/>
            <a:r>
              <a:rPr lang="en-US" dirty="0" smtClean="0"/>
              <a:t>commercial binary distribution with support or open source</a:t>
            </a:r>
          </a:p>
          <a:p>
            <a:pPr lvl="1"/>
            <a:r>
              <a:rPr lang="en-US" dirty="0" smtClean="0"/>
              <a:t>C++11 threads</a:t>
            </a:r>
          </a:p>
          <a:p>
            <a:pPr lvl="1"/>
            <a:r>
              <a:rPr lang="en-US" dirty="0" smtClean="0"/>
              <a:t>CUDA and </a:t>
            </a:r>
            <a:r>
              <a:rPr lang="en-US" dirty="0" err="1" smtClean="0"/>
              <a:t>OpenCL</a:t>
            </a:r>
            <a:endParaRPr lang="en-US" dirty="0" smtClean="0"/>
          </a:p>
          <a:p>
            <a:pPr lvl="2"/>
            <a:r>
              <a:rPr lang="en-US" dirty="0" smtClean="0"/>
              <a:t>GPU or CPU/GPU unified programming models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OpenMP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hlinkClick r:id="rId2"/>
              </a:rPr>
              <a:t>http://concurrency.web.cern.ch/</a:t>
            </a:r>
            <a:r>
              <a:rPr lang="en-US" dirty="0" smtClean="0">
                <a:hlinkClick r:id="rId2"/>
              </a:rPr>
              <a:t>GaudiHive</a:t>
            </a:r>
            <a:endParaRPr lang="en-US" dirty="0" smtClean="0"/>
          </a:p>
          <a:p>
            <a:pPr lvl="2"/>
            <a:r>
              <a:rPr lang="en-US" dirty="0" smtClean="0"/>
              <a:t>A framework from the HEP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6" name="Picture 5" descr="51MN4pSKuvL._AC_US218_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9939"/>
          <a:stretch/>
        </p:blipFill>
        <p:spPr>
          <a:xfrm>
            <a:off x="11150600" y="0"/>
            <a:ext cx="1041400" cy="12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specification: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https://www.openmp.org</a:t>
            </a:r>
            <a:endParaRPr lang="en-US" dirty="0"/>
          </a:p>
          <a:p>
            <a:pPr lvl="1"/>
            <a:r>
              <a:rPr lang="en-US" dirty="0"/>
              <a:t>Are compiler directives, routines and variables that can be used to specify high-level </a:t>
            </a:r>
            <a:r>
              <a:rPr lang="en-US" b="1" dirty="0"/>
              <a:t>parallelism</a:t>
            </a:r>
            <a:r>
              <a:rPr lang="en-US" dirty="0"/>
              <a:t> in C, C++ and Fortran</a:t>
            </a:r>
          </a:p>
          <a:p>
            <a:r>
              <a:rPr lang="en-US" dirty="0"/>
              <a:t>GCC</a:t>
            </a:r>
          </a:p>
          <a:p>
            <a:pPr lvl="1"/>
            <a:r>
              <a:rPr lang="en-US" dirty="0"/>
              <a:t>4.4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3.0</a:t>
            </a:r>
          </a:p>
          <a:p>
            <a:pPr lvl="1"/>
            <a:r>
              <a:rPr lang="en-US" dirty="0"/>
              <a:t>4.9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4.0</a:t>
            </a:r>
          </a:p>
          <a:p>
            <a:pPr lvl="1"/>
            <a:r>
              <a:rPr lang="en-US" dirty="0"/>
              <a:t>6.1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4.5</a:t>
            </a:r>
          </a:p>
          <a:p>
            <a:r>
              <a:rPr lang="en-US" dirty="0"/>
              <a:t>Clang</a:t>
            </a:r>
          </a:p>
          <a:p>
            <a:pPr lvl="1"/>
            <a:r>
              <a:rPr lang="en-US" dirty="0"/>
              <a:t>3.7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3.1</a:t>
            </a:r>
          </a:p>
          <a:p>
            <a:r>
              <a:rPr lang="en-US" dirty="0"/>
              <a:t>Intel</a:t>
            </a:r>
          </a:p>
          <a:p>
            <a:pPr lvl="1"/>
            <a:r>
              <a:rPr lang="en-US" dirty="0"/>
              <a:t>12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3.1</a:t>
            </a:r>
          </a:p>
          <a:p>
            <a:pPr lvl="1"/>
            <a:r>
              <a:rPr lang="en-US" dirty="0"/>
              <a:t>16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4.0</a:t>
            </a:r>
          </a:p>
          <a:p>
            <a:pPr lvl="1"/>
            <a:r>
              <a:rPr lang="en-US" dirty="0"/>
              <a:t>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 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4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B1B0E2A-C3A3-FC48-AAC8-27BCEB1E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218485"/>
            <a:ext cx="11806861" cy="3914384"/>
          </a:xfrm>
        </p:spPr>
        <p:txBody>
          <a:bodyPr>
            <a:noAutofit/>
          </a:bodyPr>
          <a:lstStyle/>
          <a:p>
            <a:r>
              <a:rPr lang="en-US" sz="4800" dirty="0"/>
              <a:t>Behind the scenes perspective: </a:t>
            </a:r>
            <a:br>
              <a:rPr lang="en-US" sz="4800" dirty="0"/>
            </a:br>
            <a:r>
              <a:rPr lang="en-US" sz="4800" dirty="0"/>
              <a:t>Into the abyss of profiling for performance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0" i="1" dirty="0"/>
              <a:t>Part II</a:t>
            </a:r>
            <a:endParaRPr lang="en-US" sz="2400" b="0" i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25722678-56D8-4440-879D-86AAE5626B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7994" y="4043857"/>
            <a:ext cx="6367596" cy="1786759"/>
          </a:xfrm>
        </p:spPr>
        <p:txBody>
          <a:bodyPr>
            <a:normAutofit/>
          </a:bodyPr>
          <a:lstStyle/>
          <a:p>
            <a:r>
              <a:rPr lang="en-US" sz="2400" smtClean="0"/>
              <a:t>Servesh</a:t>
            </a:r>
            <a:r>
              <a:rPr lang="en-US" sz="2400" dirty="0" smtClean="0"/>
              <a:t> </a:t>
            </a:r>
            <a:r>
              <a:rPr lang="en-US" sz="2400" dirty="0" err="1" smtClean="0"/>
              <a:t>Muralidharan</a:t>
            </a:r>
            <a:r>
              <a:rPr lang="en-US" sz="2400" dirty="0" smtClean="0"/>
              <a:t> &amp; David Smith</a:t>
            </a:r>
            <a:endParaRPr lang="en-US" sz="2400" dirty="0"/>
          </a:p>
          <a:p>
            <a:r>
              <a:rPr lang="en-US" sz="1600" dirty="0"/>
              <a:t>IT-DI WLCG-UP</a:t>
            </a:r>
          </a:p>
          <a:p>
            <a:r>
              <a:rPr lang="en-US" sz="1600" dirty="0"/>
              <a:t>CERN</a:t>
            </a:r>
          </a:p>
          <a:p>
            <a:r>
              <a:rPr lang="en-US" sz="1600" dirty="0"/>
              <a:t>29 Aug’18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6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3420016" y="4219186"/>
            <a:ext cx="2423315" cy="18923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14705" y="4204587"/>
            <a:ext cx="2423315" cy="18923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6"/>
            <a:ext cx="11983154" cy="8234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1029919"/>
            <a:ext cx="11983154" cy="5088660"/>
          </a:xfrm>
        </p:spPr>
        <p:txBody>
          <a:bodyPr/>
          <a:lstStyle/>
          <a:p>
            <a:r>
              <a:rPr lang="en-US" dirty="0"/>
              <a:t>Code looks similar to a serial version</a:t>
            </a:r>
          </a:p>
          <a:p>
            <a:pPr lvl="1"/>
            <a:r>
              <a:rPr lang="en-US" dirty="0"/>
              <a:t>#pragma are used to indicate handling of parallel parts</a:t>
            </a:r>
          </a:p>
          <a:p>
            <a:pPr lvl="1"/>
            <a:r>
              <a:rPr lang="en-US" dirty="0"/>
              <a:t>Usually uses a fork-join model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97382" y="5080541"/>
            <a:ext cx="364957" cy="49637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3711980" y="4963584"/>
            <a:ext cx="356776" cy="112993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97382" y="5080542"/>
            <a:ext cx="364957" cy="204389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62338" y="4613365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2338" y="4963585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62338" y="5284930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62338" y="5569005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57210" y="4613365"/>
            <a:ext cx="335760" cy="467176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57210" y="4959652"/>
            <a:ext cx="335760" cy="110386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57210" y="5080542"/>
            <a:ext cx="335760" cy="204389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157210" y="5080541"/>
            <a:ext cx="335760" cy="49637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471056" y="4408976"/>
            <a:ext cx="350359" cy="656967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471056" y="4730160"/>
            <a:ext cx="350359" cy="335785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71056" y="5051344"/>
            <a:ext cx="350359" cy="2043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71056" y="5051345"/>
            <a:ext cx="350359" cy="496372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71056" y="5080542"/>
            <a:ext cx="350359" cy="715363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821413" y="4413864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21414" y="4728375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821414" y="5260355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21414" y="5552340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821414" y="5795904"/>
            <a:ext cx="109487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8313994" y="5051344"/>
            <a:ext cx="1348792" cy="822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16286" y="4423575"/>
            <a:ext cx="444364" cy="656967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16286" y="4728375"/>
            <a:ext cx="444364" cy="34397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916286" y="5051344"/>
            <a:ext cx="444364" cy="204389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916286" y="5072350"/>
            <a:ext cx="444364" cy="723555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87" name="TextBox 86"/>
          <p:cNvSpPr txBox="1"/>
          <p:nvPr/>
        </p:nvSpPr>
        <p:spPr>
          <a:xfrm>
            <a:off x="3398116" y="3825142"/>
            <a:ext cx="242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Parallel Region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57192" y="3827956"/>
            <a:ext cx="242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Parallel Region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849693" y="3812465"/>
            <a:ext cx="162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Sequential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39479" y="3825141"/>
            <a:ext cx="17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Sequential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886635" y="4691679"/>
            <a:ext cx="157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master thread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3697382" y="4613364"/>
            <a:ext cx="364955" cy="467177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19297" y="5080541"/>
            <a:ext cx="97808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916286" y="5080542"/>
            <a:ext cx="444364" cy="471799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2971" y="5080541"/>
            <a:ext cx="97808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9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May need to compile with </a:t>
            </a:r>
            <a:r>
              <a:rPr lang="mr-IN" dirty="0"/>
              <a:t>–</a:t>
            </a:r>
            <a:r>
              <a:rPr lang="en-US" dirty="0" err="1"/>
              <a:t>fopenmp</a:t>
            </a:r>
            <a:r>
              <a:rPr lang="en-US" dirty="0"/>
              <a:t> (check your compiler)</a:t>
            </a:r>
          </a:p>
          <a:p>
            <a:endParaRPr lang="en-US" dirty="0"/>
          </a:p>
          <a:p>
            <a:r>
              <a:rPr lang="en-US" dirty="0"/>
              <a:t>Most </a:t>
            </a:r>
            <a:r>
              <a:rPr lang="en-US" dirty="0" err="1"/>
              <a:t>OpenMP</a:t>
            </a:r>
            <a:r>
              <a:rPr lang="en-US" dirty="0"/>
              <a:t> features are used through pragmas</a:t>
            </a:r>
          </a:p>
          <a:p>
            <a:pPr marL="0" indent="0">
              <a:buNone/>
            </a:pPr>
            <a:r>
              <a:rPr lang="en-US" sz="3133" dirty="0">
                <a:latin typeface="Courier"/>
                <a:cs typeface="Courier"/>
              </a:rPr>
              <a:t>	</a:t>
            </a:r>
            <a:r>
              <a:rPr lang="en-US" sz="2600" dirty="0">
                <a:latin typeface="Courier"/>
                <a:cs typeface="Courier"/>
              </a:rPr>
              <a:t>#pragma </a:t>
            </a:r>
            <a:r>
              <a:rPr lang="en-US" sz="2600" dirty="0" err="1">
                <a:latin typeface="Courier"/>
                <a:cs typeface="Courier"/>
              </a:rPr>
              <a:t>omp</a:t>
            </a:r>
            <a:r>
              <a:rPr lang="en-US" sz="2600" dirty="0">
                <a:latin typeface="Courier"/>
                <a:cs typeface="Courier"/>
              </a:rPr>
              <a:t> construct [clause [clause] </a:t>
            </a:r>
            <a:r>
              <a:rPr lang="mr-IN" sz="2600" dirty="0">
                <a:latin typeface="Courier"/>
                <a:cs typeface="Courier"/>
              </a:rPr>
              <a:t>…</a:t>
            </a:r>
            <a:r>
              <a:rPr lang="en-US" sz="2600" dirty="0">
                <a:latin typeface="Courier"/>
                <a:cs typeface="Courier"/>
              </a:rPr>
              <a:t> 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change the number of threads via environment or an API or specify it in the pragma</a:t>
            </a:r>
          </a:p>
          <a:p>
            <a:pPr marL="0" indent="0">
              <a:buNone/>
            </a:pPr>
            <a:r>
              <a:rPr lang="en-US" sz="3133" dirty="0">
                <a:latin typeface="Courier"/>
                <a:cs typeface="Courier"/>
              </a:rPr>
              <a:t>	</a:t>
            </a:r>
            <a:r>
              <a:rPr lang="en-US" sz="2600" dirty="0">
                <a:latin typeface="Courier"/>
                <a:cs typeface="Courier"/>
              </a:rPr>
              <a:t>export OMP_NUM_THREADS=16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Threads (up to the number configured) are created, if needed, when the pragma is crossed</a:t>
            </a:r>
          </a:p>
          <a:p>
            <a:r>
              <a:rPr lang="en-US" dirty="0"/>
              <a:t>Threads execute the parallel region, the sequential part continues once all the threads have come to the end of the region</a:t>
            </a:r>
          </a:p>
          <a:p>
            <a:r>
              <a:rPr lang="en-US" dirty="0"/>
              <a:t>Data is shared, but stack variables declared in the parallel region are private</a:t>
            </a:r>
          </a:p>
          <a:p>
            <a:pPr marL="798556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sz="3400" dirty="0">
                <a:latin typeface="Courier"/>
                <a:cs typeface="Courier"/>
              </a:rPr>
              <a:t>#pragma </a:t>
            </a:r>
            <a:r>
              <a:rPr lang="en-US" sz="3400" dirty="0" err="1">
                <a:latin typeface="Courier"/>
                <a:cs typeface="Courier"/>
              </a:rPr>
              <a:t>omp</a:t>
            </a:r>
            <a:r>
              <a:rPr lang="en-US" sz="3400" dirty="0">
                <a:latin typeface="Courier"/>
                <a:cs typeface="Courier"/>
              </a:rPr>
              <a:t> parallel</a:t>
            </a:r>
          </a:p>
          <a:p>
            <a:pPr marL="0" indent="0">
              <a:buNone/>
            </a:pPr>
            <a:r>
              <a:rPr lang="en-US" sz="3400" dirty="0">
                <a:latin typeface="Courier"/>
                <a:cs typeface="Courier"/>
              </a:rPr>
              <a:t>	{</a:t>
            </a:r>
          </a:p>
          <a:p>
            <a:pPr marL="400050" lvl="1" indent="0">
              <a:buNone/>
            </a:pPr>
            <a:r>
              <a:rPr lang="en-US" sz="3400" dirty="0">
                <a:latin typeface="Courier"/>
                <a:cs typeface="Courier"/>
              </a:rPr>
              <a:t>  		</a:t>
            </a:r>
            <a:r>
              <a:rPr lang="en-US" sz="3400" dirty="0" err="1">
                <a:latin typeface="Courier"/>
                <a:cs typeface="Courier"/>
              </a:rPr>
              <a:t>function_called_in_parallel</a:t>
            </a:r>
            <a:r>
              <a:rPr lang="en-US" sz="34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3400" dirty="0">
                <a:latin typeface="Courier"/>
                <a:cs typeface="Courier"/>
              </a:rPr>
              <a:t>	}</a:t>
            </a:r>
          </a:p>
          <a:p>
            <a:pPr marL="0" indent="0">
              <a:buNone/>
            </a:pPr>
            <a:r>
              <a:rPr lang="en-US" sz="3400" dirty="0">
                <a:latin typeface="Courier"/>
                <a:cs typeface="Courier"/>
              </a:rPr>
              <a:t>	</a:t>
            </a:r>
            <a:r>
              <a:rPr lang="en-US" sz="3400" dirty="0" err="1">
                <a:latin typeface="Courier"/>
                <a:cs typeface="Courier"/>
              </a:rPr>
              <a:t>function_sequential</a:t>
            </a:r>
            <a:r>
              <a:rPr lang="en-US" sz="3400" dirty="0">
                <a:latin typeface="Courier"/>
                <a:cs typeface="Courier"/>
              </a:rPr>
              <a:t>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57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</a:t>
            </a:r>
            <a:r>
              <a:rPr lang="en-US" dirty="0" smtClean="0"/>
              <a:t>for-loops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Loop iterations become threads</a:t>
            </a:r>
          </a:p>
          <a:p>
            <a:r>
              <a:rPr lang="en-US" dirty="0"/>
              <a:t>Data is shared between threads (i.e. iterations), except loop index</a:t>
            </a:r>
          </a:p>
          <a:p>
            <a:r>
              <a:rPr lang="en-US" dirty="0"/>
              <a:t>Threads wait at the end of the for loop</a:t>
            </a:r>
          </a:p>
          <a:p>
            <a:r>
              <a:rPr lang="en-US" dirty="0"/>
              <a:t>The pragma is specified directly before the loop</a:t>
            </a:r>
          </a:p>
          <a:p>
            <a:endParaRPr lang="en-US" dirty="0"/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#pragma </a:t>
            </a:r>
            <a:r>
              <a:rPr lang="en-US" sz="3600" dirty="0" err="1">
                <a:latin typeface="Courier"/>
                <a:cs typeface="Courier"/>
              </a:rPr>
              <a:t>omp</a:t>
            </a:r>
            <a:r>
              <a:rPr lang="en-US" sz="3600" dirty="0">
                <a:latin typeface="Courier"/>
                <a:cs typeface="Courier"/>
              </a:rPr>
              <a:t> parallel</a:t>
            </a:r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{</a:t>
            </a:r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  #pragma </a:t>
            </a:r>
            <a:r>
              <a:rPr lang="en-US" sz="3600" dirty="0" err="1">
                <a:latin typeface="Courier"/>
                <a:cs typeface="Courier"/>
              </a:rPr>
              <a:t>omp</a:t>
            </a:r>
            <a:r>
              <a:rPr lang="en-US" sz="3600" dirty="0">
                <a:latin typeface="Courier"/>
                <a:cs typeface="Courier"/>
              </a:rPr>
              <a:t> for</a:t>
            </a:r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  for (</a:t>
            </a:r>
            <a:r>
              <a:rPr lang="en-US" sz="3600" dirty="0" err="1">
                <a:latin typeface="Courier"/>
                <a:cs typeface="Courier"/>
              </a:rPr>
              <a:t>i</a:t>
            </a:r>
            <a:r>
              <a:rPr lang="en-US" sz="3600" dirty="0">
                <a:latin typeface="Courier"/>
                <a:cs typeface="Courier"/>
              </a:rPr>
              <a:t>=0;i &lt; N; </a:t>
            </a:r>
            <a:r>
              <a:rPr lang="en-US" sz="3600" dirty="0" err="1">
                <a:latin typeface="Courier"/>
                <a:cs typeface="Courier"/>
              </a:rPr>
              <a:t>i</a:t>
            </a:r>
            <a:r>
              <a:rPr lang="en-US" sz="3600" dirty="0">
                <a:latin typeface="Courier"/>
                <a:cs typeface="Courier"/>
              </a:rPr>
              <a:t>++) {</a:t>
            </a:r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    function(</a:t>
            </a:r>
            <a:r>
              <a:rPr lang="en-US" sz="3600" dirty="0" err="1">
                <a:latin typeface="Courier"/>
                <a:cs typeface="Courier"/>
              </a:rPr>
              <a:t>i</a:t>
            </a:r>
            <a:r>
              <a:rPr lang="en-US" sz="3600" dirty="0">
                <a:latin typeface="Courier"/>
                <a:cs typeface="Courier"/>
              </a:rPr>
              <a:t>);</a:t>
            </a:r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  }</a:t>
            </a:r>
          </a:p>
          <a:p>
            <a:pPr marL="548626" lvl="1" indent="0">
              <a:buNone/>
            </a:pPr>
            <a:r>
              <a:rPr lang="en-US" sz="3600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The two pragmas above are equivalent to</a:t>
            </a:r>
          </a:p>
          <a:p>
            <a:pPr marL="0" indent="0">
              <a:buNone/>
            </a:pPr>
            <a:r>
              <a:rPr lang="en-US" sz="4400" dirty="0">
                <a:latin typeface="Courier"/>
                <a:cs typeface="Courier"/>
              </a:rPr>
              <a:t>	</a:t>
            </a:r>
            <a:r>
              <a:rPr lang="en-US" sz="3600" dirty="0">
                <a:latin typeface="Courier"/>
                <a:cs typeface="Courier"/>
              </a:rPr>
              <a:t>#pragma </a:t>
            </a:r>
            <a:r>
              <a:rPr lang="en-US" sz="3600" dirty="0" err="1">
                <a:latin typeface="Courier"/>
                <a:cs typeface="Courier"/>
              </a:rPr>
              <a:t>omp</a:t>
            </a:r>
            <a:r>
              <a:rPr lang="en-US" sz="3600" dirty="0">
                <a:latin typeface="Courier"/>
                <a:cs typeface="Courier"/>
              </a:rPr>
              <a:t> parallel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2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</a:t>
            </a:r>
            <a:endParaRPr lang="en-US" dirty="0">
              <a:latin typeface="Courier"/>
              <a:cs typeface="Courier"/>
            </a:endParaRP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double x, y;</a:t>
            </a: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#pragma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omp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parallel for</a:t>
            </a: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for(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=0;i&lt;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N;i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++) {</a:t>
            </a: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 x = 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]*4;</a:t>
            </a: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 y = b[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] * b[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];</a:t>
            </a: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  b[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] = x/y;</a:t>
            </a:r>
          </a:p>
          <a:p>
            <a:pPr marL="548626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}</a:t>
            </a:r>
          </a:p>
          <a:p>
            <a:r>
              <a:rPr lang="en-US" dirty="0">
                <a:cs typeface="Courier"/>
              </a:rPr>
              <a:t>This will probably not give the intended result: x and y are shared between the threads of the parallel for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private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to give each thread a private copy of a variable which was already declared outside</a:t>
            </a:r>
          </a:p>
          <a:p>
            <a:r>
              <a:rPr lang="en-US" dirty="0"/>
              <a:t>The variable is uninitialized</a:t>
            </a:r>
          </a:p>
          <a:p>
            <a:pPr marL="48767" indent="0">
              <a:buNone/>
            </a:pPr>
            <a:endParaRPr lang="en-US" sz="1200" dirty="0"/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double x, y;</a:t>
            </a:r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#pragma </a:t>
            </a:r>
            <a:r>
              <a:rPr lang="en-US" sz="2400" dirty="0" err="1">
                <a:latin typeface="Courier"/>
                <a:cs typeface="Courier"/>
              </a:rPr>
              <a:t>omp</a:t>
            </a:r>
            <a:r>
              <a:rPr lang="en-US" sz="2400" dirty="0">
                <a:latin typeface="Courier"/>
                <a:cs typeface="Courier"/>
              </a:rPr>
              <a:t> parallel for private(</a:t>
            </a:r>
            <a:r>
              <a:rPr lang="en-US" sz="2400" dirty="0" err="1">
                <a:latin typeface="Courier"/>
                <a:cs typeface="Courier"/>
              </a:rPr>
              <a:t>x,y</a:t>
            </a:r>
            <a:r>
              <a:rPr lang="en-US" sz="2400" dirty="0">
                <a:latin typeface="Courier"/>
                <a:cs typeface="Courier"/>
              </a:rPr>
              <a:t>)</a:t>
            </a:r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for(</a:t>
            </a:r>
            <a:r>
              <a:rPr lang="en-US" sz="2400" dirty="0" err="1">
                <a:latin typeface="Courier"/>
                <a:cs typeface="Courier"/>
              </a:rPr>
              <a:t>i</a:t>
            </a:r>
            <a:r>
              <a:rPr lang="en-US" sz="2400" dirty="0">
                <a:latin typeface="Courier"/>
                <a:cs typeface="Courier"/>
              </a:rPr>
              <a:t>=0;i&lt;</a:t>
            </a:r>
            <a:r>
              <a:rPr lang="en-US" sz="2400" dirty="0" err="1">
                <a:latin typeface="Courier"/>
                <a:cs typeface="Courier"/>
              </a:rPr>
              <a:t>N;i</a:t>
            </a:r>
            <a:r>
              <a:rPr lang="en-US" sz="2400" dirty="0">
                <a:latin typeface="Courier"/>
                <a:cs typeface="Courier"/>
              </a:rPr>
              <a:t>++) {</a:t>
            </a:r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  x = a[</a:t>
            </a:r>
            <a:r>
              <a:rPr lang="en-US" sz="2400" dirty="0" err="1">
                <a:latin typeface="Courier"/>
                <a:cs typeface="Courier"/>
              </a:rPr>
              <a:t>i</a:t>
            </a:r>
            <a:r>
              <a:rPr lang="en-US" sz="2400" dirty="0">
                <a:latin typeface="Courier"/>
                <a:cs typeface="Courier"/>
              </a:rPr>
              <a:t>]*4;</a:t>
            </a:r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  y = b[</a:t>
            </a:r>
            <a:r>
              <a:rPr lang="en-US" sz="2400" dirty="0" err="1">
                <a:latin typeface="Courier"/>
                <a:cs typeface="Courier"/>
              </a:rPr>
              <a:t>i</a:t>
            </a:r>
            <a:r>
              <a:rPr lang="en-US" sz="2400" dirty="0">
                <a:latin typeface="Courier"/>
                <a:cs typeface="Courier"/>
              </a:rPr>
              <a:t>] * b[</a:t>
            </a:r>
            <a:r>
              <a:rPr lang="en-US" sz="2400" dirty="0" err="1">
                <a:latin typeface="Courier"/>
                <a:cs typeface="Courier"/>
              </a:rPr>
              <a:t>i</a:t>
            </a:r>
            <a:r>
              <a:rPr lang="en-US" sz="2400" dirty="0">
                <a:latin typeface="Courier"/>
                <a:cs typeface="Courier"/>
              </a:rPr>
              <a:t>];</a:t>
            </a:r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  b[</a:t>
            </a:r>
            <a:r>
              <a:rPr lang="en-US" sz="2400" dirty="0" err="1">
                <a:latin typeface="Courier"/>
                <a:cs typeface="Courier"/>
              </a:rPr>
              <a:t>i</a:t>
            </a:r>
            <a:r>
              <a:rPr lang="en-US" sz="2400" dirty="0">
                <a:latin typeface="Courier"/>
                <a:cs typeface="Courier"/>
              </a:rPr>
              <a:t>] = x/y;</a:t>
            </a:r>
          </a:p>
          <a:p>
            <a:pPr marL="548626" lvl="1" indent="0">
              <a:buNone/>
            </a:pPr>
            <a:r>
              <a:rPr lang="en-US" sz="2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Variations on sharing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well as </a:t>
            </a:r>
            <a:r>
              <a:rPr lang="en-US" i="1" dirty="0"/>
              <a:t>private</a:t>
            </a:r>
            <a:r>
              <a:rPr lang="en-US" dirty="0"/>
              <a:t>:</a:t>
            </a:r>
          </a:p>
          <a:p>
            <a:pPr lvl="1"/>
            <a:r>
              <a:rPr lang="en-US" i="1" dirty="0" err="1"/>
              <a:t>firstprivate</a:t>
            </a:r>
            <a:r>
              <a:rPr lang="en-US" dirty="0"/>
              <a:t>: initializes each private copy to the value from the master thread</a:t>
            </a:r>
          </a:p>
          <a:p>
            <a:pPr lvl="1"/>
            <a:r>
              <a:rPr lang="en-US" i="1" dirty="0" err="1"/>
              <a:t>lastprivate</a:t>
            </a:r>
            <a:r>
              <a:rPr lang="en-US" dirty="0"/>
              <a:t>: copies the value from the thread, which executed the last iteration of the loop, to the master thread </a:t>
            </a:r>
          </a:p>
          <a:p>
            <a:pPr lvl="1"/>
            <a:r>
              <a:rPr lang="en-US" i="1" dirty="0"/>
              <a:t>shared</a:t>
            </a:r>
            <a:r>
              <a:rPr lang="en-US" dirty="0"/>
              <a:t>: is the default, but for documentation or if the default is changed you can uses this clause</a:t>
            </a:r>
          </a:p>
          <a:p>
            <a:pPr lvl="1"/>
            <a:r>
              <a:rPr lang="en-US" dirty="0"/>
              <a:t>Plus others, e.g. those which concern </a:t>
            </a:r>
            <a:r>
              <a:rPr lang="en-US" dirty="0" err="1"/>
              <a:t>threadprivate</a:t>
            </a:r>
            <a:r>
              <a:rPr lang="en-US" dirty="0"/>
              <a:t>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3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Reductions will implicitly produce a local copy of the reduction variable in each thread</a:t>
            </a:r>
          </a:p>
          <a:p>
            <a:r>
              <a:rPr lang="en-US" dirty="0"/>
              <a:t>Each thread updates its copy</a:t>
            </a:r>
          </a:p>
          <a:p>
            <a:r>
              <a:rPr lang="en-US" dirty="0"/>
              <a:t>At the end of the construction the reduction operation merges sub-results into a single value and puts it in the reduction variable</a:t>
            </a:r>
          </a:p>
          <a:p>
            <a:r>
              <a:rPr lang="en-US" dirty="0"/>
              <a:t>Operations: </a:t>
            </a:r>
            <a:r>
              <a:rPr lang="en-US" sz="3000" dirty="0">
                <a:latin typeface="Courier"/>
                <a:cs typeface="Courier"/>
              </a:rPr>
              <a:t>+ * - ^ &amp; | &amp;&amp; || min max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#pragma </a:t>
            </a:r>
            <a:r>
              <a:rPr lang="en-US" sz="2000" dirty="0" err="1">
                <a:latin typeface="Courier"/>
                <a:cs typeface="Courier"/>
              </a:rPr>
              <a:t>omp</a:t>
            </a:r>
            <a:r>
              <a:rPr lang="en-US" sz="2000" dirty="0">
                <a:latin typeface="Courier"/>
                <a:cs typeface="Courier"/>
              </a:rPr>
              <a:t> for reduction(</a:t>
            </a:r>
            <a:r>
              <a:rPr lang="en-US" sz="2000" dirty="0" err="1">
                <a:latin typeface="Courier"/>
                <a:cs typeface="Courier"/>
              </a:rPr>
              <a:t>op:var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1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double </a:t>
            </a:r>
            <a:r>
              <a:rPr lang="en-US" sz="2000" dirty="0" err="1">
                <a:latin typeface="Courier"/>
                <a:cs typeface="Courier"/>
              </a:rPr>
              <a:t>dotprod</a:t>
            </a:r>
            <a:r>
              <a:rPr lang="en-US" sz="2000" dirty="0">
                <a:latin typeface="Courier"/>
                <a:cs typeface="Courier"/>
              </a:rPr>
              <a:t>=0;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#pragma </a:t>
            </a:r>
            <a:r>
              <a:rPr lang="en-US" sz="2000" dirty="0" err="1">
                <a:latin typeface="Courier"/>
                <a:cs typeface="Courier"/>
              </a:rPr>
              <a:t>omp</a:t>
            </a:r>
            <a:r>
              <a:rPr lang="en-US" sz="2000" dirty="0">
                <a:latin typeface="Courier"/>
                <a:cs typeface="Courier"/>
              </a:rPr>
              <a:t> parallel for reduction(+:</a:t>
            </a:r>
            <a:r>
              <a:rPr lang="en-US" sz="2000" dirty="0" err="1">
                <a:latin typeface="Courier"/>
                <a:cs typeface="Courier"/>
              </a:rPr>
              <a:t>dotprod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for(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=0;i&lt;</a:t>
            </a:r>
            <a:r>
              <a:rPr lang="en-US" sz="2000" dirty="0" err="1">
                <a:latin typeface="Courier"/>
                <a:cs typeface="Courier"/>
              </a:rPr>
              <a:t>N;i</a:t>
            </a:r>
            <a:r>
              <a:rPr lang="en-US" sz="2000" dirty="0">
                <a:latin typeface="Courier"/>
                <a:cs typeface="Courier"/>
              </a:rPr>
              <a:t>++)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dotprod</a:t>
            </a:r>
            <a:r>
              <a:rPr lang="en-US" sz="2000" dirty="0">
                <a:latin typeface="Courier"/>
                <a:cs typeface="Courier"/>
              </a:rPr>
              <a:t> += a[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 * b[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3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Exercise 4 </a:t>
            </a:r>
            <a:r>
              <a:rPr lang="mr-IN" sz="4000" dirty="0" smtClean="0"/>
              <a:t>–</a:t>
            </a:r>
            <a:r>
              <a:rPr lang="en-US" sz="4000" dirty="0" smtClean="0"/>
              <a:t> Use SIMD in the matrix multiplication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Starting with the blocked version of the matrix multiplication see if </a:t>
            </a:r>
            <a:r>
              <a:rPr lang="en-US" dirty="0" err="1" smtClean="0"/>
              <a:t>autovectorization</a:t>
            </a:r>
            <a:r>
              <a:rPr lang="en-US" dirty="0" smtClean="0"/>
              <a:t> has an effect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Makefile</a:t>
            </a:r>
            <a:r>
              <a:rPr lang="en-US" dirty="0" smtClean="0"/>
              <a:t> already has the </a:t>
            </a:r>
            <a:r>
              <a:rPr lang="en-US" dirty="0" err="1"/>
              <a:t>matrixmul-</a:t>
            </a:r>
            <a:r>
              <a:rPr lang="en-US" dirty="0" err="1" smtClean="0"/>
              <a:t>simd</a:t>
            </a:r>
            <a:r>
              <a:rPr lang="en-US" dirty="0" smtClean="0"/>
              <a:t> target.</a:t>
            </a:r>
          </a:p>
          <a:p>
            <a:pPr lvl="1"/>
            <a:r>
              <a:rPr lang="en-US" dirty="0" err="1" smtClean="0"/>
              <a:t>Autovectorization</a:t>
            </a:r>
            <a:r>
              <a:rPr lang="en-US" dirty="0" smtClean="0"/>
              <a:t> may work or might need a small change</a:t>
            </a:r>
          </a:p>
          <a:p>
            <a:pPr lvl="2"/>
            <a:r>
              <a:rPr lang="en-US" dirty="0" smtClean="0"/>
              <a:t>Compare the execution time to a similar multiplication not using </a:t>
            </a:r>
            <a:r>
              <a:rPr lang="en-US" dirty="0" err="1" smtClean="0"/>
              <a:t>autovectorization</a:t>
            </a:r>
            <a:endParaRPr lang="en-US" dirty="0" smtClean="0"/>
          </a:p>
          <a:p>
            <a:pPr lvl="2"/>
            <a:r>
              <a:rPr lang="en-US" dirty="0" smtClean="0"/>
              <a:t>See if you have SIMD instructions (you may use Intel SDE, see next slide)</a:t>
            </a:r>
          </a:p>
          <a:p>
            <a:pPr lvl="2"/>
            <a:r>
              <a:rPr lang="en-US" dirty="0" smtClean="0"/>
              <a:t>Check the compiler report if it didn’t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14026"/>
            <a:ext cx="11993217" cy="1111197"/>
          </a:xfrm>
        </p:spPr>
        <p:txBody>
          <a:bodyPr>
            <a:noAutofit/>
          </a:bodyPr>
          <a:lstStyle/>
          <a:p>
            <a:r>
              <a:rPr lang="en-US" sz="4400" dirty="0"/>
              <a:t>Sources of Parallelism in Modern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198186"/>
            <a:ext cx="11993217" cy="482599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Instruction level parallelism (ILP)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Pipelining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Vector Operations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Hardware Threads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Multicore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Multi Socket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Cluster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Grid</a:t>
            </a:r>
            <a:endParaRPr lang="en-US" sz="36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237E3AE0-6558-9644-8824-D8B55B60EEAD}"/>
              </a:ext>
            </a:extLst>
          </p:cNvPr>
          <p:cNvSpPr/>
          <p:nvPr/>
        </p:nvSpPr>
        <p:spPr>
          <a:xfrm>
            <a:off x="7595118" y="1269305"/>
            <a:ext cx="460311" cy="90818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8DDB9F62-8649-1745-8CCC-9D45107C6ED4}"/>
              </a:ext>
            </a:extLst>
          </p:cNvPr>
          <p:cNvSpPr/>
          <p:nvPr/>
        </p:nvSpPr>
        <p:spPr>
          <a:xfrm>
            <a:off x="7595118" y="2379044"/>
            <a:ext cx="460311" cy="4748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088BA7EF-A0B4-9048-A3C1-364D5684F1B0}"/>
              </a:ext>
            </a:extLst>
          </p:cNvPr>
          <p:cNvSpPr/>
          <p:nvPr/>
        </p:nvSpPr>
        <p:spPr>
          <a:xfrm>
            <a:off x="7365304" y="3047538"/>
            <a:ext cx="690125" cy="17745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39D8307D-5D34-B645-A0AF-29CBD51873A7}"/>
              </a:ext>
            </a:extLst>
          </p:cNvPr>
          <p:cNvSpPr/>
          <p:nvPr/>
        </p:nvSpPr>
        <p:spPr>
          <a:xfrm>
            <a:off x="7139836" y="3764072"/>
            <a:ext cx="712203" cy="2116032"/>
          </a:xfrm>
          <a:prstGeom prst="rightBrace">
            <a:avLst>
              <a:gd name="adj1" fmla="val 8333"/>
              <a:gd name="adj2" fmla="val 7012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69387E-4EAF-C44D-A5A5-B875CA1942CC}"/>
              </a:ext>
            </a:extLst>
          </p:cNvPr>
          <p:cNvSpPr txBox="1"/>
          <p:nvPr/>
        </p:nvSpPr>
        <p:spPr>
          <a:xfrm>
            <a:off x="8055429" y="1382574"/>
            <a:ext cx="362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Architecture handles this with good coding 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CDA97D-3D88-B54B-853E-A26A9DAA7940}"/>
              </a:ext>
            </a:extLst>
          </p:cNvPr>
          <p:cNvSpPr txBox="1"/>
          <p:nvPr/>
        </p:nvSpPr>
        <p:spPr>
          <a:xfrm>
            <a:off x="8055429" y="2124208"/>
            <a:ext cx="3576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implicitly generated by compiler understandable code or explicitly with intrinsic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0D441C-BA04-954C-B2A1-B4D8F8379A8B}"/>
              </a:ext>
            </a:extLst>
          </p:cNvPr>
          <p:cNvSpPr txBox="1"/>
          <p:nvPr/>
        </p:nvSpPr>
        <p:spPr>
          <a:xfrm>
            <a:off x="8180643" y="4822088"/>
            <a:ext cx="357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Explicitly programmed using distributed-memory parallel programming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76FE58-4539-214E-B03C-E152134E772A}"/>
              </a:ext>
            </a:extLst>
          </p:cNvPr>
          <p:cNvSpPr txBox="1"/>
          <p:nvPr/>
        </p:nvSpPr>
        <p:spPr>
          <a:xfrm>
            <a:off x="8180643" y="3450911"/>
            <a:ext cx="357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Explicitly programmed using shared-memory parallel programming model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3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SDE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software development emulator</a:t>
            </a:r>
          </a:p>
          <a:p>
            <a:pPr lvl="1"/>
            <a:r>
              <a:rPr lang="en-US" dirty="0" smtClean="0"/>
              <a:t>In this case we can use it to count and classify different types of instructions</a:t>
            </a:r>
          </a:p>
          <a:p>
            <a:pPr lvl="1"/>
            <a:endParaRPr lang="en-US" dirty="0" smtClean="0"/>
          </a:p>
          <a:p>
            <a:pPr marL="48767" indent="0">
              <a:buNone/>
            </a:pP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export PATH=/home/gss2018/exercises/sde-external-8.16.0-2018-01-30-lin:$PATH</a:t>
            </a:r>
          </a:p>
          <a:p>
            <a:pPr marL="48767" indent="0">
              <a:buNone/>
            </a:pP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sde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-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iform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1 -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omix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test.out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-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top_blocks</a:t>
            </a:r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 5000 -- .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my_executable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/>
              <a:t>Look in </a:t>
            </a:r>
            <a:r>
              <a:rPr lang="en-US" dirty="0" err="1" smtClean="0"/>
              <a:t>test.out</a:t>
            </a:r>
            <a:r>
              <a:rPr lang="en-US" dirty="0" smtClean="0"/>
              <a:t> for lines ending in _1, _2 or _4 representing scalar or packed operations, e.g.</a:t>
            </a:r>
          </a:p>
          <a:p>
            <a:pPr marL="48767" indent="0">
              <a:buNone/>
            </a:pPr>
            <a:r>
              <a:rPr lang="hr-HR" dirty="0"/>
              <a:t> </a:t>
            </a:r>
            <a:r>
              <a:rPr lang="hr-HR" sz="2000" dirty="0">
                <a:latin typeface="Courier"/>
                <a:cs typeface="Courier"/>
              </a:rPr>
              <a:t>cat test.out | egrep '^\*.*_[124]'</a:t>
            </a:r>
            <a:endParaRPr lang="en-US" sz="2000" dirty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5 -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OpenMP</a:t>
            </a:r>
            <a:r>
              <a:rPr lang="en-US" dirty="0" smtClean="0"/>
              <a:t> to make the matrix multiplication from the previous exercise use multiple threads</a:t>
            </a:r>
          </a:p>
          <a:p>
            <a:pPr lvl="1"/>
            <a:r>
              <a:rPr lang="en-US" dirty="0" smtClean="0"/>
              <a:t>Set OMP_NUM_THREADS=6, 12, 24, 36 and then 48</a:t>
            </a:r>
          </a:p>
          <a:p>
            <a:pPr lvl="1"/>
            <a:r>
              <a:rPr lang="en-US" dirty="0"/>
              <a:t>Run a multiplication and use top to look at the running process. </a:t>
            </a:r>
            <a:r>
              <a:rPr lang="en-US"/>
              <a:t>Note that %CPU should be &gt;100%</a:t>
            </a:r>
            <a:r>
              <a:rPr lang="en-US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Compare the runtime each time and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perf</a:t>
            </a:r>
            <a:r>
              <a:rPr lang="en-US" dirty="0" smtClean="0"/>
              <a:t> to measure the instructions and cycles; vary the number of threads and note how each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39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7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91" y="12113"/>
            <a:ext cx="11969464" cy="897824"/>
          </a:xfrm>
        </p:spPr>
        <p:txBody>
          <a:bodyPr>
            <a:noAutofit/>
          </a:bodyPr>
          <a:lstStyle/>
          <a:p>
            <a:r>
              <a:rPr lang="en-US" sz="4000" dirty="0"/>
              <a:t>Flynn’s taxonomy: </a:t>
            </a:r>
            <a:r>
              <a:rPr lang="en-US" sz="4000" u="sng" dirty="0"/>
              <a:t>Can be</a:t>
            </a:r>
            <a:r>
              <a:rPr lang="en-US" sz="4000" dirty="0"/>
              <a:t> a programmer’s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91" y="1297155"/>
            <a:ext cx="4596059" cy="4684337"/>
          </a:xfrm>
        </p:spPr>
        <p:txBody>
          <a:bodyPr>
            <a:normAutofit/>
          </a:bodyPr>
          <a:lstStyle/>
          <a:p>
            <a:r>
              <a:rPr lang="en-US" sz="2400" dirty="0"/>
              <a:t>Proposed in 1966</a:t>
            </a:r>
            <a:endParaRPr lang="en-US" sz="1800" dirty="0"/>
          </a:p>
          <a:p>
            <a:r>
              <a:rPr lang="en-US" sz="2400" dirty="0"/>
              <a:t>Instruction streams </a:t>
            </a:r>
          </a:p>
          <a:p>
            <a:pPr lvl="1"/>
            <a:r>
              <a:rPr lang="en-US" sz="1900" dirty="0"/>
              <a:t>single (SI) or multiple (MI)</a:t>
            </a:r>
          </a:p>
          <a:p>
            <a:r>
              <a:rPr lang="en-US" sz="2400" dirty="0"/>
              <a:t>Data streams</a:t>
            </a:r>
          </a:p>
          <a:p>
            <a:pPr lvl="1"/>
            <a:r>
              <a:rPr lang="en-US" sz="1900" dirty="0"/>
              <a:t>single (SD) or multiple (MD)</a:t>
            </a:r>
          </a:p>
          <a:p>
            <a:r>
              <a:rPr lang="en-US" sz="2400" dirty="0"/>
              <a:t>Types</a:t>
            </a:r>
          </a:p>
          <a:p>
            <a:pPr lvl="1"/>
            <a:r>
              <a:rPr lang="en-US" sz="1900" dirty="0"/>
              <a:t>SISD</a:t>
            </a:r>
          </a:p>
          <a:p>
            <a:pPr lvl="1"/>
            <a:r>
              <a:rPr lang="en-US" sz="1900" dirty="0"/>
              <a:t>SIMD</a:t>
            </a:r>
          </a:p>
          <a:p>
            <a:pPr lvl="1"/>
            <a:r>
              <a:rPr lang="en-US" sz="1900" dirty="0"/>
              <a:t>MISD</a:t>
            </a:r>
          </a:p>
          <a:p>
            <a:pPr lvl="1"/>
            <a:r>
              <a:rPr lang="en-US" sz="1900" dirty="0"/>
              <a:t>MIMD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2C899206-8EE0-7042-BBDD-00B16EA75502}"/>
              </a:ext>
            </a:extLst>
          </p:cNvPr>
          <p:cNvGrpSpPr/>
          <p:nvPr/>
        </p:nvGrpSpPr>
        <p:grpSpPr>
          <a:xfrm>
            <a:off x="9611927" y="3120542"/>
            <a:ext cx="2407027" cy="3168544"/>
            <a:chOff x="9665716" y="3317766"/>
            <a:chExt cx="2407027" cy="31685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19561A6-7919-0B4D-95FB-38B67FD65459}"/>
                </a:ext>
              </a:extLst>
            </p:cNvPr>
            <p:cNvSpPr txBox="1"/>
            <p:nvPr/>
          </p:nvSpPr>
          <p:spPr>
            <a:xfrm>
              <a:off x="9950740" y="3634064"/>
              <a:ext cx="2111489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Instruction Pool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A338CC9-A090-8A45-8F6B-1BA54BC8E2EA}"/>
                </a:ext>
              </a:extLst>
            </p:cNvPr>
            <p:cNvSpPr txBox="1"/>
            <p:nvPr/>
          </p:nvSpPr>
          <p:spPr>
            <a:xfrm rot="16200000">
              <a:off x="8592761" y="5123913"/>
              <a:ext cx="2435352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Data Pool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722AF36-4304-0342-B605-C9BD2D69DA6A}"/>
                </a:ext>
              </a:extLst>
            </p:cNvPr>
            <p:cNvSpPr txBox="1"/>
            <p:nvPr/>
          </p:nvSpPr>
          <p:spPr>
            <a:xfrm>
              <a:off x="10372863" y="4165341"/>
              <a:ext cx="1362140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578B6B9-1615-484C-8B98-32624EE13EC0}"/>
                </a:ext>
              </a:extLst>
            </p:cNvPr>
            <p:cNvCxnSpPr>
              <a:cxnSpLocks/>
            </p:cNvCxnSpPr>
            <p:nvPr/>
          </p:nvCxnSpPr>
          <p:spPr>
            <a:xfrm>
              <a:off x="11948916" y="3922316"/>
              <a:ext cx="9877" cy="22046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EDDEB3A6-35C3-A147-967E-2373F83173E6}"/>
                </a:ext>
              </a:extLst>
            </p:cNvPr>
            <p:cNvCxnSpPr/>
            <p:nvPr/>
          </p:nvCxnSpPr>
          <p:spPr>
            <a:xfrm flipH="1">
              <a:off x="11734406" y="4212504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ABB7C42-BA77-0743-AA18-4F02E0F24BDF}"/>
                </a:ext>
              </a:extLst>
            </p:cNvPr>
            <p:cNvSpPr txBox="1"/>
            <p:nvPr/>
          </p:nvSpPr>
          <p:spPr>
            <a:xfrm>
              <a:off x="10372862" y="4803492"/>
              <a:ext cx="1362140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F4A77B8B-F63D-4C4C-A9BE-9372982D5E6E}"/>
                </a:ext>
              </a:extLst>
            </p:cNvPr>
            <p:cNvCxnSpPr/>
            <p:nvPr/>
          </p:nvCxnSpPr>
          <p:spPr>
            <a:xfrm flipH="1">
              <a:off x="11744283" y="4852261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A5C4A5A-3281-BE4E-9B80-996A372CBED1}"/>
                </a:ext>
              </a:extLst>
            </p:cNvPr>
            <p:cNvSpPr txBox="1"/>
            <p:nvPr/>
          </p:nvSpPr>
          <p:spPr>
            <a:xfrm>
              <a:off x="10382144" y="5441643"/>
              <a:ext cx="1362140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A5C093C9-7191-5D46-BD1C-99AA03C25C8B}"/>
                </a:ext>
              </a:extLst>
            </p:cNvPr>
            <p:cNvCxnSpPr/>
            <p:nvPr/>
          </p:nvCxnSpPr>
          <p:spPr>
            <a:xfrm flipH="1">
              <a:off x="11739217" y="5489609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AF9A9AA-AF93-5145-9A00-B1A2D89A4C62}"/>
                </a:ext>
              </a:extLst>
            </p:cNvPr>
            <p:cNvSpPr txBox="1"/>
            <p:nvPr/>
          </p:nvSpPr>
          <p:spPr>
            <a:xfrm>
              <a:off x="10382993" y="6079793"/>
              <a:ext cx="1362140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832F829B-D3F7-C14E-AEDF-85A1F7FBADC0}"/>
                </a:ext>
              </a:extLst>
            </p:cNvPr>
            <p:cNvCxnSpPr/>
            <p:nvPr/>
          </p:nvCxnSpPr>
          <p:spPr>
            <a:xfrm flipH="1">
              <a:off x="11744283" y="6126957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4C10A8A-B52D-6849-B2A7-DA61F5F0E56A}"/>
                </a:ext>
              </a:extLst>
            </p:cNvPr>
            <p:cNvSpPr txBox="1"/>
            <p:nvPr/>
          </p:nvSpPr>
          <p:spPr>
            <a:xfrm>
              <a:off x="9747005" y="3317766"/>
              <a:ext cx="2325738" cy="2616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SIMD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6223218C-A69C-9F46-902B-09E88ABD6C86}"/>
                </a:ext>
              </a:extLst>
            </p:cNvPr>
            <p:cNvCxnSpPr>
              <a:cxnSpLocks/>
            </p:cNvCxnSpPr>
            <p:nvPr/>
          </p:nvCxnSpPr>
          <p:spPr>
            <a:xfrm>
              <a:off x="9950740" y="4329747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855F6FD9-EE40-314F-B02C-A8E2C245547E}"/>
                </a:ext>
              </a:extLst>
            </p:cNvPr>
            <p:cNvCxnSpPr>
              <a:cxnSpLocks/>
            </p:cNvCxnSpPr>
            <p:nvPr/>
          </p:nvCxnSpPr>
          <p:spPr>
            <a:xfrm>
              <a:off x="9960021" y="4967898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3F0BDADC-4CE4-AA43-B1C6-109704AAC234}"/>
                </a:ext>
              </a:extLst>
            </p:cNvPr>
            <p:cNvCxnSpPr>
              <a:cxnSpLocks/>
            </p:cNvCxnSpPr>
            <p:nvPr/>
          </p:nvCxnSpPr>
          <p:spPr>
            <a:xfrm>
              <a:off x="9960021" y="5606049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626A0D0F-E7A6-534D-9DDF-5E5C565EFE16}"/>
                </a:ext>
              </a:extLst>
            </p:cNvPr>
            <p:cNvCxnSpPr>
              <a:cxnSpLocks/>
            </p:cNvCxnSpPr>
            <p:nvPr/>
          </p:nvCxnSpPr>
          <p:spPr>
            <a:xfrm>
              <a:off x="9960021" y="6244199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64035866-1B7D-E84A-8381-5C9B749297A0}"/>
              </a:ext>
            </a:extLst>
          </p:cNvPr>
          <p:cNvGrpSpPr/>
          <p:nvPr/>
        </p:nvGrpSpPr>
        <p:grpSpPr>
          <a:xfrm>
            <a:off x="9567164" y="1035025"/>
            <a:ext cx="2571047" cy="1718693"/>
            <a:chOff x="9670580" y="1576970"/>
            <a:chExt cx="2571047" cy="171869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9DC0EBE-68E9-864E-BBE4-EC21D8607DA5}"/>
                </a:ext>
              </a:extLst>
            </p:cNvPr>
            <p:cNvSpPr txBox="1"/>
            <p:nvPr/>
          </p:nvSpPr>
          <p:spPr>
            <a:xfrm>
              <a:off x="10033564" y="1852540"/>
              <a:ext cx="2059300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Instruction Pool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7EB7EAD5-9C0B-5A47-98CF-29B45E980338}"/>
                </a:ext>
              </a:extLst>
            </p:cNvPr>
            <p:cNvSpPr txBox="1"/>
            <p:nvPr/>
          </p:nvSpPr>
          <p:spPr>
            <a:xfrm rot="16200000">
              <a:off x="9280780" y="2616421"/>
              <a:ext cx="1069042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Data Pool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EA30D096-433E-614B-82BD-051E7801A51F}"/>
                </a:ext>
              </a:extLst>
            </p:cNvPr>
            <p:cNvSpPr txBox="1"/>
            <p:nvPr/>
          </p:nvSpPr>
          <p:spPr>
            <a:xfrm>
              <a:off x="10377489" y="2548223"/>
              <a:ext cx="1362141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B602783-2D42-C54F-B99A-21C109F510A7}"/>
                </a:ext>
              </a:extLst>
            </p:cNvPr>
            <p:cNvCxnSpPr>
              <a:cxnSpLocks/>
            </p:cNvCxnSpPr>
            <p:nvPr/>
          </p:nvCxnSpPr>
          <p:spPr>
            <a:xfrm>
              <a:off x="11968051" y="2147768"/>
              <a:ext cx="0" cy="44272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xmlns="" id="{F3AEEB7F-ACD4-5E4B-A280-6527ED1952DB}"/>
                </a:ext>
              </a:extLst>
            </p:cNvPr>
            <p:cNvCxnSpPr/>
            <p:nvPr/>
          </p:nvCxnSpPr>
          <p:spPr>
            <a:xfrm flipH="1">
              <a:off x="11755971" y="2590491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xmlns="" id="{553271C9-CE74-4F47-B975-33B65692F702}"/>
                </a:ext>
              </a:extLst>
            </p:cNvPr>
            <p:cNvCxnSpPr>
              <a:cxnSpLocks/>
            </p:cNvCxnSpPr>
            <p:nvPr/>
          </p:nvCxnSpPr>
          <p:spPr>
            <a:xfrm>
              <a:off x="9955366" y="2710117"/>
              <a:ext cx="422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65780F1-3D50-2B48-AFA9-4326EB605F25}"/>
                </a:ext>
              </a:extLst>
            </p:cNvPr>
            <p:cNvSpPr txBox="1"/>
            <p:nvPr/>
          </p:nvSpPr>
          <p:spPr>
            <a:xfrm>
              <a:off x="9747005" y="1576970"/>
              <a:ext cx="2494622" cy="2616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SISD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C31D41E2-8A5E-1640-8509-E956DA9C3621}"/>
              </a:ext>
            </a:extLst>
          </p:cNvPr>
          <p:cNvGrpSpPr/>
          <p:nvPr/>
        </p:nvGrpSpPr>
        <p:grpSpPr>
          <a:xfrm>
            <a:off x="5227819" y="1037483"/>
            <a:ext cx="3326696" cy="1718766"/>
            <a:chOff x="6059351" y="1250672"/>
            <a:chExt cx="3326696" cy="17187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345654E-EAFA-A34B-B467-34C294346AEA}"/>
                </a:ext>
              </a:extLst>
            </p:cNvPr>
            <p:cNvSpPr txBox="1"/>
            <p:nvPr/>
          </p:nvSpPr>
          <p:spPr>
            <a:xfrm>
              <a:off x="6422335" y="1526315"/>
              <a:ext cx="2963712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Instruction Pool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EF1D7A7-3CA3-B445-BA79-2472A8EAF32B}"/>
                </a:ext>
              </a:extLst>
            </p:cNvPr>
            <p:cNvSpPr txBox="1"/>
            <p:nvPr/>
          </p:nvSpPr>
          <p:spPr>
            <a:xfrm rot="16200000">
              <a:off x="5669551" y="2290196"/>
              <a:ext cx="1069042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Data Pool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2F6D5F2-CB0E-944C-990D-AD3534F76BDC}"/>
                </a:ext>
              </a:extLst>
            </p:cNvPr>
            <p:cNvSpPr txBox="1"/>
            <p:nvPr/>
          </p:nvSpPr>
          <p:spPr>
            <a:xfrm>
              <a:off x="6652465" y="2142883"/>
              <a:ext cx="1078406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68E32DD5-5CCE-744B-ABAE-501CD4F7EB60}"/>
                </a:ext>
              </a:extLst>
            </p:cNvPr>
            <p:cNvGrpSpPr/>
            <p:nvPr/>
          </p:nvGrpSpPr>
          <p:grpSpPr>
            <a:xfrm>
              <a:off x="9072453" y="1807264"/>
              <a:ext cx="214510" cy="559966"/>
              <a:chOff x="8144742" y="1821543"/>
              <a:chExt cx="214510" cy="55996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92F4F17C-02C8-3E4B-A55A-4D80B00AE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6822" y="1821543"/>
                <a:ext cx="0" cy="4427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xmlns="" id="{B4002229-E79D-C343-9ECE-5FF0F8799754}"/>
                  </a:ext>
                </a:extLst>
              </p:cNvPr>
              <p:cNvCxnSpPr/>
              <p:nvPr/>
            </p:nvCxnSpPr>
            <p:spPr>
              <a:xfrm flipH="1">
                <a:off x="8144742" y="2264266"/>
                <a:ext cx="214510" cy="117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EC5E3112-B756-4243-8625-A3BE949D8353}"/>
                </a:ext>
              </a:extLst>
            </p:cNvPr>
            <p:cNvCxnSpPr>
              <a:cxnSpLocks/>
            </p:cNvCxnSpPr>
            <p:nvPr/>
          </p:nvCxnSpPr>
          <p:spPr>
            <a:xfrm>
              <a:off x="6344137" y="2383892"/>
              <a:ext cx="2919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7E32E57-E270-7E49-B44C-6496CCC14F34}"/>
                </a:ext>
              </a:extLst>
            </p:cNvPr>
            <p:cNvSpPr txBox="1"/>
            <p:nvPr/>
          </p:nvSpPr>
          <p:spPr>
            <a:xfrm>
              <a:off x="6597355" y="1250672"/>
              <a:ext cx="2494622" cy="2616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MISD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8132E8C-DBB7-094D-AD3D-06FFE3CA3B42}"/>
                </a:ext>
              </a:extLst>
            </p:cNvPr>
            <p:cNvSpPr txBox="1"/>
            <p:nvPr/>
          </p:nvSpPr>
          <p:spPr>
            <a:xfrm>
              <a:off x="7984520" y="2139753"/>
              <a:ext cx="1078406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104" name="Straight Arrow Connector 57">
              <a:extLst>
                <a:ext uri="{FF2B5EF4-FFF2-40B4-BE49-F238E27FC236}">
                  <a16:creationId xmlns:a16="http://schemas.microsoft.com/office/drawing/2014/main" xmlns="" id="{04418E31-8901-F541-A5C4-95DB2D32A6C9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6360838" y="2046860"/>
              <a:ext cx="1623682" cy="331256"/>
            </a:xfrm>
            <a:prstGeom prst="bentConnector3">
              <a:avLst>
                <a:gd name="adj1" fmla="val 89753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7C2EC2F-22F5-0F4C-847C-77B63442ECA9}"/>
              </a:ext>
            </a:extLst>
          </p:cNvPr>
          <p:cNvGrpSpPr/>
          <p:nvPr/>
        </p:nvGrpSpPr>
        <p:grpSpPr>
          <a:xfrm>
            <a:off x="4986734" y="2989737"/>
            <a:ext cx="4034237" cy="3307020"/>
            <a:chOff x="5040523" y="3186961"/>
            <a:chExt cx="4034237" cy="33070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EFA8B86-A01A-3B45-AD7F-71890EB94FA2}"/>
                </a:ext>
              </a:extLst>
            </p:cNvPr>
            <p:cNvSpPr txBox="1"/>
            <p:nvPr/>
          </p:nvSpPr>
          <p:spPr>
            <a:xfrm>
              <a:off x="5328067" y="3454242"/>
              <a:ext cx="3746693" cy="2894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Instruction Pool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3100012-928D-BD4C-8C90-2D44AE66C8F7}"/>
                </a:ext>
              </a:extLst>
            </p:cNvPr>
            <p:cNvSpPr txBox="1"/>
            <p:nvPr/>
          </p:nvSpPr>
          <p:spPr>
            <a:xfrm>
              <a:off x="5733525" y="4047356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BC9E1A6-C569-5C4F-BFC7-B556DCBDDB16}"/>
                </a:ext>
              </a:extLst>
            </p:cNvPr>
            <p:cNvSpPr txBox="1"/>
            <p:nvPr/>
          </p:nvSpPr>
          <p:spPr>
            <a:xfrm>
              <a:off x="5733524" y="4685507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22AF57B-CEF5-F143-BA93-9555F83311F8}"/>
                </a:ext>
              </a:extLst>
            </p:cNvPr>
            <p:cNvSpPr txBox="1"/>
            <p:nvPr/>
          </p:nvSpPr>
          <p:spPr>
            <a:xfrm>
              <a:off x="5742806" y="5323658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EFEB1F0-C1B3-2343-9495-7881EF09F37B}"/>
                </a:ext>
              </a:extLst>
            </p:cNvPr>
            <p:cNvSpPr txBox="1"/>
            <p:nvPr/>
          </p:nvSpPr>
          <p:spPr>
            <a:xfrm>
              <a:off x="5743655" y="5961808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E081DE0-43DC-0B4E-BADD-22C5D4605F44}"/>
                </a:ext>
              </a:extLst>
            </p:cNvPr>
            <p:cNvCxnSpPr>
              <a:cxnSpLocks/>
            </p:cNvCxnSpPr>
            <p:nvPr/>
          </p:nvCxnSpPr>
          <p:spPr>
            <a:xfrm>
              <a:off x="8951857" y="3746514"/>
              <a:ext cx="6615" cy="236469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8DD8CB85-34DB-8748-B223-1E7D6B4EC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8301" y="4196759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3410295C-0FC2-AA4C-BC72-0DD188981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8178" y="4836516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AAE92B2C-A531-CB4F-B329-4F8D34EA96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3112" y="5473864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C1A3CB09-C8C3-4F4F-BE12-3C735877C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8178" y="6111212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1254DCB-B279-7D47-B707-09027FFCB3AF}"/>
                </a:ext>
              </a:extLst>
            </p:cNvPr>
            <p:cNvSpPr txBox="1"/>
            <p:nvPr/>
          </p:nvSpPr>
          <p:spPr>
            <a:xfrm>
              <a:off x="5904054" y="3186961"/>
              <a:ext cx="2325738" cy="2616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MIMD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578CB977-4B81-0348-9462-832DE9F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1402" y="4305404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E3743402-46C6-964B-87C8-BC8C5F203101}"/>
                </a:ext>
              </a:extLst>
            </p:cNvPr>
            <p:cNvCxnSpPr>
              <a:cxnSpLocks/>
            </p:cNvCxnSpPr>
            <p:nvPr/>
          </p:nvCxnSpPr>
          <p:spPr>
            <a:xfrm>
              <a:off x="5320683" y="4943555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D1CE4F5D-F30C-C544-B3D1-5B9BDA0F5823}"/>
                </a:ext>
              </a:extLst>
            </p:cNvPr>
            <p:cNvCxnSpPr>
              <a:cxnSpLocks/>
            </p:cNvCxnSpPr>
            <p:nvPr/>
          </p:nvCxnSpPr>
          <p:spPr>
            <a:xfrm>
              <a:off x="5320683" y="5581706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F1594151-F66D-3D41-9DEB-6D5BA314C272}"/>
                </a:ext>
              </a:extLst>
            </p:cNvPr>
            <p:cNvCxnSpPr>
              <a:cxnSpLocks/>
            </p:cNvCxnSpPr>
            <p:nvPr/>
          </p:nvCxnSpPr>
          <p:spPr>
            <a:xfrm>
              <a:off x="5320683" y="6219856"/>
              <a:ext cx="4221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15D162A-2EB8-454D-AE5D-80857C33C57F}"/>
                </a:ext>
              </a:extLst>
            </p:cNvPr>
            <p:cNvSpPr txBox="1"/>
            <p:nvPr/>
          </p:nvSpPr>
          <p:spPr>
            <a:xfrm>
              <a:off x="7528619" y="4067041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ED34491-2236-5147-878F-E43CE8740333}"/>
                </a:ext>
              </a:extLst>
            </p:cNvPr>
            <p:cNvSpPr txBox="1"/>
            <p:nvPr/>
          </p:nvSpPr>
          <p:spPr>
            <a:xfrm>
              <a:off x="7528618" y="4705192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C154BB9-3A79-804F-A709-DCD19522EF13}"/>
                </a:ext>
              </a:extLst>
            </p:cNvPr>
            <p:cNvSpPr txBox="1"/>
            <p:nvPr/>
          </p:nvSpPr>
          <p:spPr>
            <a:xfrm>
              <a:off x="7537900" y="5343343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459B8E7-9166-E648-BD1A-166F9E2E1B9E}"/>
                </a:ext>
              </a:extLst>
            </p:cNvPr>
            <p:cNvSpPr txBox="1"/>
            <p:nvPr/>
          </p:nvSpPr>
          <p:spPr>
            <a:xfrm>
              <a:off x="7538749" y="5981493"/>
              <a:ext cx="1210875" cy="4767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Processing Unit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B32A7C4-3C50-1349-AC72-96CDC546A98C}"/>
                </a:ext>
              </a:extLst>
            </p:cNvPr>
            <p:cNvCxnSpPr>
              <a:cxnSpLocks/>
            </p:cNvCxnSpPr>
            <p:nvPr/>
          </p:nvCxnSpPr>
          <p:spPr>
            <a:xfrm>
              <a:off x="7152835" y="3746514"/>
              <a:ext cx="20926" cy="236469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2816723E-C390-D64C-8B10-4C4787CF2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1952" y="4188160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BB0B624B-7DFB-AB46-B20A-59422E6A5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1829" y="4827917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315E5A11-8290-0A41-9AEC-DCFA6B6BA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6763" y="5465265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58401E3D-C9E5-0443-A1A5-25A97BAAE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1829" y="6102613"/>
              <a:ext cx="214510" cy="11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EEA29425-0179-104F-AD81-16C7E6746894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5334827" y="4606189"/>
              <a:ext cx="2193791" cy="337366"/>
            </a:xfrm>
            <a:prstGeom prst="bentConnector3">
              <a:avLst>
                <a:gd name="adj1" fmla="val 88617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6" name="Straight Arrow Connector 57">
              <a:extLst>
                <a:ext uri="{FF2B5EF4-FFF2-40B4-BE49-F238E27FC236}">
                  <a16:creationId xmlns:a16="http://schemas.microsoft.com/office/drawing/2014/main" xmlns="" id="{46475AA4-CEB7-7646-9814-2A76DCCFF28F}"/>
                </a:ext>
              </a:extLst>
            </p:cNvPr>
            <p:cNvCxnSpPr>
              <a:cxnSpLocks/>
            </p:cNvCxnSpPr>
            <p:nvPr/>
          </p:nvCxnSpPr>
          <p:spPr>
            <a:xfrm>
              <a:off x="5331062" y="5242302"/>
              <a:ext cx="2193791" cy="337366"/>
            </a:xfrm>
            <a:prstGeom prst="bentConnector3">
              <a:avLst>
                <a:gd name="adj1" fmla="val 89968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7" name="Straight Arrow Connector 57">
              <a:extLst>
                <a:ext uri="{FF2B5EF4-FFF2-40B4-BE49-F238E27FC236}">
                  <a16:creationId xmlns:a16="http://schemas.microsoft.com/office/drawing/2014/main" xmlns="" id="{899F9516-4C0A-DA46-B813-CB77439F5ECB}"/>
                </a:ext>
              </a:extLst>
            </p:cNvPr>
            <p:cNvCxnSpPr>
              <a:cxnSpLocks/>
            </p:cNvCxnSpPr>
            <p:nvPr/>
          </p:nvCxnSpPr>
          <p:spPr>
            <a:xfrm>
              <a:off x="5331061" y="5880451"/>
              <a:ext cx="2193791" cy="337366"/>
            </a:xfrm>
            <a:prstGeom prst="bentConnector3">
              <a:avLst>
                <a:gd name="adj1" fmla="val 89968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Straight Arrow Connector 57">
              <a:extLst>
                <a:ext uri="{FF2B5EF4-FFF2-40B4-BE49-F238E27FC236}">
                  <a16:creationId xmlns:a16="http://schemas.microsoft.com/office/drawing/2014/main" xmlns="" id="{B1D141B9-F4B4-F94B-BFAE-C599736254E0}"/>
                </a:ext>
              </a:extLst>
            </p:cNvPr>
            <p:cNvCxnSpPr>
              <a:cxnSpLocks/>
            </p:cNvCxnSpPr>
            <p:nvPr/>
          </p:nvCxnSpPr>
          <p:spPr>
            <a:xfrm>
              <a:off x="5331061" y="3954834"/>
              <a:ext cx="2193791" cy="337366"/>
            </a:xfrm>
            <a:prstGeom prst="bentConnector3">
              <a:avLst>
                <a:gd name="adj1" fmla="val 89968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A30B7AC-32F6-4748-B313-3134120B18E7}"/>
                </a:ext>
              </a:extLst>
            </p:cNvPr>
            <p:cNvSpPr txBox="1"/>
            <p:nvPr/>
          </p:nvSpPr>
          <p:spPr>
            <a:xfrm rot="16200000">
              <a:off x="3853495" y="5017512"/>
              <a:ext cx="2663497" cy="2894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/>
                <a:t>Data Pool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1148081"/>
            <a:ext cx="11904939" cy="4970497"/>
          </a:xfrm>
        </p:spPr>
        <p:txBody>
          <a:bodyPr>
            <a:normAutofit fontScale="92500"/>
          </a:bodyPr>
          <a:lstStyle/>
          <a:p>
            <a:r>
              <a:rPr lang="en-US" dirty="0"/>
              <a:t>Choose between code manageability and portability and speed:</a:t>
            </a:r>
          </a:p>
          <a:p>
            <a:r>
              <a:rPr lang="en-US" dirty="0"/>
              <a:t>Use different levels of abstraction</a:t>
            </a:r>
          </a:p>
          <a:p>
            <a:pPr lvl="1"/>
            <a:r>
              <a:rPr lang="en-US" dirty="0"/>
              <a:t>Assembly</a:t>
            </a:r>
          </a:p>
          <a:p>
            <a:pPr lvl="1"/>
            <a:r>
              <a:rPr lang="en-US" dirty="0"/>
              <a:t>Intrinsic</a:t>
            </a:r>
          </a:p>
          <a:p>
            <a:pPr lvl="1"/>
            <a:r>
              <a:rPr lang="en-US" dirty="0"/>
              <a:t>Wrapper functions or classes in C or C++ (using </a:t>
            </a:r>
            <a:r>
              <a:rPr lang="en-US" dirty="0" err="1"/>
              <a:t>intrinsics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Custom languages like </a:t>
            </a:r>
            <a:r>
              <a:rPr lang="en-US" dirty="0" err="1"/>
              <a:t>Cilk</a:t>
            </a:r>
            <a:r>
              <a:rPr lang="en-US" dirty="0"/>
              <a:t>/</a:t>
            </a:r>
            <a:r>
              <a:rPr lang="en-US" dirty="0" err="1"/>
              <a:t>Cilk</a:t>
            </a:r>
            <a:r>
              <a:rPr lang="en-US" dirty="0"/>
              <a:t>++</a:t>
            </a:r>
          </a:p>
          <a:p>
            <a:pPr lvl="1"/>
            <a:r>
              <a:rPr lang="en-US" dirty="0" err="1"/>
              <a:t>Autovectorization</a:t>
            </a:r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0656" y="3152923"/>
            <a:ext cx="0" cy="2710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5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11" y="89475"/>
            <a:ext cx="11995109" cy="796527"/>
          </a:xfrm>
        </p:spPr>
        <p:txBody>
          <a:bodyPr>
            <a:normAutofit fontScale="90000"/>
          </a:bodyPr>
          <a:lstStyle/>
          <a:p>
            <a:r>
              <a:rPr lang="en-US" dirty="0"/>
              <a:t>SIMD: SSE, AVX &amp; FMA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0" y="1048054"/>
            <a:ext cx="11892879" cy="1378048"/>
          </a:xfrm>
        </p:spPr>
        <p:txBody>
          <a:bodyPr>
            <a:normAutofit/>
          </a:bodyPr>
          <a:lstStyle/>
          <a:p>
            <a:r>
              <a:rPr lang="en-US" dirty="0"/>
              <a:t>The use of SIMD instructions in </a:t>
            </a:r>
            <a:r>
              <a:rPr lang="en-US" dirty="0" err="1">
                <a:solidFill>
                  <a:srgbClr val="FF0000"/>
                </a:solidFill>
              </a:rPr>
              <a:t>vectorized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code can give good performance gains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831" y="2901009"/>
            <a:ext cx="1641527" cy="686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(S)SSE 1,2,3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296" y="2901008"/>
            <a:ext cx="1641527" cy="686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SSE 4.1, 4.2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0761" y="2915608"/>
            <a:ext cx="1641527" cy="686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AVX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08226" y="2915608"/>
            <a:ext cx="1641527" cy="686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AVX2 + FMA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474" y="3738915"/>
            <a:ext cx="13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1999</a:t>
            </a:r>
          </a:p>
          <a:p>
            <a:r>
              <a:rPr lang="en-US" dirty="0"/>
              <a:t>Width 128b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7939" y="3738915"/>
            <a:ext cx="13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2007</a:t>
            </a:r>
          </a:p>
          <a:p>
            <a:r>
              <a:rPr lang="en-US" dirty="0"/>
              <a:t>Width 128b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5404" y="3738914"/>
            <a:ext cx="13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2011</a:t>
            </a:r>
          </a:p>
          <a:p>
            <a:r>
              <a:rPr lang="en-US" dirty="0"/>
              <a:t>Width 256b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2869" y="3738923"/>
            <a:ext cx="13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2013</a:t>
            </a:r>
          </a:p>
          <a:p>
            <a:r>
              <a:rPr lang="en-US" dirty="0"/>
              <a:t>Width 256b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85689" y="2901007"/>
            <a:ext cx="1641527" cy="686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AVX-512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820332" y="3738911"/>
            <a:ext cx="13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2016</a:t>
            </a:r>
          </a:p>
          <a:p>
            <a:r>
              <a:rPr lang="en-US" dirty="0"/>
              <a:t>Width 512b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29411" y="4827291"/>
            <a:ext cx="11095548" cy="642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256b -&gt; 8 floats or 4 doubles (possibility of 4 or 8 speedup)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3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52" y="89475"/>
            <a:ext cx="11995110" cy="7738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used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ultiply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52" y="1033671"/>
            <a:ext cx="11995110" cy="50774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are instructions which can do calculations of the form: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	A &lt;-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A*C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+ B </a:t>
            </a:r>
            <a:r>
              <a:rPr lang="en-US" dirty="0">
                <a:latin typeface="Courier"/>
                <a:cs typeface="Courier"/>
              </a:rPr>
              <a:t>or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	A &lt;</a:t>
            </a:r>
            <a:r>
              <a:rPr lang="en-US">
                <a:solidFill>
                  <a:srgbClr val="FF0000"/>
                </a:solidFill>
                <a:latin typeface="Courier"/>
                <a:cs typeface="Courier"/>
              </a:rPr>
              <a:t>- </a:t>
            </a:r>
            <a:r>
              <a:rPr lang="en-US" smtClean="0">
                <a:solidFill>
                  <a:srgbClr val="FF0000"/>
                </a:solidFill>
                <a:latin typeface="Courier"/>
                <a:cs typeface="Courier"/>
              </a:rPr>
              <a:t>B*C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+ A</a:t>
            </a:r>
          </a:p>
          <a:p>
            <a:r>
              <a:rPr lang="en-US" dirty="0"/>
              <a:t>Can bring gain because one instructions replaces a multiply and add instruction (reduces throughput cycles and latency)</a:t>
            </a:r>
          </a:p>
          <a:p>
            <a:r>
              <a:rPr lang="en-US" dirty="0"/>
              <a:t>Is also a SIMD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8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6"/>
            <a:ext cx="11983154" cy="739732"/>
          </a:xfrm>
        </p:spPr>
        <p:txBody>
          <a:bodyPr>
            <a:normAutofit fontScale="90000"/>
          </a:bodyPr>
          <a:lstStyle/>
          <a:p>
            <a:r>
              <a:rPr lang="en-US" dirty="0"/>
              <a:t>FMA and 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1033671"/>
            <a:ext cx="11983154" cy="5084908"/>
          </a:xfrm>
        </p:spPr>
        <p:txBody>
          <a:bodyPr>
            <a:normAutofit fontScale="92500"/>
          </a:bodyPr>
          <a:lstStyle/>
          <a:p>
            <a:r>
              <a:rPr lang="en-US" dirty="0"/>
              <a:t>FMA is specified to round only once</a:t>
            </a:r>
          </a:p>
          <a:p>
            <a:pPr lvl="1"/>
            <a:r>
              <a:rPr lang="en-US" dirty="0"/>
              <a:t>Therefore FMA is a change which can affect the result of a calculation compared to using separate multiply and add operations</a:t>
            </a:r>
          </a:p>
          <a:p>
            <a:r>
              <a:rPr lang="en-US" dirty="0"/>
              <a:t>Enable with:</a:t>
            </a:r>
          </a:p>
          <a:p>
            <a:r>
              <a:rPr lang="en-US" dirty="0"/>
              <a:t>GCC:</a:t>
            </a:r>
          </a:p>
          <a:p>
            <a:pPr lvl="1"/>
            <a:r>
              <a:rPr lang="en-US" dirty="0"/>
              <a:t>Will use FMA if it is compiling for an architecture that has it</a:t>
            </a:r>
          </a:p>
          <a:p>
            <a:pPr lvl="2"/>
            <a:r>
              <a:rPr lang="en-US" dirty="0"/>
              <a:t>May be explicitly set with </a:t>
            </a:r>
            <a:r>
              <a:rPr lang="mr-IN" dirty="0"/>
              <a:t>–</a:t>
            </a:r>
            <a:r>
              <a:rPr lang="en-US" dirty="0" err="1"/>
              <a:t>mfma</a:t>
            </a:r>
            <a:r>
              <a:rPr lang="en-US" dirty="0"/>
              <a:t> or </a:t>
            </a:r>
            <a:r>
              <a:rPr lang="mr-IN" dirty="0"/>
              <a:t>–</a:t>
            </a:r>
            <a:r>
              <a:rPr lang="en-US" dirty="0" err="1"/>
              <a:t>mno-fma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6"/>
            <a:ext cx="11983154" cy="7397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Autovectorization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954157"/>
            <a:ext cx="11983154" cy="51644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Depends on compiler and version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Can get great speedups (x2 or more) with little change of the source code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Compiler can generate a report to help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Source code remains architecture independent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be delicate. A small change of the source can stop the compiler </a:t>
            </a:r>
            <a:r>
              <a:rPr lang="en-US" dirty="0" err="1">
                <a:solidFill>
                  <a:srgbClr val="FF0000"/>
                </a:solidFill>
              </a:rPr>
              <a:t>autovectorizing</a:t>
            </a:r>
            <a:r>
              <a:rPr lang="en-US" dirty="0">
                <a:solidFill>
                  <a:srgbClr val="FF0000"/>
                </a:solidFill>
              </a:rPr>
              <a:t>, causing a large change in performance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Lots of compiler options that affect the </a:t>
            </a:r>
            <a:r>
              <a:rPr lang="en-US" dirty="0" err="1">
                <a:solidFill>
                  <a:srgbClr val="FF0000"/>
                </a:solidFill>
              </a:rPr>
              <a:t>autovectorization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Usually you could have bigger gains using </a:t>
            </a:r>
            <a:r>
              <a:rPr lang="en-US" dirty="0" err="1">
                <a:solidFill>
                  <a:srgbClr val="FF0000"/>
                </a:solidFill>
              </a:rPr>
              <a:t>intrinsics</a:t>
            </a:r>
            <a:r>
              <a:rPr lang="en-US" dirty="0">
                <a:solidFill>
                  <a:srgbClr val="FF0000"/>
                </a:solidFill>
              </a:rPr>
              <a:t> or assembly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Some compiler options which help </a:t>
            </a:r>
            <a:r>
              <a:rPr lang="en-US" dirty="0" err="1">
                <a:solidFill>
                  <a:srgbClr val="FF0000"/>
                </a:solidFill>
              </a:rPr>
              <a:t>autovectorization</a:t>
            </a:r>
            <a:r>
              <a:rPr lang="en-US" dirty="0">
                <a:solidFill>
                  <a:srgbClr val="FF0000"/>
                </a:solidFill>
              </a:rPr>
              <a:t> can change the way FP operations are done: you have to be aware when that may be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97488"/>
      </p:ext>
    </p:extLst>
  </p:cSld>
  <p:clrMapOvr>
    <a:masterClrMapping/>
  </p:clrMapOvr>
</p:sld>
</file>

<file path=ppt/theme/theme1.xml><?xml version="1.0" encoding="utf-8"?>
<a:theme xmlns:a="http://schemas.openxmlformats.org/drawingml/2006/main" name="2_CERNcobrandi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ew Template Aug'18" id="{B75E2C63-4BED-9947-A74A-2789AD9CCA40}" vid="{19E338E9-C8A3-114D-A08B-9E3E938DC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2_CERNcobrandi16-9</Template>
  <TotalTime>4868</TotalTime>
  <Words>2196</Words>
  <Application>Microsoft Macintosh PowerPoint</Application>
  <PresentationFormat>Custom</PresentationFormat>
  <Paragraphs>380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2_CERNcobrandi16-9</vt:lpstr>
      <vt:lpstr>PowerPoint Presentation</vt:lpstr>
      <vt:lpstr>Behind the scenes perspective:  Into the abyss of profiling for performance  Part II</vt:lpstr>
      <vt:lpstr>Sources of Parallelism in Modern Architectures</vt:lpstr>
      <vt:lpstr>Flynn’s taxonomy: Can be a programmer’s guideline</vt:lpstr>
      <vt:lpstr>Using SIMD</vt:lpstr>
      <vt:lpstr>SIMD: SSE, AVX &amp; FMA</vt:lpstr>
      <vt:lpstr>Fused Multiply Add</vt:lpstr>
      <vt:lpstr>FMA and floating point</vt:lpstr>
      <vt:lpstr>Autovectorization</vt:lpstr>
      <vt:lpstr>Autovectorization</vt:lpstr>
      <vt:lpstr>Autovectorization difficulties</vt:lpstr>
      <vt:lpstr>Using autovectorization</vt:lpstr>
      <vt:lpstr>FP caution</vt:lpstr>
      <vt:lpstr>SoA vs AoS</vt:lpstr>
      <vt:lpstr>Software processes &amp; threads</vt:lpstr>
      <vt:lpstr>Processes &amp; threads</vt:lpstr>
      <vt:lpstr>Parallel computing</vt:lpstr>
      <vt:lpstr>Parallel Programming</vt:lpstr>
      <vt:lpstr>OpenMP</vt:lpstr>
      <vt:lpstr>OpenMP</vt:lpstr>
      <vt:lpstr>OpenMP</vt:lpstr>
      <vt:lpstr>Parallel regions</vt:lpstr>
      <vt:lpstr>Parallel for-loops</vt:lpstr>
      <vt:lpstr>Sharing control</vt:lpstr>
      <vt:lpstr>The private clause</vt:lpstr>
      <vt:lpstr>Variations on sharing control</vt:lpstr>
      <vt:lpstr>Reductions</vt:lpstr>
      <vt:lpstr>Reduction example</vt:lpstr>
      <vt:lpstr>Exercise 4 – Use SIMD in the matrix multiplication</vt:lpstr>
      <vt:lpstr>Intel SDE</vt:lpstr>
      <vt:lpstr>Exercise 5 - OpenMP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Servesh Muralidharan</dc:creator>
  <cp:lastModifiedBy>David Smith</cp:lastModifiedBy>
  <cp:revision>75</cp:revision>
  <cp:lastPrinted>2018-05-14T16:38:34Z</cp:lastPrinted>
  <dcterms:created xsi:type="dcterms:W3CDTF">2018-08-17T10:10:56Z</dcterms:created>
  <dcterms:modified xsi:type="dcterms:W3CDTF">2018-08-29T07:30:26Z</dcterms:modified>
</cp:coreProperties>
</file>