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3"/>
  </p:notesMasterIdLst>
  <p:sldIdLst>
    <p:sldId id="256" r:id="rId2"/>
    <p:sldId id="268" r:id="rId3"/>
    <p:sldId id="260" r:id="rId4"/>
    <p:sldId id="281" r:id="rId5"/>
    <p:sldId id="282" r:id="rId6"/>
    <p:sldId id="333" r:id="rId7"/>
    <p:sldId id="385" r:id="rId8"/>
    <p:sldId id="383" r:id="rId9"/>
    <p:sldId id="384" r:id="rId10"/>
    <p:sldId id="389" r:id="rId11"/>
    <p:sldId id="370" r:id="rId12"/>
    <p:sldId id="372" r:id="rId13"/>
    <p:sldId id="371" r:id="rId14"/>
    <p:sldId id="373" r:id="rId15"/>
    <p:sldId id="390" r:id="rId16"/>
    <p:sldId id="376" r:id="rId17"/>
    <p:sldId id="394" r:id="rId18"/>
    <p:sldId id="393" r:id="rId19"/>
    <p:sldId id="395" r:id="rId20"/>
    <p:sldId id="396" r:id="rId21"/>
    <p:sldId id="397" r:id="rId22"/>
    <p:sldId id="398" r:id="rId23"/>
    <p:sldId id="399" r:id="rId24"/>
    <p:sldId id="401" r:id="rId25"/>
    <p:sldId id="402" r:id="rId26"/>
    <p:sldId id="403" r:id="rId27"/>
    <p:sldId id="404" r:id="rId28"/>
    <p:sldId id="405" r:id="rId29"/>
    <p:sldId id="272" r:id="rId30"/>
    <p:sldId id="391" r:id="rId31"/>
    <p:sldId id="3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081"/>
    <a:srgbClr val="FFFFFF"/>
    <a:srgbClr val="99BDCB"/>
    <a:srgbClr val="4C7F94"/>
    <a:srgbClr val="C7DBE3"/>
    <a:srgbClr val="9E1F63"/>
    <a:srgbClr val="D2D6EA"/>
    <a:srgbClr val="8A94C8"/>
    <a:srgbClr val="717EBD"/>
    <a:srgbClr val="ACB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9" autoAdjust="0"/>
    <p:restoredTop sz="74031" autoAdjust="0"/>
  </p:normalViewPr>
  <p:slideViewPr>
    <p:cSldViewPr snapToGrid="0">
      <p:cViewPr>
        <p:scale>
          <a:sx n="90" d="100"/>
          <a:sy n="90" d="100"/>
        </p:scale>
        <p:origin x="1548" y="66"/>
      </p:cViewPr>
      <p:guideLst/>
    </p:cSldViewPr>
  </p:slideViewPr>
  <p:notesTextViewPr>
    <p:cViewPr>
      <p:scale>
        <a:sx n="3" d="2"/>
        <a:sy n="3" d="2"/>
      </p:scale>
      <p:origin x="0" y="0"/>
    </p:cViewPr>
  </p:notesTextViewPr>
  <p:notesViewPr>
    <p:cSldViewPr snapToGrid="0">
      <p:cViewPr varScale="1">
        <p:scale>
          <a:sx n="87" d="100"/>
          <a:sy n="87" d="100"/>
        </p:scale>
        <p:origin x="37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F5CB1A4-0FB1-4DF7-9CCA-FE98AECF8319}"/>
    <pc:docChg chg="delSld modSld">
      <pc:chgData name="" userId="" providerId="" clId="Web-{6F5CB1A4-0FB1-4DF7-9CCA-FE98AECF8319}" dt="2018-02-16T10:33:20.376" v="23"/>
      <pc:docMkLst>
        <pc:docMk/>
      </pc:docMkLst>
      <pc:sldChg chg="modSp">
        <pc:chgData name="" userId="" providerId="" clId="Web-{6F5CB1A4-0FB1-4DF7-9CCA-FE98AECF8319}" dt="2018-02-16T10:33:20.376" v="23"/>
        <pc:sldMkLst>
          <pc:docMk/>
          <pc:sldMk cId="3179814455" sldId="336"/>
        </pc:sldMkLst>
        <pc:spChg chg="mod">
          <ac:chgData name="" userId="" providerId="" clId="Web-{6F5CB1A4-0FB1-4DF7-9CCA-FE98AECF8319}" dt="2018-02-16T10:33:20.376" v="23"/>
          <ac:spMkLst>
            <pc:docMk/>
            <pc:sldMk cId="3179814455" sldId="336"/>
            <ac:spMk id="9" creationId="{00000000-0000-0000-0000-000000000000}"/>
          </ac:spMkLst>
        </pc:spChg>
      </pc:sldChg>
      <pc:sldChg chg="del">
        <pc:chgData name="" userId="" providerId="" clId="Web-{6F5CB1A4-0FB1-4DF7-9CCA-FE98AECF8319}" dt="2018-02-16T10:32:58.281" v="10"/>
        <pc:sldMkLst>
          <pc:docMk/>
          <pc:sldMk cId="3609555358" sldId="355"/>
        </pc:sldMkLst>
      </pc:sldChg>
    </pc:docChg>
  </pc:docChgLst>
  <pc:docChgLst>
    <pc:chgData clId="Web-{409742EC-8FF7-4E8D-963D-F1EA761D3B1B}"/>
    <pc:docChg chg="modSld">
      <pc:chgData name="" userId="" providerId="" clId="Web-{409742EC-8FF7-4E8D-963D-F1EA761D3B1B}" dt="2018-03-05T13:02:03.854" v="0"/>
      <pc:docMkLst>
        <pc:docMk/>
      </pc:docMkLst>
      <pc:sldChg chg="delSp">
        <pc:chgData name="" userId="" providerId="" clId="Web-{409742EC-8FF7-4E8D-963D-F1EA761D3B1B}" dt="2018-03-05T13:02:03.854" v="0"/>
        <pc:sldMkLst>
          <pc:docMk/>
          <pc:sldMk cId="1240566471" sldId="281"/>
        </pc:sldMkLst>
        <pc:picChg chg="del">
          <ac:chgData name="" userId="" providerId="" clId="Web-{409742EC-8FF7-4E8D-963D-F1EA761D3B1B}" dt="2018-03-05T13:02:03.854" v="0"/>
          <ac:picMkLst>
            <pc:docMk/>
            <pc:sldMk cId="1240566471" sldId="281"/>
            <ac:picMk id="5" creationId="{00000000-0000-0000-0000-000000000000}"/>
          </ac:picMkLst>
        </pc:picChg>
      </pc:sldChg>
    </pc:docChg>
  </pc:docChgLst>
  <pc:docChgLst>
    <pc:chgData clId="Web-{7D3F8D6A-2A29-443C-8E35-7C3918016484}"/>
    <pc:docChg chg="modSld">
      <pc:chgData name="" userId="" providerId="" clId="Web-{7D3F8D6A-2A29-443C-8E35-7C3918016484}" dt="2018-03-02T09:59:59.011" v="31"/>
      <pc:docMkLst>
        <pc:docMk/>
      </pc:docMkLst>
      <pc:sldChg chg="addSp delSp modSp">
        <pc:chgData name="" userId="" providerId="" clId="Web-{7D3F8D6A-2A29-443C-8E35-7C3918016484}" dt="2018-03-02T09:59:59.011" v="30"/>
        <pc:sldMkLst>
          <pc:docMk/>
          <pc:sldMk cId="3986541638" sldId="339"/>
        </pc:sldMkLst>
        <pc:spChg chg="mod">
          <ac:chgData name="" userId="" providerId="" clId="Web-{7D3F8D6A-2A29-443C-8E35-7C3918016484}" dt="2018-03-02T09:59:59.011" v="30"/>
          <ac:spMkLst>
            <pc:docMk/>
            <pc:sldMk cId="3986541638" sldId="339"/>
            <ac:spMk id="3" creationId="{00000000-0000-0000-0000-000000000000}"/>
          </ac:spMkLst>
        </pc:spChg>
        <pc:picChg chg="add mod ord">
          <ac:chgData name="" userId="" providerId="" clId="Web-{7D3F8D6A-2A29-443C-8E35-7C3918016484}" dt="2018-03-02T09:59:49.886" v="25"/>
          <ac:picMkLst>
            <pc:docMk/>
            <pc:sldMk cId="3986541638" sldId="339"/>
            <ac:picMk id="2" creationId="{FADAA26C-EB0B-4185-B8FD-5BEAC3569AAD}"/>
          </ac:picMkLst>
        </pc:picChg>
        <pc:picChg chg="del">
          <ac:chgData name="" userId="" providerId="" clId="Web-{7D3F8D6A-2A29-443C-8E35-7C3918016484}" dt="2018-03-02T09:59:10.649" v="14"/>
          <ac:picMkLst>
            <pc:docMk/>
            <pc:sldMk cId="3986541638" sldId="339"/>
            <ac:picMk id="14" creationId="{00000000-0000-0000-0000-000000000000}"/>
          </ac:picMkLst>
        </pc:picChg>
      </pc:sldChg>
      <pc:sldChg chg="addSp delSp modSp">
        <pc:chgData name="" userId="" providerId="" clId="Web-{7D3F8D6A-2A29-443C-8E35-7C3918016484}" dt="2018-03-02T09:57:35.144" v="13"/>
        <pc:sldMkLst>
          <pc:docMk/>
          <pc:sldMk cId="3152635065" sldId="340"/>
        </pc:sldMkLst>
        <pc:spChg chg="mod">
          <ac:chgData name="" userId="" providerId="" clId="Web-{7D3F8D6A-2A29-443C-8E35-7C3918016484}" dt="2018-03-02T09:57:25.425" v="9"/>
          <ac:spMkLst>
            <pc:docMk/>
            <pc:sldMk cId="3152635065" sldId="340"/>
            <ac:spMk id="25" creationId="{00000000-0000-0000-0000-000000000000}"/>
          </ac:spMkLst>
        </pc:spChg>
        <pc:picChg chg="add mod">
          <ac:chgData name="" userId="" providerId="" clId="Web-{7D3F8D6A-2A29-443C-8E35-7C3918016484}" dt="2018-03-02T09:57:35.144" v="13"/>
          <ac:picMkLst>
            <pc:docMk/>
            <pc:sldMk cId="3152635065" sldId="340"/>
            <ac:picMk id="2" creationId="{59ED65D7-6A44-4DA9-9C36-A9D8A2078549}"/>
          </ac:picMkLst>
        </pc:picChg>
        <pc:picChg chg="del">
          <ac:chgData name="" userId="" providerId="" clId="Web-{7D3F8D6A-2A29-443C-8E35-7C3918016484}" dt="2018-03-02T09:57:26.347" v="10"/>
          <ac:picMkLst>
            <pc:docMk/>
            <pc:sldMk cId="3152635065" sldId="340"/>
            <ac:picMk id="4" creationId="{F2F0B44B-DD6F-4793-952E-F2B6AC76E5CE}"/>
          </ac:picMkLst>
        </pc:picChg>
      </pc:sldChg>
    </pc:docChg>
  </pc:docChgLst>
  <pc:docChgLst>
    <pc:chgData clId="Web-{18F3081E-13FA-41B2-8FBD-4A961CF626DB}"/>
    <pc:docChg chg="modSld">
      <pc:chgData name="" userId="" providerId="" clId="Web-{18F3081E-13FA-41B2-8FBD-4A961CF626DB}" dt="2018-03-08T09:52:38.471" v="4"/>
      <pc:docMkLst>
        <pc:docMk/>
      </pc:docMkLst>
      <pc:sldChg chg="addSp modSp">
        <pc:chgData name="" userId="" providerId="" clId="Web-{18F3081E-13FA-41B2-8FBD-4A961CF626DB}" dt="2018-03-08T09:52:38.471" v="4"/>
        <pc:sldMkLst>
          <pc:docMk/>
          <pc:sldMk cId="4033411104" sldId="262"/>
        </pc:sldMkLst>
        <pc:picChg chg="mod">
          <ac:chgData name="" userId="" providerId="" clId="Web-{18F3081E-13FA-41B2-8FBD-4A961CF626DB}" dt="2018-03-08T09:52:38.471" v="4"/>
          <ac:picMkLst>
            <pc:docMk/>
            <pc:sldMk cId="4033411104" sldId="262"/>
            <ac:picMk id="2" creationId="{00000000-0000-0000-0000-000000000000}"/>
          </ac:picMkLst>
        </pc:picChg>
        <pc:picChg chg="add mod">
          <ac:chgData name="" userId="" providerId="" clId="Web-{18F3081E-13FA-41B2-8FBD-4A961CF626DB}" dt="2018-03-08T09:52:33.612" v="3"/>
          <ac:picMkLst>
            <pc:docMk/>
            <pc:sldMk cId="4033411104" sldId="262"/>
            <ac:picMk id="28" creationId="{A9099F36-9867-4564-884A-346D27D08D7E}"/>
          </ac:picMkLst>
        </pc:picChg>
      </pc:sldChg>
    </pc:docChg>
  </pc:docChgLst>
  <pc:docChgLst>
    <pc:chgData clId="Web-{6E8763A7-6D9E-4566-ABF0-2EABEA87CE14}"/>
    <pc:docChg chg="modSld">
      <pc:chgData name="" userId="" providerId="" clId="Web-{6E8763A7-6D9E-4566-ABF0-2EABEA87CE14}" dt="2018-02-16T10:31:33.830" v="4"/>
      <pc:docMkLst>
        <pc:docMk/>
      </pc:docMkLst>
      <pc:sldChg chg="modSp">
        <pc:chgData name="" userId="" providerId="" clId="Web-{6E8763A7-6D9E-4566-ABF0-2EABEA87CE14}" dt="2018-02-16T10:31:29.486" v="3"/>
        <pc:sldMkLst>
          <pc:docMk/>
          <pc:sldMk cId="3609555358" sldId="355"/>
        </pc:sldMkLst>
        <pc:spChg chg="mod">
          <ac:chgData name="" userId="" providerId="" clId="Web-{6E8763A7-6D9E-4566-ABF0-2EABEA87CE14}" dt="2018-02-16T10:31:29.486" v="3"/>
          <ac:spMkLst>
            <pc:docMk/>
            <pc:sldMk cId="3609555358" sldId="355"/>
            <ac:spMk id="5" creationId="{00000000-0000-0000-0000-000000000000}"/>
          </ac:spMkLst>
        </pc:spChg>
      </pc:sldChg>
    </pc:docChg>
  </pc:docChgLst>
  <pc:docChgLst>
    <pc:chgData clId="Web-{FA2E7C4F-B001-4C42-B1F0-8B70A6E95D6C}"/>
    <pc:docChg chg="modSld">
      <pc:chgData name="" userId="" providerId="" clId="Web-{FA2E7C4F-B001-4C42-B1F0-8B70A6E95D6C}" dt="2018-03-05T13:05:50.792" v="26"/>
      <pc:docMkLst>
        <pc:docMk/>
      </pc:docMkLst>
      <pc:sldChg chg="addSp delSp modSp">
        <pc:chgData name="" userId="" providerId="" clId="Web-{FA2E7C4F-B001-4C42-B1F0-8B70A6E95D6C}" dt="2018-03-05T13:05:50.792" v="26"/>
        <pc:sldMkLst>
          <pc:docMk/>
          <pc:sldMk cId="1240566471" sldId="281"/>
        </pc:sldMkLst>
        <pc:spChg chg="add mod">
          <ac:chgData name="" userId="" providerId="" clId="Web-{FA2E7C4F-B001-4C42-B1F0-8B70A6E95D6C}" dt="2018-03-05T13:05:35.542" v="22"/>
          <ac:spMkLst>
            <pc:docMk/>
            <pc:sldMk cId="1240566471" sldId="281"/>
            <ac:spMk id="13" creationId="{0454ADE8-4415-4682-8F59-FA4EB48E4C86}"/>
          </ac:spMkLst>
        </pc:spChg>
        <pc:spChg chg="add mod">
          <ac:chgData name="" userId="" providerId="" clId="Web-{FA2E7C4F-B001-4C42-B1F0-8B70A6E95D6C}" dt="2018-03-05T13:05:50.792" v="26"/>
          <ac:spMkLst>
            <pc:docMk/>
            <pc:sldMk cId="1240566471" sldId="281"/>
            <ac:spMk id="16" creationId="{FD7A6E4F-E7AA-4EA6-B753-E727771112E8}"/>
          </ac:spMkLst>
        </pc:spChg>
        <pc:picChg chg="add del mod">
          <ac:chgData name="" userId="" providerId="" clId="Web-{FA2E7C4F-B001-4C42-B1F0-8B70A6E95D6C}" dt="2018-03-05T13:02:42.120" v="1"/>
          <ac:picMkLst>
            <pc:docMk/>
            <pc:sldMk cId="1240566471" sldId="281"/>
            <ac:picMk id="5" creationId="{2A23175E-DC32-4139-9FD6-70A39679ED63}"/>
          </ac:picMkLst>
        </pc:picChg>
        <pc:picChg chg="add del mod modCrop">
          <ac:chgData name="" userId="" providerId="" clId="Web-{FA2E7C4F-B001-4C42-B1F0-8B70A6E95D6C}" dt="2018-03-05T13:04:23.230" v="12"/>
          <ac:picMkLst>
            <pc:docMk/>
            <pc:sldMk cId="1240566471" sldId="281"/>
            <ac:picMk id="7" creationId="{FAC009E2-D8E4-444A-A950-F442EF77AF7C}"/>
          </ac:picMkLst>
        </pc:picChg>
        <pc:picChg chg="add mod modCrop">
          <ac:chgData name="" userId="" providerId="" clId="Web-{FA2E7C4F-B001-4C42-B1F0-8B70A6E95D6C}" dt="2018-03-05T13:05:01.698" v="17"/>
          <ac:picMkLst>
            <pc:docMk/>
            <pc:sldMk cId="1240566471" sldId="281"/>
            <ac:picMk id="10" creationId="{D88F132A-3ACD-4776-8866-1EE82A972B0B}"/>
          </ac:picMkLst>
        </pc:picChg>
        <pc:picChg chg="add del mod">
          <ac:chgData name="" userId="" providerId="" clId="Web-{FA2E7C4F-B001-4C42-B1F0-8B70A6E95D6C}" dt="2018-03-05T13:05:43.323" v="24"/>
          <ac:picMkLst>
            <pc:docMk/>
            <pc:sldMk cId="1240566471" sldId="281"/>
            <ac:picMk id="14" creationId="{542E0032-A544-4C0C-84A3-E56A35E7F89D}"/>
          </ac:picMkLst>
        </pc:picChg>
      </pc:sldChg>
    </pc:docChg>
  </pc:docChgLst>
  <pc:docChgLst>
    <pc:chgData clId="Web-{9DB6043A-18A7-40BF-AFA3-18965952A0E7}"/>
    <pc:docChg chg="modSld">
      <pc:chgData name="" userId="" providerId="" clId="Web-{9DB6043A-18A7-40BF-AFA3-18965952A0E7}" dt="2018-02-01T08:38:49.331" v="31"/>
      <pc:docMkLst>
        <pc:docMk/>
      </pc:docMkLst>
      <pc:sldChg chg="addSp delSp modSp">
        <pc:chgData name="" userId="" providerId="" clId="Web-{9DB6043A-18A7-40BF-AFA3-18965952A0E7}" dt="2018-02-01T08:37:27.283" v="15"/>
        <pc:sldMkLst>
          <pc:docMk/>
          <pc:sldMk cId="3152635065" sldId="340"/>
        </pc:sldMkLst>
        <pc:spChg chg="mod">
          <ac:chgData name="" userId="" providerId="" clId="Web-{9DB6043A-18A7-40BF-AFA3-18965952A0E7}" dt="2018-02-01T08:36:24.252" v="10"/>
          <ac:spMkLst>
            <pc:docMk/>
            <pc:sldMk cId="3152635065" sldId="340"/>
            <ac:spMk id="25" creationId="{00000000-0000-0000-0000-000000000000}"/>
          </ac:spMkLst>
        </pc:spChg>
        <pc:picChg chg="del">
          <ac:chgData name="" userId="" providerId="" clId="Web-{9DB6043A-18A7-40BF-AFA3-18965952A0E7}" dt="2018-02-01T08:37:16.987" v="12"/>
          <ac:picMkLst>
            <pc:docMk/>
            <pc:sldMk cId="3152635065" sldId="340"/>
            <ac:picMk id="2" creationId="{5FEE2907-A837-414F-A9D4-83031B78622C}"/>
          </ac:picMkLst>
        </pc:picChg>
        <pc:picChg chg="add mod">
          <ac:chgData name="" userId="" providerId="" clId="Web-{9DB6043A-18A7-40BF-AFA3-18965952A0E7}" dt="2018-02-01T08:37:27.283" v="15"/>
          <ac:picMkLst>
            <pc:docMk/>
            <pc:sldMk cId="3152635065" sldId="340"/>
            <ac:picMk id="4" creationId="{F2F0B44B-DD6F-4793-952E-F2B6AC76E5CE}"/>
          </ac:picMkLst>
        </pc:picChg>
      </pc:sldChg>
      <pc:sldChg chg="delSp modSp">
        <pc:chgData name="" userId="" providerId="" clId="Web-{9DB6043A-18A7-40BF-AFA3-18965952A0E7}" dt="2018-02-01T08:38:10.534" v="25"/>
        <pc:sldMkLst>
          <pc:docMk/>
          <pc:sldMk cId="3471400024" sldId="344"/>
        </pc:sldMkLst>
        <pc:spChg chg="mod">
          <ac:chgData name="" userId="" providerId="" clId="Web-{9DB6043A-18A7-40BF-AFA3-18965952A0E7}" dt="2018-02-01T08:38:10.534" v="25"/>
          <ac:spMkLst>
            <pc:docMk/>
            <pc:sldMk cId="3471400024" sldId="344"/>
            <ac:spMk id="11" creationId="{00000000-0000-0000-0000-000000000000}"/>
          </ac:spMkLst>
        </pc:spChg>
        <pc:picChg chg="del">
          <ac:chgData name="" userId="" providerId="" clId="Web-{9DB6043A-18A7-40BF-AFA3-18965952A0E7}" dt="2018-02-01T08:37:57.987" v="16"/>
          <ac:picMkLst>
            <pc:docMk/>
            <pc:sldMk cId="3471400024" sldId="344"/>
            <ac:picMk id="7" creationId="{00000000-0000-0000-0000-000000000000}"/>
          </ac:picMkLst>
        </pc:picChg>
      </pc:sldChg>
      <pc:sldChg chg="modSp">
        <pc:chgData name="" userId="" providerId="" clId="Web-{9DB6043A-18A7-40BF-AFA3-18965952A0E7}" dt="2018-02-01T08:38:49.331" v="30"/>
        <pc:sldMkLst>
          <pc:docMk/>
          <pc:sldMk cId="1298973302" sldId="360"/>
        </pc:sldMkLst>
        <pc:spChg chg="mod">
          <ac:chgData name="" userId="" providerId="" clId="Web-{9DB6043A-18A7-40BF-AFA3-18965952A0E7}" dt="2018-02-01T08:38:49.331" v="30"/>
          <ac:spMkLst>
            <pc:docMk/>
            <pc:sldMk cId="1298973302" sldId="360"/>
            <ac:spMk id="4" creationId="{00000000-0000-0000-0000-000000000000}"/>
          </ac:spMkLst>
        </pc:spChg>
      </pc:sldChg>
    </pc:docChg>
  </pc:docChgLst>
  <pc:docChgLst>
    <pc:chgData clId="Web-{5473F0F3-12CE-413C-9BB5-701F21D33003}"/>
    <pc:docChg chg="modSld">
      <pc:chgData name="" userId="" providerId="" clId="Web-{5473F0F3-12CE-413C-9BB5-701F21D33003}" dt="2018-03-02T10:14:46.137" v="4"/>
      <pc:docMkLst>
        <pc:docMk/>
      </pc:docMkLst>
      <pc:sldChg chg="addSp delSp modSp">
        <pc:chgData name="" userId="" providerId="" clId="Web-{5473F0F3-12CE-413C-9BB5-701F21D33003}" dt="2018-03-02T10:14:46.137" v="4"/>
        <pc:sldMkLst>
          <pc:docMk/>
          <pc:sldMk cId="3308779080" sldId="341"/>
        </pc:sldMkLst>
        <pc:picChg chg="add mod ord">
          <ac:chgData name="" userId="" providerId="" clId="Web-{5473F0F3-12CE-413C-9BB5-701F21D33003}" dt="2018-03-02T10:14:46.137" v="4"/>
          <ac:picMkLst>
            <pc:docMk/>
            <pc:sldMk cId="3308779080" sldId="341"/>
            <ac:picMk id="4" creationId="{7DC7BB42-79AC-476D-B5A8-BDA3BF09B07F}"/>
          </ac:picMkLst>
        </pc:picChg>
        <pc:picChg chg="del">
          <ac:chgData name="" userId="" providerId="" clId="Web-{5473F0F3-12CE-413C-9BB5-701F21D33003}" dt="2018-03-02T10:14:32.277" v="0"/>
          <ac:picMkLst>
            <pc:docMk/>
            <pc:sldMk cId="3308779080" sldId="341"/>
            <ac:picMk id="26"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ebastiano\Desktop\Costs%20bar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1626919980748E-2"/>
          <c:y val="0.10355000987533837"/>
          <c:w val="0.94723160128464623"/>
          <c:h val="0.75458622332206382"/>
        </c:manualLayout>
      </c:layout>
      <c:lineChart>
        <c:grouping val="standard"/>
        <c:varyColors val="0"/>
        <c:ser>
          <c:idx val="0"/>
          <c:order val="0"/>
          <c:tx>
            <c:strRef>
              <c:f>Sheet3!$B$4</c:f>
              <c:strCache>
                <c:ptCount val="1"/>
                <c:pt idx="0">
                  <c:v>Infinera DTNx</c:v>
                </c:pt>
              </c:strCache>
            </c:strRef>
          </c:tx>
          <c:spPr>
            <a:ln w="28575" cap="rnd">
              <a:solidFill>
                <a:schemeClr val="accent1"/>
              </a:solidFill>
              <a:round/>
            </a:ln>
            <a:effectLst/>
          </c:spPr>
          <c:marker>
            <c:symbol val="none"/>
          </c:marker>
          <c:cat>
            <c:strRef>
              <c:f>Sheet3!$C$3:$Q$3</c:f>
              <c:strCache>
                <c:ptCount val="15"/>
                <c:pt idx="0">
                  <c:v>100G</c:v>
                </c:pt>
                <c:pt idx="1">
                  <c:v>200G</c:v>
                </c:pt>
                <c:pt idx="2">
                  <c:v>300G</c:v>
                </c:pt>
                <c:pt idx="3">
                  <c:v>400G</c:v>
                </c:pt>
                <c:pt idx="4">
                  <c:v>500G</c:v>
                </c:pt>
                <c:pt idx="5">
                  <c:v>600G</c:v>
                </c:pt>
                <c:pt idx="6">
                  <c:v>700G</c:v>
                </c:pt>
                <c:pt idx="7">
                  <c:v>800G</c:v>
                </c:pt>
                <c:pt idx="8">
                  <c:v>900G</c:v>
                </c:pt>
                <c:pt idx="9">
                  <c:v>1T</c:v>
                </c:pt>
                <c:pt idx="10">
                  <c:v>1.1T</c:v>
                </c:pt>
                <c:pt idx="11">
                  <c:v>1.2T</c:v>
                </c:pt>
                <c:pt idx="12">
                  <c:v>1.3T</c:v>
                </c:pt>
                <c:pt idx="13">
                  <c:v>1.4T</c:v>
                </c:pt>
                <c:pt idx="14">
                  <c:v>1.5T</c:v>
                </c:pt>
              </c:strCache>
            </c:strRef>
          </c:cat>
          <c:val>
            <c:numRef>
              <c:f>Sheet3!$C$4:$Q$4</c:f>
              <c:numCache>
                <c:formatCode>[$€-2]\ #,##0</c:formatCode>
                <c:ptCount val="15"/>
                <c:pt idx="0">
                  <c:v>370188</c:v>
                </c:pt>
                <c:pt idx="1">
                  <c:v>470970</c:v>
                </c:pt>
                <c:pt idx="2">
                  <c:v>571752</c:v>
                </c:pt>
                <c:pt idx="3">
                  <c:v>672534</c:v>
                </c:pt>
                <c:pt idx="4">
                  <c:v>773316</c:v>
                </c:pt>
                <c:pt idx="5">
                  <c:v>1034944</c:v>
                </c:pt>
                <c:pt idx="6">
                  <c:v>1135726</c:v>
                </c:pt>
                <c:pt idx="7">
                  <c:v>1236508</c:v>
                </c:pt>
                <c:pt idx="8">
                  <c:v>1337290</c:v>
                </c:pt>
                <c:pt idx="9">
                  <c:v>1438072</c:v>
                </c:pt>
                <c:pt idx="10">
                  <c:v>1699700</c:v>
                </c:pt>
                <c:pt idx="11">
                  <c:v>1800482</c:v>
                </c:pt>
                <c:pt idx="12">
                  <c:v>1901264</c:v>
                </c:pt>
                <c:pt idx="13">
                  <c:v>2002046</c:v>
                </c:pt>
                <c:pt idx="14">
                  <c:v>2102828</c:v>
                </c:pt>
              </c:numCache>
            </c:numRef>
          </c:val>
          <c:smooth val="0"/>
        </c:ser>
        <c:ser>
          <c:idx val="1"/>
          <c:order val="1"/>
          <c:tx>
            <c:strRef>
              <c:f>Sheet3!$B$5</c:f>
              <c:strCache>
                <c:ptCount val="1"/>
                <c:pt idx="0">
                  <c:v>DCI 1</c:v>
                </c:pt>
              </c:strCache>
            </c:strRef>
          </c:tx>
          <c:spPr>
            <a:ln w="28575" cap="rnd">
              <a:solidFill>
                <a:schemeClr val="accent2"/>
              </a:solidFill>
              <a:round/>
            </a:ln>
            <a:effectLst/>
          </c:spPr>
          <c:marker>
            <c:symbol val="none"/>
          </c:marker>
          <c:cat>
            <c:strRef>
              <c:f>Sheet3!$C$3:$Q$3</c:f>
              <c:strCache>
                <c:ptCount val="15"/>
                <c:pt idx="0">
                  <c:v>100G</c:v>
                </c:pt>
                <c:pt idx="1">
                  <c:v>200G</c:v>
                </c:pt>
                <c:pt idx="2">
                  <c:v>300G</c:v>
                </c:pt>
                <c:pt idx="3">
                  <c:v>400G</c:v>
                </c:pt>
                <c:pt idx="4">
                  <c:v>500G</c:v>
                </c:pt>
                <c:pt idx="5">
                  <c:v>600G</c:v>
                </c:pt>
                <c:pt idx="6">
                  <c:v>700G</c:v>
                </c:pt>
                <c:pt idx="7">
                  <c:v>800G</c:v>
                </c:pt>
                <c:pt idx="8">
                  <c:v>900G</c:v>
                </c:pt>
                <c:pt idx="9">
                  <c:v>1T</c:v>
                </c:pt>
                <c:pt idx="10">
                  <c:v>1.1T</c:v>
                </c:pt>
                <c:pt idx="11">
                  <c:v>1.2T</c:v>
                </c:pt>
                <c:pt idx="12">
                  <c:v>1.3T</c:v>
                </c:pt>
                <c:pt idx="13">
                  <c:v>1.4T</c:v>
                </c:pt>
                <c:pt idx="14">
                  <c:v>1.5T</c:v>
                </c:pt>
              </c:strCache>
            </c:strRef>
          </c:cat>
          <c:val>
            <c:numRef>
              <c:f>Sheet3!$C$5:$Q$5</c:f>
              <c:numCache>
                <c:formatCode>[$€-2]\ #,##0</c:formatCode>
                <c:ptCount val="15"/>
                <c:pt idx="0">
                  <c:v>107000</c:v>
                </c:pt>
                <c:pt idx="1">
                  <c:v>118000</c:v>
                </c:pt>
                <c:pt idx="2">
                  <c:v>129000</c:v>
                </c:pt>
                <c:pt idx="3">
                  <c:v>140000</c:v>
                </c:pt>
                <c:pt idx="4">
                  <c:v>151000</c:v>
                </c:pt>
                <c:pt idx="5">
                  <c:v>162000</c:v>
                </c:pt>
                <c:pt idx="6">
                  <c:v>173000</c:v>
                </c:pt>
                <c:pt idx="7">
                  <c:v>184000</c:v>
                </c:pt>
                <c:pt idx="8">
                  <c:v>291000</c:v>
                </c:pt>
                <c:pt idx="9">
                  <c:v>302000</c:v>
                </c:pt>
                <c:pt idx="10">
                  <c:v>313000</c:v>
                </c:pt>
                <c:pt idx="11">
                  <c:v>324000</c:v>
                </c:pt>
                <c:pt idx="12">
                  <c:v>335000</c:v>
                </c:pt>
                <c:pt idx="13">
                  <c:v>346000</c:v>
                </c:pt>
                <c:pt idx="14">
                  <c:v>357000</c:v>
                </c:pt>
              </c:numCache>
            </c:numRef>
          </c:val>
          <c:smooth val="0"/>
        </c:ser>
        <c:ser>
          <c:idx val="2"/>
          <c:order val="2"/>
          <c:tx>
            <c:strRef>
              <c:f>Sheet3!$B$6</c:f>
              <c:strCache>
                <c:ptCount val="1"/>
                <c:pt idx="0">
                  <c:v>DCI 2</c:v>
                </c:pt>
              </c:strCache>
            </c:strRef>
          </c:tx>
          <c:spPr>
            <a:ln w="28575" cap="rnd">
              <a:solidFill>
                <a:schemeClr val="accent3"/>
              </a:solidFill>
              <a:round/>
            </a:ln>
            <a:effectLst/>
          </c:spPr>
          <c:marker>
            <c:symbol val="none"/>
          </c:marker>
          <c:cat>
            <c:strRef>
              <c:f>Sheet3!$C$3:$Q$3</c:f>
              <c:strCache>
                <c:ptCount val="15"/>
                <c:pt idx="0">
                  <c:v>100G</c:v>
                </c:pt>
                <c:pt idx="1">
                  <c:v>200G</c:v>
                </c:pt>
                <c:pt idx="2">
                  <c:v>300G</c:v>
                </c:pt>
                <c:pt idx="3">
                  <c:v>400G</c:v>
                </c:pt>
                <c:pt idx="4">
                  <c:v>500G</c:v>
                </c:pt>
                <c:pt idx="5">
                  <c:v>600G</c:v>
                </c:pt>
                <c:pt idx="6">
                  <c:v>700G</c:v>
                </c:pt>
                <c:pt idx="7">
                  <c:v>800G</c:v>
                </c:pt>
                <c:pt idx="8">
                  <c:v>900G</c:v>
                </c:pt>
                <c:pt idx="9">
                  <c:v>1T</c:v>
                </c:pt>
                <c:pt idx="10">
                  <c:v>1.1T</c:v>
                </c:pt>
                <c:pt idx="11">
                  <c:v>1.2T</c:v>
                </c:pt>
                <c:pt idx="12">
                  <c:v>1.3T</c:v>
                </c:pt>
                <c:pt idx="13">
                  <c:v>1.4T</c:v>
                </c:pt>
                <c:pt idx="14">
                  <c:v>1.5T</c:v>
                </c:pt>
              </c:strCache>
            </c:strRef>
          </c:cat>
          <c:val>
            <c:numRef>
              <c:f>Sheet3!$C$6:$Q$6</c:f>
              <c:numCache>
                <c:formatCode>[$€-2]\ #,##0</c:formatCode>
                <c:ptCount val="15"/>
                <c:pt idx="0">
                  <c:v>107000</c:v>
                </c:pt>
                <c:pt idx="1">
                  <c:v>118000</c:v>
                </c:pt>
                <c:pt idx="2">
                  <c:v>129000</c:v>
                </c:pt>
                <c:pt idx="3">
                  <c:v>140000</c:v>
                </c:pt>
                <c:pt idx="4">
                  <c:v>247000</c:v>
                </c:pt>
                <c:pt idx="5">
                  <c:v>258000</c:v>
                </c:pt>
                <c:pt idx="6">
                  <c:v>269000</c:v>
                </c:pt>
                <c:pt idx="7">
                  <c:v>280000</c:v>
                </c:pt>
                <c:pt idx="8">
                  <c:v>387000</c:v>
                </c:pt>
                <c:pt idx="9">
                  <c:v>398000</c:v>
                </c:pt>
                <c:pt idx="10">
                  <c:v>409000</c:v>
                </c:pt>
                <c:pt idx="11">
                  <c:v>420000</c:v>
                </c:pt>
                <c:pt idx="12">
                  <c:v>527000</c:v>
                </c:pt>
                <c:pt idx="13">
                  <c:v>538000</c:v>
                </c:pt>
                <c:pt idx="14">
                  <c:v>549000</c:v>
                </c:pt>
              </c:numCache>
            </c:numRef>
          </c:val>
          <c:smooth val="0"/>
        </c:ser>
        <c:dLbls>
          <c:showLegendKey val="0"/>
          <c:showVal val="0"/>
          <c:showCatName val="0"/>
          <c:showSerName val="0"/>
          <c:showPercent val="0"/>
          <c:showBubbleSize val="0"/>
        </c:dLbls>
        <c:smooth val="0"/>
        <c:axId val="208555432"/>
        <c:axId val="208555824"/>
      </c:lineChart>
      <c:catAx>
        <c:axId val="208555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555824"/>
        <c:crosses val="autoZero"/>
        <c:auto val="1"/>
        <c:lblAlgn val="ctr"/>
        <c:lblOffset val="100"/>
        <c:noMultiLvlLbl val="0"/>
      </c:catAx>
      <c:valAx>
        <c:axId val="208555824"/>
        <c:scaling>
          <c:orientation val="minMax"/>
        </c:scaling>
        <c:delete val="1"/>
        <c:axPos val="l"/>
        <c:majorGridlines>
          <c:spPr>
            <a:ln w="9525" cap="flat" cmpd="sng" algn="ctr">
              <a:solidFill>
                <a:schemeClr val="tx1">
                  <a:lumMod val="15000"/>
                  <a:lumOff val="85000"/>
                </a:schemeClr>
              </a:solidFill>
              <a:round/>
            </a:ln>
            <a:effectLst/>
          </c:spPr>
        </c:majorGridlines>
        <c:numFmt formatCode="[$€-2]\ #,##0" sourceLinked="1"/>
        <c:majorTickMark val="none"/>
        <c:minorTickMark val="none"/>
        <c:tickLblPos val="nextTo"/>
        <c:crossAx val="208555432"/>
        <c:crosses val="autoZero"/>
        <c:crossBetween val="between"/>
      </c:valAx>
      <c:spPr>
        <a:noFill/>
        <a:ln>
          <a:noFill/>
        </a:ln>
        <a:effectLst>
          <a:outerShdw blurRad="533400" dist="38100" dir="2700000" algn="tl" rotWithShape="0">
            <a:prstClr val="black">
              <a:alpha val="40000"/>
            </a:prstClr>
          </a:outerShdw>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DFA2B-42E7-483C-89A7-B63D17235420}" type="datetimeFigureOut">
              <a:rPr lang="en-GB" smtClean="0"/>
              <a:t>28/08/2018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26957-3063-4AF5-9C10-771E4439D98E}" type="slidenum">
              <a:rPr lang="en-GB" smtClean="0"/>
              <a:t>‹#›</a:t>
            </a:fld>
            <a:endParaRPr lang="en-GB"/>
          </a:p>
        </p:txBody>
      </p:sp>
    </p:spTree>
    <p:extLst>
      <p:ext uri="{BB962C8B-B14F-4D97-AF65-F5344CB8AC3E}">
        <p14:creationId xmlns:p14="http://schemas.microsoft.com/office/powerpoint/2010/main" val="396699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A26957-3063-4AF5-9C10-771E4439D98E}" type="slidenum">
              <a:rPr lang="en-GB" smtClean="0"/>
              <a:t>2</a:t>
            </a:fld>
            <a:endParaRPr lang="en-GB"/>
          </a:p>
        </p:txBody>
      </p:sp>
    </p:spTree>
    <p:extLst>
      <p:ext uri="{BB962C8B-B14F-4D97-AF65-F5344CB8AC3E}">
        <p14:creationId xmlns:p14="http://schemas.microsoft.com/office/powerpoint/2010/main" val="35439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26957-3063-4AF5-9C10-771E4439D98E}" type="slidenum">
              <a:rPr lang="en-GB" smtClean="0"/>
              <a:t>3</a:t>
            </a:fld>
            <a:endParaRPr lang="en-GB"/>
          </a:p>
        </p:txBody>
      </p:sp>
    </p:spTree>
    <p:extLst>
      <p:ext uri="{BB962C8B-B14F-4D97-AF65-F5344CB8AC3E}">
        <p14:creationId xmlns:p14="http://schemas.microsoft.com/office/powerpoint/2010/main" val="286776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26957-3063-4AF5-9C10-771E4439D98E}" type="slidenum">
              <a:rPr lang="en-GB" smtClean="0"/>
              <a:t>10</a:t>
            </a:fld>
            <a:endParaRPr lang="en-GB"/>
          </a:p>
        </p:txBody>
      </p:sp>
    </p:spTree>
    <p:extLst>
      <p:ext uri="{BB962C8B-B14F-4D97-AF65-F5344CB8AC3E}">
        <p14:creationId xmlns:p14="http://schemas.microsoft.com/office/powerpoint/2010/main" val="17167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26957-3063-4AF5-9C10-771E4439D98E}" type="slidenum">
              <a:rPr lang="en-GB" smtClean="0"/>
              <a:t>12</a:t>
            </a:fld>
            <a:endParaRPr lang="en-GB"/>
          </a:p>
        </p:txBody>
      </p:sp>
    </p:spTree>
    <p:extLst>
      <p:ext uri="{BB962C8B-B14F-4D97-AF65-F5344CB8AC3E}">
        <p14:creationId xmlns:p14="http://schemas.microsoft.com/office/powerpoint/2010/main" val="421264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A26957-3063-4AF5-9C10-771E4439D98E}" type="slidenum">
              <a:rPr lang="en-GB" smtClean="0"/>
              <a:t>19</a:t>
            </a:fld>
            <a:endParaRPr lang="en-GB"/>
          </a:p>
        </p:txBody>
      </p:sp>
    </p:spTree>
    <p:extLst>
      <p:ext uri="{BB962C8B-B14F-4D97-AF65-F5344CB8AC3E}">
        <p14:creationId xmlns:p14="http://schemas.microsoft.com/office/powerpoint/2010/main" val="354972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A26957-3063-4AF5-9C10-771E4439D98E}" type="slidenum">
              <a:rPr lang="en-GB" smtClean="0"/>
              <a:t>21</a:t>
            </a:fld>
            <a:endParaRPr lang="en-GB"/>
          </a:p>
        </p:txBody>
      </p:sp>
    </p:spTree>
    <p:extLst>
      <p:ext uri="{BB962C8B-B14F-4D97-AF65-F5344CB8AC3E}">
        <p14:creationId xmlns:p14="http://schemas.microsoft.com/office/powerpoint/2010/main" val="352313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7091476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23549809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23082310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2" y="0"/>
            <a:ext cx="2148461" cy="6858000"/>
          </a:xfrm>
          <a:prstGeom prst="rect">
            <a:avLst/>
          </a:prstGeom>
        </p:spPr>
      </p:pic>
      <p:sp>
        <p:nvSpPr>
          <p:cNvPr id="4"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6"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1172242" y="705167"/>
            <a:ext cx="7421042" cy="43090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1"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81962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2" y="0"/>
            <a:ext cx="2148461"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a:p>
        </p:txBody>
      </p:sp>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93968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2" y="0"/>
            <a:ext cx="2148461"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815666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2813" y="-8626"/>
            <a:ext cx="2151189" cy="6866709"/>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1"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29786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1172242" y="705167"/>
            <a:ext cx="7421042" cy="43090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2"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4"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52487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31802"/>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47692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825625"/>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265586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3230"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61260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224662191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2742065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825625"/>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2775857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11"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2"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161965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7" name="Text Placeholder 24"/>
          <p:cNvSpPr>
            <a:spLocks noGrp="1"/>
          </p:cNvSpPr>
          <p:nvPr>
            <p:ph idx="1"/>
          </p:nvPr>
        </p:nvSpPr>
        <p:spPr>
          <a:xfrm>
            <a:off x="1172241" y="1417948"/>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13"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4"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133205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6"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1"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855034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825625"/>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808889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5881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6"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6234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825625"/>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69270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431802"/>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256309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4053180254"/>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42805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840631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354571"/>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2780684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404093"/>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690431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825625"/>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4129707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417948"/>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659821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616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7" name="Text Placeholder 24"/>
          <p:cNvSpPr>
            <a:spLocks noGrp="1"/>
          </p:cNvSpPr>
          <p:nvPr>
            <p:ph idx="1"/>
          </p:nvPr>
        </p:nvSpPr>
        <p:spPr>
          <a:xfrm>
            <a:off x="1172241" y="1825625"/>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883828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354570"/>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88375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55418"/>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389207"/>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8"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9"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05635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Text Placeholder 24"/>
          <p:cNvSpPr>
            <a:spLocks noGrp="1"/>
          </p:cNvSpPr>
          <p:nvPr>
            <p:ph idx="1"/>
          </p:nvPr>
        </p:nvSpPr>
        <p:spPr>
          <a:xfrm>
            <a:off x="1172241" y="1375352"/>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1645880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4" name="Text Placeholder 24"/>
          <p:cNvSpPr>
            <a:spLocks noGrp="1"/>
          </p:cNvSpPr>
          <p:nvPr>
            <p:ph idx="1"/>
          </p:nvPr>
        </p:nvSpPr>
        <p:spPr>
          <a:xfrm>
            <a:off x="1172241" y="1375352"/>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95439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259676143"/>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543" y="0"/>
            <a:ext cx="2148461"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Text Placeholder 24"/>
          <p:cNvSpPr>
            <a:spLocks noGrp="1"/>
          </p:cNvSpPr>
          <p:nvPr>
            <p:ph idx="1"/>
          </p:nvPr>
        </p:nvSpPr>
        <p:spPr>
          <a:xfrm>
            <a:off x="1172241" y="1375352"/>
            <a:ext cx="6475228" cy="4351338"/>
          </a:xfrm>
          <a:prstGeom prst="rect">
            <a:avLst/>
          </a:prstGeom>
        </p:spPr>
        <p:txBody>
          <a:bodyPr vert="horz" lIns="91440" tIns="45720" rIns="91440" bIns="45720" rtlCol="0">
            <a:normAutofit/>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18335"/>
          <a:stretch/>
        </p:blipFill>
        <p:spPr>
          <a:xfrm>
            <a:off x="8090390" y="6071366"/>
            <a:ext cx="824271" cy="511436"/>
          </a:xfrm>
          <a:prstGeom prst="rect">
            <a:avLst/>
          </a:prstGeom>
        </p:spPr>
      </p:pic>
      <p:sp>
        <p:nvSpPr>
          <p:cNvPr id="9" name="Text Placeholder 6"/>
          <p:cNvSpPr txBox="1">
            <a:spLocks/>
          </p:cNvSpPr>
          <p:nvPr userDrawn="1"/>
        </p:nvSpPr>
        <p:spPr>
          <a:xfrm>
            <a:off x="6588895" y="6317560"/>
            <a:ext cx="1149722" cy="3320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900" b="0" dirty="0">
                <a:solidFill>
                  <a:srgbClr val="03435F"/>
                </a:solidFill>
                <a:latin typeface="+mn-lt"/>
              </a:rPr>
              <a:t>www.geant.org</a:t>
            </a:r>
            <a:endParaRPr lang="en-GB" sz="900" b="0" dirty="0">
              <a:solidFill>
                <a:srgbClr val="03435F"/>
              </a:solidFill>
              <a:latin typeface="+mn-lt"/>
            </a:endParaRPr>
          </a:p>
        </p:txBody>
      </p:sp>
      <p:sp>
        <p:nvSpPr>
          <p:cNvPr id="10" name="Slide Number Placeholder 3"/>
          <p:cNvSpPr>
            <a:spLocks noGrp="1"/>
          </p:cNvSpPr>
          <p:nvPr>
            <p:ph type="sldNum" sz="quarter" idx="4"/>
          </p:nvPr>
        </p:nvSpPr>
        <p:spPr>
          <a:xfrm>
            <a:off x="6373883" y="6317559"/>
            <a:ext cx="502920" cy="332052"/>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83EB0FA4-9B1C-4D6B-AF0A-97437B69127A}" type="slidenum">
              <a:rPr lang="en-GB" smtClean="0"/>
              <a:pPr/>
              <a:t>‹#›</a:t>
            </a:fld>
            <a:r>
              <a:rPr lang="en-GB" dirty="0" smtClean="0"/>
              <a:t>     |</a:t>
            </a:r>
            <a:endParaRPr lang="en-GB" dirty="0"/>
          </a:p>
        </p:txBody>
      </p:sp>
    </p:spTree>
    <p:extLst>
      <p:ext uri="{BB962C8B-B14F-4D97-AF65-F5344CB8AC3E}">
        <p14:creationId xmlns:p14="http://schemas.microsoft.com/office/powerpoint/2010/main" val="329253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9304462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7528900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26991123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35682954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EB0FA4-9B1C-4D6B-AF0A-97437B69127A}" type="slidenum">
              <a:rPr lang="en-GB" smtClean="0"/>
              <a:t>‹#›</a:t>
            </a:fld>
            <a:endParaRPr lang="en-GB"/>
          </a:p>
        </p:txBody>
      </p:sp>
    </p:spTree>
    <p:extLst>
      <p:ext uri="{BB962C8B-B14F-4D97-AF65-F5344CB8AC3E}">
        <p14:creationId xmlns:p14="http://schemas.microsoft.com/office/powerpoint/2010/main" val="29493941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8/28/2018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B0FA4-9B1C-4D6B-AF0A-97437B69127A}" type="slidenum">
              <a:rPr lang="en-GB" smtClean="0"/>
              <a:t>‹#›</a:t>
            </a:fld>
            <a:endParaRPr lang="en-GB"/>
          </a:p>
        </p:txBody>
      </p:sp>
    </p:spTree>
    <p:extLst>
      <p:ext uri="{BB962C8B-B14F-4D97-AF65-F5344CB8AC3E}">
        <p14:creationId xmlns:p14="http://schemas.microsoft.com/office/powerpoint/2010/main" val="158533269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658"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6.emf"/><Relationship Id="rId4" Type="http://schemas.openxmlformats.org/officeDocument/2006/relationships/image" Target="../media/image87.emf"/></Relationships>
</file>

<file path=ppt/slides/_rels/slide1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36.emf"/><Relationship Id="rId1" Type="http://schemas.openxmlformats.org/officeDocument/2006/relationships/slideLayout" Target="../slideLayouts/slideLayout15.xml"/><Relationship Id="rId4" Type="http://schemas.openxmlformats.org/officeDocument/2006/relationships/image" Target="../media/image89.jpeg"/></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9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8.png"/><Relationship Id="rId5" Type="http://schemas.microsoft.com/office/2007/relationships/hdphoto" Target="../media/hdphoto1.wdp"/><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15.xml"/><Relationship Id="rId6" Type="http://schemas.openxmlformats.org/officeDocument/2006/relationships/image" Target="../media/image106.png"/><Relationship Id="rId5" Type="http://schemas.openxmlformats.org/officeDocument/2006/relationships/image" Target="../media/image105.jpeg"/><Relationship Id="rId10" Type="http://schemas.openxmlformats.org/officeDocument/2006/relationships/image" Target="../media/image36.emf"/><Relationship Id="rId4" Type="http://schemas.openxmlformats.org/officeDocument/2006/relationships/image" Target="../media/image104.png"/><Relationship Id="rId9" Type="http://schemas.openxmlformats.org/officeDocument/2006/relationships/image" Target="../media/image109.jpeg"/></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image" Target="../media/image110.emf"/></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11.emf"/><Relationship Id="rId4" Type="http://schemas.openxmlformats.org/officeDocument/2006/relationships/package" Target="../embeddings/Microsoft_Visio_Drawing2.vsdx"/></Relationships>
</file>

<file path=ppt/slides/_rels/slide2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gif"/><Relationship Id="rId18" Type="http://schemas.openxmlformats.org/officeDocument/2006/relationships/image" Target="../media/image54.gif"/><Relationship Id="rId26" Type="http://schemas.openxmlformats.org/officeDocument/2006/relationships/image" Target="../media/image62.gif"/><Relationship Id="rId39" Type="http://schemas.openxmlformats.org/officeDocument/2006/relationships/image" Target="../media/image75.png"/><Relationship Id="rId3" Type="http://schemas.openxmlformats.org/officeDocument/2006/relationships/image" Target="../media/image39.png"/><Relationship Id="rId21" Type="http://schemas.openxmlformats.org/officeDocument/2006/relationships/image" Target="../media/image57.gif"/><Relationship Id="rId34" Type="http://schemas.openxmlformats.org/officeDocument/2006/relationships/image" Target="../media/image70.png"/><Relationship Id="rId7" Type="http://schemas.openxmlformats.org/officeDocument/2006/relationships/image" Target="../media/image43.png"/><Relationship Id="rId12" Type="http://schemas.openxmlformats.org/officeDocument/2006/relationships/image" Target="../media/image48.jpeg"/><Relationship Id="rId17" Type="http://schemas.openxmlformats.org/officeDocument/2006/relationships/image" Target="../media/image53.png"/><Relationship Id="rId25" Type="http://schemas.openxmlformats.org/officeDocument/2006/relationships/image" Target="../media/image61.gif"/><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notesSlide" Target="../notesSlides/notesSlide2.xml"/><Relationship Id="rId16" Type="http://schemas.openxmlformats.org/officeDocument/2006/relationships/image" Target="../media/image52.gif"/><Relationship Id="rId20" Type="http://schemas.openxmlformats.org/officeDocument/2006/relationships/image" Target="../media/image56.png"/><Relationship Id="rId29" Type="http://schemas.openxmlformats.org/officeDocument/2006/relationships/image" Target="../media/image65.jpeg"/><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gif"/><Relationship Id="rId32" Type="http://schemas.openxmlformats.org/officeDocument/2006/relationships/image" Target="../media/image68.png"/><Relationship Id="rId37" Type="http://schemas.openxmlformats.org/officeDocument/2006/relationships/image" Target="../media/image73.png"/><Relationship Id="rId40" Type="http://schemas.openxmlformats.org/officeDocument/2006/relationships/image" Target="../media/image76.jpeg"/><Relationship Id="rId5" Type="http://schemas.openxmlformats.org/officeDocument/2006/relationships/image" Target="../media/image41.gif"/><Relationship Id="rId15" Type="http://schemas.openxmlformats.org/officeDocument/2006/relationships/image" Target="../media/image51.jpeg"/><Relationship Id="rId23" Type="http://schemas.openxmlformats.org/officeDocument/2006/relationships/image" Target="../media/image59.gif"/><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gif"/><Relationship Id="rId19" Type="http://schemas.openxmlformats.org/officeDocument/2006/relationships/image" Target="../media/image55.jpeg"/><Relationship Id="rId31" Type="http://schemas.openxmlformats.org/officeDocument/2006/relationships/image" Target="../media/image67.png"/><Relationship Id="rId4" Type="http://schemas.openxmlformats.org/officeDocument/2006/relationships/image" Target="../media/image40.jpeg"/><Relationship Id="rId9" Type="http://schemas.openxmlformats.org/officeDocument/2006/relationships/image" Target="../media/image45.gif"/><Relationship Id="rId14" Type="http://schemas.openxmlformats.org/officeDocument/2006/relationships/image" Target="../media/image50.jpeg"/><Relationship Id="rId22" Type="http://schemas.openxmlformats.org/officeDocument/2006/relationships/image" Target="../media/image58.gif"/><Relationship Id="rId27" Type="http://schemas.openxmlformats.org/officeDocument/2006/relationships/image" Target="../media/image63.gif"/><Relationship Id="rId30" Type="http://schemas.openxmlformats.org/officeDocument/2006/relationships/image" Target="../media/image66.jpeg"/><Relationship Id="rId35" Type="http://schemas.openxmlformats.org/officeDocument/2006/relationships/image" Target="../media/image71.png"/></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15.png"/><Relationship Id="rId1" Type="http://schemas.openxmlformats.org/officeDocument/2006/relationships/slideLayout" Target="../slideLayouts/slideLayout15.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6.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7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80.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15.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6.emf"/><Relationship Id="rId1" Type="http://schemas.openxmlformats.org/officeDocument/2006/relationships/slideLayout" Target="../slideLayouts/slideLayout15.xml"/><Relationship Id="rId5" Type="http://schemas.openxmlformats.org/officeDocument/2006/relationships/image" Target="../media/image85.emf"/><Relationship Id="rId4" Type="http://schemas.openxmlformats.org/officeDocument/2006/relationships/image" Target="../media/image8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3EB0FA4-9B1C-4D6B-AF0A-97437B69127A}" type="slidenum">
              <a:rPr lang="en-GB" smtClean="0"/>
              <a:pPr/>
              <a:t>1</a:t>
            </a:fld>
            <a:r>
              <a:rPr lang="en-GB" dirty="0" smtClean="0"/>
              <a:t>     |</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9114" t="13460" r="32414" b="53353"/>
          <a:stretch/>
        </p:blipFill>
        <p:spPr>
          <a:xfrm flipH="1">
            <a:off x="3" y="0"/>
            <a:ext cx="9156607" cy="6858000"/>
          </a:xfrm>
          <a:prstGeom prst="rect">
            <a:avLst/>
          </a:prstGeom>
          <a:ln>
            <a:noFill/>
          </a:ln>
        </p:spPr>
      </p:pic>
      <p:sp>
        <p:nvSpPr>
          <p:cNvPr id="11" name="Text Placeholder 6"/>
          <p:cNvSpPr txBox="1">
            <a:spLocks/>
          </p:cNvSpPr>
          <p:nvPr/>
        </p:nvSpPr>
        <p:spPr>
          <a:xfrm>
            <a:off x="669330" y="5422714"/>
            <a:ext cx="1820980" cy="3212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bg1"/>
                </a:solidFill>
              </a:rPr>
              <a:t>www.geant.org</a:t>
            </a:r>
            <a:endParaRPr lang="en-GB" sz="1500" dirty="0">
              <a:solidFill>
                <a:schemeClr val="bg1"/>
              </a:solidFill>
            </a:endParaRPr>
          </a:p>
        </p:txBody>
      </p:sp>
      <p:sp>
        <p:nvSpPr>
          <p:cNvPr id="12" name="Text Placeholder 6"/>
          <p:cNvSpPr txBox="1">
            <a:spLocks/>
          </p:cNvSpPr>
          <p:nvPr/>
        </p:nvSpPr>
        <p:spPr>
          <a:xfrm>
            <a:off x="669329" y="3562304"/>
            <a:ext cx="4622832" cy="2705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50" b="1" dirty="0">
                <a:solidFill>
                  <a:schemeClr val="bg1"/>
                </a:solidFill>
              </a:rPr>
              <a:t>Mian Usman</a:t>
            </a:r>
          </a:p>
          <a:p>
            <a:pPr>
              <a:lnSpc>
                <a:spcPct val="100000"/>
              </a:lnSpc>
              <a:spcBef>
                <a:spcPts val="0"/>
              </a:spcBef>
            </a:pPr>
            <a:r>
              <a:rPr lang="en-US" sz="1500" i="1" dirty="0">
                <a:solidFill>
                  <a:schemeClr val="bg1"/>
                </a:solidFill>
              </a:rPr>
              <a:t>Network Architect</a:t>
            </a:r>
            <a:endParaRPr lang="en-GB" sz="1500" i="1" cap="all" dirty="0">
              <a:solidFill>
                <a:schemeClr val="bg1"/>
              </a:solidFill>
            </a:endParaRPr>
          </a:p>
        </p:txBody>
      </p:sp>
      <p:sp>
        <p:nvSpPr>
          <p:cNvPr id="13" name="Text Placeholder 6"/>
          <p:cNvSpPr txBox="1">
            <a:spLocks/>
          </p:cNvSpPr>
          <p:nvPr/>
        </p:nvSpPr>
        <p:spPr>
          <a:xfrm>
            <a:off x="669334" y="4412903"/>
            <a:ext cx="3752453" cy="2705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err="1">
                <a:solidFill>
                  <a:schemeClr val="bg1"/>
                </a:solidFill>
              </a:rPr>
              <a:t>GridKa</a:t>
            </a:r>
            <a:r>
              <a:rPr lang="en-US" sz="1500" dirty="0">
                <a:solidFill>
                  <a:schemeClr val="bg1"/>
                </a:solidFill>
              </a:rPr>
              <a:t> School 2018 </a:t>
            </a:r>
            <a:endParaRPr lang="en-GB" sz="1500" dirty="0">
              <a:solidFill>
                <a:schemeClr val="bg1"/>
              </a:solidFill>
            </a:endParaRPr>
          </a:p>
        </p:txBody>
      </p:sp>
      <p:sp>
        <p:nvSpPr>
          <p:cNvPr id="16" name="Text Placeholder 10"/>
          <p:cNvSpPr txBox="1">
            <a:spLocks/>
          </p:cNvSpPr>
          <p:nvPr/>
        </p:nvSpPr>
        <p:spPr>
          <a:xfrm>
            <a:off x="662189" y="2414058"/>
            <a:ext cx="4733529" cy="3549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solidFill>
                  <a:schemeClr val="bg1"/>
                </a:solidFill>
              </a:rPr>
              <a:t>GÉANT </a:t>
            </a:r>
            <a:r>
              <a:rPr lang="en-US" sz="2700" dirty="0">
                <a:solidFill>
                  <a:schemeClr val="bg1"/>
                </a:solidFill>
              </a:rPr>
              <a:t>Network Overview</a:t>
            </a:r>
            <a:endParaRPr lang="en-US" sz="2700" dirty="0">
              <a:solidFill>
                <a:schemeClr val="bg1"/>
              </a:solidFill>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1" b="-7428"/>
          <a:stretch/>
        </p:blipFill>
        <p:spPr>
          <a:xfrm>
            <a:off x="749173" y="1247476"/>
            <a:ext cx="1074338" cy="657668"/>
          </a:xfrm>
          <a:prstGeom prst="rect">
            <a:avLst/>
          </a:prstGeom>
        </p:spPr>
      </p:pic>
    </p:spTree>
    <p:extLst>
      <p:ext uri="{BB962C8B-B14F-4D97-AF65-F5344CB8AC3E}">
        <p14:creationId xmlns:p14="http://schemas.microsoft.com/office/powerpoint/2010/main" val="29128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636" y="1363229"/>
            <a:ext cx="8386429" cy="2700214"/>
          </a:xfrm>
        </p:spPr>
        <p:txBody>
          <a:bodyPr>
            <a:normAutofit/>
          </a:bodyPr>
          <a:lstStyle/>
          <a:p>
            <a:r>
              <a:rPr lang="en-GB" sz="1800" dirty="0"/>
              <a:t>Route: </a:t>
            </a:r>
            <a:r>
              <a:rPr lang="en-GB" sz="1800" dirty="0" smtClean="0"/>
              <a:t>London-Paris</a:t>
            </a:r>
            <a:endParaRPr lang="en-GB" sz="1800" dirty="0"/>
          </a:p>
          <a:p>
            <a:r>
              <a:rPr lang="en-GB" sz="1800" dirty="0"/>
              <a:t>TCP offload on, TCP cubic stack</a:t>
            </a:r>
          </a:p>
          <a:p>
            <a:r>
              <a:rPr lang="en-GB" sz="1800" dirty="0"/>
              <a:t>RTT 7.5 </a:t>
            </a:r>
            <a:r>
              <a:rPr lang="en-GB" sz="1800" dirty="0" err="1"/>
              <a:t>ms</a:t>
            </a:r>
            <a:r>
              <a:rPr lang="en-GB" sz="1800" dirty="0"/>
              <a:t>.  </a:t>
            </a:r>
          </a:p>
          <a:p>
            <a:r>
              <a:rPr lang="en-GB" sz="1800" dirty="0"/>
              <a:t>Delay Bandwidth Product 34.7 MB for a 37 Gbit</a:t>
            </a:r>
            <a:r>
              <a:rPr lang="en-GB" sz="1800" dirty="0"/>
              <a:t>/s flow</a:t>
            </a:r>
            <a:r>
              <a:rPr lang="en-GB" sz="1800" dirty="0" smtClean="0"/>
              <a:t>.</a:t>
            </a:r>
            <a:endParaRPr lang="en-GB" sz="1000" dirty="0"/>
          </a:p>
          <a:p>
            <a:r>
              <a:rPr lang="en-GB" sz="1800" dirty="0"/>
              <a:t>One TCP flow rises smoothly to the 37 </a:t>
            </a:r>
            <a:r>
              <a:rPr lang="en-GB" sz="1800" dirty="0" err="1"/>
              <a:t>Gbit</a:t>
            </a:r>
            <a:r>
              <a:rPr lang="en-GB" sz="1800" dirty="0"/>
              <a:t>/s </a:t>
            </a:r>
            <a:r>
              <a:rPr lang="en-GB" sz="1800" dirty="0" smtClean="0"/>
              <a:t>plateau </a:t>
            </a:r>
            <a:r>
              <a:rPr lang="en-GB" sz="1800" dirty="0"/>
              <a:t>at 35 </a:t>
            </a:r>
            <a:r>
              <a:rPr lang="en-GB" sz="1800" dirty="0" err="1"/>
              <a:t>MBytes</a:t>
            </a:r>
            <a:r>
              <a:rPr lang="en-GB" sz="1800" dirty="0" smtClean="0"/>
              <a:t>.</a:t>
            </a:r>
            <a:endParaRPr lang="en-GB" sz="1000" dirty="0"/>
          </a:p>
          <a:p>
            <a:r>
              <a:rPr lang="en-GB" sz="1800" dirty="0"/>
              <a:t>NO TCP re-transmitted segments </a:t>
            </a:r>
          </a:p>
          <a:p>
            <a:endParaRPr lang="en-GB" sz="1500" dirty="0"/>
          </a:p>
        </p:txBody>
      </p:sp>
      <p:pic>
        <p:nvPicPr>
          <p:cNvPr id="4" name="Picture 3">
            <a:extLst>
              <a:ext uri="{FF2B5EF4-FFF2-40B4-BE49-F238E27FC236}">
                <a16:creationId xmlns:a16="http://schemas.microsoft.com/office/drawing/2014/main" xmlns="" id="{9DA35103-0192-4029-A9A2-6A3B9F94BDBE}"/>
              </a:ext>
            </a:extLst>
          </p:cNvPr>
          <p:cNvPicPr>
            <a:picLocks noChangeAspect="1"/>
          </p:cNvPicPr>
          <p:nvPr/>
        </p:nvPicPr>
        <p:blipFill>
          <a:blip r:embed="rId3"/>
          <a:stretch>
            <a:fillRect/>
          </a:stretch>
        </p:blipFill>
        <p:spPr>
          <a:xfrm>
            <a:off x="0" y="4063443"/>
            <a:ext cx="4571903" cy="2794557"/>
          </a:xfrm>
          <a:prstGeom prst="rect">
            <a:avLst/>
          </a:prstGeom>
        </p:spPr>
      </p:pic>
      <p:pic>
        <p:nvPicPr>
          <p:cNvPr id="5" name="Picture 4">
            <a:extLst>
              <a:ext uri="{FF2B5EF4-FFF2-40B4-BE49-F238E27FC236}">
                <a16:creationId xmlns:a16="http://schemas.microsoft.com/office/drawing/2014/main" xmlns="" id="{EB414B66-1A6B-4CE1-A5FC-72DBF76C968D}"/>
              </a:ext>
            </a:extLst>
          </p:cNvPr>
          <p:cNvPicPr>
            <a:picLocks noChangeAspect="1"/>
          </p:cNvPicPr>
          <p:nvPr/>
        </p:nvPicPr>
        <p:blipFill>
          <a:blip r:embed="rId4"/>
          <a:stretch>
            <a:fillRect/>
          </a:stretch>
        </p:blipFill>
        <p:spPr>
          <a:xfrm>
            <a:off x="4571903" y="4063443"/>
            <a:ext cx="4574978" cy="2794557"/>
          </a:xfrm>
          <a:prstGeom prst="rect">
            <a:avLst/>
          </a:prstGeom>
        </p:spPr>
      </p:pic>
      <p:sp>
        <p:nvSpPr>
          <p:cNvPr id="7" name="Text Placeholder 10"/>
          <p:cNvSpPr txBox="1">
            <a:spLocks/>
          </p:cNvSpPr>
          <p:nvPr/>
        </p:nvSpPr>
        <p:spPr>
          <a:xfrm>
            <a:off x="956864" y="358431"/>
            <a:ext cx="6098904"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100 Gigabit </a:t>
            </a:r>
            <a:r>
              <a:rPr lang="en-US" sz="2400" b="0" dirty="0">
                <a:solidFill>
                  <a:schemeClr val="accent1">
                    <a:lumMod val="50000"/>
                  </a:schemeClr>
                </a:solidFill>
              </a:rPr>
              <a:t>TCP performance on R&amp;E Networks</a:t>
            </a:r>
            <a:endParaRPr lang="en-US" sz="2400" b="0" dirty="0">
              <a:solidFill>
                <a:schemeClr val="accent1">
                  <a:lumMod val="50000"/>
                </a:schemeClr>
              </a:solidFill>
            </a:endParaRPr>
          </a:p>
        </p:txBody>
      </p:sp>
      <p:pic>
        <p:nvPicPr>
          <p:cNvPr id="8" name="Picture 7"/>
          <p:cNvPicPr>
            <a:picLocks noChangeAspect="1"/>
          </p:cNvPicPr>
          <p:nvPr/>
        </p:nvPicPr>
        <p:blipFill>
          <a:blip r:embed="rId5"/>
          <a:stretch>
            <a:fillRect/>
          </a:stretch>
        </p:blipFill>
        <p:spPr>
          <a:xfrm>
            <a:off x="230194" y="248660"/>
            <a:ext cx="594714" cy="594714"/>
          </a:xfrm>
          <a:prstGeom prst="rect">
            <a:avLst/>
          </a:prstGeom>
        </p:spPr>
      </p:pic>
    </p:spTree>
    <p:extLst>
      <p:ext uri="{BB962C8B-B14F-4D97-AF65-F5344CB8AC3E}">
        <p14:creationId xmlns:p14="http://schemas.microsoft.com/office/powerpoint/2010/main" val="77141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243837" y="1594884"/>
            <a:ext cx="4102134" cy="382409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9E1F63"/>
                </a:solidFill>
              </a:rPr>
              <a:t>GÉANT </a:t>
            </a:r>
            <a:r>
              <a:rPr lang="en-GB" sz="2000" b="1" dirty="0">
                <a:solidFill>
                  <a:srgbClr val="9E1F63"/>
                </a:solidFill>
              </a:rPr>
              <a:t>network</a:t>
            </a:r>
            <a:endParaRPr lang="en-GB" sz="2000" b="1" dirty="0">
              <a:solidFill>
                <a:srgbClr val="9E1F63"/>
              </a:solidFill>
            </a:endParaRPr>
          </a:p>
          <a:p>
            <a:pPr marL="0" indent="0">
              <a:buNone/>
            </a:pPr>
            <a:r>
              <a:rPr lang="en-GB" sz="1800" b="1" dirty="0">
                <a:solidFill>
                  <a:schemeClr val="accent1">
                    <a:lumMod val="50000"/>
                  </a:schemeClr>
                </a:solidFill>
              </a:rPr>
              <a:t>Two main network </a:t>
            </a:r>
          </a:p>
          <a:p>
            <a:r>
              <a:rPr lang="en-GB" sz="1800" dirty="0" err="1">
                <a:solidFill>
                  <a:schemeClr val="accent1">
                    <a:lumMod val="50000"/>
                  </a:schemeClr>
                </a:solidFill>
              </a:rPr>
              <a:t>Infinera</a:t>
            </a:r>
            <a:r>
              <a:rPr lang="en-GB" sz="1800" dirty="0">
                <a:solidFill>
                  <a:schemeClr val="accent1">
                    <a:lumMod val="50000"/>
                  </a:schemeClr>
                </a:solidFill>
              </a:rPr>
              <a:t> based DWDM Network</a:t>
            </a:r>
          </a:p>
          <a:p>
            <a:r>
              <a:rPr lang="en-GB" sz="1800" dirty="0">
                <a:solidFill>
                  <a:schemeClr val="accent1">
                    <a:lumMod val="50000"/>
                  </a:schemeClr>
                </a:solidFill>
              </a:rPr>
              <a:t>Juniper based IP/MPLS network</a:t>
            </a:r>
          </a:p>
          <a:p>
            <a:pPr marL="0" indent="0">
              <a:buNone/>
            </a:pPr>
            <a:r>
              <a:rPr lang="en-GB" sz="1800" b="1" dirty="0">
                <a:solidFill>
                  <a:schemeClr val="accent1">
                    <a:lumMod val="50000"/>
                  </a:schemeClr>
                </a:solidFill>
              </a:rPr>
              <a:t>Overlay networks</a:t>
            </a:r>
          </a:p>
          <a:p>
            <a:r>
              <a:rPr lang="en-GB" sz="1800" dirty="0">
                <a:solidFill>
                  <a:schemeClr val="accent1">
                    <a:lumMod val="50000"/>
                  </a:schemeClr>
                </a:solidFill>
              </a:rPr>
              <a:t>Global R&amp;E IP</a:t>
            </a:r>
          </a:p>
          <a:p>
            <a:r>
              <a:rPr lang="en-GB" sz="1800" dirty="0">
                <a:solidFill>
                  <a:schemeClr val="accent1">
                    <a:lumMod val="50000"/>
                  </a:schemeClr>
                </a:solidFill>
              </a:rPr>
              <a:t>LHCONE</a:t>
            </a:r>
          </a:p>
          <a:p>
            <a:r>
              <a:rPr lang="en-GB" sz="1800" dirty="0">
                <a:solidFill>
                  <a:schemeClr val="accent1">
                    <a:lumMod val="50000"/>
                  </a:schemeClr>
                </a:solidFill>
              </a:rPr>
              <a:t>Internet Access Service</a:t>
            </a:r>
          </a:p>
          <a:p>
            <a:r>
              <a:rPr lang="en-GB" sz="1800" dirty="0">
                <a:solidFill>
                  <a:schemeClr val="accent1">
                    <a:lumMod val="50000"/>
                  </a:schemeClr>
                </a:solidFill>
              </a:rPr>
              <a:t>Cloud VPN</a:t>
            </a:r>
          </a:p>
          <a:p>
            <a:r>
              <a:rPr lang="en-GB" sz="1800" dirty="0">
                <a:solidFill>
                  <a:schemeClr val="accent1">
                    <a:lumMod val="50000"/>
                  </a:schemeClr>
                </a:solidFill>
              </a:rPr>
              <a:t>MDVPN</a:t>
            </a:r>
          </a:p>
          <a:p>
            <a:r>
              <a:rPr lang="en-GB" sz="1800" dirty="0">
                <a:solidFill>
                  <a:schemeClr val="accent1">
                    <a:lumMod val="50000"/>
                  </a:schemeClr>
                </a:solidFill>
              </a:rPr>
              <a:t>P2P VPNs</a:t>
            </a:r>
          </a:p>
          <a:p>
            <a:r>
              <a:rPr lang="en-GB" sz="1800" dirty="0">
                <a:solidFill>
                  <a:schemeClr val="accent1">
                    <a:lumMod val="50000"/>
                  </a:schemeClr>
                </a:solidFill>
              </a:rPr>
              <a:t>Project specific VPNs</a:t>
            </a:r>
          </a:p>
          <a:p>
            <a:pPr marL="0" indent="0">
              <a:buNone/>
            </a:pPr>
            <a:endParaRPr lang="en-GB" sz="1275" dirty="0">
              <a:solidFill>
                <a:schemeClr val="accent1">
                  <a:lumMod val="50000"/>
                </a:schemeClr>
              </a:solidFill>
            </a:endParaRPr>
          </a:p>
          <a:p>
            <a:pPr marL="0" indent="0">
              <a:buNone/>
            </a:pPr>
            <a:endParaRPr lang="en-GB" sz="1275" dirty="0">
              <a:solidFill>
                <a:srgbClr val="1F4E79"/>
              </a:solidFill>
            </a:endParaRPr>
          </a:p>
        </p:txBody>
      </p:sp>
      <p:sp>
        <p:nvSpPr>
          <p:cNvPr id="10" name="Text Placeholder 10"/>
          <p:cNvSpPr txBox="1">
            <a:spLocks/>
          </p:cNvSpPr>
          <p:nvPr/>
        </p:nvSpPr>
        <p:spPr>
          <a:xfrm>
            <a:off x="1096683" y="273370"/>
            <a:ext cx="6431168"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 Equipment</a:t>
            </a:r>
            <a:endParaRPr lang="en-US" sz="2400" b="0"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243837" y="163599"/>
            <a:ext cx="594714" cy="594714"/>
          </a:xfrm>
          <a:prstGeom prst="rect">
            <a:avLst/>
          </a:prstGeom>
        </p:spPr>
      </p:pic>
      <p:sp>
        <p:nvSpPr>
          <p:cNvPr id="4" name="Slide Number Placeholder 3"/>
          <p:cNvSpPr>
            <a:spLocks noGrp="1"/>
          </p:cNvSpPr>
          <p:nvPr>
            <p:ph type="sldNum" sz="quarter" idx="4"/>
          </p:nvPr>
        </p:nvSpPr>
        <p:spPr>
          <a:xfrm>
            <a:off x="6316733" y="5576771"/>
            <a:ext cx="502920" cy="249039"/>
          </a:xfrm>
        </p:spPr>
        <p:txBody>
          <a:bodyPr/>
          <a:lstStyle/>
          <a:p>
            <a:fld id="{83EB0FA4-9B1C-4D6B-AF0A-97437B69127A}" type="slidenum">
              <a:rPr lang="en-GB" smtClean="0"/>
              <a:pPr/>
              <a:t>11</a:t>
            </a:fld>
            <a:r>
              <a:rPr lang="en-GB" smtClean="0"/>
              <a:t>     |</a:t>
            </a:r>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291" y="1840848"/>
            <a:ext cx="2670363" cy="41493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2273" y="1840844"/>
            <a:ext cx="1553468" cy="2212917"/>
          </a:xfrm>
          <a:prstGeom prst="rect">
            <a:avLst/>
          </a:prstGeom>
        </p:spPr>
      </p:pic>
    </p:spTree>
    <p:extLst>
      <p:ext uri="{BB962C8B-B14F-4D97-AF65-F5344CB8AC3E}">
        <p14:creationId xmlns:p14="http://schemas.microsoft.com/office/powerpoint/2010/main" val="23489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786098" y="839972"/>
            <a:ext cx="8357902" cy="161614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9E1F63"/>
                </a:solidFill>
              </a:rPr>
              <a:t>GÉANT </a:t>
            </a:r>
            <a:r>
              <a:rPr lang="en-GB" sz="2000" b="1" dirty="0">
                <a:solidFill>
                  <a:srgbClr val="9E1F63"/>
                </a:solidFill>
              </a:rPr>
              <a:t>DWDM network</a:t>
            </a:r>
            <a:endParaRPr lang="en-GB" sz="2000" b="1" dirty="0">
              <a:solidFill>
                <a:srgbClr val="9E1F63"/>
              </a:solidFill>
            </a:endParaRPr>
          </a:p>
          <a:p>
            <a:pPr marL="0" indent="0">
              <a:buNone/>
            </a:pPr>
            <a:r>
              <a:rPr lang="en-GB" sz="1800" b="1" dirty="0">
                <a:solidFill>
                  <a:schemeClr val="accent1">
                    <a:lumMod val="50000"/>
                  </a:schemeClr>
                </a:solidFill>
              </a:rPr>
              <a:t>Based on </a:t>
            </a:r>
            <a:r>
              <a:rPr lang="en-GB" sz="1800" b="1" dirty="0" err="1">
                <a:solidFill>
                  <a:schemeClr val="accent1">
                    <a:lumMod val="50000"/>
                  </a:schemeClr>
                </a:solidFill>
              </a:rPr>
              <a:t>Infinera</a:t>
            </a:r>
            <a:r>
              <a:rPr lang="en-GB" sz="1800" b="1" dirty="0">
                <a:solidFill>
                  <a:schemeClr val="accent1">
                    <a:lumMod val="50000"/>
                  </a:schemeClr>
                </a:solidFill>
              </a:rPr>
              <a:t> </a:t>
            </a:r>
            <a:r>
              <a:rPr lang="en-GB" sz="1800" b="1" dirty="0" err="1">
                <a:solidFill>
                  <a:schemeClr val="accent1">
                    <a:lumMod val="50000"/>
                  </a:schemeClr>
                </a:solidFill>
              </a:rPr>
              <a:t>DTNx</a:t>
            </a:r>
            <a:r>
              <a:rPr lang="en-GB" sz="1800" b="1" dirty="0">
                <a:solidFill>
                  <a:schemeClr val="accent1">
                    <a:lumMod val="50000"/>
                  </a:schemeClr>
                </a:solidFill>
              </a:rPr>
              <a:t> system – </a:t>
            </a:r>
            <a:r>
              <a:rPr lang="en-GB" sz="1800" dirty="0">
                <a:solidFill>
                  <a:schemeClr val="accent1">
                    <a:lumMod val="50000"/>
                  </a:schemeClr>
                </a:solidFill>
              </a:rPr>
              <a:t>Network elements provide large capacity point to point circuits across defined routes</a:t>
            </a:r>
            <a:endParaRPr lang="en-GB" sz="1800" dirty="0">
              <a:solidFill>
                <a:schemeClr val="accent1">
                  <a:lumMod val="50000"/>
                </a:schemeClr>
              </a:solidFill>
            </a:endParaRPr>
          </a:p>
          <a:p>
            <a:pPr marL="0" indent="0">
              <a:buNone/>
            </a:pPr>
            <a:r>
              <a:rPr lang="en-GB" sz="1800" b="1" dirty="0" smtClean="0">
                <a:solidFill>
                  <a:schemeClr val="accent1">
                    <a:lumMod val="50000"/>
                  </a:schemeClr>
                </a:solidFill>
              </a:rPr>
              <a:t>GÉANT </a:t>
            </a:r>
            <a:r>
              <a:rPr lang="en-GB" sz="1800" b="1" dirty="0">
                <a:solidFill>
                  <a:schemeClr val="accent1">
                    <a:lumMod val="50000"/>
                  </a:schemeClr>
                </a:solidFill>
              </a:rPr>
              <a:t>Point-to-Point</a:t>
            </a:r>
            <a:r>
              <a:rPr lang="en-GB" sz="1800" dirty="0">
                <a:solidFill>
                  <a:schemeClr val="accent1">
                    <a:lumMod val="50000"/>
                  </a:schemeClr>
                </a:solidFill>
              </a:rPr>
              <a:t> – </a:t>
            </a:r>
            <a:r>
              <a:rPr lang="en-GB" sz="1800" dirty="0">
                <a:solidFill>
                  <a:schemeClr val="accent1">
                    <a:lumMod val="50000"/>
                  </a:schemeClr>
                </a:solidFill>
              </a:rPr>
              <a:t>10G and 100G lambda services are provided on this infrastructure</a:t>
            </a:r>
          </a:p>
          <a:p>
            <a:pPr marL="0" indent="0">
              <a:buNone/>
            </a:pPr>
            <a:endParaRPr lang="en-GB" sz="1800" dirty="0">
              <a:solidFill>
                <a:schemeClr val="accent1">
                  <a:lumMod val="50000"/>
                </a:schemeClr>
              </a:solidFill>
            </a:endParaRPr>
          </a:p>
          <a:p>
            <a:pPr marL="0" indent="0">
              <a:buNone/>
            </a:pPr>
            <a:endParaRPr lang="en-GB" sz="1800" dirty="0">
              <a:solidFill>
                <a:srgbClr val="1F4E79"/>
              </a:solidFill>
            </a:endParaRPr>
          </a:p>
        </p:txBody>
      </p:sp>
      <p:sp>
        <p:nvSpPr>
          <p:cNvPr id="10" name="Text Placeholder 10"/>
          <p:cNvSpPr txBox="1">
            <a:spLocks/>
          </p:cNvSpPr>
          <p:nvPr/>
        </p:nvSpPr>
        <p:spPr>
          <a:xfrm>
            <a:off x="1213641" y="432859"/>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a:t>
            </a:r>
            <a:endParaRPr lang="en-US" sz="2400" b="0" dirty="0">
              <a:solidFill>
                <a:schemeClr val="accent1">
                  <a:lumMod val="50000"/>
                </a:schemeClr>
              </a:solidFill>
            </a:endParaRPr>
          </a:p>
        </p:txBody>
      </p:sp>
      <p:pic>
        <p:nvPicPr>
          <p:cNvPr id="11" name="Picture 10"/>
          <p:cNvPicPr>
            <a:picLocks noChangeAspect="1"/>
          </p:cNvPicPr>
          <p:nvPr/>
        </p:nvPicPr>
        <p:blipFill>
          <a:blip r:embed="rId3"/>
          <a:stretch>
            <a:fillRect/>
          </a:stretch>
        </p:blipFill>
        <p:spPr>
          <a:xfrm>
            <a:off x="275735" y="323088"/>
            <a:ext cx="594714" cy="5947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86" y="2612912"/>
            <a:ext cx="6932428" cy="4245088"/>
          </a:xfrm>
          <a:prstGeom prst="rect">
            <a:avLst/>
          </a:prstGeom>
        </p:spPr>
      </p:pic>
    </p:spTree>
    <p:extLst>
      <p:ext uri="{BB962C8B-B14F-4D97-AF65-F5344CB8AC3E}">
        <p14:creationId xmlns:p14="http://schemas.microsoft.com/office/powerpoint/2010/main" val="182545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451471" y="864449"/>
            <a:ext cx="7799393" cy="152787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9E1F63"/>
                </a:solidFill>
              </a:rPr>
              <a:t>GÉANT </a:t>
            </a:r>
            <a:r>
              <a:rPr lang="en-GB" sz="1600" b="1" dirty="0">
                <a:solidFill>
                  <a:srgbClr val="9E1F63"/>
                </a:solidFill>
              </a:rPr>
              <a:t>IP network</a:t>
            </a:r>
            <a:endParaRPr lang="en-GB" sz="1600" b="1" dirty="0">
              <a:solidFill>
                <a:srgbClr val="9E1F63"/>
              </a:solidFill>
            </a:endParaRPr>
          </a:p>
          <a:p>
            <a:pPr marL="0" indent="0">
              <a:buNone/>
            </a:pPr>
            <a:r>
              <a:rPr lang="en-GB" sz="1400" b="1" dirty="0">
                <a:solidFill>
                  <a:schemeClr val="accent1">
                    <a:lumMod val="50000"/>
                  </a:schemeClr>
                </a:solidFill>
              </a:rPr>
              <a:t>Based on Juniper MX Platform – </a:t>
            </a:r>
            <a:r>
              <a:rPr lang="en-GB" sz="1400" dirty="0">
                <a:solidFill>
                  <a:schemeClr val="accent1">
                    <a:lumMod val="50000"/>
                  </a:schemeClr>
                </a:solidFill>
              </a:rPr>
              <a:t>All layer 2 and layer 3 services are provided on IP layer </a:t>
            </a:r>
            <a:endParaRPr lang="en-GB" sz="1400" dirty="0">
              <a:solidFill>
                <a:schemeClr val="accent1">
                  <a:lumMod val="50000"/>
                </a:schemeClr>
              </a:solidFill>
            </a:endParaRPr>
          </a:p>
          <a:p>
            <a:pPr marL="0" indent="0">
              <a:buNone/>
            </a:pPr>
            <a:r>
              <a:rPr lang="en-GB" sz="1400" dirty="0" smtClean="0">
                <a:solidFill>
                  <a:schemeClr val="accent1">
                    <a:lumMod val="50000"/>
                  </a:schemeClr>
                </a:solidFill>
              </a:rPr>
              <a:t>Makes </a:t>
            </a:r>
            <a:r>
              <a:rPr lang="en-GB" sz="1400" dirty="0">
                <a:solidFill>
                  <a:schemeClr val="accent1">
                    <a:lumMod val="50000"/>
                  </a:schemeClr>
                </a:solidFill>
              </a:rPr>
              <a:t>use of GÉANT DWDM Network for its core links and uses leased capacity where dark fibre isn’t available. </a:t>
            </a:r>
          </a:p>
          <a:p>
            <a:pPr marL="0" indent="0">
              <a:buNone/>
            </a:pPr>
            <a:endParaRPr lang="en-GB" sz="1200" dirty="0">
              <a:solidFill>
                <a:schemeClr val="accent1">
                  <a:lumMod val="50000"/>
                </a:schemeClr>
              </a:solidFill>
            </a:endParaRPr>
          </a:p>
          <a:p>
            <a:pPr marL="0" indent="0">
              <a:buNone/>
            </a:pPr>
            <a:endParaRPr lang="en-GB" sz="1200" dirty="0">
              <a:solidFill>
                <a:srgbClr val="1F4E79"/>
              </a:solidFill>
            </a:endParaRPr>
          </a:p>
        </p:txBody>
      </p:sp>
      <p:sp>
        <p:nvSpPr>
          <p:cNvPr id="10" name="Text Placeholder 10"/>
          <p:cNvSpPr txBox="1">
            <a:spLocks/>
          </p:cNvSpPr>
          <p:nvPr/>
        </p:nvSpPr>
        <p:spPr>
          <a:xfrm>
            <a:off x="1096683" y="284003"/>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IP Network</a:t>
            </a:r>
            <a:endParaRPr lang="en-US" sz="2400" b="0"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154115" y="174232"/>
            <a:ext cx="594714" cy="594714"/>
          </a:xfrm>
          <a:prstGeom prst="rect">
            <a:avLst/>
          </a:prstGeom>
        </p:spPr>
      </p:pic>
      <p:pic>
        <p:nvPicPr>
          <p:cNvPr id="12" name="Picture 11"/>
          <p:cNvPicPr>
            <a:picLocks noChangeAspect="1"/>
          </p:cNvPicPr>
          <p:nvPr/>
        </p:nvPicPr>
        <p:blipFill>
          <a:blip r:embed="rId3"/>
          <a:stretch>
            <a:fillRect/>
          </a:stretch>
        </p:blipFill>
        <p:spPr>
          <a:xfrm>
            <a:off x="1278811" y="2143717"/>
            <a:ext cx="6831475" cy="4714283"/>
          </a:xfrm>
          <a:prstGeom prst="rect">
            <a:avLst/>
          </a:prstGeom>
        </p:spPr>
      </p:pic>
    </p:spTree>
    <p:extLst>
      <p:ext uri="{BB962C8B-B14F-4D97-AF65-F5344CB8AC3E}">
        <p14:creationId xmlns:p14="http://schemas.microsoft.com/office/powerpoint/2010/main" val="2710100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477398" y="1077291"/>
            <a:ext cx="7612881" cy="1251240"/>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9E1F63"/>
                </a:solidFill>
              </a:rPr>
              <a:t>GÉANT </a:t>
            </a:r>
            <a:r>
              <a:rPr lang="en-GB" sz="1800" b="1" dirty="0">
                <a:solidFill>
                  <a:srgbClr val="9E1F63"/>
                </a:solidFill>
              </a:rPr>
              <a:t>Overlays</a:t>
            </a:r>
            <a:endParaRPr lang="en-GB" sz="1800" b="1" dirty="0">
              <a:solidFill>
                <a:srgbClr val="9E1F63"/>
              </a:solidFill>
            </a:endParaRPr>
          </a:p>
          <a:p>
            <a:pPr marL="0" indent="0">
              <a:buNone/>
            </a:pPr>
            <a:r>
              <a:rPr lang="en-GB" sz="1600" b="1" dirty="0">
                <a:solidFill>
                  <a:schemeClr val="accent1">
                    <a:lumMod val="50000"/>
                  </a:schemeClr>
                </a:solidFill>
              </a:rPr>
              <a:t>Global R&amp;E IP–</a:t>
            </a:r>
            <a:r>
              <a:rPr lang="en-GB" sz="1600" dirty="0">
                <a:solidFill>
                  <a:schemeClr val="accent1">
                    <a:lumMod val="50000"/>
                  </a:schemeClr>
                </a:solidFill>
              </a:rPr>
              <a:t>connects the NRENs and other regional R&amp;E networks</a:t>
            </a:r>
            <a:endParaRPr lang="en-GB" sz="1600" dirty="0">
              <a:solidFill>
                <a:schemeClr val="accent1">
                  <a:lumMod val="50000"/>
                </a:schemeClr>
              </a:solidFill>
            </a:endParaRPr>
          </a:p>
          <a:p>
            <a:pPr marL="0" indent="0">
              <a:buNone/>
            </a:pPr>
            <a:r>
              <a:rPr lang="en-GB" sz="1600" b="1" dirty="0">
                <a:solidFill>
                  <a:schemeClr val="accent1">
                    <a:lumMod val="50000"/>
                  </a:schemeClr>
                </a:solidFill>
              </a:rPr>
              <a:t>LHCONE</a:t>
            </a:r>
            <a:r>
              <a:rPr lang="en-GB" sz="1600" dirty="0">
                <a:solidFill>
                  <a:schemeClr val="accent1">
                    <a:lumMod val="50000"/>
                  </a:schemeClr>
                </a:solidFill>
              </a:rPr>
              <a:t> </a:t>
            </a:r>
            <a:r>
              <a:rPr lang="en-GB" sz="1600" dirty="0">
                <a:solidFill>
                  <a:schemeClr val="accent1">
                    <a:lumMod val="50000"/>
                  </a:schemeClr>
                </a:solidFill>
              </a:rPr>
              <a:t>– </a:t>
            </a:r>
            <a:r>
              <a:rPr lang="en-GB" sz="1600" dirty="0" smtClean="0">
                <a:solidFill>
                  <a:schemeClr val="accent1">
                    <a:lumMod val="50000"/>
                  </a:schemeClr>
                </a:solidFill>
              </a:rPr>
              <a:t>connects </a:t>
            </a:r>
            <a:r>
              <a:rPr lang="en-GB" sz="1600" dirty="0">
                <a:solidFill>
                  <a:schemeClr val="accent1">
                    <a:lumMod val="50000"/>
                  </a:schemeClr>
                </a:solidFill>
              </a:rPr>
              <a:t>the NRENs and other regional networks for LHC related data service</a:t>
            </a:r>
            <a:endParaRPr lang="en-GB" sz="1600" dirty="0">
              <a:solidFill>
                <a:schemeClr val="accent1">
                  <a:lumMod val="50000"/>
                </a:schemeClr>
              </a:solidFill>
            </a:endParaRPr>
          </a:p>
          <a:p>
            <a:pPr marL="0" indent="0">
              <a:buNone/>
            </a:pPr>
            <a:r>
              <a:rPr lang="en-GB" sz="1600" b="1" dirty="0">
                <a:solidFill>
                  <a:schemeClr val="accent1">
                    <a:lumMod val="50000"/>
                  </a:schemeClr>
                </a:solidFill>
              </a:rPr>
              <a:t>Internet Access Service</a:t>
            </a:r>
            <a:r>
              <a:rPr lang="en-GB" sz="1600" dirty="0">
                <a:solidFill>
                  <a:schemeClr val="accent1">
                    <a:lumMod val="50000"/>
                  </a:schemeClr>
                </a:solidFill>
              </a:rPr>
              <a:t>–connects </a:t>
            </a:r>
            <a:r>
              <a:rPr lang="en-GB" sz="1600" dirty="0">
                <a:solidFill>
                  <a:schemeClr val="accent1">
                    <a:lumMod val="50000"/>
                  </a:schemeClr>
                </a:solidFill>
              </a:rPr>
              <a:t>the </a:t>
            </a:r>
            <a:r>
              <a:rPr lang="en-GB" sz="1600" dirty="0">
                <a:solidFill>
                  <a:schemeClr val="accent1">
                    <a:lumMod val="50000"/>
                  </a:schemeClr>
                </a:solidFill>
              </a:rPr>
              <a:t>NRENs to ISPs and CDN networks</a:t>
            </a:r>
            <a:endParaRPr lang="en-GB" sz="1600" dirty="0">
              <a:solidFill>
                <a:schemeClr val="accent1">
                  <a:lumMod val="50000"/>
                </a:schemeClr>
              </a:solidFill>
            </a:endParaRPr>
          </a:p>
          <a:p>
            <a:pPr marL="0" indent="0">
              <a:buNone/>
            </a:pPr>
            <a:endParaRPr lang="en-GB" sz="1600" dirty="0">
              <a:solidFill>
                <a:srgbClr val="1F4E79"/>
              </a:solidFill>
            </a:endParaRPr>
          </a:p>
        </p:txBody>
      </p:sp>
      <p:sp>
        <p:nvSpPr>
          <p:cNvPr id="10" name="Text Placeholder 10"/>
          <p:cNvSpPr txBox="1">
            <a:spLocks/>
          </p:cNvSpPr>
          <p:nvPr/>
        </p:nvSpPr>
        <p:spPr>
          <a:xfrm>
            <a:off x="1075417" y="347798"/>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 Overlays</a:t>
            </a:r>
            <a:endParaRPr lang="en-US" sz="2400" b="0"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180041" y="238027"/>
            <a:ext cx="594714" cy="5947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98" y="2806995"/>
            <a:ext cx="7949628" cy="3743634"/>
          </a:xfrm>
          <a:prstGeom prst="rect">
            <a:avLst/>
          </a:prstGeom>
        </p:spPr>
      </p:pic>
    </p:spTree>
    <p:extLst>
      <p:ext uri="{BB962C8B-B14F-4D97-AF65-F5344CB8AC3E}">
        <p14:creationId xmlns:p14="http://schemas.microsoft.com/office/powerpoint/2010/main" val="2139015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0"/>
          <p:cNvSpPr txBox="1">
            <a:spLocks/>
          </p:cNvSpPr>
          <p:nvPr/>
        </p:nvSpPr>
        <p:spPr>
          <a:xfrm>
            <a:off x="1128580" y="315901"/>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 Traffic</a:t>
            </a:r>
            <a:endParaRPr lang="en-US" sz="2400" b="0"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243837" y="206130"/>
            <a:ext cx="594714" cy="594714"/>
          </a:xfrm>
          <a:prstGeom prst="rect">
            <a:avLst/>
          </a:prstGeom>
        </p:spPr>
      </p:pic>
      <p:pic>
        <p:nvPicPr>
          <p:cNvPr id="1026" name="Picture 4"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8717"/>
            <a:ext cx="8510218" cy="336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541193" y="1057381"/>
            <a:ext cx="7061085" cy="2850805"/>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9E1F63"/>
                </a:solidFill>
              </a:rPr>
              <a:t>Network Traffic</a:t>
            </a:r>
            <a:endParaRPr lang="en-GB" sz="1800" b="1" dirty="0">
              <a:solidFill>
                <a:srgbClr val="9E1F63"/>
              </a:solidFill>
            </a:endParaRPr>
          </a:p>
          <a:p>
            <a:pPr marL="0" indent="0">
              <a:buNone/>
            </a:pPr>
            <a:r>
              <a:rPr lang="en-GB" sz="1600" dirty="0">
                <a:solidFill>
                  <a:schemeClr val="accent1">
                    <a:lumMod val="50000"/>
                  </a:schemeClr>
                </a:solidFill>
              </a:rPr>
              <a:t>Average </a:t>
            </a:r>
            <a:r>
              <a:rPr lang="en-GB" sz="1600" dirty="0">
                <a:solidFill>
                  <a:schemeClr val="accent1">
                    <a:lumMod val="50000"/>
                  </a:schemeClr>
                </a:solidFill>
              </a:rPr>
              <a:t>volumes during 2017 </a:t>
            </a:r>
            <a:r>
              <a:rPr lang="en-GB" sz="1600" dirty="0">
                <a:solidFill>
                  <a:schemeClr val="accent1">
                    <a:lumMod val="50000"/>
                  </a:schemeClr>
                </a:solidFill>
              </a:rPr>
              <a:t>were 3.13PB per day </a:t>
            </a:r>
            <a:r>
              <a:rPr lang="en-GB" sz="1600" dirty="0">
                <a:solidFill>
                  <a:schemeClr val="accent1">
                    <a:lumMod val="50000"/>
                  </a:schemeClr>
                </a:solidFill>
              </a:rPr>
              <a:t>for the IP/MPLS network, average daily rate of </a:t>
            </a:r>
            <a:r>
              <a:rPr lang="en-GB" sz="1600" dirty="0">
                <a:solidFill>
                  <a:schemeClr val="accent1">
                    <a:lumMod val="50000"/>
                  </a:schemeClr>
                </a:solidFill>
              </a:rPr>
              <a:t>289Gbps</a:t>
            </a:r>
            <a:endParaRPr lang="en-GB" sz="1600" dirty="0">
              <a:solidFill>
                <a:schemeClr val="accent1">
                  <a:lumMod val="50000"/>
                </a:schemeClr>
              </a:solidFill>
            </a:endParaRPr>
          </a:p>
          <a:p>
            <a:pPr marL="0" indent="0">
              <a:buNone/>
            </a:pPr>
            <a:r>
              <a:rPr lang="en-GB" sz="1600" dirty="0">
                <a:solidFill>
                  <a:schemeClr val="accent1">
                    <a:lumMod val="50000"/>
                  </a:schemeClr>
                </a:solidFill>
              </a:rPr>
              <a:t>Average volumes including Lambdas are 4.79PB day or an average data rate of </a:t>
            </a:r>
            <a:r>
              <a:rPr lang="en-GB" sz="1600" dirty="0">
                <a:solidFill>
                  <a:schemeClr val="accent1">
                    <a:lumMod val="50000"/>
                  </a:schemeClr>
                </a:solidFill>
              </a:rPr>
              <a:t>444Gbps</a:t>
            </a:r>
          </a:p>
          <a:p>
            <a:pPr marL="0" indent="0">
              <a:buNone/>
            </a:pPr>
            <a:r>
              <a:rPr lang="en-GB" sz="1600" i="1" dirty="0">
                <a:solidFill>
                  <a:schemeClr val="accent1">
                    <a:lumMod val="50000"/>
                  </a:schemeClr>
                </a:solidFill>
              </a:rPr>
              <a:t>Science </a:t>
            </a:r>
            <a:r>
              <a:rPr lang="en-GB" sz="1600" i="1" dirty="0">
                <a:solidFill>
                  <a:schemeClr val="accent1">
                    <a:lumMod val="50000"/>
                  </a:schemeClr>
                </a:solidFill>
              </a:rPr>
              <a:t>traffic growth: </a:t>
            </a:r>
            <a:r>
              <a:rPr lang="en-GB" sz="1600" i="1" dirty="0">
                <a:solidFill>
                  <a:schemeClr val="accent1">
                    <a:lumMod val="50000"/>
                  </a:schemeClr>
                </a:solidFill>
              </a:rPr>
              <a:t>43%</a:t>
            </a:r>
            <a:endParaRPr lang="en-GB" sz="1600" dirty="0">
              <a:solidFill>
                <a:schemeClr val="accent1">
                  <a:lumMod val="50000"/>
                </a:schemeClr>
              </a:solidFill>
            </a:endParaRPr>
          </a:p>
          <a:p>
            <a:pPr marL="0" indent="0">
              <a:buNone/>
            </a:pPr>
            <a:r>
              <a:rPr lang="en-GB" sz="1600" i="1" dirty="0">
                <a:solidFill>
                  <a:schemeClr val="accent1">
                    <a:lumMod val="50000"/>
                  </a:schemeClr>
                </a:solidFill>
              </a:rPr>
              <a:t>Internet </a:t>
            </a:r>
            <a:r>
              <a:rPr lang="en-GB" sz="1600" i="1" dirty="0">
                <a:solidFill>
                  <a:schemeClr val="accent1">
                    <a:lumMod val="50000"/>
                  </a:schemeClr>
                </a:solidFill>
              </a:rPr>
              <a:t>traffic growth : </a:t>
            </a:r>
            <a:r>
              <a:rPr lang="en-GB" sz="1600" i="1" dirty="0">
                <a:solidFill>
                  <a:schemeClr val="accent1">
                    <a:lumMod val="50000"/>
                  </a:schemeClr>
                </a:solidFill>
              </a:rPr>
              <a:t>26%</a:t>
            </a:r>
            <a:endParaRPr lang="en-GB" sz="1600" dirty="0">
              <a:solidFill>
                <a:schemeClr val="accent1">
                  <a:lumMod val="50000"/>
                </a:schemeClr>
              </a:solidFill>
            </a:endParaRPr>
          </a:p>
          <a:p>
            <a:pPr marL="0" indent="0">
              <a:buNone/>
            </a:pPr>
            <a:endParaRPr lang="en-GB" sz="1350" dirty="0">
              <a:solidFill>
                <a:schemeClr val="accent1">
                  <a:lumMod val="50000"/>
                </a:schemeClr>
              </a:solidFill>
            </a:endParaRPr>
          </a:p>
          <a:p>
            <a:pPr marL="0" indent="0">
              <a:buNone/>
            </a:pPr>
            <a:endParaRPr lang="en-GB" sz="1275" dirty="0">
              <a:solidFill>
                <a:schemeClr val="accent1">
                  <a:lumMod val="50000"/>
                </a:schemeClr>
              </a:solidFill>
            </a:endParaRPr>
          </a:p>
        </p:txBody>
      </p:sp>
    </p:spTree>
    <p:extLst>
      <p:ext uri="{BB962C8B-B14F-4D97-AF65-F5344CB8AC3E}">
        <p14:creationId xmlns:p14="http://schemas.microsoft.com/office/powerpoint/2010/main" val="41962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468389" y="1346656"/>
            <a:ext cx="6696596" cy="322534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65081"/>
                </a:solidFill>
              </a:rPr>
              <a:t>Exponential growth in network traffic</a:t>
            </a:r>
          </a:p>
          <a:p>
            <a:pPr lvl="1"/>
            <a:r>
              <a:rPr lang="en-GB" sz="1800" dirty="0">
                <a:solidFill>
                  <a:srgbClr val="065081"/>
                </a:solidFill>
              </a:rPr>
              <a:t>Nearly 50% year on year growth </a:t>
            </a:r>
          </a:p>
          <a:p>
            <a:pPr lvl="1"/>
            <a:r>
              <a:rPr lang="en-GB" sz="1800" dirty="0">
                <a:solidFill>
                  <a:srgbClr val="065081"/>
                </a:solidFill>
              </a:rPr>
              <a:t>Traffic expected to double every 18 months</a:t>
            </a:r>
          </a:p>
          <a:p>
            <a:pPr lvl="1"/>
            <a:r>
              <a:rPr lang="en-GB" sz="1800" dirty="0">
                <a:solidFill>
                  <a:srgbClr val="065081"/>
                </a:solidFill>
              </a:rPr>
              <a:t>Find cost effective ways to support the traffic growth</a:t>
            </a:r>
          </a:p>
          <a:p>
            <a:pPr lvl="1"/>
            <a:endParaRPr lang="en-GB" sz="1800" dirty="0">
              <a:solidFill>
                <a:srgbClr val="065081"/>
              </a:solidFill>
            </a:endParaRPr>
          </a:p>
          <a:p>
            <a:r>
              <a:rPr lang="en-GB" sz="2400" dirty="0">
                <a:solidFill>
                  <a:srgbClr val="065081"/>
                </a:solidFill>
              </a:rPr>
              <a:t>Increase space and power efficiencies</a:t>
            </a:r>
          </a:p>
          <a:p>
            <a:endParaRPr lang="en-GB" sz="2400" dirty="0">
              <a:solidFill>
                <a:srgbClr val="065081"/>
              </a:solidFill>
            </a:endParaRPr>
          </a:p>
          <a:p>
            <a:r>
              <a:rPr lang="en-GB" sz="2400" dirty="0">
                <a:solidFill>
                  <a:srgbClr val="065081"/>
                </a:solidFill>
              </a:rPr>
              <a:t>Dependence on a single vendor </a:t>
            </a:r>
            <a:r>
              <a:rPr lang="en-GB" sz="2400" dirty="0" smtClean="0">
                <a:solidFill>
                  <a:srgbClr val="065081"/>
                </a:solidFill>
              </a:rPr>
              <a:t>solution</a:t>
            </a:r>
            <a:endParaRPr lang="en-GB" sz="1600" dirty="0">
              <a:solidFill>
                <a:srgbClr val="1F4E79"/>
              </a:solidFill>
            </a:endParaRPr>
          </a:p>
        </p:txBody>
      </p:sp>
      <p:sp>
        <p:nvSpPr>
          <p:cNvPr id="10" name="Text Placeholder 10"/>
          <p:cNvSpPr txBox="1">
            <a:spLocks/>
          </p:cNvSpPr>
          <p:nvPr/>
        </p:nvSpPr>
        <p:spPr>
          <a:xfrm>
            <a:off x="988349" y="264460"/>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 Challenges</a:t>
            </a:r>
            <a:endParaRPr lang="en-US" sz="2400" b="0"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171032" y="154689"/>
            <a:ext cx="594714" cy="594714"/>
          </a:xfrm>
          <a:prstGeom prst="rect">
            <a:avLst/>
          </a:prstGeom>
        </p:spPr>
      </p:pic>
      <p:sp>
        <p:nvSpPr>
          <p:cNvPr id="9" name="TextBox 8"/>
          <p:cNvSpPr txBox="1"/>
          <p:nvPr/>
        </p:nvSpPr>
        <p:spPr>
          <a:xfrm>
            <a:off x="4637821" y="5281461"/>
            <a:ext cx="3287702" cy="830997"/>
          </a:xfrm>
          <a:prstGeom prst="rect">
            <a:avLst/>
          </a:prstGeom>
          <a:noFill/>
        </p:spPr>
        <p:txBody>
          <a:bodyPr wrap="square" rtlCol="0">
            <a:spAutoFit/>
          </a:bodyPr>
          <a:lstStyle/>
          <a:p>
            <a:r>
              <a:rPr lang="en-GB" sz="1600" dirty="0">
                <a:solidFill>
                  <a:srgbClr val="1C4161"/>
                </a:solidFill>
              </a:rPr>
              <a:t>With a growth rate of over 50% projected traffic in 10 years will be over 50 times that of current traffic. </a:t>
            </a:r>
            <a:endParaRPr lang="en-GB" sz="1600" dirty="0"/>
          </a:p>
        </p:txBody>
      </p:sp>
      <p:sp>
        <p:nvSpPr>
          <p:cNvPr id="12" name="Rectangle 11"/>
          <p:cNvSpPr/>
          <p:nvPr/>
        </p:nvSpPr>
        <p:spPr>
          <a:xfrm>
            <a:off x="4586215" y="5281456"/>
            <a:ext cx="3339308" cy="938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p:cNvSpPr txBox="1"/>
          <p:nvPr/>
        </p:nvSpPr>
        <p:spPr>
          <a:xfrm>
            <a:off x="315045" y="5311091"/>
            <a:ext cx="4454131" cy="830997"/>
          </a:xfrm>
          <a:prstGeom prst="rect">
            <a:avLst/>
          </a:prstGeom>
          <a:noFill/>
        </p:spPr>
        <p:txBody>
          <a:bodyPr wrap="square" rtlCol="0">
            <a:spAutoFit/>
          </a:bodyPr>
          <a:lstStyle/>
          <a:p>
            <a:r>
              <a:rPr lang="en-GB" sz="1600" dirty="0">
                <a:solidFill>
                  <a:srgbClr val="1C4161"/>
                </a:solidFill>
              </a:rPr>
              <a:t>To address these challenges we need to optimise the network architecture and take maximum advantage of the current </a:t>
            </a:r>
            <a:r>
              <a:rPr lang="en-GB" sz="1600" i="1" dirty="0">
                <a:solidFill>
                  <a:srgbClr val="1C4161"/>
                </a:solidFill>
              </a:rPr>
              <a:t>disruptive</a:t>
            </a:r>
            <a:r>
              <a:rPr lang="en-GB" sz="1600" dirty="0">
                <a:solidFill>
                  <a:srgbClr val="1C4161"/>
                </a:solidFill>
              </a:rPr>
              <a:t> trends</a:t>
            </a:r>
            <a:endParaRPr lang="en-GB" sz="1600" dirty="0"/>
          </a:p>
        </p:txBody>
      </p:sp>
      <p:sp>
        <p:nvSpPr>
          <p:cNvPr id="14" name="Rectangle 13"/>
          <p:cNvSpPr/>
          <p:nvPr/>
        </p:nvSpPr>
        <p:spPr>
          <a:xfrm>
            <a:off x="315044" y="5311091"/>
            <a:ext cx="4163469" cy="908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944627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17</a:t>
            </a:fld>
            <a:r>
              <a:rPr lang="en-GB" smtClean="0"/>
              <a:t>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7942"/>
            <a:ext cx="4828254" cy="3440824"/>
          </a:xfrm>
          <a:prstGeom prst="rect">
            <a:avLst/>
          </a:prstGeom>
        </p:spPr>
      </p:pic>
      <p:sp>
        <p:nvSpPr>
          <p:cNvPr id="6" name="TextBox 5"/>
          <p:cNvSpPr txBox="1"/>
          <p:nvPr/>
        </p:nvSpPr>
        <p:spPr>
          <a:xfrm>
            <a:off x="5095959" y="1427941"/>
            <a:ext cx="3299927" cy="3431709"/>
          </a:xfrm>
          <a:prstGeom prst="rect">
            <a:avLst/>
          </a:prstGeom>
          <a:noFill/>
        </p:spPr>
        <p:txBody>
          <a:bodyPr wrap="square" rtlCol="0">
            <a:spAutoFit/>
          </a:bodyPr>
          <a:lstStyle/>
          <a:p>
            <a:r>
              <a:rPr lang="en-GB" sz="1600" dirty="0">
                <a:solidFill>
                  <a:srgbClr val="1C4161"/>
                </a:solidFill>
              </a:rPr>
              <a:t>Problems with current architecture:</a:t>
            </a:r>
          </a:p>
          <a:p>
            <a:endParaRPr lang="en-GB" sz="1600" dirty="0">
              <a:solidFill>
                <a:srgbClr val="1C4161"/>
              </a:solidFill>
            </a:endParaRPr>
          </a:p>
          <a:p>
            <a:pPr marL="285743" indent="-285743">
              <a:spcBef>
                <a:spcPts val="600"/>
              </a:spcBef>
              <a:buFont typeface="Arial" panose="020B0604020202020204" pitchFamily="34" charset="0"/>
              <a:buChar char="•"/>
            </a:pPr>
            <a:r>
              <a:rPr lang="en-GB" sz="1600" dirty="0">
                <a:solidFill>
                  <a:srgbClr val="1C4161"/>
                </a:solidFill>
              </a:rPr>
              <a:t>OTN layer expensive </a:t>
            </a:r>
          </a:p>
          <a:p>
            <a:pPr marL="285743" indent="-285743">
              <a:spcBef>
                <a:spcPts val="600"/>
              </a:spcBef>
              <a:buFont typeface="Arial" panose="020B0604020202020204" pitchFamily="34" charset="0"/>
              <a:buChar char="•"/>
            </a:pPr>
            <a:r>
              <a:rPr lang="en-GB" sz="1600" dirty="0">
                <a:solidFill>
                  <a:srgbClr val="1C4161"/>
                </a:solidFill>
              </a:rPr>
              <a:t>OTN chassis </a:t>
            </a:r>
            <a:r>
              <a:rPr lang="en-GB" sz="1600" b="1" dirty="0">
                <a:solidFill>
                  <a:srgbClr val="1C4161"/>
                </a:solidFill>
              </a:rPr>
              <a:t>running out of slots </a:t>
            </a:r>
            <a:r>
              <a:rPr lang="en-GB" sz="1600" dirty="0">
                <a:solidFill>
                  <a:srgbClr val="1C4161"/>
                </a:solidFill>
              </a:rPr>
              <a:t>in central </a:t>
            </a:r>
            <a:r>
              <a:rPr lang="en-GB" sz="1600" dirty="0" err="1">
                <a:solidFill>
                  <a:srgbClr val="1C4161"/>
                </a:solidFill>
              </a:rPr>
              <a:t>PoPs</a:t>
            </a:r>
            <a:endParaRPr lang="en-GB" sz="1600" dirty="0">
              <a:solidFill>
                <a:srgbClr val="1C4161"/>
              </a:solidFill>
            </a:endParaRPr>
          </a:p>
          <a:p>
            <a:pPr marL="285743" indent="-285743">
              <a:spcBef>
                <a:spcPts val="600"/>
              </a:spcBef>
              <a:buFont typeface="Arial" panose="020B0604020202020204" pitchFamily="34" charset="0"/>
              <a:buChar char="•"/>
            </a:pPr>
            <a:r>
              <a:rPr lang="en-GB" sz="1600" dirty="0">
                <a:solidFill>
                  <a:srgbClr val="1C4161"/>
                </a:solidFill>
              </a:rPr>
              <a:t>OTN useful for protection switching and </a:t>
            </a:r>
            <a:r>
              <a:rPr lang="en-GB" sz="1600" dirty="0" err="1">
                <a:solidFill>
                  <a:srgbClr val="1C4161"/>
                </a:solidFill>
              </a:rPr>
              <a:t>multihop</a:t>
            </a:r>
            <a:r>
              <a:rPr lang="en-GB" sz="1600" dirty="0">
                <a:solidFill>
                  <a:srgbClr val="1C4161"/>
                </a:solidFill>
              </a:rPr>
              <a:t> but traffic is </a:t>
            </a:r>
            <a:r>
              <a:rPr lang="en-GB" sz="1600" b="1" dirty="0">
                <a:solidFill>
                  <a:srgbClr val="1C4161"/>
                </a:solidFill>
              </a:rPr>
              <a:t>70% unprotected </a:t>
            </a:r>
            <a:r>
              <a:rPr lang="en-GB" sz="1600" dirty="0">
                <a:solidFill>
                  <a:srgbClr val="1C4161"/>
                </a:solidFill>
              </a:rPr>
              <a:t>and next hop</a:t>
            </a:r>
          </a:p>
          <a:p>
            <a:pPr marL="285743" indent="-285743">
              <a:spcBef>
                <a:spcPts val="600"/>
              </a:spcBef>
              <a:buFont typeface="Arial" panose="020B0604020202020204" pitchFamily="34" charset="0"/>
              <a:buChar char="•"/>
            </a:pPr>
            <a:r>
              <a:rPr lang="en-GB" sz="1600" dirty="0">
                <a:solidFill>
                  <a:srgbClr val="1C4161"/>
                </a:solidFill>
              </a:rPr>
              <a:t>OTN chassis are </a:t>
            </a:r>
            <a:r>
              <a:rPr lang="en-GB" sz="1600" b="1" dirty="0">
                <a:solidFill>
                  <a:srgbClr val="1C4161"/>
                </a:solidFill>
              </a:rPr>
              <a:t>DC powered </a:t>
            </a:r>
            <a:r>
              <a:rPr lang="en-GB" sz="1600" dirty="0">
                <a:solidFill>
                  <a:srgbClr val="1C4161"/>
                </a:solidFill>
              </a:rPr>
              <a:t>full rack cost is very high in some </a:t>
            </a:r>
            <a:r>
              <a:rPr lang="en-GB" sz="1600" dirty="0" err="1">
                <a:solidFill>
                  <a:srgbClr val="1C4161"/>
                </a:solidFill>
              </a:rPr>
              <a:t>PoPs</a:t>
            </a:r>
            <a:endParaRPr lang="en-GB" sz="1600" dirty="0">
              <a:solidFill>
                <a:srgbClr val="1C4161"/>
              </a:solidFill>
            </a:endParaRPr>
          </a:p>
          <a:p>
            <a:pPr marL="285743" indent="-285743">
              <a:spcBef>
                <a:spcPts val="600"/>
              </a:spcBef>
              <a:buFont typeface="Arial" panose="020B0604020202020204" pitchFamily="34" charset="0"/>
              <a:buChar char="•"/>
            </a:pPr>
            <a:r>
              <a:rPr lang="en-GB" sz="1600" dirty="0">
                <a:solidFill>
                  <a:srgbClr val="1C4161"/>
                </a:solidFill>
              </a:rPr>
              <a:t>Proliferation of </a:t>
            </a:r>
            <a:r>
              <a:rPr lang="en-GB" sz="1600" dirty="0" smtClean="0">
                <a:solidFill>
                  <a:srgbClr val="1C4161"/>
                </a:solidFill>
              </a:rPr>
              <a:t>IP/MPLS interconnection with </a:t>
            </a:r>
            <a:r>
              <a:rPr lang="en-GB" sz="1600" b="1" dirty="0" smtClean="0">
                <a:solidFill>
                  <a:srgbClr val="1C4161"/>
                </a:solidFill>
              </a:rPr>
              <a:t>OTN layer</a:t>
            </a:r>
            <a:endParaRPr lang="en-GB" sz="1600" b="1" dirty="0">
              <a:solidFill>
                <a:srgbClr val="1C4161"/>
              </a:solidFill>
            </a:endParaRPr>
          </a:p>
        </p:txBody>
      </p:sp>
      <p:cxnSp>
        <p:nvCxnSpPr>
          <p:cNvPr id="7" name="Straight Arrow Connector 6"/>
          <p:cNvCxnSpPr/>
          <p:nvPr/>
        </p:nvCxnSpPr>
        <p:spPr>
          <a:xfrm flipH="1">
            <a:off x="2775395" y="2246041"/>
            <a:ext cx="2520263" cy="14206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95656" y="1953459"/>
            <a:ext cx="0" cy="18025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Placeholder 10"/>
          <p:cNvSpPr txBox="1">
            <a:spLocks/>
          </p:cNvSpPr>
          <p:nvPr/>
        </p:nvSpPr>
        <p:spPr>
          <a:xfrm>
            <a:off x="988349" y="264460"/>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 Challenges</a:t>
            </a:r>
            <a:endParaRPr lang="en-US" sz="2400" b="0" dirty="0">
              <a:solidFill>
                <a:schemeClr val="accent1">
                  <a:lumMod val="50000"/>
                </a:schemeClr>
              </a:solidFill>
            </a:endParaRPr>
          </a:p>
        </p:txBody>
      </p:sp>
      <p:pic>
        <p:nvPicPr>
          <p:cNvPr id="10" name="Picture 9"/>
          <p:cNvPicPr>
            <a:picLocks noChangeAspect="1"/>
          </p:cNvPicPr>
          <p:nvPr/>
        </p:nvPicPr>
        <p:blipFill>
          <a:blip r:embed="rId3"/>
          <a:stretch>
            <a:fillRect/>
          </a:stretch>
        </p:blipFill>
        <p:spPr>
          <a:xfrm>
            <a:off x="171032" y="154689"/>
            <a:ext cx="594714" cy="594714"/>
          </a:xfrm>
          <a:prstGeom prst="rect">
            <a:avLst/>
          </a:prstGeom>
        </p:spPr>
      </p:pic>
    </p:spTree>
    <p:extLst>
      <p:ext uri="{BB962C8B-B14F-4D97-AF65-F5344CB8AC3E}">
        <p14:creationId xmlns:p14="http://schemas.microsoft.com/office/powerpoint/2010/main" val="748941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03639" y="1160767"/>
            <a:ext cx="7930268" cy="3574809"/>
          </a:xfrm>
        </p:spPr>
        <p:txBody>
          <a:bodyPr>
            <a:noAutofit/>
          </a:bodyPr>
          <a:lstStyle/>
          <a:p>
            <a:pPr marL="0" indent="0">
              <a:buNone/>
            </a:pPr>
            <a:r>
              <a:rPr lang="en-GB" sz="2000" dirty="0">
                <a:solidFill>
                  <a:srgbClr val="065081"/>
                </a:solidFill>
              </a:rPr>
              <a:t>Content providers (FAANGs) are experiencing huge growth in </a:t>
            </a:r>
            <a:r>
              <a:rPr lang="en-GB" sz="2000" dirty="0" smtClean="0">
                <a:solidFill>
                  <a:srgbClr val="065081"/>
                </a:solidFill>
              </a:rPr>
              <a:t>traffic volume</a:t>
            </a:r>
            <a:r>
              <a:rPr lang="en-GB" sz="2000" dirty="0">
                <a:solidFill>
                  <a:srgbClr val="065081"/>
                </a:solidFill>
              </a:rPr>
              <a:t>. They are driving innovation to ensure that their business models scale.</a:t>
            </a:r>
          </a:p>
          <a:p>
            <a:r>
              <a:rPr lang="en-GB" sz="2000" dirty="0" smtClean="0">
                <a:solidFill>
                  <a:srgbClr val="065081"/>
                </a:solidFill>
              </a:rPr>
              <a:t>Moving </a:t>
            </a:r>
            <a:r>
              <a:rPr lang="en-GB" sz="2000" dirty="0">
                <a:solidFill>
                  <a:srgbClr val="065081"/>
                </a:solidFill>
              </a:rPr>
              <a:t>towards disaggregation</a:t>
            </a:r>
          </a:p>
          <a:p>
            <a:pPr lvl="1"/>
            <a:r>
              <a:rPr lang="en-GB" sz="1800" dirty="0">
                <a:solidFill>
                  <a:srgbClr val="065081"/>
                </a:solidFill>
              </a:rPr>
              <a:t>From a monolithic block to a modular, flexible and best in class</a:t>
            </a:r>
          </a:p>
          <a:p>
            <a:pPr lvl="1"/>
            <a:r>
              <a:rPr lang="en-GB" sz="1800" dirty="0">
                <a:solidFill>
                  <a:srgbClr val="065081"/>
                </a:solidFill>
              </a:rPr>
              <a:t>Clean separation between hardware and software – each innovate independently of other</a:t>
            </a:r>
          </a:p>
          <a:p>
            <a:r>
              <a:rPr lang="en-GB" sz="2000" dirty="0">
                <a:solidFill>
                  <a:srgbClr val="065081"/>
                </a:solidFill>
              </a:rPr>
              <a:t>Transport Layer</a:t>
            </a:r>
          </a:p>
          <a:p>
            <a:pPr lvl="1"/>
            <a:r>
              <a:rPr lang="en-GB" sz="1800" dirty="0">
                <a:solidFill>
                  <a:srgbClr val="065081"/>
                </a:solidFill>
              </a:rPr>
              <a:t>Open Line </a:t>
            </a:r>
            <a:r>
              <a:rPr lang="en-GB" sz="1800" dirty="0" smtClean="0">
                <a:solidFill>
                  <a:srgbClr val="065081"/>
                </a:solidFill>
              </a:rPr>
              <a:t>System</a:t>
            </a:r>
          </a:p>
          <a:p>
            <a:pPr lvl="1"/>
            <a:r>
              <a:rPr lang="en-GB" sz="1800" dirty="0">
                <a:solidFill>
                  <a:srgbClr val="065081"/>
                </a:solidFill>
              </a:rPr>
              <a:t>Merchant </a:t>
            </a:r>
            <a:r>
              <a:rPr lang="en-GB" sz="1800" dirty="0" smtClean="0">
                <a:solidFill>
                  <a:srgbClr val="065081"/>
                </a:solidFill>
              </a:rPr>
              <a:t>Optics - Data </a:t>
            </a:r>
            <a:r>
              <a:rPr lang="en-GB" sz="1800" dirty="0">
                <a:solidFill>
                  <a:srgbClr val="065081"/>
                </a:solidFill>
              </a:rPr>
              <a:t>Centre Interconnects (DCI) or External </a:t>
            </a:r>
            <a:r>
              <a:rPr lang="en-GB" sz="1800" dirty="0" smtClean="0">
                <a:solidFill>
                  <a:srgbClr val="065081"/>
                </a:solidFill>
              </a:rPr>
              <a:t>Transponders</a:t>
            </a:r>
          </a:p>
          <a:p>
            <a:r>
              <a:rPr lang="en-GB" sz="2000" dirty="0" smtClean="0">
                <a:solidFill>
                  <a:srgbClr val="065081"/>
                </a:solidFill>
              </a:rPr>
              <a:t>Packet Layer: Core </a:t>
            </a:r>
            <a:r>
              <a:rPr lang="en-GB" sz="2000" dirty="0">
                <a:solidFill>
                  <a:srgbClr val="065081"/>
                </a:solidFill>
              </a:rPr>
              <a:t>of networking devices has always been ASICs</a:t>
            </a:r>
          </a:p>
          <a:p>
            <a:pPr lvl="1"/>
            <a:r>
              <a:rPr lang="en-GB" sz="1800" dirty="0">
                <a:solidFill>
                  <a:srgbClr val="065081"/>
                </a:solidFill>
              </a:rPr>
              <a:t>Merchant </a:t>
            </a:r>
            <a:r>
              <a:rPr lang="en-GB" sz="1800" dirty="0" smtClean="0">
                <a:solidFill>
                  <a:srgbClr val="065081"/>
                </a:solidFill>
              </a:rPr>
              <a:t>Silicon: until </a:t>
            </a:r>
            <a:r>
              <a:rPr lang="en-GB" sz="1800" dirty="0">
                <a:solidFill>
                  <a:srgbClr val="065081"/>
                </a:solidFill>
              </a:rPr>
              <a:t>Broadcom came along there weren’t many options </a:t>
            </a:r>
            <a:r>
              <a:rPr lang="en-GB" sz="1800" dirty="0" smtClean="0">
                <a:solidFill>
                  <a:srgbClr val="065081"/>
                </a:solidFill>
              </a:rPr>
              <a:t>available</a:t>
            </a:r>
          </a:p>
          <a:p>
            <a:pPr lvl="1"/>
            <a:r>
              <a:rPr lang="en-GB" sz="1800" dirty="0" smtClean="0">
                <a:solidFill>
                  <a:srgbClr val="065081"/>
                </a:solidFill>
              </a:rPr>
              <a:t>Third </a:t>
            </a:r>
            <a:r>
              <a:rPr lang="en-GB" sz="1800" dirty="0">
                <a:solidFill>
                  <a:srgbClr val="065081"/>
                </a:solidFill>
              </a:rPr>
              <a:t>Party </a:t>
            </a:r>
            <a:r>
              <a:rPr lang="en-GB" sz="1800" dirty="0" smtClean="0">
                <a:solidFill>
                  <a:srgbClr val="065081"/>
                </a:solidFill>
              </a:rPr>
              <a:t>NOS</a:t>
            </a:r>
            <a:endParaRPr lang="en-GB" sz="1800" dirty="0">
              <a:solidFill>
                <a:srgbClr val="065081"/>
              </a:solidFill>
            </a:endParaRPr>
          </a:p>
        </p:txBody>
      </p:sp>
      <p:sp>
        <p:nvSpPr>
          <p:cNvPr id="6" name="Text Placeholder 10"/>
          <p:cNvSpPr txBox="1">
            <a:spLocks/>
          </p:cNvSpPr>
          <p:nvPr/>
        </p:nvSpPr>
        <p:spPr>
          <a:xfrm>
            <a:off x="988349" y="264460"/>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Industry Trends</a:t>
            </a:r>
            <a:endParaRPr lang="en-US" sz="2400" b="0" dirty="0">
              <a:solidFill>
                <a:schemeClr val="accent1">
                  <a:lumMod val="50000"/>
                </a:schemeClr>
              </a:solidFill>
            </a:endParaRPr>
          </a:p>
        </p:txBody>
      </p:sp>
      <p:pic>
        <p:nvPicPr>
          <p:cNvPr id="7" name="Picture 6"/>
          <p:cNvPicPr>
            <a:picLocks noChangeAspect="1"/>
          </p:cNvPicPr>
          <p:nvPr/>
        </p:nvPicPr>
        <p:blipFill>
          <a:blip r:embed="rId2"/>
          <a:stretch>
            <a:fillRect/>
          </a:stretch>
        </p:blipFill>
        <p:spPr>
          <a:xfrm>
            <a:off x="171032" y="154689"/>
            <a:ext cx="594714" cy="594714"/>
          </a:xfrm>
          <a:prstGeom prst="rect">
            <a:avLst/>
          </a:prstGeom>
        </p:spPr>
      </p:pic>
      <p:pic>
        <p:nvPicPr>
          <p:cNvPr id="8" name="Picture 4" descr="Image result for faa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06" t="15969" r="1873" b="24189"/>
          <a:stretch/>
        </p:blipFill>
        <p:spPr bwMode="auto">
          <a:xfrm>
            <a:off x="5511744" y="5406631"/>
            <a:ext cx="2227198" cy="50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60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19</a:t>
            </a:fld>
            <a:r>
              <a:rPr lang="en-GB" smtClean="0"/>
              <a:t>     |</a:t>
            </a:r>
            <a:endParaRPr lang="en-GB" dirty="0"/>
          </a:p>
        </p:txBody>
      </p:sp>
      <p:sp>
        <p:nvSpPr>
          <p:cNvPr id="5" name="Content Placeholder 1"/>
          <p:cNvSpPr>
            <a:spLocks noGrp="1"/>
          </p:cNvSpPr>
          <p:nvPr>
            <p:ph idx="1"/>
          </p:nvPr>
        </p:nvSpPr>
        <p:spPr>
          <a:xfrm>
            <a:off x="1809023" y="1473001"/>
            <a:ext cx="6475228" cy="3263504"/>
          </a:xfrm>
        </p:spPr>
        <p:txBody>
          <a:bodyPr>
            <a:normAutofit/>
          </a:bodyPr>
          <a:lstStyle/>
          <a:p>
            <a:r>
              <a:rPr lang="en-GB" sz="2000" dirty="0" smtClean="0"/>
              <a:t>Data </a:t>
            </a:r>
            <a:r>
              <a:rPr lang="en-GB" sz="2000" dirty="0"/>
              <a:t>centre style 1 RU stackable form factor.  </a:t>
            </a:r>
          </a:p>
          <a:p>
            <a:r>
              <a:rPr lang="en-GB" sz="2000" dirty="0"/>
              <a:t>Around </a:t>
            </a:r>
            <a:r>
              <a:rPr lang="en-GB" sz="2000" b="1" dirty="0"/>
              <a:t>6 times reduction in cost </a:t>
            </a:r>
            <a:r>
              <a:rPr lang="en-GB" sz="2000" dirty="0"/>
              <a:t>over traditional telecoms equipment architectures</a:t>
            </a:r>
          </a:p>
          <a:p>
            <a:r>
              <a:rPr lang="en-GB" sz="2000" dirty="0"/>
              <a:t>Significant increase in </a:t>
            </a:r>
            <a:r>
              <a:rPr lang="en-GB" sz="2000" b="1" dirty="0"/>
              <a:t>density</a:t>
            </a:r>
            <a:r>
              <a:rPr lang="en-GB" sz="2000" dirty="0"/>
              <a:t> and reduction in </a:t>
            </a:r>
            <a:r>
              <a:rPr lang="en-GB" sz="2000" b="1" dirty="0"/>
              <a:t>power </a:t>
            </a:r>
            <a:r>
              <a:rPr lang="en-GB" sz="2000" b="1" dirty="0" smtClean="0"/>
              <a:t>consumption</a:t>
            </a:r>
          </a:p>
          <a:p>
            <a:r>
              <a:rPr lang="en-GB" sz="2000" dirty="0"/>
              <a:t>Next gen of </a:t>
            </a:r>
            <a:r>
              <a:rPr lang="en-GB" sz="2000" b="1" dirty="0"/>
              <a:t>commodity pluggable optics </a:t>
            </a:r>
            <a:r>
              <a:rPr lang="en-GB" sz="2000" dirty="0"/>
              <a:t>has</a:t>
            </a:r>
            <a:r>
              <a:rPr lang="en-GB" sz="2000" b="1" dirty="0"/>
              <a:t> </a:t>
            </a:r>
            <a:r>
              <a:rPr lang="en-GB" sz="2000" dirty="0"/>
              <a:t>excellent</a:t>
            </a:r>
            <a:r>
              <a:rPr lang="en-GB" sz="2000" b="1" dirty="0"/>
              <a:t> </a:t>
            </a:r>
            <a:r>
              <a:rPr lang="en-GB" sz="2000" dirty="0" smtClean="0"/>
              <a:t>performance</a:t>
            </a:r>
            <a:endParaRPr lang="en-GB" sz="2000" b="1" dirty="0"/>
          </a:p>
          <a:p>
            <a:r>
              <a:rPr lang="en-GB" sz="2000" dirty="0"/>
              <a:t>Modular – easy to scale up</a:t>
            </a:r>
          </a:p>
          <a:p>
            <a:r>
              <a:rPr lang="en-GB" sz="2000" dirty="0"/>
              <a:t>Easy </a:t>
            </a:r>
            <a:r>
              <a:rPr lang="en-GB" sz="2000" b="1" dirty="0"/>
              <a:t>upgrade path </a:t>
            </a:r>
            <a:r>
              <a:rPr lang="en-GB" sz="2000" dirty="0"/>
              <a:t>to new technology</a:t>
            </a:r>
          </a:p>
          <a:p>
            <a:endParaRPr lang="en-GB" dirty="0"/>
          </a:p>
        </p:txBody>
      </p:sp>
      <p:grpSp>
        <p:nvGrpSpPr>
          <p:cNvPr id="6" name="Group 5"/>
          <p:cNvGrpSpPr/>
          <p:nvPr/>
        </p:nvGrpSpPr>
        <p:grpSpPr>
          <a:xfrm>
            <a:off x="2653645" y="4704359"/>
            <a:ext cx="1875133" cy="1334878"/>
            <a:chOff x="4726121" y="3259514"/>
            <a:chExt cx="2231930" cy="1525386"/>
          </a:xfrm>
        </p:grpSpPr>
        <p:pic>
          <p:nvPicPr>
            <p:cNvPr id="7" name="Picture 2" descr="Image result for voyager t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122" y="3259514"/>
              <a:ext cx="2231929" cy="1123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voyager tip"/>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3046" b="92715" l="5667" r="90667"/>
                      </a14:imgEffect>
                    </a14:imgLayer>
                  </a14:imgProps>
                </a:ext>
                <a:ext uri="{28A0092B-C50C-407E-A947-70E740481C1C}">
                  <a14:useLocalDpi xmlns:a14="http://schemas.microsoft.com/office/drawing/2010/main" val="0"/>
                </a:ext>
              </a:extLst>
            </a:blip>
            <a:srcRect/>
            <a:stretch>
              <a:fillRect/>
            </a:stretch>
          </p:blipFill>
          <p:spPr bwMode="auto">
            <a:xfrm>
              <a:off x="4726122" y="3385948"/>
              <a:ext cx="2231929" cy="1123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voyager t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21" y="3523722"/>
              <a:ext cx="2231929" cy="1123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voyager t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21" y="3661496"/>
              <a:ext cx="2231929" cy="112340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Left Arrow 10"/>
          <p:cNvSpPr/>
          <p:nvPr/>
        </p:nvSpPr>
        <p:spPr>
          <a:xfrm rot="10800000">
            <a:off x="1623912" y="5056137"/>
            <a:ext cx="857250" cy="489858"/>
          </a:xfrm>
          <a:prstGeom prst="leftArrow">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Content Placeholder 1"/>
          <p:cNvSpPr txBox="1">
            <a:spLocks/>
          </p:cNvSpPr>
          <p:nvPr/>
        </p:nvSpPr>
        <p:spPr>
          <a:xfrm>
            <a:off x="4341859" y="4813439"/>
            <a:ext cx="3852862" cy="1305992"/>
          </a:xfrm>
          <a:prstGeom prst="rect">
            <a:avLst/>
          </a:prstGeom>
          <a:solidFill>
            <a:srgbClr val="FFC000"/>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b="1" dirty="0"/>
              <a:t>Loss of equipment integrity – not designed to be highly available as per ETSI etc.</a:t>
            </a:r>
          </a:p>
          <a:p>
            <a:pPr lvl="1"/>
            <a:r>
              <a:rPr lang="en-GB" b="1" dirty="0"/>
              <a:t>No internal hardware redundancy</a:t>
            </a:r>
          </a:p>
          <a:p>
            <a:pPr lvl="1"/>
            <a:r>
              <a:rPr lang="en-GB" b="1" dirty="0"/>
              <a:t>No in-service upgrades</a:t>
            </a:r>
          </a:p>
          <a:p>
            <a:pPr lvl="1"/>
            <a:r>
              <a:rPr lang="en-GB" b="1" dirty="0"/>
              <a:t>Restricted temperature operation</a:t>
            </a:r>
          </a:p>
          <a:p>
            <a:endParaRPr lang="en-GB" b="1" dirty="0"/>
          </a:p>
        </p:txBody>
      </p:sp>
      <p:pic>
        <p:nvPicPr>
          <p:cNvPr id="13"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967" y="2413591"/>
            <a:ext cx="2022990" cy="3384511"/>
          </a:xfrm>
          <a:prstGeom prst="rect">
            <a:avLst/>
          </a:prstGeom>
        </p:spPr>
      </p:pic>
      <p:sp>
        <p:nvSpPr>
          <p:cNvPr id="14" name="Text Placeholder 10"/>
          <p:cNvSpPr txBox="1">
            <a:spLocks/>
          </p:cNvSpPr>
          <p:nvPr/>
        </p:nvSpPr>
        <p:spPr>
          <a:xfrm>
            <a:off x="988349" y="264460"/>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Data Center Interconnects</a:t>
            </a:r>
            <a:endParaRPr lang="en-US" sz="2400" b="0" dirty="0">
              <a:solidFill>
                <a:schemeClr val="accent1">
                  <a:lumMod val="50000"/>
                </a:schemeClr>
              </a:solidFill>
            </a:endParaRPr>
          </a:p>
        </p:txBody>
      </p:sp>
      <p:pic>
        <p:nvPicPr>
          <p:cNvPr id="15" name="Picture 14"/>
          <p:cNvPicPr>
            <a:picLocks noChangeAspect="1"/>
          </p:cNvPicPr>
          <p:nvPr/>
        </p:nvPicPr>
        <p:blipFill>
          <a:blip r:embed="rId7"/>
          <a:stretch>
            <a:fillRect/>
          </a:stretch>
        </p:blipFill>
        <p:spPr>
          <a:xfrm>
            <a:off x="171032" y="154689"/>
            <a:ext cx="594714" cy="594714"/>
          </a:xfrm>
          <a:prstGeom prst="rect">
            <a:avLst/>
          </a:prstGeom>
        </p:spPr>
      </p:pic>
    </p:spTree>
    <p:extLst>
      <p:ext uri="{BB962C8B-B14F-4D97-AF65-F5344CB8AC3E}">
        <p14:creationId xmlns:p14="http://schemas.microsoft.com/office/powerpoint/2010/main" val="350789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090" y="1660946"/>
            <a:ext cx="451508" cy="451508"/>
          </a:xfrm>
          <a:prstGeom prst="rect">
            <a:avLst/>
          </a:prstGeom>
        </p:spPr>
      </p:pic>
      <p:sp>
        <p:nvSpPr>
          <p:cNvPr id="2" name="Text Placeholder 10"/>
          <p:cNvSpPr txBox="1">
            <a:spLocks/>
          </p:cNvSpPr>
          <p:nvPr/>
        </p:nvSpPr>
        <p:spPr>
          <a:xfrm>
            <a:off x="1040822" y="1584522"/>
            <a:ext cx="7208961" cy="3891246"/>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065081"/>
                </a:solidFill>
              </a:rPr>
              <a:t>Runs a membership association for Europe's National Research &amp; Education Networks (NRENs)</a:t>
            </a:r>
            <a:br>
              <a:rPr lang="en-GB" sz="1600" dirty="0">
                <a:solidFill>
                  <a:srgbClr val="065081"/>
                </a:solidFill>
              </a:rPr>
            </a:br>
            <a:r>
              <a:rPr lang="en-GB" sz="1600" b="0" dirty="0">
                <a:solidFill>
                  <a:srgbClr val="065081"/>
                </a:solidFill>
              </a:rPr>
              <a:t>GÉANT Association</a:t>
            </a:r>
            <a:br>
              <a:rPr lang="en-GB" sz="1600" b="0" dirty="0">
                <a:solidFill>
                  <a:srgbClr val="065081"/>
                </a:solidFill>
              </a:rPr>
            </a:br>
            <a:endParaRPr lang="en-GB" sz="1600" b="0" dirty="0">
              <a:solidFill>
                <a:srgbClr val="065081"/>
              </a:solidFill>
            </a:endParaRPr>
          </a:p>
          <a:p>
            <a:r>
              <a:rPr lang="en-GB" sz="1600" dirty="0">
                <a:solidFill>
                  <a:srgbClr val="065081"/>
                </a:solidFill>
              </a:rPr>
              <a:t>Coordinates and participates in EC-funded projects</a:t>
            </a:r>
            <a:br>
              <a:rPr lang="en-GB" sz="1600" dirty="0">
                <a:solidFill>
                  <a:srgbClr val="065081"/>
                </a:solidFill>
              </a:rPr>
            </a:br>
            <a:r>
              <a:rPr lang="en-GB" sz="1600" b="0" dirty="0">
                <a:solidFill>
                  <a:srgbClr val="065081"/>
                </a:solidFill>
              </a:rPr>
              <a:t>Under Horizon 2020 the financial instrument for implementing the Innovation Union, a Europe 2020 flagship initiative aimed at securing Europe's global competitiveness</a:t>
            </a:r>
            <a:br>
              <a:rPr lang="en-GB" sz="1600" b="0" dirty="0">
                <a:solidFill>
                  <a:srgbClr val="065081"/>
                </a:solidFill>
              </a:rPr>
            </a:br>
            <a:endParaRPr lang="en-GB" sz="1600" b="0" dirty="0">
              <a:solidFill>
                <a:srgbClr val="065081"/>
              </a:solidFill>
            </a:endParaRPr>
          </a:p>
          <a:p>
            <a:r>
              <a:rPr lang="en-GB" sz="1600" dirty="0">
                <a:solidFill>
                  <a:srgbClr val="065081"/>
                </a:solidFill>
              </a:rPr>
              <a:t>Operates a pan-European e-infrastructure</a:t>
            </a:r>
            <a:br>
              <a:rPr lang="en-GB" sz="1600" dirty="0">
                <a:solidFill>
                  <a:srgbClr val="065081"/>
                </a:solidFill>
              </a:rPr>
            </a:br>
            <a:r>
              <a:rPr lang="en-GB" sz="1600" b="0" dirty="0">
                <a:solidFill>
                  <a:srgbClr val="065081"/>
                </a:solidFill>
              </a:rPr>
              <a:t>GÉANT network</a:t>
            </a:r>
          </a:p>
          <a:p>
            <a:endParaRPr lang="en-GB" sz="1600" b="0" dirty="0">
              <a:solidFill>
                <a:srgbClr val="065081"/>
              </a:solidFill>
            </a:endParaRPr>
          </a:p>
          <a:p>
            <a:r>
              <a:rPr lang="en-GB" sz="1600" dirty="0">
                <a:solidFill>
                  <a:srgbClr val="065081"/>
                </a:solidFill>
              </a:rPr>
              <a:t>Manages a portfolio of services for research &amp; education</a:t>
            </a:r>
            <a:br>
              <a:rPr lang="en-GB" sz="1600" dirty="0">
                <a:solidFill>
                  <a:srgbClr val="065081"/>
                </a:solidFill>
              </a:rPr>
            </a:br>
            <a:r>
              <a:rPr lang="en-GB" sz="1600" b="0" dirty="0" err="1">
                <a:solidFill>
                  <a:srgbClr val="065081"/>
                </a:solidFill>
              </a:rPr>
              <a:t>EduX</a:t>
            </a:r>
            <a:endParaRPr lang="en-GB" sz="1600" b="0" dirty="0">
              <a:solidFill>
                <a:srgbClr val="065081"/>
              </a:solidFill>
            </a:endParaRPr>
          </a:p>
          <a:p>
            <a:endParaRPr lang="en-GB" sz="1600" b="0" dirty="0">
              <a:solidFill>
                <a:srgbClr val="065081"/>
              </a:solidFill>
            </a:endParaRPr>
          </a:p>
          <a:p>
            <a:r>
              <a:rPr lang="en-GB" sz="1600" dirty="0">
                <a:solidFill>
                  <a:srgbClr val="065081"/>
                </a:solidFill>
              </a:rPr>
              <a:t>Organises and runs community events &amp; working groups</a:t>
            </a:r>
            <a:br>
              <a:rPr lang="en-GB" sz="1600" dirty="0">
                <a:solidFill>
                  <a:srgbClr val="065081"/>
                </a:solidFill>
              </a:rPr>
            </a:br>
            <a:r>
              <a:rPr lang="en-GB" sz="1600" b="0" dirty="0">
                <a:solidFill>
                  <a:srgbClr val="065081"/>
                </a:solidFill>
              </a:rPr>
              <a:t>TNC, task forces &amp; special interest groups</a:t>
            </a:r>
          </a:p>
        </p:txBody>
      </p:sp>
      <p:sp>
        <p:nvSpPr>
          <p:cNvPr id="5" name="Rectangle 4"/>
          <p:cNvSpPr/>
          <p:nvPr/>
        </p:nvSpPr>
        <p:spPr>
          <a:xfrm>
            <a:off x="1040823" y="704399"/>
            <a:ext cx="6182876" cy="830997"/>
          </a:xfrm>
          <a:prstGeom prst="rect">
            <a:avLst/>
          </a:prstGeom>
        </p:spPr>
        <p:txBody>
          <a:bodyPr wrap="square" anchor="t">
            <a:spAutoFit/>
          </a:bodyPr>
          <a:lstStyle/>
          <a:p>
            <a:r>
              <a:rPr lang="en-GB" sz="1600" b="1" dirty="0">
                <a:solidFill>
                  <a:srgbClr val="065081"/>
                </a:solidFill>
                <a:latin typeface="Calibri" panose="020F0502020204030204" pitchFamily="34" charset="0"/>
                <a:ea typeface="Calibri" panose="020F0502020204030204" pitchFamily="34" charset="0"/>
                <a:cs typeface="Times New Roman" panose="02020603050405020304" pitchFamily="18" charset="0"/>
              </a:rPr>
              <a:t>To support collaboration and development amongst researchers, the dissemination of information &amp; knowledge, and provide access to a portfolio of services and infrastructure resources: </a:t>
            </a:r>
            <a:endParaRPr lang="en-GB" sz="1600" b="1" dirty="0">
              <a:solidFill>
                <a:srgbClr val="065081"/>
              </a:solidFill>
            </a:endParaRPr>
          </a:p>
        </p:txBody>
      </p:sp>
      <p:pic>
        <p:nvPicPr>
          <p:cNvPr id="11" name="Picture 10"/>
          <p:cNvPicPr>
            <a:picLocks noChangeAspect="1"/>
          </p:cNvPicPr>
          <p:nvPr/>
        </p:nvPicPr>
        <p:blipFill>
          <a:blip r:embed="rId4"/>
          <a:stretch>
            <a:fillRect/>
          </a:stretch>
        </p:blipFill>
        <p:spPr>
          <a:xfrm>
            <a:off x="372697" y="2601046"/>
            <a:ext cx="455120" cy="451508"/>
          </a:xfrm>
          <a:prstGeom prst="rect">
            <a:avLst/>
          </a:prstGeom>
        </p:spPr>
      </p:pic>
      <p:pic>
        <p:nvPicPr>
          <p:cNvPr id="14" name="Picture 13"/>
          <p:cNvPicPr>
            <a:picLocks noChangeAspect="1"/>
          </p:cNvPicPr>
          <p:nvPr/>
        </p:nvPicPr>
        <p:blipFill>
          <a:blip r:embed="rId5"/>
          <a:stretch>
            <a:fillRect/>
          </a:stretch>
        </p:blipFill>
        <p:spPr>
          <a:xfrm>
            <a:off x="293931" y="704399"/>
            <a:ext cx="597785" cy="597785"/>
          </a:xfrm>
          <a:prstGeom prst="rect">
            <a:avLst/>
          </a:prstGeom>
        </p:spPr>
      </p:pic>
      <p:pic>
        <p:nvPicPr>
          <p:cNvPr id="3" name="Picture 2"/>
          <p:cNvPicPr>
            <a:picLocks noChangeAspect="1"/>
          </p:cNvPicPr>
          <p:nvPr/>
        </p:nvPicPr>
        <p:blipFill>
          <a:blip r:embed="rId6"/>
          <a:stretch>
            <a:fillRect/>
          </a:stretch>
        </p:blipFill>
        <p:spPr>
          <a:xfrm>
            <a:off x="372316" y="3541146"/>
            <a:ext cx="455882" cy="45588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15" y="4426984"/>
            <a:ext cx="459085" cy="45908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15" y="5387024"/>
            <a:ext cx="459085" cy="459085"/>
          </a:xfrm>
          <a:prstGeom prst="rect">
            <a:avLst/>
          </a:prstGeom>
        </p:spPr>
      </p:pic>
    </p:spTree>
    <p:extLst>
      <p:ext uri="{BB962C8B-B14F-4D97-AF65-F5344CB8AC3E}">
        <p14:creationId xmlns:p14="http://schemas.microsoft.com/office/powerpoint/2010/main" val="166081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20</a:t>
            </a:fld>
            <a:r>
              <a:rPr lang="en-GB" smtClean="0"/>
              <a:t>     |</a:t>
            </a:r>
            <a:endParaRPr lang="en-GB" dirty="0"/>
          </a:p>
        </p:txBody>
      </p:sp>
      <p:sp>
        <p:nvSpPr>
          <p:cNvPr id="5" name="Text Placeholder 10"/>
          <p:cNvSpPr txBox="1">
            <a:spLocks/>
          </p:cNvSpPr>
          <p:nvPr/>
        </p:nvSpPr>
        <p:spPr>
          <a:xfrm>
            <a:off x="988348" y="264460"/>
            <a:ext cx="6177995"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Data Center Interconnects Cost Comparison</a:t>
            </a:r>
            <a:endParaRPr lang="en-US" sz="2400" b="0"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171032" y="154689"/>
            <a:ext cx="594714" cy="594714"/>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709663786"/>
              </p:ext>
            </p:extLst>
          </p:nvPr>
        </p:nvGraphicFramePr>
        <p:xfrm>
          <a:off x="265814" y="1351785"/>
          <a:ext cx="7964323" cy="34328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5814" y="5163397"/>
            <a:ext cx="7756419" cy="1154162"/>
          </a:xfrm>
          <a:prstGeom prst="rect">
            <a:avLst/>
          </a:prstGeom>
          <a:noFill/>
        </p:spPr>
        <p:txBody>
          <a:bodyPr wrap="none" rtlCol="0">
            <a:spAutoFit/>
          </a:bodyPr>
          <a:lstStyle/>
          <a:p>
            <a:pPr marL="257175" indent="-257175">
              <a:spcBef>
                <a:spcPts val="900"/>
              </a:spcBef>
              <a:buFont typeface="Arial" panose="020B0604020202020204" pitchFamily="34" charset="0"/>
              <a:buChar char="•"/>
            </a:pPr>
            <a:r>
              <a:rPr lang="en-GB" dirty="0"/>
              <a:t>Blue line is carrier-grade DWDM with OTN.  Grey/Orange are DCI boxes</a:t>
            </a:r>
          </a:p>
          <a:p>
            <a:pPr marL="257175" indent="-257175">
              <a:spcBef>
                <a:spcPts val="900"/>
              </a:spcBef>
              <a:buFont typeface="Arial" panose="020B0604020202020204" pitchFamily="34" charset="0"/>
              <a:buChar char="•"/>
            </a:pPr>
            <a:r>
              <a:rPr lang="en-GB" dirty="0"/>
              <a:t>HW cost of delivering capacity between adjacent </a:t>
            </a:r>
            <a:r>
              <a:rPr lang="en-GB" dirty="0" err="1"/>
              <a:t>PoPs</a:t>
            </a:r>
            <a:r>
              <a:rPr lang="en-GB" dirty="0"/>
              <a:t> over a fibre link (€/Bps)</a:t>
            </a:r>
          </a:p>
          <a:p>
            <a:pPr marL="257175" indent="-257175">
              <a:spcBef>
                <a:spcPts val="900"/>
              </a:spcBef>
              <a:buFont typeface="Arial" panose="020B0604020202020204" pitchFamily="34" charset="0"/>
              <a:buChar char="•"/>
            </a:pPr>
            <a:r>
              <a:rPr lang="en-GB" dirty="0"/>
              <a:t>Analysis by Sebastiano Buscaglione and Matthew Gordon, August 2017</a:t>
            </a:r>
          </a:p>
        </p:txBody>
      </p:sp>
    </p:spTree>
    <p:extLst>
      <p:ext uri="{BB962C8B-B14F-4D97-AF65-F5344CB8AC3E}">
        <p14:creationId xmlns:p14="http://schemas.microsoft.com/office/powerpoint/2010/main" val="173067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21</a:t>
            </a:fld>
            <a:r>
              <a:rPr lang="en-GB" smtClean="0"/>
              <a:t>     |</a:t>
            </a:r>
            <a:endParaRPr lang="en-GB" dirty="0"/>
          </a:p>
        </p:txBody>
      </p:sp>
      <p:sp>
        <p:nvSpPr>
          <p:cNvPr id="5" name="Text Placeholder 10"/>
          <p:cNvSpPr txBox="1">
            <a:spLocks/>
          </p:cNvSpPr>
          <p:nvPr/>
        </p:nvSpPr>
        <p:spPr>
          <a:xfrm>
            <a:off x="988349" y="264460"/>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DCI Procurement</a:t>
            </a:r>
            <a:endParaRPr lang="en-US" sz="2400" b="0" dirty="0">
              <a:solidFill>
                <a:schemeClr val="accent1">
                  <a:lumMod val="50000"/>
                </a:schemeClr>
              </a:solidFill>
            </a:endParaRPr>
          </a:p>
        </p:txBody>
      </p:sp>
      <p:pic>
        <p:nvPicPr>
          <p:cNvPr id="6" name="Picture 5"/>
          <p:cNvPicPr>
            <a:picLocks noChangeAspect="1"/>
          </p:cNvPicPr>
          <p:nvPr/>
        </p:nvPicPr>
        <p:blipFill>
          <a:blip r:embed="rId3"/>
          <a:stretch>
            <a:fillRect/>
          </a:stretch>
        </p:blipFill>
        <p:spPr>
          <a:xfrm>
            <a:off x="171032" y="154689"/>
            <a:ext cx="594714" cy="594714"/>
          </a:xfrm>
          <a:prstGeom prst="rect">
            <a:avLst/>
          </a:prstGeom>
        </p:spPr>
      </p:pic>
      <p:pic>
        <p:nvPicPr>
          <p:cNvPr id="7" name="Picture 2" descr="Image result for coriant groove g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071" y="4798075"/>
            <a:ext cx="4119847" cy="20599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a:spLocks noGrp="1"/>
          </p:cNvSpPr>
          <p:nvPr>
            <p:ph idx="1"/>
          </p:nvPr>
        </p:nvSpPr>
        <p:spPr>
          <a:xfrm>
            <a:off x="468389" y="1243727"/>
            <a:ext cx="6475228" cy="3263504"/>
          </a:xfrm>
        </p:spPr>
        <p:txBody>
          <a:bodyPr>
            <a:noAutofit/>
          </a:bodyPr>
          <a:lstStyle/>
          <a:p>
            <a:pPr>
              <a:spcBef>
                <a:spcPts val="1800"/>
              </a:spcBef>
            </a:pPr>
            <a:r>
              <a:rPr lang="en-GB" sz="2000" dirty="0"/>
              <a:t>GÉANT has chosen the Coriant Groove G30 product.</a:t>
            </a:r>
          </a:p>
          <a:p>
            <a:pPr>
              <a:spcBef>
                <a:spcPts val="1800"/>
              </a:spcBef>
            </a:pPr>
            <a:r>
              <a:rPr lang="en-GB" sz="2000" dirty="0"/>
              <a:t>I RU stackable</a:t>
            </a:r>
          </a:p>
          <a:p>
            <a:pPr>
              <a:spcBef>
                <a:spcPts val="1800"/>
              </a:spcBef>
            </a:pPr>
            <a:r>
              <a:rPr lang="en-GB" sz="2000" dirty="0"/>
              <a:t>4 sleds, each up to 4 x 100G</a:t>
            </a:r>
          </a:p>
          <a:p>
            <a:pPr>
              <a:spcBef>
                <a:spcPts val="1800"/>
              </a:spcBef>
            </a:pPr>
            <a:r>
              <a:rPr lang="en-GB" sz="2000" dirty="0"/>
              <a:t>Optics are </a:t>
            </a:r>
            <a:r>
              <a:rPr lang="en-GB" sz="2000" dirty="0">
                <a:solidFill>
                  <a:srgbClr val="598597"/>
                </a:solidFill>
              </a:rPr>
              <a:t>based</a:t>
            </a:r>
            <a:r>
              <a:rPr lang="en-GB" sz="2000" dirty="0"/>
              <a:t> on Acacia CFP2 ACO</a:t>
            </a:r>
          </a:p>
          <a:p>
            <a:pPr lvl="1">
              <a:spcBef>
                <a:spcPts val="450"/>
              </a:spcBef>
            </a:pPr>
            <a:r>
              <a:rPr lang="en-GB" sz="1600" dirty="0">
                <a:solidFill>
                  <a:srgbClr val="2C637B"/>
                </a:solidFill>
              </a:rPr>
              <a:t>200G</a:t>
            </a:r>
            <a:r>
              <a:rPr lang="en-GB" sz="1600" dirty="0"/>
              <a:t> up to 1000km with 16 QAM modulation</a:t>
            </a:r>
          </a:p>
          <a:p>
            <a:pPr lvl="1">
              <a:spcBef>
                <a:spcPts val="450"/>
              </a:spcBef>
            </a:pPr>
            <a:r>
              <a:rPr lang="en-GB" sz="1600" dirty="0"/>
              <a:t>150G up to 2000km with 8 QAM modulation</a:t>
            </a:r>
          </a:p>
          <a:p>
            <a:pPr lvl="1">
              <a:spcBef>
                <a:spcPts val="450"/>
              </a:spcBef>
            </a:pPr>
            <a:r>
              <a:rPr lang="en-GB" sz="1600" dirty="0"/>
              <a:t>100G up to 5000km with DP-QPSK</a:t>
            </a:r>
          </a:p>
          <a:p>
            <a:pPr>
              <a:spcBef>
                <a:spcPts val="1800"/>
              </a:spcBef>
            </a:pPr>
            <a:r>
              <a:rPr lang="en-GB" sz="2000" dirty="0"/>
              <a:t>Client side is QSFP28</a:t>
            </a:r>
          </a:p>
          <a:p>
            <a:pPr>
              <a:spcBef>
                <a:spcPts val="1800"/>
              </a:spcBef>
            </a:pPr>
            <a:r>
              <a:rPr lang="en-GB" sz="2000" i="1" dirty="0">
                <a:solidFill>
                  <a:srgbClr val="FF0000"/>
                </a:solidFill>
              </a:rPr>
              <a:t>Next generation to support AC1200 with 600Gbps using 64QAM</a:t>
            </a:r>
          </a:p>
          <a:p>
            <a:pPr>
              <a:spcBef>
                <a:spcPts val="1800"/>
              </a:spcBef>
            </a:pPr>
            <a:endParaRPr lang="en-GB" sz="2000" dirty="0"/>
          </a:p>
        </p:txBody>
      </p:sp>
    </p:spTree>
    <p:extLst>
      <p:ext uri="{BB962C8B-B14F-4D97-AF65-F5344CB8AC3E}">
        <p14:creationId xmlns:p14="http://schemas.microsoft.com/office/powerpoint/2010/main" val="128086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22</a:t>
            </a:fld>
            <a:r>
              <a:rPr lang="en-GB" smtClean="0"/>
              <a:t>     |</a:t>
            </a:r>
            <a:endParaRPr lang="en-GB" dirty="0"/>
          </a:p>
        </p:txBody>
      </p:sp>
      <p:sp>
        <p:nvSpPr>
          <p:cNvPr id="5" name="Text Placeholder 10"/>
          <p:cNvSpPr txBox="1">
            <a:spLocks/>
          </p:cNvSpPr>
          <p:nvPr/>
        </p:nvSpPr>
        <p:spPr>
          <a:xfrm>
            <a:off x="988348" y="264460"/>
            <a:ext cx="5975977"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GÉANT Transmission Short Term Solution</a:t>
            </a:r>
            <a:endParaRPr lang="en-US" sz="2400" b="0"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171032" y="154689"/>
            <a:ext cx="594714" cy="59471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1927"/>
          <a:stretch/>
        </p:blipFill>
        <p:spPr>
          <a:xfrm>
            <a:off x="1201530" y="3079342"/>
            <a:ext cx="5423813" cy="3404243"/>
          </a:xfrm>
          <a:prstGeom prst="rect">
            <a:avLst/>
          </a:prstGeom>
        </p:spPr>
      </p:pic>
      <p:sp>
        <p:nvSpPr>
          <p:cNvPr id="8" name="Content Placeholder 1"/>
          <p:cNvSpPr>
            <a:spLocks noGrp="1"/>
          </p:cNvSpPr>
          <p:nvPr>
            <p:ph idx="1"/>
          </p:nvPr>
        </p:nvSpPr>
        <p:spPr>
          <a:xfrm>
            <a:off x="468389" y="1063255"/>
            <a:ext cx="7573656" cy="2249018"/>
          </a:xfrm>
        </p:spPr>
        <p:txBody>
          <a:bodyPr>
            <a:normAutofit fontScale="70000" lnSpcReduction="20000"/>
          </a:bodyPr>
          <a:lstStyle/>
          <a:p>
            <a:pPr>
              <a:spcBef>
                <a:spcPts val="1350"/>
              </a:spcBef>
            </a:pPr>
            <a:r>
              <a:rPr lang="en-GB" dirty="0">
                <a:solidFill>
                  <a:srgbClr val="1C4161"/>
                </a:solidFill>
              </a:rPr>
              <a:t>Use DCI to provision bandwidth for high capacity IP/MPLS trunks</a:t>
            </a:r>
          </a:p>
          <a:p>
            <a:pPr>
              <a:spcBef>
                <a:spcPts val="1350"/>
              </a:spcBef>
            </a:pPr>
            <a:r>
              <a:rPr lang="en-GB" dirty="0">
                <a:solidFill>
                  <a:srgbClr val="1C4161"/>
                </a:solidFill>
              </a:rPr>
              <a:t>DCIs are up to 6x cheaper than carrier grade transmission</a:t>
            </a:r>
          </a:p>
          <a:p>
            <a:pPr>
              <a:spcBef>
                <a:spcPts val="1350"/>
              </a:spcBef>
            </a:pPr>
            <a:r>
              <a:rPr lang="en-GB" dirty="0">
                <a:solidFill>
                  <a:srgbClr val="1C4161"/>
                </a:solidFill>
              </a:rPr>
              <a:t>Keep OTN layer for link management and lambda provisioning greatly simplifying DCI role and minimising risk</a:t>
            </a:r>
          </a:p>
          <a:p>
            <a:pPr>
              <a:spcBef>
                <a:spcPts val="1350"/>
              </a:spcBef>
            </a:pPr>
            <a:r>
              <a:rPr lang="en-GB" dirty="0">
                <a:solidFill>
                  <a:srgbClr val="1C4161"/>
                </a:solidFill>
              </a:rPr>
              <a:t>Integration of DCI allows for growth offset and generate enough spares</a:t>
            </a:r>
            <a:endParaRPr lang="en-GB" sz="1400" dirty="0">
              <a:solidFill>
                <a:srgbClr val="1C4161"/>
              </a:solidFill>
            </a:endParaRPr>
          </a:p>
        </p:txBody>
      </p:sp>
    </p:spTree>
    <p:extLst>
      <p:ext uri="{BB962C8B-B14F-4D97-AF65-F5344CB8AC3E}">
        <p14:creationId xmlns:p14="http://schemas.microsoft.com/office/powerpoint/2010/main" val="4140223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23</a:t>
            </a:fld>
            <a:r>
              <a:rPr lang="en-GB" smtClean="0"/>
              <a:t>     |</a:t>
            </a:r>
            <a:endParaRPr lang="en-GB" dirty="0"/>
          </a:p>
        </p:txBody>
      </p:sp>
      <p:sp>
        <p:nvSpPr>
          <p:cNvPr id="5" name="Text Placeholder 10"/>
          <p:cNvSpPr txBox="1">
            <a:spLocks/>
          </p:cNvSpPr>
          <p:nvPr/>
        </p:nvSpPr>
        <p:spPr>
          <a:xfrm>
            <a:off x="988349" y="264460"/>
            <a:ext cx="6082302"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Medium Term solution – Open Line System</a:t>
            </a:r>
            <a:endParaRPr lang="en-US" sz="2400" b="0" dirty="0">
              <a:solidFill>
                <a:schemeClr val="accent1">
                  <a:lumMod val="50000"/>
                </a:schemeClr>
              </a:solidFill>
            </a:endParaRPr>
          </a:p>
        </p:txBody>
      </p:sp>
      <p:pic>
        <p:nvPicPr>
          <p:cNvPr id="6" name="Picture 5"/>
          <p:cNvPicPr>
            <a:picLocks noChangeAspect="1"/>
          </p:cNvPicPr>
          <p:nvPr/>
        </p:nvPicPr>
        <p:blipFill>
          <a:blip r:embed="rId2"/>
          <a:stretch>
            <a:fillRect/>
          </a:stretch>
        </p:blipFill>
        <p:spPr>
          <a:xfrm>
            <a:off x="171032" y="154689"/>
            <a:ext cx="594714" cy="594714"/>
          </a:xfrm>
          <a:prstGeom prst="rect">
            <a:avLst/>
          </a:prstGeom>
        </p:spPr>
      </p:pic>
      <p:sp>
        <p:nvSpPr>
          <p:cNvPr id="7" name="Content Placeholder 1"/>
          <p:cNvSpPr>
            <a:spLocks noGrp="1"/>
          </p:cNvSpPr>
          <p:nvPr>
            <p:ph idx="1"/>
          </p:nvPr>
        </p:nvSpPr>
        <p:spPr>
          <a:xfrm>
            <a:off x="6196479" y="2360008"/>
            <a:ext cx="1793545" cy="685800"/>
          </a:xfrm>
        </p:spPr>
        <p:txBody>
          <a:bodyPr>
            <a:normAutofit/>
          </a:bodyPr>
          <a:lstStyle/>
          <a:p>
            <a:pPr marL="0" indent="0">
              <a:buNone/>
            </a:pPr>
            <a:r>
              <a:rPr lang="en-GB" sz="1600" dirty="0"/>
              <a:t>Current closed interop model</a:t>
            </a:r>
          </a:p>
        </p:txBody>
      </p:sp>
      <p:pic>
        <p:nvPicPr>
          <p:cNvPr id="8" name="Picture 7"/>
          <p:cNvPicPr/>
          <p:nvPr/>
        </p:nvPicPr>
        <p:blipFill>
          <a:blip r:embed="rId3"/>
          <a:stretch>
            <a:fillRect/>
          </a:stretch>
        </p:blipFill>
        <p:spPr>
          <a:xfrm>
            <a:off x="348697" y="1988177"/>
            <a:ext cx="5538552" cy="3536802"/>
          </a:xfrm>
          <a:prstGeom prst="rect">
            <a:avLst/>
          </a:prstGeom>
        </p:spPr>
      </p:pic>
      <p:sp>
        <p:nvSpPr>
          <p:cNvPr id="9" name="Content Placeholder 1"/>
          <p:cNvSpPr txBox="1">
            <a:spLocks/>
          </p:cNvSpPr>
          <p:nvPr/>
        </p:nvSpPr>
        <p:spPr>
          <a:xfrm>
            <a:off x="6143088" y="3302088"/>
            <a:ext cx="2063931" cy="10456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t>Long-term vision.  But open standards and management under development</a:t>
            </a:r>
          </a:p>
        </p:txBody>
      </p:sp>
      <p:sp>
        <p:nvSpPr>
          <p:cNvPr id="10" name="Content Placeholder 1"/>
          <p:cNvSpPr txBox="1">
            <a:spLocks/>
          </p:cNvSpPr>
          <p:nvPr/>
        </p:nvSpPr>
        <p:spPr>
          <a:xfrm>
            <a:off x="6146516" y="4553814"/>
            <a:ext cx="1672389" cy="1045608"/>
          </a:xfrm>
          <a:prstGeom prst="rect">
            <a:avLst/>
          </a:prstGeom>
          <a:noFill/>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solidFill>
                  <a:srgbClr val="FF0000"/>
                </a:solidFill>
              </a:rPr>
              <a:t>Medium term solution.  Open access, single management plane for OLS</a:t>
            </a:r>
          </a:p>
        </p:txBody>
      </p:sp>
      <p:sp>
        <p:nvSpPr>
          <p:cNvPr id="11" name="Right Arrow 10"/>
          <p:cNvSpPr/>
          <p:nvPr/>
        </p:nvSpPr>
        <p:spPr>
          <a:xfrm>
            <a:off x="5649263" y="2492138"/>
            <a:ext cx="472394" cy="421541"/>
          </a:xfrm>
          <a:prstGeom prst="rightArrow">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2" name="Right Arrow 11"/>
          <p:cNvSpPr/>
          <p:nvPr/>
        </p:nvSpPr>
        <p:spPr>
          <a:xfrm>
            <a:off x="5649263" y="3614122"/>
            <a:ext cx="472394" cy="421541"/>
          </a:xfrm>
          <a:prstGeom prst="rightArrow">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 name="Right Arrow 12"/>
          <p:cNvSpPr/>
          <p:nvPr/>
        </p:nvSpPr>
        <p:spPr>
          <a:xfrm>
            <a:off x="5649263" y="4836892"/>
            <a:ext cx="472394" cy="421541"/>
          </a:xfrm>
          <a:prstGeom prst="rightArrow">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1184649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24</a:t>
            </a:fld>
            <a:r>
              <a:rPr lang="en-GB" smtClean="0"/>
              <a:t>     |</a:t>
            </a:r>
            <a:endParaRPr lang="en-GB" dirty="0"/>
          </a:p>
        </p:txBody>
      </p:sp>
      <p:sp>
        <p:nvSpPr>
          <p:cNvPr id="5" name="Content Placeholder 1"/>
          <p:cNvSpPr>
            <a:spLocks noGrp="1"/>
          </p:cNvSpPr>
          <p:nvPr>
            <p:ph idx="1"/>
          </p:nvPr>
        </p:nvSpPr>
        <p:spPr>
          <a:xfrm>
            <a:off x="549832" y="1438299"/>
            <a:ext cx="7880321" cy="1184825"/>
          </a:xfrm>
        </p:spPr>
        <p:txBody>
          <a:bodyPr>
            <a:noAutofit/>
          </a:bodyPr>
          <a:lstStyle/>
          <a:p>
            <a:r>
              <a:rPr lang="en-GB" sz="1800" dirty="0"/>
              <a:t>Technology is moving faster in the packet and transponders than the amplifiers and WSS. </a:t>
            </a:r>
          </a:p>
          <a:p>
            <a:r>
              <a:rPr lang="en-GB" sz="1800" dirty="0"/>
              <a:t>Alien waves allow transponders from multiple vendors to operate on a single line system.</a:t>
            </a:r>
          </a:p>
          <a:p>
            <a:r>
              <a:rPr lang="en-GB" sz="1800" dirty="0"/>
              <a:t>Still benefit from a single vendor providing end-to-end optical management: Channel &amp; span equalization, DCN connectivity (OSC), ALS, Alarm reporting </a:t>
            </a:r>
            <a:r>
              <a:rPr lang="en-GB" sz="1800" dirty="0" smtClean="0"/>
              <a:t>etc.</a:t>
            </a:r>
            <a:endParaRPr lang="en-GB" sz="1800" dirty="0"/>
          </a:p>
        </p:txBody>
      </p:sp>
      <p:sp>
        <p:nvSpPr>
          <p:cNvPr id="6" name="Cloud 5"/>
          <p:cNvSpPr/>
          <p:nvPr/>
        </p:nvSpPr>
        <p:spPr>
          <a:xfrm>
            <a:off x="3328541" y="3757847"/>
            <a:ext cx="2163769" cy="1271771"/>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cxnSp>
        <p:nvCxnSpPr>
          <p:cNvPr id="7" name="Straight Connector 6"/>
          <p:cNvCxnSpPr/>
          <p:nvPr/>
        </p:nvCxnSpPr>
        <p:spPr>
          <a:xfrm>
            <a:off x="3700901" y="4393733"/>
            <a:ext cx="2941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3344" y="4397045"/>
            <a:ext cx="2941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5884" y="4393730"/>
            <a:ext cx="29416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301258" y="4379297"/>
            <a:ext cx="956820" cy="619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59317" y="4620205"/>
            <a:ext cx="1130438" cy="248209"/>
          </a:xfrm>
          <a:prstGeom prst="rect">
            <a:avLst/>
          </a:prstGeom>
          <a:noFill/>
        </p:spPr>
        <p:txBody>
          <a:bodyPr wrap="none" rtlCol="0">
            <a:spAutoFit/>
          </a:bodyPr>
          <a:lstStyle/>
          <a:p>
            <a:r>
              <a:rPr lang="en-GB" sz="1013" dirty="0"/>
              <a:t>Open Line System</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140" y="4878197"/>
            <a:ext cx="776738" cy="700290"/>
          </a:xfrm>
          <a:prstGeom prst="rect">
            <a:avLst/>
          </a:prstGeom>
        </p:spPr>
      </p:pic>
      <p:cxnSp>
        <p:nvCxnSpPr>
          <p:cNvPr id="13" name="Straight Connector 12"/>
          <p:cNvCxnSpPr/>
          <p:nvPr/>
        </p:nvCxnSpPr>
        <p:spPr>
          <a:xfrm flipH="1" flipV="1">
            <a:off x="5433930" y="4383938"/>
            <a:ext cx="1243925" cy="1049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1427747" y="4464168"/>
            <a:ext cx="1391565" cy="358326"/>
          </a:xfrm>
          <a:prstGeom prst="rect">
            <a:avLst/>
          </a:prstGeom>
        </p:spPr>
      </p:pic>
      <p:pic>
        <p:nvPicPr>
          <p:cNvPr id="15" name="Picture 2" descr="Corsa DP2100 render 02-cropp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111" y="3457289"/>
            <a:ext cx="1628636" cy="5594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infinera cloud xpr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275" y="4807601"/>
            <a:ext cx="1321679" cy="4979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infinera cloud xpres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08" r="2528" b="12863"/>
          <a:stretch/>
        </p:blipFill>
        <p:spPr bwMode="auto">
          <a:xfrm>
            <a:off x="6780197" y="4567132"/>
            <a:ext cx="1288258" cy="4398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7504 Specifi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464" y="3443438"/>
            <a:ext cx="976611" cy="83181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689687" y="3941036"/>
            <a:ext cx="5540667" cy="680996"/>
            <a:chOff x="2127236" y="2169450"/>
            <a:chExt cx="7387556" cy="907994"/>
          </a:xfrm>
        </p:grpSpPr>
        <p:cxnSp>
          <p:nvCxnSpPr>
            <p:cNvPr id="20" name="Straight Connector 19"/>
            <p:cNvCxnSpPr/>
            <p:nvPr/>
          </p:nvCxnSpPr>
          <p:spPr>
            <a:xfrm>
              <a:off x="2127236" y="2771386"/>
              <a:ext cx="7387556" cy="141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85324" y="2187494"/>
              <a:ext cx="438581" cy="261610"/>
            </a:xfrm>
            <a:prstGeom prst="rect">
              <a:avLst/>
            </a:prstGeom>
            <a:noFill/>
          </p:spPr>
          <p:txBody>
            <a:bodyPr wrap="none" rtlCol="0">
              <a:spAutoFit/>
            </a:bodyPr>
            <a:lstStyle/>
            <a:p>
              <a:pPr defTabSz="514337">
                <a:buClr>
                  <a:srgbClr val="182677"/>
                </a:buClr>
                <a:defRPr/>
              </a:pPr>
              <a:r>
                <a:rPr lang="en-US" sz="675" kern="0" dirty="0">
                  <a:solidFill>
                    <a:prstClr val="black"/>
                  </a:solidFill>
                  <a:latin typeface="Verdana"/>
                </a:rPr>
                <a:t>ILA</a:t>
              </a:r>
            </a:p>
          </p:txBody>
        </p:sp>
        <p:sp>
          <p:nvSpPr>
            <p:cNvPr id="22" name="TextBox 21"/>
            <p:cNvSpPr txBox="1"/>
            <p:nvPr/>
          </p:nvSpPr>
          <p:spPr>
            <a:xfrm>
              <a:off x="3805337" y="2187494"/>
              <a:ext cx="686513" cy="261610"/>
            </a:xfrm>
            <a:prstGeom prst="rect">
              <a:avLst/>
            </a:prstGeom>
            <a:noFill/>
          </p:spPr>
          <p:txBody>
            <a:bodyPr wrap="none" rtlCol="0">
              <a:spAutoFit/>
            </a:bodyPr>
            <a:lstStyle/>
            <a:p>
              <a:pPr defTabSz="514337">
                <a:buClr>
                  <a:srgbClr val="182677"/>
                </a:buClr>
                <a:defRPr/>
              </a:pPr>
              <a:r>
                <a:rPr lang="en-US" sz="675" kern="0" dirty="0">
                  <a:solidFill>
                    <a:prstClr val="black"/>
                  </a:solidFill>
                  <a:latin typeface="Verdana"/>
                </a:rPr>
                <a:t>ROADM</a:t>
              </a:r>
            </a:p>
          </p:txBody>
        </p:sp>
        <p:sp>
          <p:nvSpPr>
            <p:cNvPr id="23" name="TextBox 22"/>
            <p:cNvSpPr txBox="1"/>
            <p:nvPr/>
          </p:nvSpPr>
          <p:spPr>
            <a:xfrm>
              <a:off x="7149727" y="2187494"/>
              <a:ext cx="686513" cy="261610"/>
            </a:xfrm>
            <a:prstGeom prst="rect">
              <a:avLst/>
            </a:prstGeom>
            <a:noFill/>
          </p:spPr>
          <p:txBody>
            <a:bodyPr wrap="none" rtlCol="0">
              <a:spAutoFit/>
            </a:bodyPr>
            <a:lstStyle/>
            <a:p>
              <a:pPr defTabSz="514337">
                <a:buClr>
                  <a:srgbClr val="182677"/>
                </a:buClr>
                <a:defRPr/>
              </a:pPr>
              <a:r>
                <a:rPr lang="en-US" sz="675" kern="0" dirty="0">
                  <a:solidFill>
                    <a:prstClr val="black"/>
                  </a:solidFill>
                  <a:latin typeface="Verdana"/>
                </a:rPr>
                <a:t>ROADM</a:t>
              </a:r>
            </a:p>
          </p:txBody>
        </p:sp>
        <p:pic>
          <p:nvPicPr>
            <p:cNvPr id="24" name="Picture 23"/>
            <p:cNvPicPr>
              <a:picLocks noChangeAspect="1"/>
            </p:cNvPicPr>
            <p:nvPr/>
          </p:nvPicPr>
          <p:blipFill>
            <a:blip r:embed="rId7"/>
            <a:stretch>
              <a:fillRect/>
            </a:stretch>
          </p:blipFill>
          <p:spPr>
            <a:xfrm>
              <a:off x="4785307" y="2443647"/>
              <a:ext cx="625256" cy="625256"/>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8"/>
            <a:stretch>
              <a:fillRect/>
            </a:stretch>
          </p:blipFill>
          <p:spPr>
            <a:xfrm>
              <a:off x="3816589" y="2462694"/>
              <a:ext cx="625256" cy="614750"/>
            </a:xfrm>
            <a:prstGeom prst="rect">
              <a:avLst/>
            </a:prstGeom>
            <a:effectLst>
              <a:outerShdw blurRad="50800" dist="38100" dir="2700000" algn="tl" rotWithShape="0">
                <a:prstClr val="black">
                  <a:alpha val="40000"/>
                </a:prstClr>
              </a:outerShdw>
            </a:effectLst>
          </p:spPr>
        </p:pic>
        <p:sp>
          <p:nvSpPr>
            <p:cNvPr id="26" name="Oval 25"/>
            <p:cNvSpPr/>
            <p:nvPr/>
          </p:nvSpPr>
          <p:spPr>
            <a:xfrm>
              <a:off x="5649319" y="2534407"/>
              <a:ext cx="211658" cy="21165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7" name="Picture 26"/>
            <p:cNvPicPr>
              <a:picLocks noChangeAspect="1"/>
            </p:cNvPicPr>
            <p:nvPr/>
          </p:nvPicPr>
          <p:blipFill>
            <a:blip r:embed="rId7"/>
            <a:stretch>
              <a:fillRect/>
            </a:stretch>
          </p:blipFill>
          <p:spPr>
            <a:xfrm>
              <a:off x="6120292" y="2413479"/>
              <a:ext cx="625256" cy="625256"/>
            </a:xfrm>
            <a:prstGeom prst="rect">
              <a:avLst/>
            </a:prstGeom>
            <a:effectLst>
              <a:outerShdw blurRad="50800" dist="38100" dir="2700000" algn="tl" rotWithShape="0">
                <a:prstClr val="black">
                  <a:alpha val="40000"/>
                </a:prstClr>
              </a:outerShdw>
            </a:effectLst>
          </p:spPr>
        </p:pic>
        <p:sp>
          <p:nvSpPr>
            <p:cNvPr id="28" name="TextBox 27"/>
            <p:cNvSpPr txBox="1"/>
            <p:nvPr/>
          </p:nvSpPr>
          <p:spPr>
            <a:xfrm>
              <a:off x="6201240" y="2169450"/>
              <a:ext cx="438581" cy="261610"/>
            </a:xfrm>
            <a:prstGeom prst="rect">
              <a:avLst/>
            </a:prstGeom>
            <a:noFill/>
          </p:spPr>
          <p:txBody>
            <a:bodyPr wrap="none" rtlCol="0">
              <a:spAutoFit/>
            </a:bodyPr>
            <a:lstStyle/>
            <a:p>
              <a:pPr defTabSz="514337">
                <a:buClr>
                  <a:srgbClr val="182677"/>
                </a:buClr>
                <a:defRPr/>
              </a:pPr>
              <a:r>
                <a:rPr lang="en-US" sz="675" kern="0" dirty="0">
                  <a:solidFill>
                    <a:prstClr val="black"/>
                  </a:solidFill>
                  <a:latin typeface="Verdana"/>
                </a:rPr>
                <a:t>ILA</a:t>
              </a:r>
            </a:p>
          </p:txBody>
        </p:sp>
        <p:pic>
          <p:nvPicPr>
            <p:cNvPr id="29" name="Picture 28"/>
            <p:cNvPicPr>
              <a:picLocks noChangeAspect="1"/>
            </p:cNvPicPr>
            <p:nvPr/>
          </p:nvPicPr>
          <p:blipFill>
            <a:blip r:embed="rId8"/>
            <a:stretch>
              <a:fillRect/>
            </a:stretch>
          </p:blipFill>
          <p:spPr>
            <a:xfrm>
              <a:off x="7146769" y="2428167"/>
              <a:ext cx="625256" cy="625256"/>
            </a:xfrm>
            <a:prstGeom prst="rect">
              <a:avLst/>
            </a:prstGeom>
            <a:effectLst>
              <a:outerShdw blurRad="50800" dist="38100" dir="2700000" algn="tl" rotWithShape="0">
                <a:prstClr val="black">
                  <a:alpha val="40000"/>
                </a:prstClr>
              </a:outerShdw>
            </a:effectLst>
          </p:spPr>
        </p:pic>
      </p:grpSp>
      <p:pic>
        <p:nvPicPr>
          <p:cNvPr id="30" name="Picture 4" descr="Image result for coriant groove g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916" y="3981121"/>
            <a:ext cx="1109287" cy="554644"/>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10"/>
          <p:cNvSpPr txBox="1">
            <a:spLocks/>
          </p:cNvSpPr>
          <p:nvPr/>
        </p:nvSpPr>
        <p:spPr>
          <a:xfrm>
            <a:off x="988349" y="264460"/>
            <a:ext cx="6082302"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Open Line System</a:t>
            </a:r>
            <a:endParaRPr lang="en-US" sz="2400" b="0" dirty="0">
              <a:solidFill>
                <a:schemeClr val="accent1">
                  <a:lumMod val="50000"/>
                </a:schemeClr>
              </a:solidFill>
            </a:endParaRPr>
          </a:p>
        </p:txBody>
      </p:sp>
      <p:pic>
        <p:nvPicPr>
          <p:cNvPr id="32" name="Picture 31"/>
          <p:cNvPicPr>
            <a:picLocks noChangeAspect="1"/>
          </p:cNvPicPr>
          <p:nvPr/>
        </p:nvPicPr>
        <p:blipFill>
          <a:blip r:embed="rId10"/>
          <a:stretch>
            <a:fillRect/>
          </a:stretch>
        </p:blipFill>
        <p:spPr>
          <a:xfrm>
            <a:off x="171032" y="154689"/>
            <a:ext cx="594714" cy="594714"/>
          </a:xfrm>
          <a:prstGeom prst="rect">
            <a:avLst/>
          </a:prstGeom>
        </p:spPr>
      </p:pic>
    </p:spTree>
    <p:extLst>
      <p:ext uri="{BB962C8B-B14F-4D97-AF65-F5344CB8AC3E}">
        <p14:creationId xmlns:p14="http://schemas.microsoft.com/office/powerpoint/2010/main" val="18699950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25</a:t>
            </a:fld>
            <a:r>
              <a:rPr lang="en-GB" smtClean="0"/>
              <a:t>     |</a:t>
            </a:r>
            <a:endParaRPr lang="en-GB" dirty="0"/>
          </a:p>
        </p:txBody>
      </p:sp>
      <p:sp>
        <p:nvSpPr>
          <p:cNvPr id="5" name="Content Placeholder 2"/>
          <p:cNvSpPr>
            <a:spLocks noGrp="1"/>
          </p:cNvSpPr>
          <p:nvPr>
            <p:ph idx="1"/>
          </p:nvPr>
        </p:nvSpPr>
        <p:spPr>
          <a:xfrm>
            <a:off x="350201" y="1722473"/>
            <a:ext cx="8439238" cy="4595085"/>
          </a:xfrm>
        </p:spPr>
        <p:txBody>
          <a:bodyPr>
            <a:normAutofit/>
          </a:bodyPr>
          <a:lstStyle/>
          <a:p>
            <a:r>
              <a:rPr lang="en-GB" sz="2000" dirty="0">
                <a:solidFill>
                  <a:srgbClr val="1C4161"/>
                </a:solidFill>
              </a:rPr>
              <a:t>Current cost per bit paid on IP/MPLS is based on the requirements of the most complex service/s but flow requirement are very diverse </a:t>
            </a:r>
          </a:p>
          <a:p>
            <a:pPr marL="0" lvl="0" indent="0">
              <a:buNone/>
            </a:pPr>
            <a:endParaRPr lang="en-GB" sz="2000" dirty="0" smtClean="0"/>
          </a:p>
          <a:p>
            <a:pPr lvl="0"/>
            <a:r>
              <a:rPr lang="en-GB" sz="2000" dirty="0" smtClean="0"/>
              <a:t>GÉANT investigating three options for replacement of current GÉANT packet platform</a:t>
            </a:r>
          </a:p>
          <a:p>
            <a:pPr lvl="1">
              <a:spcBef>
                <a:spcPts val="1200"/>
              </a:spcBef>
            </a:pPr>
            <a:r>
              <a:rPr lang="en-GB" sz="1800" dirty="0" smtClean="0"/>
              <a:t>Deploy high-density </a:t>
            </a:r>
            <a:r>
              <a:rPr lang="en-GB" sz="1800" dirty="0"/>
              <a:t>line </a:t>
            </a:r>
            <a:r>
              <a:rPr lang="en-GB" sz="1800" dirty="0" smtClean="0"/>
              <a:t>cards in existing platform </a:t>
            </a:r>
            <a:r>
              <a:rPr lang="en-GB" sz="1800" dirty="0"/>
              <a:t>to support the traffic </a:t>
            </a:r>
            <a:r>
              <a:rPr lang="en-GB" sz="1800" dirty="0" smtClean="0"/>
              <a:t>growth</a:t>
            </a:r>
            <a:endParaRPr lang="en-GB" sz="1800" dirty="0"/>
          </a:p>
          <a:p>
            <a:pPr lvl="1">
              <a:spcBef>
                <a:spcPts val="1200"/>
              </a:spcBef>
            </a:pPr>
            <a:r>
              <a:rPr lang="en-GB" sz="1800" dirty="0" smtClean="0"/>
              <a:t>Find an </a:t>
            </a:r>
            <a:r>
              <a:rPr lang="en-GB" sz="1800" dirty="0"/>
              <a:t>alternative and cost-effective solution to replace </a:t>
            </a:r>
            <a:r>
              <a:rPr lang="en-GB" sz="1800" dirty="0" smtClean="0"/>
              <a:t>existing platform with another vendor equipment or smaller platform e.g. MX204s</a:t>
            </a:r>
            <a:endParaRPr lang="en-GB" sz="1800" dirty="0"/>
          </a:p>
          <a:p>
            <a:pPr lvl="1">
              <a:spcBef>
                <a:spcPts val="1200"/>
              </a:spcBef>
            </a:pPr>
            <a:r>
              <a:rPr lang="en-GB" sz="1800" dirty="0" smtClean="0"/>
              <a:t>Disaggregated solution - White </a:t>
            </a:r>
            <a:r>
              <a:rPr lang="en-GB" sz="1800" dirty="0"/>
              <a:t>box and </a:t>
            </a:r>
            <a:r>
              <a:rPr lang="en-GB" sz="1800" dirty="0" smtClean="0"/>
              <a:t>third party NOS</a:t>
            </a:r>
          </a:p>
          <a:p>
            <a:pPr>
              <a:spcBef>
                <a:spcPts val="1200"/>
              </a:spcBef>
            </a:pPr>
            <a:endParaRPr lang="en-GB" sz="1750" dirty="0"/>
          </a:p>
        </p:txBody>
      </p:sp>
      <p:sp>
        <p:nvSpPr>
          <p:cNvPr id="6" name="Text Placeholder 10"/>
          <p:cNvSpPr txBox="1">
            <a:spLocks/>
          </p:cNvSpPr>
          <p:nvPr/>
        </p:nvSpPr>
        <p:spPr>
          <a:xfrm>
            <a:off x="988349" y="264460"/>
            <a:ext cx="6082302"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GÉANT Packet Layer Evolution</a:t>
            </a:r>
            <a:endParaRPr lang="en-US" sz="2400" b="0" dirty="0">
              <a:solidFill>
                <a:schemeClr val="accent1">
                  <a:lumMod val="50000"/>
                </a:schemeClr>
              </a:solidFill>
            </a:endParaRPr>
          </a:p>
        </p:txBody>
      </p:sp>
      <p:pic>
        <p:nvPicPr>
          <p:cNvPr id="7" name="Picture 6"/>
          <p:cNvPicPr>
            <a:picLocks noChangeAspect="1"/>
          </p:cNvPicPr>
          <p:nvPr/>
        </p:nvPicPr>
        <p:blipFill>
          <a:blip r:embed="rId2"/>
          <a:stretch>
            <a:fillRect/>
          </a:stretch>
        </p:blipFill>
        <p:spPr>
          <a:xfrm>
            <a:off x="171032" y="154689"/>
            <a:ext cx="594714" cy="594714"/>
          </a:xfrm>
          <a:prstGeom prst="rect">
            <a:avLst/>
          </a:prstGeom>
        </p:spPr>
      </p:pic>
    </p:spTree>
    <p:extLst>
      <p:ext uri="{BB962C8B-B14F-4D97-AF65-F5344CB8AC3E}">
        <p14:creationId xmlns:p14="http://schemas.microsoft.com/office/powerpoint/2010/main" val="1877692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26</a:t>
            </a:fld>
            <a:r>
              <a:rPr lang="en-GB" smtClean="0"/>
              <a:t>     |</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94433099"/>
              </p:ext>
            </p:extLst>
          </p:nvPr>
        </p:nvGraphicFramePr>
        <p:xfrm>
          <a:off x="0" y="2375174"/>
          <a:ext cx="8526626" cy="2894228"/>
        </p:xfrm>
        <a:graphic>
          <a:graphicData uri="http://schemas.openxmlformats.org/presentationml/2006/ole">
            <mc:AlternateContent xmlns:mc="http://schemas.openxmlformats.org/markup-compatibility/2006">
              <mc:Choice xmlns:v="urn:schemas-microsoft-com:vml" Requires="v">
                <p:oleObj spid="_x0000_s1040" name="Visio" r:id="rId3" imgW="7324655" imgH="2486160" progId="Visio.Drawing.15">
                  <p:embed/>
                </p:oleObj>
              </mc:Choice>
              <mc:Fallback>
                <p:oleObj name="Visio" r:id="rId3" imgW="7324655" imgH="248616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75174"/>
                        <a:ext cx="8526626" cy="2894228"/>
                      </a:xfrm>
                      <a:prstGeom prst="rect">
                        <a:avLst/>
                      </a:prstGeom>
                      <a:noFill/>
                    </p:spPr>
                  </p:pic>
                </p:oleObj>
              </mc:Fallback>
            </mc:AlternateContent>
          </a:graphicData>
        </a:graphic>
      </p:graphicFrame>
      <p:sp>
        <p:nvSpPr>
          <p:cNvPr id="6" name="Text Placeholder 10"/>
          <p:cNvSpPr txBox="1">
            <a:spLocks/>
          </p:cNvSpPr>
          <p:nvPr/>
        </p:nvSpPr>
        <p:spPr>
          <a:xfrm>
            <a:off x="988349" y="264460"/>
            <a:ext cx="6082302"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Disaggregation Increases Options</a:t>
            </a:r>
            <a:endParaRPr lang="en-US" sz="2400" b="0" dirty="0">
              <a:solidFill>
                <a:schemeClr val="accent1">
                  <a:lumMod val="50000"/>
                </a:schemeClr>
              </a:solidFill>
            </a:endParaRPr>
          </a:p>
        </p:txBody>
      </p:sp>
      <p:pic>
        <p:nvPicPr>
          <p:cNvPr id="7" name="Picture 6"/>
          <p:cNvPicPr>
            <a:picLocks noChangeAspect="1"/>
          </p:cNvPicPr>
          <p:nvPr/>
        </p:nvPicPr>
        <p:blipFill>
          <a:blip r:embed="rId5"/>
          <a:stretch>
            <a:fillRect/>
          </a:stretch>
        </p:blipFill>
        <p:spPr>
          <a:xfrm>
            <a:off x="171032" y="154689"/>
            <a:ext cx="594714" cy="594714"/>
          </a:xfrm>
          <a:prstGeom prst="rect">
            <a:avLst/>
          </a:prstGeom>
        </p:spPr>
      </p:pic>
    </p:spTree>
    <p:extLst>
      <p:ext uri="{BB962C8B-B14F-4D97-AF65-F5344CB8AC3E}">
        <p14:creationId xmlns:p14="http://schemas.microsoft.com/office/powerpoint/2010/main" val="2720170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27</a:t>
            </a:fld>
            <a:r>
              <a:rPr lang="en-GB" smtClean="0"/>
              <a:t>     |</a:t>
            </a:r>
            <a:endParaRPr lang="en-GB" dirty="0"/>
          </a:p>
        </p:txBody>
      </p:sp>
      <p:sp>
        <p:nvSpPr>
          <p:cNvPr id="6" name="Text Placeholder 10"/>
          <p:cNvSpPr txBox="1">
            <a:spLocks/>
          </p:cNvSpPr>
          <p:nvPr/>
        </p:nvSpPr>
        <p:spPr>
          <a:xfrm>
            <a:off x="988349" y="264460"/>
            <a:ext cx="6082302"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Disaggregation Increases Options</a:t>
            </a:r>
            <a:endParaRPr lang="en-US" sz="2400" b="0" dirty="0">
              <a:solidFill>
                <a:schemeClr val="accent1">
                  <a:lumMod val="50000"/>
                </a:schemeClr>
              </a:solidFill>
            </a:endParaRPr>
          </a:p>
        </p:txBody>
      </p:sp>
      <p:pic>
        <p:nvPicPr>
          <p:cNvPr id="7" name="Picture 6"/>
          <p:cNvPicPr>
            <a:picLocks noChangeAspect="1"/>
          </p:cNvPicPr>
          <p:nvPr/>
        </p:nvPicPr>
        <p:blipFill>
          <a:blip r:embed="rId3"/>
          <a:stretch>
            <a:fillRect/>
          </a:stretch>
        </p:blipFill>
        <p:spPr>
          <a:xfrm>
            <a:off x="171032" y="154689"/>
            <a:ext cx="594714" cy="59471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723028557"/>
              </p:ext>
            </p:extLst>
          </p:nvPr>
        </p:nvGraphicFramePr>
        <p:xfrm>
          <a:off x="828171" y="2099226"/>
          <a:ext cx="6785711" cy="2935583"/>
        </p:xfrm>
        <a:graphic>
          <a:graphicData uri="http://schemas.openxmlformats.org/presentationml/2006/ole">
            <mc:AlternateContent xmlns:mc="http://schemas.openxmlformats.org/markup-compatibility/2006">
              <mc:Choice xmlns:v="urn:schemas-microsoft-com:vml" Requires="v">
                <p:oleObj spid="_x0000_s2064" name="Visio" r:id="rId4" imgW="7324655" imgH="3171960" progId="Visio.Drawing.15">
                  <p:embed/>
                </p:oleObj>
              </mc:Choice>
              <mc:Fallback>
                <p:oleObj name="Visio" r:id="rId4" imgW="7324655" imgH="3171960" progId="Visio.Drawing.15">
                  <p:embed/>
                  <p:pic>
                    <p:nvPicPr>
                      <p:cNvPr id="0" name=""/>
                      <p:cNvPicPr>
                        <a:picLocks noChangeAspect="1" noChangeArrowheads="1"/>
                      </p:cNvPicPr>
                      <p:nvPr/>
                    </p:nvPicPr>
                    <p:blipFill>
                      <a:blip r:embed="rId5"/>
                      <a:srcRect/>
                      <a:stretch>
                        <a:fillRect/>
                      </a:stretch>
                    </p:blipFill>
                    <p:spPr bwMode="auto">
                      <a:xfrm>
                        <a:off x="828171" y="2099226"/>
                        <a:ext cx="6785711" cy="2935583"/>
                      </a:xfrm>
                      <a:prstGeom prst="rect">
                        <a:avLst/>
                      </a:prstGeom>
                      <a:noFill/>
                    </p:spPr>
                  </p:pic>
                </p:oleObj>
              </mc:Fallback>
            </mc:AlternateContent>
          </a:graphicData>
        </a:graphic>
      </p:graphicFrame>
      <p:sp>
        <p:nvSpPr>
          <p:cNvPr id="9" name="Content Placeholder 8"/>
          <p:cNvSpPr>
            <a:spLocks noGrp="1"/>
          </p:cNvSpPr>
          <p:nvPr>
            <p:ph idx="1"/>
          </p:nvPr>
        </p:nvSpPr>
        <p:spPr>
          <a:xfrm>
            <a:off x="765746" y="5176238"/>
            <a:ext cx="6910560" cy="533002"/>
          </a:xfrm>
          <a:ln w="57150">
            <a:solidFill>
              <a:srgbClr val="FF0000"/>
            </a:solidFill>
          </a:ln>
        </p:spPr>
        <p:txBody>
          <a:bodyPr>
            <a:normAutofit fontScale="55000" lnSpcReduction="20000"/>
          </a:bodyPr>
          <a:lstStyle/>
          <a:p>
            <a:pPr marL="0" indent="0">
              <a:buNone/>
            </a:pPr>
            <a:r>
              <a:rPr lang="en-GB" dirty="0" smtClean="0"/>
              <a:t>Increase the options for connectivity between clients and network allows for new services and better mapping of services requirements to technology and cost</a:t>
            </a:r>
            <a:endParaRPr lang="en-GB" dirty="0"/>
          </a:p>
        </p:txBody>
      </p:sp>
    </p:spTree>
    <p:extLst>
      <p:ext uri="{BB962C8B-B14F-4D97-AF65-F5344CB8AC3E}">
        <p14:creationId xmlns:p14="http://schemas.microsoft.com/office/powerpoint/2010/main" val="467585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3EB0FA4-9B1C-4D6B-AF0A-97437B69127A}" type="slidenum">
              <a:rPr lang="en-GB" smtClean="0"/>
              <a:pPr/>
              <a:t>28</a:t>
            </a:fld>
            <a:r>
              <a:rPr lang="en-GB" smtClean="0"/>
              <a:t>     |</a:t>
            </a:r>
            <a:endParaRPr lang="en-GB" dirty="0"/>
          </a:p>
        </p:txBody>
      </p:sp>
      <p:sp>
        <p:nvSpPr>
          <p:cNvPr id="6" name="Text Placeholder 10"/>
          <p:cNvSpPr txBox="1">
            <a:spLocks/>
          </p:cNvSpPr>
          <p:nvPr/>
        </p:nvSpPr>
        <p:spPr>
          <a:xfrm>
            <a:off x="988349" y="264460"/>
            <a:ext cx="6082302"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Managing a disaggregated network?</a:t>
            </a:r>
            <a:endParaRPr lang="en-US" sz="2400" b="0" dirty="0">
              <a:solidFill>
                <a:schemeClr val="accent1">
                  <a:lumMod val="50000"/>
                </a:schemeClr>
              </a:solidFill>
            </a:endParaRPr>
          </a:p>
        </p:txBody>
      </p:sp>
      <p:pic>
        <p:nvPicPr>
          <p:cNvPr id="7" name="Picture 6"/>
          <p:cNvPicPr>
            <a:picLocks noChangeAspect="1"/>
          </p:cNvPicPr>
          <p:nvPr/>
        </p:nvPicPr>
        <p:blipFill>
          <a:blip r:embed="rId2"/>
          <a:stretch>
            <a:fillRect/>
          </a:stretch>
        </p:blipFill>
        <p:spPr>
          <a:xfrm>
            <a:off x="171032" y="154689"/>
            <a:ext cx="594714" cy="594714"/>
          </a:xfrm>
          <a:prstGeom prst="rect">
            <a:avLst/>
          </a:prstGeom>
        </p:spPr>
      </p:pic>
      <p:pic>
        <p:nvPicPr>
          <p:cNvPr id="10" name="Picture 9"/>
          <p:cNvPicPr>
            <a:picLocks noChangeAspect="1"/>
          </p:cNvPicPr>
          <p:nvPr/>
        </p:nvPicPr>
        <p:blipFill>
          <a:blip r:embed="rId3"/>
          <a:stretch>
            <a:fillRect/>
          </a:stretch>
        </p:blipFill>
        <p:spPr>
          <a:xfrm>
            <a:off x="1333684" y="2857684"/>
            <a:ext cx="5840832" cy="3649442"/>
          </a:xfrm>
          <a:prstGeom prst="rect">
            <a:avLst/>
          </a:prstGeom>
        </p:spPr>
      </p:pic>
      <p:sp>
        <p:nvSpPr>
          <p:cNvPr id="11" name="Content Placeholder 1"/>
          <p:cNvSpPr txBox="1">
            <a:spLocks/>
          </p:cNvSpPr>
          <p:nvPr/>
        </p:nvSpPr>
        <p:spPr>
          <a:xfrm>
            <a:off x="454519" y="1124914"/>
            <a:ext cx="8104690" cy="328353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solidFill>
                  <a:srgbClr val="1C4161"/>
                </a:solidFill>
              </a:rPr>
              <a:t>Disaggregation and modularisation of infrastructure will results in the use of  specialised equipment from different vendors each having is own management system. </a:t>
            </a:r>
          </a:p>
          <a:p>
            <a:pPr marL="0" indent="0">
              <a:buNone/>
            </a:pPr>
            <a:r>
              <a:rPr lang="en-GB" sz="2100" dirty="0">
                <a:solidFill>
                  <a:srgbClr val="1C4161"/>
                </a:solidFill>
              </a:rPr>
              <a:t>Aggregation of information and orchestration will have to be provided by upper software layer.</a:t>
            </a:r>
          </a:p>
        </p:txBody>
      </p:sp>
    </p:spTree>
    <p:extLst>
      <p:ext uri="{BB962C8B-B14F-4D97-AF65-F5344CB8AC3E}">
        <p14:creationId xmlns:p14="http://schemas.microsoft.com/office/powerpoint/2010/main" val="3700254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83EB0FA4-9B1C-4D6B-AF0A-97437B69127A}" type="slidenum">
              <a:rPr lang="en-GB" smtClean="0"/>
              <a:pPr/>
              <a:t>29</a:t>
            </a:fld>
            <a:r>
              <a:rPr lang="en-GB" dirty="0" smtClean="0"/>
              <a:t>     |</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114" t="13460" r="32414" b="53353"/>
          <a:stretch/>
        </p:blipFill>
        <p:spPr>
          <a:xfrm flipH="1">
            <a:off x="3" y="-31899"/>
            <a:ext cx="9156607" cy="6858000"/>
          </a:xfrm>
          <a:prstGeom prst="rect">
            <a:avLst/>
          </a:prstGeom>
          <a:ln>
            <a:no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 b="-7428"/>
          <a:stretch/>
        </p:blipFill>
        <p:spPr>
          <a:xfrm>
            <a:off x="749173" y="1443316"/>
            <a:ext cx="1189238" cy="728006"/>
          </a:xfrm>
          <a:prstGeom prst="rect">
            <a:avLst/>
          </a:prstGeom>
        </p:spPr>
      </p:pic>
      <p:sp>
        <p:nvSpPr>
          <p:cNvPr id="4" name="Text Placeholder 10"/>
          <p:cNvSpPr txBox="1">
            <a:spLocks/>
          </p:cNvSpPr>
          <p:nvPr/>
        </p:nvSpPr>
        <p:spPr>
          <a:xfrm>
            <a:off x="662185" y="2874217"/>
            <a:ext cx="3488136" cy="44629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solidFill>
                  <a:schemeClr val="bg1"/>
                </a:solidFill>
              </a:rPr>
              <a:t>Thank you </a:t>
            </a:r>
          </a:p>
        </p:txBody>
      </p:sp>
      <p:sp>
        <p:nvSpPr>
          <p:cNvPr id="5" name="Text Placeholder 6"/>
          <p:cNvSpPr txBox="1">
            <a:spLocks/>
          </p:cNvSpPr>
          <p:nvPr/>
        </p:nvSpPr>
        <p:spPr>
          <a:xfrm>
            <a:off x="662187" y="4871281"/>
            <a:ext cx="1828124" cy="3212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bg1"/>
                </a:solidFill>
              </a:rPr>
              <a:t>www.geant.org</a:t>
            </a:r>
            <a:endParaRPr lang="en-GB" sz="1500" dirty="0">
              <a:solidFill>
                <a:schemeClr val="bg1"/>
              </a:solidFill>
            </a:endParaRPr>
          </a:p>
        </p:txBody>
      </p:sp>
      <p:sp>
        <p:nvSpPr>
          <p:cNvPr id="9" name="Text Placeholder 6"/>
          <p:cNvSpPr txBox="1">
            <a:spLocks/>
          </p:cNvSpPr>
          <p:nvPr/>
        </p:nvSpPr>
        <p:spPr>
          <a:xfrm>
            <a:off x="662190" y="3503436"/>
            <a:ext cx="3752453" cy="2705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chemeClr val="bg1"/>
                </a:solidFill>
              </a:rPr>
              <a:t>Any questions?</a:t>
            </a:r>
            <a:endParaRPr lang="en-GB" sz="1500" dirty="0">
              <a:solidFill>
                <a:schemeClr val="bg1"/>
              </a:solidFill>
            </a:endParaRPr>
          </a:p>
        </p:txBody>
      </p:sp>
      <p:grpSp>
        <p:nvGrpSpPr>
          <p:cNvPr id="12" name="Group 11"/>
          <p:cNvGrpSpPr/>
          <p:nvPr/>
        </p:nvGrpSpPr>
        <p:grpSpPr>
          <a:xfrm>
            <a:off x="749174" y="5451447"/>
            <a:ext cx="2187615" cy="369332"/>
            <a:chOff x="3977522" y="5079667"/>
            <a:chExt cx="2916820" cy="492444"/>
          </a:xfrm>
        </p:grpSpPr>
        <p:sp>
          <p:nvSpPr>
            <p:cNvPr id="10" name="TextBox 9"/>
            <p:cNvSpPr txBox="1"/>
            <p:nvPr/>
          </p:nvSpPr>
          <p:spPr>
            <a:xfrm>
              <a:off x="4546191" y="5079667"/>
              <a:ext cx="2348151" cy="492444"/>
            </a:xfrm>
            <a:prstGeom prst="rect">
              <a:avLst/>
            </a:prstGeom>
            <a:noFill/>
          </p:spPr>
          <p:txBody>
            <a:bodyPr wrap="square" rtlCol="0">
              <a:spAutoFit/>
            </a:bodyPr>
            <a:lstStyle/>
            <a:p>
              <a:pPr algn="l"/>
              <a:r>
                <a:rPr lang="en-GB" sz="450" dirty="0">
                  <a:solidFill>
                    <a:schemeClr val="bg1"/>
                  </a:solidFill>
                  <a:latin typeface="Myriad Pro" panose="020B0503030403020204" pitchFamily="34" charset="0"/>
                </a:rPr>
                <a:t>© GEANT Limited on behalf of the GN4 Phase 2 project (GN4-2).</a:t>
              </a:r>
            </a:p>
            <a:p>
              <a:r>
                <a:rPr lang="en-GB" sz="450" dirty="0">
                  <a:solidFill>
                    <a:schemeClr val="bg1"/>
                  </a:solidFill>
                  <a:latin typeface="Myriad Pro" panose="020B0503030403020204" pitchFamily="34" charset="0"/>
                </a:rPr>
                <a:t>The research leading to these results has received funding </a:t>
              </a:r>
              <a:r>
                <a:rPr lang="en-GB" sz="450" dirty="0">
                  <a:solidFill>
                    <a:schemeClr val="bg1"/>
                  </a:solidFill>
                  <a:latin typeface="Myriad Pro" panose="020B0503030403020204" pitchFamily="34" charset="0"/>
                </a:rPr>
                <a:t>from</a:t>
              </a:r>
            </a:p>
            <a:p>
              <a:r>
                <a:rPr lang="en-GB" sz="450" dirty="0">
                  <a:solidFill>
                    <a:schemeClr val="bg1"/>
                  </a:solidFill>
                  <a:latin typeface="Myriad Pro" panose="020B0503030403020204" pitchFamily="34" charset="0"/>
                </a:rPr>
                <a:t>the </a:t>
              </a:r>
              <a:r>
                <a:rPr lang="en-GB" sz="450" dirty="0">
                  <a:solidFill>
                    <a:schemeClr val="bg1"/>
                  </a:solidFill>
                  <a:latin typeface="Myriad Pro" panose="020B0503030403020204" pitchFamily="34" charset="0"/>
                </a:rPr>
                <a:t>European Union’s Horizon 2020 research and innovation </a:t>
              </a:r>
              <a:r>
                <a:rPr lang="en-GB" sz="450" dirty="0">
                  <a:solidFill>
                    <a:schemeClr val="bg1"/>
                  </a:solidFill>
                  <a:latin typeface="Myriad Pro" panose="020B0503030403020204" pitchFamily="34" charset="0"/>
                </a:rPr>
                <a:t>programme under </a:t>
              </a:r>
              <a:r>
                <a:rPr lang="en-GB" sz="450" dirty="0">
                  <a:solidFill>
                    <a:schemeClr val="bg1"/>
                  </a:solidFill>
                  <a:latin typeface="Myriad Pro" panose="020B0503030403020204" pitchFamily="34" charset="0"/>
                </a:rPr>
                <a:t>Grant Agreement No. </a:t>
              </a:r>
              <a:r>
                <a:rPr lang="is-IS" sz="450" dirty="0">
                  <a:solidFill>
                    <a:schemeClr val="bg1"/>
                  </a:solidFill>
                  <a:latin typeface="Myriad Pro" panose="020B0503030403020204" pitchFamily="34" charset="0"/>
                </a:rPr>
                <a:t>731122 </a:t>
              </a:r>
              <a:r>
                <a:rPr lang="en-GB" sz="450" dirty="0">
                  <a:solidFill>
                    <a:schemeClr val="bg1"/>
                  </a:solidFill>
                  <a:latin typeface="Myriad Pro" panose="020B0503030403020204" pitchFamily="34" charset="0"/>
                </a:rPr>
                <a:t>(GN4-2).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522" y="5129039"/>
              <a:ext cx="568670" cy="362920"/>
            </a:xfrm>
            <a:prstGeom prst="rect">
              <a:avLst/>
            </a:prstGeom>
          </p:spPr>
        </p:pic>
      </p:grpSp>
    </p:spTree>
    <p:extLst>
      <p:ext uri="{BB962C8B-B14F-4D97-AF65-F5344CB8AC3E}">
        <p14:creationId xmlns:p14="http://schemas.microsoft.com/office/powerpoint/2010/main" val="4058627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62" y="487429"/>
            <a:ext cx="597786" cy="597786"/>
          </a:xfrm>
          <a:prstGeom prst="rect">
            <a:avLst/>
          </a:prstGeom>
        </p:spPr>
      </p:pic>
      <p:sp>
        <p:nvSpPr>
          <p:cNvPr id="7" name="Text Placeholder 10"/>
          <p:cNvSpPr txBox="1">
            <a:spLocks/>
          </p:cNvSpPr>
          <p:nvPr/>
        </p:nvSpPr>
        <p:spPr>
          <a:xfrm>
            <a:off x="1020314" y="573360"/>
            <a:ext cx="4313174"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accent1">
                    <a:lumMod val="50000"/>
                  </a:schemeClr>
                </a:solidFill>
              </a:rPr>
              <a:t>Membership Association</a:t>
            </a:r>
            <a:endParaRPr lang="en-US" sz="2400" b="0" dirty="0">
              <a:solidFill>
                <a:schemeClr val="accent1">
                  <a:lumMod val="50000"/>
                </a:schemeClr>
              </a:solidFill>
            </a:endParaRPr>
          </a:p>
        </p:txBody>
      </p:sp>
      <p:sp>
        <p:nvSpPr>
          <p:cNvPr id="9" name="Text Placeholder 10"/>
          <p:cNvSpPr txBox="1">
            <a:spLocks/>
          </p:cNvSpPr>
          <p:nvPr/>
        </p:nvSpPr>
        <p:spPr>
          <a:xfrm>
            <a:off x="1048078" y="1290541"/>
            <a:ext cx="6949954" cy="677963"/>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accent1">
                    <a:lumMod val="50000"/>
                  </a:schemeClr>
                </a:solidFill>
              </a:rPr>
              <a:t>GÉANT Association supports and represents over 40 NRENs across Europe. </a:t>
            </a:r>
          </a:p>
          <a:p>
            <a:r>
              <a:rPr lang="en-GB" sz="1600" b="0" dirty="0">
                <a:solidFill>
                  <a:schemeClr val="accent1">
                    <a:lumMod val="50000"/>
                  </a:schemeClr>
                </a:solidFill>
              </a:rPr>
              <a:t>Together they support over 10,000 institutions and 50 million academic users. </a:t>
            </a:r>
          </a:p>
        </p:txBody>
      </p:sp>
      <p:sp>
        <p:nvSpPr>
          <p:cNvPr id="24" name="Rectangle 23"/>
          <p:cNvSpPr/>
          <p:nvPr/>
        </p:nvSpPr>
        <p:spPr>
          <a:xfrm>
            <a:off x="4985110" y="4380703"/>
            <a:ext cx="350207" cy="315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7" name="Picture 4" descr="http://www.geant.org/Projects/GEANT_Project_GN4/PublishingImages/aco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84" y="3106172"/>
            <a:ext cx="577211" cy="2874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geant.org/Projects/GEANT_Project_GN4/PublishingImages/arnes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584" y="4389284"/>
            <a:ext cx="577211" cy="21719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527794" y="4701474"/>
            <a:ext cx="577211" cy="1767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9547" y="5088707"/>
            <a:ext cx="577211" cy="2107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ttp://www.geant.org/Projects/GEANT_Project_GN4/PublishingImages/br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9580" y="3649451"/>
            <a:ext cx="178936" cy="4471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http://www.geant.org/Projects/GEANT_Project_GN4/PublishingImages/carnet.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3229" y="3522550"/>
            <a:ext cx="577211" cy="4471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http://www.geant.org/Projects/GEANT_Project_GN4/PublishingImages/cynet.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0525" y="3511153"/>
            <a:ext cx="577211" cy="4471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859050" y="5327213"/>
            <a:ext cx="577211" cy="1976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www.geant.org/Projects/GEANT_Project_GN4/PublishingImages/iucc.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5950" y="4403567"/>
            <a:ext cx="334782" cy="4471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descr="http://www.geant.org/Projects/GEANT_Project_GN4/PublishingImages/title_lv.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91573" y="5150612"/>
            <a:ext cx="1031816" cy="1764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0" descr="http://www.geant.org/Projects/GEANT_Project_GN4/PublishingImages/jisc.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93897" y="3207641"/>
            <a:ext cx="418187" cy="25454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2" descr="http://www.geant.org/Projects/GEANT_Project_GN4/PublishingImages/litne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25108" y="3254970"/>
            <a:ext cx="577211" cy="2363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http://www.geant.org/Projects/GEANT_Project_GN4/PublishingImages/mren_logo.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6355" y="4321824"/>
            <a:ext cx="577211" cy="2044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8"/>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3923671" y="4704761"/>
            <a:ext cx="348269" cy="3187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6" descr="http://www.geant.org/Projects/GEANT_Project_GN4/PublishingImages/renam_logo.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75258" y="3254973"/>
            <a:ext cx="420058" cy="26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8" descr="http://www.geant.org/Projects/GEANT_Project_GN4/PublishingImages/RENATERv2.jpg"/>
          <p:cNvPicPr>
            <a:picLocks noChangeAspect="1" noChangeArrowheads="1"/>
          </p:cNvPicPr>
          <p:nvPr/>
        </p:nvPicPr>
        <p:blipFill rotWithShape="1">
          <a:blip r:embed="rId19">
            <a:extLst>
              <a:ext uri="{28A0092B-C50C-407E-A947-70E740481C1C}">
                <a14:useLocalDpi xmlns:a14="http://schemas.microsoft.com/office/drawing/2010/main" val="0"/>
              </a:ext>
            </a:extLst>
          </a:blip>
          <a:srcRect t="30101" b="22906"/>
          <a:stretch/>
        </p:blipFill>
        <p:spPr bwMode="auto">
          <a:xfrm>
            <a:off x="5095868" y="3713205"/>
            <a:ext cx="577211" cy="2101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0"/>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4917394" y="4269062"/>
            <a:ext cx="577211" cy="2370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2" descr="http://www.geant.org/Projects/GEANT_Project_GN4/PublishingImages/roedunet.gif"/>
          <p:cNvPicPr>
            <a:picLocks noChangeAspect="1" noChangeArrowheads="1"/>
          </p:cNvPicPr>
          <p:nvPr/>
        </p:nvPicPr>
        <p:blipFill rotWithShape="1">
          <a:blip r:embed="rId21">
            <a:extLst>
              <a:ext uri="{28A0092B-C50C-407E-A947-70E740481C1C}">
                <a14:useLocalDpi xmlns:a14="http://schemas.microsoft.com/office/drawing/2010/main" val="0"/>
              </a:ext>
            </a:extLst>
          </a:blip>
          <a:srcRect t="23254" b="24957"/>
          <a:stretch/>
        </p:blipFill>
        <p:spPr bwMode="auto">
          <a:xfrm>
            <a:off x="4382599" y="5046922"/>
            <a:ext cx="577211" cy="2315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4" descr="http://www.geant.org/Projects/GEANT_Project_GN4/PublishingImages/sanet_logo.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95668" y="4680183"/>
            <a:ext cx="416479" cy="34108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0" descr="http://www.geant.org/Projects/GEANT_Project_GN4/PublishingImages/ulakbim.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66644" y="4120639"/>
            <a:ext cx="460544" cy="35678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2" descr="http://www.geant.org/Projects/GEANT_Project_GN4/PublishingImages/malta.gif"/>
          <p:cNvPicPr>
            <a:picLocks noChangeAspect="1" noChangeArrowheads="1"/>
          </p:cNvPicPr>
          <p:nvPr/>
        </p:nvPicPr>
        <p:blipFill rotWithShape="1">
          <a:blip r:embed="rId24">
            <a:extLst>
              <a:ext uri="{28A0092B-C50C-407E-A947-70E740481C1C}">
                <a14:useLocalDpi xmlns:a14="http://schemas.microsoft.com/office/drawing/2010/main" val="0"/>
              </a:ext>
            </a:extLst>
          </a:blip>
          <a:srcRect l="18971" t="1" r="15717" b="1059"/>
          <a:stretch/>
        </p:blipFill>
        <p:spPr bwMode="auto">
          <a:xfrm>
            <a:off x="5756192" y="4154115"/>
            <a:ext cx="288291" cy="3383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uran-logo-600.gif (600×45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29493" y="5014284"/>
            <a:ext cx="417250" cy="34633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6150956" y="3619053"/>
            <a:ext cx="491247" cy="254151"/>
            <a:chOff x="2699741" y="797732"/>
            <a:chExt cx="810645" cy="378956"/>
          </a:xfrm>
        </p:grpSpPr>
        <p:sp>
          <p:nvSpPr>
            <p:cNvPr id="53" name="Rounded Rectangle 52"/>
            <p:cNvSpPr/>
            <p:nvPr/>
          </p:nvSpPr>
          <p:spPr>
            <a:xfrm>
              <a:off x="2699741" y="800141"/>
              <a:ext cx="810645" cy="3765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4" name="Picture 53"/>
            <p:cNvPicPr>
              <a:picLocks noChangeAspect="1"/>
            </p:cNvPicPr>
            <p:nvPr/>
          </p:nvPicPr>
          <p:blipFill rotWithShape="1">
            <a:blip r:embed="rId26">
              <a:extLst>
                <a:ext uri="{28A0092B-C50C-407E-A947-70E740481C1C}">
                  <a14:useLocalDpi xmlns:a14="http://schemas.microsoft.com/office/drawing/2010/main" val="0"/>
                </a:ext>
              </a:extLst>
            </a:blip>
            <a:srcRect t="17143" b="12857"/>
            <a:stretch/>
          </p:blipFill>
          <p:spPr>
            <a:xfrm>
              <a:off x="2748699" y="797732"/>
              <a:ext cx="719237" cy="352425"/>
            </a:xfrm>
            <a:prstGeom prst="rect">
              <a:avLst/>
            </a:prstGeom>
          </p:spPr>
        </p:pic>
      </p:grpSp>
      <p:pic>
        <p:nvPicPr>
          <p:cNvPr id="55" name="Picture 54"/>
          <p:cNvPicPr>
            <a:picLocks noChangeAspect="1"/>
          </p:cNvPicPr>
          <p:nvPr/>
        </p:nvPicPr>
        <p:blipFill rotWithShape="1">
          <a:blip r:embed="rId27">
            <a:extLst>
              <a:ext uri="{28A0092B-C50C-407E-A947-70E740481C1C}">
                <a14:useLocalDpi xmlns:a14="http://schemas.microsoft.com/office/drawing/2010/main" val="0"/>
              </a:ext>
            </a:extLst>
          </a:blip>
          <a:srcRect t="19852" b="18719"/>
          <a:stretch/>
        </p:blipFill>
        <p:spPr>
          <a:xfrm>
            <a:off x="2321751" y="4873985"/>
            <a:ext cx="589644" cy="280601"/>
          </a:xfrm>
          <a:prstGeom prst="rect">
            <a:avLst/>
          </a:prstGeom>
        </p:spPr>
      </p:pic>
      <p:pic>
        <p:nvPicPr>
          <p:cNvPr id="56" name="Picture 78" descr="MARnet"/>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987061" y="3840128"/>
            <a:ext cx="791064" cy="1771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8" descr="new_belnet_logo.jpg (153×7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756908" y="3048356"/>
            <a:ext cx="543793" cy="29501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92" descr="da87e611-78ef-4c9a-8120-d3a60fa2d1fd (680×17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49352" y="4712049"/>
            <a:ext cx="526553" cy="14457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870448" y="3693931"/>
            <a:ext cx="503970" cy="394284"/>
            <a:chOff x="2686662" y="3175443"/>
            <a:chExt cx="831640" cy="587907"/>
          </a:xfrm>
        </p:grpSpPr>
        <p:sp>
          <p:nvSpPr>
            <p:cNvPr id="63" name="Rounded Rectangle 62"/>
            <p:cNvSpPr/>
            <p:nvPr/>
          </p:nvSpPr>
          <p:spPr>
            <a:xfrm>
              <a:off x="2686662" y="3307594"/>
              <a:ext cx="831640" cy="3092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4" name="Picture 6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57791" y="3175443"/>
              <a:ext cx="683171" cy="587907"/>
            </a:xfrm>
            <a:prstGeom prst="rect">
              <a:avLst/>
            </a:prstGeom>
          </p:spPr>
        </p:pic>
      </p:grpSp>
      <p:pic>
        <p:nvPicPr>
          <p:cNvPr id="65" name="Picture 96"/>
          <p:cNvPicPr>
            <a:picLocks noChangeAspect="1"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3323287" y="3101166"/>
            <a:ext cx="540809" cy="22488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8" descr="HEAnet-Logo-2011-blue_text-white_back-Large.png (1594×650)"/>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725553" y="3716815"/>
            <a:ext cx="642310" cy="28987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0" descr="logo-psnc-300x180.png (300×180)"/>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t="13629" b="16063"/>
          <a:stretch/>
        </p:blipFill>
        <p:spPr bwMode="auto">
          <a:xfrm>
            <a:off x="4953472" y="4712051"/>
            <a:ext cx="541130" cy="25263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2" descr="rediris.png (350×10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949349" y="4096611"/>
            <a:ext cx="783177" cy="24764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4" descr="logoHi.png (720×184)"/>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673079" y="3208629"/>
            <a:ext cx="645529" cy="18257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6" descr="grnet_logo_2981x1289.png (2981×128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11321" y="3613811"/>
            <a:ext cx="526082" cy="2517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071795" y="4149822"/>
            <a:ext cx="905309" cy="640013"/>
          </a:xfrm>
          <a:prstGeom prst="rect">
            <a:avLst/>
          </a:prstGeom>
        </p:spPr>
      </p:pic>
      <p:pic>
        <p:nvPicPr>
          <p:cNvPr id="3" name="Picture 3" descr="EENet_logo.png"/>
          <p:cNvPicPr>
            <a:picLocks noChangeAspect="1"/>
          </p:cNvPicPr>
          <p:nvPr/>
        </p:nvPicPr>
        <p:blipFill>
          <a:blip r:embed="rId39"/>
          <a:stretch>
            <a:fillRect/>
          </a:stretch>
        </p:blipFill>
        <p:spPr>
          <a:xfrm>
            <a:off x="3274159" y="4183546"/>
            <a:ext cx="765470" cy="312052"/>
          </a:xfrm>
          <a:prstGeom prst="rect">
            <a:avLst/>
          </a:prstGeom>
        </p:spPr>
      </p:pic>
      <p:pic>
        <p:nvPicPr>
          <p:cNvPr id="4" name="Picture 4" descr="cesnet.jpg">
            <a:extLst>
              <a:ext uri="{FF2B5EF4-FFF2-40B4-BE49-F238E27FC236}">
                <a16:creationId xmlns:a16="http://schemas.microsoft.com/office/drawing/2014/main" xmlns="" id="{6CD89BB0-7C9B-4CE8-9B8A-B52696ECB087}"/>
              </a:ext>
            </a:extLst>
          </p:cNvPr>
          <p:cNvPicPr>
            <a:picLocks noChangeAspect="1"/>
          </p:cNvPicPr>
          <p:nvPr/>
        </p:nvPicPr>
        <p:blipFill>
          <a:blip r:embed="rId40"/>
          <a:stretch>
            <a:fillRect/>
          </a:stretch>
        </p:blipFill>
        <p:spPr>
          <a:xfrm>
            <a:off x="2419268" y="3080040"/>
            <a:ext cx="817055" cy="406584"/>
          </a:xfrm>
          <a:prstGeom prst="rect">
            <a:avLst/>
          </a:prstGeom>
        </p:spPr>
      </p:pic>
    </p:spTree>
    <p:extLst>
      <p:ext uri="{BB962C8B-B14F-4D97-AF65-F5344CB8AC3E}">
        <p14:creationId xmlns:p14="http://schemas.microsoft.com/office/powerpoint/2010/main" val="3333379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A58E7241-D340-B448-B6A0-BA2237082834}"/>
              </a:ext>
            </a:extLst>
          </p:cNvPr>
          <p:cNvSpPr>
            <a:spLocks noGrp="1"/>
          </p:cNvSpPr>
          <p:nvPr>
            <p:ph idx="1"/>
          </p:nvPr>
        </p:nvSpPr>
        <p:spPr>
          <a:xfrm>
            <a:off x="228637" y="1831817"/>
            <a:ext cx="7871108" cy="4112276"/>
          </a:xfrm>
        </p:spPr>
        <p:txBody>
          <a:bodyPr>
            <a:normAutofit/>
          </a:bodyPr>
          <a:lstStyle/>
          <a:p>
            <a:pPr marL="342900" lvl="1" indent="0">
              <a:lnSpc>
                <a:spcPct val="120000"/>
              </a:lnSpc>
              <a:buNone/>
            </a:pPr>
            <a:r>
              <a:rPr lang="en-US" sz="2400" i="1" dirty="0" smtClean="0"/>
              <a:t>Go </a:t>
            </a:r>
            <a:r>
              <a:rPr lang="en-US" sz="2400" i="1" dirty="0"/>
              <a:t>beyond the state-of-the-art by restructuring the backbone network through exploration and </a:t>
            </a:r>
            <a:r>
              <a:rPr lang="en-US" sz="2400" b="1" i="1" dirty="0"/>
              <a:t>procurement of long-term IRUs and associated equipment to increase the footprint</a:t>
            </a:r>
            <a:r>
              <a:rPr lang="en-US" sz="2400" i="1" dirty="0"/>
              <a:t>, stimulating the market in cross-border communications infrastructure </a:t>
            </a:r>
            <a:r>
              <a:rPr lang="en-US" sz="2400" b="1" i="1" dirty="0"/>
              <a:t>whilst decreasing the digital divide and reducing costs</a:t>
            </a:r>
          </a:p>
          <a:p>
            <a:endParaRPr lang="en-US" sz="1800" i="1" dirty="0"/>
          </a:p>
          <a:p>
            <a:pPr marL="342900" lvl="1" indent="0">
              <a:buNone/>
            </a:pPr>
            <a:endParaRPr lang="en-US" sz="1500" dirty="0"/>
          </a:p>
          <a:p>
            <a:pPr marL="342900" lvl="1" indent="0">
              <a:buNone/>
            </a:pPr>
            <a:endParaRPr lang="en-US" sz="1500" dirty="0"/>
          </a:p>
        </p:txBody>
      </p:sp>
      <p:sp>
        <p:nvSpPr>
          <p:cNvPr id="6" name="Rectangle 5"/>
          <p:cNvSpPr/>
          <p:nvPr/>
        </p:nvSpPr>
        <p:spPr>
          <a:xfrm>
            <a:off x="364824" y="1747510"/>
            <a:ext cx="7652425" cy="2924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647727" y="4756599"/>
            <a:ext cx="2452018" cy="307777"/>
          </a:xfrm>
          <a:prstGeom prst="rect">
            <a:avLst/>
          </a:prstGeom>
          <a:noFill/>
        </p:spPr>
        <p:txBody>
          <a:bodyPr wrap="none" rtlCol="0">
            <a:spAutoFit/>
          </a:bodyPr>
          <a:lstStyle/>
          <a:p>
            <a:r>
              <a:rPr lang="en-GB" sz="1400" dirty="0" smtClean="0"/>
              <a:t>From EC objectives for IRU SGA</a:t>
            </a:r>
            <a:endParaRPr lang="en-GB" sz="1400" dirty="0"/>
          </a:p>
        </p:txBody>
      </p:sp>
      <p:sp>
        <p:nvSpPr>
          <p:cNvPr id="8" name="Text Placeholder 10"/>
          <p:cNvSpPr txBox="1">
            <a:spLocks/>
          </p:cNvSpPr>
          <p:nvPr/>
        </p:nvSpPr>
        <p:spPr>
          <a:xfrm>
            <a:off x="988348" y="264460"/>
            <a:ext cx="5040311"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IRU – SGA – The Opportunity</a:t>
            </a:r>
            <a:endParaRPr lang="en-US" sz="2400" b="0" dirty="0">
              <a:solidFill>
                <a:schemeClr val="accent1">
                  <a:lumMod val="50000"/>
                </a:schemeClr>
              </a:solidFill>
            </a:endParaRPr>
          </a:p>
        </p:txBody>
      </p:sp>
      <p:pic>
        <p:nvPicPr>
          <p:cNvPr id="9" name="Picture 8"/>
          <p:cNvPicPr>
            <a:picLocks noChangeAspect="1"/>
          </p:cNvPicPr>
          <p:nvPr/>
        </p:nvPicPr>
        <p:blipFill>
          <a:blip r:embed="rId2"/>
          <a:stretch>
            <a:fillRect/>
          </a:stretch>
        </p:blipFill>
        <p:spPr>
          <a:xfrm>
            <a:off x="171032" y="154689"/>
            <a:ext cx="594714" cy="594714"/>
          </a:xfrm>
          <a:prstGeom prst="rect">
            <a:avLst/>
          </a:prstGeom>
        </p:spPr>
      </p:pic>
    </p:spTree>
    <p:extLst>
      <p:ext uri="{BB962C8B-B14F-4D97-AF65-F5344CB8AC3E}">
        <p14:creationId xmlns:p14="http://schemas.microsoft.com/office/powerpoint/2010/main" val="103918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857" y="1099107"/>
            <a:ext cx="6709144" cy="5758894"/>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353506" y="4475631"/>
            <a:ext cx="1856598" cy="715581"/>
          </a:xfrm>
          <a:prstGeom prst="rect">
            <a:avLst/>
          </a:prstGeom>
          <a:noFill/>
          <a:ln>
            <a:solidFill>
              <a:schemeClr val="tx1"/>
            </a:solidFill>
          </a:ln>
        </p:spPr>
        <p:txBody>
          <a:bodyPr wrap="none" rtlCol="0">
            <a:spAutoFit/>
          </a:bodyPr>
          <a:lstStyle/>
          <a:p>
            <a:r>
              <a:rPr lang="en-GB" sz="1350" b="1" dirty="0"/>
              <a:t>Black</a:t>
            </a:r>
            <a:r>
              <a:rPr lang="en-GB" sz="1350" dirty="0"/>
              <a:t> – </a:t>
            </a:r>
            <a:r>
              <a:rPr lang="en-GB" sz="1350" dirty="0" smtClean="0"/>
              <a:t>Leased Capacity</a:t>
            </a:r>
            <a:endParaRPr lang="en-GB" sz="1350" dirty="0"/>
          </a:p>
          <a:p>
            <a:r>
              <a:rPr lang="en-GB" sz="1350" b="1" dirty="0">
                <a:solidFill>
                  <a:srgbClr val="0070C0"/>
                </a:solidFill>
              </a:rPr>
              <a:t>Blue</a:t>
            </a:r>
            <a:r>
              <a:rPr lang="en-GB" sz="1350" dirty="0">
                <a:solidFill>
                  <a:srgbClr val="0070C0"/>
                </a:solidFill>
              </a:rPr>
              <a:t> </a:t>
            </a:r>
            <a:r>
              <a:rPr lang="en-GB" sz="1350" dirty="0"/>
              <a:t>– </a:t>
            </a:r>
            <a:r>
              <a:rPr lang="en-GB" sz="1350" dirty="0" smtClean="0"/>
              <a:t>Dark Fibre</a:t>
            </a:r>
            <a:endParaRPr lang="en-GB" sz="1350" dirty="0"/>
          </a:p>
          <a:p>
            <a:r>
              <a:rPr lang="en-GB" sz="1350" b="1" dirty="0">
                <a:solidFill>
                  <a:schemeClr val="accent2">
                    <a:lumMod val="75000"/>
                  </a:schemeClr>
                </a:solidFill>
              </a:rPr>
              <a:t>Orange</a:t>
            </a:r>
            <a:r>
              <a:rPr lang="en-GB" sz="1350" dirty="0">
                <a:solidFill>
                  <a:schemeClr val="accent2">
                    <a:lumMod val="75000"/>
                  </a:schemeClr>
                </a:solidFill>
              </a:rPr>
              <a:t> </a:t>
            </a:r>
            <a:r>
              <a:rPr lang="en-GB" sz="1350" dirty="0"/>
              <a:t>- Spectrum</a:t>
            </a:r>
            <a:endParaRPr lang="en-GB" sz="1350" dirty="0"/>
          </a:p>
        </p:txBody>
      </p:sp>
      <p:sp>
        <p:nvSpPr>
          <p:cNvPr id="8" name="Text Placeholder 10"/>
          <p:cNvSpPr txBox="1">
            <a:spLocks/>
          </p:cNvSpPr>
          <p:nvPr/>
        </p:nvSpPr>
        <p:spPr>
          <a:xfrm>
            <a:off x="958459" y="334814"/>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GÉANT Network</a:t>
            </a:r>
            <a:endParaRPr lang="en-US" sz="2400" b="0" dirty="0">
              <a:solidFill>
                <a:schemeClr val="accent1">
                  <a:lumMod val="50000"/>
                </a:schemeClr>
              </a:solidFill>
            </a:endParaRPr>
          </a:p>
        </p:txBody>
      </p:sp>
      <p:pic>
        <p:nvPicPr>
          <p:cNvPr id="9" name="Picture 8"/>
          <p:cNvPicPr>
            <a:picLocks noChangeAspect="1"/>
          </p:cNvPicPr>
          <p:nvPr/>
        </p:nvPicPr>
        <p:blipFill>
          <a:blip r:embed="rId3"/>
          <a:stretch>
            <a:fillRect/>
          </a:stretch>
        </p:blipFill>
        <p:spPr>
          <a:xfrm>
            <a:off x="211939" y="262607"/>
            <a:ext cx="594714" cy="59471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083" y="1099107"/>
            <a:ext cx="7191501" cy="5892081"/>
          </a:xfrm>
          <a:prstGeom prst="rect">
            <a:avLst/>
          </a:prstGeom>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xmlns="" id="{A58E7241-D340-B448-B6A0-BA2237082834}"/>
              </a:ext>
            </a:extLst>
          </p:cNvPr>
          <p:cNvSpPr>
            <a:spLocks noGrp="1"/>
          </p:cNvSpPr>
          <p:nvPr>
            <p:ph idx="1"/>
          </p:nvPr>
        </p:nvSpPr>
        <p:spPr>
          <a:xfrm>
            <a:off x="107005" y="2063424"/>
            <a:ext cx="3258201" cy="3379118"/>
          </a:xfrm>
        </p:spPr>
        <p:txBody>
          <a:bodyPr>
            <a:normAutofit/>
          </a:bodyPr>
          <a:lstStyle/>
          <a:p>
            <a:r>
              <a:rPr lang="en-GB" sz="1800" smtClean="0">
                <a:solidFill>
                  <a:srgbClr val="065081"/>
                </a:solidFill>
              </a:rPr>
              <a:t>Dark fibre core</a:t>
            </a:r>
            <a:endParaRPr lang="en-GB" sz="1800" b="1" smtClean="0">
              <a:solidFill>
                <a:srgbClr val="0070C0"/>
              </a:solidFill>
            </a:endParaRPr>
          </a:p>
          <a:p>
            <a:r>
              <a:rPr lang="en-GB" sz="1800" smtClean="0">
                <a:solidFill>
                  <a:srgbClr val="065081"/>
                </a:solidFill>
              </a:rPr>
              <a:t>Leased capacity regions </a:t>
            </a:r>
          </a:p>
          <a:p>
            <a:r>
              <a:rPr lang="en-GB" sz="1800" smtClean="0">
                <a:solidFill>
                  <a:srgbClr val="065081"/>
                </a:solidFill>
              </a:rPr>
              <a:t>Hub and Spoke</a:t>
            </a:r>
          </a:p>
          <a:p>
            <a:r>
              <a:rPr lang="en-GB" sz="1800" smtClean="0">
                <a:solidFill>
                  <a:srgbClr val="065081"/>
                </a:solidFill>
              </a:rPr>
              <a:t>Short procurement cycles</a:t>
            </a:r>
          </a:p>
          <a:p>
            <a:r>
              <a:rPr lang="en-GB" sz="1800" smtClean="0">
                <a:solidFill>
                  <a:srgbClr val="065081"/>
                </a:solidFill>
              </a:rPr>
              <a:t>Short term requirements</a:t>
            </a:r>
          </a:p>
          <a:p>
            <a:r>
              <a:rPr lang="en-GB" sz="1800" smtClean="0">
                <a:solidFill>
                  <a:srgbClr val="065081"/>
                </a:solidFill>
              </a:rPr>
              <a:t>Cost impact</a:t>
            </a:r>
            <a:endParaRPr lang="en-US" sz="1800" smtClean="0"/>
          </a:p>
          <a:p>
            <a:pPr marL="257168" lvl="1" indent="0">
              <a:buNone/>
            </a:pPr>
            <a:endParaRPr lang="en-US" sz="1125" dirty="0"/>
          </a:p>
        </p:txBody>
      </p:sp>
      <p:sp>
        <p:nvSpPr>
          <p:cNvPr id="11" name="TextBox 10"/>
          <p:cNvSpPr txBox="1"/>
          <p:nvPr/>
        </p:nvSpPr>
        <p:spPr>
          <a:xfrm>
            <a:off x="93102" y="5418769"/>
            <a:ext cx="2469765" cy="1015663"/>
          </a:xfrm>
          <a:prstGeom prst="rect">
            <a:avLst/>
          </a:prstGeom>
          <a:noFill/>
        </p:spPr>
        <p:txBody>
          <a:bodyPr wrap="square" rtlCol="0">
            <a:spAutoFit/>
          </a:bodyPr>
          <a:lstStyle/>
          <a:p>
            <a:r>
              <a:rPr lang="en-GB" sz="2000" b="1" dirty="0" smtClean="0">
                <a:solidFill>
                  <a:srgbClr val="FFC000"/>
                </a:solidFill>
              </a:rPr>
              <a:t>Yellow</a:t>
            </a:r>
            <a:r>
              <a:rPr lang="en-GB" sz="2000" dirty="0" smtClean="0"/>
              <a:t> = NRENs</a:t>
            </a:r>
          </a:p>
          <a:p>
            <a:r>
              <a:rPr lang="en-GB" sz="2000" b="1" dirty="0" smtClean="0">
                <a:solidFill>
                  <a:srgbClr val="2D6B96"/>
                </a:solidFill>
              </a:rPr>
              <a:t>Blue</a:t>
            </a:r>
            <a:r>
              <a:rPr lang="en-GB" sz="2000" dirty="0" smtClean="0"/>
              <a:t> = Commercial DF</a:t>
            </a:r>
          </a:p>
          <a:p>
            <a:r>
              <a:rPr lang="en-GB" sz="2000" b="1" dirty="0" smtClean="0">
                <a:solidFill>
                  <a:schemeClr val="bg1">
                    <a:lumMod val="50000"/>
                  </a:schemeClr>
                </a:solidFill>
              </a:rPr>
              <a:t>Other </a:t>
            </a:r>
            <a:r>
              <a:rPr lang="en-GB" sz="2000" b="1" dirty="0" err="1" smtClean="0">
                <a:solidFill>
                  <a:schemeClr val="bg1">
                    <a:lumMod val="50000"/>
                  </a:schemeClr>
                </a:solidFill>
              </a:rPr>
              <a:t>colors</a:t>
            </a:r>
            <a:r>
              <a:rPr lang="en-GB" sz="2000" b="1" dirty="0" smtClean="0">
                <a:solidFill>
                  <a:schemeClr val="bg1">
                    <a:lumMod val="50000"/>
                  </a:schemeClr>
                </a:solidFill>
              </a:rPr>
              <a:t> </a:t>
            </a:r>
            <a:r>
              <a:rPr lang="en-GB" sz="2000" dirty="0" smtClean="0"/>
              <a:t>= lease</a:t>
            </a:r>
            <a:endParaRPr lang="en-GB" sz="2000" dirty="0"/>
          </a:p>
        </p:txBody>
      </p:sp>
      <p:sp>
        <p:nvSpPr>
          <p:cNvPr id="12" name="Content Placeholder 2">
            <a:extLst>
              <a:ext uri="{FF2B5EF4-FFF2-40B4-BE49-F238E27FC236}">
                <a16:creationId xmlns:a16="http://schemas.microsoft.com/office/drawing/2014/main" xmlns="" id="{A58E7241-D340-B448-B6A0-BA2237082834}"/>
              </a:ext>
            </a:extLst>
          </p:cNvPr>
          <p:cNvSpPr txBox="1">
            <a:spLocks/>
          </p:cNvSpPr>
          <p:nvPr/>
        </p:nvSpPr>
        <p:spPr>
          <a:xfrm>
            <a:off x="1031406" y="669536"/>
            <a:ext cx="6422017" cy="59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Reduction of ~35% on OPEX of directly involved items vs 2018</a:t>
            </a:r>
          </a:p>
          <a:p>
            <a:pPr marL="257168" lvl="1" indent="0">
              <a:buFont typeface="Arial" panose="020B0604020202020204" pitchFamily="34" charset="0"/>
              <a:buNone/>
            </a:pPr>
            <a:endParaRPr lang="en-US" sz="1125" dirty="0"/>
          </a:p>
        </p:txBody>
      </p:sp>
    </p:spTree>
    <p:extLst>
      <p:ext uri="{BB962C8B-B14F-4D97-AF65-F5344CB8AC3E}">
        <p14:creationId xmlns:p14="http://schemas.microsoft.com/office/powerpoint/2010/main" val="19123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043523" y="262738"/>
            <a:ext cx="2245981"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GÉANT Network</a:t>
            </a:r>
            <a:endParaRPr lang="en-US" sz="2400" b="0" dirty="0">
              <a:solidFill>
                <a:schemeClr val="accent1">
                  <a:lumMod val="50000"/>
                </a:schemeClr>
              </a:solidFill>
            </a:endParaRPr>
          </a:p>
        </p:txBody>
      </p:sp>
      <p:pic>
        <p:nvPicPr>
          <p:cNvPr id="11" name="Picture 10"/>
          <p:cNvPicPr>
            <a:picLocks noChangeAspect="1"/>
          </p:cNvPicPr>
          <p:nvPr/>
        </p:nvPicPr>
        <p:blipFill>
          <a:blip r:embed="rId2"/>
          <a:stretch>
            <a:fillRect/>
          </a:stretch>
        </p:blipFill>
        <p:spPr>
          <a:xfrm>
            <a:off x="204885" y="152967"/>
            <a:ext cx="594714" cy="594714"/>
          </a:xfrm>
          <a:prstGeom prst="rect">
            <a:avLst/>
          </a:prstGeom>
        </p:spPr>
      </p:pic>
      <p:sp>
        <p:nvSpPr>
          <p:cNvPr id="8" name="Text Placeholder 10"/>
          <p:cNvSpPr txBox="1">
            <a:spLocks/>
          </p:cNvSpPr>
          <p:nvPr/>
        </p:nvSpPr>
        <p:spPr>
          <a:xfrm>
            <a:off x="204885" y="951797"/>
            <a:ext cx="7966242" cy="158709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350" dirty="0">
                <a:solidFill>
                  <a:schemeClr val="accent1">
                    <a:lumMod val="50000"/>
                  </a:schemeClr>
                </a:solidFill>
              </a:rPr>
              <a:t>The GÉANT network interconnects research, education and innovation communities worldwide, with secure, high-capacity networks. </a:t>
            </a:r>
          </a:p>
          <a:p>
            <a:pPr>
              <a:lnSpc>
                <a:spcPct val="100000"/>
              </a:lnSpc>
            </a:pPr>
            <a:r>
              <a:rPr lang="en-GB" sz="1275" b="0" dirty="0">
                <a:solidFill>
                  <a:schemeClr val="accent1">
                    <a:lumMod val="50000"/>
                  </a:schemeClr>
                </a:solidFill>
              </a:rPr>
              <a:t>We design, plan, build and operate the large-scale, high-performance GÉANT network that connects European NRENs to each other and the rest of the world for sharing, accessing and processing the high data volumes generated by research and education communities and for testing innovative technologies and concepts. </a:t>
            </a:r>
          </a:p>
        </p:txBody>
      </p:sp>
      <p:sp>
        <p:nvSpPr>
          <p:cNvPr id="2" name="Rectangle 1"/>
          <p:cNvSpPr/>
          <p:nvPr/>
        </p:nvSpPr>
        <p:spPr>
          <a:xfrm>
            <a:off x="416416" y="2415246"/>
            <a:ext cx="2313161" cy="1858201"/>
          </a:xfrm>
          <a:prstGeom prst="rect">
            <a:avLst/>
          </a:prstGeom>
        </p:spPr>
        <p:txBody>
          <a:bodyPr wrap="square">
            <a:spAutoFit/>
          </a:bodyPr>
          <a:lstStyle/>
          <a:p>
            <a:pPr algn="ctr"/>
            <a:r>
              <a:rPr lang="en-GB" sz="1275" dirty="0">
                <a:solidFill>
                  <a:srgbClr val="065081"/>
                </a:solidFill>
              </a:rPr>
              <a:t>Interconnecting Europe’s NRENs over a 500Gb highly-resilient pan-European backbone.</a:t>
            </a:r>
            <a:br>
              <a:rPr lang="en-GB" sz="1275" dirty="0">
                <a:solidFill>
                  <a:srgbClr val="065081"/>
                </a:solidFill>
              </a:rPr>
            </a:br>
            <a:r>
              <a:rPr lang="en-GB" sz="1275" dirty="0">
                <a:solidFill>
                  <a:srgbClr val="065081"/>
                </a:solidFill>
              </a:rPr>
              <a:t>NRENs serve 50 million users at 10,000 institutions across Europe.</a:t>
            </a:r>
          </a:p>
          <a:p>
            <a:pPr algn="ctr"/>
            <a:r>
              <a:rPr lang="en-GB" sz="1275" dirty="0">
                <a:solidFill>
                  <a:srgbClr val="065081"/>
                </a:solidFill>
              </a:rPr>
              <a:t>Network services:  IP, Point-to-Point Services,  VPN,  Testbeds, performance monitoring</a:t>
            </a:r>
          </a:p>
        </p:txBody>
      </p:sp>
      <p:pic>
        <p:nvPicPr>
          <p:cNvPr id="10" name="Picture 11" descr="A close up of a map&#10;&#10;Description generated with high confidence">
            <a:extLst>
              <a:ext uri="{FF2B5EF4-FFF2-40B4-BE49-F238E27FC236}">
                <a16:creationId xmlns:a16="http://schemas.microsoft.com/office/drawing/2014/main" xmlns="" id="{D88F132A-3ACD-4776-8866-1EE82A972B0B}"/>
              </a:ext>
            </a:extLst>
          </p:cNvPr>
          <p:cNvPicPr>
            <a:picLocks noChangeAspect="1"/>
          </p:cNvPicPr>
          <p:nvPr/>
        </p:nvPicPr>
        <p:blipFill rotWithShape="1">
          <a:blip r:embed="rId3"/>
          <a:srcRect t="-473" b="5549"/>
          <a:stretch/>
        </p:blipFill>
        <p:spPr>
          <a:xfrm>
            <a:off x="2870578" y="2537537"/>
            <a:ext cx="5300550" cy="3545300"/>
          </a:xfrm>
          <a:prstGeom prst="rect">
            <a:avLst/>
          </a:prstGeom>
        </p:spPr>
      </p:pic>
      <p:sp>
        <p:nvSpPr>
          <p:cNvPr id="13" name="Rectangle 12">
            <a:extLst>
              <a:ext uri="{FF2B5EF4-FFF2-40B4-BE49-F238E27FC236}">
                <a16:creationId xmlns:a16="http://schemas.microsoft.com/office/drawing/2014/main" xmlns="" id="{0454ADE8-4415-4682-8F59-FA4EB48E4C86}"/>
              </a:ext>
            </a:extLst>
          </p:cNvPr>
          <p:cNvSpPr/>
          <p:nvPr/>
        </p:nvSpPr>
        <p:spPr>
          <a:xfrm>
            <a:off x="4842272" y="5193508"/>
            <a:ext cx="685800" cy="312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a:extLst>
              <a:ext uri="{FF2B5EF4-FFF2-40B4-BE49-F238E27FC236}">
                <a16:creationId xmlns:a16="http://schemas.microsoft.com/office/drawing/2014/main" xmlns="" id="{FD7A6E4F-E7AA-4EA6-B753-E727771112E8}"/>
              </a:ext>
            </a:extLst>
          </p:cNvPr>
          <p:cNvSpPr/>
          <p:nvPr/>
        </p:nvSpPr>
        <p:spPr>
          <a:xfrm>
            <a:off x="7156093" y="5264947"/>
            <a:ext cx="685800" cy="312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Slide Number Placeholder 6"/>
          <p:cNvSpPr>
            <a:spLocks noGrp="1"/>
          </p:cNvSpPr>
          <p:nvPr>
            <p:ph type="sldNum" sz="quarter" idx="4"/>
          </p:nvPr>
        </p:nvSpPr>
        <p:spPr>
          <a:xfrm>
            <a:off x="6316733" y="5576771"/>
            <a:ext cx="502920" cy="249039"/>
          </a:xfrm>
        </p:spPr>
        <p:txBody>
          <a:bodyPr/>
          <a:lstStyle/>
          <a:p>
            <a:fld id="{83EB0FA4-9B1C-4D6B-AF0A-97437B69127A}" type="slidenum">
              <a:rPr lang="en-GB" smtClean="0"/>
              <a:pPr/>
              <a:t>4</a:t>
            </a:fld>
            <a:r>
              <a:rPr lang="en-GB" smtClean="0"/>
              <a:t>     |</a:t>
            </a:r>
            <a:endParaRPr lang="en-GB" dirty="0"/>
          </a:p>
        </p:txBody>
      </p:sp>
      <p:sp>
        <p:nvSpPr>
          <p:cNvPr id="12" name="TextBox 11"/>
          <p:cNvSpPr txBox="1"/>
          <p:nvPr/>
        </p:nvSpPr>
        <p:spPr>
          <a:xfrm>
            <a:off x="416416" y="4617051"/>
            <a:ext cx="2316045" cy="1465786"/>
          </a:xfrm>
          <a:prstGeom prst="rect">
            <a:avLst/>
          </a:prstGeom>
          <a:noFill/>
        </p:spPr>
        <p:txBody>
          <a:bodyPr wrap="square" rtlCol="0">
            <a:spAutoFit/>
          </a:bodyPr>
          <a:lstStyle/>
          <a:p>
            <a:pPr algn="ctr"/>
            <a:r>
              <a:rPr lang="en-GB" sz="1275" dirty="0">
                <a:solidFill>
                  <a:schemeClr val="accent1">
                    <a:lumMod val="50000"/>
                  </a:schemeClr>
                </a:solidFill>
              </a:rPr>
              <a:t>Data transfer tests in 2017 between 10G servers in GÉANT and AARNET achieved 9.73Gbps over 48h through R&amp;E networks, whereas over commercial links this was only 1.77Gbps.</a:t>
            </a:r>
            <a:endParaRPr lang="en-GB" sz="1275" dirty="0">
              <a:solidFill>
                <a:schemeClr val="accent1">
                  <a:lumMod val="50000"/>
                </a:schemeClr>
              </a:solidFill>
            </a:endParaRPr>
          </a:p>
        </p:txBody>
      </p:sp>
    </p:spTree>
    <p:extLst>
      <p:ext uri="{BB962C8B-B14F-4D97-AF65-F5344CB8AC3E}">
        <p14:creationId xmlns:p14="http://schemas.microsoft.com/office/powerpoint/2010/main" val="124056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txBox="1">
            <a:spLocks/>
          </p:cNvSpPr>
          <p:nvPr/>
        </p:nvSpPr>
        <p:spPr>
          <a:xfrm>
            <a:off x="1181741" y="1791857"/>
            <a:ext cx="7127604" cy="158709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500" b="0" dirty="0">
              <a:solidFill>
                <a:schemeClr val="accent1">
                  <a:lumMod val="50000"/>
                </a:schemeClr>
              </a:solidFill>
            </a:endParaRPr>
          </a:p>
        </p:txBody>
      </p:sp>
      <p:sp>
        <p:nvSpPr>
          <p:cNvPr id="2" name="Content Placeholder 2"/>
          <p:cNvSpPr txBox="1">
            <a:spLocks/>
          </p:cNvSpPr>
          <p:nvPr/>
        </p:nvSpPr>
        <p:spPr>
          <a:xfrm>
            <a:off x="1030979" y="742558"/>
            <a:ext cx="6136481" cy="37987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accent1">
                    <a:lumMod val="50000"/>
                  </a:schemeClr>
                </a:solidFill>
              </a:rPr>
              <a:t>A separate ultra-high-speed internet, only for research &amp; education</a:t>
            </a:r>
            <a:r>
              <a:rPr lang="en-GB" sz="1600" dirty="0">
                <a:solidFill>
                  <a:schemeClr val="accent1">
                    <a:lumMod val="50000"/>
                  </a:schemeClr>
                </a:solidFill>
              </a:rPr>
              <a:t> </a:t>
            </a:r>
            <a:endParaRPr lang="en-US" sz="1600" dirty="0">
              <a:solidFill>
                <a:schemeClr val="accent1">
                  <a:lumMod val="50000"/>
                </a:schemeClr>
              </a:solidFill>
            </a:endParaRPr>
          </a:p>
        </p:txBody>
      </p:sp>
      <p:sp>
        <p:nvSpPr>
          <p:cNvPr id="3" name="TextBox 2"/>
          <p:cNvSpPr txBox="1"/>
          <p:nvPr/>
        </p:nvSpPr>
        <p:spPr>
          <a:xfrm>
            <a:off x="270383" y="1072688"/>
            <a:ext cx="7820994" cy="5509200"/>
          </a:xfrm>
          <a:prstGeom prst="rect">
            <a:avLst/>
          </a:prstGeom>
          <a:noFill/>
        </p:spPr>
        <p:txBody>
          <a:bodyPr wrap="square" rtlCol="0">
            <a:spAutoFit/>
          </a:bodyPr>
          <a:lstStyle/>
          <a:p>
            <a:r>
              <a:rPr lang="en-GB" sz="1600" b="1" dirty="0">
                <a:solidFill>
                  <a:srgbClr val="065081"/>
                </a:solidFill>
              </a:rPr>
              <a:t>Ro​</a:t>
            </a:r>
            <a:r>
              <a:rPr lang="en-GB" sz="1600" b="1" dirty="0" err="1">
                <a:solidFill>
                  <a:srgbClr val="065081"/>
                </a:solidFill>
              </a:rPr>
              <a:t>bustness</a:t>
            </a:r>
            <a:r>
              <a:rPr lang="en-GB" sz="1600" b="1" dirty="0">
                <a:solidFill>
                  <a:srgbClr val="065081"/>
                </a:solidFill>
              </a:rPr>
              <a:t/>
            </a:r>
            <a:br>
              <a:rPr lang="en-GB" sz="1600" b="1" dirty="0">
                <a:solidFill>
                  <a:srgbClr val="065081"/>
                </a:solidFill>
              </a:rPr>
            </a:br>
            <a:r>
              <a:rPr lang="en-GB" sz="1600" dirty="0">
                <a:solidFill>
                  <a:srgbClr val="065081"/>
                </a:solidFill>
              </a:rPr>
              <a:t>Over </a:t>
            </a:r>
            <a:r>
              <a:rPr lang="en-GB" sz="1600" dirty="0" smtClean="0">
                <a:solidFill>
                  <a:srgbClr val="065081"/>
                </a:solidFill>
              </a:rPr>
              <a:t>3,000 </a:t>
            </a:r>
            <a:r>
              <a:rPr lang="en-GB" sz="1600" dirty="0">
                <a:solidFill>
                  <a:srgbClr val="065081"/>
                </a:solidFill>
              </a:rPr>
              <a:t>terabytes o​​f data are transferred every day via the GÉANT IP backbone.  </a:t>
            </a:r>
            <a:r>
              <a:rPr lang="en-GB" sz="1600" dirty="0">
                <a:solidFill>
                  <a:srgbClr val="065081"/>
                </a:solidFill>
              </a:rPr>
              <a:t>​</a:t>
            </a:r>
            <a:br>
              <a:rPr lang="en-GB" sz="1600" dirty="0">
                <a:solidFill>
                  <a:srgbClr val="065081"/>
                </a:solidFill>
              </a:rPr>
            </a:br>
            <a:r>
              <a:rPr lang="en-GB" sz="1600" dirty="0">
                <a:solidFill>
                  <a:srgbClr val="065081"/>
                </a:solidFill>
              </a:rPr>
              <a:t>   </a:t>
            </a:r>
          </a:p>
          <a:p>
            <a:r>
              <a:rPr lang="en-GB" sz="1600" b="1" dirty="0">
                <a:solidFill>
                  <a:srgbClr val="065081"/>
                </a:solidFill>
              </a:rPr>
              <a:t>​Total ​​</a:t>
            </a:r>
            <a:r>
              <a:rPr lang="en-GB" sz="1600" b="1" dirty="0" err="1">
                <a:solidFill>
                  <a:srgbClr val="065081"/>
                </a:solidFill>
              </a:rPr>
              <a:t>reliabil</a:t>
            </a:r>
            <a:r>
              <a:rPr lang="en-GB" sz="1600" b="1" dirty="0">
                <a:solidFill>
                  <a:srgbClr val="065081"/>
                </a:solidFill>
              </a:rPr>
              <a:t>​​</a:t>
            </a:r>
            <a:r>
              <a:rPr lang="en-GB" sz="1600" b="1" dirty="0" err="1">
                <a:solidFill>
                  <a:srgbClr val="065081"/>
                </a:solidFill>
              </a:rPr>
              <a:t>ity</a:t>
            </a:r>
            <a:r>
              <a:rPr lang="en-GB" sz="1600" b="1" dirty="0">
                <a:solidFill>
                  <a:srgbClr val="065081"/>
                </a:solidFill>
              </a:rPr>
              <a:t/>
            </a:r>
            <a:br>
              <a:rPr lang="en-GB" sz="1600" b="1" dirty="0">
                <a:solidFill>
                  <a:srgbClr val="065081"/>
                </a:solidFill>
              </a:rPr>
            </a:br>
            <a:r>
              <a:rPr lang="en-GB" sz="1600" dirty="0">
                <a:solidFill>
                  <a:srgbClr val="065081"/>
                </a:solidFill>
              </a:rPr>
              <a:t>100% average monthly access availability​.</a:t>
            </a:r>
            <a:br>
              <a:rPr lang="en-GB" sz="1600" dirty="0">
                <a:solidFill>
                  <a:srgbClr val="065081"/>
                </a:solidFill>
              </a:rPr>
            </a:br>
            <a:r>
              <a:rPr lang="en-GB" sz="1600" dirty="0">
                <a:solidFill>
                  <a:srgbClr val="065081"/>
                </a:solidFill>
              </a:rPr>
              <a:t>      </a:t>
            </a:r>
          </a:p>
          <a:p>
            <a:r>
              <a:rPr lang="en-GB" sz="1600" b="1" dirty="0">
                <a:solidFill>
                  <a:srgbClr val="065081"/>
                </a:solidFill>
              </a:rPr>
              <a:t>​​Flexibility</a:t>
            </a:r>
            <a:r>
              <a:rPr lang="en-GB" sz="1600" dirty="0">
                <a:solidFill>
                  <a:srgbClr val="065081"/>
                </a:solidFill>
              </a:rPr>
              <a:t/>
            </a:r>
            <a:br>
              <a:rPr lang="en-GB" sz="1600" dirty="0">
                <a:solidFill>
                  <a:srgbClr val="065081"/>
                </a:solidFill>
              </a:rPr>
            </a:br>
            <a:r>
              <a:rPr lang="en-GB" sz="1600" dirty="0">
                <a:solidFill>
                  <a:srgbClr val="065081"/>
                </a:solidFill>
              </a:rPr>
              <a:t>Services and infrastructure can be tailored to individual user requirements.​</a:t>
            </a:r>
            <a:br>
              <a:rPr lang="en-GB" sz="1600" dirty="0">
                <a:solidFill>
                  <a:srgbClr val="065081"/>
                </a:solidFill>
              </a:rPr>
            </a:br>
            <a:r>
              <a:rPr lang="en-GB" sz="1600" dirty="0">
                <a:solidFill>
                  <a:srgbClr val="065081"/>
                </a:solidFill>
              </a:rPr>
              <a:t>    </a:t>
            </a:r>
          </a:p>
          <a:p>
            <a:r>
              <a:rPr lang="en-GB" sz="1600" b="1" dirty="0">
                <a:solidFill>
                  <a:srgbClr val="065081"/>
                </a:solidFill>
              </a:rPr>
              <a:t>​Capacity and rapid upscale</a:t>
            </a:r>
            <a:br>
              <a:rPr lang="en-GB" sz="1600" b="1" dirty="0">
                <a:solidFill>
                  <a:srgbClr val="065081"/>
                </a:solidFill>
              </a:rPr>
            </a:br>
            <a:r>
              <a:rPr lang="en-GB" sz="1600" dirty="0">
                <a:solidFill>
                  <a:srgbClr val="065081"/>
                </a:solidFill>
              </a:rPr>
              <a:t>100Gbps (gigabits per second) services​ are now available across the core network, with a network design that will support up to 8Tbps (terabits per second), ensuring the network remains ahead of user demand and the data deluge.</a:t>
            </a:r>
            <a:br>
              <a:rPr lang="en-GB" sz="1600" dirty="0">
                <a:solidFill>
                  <a:srgbClr val="065081"/>
                </a:solidFill>
              </a:rPr>
            </a:br>
            <a:r>
              <a:rPr lang="en-GB" sz="1600" dirty="0">
                <a:solidFill>
                  <a:srgbClr val="065081"/>
                </a:solidFill>
              </a:rPr>
              <a:t>       </a:t>
            </a:r>
          </a:p>
          <a:p>
            <a:r>
              <a:rPr lang="en-GB" sz="1600" b="1" dirty="0">
                <a:solidFill>
                  <a:srgbClr val="065081"/>
                </a:solidFill>
              </a:rPr>
              <a:t>​Efficient operations</a:t>
            </a:r>
          </a:p>
          <a:p>
            <a:r>
              <a:rPr lang="en-GB" sz="1600" dirty="0">
                <a:solidFill>
                  <a:srgbClr val="065081"/>
                </a:solidFill>
              </a:rPr>
              <a:t>The dedicated GÉANT Operations Centre ensures 99% of cases are reported within 15 minutes of any outage being detected, leading to rapid resolution.​</a:t>
            </a:r>
            <a:br>
              <a:rPr lang="en-GB" sz="1600" dirty="0">
                <a:solidFill>
                  <a:srgbClr val="065081"/>
                </a:solidFill>
              </a:rPr>
            </a:br>
            <a:r>
              <a:rPr lang="en-GB" sz="1600" dirty="0">
                <a:solidFill>
                  <a:srgbClr val="065081"/>
                </a:solidFill>
              </a:rPr>
              <a:t>     </a:t>
            </a:r>
          </a:p>
          <a:p>
            <a:r>
              <a:rPr lang="en-GB" sz="1600" b="1" dirty="0">
                <a:solidFill>
                  <a:srgbClr val="065081"/>
                </a:solidFill>
              </a:rPr>
              <a:t>Services</a:t>
            </a:r>
          </a:p>
          <a:p>
            <a:r>
              <a:rPr lang="en-GB" sz="1600" dirty="0">
                <a:solidFill>
                  <a:srgbClr val="065081"/>
                </a:solidFill>
              </a:rPr>
              <a:t>A wide range of services including IP and dedicated circuits, testbeds and virtualised resources, authentication and roaming, monitoring and troubleshooting, advisory and support services.​</a:t>
            </a:r>
          </a:p>
        </p:txBody>
      </p:sp>
      <p:grpSp>
        <p:nvGrpSpPr>
          <p:cNvPr id="14" name="Group 13"/>
          <p:cNvGrpSpPr/>
          <p:nvPr/>
        </p:nvGrpSpPr>
        <p:grpSpPr>
          <a:xfrm>
            <a:off x="1035258" y="2939764"/>
            <a:ext cx="6885695" cy="1298156"/>
            <a:chOff x="1199336" y="2880654"/>
            <a:chExt cx="9180926" cy="1730875"/>
          </a:xfrm>
        </p:grpSpPr>
        <p:sp>
          <p:nvSpPr>
            <p:cNvPr id="10" name="Rectangle 9"/>
            <p:cNvSpPr/>
            <p:nvPr/>
          </p:nvSpPr>
          <p:spPr>
            <a:xfrm>
              <a:off x="1199336" y="2880654"/>
              <a:ext cx="9180926" cy="1730875"/>
            </a:xfrm>
            <a:prstGeom prst="rect">
              <a:avLst/>
            </a:prstGeom>
            <a:solidFill>
              <a:srgbClr val="9E1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p:nvSpPr>
          <p:spPr>
            <a:xfrm>
              <a:off x="1378901" y="3034088"/>
              <a:ext cx="1485698" cy="140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p:cNvSpPr txBox="1"/>
            <p:nvPr/>
          </p:nvSpPr>
          <p:spPr>
            <a:xfrm>
              <a:off x="3122136" y="3161209"/>
              <a:ext cx="7000589" cy="1231107"/>
            </a:xfrm>
            <a:prstGeom prst="rect">
              <a:avLst/>
            </a:prstGeom>
            <a:noFill/>
          </p:spPr>
          <p:txBody>
            <a:bodyPr wrap="square" rtlCol="0">
              <a:spAutoFit/>
            </a:bodyPr>
            <a:lstStyle/>
            <a:p>
              <a:r>
                <a:rPr lang="en-GB" b="1" dirty="0">
                  <a:solidFill>
                    <a:schemeClr val="bg1"/>
                  </a:solidFill>
                </a:rPr>
                <a:t>“Today it would not be possible to work without the network that GÉANT and the NRENs have provided.”</a:t>
              </a:r>
            </a:p>
            <a:p>
              <a:r>
                <a:rPr lang="en-GB" dirty="0">
                  <a:solidFill>
                    <a:schemeClr val="bg1"/>
                  </a:solidFill>
                </a:rPr>
                <a:t>CMS experiment, Large </a:t>
              </a:r>
              <a:r>
                <a:rPr lang="en-GB" dirty="0" err="1">
                  <a:solidFill>
                    <a:schemeClr val="bg1"/>
                  </a:solidFill>
                </a:rPr>
                <a:t>Hadr</a:t>
              </a:r>
              <a:r>
                <a:rPr lang="en-GB" dirty="0">
                  <a:solidFill>
                    <a:schemeClr val="bg1"/>
                  </a:solidFill>
                </a:rPr>
                <a:t>​on Collider (LHC) </a:t>
              </a:r>
            </a:p>
          </p:txBody>
        </p:sp>
        <p:pic>
          <p:nvPicPr>
            <p:cNvPr id="2051" name="Picture 3" descr="cern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47" y="3187883"/>
              <a:ext cx="1138405" cy="113840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Placeholder 10"/>
          <p:cNvSpPr txBox="1">
            <a:spLocks/>
          </p:cNvSpPr>
          <p:nvPr/>
        </p:nvSpPr>
        <p:spPr>
          <a:xfrm>
            <a:off x="1030979" y="262737"/>
            <a:ext cx="2245981"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Network</a:t>
            </a:r>
          </a:p>
        </p:txBody>
      </p:sp>
      <p:pic>
        <p:nvPicPr>
          <p:cNvPr id="16" name="Picture 15"/>
          <p:cNvPicPr>
            <a:picLocks noChangeAspect="1"/>
          </p:cNvPicPr>
          <p:nvPr/>
        </p:nvPicPr>
        <p:blipFill>
          <a:blip r:embed="rId3"/>
          <a:stretch>
            <a:fillRect/>
          </a:stretch>
        </p:blipFill>
        <p:spPr>
          <a:xfrm>
            <a:off x="270383" y="147844"/>
            <a:ext cx="594714" cy="594714"/>
          </a:xfrm>
          <a:prstGeom prst="rect">
            <a:avLst/>
          </a:prstGeom>
        </p:spPr>
      </p:pic>
      <p:sp>
        <p:nvSpPr>
          <p:cNvPr id="6" name="Slide Number Placeholder 5"/>
          <p:cNvSpPr>
            <a:spLocks noGrp="1"/>
          </p:cNvSpPr>
          <p:nvPr>
            <p:ph type="sldNum" sz="quarter" idx="4"/>
          </p:nvPr>
        </p:nvSpPr>
        <p:spPr>
          <a:xfrm>
            <a:off x="6316733" y="5576771"/>
            <a:ext cx="502920" cy="249039"/>
          </a:xfrm>
        </p:spPr>
        <p:txBody>
          <a:bodyPr/>
          <a:lstStyle/>
          <a:p>
            <a:fld id="{83EB0FA4-9B1C-4D6B-AF0A-97437B69127A}" type="slidenum">
              <a:rPr lang="en-GB" smtClean="0"/>
              <a:pPr/>
              <a:t>5</a:t>
            </a:fld>
            <a:r>
              <a:rPr lang="en-GB" smtClean="0"/>
              <a:t>     |</a:t>
            </a:r>
            <a:endParaRPr lang="en-GB" dirty="0"/>
          </a:p>
        </p:txBody>
      </p:sp>
    </p:spTree>
    <p:extLst>
      <p:ext uri="{BB962C8B-B14F-4D97-AF65-F5344CB8AC3E}">
        <p14:creationId xmlns:p14="http://schemas.microsoft.com/office/powerpoint/2010/main" val="24686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096682" y="781342"/>
            <a:ext cx="7590118" cy="898601"/>
          </a:xfrm>
          <a:prstGeom prst="rect">
            <a:avLst/>
          </a:prstGeom>
        </p:spPr>
        <p:txBody>
          <a:bodyPr vert="horz" lIns="68580" tIns="34290" rIns="68580" bIns="34290" rtlCol="0" anchor="t">
            <a:noAutofit/>
          </a:bodyPr>
          <a:lstStyle/>
          <a:p>
            <a:pPr marL="0" indent="0">
              <a:buNone/>
            </a:pPr>
            <a:r>
              <a:rPr lang="en-GB" sz="1600" b="1" dirty="0"/>
              <a:t>GÉANT operates an advanced, high-performance network supporting Europe’s NRENs with cost-effective, highly available, high-capacity services customised for and dedicated to research and education </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131" y="1797799"/>
            <a:ext cx="3944870" cy="2784833"/>
          </a:xfrm>
          <a:prstGeom prst="rect">
            <a:avLst/>
          </a:prstGeom>
        </p:spPr>
      </p:pic>
      <p:sp>
        <p:nvSpPr>
          <p:cNvPr id="23" name="Content Placeholder 2"/>
          <p:cNvSpPr txBox="1">
            <a:spLocks/>
          </p:cNvSpPr>
          <p:nvPr/>
        </p:nvSpPr>
        <p:spPr>
          <a:xfrm>
            <a:off x="4444173" y="4858775"/>
            <a:ext cx="3628785" cy="829644"/>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defRPr/>
            </a:pPr>
            <a:r>
              <a:rPr lang="en-GB" sz="1600" dirty="0">
                <a:solidFill>
                  <a:srgbClr val="004359"/>
                </a:solidFill>
              </a:rPr>
              <a:t>Availability Targets</a:t>
            </a:r>
          </a:p>
          <a:p>
            <a:pPr marL="0" indent="0" algn="r">
              <a:spcBef>
                <a:spcPts val="0"/>
              </a:spcBef>
              <a:buNone/>
              <a:defRPr/>
            </a:pPr>
            <a:r>
              <a:rPr lang="en-GB" sz="1600" dirty="0">
                <a:solidFill>
                  <a:srgbClr val="4DAF4A"/>
                </a:solidFill>
              </a:rPr>
              <a:t>99.999% - </a:t>
            </a:r>
            <a:r>
              <a:rPr lang="en-GB" sz="1600" i="1" dirty="0">
                <a:solidFill>
                  <a:srgbClr val="4DAF4A"/>
                </a:solidFill>
              </a:rPr>
              <a:t>27 seconds downtime/month</a:t>
            </a:r>
          </a:p>
          <a:p>
            <a:pPr marL="0" indent="0" algn="r">
              <a:spcBef>
                <a:spcPts val="0"/>
              </a:spcBef>
              <a:buNone/>
              <a:defRPr/>
            </a:pPr>
            <a:r>
              <a:rPr lang="en-GB" sz="1600" dirty="0">
                <a:solidFill>
                  <a:srgbClr val="B2DF8A"/>
                </a:solidFill>
              </a:rPr>
              <a:t>99.99% - </a:t>
            </a:r>
            <a:r>
              <a:rPr lang="en-GB" sz="1600" i="1" dirty="0">
                <a:solidFill>
                  <a:srgbClr val="B2DF8A"/>
                </a:solidFill>
              </a:rPr>
              <a:t>4.5 minutes/month</a:t>
            </a:r>
          </a:p>
          <a:p>
            <a:pPr marL="0" indent="0" algn="r">
              <a:spcBef>
                <a:spcPts val="0"/>
              </a:spcBef>
              <a:buNone/>
              <a:defRPr/>
            </a:pPr>
            <a:r>
              <a:rPr lang="en-GB" sz="1600" i="1" dirty="0">
                <a:solidFill>
                  <a:srgbClr val="FFC000"/>
                </a:solidFill>
              </a:rPr>
              <a:t>99.4%* - 4 hours/month</a:t>
            </a:r>
            <a:br>
              <a:rPr lang="en-GB" sz="1600" i="1" dirty="0">
                <a:solidFill>
                  <a:srgbClr val="FFC000"/>
                </a:solidFill>
              </a:rPr>
            </a:br>
            <a:endParaRPr lang="en-GB" sz="1600" b="1" i="1" dirty="0">
              <a:solidFill>
                <a:srgbClr val="FFC000"/>
              </a:solidFill>
            </a:endParaRPr>
          </a:p>
        </p:txBody>
      </p:sp>
      <p:sp>
        <p:nvSpPr>
          <p:cNvPr id="24" name="Content Placeholder 2"/>
          <p:cNvSpPr txBox="1">
            <a:spLocks/>
          </p:cNvSpPr>
          <p:nvPr/>
        </p:nvSpPr>
        <p:spPr>
          <a:xfrm>
            <a:off x="233204" y="1679944"/>
            <a:ext cx="4210969" cy="4145866"/>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9E1F63"/>
                </a:solidFill>
              </a:rPr>
              <a:t>GÉANT network services</a:t>
            </a:r>
          </a:p>
          <a:p>
            <a:pPr marL="0" indent="0">
              <a:buNone/>
            </a:pPr>
            <a:r>
              <a:rPr lang="en-GB" sz="1600" b="1" dirty="0">
                <a:solidFill>
                  <a:schemeClr val="accent1">
                    <a:lumMod val="50000"/>
                  </a:schemeClr>
                </a:solidFill>
              </a:rPr>
              <a:t>GÉANT IP </a:t>
            </a:r>
            <a:r>
              <a:rPr lang="en-GB" sz="1600" dirty="0">
                <a:solidFill>
                  <a:schemeClr val="accent1">
                    <a:lumMod val="50000"/>
                  </a:schemeClr>
                </a:solidFill>
              </a:rPr>
              <a:t>– Ultra-high performance uncontended IP connectivity at up to 100Gbit/s</a:t>
            </a:r>
          </a:p>
          <a:p>
            <a:pPr marL="0" indent="0">
              <a:buNone/>
            </a:pPr>
            <a:r>
              <a:rPr lang="en-GB" sz="1600" b="1" dirty="0">
                <a:solidFill>
                  <a:schemeClr val="accent1">
                    <a:lumMod val="50000"/>
                  </a:schemeClr>
                </a:solidFill>
              </a:rPr>
              <a:t>GÉANT VPN </a:t>
            </a:r>
            <a:r>
              <a:rPr lang="en-GB" sz="1600" dirty="0">
                <a:solidFill>
                  <a:schemeClr val="accent1">
                    <a:lumMod val="50000"/>
                  </a:schemeClr>
                </a:solidFill>
              </a:rPr>
              <a:t>– Layer 3 VPN services for NRENs and institutions supporting private networking needs</a:t>
            </a:r>
          </a:p>
          <a:p>
            <a:pPr marL="0" indent="0">
              <a:buNone/>
            </a:pPr>
            <a:r>
              <a:rPr lang="en-GB" sz="1600" b="1" dirty="0">
                <a:solidFill>
                  <a:schemeClr val="accent1">
                    <a:lumMod val="50000"/>
                  </a:schemeClr>
                </a:solidFill>
              </a:rPr>
              <a:t>GÉANT Point-to-Point</a:t>
            </a:r>
            <a:r>
              <a:rPr lang="en-GB" sz="1600" dirty="0">
                <a:solidFill>
                  <a:schemeClr val="accent1">
                    <a:lumMod val="50000"/>
                  </a:schemeClr>
                </a:solidFill>
              </a:rPr>
              <a:t> – High performance dedicated connectivity up to 100Gbit/s for the most demanding applications</a:t>
            </a:r>
          </a:p>
          <a:p>
            <a:pPr marL="0" indent="0">
              <a:buNone/>
            </a:pPr>
            <a:r>
              <a:rPr lang="en-GB" sz="1600" b="1" dirty="0">
                <a:solidFill>
                  <a:schemeClr val="accent1">
                    <a:lumMod val="50000"/>
                  </a:schemeClr>
                </a:solidFill>
              </a:rPr>
              <a:t>GÉANT Open </a:t>
            </a:r>
            <a:r>
              <a:rPr lang="en-GB" sz="1600" dirty="0">
                <a:solidFill>
                  <a:schemeClr val="accent1">
                    <a:lumMod val="50000"/>
                  </a:schemeClr>
                </a:solidFill>
              </a:rPr>
              <a:t>– </a:t>
            </a:r>
            <a:r>
              <a:rPr lang="en-GB" sz="1600" dirty="0">
                <a:solidFill>
                  <a:srgbClr val="1F4E79"/>
                </a:solidFill>
              </a:rPr>
              <a:t>Allows NRENs and approved commercial organisations to exchange connectivity in a highly efficient and flexible manner</a:t>
            </a:r>
          </a:p>
          <a:p>
            <a:pPr marL="0" indent="0">
              <a:buNone/>
            </a:pPr>
            <a:r>
              <a:rPr lang="en-GB" sz="1600" b="1" dirty="0" err="1">
                <a:solidFill>
                  <a:srgbClr val="1F4E79"/>
                </a:solidFill>
              </a:rPr>
              <a:t>eduroam</a:t>
            </a:r>
            <a:r>
              <a:rPr lang="en-GB" sz="1600" dirty="0">
                <a:solidFill>
                  <a:srgbClr val="1F4E79"/>
                </a:solidFill>
              </a:rPr>
              <a:t> – Seamless </a:t>
            </a:r>
            <a:r>
              <a:rPr lang="en-GB" sz="1600" dirty="0" err="1">
                <a:solidFill>
                  <a:srgbClr val="1F4E79"/>
                </a:solidFill>
              </a:rPr>
              <a:t>WiFi</a:t>
            </a:r>
            <a:r>
              <a:rPr lang="en-GB" sz="1600" dirty="0">
                <a:solidFill>
                  <a:srgbClr val="1F4E79"/>
                </a:solidFill>
              </a:rPr>
              <a:t> access around the world</a:t>
            </a:r>
          </a:p>
        </p:txBody>
      </p:sp>
      <p:sp>
        <p:nvSpPr>
          <p:cNvPr id="10" name="Text Placeholder 10"/>
          <p:cNvSpPr txBox="1">
            <a:spLocks/>
          </p:cNvSpPr>
          <p:nvPr/>
        </p:nvSpPr>
        <p:spPr>
          <a:xfrm>
            <a:off x="1096682" y="294635"/>
            <a:ext cx="3597866"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accent1">
                    <a:lumMod val="50000"/>
                  </a:schemeClr>
                </a:solidFill>
              </a:rPr>
              <a:t>Network Services</a:t>
            </a:r>
          </a:p>
        </p:txBody>
      </p:sp>
      <p:pic>
        <p:nvPicPr>
          <p:cNvPr id="11" name="Picture 10"/>
          <p:cNvPicPr>
            <a:picLocks noChangeAspect="1"/>
          </p:cNvPicPr>
          <p:nvPr/>
        </p:nvPicPr>
        <p:blipFill>
          <a:blip r:embed="rId3"/>
          <a:stretch>
            <a:fillRect/>
          </a:stretch>
        </p:blipFill>
        <p:spPr>
          <a:xfrm>
            <a:off x="233204" y="184864"/>
            <a:ext cx="594714" cy="594714"/>
          </a:xfrm>
          <a:prstGeom prst="rect">
            <a:avLst/>
          </a:prstGeom>
        </p:spPr>
      </p:pic>
    </p:spTree>
    <p:extLst>
      <p:ext uri="{BB962C8B-B14F-4D97-AF65-F5344CB8AC3E}">
        <p14:creationId xmlns:p14="http://schemas.microsoft.com/office/powerpoint/2010/main" val="1869310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xmlns="" id="{A0931513-88AD-4E6F-B7DD-8F92B21E07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14" y="1468641"/>
            <a:ext cx="7514775" cy="4459318"/>
          </a:xfrm>
        </p:spPr>
      </p:pic>
      <p:sp>
        <p:nvSpPr>
          <p:cNvPr id="6" name="Content Placeholder 1"/>
          <p:cNvSpPr txBox="1">
            <a:spLocks/>
          </p:cNvSpPr>
          <p:nvPr/>
        </p:nvSpPr>
        <p:spPr>
          <a:xfrm>
            <a:off x="151298" y="1116420"/>
            <a:ext cx="7780591" cy="5458072"/>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rgbClr val="004360"/>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rgbClr val="004361"/>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003F5E"/>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00436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smtClean="0"/>
              <a:t>Throughput:</a:t>
            </a:r>
            <a:r>
              <a:rPr lang="en-GB" sz="2400" dirty="0" smtClean="0"/>
              <a:t> </a:t>
            </a:r>
            <a:r>
              <a:rPr lang="en-GB" sz="2400" dirty="0"/>
              <a:t>Average including slow start 9.09 </a:t>
            </a:r>
            <a:r>
              <a:rPr lang="en-GB" sz="2400" dirty="0" err="1" smtClean="0"/>
              <a:t>Gbit</a:t>
            </a:r>
            <a:r>
              <a:rPr lang="en-GB" sz="2400" dirty="0" smtClean="0"/>
              <a:t>/s</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pPr lvl="1"/>
            <a:endParaRPr lang="en-GB" sz="1100" dirty="0" smtClean="0"/>
          </a:p>
          <a:p>
            <a:pPr lvl="1"/>
            <a:endParaRPr lang="en-GB" sz="1100" dirty="0"/>
          </a:p>
          <a:p>
            <a:r>
              <a:rPr lang="en-GB" sz="2800" dirty="0"/>
              <a:t>NO TCP re-transmitted segments </a:t>
            </a:r>
          </a:p>
          <a:p>
            <a:pPr marL="0" indent="0">
              <a:lnSpc>
                <a:spcPct val="120000"/>
              </a:lnSpc>
              <a:spcBef>
                <a:spcPts val="1013"/>
              </a:spcBef>
              <a:buNone/>
            </a:pPr>
            <a:endParaRPr lang="en-GB" sz="1069" dirty="0"/>
          </a:p>
          <a:p>
            <a:endParaRPr lang="en-GB" sz="1125" dirty="0"/>
          </a:p>
        </p:txBody>
      </p:sp>
      <p:sp>
        <p:nvSpPr>
          <p:cNvPr id="7" name="Text Placeholder 10"/>
          <p:cNvSpPr txBox="1">
            <a:spLocks/>
          </p:cNvSpPr>
          <p:nvPr/>
        </p:nvSpPr>
        <p:spPr>
          <a:xfrm>
            <a:off x="981838" y="337166"/>
            <a:ext cx="6856475"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065081"/>
                </a:solidFill>
              </a:rPr>
              <a:t>R&amp;E Networks Optimised for research data transfer </a:t>
            </a:r>
            <a:endParaRPr lang="en-US" sz="2400" b="0" dirty="0">
              <a:solidFill>
                <a:srgbClr val="065081"/>
              </a:solidFill>
            </a:endParaRPr>
          </a:p>
        </p:txBody>
      </p:sp>
      <p:pic>
        <p:nvPicPr>
          <p:cNvPr id="8" name="Picture 7"/>
          <p:cNvPicPr>
            <a:picLocks noChangeAspect="1"/>
          </p:cNvPicPr>
          <p:nvPr/>
        </p:nvPicPr>
        <p:blipFill>
          <a:blip r:embed="rId3"/>
          <a:stretch>
            <a:fillRect/>
          </a:stretch>
        </p:blipFill>
        <p:spPr>
          <a:xfrm>
            <a:off x="236360" y="227395"/>
            <a:ext cx="594714" cy="594714"/>
          </a:xfrm>
          <a:prstGeom prst="rect">
            <a:avLst/>
          </a:prstGeom>
        </p:spPr>
      </p:pic>
    </p:spTree>
    <p:extLst>
      <p:ext uri="{BB962C8B-B14F-4D97-AF65-F5344CB8AC3E}">
        <p14:creationId xmlns:p14="http://schemas.microsoft.com/office/powerpoint/2010/main" val="321897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11804" y="1371600"/>
            <a:ext cx="4331557" cy="2597464"/>
          </a:xfrm>
          <a:prstGeom prst="rect">
            <a:avLst/>
          </a:prstGeom>
        </p:spPr>
      </p:pic>
      <p:pic>
        <p:nvPicPr>
          <p:cNvPr id="7" name="Picture 6"/>
          <p:cNvPicPr>
            <a:picLocks noChangeAspect="1"/>
          </p:cNvPicPr>
          <p:nvPr/>
        </p:nvPicPr>
        <p:blipFill>
          <a:blip r:embed="rId3"/>
          <a:stretch>
            <a:fillRect/>
          </a:stretch>
        </p:blipFill>
        <p:spPr>
          <a:xfrm>
            <a:off x="4711804" y="3969064"/>
            <a:ext cx="4334706" cy="2599352"/>
          </a:xfrm>
          <a:prstGeom prst="rect">
            <a:avLst/>
          </a:prstGeom>
        </p:spPr>
      </p:pic>
      <p:sp>
        <p:nvSpPr>
          <p:cNvPr id="8" name="Text Placeholder 10"/>
          <p:cNvSpPr txBox="1">
            <a:spLocks/>
          </p:cNvSpPr>
          <p:nvPr/>
        </p:nvSpPr>
        <p:spPr>
          <a:xfrm>
            <a:off x="777899" y="369063"/>
            <a:ext cx="6098904"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10 Gigabit </a:t>
            </a:r>
            <a:r>
              <a:rPr lang="en-US" sz="2400" b="0" dirty="0">
                <a:solidFill>
                  <a:schemeClr val="accent1">
                    <a:lumMod val="50000"/>
                  </a:schemeClr>
                </a:solidFill>
              </a:rPr>
              <a:t>TCP performance on R&amp;E Networks</a:t>
            </a:r>
            <a:endParaRPr lang="en-US" sz="2400" b="0" dirty="0">
              <a:solidFill>
                <a:schemeClr val="accent1">
                  <a:lumMod val="50000"/>
                </a:schemeClr>
              </a:solidFill>
            </a:endParaRPr>
          </a:p>
        </p:txBody>
      </p:sp>
      <p:pic>
        <p:nvPicPr>
          <p:cNvPr id="9" name="Picture 8"/>
          <p:cNvPicPr>
            <a:picLocks noChangeAspect="1"/>
          </p:cNvPicPr>
          <p:nvPr/>
        </p:nvPicPr>
        <p:blipFill>
          <a:blip r:embed="rId4"/>
          <a:stretch>
            <a:fillRect/>
          </a:stretch>
        </p:blipFill>
        <p:spPr>
          <a:xfrm>
            <a:off x="112455" y="259292"/>
            <a:ext cx="594714" cy="594714"/>
          </a:xfrm>
          <a:prstGeom prst="rect">
            <a:avLst/>
          </a:prstGeom>
        </p:spPr>
      </p:pic>
      <p:sp>
        <p:nvSpPr>
          <p:cNvPr id="5" name="Content Placeholder 2"/>
          <p:cNvSpPr>
            <a:spLocks noGrp="1"/>
          </p:cNvSpPr>
          <p:nvPr>
            <p:ph idx="1"/>
          </p:nvPr>
        </p:nvSpPr>
        <p:spPr>
          <a:xfrm>
            <a:off x="409812" y="1446028"/>
            <a:ext cx="6330191" cy="4871531"/>
          </a:xfrm>
        </p:spPr>
        <p:txBody>
          <a:bodyPr>
            <a:normAutofit/>
          </a:bodyPr>
          <a:lstStyle/>
          <a:p>
            <a:r>
              <a:rPr lang="en-GB" sz="2000" dirty="0"/>
              <a:t>Route using ANA300 &amp; </a:t>
            </a:r>
            <a:r>
              <a:rPr lang="en-GB" sz="2000" dirty="0" err="1"/>
              <a:t>AARNet</a:t>
            </a:r>
            <a:r>
              <a:rPr lang="en-GB" sz="2000" dirty="0"/>
              <a:t> 100Gig:</a:t>
            </a:r>
            <a:br>
              <a:rPr lang="en-GB" sz="2000" dirty="0"/>
            </a:br>
            <a:r>
              <a:rPr lang="en-GB" sz="1800" dirty="0"/>
              <a:t>London-Washington-</a:t>
            </a:r>
            <a:r>
              <a:rPr lang="en-GB" sz="1800" dirty="0" err="1"/>
              <a:t>LosAngeles</a:t>
            </a:r>
            <a:r>
              <a:rPr lang="en-GB" sz="1800" dirty="0"/>
              <a:t>-Sydney-Canberra</a:t>
            </a:r>
          </a:p>
          <a:p>
            <a:r>
              <a:rPr lang="en-GB" sz="2000" dirty="0"/>
              <a:t>TCP offload on, TCP cubic stack</a:t>
            </a:r>
          </a:p>
          <a:p>
            <a:r>
              <a:rPr lang="en-GB" sz="2000" dirty="0"/>
              <a:t>RTT 304 </a:t>
            </a:r>
            <a:r>
              <a:rPr lang="en-GB" sz="2000" dirty="0" err="1"/>
              <a:t>ms</a:t>
            </a:r>
            <a:r>
              <a:rPr lang="en-GB" sz="2000" dirty="0"/>
              <a:t>.  </a:t>
            </a:r>
          </a:p>
          <a:p>
            <a:r>
              <a:rPr lang="en-GB" sz="2000" dirty="0"/>
              <a:t>Delay Bandwidth Product 280 MB.</a:t>
            </a:r>
          </a:p>
          <a:p>
            <a:endParaRPr lang="en-GB" sz="1000" dirty="0"/>
          </a:p>
          <a:p>
            <a:r>
              <a:rPr lang="en-GB" sz="2000" dirty="0"/>
              <a:t>One TCP flow rises smoothly to the </a:t>
            </a:r>
            <a:br>
              <a:rPr lang="en-GB" sz="2000" dirty="0"/>
            </a:br>
            <a:r>
              <a:rPr lang="en-GB" sz="2000" dirty="0"/>
              <a:t>plateau at 350 </a:t>
            </a:r>
            <a:r>
              <a:rPr lang="en-GB" sz="2000" dirty="0" err="1"/>
              <a:t>MBytes</a:t>
            </a:r>
            <a:r>
              <a:rPr lang="en-GB" sz="2000" dirty="0"/>
              <a:t>.</a:t>
            </a:r>
          </a:p>
          <a:p>
            <a:r>
              <a:rPr lang="en-GB" sz="2000" dirty="0"/>
              <a:t>Throughput:</a:t>
            </a:r>
          </a:p>
          <a:p>
            <a:pPr lvl="1"/>
            <a:r>
              <a:rPr lang="en-GB" sz="1800" dirty="0"/>
              <a:t> Average including slow start 9.09 </a:t>
            </a:r>
            <a:r>
              <a:rPr lang="en-GB" sz="1800" dirty="0" err="1"/>
              <a:t>Gbit</a:t>
            </a:r>
            <a:r>
              <a:rPr lang="en-GB" sz="1800" dirty="0"/>
              <a:t>/s</a:t>
            </a:r>
          </a:p>
          <a:p>
            <a:pPr lvl="1"/>
            <a:r>
              <a:rPr lang="en-GB" sz="1800" dirty="0"/>
              <a:t>Plateau from 5s onwards 9.73 </a:t>
            </a:r>
            <a:r>
              <a:rPr lang="en-GB" sz="1800" dirty="0" err="1"/>
              <a:t>Gbit</a:t>
            </a:r>
            <a:r>
              <a:rPr lang="en-GB" sz="1800" dirty="0"/>
              <a:t>/s. </a:t>
            </a:r>
          </a:p>
          <a:p>
            <a:pPr lvl="1"/>
            <a:endParaRPr lang="en-GB" sz="1000" dirty="0"/>
          </a:p>
          <a:p>
            <a:r>
              <a:rPr lang="en-GB" sz="2000" dirty="0"/>
              <a:t>NO TCP re-transmitted segments </a:t>
            </a:r>
          </a:p>
          <a:p>
            <a:endParaRPr lang="en-GB" sz="1500" dirty="0"/>
          </a:p>
        </p:txBody>
      </p:sp>
    </p:spTree>
    <p:extLst>
      <p:ext uri="{BB962C8B-B14F-4D97-AF65-F5344CB8AC3E}">
        <p14:creationId xmlns:p14="http://schemas.microsoft.com/office/powerpoint/2010/main" val="323711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txBox="1">
            <a:spLocks/>
          </p:cNvSpPr>
          <p:nvPr/>
        </p:nvSpPr>
        <p:spPr>
          <a:xfrm>
            <a:off x="956864" y="358431"/>
            <a:ext cx="6098904" cy="48494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solidFill>
                  <a:schemeClr val="accent1">
                    <a:lumMod val="50000"/>
                  </a:schemeClr>
                </a:solidFill>
              </a:rPr>
              <a:t>10 Gigabit </a:t>
            </a:r>
            <a:r>
              <a:rPr lang="en-US" sz="2400" b="0" dirty="0">
                <a:solidFill>
                  <a:schemeClr val="accent1">
                    <a:lumMod val="50000"/>
                  </a:schemeClr>
                </a:solidFill>
              </a:rPr>
              <a:t>TCP performance on R&amp;E Networks</a:t>
            </a:r>
            <a:endParaRPr lang="en-US" sz="2400" b="0" dirty="0">
              <a:solidFill>
                <a:schemeClr val="accent1">
                  <a:lumMod val="50000"/>
                </a:schemeClr>
              </a:solidFill>
            </a:endParaRPr>
          </a:p>
        </p:txBody>
      </p:sp>
      <p:pic>
        <p:nvPicPr>
          <p:cNvPr id="9" name="Picture 8"/>
          <p:cNvPicPr>
            <a:picLocks noChangeAspect="1"/>
          </p:cNvPicPr>
          <p:nvPr/>
        </p:nvPicPr>
        <p:blipFill>
          <a:blip r:embed="rId2"/>
          <a:stretch>
            <a:fillRect/>
          </a:stretch>
        </p:blipFill>
        <p:spPr>
          <a:xfrm>
            <a:off x="230194" y="248660"/>
            <a:ext cx="594714" cy="594714"/>
          </a:xfrm>
          <a:prstGeom prst="rect">
            <a:avLst/>
          </a:prstGeom>
        </p:spPr>
      </p:pic>
      <p:pic>
        <p:nvPicPr>
          <p:cNvPr id="10" name="Picture 9">
            <a:extLst>
              <a:ext uri="{FF2B5EF4-FFF2-40B4-BE49-F238E27FC236}">
                <a16:creationId xmlns:a16="http://schemas.microsoft.com/office/drawing/2014/main" xmlns="" id="{DA580045-ACCE-4A9C-B38D-D17A8083DE87}"/>
              </a:ext>
            </a:extLst>
          </p:cNvPr>
          <p:cNvPicPr>
            <a:picLocks noChangeAspect="1"/>
          </p:cNvPicPr>
          <p:nvPr/>
        </p:nvPicPr>
        <p:blipFill rotWithShape="1">
          <a:blip r:embed="rId3"/>
          <a:srcRect l="2646" t="11363" r="1471" b="3808"/>
          <a:stretch/>
        </p:blipFill>
        <p:spPr>
          <a:xfrm>
            <a:off x="230194" y="2515316"/>
            <a:ext cx="3776122" cy="2005792"/>
          </a:xfrm>
          <a:prstGeom prst="rect">
            <a:avLst/>
          </a:prstGeom>
        </p:spPr>
      </p:pic>
      <p:pic>
        <p:nvPicPr>
          <p:cNvPr id="11" name="Picture 10">
            <a:extLst>
              <a:ext uri="{FF2B5EF4-FFF2-40B4-BE49-F238E27FC236}">
                <a16:creationId xmlns:a16="http://schemas.microsoft.com/office/drawing/2014/main" xmlns="" id="{D2951D6F-B5ED-4143-82C1-3A37B5D79C02}"/>
              </a:ext>
            </a:extLst>
          </p:cNvPr>
          <p:cNvPicPr>
            <a:picLocks noChangeAspect="1"/>
          </p:cNvPicPr>
          <p:nvPr/>
        </p:nvPicPr>
        <p:blipFill rotWithShape="1">
          <a:blip r:embed="rId4"/>
          <a:srcRect l="2910" t="11282" r="1940" b="3769"/>
          <a:stretch/>
        </p:blipFill>
        <p:spPr>
          <a:xfrm>
            <a:off x="91167" y="4658325"/>
            <a:ext cx="3993774" cy="2138176"/>
          </a:xfrm>
          <a:prstGeom prst="rect">
            <a:avLst/>
          </a:prstGeom>
          <a:ln>
            <a:noFill/>
          </a:ln>
        </p:spPr>
      </p:pic>
      <p:sp>
        <p:nvSpPr>
          <p:cNvPr id="12" name="Rounded Rectangle 17">
            <a:extLst>
              <a:ext uri="{FF2B5EF4-FFF2-40B4-BE49-F238E27FC236}">
                <a16:creationId xmlns:a16="http://schemas.microsoft.com/office/drawing/2014/main" xmlns="" id="{0F3595FC-EB03-473A-883E-3B949E96E4A1}"/>
              </a:ext>
            </a:extLst>
          </p:cNvPr>
          <p:cNvSpPr/>
          <p:nvPr/>
        </p:nvSpPr>
        <p:spPr>
          <a:xfrm>
            <a:off x="91167" y="1618157"/>
            <a:ext cx="3831610" cy="22056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50000"/>
                  </a:schemeClr>
                </a:solidFill>
              </a:rPr>
              <a:t>Public Internet</a:t>
            </a:r>
          </a:p>
        </p:txBody>
      </p:sp>
      <p:sp>
        <p:nvSpPr>
          <p:cNvPr id="13" name="Rounded Rectangle 24">
            <a:extLst>
              <a:ext uri="{FF2B5EF4-FFF2-40B4-BE49-F238E27FC236}">
                <a16:creationId xmlns:a16="http://schemas.microsoft.com/office/drawing/2014/main" xmlns="" id="{4BD7168D-5B1E-4C41-9AC0-AA39C2D0AC12}"/>
              </a:ext>
            </a:extLst>
          </p:cNvPr>
          <p:cNvSpPr/>
          <p:nvPr/>
        </p:nvSpPr>
        <p:spPr>
          <a:xfrm>
            <a:off x="3973451" y="1636111"/>
            <a:ext cx="4798850" cy="220561"/>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GÉANT and R&amp;E partners</a:t>
            </a:r>
          </a:p>
        </p:txBody>
      </p:sp>
      <p:pic>
        <p:nvPicPr>
          <p:cNvPr id="14" name="Picture 13">
            <a:extLst>
              <a:ext uri="{FF2B5EF4-FFF2-40B4-BE49-F238E27FC236}">
                <a16:creationId xmlns:a16="http://schemas.microsoft.com/office/drawing/2014/main" xmlns="" id="{EB623D07-540E-4555-B1C5-7D9BBC0FEF21}"/>
              </a:ext>
            </a:extLst>
          </p:cNvPr>
          <p:cNvPicPr>
            <a:picLocks noChangeAspect="1"/>
          </p:cNvPicPr>
          <p:nvPr/>
        </p:nvPicPr>
        <p:blipFill>
          <a:blip r:embed="rId5"/>
          <a:stretch>
            <a:fillRect/>
          </a:stretch>
        </p:blipFill>
        <p:spPr>
          <a:xfrm>
            <a:off x="3976052" y="2307440"/>
            <a:ext cx="4817196" cy="3070702"/>
          </a:xfrm>
          <a:prstGeom prst="rect">
            <a:avLst/>
          </a:prstGeom>
        </p:spPr>
      </p:pic>
      <p:sp>
        <p:nvSpPr>
          <p:cNvPr id="15" name="Title 2">
            <a:extLst>
              <a:ext uri="{FF2B5EF4-FFF2-40B4-BE49-F238E27FC236}">
                <a16:creationId xmlns:a16="http://schemas.microsoft.com/office/drawing/2014/main" xmlns="" id="{8DB9C6A4-FDE3-458B-B7E1-446F41E7F033}"/>
              </a:ext>
            </a:extLst>
          </p:cNvPr>
          <p:cNvSpPr txBox="1">
            <a:spLocks/>
          </p:cNvSpPr>
          <p:nvPr/>
        </p:nvSpPr>
        <p:spPr>
          <a:xfrm>
            <a:off x="4605281" y="5727413"/>
            <a:ext cx="2450487" cy="105751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rgbClr val="124E6A"/>
                </a:solidFill>
                <a:latin typeface="+mn-lt"/>
                <a:ea typeface="ＭＳ Ｐゴシック" pitchFamily="34" charset="-128"/>
              </a:rPr>
              <a:t>Proof that R&amp;E networks are providing real value to the research community</a:t>
            </a:r>
            <a:endParaRPr lang="en-GB" sz="1800" b="1" dirty="0">
              <a:solidFill>
                <a:srgbClr val="124E6A"/>
              </a:solidFill>
              <a:latin typeface="+mn-lt"/>
            </a:endParaRPr>
          </a:p>
        </p:txBody>
      </p:sp>
      <p:sp>
        <p:nvSpPr>
          <p:cNvPr id="16" name="Rounded Rectangle 23">
            <a:extLst>
              <a:ext uri="{FF2B5EF4-FFF2-40B4-BE49-F238E27FC236}">
                <a16:creationId xmlns:a16="http://schemas.microsoft.com/office/drawing/2014/main" xmlns="" id="{BC72835F-612C-4FB1-A8AF-FD34025308A0}"/>
              </a:ext>
            </a:extLst>
          </p:cNvPr>
          <p:cNvSpPr/>
          <p:nvPr/>
        </p:nvSpPr>
        <p:spPr>
          <a:xfrm>
            <a:off x="3973451" y="1993889"/>
            <a:ext cx="4989957" cy="39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50000"/>
                  </a:schemeClr>
                </a:solidFill>
              </a:rPr>
              <a:t>London to Canberra using GEANT + R&amp;E networks via US to Australia</a:t>
            </a:r>
          </a:p>
        </p:txBody>
      </p:sp>
      <p:sp>
        <p:nvSpPr>
          <p:cNvPr id="18" name="Rounded Rectangle 23">
            <a:extLst>
              <a:ext uri="{FF2B5EF4-FFF2-40B4-BE49-F238E27FC236}">
                <a16:creationId xmlns:a16="http://schemas.microsoft.com/office/drawing/2014/main" xmlns="" id="{BC72835F-612C-4FB1-A8AF-FD34025308A0}"/>
              </a:ext>
            </a:extLst>
          </p:cNvPr>
          <p:cNvSpPr/>
          <p:nvPr/>
        </p:nvSpPr>
        <p:spPr>
          <a:xfrm>
            <a:off x="0" y="1948137"/>
            <a:ext cx="3922777" cy="39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1">
                    <a:lumMod val="50000"/>
                  </a:schemeClr>
                </a:solidFill>
              </a:rPr>
              <a:t>London to Canberra using </a:t>
            </a:r>
            <a:r>
              <a:rPr lang="en-GB" sz="1600" dirty="0" smtClean="0">
                <a:solidFill>
                  <a:schemeClr val="accent1">
                    <a:lumMod val="50000"/>
                  </a:schemeClr>
                </a:solidFill>
              </a:rPr>
              <a:t>public internet</a:t>
            </a:r>
            <a:endParaRPr lang="en-GB" sz="1600" dirty="0">
              <a:solidFill>
                <a:schemeClr val="accent1">
                  <a:lumMod val="50000"/>
                </a:schemeClr>
              </a:solidFill>
            </a:endParaRPr>
          </a:p>
        </p:txBody>
      </p:sp>
    </p:spTree>
    <p:extLst>
      <p:ext uri="{BB962C8B-B14F-4D97-AF65-F5344CB8AC3E}">
        <p14:creationId xmlns:p14="http://schemas.microsoft.com/office/powerpoint/2010/main" val="1807744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21250</TotalTime>
  <Words>1575</Words>
  <Application>Microsoft Office PowerPoint</Application>
  <PresentationFormat>On-screen Show (4:3)</PresentationFormat>
  <Paragraphs>249</Paragraphs>
  <Slides>31</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1" baseType="lpstr">
      <vt:lpstr>ＭＳ Ｐゴシック</vt:lpstr>
      <vt:lpstr>Arial</vt:lpstr>
      <vt:lpstr>Calibri</vt:lpstr>
      <vt:lpstr>Calibri Light</vt:lpstr>
      <vt:lpstr>Myriad Pro</vt:lpstr>
      <vt:lpstr>Times New Roman</vt:lpstr>
      <vt:lpstr>Verdana</vt:lpstr>
      <vt:lpstr>Office Theme</vt:lpstr>
      <vt:lpstr>Visio</vt:lpstr>
      <vt:lpstr>Microsoft Visio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DANTE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Hasleham</dc:creator>
  <cp:lastModifiedBy>Mian Usman</cp:lastModifiedBy>
  <cp:revision>1193</cp:revision>
  <dcterms:created xsi:type="dcterms:W3CDTF">2017-02-13T12:05:27Z</dcterms:created>
  <dcterms:modified xsi:type="dcterms:W3CDTF">2018-08-29T06:54:19Z</dcterms:modified>
</cp:coreProperties>
</file>