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sldIdLst>
    <p:sldId id="260" r:id="rId2"/>
    <p:sldId id="261" r:id="rId3"/>
    <p:sldId id="270" r:id="rId4"/>
    <p:sldId id="265" r:id="rId5"/>
    <p:sldId id="268" r:id="rId6"/>
    <p:sldId id="271" r:id="rId7"/>
    <p:sldId id="321" r:id="rId8"/>
    <p:sldId id="273" r:id="rId9"/>
    <p:sldId id="274" r:id="rId10"/>
    <p:sldId id="275" r:id="rId11"/>
    <p:sldId id="276" r:id="rId12"/>
    <p:sldId id="277" r:id="rId13"/>
    <p:sldId id="281" r:id="rId14"/>
    <p:sldId id="282" r:id="rId15"/>
    <p:sldId id="284" r:id="rId16"/>
    <p:sldId id="283" r:id="rId17"/>
    <p:sldId id="319" r:id="rId18"/>
    <p:sldId id="292" r:id="rId19"/>
    <p:sldId id="301" r:id="rId20"/>
    <p:sldId id="296" r:id="rId21"/>
    <p:sldId id="298" r:id="rId22"/>
    <p:sldId id="299" r:id="rId23"/>
    <p:sldId id="302" r:id="rId24"/>
    <p:sldId id="278" r:id="rId25"/>
    <p:sldId id="303" r:id="rId26"/>
    <p:sldId id="305" r:id="rId27"/>
    <p:sldId id="307" r:id="rId28"/>
    <p:sldId id="308" r:id="rId29"/>
    <p:sldId id="325" r:id="rId30"/>
    <p:sldId id="320" r:id="rId31"/>
    <p:sldId id="322" r:id="rId32"/>
    <p:sldId id="313" r:id="rId33"/>
    <p:sldId id="310" r:id="rId34"/>
    <p:sldId id="316" r:id="rId35"/>
    <p:sldId id="327" r:id="rId36"/>
    <p:sldId id="326" r:id="rId37"/>
    <p:sldId id="329" r:id="rId38"/>
    <p:sldId id="309" r:id="rId39"/>
    <p:sldId id="311" r:id="rId40"/>
    <p:sldId id="312" r:id="rId41"/>
    <p:sldId id="286" r:id="rId42"/>
    <p:sldId id="323" r:id="rId43"/>
    <p:sldId id="324" r:id="rId44"/>
    <p:sldId id="306" r:id="rId45"/>
    <p:sldId id="328" r:id="rId4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15"/>
    <p:restoredTop sz="94640"/>
  </p:normalViewPr>
  <p:slideViewPr>
    <p:cSldViewPr snapToGrid="0">
      <p:cViewPr varScale="1">
        <p:scale>
          <a:sx n="102" d="100"/>
          <a:sy n="102" d="100"/>
        </p:scale>
        <p:origin x="1176" y="168"/>
      </p:cViewPr>
      <p:guideLst/>
    </p:cSldViewPr>
  </p:slideViewPr>
  <p:notesTextViewPr>
    <p:cViewPr>
      <p:scale>
        <a:sx n="95" d="100"/>
        <a:sy n="9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EB8DF-30EF-DE4C-9C76-36D17EACA11C}" type="datetimeFigureOut">
              <a:rPr lang="en-GB" smtClean="0"/>
              <a:t>18/09/2024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F808E-E205-DB4C-BDF3-BE796B75938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697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5F808E-E205-DB4C-BDF3-BE796B75938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107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 am going to tell you a bit of a story…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5F808E-E205-DB4C-BDF3-BE796B75938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202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5F808E-E205-DB4C-BDF3-BE796B75938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727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5F808E-E205-DB4C-BDF3-BE796B75938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928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But no lattice QCD!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5F808E-E205-DB4C-BDF3-BE796B75938F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232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Comment on the resonances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5F808E-E205-DB4C-BDF3-BE796B75938F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441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93B990-34F1-7C55-09B2-3F3F3D3BE8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4ADC7E8-2C87-C8A0-E284-95969000BE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5DB331-3CF3-8E43-4934-AED87CE09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9899-3860-4B4D-BA77-B9ADA214FD77}" type="datetime1">
              <a:rPr lang="es-ES" smtClean="0"/>
              <a:t>18/9/24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1FC79A-1AD7-F91E-A6C7-CC4EBE48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75C498-3970-31F3-35E6-2D22024A4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E4E2E-0A32-5B45-856E-DAECE77C0CB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901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E729DE-5D13-01A1-04D1-A3D0738B4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2061F23-62A9-4867-ECC4-F9885398F2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55F2D5-6481-88F2-EEC2-3FBDF1577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94FDF-6F6D-8743-AA52-A9E98571C4D5}" type="datetime1">
              <a:rPr lang="es-ES" smtClean="0"/>
              <a:t>18/9/24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7C53B7-391D-9460-91F6-CA6FCBC04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BBD233-9A6F-977C-66B3-528167B87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E4E2E-0A32-5B45-856E-DAECE77C0CB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369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595B02A-2C1F-CCAC-3AC5-8BEB9A8125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1D1F2A8-09CA-9554-E29B-51891240B6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1A94B7-D20E-D094-4C55-304481B25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B82F8-8390-A945-B262-2EF80ABA1B00}" type="datetime1">
              <a:rPr lang="es-ES" smtClean="0"/>
              <a:t>18/9/24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A2BEEA-7D5B-9E69-29C6-D85DFEB7A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A41980-6F22-F44E-0F5B-FCAE2D485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E4E2E-0A32-5B45-856E-DAECE77C0CB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309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CBC28E-3D6D-C094-1EE0-D5AA9312E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E50328-D0BC-1576-497D-553288C29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6D9F91-C6D4-1E0C-60B7-C582C8A54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B5CC3-5947-3C46-B853-2279C0BC5335}" type="datetime1">
              <a:rPr lang="es-ES" smtClean="0"/>
              <a:t>18/9/24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827EA0-F8F3-43D1-5E4E-D153EC2FB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389134-E0DC-134E-7621-09D89A22A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E4E2E-0A32-5B45-856E-DAECE77C0CB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14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6B49CA-5EB2-9D4B-C54F-F001B709B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4DD9438-8D1F-E76F-13D2-5B0DA49EA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B1D721-1ECD-F43D-A209-80F81D3FF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BC635-8F00-3B4E-9D9B-EB776C15DD02}" type="datetime1">
              <a:rPr lang="es-ES" smtClean="0"/>
              <a:t>18/9/24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E5E46C-D653-B1EF-283D-889BD2119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7A9040-79BC-C319-4CA8-F30A27F72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E4E2E-0A32-5B45-856E-DAECE77C0CB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426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457A6A-DDC5-C178-20A1-BF2E9996E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DC00E7-B41F-99E4-FEC6-11C52DAA64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0266ED7-7442-4EF0-7085-B2AB3A4059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82754F-AFB1-F47E-B832-A455A427D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A2436-D97A-104D-97E0-B6A31635F558}" type="datetime1">
              <a:rPr lang="es-ES" smtClean="0"/>
              <a:t>18/9/24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3FDEB75-37FD-B8F0-0B55-FB4AE9581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CEDFFDA-C347-D98D-0657-7974CA731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E4E2E-0A32-5B45-856E-DAECE77C0CB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56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373B86-A63C-8C61-AB53-8464C7D7F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EF989-B2CE-D08E-577D-9E962D314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973587A-B576-775F-D8C5-D2191B91BD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4243406-2CDC-B0F1-4C5B-95B96EE990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8FD0DAC-7B65-C872-BE18-84809B481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F389870-1F97-A640-FC45-CDE8752AD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A54BA-7635-9942-817A-0AF8044FF65C}" type="datetime1">
              <a:rPr lang="es-ES" smtClean="0"/>
              <a:t>18/9/24</a:t>
            </a:fld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17837B4-1AB8-F0A1-9443-97D68DFE3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0E33928-FA80-9FDC-70FF-60ECA8F94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E4E2E-0A32-5B45-856E-DAECE77C0CB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08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11752E-158E-D897-FE17-2F0AAA44E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A775646-C10E-DC4E-AF07-CAF7BF3E6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EA5D9-C544-1744-9468-9ACEEF32A67E}" type="datetime1">
              <a:rPr lang="es-ES" smtClean="0"/>
              <a:t>18/9/24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EF58E10-E7CB-3A4B-8D61-87C027C29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8DE1855-4647-49C6-C2C0-42808EF94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E4E2E-0A32-5B45-856E-DAECE77C0CB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966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6FBE44A-C1B0-355F-7D38-7341F057D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11632-6047-BA43-B8EA-98A47DDB788A}" type="datetime1">
              <a:rPr lang="es-ES" smtClean="0"/>
              <a:t>18/9/24</a:t>
            </a:fld>
            <a:endParaRPr lang="en-GB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E03663E-F451-99CD-0E87-430A43D83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D1E8176-7712-0F73-DA12-1F9E5B70D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E4E2E-0A32-5B45-856E-DAECE77C0CB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235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6BED6-4218-82DF-55DC-1DF4B9ECA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67FD5E-78AA-BF49-80B2-4D3F2E986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B7EBBAC-FE01-2A0E-47C2-75B69DF532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44F9794-2DB1-EE14-A012-E56822B43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02ADA-32A3-C444-8938-E75E051169AD}" type="datetime1">
              <a:rPr lang="es-ES" smtClean="0"/>
              <a:t>18/9/24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DBA4B45-6CCA-912A-9472-333AE3EF7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F98C97B-BB18-979B-67ED-303B70ACF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E4E2E-0A32-5B45-856E-DAECE77C0CB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507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8FD7FD-BF5E-E19A-2A3E-2EB6E2FF9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4EDAF33-F17F-D23D-92BB-A325950C99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59B7628-4F8B-A009-8D77-420FD89568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DB2663-0C8D-E010-AE1B-AD7EFBA01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BDD96-FCDB-4040-823E-44C93F4542B0}" type="datetime1">
              <a:rPr lang="es-ES" smtClean="0"/>
              <a:t>18/9/24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82006B1-CBDB-EB67-067E-E77C2FF8C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2F46E4C-3471-EE24-6964-5EFC8D51F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E4E2E-0A32-5B45-856E-DAECE77C0CB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518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2FE064E-548A-065C-2582-88F55F632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60107B9-27F7-580D-B32A-A4E26CF7B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6C86D3-86AD-07CB-BAF4-FA6CA2B7A5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066ABF-31EB-254E-B50C-B1F8951DBCF4}" type="datetime1">
              <a:rPr lang="es-ES" smtClean="0"/>
              <a:t>18/9/24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29191F-9677-0B0A-919B-570E650761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6A38FC-BDFB-9B10-B5CF-DE68A6AF91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2E4E2E-0A32-5B45-856E-DAECE77C0CB0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6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2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5" Type="http://schemas.openxmlformats.org/officeDocument/2006/relationships/image" Target="../media/image260.png"/><Relationship Id="rId4" Type="http://schemas.openxmlformats.org/officeDocument/2006/relationships/image" Target="../media/image28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3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1.png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0.png"/></Relationships>
</file>

<file path=ppt/slides/_rels/slide42.xml.rels><?xml version="1.0" encoding="UTF-8" standalone="yes"?>
<Relationships xmlns="http://schemas.openxmlformats.org/package/2006/relationships"><Relationship Id="rId7" Type="http://schemas.openxmlformats.org/officeDocument/2006/relationships/image" Target="../media/image80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35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1.pn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1.png"/><Relationship Id="rId7" Type="http://schemas.openxmlformats.org/officeDocument/2006/relationships/image" Target="../media/image140.png"/><Relationship Id="rId1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5.png"/><Relationship Id="rId10" Type="http://schemas.openxmlformats.org/officeDocument/2006/relationships/image" Target="../media/image24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1.png"/><Relationship Id="rId7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0A26E0F7-13E0-B2EF-D74E-9FCB13DED41F}"/>
                  </a:ext>
                </a:extLst>
              </p:cNvPr>
              <p:cNvSpPr txBox="1"/>
              <p:nvPr/>
            </p:nvSpPr>
            <p:spPr>
              <a:xfrm>
                <a:off x="3056599" y="2159616"/>
                <a:ext cx="604211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look into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s-E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s-E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(980)</m:t>
                    </m:r>
                  </m:oMath>
                </a14:m>
                <a:r>
                  <a:rPr lang="en-GB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through the lens of rare B meson decays</a:t>
                </a:r>
                <a:endParaRPr lang="en-GB" sz="8000" dirty="0">
                  <a:solidFill>
                    <a:schemeClr val="tx2">
                      <a:lumMod val="90000"/>
                      <a:lumOff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0A26E0F7-13E0-B2EF-D74E-9FCB13DED4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6599" y="2159616"/>
                <a:ext cx="6042116" cy="1077218"/>
              </a:xfrm>
              <a:prstGeom prst="rect">
                <a:avLst/>
              </a:prstGeom>
              <a:blipFill>
                <a:blip r:embed="rId3"/>
                <a:stretch>
                  <a:fillRect l="-2516" t="-6977" r="-4193" b="-162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uadroTexto 5">
            <a:extLst>
              <a:ext uri="{FF2B5EF4-FFF2-40B4-BE49-F238E27FC236}">
                <a16:creationId xmlns:a16="http://schemas.microsoft.com/office/drawing/2014/main" id="{90CBAF6C-64F1-EDCC-7849-FA42238ECA6A}"/>
              </a:ext>
            </a:extLst>
          </p:cNvPr>
          <p:cNvSpPr txBox="1"/>
          <p:nvPr/>
        </p:nvSpPr>
        <p:spPr>
          <a:xfrm>
            <a:off x="4174070" y="4457513"/>
            <a:ext cx="3464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Written by Jaime del Palacio Lirola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2B2EF3D-DA7D-4C20-C108-66542348CE66}"/>
              </a:ext>
            </a:extLst>
          </p:cNvPr>
          <p:cNvSpPr txBox="1"/>
          <p:nvPr/>
        </p:nvSpPr>
        <p:spPr>
          <a:xfrm>
            <a:off x="2864285" y="4996048"/>
            <a:ext cx="6463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Dr. Robert Fleischer, Dr. Keri Vos and MSc. Anders Result</a:t>
            </a:r>
          </a:p>
          <a:p>
            <a:pPr algn="ctr"/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DA19BC0-AF74-A440-F60B-40F34B58F1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9524" y="5737246"/>
            <a:ext cx="1625295" cy="80166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C66779A-476B-098C-7A7F-E0801D3DAC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313" y="5589457"/>
            <a:ext cx="6463430" cy="1184857"/>
          </a:xfrm>
          <a:prstGeom prst="rect">
            <a:avLst/>
          </a:prstGeom>
        </p:spPr>
      </p:pic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9CC4EBA1-5DC7-0AA4-94A6-FDAD7C6D7626}"/>
              </a:ext>
            </a:extLst>
          </p:cNvPr>
          <p:cNvCxnSpPr/>
          <p:nvPr/>
        </p:nvCxnSpPr>
        <p:spPr>
          <a:xfrm>
            <a:off x="2864285" y="3429000"/>
            <a:ext cx="64634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FFBFD960-6AC5-4BCE-8EF7-6D57620AB10F}"/>
              </a:ext>
            </a:extLst>
          </p:cNvPr>
          <p:cNvCxnSpPr/>
          <p:nvPr/>
        </p:nvCxnSpPr>
        <p:spPr>
          <a:xfrm>
            <a:off x="2864285" y="1953016"/>
            <a:ext cx="646343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8EE0933-72A9-DF80-9BBE-75E606612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E4E2E-0A32-5B45-856E-DAECE77C0CB0}" type="slidenum">
              <a:rPr lang="en-GB" smtClean="0"/>
              <a:t>1</a:t>
            </a:fld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16C44AE-0AEE-A8D5-32F7-BA9F1ABB9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2345" y="5733009"/>
            <a:ext cx="2259709" cy="64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897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6063D0D-CF10-D989-1F31-7B94011ECF54}"/>
              </a:ext>
            </a:extLst>
          </p:cNvPr>
          <p:cNvSpPr txBox="1"/>
          <p:nvPr/>
        </p:nvSpPr>
        <p:spPr>
          <a:xfrm>
            <a:off x="246027" y="1413063"/>
            <a:ext cx="1155040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Tx/>
              <a:buChar char="-"/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if it’s a combinations of both?</a:t>
            </a:r>
          </a:p>
          <a:p>
            <a:pPr marL="1257300" lvl="2" indent="-342900">
              <a:buFontTx/>
              <a:buChar char="-"/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dominated by the tetraquark component</a:t>
            </a:r>
          </a:p>
          <a:p>
            <a:pPr marL="1257300" lvl="2" indent="-342900">
              <a:buFontTx/>
              <a:buChar char="-"/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Describes the mass spectrum satisfactorily (has more degrees of freedom)</a:t>
            </a:r>
          </a:p>
          <a:p>
            <a:pPr marL="800100" lvl="1" indent="-342900">
              <a:buFontTx/>
              <a:buChar char="-"/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KK molecule has also been proposed</a:t>
            </a:r>
          </a:p>
          <a:p>
            <a:pPr marL="800100" lvl="1" indent="-342900">
              <a:buFontTx/>
              <a:buChar char="-"/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Could also add a scalar glueball component…</a:t>
            </a:r>
          </a:p>
          <a:p>
            <a:pPr marL="1257300" lvl="2" indent="-342900">
              <a:buFontTx/>
              <a:buChar char="-"/>
            </a:pP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>
              <a:buFontTx/>
              <a:buChar char="-"/>
            </a:pP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D8A7F693-35F0-20D6-FBB7-869B8DBB8BB8}"/>
                  </a:ext>
                </a:extLst>
              </p:cNvPr>
              <p:cNvSpPr txBox="1"/>
              <p:nvPr/>
            </p:nvSpPr>
            <p:spPr>
              <a:xfrm>
                <a:off x="3202522" y="306722"/>
                <a:ext cx="512840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000" b="0" i="0" dirty="0"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What is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4000" b="0" i="1" smtClean="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S" sz="4000" b="0" i="1" smtClean="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s-ES" sz="4000" b="0" i="1" smtClean="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s-ES" sz="4000" b="0" i="1" smtClean="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s-ES" sz="4000" b="0" i="1" smtClean="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980</m:t>
                        </m:r>
                      </m:e>
                    </m:d>
                  </m:oMath>
                </a14:m>
                <a:endParaRPr lang="en-GB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D8A7F693-35F0-20D6-FBB7-869B8DBB8B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2522" y="306722"/>
                <a:ext cx="5128408" cy="707886"/>
              </a:xfrm>
              <a:prstGeom prst="rect">
                <a:avLst/>
              </a:prstGeom>
              <a:blipFill>
                <a:blip r:embed="rId3"/>
                <a:stretch>
                  <a:fillRect t="-16071" b="-3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6B405819-5F60-99B5-76B3-33579A6F4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E4E2E-0A32-5B45-856E-DAECE77C0CB0}" type="slidenum">
              <a:rPr lang="en-GB" smtClean="0"/>
              <a:t>10</a:t>
            </a:fld>
            <a:endParaRPr lang="en-GB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9CCFAC4-7153-8106-FC52-CDC9675AEB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1775" y="4467221"/>
            <a:ext cx="8868450" cy="195542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9382A89-68FD-BC06-2FFC-0F89871553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4085" y="2982167"/>
            <a:ext cx="1790700" cy="381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4EB8918-B68F-743E-9D00-8AF24AA404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5730" y="3555807"/>
            <a:ext cx="193040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396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B38DC80D-E555-FC55-F953-BA2DCC24F6D5}"/>
                  </a:ext>
                </a:extLst>
              </p:cNvPr>
              <p:cNvSpPr txBox="1"/>
              <p:nvPr/>
            </p:nvSpPr>
            <p:spPr>
              <a:xfrm>
                <a:off x="3175227" y="409790"/>
                <a:ext cx="512840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000" b="0" i="0" dirty="0"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Why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4000" b="0" i="1" smtClean="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S" sz="4000" b="0" i="1" smtClean="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s-ES" sz="4000" b="0" i="1" smtClean="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s-ES" sz="4000" b="0" i="1" smtClean="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s-ES" sz="4000" b="0" i="1" smtClean="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980</m:t>
                        </m:r>
                      </m:e>
                    </m:d>
                  </m:oMath>
                </a14:m>
                <a:endParaRPr lang="en-GB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B38DC80D-E555-FC55-F953-BA2DCC24F6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227" y="409790"/>
                <a:ext cx="5128408" cy="707886"/>
              </a:xfrm>
              <a:prstGeom prst="rect">
                <a:avLst/>
              </a:prstGeom>
              <a:blipFill>
                <a:blip r:embed="rId3"/>
                <a:stretch>
                  <a:fillRect t="-16071" b="-3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uadroTexto 1">
            <a:extLst>
              <a:ext uri="{FF2B5EF4-FFF2-40B4-BE49-F238E27FC236}">
                <a16:creationId xmlns:a16="http://schemas.microsoft.com/office/drawing/2014/main" id="{76063D0D-CF10-D989-1F31-7B94011ECF54}"/>
              </a:ext>
            </a:extLst>
          </p:cNvPr>
          <p:cNvSpPr txBox="1"/>
          <p:nvPr/>
        </p:nvSpPr>
        <p:spPr>
          <a:xfrm>
            <a:off x="447842" y="2024165"/>
            <a:ext cx="1155040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Tx/>
              <a:buChar char="-"/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one of the lighter scalar particles</a:t>
            </a:r>
          </a:p>
          <a:p>
            <a:pPr marL="800100" lvl="1" indent="-342900">
              <a:buFontTx/>
              <a:buChar char="-"/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common</a:t>
            </a:r>
          </a:p>
          <a:p>
            <a:pPr marL="800100" lvl="1" indent="-342900">
              <a:buFontTx/>
              <a:buChar char="-"/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 strong candidate for an exotic quark state</a:t>
            </a:r>
          </a:p>
          <a:p>
            <a:pPr marL="800100" lvl="1" indent="-342900">
              <a:buFontTx/>
              <a:buChar char="-"/>
            </a:pP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Tx/>
              <a:buChar char="-"/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Exploring the nature of these exotic bound states could enhance our understanding of QCD</a:t>
            </a:r>
          </a:p>
          <a:p>
            <a:pPr marL="1257300" lvl="2" indent="-342900">
              <a:buFontTx/>
              <a:buChar char="-"/>
            </a:pP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>
              <a:buFontTx/>
              <a:buChar char="-"/>
            </a:pP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31EA924-2FD3-393D-197D-00460BEEA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E4E2E-0A32-5B45-856E-DAECE77C0CB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8025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B38DC80D-E555-FC55-F953-BA2DCC24F6D5}"/>
              </a:ext>
            </a:extLst>
          </p:cNvPr>
          <p:cNvSpPr txBox="1"/>
          <p:nvPr/>
        </p:nvSpPr>
        <p:spPr>
          <a:xfrm>
            <a:off x="833982" y="1014608"/>
            <a:ext cx="2673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Overview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76063D0D-CF10-D989-1F31-7B94011ECF54}"/>
                  </a:ext>
                </a:extLst>
              </p:cNvPr>
              <p:cNvSpPr txBox="1"/>
              <p:nvPr/>
            </p:nvSpPr>
            <p:spPr>
              <a:xfrm>
                <a:off x="2170912" y="2580962"/>
                <a:ext cx="6551657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Tx/>
                  <a:buChar char="-"/>
                </a:pPr>
                <a:r>
                  <a:rPr lang="en-GB" sz="3200" b="0" i="0" dirty="0"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What is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3200" b="0" i="1" smtClean="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S" sz="3200" b="0" i="1" smtClean="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s-ES" sz="3200" b="0" i="1" smtClean="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s-ES" sz="3200" b="0" i="1" smtClean="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s-ES" sz="3200" b="0" i="1" smtClean="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980</m:t>
                        </m:r>
                      </m:e>
                    </m:d>
                  </m:oMath>
                </a14:m>
                <a:endParaRPr lang="es-ES" sz="3200" b="0" i="0" dirty="0">
                  <a:effectLst/>
                  <a:highlight>
                    <a:srgbClr val="FFFF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Tx/>
                  <a:buChar char="-"/>
                </a:pPr>
                <a:r>
                  <a:rPr lang="en-GB" sz="3200" b="0" i="0" dirty="0"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How do we approach it in this work (and all that is needed to do so)</a:t>
                </a:r>
              </a:p>
              <a:p>
                <a:pPr marL="342900" indent="-342900">
                  <a:buFontTx/>
                  <a:buChar char="-"/>
                </a:pPr>
                <a:r>
                  <a:rPr lang="en-GB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Main results</a:t>
                </a:r>
              </a:p>
              <a:p>
                <a:pPr marL="342900" indent="-342900">
                  <a:buFontTx/>
                  <a:buChar char="-"/>
                </a:pPr>
                <a:r>
                  <a:rPr lang="en-GB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Conclusions</a:t>
                </a:r>
              </a:p>
            </p:txBody>
          </p:sp>
        </mc:Choice>
        <mc:Fallback xmlns="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76063D0D-CF10-D989-1F31-7B94011ECF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0912" y="2580962"/>
                <a:ext cx="6551657" cy="2554545"/>
              </a:xfrm>
              <a:prstGeom prst="rect">
                <a:avLst/>
              </a:prstGeom>
              <a:blipFill>
                <a:blip r:embed="rId3"/>
                <a:stretch>
                  <a:fillRect l="-1934" t="-2970" r="-2515" b="-69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B3244C61-5F1D-CC4E-7913-0C132B332367}"/>
              </a:ext>
            </a:extLst>
          </p:cNvPr>
          <p:cNvCxnSpPr/>
          <p:nvPr/>
        </p:nvCxnSpPr>
        <p:spPr>
          <a:xfrm flipH="1" flipV="1">
            <a:off x="8722569" y="3429000"/>
            <a:ext cx="1392072" cy="128288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6C79339A-622D-6152-8B9C-614CCB18B79C}"/>
              </a:ext>
            </a:extLst>
          </p:cNvPr>
          <p:cNvSpPr txBox="1"/>
          <p:nvPr/>
        </p:nvSpPr>
        <p:spPr>
          <a:xfrm>
            <a:off x="9689910" y="4766175"/>
            <a:ext cx="1358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are here!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01030C7-944A-8ECC-6327-DFA032B27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E4E2E-0A32-5B45-856E-DAECE77C0CB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950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239E05C9-B2B5-549F-EC36-C442A176CAB0}"/>
              </a:ext>
            </a:extLst>
          </p:cNvPr>
          <p:cNvSpPr txBox="1"/>
          <p:nvPr/>
        </p:nvSpPr>
        <p:spPr>
          <a:xfrm>
            <a:off x="1009934" y="306722"/>
            <a:ext cx="7997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en-GB" sz="40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do we approach it in this work?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1C493580-00CD-3A47-5A11-1704D01F5C87}"/>
                  </a:ext>
                </a:extLst>
              </p:cNvPr>
              <p:cNvSpPr txBox="1"/>
              <p:nvPr/>
            </p:nvSpPr>
            <p:spPr>
              <a:xfrm>
                <a:off x="1758960" y="3125283"/>
                <a:ext cx="8237781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Tx/>
                  <a:buChar char="-"/>
                </a:pPr>
                <a:r>
                  <a:rPr lang="en-GB" sz="3200" dirty="0"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GB" sz="3200" b="0" i="0" dirty="0"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ecays into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3200" b="0" i="1" smtClean="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S" sz="3200" b="0" i="1" smtClean="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s-ES" sz="3200" b="0" i="1" smtClean="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s-ES" sz="3200" b="0" i="1" smtClean="0">
                        <a:effectLst/>
                        <a:highlight>
                          <a:srgbClr val="FFFFFF"/>
                        </a:highligh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(980)</m:t>
                    </m:r>
                  </m:oMath>
                </a14:m>
                <a:r>
                  <a:rPr lang="en-GB" sz="3200" b="0" i="0" dirty="0"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explore its nature!</a:t>
                </a:r>
              </a:p>
              <a:p>
                <a:pPr marL="342900" indent="-342900">
                  <a:buFontTx/>
                  <a:buChar char="-"/>
                </a:pPr>
                <a:endParaRPr lang="en-GB" sz="3200" dirty="0">
                  <a:highlight>
                    <a:srgbClr val="FFFF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buFontTx/>
                  <a:buChar char="-"/>
                </a:pPr>
                <a:r>
                  <a:rPr lang="en-GB" sz="3200" dirty="0"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Which decay do we choose?</a:t>
                </a:r>
              </a:p>
              <a:p>
                <a:pPr marL="457200" indent="-457200">
                  <a:buFontTx/>
                  <a:buChar char="-"/>
                </a:pPr>
                <a:r>
                  <a:rPr lang="en-GB" sz="3200" b="0" i="0" dirty="0"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How do we explore it?</a:t>
                </a:r>
                <a:endParaRPr lang="en-GB" sz="3200" dirty="0">
                  <a:highlight>
                    <a:srgbClr val="FFFF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Tx/>
                  <a:buChar char="-"/>
                </a:pPr>
                <a:endParaRPr lang="en-GB" sz="3200" b="0" i="0" dirty="0">
                  <a:effectLst/>
                  <a:highlight>
                    <a:srgbClr val="FFFF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Tx/>
                  <a:buChar char="-"/>
                </a:pPr>
                <a:endParaRPr lang="en-GB" sz="3200" dirty="0">
                  <a:highlight>
                    <a:srgbClr val="FFFF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Tx/>
                  <a:buChar char="-"/>
                </a:pPr>
                <a:endParaRPr lang="en-GB" sz="3200" b="0" i="0" dirty="0">
                  <a:effectLst/>
                  <a:highlight>
                    <a:srgbClr val="FFFF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1C493580-00CD-3A47-5A11-1704D01F5C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960" y="3125283"/>
                <a:ext cx="8237781" cy="3539430"/>
              </a:xfrm>
              <a:prstGeom prst="rect">
                <a:avLst/>
              </a:prstGeom>
              <a:blipFill>
                <a:blip r:embed="rId4"/>
                <a:stretch>
                  <a:fillRect l="-1538" t="-2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D668989C-9490-F0AB-D3C5-8ABEA7232AB6}"/>
                  </a:ext>
                </a:extLst>
              </p:cNvPr>
              <p:cNvSpPr txBox="1"/>
              <p:nvPr/>
            </p:nvSpPr>
            <p:spPr>
              <a:xfrm>
                <a:off x="177421" y="1367880"/>
                <a:ext cx="591857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3200" b="0" i="1" smtClean="0"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ES" sz="3200" b="0" i="1" smtClean="0"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s-ES" sz="3200" b="0" i="1" smtClean="0"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s-ES" sz="3200" b="0" i="1" smtClean="0"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s-ES" sz="3200" b="0" i="1" smtClean="0"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980</m:t>
                          </m:r>
                        </m:e>
                      </m:d>
                      <m:r>
                        <a:rPr lang="es-ES" sz="3200" b="0" i="1" smtClean="0">
                          <a:effectLst/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r>
                        <a:rPr lang="es-ES" sz="3200" b="0" i="1" smtClean="0">
                          <a:effectLst/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𝑓</m:t>
                      </m:r>
                    </m:oMath>
                  </m:oMathPara>
                </a14:m>
                <a:endParaRPr lang="en-GB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D668989C-9490-F0AB-D3C5-8ABEA7232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21" y="1367880"/>
                <a:ext cx="5918578" cy="584775"/>
              </a:xfrm>
              <a:prstGeom prst="rect">
                <a:avLst/>
              </a:prstGeom>
              <a:blipFill>
                <a:blip r:embed="rId5"/>
                <a:stretch>
                  <a:fillRect b="-234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E48A0BB5-96EF-1A35-0A31-497CE6CDB87B}"/>
                  </a:ext>
                </a:extLst>
              </p:cNvPr>
              <p:cNvSpPr txBox="1"/>
              <p:nvPr/>
            </p:nvSpPr>
            <p:spPr>
              <a:xfrm>
                <a:off x="5877851" y="1357532"/>
                <a:ext cx="591857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3200" b="0" i="1" smtClean="0">
                          <a:effectLst/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𝐼</m:t>
                      </m:r>
                      <m:r>
                        <a:rPr lang="es-ES" sz="3200" b="0" i="1" smtClean="0">
                          <a:effectLst/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s-ES" sz="3200" b="0" i="1" smtClean="0"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ES" sz="3200" b="0" i="1" smtClean="0"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s-ES" sz="3200" b="0" i="1" smtClean="0"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s-ES" sz="3200" b="0" i="1" smtClean="0"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s-ES" sz="3200" b="0" i="1" smtClean="0">
                              <a:effectLst/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980</m:t>
                          </m:r>
                        </m:e>
                      </m:d>
                    </m:oMath>
                  </m:oMathPara>
                </a14:m>
                <a:endParaRPr lang="en-GB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E48A0BB5-96EF-1A35-0A31-497CE6CDB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7851" y="1357532"/>
                <a:ext cx="5918578" cy="584775"/>
              </a:xfrm>
              <a:prstGeom prst="rect">
                <a:avLst/>
              </a:prstGeom>
              <a:blipFill>
                <a:blip r:embed="rId6"/>
                <a:stretch>
                  <a:fillRect b="-212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uadroTexto 5">
            <a:extLst>
              <a:ext uri="{FF2B5EF4-FFF2-40B4-BE49-F238E27FC236}">
                <a16:creationId xmlns:a16="http://schemas.microsoft.com/office/drawing/2014/main" id="{B92DF12D-4357-5FE6-FC12-DA8EEC271F3B}"/>
              </a:ext>
            </a:extLst>
          </p:cNvPr>
          <p:cNvSpPr txBox="1"/>
          <p:nvPr/>
        </p:nvSpPr>
        <p:spPr>
          <a:xfrm>
            <a:off x="5649493" y="1378228"/>
            <a:ext cx="893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0" i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endParaRPr lang="en-GB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23FDD670-CF14-ED2A-A893-68D43F04D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E4E2E-0A32-5B45-856E-DAECE77C0CB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39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239E05C9-B2B5-549F-EC36-C442A176CAB0}"/>
              </a:ext>
            </a:extLst>
          </p:cNvPr>
          <p:cNvSpPr txBox="1"/>
          <p:nvPr/>
        </p:nvSpPr>
        <p:spPr>
          <a:xfrm>
            <a:off x="1009934" y="306722"/>
            <a:ext cx="7997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en-GB" sz="40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do we approach it in this work?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1C493580-00CD-3A47-5A11-1704D01F5C87}"/>
                  </a:ext>
                </a:extLst>
              </p:cNvPr>
              <p:cNvSpPr txBox="1"/>
              <p:nvPr/>
            </p:nvSpPr>
            <p:spPr>
              <a:xfrm>
                <a:off x="1820617" y="2062192"/>
                <a:ext cx="8237781" cy="21599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Which decay do we choose?</a:t>
                </a:r>
              </a:p>
              <a:p>
                <a:pPr marL="342900" indent="-342900">
                  <a:buFontTx/>
                  <a:buChar char="-"/>
                </a:pPr>
                <a:endParaRPr lang="en-GB" sz="3200" b="0" i="0" dirty="0">
                  <a:effectLst/>
                  <a:highlight>
                    <a:srgbClr val="FFFF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sz="3200" b="0" i="1" smtClean="0"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es-ES" sz="3200" b="0" i="1" smtClean="0"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  <m:sub>
                          <m:d>
                            <m:dPr>
                              <m:ctrlPr>
                                <a:rPr lang="es-ES" sz="3200" b="0" i="1" smtClean="0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s-ES" sz="3200" b="0" i="1" smtClean="0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e>
                          </m:d>
                        </m:sub>
                        <m:sup>
                          <m:r>
                            <a:rPr lang="es-ES" sz="3200" b="0" i="1" smtClean="0"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s-ES" sz="3200" b="0" i="1" smtClean="0"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s-ES" sz="3200" b="0" i="1" smtClean="0"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s-ES" sz="3200" b="0" i="1" smtClean="0"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s-ES" sz="3200" b="0" i="1" smtClean="0"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s-ES" sz="3200" b="0" i="1" smtClean="0"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s-ES" sz="3200" b="0" i="1" smtClean="0"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980</m:t>
                          </m:r>
                        </m:e>
                      </m:d>
                      <m:sSup>
                        <m:sSupPr>
                          <m:ctrlPr>
                            <a:rPr lang="es-ES" sz="3200" b="0" i="1" smtClean="0"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s-ES" sz="3200" b="0" i="1" smtClean="0"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s-ES" sz="3200" b="0" i="1" smtClean="0"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</m:sup>
                      </m:sSup>
                      <m:sSup>
                        <m:sSupPr>
                          <m:ctrlPr>
                            <a:rPr lang="es-ES" sz="3200" b="0" i="1" smtClean="0"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s-ES" sz="3200" b="0" i="1" smtClean="0"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s-ES" sz="3200" b="0" i="1" smtClean="0"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</m:sup>
                      </m:sSup>
                      <m:r>
                        <a:rPr lang="es-ES" sz="3200" b="0" i="1" smtClean="0">
                          <a:highlight>
                            <a:srgbClr val="FFFFFF"/>
                          </a:highlight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GB" sz="3200" dirty="0">
                  <a:highlight>
                    <a:srgbClr val="FFFF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Tx/>
                  <a:buChar char="-"/>
                </a:pPr>
                <a:endParaRPr lang="en-GB" sz="3200" b="0" i="0" dirty="0">
                  <a:effectLst/>
                  <a:highlight>
                    <a:srgbClr val="FFFF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1C493580-00CD-3A47-5A11-1704D01F5C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617" y="2062192"/>
                <a:ext cx="8237781" cy="2159950"/>
              </a:xfrm>
              <a:prstGeom prst="rect">
                <a:avLst/>
              </a:prstGeom>
              <a:blipFill>
                <a:blip r:embed="rId4"/>
                <a:stretch>
                  <a:fillRect l="-1849" t="-35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9DE98683-C791-C09F-FCFC-680905792836}"/>
                  </a:ext>
                </a:extLst>
              </p:cNvPr>
              <p:cNvSpPr txBox="1"/>
              <p:nvPr/>
            </p:nvSpPr>
            <p:spPr>
              <a:xfrm>
                <a:off x="1311779" y="4294247"/>
                <a:ext cx="925545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3200" u="sng" dirty="0"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Rare </a:t>
                </a:r>
                <a14:m>
                  <m:oMath xmlns:m="http://schemas.openxmlformats.org/officeDocument/2006/math">
                    <m:r>
                      <a:rPr lang="es-ES" sz="3200" b="0" i="1" u="sng" smtClean="0">
                        <a:highlight>
                          <a:srgbClr val="FFFFFF"/>
                        </a:highligh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GB" sz="3200" u="sng" dirty="0"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decay</a:t>
                </a:r>
                <a:r>
                  <a:rPr lang="en-GB" sz="3200" dirty="0"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with no other hadrons in the final state, muons easy to reconstruct.</a:t>
                </a:r>
                <a:endParaRPr lang="en-GB" sz="3200" b="0" i="0" dirty="0">
                  <a:effectLst/>
                  <a:highlight>
                    <a:srgbClr val="FFFF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9DE98683-C791-C09F-FCFC-6809057928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1779" y="4294247"/>
                <a:ext cx="9255456" cy="1077218"/>
              </a:xfrm>
              <a:prstGeom prst="rect">
                <a:avLst/>
              </a:prstGeom>
              <a:blipFill>
                <a:blip r:embed="rId5"/>
                <a:stretch>
                  <a:fillRect l="-1646" t="-5814" b="-162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D0D63BB-ADE2-DA47-5DFF-9C531C603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E4E2E-0A32-5B45-856E-DAECE77C0CB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503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239E05C9-B2B5-549F-EC36-C442A176CAB0}"/>
              </a:ext>
            </a:extLst>
          </p:cNvPr>
          <p:cNvSpPr txBox="1"/>
          <p:nvPr/>
        </p:nvSpPr>
        <p:spPr>
          <a:xfrm>
            <a:off x="1009934" y="306722"/>
            <a:ext cx="7997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en-GB" sz="40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do we approach it in this work?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C493580-00CD-3A47-5A11-1704D01F5C87}"/>
              </a:ext>
            </a:extLst>
          </p:cNvPr>
          <p:cNvSpPr txBox="1"/>
          <p:nvPr/>
        </p:nvSpPr>
        <p:spPr>
          <a:xfrm>
            <a:off x="1834265" y="1734876"/>
            <a:ext cx="823778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- How do we explore it?</a:t>
            </a:r>
          </a:p>
          <a:p>
            <a:pPr marL="342900" indent="-342900">
              <a:buFontTx/>
              <a:buChar char="-"/>
            </a:pPr>
            <a:endParaRPr lang="en-GB" sz="3200" b="0" i="0" dirty="0">
              <a:effectLst/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2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See how observables are influenced by the form factors.</a:t>
            </a:r>
          </a:p>
          <a:p>
            <a:endParaRPr lang="en-GB" sz="3200" dirty="0"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2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Show how feasible it is to extract the form factors from data.</a:t>
            </a:r>
          </a:p>
          <a:p>
            <a:pPr marL="342900" indent="-342900">
              <a:buFontTx/>
              <a:buChar char="-"/>
            </a:pPr>
            <a:endParaRPr lang="en-GB" sz="3200" b="0" i="0" dirty="0">
              <a:effectLst/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A3EC223-9E20-E056-E11E-C13EBC096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E4E2E-0A32-5B45-856E-DAECE77C0CB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112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B38DC80D-E555-FC55-F953-BA2DCC24F6D5}"/>
              </a:ext>
            </a:extLst>
          </p:cNvPr>
          <p:cNvSpPr txBox="1"/>
          <p:nvPr/>
        </p:nvSpPr>
        <p:spPr>
          <a:xfrm>
            <a:off x="833982" y="1014608"/>
            <a:ext cx="2673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Overview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76063D0D-CF10-D989-1F31-7B94011ECF54}"/>
                  </a:ext>
                </a:extLst>
              </p:cNvPr>
              <p:cNvSpPr txBox="1"/>
              <p:nvPr/>
            </p:nvSpPr>
            <p:spPr>
              <a:xfrm>
                <a:off x="2170912" y="2580962"/>
                <a:ext cx="6551657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Tx/>
                  <a:buChar char="-"/>
                </a:pPr>
                <a:r>
                  <a:rPr lang="en-GB" sz="3200" b="0" i="0" dirty="0"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What is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3200" b="0" i="1" smtClean="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S" sz="3200" b="0" i="1" smtClean="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s-ES" sz="3200" b="0" i="1" smtClean="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s-ES" sz="3200" b="0" i="1" smtClean="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s-ES" sz="3200" b="0" i="1" smtClean="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980</m:t>
                        </m:r>
                      </m:e>
                    </m:d>
                  </m:oMath>
                </a14:m>
                <a:endParaRPr lang="es-ES" sz="3200" b="0" i="0" dirty="0">
                  <a:effectLst/>
                  <a:highlight>
                    <a:srgbClr val="FFFF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Tx/>
                  <a:buChar char="-"/>
                </a:pPr>
                <a:r>
                  <a:rPr lang="en-GB" sz="3200" b="0" i="0" dirty="0"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How do we approach it in this work (and all that is needed to do so)</a:t>
                </a:r>
              </a:p>
              <a:p>
                <a:pPr marL="342900" indent="-342900">
                  <a:buFontTx/>
                  <a:buChar char="-"/>
                </a:pPr>
                <a:r>
                  <a:rPr lang="en-GB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Main results</a:t>
                </a:r>
              </a:p>
              <a:p>
                <a:pPr marL="342900" indent="-342900">
                  <a:buFontTx/>
                  <a:buChar char="-"/>
                </a:pPr>
                <a:r>
                  <a:rPr lang="en-GB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Conclusions</a:t>
                </a:r>
              </a:p>
            </p:txBody>
          </p:sp>
        </mc:Choice>
        <mc:Fallback xmlns="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76063D0D-CF10-D989-1F31-7B94011ECF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0912" y="2580962"/>
                <a:ext cx="6551657" cy="2554545"/>
              </a:xfrm>
              <a:prstGeom prst="rect">
                <a:avLst/>
              </a:prstGeom>
              <a:blipFill>
                <a:blip r:embed="rId3"/>
                <a:stretch>
                  <a:fillRect l="-1934" t="-2970" r="-2515" b="-69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B3244C61-5F1D-CC4E-7913-0C132B332367}"/>
              </a:ext>
            </a:extLst>
          </p:cNvPr>
          <p:cNvCxnSpPr>
            <a:cxnSpLocks/>
          </p:cNvCxnSpPr>
          <p:nvPr/>
        </p:nvCxnSpPr>
        <p:spPr>
          <a:xfrm flipH="1" flipV="1">
            <a:off x="7833815" y="3889612"/>
            <a:ext cx="2280826" cy="8222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6C79339A-622D-6152-8B9C-614CCB18B79C}"/>
              </a:ext>
            </a:extLst>
          </p:cNvPr>
          <p:cNvSpPr txBox="1"/>
          <p:nvPr/>
        </p:nvSpPr>
        <p:spPr>
          <a:xfrm>
            <a:off x="9689910" y="4766175"/>
            <a:ext cx="1358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are here!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2C732484-03A1-35E7-4604-04AA9EC29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E4E2E-0A32-5B45-856E-DAECE77C0CB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270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>
                <a:extLst>
                  <a:ext uri="{FF2B5EF4-FFF2-40B4-BE49-F238E27FC236}">
                    <a16:creationId xmlns:a16="http://schemas.microsoft.com/office/drawing/2014/main" id="{268A0B8E-1422-A927-927D-03B1CD0646C4}"/>
                  </a:ext>
                </a:extLst>
              </p:cNvPr>
              <p:cNvSpPr/>
              <p:nvPr/>
            </p:nvSpPr>
            <p:spPr>
              <a:xfrm>
                <a:off x="2202317" y="1835009"/>
                <a:ext cx="2279737" cy="113986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Rare B decays</a:t>
                </a:r>
              </a:p>
              <a:p>
                <a:pPr algn="ctr"/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s-E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s-E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s-E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ℓℓ</m:t>
                    </m:r>
                  </m:oMath>
                </a14:m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" name="Rectángulo 3">
                <a:extLst>
                  <a:ext uri="{FF2B5EF4-FFF2-40B4-BE49-F238E27FC236}">
                    <a16:creationId xmlns:a16="http://schemas.microsoft.com/office/drawing/2014/main" id="{268A0B8E-1422-A927-927D-03B1CD0646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2317" y="1835009"/>
                <a:ext cx="2279737" cy="113986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ángulo 4">
            <a:extLst>
              <a:ext uri="{FF2B5EF4-FFF2-40B4-BE49-F238E27FC236}">
                <a16:creationId xmlns:a16="http://schemas.microsoft.com/office/drawing/2014/main" id="{F0F1A3FC-D829-1783-B46D-0710774E12B1}"/>
              </a:ext>
            </a:extLst>
          </p:cNvPr>
          <p:cNvSpPr/>
          <p:nvPr/>
        </p:nvSpPr>
        <p:spPr>
          <a:xfrm>
            <a:off x="5766844" y="1835009"/>
            <a:ext cx="1457194" cy="6012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WET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35E7F8E-F1E1-BBF5-40D2-63BD1DB4CF5A}"/>
              </a:ext>
            </a:extLst>
          </p:cNvPr>
          <p:cNvSpPr/>
          <p:nvPr/>
        </p:nvSpPr>
        <p:spPr>
          <a:xfrm>
            <a:off x="8445327" y="1835010"/>
            <a:ext cx="2279737" cy="1139869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Extract WCs</a:t>
            </a:r>
          </a:p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data</a:t>
            </a:r>
          </a:p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(can include NP!)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3564065-1E03-E465-8AA8-07D598B2148B}"/>
              </a:ext>
            </a:extLst>
          </p:cNvPr>
          <p:cNvSpPr/>
          <p:nvPr/>
        </p:nvSpPr>
        <p:spPr>
          <a:xfrm>
            <a:off x="8445327" y="3566734"/>
            <a:ext cx="2279737" cy="113986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Extract form factors from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854A3785-FF12-007C-8713-C8CFEC84B148}"/>
                  </a:ext>
                </a:extLst>
              </p:cNvPr>
              <p:cNvSpPr/>
              <p:nvPr/>
            </p:nvSpPr>
            <p:spPr>
              <a:xfrm>
                <a:off x="2202317" y="3567778"/>
                <a:ext cx="2279737" cy="1139869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Rare B decays</a:t>
                </a:r>
              </a:p>
              <a:p>
                <a:pPr algn="ctr"/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980</m:t>
                        </m:r>
                      </m:e>
                    </m:d>
                  </m:oMath>
                </a14:m>
                <a:endParaRPr lang="es-ES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s-E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s-E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  <m:r>
                      <a:rPr lang="es-E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ℓℓ</m:t>
                    </m:r>
                  </m:oMath>
                </a14:m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too!)</a:t>
                </a:r>
              </a:p>
            </p:txBody>
          </p:sp>
        </mc:Choice>
        <mc:Fallback xmlns=""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854A3785-FF12-007C-8713-C8CFEC84B1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2317" y="3567778"/>
                <a:ext cx="2279737" cy="11398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ángulo 8">
            <a:extLst>
              <a:ext uri="{FF2B5EF4-FFF2-40B4-BE49-F238E27FC236}">
                <a16:creationId xmlns:a16="http://schemas.microsoft.com/office/drawing/2014/main" id="{6449FE7A-44D5-83F9-B099-DF8CAFD47031}"/>
              </a:ext>
            </a:extLst>
          </p:cNvPr>
          <p:cNvSpPr/>
          <p:nvPr/>
        </p:nvSpPr>
        <p:spPr>
          <a:xfrm>
            <a:off x="410056" y="2104318"/>
            <a:ext cx="1707712" cy="6012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Usual approach: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1C7FACE0-0D42-D039-775C-2B26C8925773}"/>
              </a:ext>
            </a:extLst>
          </p:cNvPr>
          <p:cNvSpPr/>
          <p:nvPr/>
        </p:nvSpPr>
        <p:spPr>
          <a:xfrm>
            <a:off x="534271" y="3836043"/>
            <a:ext cx="1582453" cy="6012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approach:</a:t>
            </a:r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1C57DCFD-3560-F298-FA32-6E65DFE04913}"/>
              </a:ext>
            </a:extLst>
          </p:cNvPr>
          <p:cNvCxnSpPr/>
          <p:nvPr/>
        </p:nvCxnSpPr>
        <p:spPr>
          <a:xfrm>
            <a:off x="4921337" y="2404943"/>
            <a:ext cx="313150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BB4AEC87-8CA8-746C-0033-4629F67C0BD5}"/>
              </a:ext>
            </a:extLst>
          </p:cNvPr>
          <p:cNvCxnSpPr>
            <a:cxnSpLocks/>
          </p:cNvCxnSpPr>
          <p:nvPr/>
        </p:nvCxnSpPr>
        <p:spPr>
          <a:xfrm>
            <a:off x="4648200" y="4157543"/>
            <a:ext cx="370944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ángulo 13">
            <a:extLst>
              <a:ext uri="{FF2B5EF4-FFF2-40B4-BE49-F238E27FC236}">
                <a16:creationId xmlns:a16="http://schemas.microsoft.com/office/drawing/2014/main" id="{E862837A-02DF-40FB-3F0E-776143205C4D}"/>
              </a:ext>
            </a:extLst>
          </p:cNvPr>
          <p:cNvSpPr/>
          <p:nvPr/>
        </p:nvSpPr>
        <p:spPr>
          <a:xfrm>
            <a:off x="4368800" y="3613185"/>
            <a:ext cx="4190997" cy="6012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WET + </a:t>
            </a:r>
            <a:r>
              <a:rPr lang="en-GB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WCs from other B decays</a:t>
            </a:r>
          </a:p>
        </p:txBody>
      </p: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323BD3FD-5A64-E563-BF0C-FEF885D2F299}"/>
              </a:ext>
            </a:extLst>
          </p:cNvPr>
          <p:cNvCxnSpPr>
            <a:cxnSpLocks/>
          </p:cNvCxnSpPr>
          <p:nvPr/>
        </p:nvCxnSpPr>
        <p:spPr>
          <a:xfrm flipH="1">
            <a:off x="7224038" y="3043772"/>
            <a:ext cx="1133606" cy="620558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3E722B9E-F1B2-FDB2-0F01-9945C4B99A71}"/>
                  </a:ext>
                </a:extLst>
              </p:cNvPr>
              <p:cNvSpPr/>
              <p:nvPr/>
            </p:nvSpPr>
            <p:spPr>
              <a:xfrm>
                <a:off x="5347221" y="5206598"/>
                <a:ext cx="2279737" cy="1139869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Infer information about the nature of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(980)</m:t>
                    </m:r>
                  </m:oMath>
                </a14:m>
                <a:endParaRPr lang="en-GB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ángulo 17">
                <a:extLst>
                  <a:ext uri="{FF2B5EF4-FFF2-40B4-BE49-F238E27FC236}">
                    <a16:creationId xmlns:a16="http://schemas.microsoft.com/office/drawing/2014/main" id="{3E722B9E-F1B2-FDB2-0F01-9945C4B99A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7221" y="5206598"/>
                <a:ext cx="2279737" cy="1139869"/>
              </a:xfrm>
              <a:prstGeom prst="rect">
                <a:avLst/>
              </a:prstGeom>
              <a:blipFill>
                <a:blip r:embed="rId4"/>
                <a:stretch>
                  <a:fillRect l="-1099" r="-32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A1441EA1-EC6B-B9B7-49A1-5AB0D75EACBE}"/>
              </a:ext>
            </a:extLst>
          </p:cNvPr>
          <p:cNvCxnSpPr>
            <a:cxnSpLocks/>
          </p:cNvCxnSpPr>
          <p:nvPr/>
        </p:nvCxnSpPr>
        <p:spPr>
          <a:xfrm flipH="1">
            <a:off x="7790841" y="4773929"/>
            <a:ext cx="566803" cy="432669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EDD49B2-A65C-EF5B-7754-E38322DC6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E4E2E-0A32-5B45-856E-DAECE77C0CB0}" type="slidenum">
              <a:rPr lang="en-GB" smtClean="0"/>
              <a:t>17</a:t>
            </a:fld>
            <a:endParaRPr lang="en-GB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BCC1136-F751-7CAB-7D25-80C3C24AB6EA}"/>
              </a:ext>
            </a:extLst>
          </p:cNvPr>
          <p:cNvSpPr txBox="1"/>
          <p:nvPr/>
        </p:nvSpPr>
        <p:spPr>
          <a:xfrm>
            <a:off x="1233253" y="296839"/>
            <a:ext cx="9270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Flowchart of our approach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7488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AF8122B-3DDA-46B4-EB40-85A644BE5086}"/>
              </a:ext>
            </a:extLst>
          </p:cNvPr>
          <p:cNvSpPr txBox="1"/>
          <p:nvPr/>
        </p:nvSpPr>
        <p:spPr>
          <a:xfrm>
            <a:off x="1694556" y="1117736"/>
            <a:ext cx="7682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32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Weak Effective Field Theory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6624F0F-1551-38A1-7157-801A36FAC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702511"/>
            <a:ext cx="7772400" cy="296978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68D22A3-7687-1D57-2094-A50C5FCB1D1A}"/>
              </a:ext>
            </a:extLst>
          </p:cNvPr>
          <p:cNvSpPr txBox="1"/>
          <p:nvPr/>
        </p:nvSpPr>
        <p:spPr>
          <a:xfrm>
            <a:off x="2674780" y="5956871"/>
            <a:ext cx="67025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will use the Wilson coefficients determined from the SM and from data on other decays with the same quark level transition.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820D2256-DDD2-D1D4-BE38-A492ED36F937}"/>
                  </a:ext>
                </a:extLst>
              </p:cNvPr>
              <p:cNvSpPr txBox="1"/>
              <p:nvPr/>
            </p:nvSpPr>
            <p:spPr>
              <a:xfrm>
                <a:off x="8044740" y="5276110"/>
                <a:ext cx="59182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(4)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820D2256-DDD2-D1D4-BE38-A492ED36F9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740" y="5276110"/>
                <a:ext cx="591829" cy="400110"/>
              </a:xfrm>
              <a:prstGeom prst="rect">
                <a:avLst/>
              </a:prstGeom>
              <a:blipFill>
                <a:blip r:embed="rId4"/>
                <a:stretch>
                  <a:fillRect b="-156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agen 10">
            <a:extLst>
              <a:ext uri="{FF2B5EF4-FFF2-40B4-BE49-F238E27FC236}">
                <a16:creationId xmlns:a16="http://schemas.microsoft.com/office/drawing/2014/main" id="{1A417D6A-ED5B-EEA6-B261-0B7CF55F42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2242" y="5044365"/>
            <a:ext cx="3340100" cy="863600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492EC8B-D062-FC19-4FBF-2129965C5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E4E2E-0A32-5B45-856E-DAECE77C0CB0}" type="slidenum">
              <a:rPr lang="en-GB" smtClean="0"/>
              <a:t>18</a:t>
            </a:fld>
            <a:endParaRPr lang="en-GB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0C7F889-7769-9A85-3F05-B3701A3000E9}"/>
              </a:ext>
            </a:extLst>
          </p:cNvPr>
          <p:cNvSpPr txBox="1"/>
          <p:nvPr/>
        </p:nvSpPr>
        <p:spPr>
          <a:xfrm>
            <a:off x="900752" y="311396"/>
            <a:ext cx="9270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All we need to explore the selected decay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133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AF8122B-3DDA-46B4-EB40-85A644BE5086}"/>
              </a:ext>
            </a:extLst>
          </p:cNvPr>
          <p:cNvSpPr txBox="1"/>
          <p:nvPr/>
        </p:nvSpPr>
        <p:spPr>
          <a:xfrm>
            <a:off x="1694556" y="1253009"/>
            <a:ext cx="76827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32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Current state of Wilson Coefficients</a:t>
            </a:r>
          </a:p>
          <a:p>
            <a:pPr marL="800100" lvl="1" indent="-342900">
              <a:buFontTx/>
              <a:buChar char="-"/>
            </a:pPr>
            <a:r>
              <a:rPr lang="en-GB" sz="24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Come from data on other decays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9A263A2-2C78-F08C-326D-EC7EA70E2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15" y="2253283"/>
            <a:ext cx="10441674" cy="343254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8ED87D3-E15F-8696-7BB7-2996B594D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094" y="5867272"/>
            <a:ext cx="2120900" cy="4445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8DD71C7-92D5-6BE2-9A29-78162AA5326C}"/>
              </a:ext>
            </a:extLst>
          </p:cNvPr>
          <p:cNvSpPr txBox="1"/>
          <p:nvPr/>
        </p:nvSpPr>
        <p:spPr>
          <a:xfrm>
            <a:off x="3987089" y="6311772"/>
            <a:ext cx="42178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possible weak phases!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69825A9-13B5-DD90-E92B-C484AD0EF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E4E2E-0A32-5B45-856E-DAECE77C0CB0}" type="slidenum">
              <a:rPr lang="en-GB" smtClean="0"/>
              <a:t>19</a:t>
            </a:fld>
            <a:endParaRPr lang="en-GB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1415023-2A60-8186-7321-B42EC6F389DC}"/>
              </a:ext>
            </a:extLst>
          </p:cNvPr>
          <p:cNvSpPr txBox="1"/>
          <p:nvPr/>
        </p:nvSpPr>
        <p:spPr>
          <a:xfrm>
            <a:off x="900752" y="311396"/>
            <a:ext cx="9270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All we need to explore the selected decay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290639FC-E3D7-ED32-1F5A-A816683FB03E}"/>
                  </a:ext>
                </a:extLst>
              </p:cNvPr>
              <p:cNvSpPr txBox="1"/>
              <p:nvPr/>
            </p:nvSpPr>
            <p:spPr>
              <a:xfrm>
                <a:off x="6981185" y="5939704"/>
                <a:ext cx="59182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(5)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290639FC-E3D7-ED32-1F5A-A816683FB0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1185" y="5939704"/>
                <a:ext cx="591829" cy="400110"/>
              </a:xfrm>
              <a:prstGeom prst="rect">
                <a:avLst/>
              </a:prstGeom>
              <a:blipFill>
                <a:blip r:embed="rId5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223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B38DC80D-E555-FC55-F953-BA2DCC24F6D5}"/>
              </a:ext>
            </a:extLst>
          </p:cNvPr>
          <p:cNvSpPr txBox="1"/>
          <p:nvPr/>
        </p:nvSpPr>
        <p:spPr>
          <a:xfrm>
            <a:off x="833982" y="1014608"/>
            <a:ext cx="2673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Overview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76063D0D-CF10-D989-1F31-7B94011ECF54}"/>
                  </a:ext>
                </a:extLst>
              </p:cNvPr>
              <p:cNvSpPr txBox="1"/>
              <p:nvPr/>
            </p:nvSpPr>
            <p:spPr>
              <a:xfrm>
                <a:off x="2170912" y="2580962"/>
                <a:ext cx="6551657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Tx/>
                  <a:buChar char="-"/>
                </a:pPr>
                <a:r>
                  <a:rPr lang="en-GB" sz="3200" b="0" i="0" dirty="0"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What is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3200" b="0" i="1" smtClean="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S" sz="3200" b="0" i="1" smtClean="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s-ES" sz="3200" b="0" i="1" smtClean="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s-ES" sz="3200" b="0" i="1" smtClean="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s-ES" sz="3200" b="0" i="1" smtClean="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980</m:t>
                        </m:r>
                      </m:e>
                    </m:d>
                  </m:oMath>
                </a14:m>
                <a:endParaRPr lang="es-ES" sz="3200" b="0" i="0" dirty="0">
                  <a:effectLst/>
                  <a:highlight>
                    <a:srgbClr val="FFFF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Tx/>
                  <a:buChar char="-"/>
                </a:pPr>
                <a:r>
                  <a:rPr lang="en-GB" sz="3200" b="0" i="0" dirty="0"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How do we approach it in this work (and all that is needed to do so)</a:t>
                </a:r>
              </a:p>
              <a:p>
                <a:pPr marL="342900" indent="-342900">
                  <a:buFontTx/>
                  <a:buChar char="-"/>
                </a:pPr>
                <a:r>
                  <a:rPr lang="en-GB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Main results</a:t>
                </a:r>
              </a:p>
              <a:p>
                <a:pPr marL="342900" indent="-342900">
                  <a:buFontTx/>
                  <a:buChar char="-"/>
                </a:pPr>
                <a:r>
                  <a:rPr lang="en-GB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Conclusions</a:t>
                </a:r>
              </a:p>
            </p:txBody>
          </p:sp>
        </mc:Choice>
        <mc:Fallback xmlns="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76063D0D-CF10-D989-1F31-7B94011ECF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0912" y="2580962"/>
                <a:ext cx="6551657" cy="2554545"/>
              </a:xfrm>
              <a:prstGeom prst="rect">
                <a:avLst/>
              </a:prstGeom>
              <a:blipFill>
                <a:blip r:embed="rId3"/>
                <a:stretch>
                  <a:fillRect l="-1934" t="-2970" r="-2515" b="-69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029D1B3-1829-3A36-CBD8-3B5A75D52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E4E2E-0A32-5B45-856E-DAECE77C0CB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125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AEC15801-DED6-32FA-05FF-3061B4AE2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812" y="3791480"/>
            <a:ext cx="9512855" cy="1732926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4667140C-78B1-7D59-2E70-01F0F6DC5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213" y="2102616"/>
            <a:ext cx="3936743" cy="646331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58180311-8A26-0E06-8D5F-FB7DD9CB3E81}"/>
              </a:ext>
            </a:extLst>
          </p:cNvPr>
          <p:cNvSpPr txBox="1"/>
          <p:nvPr/>
        </p:nvSpPr>
        <p:spPr>
          <a:xfrm>
            <a:off x="4379445" y="5774172"/>
            <a:ext cx="3411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are the form factors!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4A8EC0E9-7A7E-7AA5-E36C-D5377C701BC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6103" b="62556"/>
          <a:stretch/>
        </p:blipFill>
        <p:spPr>
          <a:xfrm>
            <a:off x="2167286" y="2893858"/>
            <a:ext cx="7857425" cy="558800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A18BEE1E-CB63-CE02-740B-7448A254D0AC}"/>
              </a:ext>
            </a:extLst>
          </p:cNvPr>
          <p:cNvSpPr/>
          <p:nvPr/>
        </p:nvSpPr>
        <p:spPr>
          <a:xfrm>
            <a:off x="4566213" y="4117707"/>
            <a:ext cx="306412" cy="4045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35D84C2-C41D-02BA-0F3A-16DCC749B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E4E2E-0A32-5B45-856E-DAECE77C0CB0}" type="slidenum">
              <a:rPr lang="en-GB" smtClean="0"/>
              <a:t>20</a:t>
            </a:fld>
            <a:endParaRPr lang="en-GB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2DA4415-DFD7-2E7E-EE9D-F0E5E3D75B3B}"/>
              </a:ext>
            </a:extLst>
          </p:cNvPr>
          <p:cNvSpPr txBox="1"/>
          <p:nvPr/>
        </p:nvSpPr>
        <p:spPr>
          <a:xfrm>
            <a:off x="900752" y="311396"/>
            <a:ext cx="9270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All we need to explore the selected decay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F025CDB-93BC-02FE-DA8E-28EC7B183C52}"/>
              </a:ext>
            </a:extLst>
          </p:cNvPr>
          <p:cNvSpPr txBox="1"/>
          <p:nvPr/>
        </p:nvSpPr>
        <p:spPr>
          <a:xfrm>
            <a:off x="601252" y="1372160"/>
            <a:ext cx="7682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36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Form factors calculations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7B3573FF-D03E-1DA5-0C41-212253069314}"/>
                  </a:ext>
                </a:extLst>
              </p:cNvPr>
              <p:cNvSpPr txBox="1"/>
              <p:nvPr/>
            </p:nvSpPr>
            <p:spPr>
              <a:xfrm>
                <a:off x="11016633" y="3952139"/>
                <a:ext cx="59182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(3)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7B3573FF-D03E-1DA5-0C41-2122530693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6633" y="3952139"/>
                <a:ext cx="591829" cy="400110"/>
              </a:xfrm>
              <a:prstGeom prst="rect">
                <a:avLst/>
              </a:prstGeom>
              <a:blipFill>
                <a:blip r:embed="rId5"/>
                <a:stretch>
                  <a:fillRect b="-156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ángulo 10">
            <a:extLst>
              <a:ext uri="{FF2B5EF4-FFF2-40B4-BE49-F238E27FC236}">
                <a16:creationId xmlns:a16="http://schemas.microsoft.com/office/drawing/2014/main" id="{BAB13C39-CC72-39D4-55A9-8631B7A0AE6C}"/>
              </a:ext>
            </a:extLst>
          </p:cNvPr>
          <p:cNvSpPr/>
          <p:nvPr/>
        </p:nvSpPr>
        <p:spPr>
          <a:xfrm>
            <a:off x="7975373" y="4119795"/>
            <a:ext cx="306412" cy="4045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8D946643-F24E-DBD2-61F3-6D79C60842F0}"/>
              </a:ext>
            </a:extLst>
          </p:cNvPr>
          <p:cNvSpPr/>
          <p:nvPr/>
        </p:nvSpPr>
        <p:spPr>
          <a:xfrm>
            <a:off x="4530723" y="4695991"/>
            <a:ext cx="306412" cy="4045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01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 animBg="1"/>
      <p:bldP spid="7" grpId="0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AF8122B-3DDA-46B4-EB40-85A644BE5086}"/>
              </a:ext>
            </a:extLst>
          </p:cNvPr>
          <p:cNvSpPr txBox="1"/>
          <p:nvPr/>
        </p:nvSpPr>
        <p:spPr>
          <a:xfrm>
            <a:off x="601252" y="1372160"/>
            <a:ext cx="7682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36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Form factors calculations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982869EB-D346-35EB-83AA-0E927B0A9C73}"/>
                  </a:ext>
                </a:extLst>
              </p:cNvPr>
              <p:cNvSpPr txBox="1"/>
              <p:nvPr/>
            </p:nvSpPr>
            <p:spPr>
              <a:xfrm>
                <a:off x="900753" y="2371369"/>
                <a:ext cx="10072048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Tx/>
                  <a:buChar char="-"/>
                </a:pPr>
                <a:r>
                  <a:rPr lang="en-GB" sz="2800" dirty="0"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 assume a pure </a:t>
                </a:r>
                <a14:m>
                  <m:oMath xmlns:m="http://schemas.openxmlformats.org/officeDocument/2006/math">
                    <m:r>
                      <a:rPr lang="es-ES" sz="2800" b="0" i="1" smtClean="0">
                        <a:highlight>
                          <a:srgbClr val="FFFFFF"/>
                        </a:highligh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𝑠</m:t>
                    </m:r>
                    <m:acc>
                      <m:accPr>
                        <m:chr m:val="̅"/>
                        <m:ctrlPr>
                          <a:rPr lang="es-ES" sz="2800" b="0" i="1" smtClean="0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s-ES" sz="2800" b="0" i="1" smtClean="0"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GB" sz="2800" dirty="0"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state and use:</a:t>
                </a:r>
              </a:p>
              <a:p>
                <a:pPr marL="342900" indent="-342900">
                  <a:buFontTx/>
                  <a:buChar char="-"/>
                </a:pPr>
                <a:endParaRPr lang="en-GB" sz="2800" dirty="0">
                  <a:highlight>
                    <a:srgbClr val="FFFF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buFontTx/>
                  <a:buChar char="-"/>
                </a:pPr>
                <a:r>
                  <a:rPr lang="en-GB" sz="2800" dirty="0"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Light Cone Sum Rules (LCSR LO, LCSR NLO, LCSR (2015))</a:t>
                </a:r>
              </a:p>
              <a:p>
                <a:pPr marL="800100" lvl="1" indent="-342900">
                  <a:buFontTx/>
                  <a:buChar char="-"/>
                </a:pPr>
                <a:r>
                  <a:rPr lang="en-GB" sz="2800" dirty="0"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Perturbative QCD (PQCD)</a:t>
                </a:r>
              </a:p>
              <a:p>
                <a:pPr marL="800100" lvl="1" indent="-342900">
                  <a:buFontTx/>
                  <a:buChar char="-"/>
                </a:pPr>
                <a:r>
                  <a:rPr lang="en-GB" sz="2800" dirty="0"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3-point QCD Sum Rules (3PQCDSR)</a:t>
                </a:r>
              </a:p>
              <a:p>
                <a:pPr marL="800100" lvl="1" indent="-342900">
                  <a:buFontTx/>
                  <a:buChar char="-"/>
                </a:pPr>
                <a:r>
                  <a:rPr lang="en-GB" sz="2800" dirty="0"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Covariant Quark Model (CQM)</a:t>
                </a:r>
              </a:p>
              <a:p>
                <a:pPr marL="800100" lvl="1" indent="-342900">
                  <a:buFontTx/>
                  <a:buChar char="-"/>
                </a:pPr>
                <a:endParaRPr lang="en-GB" sz="2800" dirty="0">
                  <a:highlight>
                    <a:srgbClr val="FFFF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Tx/>
                  <a:buChar char="-"/>
                </a:pPr>
                <a:r>
                  <a:rPr lang="en-GB" sz="2800" dirty="0"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But still give huge ranges!</a:t>
                </a:r>
              </a:p>
            </p:txBody>
          </p:sp>
        </mc:Choice>
        <mc:Fallback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982869EB-D346-35EB-83AA-0E927B0A9C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753" y="2371369"/>
                <a:ext cx="10072048" cy="3539430"/>
              </a:xfrm>
              <a:prstGeom prst="rect">
                <a:avLst/>
              </a:prstGeom>
              <a:blipFill>
                <a:blip r:embed="rId3"/>
                <a:stretch>
                  <a:fillRect l="-1134" t="-1786" r="-504" b="-3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A4AA53C-1322-B79C-CFF3-9821F953F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E4E2E-0A32-5B45-856E-DAECE77C0CB0}" type="slidenum">
              <a:rPr lang="en-GB" smtClean="0"/>
              <a:t>21</a:t>
            </a:fld>
            <a:endParaRPr lang="en-GB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D133C49-5518-9035-1C6E-807B43468643}"/>
              </a:ext>
            </a:extLst>
          </p:cNvPr>
          <p:cNvSpPr txBox="1"/>
          <p:nvPr/>
        </p:nvSpPr>
        <p:spPr>
          <a:xfrm>
            <a:off x="900752" y="311396"/>
            <a:ext cx="9270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All we need to explore the selected decay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4014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12FE780-03B8-7C87-AB6B-53656B9DE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3" y="2371369"/>
            <a:ext cx="11744296" cy="384672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527EB99-78FB-021B-B543-3078292747D0}"/>
              </a:ext>
            </a:extLst>
          </p:cNvPr>
          <p:cNvSpPr txBox="1"/>
          <p:nvPr/>
        </p:nvSpPr>
        <p:spPr>
          <a:xfrm>
            <a:off x="601252" y="1372160"/>
            <a:ext cx="7682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36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Form factors calculations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3C61D03-948F-10EF-BAB6-D3EDC181D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E4E2E-0A32-5B45-856E-DAECE77C0CB0}" type="slidenum">
              <a:rPr lang="en-GB" smtClean="0"/>
              <a:t>22</a:t>
            </a:fld>
            <a:endParaRPr lang="en-GB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059111E-DD46-E51B-BC49-BD362C7FC572}"/>
              </a:ext>
            </a:extLst>
          </p:cNvPr>
          <p:cNvSpPr txBox="1"/>
          <p:nvPr/>
        </p:nvSpPr>
        <p:spPr>
          <a:xfrm>
            <a:off x="900752" y="311396"/>
            <a:ext cx="9270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All we need to explore the selected decay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2208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AF8122B-3DDA-46B4-EB40-85A644BE5086}"/>
              </a:ext>
            </a:extLst>
          </p:cNvPr>
          <p:cNvSpPr txBox="1"/>
          <p:nvPr/>
        </p:nvSpPr>
        <p:spPr>
          <a:xfrm>
            <a:off x="1694556" y="1117736"/>
            <a:ext cx="7682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32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Long-distance effects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83CD6F1-8AFD-1CE4-53B4-55AAA6414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512" y="2033517"/>
            <a:ext cx="5379700" cy="428122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0F557B9-EA8C-0D8A-4DD3-8A7987AC83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2698" y="3350525"/>
            <a:ext cx="4940300" cy="584200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35710E3-9EE9-6056-5D9B-FEBCEA68D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E4E2E-0A32-5B45-856E-DAECE77C0CB0}" type="slidenum">
              <a:rPr lang="en-GB" smtClean="0"/>
              <a:t>23</a:t>
            </a:fld>
            <a:endParaRPr lang="en-GB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1213F34-342A-3146-9F84-6DE18B4A9BE6}"/>
              </a:ext>
            </a:extLst>
          </p:cNvPr>
          <p:cNvSpPr txBox="1"/>
          <p:nvPr/>
        </p:nvSpPr>
        <p:spPr>
          <a:xfrm>
            <a:off x="900752" y="311396"/>
            <a:ext cx="9270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All we need to explore the selected decay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7200AD56-7AA1-76D4-A59A-80D7204B8D9F}"/>
                  </a:ext>
                </a:extLst>
              </p:cNvPr>
              <p:cNvSpPr txBox="1"/>
              <p:nvPr/>
            </p:nvSpPr>
            <p:spPr>
              <a:xfrm>
                <a:off x="11386569" y="3442570"/>
                <a:ext cx="59182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(6)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7200AD56-7AA1-76D4-A59A-80D7204B8D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6569" y="3442570"/>
                <a:ext cx="591829" cy="400110"/>
              </a:xfrm>
              <a:prstGeom prst="rect">
                <a:avLst/>
              </a:prstGeom>
              <a:blipFill>
                <a:blip r:embed="rId5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002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B38DC80D-E555-FC55-F953-BA2DCC24F6D5}"/>
              </a:ext>
            </a:extLst>
          </p:cNvPr>
          <p:cNvSpPr txBox="1"/>
          <p:nvPr/>
        </p:nvSpPr>
        <p:spPr>
          <a:xfrm>
            <a:off x="833982" y="1014608"/>
            <a:ext cx="26738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Overview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76063D0D-CF10-D989-1F31-7B94011ECF54}"/>
                  </a:ext>
                </a:extLst>
              </p:cNvPr>
              <p:cNvSpPr txBox="1"/>
              <p:nvPr/>
            </p:nvSpPr>
            <p:spPr>
              <a:xfrm>
                <a:off x="2170912" y="2580962"/>
                <a:ext cx="6551657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Tx/>
                  <a:buChar char="-"/>
                </a:pPr>
                <a:r>
                  <a:rPr lang="en-GB" sz="3200" b="0" i="0" dirty="0"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What is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3200" b="0" i="1" smtClean="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S" sz="3200" b="0" i="1" smtClean="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s-ES" sz="3200" b="0" i="1" smtClean="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s-ES" sz="3200" b="0" i="1" smtClean="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s-ES" sz="3200" b="0" i="1" smtClean="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980</m:t>
                        </m:r>
                      </m:e>
                    </m:d>
                  </m:oMath>
                </a14:m>
                <a:endParaRPr lang="es-ES" sz="3200" b="0" i="0" dirty="0">
                  <a:effectLst/>
                  <a:highlight>
                    <a:srgbClr val="FFFFFF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Tx/>
                  <a:buChar char="-"/>
                </a:pPr>
                <a:r>
                  <a:rPr lang="en-GB" sz="3200" b="0" i="0" dirty="0"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How do we approach it in this work (and all that is needed to do so)</a:t>
                </a:r>
              </a:p>
              <a:p>
                <a:pPr marL="342900" indent="-342900">
                  <a:buFontTx/>
                  <a:buChar char="-"/>
                </a:pPr>
                <a:r>
                  <a:rPr lang="en-GB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Main results</a:t>
                </a:r>
              </a:p>
              <a:p>
                <a:pPr marL="342900" indent="-342900">
                  <a:buFontTx/>
                  <a:buChar char="-"/>
                </a:pPr>
                <a:r>
                  <a:rPr lang="en-GB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Conclusions</a:t>
                </a:r>
              </a:p>
            </p:txBody>
          </p:sp>
        </mc:Choice>
        <mc:Fallback xmlns="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76063D0D-CF10-D989-1F31-7B94011ECF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0912" y="2580962"/>
                <a:ext cx="6551657" cy="2554545"/>
              </a:xfrm>
              <a:prstGeom prst="rect">
                <a:avLst/>
              </a:prstGeom>
              <a:blipFill>
                <a:blip r:embed="rId3"/>
                <a:stretch>
                  <a:fillRect l="-1934" t="-2970" r="-2515" b="-69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B3244C61-5F1D-CC4E-7913-0C132B332367}"/>
              </a:ext>
            </a:extLst>
          </p:cNvPr>
          <p:cNvCxnSpPr>
            <a:cxnSpLocks/>
          </p:cNvCxnSpPr>
          <p:nvPr/>
        </p:nvCxnSpPr>
        <p:spPr>
          <a:xfrm flipH="1" flipV="1">
            <a:off x="4899546" y="4353636"/>
            <a:ext cx="5215095" cy="3582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6C79339A-622D-6152-8B9C-614CCB18B79C}"/>
              </a:ext>
            </a:extLst>
          </p:cNvPr>
          <p:cNvSpPr txBox="1"/>
          <p:nvPr/>
        </p:nvSpPr>
        <p:spPr>
          <a:xfrm>
            <a:off x="9689910" y="4766175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are finally here!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C87CB5A6-7CFC-F48C-7F74-0DF16B83F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E4E2E-0A32-5B45-856E-DAECE77C0CB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1438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239E05C9-B2B5-549F-EC36-C442A176CAB0}"/>
              </a:ext>
            </a:extLst>
          </p:cNvPr>
          <p:cNvSpPr txBox="1"/>
          <p:nvPr/>
        </p:nvSpPr>
        <p:spPr>
          <a:xfrm>
            <a:off x="900752" y="311396"/>
            <a:ext cx="9270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Main Results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48E95FFB-8590-CAC0-B046-75C4348FD714}"/>
                  </a:ext>
                </a:extLst>
              </p:cNvPr>
              <p:cNvSpPr txBox="1"/>
              <p:nvPr/>
            </p:nvSpPr>
            <p:spPr>
              <a:xfrm>
                <a:off x="2464480" y="1063993"/>
                <a:ext cx="6684009" cy="5942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𝐵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𝐶𝑃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𝑎𝑣𝑒𝑟𝑎𝑔𝑒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s-ES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  <m:d>
                            <m:d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s-ES" i="1">
                                      <a:highlight>
                                        <a:srgbClr val="FFFFFF"/>
                                      </a:highlight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i="1">
                                      <a:highlight>
                                        <a:srgbClr val="FFFFFF"/>
                                      </a:highlight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highlight>
                                        <a:srgbClr val="FFFFFF"/>
                                      </a:highlight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s-ES" i="1">
                                      <a:highlight>
                                        <a:srgbClr val="FFFFFF"/>
                                      </a:highlight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  <m:r>
                                <a:rPr lang="es-ES" i="1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s-ES" i="1">
                                      <a:highlight>
                                        <a:srgbClr val="FFFFFF"/>
                                      </a:highlight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highlight>
                                        <a:srgbClr val="FFFFFF"/>
                                      </a:highlight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s-ES" i="1">
                                      <a:highlight>
                                        <a:srgbClr val="FFFFFF"/>
                                      </a:highlight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s-ES" i="1">
                                      <a:highlight>
                                        <a:srgbClr val="FFFFFF"/>
                                      </a:highlight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i="1">
                                      <a:highlight>
                                        <a:srgbClr val="FFFFFF"/>
                                      </a:highlight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980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s-ES" i="1">
                                      <a:highlight>
                                        <a:srgbClr val="FFFFFF"/>
                                      </a:highlight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i="1">
                                      <a:highlight>
                                        <a:srgbClr val="FFFFFF"/>
                                      </a:highlight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s-ES" i="1">
                                      <a:highlight>
                                        <a:srgbClr val="FFFFFF"/>
                                      </a:highlight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s-ES" i="1">
                                      <a:highlight>
                                        <a:srgbClr val="FFFFFF"/>
                                      </a:highlight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i="1">
                                      <a:highlight>
                                        <a:srgbClr val="FFFFFF"/>
                                      </a:highlight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s-ES" i="1">
                                      <a:highlight>
                                        <a:srgbClr val="FFFFFF"/>
                                      </a:highlight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  <m:r>
                            <a:rPr lang="es-ES" b="0" i="0" smtClean="0"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s-ES" b="0" i="0" smtClean="0"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a:rPr lang="es-ES" b="0" i="1" smtClean="0"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es-ES" b="0" i="1" smtClean="0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Sup>
                                <m:sSubSupPr>
                                  <m:ctrlPr>
                                    <a:rPr lang="es-ES" b="0" i="1" smtClean="0">
                                      <a:highlight>
                                        <a:srgbClr val="FFFFFF"/>
                                      </a:highlight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b="0" i="1" smtClean="0">
                                      <a:highlight>
                                        <a:srgbClr val="FFFFFF"/>
                                      </a:highlight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highlight>
                                        <a:srgbClr val="FFFFFF"/>
                                      </a:highlight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s-ES" b="0" i="1" smtClean="0">
                                      <a:highlight>
                                        <a:srgbClr val="FFFFFF"/>
                                      </a:highlight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e>
                          </m:acc>
                          <m:r>
                            <a:rPr lang="es-ES" i="1"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s-ES" i="1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s-ES" i="1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s-ES" i="1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s-ES" i="1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980</m:t>
                              </m:r>
                            </m:e>
                          </m:d>
                          <m:sSup>
                            <m:sSupPr>
                              <m:ctrlPr>
                                <a:rPr lang="es-ES" i="1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i="1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s-ES" i="1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s-ES" i="1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i="1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s-ES" i="1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GB" dirty="0">
                              <a:highlight>
                                <a:srgbClr val="FFFFFF"/>
                              </a:highlight>
                            </a:rPr>
                            <m:t>)</m:t>
                          </m:r>
                        </m:num>
                        <m:den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48E95FFB-8590-CAC0-B046-75C4348FD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4480" y="1063993"/>
                <a:ext cx="6684009" cy="594265"/>
              </a:xfrm>
              <a:prstGeom prst="rect">
                <a:avLst/>
              </a:prstGeom>
              <a:blipFill>
                <a:blip r:embed="rId4"/>
                <a:stretch>
                  <a:fillRect l="-189" t="-29787" b="-106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>
            <a:extLst>
              <a:ext uri="{FF2B5EF4-FFF2-40B4-BE49-F238E27FC236}">
                <a16:creationId xmlns:a16="http://schemas.microsoft.com/office/drawing/2014/main" id="{0588763F-4A93-73DA-38BB-C6459D6627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742" y="1663032"/>
            <a:ext cx="7772400" cy="5175090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E796C25-321A-AFE6-745F-CB30B1CFB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E4E2E-0A32-5B45-856E-DAECE77C0CB0}" type="slidenum">
              <a:rPr lang="en-GB" smtClean="0"/>
              <a:t>25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575F7E88-4835-4B8B-80AC-F5F429324098}"/>
                  </a:ext>
                </a:extLst>
              </p:cNvPr>
              <p:cNvSpPr txBox="1"/>
              <p:nvPr/>
            </p:nvSpPr>
            <p:spPr>
              <a:xfrm>
                <a:off x="9263054" y="1258148"/>
                <a:ext cx="59182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(7)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575F7E88-4835-4B8B-80AC-F5F4293240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3054" y="1258148"/>
                <a:ext cx="591829" cy="400110"/>
              </a:xfrm>
              <a:prstGeom prst="rect">
                <a:avLst/>
              </a:prstGeom>
              <a:blipFill>
                <a:blip r:embed="rId6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82816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239E05C9-B2B5-549F-EC36-C442A176CAB0}"/>
              </a:ext>
            </a:extLst>
          </p:cNvPr>
          <p:cNvSpPr txBox="1"/>
          <p:nvPr/>
        </p:nvSpPr>
        <p:spPr>
          <a:xfrm>
            <a:off x="900752" y="311396"/>
            <a:ext cx="9270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Main Results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86A6C95-8495-2146-5684-DB42FC0C8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290" y="1671734"/>
            <a:ext cx="7658100" cy="5194300"/>
          </a:xfrm>
          <a:prstGeom prst="rect">
            <a:avLst/>
          </a:prstGeo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41044C2-27B4-1B5F-457F-7A1BA940D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E4E2E-0A32-5B45-856E-DAECE77C0CB0}" type="slidenum">
              <a:rPr lang="en-GB" smtClean="0"/>
              <a:t>26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4CFC73FB-1790-C694-8A5F-7C5A3C65A9C0}"/>
                  </a:ext>
                </a:extLst>
              </p:cNvPr>
              <p:cNvSpPr txBox="1"/>
              <p:nvPr/>
            </p:nvSpPr>
            <p:spPr>
              <a:xfrm>
                <a:off x="2464480" y="1063993"/>
                <a:ext cx="6684009" cy="5942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𝐵</m:t>
                      </m:r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𝐶𝑃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𝑎𝑣𝑒𝑟𝑎𝑔𝑒</m:t>
                          </m:r>
                        </m:sub>
                      </m:sSub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s-ES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  <m:d>
                            <m:d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s-ES" i="1">
                                      <a:highlight>
                                        <a:srgbClr val="FFFFFF"/>
                                      </a:highlight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i="1">
                                      <a:highlight>
                                        <a:srgbClr val="FFFFFF"/>
                                      </a:highlight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highlight>
                                        <a:srgbClr val="FFFFFF"/>
                                      </a:highlight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s-ES" i="1">
                                      <a:highlight>
                                        <a:srgbClr val="FFFFFF"/>
                                      </a:highlight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  <m:r>
                                <a:rPr lang="es-ES" i="1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s-ES" i="1">
                                      <a:highlight>
                                        <a:srgbClr val="FFFFFF"/>
                                      </a:highlight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highlight>
                                        <a:srgbClr val="FFFFFF"/>
                                      </a:highlight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s-ES" i="1">
                                      <a:highlight>
                                        <a:srgbClr val="FFFFFF"/>
                                      </a:highlight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s-ES" i="1">
                                      <a:highlight>
                                        <a:srgbClr val="FFFFFF"/>
                                      </a:highlight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i="1">
                                      <a:highlight>
                                        <a:srgbClr val="FFFFFF"/>
                                      </a:highlight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980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s-ES" i="1">
                                      <a:highlight>
                                        <a:srgbClr val="FFFFFF"/>
                                      </a:highlight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i="1">
                                      <a:highlight>
                                        <a:srgbClr val="FFFFFF"/>
                                      </a:highlight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s-ES" i="1">
                                      <a:highlight>
                                        <a:srgbClr val="FFFFFF"/>
                                      </a:highlight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s-ES" i="1">
                                      <a:highlight>
                                        <a:srgbClr val="FFFFFF"/>
                                      </a:highlight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i="1">
                                      <a:highlight>
                                        <a:srgbClr val="FFFFFF"/>
                                      </a:highlight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s-ES" i="1">
                                      <a:highlight>
                                        <a:srgbClr val="FFFFFF"/>
                                      </a:highlight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  <m:r>
                            <a:rPr lang="es-ES" b="0" i="0" smtClean="0"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s-ES" b="0" i="0" smtClean="0"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a:rPr lang="es-ES" b="0" i="1" smtClean="0"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̅"/>
                              <m:ctrlPr>
                                <a:rPr lang="es-ES" b="0" i="1" smtClean="0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Sup>
                                <m:sSubSupPr>
                                  <m:ctrlPr>
                                    <a:rPr lang="es-ES" b="0" i="1" smtClean="0">
                                      <a:highlight>
                                        <a:srgbClr val="FFFFFF"/>
                                      </a:highlight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b="0" i="1" smtClean="0">
                                      <a:highlight>
                                        <a:srgbClr val="FFFFFF"/>
                                      </a:highlight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highlight>
                                        <a:srgbClr val="FFFFFF"/>
                                      </a:highlight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s-ES" b="0" i="1" smtClean="0">
                                      <a:highlight>
                                        <a:srgbClr val="FFFFFF"/>
                                      </a:highlight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e>
                          </m:acc>
                          <m:r>
                            <a:rPr lang="es-ES" i="1"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s-ES" i="1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s-ES" i="1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s-ES" i="1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s-ES" i="1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980</m:t>
                              </m:r>
                            </m:e>
                          </m:d>
                          <m:sSup>
                            <m:sSupPr>
                              <m:ctrlPr>
                                <a:rPr lang="es-ES" i="1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i="1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s-ES" i="1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s-ES" i="1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i="1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s-ES" i="1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GB" dirty="0">
                              <a:highlight>
                                <a:srgbClr val="FFFFFF"/>
                              </a:highlight>
                            </a:rPr>
                            <m:t>)</m:t>
                          </m:r>
                        </m:num>
                        <m:den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sSub>
                            <m:sSub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4CFC73FB-1790-C694-8A5F-7C5A3C65A9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4480" y="1063993"/>
                <a:ext cx="6684009" cy="594265"/>
              </a:xfrm>
              <a:prstGeom prst="rect">
                <a:avLst/>
              </a:prstGeom>
              <a:blipFill>
                <a:blip r:embed="rId4"/>
                <a:stretch>
                  <a:fillRect l="-189" t="-29787" b="-106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5140F9C5-3EC8-6BA5-E99A-E2D84E256D56}"/>
                  </a:ext>
                </a:extLst>
              </p:cNvPr>
              <p:cNvSpPr txBox="1"/>
              <p:nvPr/>
            </p:nvSpPr>
            <p:spPr>
              <a:xfrm>
                <a:off x="9263054" y="1258148"/>
                <a:ext cx="59182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(7)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5140F9C5-3EC8-6BA5-E99A-E2D84E256D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3054" y="1258148"/>
                <a:ext cx="591829" cy="400110"/>
              </a:xfrm>
              <a:prstGeom prst="rect">
                <a:avLst/>
              </a:prstGeom>
              <a:blipFill>
                <a:blip r:embed="rId5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A2EBEC41-C1FC-3D00-FEBE-883937BA164B}"/>
                  </a:ext>
                </a:extLst>
              </p:cNvPr>
              <p:cNvSpPr txBox="1"/>
              <p:nvPr/>
            </p:nvSpPr>
            <p:spPr>
              <a:xfrm>
                <a:off x="9960552" y="3875543"/>
                <a:ext cx="102322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∈[1,6]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A2EBEC41-C1FC-3D00-FEBE-883937BA16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0552" y="3875543"/>
                <a:ext cx="1023229" cy="276999"/>
              </a:xfrm>
              <a:prstGeom prst="rect">
                <a:avLst/>
              </a:prstGeom>
              <a:blipFill>
                <a:blip r:embed="rId6"/>
                <a:stretch>
                  <a:fillRect l="-6173" t="-4545" r="-8642" b="-40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241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239E05C9-B2B5-549F-EC36-C442A176CAB0}"/>
              </a:ext>
            </a:extLst>
          </p:cNvPr>
          <p:cNvSpPr txBox="1"/>
          <p:nvPr/>
        </p:nvSpPr>
        <p:spPr>
          <a:xfrm>
            <a:off x="900752" y="311396"/>
            <a:ext cx="9270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Main Results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839B2EB3-2FC8-4F94-82CD-9E7714F09DE5}"/>
                  </a:ext>
                </a:extLst>
              </p:cNvPr>
              <p:cNvSpPr txBox="1"/>
              <p:nvPr/>
            </p:nvSpPr>
            <p:spPr>
              <a:xfrm>
                <a:off x="4944301" y="1019171"/>
                <a:ext cx="5443670" cy="6160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𝑑𝑖𝑟</m:t>
                          </m:r>
                        </m:sub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𝐶𝑃</m:t>
                          </m:r>
                        </m:sup>
                      </m:sSubSup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s-ES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  <m:d>
                            <m:d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s-ES" i="1">
                                      <a:highlight>
                                        <a:srgbClr val="FFFFFF"/>
                                      </a:highlight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i="1">
                                      <a:highlight>
                                        <a:srgbClr val="FFFFFF"/>
                                      </a:highlight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highlight>
                                        <a:srgbClr val="FFFFFF"/>
                                      </a:highlight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s-ES" i="1">
                                      <a:highlight>
                                        <a:srgbClr val="FFFFFF"/>
                                      </a:highlight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  <m:r>
                                <a:rPr lang="es-ES" i="1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s-ES" i="1">
                                      <a:highlight>
                                        <a:srgbClr val="FFFFFF"/>
                                      </a:highlight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highlight>
                                        <a:srgbClr val="FFFFFF"/>
                                      </a:highlight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s-ES" i="1">
                                      <a:highlight>
                                        <a:srgbClr val="FFFFFF"/>
                                      </a:highlight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s-ES" i="1">
                                      <a:highlight>
                                        <a:srgbClr val="FFFFFF"/>
                                      </a:highlight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i="1">
                                      <a:highlight>
                                        <a:srgbClr val="FFFFFF"/>
                                      </a:highlight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980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s-ES" i="1">
                                      <a:highlight>
                                        <a:srgbClr val="FFFFFF"/>
                                      </a:highlight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i="1">
                                      <a:highlight>
                                        <a:srgbClr val="FFFFFF"/>
                                      </a:highlight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s-ES" i="1">
                                      <a:highlight>
                                        <a:srgbClr val="FFFFFF"/>
                                      </a:highlight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s-ES" i="1">
                                      <a:highlight>
                                        <a:srgbClr val="FFFFFF"/>
                                      </a:highlight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i="1">
                                      <a:highlight>
                                        <a:srgbClr val="FFFFFF"/>
                                      </a:highlight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s-ES" i="1">
                                      <a:highlight>
                                        <a:srgbClr val="FFFFFF"/>
                                      </a:highlight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  <m:r>
                            <a:rPr lang="es-ES" b="0" i="0" smtClean="0"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s-ES" b="0" i="0" smtClean="0"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a:rPr lang="es-ES" b="0" i="1" smtClean="0"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s-ES" i="1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s-ES" b="0" i="1" smtClean="0">
                                      <a:highlight>
                                        <a:srgbClr val="FFFFFF"/>
                                      </a:highlight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b="0" i="1" smtClean="0">
                                      <a:highlight>
                                        <a:srgbClr val="FFFFFF"/>
                                      </a:highlight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ES" b="0" i="1" smtClean="0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s-ES" i="1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bSup>
                          <m:r>
                            <a:rPr lang="es-ES" i="1"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s-ES" i="1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s-ES" i="1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s-ES" i="1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s-ES" i="1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980</m:t>
                              </m:r>
                            </m:e>
                          </m:d>
                          <m:sSup>
                            <m:sSupPr>
                              <m:ctrlPr>
                                <a:rPr lang="es-ES" i="1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i="1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s-ES" i="1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s-ES" i="1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i="1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s-ES" i="1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GB" dirty="0">
                              <a:highlight>
                                <a:srgbClr val="FFFFFF"/>
                              </a:highlight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s-ES" b="0" i="0" smtClean="0"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  <m:t>Γ</m:t>
                          </m:r>
                          <m:d>
                            <m:dPr>
                              <m:ctrlPr>
                                <a:rPr lang="es-ES" b="0" i="1" smtClean="0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s-ES" i="1">
                                      <a:highlight>
                                        <a:srgbClr val="FFFFFF"/>
                                      </a:highlight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i="1">
                                      <a:highlight>
                                        <a:srgbClr val="FFFFFF"/>
                                      </a:highlight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highlight>
                                        <a:srgbClr val="FFFFFF"/>
                                      </a:highlight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s-ES" i="1">
                                      <a:highlight>
                                        <a:srgbClr val="FFFFFF"/>
                                      </a:highlight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  <m:r>
                                <a:rPr lang="es-ES" i="1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  <m:sSub>
                                <m:sSubPr>
                                  <m:ctrlPr>
                                    <a:rPr lang="es-ES" i="1">
                                      <a:highlight>
                                        <a:srgbClr val="FFFFFF"/>
                                      </a:highlight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highlight>
                                        <a:srgbClr val="FFFFFF"/>
                                      </a:highlight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s-ES" i="1">
                                      <a:highlight>
                                        <a:srgbClr val="FFFFFF"/>
                                      </a:highlight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s-ES" i="1">
                                      <a:highlight>
                                        <a:srgbClr val="FFFFFF"/>
                                      </a:highlight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i="1">
                                      <a:highlight>
                                        <a:srgbClr val="FFFFFF"/>
                                      </a:highlight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980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s-ES" i="1">
                                      <a:highlight>
                                        <a:srgbClr val="FFFFFF"/>
                                      </a:highlight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i="1">
                                      <a:highlight>
                                        <a:srgbClr val="FFFFFF"/>
                                      </a:highlight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s-ES" i="1">
                                      <a:highlight>
                                        <a:srgbClr val="FFFFFF"/>
                                      </a:highlight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s-ES" i="1">
                                      <a:highlight>
                                        <a:srgbClr val="FFFFFF"/>
                                      </a:highlight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ES" i="1">
                                      <a:highlight>
                                        <a:srgbClr val="FFFFFF"/>
                                      </a:highlight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s-ES" i="1">
                                      <a:highlight>
                                        <a:srgbClr val="FFFFFF"/>
                                      </a:highlight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e>
                          </m:d>
                          <m:r>
                            <a:rPr lang="es-ES" b="0" i="0" smtClean="0"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s-ES" b="0" i="0" smtClean="0"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a:rPr lang="es-ES" b="0" i="1" smtClean="0"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s-ES" i="1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̅"/>
                                  <m:ctrlPr>
                                    <a:rPr lang="es-ES" b="0" i="1" smtClean="0">
                                      <a:highlight>
                                        <a:srgbClr val="FFFFFF"/>
                                      </a:highlight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b="0" i="1" smtClean="0">
                                      <a:highlight>
                                        <a:srgbClr val="FFFFFF"/>
                                      </a:highlight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𝐵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ES" b="0" i="1" smtClean="0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s-ES" i="1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p>
                          </m:sSubSup>
                          <m:r>
                            <a:rPr lang="es-ES" i="1">
                              <a:highlight>
                                <a:srgbClr val="FFFFFF"/>
                              </a:highlight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sSub>
                            <m:sSubPr>
                              <m:ctrlPr>
                                <a:rPr lang="es-ES" i="1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i="1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s-ES" i="1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ctrlPr>
                                <a:rPr lang="es-ES" i="1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s-ES" i="1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980</m:t>
                              </m:r>
                            </m:e>
                          </m:d>
                          <m:sSup>
                            <m:sSupPr>
                              <m:ctrlPr>
                                <a:rPr lang="es-ES" i="1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i="1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s-ES" i="1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s-ES" i="1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i="1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s-ES" i="1">
                                  <a:highlight>
                                    <a:srgbClr val="FFFFFF"/>
                                  </a:highlight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GB" dirty="0">
                              <a:highlight>
                                <a:srgbClr val="FFFFFF"/>
                              </a:highlight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839B2EB3-2FC8-4F94-82CD-9E7714F09D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4301" y="1019171"/>
                <a:ext cx="5443670" cy="616002"/>
              </a:xfrm>
              <a:prstGeom prst="rect">
                <a:avLst/>
              </a:prstGeom>
              <a:blipFill>
                <a:blip r:embed="rId2"/>
                <a:stretch>
                  <a:fillRect l="-699" t="-28571" r="-932" b="-265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n 5">
            <a:extLst>
              <a:ext uri="{FF2B5EF4-FFF2-40B4-BE49-F238E27FC236}">
                <a16:creationId xmlns:a16="http://schemas.microsoft.com/office/drawing/2014/main" id="{358A8645-F300-7C94-D77F-810B506E5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742" y="1630610"/>
            <a:ext cx="7772400" cy="516212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9070BB4-A270-1A81-88F5-CEBE93433CCA}"/>
              </a:ext>
            </a:extLst>
          </p:cNvPr>
          <p:cNvSpPr txBox="1"/>
          <p:nvPr/>
        </p:nvSpPr>
        <p:spPr>
          <a:xfrm>
            <a:off x="10171133" y="3905089"/>
            <a:ext cx="893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Sturdy!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80D77CD3-9D86-37D4-AC1F-EDAA78666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E4E2E-0A32-5B45-856E-DAECE77C0CB0}" type="slidenum">
              <a:rPr lang="en-GB" smtClean="0"/>
              <a:t>27</a:t>
            </a:fld>
            <a:endParaRPr lang="en-GB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8647315-03AD-E6CE-CF03-D170241FB8FC}"/>
              </a:ext>
            </a:extLst>
          </p:cNvPr>
          <p:cNvSpPr txBox="1"/>
          <p:nvPr/>
        </p:nvSpPr>
        <p:spPr>
          <a:xfrm>
            <a:off x="679947" y="1054861"/>
            <a:ext cx="7682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32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Direct CP-violation</a:t>
            </a:r>
          </a:p>
        </p:txBody>
      </p:sp>
    </p:spTree>
    <p:extLst>
      <p:ext uri="{BB962C8B-B14F-4D97-AF65-F5344CB8AC3E}">
        <p14:creationId xmlns:p14="http://schemas.microsoft.com/office/powerpoint/2010/main" val="14085848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239E05C9-B2B5-549F-EC36-C442A176CAB0}"/>
              </a:ext>
            </a:extLst>
          </p:cNvPr>
          <p:cNvSpPr txBox="1"/>
          <p:nvPr/>
        </p:nvSpPr>
        <p:spPr>
          <a:xfrm>
            <a:off x="900752" y="311396"/>
            <a:ext cx="9270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Main Results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9070BB4-A270-1A81-88F5-CEBE93433CCA}"/>
              </a:ext>
            </a:extLst>
          </p:cNvPr>
          <p:cNvSpPr txBox="1"/>
          <p:nvPr/>
        </p:nvSpPr>
        <p:spPr>
          <a:xfrm>
            <a:off x="9529688" y="3905089"/>
            <a:ext cx="157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Almost sturdy!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0757315-C5B7-AEA1-6CBB-2E4A18584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752" y="1639636"/>
            <a:ext cx="7746291" cy="5218364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6D30BE1B-ED83-07F1-E096-337286B18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E4E2E-0A32-5B45-856E-DAECE77C0CB0}" type="slidenum">
              <a:rPr lang="en-GB" smtClean="0"/>
              <a:t>28</a:t>
            </a:fld>
            <a:endParaRPr lang="en-GB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A0E679-28F8-B41E-7451-22E1F8569DAE}"/>
              </a:ext>
            </a:extLst>
          </p:cNvPr>
          <p:cNvSpPr txBox="1"/>
          <p:nvPr/>
        </p:nvSpPr>
        <p:spPr>
          <a:xfrm>
            <a:off x="679947" y="1054861"/>
            <a:ext cx="7682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32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Mixing induced CP-violation</a:t>
            </a:r>
          </a:p>
        </p:txBody>
      </p:sp>
    </p:spTree>
    <p:extLst>
      <p:ext uri="{BB962C8B-B14F-4D97-AF65-F5344CB8AC3E}">
        <p14:creationId xmlns:p14="http://schemas.microsoft.com/office/powerpoint/2010/main" val="21983414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239E05C9-B2B5-549F-EC36-C442A176CAB0}"/>
              </a:ext>
            </a:extLst>
          </p:cNvPr>
          <p:cNvSpPr txBox="1"/>
          <p:nvPr/>
        </p:nvSpPr>
        <p:spPr>
          <a:xfrm>
            <a:off x="900752" y="311396"/>
            <a:ext cx="9270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Main Results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AF8122B-3DDA-46B4-EB40-85A644BE5086}"/>
              </a:ext>
            </a:extLst>
          </p:cNvPr>
          <p:cNvSpPr txBox="1"/>
          <p:nvPr/>
        </p:nvSpPr>
        <p:spPr>
          <a:xfrm>
            <a:off x="2895559" y="1014608"/>
            <a:ext cx="7682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32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Observables vs form factors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76BF122-A845-24C2-DE83-92DB92343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42" y="2001036"/>
            <a:ext cx="4610100" cy="36068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6F77A42-3C60-69B6-63CC-AE200C562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8445" y="2122037"/>
            <a:ext cx="4973755" cy="36049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DEC017F4-1732-FAAA-2316-EF415E18D350}"/>
                  </a:ext>
                </a:extLst>
              </p:cNvPr>
              <p:cNvSpPr txBox="1"/>
              <p:nvPr/>
            </p:nvSpPr>
            <p:spPr>
              <a:xfrm>
                <a:off x="10171134" y="3299155"/>
                <a:ext cx="1906566" cy="663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s-E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S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mix</m:t>
                        </m:r>
                      </m:sub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𝐶𝑃</m:t>
                        </m:r>
                      </m:sup>
                    </m:sSubSup>
                  </m:oMath>
                </a14:m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S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ΔΓ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very similar</a:t>
                </a:r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DEC017F4-1732-FAAA-2316-EF415E18D3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1134" y="3299155"/>
                <a:ext cx="1906566" cy="663323"/>
              </a:xfrm>
              <a:prstGeom prst="rect">
                <a:avLst/>
              </a:prstGeom>
              <a:blipFill>
                <a:blip r:embed="rId5"/>
                <a:stretch>
                  <a:fillRect t="-1887" r="-2649" b="-132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FE69B58-B9C5-3E1A-1A76-89C01D862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E4E2E-0A32-5B45-856E-DAECE77C0CB0}" type="slidenum">
              <a:rPr lang="en-GB" smtClean="0"/>
              <a:t>29</a:t>
            </a:fld>
            <a:endParaRPr lang="en-GB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6EF4515-80B9-B5F1-F930-FFCA05BB9D56}"/>
              </a:ext>
            </a:extLst>
          </p:cNvPr>
          <p:cNvSpPr txBox="1"/>
          <p:nvPr/>
        </p:nvSpPr>
        <p:spPr>
          <a:xfrm>
            <a:off x="1742038" y="5843392"/>
            <a:ext cx="2307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Experimentally viable!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E4587D1-7AA8-287A-CFFA-66C4889A8128}"/>
              </a:ext>
            </a:extLst>
          </p:cNvPr>
          <p:cNvSpPr txBox="1"/>
          <p:nvPr/>
        </p:nvSpPr>
        <p:spPr>
          <a:xfrm>
            <a:off x="5778500" y="5843392"/>
            <a:ext cx="4544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able to discern experimentally… (for now)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5FAFAC3E-9C4F-A041-96D7-0653762B0E36}"/>
                  </a:ext>
                </a:extLst>
              </p:cNvPr>
              <p:cNvSpPr txBox="1"/>
              <p:nvPr/>
            </p:nvSpPr>
            <p:spPr>
              <a:xfrm>
                <a:off x="1613670" y="1599383"/>
                <a:ext cx="81589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Observables integrated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s-E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s-E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1,6</m:t>
                        </m:r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𝐺𝑒</m:t>
                    </m:r>
                    <m:sSup>
                      <m:sSupPr>
                        <m:ctrlPr>
                          <a:rPr lang="es-E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considering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s-E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s-E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s-E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s-E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said range </a:t>
                </a:r>
              </a:p>
            </p:txBody>
          </p:sp>
        </mc:Choice>
        <mc:Fallback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5FAFAC3E-9C4F-A041-96D7-0653762B0E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670" y="1599383"/>
                <a:ext cx="8158965" cy="369332"/>
              </a:xfrm>
              <a:prstGeom prst="rect">
                <a:avLst/>
              </a:prstGeom>
              <a:blipFill>
                <a:blip r:embed="rId6"/>
                <a:stretch>
                  <a:fillRect l="-778" t="-6452" b="-193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2189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B38DC80D-E555-FC55-F953-BA2DCC24F6D5}"/>
                  </a:ext>
                </a:extLst>
              </p:cNvPr>
              <p:cNvSpPr txBox="1"/>
              <p:nvPr/>
            </p:nvSpPr>
            <p:spPr>
              <a:xfrm>
                <a:off x="3188874" y="50104"/>
                <a:ext cx="512840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000" b="0" i="0" dirty="0"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What is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4000" b="0" i="1" smtClean="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S" sz="4000" b="0" i="1" smtClean="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s-ES" sz="4000" b="0" i="1" smtClean="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s-ES" sz="4000" b="0" i="1" smtClean="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s-ES" sz="4000" b="0" i="1" smtClean="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980</m:t>
                        </m:r>
                      </m:e>
                    </m:d>
                  </m:oMath>
                </a14:m>
                <a:endParaRPr lang="en-GB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B38DC80D-E555-FC55-F953-BA2DCC24F6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874" y="50104"/>
                <a:ext cx="5128408" cy="707886"/>
              </a:xfrm>
              <a:prstGeom prst="rect">
                <a:avLst/>
              </a:prstGeom>
              <a:blipFill>
                <a:blip r:embed="rId3"/>
                <a:stretch>
                  <a:fillRect t="-14035" b="-350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n 2">
            <a:extLst>
              <a:ext uri="{FF2B5EF4-FFF2-40B4-BE49-F238E27FC236}">
                <a16:creationId xmlns:a16="http://schemas.microsoft.com/office/drawing/2014/main" id="{F9510FCE-56F9-DC2D-2C1C-981BD5256C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548" y="1141500"/>
            <a:ext cx="5716240" cy="471816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A0D8BD4-9CA1-5EBD-2D2E-FE966D0E3C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5641" y="1030108"/>
            <a:ext cx="3310173" cy="343708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8DCC293-4B44-3206-C5CA-C9F6B77E8B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5641" y="4442137"/>
            <a:ext cx="3310173" cy="1307309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351F00D-5051-3DB9-D7DB-3B65A56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E4E2E-0A32-5B45-856E-DAECE77C0CB0}" type="slidenum">
              <a:rPr lang="en-GB" smtClean="0"/>
              <a:t>3</a:t>
            </a:fld>
            <a:endParaRPr lang="en-GB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E6608FF-ED34-F9AE-B012-5EE8C41DE54C}"/>
              </a:ext>
            </a:extLst>
          </p:cNvPr>
          <p:cNvSpPr txBox="1"/>
          <p:nvPr/>
        </p:nvSpPr>
        <p:spPr>
          <a:xfrm>
            <a:off x="9458034" y="1070961"/>
            <a:ext cx="1097676" cy="584775"/>
          </a:xfrm>
          <a:prstGeom prst="rect">
            <a:avLst/>
          </a:prstGeom>
          <a:solidFill>
            <a:srgbClr val="EAEDF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/>
              <a:t>Quark model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3C707D3-D12E-4396-AD8E-0BBC076382D1}"/>
              </a:ext>
            </a:extLst>
          </p:cNvPr>
          <p:cNvSpPr txBox="1"/>
          <p:nvPr/>
        </p:nvSpPr>
        <p:spPr>
          <a:xfrm>
            <a:off x="7332335" y="5827892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 ground-state pseudoscalars</a:t>
            </a:r>
          </a:p>
        </p:txBody>
      </p:sp>
    </p:spTree>
    <p:extLst>
      <p:ext uri="{BB962C8B-B14F-4D97-AF65-F5344CB8AC3E}">
        <p14:creationId xmlns:p14="http://schemas.microsoft.com/office/powerpoint/2010/main" val="312994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239E05C9-B2B5-549F-EC36-C442A176CAB0}"/>
              </a:ext>
            </a:extLst>
          </p:cNvPr>
          <p:cNvSpPr txBox="1"/>
          <p:nvPr/>
        </p:nvSpPr>
        <p:spPr>
          <a:xfrm>
            <a:off x="900752" y="311396"/>
            <a:ext cx="9270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All needed to explored the selected decay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12FE780-03B8-7C87-AB6B-53656B9DE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3" y="2371369"/>
            <a:ext cx="11744296" cy="384672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527EB99-78FB-021B-B543-3078292747D0}"/>
              </a:ext>
            </a:extLst>
          </p:cNvPr>
          <p:cNvSpPr txBox="1"/>
          <p:nvPr/>
        </p:nvSpPr>
        <p:spPr>
          <a:xfrm>
            <a:off x="601252" y="1372160"/>
            <a:ext cx="7682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36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Form factors calculations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FDFE4354-D83E-CD1C-3556-C06A51D8E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E4E2E-0A32-5B45-856E-DAECE77C0CB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4306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239E05C9-B2B5-549F-EC36-C442A176CAB0}"/>
              </a:ext>
            </a:extLst>
          </p:cNvPr>
          <p:cNvSpPr txBox="1"/>
          <p:nvPr/>
        </p:nvSpPr>
        <p:spPr>
          <a:xfrm>
            <a:off x="900752" y="311396"/>
            <a:ext cx="9270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Main Results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AF8122B-3DDA-46B4-EB40-85A644BE5086}"/>
              </a:ext>
            </a:extLst>
          </p:cNvPr>
          <p:cNvSpPr txBox="1"/>
          <p:nvPr/>
        </p:nvSpPr>
        <p:spPr>
          <a:xfrm>
            <a:off x="2895559" y="1014608"/>
            <a:ext cx="7682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32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Observables vs form factors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76BF122-A845-24C2-DE83-92DB92343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42" y="2001036"/>
            <a:ext cx="4610100" cy="36068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6F77A42-3C60-69B6-63CC-AE200C562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8445" y="2122037"/>
            <a:ext cx="4973755" cy="36049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DEC017F4-1732-FAAA-2316-EF415E18D350}"/>
                  </a:ext>
                </a:extLst>
              </p:cNvPr>
              <p:cNvSpPr txBox="1"/>
              <p:nvPr/>
            </p:nvSpPr>
            <p:spPr>
              <a:xfrm>
                <a:off x="10171134" y="3299155"/>
                <a:ext cx="1906566" cy="663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es-E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S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mix</m:t>
                        </m:r>
                      </m:sub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𝐶𝑃</m:t>
                        </m:r>
                      </m:sup>
                    </m:sSubSup>
                  </m:oMath>
                </a14:m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s-ES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ΔΓ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GB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very similar</a:t>
                </a:r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DEC017F4-1732-FAAA-2316-EF415E18D3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1134" y="3299155"/>
                <a:ext cx="1906566" cy="663323"/>
              </a:xfrm>
              <a:prstGeom prst="rect">
                <a:avLst/>
              </a:prstGeom>
              <a:blipFill>
                <a:blip r:embed="rId5"/>
                <a:stretch>
                  <a:fillRect t="-1887" r="-2649" b="-132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FE69B58-B9C5-3E1A-1A76-89C01D862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E4E2E-0A32-5B45-856E-DAECE77C0CB0}" type="slidenum">
              <a:rPr lang="en-GB" smtClean="0"/>
              <a:t>31</a:t>
            </a:fld>
            <a:endParaRPr lang="en-GB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6EF4515-80B9-B5F1-F930-FFCA05BB9D56}"/>
              </a:ext>
            </a:extLst>
          </p:cNvPr>
          <p:cNvSpPr txBox="1"/>
          <p:nvPr/>
        </p:nvSpPr>
        <p:spPr>
          <a:xfrm>
            <a:off x="1742038" y="5843392"/>
            <a:ext cx="2307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Experimentally viable!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E4587D1-7AA8-287A-CFFA-66C4889A8128}"/>
              </a:ext>
            </a:extLst>
          </p:cNvPr>
          <p:cNvSpPr txBox="1"/>
          <p:nvPr/>
        </p:nvSpPr>
        <p:spPr>
          <a:xfrm>
            <a:off x="5778500" y="5843392"/>
            <a:ext cx="4544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able to discern experimentally… (for now)</a:t>
            </a:r>
          </a:p>
        </p:txBody>
      </p:sp>
    </p:spTree>
    <p:extLst>
      <p:ext uri="{BB962C8B-B14F-4D97-AF65-F5344CB8AC3E}">
        <p14:creationId xmlns:p14="http://schemas.microsoft.com/office/powerpoint/2010/main" val="33505873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239E05C9-B2B5-549F-EC36-C442A176CAB0}"/>
              </a:ext>
            </a:extLst>
          </p:cNvPr>
          <p:cNvSpPr txBox="1"/>
          <p:nvPr/>
        </p:nvSpPr>
        <p:spPr>
          <a:xfrm>
            <a:off x="900752" y="311396"/>
            <a:ext cx="9270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85B6E6EB-2D12-1F0E-DB0E-45C7A6DB08AA}"/>
                  </a:ext>
                </a:extLst>
              </p:cNvPr>
              <p:cNvSpPr txBox="1"/>
              <p:nvPr/>
            </p:nvSpPr>
            <p:spPr>
              <a:xfrm>
                <a:off x="518468" y="3612932"/>
                <a:ext cx="11155064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Within experimental reach.</a:t>
                </a:r>
              </a:p>
              <a:p>
                <a:pPr marL="457200" indent="-457200">
                  <a:buFontTx/>
                  <a:buChar char="-"/>
                </a:pPr>
                <a:r>
                  <a:rPr lang="en-GB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 experimental measure could already discard some of the models use</a:t>
                </a:r>
                <a:r>
                  <a:rPr lang="es-E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GB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7200" indent="-457200">
                  <a:buFontTx/>
                  <a:buChar char="-"/>
                </a:pPr>
                <a:r>
                  <a:rPr lang="en-GB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An experimental measurement is available, but it is very statistically uncertain, it only uses data from LHCb Run 1.</a:t>
                </a:r>
              </a:p>
              <a:p>
                <a:endPara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GB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Form factors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  <m:sub>
                        <m:r>
                          <a:rPr lang="es-E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can be extracted from observables (BR), and then used to try to infer the nature of the particle.</a:t>
                </a:r>
              </a:p>
            </p:txBody>
          </p:sp>
        </mc:Choice>
        <mc:Fallback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85B6E6EB-2D12-1F0E-DB0E-45C7A6DB08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68" y="3612932"/>
                <a:ext cx="11155064" cy="3108543"/>
              </a:xfrm>
              <a:prstGeom prst="rect">
                <a:avLst/>
              </a:prstGeom>
              <a:blipFill>
                <a:blip r:embed="rId2"/>
                <a:stretch>
                  <a:fillRect l="-1136" t="-2033" r="-1591" b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C5BAA52-F7F1-249C-415B-9BF33109D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E4E2E-0A32-5B45-856E-DAECE77C0CB0}" type="slidenum">
              <a:rPr lang="en-GB" smtClean="0"/>
              <a:t>32</a:t>
            </a:fld>
            <a:endParaRPr lang="en-GB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117190F-CB55-0121-9D71-FD7BBD7EE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880" y="1752687"/>
            <a:ext cx="7077923" cy="127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2118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631141-16E8-9170-982A-C90EDE9AA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4162" y="2535119"/>
            <a:ext cx="3583675" cy="1325563"/>
          </a:xfrm>
        </p:spPr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3E64A8D-0BFA-241D-D320-5C576905A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E4E2E-0A32-5B45-856E-DAECE77C0CB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2401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631141-16E8-9170-982A-C90EDE9AA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4162" y="2535119"/>
            <a:ext cx="3583675" cy="1325563"/>
          </a:xfrm>
        </p:spPr>
        <p:txBody>
          <a:bodyPr/>
          <a:lstStyle/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 slides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D245E307-FD4F-AE9E-1F09-FDBCA0127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E4E2E-0A32-5B45-856E-DAECE77C0CB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7423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4FE90F5-E2D3-B01C-35F1-2B20DFB91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E4E2E-0A32-5B45-856E-DAECE77C0CB0}" type="slidenum">
              <a:rPr lang="en-GB" smtClean="0"/>
              <a:t>35</a:t>
            </a:fld>
            <a:endParaRPr lang="en-GB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FAA6B01-044E-F7D5-177B-A38427848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814843"/>
            <a:ext cx="7772400" cy="522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0486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07DE111-12A4-9360-59CB-E3B755C25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E4E2E-0A32-5B45-856E-DAECE77C0CB0}" type="slidenum">
              <a:rPr lang="en-GB" smtClean="0"/>
              <a:t>36</a:t>
            </a:fld>
            <a:endParaRPr lang="en-GB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F81BC87-3769-0E1A-CDC6-89E36DF41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23" y="1222159"/>
            <a:ext cx="8412263" cy="467505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AA2BF53-9D08-D964-DB64-A7214B1C0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4086" y="1566715"/>
            <a:ext cx="3103830" cy="375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2659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AF37ACD-9BFC-5DF1-EF2E-030C2F9FE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E4E2E-0A32-5B45-856E-DAECE77C0CB0}" type="slidenum">
              <a:rPr lang="en-GB" smtClean="0"/>
              <a:t>37</a:t>
            </a:fld>
            <a:endParaRPr lang="en-GB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F191F13-E1B9-700C-C1D5-77740C646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26" y="715283"/>
            <a:ext cx="10259988" cy="470485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33245B9-77EE-F208-BB36-025FC4D56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334" y="5589794"/>
            <a:ext cx="170180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882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239E05C9-B2B5-549F-EC36-C442A176CAB0}"/>
              </a:ext>
            </a:extLst>
          </p:cNvPr>
          <p:cNvSpPr txBox="1"/>
          <p:nvPr/>
        </p:nvSpPr>
        <p:spPr>
          <a:xfrm>
            <a:off x="900752" y="311396"/>
            <a:ext cx="9270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Main Results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0002AA5-718E-169A-609C-C41944A3F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742" y="1117736"/>
            <a:ext cx="7772400" cy="5653755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A6A2C23F-D12A-6446-9559-056A7FF4F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E4E2E-0A32-5B45-856E-DAECE77C0CB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5295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239E05C9-B2B5-549F-EC36-C442A176CAB0}"/>
              </a:ext>
            </a:extLst>
          </p:cNvPr>
          <p:cNvSpPr txBox="1"/>
          <p:nvPr/>
        </p:nvSpPr>
        <p:spPr>
          <a:xfrm>
            <a:off x="900752" y="311396"/>
            <a:ext cx="9270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Main Results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06F239A-0C64-2BD4-8541-6ACB9526B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05" y="1712725"/>
            <a:ext cx="11686946" cy="3841914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49E52B7-7A67-A79A-A7C2-0D8E39403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E4E2E-0A32-5B45-856E-DAECE77C0CB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886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B38DC80D-E555-FC55-F953-BA2DCC24F6D5}"/>
                  </a:ext>
                </a:extLst>
              </p:cNvPr>
              <p:cNvSpPr txBox="1"/>
              <p:nvPr/>
            </p:nvSpPr>
            <p:spPr>
              <a:xfrm>
                <a:off x="3188874" y="50104"/>
                <a:ext cx="512840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000" b="0" i="0" dirty="0"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What is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4000" b="0" i="1" smtClean="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S" sz="4000" b="0" i="1" smtClean="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s-ES" sz="4000" b="0" i="1" smtClean="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s-ES" sz="4000" b="0" i="1" smtClean="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s-ES" sz="4000" b="0" i="1" smtClean="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980</m:t>
                        </m:r>
                      </m:e>
                    </m:d>
                  </m:oMath>
                </a14:m>
                <a:endParaRPr lang="en-GB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B38DC80D-E555-FC55-F953-BA2DCC24F6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874" y="50104"/>
                <a:ext cx="5128408" cy="707886"/>
              </a:xfrm>
              <a:prstGeom prst="rect">
                <a:avLst/>
              </a:prstGeom>
              <a:blipFill>
                <a:blip r:embed="rId4"/>
                <a:stretch>
                  <a:fillRect t="-14035" b="-3508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uadroTexto 1">
            <a:extLst>
              <a:ext uri="{FF2B5EF4-FFF2-40B4-BE49-F238E27FC236}">
                <a16:creationId xmlns:a16="http://schemas.microsoft.com/office/drawing/2014/main" id="{76063D0D-CF10-D989-1F31-7B94011ECF54}"/>
              </a:ext>
            </a:extLst>
          </p:cNvPr>
          <p:cNvSpPr txBox="1"/>
          <p:nvPr/>
        </p:nvSpPr>
        <p:spPr>
          <a:xfrm>
            <a:off x="392217" y="2397948"/>
            <a:ext cx="5128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Particle zoo in the 60’s</a:t>
            </a: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D8FD4AC8-B32D-6038-2E40-AF9EDFEC4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625" y="1576220"/>
            <a:ext cx="5729266" cy="408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AD9701B-91EC-6DF3-CDC1-838B30EFC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E4E2E-0A32-5B45-856E-DAECE77C0CB0}" type="slidenum">
              <a:rPr lang="en-GB" smtClean="0"/>
              <a:t>4</a:t>
            </a:fld>
            <a:endParaRPr lang="en-GB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4D15132-810E-0BE1-49F9-D746822A0B7E}"/>
              </a:ext>
            </a:extLst>
          </p:cNvPr>
          <p:cNvSpPr txBox="1"/>
          <p:nvPr/>
        </p:nvSpPr>
        <p:spPr>
          <a:xfrm>
            <a:off x="392217" y="3857318"/>
            <a:ext cx="5128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Except…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D85E7E5-D380-9C4D-370F-C8AF336E1C83}"/>
              </a:ext>
            </a:extLst>
          </p:cNvPr>
          <p:cNvSpPr txBox="1"/>
          <p:nvPr/>
        </p:nvSpPr>
        <p:spPr>
          <a:xfrm>
            <a:off x="392217" y="2881412"/>
            <a:ext cx="51284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solved it! The 8-fold way and the quark 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26C7C7C4-0B92-3293-D314-00A9E999D362}"/>
                  </a:ext>
                </a:extLst>
              </p:cNvPr>
              <p:cNvSpPr txBox="1"/>
              <p:nvPr/>
            </p:nvSpPr>
            <p:spPr>
              <a:xfrm>
                <a:off x="7784849" y="1064325"/>
                <a:ext cx="1851917" cy="391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𝑆𝑈</m:t>
                    </m:r>
                    <m:sSub>
                      <m:sSub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GB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  <m:sub>
                        <m:r>
                          <a:rPr lang="es-ES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GB" dirty="0"/>
                  <a:t> multiplet</a:t>
                </a:r>
              </a:p>
            </p:txBody>
          </p:sp>
        </mc:Choice>
        <mc:Fallback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26C7C7C4-0B92-3293-D314-00A9E999D3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4849" y="1064325"/>
                <a:ext cx="1851917" cy="391582"/>
              </a:xfrm>
              <a:prstGeom prst="rect">
                <a:avLst/>
              </a:prstGeom>
              <a:blipFill>
                <a:blip r:embed="rId6"/>
                <a:stretch>
                  <a:fillRect t="-9677" r="-2041" b="-193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657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239E05C9-B2B5-549F-EC36-C442A176CAB0}"/>
              </a:ext>
            </a:extLst>
          </p:cNvPr>
          <p:cNvSpPr txBox="1"/>
          <p:nvPr/>
        </p:nvSpPr>
        <p:spPr>
          <a:xfrm>
            <a:off x="900752" y="311396"/>
            <a:ext cx="9270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Main Results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CB1EA07-5405-A45D-B629-7CAE63BDE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4268"/>
            <a:ext cx="12055997" cy="4083326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58FEC1D5-1FEE-1E5E-1DB3-B10C92968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E4E2E-0A32-5B45-856E-DAECE77C0CB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3224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AF8122B-3DDA-46B4-EB40-85A644BE5086}"/>
              </a:ext>
            </a:extLst>
          </p:cNvPr>
          <p:cNvSpPr txBox="1"/>
          <p:nvPr/>
        </p:nvSpPr>
        <p:spPr>
          <a:xfrm>
            <a:off x="1694556" y="1117736"/>
            <a:ext cx="7682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32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CKM matrix and flavour changing currents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48EB812-F1BB-4D81-A941-7E0027825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65" y="3429000"/>
            <a:ext cx="4837752" cy="227115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FC0A699-716A-F837-AB6C-D74F63225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014" y="1851028"/>
            <a:ext cx="7772400" cy="146823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1B5B16B-AB78-FEAD-F2D5-71E1DF5096B5}"/>
              </a:ext>
            </a:extLst>
          </p:cNvPr>
          <p:cNvSpPr txBox="1"/>
          <p:nvPr/>
        </p:nvSpPr>
        <p:spPr>
          <a:xfrm>
            <a:off x="2405810" y="5809896"/>
            <a:ext cx="6260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Needed for the observables we explore,</a:t>
            </a:r>
          </a:p>
          <a:p>
            <a:pPr algn="ctr"/>
            <a:r>
              <a:rPr lang="en-GB" sz="24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give CP-violating phases in the SM</a:t>
            </a:r>
            <a:endParaRPr lang="en-GB" sz="2400" b="0" i="0" dirty="0">
              <a:effectLst/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D8B725FC-07A1-6472-1219-401FACFF234A}"/>
                  </a:ext>
                </a:extLst>
              </p:cNvPr>
              <p:cNvSpPr txBox="1"/>
              <p:nvPr/>
            </p:nvSpPr>
            <p:spPr>
              <a:xfrm>
                <a:off x="10082071" y="2385090"/>
                <a:ext cx="59182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(3)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D8B725FC-07A1-6472-1219-401FACFF2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82071" y="2385090"/>
                <a:ext cx="591829" cy="400110"/>
              </a:xfrm>
              <a:prstGeom prst="rect">
                <a:avLst/>
              </a:prstGeom>
              <a:blipFill>
                <a:blip r:embed="rId5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03089AD-1EFF-0099-3B1B-93A11FD6E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E4E2E-0A32-5B45-856E-DAECE77C0CB0}" type="slidenum">
              <a:rPr lang="en-GB" smtClean="0"/>
              <a:t>41</a:t>
            </a:fld>
            <a:endParaRPr lang="en-GB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6ACB759-82FC-9242-D52F-B698F37773C0}"/>
              </a:ext>
            </a:extLst>
          </p:cNvPr>
          <p:cNvSpPr txBox="1"/>
          <p:nvPr/>
        </p:nvSpPr>
        <p:spPr>
          <a:xfrm>
            <a:off x="900752" y="311396"/>
            <a:ext cx="9270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All we need to explore the selected decay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1906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AF8122B-3DDA-46B4-EB40-85A644BE5086}"/>
              </a:ext>
            </a:extLst>
          </p:cNvPr>
          <p:cNvSpPr txBox="1"/>
          <p:nvPr/>
        </p:nvSpPr>
        <p:spPr>
          <a:xfrm>
            <a:off x="1694556" y="1117736"/>
            <a:ext cx="7682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32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Direct CP-violation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1E82665-D114-0FAB-1495-DF588D7CF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350" y="1949829"/>
            <a:ext cx="7353300" cy="774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E75E66E2-8F3F-09C8-8680-E9287DA423F0}"/>
                  </a:ext>
                </a:extLst>
              </p:cNvPr>
              <p:cNvSpPr txBox="1"/>
              <p:nvPr/>
            </p:nvSpPr>
            <p:spPr>
              <a:xfrm>
                <a:off x="10391952" y="3667979"/>
                <a:ext cx="59182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(4)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E75E66E2-8F3F-09C8-8680-E9287DA423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1952" y="3667979"/>
                <a:ext cx="591829" cy="400110"/>
              </a:xfrm>
              <a:prstGeom prst="rect">
                <a:avLst/>
              </a:prstGeom>
              <a:blipFill>
                <a:blip r:embed="rId4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agen 10">
            <a:extLst>
              <a:ext uri="{FF2B5EF4-FFF2-40B4-BE49-F238E27FC236}">
                <a16:creationId xmlns:a16="http://schemas.microsoft.com/office/drawing/2014/main" id="{FC768120-43F6-DB0C-A7E9-75AB39D0B7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0933" y="2971847"/>
            <a:ext cx="8909857" cy="584775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9ED48CA-390E-1C0A-3CEC-7E523B4B6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E4E2E-0A32-5B45-856E-DAECE77C0CB0}" type="slidenum">
              <a:rPr lang="en-GB" smtClean="0"/>
              <a:t>42</a:t>
            </a:fld>
            <a:endParaRPr lang="en-GB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1DF400A-944D-12C0-B8B8-979BDB35B183}"/>
              </a:ext>
            </a:extLst>
          </p:cNvPr>
          <p:cNvSpPr txBox="1"/>
          <p:nvPr/>
        </p:nvSpPr>
        <p:spPr>
          <a:xfrm>
            <a:off x="900752" y="311396"/>
            <a:ext cx="9270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All we need to explore the selected decay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A50D0CF-6963-12BA-A44A-22DFFC42F4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0250" y="3803940"/>
            <a:ext cx="7772400" cy="99222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69EAF31-0EF9-4F9A-291B-5F6B95EE12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0000" y="4735970"/>
            <a:ext cx="71120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7992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AF8122B-3DDA-46B4-EB40-85A644BE5086}"/>
              </a:ext>
            </a:extLst>
          </p:cNvPr>
          <p:cNvSpPr txBox="1"/>
          <p:nvPr/>
        </p:nvSpPr>
        <p:spPr>
          <a:xfrm>
            <a:off x="1694556" y="1117736"/>
            <a:ext cx="7682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32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Mixing induced CP-violation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F8702EF-0474-7A93-77E7-D24D9AC09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6021" y="2644207"/>
            <a:ext cx="7772400" cy="239238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8421831-366A-7554-73CB-BE1334BEA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65" y="1800965"/>
            <a:ext cx="3187700" cy="43942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804DFBEE-047D-6A0D-AD76-F9142D540BCA}"/>
              </a:ext>
            </a:extLst>
          </p:cNvPr>
          <p:cNvSpPr txBox="1"/>
          <p:nvPr/>
        </p:nvSpPr>
        <p:spPr>
          <a:xfrm>
            <a:off x="268364" y="6084939"/>
            <a:ext cx="9644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Two different amplitudes that can produce CP-violation!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D713DA3-A6B0-BF63-11AF-C5008BF4F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E4E2E-0A32-5B45-856E-DAECE77C0CB0}" type="slidenum">
              <a:rPr lang="en-GB" smtClean="0"/>
              <a:t>43</a:t>
            </a:fld>
            <a:endParaRPr lang="en-GB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C79BD3D-C8D6-E986-6525-22837595DF24}"/>
              </a:ext>
            </a:extLst>
          </p:cNvPr>
          <p:cNvSpPr txBox="1"/>
          <p:nvPr/>
        </p:nvSpPr>
        <p:spPr>
          <a:xfrm>
            <a:off x="900752" y="311396"/>
            <a:ext cx="9270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All we need to explore the selected decay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52389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239E05C9-B2B5-549F-EC36-C442A176CAB0}"/>
              </a:ext>
            </a:extLst>
          </p:cNvPr>
          <p:cNvSpPr txBox="1"/>
          <p:nvPr/>
        </p:nvSpPr>
        <p:spPr>
          <a:xfrm>
            <a:off x="900752" y="311396"/>
            <a:ext cx="9270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0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Main Results</a:t>
            </a:r>
            <a:endParaRPr lang="en-GB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6E3FF9F-5FCF-8609-F30C-4ECF76EDD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776" y="1600711"/>
            <a:ext cx="7772400" cy="5270937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CE96F0DE-4FB0-2048-7CB9-CDBE8D104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750" y="884547"/>
            <a:ext cx="5270500" cy="850900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DBCAF89-D144-9957-F915-B66CD1B26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E4E2E-0A32-5B45-856E-DAECE77C0CB0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9729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9FEBDA4-7BE7-3902-8281-3FBDCCC70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E4E2E-0A32-5B45-856E-DAECE77C0CB0}" type="slidenum">
              <a:rPr lang="en-GB" smtClean="0"/>
              <a:t>45</a:t>
            </a:fld>
            <a:endParaRPr lang="en-GB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1E2E7E6-CD07-C364-231B-0FA11A94C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279" y="895825"/>
            <a:ext cx="7772400" cy="340397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B2A0DA1-8BFF-28C9-F8EC-A7ACEF1BE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016" y="4294089"/>
            <a:ext cx="7772400" cy="2244823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A8622C7-1CF4-A451-4C3A-7BB1825D0AB4}"/>
              </a:ext>
            </a:extLst>
          </p:cNvPr>
          <p:cNvSpPr txBox="1"/>
          <p:nvPr/>
        </p:nvSpPr>
        <p:spPr>
          <a:xfrm>
            <a:off x="351092" y="319088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PQDC approach</a:t>
            </a:r>
          </a:p>
        </p:txBody>
      </p:sp>
    </p:spTree>
    <p:extLst>
      <p:ext uri="{BB962C8B-B14F-4D97-AF65-F5344CB8AC3E}">
        <p14:creationId xmlns:p14="http://schemas.microsoft.com/office/powerpoint/2010/main" val="3085275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08E21E0-2844-AB43-57E5-B54DBC9F5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0"/>
            <a:ext cx="7772400" cy="50260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E836D5F-47FB-11EE-0523-A7ED0DF3E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502603"/>
            <a:ext cx="7772400" cy="5211551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8FFF38F0-E859-57EA-C114-78ABEB63A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E4E2E-0A32-5B45-856E-DAECE77C0CB0}" type="slidenum">
              <a:rPr lang="en-GB" smtClean="0"/>
              <a:t>5</a:t>
            </a:fld>
            <a:endParaRPr lang="en-GB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6E5DC24-6DAB-0882-8325-46E2555519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000" b="53285"/>
          <a:stretch/>
        </p:blipFill>
        <p:spPr>
          <a:xfrm>
            <a:off x="2209800" y="502603"/>
            <a:ext cx="3886200" cy="243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605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08E21E0-2844-AB43-57E5-B54DBC9F5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113" y="126261"/>
            <a:ext cx="7772400" cy="50260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E836D5F-47FB-11EE-0523-A7ED0DF3E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266" y="733226"/>
            <a:ext cx="5661047" cy="3795846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1C0F920B-1749-EA70-4F4A-D76FD21087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3194"/>
          <a:stretch/>
        </p:blipFill>
        <p:spPr>
          <a:xfrm>
            <a:off x="6096000" y="1285940"/>
            <a:ext cx="5895998" cy="209773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C4F6041-7AA5-0577-B0F9-AF7B11894F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9" y="3383671"/>
            <a:ext cx="5895998" cy="288992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0BD69EE-8B7B-8870-F192-5274862B3D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7916"/>
          <a:stretch/>
        </p:blipFill>
        <p:spPr>
          <a:xfrm>
            <a:off x="268266" y="4529072"/>
            <a:ext cx="5661047" cy="2241246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155281A-EEBB-26F2-DF44-A4F4AA861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E4E2E-0A32-5B45-856E-DAECE77C0CB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481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B38DC80D-E555-FC55-F953-BA2DCC24F6D5}"/>
                  </a:ext>
                </a:extLst>
              </p:cNvPr>
              <p:cNvSpPr txBox="1"/>
              <p:nvPr/>
            </p:nvSpPr>
            <p:spPr>
              <a:xfrm>
                <a:off x="3202522" y="306722"/>
                <a:ext cx="512840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000" b="0" i="0" dirty="0"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What is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4000" b="0" i="1" smtClean="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S" sz="4000" b="0" i="1" smtClean="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s-ES" sz="4000" b="0" i="1" smtClean="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s-ES" sz="4000" b="0" i="1" smtClean="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s-ES" sz="4000" b="0" i="1" smtClean="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980</m:t>
                        </m:r>
                      </m:e>
                    </m:d>
                  </m:oMath>
                </a14:m>
                <a:endParaRPr lang="en-GB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B38DC80D-E555-FC55-F953-BA2DCC24F6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2522" y="306722"/>
                <a:ext cx="5128408" cy="707886"/>
              </a:xfrm>
              <a:prstGeom prst="rect">
                <a:avLst/>
              </a:prstGeom>
              <a:blipFill>
                <a:blip r:embed="rId3"/>
                <a:stretch>
                  <a:fillRect t="-16071" b="-3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>
            <a:extLst>
              <a:ext uri="{FF2B5EF4-FFF2-40B4-BE49-F238E27FC236}">
                <a16:creationId xmlns:a16="http://schemas.microsoft.com/office/drawing/2014/main" id="{B3FDE75A-69B1-33BE-0068-FC7D0B2439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1891" y="1513894"/>
            <a:ext cx="6350000" cy="4572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F1762BE-0142-BE17-5227-73EA2D58272B}"/>
              </a:ext>
            </a:extLst>
          </p:cNvPr>
          <p:cNvSpPr txBox="1"/>
          <p:nvPr/>
        </p:nvSpPr>
        <p:spPr>
          <a:xfrm>
            <a:off x="7849773" y="6039424"/>
            <a:ext cx="2465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0" i="0" dirty="0">
                <a:solidFill>
                  <a:srgbClr val="FFFFFF"/>
                </a:solidFill>
                <a:effectLst/>
                <a:highlight>
                  <a:srgbClr val="B31B1B"/>
                </a:highlight>
                <a:latin typeface="Lucida Grande" panose="020B0600040502020204" pitchFamily="34" charset="0"/>
              </a:rPr>
              <a:t>arXiv:2303.12927v1</a:t>
            </a:r>
            <a:endParaRPr lang="en-GB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329B556-DBBC-F2F1-86DB-F24D3BEF0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E4E2E-0A32-5B45-856E-DAECE77C0CB0}" type="slidenum">
              <a:rPr lang="en-GB" smtClean="0"/>
              <a:t>7</a:t>
            </a:fld>
            <a:endParaRPr lang="en-GB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F560C47-7982-F3AE-CC0B-1321308FA3B9}"/>
              </a:ext>
            </a:extLst>
          </p:cNvPr>
          <p:cNvSpPr txBox="1"/>
          <p:nvPr/>
        </p:nvSpPr>
        <p:spPr>
          <a:xfrm>
            <a:off x="152400" y="1167008"/>
            <a:ext cx="56618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 we know:</a:t>
            </a:r>
          </a:p>
          <a:p>
            <a:pPr marL="800100" lvl="1" indent="-342900">
              <a:buFontTx/>
              <a:buChar char="-"/>
            </a:pP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F352D497-1CD5-4836-2309-9BF13784F36E}"/>
                  </a:ext>
                </a:extLst>
              </p:cNvPr>
              <p:cNvSpPr txBox="1"/>
              <p:nvPr/>
            </p:nvSpPr>
            <p:spPr>
              <a:xfrm>
                <a:off x="0" y="1620827"/>
                <a:ext cx="5661891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800100" lvl="1" indent="-342900">
                  <a:buFontTx/>
                  <a:buChar char="-"/>
                </a:pPr>
                <a:r>
                  <a:rPr lang="en-GB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Observed as a peak in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𝜋𝜋</m:t>
                    </m:r>
                  </m:oMath>
                </a14:m>
                <a:r>
                  <a:rPr lang="en-GB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𝐾𝐾</m:t>
                    </m:r>
                  </m:oMath>
                </a14:m>
                <a:r>
                  <a:rPr lang="en-GB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spectrums</a:t>
                </a:r>
              </a:p>
              <a:p>
                <a:pPr marL="800100" lvl="1" indent="-342900">
                  <a:buFontTx/>
                  <a:buChar char="-"/>
                </a:pPr>
                <a:endParaRPr lang="en-GB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F352D497-1CD5-4836-2309-9BF13784F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20827"/>
                <a:ext cx="5661891" cy="1569660"/>
              </a:xfrm>
              <a:prstGeom prst="rect">
                <a:avLst/>
              </a:prstGeom>
              <a:blipFill>
                <a:blip r:embed="rId5"/>
                <a:stretch>
                  <a:fillRect t="-48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2FBB2D73-30C0-2D6C-4DB6-395CBE476F89}"/>
                  </a:ext>
                </a:extLst>
              </p:cNvPr>
              <p:cNvSpPr txBox="1"/>
              <p:nvPr/>
            </p:nvSpPr>
            <p:spPr>
              <a:xfrm>
                <a:off x="-1" y="2698045"/>
                <a:ext cx="5661891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800100" lvl="1" indent="-342900">
                  <a:buFontTx/>
                  <a:buChar char="-"/>
                </a:pPr>
                <a:r>
                  <a:rPr lang="en-GB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Mass: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990±20 </m:t>
                    </m:r>
                    <m:r>
                      <a:rPr lang="en-GB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𝑀𝑒𝑉</m:t>
                    </m:r>
                  </m:oMath>
                </a14:m>
                <a:endParaRPr lang="en-GB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buFontTx/>
                  <a:buChar char="-"/>
                </a:pPr>
                <a:r>
                  <a:rPr lang="en-GB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Width: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10−100 </m:t>
                    </m:r>
                    <m:r>
                      <a:rPr lang="en-GB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𝑀𝑒𝑉</m:t>
                    </m:r>
                  </m:oMath>
                </a14:m>
                <a:endParaRPr lang="en-GB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buFontTx/>
                  <a:buChar char="-"/>
                </a:pPr>
                <a:endParaRPr lang="en-GB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2FBB2D73-30C0-2D6C-4DB6-395CBE476F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2698045"/>
                <a:ext cx="5661891" cy="1569660"/>
              </a:xfrm>
              <a:prstGeom prst="rect">
                <a:avLst/>
              </a:prstGeom>
              <a:blipFill>
                <a:blip r:embed="rId6"/>
                <a:stretch>
                  <a:fillRect t="-48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52A19E64-0D4E-421C-863B-87E03B8506BD}"/>
                  </a:ext>
                </a:extLst>
              </p:cNvPr>
              <p:cNvSpPr txBox="1"/>
              <p:nvPr/>
            </p:nvSpPr>
            <p:spPr>
              <a:xfrm>
                <a:off x="0" y="4096457"/>
                <a:ext cx="5661891" cy="2065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800100" lvl="1" indent="-342900">
                  <a:buFontTx/>
                  <a:buChar char="-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p>
                        <m:r>
                          <a:rPr lang="en-GB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sup>
                    </m:sSup>
                    <m:d>
                      <m:dPr>
                        <m:ctrlPr>
                          <a:rPr lang="en-GB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GB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𝐽</m:t>
                            </m:r>
                          </m:e>
                          <m:sup>
                            <m:r>
                              <a:rPr lang="en-GB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𝑃𝐶</m:t>
                            </m:r>
                          </m:sup>
                        </m:sSup>
                      </m:e>
                    </m:d>
                    <m:r>
                      <a:rPr lang="en-GB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GB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GB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lang="en-GB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GB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GB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++</m:t>
                        </m:r>
                      </m:sup>
                    </m:sSup>
                    <m:r>
                      <a:rPr lang="en-GB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GB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in comparison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𝜂</m:t>
                        </m:r>
                      </m:e>
                      <m:sub>
                        <m:r>
                          <a:rPr lang="en-GB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  <m:sup>
                        <m:r>
                          <a:rPr lang="en-GB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GB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𝐼</m:t>
                        </m:r>
                      </m:e>
                      <m:sup>
                        <m:r>
                          <a:rPr lang="en-GB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𝐺</m:t>
                        </m:r>
                      </m:sup>
                    </m:sSup>
                    <m:d>
                      <m:dPr>
                        <m:ctrlPr>
                          <a:rPr lang="en-GB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GB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𝐽</m:t>
                            </m:r>
                          </m:e>
                          <m:sup>
                            <m:r>
                              <a:rPr lang="en-GB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𝑃𝐶</m:t>
                            </m:r>
                          </m:sup>
                        </m:sSup>
                      </m:e>
                    </m:d>
                    <m:r>
                      <a:rPr lang="en-GB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GB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GB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d>
                      <m:dPr>
                        <m:ctrlPr>
                          <a:rPr lang="en-GB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GB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GB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−+</m:t>
                            </m:r>
                          </m:sup>
                        </m:sSup>
                      </m:e>
                    </m:d>
                  </m:oMath>
                </a14:m>
                <a:endParaRPr lang="en-GB" sz="32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buFontTx/>
                  <a:buChar char="-"/>
                </a:pPr>
                <a:endParaRPr lang="en-GB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52A19E64-0D4E-421C-863B-87E03B8506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96457"/>
                <a:ext cx="5661891" cy="2065437"/>
              </a:xfrm>
              <a:prstGeom prst="rect">
                <a:avLst/>
              </a:prstGeom>
              <a:blipFill>
                <a:blip r:embed="rId7"/>
                <a:stretch>
                  <a:fillRect t="-36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70D126A9-DC82-1E29-F9CF-19DCDE78EA71}"/>
                  </a:ext>
                </a:extLst>
              </p:cNvPr>
              <p:cNvSpPr txBox="1"/>
              <p:nvPr/>
            </p:nvSpPr>
            <p:spPr>
              <a:xfrm>
                <a:off x="-4" y="3132238"/>
                <a:ext cx="5661891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/>
                <a:endParaRPr lang="en-GB" sz="32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buFontTx/>
                  <a:buChar char="-"/>
                </a:pPr>
                <a:r>
                  <a:rPr lang="en-GB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Decays into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𝜋𝜋</m:t>
                    </m:r>
                  </m:oMath>
                </a14:m>
                <a:r>
                  <a:rPr lang="en-GB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𝐾𝐾</m:t>
                    </m:r>
                  </m:oMath>
                </a14:m>
                <a:r>
                  <a:rPr lang="en-GB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𝛾𝛾</m:t>
                    </m:r>
                  </m:oMath>
                </a14:m>
                <a:endParaRPr lang="en-GB" sz="32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70D126A9-DC82-1E29-F9CF-19DCDE78EA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" y="3132238"/>
                <a:ext cx="5661891" cy="1077218"/>
              </a:xfrm>
              <a:prstGeom prst="rect">
                <a:avLst/>
              </a:prstGeom>
              <a:blipFill>
                <a:blip r:embed="rId8"/>
                <a:stretch>
                  <a:fillRect b="-162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DAC8064C-4907-6E64-A216-6D77293C7EA0}"/>
                  </a:ext>
                </a:extLst>
              </p:cNvPr>
              <p:cNvSpPr txBox="1"/>
              <p:nvPr/>
            </p:nvSpPr>
            <p:spPr>
              <a:xfrm>
                <a:off x="0" y="5070927"/>
                <a:ext cx="5661891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800100" lvl="1" indent="-342900">
                  <a:buFontTx/>
                  <a:buChar char="-"/>
                </a:pPr>
                <a:endParaRPr lang="en-GB" sz="32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buFontTx/>
                  <a:buChar char="-"/>
                </a:pPr>
                <a:r>
                  <a:rPr lang="en-GB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Has a strong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32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s</m:t>
                    </m:r>
                    <m:acc>
                      <m:accPr>
                        <m:chr m:val="̅"/>
                        <m:ctrlPr>
                          <a:rPr lang="en-GB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acc>
                  </m:oMath>
                </a14:m>
                <a:r>
                  <a:rPr lang="en-GB" sz="32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component (but there is something else)</a:t>
                </a:r>
              </a:p>
              <a:p>
                <a:pPr marL="800100" lvl="1" indent="-342900">
                  <a:buFontTx/>
                  <a:buChar char="-"/>
                </a:pPr>
                <a:endParaRPr lang="en-GB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DAC8064C-4907-6E64-A216-6D77293C7E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070927"/>
                <a:ext cx="5661891" cy="2062103"/>
              </a:xfrm>
              <a:prstGeom prst="rect">
                <a:avLst/>
              </a:prstGeom>
              <a:blipFill>
                <a:blip r:embed="rId9"/>
                <a:stretch>
                  <a:fillRect r="-15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326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1"/>
      <p:bldP spid="9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76063D0D-CF10-D989-1F31-7B94011ECF54}"/>
                  </a:ext>
                </a:extLst>
              </p:cNvPr>
              <p:cNvSpPr txBox="1"/>
              <p:nvPr/>
            </p:nvSpPr>
            <p:spPr>
              <a:xfrm>
                <a:off x="-196602" y="1137521"/>
                <a:ext cx="1155040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800100" lvl="1" indent="-342900">
                  <a:buFontTx/>
                  <a:buChar char="-"/>
                </a:pPr>
                <a:r>
                  <a:rPr lang="en-GB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What if it’s a </a:t>
                </a:r>
                <a14:m>
                  <m:oMath xmlns:m="http://schemas.openxmlformats.org/officeDocument/2006/math">
                    <m:r>
                      <a:rPr lang="es-E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s-E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s-E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s-E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</m:acc>
                    <m:r>
                      <a:rPr lang="es-E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GB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state?</a:t>
                </a:r>
              </a:p>
            </p:txBody>
          </p:sp>
        </mc:Choice>
        <mc:Fallback xmlns="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76063D0D-CF10-D989-1F31-7B94011ECF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6602" y="1137521"/>
                <a:ext cx="11550402" cy="584775"/>
              </a:xfrm>
              <a:prstGeom prst="rect">
                <a:avLst/>
              </a:prstGeom>
              <a:blipFill>
                <a:blip r:embed="rId3"/>
                <a:stretch>
                  <a:fillRect t="-12766" b="-319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B8F4B7BE-3E99-62C5-A29C-9BDB5ED93390}"/>
                  </a:ext>
                </a:extLst>
              </p:cNvPr>
              <p:cNvSpPr txBox="1"/>
              <p:nvPr/>
            </p:nvSpPr>
            <p:spPr>
              <a:xfrm>
                <a:off x="3202522" y="306722"/>
                <a:ext cx="512840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000" b="0" i="0" dirty="0"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What is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4000" b="0" i="1" smtClean="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S" sz="4000" b="0" i="1" smtClean="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s-ES" sz="4000" b="0" i="1" smtClean="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s-ES" sz="4000" b="0" i="1" smtClean="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s-ES" sz="4000" b="0" i="1" smtClean="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980</m:t>
                        </m:r>
                      </m:e>
                    </m:d>
                  </m:oMath>
                </a14:m>
                <a:endParaRPr lang="en-GB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B8F4B7BE-3E99-62C5-A29C-9BDB5ED933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2522" y="306722"/>
                <a:ext cx="5128408" cy="707886"/>
              </a:xfrm>
              <a:prstGeom prst="rect">
                <a:avLst/>
              </a:prstGeom>
              <a:blipFill>
                <a:blip r:embed="rId7"/>
                <a:stretch>
                  <a:fillRect t="-16071" b="-3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0A6689D-A702-D94C-D200-400B3CC2A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E4E2E-0A32-5B45-856E-DAECE77C0CB0}" type="slidenum">
              <a:rPr lang="en-GB" smtClean="0"/>
              <a:t>8</a:t>
            </a:fld>
            <a:endParaRPr lang="en-GB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D359B25-A7E9-EFC0-50A6-21E90DE37B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49425" y="2640524"/>
            <a:ext cx="1604375" cy="208991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A7F66C7-A3CA-3243-8374-A1ADE1194168}"/>
              </a:ext>
            </a:extLst>
          </p:cNvPr>
          <p:cNvSpPr txBox="1"/>
          <p:nvPr/>
        </p:nvSpPr>
        <p:spPr>
          <a:xfrm>
            <a:off x="-8475" y="1709122"/>
            <a:ext cx="115504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buFontTx/>
              <a:buChar char="-"/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Put it in a scalar octet with other measured states</a:t>
            </a:r>
          </a:p>
          <a:p>
            <a:pPr marL="1257300" lvl="2" indent="-342900">
              <a:buFontTx/>
              <a:buChar char="-"/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L=1, S=1, J=0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DFEAD68-DDBB-D5DB-BD1D-FD2B5A8F069A}"/>
              </a:ext>
            </a:extLst>
          </p:cNvPr>
          <p:cNvSpPr txBox="1"/>
          <p:nvPr/>
        </p:nvSpPr>
        <p:spPr>
          <a:xfrm>
            <a:off x="-44202" y="2693763"/>
            <a:ext cx="11550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buFontTx/>
              <a:buChar char="-"/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Pure state? Does not seem so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BA6F3C0-63F9-3DC9-0E27-1D3503CCFA5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8560" y="3472947"/>
            <a:ext cx="7010400" cy="11430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25350FB-4488-22C4-5AA0-44F22AD363F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6297"/>
          <a:stretch/>
        </p:blipFill>
        <p:spPr>
          <a:xfrm>
            <a:off x="3005511" y="4711188"/>
            <a:ext cx="2794000" cy="5474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7D2900F5-908B-46B0-FCC2-F593E5F178C9}"/>
                  </a:ext>
                </a:extLst>
              </p:cNvPr>
              <p:cNvSpPr txBox="1"/>
              <p:nvPr/>
            </p:nvSpPr>
            <p:spPr>
              <a:xfrm>
                <a:off x="8524652" y="4311078"/>
                <a:ext cx="59182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7D2900F5-908B-46B0-FCC2-F593E5F178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4652" y="4311078"/>
                <a:ext cx="591829" cy="400110"/>
              </a:xfrm>
              <a:prstGeom prst="rect">
                <a:avLst/>
              </a:prstGeom>
              <a:blipFill>
                <a:blip r:embed="rId11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uadroTexto 14">
            <a:extLst>
              <a:ext uri="{FF2B5EF4-FFF2-40B4-BE49-F238E27FC236}">
                <a16:creationId xmlns:a16="http://schemas.microsoft.com/office/drawing/2014/main" id="{277AADF4-24CB-8C62-3FDD-BB52F822D0AB}"/>
              </a:ext>
            </a:extLst>
          </p:cNvPr>
          <p:cNvSpPr txBox="1"/>
          <p:nvPr/>
        </p:nvSpPr>
        <p:spPr>
          <a:xfrm>
            <a:off x="-196602" y="5014406"/>
            <a:ext cx="115504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it is not very promising (experimentally)…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2FA4F1A-0DD4-FC8F-A5EA-4A4AF991F2D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37054" y="6107387"/>
            <a:ext cx="19812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13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76063D0D-CF10-D989-1F31-7B94011ECF54}"/>
                  </a:ext>
                </a:extLst>
              </p:cNvPr>
              <p:cNvSpPr txBox="1"/>
              <p:nvPr/>
            </p:nvSpPr>
            <p:spPr>
              <a:xfrm>
                <a:off x="-345137" y="1168434"/>
                <a:ext cx="1155040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800100" lvl="1" indent="-342900">
                  <a:buFontTx/>
                  <a:buChar char="-"/>
                </a:pPr>
                <a:r>
                  <a:rPr lang="en-GB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What if it’s a </a:t>
                </a:r>
                <a14:m>
                  <m:oMath xmlns:m="http://schemas.openxmlformats.org/officeDocument/2006/math">
                    <m:r>
                      <a:rPr lang="es-E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s-E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s-E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s-E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</m:acc>
                    <m:r>
                      <a:rPr lang="es-E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𝑞</m:t>
                    </m:r>
                    <m:acc>
                      <m:accPr>
                        <m:chr m:val="̅"/>
                        <m:ctrlPr>
                          <a:rPr lang="es-E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s-E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𝑞</m:t>
                        </m:r>
                      </m:e>
                    </m:acc>
                  </m:oMath>
                </a14:m>
                <a:r>
                  <a:rPr lang="en-GB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state?</a:t>
                </a:r>
              </a:p>
            </p:txBody>
          </p:sp>
        </mc:Choice>
        <mc:Fallback xmlns="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76063D0D-CF10-D989-1F31-7B94011ECF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5137" y="1168434"/>
                <a:ext cx="11550402" cy="584775"/>
              </a:xfrm>
              <a:prstGeom prst="rect">
                <a:avLst/>
              </a:prstGeom>
              <a:blipFill>
                <a:blip r:embed="rId3"/>
                <a:stretch>
                  <a:fillRect t="-14894" b="-297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0BFA7E40-CE20-8D2D-4033-F1DD7DD135B6}"/>
                  </a:ext>
                </a:extLst>
              </p:cNvPr>
              <p:cNvSpPr txBox="1"/>
              <p:nvPr/>
            </p:nvSpPr>
            <p:spPr>
              <a:xfrm>
                <a:off x="9634600" y="4239892"/>
                <a:ext cx="59182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(2)</m:t>
                      </m:r>
                    </m:oMath>
                  </m:oMathPara>
                </a14:m>
                <a:endParaRPr lang="en-GB" sz="2000" dirty="0"/>
              </a:p>
            </p:txBody>
          </p:sp>
        </mc:Choice>
        <mc:Fallback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0BFA7E40-CE20-8D2D-4033-F1DD7DD135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4600" y="4239892"/>
                <a:ext cx="591829" cy="400110"/>
              </a:xfrm>
              <a:prstGeom prst="rect">
                <a:avLst/>
              </a:prstGeom>
              <a:blipFill>
                <a:blip r:embed="rId4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>
            <a:extLst>
              <a:ext uri="{FF2B5EF4-FFF2-40B4-BE49-F238E27FC236}">
                <a16:creationId xmlns:a16="http://schemas.microsoft.com/office/drawing/2014/main" id="{D38174D7-E132-A22A-C386-25ABE1D872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3864" y="3569639"/>
            <a:ext cx="7772400" cy="115566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51C9847-9699-E67F-481B-9F10F45B52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7064" y="4725301"/>
            <a:ext cx="7366000" cy="1244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239E05C9-B2B5-549F-EC36-C442A176CAB0}"/>
                  </a:ext>
                </a:extLst>
              </p:cNvPr>
              <p:cNvSpPr txBox="1"/>
              <p:nvPr/>
            </p:nvSpPr>
            <p:spPr>
              <a:xfrm>
                <a:off x="3202522" y="306722"/>
                <a:ext cx="512840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000" b="0" i="0" dirty="0"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What is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4000" b="0" i="1" smtClean="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s-ES" sz="4000" b="0" i="1" smtClean="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es-ES" sz="4000" b="0" i="1" smtClean="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s-ES" sz="4000" b="0" i="1" smtClean="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s-ES" sz="4000" b="0" i="1" smtClean="0"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980</m:t>
                        </m:r>
                      </m:e>
                    </m:d>
                  </m:oMath>
                </a14:m>
                <a:endParaRPr lang="en-GB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239E05C9-B2B5-549F-EC36-C442A176C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2522" y="306722"/>
                <a:ext cx="5128408" cy="707886"/>
              </a:xfrm>
              <a:prstGeom prst="rect">
                <a:avLst/>
              </a:prstGeom>
              <a:blipFill>
                <a:blip r:embed="rId7"/>
                <a:stretch>
                  <a:fillRect t="-16071" b="-3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D14E64E9-124F-A8DA-5AA7-0E16A34C3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E4E2E-0A32-5B45-856E-DAECE77C0CB0}" type="slidenum">
              <a:rPr lang="en-GB" smtClean="0"/>
              <a:t>9</a:t>
            </a:fld>
            <a:endParaRPr lang="en-GB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9E7C0E4-5526-EDC6-0589-E1DCB57AAA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82200" y="1832859"/>
            <a:ext cx="1760901" cy="209017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8D624743-B786-5F70-0776-250C881B8944}"/>
              </a:ext>
            </a:extLst>
          </p:cNvPr>
          <p:cNvSpPr txBox="1"/>
          <p:nvPr/>
        </p:nvSpPr>
        <p:spPr>
          <a:xfrm>
            <a:off x="-345137" y="1692657"/>
            <a:ext cx="115504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buFontTx/>
              <a:buChar char="-"/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Put in a scalar tetraquark octet</a:t>
            </a:r>
          </a:p>
          <a:p>
            <a:pPr marL="1257300" lvl="2" indent="-342900">
              <a:buFontTx/>
              <a:buChar char="-"/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not require non-vanishing angular momentum</a:t>
            </a:r>
          </a:p>
          <a:p>
            <a:pPr marL="1257300" lvl="2" indent="-342900">
              <a:buFontTx/>
              <a:buChar char="-"/>
            </a:pP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Describes the mass spectrum hierarchy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FD694415-A6BA-7869-52DE-93EED6BC25B1}"/>
                  </a:ext>
                </a:extLst>
              </p:cNvPr>
              <p:cNvSpPr txBox="1"/>
              <p:nvPr/>
            </p:nvSpPr>
            <p:spPr>
              <a:xfrm>
                <a:off x="-345137" y="3045274"/>
                <a:ext cx="11550402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257300" lvl="2" indent="-342900">
                  <a:buFontTx/>
                  <a:buChar char="-"/>
                </a:pPr>
                <a:r>
                  <a:rPr lang="en-GB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be expressed as:</a:t>
                </a:r>
              </a:p>
              <a:p>
                <a:pPr marL="1257300" lvl="2" indent="-342900">
                  <a:buFontTx/>
                  <a:buChar char="-"/>
                </a:pPr>
                <a:endParaRPr lang="en-GB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257300" lvl="2" indent="-342900">
                  <a:buFontTx/>
                  <a:buChar char="-"/>
                </a:pPr>
                <a:endParaRPr lang="en-GB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257300" lvl="2" indent="-342900">
                  <a:buFontTx/>
                  <a:buChar char="-"/>
                </a:pPr>
                <a:endParaRPr lang="en-GB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/>
                <a:endParaRPr lang="en-GB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/>
                <a:endParaRPr lang="en-GB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/>
                <a:r>
                  <a:rPr lang="en-GB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E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s-E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𝜔</m:t>
                        </m:r>
                      </m:e>
                    </m:d>
                    <m:r>
                      <a:rPr lang="es-E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&lt;5</m:t>
                    </m:r>
                  </m:oMath>
                </a14:m>
                <a:r>
                  <a:rPr lang="en-GB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as an upper bound with their measured masses</a:t>
                </a:r>
              </a:p>
            </p:txBody>
          </p:sp>
        </mc:Choice>
        <mc:Fallback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FD694415-A6BA-7869-52DE-93EED6BC25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45137" y="3045274"/>
                <a:ext cx="11550402" cy="3539430"/>
              </a:xfrm>
              <a:prstGeom prst="rect">
                <a:avLst/>
              </a:prstGeom>
              <a:blipFill>
                <a:blip r:embed="rId9"/>
                <a:stretch>
                  <a:fillRect t="-2509" b="-43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n 9">
            <a:extLst>
              <a:ext uri="{FF2B5EF4-FFF2-40B4-BE49-F238E27FC236}">
                <a16:creationId xmlns:a16="http://schemas.microsoft.com/office/drawing/2014/main" id="{46B34E4D-6195-7739-36CA-91E86A1A529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11822" y="6496705"/>
            <a:ext cx="17907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88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46137</TotalTime>
  <Words>1153</Words>
  <Application>Microsoft Macintosh PowerPoint</Application>
  <PresentationFormat>Panorámica</PresentationFormat>
  <Paragraphs>246</Paragraphs>
  <Slides>45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52" baseType="lpstr">
      <vt:lpstr>Aptos</vt:lpstr>
      <vt:lpstr>Aptos Display</vt:lpstr>
      <vt:lpstr>Arial</vt:lpstr>
      <vt:lpstr>Cambria Math</vt:lpstr>
      <vt:lpstr>Lucida Grande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Thank you!</vt:lpstr>
      <vt:lpstr>Extra slides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Jaime del Palacio Lirola</dc:creator>
  <cp:lastModifiedBy>Jaime del Palacio Lirola</cp:lastModifiedBy>
  <cp:revision>28</cp:revision>
  <cp:lastPrinted>2024-07-08T08:56:20Z</cp:lastPrinted>
  <dcterms:created xsi:type="dcterms:W3CDTF">2024-06-17T15:31:49Z</dcterms:created>
  <dcterms:modified xsi:type="dcterms:W3CDTF">2024-09-26T08:49:02Z</dcterms:modified>
</cp:coreProperties>
</file>