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12192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D0803D-1F36-8495-5306-A0179226338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2752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77998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28504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232BE8-1A41-DAC8-8D4C-6798A936D2C7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6709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419478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22290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F88758-4F08-F0E2-1877-B8B49258601A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7811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967869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29190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EBA43C-502B-B4D5-82DA-AAB3B1B787F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52304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200414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09651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128E4C-4431-D3CB-8CB0-71F48CFD607A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38130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544923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90134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3668DB-302B-1699-F864-144B2CE1EB65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55515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43742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739075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5BF2EA-D90D-1785-2914-8AFD2B2D4F63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30C7F5-4375-12A4-5D49-1756F012ED15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67B865-5312-D31C-EE11-A7DA706C731A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A5501B-D190-4E44-BAFA-E2D5C68A4B9A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9A7105-2218-423B-B533-DB90F52ABB90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8AF7E1-EBEC-4685-990F-DDEC650DE50D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5C0A52-B09F-4C05-A725-B50680DED393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618764-9CEC-4BEB-91DE-43314AEEE8E0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2B61E2-01F5-453A-8700-08613B83A386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CA275-03E7-43E9-B882-408CB45ADD87}" type="datetime1">
              <a:rPr lang="it-IT"/>
              <a:t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303CD2-E35A-4586-83D7-A5FCD1F408A7}" type="datetime1">
              <a:rPr lang="it-IT"/>
              <a:t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04A25-A789-4DA6-ABEC-FBC7E834F568}" type="datetime1">
              <a:rPr lang="it-IT"/>
              <a:t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FBE881-64E9-4E6F-9CA3-5B770129C485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3D14AE-B5C1-4262-85AD-4BE1C9852F43}" type="datetime1">
              <a:rPr lang="it-IT"/>
              <a:t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8D34C2-EF52-490E-A75B-325B9F6463E2}" type="datetime1">
              <a:rPr lang="it-IT"/>
              <a:t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8022D-D0CE-407A-B9F8-061574080297}" type="slidenum">
              <a:rPr lang="it-IT"/>
              <a:t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PaSI6AVlvF8FVLV7RE7L8k7AKYIh5KIh/view?usp=sharing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 bwMode="auto">
          <a:xfrm>
            <a:off x="426719" y="2719070"/>
            <a:ext cx="583184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lang="it-IT" sz="4400">
                <a:solidFill>
                  <a:schemeClr val="bg1"/>
                </a:solidFill>
                <a:latin typeface="Century Gothic"/>
              </a:rPr>
              <a:t>User Support Network Initiative</a:t>
            </a: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r>
              <a:rPr lang="it-IT" sz="4400">
                <a:solidFill>
                  <a:schemeClr val="bg1"/>
                </a:solidFill>
                <a:latin typeface="Century Gothic"/>
              </a:rPr>
              <a:t>Kickoff meeting</a:t>
            </a: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endParaRPr lang="it-IT" sz="44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 bwMode="auto">
          <a:xfrm>
            <a:off x="426720" y="4841558"/>
            <a:ext cx="5831840" cy="16557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algn="l">
              <a:defRPr/>
            </a:pPr>
            <a:endParaRPr lang="it-IT" sz="2800">
              <a:solidFill>
                <a:srgbClr val="FF9900"/>
              </a:solidFill>
              <a:latin typeface="Century Gothic"/>
            </a:endParaRPr>
          </a:p>
          <a:p>
            <a:pPr algn="l">
              <a:defRPr/>
            </a:pPr>
            <a:r>
              <a:rPr lang="it-IT" sz="2800">
                <a:solidFill>
                  <a:srgbClr val="FF9900"/>
                </a:solidFill>
                <a:latin typeface="Century Gothic"/>
              </a:rPr>
              <a:t>Alessandro Costantini, </a:t>
            </a:r>
            <a:br>
              <a:rPr lang="it-IT" sz="2800">
                <a:solidFill>
                  <a:srgbClr val="FF9900"/>
                </a:solidFill>
                <a:latin typeface="Century Gothic"/>
              </a:rPr>
            </a:br>
            <a:r>
              <a:rPr lang="it-IT" sz="2800">
                <a:solidFill>
                  <a:srgbClr val="FF9900"/>
                </a:solidFill>
                <a:latin typeface="Century Gothic"/>
              </a:rPr>
              <a:t>on behalf of S4E project</a:t>
            </a:r>
            <a:endParaRPr/>
          </a:p>
          <a:p>
            <a:pPr algn="l">
              <a:defRPr/>
            </a:pPr>
            <a:br>
              <a:rPr lang="it-IT" sz="2800">
                <a:solidFill>
                  <a:srgbClr val="FF9900"/>
                </a:solidFill>
                <a:latin typeface="Century Gothic"/>
              </a:rPr>
            </a:br>
            <a:r>
              <a:rPr lang="it-IT" sz="2800">
                <a:solidFill>
                  <a:srgbClr val="FF9900"/>
                </a:solidFill>
                <a:latin typeface="Century Gothic"/>
              </a:rPr>
              <a:t>alessandro.costantini@cnaf.infn.it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282522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User Support Network</a:t>
            </a:r>
            <a:endParaRPr lang="it-IT"/>
          </a:p>
        </p:txBody>
      </p:sp>
      <p:sp>
        <p:nvSpPr>
          <p:cNvPr id="1993627554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674784" y="1988342"/>
            <a:ext cx="10842426" cy="313134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514348" marR="0" lvl="1" indent="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 a </a:t>
            </a:r>
            <a:r>
              <a:rPr lang="en-US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strategic initiative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designed</a:t>
            </a:r>
            <a:r>
              <a:rPr lang="en-US" sz="26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6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improve the quality of support</a:t>
            </a:r>
            <a:r>
              <a:rPr lang="en-US" sz="26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</a:t>
            </a: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acilitate</a:t>
            </a: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the adoption of open science practices</a:t>
            </a:r>
            <a:endParaRPr lang="en-US" sz="2600" b="1" i="0" u="none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514348" marR="0" lvl="1" indent="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None/>
              <a:defRPr/>
            </a:pPr>
            <a:endParaRPr sz="1000" b="1" i="0" u="none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1142997" marR="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Facilitates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the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sharing of information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expertise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issues 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related  </a:t>
            </a:r>
            <a:r>
              <a:rPr lang="en-US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solutions 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among the members to improve the quality of support</a:t>
            </a:r>
            <a:endParaRPr lang="en-US" sz="24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42997" marR="0" lvl="2" indent="-2286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defRPr/>
            </a:pPr>
            <a:endParaRPr sz="1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42996" marR="0" lvl="2" indent="-228600" algn="l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Helps the </a:t>
            </a:r>
            <a:r>
              <a:rPr lang="en-US" sz="24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dissemination of the Skills4EOSC outcomes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and materials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</a:t>
            </a:r>
            <a:r>
              <a:rPr lang="en-US" sz="24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User Support Channels (USCs)</a:t>
            </a:r>
            <a:r>
              <a:rPr lang="en-US" sz="24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*</a:t>
            </a:r>
            <a:endParaRPr lang="en-US" sz="2400" b="1" i="0" u="none" strike="noStrike" cap="none" spc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142995" marR="0" lvl="2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Char char="•"/>
              <a:defRPr/>
            </a:pPr>
            <a:endParaRPr sz="900" b="1" i="0" u="none" strike="noStrike" cap="none" spc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142995" marR="0" lvl="2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Does not provide direct support to end-users</a:t>
            </a:r>
            <a:endParaRPr lang="en-US" sz="24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82270784" name=""/>
          <p:cNvSpPr txBox="1"/>
          <p:nvPr/>
        </p:nvSpPr>
        <p:spPr bwMode="auto">
          <a:xfrm flipH="0" flipV="0">
            <a:off x="5704311" y="5602594"/>
            <a:ext cx="642886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 i="0" u="none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*any group, team or even centre providing support to its users</a:t>
            </a:r>
            <a:endParaRPr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75085043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52112234" name=""/>
          <p:cNvSpPr txBox="1"/>
          <p:nvPr/>
        </p:nvSpPr>
        <p:spPr bwMode="auto">
          <a:xfrm flipH="0" flipV="0">
            <a:off x="8165638" y="461367"/>
            <a:ext cx="3193561" cy="975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Document</a:t>
            </a:r>
            <a:endParaRPr/>
          </a:p>
          <a:p>
            <a:pPr algn="ctr">
              <a:defRPr/>
            </a:pPr>
            <a:r>
              <a:rPr sz="2000" u="sng">
                <a:hlinkClick r:id="rId3" tooltip="https://drive.google.com/file/d/1PaSI6AVlvF8FVLV7RE7L8k7AKYIh5KIh/view?usp=sharing"/>
              </a:rPr>
              <a:t>User Support Network: Objectives and aim</a:t>
            </a:r>
            <a:endParaRPr/>
          </a:p>
        </p:txBody>
      </p:sp>
      <p:sp>
        <p:nvSpPr>
          <p:cNvPr id="1150872102" name=""/>
          <p:cNvSpPr/>
          <p:nvPr/>
        </p:nvSpPr>
        <p:spPr bwMode="auto">
          <a:xfrm flipH="0" flipV="0">
            <a:off x="8201953" y="416718"/>
            <a:ext cx="3184921" cy="102691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178013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User Support Network</a:t>
            </a:r>
            <a:endParaRPr lang="it-IT"/>
          </a:p>
        </p:txBody>
      </p:sp>
      <p:sp>
        <p:nvSpPr>
          <p:cNvPr id="250561471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838198" y="1762124"/>
            <a:ext cx="10700175" cy="44053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>
                <a:cs typeface="Calibri"/>
              </a:rPr>
              <a:t>Primary objectives</a:t>
            </a:r>
            <a:r>
              <a:rPr lang="en-US">
                <a:cs typeface="Calibri"/>
              </a:rPr>
              <a:t> of </a:t>
            </a:r>
            <a:r>
              <a:rPr lang="en-US"/>
              <a:t>the User Support Network</a:t>
            </a:r>
            <a:endParaRPr lang="en-US"/>
          </a:p>
          <a:p>
            <a:pPr marL="685800" marR="0" lvl="1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Helping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supporters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improve their activities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by sharing experience, skills, issues and solutions with other supporters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685800" marR="0" lvl="1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Promoting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Open Science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FAIR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principles</a:t>
            </a:r>
            <a:endParaRPr lang="en-US" sz="24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57150" marR="0" lvl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How</a:t>
            </a:r>
            <a:endParaRPr lang="en-US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Collecting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experiences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best practices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among the USN members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;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Fostering cooperation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among the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US Channels (or Teams)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joining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network; 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Promoting activities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thematic fields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to provide resources and training;</a:t>
            </a:r>
            <a:endParaRPr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0" u="none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Defining a common platform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for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sharing materials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knowledge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</a:t>
            </a:r>
            <a:r>
              <a:rPr lang="en-US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experiences, 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with support of Skills4EOSC project</a:t>
            </a:r>
            <a:endParaRPr sz="24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960600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103051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User Support Channels (USCs)</a:t>
            </a:r>
            <a:endParaRPr lang="it-IT"/>
          </a:p>
        </p:txBody>
      </p:sp>
      <p:sp>
        <p:nvSpPr>
          <p:cNvPr id="1829720428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838198" y="1547812"/>
            <a:ext cx="10712081" cy="456009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 algn="just">
              <a:buFont typeface="Arial"/>
              <a:buNone/>
              <a:defRPr/>
            </a:pPr>
            <a:r>
              <a:rPr lang="en-GB"/>
              <a:t>Either </a:t>
            </a:r>
            <a:r>
              <a:rPr lang="en-GB" b="1">
                <a:solidFill>
                  <a:schemeClr val="accent2"/>
                </a:solidFill>
              </a:rPr>
              <a:t>formally or informally structured</a:t>
            </a:r>
            <a:r>
              <a:rPr lang="en-GB" b="1">
                <a:solidFill>
                  <a:schemeClr val="accent2"/>
                </a:solidFill>
              </a:rPr>
              <a:t> </a:t>
            </a:r>
            <a:r>
              <a:rPr lang="en-GB" b="1">
                <a:solidFill>
                  <a:schemeClr val="accent2"/>
                </a:solidFill>
              </a:rPr>
              <a:t>groups of </a:t>
            </a:r>
            <a:r>
              <a:rPr lang="en-GB" b="1">
                <a:solidFill>
                  <a:schemeClr val="accent2"/>
                </a:solidFill>
              </a:rPr>
              <a:t>experts</a:t>
            </a:r>
            <a:r>
              <a:rPr lang="en-GB"/>
              <a:t> </a:t>
            </a:r>
            <a:r>
              <a:rPr lang="en-GB"/>
              <a:t>provid</a:t>
            </a:r>
            <a:r>
              <a:rPr lang="en-GB"/>
              <a:t>ing direct support</a:t>
            </a:r>
            <a:r>
              <a:rPr lang="en-GB"/>
              <a:t> at technical, operational or consultancy levels</a:t>
            </a:r>
            <a:r>
              <a:rPr lang="en-GB"/>
              <a:t> </a:t>
            </a:r>
            <a:r>
              <a:rPr lang="en-GB"/>
              <a:t>to </a:t>
            </a:r>
            <a:r>
              <a:rPr lang="en-GB"/>
              <a:t>researchers</a:t>
            </a:r>
            <a:r>
              <a:rPr lang="en-GB"/>
              <a:t> of a specific </a:t>
            </a:r>
            <a:r>
              <a:rPr lang="en-GB"/>
              <a:t>community, infrastructure, </a:t>
            </a:r>
            <a:r>
              <a:rPr lang="en-GB"/>
              <a:t>service</a:t>
            </a:r>
            <a:r>
              <a:rPr lang="en-GB"/>
              <a:t> or resource</a:t>
            </a:r>
            <a:r>
              <a:rPr lang="en-GB"/>
              <a:t> </a:t>
            </a:r>
            <a:r>
              <a:rPr lang="en-GB"/>
              <a:t>to use:</a:t>
            </a:r>
            <a:endParaRPr lang="en-GB"/>
          </a:p>
          <a:p>
            <a:pPr marL="0" lvl="0" indent="0" algn="just">
              <a:buFont typeface="Arial"/>
              <a:buNone/>
              <a:defRPr/>
            </a:pPr>
            <a:r>
              <a:rPr lang="en-GB" b="1"/>
              <a:t>	- Specific computing resources</a:t>
            </a:r>
            <a:endParaRPr lang="en-GB" b="1"/>
          </a:p>
          <a:p>
            <a:pPr marL="0" indent="0" algn="just">
              <a:buFont typeface="Arial"/>
              <a:buNone/>
              <a:defRPr/>
            </a:pPr>
            <a:r>
              <a:rPr lang="en-GB" b="1"/>
              <a:t>	- Tools to access or publish data</a:t>
            </a:r>
            <a:r>
              <a:rPr lang="en-GB"/>
              <a:t> </a:t>
            </a:r>
            <a:endParaRPr lang="en-GB"/>
          </a:p>
          <a:p>
            <a:pPr marL="0" indent="0" algn="just">
              <a:buFont typeface="Arial"/>
              <a:buNone/>
              <a:defRPr/>
            </a:pPr>
            <a:r>
              <a:rPr lang="en-GB" b="1"/>
              <a:t>	- Artificial Intelligence tools </a:t>
            </a:r>
            <a:r>
              <a:rPr lang="en-GB" b="1"/>
              <a:t>or applications </a:t>
            </a:r>
            <a:r>
              <a:rPr lang="en-GB" b="1"/>
              <a:t>tailored to specific needs</a:t>
            </a:r>
            <a:endParaRPr lang="en-GB"/>
          </a:p>
          <a:p>
            <a:pPr marL="0" indent="0">
              <a:buFont typeface="Arial"/>
              <a:buNone/>
              <a:defRPr/>
            </a:pPr>
            <a:endParaRPr sz="1000"/>
          </a:p>
          <a:p>
            <a:pPr marL="0" indent="0">
              <a:buFont typeface="Arial"/>
              <a:buNone/>
              <a:defRPr/>
            </a:pPr>
            <a:r>
              <a:rPr lang="en-GB"/>
              <a:t>USCs </a:t>
            </a:r>
            <a:r>
              <a:rPr lang="en-GB"/>
              <a:t>usually</a:t>
            </a:r>
            <a:r>
              <a:rPr lang="en-GB" sz="2800" b="1" i="0" u="none" strike="noStrike" cap="none" spc="0"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 share best practice</a:t>
            </a:r>
            <a:r>
              <a:rPr lang="en-GB" sz="2800" b="1" i="0" u="none" strike="noStrike" cap="none" spc="0"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s</a:t>
            </a:r>
            <a:r>
              <a:rPr lang="en-GB" sz="2800" b="1" i="0" u="none" strike="noStrike" cap="none" spc="0"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 and </a:t>
            </a:r>
            <a:r>
              <a:rPr lang="en-GB" sz="2800" b="1" i="0" u="none" strike="noStrike" cap="none" spc="0"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experience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encourage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interdisciplinary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activity, and 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promote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 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wide 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collaboration</a:t>
            </a:r>
            <a:r>
              <a:rPr lang="en-GB" b="0"/>
              <a:t> in</a:t>
            </a:r>
            <a:r>
              <a:rPr lang="en-GB" b="1"/>
              <a:t> their own environment</a:t>
            </a:r>
            <a:r>
              <a:rPr lang="en-GB"/>
              <a:t> via</a:t>
            </a:r>
            <a:endParaRPr lang="en-GB"/>
          </a:p>
          <a:p>
            <a:pPr marL="0" indent="0">
              <a:buFont typeface="Arial"/>
              <a:buNone/>
              <a:defRPr/>
            </a:pPr>
            <a:r>
              <a:rPr lang="en-GB" b="1"/>
              <a:t>	- training </a:t>
            </a:r>
            <a:r>
              <a:rPr lang="en-GB"/>
              <a:t>to their target users</a:t>
            </a:r>
            <a:r>
              <a:rPr lang="en-GB"/>
              <a:t> </a:t>
            </a:r>
            <a:endParaRPr lang="en-GB"/>
          </a:p>
          <a:p>
            <a:pPr marL="0" indent="0">
              <a:buFont typeface="Arial"/>
              <a:buNone/>
              <a:defRPr/>
            </a:pPr>
            <a:r>
              <a:rPr lang="en-GB"/>
              <a:t>	</a:t>
            </a:r>
            <a:r>
              <a:rPr lang="en-GB" b="1"/>
              <a:t>-</a:t>
            </a:r>
            <a:r>
              <a:rPr lang="en-GB"/>
              <a:t> operating </a:t>
            </a:r>
            <a:r>
              <a:rPr lang="en-GB" b="1"/>
              <a:t>help</a:t>
            </a:r>
            <a:r>
              <a:rPr lang="en-GB" b="1"/>
              <a:t>-desks</a:t>
            </a:r>
            <a:endParaRPr lang="en-GB" b="1"/>
          </a:p>
          <a:p>
            <a:pPr marL="0" indent="0">
              <a:buFont typeface="Arial"/>
              <a:buNone/>
              <a:defRPr/>
            </a:pPr>
            <a:endParaRPr sz="1000" b="1"/>
          </a:p>
          <a:p>
            <a:pPr marL="0" indent="0">
              <a:buFont typeface="Arial"/>
              <a:buNone/>
              <a:defRPr/>
            </a:pPr>
            <a:r>
              <a:rPr lang="en-GB" b="0"/>
              <a:t>The USN aims at extending these activities in a </a:t>
            </a:r>
            <a:r>
              <a:rPr lang="en-GB" b="1"/>
              <a:t>multidisciplinary environment</a:t>
            </a:r>
            <a:endParaRPr lang="en-GB" b="1"/>
          </a:p>
        </p:txBody>
      </p:sp>
      <p:sp>
        <p:nvSpPr>
          <p:cNvPr id="463564768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623674" name="Rettangolo con angoli arrotondati 82"/>
          <p:cNvSpPr>
            <a:spLocks noChangeAspect="1"/>
          </p:cNvSpPr>
          <p:nvPr/>
        </p:nvSpPr>
        <p:spPr bwMode="auto">
          <a:xfrm>
            <a:off x="7412108" y="1893222"/>
            <a:ext cx="3676860" cy="3671343"/>
          </a:xfrm>
          <a:prstGeom prst="roundRect">
            <a:avLst>
              <a:gd name="adj" fmla="val 16667"/>
            </a:avLst>
          </a:prstGeom>
          <a:ln w="3492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71813625" name="Immagine 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47140" y="1859805"/>
            <a:ext cx="3676860" cy="1033087"/>
          </a:xfrm>
          <a:prstGeom prst="rect">
            <a:avLst/>
          </a:prstGeom>
        </p:spPr>
      </p:pic>
      <p:sp>
        <p:nvSpPr>
          <p:cNvPr id="1209748421" name="CasellaDiTesto 84"/>
          <p:cNvSpPr txBox="1">
            <a:spLocks noChangeAspect="1"/>
          </p:cNvSpPr>
          <p:nvPr/>
        </p:nvSpPr>
        <p:spPr bwMode="auto">
          <a:xfrm>
            <a:off x="7447140" y="2655855"/>
            <a:ext cx="3665746" cy="4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200" b="1" spc="99">
                <a:solidFill>
                  <a:schemeClr val="accent4"/>
                </a:solidFill>
                <a:ea typeface="Open Sans"/>
                <a:cs typeface="Open Sans"/>
              </a:rPr>
              <a:t>Competence</a:t>
            </a:r>
            <a:r>
              <a:rPr lang="it-IT" sz="2200" b="1" spc="99">
                <a:solidFill>
                  <a:schemeClr val="accent4"/>
                </a:solidFill>
                <a:ea typeface="Open Sans"/>
                <a:cs typeface="Open Sans"/>
              </a:rPr>
              <a:t> Center </a:t>
            </a:r>
            <a:r>
              <a:rPr lang="it-IT" sz="2200" b="1" spc="99">
                <a:solidFill>
                  <a:schemeClr val="accent4"/>
                </a:solidFill>
                <a:ea typeface="Open Sans"/>
                <a:cs typeface="Open Sans"/>
              </a:rPr>
              <a:t>Node</a:t>
            </a:r>
            <a:endParaRPr lang="it-IT" sz="2200" b="1" spc="99">
              <a:solidFill>
                <a:schemeClr val="accent4"/>
              </a:solidFill>
              <a:ea typeface="Open Sans"/>
              <a:cs typeface="Open Sans"/>
            </a:endParaRPr>
          </a:p>
        </p:txBody>
      </p:sp>
      <p:sp>
        <p:nvSpPr>
          <p:cNvPr id="874062450" name="Rettangolo con angoli arrotondati 74"/>
          <p:cNvSpPr>
            <a:spLocks noChangeAspect="1"/>
          </p:cNvSpPr>
          <p:nvPr/>
        </p:nvSpPr>
        <p:spPr bwMode="auto">
          <a:xfrm flipH="0" flipV="0">
            <a:off x="56298" y="1600331"/>
            <a:ext cx="2859057" cy="2128558"/>
          </a:xfrm>
          <a:prstGeom prst="roundRect">
            <a:avLst>
              <a:gd name="adj" fmla="val 16667"/>
            </a:avLst>
          </a:prstGeom>
          <a:ln w="34924" cap="flat" cmpd="sng" algn="ctr">
            <a:solidFill>
              <a:srgbClr val="00549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339048879" name="Elemento grafico 36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1735" y="2236223"/>
            <a:ext cx="633168" cy="633168"/>
          </a:xfrm>
          <a:prstGeom prst="rect">
            <a:avLst/>
          </a:prstGeom>
        </p:spPr>
      </p:pic>
      <p:pic>
        <p:nvPicPr>
          <p:cNvPr id="1735929161" name="Elemento grafico 37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23158" y="2236223"/>
            <a:ext cx="633168" cy="633168"/>
          </a:xfrm>
          <a:prstGeom prst="rect">
            <a:avLst/>
          </a:prstGeom>
        </p:spPr>
      </p:pic>
      <p:pic>
        <p:nvPicPr>
          <p:cNvPr id="1102274977" name="Elemento grafico 38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40084" y="2992119"/>
            <a:ext cx="633168" cy="633168"/>
          </a:xfrm>
          <a:prstGeom prst="rect">
            <a:avLst/>
          </a:prstGeom>
        </p:spPr>
      </p:pic>
      <p:pic>
        <p:nvPicPr>
          <p:cNvPr id="545614853" name="Elemento grafico 39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714" y="2992119"/>
            <a:ext cx="633168" cy="633168"/>
          </a:xfrm>
          <a:prstGeom prst="rect">
            <a:avLst/>
          </a:prstGeom>
        </p:spPr>
      </p:pic>
      <p:pic>
        <p:nvPicPr>
          <p:cNvPr id="1958273172" name="Elemento grafico 40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72611" y="2892892"/>
            <a:ext cx="633168" cy="633168"/>
          </a:xfrm>
          <a:prstGeom prst="rect">
            <a:avLst/>
          </a:prstGeom>
        </p:spPr>
      </p:pic>
      <p:pic>
        <p:nvPicPr>
          <p:cNvPr id="485774422" name="Elemento grafico 41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97176" y="3487140"/>
            <a:ext cx="633168" cy="633168"/>
          </a:xfrm>
          <a:prstGeom prst="rect">
            <a:avLst/>
          </a:prstGeom>
        </p:spPr>
      </p:pic>
      <p:pic>
        <p:nvPicPr>
          <p:cNvPr id="1639784976" name="Elemento grafico 42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93234" y="3528240"/>
            <a:ext cx="633168" cy="633168"/>
          </a:xfrm>
          <a:prstGeom prst="rect">
            <a:avLst/>
          </a:prstGeom>
        </p:spPr>
      </p:pic>
      <p:pic>
        <p:nvPicPr>
          <p:cNvPr id="1858102121" name="Elemento grafico 43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30345" y="4562341"/>
            <a:ext cx="633168" cy="633168"/>
          </a:xfrm>
          <a:prstGeom prst="rect">
            <a:avLst/>
          </a:prstGeom>
        </p:spPr>
      </p:pic>
      <p:grpSp>
        <p:nvGrpSpPr>
          <p:cNvPr id="1333287214" name="Gruppo 70"/>
          <p:cNvGrpSpPr>
            <a:grpSpLocks noChangeAspect="1"/>
          </p:cNvGrpSpPr>
          <p:nvPr/>
        </p:nvGrpSpPr>
        <p:grpSpPr bwMode="auto">
          <a:xfrm>
            <a:off x="4708773" y="41986"/>
            <a:ext cx="3996765" cy="1337155"/>
            <a:chOff x="0" y="0"/>
            <a:chExt cx="3996765" cy="1337155"/>
          </a:xfrm>
        </p:grpSpPr>
        <p:sp>
          <p:nvSpPr>
            <p:cNvPr id="2130013042" name="Rettangolo con angoli arrotondati 71"/>
            <p:cNvSpPr/>
            <p:nvPr/>
          </p:nvSpPr>
          <p:spPr bwMode="auto">
            <a:xfrm>
              <a:off x="0" y="49557"/>
              <a:ext cx="3944808" cy="1282734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95C11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594874494" name="Immagine 7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1957" y="0"/>
              <a:ext cx="3944808" cy="1108377"/>
            </a:xfrm>
            <a:prstGeom prst="rect">
              <a:avLst/>
            </a:prstGeom>
            <a:ln>
              <a:noFill/>
            </a:ln>
          </p:spPr>
        </p:pic>
        <p:sp>
          <p:nvSpPr>
            <p:cNvPr id="564448639" name="CasellaDiTesto 73"/>
            <p:cNvSpPr txBox="1"/>
            <p:nvPr/>
          </p:nvSpPr>
          <p:spPr bwMode="auto">
            <a:xfrm>
              <a:off x="294969" y="879597"/>
              <a:ext cx="3021876" cy="4575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t-IT" sz="2400" b="1">
                  <a:solidFill>
                    <a:schemeClr val="accent2">
                      <a:lumMod val="75000"/>
                    </a:schemeClr>
                  </a:solidFill>
                  <a:ea typeface="Open Sans"/>
                  <a:cs typeface="Open Sans"/>
                </a:rPr>
                <a:t>User Support</a:t>
              </a:r>
              <a:r>
                <a:rPr lang="it-IT" sz="2400" b="1">
                  <a:solidFill>
                    <a:schemeClr val="accent2">
                      <a:lumMod val="75000"/>
                    </a:schemeClr>
                  </a:solidFill>
                  <a:ea typeface="Open Sans"/>
                  <a:cs typeface="Open Sans"/>
                </a:rPr>
                <a:t> Network</a:t>
              </a: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99220822" name="CasellaDiTesto 76"/>
          <p:cNvSpPr txBox="1">
            <a:spLocks noChangeAspect="1"/>
          </p:cNvSpPr>
          <p:nvPr/>
        </p:nvSpPr>
        <p:spPr bwMode="auto">
          <a:xfrm flipH="0" flipV="0">
            <a:off x="272758" y="1761984"/>
            <a:ext cx="2534460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99">
                <a:solidFill>
                  <a:schemeClr val="accent2">
                    <a:lumMod val="75000"/>
                  </a:schemeClr>
                </a:solidFill>
                <a:ea typeface="Open Sans"/>
                <a:cs typeface="Open Sans"/>
              </a:rPr>
              <a:t>User Support Channel</a:t>
            </a:r>
            <a:endParaRPr sz="1800" b="1" spc="99">
              <a:solidFill>
                <a:schemeClr val="accent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cxnSp>
        <p:nvCxnSpPr>
          <p:cNvPr id="91734840" name="Connettore diritto 17"/>
          <p:cNvCxnSpPr>
            <a:cxnSpLocks/>
          </p:cNvCxnSpPr>
          <p:nvPr/>
        </p:nvCxnSpPr>
        <p:spPr bwMode="auto">
          <a:xfrm flipH="1" flipV="0">
            <a:off x="2915357" y="1370276"/>
            <a:ext cx="3765818" cy="522943"/>
          </a:xfrm>
          <a:prstGeom prst="line">
            <a:avLst/>
          </a:prstGeom>
          <a:ln w="38100" cap="flat" cmpd="sng" algn="ctr">
            <a:solidFill>
              <a:schemeClr val="accent2">
                <a:lumMod val="74901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650363" name="Connettore diritto 85"/>
          <p:cNvCxnSpPr>
            <a:cxnSpLocks/>
          </p:cNvCxnSpPr>
          <p:nvPr/>
        </p:nvCxnSpPr>
        <p:spPr bwMode="auto">
          <a:xfrm flipH="0" flipV="0">
            <a:off x="6704722" y="1370276"/>
            <a:ext cx="213401" cy="2157962"/>
          </a:xfrm>
          <a:prstGeom prst="line">
            <a:avLst/>
          </a:prstGeom>
          <a:ln w="38100" cap="flat" cmpd="sng" algn="ctr">
            <a:solidFill>
              <a:schemeClr val="accent2">
                <a:lumMod val="74901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54764" name="Rettangolo con angoli arrotondati 74"/>
          <p:cNvSpPr>
            <a:spLocks noChangeAspect="1"/>
          </p:cNvSpPr>
          <p:nvPr/>
        </p:nvSpPr>
        <p:spPr bwMode="auto">
          <a:xfrm flipH="0" flipV="0">
            <a:off x="408782" y="2118852"/>
            <a:ext cx="2859057" cy="2128558"/>
          </a:xfrm>
          <a:prstGeom prst="roundRect">
            <a:avLst>
              <a:gd name="adj" fmla="val 16667"/>
            </a:avLst>
          </a:prstGeom>
          <a:ln w="34924" cap="flat" cmpd="sng" algn="ctr">
            <a:solidFill>
              <a:srgbClr val="00549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67877046" name="Elemento grafico 36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4219" y="2754743"/>
            <a:ext cx="633168" cy="633168"/>
          </a:xfrm>
          <a:prstGeom prst="rect">
            <a:avLst/>
          </a:prstGeom>
        </p:spPr>
      </p:pic>
      <p:pic>
        <p:nvPicPr>
          <p:cNvPr id="1181530146" name="Elemento grafico 37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75641" y="2754743"/>
            <a:ext cx="633168" cy="633168"/>
          </a:xfrm>
          <a:prstGeom prst="rect">
            <a:avLst/>
          </a:prstGeom>
        </p:spPr>
      </p:pic>
      <p:pic>
        <p:nvPicPr>
          <p:cNvPr id="1999620524" name="Elemento grafico 38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92568" y="3510639"/>
            <a:ext cx="633168" cy="633168"/>
          </a:xfrm>
          <a:prstGeom prst="rect">
            <a:avLst/>
          </a:prstGeom>
        </p:spPr>
      </p:pic>
      <p:pic>
        <p:nvPicPr>
          <p:cNvPr id="677645509" name="Elemento grafico 39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1198" y="3510639"/>
            <a:ext cx="633168" cy="633168"/>
          </a:xfrm>
          <a:prstGeom prst="rect">
            <a:avLst/>
          </a:prstGeom>
        </p:spPr>
      </p:pic>
      <p:pic>
        <p:nvPicPr>
          <p:cNvPr id="227765797" name="Elemento grafico 40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25095" y="3411412"/>
            <a:ext cx="633168" cy="633168"/>
          </a:xfrm>
          <a:prstGeom prst="rect">
            <a:avLst/>
          </a:prstGeom>
        </p:spPr>
      </p:pic>
      <p:sp>
        <p:nvSpPr>
          <p:cNvPr id="1819625189" name="CasellaDiTesto 76"/>
          <p:cNvSpPr txBox="1">
            <a:spLocks noChangeAspect="1"/>
          </p:cNvSpPr>
          <p:nvPr/>
        </p:nvSpPr>
        <p:spPr bwMode="auto">
          <a:xfrm flipH="0" flipV="0">
            <a:off x="625242" y="2280503"/>
            <a:ext cx="2534820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99">
                <a:solidFill>
                  <a:schemeClr val="accent2">
                    <a:lumMod val="75000"/>
                  </a:schemeClr>
                </a:solidFill>
                <a:ea typeface="Open Sans"/>
                <a:cs typeface="Open Sans"/>
              </a:rPr>
              <a:t>User Support Channel</a:t>
            </a:r>
            <a:endParaRPr sz="1800" b="1" spc="99">
              <a:solidFill>
                <a:schemeClr val="accent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1120466889" name="Rettangolo con angoli arrotondati 74"/>
          <p:cNvSpPr>
            <a:spLocks noChangeAspect="1"/>
          </p:cNvSpPr>
          <p:nvPr/>
        </p:nvSpPr>
        <p:spPr bwMode="auto">
          <a:xfrm flipH="0" flipV="0">
            <a:off x="696123" y="2646622"/>
            <a:ext cx="2859057" cy="2128558"/>
          </a:xfrm>
          <a:prstGeom prst="roundRect">
            <a:avLst>
              <a:gd name="adj" fmla="val 16667"/>
            </a:avLst>
          </a:prstGeom>
          <a:ln w="34924" cap="flat" cmpd="sng" algn="ctr">
            <a:solidFill>
              <a:srgbClr val="00549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32956128" name="Elemento grafico 36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11561" y="3170554"/>
            <a:ext cx="633168" cy="633168"/>
          </a:xfrm>
          <a:prstGeom prst="rect">
            <a:avLst/>
          </a:prstGeom>
        </p:spPr>
      </p:pic>
      <p:pic>
        <p:nvPicPr>
          <p:cNvPr id="1062012008" name="Elemento grafico 37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62983" y="3170554"/>
            <a:ext cx="633168" cy="633168"/>
          </a:xfrm>
          <a:prstGeom prst="rect">
            <a:avLst/>
          </a:prstGeom>
        </p:spPr>
      </p:pic>
      <p:pic>
        <p:nvPicPr>
          <p:cNvPr id="1222068965" name="Elemento grafico 38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79910" y="3926450"/>
            <a:ext cx="633168" cy="633168"/>
          </a:xfrm>
          <a:prstGeom prst="rect">
            <a:avLst/>
          </a:prstGeom>
        </p:spPr>
      </p:pic>
      <p:pic>
        <p:nvPicPr>
          <p:cNvPr id="1605541124" name="Elemento grafico 39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8540" y="3926450"/>
            <a:ext cx="633168" cy="633168"/>
          </a:xfrm>
          <a:prstGeom prst="rect">
            <a:avLst/>
          </a:prstGeom>
        </p:spPr>
      </p:pic>
      <p:pic>
        <p:nvPicPr>
          <p:cNvPr id="1317234128" name="Elemento grafico 40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12437" y="3827223"/>
            <a:ext cx="633168" cy="633168"/>
          </a:xfrm>
          <a:prstGeom prst="rect">
            <a:avLst/>
          </a:prstGeom>
        </p:spPr>
      </p:pic>
      <p:sp>
        <p:nvSpPr>
          <p:cNvPr id="552700362" name="CasellaDiTesto 76"/>
          <p:cNvSpPr txBox="1">
            <a:spLocks noChangeAspect="1"/>
          </p:cNvSpPr>
          <p:nvPr/>
        </p:nvSpPr>
        <p:spPr bwMode="auto">
          <a:xfrm flipH="0" flipV="0">
            <a:off x="912584" y="2696314"/>
            <a:ext cx="2534820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99">
                <a:solidFill>
                  <a:schemeClr val="accent2">
                    <a:lumMod val="75000"/>
                  </a:schemeClr>
                </a:solidFill>
                <a:ea typeface="Open Sans"/>
                <a:cs typeface="Open Sans"/>
              </a:rPr>
              <a:t>User Support Channel</a:t>
            </a:r>
            <a:endParaRPr sz="1800" b="1" spc="99">
              <a:solidFill>
                <a:schemeClr val="accent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1527172426" name="Rettangolo con angoli arrotondati 74"/>
          <p:cNvSpPr>
            <a:spLocks noChangeAspect="1"/>
          </p:cNvSpPr>
          <p:nvPr/>
        </p:nvSpPr>
        <p:spPr bwMode="auto">
          <a:xfrm flipH="0" flipV="0">
            <a:off x="1150800" y="3170554"/>
            <a:ext cx="2859057" cy="2128558"/>
          </a:xfrm>
          <a:prstGeom prst="roundRect">
            <a:avLst>
              <a:gd name="adj" fmla="val 16667"/>
            </a:avLst>
          </a:prstGeom>
          <a:ln w="34924" cap="flat" cmpd="sng" algn="ctr">
            <a:solidFill>
              <a:srgbClr val="00549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918441" name="Elemento grafico 36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66237" y="3806445"/>
            <a:ext cx="633168" cy="633168"/>
          </a:xfrm>
          <a:prstGeom prst="rect">
            <a:avLst/>
          </a:prstGeom>
        </p:spPr>
      </p:pic>
      <p:pic>
        <p:nvPicPr>
          <p:cNvPr id="1287497915" name="Elemento grafico 37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17660" y="3806445"/>
            <a:ext cx="633168" cy="633168"/>
          </a:xfrm>
          <a:prstGeom prst="rect">
            <a:avLst/>
          </a:prstGeom>
        </p:spPr>
      </p:pic>
      <p:pic>
        <p:nvPicPr>
          <p:cNvPr id="1307461701" name="Elemento grafico 38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34587" y="4562341"/>
            <a:ext cx="633168" cy="633168"/>
          </a:xfrm>
          <a:prstGeom prst="rect">
            <a:avLst/>
          </a:prstGeom>
        </p:spPr>
      </p:pic>
      <p:pic>
        <p:nvPicPr>
          <p:cNvPr id="905964905" name="Elemento grafico 39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73217" y="4562341"/>
            <a:ext cx="633168" cy="633168"/>
          </a:xfrm>
          <a:prstGeom prst="rect">
            <a:avLst/>
          </a:prstGeom>
        </p:spPr>
      </p:pic>
      <p:pic>
        <p:nvPicPr>
          <p:cNvPr id="1112937441" name="Elemento grafico 40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67113" y="4463114"/>
            <a:ext cx="633168" cy="633168"/>
          </a:xfrm>
          <a:prstGeom prst="rect">
            <a:avLst/>
          </a:prstGeom>
        </p:spPr>
      </p:pic>
      <p:sp>
        <p:nvSpPr>
          <p:cNvPr id="1727796900" name="CasellaDiTesto 76"/>
          <p:cNvSpPr txBox="1">
            <a:spLocks noChangeAspect="1"/>
          </p:cNvSpPr>
          <p:nvPr/>
        </p:nvSpPr>
        <p:spPr bwMode="auto">
          <a:xfrm flipH="0" flipV="0">
            <a:off x="1367260" y="3332205"/>
            <a:ext cx="2534820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99">
                <a:solidFill>
                  <a:schemeClr val="accent2">
                    <a:lumMod val="75000"/>
                  </a:schemeClr>
                </a:solidFill>
                <a:ea typeface="Open Sans"/>
                <a:cs typeface="Open Sans"/>
              </a:rPr>
              <a:t>User Support Channel</a:t>
            </a:r>
            <a:endParaRPr sz="1800" b="1" spc="99">
              <a:solidFill>
                <a:schemeClr val="accent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sp>
        <p:nvSpPr>
          <p:cNvPr id="338444065" name="Rettangolo con angoli arrotondati 74"/>
          <p:cNvSpPr>
            <a:spLocks noChangeAspect="1"/>
          </p:cNvSpPr>
          <p:nvPr/>
        </p:nvSpPr>
        <p:spPr bwMode="auto">
          <a:xfrm flipH="0" flipV="0">
            <a:off x="5725591" y="3633638"/>
            <a:ext cx="2859057" cy="2128558"/>
          </a:xfrm>
          <a:prstGeom prst="roundRect">
            <a:avLst>
              <a:gd name="adj" fmla="val 16667"/>
            </a:avLst>
          </a:prstGeom>
          <a:ln w="34924" cap="flat" cmpd="sng" algn="ctr">
            <a:solidFill>
              <a:srgbClr val="00549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70987499" name="Elemento grafico 36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41028" y="4269529"/>
            <a:ext cx="633168" cy="633168"/>
          </a:xfrm>
          <a:prstGeom prst="rect">
            <a:avLst/>
          </a:prstGeom>
        </p:spPr>
      </p:pic>
      <p:pic>
        <p:nvPicPr>
          <p:cNvPr id="74289993" name="Elemento grafico 37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92450" y="4269529"/>
            <a:ext cx="633168" cy="633168"/>
          </a:xfrm>
          <a:prstGeom prst="rect">
            <a:avLst/>
          </a:prstGeom>
        </p:spPr>
      </p:pic>
      <p:pic>
        <p:nvPicPr>
          <p:cNvPr id="539589389" name="Elemento grafico 38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09377" y="5025425"/>
            <a:ext cx="633168" cy="633168"/>
          </a:xfrm>
          <a:prstGeom prst="rect">
            <a:avLst/>
          </a:prstGeom>
        </p:spPr>
      </p:pic>
      <p:pic>
        <p:nvPicPr>
          <p:cNvPr id="1272667462" name="Elemento grafico 39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48007" y="5025425"/>
            <a:ext cx="633168" cy="633168"/>
          </a:xfrm>
          <a:prstGeom prst="rect">
            <a:avLst/>
          </a:prstGeom>
        </p:spPr>
      </p:pic>
      <p:pic>
        <p:nvPicPr>
          <p:cNvPr id="1413423745" name="Elemento grafico 40" descr="Ut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41904" y="4926198"/>
            <a:ext cx="633168" cy="633168"/>
          </a:xfrm>
          <a:prstGeom prst="rect">
            <a:avLst/>
          </a:prstGeom>
        </p:spPr>
      </p:pic>
      <p:sp>
        <p:nvSpPr>
          <p:cNvPr id="55353237" name="CasellaDiTesto 76"/>
          <p:cNvSpPr txBox="1">
            <a:spLocks noChangeAspect="1"/>
          </p:cNvSpPr>
          <p:nvPr/>
        </p:nvSpPr>
        <p:spPr bwMode="auto">
          <a:xfrm flipH="0" flipV="0">
            <a:off x="5942052" y="3795289"/>
            <a:ext cx="2534820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99">
                <a:solidFill>
                  <a:schemeClr val="accent2">
                    <a:lumMod val="75000"/>
                  </a:schemeClr>
                </a:solidFill>
                <a:ea typeface="Open Sans"/>
                <a:cs typeface="Open Sans"/>
              </a:rPr>
              <a:t>User Support Channel</a:t>
            </a:r>
            <a:endParaRPr sz="1800" b="1" spc="99">
              <a:solidFill>
                <a:schemeClr val="accent2">
                  <a:lumMod val="75000"/>
                </a:schemeClr>
              </a:solidFill>
              <a:ea typeface="Open Sans"/>
              <a:cs typeface="Open Sans"/>
            </a:endParaRPr>
          </a:p>
        </p:txBody>
      </p:sp>
      <p:cxnSp>
        <p:nvCxnSpPr>
          <p:cNvPr id="1294539753" name="Connettore diritto 17"/>
          <p:cNvCxnSpPr>
            <a:cxnSpLocks/>
            <a:stCxn id="2130013042" idx="2"/>
          </p:cNvCxnSpPr>
          <p:nvPr/>
        </p:nvCxnSpPr>
        <p:spPr bwMode="auto">
          <a:xfrm rot="5399976" flipH="0" flipV="0">
            <a:off x="4512678" y="207850"/>
            <a:ext cx="1002066" cy="3334926"/>
          </a:xfrm>
          <a:prstGeom prst="line">
            <a:avLst/>
          </a:prstGeom>
          <a:ln w="38100" cap="flat" cmpd="sng" algn="ctr">
            <a:solidFill>
              <a:schemeClr val="accent2">
                <a:lumMod val="74901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2555128" name="Connettore diritto 17"/>
          <p:cNvCxnSpPr>
            <a:cxnSpLocks/>
            <a:stCxn id="2130013042" idx="2"/>
          </p:cNvCxnSpPr>
          <p:nvPr/>
        </p:nvCxnSpPr>
        <p:spPr bwMode="auto">
          <a:xfrm rot="5399976" flipH="0" flipV="0">
            <a:off x="4442207" y="515772"/>
            <a:ext cx="1380461" cy="3097476"/>
          </a:xfrm>
          <a:prstGeom prst="line">
            <a:avLst/>
          </a:prstGeom>
          <a:ln w="38100" cap="flat" cmpd="sng" algn="ctr">
            <a:solidFill>
              <a:schemeClr val="accent2">
                <a:lumMod val="74901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273911" name="Connettore diritto 17"/>
          <p:cNvCxnSpPr>
            <a:cxnSpLocks/>
            <a:stCxn id="2130013042" idx="2"/>
          </p:cNvCxnSpPr>
          <p:nvPr/>
        </p:nvCxnSpPr>
        <p:spPr bwMode="auto">
          <a:xfrm rot="5399976" flipH="0" flipV="0">
            <a:off x="4419514" y="992711"/>
            <a:ext cx="1880092" cy="2643230"/>
          </a:xfrm>
          <a:prstGeom prst="line">
            <a:avLst/>
          </a:prstGeom>
          <a:ln w="38100" cap="flat" cmpd="sng" algn="ctr">
            <a:solidFill>
              <a:schemeClr val="accent2">
                <a:lumMod val="74901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2215963" name=""/>
          <p:cNvSpPr txBox="1"/>
          <p:nvPr/>
        </p:nvSpPr>
        <p:spPr bwMode="auto">
          <a:xfrm flipH="0" flipV="0">
            <a:off x="1593641" y="5559363"/>
            <a:ext cx="3923436" cy="640440"/>
          </a:xfrm>
          <a:prstGeom prst="rect">
            <a:avLst/>
          </a:prstGeom>
          <a:noFill/>
          <a:ln w="38099">
            <a:solidFill>
              <a:srgbClr val="FFC00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USN </a:t>
            </a:r>
            <a:r>
              <a:rPr lang="it-IT" sz="18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members represent their US</a:t>
            </a:r>
            <a:r>
              <a:rPr lang="it-IT" sz="18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Cs</a:t>
            </a:r>
            <a:r>
              <a:rPr lang="it-IT" sz="18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, not themselves as individuals</a:t>
            </a:r>
            <a:endParaRPr sz="1800" b="1" i="0" u="none" strike="noStrike" cap="none" spc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652326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0484218" name="Titolo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it-IT">
                <a:cs typeface="Calibri Light"/>
              </a:rPr>
              <a:t>User Support Network: </a:t>
            </a:r>
            <a:br>
              <a:rPr lang="it-IT">
                <a:cs typeface="Calibri Light"/>
              </a:rPr>
            </a:br>
            <a:r>
              <a:rPr lang="it-IT">
                <a:cs typeface="Calibri Light"/>
              </a:rPr>
              <a:t>		examples of activities and benefits</a:t>
            </a:r>
            <a:endParaRPr lang="it-IT"/>
          </a:p>
        </p:txBody>
      </p:sp>
      <p:sp>
        <p:nvSpPr>
          <p:cNvPr id="1201006240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838197" y="1825623"/>
            <a:ext cx="10712388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GB" sz="3600" b="1" i="1">
                <a:solidFill>
                  <a:schemeClr val="accent2"/>
                </a:solidFill>
              </a:rPr>
              <a:t>Knowledge sharing</a:t>
            </a:r>
            <a:r>
              <a:rPr lang="en-GB" sz="3600" b="1" i="1">
                <a:solidFill>
                  <a:schemeClr val="accent2"/>
                </a:solidFill>
              </a:rPr>
              <a:t> and Training:</a:t>
            </a:r>
            <a:endParaRPr sz="3600" b="1" i="1">
              <a:solidFill>
                <a:schemeClr val="accent2"/>
              </a:solidFill>
            </a:endParaRPr>
          </a:p>
          <a:p>
            <a:pPr lvl="0">
              <a:defRPr/>
            </a:pPr>
            <a:r>
              <a:rPr lang="en-GB" b="1" u="sng">
                <a:solidFill>
                  <a:schemeClr val="accent2"/>
                </a:solidFill>
              </a:rPr>
              <a:t>Activity-1</a:t>
            </a:r>
            <a:r>
              <a:rPr lang="en-GB"/>
              <a:t>: Dedicated </a:t>
            </a:r>
            <a:r>
              <a:rPr lang="en-GB"/>
              <a:t>repository</a:t>
            </a:r>
            <a:r>
              <a:rPr lang="en-GB"/>
              <a:t>, online </a:t>
            </a:r>
            <a:r>
              <a:rPr lang="en-GB"/>
              <a:t>forums, and documentation to </a:t>
            </a:r>
            <a:r>
              <a:rPr lang="en-GB"/>
              <a:t>share information among the network members</a:t>
            </a:r>
            <a:r>
              <a:rPr lang="en-GB"/>
              <a:t>.</a:t>
            </a:r>
            <a:endParaRPr lang="en-GB"/>
          </a:p>
          <a:p>
            <a:pPr lvl="0">
              <a:defRPr/>
            </a:pPr>
            <a:r>
              <a:rPr lang="en-GB" b="1" u="sng">
                <a:solidFill>
                  <a:schemeClr val="accent2"/>
                </a:solidFill>
              </a:rPr>
              <a:t>Benefits</a:t>
            </a:r>
            <a:r>
              <a:rPr lang="en-GB"/>
              <a:t>: USC members gain access to a wealth of expertise</a:t>
            </a:r>
            <a:r>
              <a:rPr lang="en-GB"/>
              <a:t>.</a:t>
            </a:r>
            <a:r>
              <a:rPr lang="en-GB"/>
              <a:t> </a:t>
            </a:r>
            <a:endParaRPr lang="en-GB" i="1"/>
          </a:p>
          <a:p>
            <a:pPr marL="0" indent="0">
              <a:buFont typeface="Arial"/>
              <a:buNone/>
              <a:defRPr/>
            </a:pPr>
            <a:endParaRPr lang="en-GB"/>
          </a:p>
          <a:p>
            <a:pPr>
              <a:defRPr/>
            </a:pPr>
            <a:r>
              <a:rPr lang="en-GB" b="1" u="sng">
                <a:solidFill>
                  <a:schemeClr val="accent2"/>
                </a:solidFill>
              </a:rPr>
              <a:t>Activity-2</a:t>
            </a:r>
            <a:r>
              <a:rPr lang="en-GB"/>
              <a:t>: </a:t>
            </a:r>
            <a:r>
              <a:rPr lang="en-GB"/>
              <a:t>Collaborating to organi</a:t>
            </a:r>
            <a:r>
              <a:rPr lang="en-GB"/>
              <a:t>s</a:t>
            </a:r>
            <a:r>
              <a:rPr lang="en-GB"/>
              <a:t>e </a:t>
            </a:r>
            <a:r>
              <a:rPr lang="en-GB"/>
              <a:t>s</a:t>
            </a:r>
            <a:r>
              <a:rPr lang="en-GB"/>
              <a:t>peciali</a:t>
            </a:r>
            <a:r>
              <a:rPr lang="en-GB"/>
              <a:t>s</a:t>
            </a:r>
            <a:r>
              <a:rPr lang="en-GB"/>
              <a:t>ed training programs on the </a:t>
            </a:r>
            <a:r>
              <a:rPr lang="en-GB"/>
              <a:t>services </a:t>
            </a:r>
            <a:r>
              <a:rPr lang="en-GB"/>
              <a:t>made availab</a:t>
            </a:r>
            <a:r>
              <a:rPr lang="en-GB"/>
              <a:t>l</a:t>
            </a:r>
            <a:r>
              <a:rPr lang="en-GB"/>
              <a:t>e by</a:t>
            </a:r>
            <a:r>
              <a:rPr lang="en-GB"/>
              <a:t> </a:t>
            </a:r>
            <a:r>
              <a:rPr lang="en-GB"/>
              <a:t>the</a:t>
            </a:r>
            <a:r>
              <a:rPr lang="en-GB"/>
              <a:t> </a:t>
            </a:r>
            <a:r>
              <a:rPr lang="en-GB"/>
              <a:t>USC</a:t>
            </a:r>
            <a:r>
              <a:rPr lang="en-GB"/>
              <a:t>, e.g., AI, HPC </a:t>
            </a:r>
            <a:r>
              <a:rPr lang="en-GB"/>
              <a:t>,</a:t>
            </a:r>
            <a:r>
              <a:rPr lang="en-GB"/>
              <a:t>etc.</a:t>
            </a:r>
            <a:endParaRPr lang="en-GB"/>
          </a:p>
          <a:p>
            <a:pPr>
              <a:defRPr/>
            </a:pPr>
            <a:r>
              <a:rPr lang="en-GB" b="1" u="sng">
                <a:solidFill>
                  <a:schemeClr val="accent2"/>
                </a:solidFill>
              </a:rPr>
              <a:t>Benefits</a:t>
            </a:r>
            <a:r>
              <a:rPr lang="en-GB"/>
              <a:t>: USC members enhance their team's skills, staying at the forefront of advancements in AI and HPC</a:t>
            </a:r>
            <a:r>
              <a:rPr lang="en-GB"/>
              <a:t>, etc.</a:t>
            </a:r>
            <a:endParaRPr lang="en-GB"/>
          </a:p>
        </p:txBody>
      </p:sp>
      <p:sp>
        <p:nvSpPr>
          <p:cNvPr id="64121773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7" y="6356349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439620" name="Titolo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it-IT">
                <a:cs typeface="Calibri Light"/>
              </a:rPr>
              <a:t>User Support Network: </a:t>
            </a:r>
            <a:br>
              <a:rPr lang="it-IT">
                <a:cs typeface="Calibri Light"/>
              </a:rPr>
            </a:br>
            <a:r>
              <a:rPr lang="it-IT">
                <a:cs typeface="Calibri Light"/>
              </a:rPr>
              <a:t>		examples of activities and benefits</a:t>
            </a:r>
            <a:endParaRPr lang="it-IT"/>
          </a:p>
        </p:txBody>
      </p:sp>
      <p:sp>
        <p:nvSpPr>
          <p:cNvPr id="123046090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757535" y="2391168"/>
            <a:ext cx="10525159" cy="252015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>
              <a:buFont typeface="Arial"/>
              <a:buNone/>
              <a:defRPr/>
            </a:pPr>
            <a:r>
              <a:rPr lang="en-GB" sz="2600" b="1" i="1">
                <a:solidFill>
                  <a:schemeClr val="accent2"/>
                </a:solidFill>
              </a:rPr>
              <a:t>Collaborative Projects and Resource Sharing:</a:t>
            </a:r>
            <a:endParaRPr b="1" i="1"/>
          </a:p>
          <a:p>
            <a:pPr>
              <a:defRPr/>
            </a:pPr>
            <a:r>
              <a:rPr lang="en-GB" sz="2600" b="1" u="sng">
                <a:solidFill>
                  <a:schemeClr val="accent2"/>
                </a:solidFill>
              </a:rPr>
              <a:t>Activity-3</a:t>
            </a:r>
            <a:r>
              <a:rPr lang="en-GB" sz="2600"/>
              <a:t>: </a:t>
            </a:r>
            <a:r>
              <a:rPr lang="en-GB" sz="2600"/>
              <a:t>Fostering the </a:t>
            </a:r>
            <a:r>
              <a:rPr lang="en-GB" sz="2600"/>
              <a:t>collaboration </a:t>
            </a:r>
            <a:r>
              <a:rPr lang="en-GB" sz="2600"/>
              <a:t>among USCs </a:t>
            </a:r>
            <a:r>
              <a:rPr lang="en-GB" sz="2600"/>
              <a:t>on the respective t</a:t>
            </a:r>
            <a:r>
              <a:rPr lang="en-GB" sz="2600"/>
              <a:t>opics</a:t>
            </a:r>
            <a:r>
              <a:rPr lang="en-GB" sz="2600"/>
              <a:t>,</a:t>
            </a:r>
            <a:r>
              <a:rPr lang="en-GB" sz="2600"/>
              <a:t> projects, sharing of best practices, and resources.</a:t>
            </a:r>
            <a:endParaRPr lang="en-GB" sz="2600"/>
          </a:p>
          <a:p>
            <a:pPr>
              <a:defRPr/>
            </a:pPr>
            <a:r>
              <a:rPr lang="en-GB" sz="2600" b="1" u="sng">
                <a:solidFill>
                  <a:schemeClr val="accent2"/>
                </a:solidFill>
              </a:rPr>
              <a:t>Benefits</a:t>
            </a:r>
            <a:r>
              <a:rPr lang="en-GB" sz="2600"/>
              <a:t>: </a:t>
            </a:r>
            <a:r>
              <a:rPr lang="en-GB" sz="2600"/>
              <a:t>Promoting the</a:t>
            </a:r>
            <a:r>
              <a:rPr lang="en-GB" sz="2600"/>
              <a:t> engage</a:t>
            </a:r>
            <a:r>
              <a:rPr lang="en-GB" sz="2600"/>
              <a:t>ment</a:t>
            </a:r>
            <a:r>
              <a:rPr lang="en-GB" sz="2600"/>
              <a:t> in collaborative projects, leveraging shared resources, and expanding the</a:t>
            </a:r>
            <a:r>
              <a:rPr lang="en-GB" sz="2600"/>
              <a:t> </a:t>
            </a:r>
            <a:r>
              <a:rPr lang="en-GB" sz="2600"/>
              <a:t>network of collaborators.</a:t>
            </a:r>
            <a:endParaRPr/>
          </a:p>
        </p:txBody>
      </p:sp>
      <p:sp>
        <p:nvSpPr>
          <p:cNvPr id="1481993178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7" y="6356349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ea typeface="Century Gothic"/>
                <a:cs typeface="Century Gothic"/>
              </a:rPr>
              <a:t>Expression of interest</a:t>
            </a:r>
            <a:endParaRPr lang="it-IT"/>
          </a:p>
        </p:txBody>
      </p:sp>
      <p:sp>
        <p:nvSpPr>
          <p:cNvPr id="389174315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  <p:graphicFrame>
        <p:nvGraphicFramePr>
          <p:cNvPr id="1692996492" name=""/>
          <p:cNvGraphicFramePr>
            <a:graphicFrameLocks xmlns:a="http://schemas.openxmlformats.org/drawingml/2006/main"/>
          </p:cNvGraphicFramePr>
          <p:nvPr/>
        </p:nvGraphicFramePr>
        <p:xfrm>
          <a:off x="1463745" y="1566428"/>
          <a:ext cx="8836683" cy="44627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929967"/>
                <a:gridCol w="2894015"/>
              </a:tblGrid>
              <a:tr h="3657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Organization/Team/Group Name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Contact person </a:t>
                      </a:r>
                      <a:endParaRPr sz="24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EGI Federation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Giuseppe La Rocca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Institute of tropical medicine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Hideko Matsuo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Karlsruhe Institute of Technology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Pavel Weber 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GRNET - National Infrastructures for Research and Technology / Infrastructures and projects directorate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Evangelia Athanasaki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Fondazione ICSC - Centro Nazionale di Ricerca in High Performance Computing, Big Data e Quantum Computing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Matteo Zanaroli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CERN Staff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Stefan Roiser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Computational BioMedicine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Isabel Duarte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INFN Open Science group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Francesca Marchegiani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HPC Serbia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Antun Balaz</a:t>
                      </a:r>
                      <a:endParaRPr sz="16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Open Science Lab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Sonja Filiposka</a:t>
                      </a:r>
                      <a:endParaRPr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 bwMode="auto">
          <a:xfrm>
            <a:off x="228600" y="2935605"/>
            <a:ext cx="6558280" cy="3170555"/>
          </a:xfrm>
        </p:spPr>
        <p:txBody>
          <a:bodyPr/>
          <a:lstStyle/>
          <a:p>
            <a:pPr>
              <a:defRPr/>
            </a:pPr>
            <a:r>
              <a:rPr lang="it-IT">
                <a:solidFill>
                  <a:srgbClr val="0070C0"/>
                </a:solidFill>
              </a:rPr>
              <a:t>Thank </a:t>
            </a:r>
            <a:r>
              <a:rPr lang="it-IT">
                <a:solidFill>
                  <a:srgbClr val="0070C0"/>
                </a:solidFill>
              </a:rPr>
              <a:t>you</a:t>
            </a:r>
            <a:r>
              <a:rPr lang="it-IT">
                <a:solidFill>
                  <a:srgbClr val="0070C0"/>
                </a:solidFill>
              </a:rPr>
              <a:t>!</a:t>
            </a:r>
            <a:br>
              <a:rPr lang="it-IT">
                <a:solidFill>
                  <a:srgbClr val="0070C0"/>
                </a:solidFill>
              </a:rPr>
            </a:br>
            <a:r>
              <a:rPr lang="it-IT">
                <a:solidFill>
                  <a:srgbClr val="0070C0"/>
                </a:solidFill>
              </a:rPr>
              <a:t>Questions</a:t>
            </a:r>
            <a:r>
              <a:rPr lang="it-IT">
                <a:solidFill>
                  <a:srgbClr val="0070C0"/>
                </a:solidFill>
              </a:rPr>
              <a:t>?</a:t>
            </a:r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336030"/>
            <a:ext cx="7523480" cy="365125"/>
          </a:xfrm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rgbClr val="79B418"/>
                </a:solidFill>
                <a:latin typeface="Century Gothic"/>
              </a:rPr>
              <a:t>Alessandro Costantini – alessandro.costantini@cnaf.infn.it</a:t>
            </a:r>
            <a:endParaRPr lang="it-IT" sz="1800">
              <a:solidFill>
                <a:srgbClr val="79B418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Personalizzato 1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Skills4EOSC-template-slides-KoM</Template>
  <TotalTime>0</TotalTime>
  <Words>0</Words>
  <Application>onlyoffice/8.0.0.99</Application>
  <DocSecurity>0</DocSecurity>
  <PresentationFormat>Widescreen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T7.4 User support network </dc:title>
  <dc:subject/>
  <dc:creator>Alessandro Costantini</dc:creator>
  <cp:keywords/>
  <dc:description/>
  <dc:identifier/>
  <dc:language/>
  <cp:lastModifiedBy>alessandro costantini</cp:lastModifiedBy>
  <cp:revision>23</cp:revision>
  <dcterms:created xsi:type="dcterms:W3CDTF">2022-09-20T11:59:53Z</dcterms:created>
  <dcterms:modified xsi:type="dcterms:W3CDTF">2024-09-10T07:25:49Z</dcterms:modified>
  <cp:category/>
  <cp:contentStatus/>
  <cp:version/>
</cp:coreProperties>
</file>