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Inter Tight Light"/>
      <p:regular r:id="rId10"/>
      <p:bold r:id="rId11"/>
      <p:italic r:id="rId12"/>
      <p:boldItalic r:id="rId13"/>
    </p:embeddedFont>
    <p:embeddedFont>
      <p:font typeface="Inter Tight"/>
      <p:regular r:id="rId14"/>
      <p:bold r:id="rId15"/>
      <p:italic r:id="rId16"/>
      <p:boldItalic r:id="rId17"/>
    </p:embeddedFont>
    <p:embeddedFont>
      <p:font typeface="DM Sans"/>
      <p:regular r:id="rId18"/>
      <p:bold r:id="rId19"/>
      <p:italic r:id="rId20"/>
      <p:boldItalic r:id="rId21"/>
    </p:embeddedFont>
    <p:embeddedFont>
      <p:font typeface="Inter Tight SemiBol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000000"/>
          </p15:clr>
        </p15:guide>
        <p15:guide id="2" orient="horz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jPBnPTyy+0j9wjIdHBGZ2REDRu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italic.fntdata"/><Relationship Id="rId22" Type="http://schemas.openxmlformats.org/officeDocument/2006/relationships/font" Target="fonts/InterTightSemiBold-regular.fntdata"/><Relationship Id="rId21" Type="http://schemas.openxmlformats.org/officeDocument/2006/relationships/font" Target="fonts/DMSans-boldItalic.fntdata"/><Relationship Id="rId24" Type="http://schemas.openxmlformats.org/officeDocument/2006/relationships/font" Target="fonts/InterTightSemiBold-italic.fntdata"/><Relationship Id="rId23" Type="http://schemas.openxmlformats.org/officeDocument/2006/relationships/font" Target="fonts/InterTigh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InterTight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TightLight-bold.fntdata"/><Relationship Id="rId10" Type="http://schemas.openxmlformats.org/officeDocument/2006/relationships/font" Target="fonts/InterTightLight-regular.fntdata"/><Relationship Id="rId13" Type="http://schemas.openxmlformats.org/officeDocument/2006/relationships/font" Target="fonts/InterTightLight-boldItalic.fntdata"/><Relationship Id="rId12" Type="http://schemas.openxmlformats.org/officeDocument/2006/relationships/font" Target="fonts/InterTightLight-italic.fntdata"/><Relationship Id="rId15" Type="http://schemas.openxmlformats.org/officeDocument/2006/relationships/font" Target="fonts/InterTight-bold.fntdata"/><Relationship Id="rId14" Type="http://schemas.openxmlformats.org/officeDocument/2006/relationships/font" Target="fonts/InterTight-regular.fntdata"/><Relationship Id="rId17" Type="http://schemas.openxmlformats.org/officeDocument/2006/relationships/font" Target="fonts/InterTight-boldItalic.fntdata"/><Relationship Id="rId16" Type="http://schemas.openxmlformats.org/officeDocument/2006/relationships/font" Target="fonts/InterTight-italic.fntdata"/><Relationship Id="rId19" Type="http://schemas.openxmlformats.org/officeDocument/2006/relationships/font" Target="fonts/DMSans-bold.fntdata"/><Relationship Id="rId18" Type="http://schemas.openxmlformats.org/officeDocument/2006/relationships/font" Target="fonts/DM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6f502b5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f6f502b5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f6f502b5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6f502b510_0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6f502b510_0_2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f6f502b510_0_2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TWO_OBJECTS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6f502b510_0_155"/>
          <p:cNvSpPr txBox="1"/>
          <p:nvPr>
            <p:ph idx="1" type="body"/>
          </p:nvPr>
        </p:nvSpPr>
        <p:spPr>
          <a:xfrm>
            <a:off x="863825" y="1398375"/>
            <a:ext cx="10515600" cy="46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12030"/>
              </a:buClr>
              <a:buSzPts val="2600"/>
              <a:buFont typeface="Arial"/>
              <a:buChar char="•"/>
              <a:defRPr b="1" i="0" sz="2600" u="none" cap="none" strike="noStrike">
                <a:solidFill>
                  <a:srgbClr val="012030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2"/>
                </a:solidFill>
                <a:latin typeface="Inter Tight Light"/>
                <a:ea typeface="Inter Tight Light"/>
                <a:cs typeface="Inter Tight Light"/>
                <a:sym typeface="Inter Tight Ligh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1203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12030"/>
                </a:solidFill>
                <a:latin typeface="Inter Tight Light"/>
                <a:ea typeface="Inter Tight Light"/>
                <a:cs typeface="Inter Tight Light"/>
                <a:sym typeface="Inter Tight Ligh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203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12030"/>
                </a:solidFill>
                <a:latin typeface="Inter Tight Light"/>
                <a:ea typeface="Inter Tight Light"/>
                <a:cs typeface="Inter Tight Light"/>
                <a:sym typeface="Inter Tight Ligh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203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12030"/>
                </a:solidFill>
                <a:latin typeface="Inter Tight Light"/>
                <a:ea typeface="Inter Tight Light"/>
                <a:cs typeface="Inter Tight Light"/>
                <a:sym typeface="Inter Tight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Inter Tight"/>
                <a:ea typeface="Inter Tight"/>
                <a:cs typeface="Inter Tight"/>
                <a:sym typeface="Inter Tight"/>
              </a:defRPr>
            </a:lvl9pPr>
          </a:lstStyle>
          <a:p/>
        </p:txBody>
      </p:sp>
      <p:sp>
        <p:nvSpPr>
          <p:cNvPr id="86" name="Google Shape;86;g2f6f502b510_0_155"/>
          <p:cNvSpPr txBox="1"/>
          <p:nvPr>
            <p:ph idx="12" type="sldNum"/>
          </p:nvPr>
        </p:nvSpPr>
        <p:spPr>
          <a:xfrm>
            <a:off x="11250300" y="6382177"/>
            <a:ext cx="7317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666666"/>
                </a:solidFill>
                <a:latin typeface="Inter Tight SemiBold"/>
                <a:ea typeface="Inter Tight SemiBold"/>
                <a:cs typeface="Inter Tight SemiBold"/>
                <a:sym typeface="Inter Tigh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g2f6f502b510_0_155"/>
          <p:cNvSpPr txBox="1"/>
          <p:nvPr>
            <p:ph type="title"/>
          </p:nvPr>
        </p:nvSpPr>
        <p:spPr>
          <a:xfrm>
            <a:off x="3342972" y="325550"/>
            <a:ext cx="76584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2030"/>
              </a:buClr>
              <a:buSzPts val="3200"/>
              <a:buFont typeface="Inter Tight"/>
              <a:buNone/>
              <a:defRPr i="0" sz="3200">
                <a:latin typeface="Inter Tight"/>
                <a:ea typeface="Inter Tight"/>
                <a:cs typeface="Inter Tight"/>
                <a:sym typeface="Inter Tight"/>
              </a:defRPr>
            </a:lvl1pPr>
            <a:lvl2pPr lvl="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" name="Google Shape;88;g2f6f502b510_0_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3813" y="498288"/>
            <a:ext cx="2025620" cy="4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giuseppe.larocca@egi.e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f6f502b510_0_0"/>
          <p:cNvSpPr txBox="1"/>
          <p:nvPr>
            <p:ph type="ctrTitle"/>
          </p:nvPr>
        </p:nvSpPr>
        <p:spPr>
          <a:xfrm>
            <a:off x="1524000" y="2798769"/>
            <a:ext cx="9144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lang="en-US"/>
              <a:t>EGI Federation</a:t>
            </a:r>
            <a:endParaRPr b="1"/>
          </a:p>
        </p:txBody>
      </p:sp>
      <p:sp>
        <p:nvSpPr>
          <p:cNvPr id="95" name="Google Shape;95;g2f6f502b510_0_0"/>
          <p:cNvSpPr txBox="1"/>
          <p:nvPr>
            <p:ph idx="1" type="subTitle"/>
          </p:nvPr>
        </p:nvSpPr>
        <p:spPr>
          <a:xfrm>
            <a:off x="1371600" y="46688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USN KoM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Sept. 10, 2024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giuseppe.larocca@egi.eu</a:t>
            </a:r>
            <a:endParaRPr/>
          </a:p>
        </p:txBody>
      </p:sp>
      <p:pic>
        <p:nvPicPr>
          <p:cNvPr id="96" name="Google Shape;96;g2f6f502b51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5174" y="487450"/>
            <a:ext cx="2668252" cy="17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f6f502b510_0_299"/>
          <p:cNvPicPr preferRelativeResize="0"/>
          <p:nvPr/>
        </p:nvPicPr>
        <p:blipFill rotWithShape="1">
          <a:blip r:embed="rId3">
            <a:alphaModFix/>
          </a:blip>
          <a:srcRect b="7228" l="0" r="0" t="7228"/>
          <a:stretch/>
        </p:blipFill>
        <p:spPr>
          <a:xfrm>
            <a:off x="7229500" y="3450866"/>
            <a:ext cx="4813576" cy="3209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2f6f502b510_0_299"/>
          <p:cNvSpPr txBox="1"/>
          <p:nvPr>
            <p:ph type="title"/>
          </p:nvPr>
        </p:nvSpPr>
        <p:spPr>
          <a:xfrm>
            <a:off x="228600" y="2127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DM Sans"/>
                <a:ea typeface="DM Sans"/>
                <a:cs typeface="DM Sans"/>
                <a:sym typeface="DM Sans"/>
              </a:rPr>
              <a:t>EGI Federation</a:t>
            </a:r>
            <a:endParaRPr b="1" sz="6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4" name="Google Shape;104;g2f6f502b510_0_299"/>
          <p:cNvSpPr txBox="1"/>
          <p:nvPr/>
        </p:nvSpPr>
        <p:spPr>
          <a:xfrm>
            <a:off x="38100" y="1855300"/>
            <a:ext cx="42903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7B2"/>
                </a:solidFill>
                <a:latin typeface="Inter Tight"/>
                <a:ea typeface="Inter Tight"/>
                <a:cs typeface="Inter Tight"/>
                <a:sym typeface="Inter Tight"/>
              </a:rPr>
              <a:t>EGI Federation</a:t>
            </a:r>
            <a:endParaRPr b="1" i="0" sz="2000" u="none" cap="none" strike="noStrike">
              <a:solidFill>
                <a:srgbClr val="0067B2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Inter Tight"/>
                <a:ea typeface="Inter Tight"/>
                <a:cs typeface="Inter Tight"/>
                <a:sym typeface="Inter Tight"/>
              </a:rPr>
              <a:t>A European flagship digital infrastructure for data-intensive scientific computing</a:t>
            </a:r>
            <a:endParaRPr b="0" i="0" sz="1100" u="none" cap="none" strike="noStrike">
              <a:solidFill>
                <a:srgbClr val="7F7F7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105" name="Google Shape;105;g2f6f502b510_0_299"/>
          <p:cNvSpPr txBox="1"/>
          <p:nvPr/>
        </p:nvSpPr>
        <p:spPr>
          <a:xfrm>
            <a:off x="8281762" y="1707286"/>
            <a:ext cx="34224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7B2"/>
                </a:solidFill>
                <a:latin typeface="Inter Tight"/>
                <a:ea typeface="Inter Tight"/>
                <a:cs typeface="Inter Tight"/>
                <a:sym typeface="Inter Tight"/>
              </a:rPr>
              <a:t>EGI Services</a:t>
            </a:r>
            <a:endParaRPr b="1" i="0" sz="2000" u="none" cap="none" strike="noStrike">
              <a:solidFill>
                <a:srgbClr val="0067B2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F7F7F"/>
                </a:solidFill>
                <a:latin typeface="Inter Tight"/>
                <a:ea typeface="Inter Tight"/>
                <a:cs typeface="Inter Tight"/>
                <a:sym typeface="Inter Tight"/>
              </a:rPr>
              <a:t>EGI delivers advanced computing services to support scientists, international projects, research infrastructures and businesses.</a:t>
            </a:r>
            <a:endParaRPr b="0" i="0" sz="1100" u="none" cap="none" strike="noStrike">
              <a:solidFill>
                <a:srgbClr val="7F7F7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sp>
        <p:nvSpPr>
          <p:cNvPr id="106" name="Google Shape;106;g2f6f502b510_0_299"/>
          <p:cNvSpPr txBox="1"/>
          <p:nvPr/>
        </p:nvSpPr>
        <p:spPr>
          <a:xfrm>
            <a:off x="8483500" y="3038600"/>
            <a:ext cx="3653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7B2"/>
                </a:solidFill>
                <a:latin typeface="DM Sans"/>
                <a:ea typeface="DM Sans"/>
                <a:cs typeface="DM Sans"/>
                <a:sym typeface="DM Sans"/>
              </a:rPr>
              <a:t>EGI services for research</a:t>
            </a:r>
            <a:endParaRPr b="1" i="0" sz="2000" u="none" cap="none" strike="noStrike">
              <a:solidFill>
                <a:srgbClr val="0067B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Google Shape;107;g2f6f502b510_0_299"/>
          <p:cNvSpPr txBox="1"/>
          <p:nvPr/>
        </p:nvSpPr>
        <p:spPr>
          <a:xfrm>
            <a:off x="4534716" y="1779103"/>
            <a:ext cx="280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7B2"/>
                </a:solidFill>
                <a:latin typeface="Inter Tight"/>
                <a:ea typeface="Inter Tight"/>
                <a:cs typeface="Inter Tight"/>
                <a:sym typeface="Inter Tight"/>
              </a:rPr>
              <a:t>EGI in numbers </a:t>
            </a:r>
            <a:r>
              <a:rPr b="1" baseline="30000" i="0" lang="en-US" sz="2000" u="none" cap="none" strike="noStrike">
                <a:solidFill>
                  <a:srgbClr val="0067B2"/>
                </a:solidFill>
                <a:latin typeface="Inter Tight"/>
                <a:ea typeface="Inter Tight"/>
                <a:cs typeface="Inter Tight"/>
                <a:sym typeface="Inter Tight"/>
              </a:rPr>
              <a:t>(1)</a:t>
            </a:r>
            <a:r>
              <a:rPr b="1" i="0" lang="en-US" sz="2000" u="none" cap="none" strike="noStrike">
                <a:solidFill>
                  <a:srgbClr val="0067B2"/>
                </a:solidFill>
                <a:latin typeface="Inter Tight"/>
                <a:ea typeface="Inter Tight"/>
                <a:cs typeface="Inter Tight"/>
                <a:sym typeface="Inter Tight"/>
              </a:rPr>
              <a:t> </a:t>
            </a:r>
            <a:endParaRPr b="1" i="0" sz="2000" u="none" cap="none" strike="noStrike">
              <a:solidFill>
                <a:srgbClr val="0067B2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  <p:pic>
        <p:nvPicPr>
          <p:cNvPr id="108" name="Google Shape;108;g2f6f502b510_0_299"/>
          <p:cNvPicPr preferRelativeResize="0"/>
          <p:nvPr/>
        </p:nvPicPr>
        <p:blipFill rotWithShape="1">
          <a:blip r:embed="rId4">
            <a:alphaModFix/>
          </a:blip>
          <a:srcRect b="0" l="19" r="19" t="0"/>
          <a:stretch/>
        </p:blipFill>
        <p:spPr>
          <a:xfrm>
            <a:off x="114300" y="2867075"/>
            <a:ext cx="4042149" cy="3534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f6f502b510_0_299"/>
          <p:cNvSpPr txBox="1"/>
          <p:nvPr/>
        </p:nvSpPr>
        <p:spPr>
          <a:xfrm>
            <a:off x="4444275" y="6035225"/>
            <a:ext cx="342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(1) </a:t>
            </a:r>
            <a:r>
              <a:rPr lang="en-US" sz="1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rPr>
              <a:t>1 the key numbers are correct as of April 2024.</a:t>
            </a:r>
            <a:endParaRPr b="0" i="0" sz="200" u="none" cap="none" strike="noStrike">
              <a:solidFill>
                <a:srgbClr val="82828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0" name="Google Shape;110;g2f6f502b510_0_299"/>
          <p:cNvSpPr txBox="1"/>
          <p:nvPr/>
        </p:nvSpPr>
        <p:spPr>
          <a:xfrm>
            <a:off x="9281401" y="561750"/>
            <a:ext cx="13398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</a:t>
            </a:r>
            <a:endParaRPr b="1" i="0" sz="1600" u="none" cap="none" strike="noStrike">
              <a:solidFill>
                <a:srgbClr val="EF82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1" name="Google Shape;111;g2f6f502b510_0_2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4725" y="2244475"/>
            <a:ext cx="2694775" cy="26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f6f502b510_0_2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52945" y="526356"/>
            <a:ext cx="1222584" cy="4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2f6f502b510_0_299"/>
          <p:cNvSpPr txBox="1"/>
          <p:nvPr/>
        </p:nvSpPr>
        <p:spPr>
          <a:xfrm>
            <a:off x="4183151" y="4728775"/>
            <a:ext cx="3796800" cy="12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67B2"/>
                </a:solidFill>
                <a:latin typeface="Inter Tight"/>
                <a:ea typeface="Inter Tight"/>
                <a:cs typeface="Inter Tight"/>
                <a:sym typeface="Inter Tight"/>
              </a:rPr>
              <a:t>Why a federation?</a:t>
            </a:r>
            <a:endParaRPr b="1" i="0" sz="2000" u="none" cap="none" strike="noStrike">
              <a:solidFill>
                <a:srgbClr val="0067B2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Inter Tight"/>
              <a:buChar char="●"/>
            </a:pPr>
            <a:r>
              <a:rPr b="0" i="0" lang="en-US" sz="1100" u="none" cap="none" strike="noStrike">
                <a:solidFill>
                  <a:srgbClr val="7F7F7F"/>
                </a:solidFill>
                <a:latin typeface="Inter Tight"/>
                <a:ea typeface="Inter Tight"/>
                <a:cs typeface="Inter Tight"/>
                <a:sym typeface="Inter Tight"/>
              </a:rPr>
              <a:t>Support science at international scale</a:t>
            </a:r>
            <a:endParaRPr b="0" i="0" sz="1100" u="none" cap="none" strike="noStrike">
              <a:solidFill>
                <a:srgbClr val="7F7F7F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Inter Tight"/>
              <a:buChar char="●"/>
            </a:pPr>
            <a:r>
              <a:rPr b="0" i="0" lang="en-US" sz="1100" u="none" cap="none" strike="noStrike">
                <a:solidFill>
                  <a:srgbClr val="7F7F7F"/>
                </a:solidFill>
                <a:latin typeface="Inter Tight"/>
                <a:ea typeface="Inter Tight"/>
                <a:cs typeface="Inter Tight"/>
                <a:sym typeface="Inter Tight"/>
              </a:rPr>
              <a:t>Build an hyperscale facility for research</a:t>
            </a:r>
            <a:endParaRPr b="0" i="0" sz="1100" u="none" cap="none" strike="noStrike">
              <a:solidFill>
                <a:srgbClr val="7F7F7F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Inter Tight"/>
              <a:buChar char="●"/>
            </a:pPr>
            <a:r>
              <a:rPr b="0" i="0" lang="en-US" sz="1100" u="none" cap="none" strike="noStrike">
                <a:solidFill>
                  <a:srgbClr val="7F7F7F"/>
                </a:solidFill>
                <a:latin typeface="Inter Tight"/>
                <a:ea typeface="Inter Tight"/>
                <a:cs typeface="Inter Tight"/>
                <a:sym typeface="Inter Tight"/>
              </a:rPr>
              <a:t>Invest nationally, access globally</a:t>
            </a:r>
            <a:endParaRPr b="0" i="0" sz="1100" u="none" cap="none" strike="noStrike">
              <a:solidFill>
                <a:srgbClr val="7F7F7F"/>
              </a:solidFill>
              <a:latin typeface="Inter Tight"/>
              <a:ea typeface="Inter Tight"/>
              <a:cs typeface="Inter Tight"/>
              <a:sym typeface="Inter Tight"/>
            </a:endParaRPr>
          </a:p>
          <a:p>
            <a: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Inter Tight"/>
              <a:buChar char="●"/>
            </a:pPr>
            <a:r>
              <a:rPr b="0" i="0" lang="en-US" sz="1100" u="none" cap="none" strike="noStrike">
                <a:solidFill>
                  <a:srgbClr val="7F7F7F"/>
                </a:solidFill>
                <a:latin typeface="Inter Tight"/>
                <a:ea typeface="Inter Tight"/>
                <a:cs typeface="Inter Tight"/>
                <a:sym typeface="Inter Tight"/>
              </a:rPr>
              <a:t>Bring computing to the data</a:t>
            </a:r>
            <a:endParaRPr b="0" i="0" sz="1100" u="none" cap="none" strike="noStrike">
              <a:solidFill>
                <a:srgbClr val="7F7F7F"/>
              </a:solidFill>
              <a:latin typeface="Inter Tight"/>
              <a:ea typeface="Inter Tight"/>
              <a:cs typeface="Inter Tight"/>
              <a:sym typeface="Inter T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/>
          <p:nvPr>
            <p:ph type="title"/>
          </p:nvPr>
        </p:nvSpPr>
        <p:spPr>
          <a:xfrm>
            <a:off x="361575" y="365125"/>
            <a:ext cx="1141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What is your field and your activity as user support team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" name="Google Shape;120;p2"/>
          <p:cNvSpPr txBox="1"/>
          <p:nvPr>
            <p:ph idx="1" type="body"/>
          </p:nvPr>
        </p:nvSpPr>
        <p:spPr>
          <a:xfrm>
            <a:off x="361575" y="1825625"/>
            <a:ext cx="1141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SzPts val="2800"/>
              <a:buFont typeface="DM Sans"/>
              <a:buChar char="•"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General Support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Distributed computing,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Scalable analysis of scientific data,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Identity and Access Management in distributed environments,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Help organisations to acquire the expertise and skills to improve IT Service Management and enhance the service delivery.</a:t>
            </a:r>
            <a:br>
              <a:rPr lang="en-US">
                <a:latin typeface="DM Sans"/>
                <a:ea typeface="DM Sans"/>
                <a:cs typeface="DM Sans"/>
                <a:sym typeface="DM Sans"/>
              </a:rPr>
            </a:b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Open Science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Data federation - Making distributed data FAIR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Digital scientific reproducibility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Expectations, offer and members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Expectations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Contribute to the User Support Network by sharing know-how, best practices and solutions to support reproducibility and Open Science in EGI and EOSC. 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Offer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EGI compute, storage and data federation services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EGI Notebooks/Replay services for reproducible workflows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</a:pPr>
            <a:r>
              <a:rPr b="1" lang="en-US">
                <a:latin typeface="DM Sans"/>
                <a:ea typeface="DM Sans"/>
                <a:cs typeface="DM Sans"/>
                <a:sym typeface="DM Sans"/>
              </a:rPr>
              <a:t>Network members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:</a:t>
            </a:r>
            <a:endParaRPr>
              <a:latin typeface="DM Sans"/>
              <a:ea typeface="DM Sans"/>
              <a:cs typeface="DM Sans"/>
              <a:sym typeface="DM Sans"/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ans"/>
              <a:buChar char="•"/>
            </a:pPr>
            <a:r>
              <a:rPr lang="en-US">
                <a:latin typeface="DM Sans"/>
                <a:ea typeface="DM Sans"/>
                <a:cs typeface="DM Sans"/>
                <a:sym typeface="DM Sans"/>
              </a:rPr>
              <a:t>Giuseppe La Rocca (</a:t>
            </a:r>
            <a:r>
              <a:rPr lang="en-US" u="sng">
                <a:solidFill>
                  <a:schemeClr val="hlink"/>
                </a:solidFill>
                <a:latin typeface="DM Sans"/>
                <a:ea typeface="DM Sans"/>
                <a:cs typeface="DM Sans"/>
                <a:sym typeface="DM Sans"/>
                <a:hlinkClick r:id="rId3"/>
              </a:rPr>
              <a:t>giuseppe.larocca@egi.eu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) acting as a 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proxy</a:t>
            </a:r>
            <a:r>
              <a:rPr lang="en-US">
                <a:latin typeface="DM Sans"/>
                <a:ea typeface="DM Sans"/>
                <a:cs typeface="DM Sans"/>
                <a:sym typeface="DM Sans"/>
              </a:rPr>
              <a:t> towards the EGI User Support Network</a:t>
            </a:r>
            <a:endParaRPr sz="900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2012-12-03T06:56:55Z</dcterms:created>
</cp:coreProperties>
</file>