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12192000" cy="6858000"/>
  <p:notesSz cx="6858000" cy="9144000"/>
  <p:defaultTextStyle>
    <a:defPPr>
      <a:defRPr lang="en-US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>
      <p:cViewPr varScale="1">
        <p:scale>
          <a:sx n="121" d="100"/>
          <a:sy n="121" d="100"/>
        </p:scale>
        <p:origin x="440" y="17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632E96E-41F7-40C5-8419-297958CC00FA}" type="datetimeFigureOut">
              <a:rPr lang="en-US"/>
              <a:t>9/8/24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6999B8-B6B4-4561-A3CD-BBCDAB9FC9D9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>
      <a:defRPr sz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 lang="en-US">
              <a:latin typeface="Arial"/>
              <a:cs typeface="Arial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E6999B8-B6B4-4561-A3CD-BBCDAB9FC9D9}" type="slidenum">
              <a:rPr lang="en-US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2A9CA873-7C2D-8B46-3111-2CE433D55451}" type="slidenum">
              <a:rPr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64382876" name="Slide Image Placeholder 1"/>
          <p:cNvSpPr>
            <a:spLocks noGrp="1" noRot="1" noChangeAspect="1"/>
          </p:cNvSpPr>
          <p:nvPr>
            <p:ph type="sldImg"/>
          </p:nvPr>
        </p:nvSpPr>
        <p:spPr bwMode="auto"/>
      </p:sp>
      <p:sp>
        <p:nvSpPr>
          <p:cNvPr id="1210785731" name="Notes Placeholder 2"/>
          <p:cNvSpPr>
            <a:spLocks noGrp="1"/>
          </p:cNvSpPr>
          <p:nvPr>
            <p:ph type="body" idx="1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  <p:sp>
        <p:nvSpPr>
          <p:cNvPr id="1682213044" name="Slide Number Placeholder 3"/>
          <p:cNvSpPr>
            <a:spLocks noGrp="1"/>
          </p:cNvSpPr>
          <p:nvPr>
            <p:ph type="sldNum" sz="quarter" idx="10"/>
          </p:nvPr>
        </p:nvSpPr>
        <p:spPr bwMode="auto"/>
        <p:txBody>
          <a:bodyPr/>
          <a:lstStyle/>
          <a:p>
            <a:pPr>
              <a:defRPr/>
            </a:pPr>
            <a:fld id="{D7B84BF0-E88E-847D-5C61-D8E9D79AC24C}" type="slidenum">
              <a:rPr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724900" y="365125"/>
            <a:ext cx="2628900" cy="5811838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838200" y="365125"/>
            <a:ext cx="7734300" cy="5811838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838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72200" y="1825625"/>
            <a:ext cx="5181600" cy="435133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365125"/>
            <a:ext cx="10515600" cy="1325563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839788" y="2505074"/>
            <a:ext cx="5157787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172200" y="2505074"/>
            <a:ext cx="5183188" cy="3684588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C18F51-09EC-435C-A3BA-64A766E099C0}" type="datetimeFigureOut">
              <a:rPr lang="en-US"/>
              <a:t>9/8/24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8395586-F03A-48D1-94DF-16B239DF4FB5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onja.filiposka@finki.ukim.m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osc-lab.finki.ukim.mk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Open Science Lab @MK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USN </a:t>
            </a:r>
            <a:r>
              <a:rPr lang="en-US" dirty="0" err="1"/>
              <a:t>KoM</a:t>
            </a:r>
            <a:endParaRPr lang="en-US" dirty="0"/>
          </a:p>
          <a:p>
            <a:pPr>
              <a:defRPr/>
            </a:pPr>
            <a:r>
              <a:rPr lang="en-US" dirty="0"/>
              <a:t>Online – 10.09.2024</a:t>
            </a:r>
          </a:p>
          <a:p>
            <a:pPr>
              <a:defRPr/>
            </a:pPr>
            <a:r>
              <a:rPr lang="en-US" dirty="0"/>
              <a:t>Sonja Filiposka, </a:t>
            </a:r>
            <a:r>
              <a:rPr lang="en-US" dirty="0">
                <a:hlinkClick r:id="rId3"/>
              </a:rPr>
              <a:t>sonja.filiposka@finki.ukim.mk</a:t>
            </a:r>
            <a:r>
              <a:rPr lang="en-US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86775362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Open Science Lab</a:t>
            </a:r>
            <a:endParaRPr dirty="0"/>
          </a:p>
        </p:txBody>
      </p:sp>
      <p:sp>
        <p:nvSpPr>
          <p:cNvPr id="4342943" name="Content Placeholder 2"/>
          <p:cNvSpPr>
            <a:spLocks noGrp="1"/>
          </p:cNvSpPr>
          <p:nvPr>
            <p:ph idx="1"/>
          </p:nvPr>
        </p:nvSpPr>
        <p:spPr bwMode="auto"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Open Science Lab Infrastructure</a:t>
            </a:r>
          </a:p>
          <a:p>
            <a:pPr lvl="1">
              <a:defRPr/>
            </a:pPr>
            <a:r>
              <a:rPr lang="en-US" dirty="0">
                <a:hlinkClick r:id="rId3"/>
              </a:rPr>
              <a:t>https://osc-lab.finki.ukim.mk/</a:t>
            </a:r>
            <a:r>
              <a:rPr lang="mk-MK" dirty="0"/>
              <a:t> </a:t>
            </a:r>
            <a:endParaRPr lang="en-US" dirty="0"/>
          </a:p>
          <a:p>
            <a:pPr lvl="1">
              <a:defRPr/>
            </a:pPr>
            <a:r>
              <a:rPr lang="en-US" dirty="0"/>
              <a:t>Funded by:</a:t>
            </a:r>
          </a:p>
          <a:p>
            <a:pPr lvl="2">
              <a:defRPr/>
            </a:pPr>
            <a:r>
              <a:rPr lang="en-US" dirty="0"/>
              <a:t>Ministry of Education and Science</a:t>
            </a:r>
          </a:p>
          <a:p>
            <a:pPr lvl="2">
              <a:defRPr/>
            </a:pPr>
            <a:r>
              <a:rPr lang="en-US" dirty="0"/>
              <a:t>Ss. Cyril and Methodius University, Faculty of Computer Science and Engineering</a:t>
            </a:r>
            <a:endParaRPr lang="mk-MK" dirty="0"/>
          </a:p>
          <a:p>
            <a:pPr lvl="1">
              <a:defRPr/>
            </a:pPr>
            <a:r>
              <a:rPr lang="en-US" dirty="0"/>
              <a:t>Components:</a:t>
            </a:r>
          </a:p>
          <a:p>
            <a:pPr lvl="2">
              <a:defRPr/>
            </a:pPr>
            <a:r>
              <a:rPr lang="en-US" dirty="0"/>
              <a:t>GPGPU cluster 8 GPUs with 640 GB (SLURM access)</a:t>
            </a:r>
          </a:p>
          <a:p>
            <a:pPr lvl="2">
              <a:defRPr/>
            </a:pPr>
            <a:r>
              <a:rPr lang="en-US" dirty="0" err="1"/>
              <a:t>Openstack</a:t>
            </a:r>
            <a:r>
              <a:rPr lang="en-US" dirty="0"/>
              <a:t> cloud 640 cores and 15 TB RAM (self-service portal)</a:t>
            </a:r>
          </a:p>
          <a:p>
            <a:pPr lvl="2">
              <a:defRPr/>
            </a:pPr>
            <a:r>
              <a:rPr lang="en-US" dirty="0"/>
              <a:t>Data storage 2 PB</a:t>
            </a:r>
          </a:p>
          <a:p>
            <a:pPr lvl="1">
              <a:defRPr/>
            </a:pPr>
            <a:r>
              <a:rPr lang="en-US" dirty="0"/>
              <a:t>Users:</a:t>
            </a:r>
          </a:p>
          <a:p>
            <a:pPr lvl="2">
              <a:defRPr/>
            </a:pPr>
            <a:r>
              <a:rPr lang="en-US" dirty="0"/>
              <a:t>All researchers from the country </a:t>
            </a:r>
          </a:p>
          <a:p>
            <a:pPr lvl="2">
              <a:defRPr/>
            </a:pPr>
            <a:r>
              <a:rPr lang="en-US" dirty="0"/>
              <a:t>Apply for use via a continuous open call</a:t>
            </a:r>
          </a:p>
          <a:p>
            <a:pPr lvl="1">
              <a:defRPr/>
            </a:pPr>
            <a:r>
              <a:rPr lang="en-US" dirty="0"/>
              <a:t>Team size &lt; 10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D8987-8B8A-F75A-AABE-7E17CC929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K" dirty="0"/>
              <a:t>Open Science Lab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E4E89-2098-FF98-35A5-DC9D70B6B7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MK" dirty="0"/>
              <a:t>Support</a:t>
            </a:r>
          </a:p>
          <a:p>
            <a:pPr lvl="1"/>
            <a:r>
              <a:rPr lang="en-MK" dirty="0"/>
              <a:t>eduGAIN authentication</a:t>
            </a:r>
          </a:p>
          <a:p>
            <a:pPr lvl="1"/>
            <a:r>
              <a:rPr lang="en-GB" dirty="0"/>
              <a:t>O</a:t>
            </a:r>
            <a:r>
              <a:rPr lang="en-MK" dirty="0"/>
              <a:t>pen call applications captured in ticketing system</a:t>
            </a:r>
          </a:p>
          <a:p>
            <a:pPr lvl="1"/>
            <a:r>
              <a:rPr lang="en-MK" dirty="0"/>
              <a:t>Separate ticketing system for problem management</a:t>
            </a:r>
          </a:p>
          <a:p>
            <a:pPr lvl="1"/>
            <a:r>
              <a:rPr lang="en-GB" dirty="0"/>
              <a:t>Custom on-demand C</a:t>
            </a:r>
            <a:r>
              <a:rPr lang="en-MK" dirty="0"/>
              <a:t>ontainer images (for GPGPUs / SLURM) </a:t>
            </a:r>
          </a:p>
          <a:p>
            <a:r>
              <a:rPr lang="en-MK" dirty="0"/>
              <a:t>Training</a:t>
            </a:r>
          </a:p>
          <a:p>
            <a:pPr lvl="1"/>
            <a:r>
              <a:rPr lang="en-GB" dirty="0"/>
              <a:t>H</a:t>
            </a:r>
            <a:r>
              <a:rPr lang="en-MK" dirty="0"/>
              <a:t>ow-to crash courses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5BC348-DE15-A124-A2E3-5C1C673903E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/>
              <a:t>M</a:t>
            </a:r>
            <a:r>
              <a:rPr lang="en-MK" dirty="0"/>
              <a:t>aintenance</a:t>
            </a:r>
          </a:p>
          <a:p>
            <a:pPr lvl="1"/>
            <a:r>
              <a:rPr lang="en-GB" dirty="0"/>
              <a:t>W</a:t>
            </a:r>
            <a:r>
              <a:rPr lang="en-MK" dirty="0"/>
              <a:t>ebsite + components + infrastructure</a:t>
            </a:r>
          </a:p>
          <a:p>
            <a:r>
              <a:rPr lang="en-MK" dirty="0"/>
              <a:t>Documentation</a:t>
            </a:r>
          </a:p>
          <a:p>
            <a:pPr lvl="1"/>
            <a:r>
              <a:rPr lang="en-MK" dirty="0"/>
              <a:t>Fair use &amp; other policies</a:t>
            </a:r>
          </a:p>
          <a:p>
            <a:pPr lvl="1"/>
            <a:r>
              <a:rPr lang="en-GB" dirty="0"/>
              <a:t>P</a:t>
            </a:r>
            <a:r>
              <a:rPr lang="en-MK" dirty="0"/>
              <a:t>rocedures</a:t>
            </a:r>
          </a:p>
          <a:p>
            <a:pPr lvl="1"/>
            <a:r>
              <a:rPr lang="en-GB" dirty="0"/>
              <a:t>W</a:t>
            </a:r>
            <a:r>
              <a:rPr lang="en-MK" dirty="0"/>
              <a:t>orkflows</a:t>
            </a:r>
          </a:p>
          <a:p>
            <a:pPr lvl="1"/>
            <a:r>
              <a:rPr lang="en-MK" dirty="0"/>
              <a:t>User manuals</a:t>
            </a:r>
          </a:p>
          <a:p>
            <a:endParaRPr lang="en-MK" dirty="0"/>
          </a:p>
        </p:txBody>
      </p:sp>
    </p:spTree>
    <p:extLst>
      <p:ext uri="{BB962C8B-B14F-4D97-AF65-F5344CB8AC3E}">
        <p14:creationId xmlns:p14="http://schemas.microsoft.com/office/powerpoint/2010/main" val="227450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97749194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 dirty="0"/>
              <a:t>Open Science Lab</a:t>
            </a:r>
            <a:endParaRPr dirty="0"/>
          </a:p>
        </p:txBody>
      </p:sp>
      <p:sp>
        <p:nvSpPr>
          <p:cNvPr id="121687475" name="Content Placeholder 2"/>
          <p:cNvSpPr>
            <a:spLocks noGrp="1"/>
          </p:cNvSpPr>
          <p:nvPr>
            <p:ph idx="1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en-US" dirty="0"/>
              <a:t>Expect</a:t>
            </a:r>
          </a:p>
          <a:p>
            <a:pPr lvl="1">
              <a:defRPr/>
            </a:pPr>
            <a:r>
              <a:rPr lang="en-US" dirty="0"/>
              <a:t>Knowledge exchange</a:t>
            </a:r>
          </a:p>
          <a:p>
            <a:pPr lvl="1">
              <a:defRPr/>
            </a:pPr>
            <a:r>
              <a:rPr lang="en-US" dirty="0"/>
              <a:t>Business models and policies</a:t>
            </a:r>
          </a:p>
          <a:p>
            <a:pPr lvl="1">
              <a:defRPr/>
            </a:pPr>
            <a:r>
              <a:rPr lang="en-US" dirty="0"/>
              <a:t>Build a national network</a:t>
            </a:r>
          </a:p>
          <a:p>
            <a:pPr>
              <a:defRPr/>
            </a:pPr>
            <a:r>
              <a:rPr lang="en-US" dirty="0"/>
              <a:t>Offer</a:t>
            </a:r>
          </a:p>
          <a:p>
            <a:pPr lvl="1">
              <a:defRPr/>
            </a:pPr>
            <a:r>
              <a:rPr lang="en-US" dirty="0"/>
              <a:t>Lessons learned</a:t>
            </a:r>
          </a:p>
          <a:p>
            <a:pPr lvl="1">
              <a:defRPr/>
            </a:pPr>
            <a:r>
              <a:rPr lang="en-US" dirty="0"/>
              <a:t>Technical expertise</a:t>
            </a:r>
          </a:p>
          <a:p>
            <a:pPr lvl="1">
              <a:defRPr/>
            </a:pPr>
            <a:r>
              <a:rPr lang="en-US" dirty="0"/>
              <a:t>Collaboration on OS support projects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191</Words>
  <Application>Microsoft Macintosh PowerPoint</Application>
  <DocSecurity>0</DocSecurity>
  <PresentationFormat>Widescreen</PresentationFormat>
  <Paragraphs>45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Arial</vt:lpstr>
      <vt:lpstr>Office Theme</vt:lpstr>
      <vt:lpstr>Open Science Lab @MK</vt:lpstr>
      <vt:lpstr>Open Science Lab</vt:lpstr>
      <vt:lpstr>Open Science Lab</vt:lpstr>
      <vt:lpstr>Open Science Lab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Sonja Filiposka</cp:lastModifiedBy>
  <cp:revision>11</cp:revision>
  <dcterms:created xsi:type="dcterms:W3CDTF">2012-12-03T06:56:55Z</dcterms:created>
  <dcterms:modified xsi:type="dcterms:W3CDTF">2024-09-08T12:53:39Z</dcterms:modified>
  <cp:category/>
  <dc:identifier/>
  <cp:contentStatus/>
  <dc:language/>
  <cp:version/>
</cp:coreProperties>
</file>