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0" r:id="rId2"/>
    <p:sldId id="256" r:id="rId3"/>
    <p:sldId id="334" r:id="rId4"/>
    <p:sldId id="33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Malouta" initials="AM" lastIdx="2" clrIdx="0">
    <p:extLst>
      <p:ext uri="{19B8F6BF-5375-455C-9EA6-DF929625EA0E}">
        <p15:presenceInfo xmlns:p15="http://schemas.microsoft.com/office/powerpoint/2012/main" userId="S-1-5-21-1801674531-838170752-682003330-8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C3F"/>
    <a:srgbClr val="1488BC"/>
    <a:srgbClr val="15387B"/>
    <a:srgbClr val="0B4F9F"/>
    <a:srgbClr val="FFAB40"/>
    <a:srgbClr val="DA8D01"/>
    <a:srgbClr val="989897"/>
    <a:srgbClr val="5FBEEC"/>
    <a:srgbClr val="F89621"/>
    <a:srgbClr val="66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22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3B7FCA-92AF-4A1D-B234-8A1B4E028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98335-AF6D-4994-A3CC-FF10C9103F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CF4C8-ECFB-4FFA-9BAF-FF3C2505EF46}" type="datetimeFigureOut">
              <a:rPr lang="en-US" smtClean="0"/>
              <a:t>09-Sep-24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CCA39-1EA0-4E37-BFCB-628D7FD784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E40B7-6D3A-4250-9BC3-9CE2F0675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829C-FA3D-499D-85EC-8BBA8057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6B2EF-089B-4372-BFBD-375EF318244E}" type="datetimeFigureOut">
              <a:rPr lang="en-US" smtClean="0"/>
              <a:t>09-Sep-24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3A916-0130-4CBA-BBBB-9395B1717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grnet.gr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C91532-6180-41FB-8528-9057D0464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5" b="7613"/>
          <a:stretch/>
        </p:blipFill>
        <p:spPr>
          <a:xfrm>
            <a:off x="6781800" y="0"/>
            <a:ext cx="5410200" cy="63359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8FABFE-DBC9-443E-8C4E-B40001C4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801" y="-1819"/>
            <a:ext cx="5410200" cy="6335944"/>
          </a:xfrm>
          <a:prstGeom prst="rect">
            <a:avLst/>
          </a:prstGeom>
          <a:solidFill>
            <a:srgbClr val="142C3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506C7D-7EEE-406F-A0A7-9BC3506D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2783821"/>
            <a:ext cx="5410200" cy="531519"/>
          </a:xfrm>
          <a:prstGeom prst="rect">
            <a:avLst/>
          </a:prstGeom>
        </p:spPr>
        <p:txBody>
          <a:bodyPr/>
          <a:lstStyle>
            <a:lvl1pPr algn="ctr">
              <a:defRPr sz="1800" b="1" i="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41D24A-845C-4006-BEE1-A070333ED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FD0FA1-C199-48FB-9004-8650540543A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76058" y="1139671"/>
            <a:ext cx="3929317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Arial" panose="020B0604020202020204" pitchFamily="34" charset="0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Clr>
                <a:srgbClr val="FF9933"/>
              </a:buClr>
              <a:buFont typeface="Wingdings" panose="05000000000000000000" pitchFamily="2" charset="2"/>
              <a:buNone/>
              <a:defRPr>
                <a:solidFill>
                  <a:srgbClr val="1538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Clr>
                <a:srgbClr val="FF9933"/>
              </a:buClr>
              <a:buFont typeface="Wingdings" panose="05000000000000000000" pitchFamily="2" charset="2"/>
              <a:buNone/>
              <a:defRPr>
                <a:solidFill>
                  <a:srgbClr val="1538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Clr>
                <a:srgbClr val="FF9933"/>
              </a:buClr>
              <a:buFont typeface="Wingdings" panose="05000000000000000000" pitchFamily="2" charset="2"/>
              <a:buNone/>
              <a:defRPr>
                <a:solidFill>
                  <a:srgbClr val="1538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Clr>
                <a:srgbClr val="FF9933"/>
              </a:buClr>
              <a:buFont typeface="Wingdings" panose="05000000000000000000" pitchFamily="2" charset="2"/>
              <a:buNone/>
              <a:defRPr>
                <a:solidFill>
                  <a:srgbClr val="1538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121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08E97-5988-4CD8-B7A3-FED902CE4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-26870"/>
            <a:ext cx="12192000" cy="2685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51D86-1177-4B98-9456-5122E8E9F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26871"/>
            <a:ext cx="12202937" cy="2685010"/>
          </a:xfrm>
          <a:prstGeom prst="rect">
            <a:avLst/>
          </a:prstGeom>
          <a:solidFill>
            <a:srgbClr val="142C3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14EF4B-642F-474C-B685-A843BF31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" y="946944"/>
            <a:ext cx="12192000" cy="522642"/>
          </a:xfrm>
          <a:prstGeom prst="rect">
            <a:avLst/>
          </a:prstGeom>
        </p:spPr>
        <p:txBody>
          <a:bodyPr/>
          <a:lstStyle>
            <a:lvl1pPr algn="ctr">
              <a:defRPr sz="3600" b="1" i="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21E5C-1ACA-4B43-96D9-F2B2A9383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4802EF-ED89-4AB1-B2EA-8E38473276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24629" y="2863629"/>
            <a:ext cx="9730042" cy="312037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22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8E396-F47E-405E-91A5-0E1A8EA9E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0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D6FFBB-3234-4C30-B51F-FDE16131F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98EEC-7C69-4360-8DEF-47898191B5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732E216-C4AF-4F3C-9734-487B73F5EB76}"/>
              </a:ext>
            </a:extLst>
          </p:cNvPr>
          <p:cNvSpPr txBox="1">
            <a:spLocks/>
          </p:cNvSpPr>
          <p:nvPr userDrawn="1"/>
        </p:nvSpPr>
        <p:spPr>
          <a:xfrm>
            <a:off x="9195816" y="6360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4088CB-D327-4A0C-A0A9-1A69F0EFF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CBAC16F-5E3A-4A8D-B9CB-AF43CABCBC23}"/>
              </a:ext>
            </a:extLst>
          </p:cNvPr>
          <p:cNvSpPr txBox="1">
            <a:spLocks/>
          </p:cNvSpPr>
          <p:nvPr userDrawn="1"/>
        </p:nvSpPr>
        <p:spPr>
          <a:xfrm>
            <a:off x="5885364" y="6448924"/>
            <a:ext cx="421271" cy="24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27FE8-2FA8-4E04-8D7D-94DDFB221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49" y="45563"/>
            <a:ext cx="3268208" cy="15220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9DBC71-7FD2-4CFA-9A7F-6DCEB6B2DF3F}"/>
              </a:ext>
            </a:extLst>
          </p:cNvPr>
          <p:cNvSpPr txBox="1"/>
          <p:nvPr userDrawn="1"/>
        </p:nvSpPr>
        <p:spPr>
          <a:xfrm>
            <a:off x="1733767" y="2765773"/>
            <a:ext cx="4151597" cy="1326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0" u="none" strike="noStrike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Infrastructures for Research and Technology  GRNET S.A.</a:t>
            </a:r>
            <a:endParaRPr lang="el-GR" sz="2800" b="1" i="0" u="none" strike="noStrike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5A006-F9D5-45F0-AAEB-2850A605BB69}"/>
              </a:ext>
            </a:extLst>
          </p:cNvPr>
          <p:cNvSpPr txBox="1"/>
          <p:nvPr userDrawn="1"/>
        </p:nvSpPr>
        <p:spPr>
          <a:xfrm>
            <a:off x="1362697" y="1143629"/>
            <a:ext cx="5221287" cy="30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0" u="none" strike="noStrike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Networking Research, Education and Government</a:t>
            </a:r>
            <a:endParaRPr lang="el-GR" sz="1600" b="1" i="0" u="none" strike="noStrike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8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EFCF6-6599-4296-B537-B153D0BE5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022D4-11F9-46A8-9D7D-B7AD1F477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1247D2-A4E1-4445-A2DC-9B80C51CA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142C3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DA06495-FCB7-4804-AE0E-0C14B1A2078D}"/>
              </a:ext>
            </a:extLst>
          </p:cNvPr>
          <p:cNvSpPr txBox="1">
            <a:spLocks/>
          </p:cNvSpPr>
          <p:nvPr userDrawn="1"/>
        </p:nvSpPr>
        <p:spPr>
          <a:xfrm>
            <a:off x="5885364" y="6448924"/>
            <a:ext cx="421271" cy="24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10E14-27C7-44A7-99B4-A254795C2F0A}"/>
              </a:ext>
            </a:extLst>
          </p:cNvPr>
          <p:cNvSpPr txBox="1"/>
          <p:nvPr userDrawn="1"/>
        </p:nvSpPr>
        <p:spPr>
          <a:xfrm>
            <a:off x="8356739" y="1978814"/>
            <a:ext cx="28484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INFORMED</a:t>
            </a:r>
          </a:p>
          <a:p>
            <a:pPr marR="0" algn="l" rtl="0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www.grnet.gr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/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F9FCB-B94D-405B-AC55-991AD930EC70}"/>
              </a:ext>
            </a:extLst>
          </p:cNvPr>
          <p:cNvSpPr txBox="1"/>
          <p:nvPr userDrawn="1"/>
        </p:nvSpPr>
        <p:spPr>
          <a:xfrm>
            <a:off x="8715545" y="3300633"/>
            <a:ext cx="284842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grnet.gr</a:t>
            </a:r>
          </a:p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grnet_gr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edyte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algn="l" rtl="0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grnet.gr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28C38-BFD0-4A24-B4B5-59B1FBC19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0082" y="3756269"/>
            <a:ext cx="352055" cy="324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77D2A-CCC2-435B-890B-3D7938D64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689"/>
          <a:stretch/>
        </p:blipFill>
        <p:spPr>
          <a:xfrm>
            <a:off x="8361188" y="4050304"/>
            <a:ext cx="321633" cy="262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4E4FE-A1EA-4FFC-9CA8-86511499D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5985" y="4397584"/>
            <a:ext cx="409904" cy="324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0ABFE-61D8-49CB-A615-7DF891FE5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2233" y="4850982"/>
            <a:ext cx="409904" cy="255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6D34F1-B28B-4C15-9BA1-A824C8620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3490" y="3371518"/>
            <a:ext cx="352055" cy="2789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E403C7-2E5D-4926-B6F2-A5C43C61E3F9}"/>
              </a:ext>
            </a:extLst>
          </p:cNvPr>
          <p:cNvSpPr txBox="1"/>
          <p:nvPr userDrawn="1"/>
        </p:nvSpPr>
        <p:spPr>
          <a:xfrm>
            <a:off x="8356740" y="2848298"/>
            <a:ext cx="2848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US</a:t>
            </a:r>
            <a:endParaRPr lang="el-GR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62EB76-0592-44A1-96F6-1821260E3F6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49" y="45563"/>
            <a:ext cx="3268208" cy="1522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E429B9-8DC3-4B8C-BB05-C5EF74EABC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49" y="45563"/>
            <a:ext cx="3268208" cy="15220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7A96E9-9E56-4B35-8FAF-3D25EE6F1454}"/>
              </a:ext>
            </a:extLst>
          </p:cNvPr>
          <p:cNvSpPr txBox="1"/>
          <p:nvPr userDrawn="1"/>
        </p:nvSpPr>
        <p:spPr>
          <a:xfrm>
            <a:off x="1362697" y="1143629"/>
            <a:ext cx="5221287" cy="30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0" u="none" strike="noStrike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Networking Research, Education and Government</a:t>
            </a:r>
            <a:endParaRPr lang="el-GR" sz="1600" b="1" i="0" u="none" strike="noStrike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19693A-C5AB-493C-8B36-00CDED07D2B0}"/>
              </a:ext>
            </a:extLst>
          </p:cNvPr>
          <p:cNvSpPr txBox="1"/>
          <p:nvPr userDrawn="1"/>
        </p:nvSpPr>
        <p:spPr>
          <a:xfrm>
            <a:off x="826419" y="3063195"/>
            <a:ext cx="6697153" cy="89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0" u="none" strike="noStrike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Infrastructures for Research and Technology  GRNET S.A.</a:t>
            </a:r>
            <a:endParaRPr lang="el-GR" sz="2800" b="1" i="0" u="none" strike="noStrike" baseline="30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0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CD7F42-F2F1-41E9-8EC6-DCF2B181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284039"/>
            <a:ext cx="9290042" cy="531519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A4740-D9E4-425D-95E8-68FA7E2AA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C5E05-4B2D-4F86-96BC-886AFABE8278}"/>
              </a:ext>
            </a:extLst>
          </p:cNvPr>
          <p:cNvSpPr/>
          <p:nvPr userDrawn="1"/>
        </p:nvSpPr>
        <p:spPr>
          <a:xfrm>
            <a:off x="0" y="349269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3C1D23-7605-4CAA-B3B7-556BE826D5A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85608" y="4331368"/>
            <a:ext cx="9541348" cy="152152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976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CD7F42-F2F1-41E9-8EC6-DCF2B181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284039"/>
            <a:ext cx="9290042" cy="531519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A4740-D9E4-425D-95E8-68FA7E2AA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C5E05-4B2D-4F86-96BC-886AFABE8278}"/>
              </a:ext>
            </a:extLst>
          </p:cNvPr>
          <p:cNvSpPr/>
          <p:nvPr userDrawn="1"/>
        </p:nvSpPr>
        <p:spPr>
          <a:xfrm>
            <a:off x="0" y="3793483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3C1D23-7605-4CAA-B3B7-556BE826D5A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85608" y="4331368"/>
            <a:ext cx="9541348" cy="152152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7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CD7F42-F2F1-41E9-8EC6-DCF2B181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6285"/>
            <a:ext cx="9290042" cy="531519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A4740-D9E4-425D-95E8-68FA7E2AA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3C1D23-7605-4CAA-B3B7-556BE826D5A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85608" y="1419726"/>
            <a:ext cx="9541348" cy="443316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8072E5-2590-40F0-B324-2ACBDC7B0817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B4641-A3F2-426D-9AE2-72D1C306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8" y="301751"/>
            <a:ext cx="9290042" cy="531519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D9795-14A4-4547-8132-2D315D86D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6D829-49A3-45C6-9B5C-5DAB655660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85608" y="1501554"/>
            <a:ext cx="4245374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l-G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A59943-8A02-45F5-A27A-5C41F1C25B9E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890BED-EC76-4BCC-8AEE-90744B73915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5999" y="1501554"/>
            <a:ext cx="4245374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380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1E1A931-4829-4472-9E39-AADE1A1EB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85609" y="1416745"/>
            <a:ext cx="10053521" cy="444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42C3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341C36-0868-41E8-A29C-9A959A62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11424"/>
            <a:ext cx="7336955" cy="522642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CECB6-AAE3-4760-981E-40D6C654E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0B430-757D-4DEA-AAF9-F53936BAABA5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1E1A931-4829-4472-9E39-AADE1A1EB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5357" y="1416745"/>
            <a:ext cx="4994015" cy="444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142C3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341C36-0868-41E8-A29C-9A959A62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4718"/>
            <a:ext cx="7336955" cy="522642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2ECE-73D8-415D-B864-91FD32AFD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3FE6F-45CD-45AE-A124-13BE58BA28F8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814096-37BC-4C7A-B85C-FC9A112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185608" y="1501554"/>
            <a:ext cx="4624642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905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CD7F42-F2F1-41E9-8EC6-DCF2B181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30279"/>
            <a:ext cx="7633195" cy="531519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142C3F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A4740-D9E4-425D-95E8-68FA7E2AA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C5E05-4B2D-4F86-96BC-886AFABE8278}"/>
              </a:ext>
            </a:extLst>
          </p:cNvPr>
          <p:cNvSpPr/>
          <p:nvPr userDrawn="1"/>
        </p:nvSpPr>
        <p:spPr>
          <a:xfrm>
            <a:off x="0" y="538936"/>
            <a:ext cx="1436914" cy="114207"/>
          </a:xfrm>
          <a:prstGeom prst="rect">
            <a:avLst/>
          </a:prstGeom>
          <a:solidFill>
            <a:srgbClr val="F5A6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12A774-9234-4FB2-AD94-6AFDC7F21C6A}"/>
              </a:ext>
            </a:extLst>
          </p:cNvPr>
          <p:cNvSpPr/>
          <p:nvPr userDrawn="1"/>
        </p:nvSpPr>
        <p:spPr>
          <a:xfrm>
            <a:off x="1505527" y="1182256"/>
            <a:ext cx="4313382" cy="711200"/>
          </a:xfrm>
          <a:prstGeom prst="rect">
            <a:avLst/>
          </a:prstGeom>
          <a:solidFill>
            <a:srgbClr val="142C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084A1-32C5-4CB5-91F7-6F2DFB6FCE5D}"/>
              </a:ext>
            </a:extLst>
          </p:cNvPr>
          <p:cNvSpPr/>
          <p:nvPr userDrawn="1"/>
        </p:nvSpPr>
        <p:spPr>
          <a:xfrm>
            <a:off x="10326254" y="193964"/>
            <a:ext cx="1618013" cy="757381"/>
          </a:xfrm>
          <a:prstGeom prst="rect">
            <a:avLst/>
          </a:prstGeom>
          <a:solidFill>
            <a:srgbClr val="142C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9D37F8-E034-4261-8995-2090F2B631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23708" y="2377854"/>
            <a:ext cx="9730042" cy="312037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9933"/>
              </a:buClr>
              <a:buFont typeface="Wingdings" panose="05000000000000000000" pitchFamily="2" charset="2"/>
              <a:buNone/>
              <a:defRPr sz="2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20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8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6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9933"/>
              </a:buClr>
              <a:buFont typeface="Wingdings" panose="05000000000000000000" pitchFamily="2" charset="2"/>
              <a:buChar char="§"/>
              <a:defRPr sz="1400">
                <a:solidFill>
                  <a:srgbClr val="142C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651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AFD1AB-485F-4285-830F-73396EDC5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rgbClr val="142C3F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1453B8-2CEE-4D8B-A546-FC18191E4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8" y="1"/>
            <a:ext cx="12202937" cy="6857999"/>
          </a:xfrm>
          <a:prstGeom prst="rect">
            <a:avLst/>
          </a:prstGeom>
          <a:solidFill>
            <a:srgbClr val="142C3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26494-8FB9-4501-AC25-23FE4C880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63CAB5-C58E-4D6F-9950-EA50E577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" y="2440499"/>
            <a:ext cx="12192000" cy="522642"/>
          </a:xfrm>
          <a:prstGeom prst="rect">
            <a:avLst/>
          </a:prstGeom>
        </p:spPr>
        <p:txBody>
          <a:bodyPr/>
          <a:lstStyle>
            <a:lvl1pPr algn="ctr">
              <a:defRPr sz="3600" b="1" i="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78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AE506F-20BF-4F04-9013-6E8047BED985}"/>
              </a:ext>
            </a:extLst>
          </p:cNvPr>
          <p:cNvSpPr/>
          <p:nvPr userDrawn="1"/>
        </p:nvSpPr>
        <p:spPr>
          <a:xfrm rot="5400000">
            <a:off x="5805871" y="502959"/>
            <a:ext cx="570731" cy="12201527"/>
          </a:xfrm>
          <a:prstGeom prst="rect">
            <a:avLst/>
          </a:prstGeom>
          <a:solidFill>
            <a:srgbClr val="142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DED34-08FF-43F5-9097-99F00D926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38028" y="6477961"/>
            <a:ext cx="421271" cy="247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F4088CB-D327-4A0C-A0A9-1A69F0EFF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0BEA4-853A-467C-A590-499E989EC3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97" y="6318357"/>
            <a:ext cx="1216708" cy="566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F48F5C-33AA-4FFF-9A6D-1916AA1D1058}"/>
              </a:ext>
            </a:extLst>
          </p:cNvPr>
          <p:cNvSpPr txBox="1"/>
          <p:nvPr userDrawn="1"/>
        </p:nvSpPr>
        <p:spPr>
          <a:xfrm>
            <a:off x="180399" y="6524439"/>
            <a:ext cx="5161622" cy="25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600" b="1" i="0" u="none" strike="noStrike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Support Network Initiative, Kick-off meeting, 10.09.2024</a:t>
            </a:r>
          </a:p>
        </p:txBody>
      </p:sp>
    </p:spTree>
    <p:extLst>
      <p:ext uri="{BB962C8B-B14F-4D97-AF65-F5344CB8AC3E}">
        <p14:creationId xmlns:p14="http://schemas.microsoft.com/office/powerpoint/2010/main" val="20836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1" r:id="rId2"/>
    <p:sldLayoutId id="2147483690" r:id="rId3"/>
    <p:sldLayoutId id="2147483689" r:id="rId4"/>
    <p:sldLayoutId id="2147483650" r:id="rId5"/>
    <p:sldLayoutId id="2147483660" r:id="rId6"/>
    <p:sldLayoutId id="2147483661" r:id="rId7"/>
    <p:sldLayoutId id="2147483686" r:id="rId8"/>
    <p:sldLayoutId id="2147483665" r:id="rId9"/>
    <p:sldLayoutId id="2147483664" r:id="rId10"/>
    <p:sldLayoutId id="2147483654" r:id="rId11"/>
    <p:sldLayoutId id="2147483687" r:id="rId12"/>
    <p:sldLayoutId id="214748368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is.grnet.g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pc.grnet.gr/en/publication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689E60-046C-4512-9B1C-242CF4F3FB51}"/>
              </a:ext>
            </a:extLst>
          </p:cNvPr>
          <p:cNvSpPr/>
          <p:nvPr/>
        </p:nvSpPr>
        <p:spPr>
          <a:xfrm>
            <a:off x="1424418" y="4803283"/>
            <a:ext cx="4366727" cy="1706518"/>
          </a:xfrm>
          <a:prstGeom prst="roundRect">
            <a:avLst/>
          </a:prstGeom>
          <a:solidFill>
            <a:srgbClr val="148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HPC support team in GRNET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Dimitris Dellis, Evangelia Athanasaki</a:t>
            </a:r>
          </a:p>
          <a:p>
            <a:pPr algn="ctr"/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5" descr="A picture containing indoor, floor, building, elevator&#10;&#10;Description automatically generated">
            <a:extLst>
              <a:ext uri="{FF2B5EF4-FFF2-40B4-BE49-F238E27FC236}">
                <a16:creationId xmlns:a16="http://schemas.microsoft.com/office/drawing/2014/main" id="{051AA5E3-3C1F-4985-96BD-DEC834CD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" r="1" b="25131"/>
          <a:stretch/>
        </p:blipFill>
        <p:spPr>
          <a:xfrm>
            <a:off x="6043518" y="-1554"/>
            <a:ext cx="6139103" cy="6878764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589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39E7-13F4-4BC0-BC8B-EE4DB77B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418125"/>
            <a:ext cx="9290042" cy="449679"/>
          </a:xfrm>
        </p:spPr>
        <p:txBody>
          <a:bodyPr/>
          <a:lstStyle/>
          <a:p>
            <a:r>
              <a:rPr lang="fr-FR" sz="2400" b="0" dirty="0">
                <a:ea typeface="+mj-lt"/>
                <a:cs typeface="+mj-lt"/>
              </a:rPr>
              <a:t>GRNET </a:t>
            </a:r>
            <a:r>
              <a:rPr lang="fr-FR" sz="2400" b="0" dirty="0" err="1">
                <a:ea typeface="+mj-lt"/>
                <a:cs typeface="+mj-lt"/>
              </a:rPr>
              <a:t>current</a:t>
            </a:r>
            <a:r>
              <a:rPr lang="fr-FR" sz="2400" b="0" dirty="0">
                <a:ea typeface="+mj-lt"/>
                <a:cs typeface="+mj-lt"/>
              </a:rPr>
              <a:t> HPC infrastructure </a:t>
            </a:r>
            <a:br>
              <a:rPr lang="el-GR" sz="2400" b="0" dirty="0">
                <a:ea typeface="+mj-lt"/>
                <a:cs typeface="+mj-lt"/>
              </a:rPr>
            </a:br>
            <a:r>
              <a:rPr lang="fr-FR" sz="2400" b="0" dirty="0">
                <a:ea typeface="+mj-lt"/>
                <a:cs typeface="+mj-lt"/>
              </a:rPr>
              <a:t>(ARIS)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3F40-B049-4660-8A15-833ABC32F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B28672-5E7B-4256-9B41-CFD5404B9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326" y="1456299"/>
            <a:ext cx="5730973" cy="4433166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600" dirty="0"/>
              <a:t>Compute Nodes – 533 computational nodes - 535 TFLOPS.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2 PB raw storage – 1.3 PB usable capacity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Available Software modules on:</a:t>
            </a:r>
          </a:p>
          <a:p>
            <a:pPr lvl="2"/>
            <a:r>
              <a:rPr lang="en-US" sz="1400" dirty="0"/>
              <a:t>Life Sciences, Computational Chemistry/Material Science, Weather </a:t>
            </a:r>
            <a:r>
              <a:rPr lang="en-US" sz="1400" dirty="0" err="1"/>
              <a:t>Forcast</a:t>
            </a:r>
            <a:r>
              <a:rPr lang="en-US" sz="1400" dirty="0"/>
              <a:t>, Engineering, Numerical Libraries, </a:t>
            </a:r>
            <a:r>
              <a:rPr lang="en-US" sz="1400" dirty="0" err="1"/>
              <a:t>Visualisation</a:t>
            </a:r>
            <a:r>
              <a:rPr lang="en-US" sz="1400" dirty="0"/>
              <a:t> Software, Machine Learning, Containers, Big Data, etc.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Request for higher number of resources than available.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Expansion of current DC (end 2024) covers only short-term needs.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New HPC system Daedalus (&gt;60PF) expected end 2025. </a:t>
            </a:r>
          </a:p>
          <a:p>
            <a:pPr lvl="1">
              <a:spcBef>
                <a:spcPts val="1200"/>
              </a:spcBef>
            </a:pPr>
            <a:endParaRPr lang="en-US" sz="1600" dirty="0"/>
          </a:p>
        </p:txBody>
      </p:sp>
      <p:pic>
        <p:nvPicPr>
          <p:cNvPr id="8" name="Picture 5" descr="A picture containing text, computer, lined, subway&#10;&#10;Description automatically generated">
            <a:extLst>
              <a:ext uri="{FF2B5EF4-FFF2-40B4-BE49-F238E27FC236}">
                <a16:creationId xmlns:a16="http://schemas.microsoft.com/office/drawing/2014/main" id="{4BE4C976-6663-4873-B244-9EB0249AD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8" r="28611" b="2"/>
          <a:stretch/>
        </p:blipFill>
        <p:spPr>
          <a:xfrm>
            <a:off x="6309311" y="0"/>
            <a:ext cx="5899302" cy="6927639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145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2B6B4C03-8FB3-42D0-AC9A-F06DE68CD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50" y="1662545"/>
            <a:ext cx="4993850" cy="4057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739E7-13F4-4BC0-BC8B-EE4DB77B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87560"/>
            <a:ext cx="9290042" cy="480244"/>
          </a:xfrm>
        </p:spPr>
        <p:txBody>
          <a:bodyPr/>
          <a:lstStyle/>
          <a:p>
            <a:r>
              <a:rPr lang="fr-FR" sz="2400" b="0" dirty="0">
                <a:ea typeface="+mj-lt"/>
                <a:cs typeface="+mj-lt"/>
              </a:rPr>
              <a:t>Usage of ARIS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3F40-B049-4660-8A15-833ABC32F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B28672-5E7B-4256-9B41-CFD5404B9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403" y="1208116"/>
            <a:ext cx="7082443" cy="5079464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800" dirty="0"/>
              <a:t>Access to Greek researchers is provided by submitting proposals for research projects:</a:t>
            </a:r>
          </a:p>
          <a:p>
            <a:pPr lvl="2"/>
            <a:r>
              <a:rPr lang="en-US" sz="1600" dirty="0"/>
              <a:t>periodic invitations announced by GRNET (large production projects)</a:t>
            </a:r>
          </a:p>
          <a:p>
            <a:pPr lvl="2"/>
            <a:r>
              <a:rPr lang="en-US" sz="1600" dirty="0"/>
              <a:t>continuous open call for development or preparation projects.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European researchers can gain access to ARIS through various EOSC projects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GRNET user support is usually the motivation for researchers to apply for ARIS thanks to GRNET HPC support team:</a:t>
            </a:r>
          </a:p>
          <a:p>
            <a:pPr lvl="2">
              <a:spcAft>
                <a:spcPts val="1200"/>
              </a:spcAft>
            </a:pPr>
            <a:r>
              <a:rPr lang="en-US" sz="1600" dirty="0"/>
              <a:t>~1000 users supported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GRNET operates as </a:t>
            </a:r>
            <a:r>
              <a:rPr lang="en-US" sz="1800" dirty="0" err="1"/>
              <a:t>EuroCC</a:t>
            </a:r>
            <a:r>
              <a:rPr lang="en-US" sz="1800" dirty="0"/>
              <a:t> Training Center.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ARIS documentation: </a:t>
            </a:r>
            <a:r>
              <a:rPr lang="en-US" sz="1800" dirty="0">
                <a:hlinkClick r:id="rId3"/>
              </a:rPr>
              <a:t>https://doc.aris.grnet.gr/</a:t>
            </a:r>
            <a:endParaRPr lang="en-US" sz="1800" dirty="0"/>
          </a:p>
          <a:p>
            <a:pPr lvl="1">
              <a:spcAft>
                <a:spcPts val="1200"/>
              </a:spcAft>
            </a:pPr>
            <a:r>
              <a:rPr lang="en-US" sz="1800" dirty="0"/>
              <a:t>644 publications acknowledged ARIS usage (since 2015): </a:t>
            </a:r>
            <a:r>
              <a:rPr lang="en-US" sz="1800" b="0" i="0" u="sng" dirty="0">
                <a:effectLst/>
                <a:hlinkClick r:id="rId4"/>
              </a:rPr>
              <a:t>https://www.hpc.grnet.gr/en/publications/</a:t>
            </a:r>
            <a:endParaRPr lang="en-US" sz="1800" b="0" i="0" u="sng" dirty="0">
              <a:effectLst/>
            </a:endParaRPr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 lvl="1">
              <a:spcAft>
                <a:spcPts val="12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996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39E7-13F4-4BC0-BC8B-EE4DB77B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387560"/>
            <a:ext cx="9290042" cy="480244"/>
          </a:xfrm>
        </p:spPr>
        <p:txBody>
          <a:bodyPr/>
          <a:lstStyle/>
          <a:p>
            <a:r>
              <a:rPr lang="fr-FR" sz="2400" b="0" dirty="0">
                <a:ea typeface="+mj-lt"/>
                <a:cs typeface="+mj-lt"/>
              </a:rPr>
              <a:t>GRNET HPC support team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3F40-B049-4660-8A15-833ABC32F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088CB-D327-4A0C-A0A9-1A69F0EFF3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B28672-5E7B-4256-9B41-CFD5404B9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714" y="1268330"/>
            <a:ext cx="9789875" cy="4908411"/>
          </a:xfrm>
          <a:prstGeom prst="rect">
            <a:avLst/>
          </a:prstGeo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sz="2800" dirty="0"/>
              <a:t>Expectations: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Best practices knowledge exchange.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Community building.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Collaboration on projects.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Offer: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Training (HPC/AI).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Technical expertise.</a:t>
            </a:r>
          </a:p>
          <a:p>
            <a:pPr lvl="2">
              <a:spcAft>
                <a:spcPts val="1200"/>
              </a:spcAft>
            </a:pPr>
            <a:endParaRPr lang="en-US" sz="2400" dirty="0"/>
          </a:p>
          <a:p>
            <a:pPr lvl="1"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90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GRNET">
      <a:dk1>
        <a:srgbClr val="142C3F"/>
      </a:dk1>
      <a:lt1>
        <a:sysClr val="window" lastClr="FFFFFF"/>
      </a:lt1>
      <a:dk2>
        <a:srgbClr val="1488BC"/>
      </a:dk2>
      <a:lt2>
        <a:srgbClr val="FFFFFF"/>
      </a:lt2>
      <a:accent1>
        <a:srgbClr val="142C3F"/>
      </a:accent1>
      <a:accent2>
        <a:srgbClr val="179CD7"/>
      </a:accent2>
      <a:accent3>
        <a:srgbClr val="F5A63B"/>
      </a:accent3>
      <a:accent4>
        <a:srgbClr val="FAD3A0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11573</TotalTime>
  <Words>250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Wingdings</vt:lpstr>
      <vt:lpstr>Office Theme</vt:lpstr>
      <vt:lpstr>PowerPoint Presentation</vt:lpstr>
      <vt:lpstr>GRNET current HPC infrastructure  (ARIS)</vt:lpstr>
      <vt:lpstr>Usage of ARIS</vt:lpstr>
      <vt:lpstr>GRNET HPC support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Malouta</dc:creator>
  <cp:lastModifiedBy>Evangelia Athanasaki</cp:lastModifiedBy>
  <cp:revision>175</cp:revision>
  <dcterms:created xsi:type="dcterms:W3CDTF">2022-10-17T11:46:32Z</dcterms:created>
  <dcterms:modified xsi:type="dcterms:W3CDTF">2024-09-09T12:57:58Z</dcterms:modified>
</cp:coreProperties>
</file>