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9"/>
  </p:notesMasterIdLst>
  <p:handoutMasterIdLst>
    <p:handoutMasterId r:id="rId80"/>
  </p:handoutMasterIdLst>
  <p:sldIdLst>
    <p:sldId id="256" r:id="rId2"/>
    <p:sldId id="257" r:id="rId3"/>
    <p:sldId id="362" r:id="rId4"/>
    <p:sldId id="399" r:id="rId5"/>
    <p:sldId id="400" r:id="rId6"/>
    <p:sldId id="401" r:id="rId7"/>
    <p:sldId id="435" r:id="rId8"/>
    <p:sldId id="402" r:id="rId9"/>
    <p:sldId id="403" r:id="rId10"/>
    <p:sldId id="436" r:id="rId11"/>
    <p:sldId id="437" r:id="rId12"/>
    <p:sldId id="431" r:id="rId13"/>
    <p:sldId id="404" r:id="rId14"/>
    <p:sldId id="408" r:id="rId15"/>
    <p:sldId id="409" r:id="rId16"/>
    <p:sldId id="410" r:id="rId17"/>
    <p:sldId id="411" r:id="rId18"/>
    <p:sldId id="303" r:id="rId19"/>
    <p:sldId id="304" r:id="rId20"/>
    <p:sldId id="307" r:id="rId21"/>
    <p:sldId id="417" r:id="rId22"/>
    <p:sldId id="372" r:id="rId23"/>
    <p:sldId id="370" r:id="rId24"/>
    <p:sldId id="373" r:id="rId25"/>
    <p:sldId id="380" r:id="rId26"/>
    <p:sldId id="381" r:id="rId27"/>
    <p:sldId id="424" r:id="rId28"/>
    <p:sldId id="313" r:id="rId29"/>
    <p:sldId id="425" r:id="rId30"/>
    <p:sldId id="426" r:id="rId31"/>
    <p:sldId id="433" r:id="rId32"/>
    <p:sldId id="418" r:id="rId33"/>
    <p:sldId id="414" r:id="rId34"/>
    <p:sldId id="413" r:id="rId35"/>
    <p:sldId id="412" r:id="rId36"/>
    <p:sldId id="375" r:id="rId37"/>
    <p:sldId id="432" r:id="rId38"/>
    <p:sldId id="415" r:id="rId39"/>
    <p:sldId id="416" r:id="rId40"/>
    <p:sldId id="420" r:id="rId41"/>
    <p:sldId id="421" r:id="rId42"/>
    <p:sldId id="438" r:id="rId43"/>
    <p:sldId id="423" r:id="rId44"/>
    <p:sldId id="317" r:id="rId45"/>
    <p:sldId id="377" r:id="rId46"/>
    <p:sldId id="338" r:id="rId47"/>
    <p:sldId id="367" r:id="rId48"/>
    <p:sldId id="368" r:id="rId49"/>
    <p:sldId id="353" r:id="rId50"/>
    <p:sldId id="427" r:id="rId51"/>
    <p:sldId id="428" r:id="rId52"/>
    <p:sldId id="429" r:id="rId53"/>
    <p:sldId id="363" r:id="rId54"/>
    <p:sldId id="434" r:id="rId55"/>
    <p:sldId id="321" r:id="rId56"/>
    <p:sldId id="290" r:id="rId57"/>
    <p:sldId id="357" r:id="rId58"/>
    <p:sldId id="318" r:id="rId59"/>
    <p:sldId id="325" r:id="rId60"/>
    <p:sldId id="314" r:id="rId61"/>
    <p:sldId id="356" r:id="rId62"/>
    <p:sldId id="382" r:id="rId63"/>
    <p:sldId id="359" r:id="rId64"/>
    <p:sldId id="327" r:id="rId65"/>
    <p:sldId id="341" r:id="rId66"/>
    <p:sldId id="352" r:id="rId67"/>
    <p:sldId id="398" r:id="rId68"/>
    <p:sldId id="308" r:id="rId69"/>
    <p:sldId id="383" r:id="rId70"/>
    <p:sldId id="384" r:id="rId71"/>
    <p:sldId id="385" r:id="rId72"/>
    <p:sldId id="386" r:id="rId73"/>
    <p:sldId id="387" r:id="rId74"/>
    <p:sldId id="388" r:id="rId75"/>
    <p:sldId id="389" r:id="rId76"/>
    <p:sldId id="390" r:id="rId77"/>
    <p:sldId id="397" r:id="rId78"/>
  </p:sldIdLst>
  <p:sldSz cx="9144000" cy="5143500" type="screen16x9"/>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3" autoAdjust="0"/>
    <p:restoredTop sz="88873" autoAdjust="0"/>
  </p:normalViewPr>
  <p:slideViewPr>
    <p:cSldViewPr snapToGrid="0" snapToObjects="1">
      <p:cViewPr varScale="1">
        <p:scale>
          <a:sx n="86" d="100"/>
          <a:sy n="86" d="100"/>
        </p:scale>
        <p:origin x="1022" y="7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6966"/>
    </p:cViewPr>
  </p:sorterViewPr>
  <p:notesViewPr>
    <p:cSldViewPr snapToGrid="0" snapToObjects="1">
      <p:cViewPr varScale="1">
        <p:scale>
          <a:sx n="53" d="100"/>
          <a:sy n="53" d="100"/>
        </p:scale>
        <p:origin x="228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pbuncic:Desktop:HL-LHc.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pbuncic:Desktop:HL-LHc.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'[HL-LHc.xlsx]Sheet1'!$H$56</c:f>
              <c:strCache>
                <c:ptCount val="1"/>
                <c:pt idx="0">
                  <c:v>LHCb</c:v>
                </c:pt>
              </c:strCache>
            </c:strRef>
          </c:tx>
          <c:invertIfNegative val="0"/>
          <c:cat>
            <c:strRef>
              <c:f>'[HL-LHc.xlsx]Sheet1'!$I$55:$L$55</c:f>
              <c:strCache>
                <c:ptCount val="4"/>
                <c:pt idx="0">
                  <c:v>Run 1</c:v>
                </c:pt>
                <c:pt idx="1">
                  <c:v>Run 2</c:v>
                </c:pt>
                <c:pt idx="2">
                  <c:v>Run 3</c:v>
                </c:pt>
                <c:pt idx="3">
                  <c:v>Run 4</c:v>
                </c:pt>
              </c:strCache>
            </c:strRef>
          </c:cat>
          <c:val>
            <c:numRef>
              <c:f>'[HL-LHc.xlsx]Sheet1'!$I$56:$L$56</c:f>
              <c:numCache>
                <c:formatCode>0.0</c:formatCode>
                <c:ptCount val="4"/>
                <c:pt idx="0">
                  <c:v>1.3</c:v>
                </c:pt>
                <c:pt idx="1">
                  <c:v>2.7575757575757569</c:v>
                </c:pt>
                <c:pt idx="2">
                  <c:v>9.1919191919191476</c:v>
                </c:pt>
                <c:pt idx="3">
                  <c:v>9.1919191919191476</c:v>
                </c:pt>
              </c:numCache>
            </c:numRef>
          </c:val>
        </c:ser>
        <c:ser>
          <c:idx val="1"/>
          <c:order val="1"/>
          <c:tx>
            <c:strRef>
              <c:f>'[HL-LHc.xlsx]Sheet1'!$H$57</c:f>
              <c:strCache>
                <c:ptCount val="1"/>
                <c:pt idx="0">
                  <c:v>ALICE</c:v>
                </c:pt>
              </c:strCache>
            </c:strRef>
          </c:tx>
          <c:invertIfNegative val="0"/>
          <c:cat>
            <c:strRef>
              <c:f>'[HL-LHc.xlsx]Sheet1'!$I$55:$L$55</c:f>
              <c:strCache>
                <c:ptCount val="4"/>
                <c:pt idx="0">
                  <c:v>Run 1</c:v>
                </c:pt>
                <c:pt idx="1">
                  <c:v>Run 2</c:v>
                </c:pt>
                <c:pt idx="2">
                  <c:v>Run 3</c:v>
                </c:pt>
                <c:pt idx="3">
                  <c:v>Run 4</c:v>
                </c:pt>
              </c:strCache>
            </c:strRef>
          </c:cat>
          <c:val>
            <c:numRef>
              <c:f>'[HL-LHc.xlsx]Sheet1'!$I$57:$L$57</c:f>
              <c:numCache>
                <c:formatCode>0.0</c:formatCode>
                <c:ptCount val="4"/>
                <c:pt idx="0">
                  <c:v>3.4725000000000001</c:v>
                </c:pt>
                <c:pt idx="1">
                  <c:v>4.63</c:v>
                </c:pt>
                <c:pt idx="2">
                  <c:v>92.600000000000009</c:v>
                </c:pt>
                <c:pt idx="3">
                  <c:v>92.600000000000009</c:v>
                </c:pt>
              </c:numCache>
            </c:numRef>
          </c:val>
        </c:ser>
        <c:ser>
          <c:idx val="2"/>
          <c:order val="2"/>
          <c:tx>
            <c:strRef>
              <c:f>'[HL-LHc.xlsx]Sheet1'!$H$58</c:f>
              <c:strCache>
                <c:ptCount val="1"/>
                <c:pt idx="0">
                  <c:v>ATLAS</c:v>
                </c:pt>
              </c:strCache>
            </c:strRef>
          </c:tx>
          <c:invertIfNegative val="0"/>
          <c:cat>
            <c:strRef>
              <c:f>'[HL-LHc.xlsx]Sheet1'!$I$55:$L$55</c:f>
              <c:strCache>
                <c:ptCount val="4"/>
                <c:pt idx="0">
                  <c:v>Run 1</c:v>
                </c:pt>
                <c:pt idx="1">
                  <c:v>Run 2</c:v>
                </c:pt>
                <c:pt idx="2">
                  <c:v>Run 3</c:v>
                </c:pt>
                <c:pt idx="3">
                  <c:v>Run 4</c:v>
                </c:pt>
              </c:strCache>
            </c:strRef>
          </c:cat>
          <c:val>
            <c:numRef>
              <c:f>'[HL-LHc.xlsx]Sheet1'!$I$58:$L$58</c:f>
              <c:numCache>
                <c:formatCode>0.0</c:formatCode>
                <c:ptCount val="4"/>
                <c:pt idx="0">
                  <c:v>2.4</c:v>
                </c:pt>
                <c:pt idx="1">
                  <c:v>7.0707070707070709</c:v>
                </c:pt>
                <c:pt idx="2">
                  <c:v>7.0707070707070709</c:v>
                </c:pt>
                <c:pt idx="3">
                  <c:v>101.010101010101</c:v>
                </c:pt>
              </c:numCache>
            </c:numRef>
          </c:val>
        </c:ser>
        <c:ser>
          <c:idx val="3"/>
          <c:order val="3"/>
          <c:tx>
            <c:strRef>
              <c:f>'[HL-LHc.xlsx]Sheet1'!$H$59</c:f>
              <c:strCache>
                <c:ptCount val="1"/>
                <c:pt idx="0">
                  <c:v>CMS</c:v>
                </c:pt>
              </c:strCache>
            </c:strRef>
          </c:tx>
          <c:invertIfNegative val="0"/>
          <c:cat>
            <c:strRef>
              <c:f>'[HL-LHc.xlsx]Sheet1'!$I$55:$L$55</c:f>
              <c:strCache>
                <c:ptCount val="4"/>
                <c:pt idx="0">
                  <c:v>Run 1</c:v>
                </c:pt>
                <c:pt idx="1">
                  <c:v>Run 2</c:v>
                </c:pt>
                <c:pt idx="2">
                  <c:v>Run 3</c:v>
                </c:pt>
                <c:pt idx="3">
                  <c:v>Run 4</c:v>
                </c:pt>
              </c:strCache>
            </c:strRef>
          </c:cat>
          <c:val>
            <c:numRef>
              <c:f>'[HL-LHc.xlsx]Sheet1'!$I$59:$L$59</c:f>
              <c:numCache>
                <c:formatCode>0.0</c:formatCode>
                <c:ptCount val="4"/>
                <c:pt idx="0">
                  <c:v>1.2</c:v>
                </c:pt>
                <c:pt idx="1">
                  <c:v>6.6499999999999977</c:v>
                </c:pt>
                <c:pt idx="2">
                  <c:v>6.6499999999999977</c:v>
                </c:pt>
                <c:pt idx="3">
                  <c:v>200</c:v>
                </c:pt>
              </c:numCache>
            </c:numRef>
          </c:val>
        </c:ser>
        <c:dLbls>
          <c:showLegendKey val="0"/>
          <c:showVal val="0"/>
          <c:showCatName val="0"/>
          <c:showSerName val="0"/>
          <c:showPercent val="0"/>
          <c:showBubbleSize val="0"/>
        </c:dLbls>
        <c:gapWidth val="55"/>
        <c:overlap val="100"/>
        <c:axId val="315646664"/>
        <c:axId val="315647056"/>
      </c:barChart>
      <c:catAx>
        <c:axId val="315646664"/>
        <c:scaling>
          <c:orientation val="minMax"/>
        </c:scaling>
        <c:delete val="0"/>
        <c:axPos val="b"/>
        <c:numFmt formatCode="General" sourceLinked="0"/>
        <c:majorTickMark val="none"/>
        <c:minorTickMark val="none"/>
        <c:tickLblPos val="nextTo"/>
        <c:crossAx val="315647056"/>
        <c:crosses val="autoZero"/>
        <c:auto val="1"/>
        <c:lblAlgn val="ctr"/>
        <c:lblOffset val="100"/>
        <c:noMultiLvlLbl val="0"/>
      </c:catAx>
      <c:valAx>
        <c:axId val="315647056"/>
        <c:scaling>
          <c:orientation val="minMax"/>
        </c:scaling>
        <c:delete val="0"/>
        <c:axPos val="l"/>
        <c:majorGridlines/>
        <c:numFmt formatCode="0.0" sourceLinked="1"/>
        <c:majorTickMark val="none"/>
        <c:minorTickMark val="none"/>
        <c:tickLblPos val="nextTo"/>
        <c:crossAx val="315646664"/>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14638895944459"/>
          <c:y val="3.7037037037037035E-2"/>
          <c:w val="0.80580431964076804"/>
          <c:h val="0.88164625255176399"/>
        </c:manualLayout>
      </c:layout>
      <c:barChart>
        <c:barDir val="col"/>
        <c:grouping val="stacked"/>
        <c:varyColors val="0"/>
        <c:ser>
          <c:idx val="0"/>
          <c:order val="0"/>
          <c:tx>
            <c:strRef>
              <c:f>'[HL-LHc.xlsx]Sheet1'!$B$124</c:f>
              <c:strCache>
                <c:ptCount val="1"/>
                <c:pt idx="0">
                  <c:v>ALICE</c:v>
                </c:pt>
              </c:strCache>
            </c:strRef>
          </c:tx>
          <c:invertIfNegative val="0"/>
          <c:cat>
            <c:strRef>
              <c:f>'[HL-LHc.xlsx]Sheet1'!$C$123:$F$123</c:f>
              <c:strCache>
                <c:ptCount val="4"/>
                <c:pt idx="0">
                  <c:v>Run 1</c:v>
                </c:pt>
                <c:pt idx="1">
                  <c:v>Run 2</c:v>
                </c:pt>
                <c:pt idx="2">
                  <c:v>Run 3</c:v>
                </c:pt>
                <c:pt idx="3">
                  <c:v>Run 4</c:v>
                </c:pt>
              </c:strCache>
            </c:strRef>
          </c:cat>
          <c:val>
            <c:numRef>
              <c:f>'[HL-LHc.xlsx]Sheet1'!$C$124:$F$124</c:f>
              <c:numCache>
                <c:formatCode>General</c:formatCode>
                <c:ptCount val="4"/>
                <c:pt idx="0">
                  <c:v>2.5000000000000001E-2</c:v>
                </c:pt>
                <c:pt idx="1">
                  <c:v>0.05</c:v>
                </c:pt>
                <c:pt idx="2">
                  <c:v>2</c:v>
                </c:pt>
                <c:pt idx="3">
                  <c:v>2</c:v>
                </c:pt>
              </c:numCache>
            </c:numRef>
          </c:val>
        </c:ser>
        <c:ser>
          <c:idx val="1"/>
          <c:order val="1"/>
          <c:tx>
            <c:strRef>
              <c:f>'[HL-LHc.xlsx]Sheet1'!$B$125</c:f>
              <c:strCache>
                <c:ptCount val="1"/>
                <c:pt idx="0">
                  <c:v>LHCb</c:v>
                </c:pt>
              </c:strCache>
            </c:strRef>
          </c:tx>
          <c:invertIfNegative val="0"/>
          <c:cat>
            <c:strRef>
              <c:f>'[HL-LHc.xlsx]Sheet1'!$C$123:$F$123</c:f>
              <c:strCache>
                <c:ptCount val="4"/>
                <c:pt idx="0">
                  <c:v>Run 1</c:v>
                </c:pt>
                <c:pt idx="1">
                  <c:v>Run 2</c:v>
                </c:pt>
                <c:pt idx="2">
                  <c:v>Run 3</c:v>
                </c:pt>
                <c:pt idx="3">
                  <c:v>Run 4</c:v>
                </c:pt>
              </c:strCache>
            </c:strRef>
          </c:cat>
          <c:val>
            <c:numRef>
              <c:f>'[HL-LHc.xlsx]Sheet1'!$C$125:$F$125</c:f>
              <c:numCache>
                <c:formatCode>General</c:formatCode>
                <c:ptCount val="4"/>
                <c:pt idx="0">
                  <c:v>0.16</c:v>
                </c:pt>
                <c:pt idx="1">
                  <c:v>0.3</c:v>
                </c:pt>
                <c:pt idx="2">
                  <c:v>8</c:v>
                </c:pt>
                <c:pt idx="3">
                  <c:v>8</c:v>
                </c:pt>
              </c:numCache>
            </c:numRef>
          </c:val>
        </c:ser>
        <c:ser>
          <c:idx val="2"/>
          <c:order val="2"/>
          <c:tx>
            <c:strRef>
              <c:f>'[HL-LHc.xlsx]Sheet1'!$B$126</c:f>
              <c:strCache>
                <c:ptCount val="1"/>
                <c:pt idx="0">
                  <c:v>CMS</c:v>
                </c:pt>
              </c:strCache>
            </c:strRef>
          </c:tx>
          <c:invertIfNegative val="0"/>
          <c:cat>
            <c:strRef>
              <c:f>'[HL-LHc.xlsx]Sheet1'!$C$123:$F$123</c:f>
              <c:strCache>
                <c:ptCount val="4"/>
                <c:pt idx="0">
                  <c:v>Run 1</c:v>
                </c:pt>
                <c:pt idx="1">
                  <c:v>Run 2</c:v>
                </c:pt>
                <c:pt idx="2">
                  <c:v>Run 3</c:v>
                </c:pt>
                <c:pt idx="3">
                  <c:v>Run 4</c:v>
                </c:pt>
              </c:strCache>
            </c:strRef>
          </c:cat>
          <c:val>
            <c:numRef>
              <c:f>'[HL-LHc.xlsx]Sheet1'!$C$126:$F$126</c:f>
              <c:numCache>
                <c:formatCode>General</c:formatCode>
                <c:ptCount val="4"/>
                <c:pt idx="0">
                  <c:v>0.2</c:v>
                </c:pt>
                <c:pt idx="1">
                  <c:v>0.2</c:v>
                </c:pt>
                <c:pt idx="2">
                  <c:v>0.2</c:v>
                </c:pt>
                <c:pt idx="3">
                  <c:v>10</c:v>
                </c:pt>
              </c:numCache>
            </c:numRef>
          </c:val>
        </c:ser>
        <c:ser>
          <c:idx val="3"/>
          <c:order val="3"/>
          <c:tx>
            <c:strRef>
              <c:f>'[HL-LHc.xlsx]Sheet1'!$B$127</c:f>
              <c:strCache>
                <c:ptCount val="1"/>
                <c:pt idx="0">
                  <c:v>ATLAS</c:v>
                </c:pt>
              </c:strCache>
            </c:strRef>
          </c:tx>
          <c:invertIfNegative val="0"/>
          <c:cat>
            <c:strRef>
              <c:f>'[HL-LHc.xlsx]Sheet1'!$C$123:$F$123</c:f>
              <c:strCache>
                <c:ptCount val="4"/>
                <c:pt idx="0">
                  <c:v>Run 1</c:v>
                </c:pt>
                <c:pt idx="1">
                  <c:v>Run 2</c:v>
                </c:pt>
                <c:pt idx="2">
                  <c:v>Run 3</c:v>
                </c:pt>
                <c:pt idx="3">
                  <c:v>Run 4</c:v>
                </c:pt>
              </c:strCache>
            </c:strRef>
          </c:cat>
          <c:val>
            <c:numRef>
              <c:f>'[HL-LHc.xlsx]Sheet1'!$C$127:$F$127</c:f>
              <c:numCache>
                <c:formatCode>General</c:formatCode>
                <c:ptCount val="4"/>
                <c:pt idx="0">
                  <c:v>0.3</c:v>
                </c:pt>
                <c:pt idx="1">
                  <c:v>0.3</c:v>
                </c:pt>
                <c:pt idx="2">
                  <c:v>0.3</c:v>
                </c:pt>
                <c:pt idx="3">
                  <c:v>15</c:v>
                </c:pt>
              </c:numCache>
            </c:numRef>
          </c:val>
        </c:ser>
        <c:ser>
          <c:idx val="4"/>
          <c:order val="4"/>
          <c:tx>
            <c:strRef>
              <c:f>'[HL-LHc.xlsx]Sheet1'!$B$128</c:f>
              <c:strCache>
                <c:ptCount val="1"/>
                <c:pt idx="0">
                  <c:v>GRID</c:v>
                </c:pt>
              </c:strCache>
            </c:strRef>
          </c:tx>
          <c:invertIfNegative val="0"/>
          <c:cat>
            <c:strRef>
              <c:f>'[HL-LHc.xlsx]Sheet1'!$C$123:$F$123</c:f>
              <c:strCache>
                <c:ptCount val="4"/>
                <c:pt idx="0">
                  <c:v>Run 1</c:v>
                </c:pt>
                <c:pt idx="1">
                  <c:v>Run 2</c:v>
                </c:pt>
                <c:pt idx="2">
                  <c:v>Run 3</c:v>
                </c:pt>
                <c:pt idx="3">
                  <c:v>Run 4</c:v>
                </c:pt>
              </c:strCache>
            </c:strRef>
          </c:cat>
          <c:val>
            <c:numRef>
              <c:f>'[HL-LHc.xlsx]Sheet1'!$C$128:$F$128</c:f>
              <c:numCache>
                <c:formatCode>0.0</c:formatCode>
                <c:ptCount val="4"/>
                <c:pt idx="0">
                  <c:v>2.1011764705882352</c:v>
                </c:pt>
                <c:pt idx="1">
                  <c:v>4.4647058823529386</c:v>
                </c:pt>
                <c:pt idx="2">
                  <c:v>24.814117647058819</c:v>
                </c:pt>
                <c:pt idx="3">
                  <c:v>113.8870588235294</c:v>
                </c:pt>
              </c:numCache>
            </c:numRef>
          </c:val>
        </c:ser>
        <c:dLbls>
          <c:showLegendKey val="0"/>
          <c:showVal val="0"/>
          <c:showCatName val="0"/>
          <c:showSerName val="0"/>
          <c:showPercent val="0"/>
          <c:showBubbleSize val="0"/>
        </c:dLbls>
        <c:gapWidth val="55"/>
        <c:overlap val="100"/>
        <c:axId val="315647840"/>
        <c:axId val="315641176"/>
      </c:barChart>
      <c:catAx>
        <c:axId val="315647840"/>
        <c:scaling>
          <c:orientation val="minMax"/>
        </c:scaling>
        <c:delete val="0"/>
        <c:axPos val="b"/>
        <c:numFmt formatCode="General" sourceLinked="0"/>
        <c:majorTickMark val="none"/>
        <c:minorTickMark val="none"/>
        <c:tickLblPos val="nextTo"/>
        <c:crossAx val="315641176"/>
        <c:crosses val="autoZero"/>
        <c:auto val="1"/>
        <c:lblAlgn val="ctr"/>
        <c:lblOffset val="100"/>
        <c:noMultiLvlLbl val="0"/>
      </c:catAx>
      <c:valAx>
        <c:axId val="315641176"/>
        <c:scaling>
          <c:orientation val="minMax"/>
        </c:scaling>
        <c:delete val="0"/>
        <c:axPos val="l"/>
        <c:numFmt formatCode="General" sourceLinked="1"/>
        <c:majorTickMark val="none"/>
        <c:minorTickMark val="none"/>
        <c:tickLblPos val="nextTo"/>
        <c:crossAx val="315647840"/>
        <c:crosses val="autoZero"/>
        <c:crossBetween val="between"/>
      </c:valAx>
    </c:plotArea>
    <c:legend>
      <c:legendPos val="r"/>
      <c:layout>
        <c:manualLayout>
          <c:xMode val="edge"/>
          <c:yMode val="edge"/>
          <c:x val="0.22401433691756301"/>
          <c:y val="7.6520608535044193E-2"/>
          <c:w val="0.33956443616590937"/>
          <c:h val="0.2008680859337027"/>
        </c:manualLayout>
      </c:layout>
      <c:overlay val="0"/>
      <c:txPr>
        <a:bodyPr/>
        <a:lstStyle/>
        <a:p>
          <a:pPr>
            <a:defRPr sz="1400"/>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8395"/>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sz="quarter" idx="1"/>
          </p:nvPr>
        </p:nvSpPr>
        <p:spPr>
          <a:xfrm>
            <a:off x="3849688" y="1"/>
            <a:ext cx="2946400" cy="498395"/>
          </a:xfrm>
          <a:prstGeom prst="rect">
            <a:avLst/>
          </a:prstGeom>
        </p:spPr>
        <p:txBody>
          <a:bodyPr vert="horz" lIns="91440" tIns="45720" rIns="91440" bIns="45720" rtlCol="0"/>
          <a:lstStyle>
            <a:lvl1pPr algn="r">
              <a:defRPr sz="1200"/>
            </a:lvl1pPr>
          </a:lstStyle>
          <a:p>
            <a:pPr>
              <a:defRPr/>
            </a:pPr>
            <a:fld id="{F7C59B33-D8F5-4DE3-B0DF-5367EC9C2AC6}" type="datetimeFigureOut">
              <a:rPr lang="en-GB"/>
              <a:pPr>
                <a:defRPr/>
              </a:pPr>
              <a:t>01/09/2014</a:t>
            </a:fld>
            <a:endParaRPr lang="en-GB"/>
          </a:p>
        </p:txBody>
      </p:sp>
      <p:sp>
        <p:nvSpPr>
          <p:cNvPr id="4" name="Footer Placeholder 3"/>
          <p:cNvSpPr>
            <a:spLocks noGrp="1"/>
          </p:cNvSpPr>
          <p:nvPr>
            <p:ph type="ftr" sz="quarter" idx="2"/>
          </p:nvPr>
        </p:nvSpPr>
        <p:spPr>
          <a:xfrm>
            <a:off x="0" y="9428243"/>
            <a:ext cx="2946400" cy="498395"/>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p:cNvSpPr>
            <a:spLocks noGrp="1"/>
          </p:cNvSpPr>
          <p:nvPr>
            <p:ph type="sldNum" sz="quarter" idx="3"/>
          </p:nvPr>
        </p:nvSpPr>
        <p:spPr>
          <a:xfrm>
            <a:off x="3849688" y="9428243"/>
            <a:ext cx="2946400" cy="498395"/>
          </a:xfrm>
          <a:prstGeom prst="rect">
            <a:avLst/>
          </a:prstGeom>
        </p:spPr>
        <p:txBody>
          <a:bodyPr vert="horz" lIns="91440" tIns="45720" rIns="91440" bIns="45720" rtlCol="0" anchor="b"/>
          <a:lstStyle>
            <a:lvl1pPr algn="r">
              <a:defRPr sz="1200"/>
            </a:lvl1pPr>
          </a:lstStyle>
          <a:p>
            <a:pPr>
              <a:defRPr/>
            </a:pPr>
            <a:fld id="{5EC6D80C-D179-4422-AADD-8517C7B549B7}" type="slidenum">
              <a:rPr lang="en-GB"/>
              <a:pPr>
                <a:defRPr/>
              </a:pPr>
              <a:t>‹#›</a:t>
            </a:fld>
            <a:endParaRPr lang="en-GB"/>
          </a:p>
        </p:txBody>
      </p:sp>
    </p:spTree>
    <p:extLst>
      <p:ext uri="{BB962C8B-B14F-4D97-AF65-F5344CB8AC3E}">
        <p14:creationId xmlns:p14="http://schemas.microsoft.com/office/powerpoint/2010/main" val="2519420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09"/>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49688" y="0"/>
            <a:ext cx="2946400" cy="496809"/>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6C4B097-7516-4A6D-8B90-34D485C0209C}" type="datetimeFigureOut">
              <a:rPr lang="en-GB"/>
              <a:pPr>
                <a:defRPr/>
              </a:pPr>
              <a:t>01/09/2014</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15710"/>
            <a:ext cx="5438775" cy="4466511"/>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28242"/>
            <a:ext cx="2946400" cy="496809"/>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49688" y="9428242"/>
            <a:ext cx="2946400" cy="496809"/>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DBDF0F7-4478-4484-9573-06EE9B99E04B}" type="slidenum">
              <a:rPr lang="en-GB"/>
              <a:pPr>
                <a:defRPr/>
              </a:pPr>
              <a:t>‹#›</a:t>
            </a:fld>
            <a:endParaRPr lang="en-GB"/>
          </a:p>
        </p:txBody>
      </p:sp>
    </p:spTree>
    <p:extLst>
      <p:ext uri="{BB962C8B-B14F-4D97-AF65-F5344CB8AC3E}">
        <p14:creationId xmlns:p14="http://schemas.microsoft.com/office/powerpoint/2010/main" val="1747908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36B19ABC-9756-48B1-883D-B1840182028F}" type="slidenum">
              <a:rPr lang="en-GB" smtClean="0"/>
              <a:pPr>
                <a:defRPr/>
              </a:pPr>
              <a:t>1</a:t>
            </a:fld>
            <a:endParaRPr lang="en-GB"/>
          </a:p>
        </p:txBody>
      </p:sp>
    </p:spTree>
    <p:extLst>
      <p:ext uri="{BB962C8B-B14F-4D97-AF65-F5344CB8AC3E}">
        <p14:creationId xmlns:p14="http://schemas.microsoft.com/office/powerpoint/2010/main" val="8483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We asked our 20 member states to make us an offer for server hosting using public procurement. 27 proposals and Wigner centre in Budapest, Hungary was chosen. This allows us to envisage sufficient computing and online storage for the run from 2015.</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1DA6D70-69FB-4DC6-9CF7-9C6EFC36848A}" type="slidenum">
              <a:rPr lang="en-GB" smtClean="0">
                <a:latin typeface="Calibri" panose="020F0502020204030204" pitchFamily="34" charset="0"/>
              </a:rPr>
              <a:pPr fontAlgn="base">
                <a:spcBef>
                  <a:spcPct val="0"/>
                </a:spcBef>
                <a:spcAft>
                  <a:spcPct val="0"/>
                </a:spcAft>
              </a:pPr>
              <a:t>20</a:t>
            </a:fld>
            <a:endParaRPr lang="en-GB" smtClean="0">
              <a:latin typeface="Calibri" panose="020F0502020204030204" pitchFamily="34" charset="0"/>
            </a:endParaRPr>
          </a:p>
        </p:txBody>
      </p:sp>
    </p:spTree>
    <p:extLst>
      <p:ext uri="{BB962C8B-B14F-4D97-AF65-F5344CB8AC3E}">
        <p14:creationId xmlns:p14="http://schemas.microsoft.com/office/powerpoint/2010/main" val="1778550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new data centre in </a:t>
            </a:r>
            <a:r>
              <a:rPr lang="en-GB" dirty="0" err="1" smtClean="0"/>
              <a:t>Budapast</a:t>
            </a:r>
            <a:r>
              <a:rPr lang="en-GB" dirty="0" smtClean="0"/>
              <a:t>, we could now</a:t>
            </a:r>
            <a:r>
              <a:rPr lang="en-GB" baseline="0" dirty="0" smtClean="0"/>
              <a:t> look at address the upcoming data increases but there were a number of constraints.</a:t>
            </a:r>
          </a:p>
          <a:p>
            <a:endParaRPr lang="en-GB" baseline="0" dirty="0" smtClean="0"/>
          </a:p>
          <a:p>
            <a:r>
              <a:rPr lang="en-GB" baseline="0" dirty="0" smtClean="0"/>
              <a:t>In the current economic climate, CERN cannot be asking for additional staff to run the computer systems.</a:t>
            </a:r>
          </a:p>
          <a:p>
            <a:endParaRPr lang="en-GB" baseline="0" dirty="0" smtClean="0"/>
          </a:p>
          <a:p>
            <a:r>
              <a:rPr lang="en-GB" baseline="0" dirty="0" smtClean="0"/>
              <a:t>At the same time, the budget for hardware is also under restrictions. The prices are coming down gradually so we can get more for the same but we need to find ways to maximise the </a:t>
            </a:r>
            <a:r>
              <a:rPr lang="en-GB" baseline="0" dirty="0" err="1" smtClean="0"/>
              <a:t>efficicency</a:t>
            </a:r>
            <a:r>
              <a:rPr lang="en-GB" baseline="0" dirty="0" smtClean="0"/>
              <a:t> of the hardware.</a:t>
            </a:r>
          </a:p>
          <a:p>
            <a:endParaRPr lang="en-GB" baseline="0" dirty="0" smtClean="0"/>
          </a:p>
          <a:p>
            <a:r>
              <a:rPr lang="en-GB" baseline="0" dirty="0" smtClean="0"/>
              <a:t>Our tools for management were written in 2000s, consist of 100,000 of lines of </a:t>
            </a:r>
            <a:r>
              <a:rPr lang="en-GB" baseline="0" dirty="0" err="1" smtClean="0"/>
              <a:t>perl</a:t>
            </a:r>
            <a:r>
              <a:rPr lang="en-GB" baseline="0" dirty="0" smtClean="0"/>
              <a:t> over 10 years, often by students, and in need of maintenance. Changes such as IPv6 or new operating systems would require major effort just to keep up.</a:t>
            </a:r>
          </a:p>
          <a:p>
            <a:endParaRPr lang="en-GB" baseline="0" dirty="0" smtClean="0"/>
          </a:p>
          <a:p>
            <a:r>
              <a:rPr lang="en-GB" baseline="0" dirty="0" smtClean="0"/>
              <a:t>Finally, the users are expected a more responsive central IT service… their expectations are set by the services they use at home, you don’t have to fill out a ticket to get a </a:t>
            </a:r>
            <a:r>
              <a:rPr lang="en-GB" baseline="0" dirty="0" err="1" smtClean="0"/>
              <a:t>dropbox</a:t>
            </a:r>
            <a:r>
              <a:rPr lang="en-GB" baseline="0" dirty="0" smtClean="0"/>
              <a:t> account so why should you need to at work ?</a:t>
            </a:r>
          </a:p>
          <a:p>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22</a:t>
            </a:fld>
            <a:endParaRPr lang="en-GB"/>
          </a:p>
        </p:txBody>
      </p:sp>
    </p:spTree>
    <p:extLst>
      <p:ext uri="{BB962C8B-B14F-4D97-AF65-F5344CB8AC3E}">
        <p14:creationId xmlns:p14="http://schemas.microsoft.com/office/powerpoint/2010/main" val="877708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a:t>
            </a:r>
            <a:r>
              <a:rPr lang="en-GB" baseline="0" dirty="0" smtClean="0"/>
              <a:t> CERN is a publically funded body with strict purchasing rules to make sure that the contributions from our contributing countries are also provided back to the member states, our hardware purchases should be distributed to each of the countries in ratio of their contributions.,</a:t>
            </a:r>
          </a:p>
          <a:p>
            <a:endParaRPr lang="en-GB" baseline="0" dirty="0" smtClean="0"/>
          </a:p>
          <a:p>
            <a:r>
              <a:rPr lang="en-GB" baseline="0" dirty="0" smtClean="0"/>
              <a:t>So, we have a public procurement cycle that takes 280 days in the best case… we define the specifications 6 months before we actually have the h/w available and that is in the best case. Worst case, we find issues when the servers are delivered. We’ve had cases such as swapping out 7,000 disk drives where you stop tracking by the drive but measure it by the pallet of disks.</a:t>
            </a:r>
          </a:p>
          <a:p>
            <a:endParaRPr lang="en-GB" baseline="0" dirty="0" smtClean="0"/>
          </a:p>
          <a:p>
            <a:r>
              <a:rPr lang="en-GB" baseline="0" dirty="0" smtClean="0"/>
              <a:t>With these constraints, we needed to find an approach that allows us to be flexible for the physicists while still being compliant with the rules.</a:t>
            </a:r>
          </a:p>
          <a:p>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23</a:t>
            </a:fld>
            <a:endParaRPr lang="en-GB"/>
          </a:p>
        </p:txBody>
      </p:sp>
    </p:spTree>
    <p:extLst>
      <p:ext uri="{BB962C8B-B14F-4D97-AF65-F5344CB8AC3E}">
        <p14:creationId xmlns:p14="http://schemas.microsoft.com/office/powerpoint/2010/main" val="1316801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came</a:t>
            </a:r>
            <a:r>
              <a:rPr lang="en-GB" baseline="0" dirty="0" smtClean="0"/>
              <a:t> up with a number of guiding principles…</a:t>
            </a:r>
          </a:p>
          <a:p>
            <a:endParaRPr lang="en-GB" baseline="0" dirty="0" smtClean="0"/>
          </a:p>
          <a:p>
            <a:r>
              <a:rPr lang="en-GB" baseline="0" dirty="0" smtClean="0"/>
              <a:t>We took an approach that CERN was not special. Culturally, for a research organisation this is a big challenge. Many continue to feel that our requirements would be best met by starting again from scratch but with the modern requirements.</a:t>
            </a:r>
          </a:p>
          <a:p>
            <a:endParaRPr lang="en-GB" baseline="0" dirty="0" smtClean="0"/>
          </a:p>
          <a:p>
            <a:r>
              <a:rPr lang="en-GB" baseline="0" dirty="0" smtClean="0"/>
              <a:t>In the past, we had extensive written procedures for </a:t>
            </a:r>
            <a:r>
              <a:rPr lang="en-GB" baseline="0" dirty="0" err="1" smtClean="0"/>
              <a:t>sysadmins</a:t>
            </a:r>
            <a:r>
              <a:rPr lang="en-GB" baseline="0" dirty="0" smtClean="0"/>
              <a:t> to execute with lots of small tools to run, These were error prone and often the guys did not read the latest ones before they performed the operation. We needed to find ways to scale the productivity the team to match the additional servers.</a:t>
            </a:r>
          </a:p>
          <a:p>
            <a:endParaRPr lang="en-GB" baseline="0" dirty="0" smtClean="0"/>
          </a:p>
          <a:p>
            <a:r>
              <a:rPr lang="en-GB" baseline="0" dirty="0" smtClean="0"/>
              <a:t>One of the highest people cost items was the tooling. We had previously been constructing requirements lists, with detailed must-have needs for acceptance. Instead, we asked ourselves how come the other big centres could run using these open source tools yet we had special requirements. Often, the root cause was that we did not understand the best approach to use the tools rather than that we were special.</a:t>
            </a:r>
          </a:p>
          <a:p>
            <a:endParaRPr lang="en-GB" baseline="0" dirty="0" smtClean="0"/>
          </a:p>
          <a:p>
            <a:r>
              <a:rPr lang="en-GB" baseline="0" dirty="0" smtClean="0"/>
              <a:t>The maintenance of our tools was high. The skills and experienced staff were taking up more and more of their time with the custom code so we took an approach of deploy rather than develop. </a:t>
            </a:r>
          </a:p>
          <a:p>
            <a:endParaRPr lang="en-GB" baseline="0" dirty="0" smtClean="0"/>
          </a:p>
          <a:p>
            <a:r>
              <a:rPr lang="en-GB" baseline="0" dirty="0" smtClean="0"/>
              <a:t>This meant finding the open source tools that made sense for us, trying them out. Where we found something that was missing, we challenged it again and again. Finally, we would develop in collaboration with the community generalised </a:t>
            </a:r>
            <a:r>
              <a:rPr lang="en-GB" baseline="0" dirty="0" err="1" smtClean="0"/>
              <a:t>solutikons</a:t>
            </a:r>
            <a:r>
              <a:rPr lang="en-GB" baseline="0" dirty="0" smtClean="0"/>
              <a:t> for the problems that can </a:t>
            </a:r>
            <a:r>
              <a:rPr lang="en-GB" baseline="0" dirty="0" err="1" smtClean="0"/>
              <a:t>eb</a:t>
            </a:r>
            <a:r>
              <a:rPr lang="en-GB" baseline="0" dirty="0" smtClean="0"/>
              <a:t> maintained by the community afterwards. Long term forking is not sustainable.</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24</a:t>
            </a:fld>
            <a:endParaRPr lang="en-GB"/>
          </a:p>
        </p:txBody>
      </p:sp>
    </p:spTree>
    <p:extLst>
      <p:ext uri="{BB962C8B-B14F-4D97-AF65-F5344CB8AC3E}">
        <p14:creationId xmlns:p14="http://schemas.microsoft.com/office/powerpoint/2010/main" val="63263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how did we choose our tools ? There were the technical requirements are</a:t>
            </a:r>
            <a:r>
              <a:rPr lang="en-GB" baseline="0" dirty="0" smtClean="0"/>
              <a:t> a significant factor but there is also the need to look at the community ecosystem.</a:t>
            </a:r>
          </a:p>
          <a:p>
            <a:endParaRPr lang="en-GB" baseline="0" dirty="0" smtClean="0"/>
          </a:p>
          <a:p>
            <a:r>
              <a:rPr lang="en-GB" baseline="0" dirty="0" smtClean="0"/>
              <a:t>Open source on its own is not enough.. Our fragile legacy tools were open source but were lacking a community. Typical example of this is the O’Reilly books.. Once the O’Reilly book is out, the tool is worth a good look.</a:t>
            </a:r>
          </a:p>
          <a:p>
            <a:endParaRPr lang="en-GB" baseline="0" dirty="0" smtClean="0"/>
          </a:p>
          <a:p>
            <a:r>
              <a:rPr lang="en-GB" baseline="0" dirty="0" smtClean="0"/>
              <a:t>Furthermore, it greatly helps to train new staff… you can buy them a copy and let them work it through to learn rather than needing to be guru mentored.</a:t>
            </a:r>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25</a:t>
            </a:fld>
            <a:endParaRPr lang="en-GB"/>
          </a:p>
        </p:txBody>
      </p:sp>
    </p:spTree>
    <p:extLst>
      <p:ext uri="{BB962C8B-B14F-4D97-AF65-F5344CB8AC3E}">
        <p14:creationId xmlns:p14="http://schemas.microsoft.com/office/powerpoint/2010/main" val="1251956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CERN staff are generally on short term contracts, 2-5 years</a:t>
            </a:r>
            <a:r>
              <a:rPr lang="en-GB" baseline="0" dirty="0" smtClean="0"/>
              <a:t> and come from all over the member states.</a:t>
            </a:r>
          </a:p>
          <a:p>
            <a:endParaRPr lang="en-GB" baseline="0" dirty="0" smtClean="0"/>
          </a:p>
          <a:p>
            <a:r>
              <a:rPr lang="en-GB" baseline="0" dirty="0" smtClean="0"/>
              <a:t>They come to CERN, often out of university or their 1</a:t>
            </a:r>
            <a:r>
              <a:rPr lang="en-GB" baseline="30000" dirty="0" smtClean="0"/>
              <a:t>st</a:t>
            </a:r>
            <a:r>
              <a:rPr lang="en-GB" baseline="0" dirty="0" smtClean="0"/>
              <a:t> jobs. We look for potential rather than specific skills in the current tools. </a:t>
            </a:r>
          </a:p>
          <a:p>
            <a:endParaRPr lang="en-GB" baseline="0" dirty="0" smtClean="0"/>
          </a:p>
          <a:p>
            <a:r>
              <a:rPr lang="en-GB" baseline="0" dirty="0" smtClean="0"/>
              <a:t>After a time at CERN, they leave with expert skills and experience in our tools which is a great help for finding future job opportunities and ensuring motivation to the end of their contracts.</a:t>
            </a:r>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26</a:t>
            </a:fld>
            <a:endParaRPr lang="en-GB"/>
          </a:p>
        </p:txBody>
      </p:sp>
    </p:spTree>
    <p:extLst>
      <p:ext uri="{BB962C8B-B14F-4D97-AF65-F5344CB8AC3E}">
        <p14:creationId xmlns:p14="http://schemas.microsoft.com/office/powerpoint/2010/main" val="248537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We adopted a Google </a:t>
            </a:r>
            <a:r>
              <a:rPr lang="en-GB" dirty="0" err="1" smtClean="0"/>
              <a:t>toolchain</a:t>
            </a:r>
            <a:r>
              <a:rPr lang="en-GB" dirty="0" smtClean="0"/>
              <a:t> approach. The majority of home written software was replaced by open source projects. Commercial tools which were already working well such as JIRA and Active Directory were maintained. The approach was to select a tool, prototype, fail early and then refine requirements (following the we are not special approach)</a:t>
            </a:r>
          </a:p>
          <a:p>
            <a:pPr eaLnBrk="1" hangingPunct="1">
              <a:spcBef>
                <a:spcPct val="0"/>
              </a:spcBef>
            </a:pPr>
            <a:endParaRPr lang="en-GB" dirty="0" smtClean="0"/>
          </a:p>
          <a:p>
            <a:pPr eaLnBrk="1" hangingPunct="1">
              <a:spcBef>
                <a:spcPct val="0"/>
              </a:spcBef>
            </a:pPr>
            <a:r>
              <a:rPr lang="en-GB" dirty="0" smtClean="0"/>
              <a:t>Key technologies were Puppet for configuration management and OpenStack for the private cloud.</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9568AF2-5DAF-42E6-AD45-CD00FF6EE00A}" type="slidenum">
              <a:rPr lang="en-GB" smtClean="0">
                <a:latin typeface="Calibri" panose="020F0502020204030204" pitchFamily="34" charset="0"/>
              </a:rPr>
              <a:pPr fontAlgn="base">
                <a:spcBef>
                  <a:spcPct val="0"/>
                </a:spcBef>
                <a:spcAft>
                  <a:spcPct val="0"/>
                </a:spcAft>
              </a:pPr>
              <a:t>28</a:t>
            </a:fld>
            <a:endParaRPr lang="en-GB" smtClean="0">
              <a:latin typeface="Calibri" panose="020F0502020204030204" pitchFamily="34" charset="0"/>
            </a:endParaRPr>
          </a:p>
        </p:txBody>
      </p:sp>
    </p:spTree>
    <p:extLst>
      <p:ext uri="{BB962C8B-B14F-4D97-AF65-F5344CB8AC3E}">
        <p14:creationId xmlns:p14="http://schemas.microsoft.com/office/powerpoint/2010/main" val="942014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83695637-F776-4F61-8B75-136C2ED4BC2F}" type="slidenum">
              <a:rPr lang="en-GB" smtClean="0"/>
              <a:pPr>
                <a:defRPr/>
              </a:pPr>
              <a:t>31</a:t>
            </a:fld>
            <a:endParaRPr lang="en-GB"/>
          </a:p>
        </p:txBody>
      </p:sp>
    </p:spTree>
    <p:extLst>
      <p:ext uri="{BB962C8B-B14F-4D97-AF65-F5344CB8AC3E}">
        <p14:creationId xmlns:p14="http://schemas.microsoft.com/office/powerpoint/2010/main" val="999795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36</a:t>
            </a:fld>
            <a:endParaRPr lang="en-GB"/>
          </a:p>
        </p:txBody>
      </p:sp>
    </p:spTree>
    <p:extLst>
      <p:ext uri="{BB962C8B-B14F-4D97-AF65-F5344CB8AC3E}">
        <p14:creationId xmlns:p14="http://schemas.microsoft.com/office/powerpoint/2010/main" val="2083713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40</a:t>
            </a:fld>
            <a:endParaRPr lang="en-GB"/>
          </a:p>
        </p:txBody>
      </p:sp>
    </p:spTree>
    <p:extLst>
      <p:ext uri="{BB962C8B-B14F-4D97-AF65-F5344CB8AC3E}">
        <p14:creationId xmlns:p14="http://schemas.microsoft.com/office/powerpoint/2010/main" val="401656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BBFD93B4-14E5-447A-BB79-9B68B467BD8D}" type="slidenum">
              <a:rPr lang="en-GB" smtClean="0"/>
              <a:pPr>
                <a:defRPr/>
              </a:pPr>
              <a:t>2</a:t>
            </a:fld>
            <a:endParaRPr lang="en-GB"/>
          </a:p>
        </p:txBody>
      </p:sp>
    </p:spTree>
    <p:extLst>
      <p:ext uri="{BB962C8B-B14F-4D97-AF65-F5344CB8AC3E}">
        <p14:creationId xmlns:p14="http://schemas.microsoft.com/office/powerpoint/2010/main" val="1860358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206375"/>
            <a:ext cx="9263063" cy="5211763"/>
          </a:xfrm>
        </p:spPr>
      </p:sp>
      <p:sp>
        <p:nvSpPr>
          <p:cNvPr id="3" name="Notes Placeholder 2"/>
          <p:cNvSpPr>
            <a:spLocks noGrp="1"/>
          </p:cNvSpPr>
          <p:nvPr>
            <p:ph type="body" idx="1"/>
          </p:nvPr>
        </p:nvSpPr>
        <p:spPr/>
        <p:txBody>
          <a:bodyPr/>
          <a:lstStyle/>
          <a:p>
            <a:r>
              <a:rPr lang="en-US" sz="1800" dirty="0" smtClean="0"/>
              <a:t>Add Heat (Cloud Formation templates)</a:t>
            </a:r>
            <a:endParaRPr lang="en-US" sz="1800" dirty="0"/>
          </a:p>
        </p:txBody>
      </p:sp>
      <p:sp>
        <p:nvSpPr>
          <p:cNvPr id="4" name="Date Placeholder 3"/>
          <p:cNvSpPr>
            <a:spLocks noGrp="1"/>
          </p:cNvSpPr>
          <p:nvPr>
            <p:ph type="dt" idx="10"/>
          </p:nvPr>
        </p:nvSpPr>
        <p:spPr/>
        <p:txBody>
          <a:bodyPr/>
          <a:lstStyle/>
          <a:p>
            <a:pPr>
              <a:defRPr/>
            </a:pPr>
            <a:r>
              <a:rPr lang="en-US" smtClean="0"/>
              <a:t>10/04/12</a:t>
            </a:r>
            <a:endParaRPr lang="en-US"/>
          </a:p>
        </p:txBody>
      </p:sp>
      <p:sp>
        <p:nvSpPr>
          <p:cNvPr id="5" name="Slide Number Placeholder 4"/>
          <p:cNvSpPr>
            <a:spLocks noGrp="1"/>
          </p:cNvSpPr>
          <p:nvPr>
            <p:ph type="sldNum" idx="11"/>
          </p:nvPr>
        </p:nvSpPr>
        <p:spPr/>
        <p:txBody>
          <a:bodyPr/>
          <a:lstStyle/>
          <a:p>
            <a:pPr>
              <a:defRPr/>
            </a:pPr>
            <a:fld id="{2C2E4FFB-383E-B443-B71D-7D57978392AE}" type="slidenum">
              <a:rPr lang="en-US" smtClean="0"/>
              <a:pPr>
                <a:defRPr/>
              </a:pPr>
              <a:t>41</a:t>
            </a:fld>
            <a:endParaRPr lang="en-US"/>
          </a:p>
        </p:txBody>
      </p:sp>
    </p:spTree>
    <p:extLst>
      <p:ext uri="{BB962C8B-B14F-4D97-AF65-F5344CB8AC3E}">
        <p14:creationId xmlns:p14="http://schemas.microsoft.com/office/powerpoint/2010/main" val="3403033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43</a:t>
            </a:fld>
            <a:endParaRPr lang="en-GB"/>
          </a:p>
        </p:txBody>
      </p:sp>
    </p:spTree>
    <p:extLst>
      <p:ext uri="{BB962C8B-B14F-4D97-AF65-F5344CB8AC3E}">
        <p14:creationId xmlns:p14="http://schemas.microsoft.com/office/powerpoint/2010/main" val="790166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Account Management</a:t>
            </a:r>
            <a:r>
              <a:rPr lang="en-GB" baseline="0" dirty="0" smtClean="0"/>
              <a:t> Automation</a:t>
            </a:r>
          </a:p>
          <a:p>
            <a:r>
              <a:rPr lang="en-GB" baseline="0" dirty="0" smtClean="0"/>
              <a:t>CERN legacy network database</a:t>
            </a:r>
          </a:p>
          <a:p>
            <a:r>
              <a:rPr lang="en-GB" baseline="0" dirty="0" smtClean="0"/>
              <a:t>No Neutron yet</a:t>
            </a:r>
            <a:endParaRPr lang="en-GB" dirty="0" smtClean="0"/>
          </a:p>
        </p:txBody>
      </p:sp>
      <p:sp>
        <p:nvSpPr>
          <p:cNvPr id="4" name="Slide Number Placeholder 3"/>
          <p:cNvSpPr>
            <a:spLocks noGrp="1"/>
          </p:cNvSpPr>
          <p:nvPr>
            <p:ph type="sldNum" sz="quarter" idx="5"/>
          </p:nvPr>
        </p:nvSpPr>
        <p:spPr/>
        <p:txBody>
          <a:bodyPr/>
          <a:lstStyle/>
          <a:p>
            <a:pPr>
              <a:defRPr/>
            </a:pPr>
            <a:fld id="{91247A32-4ACD-4B03-B476-A02E3A36BCE4}" type="slidenum">
              <a:rPr lang="en-GB" smtClean="0"/>
              <a:pPr>
                <a:defRPr/>
              </a:pPr>
              <a:t>44</a:t>
            </a:fld>
            <a:endParaRPr lang="en-GB"/>
          </a:p>
        </p:txBody>
      </p:sp>
    </p:spTree>
    <p:extLst>
      <p:ext uri="{BB962C8B-B14F-4D97-AF65-F5344CB8AC3E}">
        <p14:creationId xmlns:p14="http://schemas.microsoft.com/office/powerpoint/2010/main" val="1586763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 Proxy load balancers to ensure high availability</a:t>
            </a:r>
          </a:p>
          <a:p>
            <a:r>
              <a:rPr lang="en-US" dirty="0" smtClean="0"/>
              <a:t>Redundant controllers for compute nodes</a:t>
            </a:r>
          </a:p>
          <a:p>
            <a:r>
              <a:rPr lang="en-US" dirty="0" smtClean="0"/>
              <a:t>Cells used by the</a:t>
            </a:r>
            <a:r>
              <a:rPr lang="en-US" baseline="0" dirty="0" smtClean="0"/>
              <a:t> largest sites such as Rackspace and </a:t>
            </a:r>
            <a:r>
              <a:rPr lang="en-US" baseline="0" dirty="0" err="1" smtClean="0"/>
              <a:t>NeCTAR</a:t>
            </a:r>
            <a:r>
              <a:rPr lang="en-US" baseline="0" dirty="0" smtClean="0"/>
              <a:t> – more than 1000 hypervisors is the recommended configuration</a:t>
            </a:r>
            <a:endParaRPr lang="en-US" dirty="0" smtClean="0"/>
          </a:p>
        </p:txBody>
      </p:sp>
      <p:sp>
        <p:nvSpPr>
          <p:cNvPr id="4" name="Slide Number Placeholder 3"/>
          <p:cNvSpPr>
            <a:spLocks noGrp="1"/>
          </p:cNvSpPr>
          <p:nvPr>
            <p:ph type="sldNum" sz="quarter" idx="10"/>
          </p:nvPr>
        </p:nvSpPr>
        <p:spPr/>
        <p:txBody>
          <a:bodyPr/>
          <a:lstStyle/>
          <a:p>
            <a:fld id="{EB118D51-0B98-7840-AE0F-54CCF5D969C5}" type="slidenum">
              <a:rPr lang="en-US" smtClean="0"/>
              <a:t>45</a:t>
            </a:fld>
            <a:endParaRPr lang="en-US"/>
          </a:p>
        </p:txBody>
      </p:sp>
    </p:spTree>
    <p:extLst>
      <p:ext uri="{BB962C8B-B14F-4D97-AF65-F5344CB8AC3E}">
        <p14:creationId xmlns:p14="http://schemas.microsoft.com/office/powerpoint/2010/main" val="1165862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GB" smtClean="0"/>
              <a:t>Already 3 independent clouds – federation is now being studied</a:t>
            </a:r>
          </a:p>
          <a:p>
            <a:pPr marL="628650" lvl="1" indent="-171450">
              <a:buFontTx/>
              <a:buChar char="-"/>
            </a:pPr>
            <a:r>
              <a:rPr lang="en-GB" smtClean="0"/>
              <a:t>Rackspace inside CERN openlab</a:t>
            </a:r>
          </a:p>
          <a:p>
            <a:pPr marL="628650" lvl="1" indent="-171450">
              <a:buFontTx/>
              <a:buChar char="-"/>
            </a:pPr>
            <a:r>
              <a:rPr lang="en-GB" smtClean="0"/>
              <a:t>Helix Nebula as discussed later</a:t>
            </a:r>
          </a:p>
        </p:txBody>
      </p:sp>
      <p:sp>
        <p:nvSpPr>
          <p:cNvPr id="4" name="Slide Number Placeholder 3"/>
          <p:cNvSpPr>
            <a:spLocks noGrp="1"/>
          </p:cNvSpPr>
          <p:nvPr>
            <p:ph type="sldNum" sz="quarter" idx="5"/>
          </p:nvPr>
        </p:nvSpPr>
        <p:spPr/>
        <p:txBody>
          <a:bodyPr/>
          <a:lstStyle/>
          <a:p>
            <a:pPr>
              <a:defRPr/>
            </a:pPr>
            <a:fld id="{87C5AC01-2EE3-46EA-96BF-0A1DE2EAD5B9}" type="slidenum">
              <a:rPr lang="en-GB" smtClean="0"/>
              <a:pPr>
                <a:defRPr/>
              </a:pPr>
              <a:t>46</a:t>
            </a:fld>
            <a:endParaRPr lang="en-GB"/>
          </a:p>
        </p:txBody>
      </p:sp>
    </p:spTree>
    <p:extLst>
      <p:ext uri="{BB962C8B-B14F-4D97-AF65-F5344CB8AC3E}">
        <p14:creationId xmlns:p14="http://schemas.microsoft.com/office/powerpoint/2010/main" val="2766228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smtClean="0"/>
              <a:t>So, we assembled a team made up of experienced service managers and new students. By freezing developments on legacy projects, we were able to make resources available but only as long as we could rapidly implement new functions. Many of the staff had to do their ‘day’ jobs as well as work on the new implementations. Several effects</a:t>
            </a:r>
          </a:p>
          <a:p>
            <a:pPr eaLnBrk="1" fontAlgn="auto" hangingPunct="1">
              <a:spcBef>
                <a:spcPts val="0"/>
              </a:spcBef>
              <a:spcAft>
                <a:spcPts val="0"/>
              </a:spcAft>
              <a:defRPr/>
            </a:pPr>
            <a:r>
              <a:rPr lang="en-GB" dirty="0" smtClean="0"/>
              <a:t>-   Newcomers often had experience of the tools from university</a:t>
            </a:r>
          </a:p>
          <a:p>
            <a:pPr marL="171450" indent="-171450" eaLnBrk="1" fontAlgn="auto" hangingPunct="1">
              <a:spcBef>
                <a:spcPts val="0"/>
              </a:spcBef>
              <a:spcAft>
                <a:spcPts val="0"/>
              </a:spcAft>
              <a:buFontTx/>
              <a:buChar char="-"/>
              <a:defRPr/>
            </a:pPr>
            <a:r>
              <a:rPr lang="en-GB" dirty="0" smtClean="0"/>
              <a:t>People learnt very rapidly by following mailing lists, going to conferences and interacting with the community. Contributions such as contributing to the governance, use cases and testing in addition to standard development contributions.</a:t>
            </a:r>
          </a:p>
          <a:p>
            <a:pPr marL="171450" indent="-171450" eaLnBrk="1" fontAlgn="auto" hangingPunct="1">
              <a:spcBef>
                <a:spcPts val="0"/>
              </a:spcBef>
              <a:spcAft>
                <a:spcPts val="0"/>
              </a:spcAft>
              <a:buFontTx/>
              <a:buChar char="-"/>
              <a:defRPr/>
            </a:pPr>
            <a:r>
              <a:rPr lang="en-GB" dirty="0" smtClean="0"/>
              <a:t>Short term staff saw major improvements in their post-CERN job prospects as they left with very relevant skills</a:t>
            </a:r>
          </a:p>
          <a:p>
            <a:pPr eaLnBrk="1" fontAlgn="auto" hangingPunct="1">
              <a:spcBef>
                <a:spcPts val="0"/>
              </a:spcBef>
              <a:spcAft>
                <a:spcPts val="0"/>
              </a:spcAft>
              <a:defRPr/>
            </a:pPr>
            <a:endParaRPr lang="en-GB"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4168E39-8416-46D9-8C33-B9A33321F92C}" type="slidenum">
              <a:rPr lang="en-GB" smtClean="0">
                <a:latin typeface="Calibri" panose="020F0502020204030204" pitchFamily="34" charset="0"/>
              </a:rPr>
              <a:pPr fontAlgn="base">
                <a:spcBef>
                  <a:spcPct val="0"/>
                </a:spcBef>
                <a:spcAft>
                  <a:spcPct val="0"/>
                </a:spcAft>
              </a:pPr>
              <a:t>47</a:t>
            </a:fld>
            <a:endParaRPr lang="en-GB" smtClean="0">
              <a:latin typeface="Calibri" panose="020F0502020204030204" pitchFamily="34" charset="0"/>
            </a:endParaRPr>
          </a:p>
        </p:txBody>
      </p:sp>
    </p:spTree>
    <p:extLst>
      <p:ext uri="{BB962C8B-B14F-4D97-AF65-F5344CB8AC3E}">
        <p14:creationId xmlns:p14="http://schemas.microsoft.com/office/powerpoint/2010/main" val="788144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smtClean="0"/>
              <a:t>The agile approach is a major cultural change which is an ongoing process. To illustrate this, there are some characteristics which I show extreme examples of to watch out from </a:t>
            </a:r>
            <a:r>
              <a:rPr lang="en-GB" dirty="0" err="1" smtClean="0"/>
              <a:t>Tolkein</a:t>
            </a:r>
            <a:r>
              <a:rPr lang="en-GB" dirty="0" smtClean="0"/>
              <a:t>…. Luckily, we never had characters like this at CERN:</a:t>
            </a:r>
          </a:p>
          <a:p>
            <a:pPr marL="171450" indent="-171450" eaLnBrk="1" fontAlgn="auto" hangingPunct="1">
              <a:spcBef>
                <a:spcPts val="0"/>
              </a:spcBef>
              <a:spcAft>
                <a:spcPts val="0"/>
              </a:spcAft>
              <a:buFontTx/>
              <a:buChar char="-"/>
              <a:defRPr/>
            </a:pPr>
            <a:r>
              <a:rPr lang="en-GB" dirty="0" smtClean="0"/>
              <a:t>Don’t be hasty, let’s go slowly… transformations such as this cannot be done in a reasonable time by incremental change</a:t>
            </a:r>
          </a:p>
          <a:p>
            <a:pPr marL="171450" indent="-171450" eaLnBrk="1" fontAlgn="auto" hangingPunct="1">
              <a:spcBef>
                <a:spcPts val="0"/>
              </a:spcBef>
              <a:spcAft>
                <a:spcPts val="0"/>
              </a:spcAft>
              <a:buFontTx/>
              <a:buChar char="-"/>
              <a:defRPr/>
            </a:pPr>
            <a:r>
              <a:rPr lang="en-GB" dirty="0" smtClean="0"/>
              <a:t>Move away from silos… top to bottom from application to hardware managed by a single team to a layered model with shared budget and resources.</a:t>
            </a:r>
          </a:p>
          <a:p>
            <a:pPr marL="171450" indent="-171450" eaLnBrk="1" fontAlgn="auto" hangingPunct="1">
              <a:spcBef>
                <a:spcPts val="0"/>
              </a:spcBef>
              <a:spcAft>
                <a:spcPts val="0"/>
              </a:spcAft>
              <a:buFontTx/>
              <a:buChar char="-"/>
              <a:defRPr/>
            </a:pPr>
            <a:r>
              <a:rPr lang="en-GB" dirty="0" smtClean="0"/>
              <a:t>Knowledge management responsibilities change. The guru who wrote the tool and trains others on how to use it is replaced by the outside community in which people participate. Everything can appear to be research if you start with a blank piece of paper.</a:t>
            </a:r>
          </a:p>
          <a:p>
            <a:pPr marL="171450" indent="-171450" eaLnBrk="1" fontAlgn="auto" hangingPunct="1">
              <a:spcBef>
                <a:spcPts val="0"/>
              </a:spcBef>
              <a:spcAft>
                <a:spcPts val="0"/>
              </a:spcAft>
              <a:buFontTx/>
              <a:buChar char="-"/>
              <a:defRPr/>
            </a:pPr>
            <a:r>
              <a:rPr lang="en-GB" dirty="0" smtClean="0"/>
              <a:t>The server or application manager of ‘precious’ applications that need special handling and care has to be understood… some cases are inevitable but many reflect non-technical aspects of the application or server management and may justify changes of process</a:t>
            </a:r>
          </a:p>
          <a:p>
            <a:pPr eaLnBrk="1" fontAlgn="auto" hangingPunct="1">
              <a:spcBef>
                <a:spcPts val="0"/>
              </a:spcBef>
              <a:spcAft>
                <a:spcPts val="0"/>
              </a:spcAft>
              <a:defRPr/>
            </a:pPr>
            <a:endParaRPr lang="en-GB" dirty="0" smtClean="0"/>
          </a:p>
          <a:p>
            <a:pPr eaLnBrk="1" fontAlgn="auto" hangingPunct="1">
              <a:spcBef>
                <a:spcPts val="0"/>
              </a:spcBef>
              <a:spcAft>
                <a:spcPts val="0"/>
              </a:spcAft>
              <a:defRPr/>
            </a:pPr>
            <a:endParaRPr lang="en-GB"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152EA28-D74B-4A81-BBB3-5BDB56D49670}" type="slidenum">
              <a:rPr lang="en-GB" smtClean="0">
                <a:latin typeface="Calibri" panose="020F0502020204030204" pitchFamily="34" charset="0"/>
              </a:rPr>
              <a:pPr fontAlgn="base">
                <a:spcBef>
                  <a:spcPct val="0"/>
                </a:spcBef>
                <a:spcAft>
                  <a:spcPct val="0"/>
                </a:spcAft>
              </a:pPr>
              <a:t>48</a:t>
            </a:fld>
            <a:endParaRPr lang="en-GB" smtClean="0">
              <a:latin typeface="Calibri" panose="020F0502020204030204" pitchFamily="34" charset="0"/>
            </a:endParaRPr>
          </a:p>
        </p:txBody>
      </p:sp>
    </p:spTree>
    <p:extLst>
      <p:ext uri="{BB962C8B-B14F-4D97-AF65-F5344CB8AC3E}">
        <p14:creationId xmlns:p14="http://schemas.microsoft.com/office/powerpoint/2010/main" val="1338736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49</a:t>
            </a:fld>
            <a:endParaRPr lang="en-GB"/>
          </a:p>
        </p:txBody>
      </p:sp>
    </p:spTree>
    <p:extLst>
      <p:ext uri="{BB962C8B-B14F-4D97-AF65-F5344CB8AC3E}">
        <p14:creationId xmlns:p14="http://schemas.microsoft.com/office/powerpoint/2010/main" val="3349113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trigger farms are those servers nearest the accelerator which are not needed while the accelerator is shut down till 2015</a:t>
            </a:r>
          </a:p>
          <a:p>
            <a:r>
              <a:rPr lang="en-GB" baseline="0" dirty="0" smtClean="0"/>
              <a:t>Public clouds are interesting for burst load (such as coming up to a conference) or when price drops such as spot market</a:t>
            </a:r>
          </a:p>
          <a:p>
            <a:r>
              <a:rPr lang="en-GB" baseline="0" dirty="0" smtClean="0"/>
              <a:t>Private clouds allow universities and other research labs to collaborate in processing the LHC data</a:t>
            </a:r>
            <a:endParaRPr lang="en-GB" dirty="0"/>
          </a:p>
        </p:txBody>
      </p:sp>
      <p:sp>
        <p:nvSpPr>
          <p:cNvPr id="4" name="Slide Number Placeholder 3"/>
          <p:cNvSpPr>
            <a:spLocks noGrp="1"/>
          </p:cNvSpPr>
          <p:nvPr>
            <p:ph type="sldNum" sz="quarter" idx="10"/>
          </p:nvPr>
        </p:nvSpPr>
        <p:spPr/>
        <p:txBody>
          <a:bodyPr/>
          <a:lstStyle/>
          <a:p>
            <a:fld id="{2FC4BC19-678F-4955-9279-F5C0E0655E81}" type="slidenum">
              <a:rPr lang="en-GB" smtClean="0"/>
              <a:t>53</a:t>
            </a:fld>
            <a:endParaRPr lang="en-GB"/>
          </a:p>
        </p:txBody>
      </p:sp>
    </p:spTree>
    <p:extLst>
      <p:ext uri="{BB962C8B-B14F-4D97-AF65-F5344CB8AC3E}">
        <p14:creationId xmlns:p14="http://schemas.microsoft.com/office/powerpoint/2010/main" val="3640544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C2EC4D06-4D7C-4E26-A9D5-4444EF6D0144}" type="slidenum">
              <a:rPr lang="en-GB" smtClean="0"/>
              <a:pPr>
                <a:defRPr/>
              </a:pPr>
              <a:t>55</a:t>
            </a:fld>
            <a:endParaRPr lang="en-GB"/>
          </a:p>
        </p:txBody>
      </p:sp>
    </p:spTree>
    <p:extLst>
      <p:ext uri="{BB962C8B-B14F-4D97-AF65-F5344CB8AC3E}">
        <p14:creationId xmlns:p14="http://schemas.microsoft.com/office/powerpoint/2010/main" val="671897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11FC93C-9DB3-8F4E-AA34-AF3CE5B6042D}" type="slidenum">
              <a:rPr lang="en-GB">
                <a:solidFill>
                  <a:prstClr val="black"/>
                </a:solidFill>
                <a:latin typeface="Calibri"/>
              </a:rPr>
              <a:pPr/>
              <a:t>4</a:t>
            </a:fld>
            <a:endParaRPr lang="en-GB" dirty="0">
              <a:solidFill>
                <a:prstClr val="black"/>
              </a:solidFill>
              <a:latin typeface="Calibri"/>
            </a:endParaRPr>
          </a:p>
        </p:txBody>
      </p:sp>
      <p:sp>
        <p:nvSpPr>
          <p:cNvPr id="28675" name="Rectangle 7"/>
          <p:cNvSpPr txBox="1">
            <a:spLocks noGrp="1" noChangeArrowheads="1"/>
          </p:cNvSpPr>
          <p:nvPr/>
        </p:nvSpPr>
        <p:spPr bwMode="auto">
          <a:xfrm>
            <a:off x="3886201" y="8686801"/>
            <a:ext cx="2971800" cy="457200"/>
          </a:xfrm>
          <a:prstGeom prst="rect">
            <a:avLst/>
          </a:prstGeom>
          <a:noFill/>
          <a:ln w="9525">
            <a:noFill/>
            <a:miter lim="800000"/>
            <a:headEnd/>
            <a:tailEnd/>
          </a:ln>
        </p:spPr>
        <p:txBody>
          <a:bodyPr anchor="b">
            <a:prstTxWarp prst="textNoShape">
              <a:avLst/>
            </a:prstTxWarp>
          </a:bodyPr>
          <a:lstStyle/>
          <a:p>
            <a:pPr algn="r" eaLnBrk="0" fontAlgn="base" hangingPunct="0">
              <a:spcBef>
                <a:spcPct val="0"/>
              </a:spcBef>
              <a:spcAft>
                <a:spcPct val="0"/>
              </a:spcAft>
            </a:pPr>
            <a:fld id="{B68E2002-60AE-2145-B876-134F9FFAC958}" type="slidenum">
              <a:rPr lang="en-GB" sz="1200">
                <a:solidFill>
                  <a:prstClr val="black"/>
                </a:solidFill>
                <a:latin typeface="Arial" charset="0"/>
                <a:ea typeface="ＭＳ Ｐゴシック" charset="-128"/>
              </a:rPr>
              <a:pPr algn="r" eaLnBrk="0" fontAlgn="base" hangingPunct="0">
                <a:spcBef>
                  <a:spcPct val="0"/>
                </a:spcBef>
                <a:spcAft>
                  <a:spcPct val="0"/>
                </a:spcAft>
              </a:pPr>
              <a:t>4</a:t>
            </a:fld>
            <a:endParaRPr lang="en-GB" sz="1200" dirty="0">
              <a:solidFill>
                <a:prstClr val="black"/>
              </a:solidFill>
              <a:latin typeface="Arial" charset="0"/>
              <a:ea typeface="ＭＳ Ｐゴシック" charset="-128"/>
            </a:endParaRPr>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no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092176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D16BB1C6-52E1-4127-BD73-66C41E19C5A6}" type="slidenum">
              <a:rPr lang="en-GB" smtClean="0"/>
              <a:pPr>
                <a:defRPr/>
              </a:pPr>
              <a:t>56</a:t>
            </a:fld>
            <a:endParaRPr lang="en-GB"/>
          </a:p>
        </p:txBody>
      </p:sp>
    </p:spTree>
    <p:extLst>
      <p:ext uri="{BB962C8B-B14F-4D97-AF65-F5344CB8AC3E}">
        <p14:creationId xmlns:p14="http://schemas.microsoft.com/office/powerpoint/2010/main" val="515628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AD6146B0-6259-492A-91A6-BCE5A54C03C7}" type="slidenum">
              <a:rPr lang="en-GB" smtClean="0"/>
              <a:pPr>
                <a:defRPr/>
              </a:pPr>
              <a:t>58</a:t>
            </a:fld>
            <a:endParaRPr lang="en-GB"/>
          </a:p>
        </p:txBody>
      </p:sp>
    </p:spTree>
    <p:extLst>
      <p:ext uri="{BB962C8B-B14F-4D97-AF65-F5344CB8AC3E}">
        <p14:creationId xmlns:p14="http://schemas.microsoft.com/office/powerpoint/2010/main" val="3085666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71344C64-25BF-4656-8CDA-B7686AC0A202}" type="slidenum">
              <a:rPr lang="en-GB" smtClean="0"/>
              <a:pPr>
                <a:defRPr/>
              </a:pPr>
              <a:t>59</a:t>
            </a:fld>
            <a:endParaRPr lang="en-GB"/>
          </a:p>
        </p:txBody>
      </p:sp>
    </p:spTree>
    <p:extLst>
      <p:ext uri="{BB962C8B-B14F-4D97-AF65-F5344CB8AC3E}">
        <p14:creationId xmlns:p14="http://schemas.microsoft.com/office/powerpoint/2010/main" val="764391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B2FB29E3-3677-446F-9F68-CCA23DF3387A}" type="slidenum">
              <a:rPr lang="en-GB" smtClean="0"/>
              <a:pPr>
                <a:defRPr/>
              </a:pPr>
              <a:t>60</a:t>
            </a:fld>
            <a:endParaRPr lang="en-GB"/>
          </a:p>
        </p:txBody>
      </p:sp>
    </p:spTree>
    <p:extLst>
      <p:ext uri="{BB962C8B-B14F-4D97-AF65-F5344CB8AC3E}">
        <p14:creationId xmlns:p14="http://schemas.microsoft.com/office/powerpoint/2010/main" val="3897733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we implemented the tool chain, we started to notice some</a:t>
            </a:r>
            <a:r>
              <a:rPr lang="en-GB" baseline="0" dirty="0" smtClean="0"/>
              <a:t> interesting characteristics.</a:t>
            </a:r>
          </a:p>
          <a:p>
            <a:endParaRPr lang="en-GB" baseline="0" dirty="0" smtClean="0"/>
          </a:p>
          <a:p>
            <a:pPr marL="171450" indent="-171450">
              <a:buFontTx/>
              <a:buChar char="-"/>
            </a:pPr>
            <a:r>
              <a:rPr lang="en-GB" baseline="0" dirty="0" smtClean="0"/>
              <a:t>Staff got heavily involved in mailing lists and IRCs, helping others and learning themselves. The open source collaboration culture then starts to affect how they work with their colleagues. Ownerships between more shared, pull requests came in for enhancements rather than bug reports.</a:t>
            </a:r>
          </a:p>
          <a:p>
            <a:pPr marL="171450" indent="-171450">
              <a:buFontTx/>
              <a:buChar char="-"/>
            </a:pPr>
            <a:endParaRPr lang="en-GB" baseline="0" dirty="0" smtClean="0"/>
          </a:p>
          <a:p>
            <a:pPr marL="171450" indent="-171450">
              <a:buFontTx/>
              <a:buChar char="-"/>
            </a:pPr>
            <a:r>
              <a:rPr lang="en-GB" baseline="0" dirty="0" smtClean="0"/>
              <a:t>Many people had good ideas and these were often competing. Spinning up a VM with a new tool, demonstrating it to a public town hall meeting and debating the potential benefits was a good way to give an initial yes/no decision (or put on hold to look at later)</a:t>
            </a:r>
          </a:p>
          <a:p>
            <a:pPr marL="171450" indent="-171450">
              <a:buFontTx/>
              <a:buChar char="-"/>
            </a:pPr>
            <a:endParaRPr lang="en-GB" baseline="0" dirty="0" smtClean="0"/>
          </a:p>
          <a:p>
            <a:pPr marL="171450" indent="-171450">
              <a:buFontTx/>
              <a:buChar char="-"/>
            </a:pPr>
            <a:r>
              <a:rPr lang="en-GB" baseline="0" dirty="0" smtClean="0"/>
              <a:t>Speed of adoption is varied… some of the team immediately understood the concepts and approach. They became highly productive, using CI for testing, Puppet even for single servers and cloud architectures. Others were more cautious… even though they used these new tools, the approach used remained the same… release once a quarter, test manually carefully, hand-configure.. This causes tension in the teams and dis-satisfaction with the tools since trying to use these tool without changing the approach is sub-optimal. </a:t>
            </a:r>
          </a:p>
          <a:p>
            <a:pPr marL="171450" indent="-171450">
              <a:buFontTx/>
              <a:buChar char="-"/>
            </a:pPr>
            <a:endParaRPr lang="en-GB" baseline="0" dirty="0" smtClean="0"/>
          </a:p>
          <a:p>
            <a:pPr marL="171450" indent="-171450">
              <a:buFontTx/>
              <a:buChar char="-"/>
            </a:pPr>
            <a:r>
              <a:rPr lang="en-GB" baseline="0" dirty="0" smtClean="0"/>
              <a:t>We organised boot camp training…. Initially, people suggested to send all newcomers to the department for the training but we often found these people already had the knowledge from their training.. The key team to train was actually the people who had been at CERN for a longer time and had significant professional experience with other approaches.</a:t>
            </a:r>
          </a:p>
          <a:p>
            <a:pPr marL="171450" indent="-171450">
              <a:buFontTx/>
              <a:buChar char="-"/>
            </a:pPr>
            <a:endParaRPr lang="en-GB" baseline="0" dirty="0" smtClean="0"/>
          </a:p>
          <a:p>
            <a:pPr marL="171450" indent="-171450">
              <a:buFontTx/>
              <a:buChar char="-"/>
            </a:pPr>
            <a:r>
              <a:rPr lang="en-GB" baseline="0" dirty="0" smtClean="0"/>
              <a:t>Many of those used to conventional software enterprise had difficulties with the rate of change. New releases each week with additional features, potentially changing behaviour can be </a:t>
            </a:r>
            <a:r>
              <a:rPr lang="en-GB" baseline="0" dirty="0" err="1" smtClean="0"/>
              <a:t>mis</a:t>
            </a:r>
            <a:r>
              <a:rPr lang="en-GB" baseline="0" dirty="0" smtClean="0"/>
              <a:t>-interpreted as unstable by an enterprise </a:t>
            </a:r>
            <a:r>
              <a:rPr lang="en-GB" baseline="0" dirty="0" err="1" smtClean="0"/>
              <a:t>sysadmin</a:t>
            </a:r>
            <a:r>
              <a:rPr lang="en-GB" baseline="0" dirty="0" smtClean="0"/>
              <a:t>. Adoption of CI helped but some apps are difficult to handle in these circumstances. Classic case was backup software where the vendor did not test with all releases, this needed configuration freezing and snapshots.</a:t>
            </a:r>
          </a:p>
          <a:p>
            <a:pPr marL="171450" indent="-171450">
              <a:buFontTx/>
              <a:buChar char="-"/>
            </a:pPr>
            <a:endParaRPr lang="en-GB" baseline="0" dirty="0" smtClean="0"/>
          </a:p>
          <a:p>
            <a:pPr marL="171450" indent="-171450">
              <a:buFontTx/>
              <a:buChar char="-"/>
            </a:pPr>
            <a:r>
              <a:rPr lang="en-GB" baseline="0" dirty="0" smtClean="0"/>
              <a:t>Discussions like hostname conventions became very intense and town hall meetings to gather the different perspectives for community decisions helped. Sometimes, these discussions would drag on for weeks to converge.</a:t>
            </a:r>
          </a:p>
          <a:p>
            <a:pPr marL="171450" indent="-171450">
              <a:buFontTx/>
              <a:buChar char="-"/>
            </a:pPr>
            <a:endParaRPr lang="en-GB" baseline="0" dirty="0" smtClean="0"/>
          </a:p>
          <a:p>
            <a:pPr marL="171450" indent="-171450">
              <a:buFontTx/>
              <a:buChar char="-"/>
            </a:pPr>
            <a:r>
              <a:rPr lang="en-GB" baseline="0" dirty="0" smtClean="0"/>
              <a:t>Part of the collaboration with communities involved face-to-face time. The travel budget was rapidly used up as we sent people to the OpenStack summits, </a:t>
            </a:r>
            <a:r>
              <a:rPr lang="en-GB" baseline="0" dirty="0" err="1" smtClean="0"/>
              <a:t>Puppetconf</a:t>
            </a:r>
            <a:r>
              <a:rPr lang="en-GB" baseline="0" dirty="0" smtClean="0"/>
              <a:t> and FOSDEM to keep in touch. We found cases where our ‘free’ software travel costs exceeded costs of the commercial products….</a:t>
            </a:r>
          </a:p>
          <a:p>
            <a:pPr marL="171450" indent="-171450">
              <a:buFontTx/>
              <a:buChar char="-"/>
            </a:pPr>
            <a:endParaRPr lang="en-GB" baseline="0" dirty="0" smtClean="0"/>
          </a:p>
          <a:p>
            <a:pPr marL="171450" indent="-171450">
              <a:buFontTx/>
              <a:buChar char="-"/>
            </a:pPr>
            <a:r>
              <a:rPr lang="en-GB" baseline="0" dirty="0" smtClean="0"/>
              <a:t>Overall, trying to keep the team so that the gap between the front runners and the main body of administrators is kept to the minimum. We’ve not completed 100% but the bulk of the cultural transition is over.</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pPr>
              <a:defRPr/>
            </a:pPr>
            <a:fld id="{FDBDF0F7-4478-4484-9573-06EE9B99E04B}" type="slidenum">
              <a:rPr lang="en-GB" smtClean="0"/>
              <a:pPr>
                <a:defRPr/>
              </a:pPr>
              <a:t>62</a:t>
            </a:fld>
            <a:endParaRPr lang="en-GB"/>
          </a:p>
        </p:txBody>
      </p:sp>
    </p:spTree>
    <p:extLst>
      <p:ext uri="{BB962C8B-B14F-4D97-AF65-F5344CB8AC3E}">
        <p14:creationId xmlns:p14="http://schemas.microsoft.com/office/powerpoint/2010/main" val="3222042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7A9FE179-C384-4B75-8BD7-FD6733B2FA75}" type="slidenum">
              <a:rPr lang="en-GB" smtClean="0"/>
              <a:pPr>
                <a:defRPr/>
              </a:pPr>
              <a:t>64</a:t>
            </a:fld>
            <a:endParaRPr lang="en-GB"/>
          </a:p>
        </p:txBody>
      </p:sp>
    </p:spTree>
    <p:extLst>
      <p:ext uri="{BB962C8B-B14F-4D97-AF65-F5344CB8AC3E}">
        <p14:creationId xmlns:p14="http://schemas.microsoft.com/office/powerpoint/2010/main" val="1245900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Child</a:t>
            </a:r>
            <a:r>
              <a:rPr lang="en-US" baseline="0" dirty="0" smtClean="0"/>
              <a:t> cells have their own keystone in view of load from ceilometer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Requires care to set up and test</a:t>
            </a:r>
            <a:endParaRPr lang="en-US" dirty="0" smtClean="0"/>
          </a:p>
        </p:txBody>
      </p:sp>
      <p:sp>
        <p:nvSpPr>
          <p:cNvPr id="4" name="Slide Number Placeholder 3"/>
          <p:cNvSpPr>
            <a:spLocks noGrp="1"/>
          </p:cNvSpPr>
          <p:nvPr>
            <p:ph type="sldNum" sz="quarter" idx="10"/>
          </p:nvPr>
        </p:nvSpPr>
        <p:spPr/>
        <p:txBody>
          <a:bodyPr/>
          <a:lstStyle/>
          <a:p>
            <a:fld id="{EB118D51-0B98-7840-AE0F-54CCF5D969C5}" type="slidenum">
              <a:rPr lang="en-US" smtClean="0"/>
              <a:t>65</a:t>
            </a:fld>
            <a:endParaRPr lang="en-US"/>
          </a:p>
        </p:txBody>
      </p:sp>
    </p:spTree>
    <p:extLst>
      <p:ext uri="{BB962C8B-B14F-4D97-AF65-F5344CB8AC3E}">
        <p14:creationId xmlns:p14="http://schemas.microsoft.com/office/powerpoint/2010/main" val="2246866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17F4DFFB-C3E9-42AE-ADCB-B0ABFE608EFE}" type="slidenum">
              <a:rPr lang="en-GB" smtClean="0"/>
              <a:pPr>
                <a:defRPr/>
              </a:pPr>
              <a:t>68</a:t>
            </a:fld>
            <a:endParaRPr lang="en-GB"/>
          </a:p>
        </p:txBody>
      </p:sp>
    </p:spTree>
    <p:extLst>
      <p:ext uri="{BB962C8B-B14F-4D97-AF65-F5344CB8AC3E}">
        <p14:creationId xmlns:p14="http://schemas.microsoft.com/office/powerpoint/2010/main" val="3036827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F80D33CD-29DE-46B0-B47A-CD7CAD176A83}" type="slidenum">
              <a:rPr lang="en-GB" smtClean="0"/>
              <a:pPr>
                <a:defRPr/>
              </a:pPr>
              <a:t>69</a:t>
            </a:fld>
            <a:endParaRPr lang="en-GB"/>
          </a:p>
        </p:txBody>
      </p:sp>
    </p:spTree>
    <p:extLst>
      <p:ext uri="{BB962C8B-B14F-4D97-AF65-F5344CB8AC3E}">
        <p14:creationId xmlns:p14="http://schemas.microsoft.com/office/powerpoint/2010/main" val="3639754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0E02F5A5-950A-4E97-8412-22DEB6561114}" type="slidenum">
              <a:rPr lang="en-GB" smtClean="0"/>
              <a:pPr>
                <a:defRPr/>
              </a:pPr>
              <a:t>70</a:t>
            </a:fld>
            <a:endParaRPr lang="en-GB"/>
          </a:p>
        </p:txBody>
      </p:sp>
    </p:spTree>
    <p:extLst>
      <p:ext uri="{BB962C8B-B14F-4D97-AF65-F5344CB8AC3E}">
        <p14:creationId xmlns:p14="http://schemas.microsoft.com/office/powerpoint/2010/main" val="1443863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latin typeface="Arial" pitchFamily="34" charset="0"/>
              </a:rPr>
              <a:t>The Tier 0 centre at CERN stores the primary copy of all the data.  A second copy is distributed between the 11 so-called Tier 1 centres.  These are large computer centres in different geographical regions of the world, that also have a responsibility for long term guardianship of the data.  The data is sent from CERN to the Tier 1s in real time over dedicated network connections.  </a:t>
            </a:r>
          </a:p>
          <a:p>
            <a:pPr eaLnBrk="1" hangingPunct="1">
              <a:spcBef>
                <a:spcPct val="0"/>
              </a:spcBef>
            </a:pPr>
            <a:endParaRPr lang="en-GB" altLang="en-US" dirty="0" smtClean="0">
              <a:latin typeface="Arial" pitchFamily="34" charset="0"/>
            </a:endParaRPr>
          </a:p>
          <a:p>
            <a:pPr eaLnBrk="1" hangingPunct="1">
              <a:spcBef>
                <a:spcPct val="0"/>
              </a:spcBef>
            </a:pPr>
            <a:r>
              <a:rPr lang="en-GB" altLang="en-US" dirty="0" smtClean="0">
                <a:latin typeface="Arial" pitchFamily="34" charset="0"/>
              </a:rPr>
              <a:t>In order to keep up with the data coming from the experiments this transfer must be capable of running at around 1.3 GB/s continuously.  This is equivalent to a full DVD every 3 seconds.</a:t>
            </a:r>
          </a:p>
          <a:p>
            <a:pPr eaLnBrk="1" hangingPunct="1">
              <a:spcBef>
                <a:spcPct val="0"/>
              </a:spcBef>
            </a:pPr>
            <a:endParaRPr lang="en-GB" altLang="en-US" dirty="0" smtClean="0">
              <a:latin typeface="Arial" pitchFamily="34" charset="0"/>
            </a:endParaRPr>
          </a:p>
          <a:p>
            <a:pPr eaLnBrk="1" hangingPunct="1">
              <a:spcBef>
                <a:spcPct val="0"/>
              </a:spcBef>
            </a:pPr>
            <a:r>
              <a:rPr lang="en-GB" altLang="en-US" dirty="0" smtClean="0">
                <a:latin typeface="Arial" pitchFamily="34" charset="0"/>
              </a:rPr>
              <a:t>The Tier 1 sites also provide the second level of data processing and produce data sets which can be used to perform the physics analysis.  These data sets are sent from the Tier 1 sites to the around 130 Tier 2 sites.</a:t>
            </a:r>
          </a:p>
          <a:p>
            <a:pPr eaLnBrk="1" hangingPunct="1">
              <a:spcBef>
                <a:spcPct val="0"/>
              </a:spcBef>
            </a:pPr>
            <a:endParaRPr lang="en-GB" altLang="en-US" dirty="0" smtClean="0">
              <a:latin typeface="Arial" pitchFamily="34" charset="0"/>
            </a:endParaRPr>
          </a:p>
          <a:p>
            <a:pPr eaLnBrk="1" hangingPunct="1">
              <a:spcBef>
                <a:spcPct val="0"/>
              </a:spcBef>
            </a:pPr>
            <a:r>
              <a:rPr lang="en-GB" altLang="en-US" dirty="0" smtClean="0">
                <a:latin typeface="Arial" pitchFamily="34" charset="0"/>
              </a:rPr>
              <a:t>A Tier 2 is typically a university department or physics laboratories and are located all over the world in most of the countries that participate in the LHC experiments.  Often, Tier 2s are associated to a Tier 1 site in their region.  It is at the Tier 2s that the real physics analysis is performed.</a:t>
            </a:r>
          </a:p>
        </p:txBody>
      </p:sp>
      <p:sp>
        <p:nvSpPr>
          <p:cNvPr id="76804" name="Slide Number Placeholder 3"/>
          <p:cNvSpPr txBox="1">
            <a:spLocks noGrp="1"/>
          </p:cNvSpPr>
          <p:nvPr/>
        </p:nvSpPr>
        <p:spPr bwMode="auto">
          <a:xfrm>
            <a:off x="3838575" y="9409113"/>
            <a:ext cx="29352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461081D-63A5-46F0-AB9B-92848CDD73C3}" type="slidenum">
              <a:rPr lang="en-GB" altLang="en-US">
                <a:solidFill>
                  <a:srgbClr val="000000"/>
                </a:solidFill>
              </a:rPr>
              <a:pPr algn="r" eaLnBrk="1" hangingPunct="1">
                <a:spcBef>
                  <a:spcPct val="0"/>
                </a:spcBef>
              </a:pPr>
              <a:t>12</a:t>
            </a:fld>
            <a:endParaRPr lang="en-GB" altLang="en-US">
              <a:solidFill>
                <a:srgbClr val="000000"/>
              </a:solidFill>
            </a:endParaRPr>
          </a:p>
        </p:txBody>
      </p:sp>
    </p:spTree>
    <p:extLst>
      <p:ext uri="{BB962C8B-B14F-4D97-AF65-F5344CB8AC3E}">
        <p14:creationId xmlns:p14="http://schemas.microsoft.com/office/powerpoint/2010/main" val="1809827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16B52D24-A671-4549-BFF5-EF6F5EFDE0F0}" type="slidenum">
              <a:rPr lang="en-GB" smtClean="0"/>
              <a:pPr>
                <a:defRPr/>
              </a:pPr>
              <a:t>71</a:t>
            </a:fld>
            <a:endParaRPr lang="en-GB"/>
          </a:p>
        </p:txBody>
      </p:sp>
    </p:spTree>
    <p:extLst>
      <p:ext uri="{BB962C8B-B14F-4D97-AF65-F5344CB8AC3E}">
        <p14:creationId xmlns:p14="http://schemas.microsoft.com/office/powerpoint/2010/main" val="1904163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80AD7932-6411-4AB7-A540-B511B9B1DA86}" type="slidenum">
              <a:rPr lang="en-GB" smtClean="0"/>
              <a:pPr>
                <a:defRPr/>
              </a:pPr>
              <a:t>72</a:t>
            </a:fld>
            <a:endParaRPr lang="en-GB"/>
          </a:p>
        </p:txBody>
      </p:sp>
    </p:spTree>
    <p:extLst>
      <p:ext uri="{BB962C8B-B14F-4D97-AF65-F5344CB8AC3E}">
        <p14:creationId xmlns:p14="http://schemas.microsoft.com/office/powerpoint/2010/main" val="11044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4840D2EA-CA99-4D76-802D-EE5749EB7243}" type="slidenum">
              <a:rPr lang="en-GB" smtClean="0"/>
              <a:pPr>
                <a:defRPr/>
              </a:pPr>
              <a:t>73</a:t>
            </a:fld>
            <a:endParaRPr lang="en-GB"/>
          </a:p>
        </p:txBody>
      </p:sp>
    </p:spTree>
    <p:extLst>
      <p:ext uri="{BB962C8B-B14F-4D97-AF65-F5344CB8AC3E}">
        <p14:creationId xmlns:p14="http://schemas.microsoft.com/office/powerpoint/2010/main" val="1934852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Over 1,600 magnets lowered down shafts and cooled to -271 C to become superconducting. Two beam pipes, vacuum 10 times less than the moon</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34E0619-2FFC-4BFA-8E3B-D39710D546C8}" type="slidenum">
              <a:rPr lang="en-GB" smtClean="0">
                <a:latin typeface="Calibri" panose="020F0502020204030204" pitchFamily="34" charset="0"/>
              </a:rPr>
              <a:pPr fontAlgn="base">
                <a:spcBef>
                  <a:spcPct val="0"/>
                </a:spcBef>
                <a:spcAft>
                  <a:spcPct val="0"/>
                </a:spcAft>
              </a:pPr>
              <a:t>74</a:t>
            </a:fld>
            <a:endParaRPr lang="en-GB" smtClean="0">
              <a:latin typeface="Calibri" panose="020F0502020204030204" pitchFamily="34" charset="0"/>
            </a:endParaRPr>
          </a:p>
        </p:txBody>
      </p:sp>
    </p:spTree>
    <p:extLst>
      <p:ext uri="{BB962C8B-B14F-4D97-AF65-F5344CB8AC3E}">
        <p14:creationId xmlns:p14="http://schemas.microsoft.com/office/powerpoint/2010/main" val="38694397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C1AC281F-E302-4E5E-A2F5-E561BCA6D161}" type="slidenum">
              <a:rPr lang="en-GB" smtClean="0"/>
              <a:pPr>
                <a:defRPr/>
              </a:pPr>
              <a:t>75</a:t>
            </a:fld>
            <a:endParaRPr lang="en-GB"/>
          </a:p>
        </p:txBody>
      </p:sp>
    </p:spTree>
    <p:extLst>
      <p:ext uri="{BB962C8B-B14F-4D97-AF65-F5344CB8AC3E}">
        <p14:creationId xmlns:p14="http://schemas.microsoft.com/office/powerpoint/2010/main" val="836529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E713C08C-EE20-4F3C-BCE7-9C343C70B5F7}" type="slidenum">
              <a:rPr lang="en-GB" smtClean="0"/>
              <a:pPr>
                <a:defRPr/>
              </a:pPr>
              <a:t>76</a:t>
            </a:fld>
            <a:endParaRPr lang="en-GB"/>
          </a:p>
        </p:txBody>
      </p:sp>
    </p:spTree>
    <p:extLst>
      <p:ext uri="{BB962C8B-B14F-4D97-AF65-F5344CB8AC3E}">
        <p14:creationId xmlns:p14="http://schemas.microsoft.com/office/powerpoint/2010/main" val="131234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altLang="en-US" kern="0" dirty="0" smtClean="0"/>
              <a:t>Linking 3 distributed infrastructures </a:t>
            </a:r>
          </a:p>
          <a:p>
            <a:pPr lvl="3"/>
            <a:r>
              <a:rPr lang="en-US" altLang="en-US" kern="0" dirty="0" smtClean="0"/>
              <a:t>OSG Open Science Grid in the US</a:t>
            </a:r>
          </a:p>
          <a:p>
            <a:pPr lvl="3"/>
            <a:r>
              <a:rPr lang="en-US" altLang="en-US" kern="0" dirty="0" smtClean="0"/>
              <a:t>EGI  European Grid Infrastructure</a:t>
            </a:r>
          </a:p>
          <a:p>
            <a:pPr lvl="3"/>
            <a:r>
              <a:rPr lang="en-US" altLang="en-US" kern="0" dirty="0" smtClean="0"/>
              <a:t>NDGF Nordic Data Grid Facility</a:t>
            </a:r>
          </a:p>
          <a:p>
            <a:endParaRPr lang="en-US" dirty="0"/>
          </a:p>
        </p:txBody>
      </p:sp>
      <p:sp>
        <p:nvSpPr>
          <p:cNvPr id="4" name="Slide Number Placeholder 3"/>
          <p:cNvSpPr>
            <a:spLocks noGrp="1"/>
          </p:cNvSpPr>
          <p:nvPr>
            <p:ph type="sldNum" sz="quarter" idx="10"/>
          </p:nvPr>
        </p:nvSpPr>
        <p:spPr/>
        <p:txBody>
          <a:bodyPr/>
          <a:lstStyle/>
          <a:p>
            <a:pPr>
              <a:defRPr/>
            </a:pPr>
            <a:fld id="{10EFE23F-A03D-4E63-AE0F-105F005A0579}" type="slidenum">
              <a:rPr lang="en-US" smtClean="0"/>
              <a:pPr>
                <a:defRPr/>
              </a:pPr>
              <a:t>13</a:t>
            </a:fld>
            <a:endParaRPr lang="en-US"/>
          </a:p>
        </p:txBody>
      </p:sp>
    </p:spTree>
    <p:extLst>
      <p:ext uri="{BB962C8B-B14F-4D97-AF65-F5344CB8AC3E}">
        <p14:creationId xmlns:p14="http://schemas.microsoft.com/office/powerpoint/2010/main" val="3193960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28624EB-B634-4149-BD6A-CF0D382B70C3}" type="slidenum">
              <a:rPr lang="en-US">
                <a:solidFill>
                  <a:prstClr val="black"/>
                </a:solidFill>
              </a:rPr>
              <a:pPr/>
              <a:t>16</a:t>
            </a:fld>
            <a:endParaRPr lang="en-US">
              <a:solidFill>
                <a:prstClr val="black"/>
              </a:solidFill>
            </a:endParaRPr>
          </a:p>
        </p:txBody>
      </p:sp>
      <p:sp>
        <p:nvSpPr>
          <p:cNvPr id="9217"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9218"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7483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28624EB-B634-4149-BD6A-CF0D382B70C3}" type="slidenum">
              <a:rPr lang="en-US">
                <a:solidFill>
                  <a:prstClr val="black"/>
                </a:solidFill>
              </a:rPr>
              <a:pPr/>
              <a:t>17</a:t>
            </a:fld>
            <a:endParaRPr lang="en-US">
              <a:solidFill>
                <a:prstClr val="black"/>
              </a:solidFill>
            </a:endParaRPr>
          </a:p>
        </p:txBody>
      </p:sp>
      <p:sp>
        <p:nvSpPr>
          <p:cNvPr id="9217" name="Text Box 1"/>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9218"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7762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Recording and analysing the data takes a lot of computing power.</a:t>
            </a:r>
          </a:p>
          <a:p>
            <a:pPr eaLnBrk="1" hangingPunct="1">
              <a:spcBef>
                <a:spcPct val="0"/>
              </a:spcBef>
            </a:pPr>
            <a:endParaRPr lang="en-GB" smtClean="0"/>
          </a:p>
          <a:p>
            <a:pPr eaLnBrk="1" hangingPunct="1">
              <a:spcBef>
                <a:spcPct val="0"/>
              </a:spcBef>
            </a:pPr>
            <a:r>
              <a:rPr lang="en-GB" smtClean="0"/>
              <a:t>The CERN computer centre was built in the 1970s for mainframes and crays. Now running at 3.5MW of power, it houses 11,000 servers but is at the limit of cooling and electrical power. It is also a tourist attraction with over 80,000 visitors last year!</a:t>
            </a:r>
          </a:p>
          <a:p>
            <a:pPr eaLnBrk="1" hangingPunct="1">
              <a:spcBef>
                <a:spcPct val="0"/>
              </a:spcBef>
            </a:pPr>
            <a:endParaRPr lang="en-GB" smtClean="0"/>
          </a:p>
          <a:p>
            <a:pPr eaLnBrk="1" hangingPunct="1">
              <a:spcBef>
                <a:spcPct val="0"/>
              </a:spcBef>
            </a:pPr>
            <a:r>
              <a:rPr lang="en-GB" smtClean="0"/>
              <a:t>As you can see, racks are only partially empty in view of the limits on cooling.</a:t>
            </a:r>
          </a:p>
          <a:p>
            <a:pPr eaLnBrk="1" hangingPunct="1">
              <a:spcBef>
                <a:spcPct val="0"/>
              </a:spcBef>
            </a:pPr>
            <a:endParaRPr lang="en-GB" smtClean="0"/>
          </a:p>
          <a:p>
            <a:pPr eaLnBrk="1" hangingPunct="1">
              <a:spcBef>
                <a:spcPct val="0"/>
              </a:spcBef>
            </a:pPr>
            <a:endParaRPr lang="en-GB"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3006579-BAD6-4E12-9CFE-E88CBD688313}" type="slidenum">
              <a:rPr lang="en-GB" smtClean="0">
                <a:latin typeface="Calibri" panose="020F0502020204030204" pitchFamily="34" charset="0"/>
              </a:rPr>
              <a:pPr fontAlgn="base">
                <a:spcBef>
                  <a:spcPct val="0"/>
                </a:spcBef>
                <a:spcAft>
                  <a:spcPct val="0"/>
                </a:spcAft>
              </a:pPr>
              <a:t>18</a:t>
            </a:fld>
            <a:endParaRPr lang="en-GB" smtClean="0">
              <a:latin typeface="Calibri" panose="020F0502020204030204" pitchFamily="34" charset="0"/>
            </a:endParaRPr>
          </a:p>
        </p:txBody>
      </p:sp>
    </p:spTree>
    <p:extLst>
      <p:ext uri="{BB962C8B-B14F-4D97-AF65-F5344CB8AC3E}">
        <p14:creationId xmlns:p14="http://schemas.microsoft.com/office/powerpoint/2010/main" val="775923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These collisions produce data, lots of it. Over 100PB currently 45,000 tapes… data rates of up to 35 PB/year currently and expected to significantly increase in the next run in 2015. The data must be kept at least 20 years so we’re expecting exabytes….</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2DEE514-719E-459F-9B3B-8FCB33803849}" type="slidenum">
              <a:rPr lang="en-GB" smtClean="0">
                <a:latin typeface="Calibri" panose="020F0502020204030204" pitchFamily="34" charset="0"/>
              </a:rPr>
              <a:pPr fontAlgn="base">
                <a:spcBef>
                  <a:spcPct val="0"/>
                </a:spcBef>
                <a:spcAft>
                  <a:spcPct val="0"/>
                </a:spcAft>
              </a:pPr>
              <a:t>19</a:t>
            </a:fld>
            <a:endParaRPr lang="en-GB" smtClean="0">
              <a:latin typeface="Calibri" panose="020F0502020204030204" pitchFamily="34" charset="0"/>
            </a:endParaRPr>
          </a:p>
        </p:txBody>
      </p:sp>
    </p:spTree>
    <p:extLst>
      <p:ext uri="{BB962C8B-B14F-4D97-AF65-F5344CB8AC3E}">
        <p14:creationId xmlns:p14="http://schemas.microsoft.com/office/powerpoint/2010/main" val="2899010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bg>
      <p:bgRef idx="1001">
        <a:schemeClr val="bg2"/>
      </p:bgRef>
    </p:bg>
    <p:spTree>
      <p:nvGrpSpPr>
        <p:cNvPr id="1" name=""/>
        <p:cNvGrpSpPr/>
        <p:nvPr/>
      </p:nvGrpSpPr>
      <p:grpSpPr>
        <a:xfrm>
          <a:off x="0" y="0"/>
          <a:ext cx="0" cy="0"/>
          <a:chOff x="0" y="0"/>
          <a:chExt cx="0" cy="0"/>
        </a:xfrm>
      </p:grpSpPr>
      <p:pic>
        <p:nvPicPr>
          <p:cNvPr id="2" name="Picture 7" descr="LogoOutlineblanc.ai"/>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03600" y="1397000"/>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62764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l">
              <a:defRPr sz="900">
                <a:solidFill>
                  <a:schemeClr val="tx1">
                    <a:tint val="75000"/>
                  </a:schemeClr>
                </a:solidFill>
              </a:defRPr>
            </a:lvl1pPr>
          </a:lstStyle>
          <a:p>
            <a:pPr>
              <a:defRPr/>
            </a:pPr>
            <a:r>
              <a:rPr lang="en-US" smtClean="0"/>
              <a:t>01/09/2014</a:t>
            </a:r>
            <a:endParaRPr lang="en-US" dirty="0"/>
          </a:p>
        </p:txBody>
      </p:sp>
      <p:sp>
        <p:nvSpPr>
          <p:cNvPr id="3" name="Footer Placeholder 2"/>
          <p:cNvSpPr>
            <a:spLocks noGrp="1"/>
          </p:cNvSpPr>
          <p:nvPr>
            <p:ph type="ftr" sz="quarter" idx="11"/>
          </p:nvPr>
        </p:nvSpPr>
        <p:spPr/>
        <p:txBody>
          <a:bodyPr/>
          <a:lstStyle>
            <a:lvl1pPr algn="ctr">
              <a:defRPr sz="900">
                <a:solidFill>
                  <a:schemeClr val="tx1">
                    <a:tint val="75000"/>
                  </a:schemeClr>
                </a:solidFill>
              </a:defRPr>
            </a:lvl1pPr>
          </a:lstStyle>
          <a:p>
            <a:pPr>
              <a:defRPr/>
            </a:pPr>
            <a:r>
              <a:rPr lang="en-GB" smtClean="0"/>
              <a:t>LHC Computing : Clouds and Agility</a:t>
            </a:r>
            <a:endParaRPr lang="en-US" dirty="0"/>
          </a:p>
        </p:txBody>
      </p:sp>
      <p:sp>
        <p:nvSpPr>
          <p:cNvPr id="4" name="Slide Number Placeholder 3"/>
          <p:cNvSpPr>
            <a:spLocks noGrp="1"/>
          </p:cNvSpPr>
          <p:nvPr>
            <p:ph type="sldNum" sz="quarter" idx="12"/>
          </p:nvPr>
        </p:nvSpPr>
        <p:spPr/>
        <p:txBody>
          <a:bodyPr/>
          <a:lstStyle>
            <a:lvl1pPr algn="r">
              <a:defRPr sz="900">
                <a:solidFill>
                  <a:schemeClr val="tx1">
                    <a:tint val="75000"/>
                  </a:schemeClr>
                </a:solidFill>
              </a:defRPr>
            </a:lvl1pPr>
          </a:lstStyle>
          <a:p>
            <a:pPr>
              <a:defRPr/>
            </a:pPr>
            <a:fld id="{0ED90B86-3BC3-42F2-917C-22335C03B90B}" type="slidenum">
              <a:rPr lang="en-US"/>
              <a:pPr>
                <a:defRPr/>
              </a:pPr>
              <a:t>‹#›</a:t>
            </a:fld>
            <a:endParaRPr lang="en-US" dirty="0"/>
          </a:p>
        </p:txBody>
      </p:sp>
    </p:spTree>
    <p:extLst>
      <p:ext uri="{BB962C8B-B14F-4D97-AF65-F5344CB8AC3E}">
        <p14:creationId xmlns:p14="http://schemas.microsoft.com/office/powerpoint/2010/main" val="362081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889146"/>
            <a:ext cx="3200400" cy="547688"/>
          </a:xfrm>
        </p:spPr>
        <p:txBody>
          <a:bodyPr tIns="0" bIns="0" anchor="t"/>
          <a:lstStyle>
            <a:lvl1pPr algn="l">
              <a:buNone/>
              <a:defRPr sz="1800" b="1">
                <a:solidFill>
                  <a:schemeClr val="tx1"/>
                </a:solidFill>
              </a:defRPr>
            </a:lvl1pPr>
          </a:lstStyle>
          <a:p>
            <a:r>
              <a:rPr lang="fr-CH" smtClean="0"/>
              <a:t>Click to edit Master title style</a:t>
            </a:r>
            <a:endParaRPr lang="en-US" dirty="0"/>
          </a:p>
        </p:txBody>
      </p:sp>
      <p:sp>
        <p:nvSpPr>
          <p:cNvPr id="3" name="Espace réservé du texte 2"/>
          <p:cNvSpPr>
            <a:spLocks noGrp="1"/>
          </p:cNvSpPr>
          <p:nvPr>
            <p:ph type="body" idx="2"/>
          </p:nvPr>
        </p:nvSpPr>
        <p:spPr>
          <a:xfrm>
            <a:off x="457200" y="160818"/>
            <a:ext cx="2743200" cy="6858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fr-CH" smtClean="0"/>
              <a:t>Click to edit Master text styles</a:t>
            </a:r>
          </a:p>
        </p:txBody>
      </p:sp>
      <p:sp>
        <p:nvSpPr>
          <p:cNvPr id="4" name="Espace réservé du contenu 3"/>
          <p:cNvSpPr>
            <a:spLocks noGrp="1"/>
          </p:cNvSpPr>
          <p:nvPr>
            <p:ph sz="half" idx="1"/>
          </p:nvPr>
        </p:nvSpPr>
        <p:spPr>
          <a:xfrm>
            <a:off x="457200" y="1485900"/>
            <a:ext cx="7086600" cy="2857500"/>
          </a:xfrm>
        </p:spPr>
        <p:txBody>
          <a:bodyPr/>
          <a:lstStyle>
            <a:lvl1pPr>
              <a:defRPr sz="2800"/>
            </a:lvl1pPr>
            <a:lvl2pPr>
              <a:defRPr sz="2400"/>
            </a:lvl2pPr>
            <a:lvl3pPr>
              <a:defRPr sz="2200"/>
            </a:lvl3pPr>
            <a:lvl4pPr>
              <a:defRPr sz="2000"/>
            </a:lvl4pPr>
            <a:lvl5pPr>
              <a:defRPr sz="2000"/>
            </a:lvl5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1"/>
          <p:cNvSpPr>
            <a:spLocks noGrp="1"/>
          </p:cNvSpPr>
          <p:nvPr>
            <p:ph type="dt" sz="half" idx="10"/>
          </p:nvPr>
        </p:nvSpPr>
        <p:spPr/>
        <p:txBody>
          <a:bodyPr/>
          <a:lstStyle>
            <a:lvl1pPr algn="l">
              <a:defRPr sz="900">
                <a:solidFill>
                  <a:schemeClr val="tx1">
                    <a:tint val="75000"/>
                  </a:schemeClr>
                </a:solidFill>
              </a:defRPr>
            </a:lvl1pPr>
          </a:lstStyle>
          <a:p>
            <a:pPr>
              <a:defRPr/>
            </a:pPr>
            <a:r>
              <a:rPr lang="en-US" smtClean="0"/>
              <a:t>01/09/2014</a:t>
            </a:r>
            <a:endParaRPr lang="en-US" dirty="0"/>
          </a:p>
        </p:txBody>
      </p:sp>
      <p:sp>
        <p:nvSpPr>
          <p:cNvPr id="6" name="Footer Placeholder 2"/>
          <p:cNvSpPr>
            <a:spLocks noGrp="1"/>
          </p:cNvSpPr>
          <p:nvPr>
            <p:ph type="ftr" sz="quarter" idx="11"/>
          </p:nvPr>
        </p:nvSpPr>
        <p:spPr/>
        <p:txBody>
          <a:bodyPr/>
          <a:lstStyle>
            <a:lvl1pPr algn="ctr">
              <a:defRPr sz="900">
                <a:solidFill>
                  <a:schemeClr val="tx1">
                    <a:tint val="75000"/>
                  </a:schemeClr>
                </a:solidFill>
              </a:defRPr>
            </a:lvl1pPr>
          </a:lstStyle>
          <a:p>
            <a:pPr>
              <a:defRPr/>
            </a:pPr>
            <a:r>
              <a:rPr lang="en-GB" smtClean="0"/>
              <a:t>LHC Computing : Clouds and Agility</a:t>
            </a:r>
            <a:endParaRPr lang="en-US" dirty="0"/>
          </a:p>
        </p:txBody>
      </p:sp>
      <p:sp>
        <p:nvSpPr>
          <p:cNvPr id="7" name="Slide Number Placeholder 3"/>
          <p:cNvSpPr>
            <a:spLocks noGrp="1"/>
          </p:cNvSpPr>
          <p:nvPr>
            <p:ph type="sldNum" sz="quarter" idx="12"/>
          </p:nvPr>
        </p:nvSpPr>
        <p:spPr/>
        <p:txBody>
          <a:bodyPr/>
          <a:lstStyle>
            <a:lvl1pPr algn="r">
              <a:defRPr sz="900">
                <a:solidFill>
                  <a:schemeClr val="tx1">
                    <a:tint val="75000"/>
                  </a:schemeClr>
                </a:solidFill>
              </a:defRPr>
            </a:lvl1pPr>
          </a:lstStyle>
          <a:p>
            <a:pPr>
              <a:defRPr/>
            </a:pPr>
            <a:fld id="{AAC2A40F-F5D1-4EEC-8711-DFBB496D25CB}" type="slidenum">
              <a:rPr lang="en-US"/>
              <a:pPr>
                <a:defRPr/>
              </a:pPr>
              <a:t>‹#›</a:t>
            </a:fld>
            <a:endParaRPr lang="en-US" dirty="0"/>
          </a:p>
        </p:txBody>
      </p:sp>
    </p:spTree>
    <p:extLst>
      <p:ext uri="{BB962C8B-B14F-4D97-AF65-F5344CB8AC3E}">
        <p14:creationId xmlns:p14="http://schemas.microsoft.com/office/powerpoint/2010/main" val="1469528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279282"/>
            <a:ext cx="3053868" cy="940356"/>
          </a:xfrm>
        </p:spPr>
        <p:txBody>
          <a:bodyPr anchor="b"/>
          <a:lstStyle>
            <a:lvl1pPr algn="l">
              <a:buNone/>
              <a:defRPr sz="2200" b="1">
                <a:solidFill>
                  <a:schemeClr val="tx1"/>
                </a:solidFill>
              </a:defRPr>
            </a:lvl1pPr>
          </a:lstStyle>
          <a:p>
            <a:r>
              <a:rPr lang="fr-CH" smtClean="0"/>
              <a:t>Click to edit Master title style</a:t>
            </a:r>
            <a:endParaRPr lang="en-US"/>
          </a:p>
        </p:txBody>
      </p:sp>
      <p:sp>
        <p:nvSpPr>
          <p:cNvPr id="3" name="Espace réservé pour une image  2"/>
          <p:cNvSpPr>
            <a:spLocks noGrp="1"/>
          </p:cNvSpPr>
          <p:nvPr>
            <p:ph type="pic" idx="1"/>
          </p:nvPr>
        </p:nvSpPr>
        <p:spPr>
          <a:xfrm>
            <a:off x="558797" y="601648"/>
            <a:ext cx="4759514" cy="3569636"/>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normAutofit/>
          </a:bodyPr>
          <a:lstStyle>
            <a:lvl1pPr marL="0" indent="0">
              <a:buNone/>
              <a:defRPr sz="3200"/>
            </a:lvl1pPr>
          </a:lstStyle>
          <a:p>
            <a:pPr lvl="0"/>
            <a:r>
              <a:rPr lang="fr-CH" noProof="0" smtClean="0"/>
              <a:t>Drag picture to placeholder or click icon to add</a:t>
            </a:r>
            <a:endParaRPr lang="en-US" noProof="0" dirty="0"/>
          </a:p>
        </p:txBody>
      </p:sp>
      <p:sp>
        <p:nvSpPr>
          <p:cNvPr id="4" name="Espace réservé du texte 3"/>
          <p:cNvSpPr>
            <a:spLocks noGrp="1"/>
          </p:cNvSpPr>
          <p:nvPr>
            <p:ph type="body" sz="half" idx="2"/>
          </p:nvPr>
        </p:nvSpPr>
        <p:spPr>
          <a:xfrm>
            <a:off x="5556734" y="2249074"/>
            <a:ext cx="3053866" cy="199761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fr-CH" smtClean="0"/>
              <a:t>Click to edit Master text styles</a:t>
            </a:r>
          </a:p>
        </p:txBody>
      </p:sp>
      <p:sp>
        <p:nvSpPr>
          <p:cNvPr id="5" name="Date Placeholder 1"/>
          <p:cNvSpPr>
            <a:spLocks noGrp="1"/>
          </p:cNvSpPr>
          <p:nvPr>
            <p:ph type="dt" sz="half" idx="10"/>
          </p:nvPr>
        </p:nvSpPr>
        <p:spPr/>
        <p:txBody>
          <a:bodyPr/>
          <a:lstStyle>
            <a:lvl1pPr algn="l">
              <a:defRPr sz="900">
                <a:solidFill>
                  <a:schemeClr val="tx1">
                    <a:tint val="75000"/>
                  </a:schemeClr>
                </a:solidFill>
              </a:defRPr>
            </a:lvl1pPr>
          </a:lstStyle>
          <a:p>
            <a:pPr>
              <a:defRPr/>
            </a:pPr>
            <a:r>
              <a:rPr lang="en-US" smtClean="0"/>
              <a:t>01/09/2014</a:t>
            </a:r>
            <a:endParaRPr lang="en-US" dirty="0"/>
          </a:p>
        </p:txBody>
      </p:sp>
      <p:sp>
        <p:nvSpPr>
          <p:cNvPr id="6" name="Footer Placeholder 2"/>
          <p:cNvSpPr>
            <a:spLocks noGrp="1"/>
          </p:cNvSpPr>
          <p:nvPr>
            <p:ph type="ftr" sz="quarter" idx="11"/>
          </p:nvPr>
        </p:nvSpPr>
        <p:spPr/>
        <p:txBody>
          <a:bodyPr/>
          <a:lstStyle>
            <a:lvl1pPr algn="ctr">
              <a:defRPr sz="900">
                <a:solidFill>
                  <a:schemeClr val="tx1">
                    <a:tint val="75000"/>
                  </a:schemeClr>
                </a:solidFill>
              </a:defRPr>
            </a:lvl1pPr>
          </a:lstStyle>
          <a:p>
            <a:pPr>
              <a:defRPr/>
            </a:pPr>
            <a:r>
              <a:rPr lang="en-GB" smtClean="0"/>
              <a:t>LHC Computing : Clouds and Agility</a:t>
            </a:r>
            <a:endParaRPr lang="en-US" dirty="0"/>
          </a:p>
        </p:txBody>
      </p:sp>
      <p:sp>
        <p:nvSpPr>
          <p:cNvPr id="7" name="Slide Number Placeholder 3"/>
          <p:cNvSpPr>
            <a:spLocks noGrp="1"/>
          </p:cNvSpPr>
          <p:nvPr>
            <p:ph type="sldNum" sz="quarter" idx="12"/>
          </p:nvPr>
        </p:nvSpPr>
        <p:spPr/>
        <p:txBody>
          <a:bodyPr/>
          <a:lstStyle>
            <a:lvl1pPr algn="r">
              <a:defRPr sz="900">
                <a:solidFill>
                  <a:schemeClr val="tx1">
                    <a:tint val="75000"/>
                  </a:schemeClr>
                </a:solidFill>
              </a:defRPr>
            </a:lvl1pPr>
          </a:lstStyle>
          <a:p>
            <a:pPr>
              <a:defRPr/>
            </a:pPr>
            <a:fld id="{7DF621D6-DA5F-4BA3-9AB1-8085C0884CE1}" type="slidenum">
              <a:rPr lang="en-US"/>
              <a:pPr>
                <a:defRPr/>
              </a:pPr>
              <a:t>‹#›</a:t>
            </a:fld>
            <a:endParaRPr lang="en-US" dirty="0"/>
          </a:p>
        </p:txBody>
      </p:sp>
    </p:spTree>
    <p:extLst>
      <p:ext uri="{BB962C8B-B14F-4D97-AF65-F5344CB8AC3E}">
        <p14:creationId xmlns:p14="http://schemas.microsoft.com/office/powerpoint/2010/main" val="2575200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mtClean="0"/>
              <a:t>Click to edit Master title style</a:t>
            </a:r>
            <a:endParaRPr lang="en-US"/>
          </a:p>
        </p:txBody>
      </p:sp>
      <p:sp>
        <p:nvSpPr>
          <p:cNvPr id="3" name="Espace réservé du texte vertical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1"/>
          <p:cNvSpPr>
            <a:spLocks noGrp="1"/>
          </p:cNvSpPr>
          <p:nvPr>
            <p:ph type="dt" sz="half" idx="10"/>
          </p:nvPr>
        </p:nvSpPr>
        <p:spPr/>
        <p:txBody>
          <a:bodyPr/>
          <a:lstStyle>
            <a:lvl1pPr algn="l">
              <a:defRPr sz="900">
                <a:solidFill>
                  <a:schemeClr val="tx1">
                    <a:tint val="75000"/>
                  </a:schemeClr>
                </a:solidFill>
              </a:defRPr>
            </a:lvl1pPr>
          </a:lstStyle>
          <a:p>
            <a:pPr>
              <a:defRPr/>
            </a:pPr>
            <a:r>
              <a:rPr lang="en-US" smtClean="0"/>
              <a:t>01/09/2014</a:t>
            </a:r>
            <a:endParaRPr lang="en-US" dirty="0"/>
          </a:p>
        </p:txBody>
      </p:sp>
      <p:sp>
        <p:nvSpPr>
          <p:cNvPr id="5" name="Footer Placeholder 2"/>
          <p:cNvSpPr>
            <a:spLocks noGrp="1"/>
          </p:cNvSpPr>
          <p:nvPr>
            <p:ph type="ftr" sz="quarter" idx="11"/>
          </p:nvPr>
        </p:nvSpPr>
        <p:spPr/>
        <p:txBody>
          <a:bodyPr/>
          <a:lstStyle>
            <a:lvl1pPr algn="ctr">
              <a:defRPr sz="900">
                <a:solidFill>
                  <a:schemeClr val="tx1">
                    <a:tint val="75000"/>
                  </a:schemeClr>
                </a:solidFill>
              </a:defRPr>
            </a:lvl1pPr>
          </a:lstStyle>
          <a:p>
            <a:pPr>
              <a:defRPr/>
            </a:pPr>
            <a:r>
              <a:rPr lang="en-GB" smtClean="0"/>
              <a:t>LHC Computing : Clouds and Agility</a:t>
            </a:r>
            <a:endParaRPr lang="en-US" dirty="0"/>
          </a:p>
        </p:txBody>
      </p:sp>
      <p:sp>
        <p:nvSpPr>
          <p:cNvPr id="6" name="Slide Number Placeholder 3"/>
          <p:cNvSpPr>
            <a:spLocks noGrp="1"/>
          </p:cNvSpPr>
          <p:nvPr>
            <p:ph type="sldNum" sz="quarter" idx="12"/>
          </p:nvPr>
        </p:nvSpPr>
        <p:spPr/>
        <p:txBody>
          <a:bodyPr/>
          <a:lstStyle>
            <a:lvl1pPr algn="r">
              <a:defRPr sz="900">
                <a:solidFill>
                  <a:schemeClr val="tx1">
                    <a:tint val="75000"/>
                  </a:schemeClr>
                </a:solidFill>
              </a:defRPr>
            </a:lvl1pPr>
          </a:lstStyle>
          <a:p>
            <a:pPr>
              <a:defRPr/>
            </a:pPr>
            <a:fld id="{9D4696F6-C0C8-461E-AD43-B26460A6D640}" type="slidenum">
              <a:rPr lang="en-US"/>
              <a:pPr>
                <a:defRPr/>
              </a:pPr>
              <a:t>‹#›</a:t>
            </a:fld>
            <a:endParaRPr lang="en-US" dirty="0"/>
          </a:p>
        </p:txBody>
      </p:sp>
    </p:spTree>
    <p:extLst>
      <p:ext uri="{BB962C8B-B14F-4D97-AF65-F5344CB8AC3E}">
        <p14:creationId xmlns:p14="http://schemas.microsoft.com/office/powerpoint/2010/main" val="3388839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CH" smtClean="0"/>
              <a:t>Click to edit Master title style</a:t>
            </a:r>
            <a:endParaRPr lang="en-US"/>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1"/>
          <p:cNvSpPr>
            <a:spLocks noGrp="1"/>
          </p:cNvSpPr>
          <p:nvPr>
            <p:ph type="dt" sz="half" idx="10"/>
          </p:nvPr>
        </p:nvSpPr>
        <p:spPr/>
        <p:txBody>
          <a:bodyPr/>
          <a:lstStyle>
            <a:lvl1pPr algn="l">
              <a:defRPr sz="900">
                <a:solidFill>
                  <a:schemeClr val="tx1">
                    <a:tint val="75000"/>
                  </a:schemeClr>
                </a:solidFill>
              </a:defRPr>
            </a:lvl1pPr>
          </a:lstStyle>
          <a:p>
            <a:pPr>
              <a:defRPr/>
            </a:pPr>
            <a:r>
              <a:rPr lang="en-US" smtClean="0"/>
              <a:t>01/09/2014</a:t>
            </a:r>
            <a:endParaRPr lang="en-US" dirty="0"/>
          </a:p>
        </p:txBody>
      </p:sp>
      <p:sp>
        <p:nvSpPr>
          <p:cNvPr id="5" name="Footer Placeholder 2"/>
          <p:cNvSpPr>
            <a:spLocks noGrp="1"/>
          </p:cNvSpPr>
          <p:nvPr>
            <p:ph type="ftr" sz="quarter" idx="11"/>
          </p:nvPr>
        </p:nvSpPr>
        <p:spPr/>
        <p:txBody>
          <a:bodyPr/>
          <a:lstStyle>
            <a:lvl1pPr algn="ctr">
              <a:defRPr sz="900">
                <a:solidFill>
                  <a:schemeClr val="tx1">
                    <a:tint val="75000"/>
                  </a:schemeClr>
                </a:solidFill>
              </a:defRPr>
            </a:lvl1pPr>
          </a:lstStyle>
          <a:p>
            <a:pPr>
              <a:defRPr/>
            </a:pPr>
            <a:r>
              <a:rPr lang="en-GB" smtClean="0"/>
              <a:t>LHC Computing : Clouds and Agility</a:t>
            </a:r>
            <a:endParaRPr lang="en-US" dirty="0"/>
          </a:p>
        </p:txBody>
      </p:sp>
      <p:sp>
        <p:nvSpPr>
          <p:cNvPr id="6" name="Slide Number Placeholder 3"/>
          <p:cNvSpPr>
            <a:spLocks noGrp="1"/>
          </p:cNvSpPr>
          <p:nvPr>
            <p:ph type="sldNum" sz="quarter" idx="12"/>
          </p:nvPr>
        </p:nvSpPr>
        <p:spPr/>
        <p:txBody>
          <a:bodyPr/>
          <a:lstStyle>
            <a:lvl1pPr algn="r">
              <a:defRPr sz="900">
                <a:solidFill>
                  <a:schemeClr val="tx1">
                    <a:tint val="75000"/>
                  </a:schemeClr>
                </a:solidFill>
              </a:defRPr>
            </a:lvl1pPr>
          </a:lstStyle>
          <a:p>
            <a:pPr>
              <a:defRPr/>
            </a:pPr>
            <a:fld id="{4B8B3C6D-05A5-4826-9715-3B85FE9A288D}" type="slidenum">
              <a:rPr lang="en-US"/>
              <a:pPr>
                <a:defRPr/>
              </a:pPr>
              <a:t>‹#›</a:t>
            </a:fld>
            <a:endParaRPr lang="en-US" dirty="0"/>
          </a:p>
        </p:txBody>
      </p:sp>
    </p:spTree>
    <p:extLst>
      <p:ext uri="{BB962C8B-B14F-4D97-AF65-F5344CB8AC3E}">
        <p14:creationId xmlns:p14="http://schemas.microsoft.com/office/powerpoint/2010/main" val="1723253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Ref idx="1001">
        <a:schemeClr val="bg2"/>
      </p:bgRef>
    </p:bg>
    <p:spTree>
      <p:nvGrpSpPr>
        <p:cNvPr id="1" name=""/>
        <p:cNvGrpSpPr/>
        <p:nvPr/>
      </p:nvGrpSpPr>
      <p:grpSpPr>
        <a:xfrm>
          <a:off x="0" y="0"/>
          <a:ext cx="0" cy="0"/>
          <a:chOff x="0" y="0"/>
          <a:chExt cx="0" cy="0"/>
        </a:xfrm>
      </p:grpSpPr>
      <p:pic>
        <p:nvPicPr>
          <p:cNvPr id="2" name="Image 2" descr="LOGOfin.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95738" y="2027238"/>
            <a:ext cx="1173162"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91941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Ref idx="1001">
        <a:schemeClr val="bg2"/>
      </p:bgRef>
    </p:bg>
    <p:spTree>
      <p:nvGrpSpPr>
        <p:cNvPr id="1" name=""/>
        <p:cNvGrpSpPr/>
        <p:nvPr/>
      </p:nvGrpSpPr>
      <p:grpSpPr>
        <a:xfrm>
          <a:off x="0" y="0"/>
          <a:ext cx="0" cy="0"/>
          <a:chOff x="0" y="0"/>
          <a:chExt cx="0" cy="0"/>
        </a:xfrm>
      </p:grpSpPr>
      <p:pic>
        <p:nvPicPr>
          <p:cNvPr id="2" name="Picture 7" descr="Logooutlinewww.ai"/>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73438" y="771525"/>
            <a:ext cx="23971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3515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bg>
      <p:bgPr>
        <a:solidFill>
          <a:schemeClr val="tx1"/>
        </a:solidFill>
        <a:effectLst/>
      </p:bgPr>
    </p:bg>
    <p:spTree>
      <p:nvGrpSpPr>
        <p:cNvPr id="1" name=""/>
        <p:cNvGrpSpPr/>
        <p:nvPr/>
      </p:nvGrpSpPr>
      <p:grpSpPr>
        <a:xfrm>
          <a:off x="0" y="0"/>
          <a:ext cx="0" cy="0"/>
          <a:chOff x="0" y="0"/>
          <a:chExt cx="0" cy="0"/>
        </a:xfrm>
      </p:grpSpPr>
      <p:pic>
        <p:nvPicPr>
          <p:cNvPr id="2" name="Picture 7" descr="LogoOutline.ai"/>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11525" y="1311275"/>
            <a:ext cx="25209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6752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spTree>
      <p:nvGrpSpPr>
        <p:cNvPr id="1" name=""/>
        <p:cNvGrpSpPr/>
        <p:nvPr/>
      </p:nvGrpSpPr>
      <p:grpSpPr>
        <a:xfrm>
          <a:off x="0" y="0"/>
          <a:ext cx="0" cy="0"/>
          <a:chOff x="0" y="0"/>
          <a:chExt cx="0" cy="0"/>
        </a:xfrm>
      </p:grpSpPr>
      <p:pic>
        <p:nvPicPr>
          <p:cNvPr id="2" name="Picture 7" descr="LogoBadgewww.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73438" y="771525"/>
            <a:ext cx="23971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96967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lang="fr-CH" smtClean="0"/>
              <a:t>Click to edit Master title style</a:t>
            </a:r>
            <a:endParaRPr lang="en-US"/>
          </a:p>
        </p:txBody>
      </p:sp>
      <p:sp>
        <p:nvSpPr>
          <p:cNvPr id="3" name="Espace réservé du contenu 2"/>
          <p:cNvSpPr>
            <a:spLocks noGrp="1"/>
          </p:cNvSpPr>
          <p:nvPr>
            <p:ph idx="1"/>
          </p:nvPr>
        </p:nvSpPr>
        <p:spPr/>
        <p:txBody>
          <a:bodyPr/>
          <a:lstStyle>
            <a:lvl1pPr>
              <a:buClrTx/>
              <a:defRPr/>
            </a:lvl1pPr>
            <a:lvl2pPr>
              <a:buClrTx/>
              <a:defRPr/>
            </a:lvl2pPr>
          </a:lstStyle>
          <a:p>
            <a:pPr lvl="0"/>
            <a:r>
              <a:rPr lang="fr-CH" dirty="0" smtClean="0"/>
              <a:t>Click to </a:t>
            </a:r>
            <a:r>
              <a:rPr lang="fr-CH" dirty="0" err="1" smtClean="0"/>
              <a:t>edit</a:t>
            </a:r>
            <a:r>
              <a:rPr lang="fr-CH" dirty="0" smtClean="0"/>
              <a:t> Master </a:t>
            </a:r>
            <a:r>
              <a:rPr lang="fr-CH" dirty="0" err="1" smtClean="0"/>
              <a:t>text</a:t>
            </a:r>
            <a:r>
              <a:rPr lang="fr-CH" dirty="0" smtClean="0"/>
              <a:t> styles</a:t>
            </a:r>
          </a:p>
          <a:p>
            <a:pPr lvl="1"/>
            <a:r>
              <a:rPr lang="fr-CH" dirty="0" smtClean="0"/>
              <a:t>Second </a:t>
            </a:r>
            <a:r>
              <a:rPr lang="fr-CH" dirty="0" err="1" smtClean="0"/>
              <a:t>level</a:t>
            </a:r>
            <a:endParaRPr lang="fr-CH" dirty="0" smtClean="0"/>
          </a:p>
          <a:p>
            <a:pPr lvl="2"/>
            <a:r>
              <a:rPr lang="fr-CH" dirty="0" err="1" smtClean="0"/>
              <a:t>Third</a:t>
            </a:r>
            <a:r>
              <a:rPr lang="fr-CH" dirty="0" smtClean="0"/>
              <a:t> </a:t>
            </a:r>
            <a:r>
              <a:rPr lang="fr-CH" dirty="0" err="1" smtClean="0"/>
              <a:t>level</a:t>
            </a:r>
            <a:endParaRPr lang="fr-CH" dirty="0" smtClean="0"/>
          </a:p>
          <a:p>
            <a:pPr lvl="3"/>
            <a:r>
              <a:rPr lang="fr-CH" dirty="0" err="1" smtClean="0"/>
              <a:t>Fourth</a:t>
            </a:r>
            <a:r>
              <a:rPr lang="fr-CH" dirty="0" smtClean="0"/>
              <a:t> </a:t>
            </a:r>
            <a:r>
              <a:rPr lang="fr-CH" dirty="0" err="1" smtClean="0"/>
              <a:t>level</a:t>
            </a:r>
            <a:endParaRPr lang="fr-CH" dirty="0" smtClean="0"/>
          </a:p>
          <a:p>
            <a:pPr lvl="4"/>
            <a:r>
              <a:rPr lang="fr-CH" dirty="0" err="1" smtClean="0"/>
              <a:t>Fifth</a:t>
            </a:r>
            <a:r>
              <a:rPr lang="fr-CH" dirty="0" smtClean="0"/>
              <a:t> </a:t>
            </a:r>
            <a:r>
              <a:rPr lang="fr-CH" dirty="0" err="1" smtClean="0"/>
              <a:t>level</a:t>
            </a:r>
            <a:endParaRPr lang="en-US" dirty="0"/>
          </a:p>
        </p:txBody>
      </p:sp>
      <p:sp>
        <p:nvSpPr>
          <p:cNvPr id="4" name="Date Placeholder 1"/>
          <p:cNvSpPr>
            <a:spLocks noGrp="1"/>
          </p:cNvSpPr>
          <p:nvPr>
            <p:ph type="dt" sz="half" idx="10"/>
          </p:nvPr>
        </p:nvSpPr>
        <p:spPr/>
        <p:txBody>
          <a:bodyPr/>
          <a:lstStyle>
            <a:lvl1pPr algn="l">
              <a:defRPr sz="900">
                <a:solidFill>
                  <a:schemeClr val="tx1">
                    <a:tint val="75000"/>
                  </a:schemeClr>
                </a:solidFill>
              </a:defRPr>
            </a:lvl1pPr>
          </a:lstStyle>
          <a:p>
            <a:pPr>
              <a:defRPr/>
            </a:pPr>
            <a:r>
              <a:rPr lang="en-US" smtClean="0"/>
              <a:t>01/09/2014</a:t>
            </a:r>
            <a:endParaRPr lang="en-US" dirty="0"/>
          </a:p>
        </p:txBody>
      </p:sp>
      <p:sp>
        <p:nvSpPr>
          <p:cNvPr id="5" name="Footer Placeholder 2"/>
          <p:cNvSpPr>
            <a:spLocks noGrp="1"/>
          </p:cNvSpPr>
          <p:nvPr>
            <p:ph type="ftr" sz="quarter" idx="11"/>
          </p:nvPr>
        </p:nvSpPr>
        <p:spPr/>
        <p:txBody>
          <a:bodyPr/>
          <a:lstStyle>
            <a:lvl1pPr algn="ctr">
              <a:defRPr sz="900">
                <a:solidFill>
                  <a:schemeClr val="tx1">
                    <a:tint val="75000"/>
                  </a:schemeClr>
                </a:solidFill>
              </a:defRPr>
            </a:lvl1pPr>
          </a:lstStyle>
          <a:p>
            <a:pPr>
              <a:defRPr/>
            </a:pPr>
            <a:r>
              <a:rPr lang="en-GB" smtClean="0"/>
              <a:t>LHC Computing : Clouds and Agility</a:t>
            </a:r>
            <a:endParaRPr lang="en-US" dirty="0"/>
          </a:p>
        </p:txBody>
      </p:sp>
      <p:sp>
        <p:nvSpPr>
          <p:cNvPr id="6" name="Slide Number Placeholder 3"/>
          <p:cNvSpPr>
            <a:spLocks noGrp="1"/>
          </p:cNvSpPr>
          <p:nvPr>
            <p:ph type="sldNum" sz="quarter" idx="12"/>
          </p:nvPr>
        </p:nvSpPr>
        <p:spPr/>
        <p:txBody>
          <a:bodyPr/>
          <a:lstStyle>
            <a:lvl1pPr algn="r">
              <a:defRPr sz="900">
                <a:solidFill>
                  <a:schemeClr val="tx1">
                    <a:tint val="75000"/>
                  </a:schemeClr>
                </a:solidFill>
              </a:defRPr>
            </a:lvl1pPr>
          </a:lstStyle>
          <a:p>
            <a:pPr>
              <a:defRPr/>
            </a:pPr>
            <a:fld id="{6BA91F98-CA46-49DB-8D9E-426170E7487C}" type="slidenum">
              <a:rPr lang="en-US"/>
              <a:pPr>
                <a:defRPr/>
              </a:pPr>
              <a:t>‹#›</a:t>
            </a:fld>
            <a:endParaRPr lang="en-US" dirty="0"/>
          </a:p>
        </p:txBody>
      </p:sp>
    </p:spTree>
    <p:extLst>
      <p:ext uri="{BB962C8B-B14F-4D97-AF65-F5344CB8AC3E}">
        <p14:creationId xmlns:p14="http://schemas.microsoft.com/office/powerpoint/2010/main" val="79234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1886864"/>
            <a:ext cx="8265984" cy="1369772"/>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lang="fr-CH" smtClean="0"/>
              <a:t>Click to edit Master title style</a:t>
            </a:r>
            <a:endParaRPr lang="en-US" dirty="0"/>
          </a:p>
        </p:txBody>
      </p:sp>
      <p:sp>
        <p:nvSpPr>
          <p:cNvPr id="3" name="Espace réservé du texte 2"/>
          <p:cNvSpPr>
            <a:spLocks noGrp="1"/>
          </p:cNvSpPr>
          <p:nvPr>
            <p:ph type="body" idx="1"/>
          </p:nvPr>
        </p:nvSpPr>
        <p:spPr>
          <a:xfrm>
            <a:off x="431800" y="997402"/>
            <a:ext cx="6629400" cy="800016"/>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CH" smtClean="0"/>
              <a:t>Click to edit Master text styles</a:t>
            </a:r>
          </a:p>
        </p:txBody>
      </p:sp>
      <p:sp>
        <p:nvSpPr>
          <p:cNvPr id="4" name="Date Placeholder 1"/>
          <p:cNvSpPr>
            <a:spLocks noGrp="1"/>
          </p:cNvSpPr>
          <p:nvPr>
            <p:ph type="dt" sz="half" idx="10"/>
          </p:nvPr>
        </p:nvSpPr>
        <p:spPr/>
        <p:txBody>
          <a:bodyPr/>
          <a:lstStyle>
            <a:lvl1pPr algn="l">
              <a:defRPr sz="900">
                <a:solidFill>
                  <a:schemeClr val="tx1">
                    <a:tint val="75000"/>
                  </a:schemeClr>
                </a:solidFill>
              </a:defRPr>
            </a:lvl1pPr>
          </a:lstStyle>
          <a:p>
            <a:pPr>
              <a:defRPr/>
            </a:pPr>
            <a:r>
              <a:rPr lang="en-US" smtClean="0"/>
              <a:t>01/09/2014</a:t>
            </a:r>
            <a:endParaRPr lang="en-US" dirty="0"/>
          </a:p>
        </p:txBody>
      </p:sp>
      <p:sp>
        <p:nvSpPr>
          <p:cNvPr id="5" name="Footer Placeholder 2"/>
          <p:cNvSpPr>
            <a:spLocks noGrp="1"/>
          </p:cNvSpPr>
          <p:nvPr>
            <p:ph type="ftr" sz="quarter" idx="11"/>
          </p:nvPr>
        </p:nvSpPr>
        <p:spPr/>
        <p:txBody>
          <a:bodyPr/>
          <a:lstStyle>
            <a:lvl1pPr algn="ctr">
              <a:defRPr sz="900">
                <a:solidFill>
                  <a:schemeClr val="tx1">
                    <a:tint val="75000"/>
                  </a:schemeClr>
                </a:solidFill>
              </a:defRPr>
            </a:lvl1pPr>
          </a:lstStyle>
          <a:p>
            <a:pPr>
              <a:defRPr/>
            </a:pPr>
            <a:r>
              <a:rPr lang="en-GB" smtClean="0"/>
              <a:t>LHC Computing : Clouds and Agility</a:t>
            </a:r>
            <a:endParaRPr lang="en-US" dirty="0"/>
          </a:p>
        </p:txBody>
      </p:sp>
      <p:sp>
        <p:nvSpPr>
          <p:cNvPr id="6" name="Slide Number Placeholder 3"/>
          <p:cNvSpPr>
            <a:spLocks noGrp="1"/>
          </p:cNvSpPr>
          <p:nvPr>
            <p:ph type="sldNum" sz="quarter" idx="12"/>
          </p:nvPr>
        </p:nvSpPr>
        <p:spPr/>
        <p:txBody>
          <a:bodyPr/>
          <a:lstStyle>
            <a:lvl1pPr algn="r">
              <a:defRPr sz="900">
                <a:solidFill>
                  <a:schemeClr val="tx1">
                    <a:tint val="75000"/>
                  </a:schemeClr>
                </a:solidFill>
              </a:defRPr>
            </a:lvl1pPr>
          </a:lstStyle>
          <a:p>
            <a:pPr>
              <a:defRPr/>
            </a:pPr>
            <a:fld id="{502395EF-1B53-47BD-91E1-FFA228578B5B}" type="slidenum">
              <a:rPr lang="en-US"/>
              <a:pPr>
                <a:defRPr/>
              </a:pPr>
              <a:t>‹#›</a:t>
            </a:fld>
            <a:endParaRPr lang="en-US" dirty="0"/>
          </a:p>
        </p:txBody>
      </p:sp>
    </p:spTree>
    <p:extLst>
      <p:ext uri="{BB962C8B-B14F-4D97-AF65-F5344CB8AC3E}">
        <p14:creationId xmlns:p14="http://schemas.microsoft.com/office/powerpoint/2010/main" val="2743781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7467600" cy="857250"/>
          </a:xfrm>
        </p:spPr>
        <p:txBody>
          <a:bodyPr/>
          <a:lstStyle/>
          <a:p>
            <a:r>
              <a:rPr lang="fr-CH" smtClean="0"/>
              <a:t>Click to edit Master title style</a:t>
            </a:r>
            <a:endParaRPr lang="en-US"/>
          </a:p>
        </p:txBody>
      </p:sp>
      <p:sp>
        <p:nvSpPr>
          <p:cNvPr id="3" name="Espace réservé du contenu 2"/>
          <p:cNvSpPr>
            <a:spLocks noGrp="1"/>
          </p:cNvSpPr>
          <p:nvPr>
            <p:ph sz="half" idx="1"/>
          </p:nvPr>
        </p:nvSpPr>
        <p:spPr>
          <a:xfrm>
            <a:off x="457200" y="1200151"/>
            <a:ext cx="3657600" cy="3394472"/>
          </a:xfrm>
        </p:spPr>
        <p:txBody>
          <a:bodyPr/>
          <a:lstStyle>
            <a:lvl1pPr>
              <a:defRPr sz="2600"/>
            </a:lvl1pPr>
            <a:lvl2pPr>
              <a:defRPr sz="2200"/>
            </a:lvl2pPr>
            <a:lvl3pPr>
              <a:defRPr sz="2000"/>
            </a:lvl3pPr>
            <a:lvl4pPr>
              <a:defRPr sz="1800"/>
            </a:lvl4pPr>
            <a:lvl5pPr>
              <a:defRPr sz="1800"/>
            </a:lvl5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Espace réservé du contenu 3"/>
          <p:cNvSpPr>
            <a:spLocks noGrp="1"/>
          </p:cNvSpPr>
          <p:nvPr>
            <p:ph sz="half" idx="2"/>
          </p:nvPr>
        </p:nvSpPr>
        <p:spPr>
          <a:xfrm>
            <a:off x="4267200" y="1200151"/>
            <a:ext cx="3657600" cy="3394472"/>
          </a:xfrm>
        </p:spPr>
        <p:txBody>
          <a:bodyPr/>
          <a:lstStyle>
            <a:lvl1pPr>
              <a:defRPr sz="2600"/>
            </a:lvl1pPr>
            <a:lvl2pPr>
              <a:defRPr sz="2200"/>
            </a:lvl2pPr>
            <a:lvl3pPr>
              <a:defRPr sz="2000"/>
            </a:lvl3pPr>
            <a:lvl4pPr>
              <a:defRPr sz="1800"/>
            </a:lvl4pPr>
            <a:lvl5pPr>
              <a:defRPr sz="1800"/>
            </a:lvl5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1"/>
          <p:cNvSpPr>
            <a:spLocks noGrp="1"/>
          </p:cNvSpPr>
          <p:nvPr>
            <p:ph type="dt" sz="half" idx="10"/>
          </p:nvPr>
        </p:nvSpPr>
        <p:spPr/>
        <p:txBody>
          <a:bodyPr/>
          <a:lstStyle>
            <a:lvl1pPr algn="l">
              <a:defRPr sz="900">
                <a:solidFill>
                  <a:schemeClr val="tx1">
                    <a:tint val="75000"/>
                  </a:schemeClr>
                </a:solidFill>
              </a:defRPr>
            </a:lvl1pPr>
          </a:lstStyle>
          <a:p>
            <a:pPr>
              <a:defRPr/>
            </a:pPr>
            <a:r>
              <a:rPr lang="en-US" smtClean="0"/>
              <a:t>01/09/2014</a:t>
            </a:r>
            <a:endParaRPr lang="en-US" dirty="0"/>
          </a:p>
        </p:txBody>
      </p:sp>
      <p:sp>
        <p:nvSpPr>
          <p:cNvPr id="6" name="Footer Placeholder 2"/>
          <p:cNvSpPr>
            <a:spLocks noGrp="1"/>
          </p:cNvSpPr>
          <p:nvPr>
            <p:ph type="ftr" sz="quarter" idx="11"/>
          </p:nvPr>
        </p:nvSpPr>
        <p:spPr/>
        <p:txBody>
          <a:bodyPr/>
          <a:lstStyle>
            <a:lvl1pPr algn="ctr">
              <a:defRPr sz="900">
                <a:solidFill>
                  <a:schemeClr val="tx1">
                    <a:tint val="75000"/>
                  </a:schemeClr>
                </a:solidFill>
              </a:defRPr>
            </a:lvl1pPr>
          </a:lstStyle>
          <a:p>
            <a:pPr>
              <a:defRPr/>
            </a:pPr>
            <a:r>
              <a:rPr lang="en-GB" smtClean="0"/>
              <a:t>LHC Computing : Clouds and Agility</a:t>
            </a:r>
            <a:endParaRPr lang="en-US" dirty="0"/>
          </a:p>
        </p:txBody>
      </p:sp>
      <p:sp>
        <p:nvSpPr>
          <p:cNvPr id="7" name="Slide Number Placeholder 3"/>
          <p:cNvSpPr>
            <a:spLocks noGrp="1"/>
          </p:cNvSpPr>
          <p:nvPr>
            <p:ph type="sldNum" sz="quarter" idx="12"/>
          </p:nvPr>
        </p:nvSpPr>
        <p:spPr/>
        <p:txBody>
          <a:bodyPr/>
          <a:lstStyle>
            <a:lvl1pPr algn="r">
              <a:defRPr sz="900">
                <a:solidFill>
                  <a:schemeClr val="tx1">
                    <a:tint val="75000"/>
                  </a:schemeClr>
                </a:solidFill>
              </a:defRPr>
            </a:lvl1pPr>
          </a:lstStyle>
          <a:p>
            <a:pPr>
              <a:defRPr/>
            </a:pPr>
            <a:fld id="{85A336E3-4532-4C11-B567-8DACA68F7B67}" type="slidenum">
              <a:rPr lang="en-US"/>
              <a:pPr>
                <a:defRPr/>
              </a:pPr>
              <a:t>‹#›</a:t>
            </a:fld>
            <a:endParaRPr lang="en-US" dirty="0"/>
          </a:p>
        </p:txBody>
      </p:sp>
    </p:spTree>
    <p:extLst>
      <p:ext uri="{BB962C8B-B14F-4D97-AF65-F5344CB8AC3E}">
        <p14:creationId xmlns:p14="http://schemas.microsoft.com/office/powerpoint/2010/main" val="2573840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4788"/>
            <a:ext cx="8229600" cy="670483"/>
          </a:xfrm>
        </p:spPr>
        <p:txBody>
          <a:bodyPr/>
          <a:lstStyle>
            <a:lvl1pPr>
              <a:defRPr/>
            </a:lvl1pPr>
          </a:lstStyle>
          <a:p>
            <a:r>
              <a:rPr lang="fr-CH" smtClean="0"/>
              <a:t>Click to edit Master title style</a:t>
            </a:r>
            <a:endParaRPr lang="en-US"/>
          </a:p>
        </p:txBody>
      </p:sp>
      <p:sp>
        <p:nvSpPr>
          <p:cNvPr id="3" name="Espace réservé du texte 2"/>
          <p:cNvSpPr>
            <a:spLocks noGrp="1"/>
          </p:cNvSpPr>
          <p:nvPr>
            <p:ph type="body" idx="1"/>
          </p:nvPr>
        </p:nvSpPr>
        <p:spPr>
          <a:xfrm>
            <a:off x="457200" y="3826475"/>
            <a:ext cx="4040188" cy="628650"/>
          </a:xfrm>
        </p:spPr>
        <p:txBody>
          <a:bodyPr/>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fr-CH" smtClean="0"/>
              <a:t>Click to edit Master text styles</a:t>
            </a:r>
          </a:p>
        </p:txBody>
      </p:sp>
      <p:sp>
        <p:nvSpPr>
          <p:cNvPr id="4" name="Espace réservé du texte 3"/>
          <p:cNvSpPr>
            <a:spLocks noGrp="1"/>
          </p:cNvSpPr>
          <p:nvPr>
            <p:ph type="body" sz="half" idx="3"/>
          </p:nvPr>
        </p:nvSpPr>
        <p:spPr>
          <a:xfrm>
            <a:off x="4645026" y="3826475"/>
            <a:ext cx="4041775" cy="628650"/>
          </a:xfrm>
        </p:spPr>
        <p:txBody>
          <a:bodyPr/>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fr-CH" smtClean="0"/>
              <a:t>Click to edit Master text styles</a:t>
            </a:r>
          </a:p>
        </p:txBody>
      </p:sp>
      <p:sp>
        <p:nvSpPr>
          <p:cNvPr id="5" name="Espace réservé du contenu 4"/>
          <p:cNvSpPr>
            <a:spLocks noGrp="1"/>
          </p:cNvSpPr>
          <p:nvPr>
            <p:ph sz="quarter" idx="2"/>
          </p:nvPr>
        </p:nvSpPr>
        <p:spPr>
          <a:xfrm>
            <a:off x="457200" y="952333"/>
            <a:ext cx="4040188" cy="2764991"/>
          </a:xfrm>
        </p:spPr>
        <p:txBody>
          <a:bodyPr/>
          <a:lstStyle>
            <a:lvl1pPr>
              <a:defRPr sz="2400"/>
            </a:lvl1pPr>
            <a:lvl2pPr>
              <a:defRPr sz="2000"/>
            </a:lvl2pPr>
            <a:lvl3pPr>
              <a:defRPr sz="1800"/>
            </a:lvl3pPr>
            <a:lvl4pPr>
              <a:defRPr sz="1600"/>
            </a:lvl4pPr>
            <a:lvl5pPr>
              <a:defRPr sz="1600"/>
            </a:lvl5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6" name="Espace réservé du contenu 5"/>
          <p:cNvSpPr>
            <a:spLocks noGrp="1"/>
          </p:cNvSpPr>
          <p:nvPr>
            <p:ph sz="quarter" idx="4"/>
          </p:nvPr>
        </p:nvSpPr>
        <p:spPr>
          <a:xfrm>
            <a:off x="4645026" y="952333"/>
            <a:ext cx="4041775" cy="2764991"/>
          </a:xfrm>
        </p:spPr>
        <p:txBody>
          <a:bodyPr/>
          <a:lstStyle>
            <a:lvl1pPr>
              <a:defRPr sz="2400"/>
            </a:lvl1pPr>
            <a:lvl2pPr>
              <a:defRPr sz="2000"/>
            </a:lvl2pPr>
            <a:lvl3pPr>
              <a:defRPr sz="1800"/>
            </a:lvl3pPr>
            <a:lvl4pPr>
              <a:defRPr sz="1600"/>
            </a:lvl4pPr>
            <a:lvl5pPr>
              <a:defRPr sz="1600"/>
            </a:lvl5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7" name="Date Placeholder 1"/>
          <p:cNvSpPr>
            <a:spLocks noGrp="1"/>
          </p:cNvSpPr>
          <p:nvPr>
            <p:ph type="dt" sz="half" idx="10"/>
          </p:nvPr>
        </p:nvSpPr>
        <p:spPr/>
        <p:txBody>
          <a:bodyPr/>
          <a:lstStyle>
            <a:lvl1pPr algn="l">
              <a:defRPr sz="900">
                <a:solidFill>
                  <a:schemeClr val="tx1">
                    <a:tint val="75000"/>
                  </a:schemeClr>
                </a:solidFill>
              </a:defRPr>
            </a:lvl1pPr>
          </a:lstStyle>
          <a:p>
            <a:pPr>
              <a:defRPr/>
            </a:pPr>
            <a:r>
              <a:rPr lang="en-US" smtClean="0"/>
              <a:t>01/09/2014</a:t>
            </a:r>
            <a:endParaRPr lang="en-US" dirty="0"/>
          </a:p>
        </p:txBody>
      </p:sp>
      <p:sp>
        <p:nvSpPr>
          <p:cNvPr id="8" name="Footer Placeholder 2"/>
          <p:cNvSpPr>
            <a:spLocks noGrp="1"/>
          </p:cNvSpPr>
          <p:nvPr>
            <p:ph type="ftr" sz="quarter" idx="11"/>
          </p:nvPr>
        </p:nvSpPr>
        <p:spPr/>
        <p:txBody>
          <a:bodyPr/>
          <a:lstStyle>
            <a:lvl1pPr algn="ctr">
              <a:defRPr sz="900">
                <a:solidFill>
                  <a:schemeClr val="tx1">
                    <a:tint val="75000"/>
                  </a:schemeClr>
                </a:solidFill>
              </a:defRPr>
            </a:lvl1pPr>
          </a:lstStyle>
          <a:p>
            <a:pPr>
              <a:defRPr/>
            </a:pPr>
            <a:r>
              <a:rPr lang="en-GB" smtClean="0"/>
              <a:t>LHC Computing : Clouds and Agility</a:t>
            </a:r>
            <a:endParaRPr lang="en-US" dirty="0"/>
          </a:p>
        </p:txBody>
      </p:sp>
      <p:sp>
        <p:nvSpPr>
          <p:cNvPr id="9" name="Slide Number Placeholder 3"/>
          <p:cNvSpPr>
            <a:spLocks noGrp="1"/>
          </p:cNvSpPr>
          <p:nvPr>
            <p:ph type="sldNum" sz="quarter" idx="12"/>
          </p:nvPr>
        </p:nvSpPr>
        <p:spPr/>
        <p:txBody>
          <a:bodyPr/>
          <a:lstStyle>
            <a:lvl1pPr algn="r">
              <a:defRPr sz="900">
                <a:solidFill>
                  <a:schemeClr val="tx1">
                    <a:tint val="75000"/>
                  </a:schemeClr>
                </a:solidFill>
              </a:defRPr>
            </a:lvl1pPr>
          </a:lstStyle>
          <a:p>
            <a:pPr>
              <a:defRPr/>
            </a:pPr>
            <a:fld id="{B5DFC185-0109-41AD-BE8A-D1E8D7C41489}" type="slidenum">
              <a:rPr lang="en-US"/>
              <a:pPr>
                <a:defRPr/>
              </a:pPr>
              <a:t>‹#›</a:t>
            </a:fld>
            <a:endParaRPr lang="en-US" dirty="0"/>
          </a:p>
        </p:txBody>
      </p:sp>
    </p:spTree>
    <p:extLst>
      <p:ext uri="{BB962C8B-B14F-4D97-AF65-F5344CB8AC3E}">
        <p14:creationId xmlns:p14="http://schemas.microsoft.com/office/powerpoint/2010/main" val="323592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740"/>
            <a:ext cx="7470648" cy="857250"/>
          </a:xfrm>
        </p:spPr>
        <p:txBody>
          <a:bodyPr/>
          <a:lstStyle>
            <a:lvl1pPr algn="l">
              <a:defRPr sz="4600"/>
            </a:lvl1pPr>
          </a:lstStyle>
          <a:p>
            <a:r>
              <a:rPr lang="fr-CH" smtClean="0"/>
              <a:t>Click to edit Master title style</a:t>
            </a:r>
            <a:endParaRPr lang="en-US"/>
          </a:p>
        </p:txBody>
      </p:sp>
      <p:sp>
        <p:nvSpPr>
          <p:cNvPr id="3" name="Date Placeholder 1"/>
          <p:cNvSpPr>
            <a:spLocks noGrp="1"/>
          </p:cNvSpPr>
          <p:nvPr>
            <p:ph type="dt" sz="half" idx="10"/>
          </p:nvPr>
        </p:nvSpPr>
        <p:spPr/>
        <p:txBody>
          <a:bodyPr/>
          <a:lstStyle>
            <a:lvl1pPr>
              <a:defRPr/>
            </a:lvl1pPr>
          </a:lstStyle>
          <a:p>
            <a:pPr>
              <a:defRPr/>
            </a:pPr>
            <a:r>
              <a:rPr lang="en-US" smtClean="0"/>
              <a:t>01/09/2014</a:t>
            </a:r>
            <a:endParaRPr lang="en-US" dirty="0"/>
          </a:p>
        </p:txBody>
      </p:sp>
      <p:sp>
        <p:nvSpPr>
          <p:cNvPr id="4" name="Footer Placeholder 2"/>
          <p:cNvSpPr>
            <a:spLocks noGrp="1"/>
          </p:cNvSpPr>
          <p:nvPr>
            <p:ph type="ftr" sz="quarter" idx="11"/>
          </p:nvPr>
        </p:nvSpPr>
        <p:spPr/>
        <p:txBody>
          <a:bodyPr/>
          <a:lstStyle>
            <a:lvl1pPr>
              <a:defRPr/>
            </a:lvl1pPr>
          </a:lstStyle>
          <a:p>
            <a:pPr>
              <a:defRPr/>
            </a:pPr>
            <a:r>
              <a:rPr lang="en-GB" smtClean="0"/>
              <a:t>LHC Computing : Clouds and Agility</a:t>
            </a:r>
            <a:endParaRPr lang="en-US" dirty="0"/>
          </a:p>
        </p:txBody>
      </p:sp>
      <p:sp>
        <p:nvSpPr>
          <p:cNvPr id="5" name="Slide Number Placeholder 3"/>
          <p:cNvSpPr>
            <a:spLocks noGrp="1"/>
          </p:cNvSpPr>
          <p:nvPr>
            <p:ph type="sldNum" sz="quarter" idx="12"/>
          </p:nvPr>
        </p:nvSpPr>
        <p:spPr/>
        <p:txBody>
          <a:bodyPr/>
          <a:lstStyle>
            <a:lvl1pPr>
              <a:defRPr/>
            </a:lvl1pPr>
          </a:lstStyle>
          <a:p>
            <a:pPr>
              <a:defRPr/>
            </a:pPr>
            <a:fld id="{9A4666B5-AFDD-451B-ADC4-5E7EF5C485FE}" type="slidenum">
              <a:rPr lang="en-US"/>
              <a:pPr>
                <a:defRPr/>
              </a:pPr>
              <a:t>‹#›</a:t>
            </a:fld>
            <a:endParaRPr lang="en-US" dirty="0"/>
          </a:p>
        </p:txBody>
      </p:sp>
    </p:spTree>
    <p:extLst>
      <p:ext uri="{BB962C8B-B14F-4D97-AF65-F5344CB8AC3E}">
        <p14:creationId xmlns:p14="http://schemas.microsoft.com/office/powerpoint/2010/main" val="4263997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8"/>
          <p:cNvSpPr>
            <a:spLocks noGrp="1"/>
          </p:cNvSpPr>
          <p:nvPr>
            <p:ph type="title"/>
          </p:nvPr>
        </p:nvSpPr>
        <p:spPr bwMode="auto">
          <a:xfrm>
            <a:off x="457200" y="174625"/>
            <a:ext cx="82264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fr-CH" smtClean="0"/>
              <a:t>Cliquez et modifiez le titre</a:t>
            </a:r>
            <a:endParaRPr lang="en-US" smtClean="0"/>
          </a:p>
        </p:txBody>
      </p:sp>
      <p:sp>
        <p:nvSpPr>
          <p:cNvPr id="1027" name="Espace réservé du texte 29"/>
          <p:cNvSpPr>
            <a:spLocks noGrp="1"/>
          </p:cNvSpPr>
          <p:nvPr>
            <p:ph type="body" idx="1"/>
          </p:nvPr>
        </p:nvSpPr>
        <p:spPr bwMode="auto">
          <a:xfrm>
            <a:off x="457200" y="993775"/>
            <a:ext cx="8226425"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smtClean="0"/>
          </a:p>
        </p:txBody>
      </p:sp>
      <p:sp>
        <p:nvSpPr>
          <p:cNvPr id="2" name="Date Placeholder 1"/>
          <p:cNvSpPr>
            <a:spLocks noGrp="1"/>
          </p:cNvSpPr>
          <p:nvPr>
            <p:ph type="dt" sz="half" idx="2"/>
          </p:nvPr>
        </p:nvSpPr>
        <p:spPr>
          <a:xfrm>
            <a:off x="2968625" y="4772025"/>
            <a:ext cx="2133600" cy="273050"/>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r>
              <a:rPr lang="en-US" smtClean="0"/>
              <a:t>01/09/2014</a:t>
            </a:r>
            <a:endParaRPr lang="en-US" dirty="0"/>
          </a:p>
        </p:txBody>
      </p:sp>
      <p:sp>
        <p:nvSpPr>
          <p:cNvPr id="3" name="Footer Placeholder 2"/>
          <p:cNvSpPr>
            <a:spLocks noGrp="1"/>
          </p:cNvSpPr>
          <p:nvPr>
            <p:ph type="ftr" sz="quarter" idx="3"/>
          </p:nvPr>
        </p:nvSpPr>
        <p:spPr>
          <a:xfrm>
            <a:off x="5183188"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1">
                    <a:tint val="75000"/>
                  </a:schemeClr>
                </a:solidFill>
                <a:latin typeface="+mn-lt"/>
              </a:defRPr>
            </a:lvl1pPr>
          </a:lstStyle>
          <a:p>
            <a:pPr>
              <a:defRPr/>
            </a:pPr>
            <a:r>
              <a:rPr lang="en-GB" smtClean="0"/>
              <a:t>LHC Computing : Clouds and Agility</a:t>
            </a:r>
            <a:endParaRPr lang="en-US" dirty="0"/>
          </a:p>
        </p:txBody>
      </p:sp>
      <p:sp>
        <p:nvSpPr>
          <p:cNvPr id="4" name="Slide Number Placeholder 3"/>
          <p:cNvSpPr>
            <a:spLocks noGrp="1"/>
          </p:cNvSpPr>
          <p:nvPr>
            <p:ph type="sldNum" sz="quarter" idx="4"/>
          </p:nvPr>
        </p:nvSpPr>
        <p:spPr>
          <a:xfrm>
            <a:off x="8185150" y="4767263"/>
            <a:ext cx="501650" cy="274637"/>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E7E40626-E43A-424F-A0D8-82662918E244}" type="slidenum">
              <a:rPr lang="en-US"/>
              <a:pPr>
                <a:defRPr/>
              </a:pPr>
              <a:t>‹#›</a:t>
            </a:fld>
            <a:endParaRPr lang="en-US" dirty="0"/>
          </a:p>
        </p:txBody>
      </p:sp>
      <p:pic>
        <p:nvPicPr>
          <p:cNvPr id="1031" name="Picture 5" descr="Bandeau.ai"/>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4610100"/>
            <a:ext cx="9144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09" r:id="rId9"/>
    <p:sldLayoutId id="2147483818" r:id="rId10"/>
    <p:sldLayoutId id="2147483819" r:id="rId11"/>
    <p:sldLayoutId id="2147483820" r:id="rId12"/>
    <p:sldLayoutId id="2147483821" r:id="rId13"/>
    <p:sldLayoutId id="2147483822" r:id="rId14"/>
    <p:sldLayoutId id="2147483823" r:id="rId15"/>
  </p:sldLayoutIdLst>
  <p:timing>
    <p:tnLst>
      <p:par>
        <p:cTn id="1" dur="indefinite" restart="never" nodeType="tmRoot"/>
      </p:par>
    </p:tnLst>
  </p:timing>
  <p:hf hdr="0"/>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Arial" panose="020B0604020202020204" pitchFamily="34" charset="0"/>
        </a:defRPr>
      </a:lvl2pPr>
      <a:lvl3pPr algn="l" rtl="0" eaLnBrk="0" fontAlgn="base" hangingPunct="0">
        <a:spcBef>
          <a:spcPct val="0"/>
        </a:spcBef>
        <a:spcAft>
          <a:spcPct val="0"/>
        </a:spcAft>
        <a:defRPr sz="4600">
          <a:solidFill>
            <a:schemeClr val="tx1"/>
          </a:solidFill>
          <a:latin typeface="Arial" panose="020B0604020202020204" pitchFamily="34" charset="0"/>
        </a:defRPr>
      </a:lvl3pPr>
      <a:lvl4pPr algn="l" rtl="0" eaLnBrk="0" fontAlgn="base" hangingPunct="0">
        <a:spcBef>
          <a:spcPct val="0"/>
        </a:spcBef>
        <a:spcAft>
          <a:spcPct val="0"/>
        </a:spcAft>
        <a:defRPr sz="4600">
          <a:solidFill>
            <a:schemeClr val="tx1"/>
          </a:solidFill>
          <a:latin typeface="Arial" panose="020B0604020202020204" pitchFamily="34" charset="0"/>
        </a:defRPr>
      </a:lvl4pPr>
      <a:lvl5pPr algn="l" rtl="0" eaLnBrk="0" fontAlgn="base" hangingPunct="0">
        <a:spcBef>
          <a:spcPct val="0"/>
        </a:spcBef>
        <a:spcAft>
          <a:spcPct val="0"/>
        </a:spcAft>
        <a:defRPr sz="4600">
          <a:solidFill>
            <a:schemeClr val="tx1"/>
          </a:solidFill>
          <a:latin typeface="Arial" panose="020B0604020202020204" pitchFamily="34" charset="0"/>
        </a:defRPr>
      </a:lvl5pPr>
      <a:lvl6pPr marL="457200" algn="l" rtl="0" fontAlgn="base">
        <a:spcBef>
          <a:spcPct val="0"/>
        </a:spcBef>
        <a:spcAft>
          <a:spcPct val="0"/>
        </a:spcAft>
        <a:defRPr sz="4600">
          <a:solidFill>
            <a:schemeClr val="tx1"/>
          </a:solidFill>
          <a:latin typeface="Arial" panose="020B0604020202020204" pitchFamily="34" charset="0"/>
        </a:defRPr>
      </a:lvl6pPr>
      <a:lvl7pPr marL="914400" algn="l" rtl="0" fontAlgn="base">
        <a:spcBef>
          <a:spcPct val="0"/>
        </a:spcBef>
        <a:spcAft>
          <a:spcPct val="0"/>
        </a:spcAft>
        <a:defRPr sz="4600">
          <a:solidFill>
            <a:schemeClr val="tx1"/>
          </a:solidFill>
          <a:latin typeface="Arial" panose="020B0604020202020204" pitchFamily="34" charset="0"/>
        </a:defRPr>
      </a:lvl7pPr>
      <a:lvl8pPr marL="1371600" algn="l" rtl="0" fontAlgn="base">
        <a:spcBef>
          <a:spcPct val="0"/>
        </a:spcBef>
        <a:spcAft>
          <a:spcPct val="0"/>
        </a:spcAft>
        <a:defRPr sz="4600">
          <a:solidFill>
            <a:schemeClr val="tx1"/>
          </a:solidFill>
          <a:latin typeface="Arial" panose="020B0604020202020204" pitchFamily="34" charset="0"/>
        </a:defRPr>
      </a:lvl8pPr>
      <a:lvl9pPr marL="1828800" algn="l" rtl="0" fontAlgn="base">
        <a:spcBef>
          <a:spcPct val="0"/>
        </a:spcBef>
        <a:spcAft>
          <a:spcPct val="0"/>
        </a:spcAft>
        <a:defRPr sz="4600">
          <a:solidFill>
            <a:schemeClr val="tx1"/>
          </a:solidFill>
          <a:latin typeface="Arial" panose="020B0604020202020204" pitchFamily="34" charset="0"/>
        </a:defRPr>
      </a:lvl9pPr>
    </p:titleStyle>
    <p:bodyStyle>
      <a:lvl1pPr marL="493713" indent="-457200" algn="l" rtl="0" eaLnBrk="0" fontAlgn="base" hangingPunct="0">
        <a:spcBef>
          <a:spcPct val="20000"/>
        </a:spcBef>
        <a:spcAft>
          <a:spcPct val="0"/>
        </a:spcAft>
        <a:buClr>
          <a:schemeClr val="accent1"/>
        </a:buClr>
        <a:buSzPct val="80000"/>
        <a:buFont typeface="Arial" panose="020B0604020202020204" pitchFamily="34" charset="0"/>
        <a:buChar char="•"/>
        <a:defRPr sz="3000" kern="1200">
          <a:solidFill>
            <a:schemeClr val="tx1"/>
          </a:solidFill>
          <a:latin typeface="+mn-lt"/>
          <a:ea typeface="+mn-ea"/>
          <a:cs typeface="+mn-cs"/>
        </a:defRPr>
      </a:lvl1pPr>
      <a:lvl2pPr marL="904875" indent="-457200" algn="l" rtl="0" eaLnBrk="0" fontAlgn="base" hangingPunct="0">
        <a:spcBef>
          <a:spcPct val="20000"/>
        </a:spcBef>
        <a:spcAft>
          <a:spcPct val="0"/>
        </a:spcAft>
        <a:buClr>
          <a:schemeClr val="accent1"/>
        </a:buClr>
        <a:buSzPct val="90000"/>
        <a:buFont typeface="Arial" panose="020B0604020202020204" pitchFamily="34" charset="0"/>
        <a:buChar char="•"/>
        <a:defRPr sz="2600" kern="1200">
          <a:solidFill>
            <a:schemeClr val="tx1"/>
          </a:solidFill>
          <a:latin typeface="+mn-lt"/>
          <a:ea typeface="+mn-ea"/>
          <a:cs typeface="+mn-cs"/>
        </a:defRPr>
      </a:lvl2pPr>
      <a:lvl3pPr marL="1092200" indent="-342900" algn="l" rtl="0" eaLnBrk="0" fontAlgn="base" hangingPunct="0">
        <a:spcBef>
          <a:spcPct val="20000"/>
        </a:spcBef>
        <a:spcAft>
          <a:spcPct val="0"/>
        </a:spcAft>
        <a:buClr>
          <a:schemeClr val="accent2"/>
        </a:buClr>
        <a:buSzPct val="85000"/>
        <a:buFont typeface="Arial" panose="020B0604020202020204" pitchFamily="34" charset="0"/>
        <a:buChar char="•"/>
        <a:defRPr sz="2400" kern="1200">
          <a:solidFill>
            <a:schemeClr val="tx1"/>
          </a:solidFill>
          <a:latin typeface="+mn-lt"/>
          <a:ea typeface="+mn-ea"/>
          <a:cs typeface="+mn-cs"/>
        </a:defRPr>
      </a:lvl3pPr>
      <a:lvl4pPr marL="1384300" indent="-342900" algn="l" rtl="0" eaLnBrk="0" fontAlgn="base" hangingPunct="0">
        <a:spcBef>
          <a:spcPct val="20000"/>
        </a:spcBef>
        <a:spcAft>
          <a:spcPct val="0"/>
        </a:spcAft>
        <a:buClr>
          <a:srgbClr val="969696"/>
        </a:buClr>
        <a:buSzPct val="90000"/>
        <a:buFont typeface="Arial" panose="020B0604020202020204" pitchFamily="34" charset="0"/>
        <a:buChar char="•"/>
        <a:defRPr sz="2000" kern="1200">
          <a:solidFill>
            <a:schemeClr val="tx1"/>
          </a:solidFill>
          <a:latin typeface="+mn-lt"/>
          <a:ea typeface="+mn-ea"/>
          <a:cs typeface="+mn-cs"/>
        </a:defRPr>
      </a:lvl4pPr>
      <a:lvl5pPr marL="1649413" indent="-342900" algn="l" rtl="0" eaLnBrk="0" fontAlgn="base" hangingPunct="0">
        <a:spcBef>
          <a:spcPct val="20000"/>
        </a:spcBef>
        <a:spcAft>
          <a:spcPct val="0"/>
        </a:spcAft>
        <a:buClr>
          <a:srgbClr val="808080"/>
        </a:buClr>
        <a:buSzPct val="100000"/>
        <a:buFont typeface="Arial" panose="020B0604020202020204"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7.bin"/><Relationship Id="rId3" Type="http://schemas.openxmlformats.org/officeDocument/2006/relationships/image" Target="../media/image33.png"/><Relationship Id="rId7" Type="http://schemas.openxmlformats.org/officeDocument/2006/relationships/oleObject" Target="../embeddings/oleObject3.bin"/><Relationship Id="rId12" Type="http://schemas.openxmlformats.org/officeDocument/2006/relationships/image" Target="../media/image32.png"/><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6.bin"/><Relationship Id="rId5" Type="http://schemas.openxmlformats.org/officeDocument/2006/relationships/image" Target="../media/image31.png"/><Relationship Id="rId15" Type="http://schemas.openxmlformats.org/officeDocument/2006/relationships/oleObject" Target="../embeddings/oleObject9.bin"/><Relationship Id="rId10" Type="http://schemas.openxmlformats.org/officeDocument/2006/relationships/image" Target="../media/image34.gif"/><Relationship Id="rId4" Type="http://schemas.openxmlformats.org/officeDocument/2006/relationships/oleObject" Target="../embeddings/oleObject1.bin"/><Relationship Id="rId9" Type="http://schemas.openxmlformats.org/officeDocument/2006/relationships/oleObject" Target="../embeddings/oleObject5.bin"/><Relationship Id="rId1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chart" Target="../charts/chart2.xml"/><Relationship Id="rId5" Type="http://schemas.microsoft.com/office/2007/relationships/hdphoto" Target="../media/hdphoto1.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mailto:tim.bell@cern.ch"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linkedin.com/today/post/article/20140730172610-9679881-pizza-as-a-service"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57.jpe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http://www.slideshare.net/sallamar/open-stackebay"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hyperlink" Target="http://indico.scc.kit.edu/indico/getFile.py/access?contribId=5&amp;sessionId=2&amp;resId=0&amp;materialId=slides&amp;confId=6"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83.jpeg"/><Relationship Id="rId4" Type="http://schemas.openxmlformats.org/officeDocument/2006/relationships/hyperlink" Target="http://github.com/cernop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hyperlink" Target="http://www.eucalyptus.com/blog/2013/04/02/cy13-q1-community-analysis-%E2%80%94-openstack-vs-opennebula-vs-eucalyptus-vs-cloudstack"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hyperlink" Target="http://openstack-in-production.blogspot.fr/2014_02_01_archive.html" TargetMode="Externa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94.jpe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10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file://localhost/http://www.ppdg.net/images/trillium-1in.jpg" TargetMode="External"/><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85899" y="118145"/>
            <a:ext cx="6313919" cy="495024"/>
          </a:xfrm>
        </p:spPr>
        <p:txBody>
          <a:bodyPr>
            <a:noAutofit/>
          </a:bodyPr>
          <a:lstStyle/>
          <a:p>
            <a:r>
              <a:rPr lang="en-GB" sz="2700" dirty="0"/>
              <a:t>Original LHC computing model ~1999</a:t>
            </a:r>
            <a:endParaRPr lang="en-GB" sz="2700" dirty="0"/>
          </a:p>
        </p:txBody>
      </p:sp>
      <p:sp>
        <p:nvSpPr>
          <p:cNvPr id="4" name="Date Placeholder 3"/>
          <p:cNvSpPr>
            <a:spLocks noGrp="1"/>
          </p:cNvSpPr>
          <p:nvPr>
            <p:ph type="dt" sz="half" idx="4294967295"/>
          </p:nvPr>
        </p:nvSpPr>
        <p:spPr>
          <a:xfrm>
            <a:off x="3370001" y="4771783"/>
            <a:ext cx="1600200" cy="273844"/>
          </a:xfrm>
          <a:prstGeom prst="rect">
            <a:avLst/>
          </a:prstGeom>
        </p:spPr>
        <p:txBody>
          <a:bodyPr/>
          <a:lstStyle/>
          <a:p>
            <a:r>
              <a:rPr lang="en-US" smtClean="0"/>
              <a:t>01/09/2014</a:t>
            </a:r>
            <a:endParaRPr lang="en-US" dirty="0"/>
          </a:p>
        </p:txBody>
      </p:sp>
      <p:sp>
        <p:nvSpPr>
          <p:cNvPr id="5" name="Footer Placeholder 4"/>
          <p:cNvSpPr>
            <a:spLocks noGrp="1"/>
          </p:cNvSpPr>
          <p:nvPr>
            <p:ph type="ftr" sz="quarter" idx="4294967295"/>
          </p:nvPr>
        </p:nvSpPr>
        <p:spPr>
          <a:xfrm>
            <a:off x="5030067" y="4767263"/>
            <a:ext cx="2171700" cy="273844"/>
          </a:xfrm>
          <a:prstGeom prst="rect">
            <a:avLst/>
          </a:prstGeom>
        </p:spPr>
        <p:txBody>
          <a:bodyPr/>
          <a:lstStyle/>
          <a:p>
            <a:r>
              <a:rPr lang="en-GB" smtClean="0"/>
              <a:t>LHC Computing : Clouds and Agility</a:t>
            </a:r>
            <a:endParaRPr lang="en-US" dirty="0"/>
          </a:p>
        </p:txBody>
      </p:sp>
      <p:sp>
        <p:nvSpPr>
          <p:cNvPr id="6" name="Slide Number Placeholder 5"/>
          <p:cNvSpPr>
            <a:spLocks noGrp="1"/>
          </p:cNvSpPr>
          <p:nvPr>
            <p:ph type="sldNum" sz="quarter" idx="4294967295"/>
          </p:nvPr>
        </p:nvSpPr>
        <p:spPr>
          <a:xfrm>
            <a:off x="7282032" y="4767263"/>
            <a:ext cx="376068" cy="273844"/>
          </a:xfrm>
          <a:prstGeom prst="rect">
            <a:avLst/>
          </a:prstGeom>
        </p:spPr>
        <p:txBody>
          <a:bodyPr/>
          <a:lstStyle/>
          <a:p>
            <a:fld id="{17918391-D411-FE40-AAD7-861AE5233E0E}" type="slidenum">
              <a:rPr lang="en-US" smtClean="0"/>
              <a:pPr/>
              <a:t>10</a:t>
            </a:fld>
            <a:endParaRPr lang="en-US" dirty="0"/>
          </a:p>
        </p:txBody>
      </p:sp>
      <p:grpSp>
        <p:nvGrpSpPr>
          <p:cNvPr id="115" name="Group 114"/>
          <p:cNvGrpSpPr/>
          <p:nvPr/>
        </p:nvGrpSpPr>
        <p:grpSpPr>
          <a:xfrm>
            <a:off x="1314450" y="815578"/>
            <a:ext cx="6572250" cy="4035653"/>
            <a:chOff x="228600" y="1087438"/>
            <a:chExt cx="8763000" cy="5380870"/>
          </a:xfrm>
        </p:grpSpPr>
        <p:grpSp>
          <p:nvGrpSpPr>
            <p:cNvPr id="116" name="Group 2051"/>
            <p:cNvGrpSpPr>
              <a:grpSpLocks/>
            </p:cNvGrpSpPr>
            <p:nvPr/>
          </p:nvGrpSpPr>
          <p:grpSpPr bwMode="auto">
            <a:xfrm>
              <a:off x="7205663" y="4086226"/>
              <a:ext cx="1085850" cy="495931"/>
              <a:chOff x="2208" y="2592"/>
              <a:chExt cx="672" cy="365"/>
            </a:xfrm>
          </p:grpSpPr>
          <p:sp>
            <p:nvSpPr>
              <p:cNvPr id="220" name="Oval 2052"/>
              <p:cNvSpPr>
                <a:spLocks noChangeArrowheads="1"/>
              </p:cNvSpPr>
              <p:nvPr/>
            </p:nvSpPr>
            <p:spPr bwMode="auto">
              <a:xfrm>
                <a:off x="2208" y="2592"/>
                <a:ext cx="672" cy="336"/>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221" name="Text Box 2053"/>
              <p:cNvSpPr txBox="1">
                <a:spLocks noChangeArrowheads="1"/>
              </p:cNvSpPr>
              <p:nvPr/>
            </p:nvSpPr>
            <p:spPr bwMode="auto">
              <a:xfrm>
                <a:off x="2208" y="2640"/>
                <a:ext cx="672" cy="317"/>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750" kern="0" dirty="0">
                    <a:solidFill>
                      <a:srgbClr val="000000"/>
                    </a:solidFill>
                    <a:latin typeface="Comic Sans MS" charset="0"/>
                  </a:rPr>
                  <a:t>Tier2 Center ~1 TIPS</a:t>
                </a:r>
              </a:p>
            </p:txBody>
          </p:sp>
        </p:grpSp>
        <p:sp>
          <p:nvSpPr>
            <p:cNvPr id="117" name="Oval 2054"/>
            <p:cNvSpPr>
              <a:spLocks noChangeArrowheads="1"/>
            </p:cNvSpPr>
            <p:nvPr/>
          </p:nvSpPr>
          <p:spPr bwMode="auto">
            <a:xfrm>
              <a:off x="6353175" y="3303588"/>
              <a:ext cx="1395413" cy="457200"/>
            </a:xfrm>
            <a:prstGeom prst="ellipse">
              <a:avLst/>
            </a:prstGeom>
            <a:solidFill>
              <a:srgbClr val="CCFFFF"/>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18" name="Oval 2055"/>
            <p:cNvSpPr>
              <a:spLocks noChangeArrowheads="1"/>
            </p:cNvSpPr>
            <p:nvPr/>
          </p:nvSpPr>
          <p:spPr bwMode="auto">
            <a:xfrm>
              <a:off x="2632075" y="3303588"/>
              <a:ext cx="1395413" cy="457200"/>
            </a:xfrm>
            <a:prstGeom prst="ellipse">
              <a:avLst/>
            </a:prstGeom>
            <a:solidFill>
              <a:srgbClr val="CCFFFF"/>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pic>
          <p:nvPicPr>
            <p:cNvPr id="119" name="Picture 20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088" y="1087438"/>
              <a:ext cx="1539875" cy="935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0" name="Text Box 2058"/>
            <p:cNvSpPr txBox="1">
              <a:spLocks noChangeArrowheads="1"/>
            </p:cNvSpPr>
            <p:nvPr/>
          </p:nvSpPr>
          <p:spPr bwMode="auto">
            <a:xfrm>
              <a:off x="3124200" y="1524001"/>
              <a:ext cx="1447800" cy="307776"/>
            </a:xfrm>
            <a:prstGeom prst="rect">
              <a:avLst/>
            </a:prstGeom>
            <a:solidFill>
              <a:srgbClr val="33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900" kern="0" dirty="0">
                  <a:solidFill>
                    <a:srgbClr val="000000"/>
                  </a:solidFill>
                  <a:latin typeface="Comic Sans MS" charset="0"/>
                </a:rPr>
                <a:t>Online System</a:t>
              </a:r>
            </a:p>
          </p:txBody>
        </p:sp>
        <p:sp>
          <p:nvSpPr>
            <p:cNvPr id="121" name="Oval 2059"/>
            <p:cNvSpPr>
              <a:spLocks noChangeArrowheads="1"/>
            </p:cNvSpPr>
            <p:nvPr/>
          </p:nvSpPr>
          <p:spPr bwMode="auto">
            <a:xfrm>
              <a:off x="4802188" y="1870075"/>
              <a:ext cx="2016125" cy="455613"/>
            </a:xfrm>
            <a:prstGeom prst="ellipse">
              <a:avLst/>
            </a:prstGeom>
            <a:solidFill>
              <a:srgbClr val="33CCFF"/>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22" name="Text Box 2060"/>
            <p:cNvSpPr txBox="1">
              <a:spLocks noChangeArrowheads="1"/>
            </p:cNvSpPr>
            <p:nvPr/>
          </p:nvSpPr>
          <p:spPr bwMode="auto">
            <a:xfrm>
              <a:off x="4879975" y="1897063"/>
              <a:ext cx="1938339"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900" kern="0" dirty="0">
                  <a:solidFill>
                    <a:srgbClr val="000000"/>
                  </a:solidFill>
                  <a:latin typeface="Comic Sans MS" charset="0"/>
                </a:rPr>
                <a:t>Offline Farm</a:t>
              </a:r>
              <a:br>
                <a:rPr lang="en-US" sz="900" kern="0" dirty="0">
                  <a:solidFill>
                    <a:srgbClr val="000000"/>
                  </a:solidFill>
                  <a:latin typeface="Comic Sans MS" charset="0"/>
                </a:rPr>
              </a:br>
              <a:r>
                <a:rPr lang="en-US" sz="900" kern="0" dirty="0">
                  <a:solidFill>
                    <a:srgbClr val="000000"/>
                  </a:solidFill>
                  <a:latin typeface="Comic Sans MS" charset="0"/>
                </a:rPr>
                <a:t>~20 TIPS</a:t>
              </a:r>
            </a:p>
          </p:txBody>
        </p:sp>
        <p:sp>
          <p:nvSpPr>
            <p:cNvPr id="123" name="Oval 2061"/>
            <p:cNvSpPr>
              <a:spLocks noChangeArrowheads="1"/>
            </p:cNvSpPr>
            <p:nvPr/>
          </p:nvSpPr>
          <p:spPr bwMode="auto">
            <a:xfrm>
              <a:off x="5267325" y="2587625"/>
              <a:ext cx="2171700" cy="455613"/>
            </a:xfrm>
            <a:prstGeom prst="ellipse">
              <a:avLst/>
            </a:prstGeom>
            <a:solidFill>
              <a:srgbClr val="FF99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24" name="Text Box 2062"/>
            <p:cNvSpPr txBox="1">
              <a:spLocks noChangeArrowheads="1"/>
            </p:cNvSpPr>
            <p:nvPr/>
          </p:nvSpPr>
          <p:spPr bwMode="auto">
            <a:xfrm>
              <a:off x="5410200" y="2590800"/>
              <a:ext cx="1782763"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900" kern="0" dirty="0">
                  <a:solidFill>
                    <a:srgbClr val="000000"/>
                  </a:solidFill>
                  <a:latin typeface="Comic Sans MS" charset="0"/>
                </a:rPr>
                <a:t>CERN Computer Center</a:t>
              </a:r>
            </a:p>
          </p:txBody>
        </p:sp>
        <p:sp>
          <p:nvSpPr>
            <p:cNvPr id="125" name="Oval 2063"/>
            <p:cNvSpPr>
              <a:spLocks noChangeArrowheads="1"/>
            </p:cNvSpPr>
            <p:nvPr/>
          </p:nvSpPr>
          <p:spPr bwMode="auto">
            <a:xfrm>
              <a:off x="771525" y="3303588"/>
              <a:ext cx="1395413" cy="457200"/>
            </a:xfrm>
            <a:prstGeom prst="ellipse">
              <a:avLst/>
            </a:prstGeom>
            <a:solidFill>
              <a:srgbClr val="CCFFFF"/>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26" name="Text Box 2064"/>
            <p:cNvSpPr txBox="1">
              <a:spLocks noChangeArrowheads="1"/>
            </p:cNvSpPr>
            <p:nvPr/>
          </p:nvSpPr>
          <p:spPr bwMode="auto">
            <a:xfrm>
              <a:off x="6400800" y="3276600"/>
              <a:ext cx="1471623"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pPr algn="ctr" defTabSz="685800" eaLnBrk="1" fontAlgn="auto" hangingPunct="1">
                <a:spcBef>
                  <a:spcPct val="50000"/>
                </a:spcBef>
                <a:spcAft>
                  <a:spcPts val="0"/>
                </a:spcAft>
                <a:defRPr/>
              </a:pPr>
              <a:r>
                <a:rPr lang="en-US" sz="900" b="1" kern="0" dirty="0" err="1">
                  <a:solidFill>
                    <a:srgbClr val="000000"/>
                  </a:solidFill>
                  <a:latin typeface="Comic Sans MS" charset="0"/>
                </a:rPr>
                <a:t>Fermilab</a:t>
              </a:r>
              <a:r>
                <a:rPr lang="en-US" sz="900" b="1" kern="0" dirty="0">
                  <a:solidFill>
                    <a:srgbClr val="000000"/>
                  </a:solidFill>
                  <a:latin typeface="Comic Sans MS" charset="0"/>
                </a:rPr>
                <a:t/>
              </a:r>
              <a:br>
                <a:rPr lang="en-US" sz="900" b="1" kern="0" dirty="0">
                  <a:solidFill>
                    <a:srgbClr val="000000"/>
                  </a:solidFill>
                  <a:latin typeface="Comic Sans MS" charset="0"/>
                </a:rPr>
              </a:br>
              <a:r>
                <a:rPr lang="en-US" sz="900" b="1" kern="0" dirty="0">
                  <a:solidFill>
                    <a:srgbClr val="000000"/>
                  </a:solidFill>
                  <a:latin typeface="Comic Sans MS" charset="0"/>
                </a:rPr>
                <a:t>~4 TIPS</a:t>
              </a:r>
            </a:p>
          </p:txBody>
        </p:sp>
        <p:sp>
          <p:nvSpPr>
            <p:cNvPr id="127" name="Text Box 2065"/>
            <p:cNvSpPr txBox="1">
              <a:spLocks noChangeArrowheads="1"/>
            </p:cNvSpPr>
            <p:nvPr/>
          </p:nvSpPr>
          <p:spPr bwMode="auto">
            <a:xfrm>
              <a:off x="849313" y="3368675"/>
              <a:ext cx="1317625"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750" kern="0" dirty="0">
                  <a:solidFill>
                    <a:srgbClr val="000000"/>
                  </a:solidFill>
                  <a:latin typeface="Comic Sans MS" charset="0"/>
                </a:rPr>
                <a:t>France Regional Center </a:t>
              </a:r>
            </a:p>
          </p:txBody>
        </p:sp>
        <p:sp>
          <p:nvSpPr>
            <p:cNvPr id="128" name="Oval 2066"/>
            <p:cNvSpPr>
              <a:spLocks noChangeArrowheads="1"/>
            </p:cNvSpPr>
            <p:nvPr/>
          </p:nvSpPr>
          <p:spPr bwMode="auto">
            <a:xfrm>
              <a:off x="4494213" y="3303588"/>
              <a:ext cx="1393825" cy="457200"/>
            </a:xfrm>
            <a:prstGeom prst="ellipse">
              <a:avLst/>
            </a:prstGeom>
            <a:solidFill>
              <a:srgbClr val="CCFFFF"/>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29" name="Text Box 2067"/>
            <p:cNvSpPr txBox="1">
              <a:spLocks noChangeArrowheads="1"/>
            </p:cNvSpPr>
            <p:nvPr/>
          </p:nvSpPr>
          <p:spPr bwMode="auto">
            <a:xfrm>
              <a:off x="4494213" y="3368675"/>
              <a:ext cx="1316037"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750" kern="0" dirty="0">
                  <a:solidFill>
                    <a:srgbClr val="000000"/>
                  </a:solidFill>
                  <a:latin typeface="Comic Sans MS" charset="0"/>
                </a:rPr>
                <a:t> Italy Regional Center </a:t>
              </a:r>
            </a:p>
          </p:txBody>
        </p:sp>
        <p:sp>
          <p:nvSpPr>
            <p:cNvPr id="130" name="Text Box 2068"/>
            <p:cNvSpPr txBox="1">
              <a:spLocks noChangeArrowheads="1"/>
            </p:cNvSpPr>
            <p:nvPr/>
          </p:nvSpPr>
          <p:spPr bwMode="auto">
            <a:xfrm>
              <a:off x="2709863" y="3368675"/>
              <a:ext cx="1317625"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750" kern="0" dirty="0">
                  <a:solidFill>
                    <a:srgbClr val="000000"/>
                  </a:solidFill>
                  <a:latin typeface="Comic Sans MS" charset="0"/>
                </a:rPr>
                <a:t>Germany Regional Center </a:t>
              </a:r>
            </a:p>
          </p:txBody>
        </p:sp>
        <p:sp>
          <p:nvSpPr>
            <p:cNvPr id="131" name="Oval 2069"/>
            <p:cNvSpPr>
              <a:spLocks noChangeArrowheads="1"/>
            </p:cNvSpPr>
            <p:nvPr/>
          </p:nvSpPr>
          <p:spPr bwMode="auto">
            <a:xfrm>
              <a:off x="8601075" y="3500438"/>
              <a:ext cx="77788" cy="6508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32" name="Oval 2070"/>
            <p:cNvSpPr>
              <a:spLocks noChangeArrowheads="1"/>
            </p:cNvSpPr>
            <p:nvPr/>
          </p:nvSpPr>
          <p:spPr bwMode="auto">
            <a:xfrm>
              <a:off x="8445500" y="3500438"/>
              <a:ext cx="77788" cy="6508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33" name="Oval 2071"/>
            <p:cNvSpPr>
              <a:spLocks noChangeArrowheads="1"/>
            </p:cNvSpPr>
            <p:nvPr/>
          </p:nvSpPr>
          <p:spPr bwMode="auto">
            <a:xfrm>
              <a:off x="8291513" y="3500438"/>
              <a:ext cx="77787" cy="6508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34" name="Oval 2072"/>
            <p:cNvSpPr>
              <a:spLocks noChangeArrowheads="1"/>
            </p:cNvSpPr>
            <p:nvPr/>
          </p:nvSpPr>
          <p:spPr bwMode="auto">
            <a:xfrm>
              <a:off x="3795713" y="4933950"/>
              <a:ext cx="1006475" cy="390525"/>
            </a:xfrm>
            <a:prstGeom prst="ellipse">
              <a:avLst/>
            </a:prstGeom>
            <a:solidFill>
              <a:srgbClr val="66FF33"/>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35" name="Text Box 2073"/>
            <p:cNvSpPr txBox="1">
              <a:spLocks noChangeArrowheads="1"/>
            </p:cNvSpPr>
            <p:nvPr/>
          </p:nvSpPr>
          <p:spPr bwMode="auto">
            <a:xfrm>
              <a:off x="3949700" y="4997449"/>
              <a:ext cx="774700" cy="430887"/>
            </a:xfrm>
            <a:prstGeom prst="rect">
              <a:avLst/>
            </a:prstGeom>
            <a:noFill/>
            <a:ln>
              <a:noFill/>
            </a:ln>
            <a:effectLst/>
            <a:extLst>
              <a:ext uri="{909E8E84-426E-40dd-AFC4-6F175D3DCCD1}">
                <a14:hiddenFill xmlns:a14="http://schemas.microsoft.com/office/drawing/2010/main" xmlns="">
                  <a:solidFill>
                    <a:srgbClr val="66FF33"/>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750" kern="0" dirty="0">
                  <a:solidFill>
                    <a:srgbClr val="000000"/>
                  </a:solidFill>
                  <a:latin typeface="Comic Sans MS" charset="0"/>
                </a:rPr>
                <a:t>Institute</a:t>
              </a:r>
            </a:p>
          </p:txBody>
        </p:sp>
        <p:sp>
          <p:nvSpPr>
            <p:cNvPr id="136" name="Oval 2074"/>
            <p:cNvSpPr>
              <a:spLocks noChangeArrowheads="1"/>
            </p:cNvSpPr>
            <p:nvPr/>
          </p:nvSpPr>
          <p:spPr bwMode="auto">
            <a:xfrm>
              <a:off x="3097213" y="4933950"/>
              <a:ext cx="1008062" cy="390525"/>
            </a:xfrm>
            <a:prstGeom prst="ellipse">
              <a:avLst/>
            </a:prstGeom>
            <a:solidFill>
              <a:srgbClr val="66FF33"/>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37" name="Text Box 2075"/>
            <p:cNvSpPr txBox="1">
              <a:spLocks noChangeArrowheads="1"/>
            </p:cNvSpPr>
            <p:nvPr/>
          </p:nvSpPr>
          <p:spPr bwMode="auto">
            <a:xfrm>
              <a:off x="3252788" y="4997449"/>
              <a:ext cx="774700" cy="430887"/>
            </a:xfrm>
            <a:prstGeom prst="rect">
              <a:avLst/>
            </a:prstGeom>
            <a:noFill/>
            <a:ln>
              <a:noFill/>
            </a:ln>
            <a:effectLst/>
            <a:extLst>
              <a:ext uri="{909E8E84-426E-40dd-AFC4-6F175D3DCCD1}">
                <a14:hiddenFill xmlns:a14="http://schemas.microsoft.com/office/drawing/2010/main" xmlns="">
                  <a:solidFill>
                    <a:srgbClr val="66FF33"/>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750" kern="0" dirty="0">
                  <a:solidFill>
                    <a:srgbClr val="000000"/>
                  </a:solidFill>
                  <a:latin typeface="Comic Sans MS" charset="0"/>
                </a:rPr>
                <a:t>Institute</a:t>
              </a:r>
            </a:p>
          </p:txBody>
        </p:sp>
        <p:sp>
          <p:nvSpPr>
            <p:cNvPr id="138" name="Oval 2076"/>
            <p:cNvSpPr>
              <a:spLocks noChangeArrowheads="1"/>
            </p:cNvSpPr>
            <p:nvPr/>
          </p:nvSpPr>
          <p:spPr bwMode="auto">
            <a:xfrm>
              <a:off x="2476500" y="4933950"/>
              <a:ext cx="1008063" cy="390525"/>
            </a:xfrm>
            <a:prstGeom prst="ellipse">
              <a:avLst/>
            </a:prstGeom>
            <a:solidFill>
              <a:srgbClr val="66FF33"/>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39" name="Text Box 2077"/>
            <p:cNvSpPr txBox="1">
              <a:spLocks noChangeArrowheads="1"/>
            </p:cNvSpPr>
            <p:nvPr/>
          </p:nvSpPr>
          <p:spPr bwMode="auto">
            <a:xfrm>
              <a:off x="2632075" y="4997449"/>
              <a:ext cx="774700" cy="430887"/>
            </a:xfrm>
            <a:prstGeom prst="rect">
              <a:avLst/>
            </a:prstGeom>
            <a:noFill/>
            <a:ln>
              <a:noFill/>
            </a:ln>
            <a:effectLst/>
            <a:extLst>
              <a:ext uri="{909E8E84-426E-40dd-AFC4-6F175D3DCCD1}">
                <a14:hiddenFill xmlns:a14="http://schemas.microsoft.com/office/drawing/2010/main" xmlns="">
                  <a:solidFill>
                    <a:srgbClr val="66FF33"/>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750" kern="0" dirty="0">
                  <a:solidFill>
                    <a:srgbClr val="000000"/>
                  </a:solidFill>
                  <a:latin typeface="Comic Sans MS" charset="0"/>
                </a:rPr>
                <a:t>Institute</a:t>
              </a:r>
            </a:p>
          </p:txBody>
        </p:sp>
        <p:sp>
          <p:nvSpPr>
            <p:cNvPr id="140" name="Oval 2078"/>
            <p:cNvSpPr>
              <a:spLocks noChangeArrowheads="1"/>
            </p:cNvSpPr>
            <p:nvPr/>
          </p:nvSpPr>
          <p:spPr bwMode="auto">
            <a:xfrm>
              <a:off x="2011363" y="4933950"/>
              <a:ext cx="1008062" cy="390525"/>
            </a:xfrm>
            <a:prstGeom prst="ellipse">
              <a:avLst/>
            </a:prstGeom>
            <a:solidFill>
              <a:srgbClr val="66FF33"/>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41" name="Text Box 2079"/>
            <p:cNvSpPr txBox="1">
              <a:spLocks noChangeArrowheads="1"/>
            </p:cNvSpPr>
            <p:nvPr/>
          </p:nvSpPr>
          <p:spPr bwMode="auto">
            <a:xfrm>
              <a:off x="2011363" y="4933950"/>
              <a:ext cx="1008063"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750" b="1" kern="0" dirty="0">
                  <a:solidFill>
                    <a:srgbClr val="000000"/>
                  </a:solidFill>
                  <a:latin typeface="Comic Sans MS" charset="0"/>
                </a:rPr>
                <a:t>Institute ~0.25TIPS</a:t>
              </a:r>
              <a:endParaRPr lang="en-US" sz="750" kern="0" dirty="0">
                <a:solidFill>
                  <a:srgbClr val="000000"/>
                </a:solidFill>
                <a:latin typeface="Comic Sans MS" charset="0"/>
              </a:endParaRPr>
            </a:p>
          </p:txBody>
        </p:sp>
        <p:sp>
          <p:nvSpPr>
            <p:cNvPr id="142" name="Line 2080"/>
            <p:cNvSpPr>
              <a:spLocks noChangeShapeType="1"/>
            </p:cNvSpPr>
            <p:nvPr/>
          </p:nvSpPr>
          <p:spPr bwMode="auto">
            <a:xfrm>
              <a:off x="1624013" y="1282700"/>
              <a:ext cx="1473200" cy="3270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43" name="Line 2081"/>
            <p:cNvSpPr>
              <a:spLocks noChangeShapeType="1"/>
            </p:cNvSpPr>
            <p:nvPr/>
          </p:nvSpPr>
          <p:spPr bwMode="auto">
            <a:xfrm flipV="1">
              <a:off x="2322513" y="1739900"/>
              <a:ext cx="7747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44" name="Line 2082"/>
            <p:cNvSpPr>
              <a:spLocks noChangeShapeType="1"/>
            </p:cNvSpPr>
            <p:nvPr/>
          </p:nvSpPr>
          <p:spPr bwMode="auto">
            <a:xfrm>
              <a:off x="2166938" y="1609725"/>
              <a:ext cx="930275" cy="65088"/>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45" name="Line 2083"/>
            <p:cNvSpPr>
              <a:spLocks noChangeShapeType="1"/>
            </p:cNvSpPr>
            <p:nvPr/>
          </p:nvSpPr>
          <p:spPr bwMode="auto">
            <a:xfrm>
              <a:off x="4570413" y="1674813"/>
              <a:ext cx="619125" cy="26035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46" name="Line 2084"/>
            <p:cNvSpPr>
              <a:spLocks noChangeShapeType="1"/>
            </p:cNvSpPr>
            <p:nvPr/>
          </p:nvSpPr>
          <p:spPr bwMode="auto">
            <a:xfrm>
              <a:off x="5965825" y="2325688"/>
              <a:ext cx="153988" cy="2619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47" name="Line 2085"/>
            <p:cNvSpPr>
              <a:spLocks noChangeShapeType="1"/>
            </p:cNvSpPr>
            <p:nvPr/>
          </p:nvSpPr>
          <p:spPr bwMode="auto">
            <a:xfrm flipH="1">
              <a:off x="1933575" y="2978150"/>
              <a:ext cx="3644900" cy="3905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48" name="Line 2086"/>
            <p:cNvSpPr>
              <a:spLocks noChangeShapeType="1"/>
            </p:cNvSpPr>
            <p:nvPr/>
          </p:nvSpPr>
          <p:spPr bwMode="auto">
            <a:xfrm flipH="1">
              <a:off x="3871913" y="2978150"/>
              <a:ext cx="1782762" cy="3905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49" name="Line 2087"/>
            <p:cNvSpPr>
              <a:spLocks noChangeShapeType="1"/>
            </p:cNvSpPr>
            <p:nvPr/>
          </p:nvSpPr>
          <p:spPr bwMode="auto">
            <a:xfrm flipH="1">
              <a:off x="5654675" y="3043238"/>
              <a:ext cx="465138" cy="3254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50" name="Line 2088"/>
            <p:cNvSpPr>
              <a:spLocks noChangeShapeType="1"/>
            </p:cNvSpPr>
            <p:nvPr/>
          </p:nvSpPr>
          <p:spPr bwMode="auto">
            <a:xfrm>
              <a:off x="6662738" y="3043238"/>
              <a:ext cx="155575" cy="26035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51" name="Line 2089"/>
            <p:cNvSpPr>
              <a:spLocks noChangeShapeType="1"/>
            </p:cNvSpPr>
            <p:nvPr/>
          </p:nvSpPr>
          <p:spPr bwMode="auto">
            <a:xfrm flipH="1">
              <a:off x="4494213" y="4543425"/>
              <a:ext cx="307975" cy="3905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52" name="Line 2090"/>
            <p:cNvSpPr>
              <a:spLocks noChangeShapeType="1"/>
            </p:cNvSpPr>
            <p:nvPr/>
          </p:nvSpPr>
          <p:spPr bwMode="auto">
            <a:xfrm flipH="1">
              <a:off x="3871913" y="4478338"/>
              <a:ext cx="852487" cy="45561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53" name="Line 2091"/>
            <p:cNvSpPr>
              <a:spLocks noChangeShapeType="1"/>
            </p:cNvSpPr>
            <p:nvPr/>
          </p:nvSpPr>
          <p:spPr bwMode="auto">
            <a:xfrm flipH="1">
              <a:off x="2632075" y="4478338"/>
              <a:ext cx="2016125" cy="45561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54" name="Line 2092"/>
            <p:cNvSpPr>
              <a:spLocks noChangeShapeType="1"/>
            </p:cNvSpPr>
            <p:nvPr/>
          </p:nvSpPr>
          <p:spPr bwMode="auto">
            <a:xfrm flipH="1">
              <a:off x="3175000" y="4478338"/>
              <a:ext cx="1549400" cy="45561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55" name="Text Box 2093"/>
            <p:cNvSpPr txBox="1">
              <a:spLocks noChangeArrowheads="1"/>
            </p:cNvSpPr>
            <p:nvPr/>
          </p:nvSpPr>
          <p:spPr bwMode="auto">
            <a:xfrm>
              <a:off x="914400" y="6019800"/>
              <a:ext cx="2112963" cy="307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900" kern="0" dirty="0">
                  <a:solidFill>
                    <a:srgbClr val="000000"/>
                  </a:solidFill>
                  <a:latin typeface="Comic Sans MS" charset="0"/>
                </a:rPr>
                <a:t>Workstations</a:t>
              </a:r>
            </a:p>
          </p:txBody>
        </p:sp>
        <p:sp>
          <p:nvSpPr>
            <p:cNvPr id="156" name="Text Box 2094"/>
            <p:cNvSpPr txBox="1">
              <a:spLocks noChangeArrowheads="1"/>
            </p:cNvSpPr>
            <p:nvPr/>
          </p:nvSpPr>
          <p:spPr bwMode="auto">
            <a:xfrm>
              <a:off x="4419600" y="1524001"/>
              <a:ext cx="1704975" cy="307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defTabSz="685800" eaLnBrk="1" fontAlgn="auto" hangingPunct="1">
                <a:spcBef>
                  <a:spcPct val="50000"/>
                </a:spcBef>
                <a:spcAft>
                  <a:spcPts val="0"/>
                </a:spcAft>
                <a:defRPr/>
              </a:pPr>
              <a:r>
                <a:rPr lang="en-US" sz="900" kern="0" dirty="0">
                  <a:solidFill>
                    <a:srgbClr val="000000"/>
                  </a:solidFill>
                  <a:latin typeface="Comic Sans MS" charset="0"/>
                </a:rPr>
                <a:t>~100 </a:t>
              </a:r>
              <a:r>
                <a:rPr lang="en-US" sz="900" kern="0" dirty="0" err="1">
                  <a:solidFill>
                    <a:srgbClr val="000000"/>
                  </a:solidFill>
                  <a:latin typeface="Comic Sans MS" charset="0"/>
                </a:rPr>
                <a:t>MBytes</a:t>
              </a:r>
              <a:r>
                <a:rPr lang="en-US" sz="900" kern="0" dirty="0">
                  <a:solidFill>
                    <a:srgbClr val="000000"/>
                  </a:solidFill>
                  <a:latin typeface="Comic Sans MS" charset="0"/>
                </a:rPr>
                <a:t>/sec</a:t>
              </a:r>
            </a:p>
          </p:txBody>
        </p:sp>
        <p:sp>
          <p:nvSpPr>
            <p:cNvPr id="157" name="Text Box 2095"/>
            <p:cNvSpPr txBox="1">
              <a:spLocks noChangeArrowheads="1"/>
            </p:cNvSpPr>
            <p:nvPr/>
          </p:nvSpPr>
          <p:spPr bwMode="auto">
            <a:xfrm>
              <a:off x="5867400" y="2286001"/>
              <a:ext cx="1706563" cy="307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defTabSz="685800" eaLnBrk="1" fontAlgn="auto" hangingPunct="1">
                <a:spcBef>
                  <a:spcPct val="50000"/>
                </a:spcBef>
                <a:spcAft>
                  <a:spcPts val="0"/>
                </a:spcAft>
                <a:defRPr/>
              </a:pPr>
              <a:r>
                <a:rPr lang="en-US" sz="900" kern="0">
                  <a:solidFill>
                    <a:srgbClr val="000000"/>
                  </a:solidFill>
                  <a:latin typeface="Comic Sans MS" charset="0"/>
                </a:rPr>
                <a:t>~100 MBytes/sec</a:t>
              </a:r>
            </a:p>
          </p:txBody>
        </p:sp>
        <p:sp>
          <p:nvSpPr>
            <p:cNvPr id="158" name="Text Box 2096"/>
            <p:cNvSpPr txBox="1">
              <a:spLocks noChangeArrowheads="1"/>
            </p:cNvSpPr>
            <p:nvPr/>
          </p:nvSpPr>
          <p:spPr bwMode="auto">
            <a:xfrm>
              <a:off x="7315200" y="3733800"/>
              <a:ext cx="1362075" cy="307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900" kern="0" dirty="0">
                  <a:solidFill>
                    <a:srgbClr val="000000"/>
                  </a:solidFill>
                  <a:latin typeface="Comic Sans MS" charset="0"/>
                </a:rPr>
                <a:t>~2.4 </a:t>
              </a:r>
              <a:r>
                <a:rPr lang="en-US" sz="900" kern="0" dirty="0" err="1">
                  <a:solidFill>
                    <a:srgbClr val="000000"/>
                  </a:solidFill>
                  <a:latin typeface="Comic Sans MS" charset="0"/>
                </a:rPr>
                <a:t>Gbits</a:t>
              </a:r>
              <a:r>
                <a:rPr lang="en-US" sz="900" kern="0" dirty="0">
                  <a:solidFill>
                    <a:srgbClr val="000000"/>
                  </a:solidFill>
                  <a:latin typeface="Comic Sans MS" charset="0"/>
                </a:rPr>
                <a:t>/sec</a:t>
              </a:r>
              <a:endParaRPr lang="en-US" sz="750" kern="0" dirty="0">
                <a:solidFill>
                  <a:srgbClr val="000000"/>
                </a:solidFill>
                <a:latin typeface="Times New Roman" charset="0"/>
              </a:endParaRPr>
            </a:p>
          </p:txBody>
        </p:sp>
        <p:sp>
          <p:nvSpPr>
            <p:cNvPr id="159" name="Text Box 2097"/>
            <p:cNvSpPr txBox="1">
              <a:spLocks noChangeArrowheads="1"/>
            </p:cNvSpPr>
            <p:nvPr/>
          </p:nvSpPr>
          <p:spPr bwMode="auto">
            <a:xfrm>
              <a:off x="3124200" y="5410200"/>
              <a:ext cx="1066800"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900" kern="0" dirty="0">
                  <a:solidFill>
                    <a:srgbClr val="000000"/>
                  </a:solidFill>
                  <a:latin typeface="Comic Sans MS" charset="0"/>
                </a:rPr>
                <a:t>100 - 1000 </a:t>
              </a:r>
              <a:r>
                <a:rPr lang="en-US" sz="900" kern="0" dirty="0" err="1">
                  <a:solidFill>
                    <a:srgbClr val="000000"/>
                  </a:solidFill>
                  <a:latin typeface="Comic Sans MS" charset="0"/>
                </a:rPr>
                <a:t>Mbits</a:t>
              </a:r>
              <a:r>
                <a:rPr lang="en-US" sz="900" kern="0" dirty="0">
                  <a:solidFill>
                    <a:srgbClr val="000000"/>
                  </a:solidFill>
                  <a:latin typeface="Comic Sans MS" charset="0"/>
                </a:rPr>
                <a:t>/sec</a:t>
              </a:r>
            </a:p>
          </p:txBody>
        </p:sp>
        <p:grpSp>
          <p:nvGrpSpPr>
            <p:cNvPr id="160" name="Group 2098"/>
            <p:cNvGrpSpPr>
              <a:grpSpLocks/>
            </p:cNvGrpSpPr>
            <p:nvPr/>
          </p:nvGrpSpPr>
          <p:grpSpPr bwMode="auto">
            <a:xfrm>
              <a:off x="7439025" y="2522538"/>
              <a:ext cx="774700" cy="585787"/>
              <a:chOff x="3504" y="2448"/>
              <a:chExt cx="1051" cy="1138"/>
            </a:xfrm>
          </p:grpSpPr>
          <p:graphicFrame>
            <p:nvGraphicFramePr>
              <p:cNvPr id="218" name="Object 2099"/>
              <p:cNvGraphicFramePr>
                <a:graphicFrameLocks noChangeAspect="1"/>
              </p:cNvGraphicFramePr>
              <p:nvPr/>
            </p:nvGraphicFramePr>
            <p:xfrm>
              <a:off x="3504" y="2448"/>
              <a:ext cx="1051" cy="1138"/>
            </p:xfrm>
            <a:graphic>
              <a:graphicData uri="http://schemas.openxmlformats.org/presentationml/2006/ole">
                <mc:AlternateContent xmlns:mc="http://schemas.openxmlformats.org/markup-compatibility/2006">
                  <mc:Choice xmlns:v="urn:schemas-microsoft-com:vml" Requires="v">
                    <p:oleObj spid="_x0000_s1143" name="Image" r:id="rId4" imgW="1668925" imgH="1806097" progId="PhotoDeluxe.Image.2">
                      <p:embed/>
                    </p:oleObj>
                  </mc:Choice>
                  <mc:Fallback>
                    <p:oleObj name="Image" r:id="rId4" imgW="1668925" imgH="1806097" progId="PhotoDeluxe.Image.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4" y="2448"/>
                            <a:ext cx="1051" cy="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9" name="WordArt 2100"/>
              <p:cNvSpPr>
                <a:spLocks noChangeArrowheads="1" noChangeShapeType="1" noTextEdit="1"/>
              </p:cNvSpPr>
              <p:nvPr/>
            </p:nvSpPr>
            <p:spPr bwMode="auto">
              <a:xfrm>
                <a:off x="3840" y="2784"/>
                <a:ext cx="384" cy="480"/>
              </a:xfrm>
              <a:prstGeom prst="rect">
                <a:avLst/>
              </a:prstGeom>
            </p:spPr>
            <p:txBody>
              <a:bodyPr wrap="none" fromWordArt="1">
                <a:prstTxWarp prst="textSlantUp">
                  <a:avLst>
                    <a:gd name="adj" fmla="val 32056"/>
                  </a:avLst>
                </a:prstTxWarp>
              </a:bodyPr>
              <a:lstStyle/>
              <a:p>
                <a:pPr defTabSz="685800" eaLnBrk="1" fontAlgn="auto" hangingPunct="1">
                  <a:spcBef>
                    <a:spcPts val="0"/>
                  </a:spcBef>
                  <a:spcAft>
                    <a:spcPts val="0"/>
                  </a:spcAft>
                  <a:defRPr/>
                </a:pPr>
                <a:r>
                  <a:rPr lang="en-GB" sz="270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rPr>
                  <a:t>HPSS</a:t>
                </a:r>
              </a:p>
            </p:txBody>
          </p:sp>
        </p:grpSp>
        <p:grpSp>
          <p:nvGrpSpPr>
            <p:cNvPr id="161" name="Group 2101"/>
            <p:cNvGrpSpPr>
              <a:grpSpLocks/>
            </p:cNvGrpSpPr>
            <p:nvPr/>
          </p:nvGrpSpPr>
          <p:grpSpPr bwMode="auto">
            <a:xfrm>
              <a:off x="7748588" y="3368675"/>
              <a:ext cx="387350" cy="327025"/>
              <a:chOff x="3504" y="2448"/>
              <a:chExt cx="1051" cy="1138"/>
            </a:xfrm>
          </p:grpSpPr>
          <p:graphicFrame>
            <p:nvGraphicFramePr>
              <p:cNvPr id="216" name="Object 2102"/>
              <p:cNvGraphicFramePr>
                <a:graphicFrameLocks noChangeAspect="1"/>
              </p:cNvGraphicFramePr>
              <p:nvPr/>
            </p:nvGraphicFramePr>
            <p:xfrm>
              <a:off x="3504" y="2448"/>
              <a:ext cx="1051" cy="1138"/>
            </p:xfrm>
            <a:graphic>
              <a:graphicData uri="http://schemas.openxmlformats.org/presentationml/2006/ole">
                <mc:AlternateContent xmlns:mc="http://schemas.openxmlformats.org/markup-compatibility/2006">
                  <mc:Choice xmlns:v="urn:schemas-microsoft-com:vml" Requires="v">
                    <p:oleObj spid="_x0000_s1144" name="Image" r:id="rId6" imgW="1668925" imgH="1806097" progId="PhotoDeluxe.Image.2">
                      <p:embed/>
                    </p:oleObj>
                  </mc:Choice>
                  <mc:Fallback>
                    <p:oleObj name="Image" r:id="rId6" imgW="1668925" imgH="1806097" progId="PhotoDeluxe.Image.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4" y="2448"/>
                            <a:ext cx="1051" cy="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7" name="WordArt 2103"/>
              <p:cNvSpPr>
                <a:spLocks noChangeArrowheads="1" noChangeShapeType="1" noTextEdit="1"/>
              </p:cNvSpPr>
              <p:nvPr/>
            </p:nvSpPr>
            <p:spPr bwMode="auto">
              <a:xfrm>
                <a:off x="3840" y="2784"/>
                <a:ext cx="384" cy="480"/>
              </a:xfrm>
              <a:prstGeom prst="rect">
                <a:avLst/>
              </a:prstGeom>
            </p:spPr>
            <p:txBody>
              <a:bodyPr wrap="none" fromWordArt="1">
                <a:prstTxWarp prst="textSlantUp">
                  <a:avLst>
                    <a:gd name="adj" fmla="val 32056"/>
                  </a:avLst>
                </a:prstTxWarp>
              </a:bodyPr>
              <a:lstStyle/>
              <a:p>
                <a:pPr defTabSz="685800" eaLnBrk="1" fontAlgn="auto" hangingPunct="1">
                  <a:spcBef>
                    <a:spcPts val="0"/>
                  </a:spcBef>
                  <a:spcAft>
                    <a:spcPts val="0"/>
                  </a:spcAft>
                  <a:defRPr/>
                </a:pPr>
                <a:r>
                  <a:rPr lang="en-GB" sz="270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rPr>
                  <a:t>HPSS</a:t>
                </a:r>
              </a:p>
            </p:txBody>
          </p:sp>
        </p:grpSp>
        <p:sp>
          <p:nvSpPr>
            <p:cNvPr id="162" name="Text Box 2104"/>
            <p:cNvSpPr txBox="1">
              <a:spLocks noChangeArrowheads="1"/>
            </p:cNvSpPr>
            <p:nvPr/>
          </p:nvSpPr>
          <p:spPr bwMode="auto">
            <a:xfrm>
              <a:off x="457200" y="2133601"/>
              <a:ext cx="2895600" cy="830997"/>
            </a:xfrm>
            <a:prstGeom prst="rect">
              <a:avLst/>
            </a:prstGeom>
            <a:solidFill>
              <a:srgbClr val="FFFF99"/>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pPr defTabSz="685800" eaLnBrk="1" fontAlgn="auto" hangingPunct="1">
                <a:spcBef>
                  <a:spcPct val="50000"/>
                </a:spcBef>
                <a:spcAft>
                  <a:spcPts val="0"/>
                </a:spcAft>
                <a:defRPr/>
              </a:pPr>
              <a:r>
                <a:rPr lang="en-US" sz="1050" i="1" kern="0" dirty="0">
                  <a:solidFill>
                    <a:srgbClr val="000000"/>
                  </a:solidFill>
                  <a:latin typeface="Comic Sans MS" charset="0"/>
                </a:rPr>
                <a:t>Bunch </a:t>
              </a:r>
              <a:r>
                <a:rPr lang="en-US" sz="1350" i="1" kern="0" dirty="0">
                  <a:solidFill>
                    <a:srgbClr val="000000"/>
                  </a:solidFill>
                  <a:latin typeface="Comic Sans MS" charset="0"/>
                </a:rPr>
                <a:t>crossing</a:t>
              </a:r>
              <a:r>
                <a:rPr lang="en-US" sz="1050" i="1" kern="0" dirty="0">
                  <a:solidFill>
                    <a:srgbClr val="000000"/>
                  </a:solidFill>
                  <a:latin typeface="Comic Sans MS" charset="0"/>
                </a:rPr>
                <a:t> per 25 </a:t>
              </a:r>
              <a:r>
                <a:rPr lang="en-US" sz="1050" i="1" kern="0" dirty="0" err="1">
                  <a:solidFill>
                    <a:srgbClr val="000000"/>
                  </a:solidFill>
                  <a:latin typeface="Comic Sans MS" charset="0"/>
                </a:rPr>
                <a:t>nsecs</a:t>
              </a:r>
              <a:r>
                <a:rPr lang="en-US" sz="1050" i="1" kern="0" dirty="0">
                  <a:solidFill>
                    <a:srgbClr val="000000"/>
                  </a:solidFill>
                  <a:latin typeface="Comic Sans MS" charset="0"/>
                </a:rPr>
                <a:t>.</a:t>
              </a:r>
              <a:br>
                <a:rPr lang="en-US" sz="1050" i="1" kern="0" dirty="0">
                  <a:solidFill>
                    <a:srgbClr val="000000"/>
                  </a:solidFill>
                  <a:latin typeface="Comic Sans MS" charset="0"/>
                </a:rPr>
              </a:br>
              <a:r>
                <a:rPr lang="en-US" sz="1050" i="1" kern="0" dirty="0">
                  <a:solidFill>
                    <a:srgbClr val="000000"/>
                  </a:solidFill>
                  <a:latin typeface="Comic Sans MS" charset="0"/>
                </a:rPr>
                <a:t>100 triggers per second</a:t>
              </a:r>
              <a:br>
                <a:rPr lang="en-US" sz="1050" i="1" kern="0" dirty="0">
                  <a:solidFill>
                    <a:srgbClr val="000000"/>
                  </a:solidFill>
                  <a:latin typeface="Comic Sans MS" charset="0"/>
                </a:rPr>
              </a:br>
              <a:r>
                <a:rPr lang="en-US" sz="1050" i="1" kern="0" dirty="0">
                  <a:solidFill>
                    <a:srgbClr val="000000"/>
                  </a:solidFill>
                  <a:latin typeface="Comic Sans MS" charset="0"/>
                </a:rPr>
                <a:t>Event is ~1 </a:t>
              </a:r>
              <a:r>
                <a:rPr lang="en-US" sz="1050" i="1" kern="0" dirty="0" err="1">
                  <a:solidFill>
                    <a:srgbClr val="000000"/>
                  </a:solidFill>
                  <a:latin typeface="Comic Sans MS" charset="0"/>
                </a:rPr>
                <a:t>MByte</a:t>
              </a:r>
              <a:r>
                <a:rPr lang="en-US" sz="1050" i="1" kern="0" dirty="0">
                  <a:solidFill>
                    <a:srgbClr val="000000"/>
                  </a:solidFill>
                  <a:latin typeface="Comic Sans MS" charset="0"/>
                </a:rPr>
                <a:t> in size</a:t>
              </a:r>
              <a:endParaRPr lang="en-US" sz="900" i="1" kern="0" dirty="0">
                <a:solidFill>
                  <a:srgbClr val="000000"/>
                </a:solidFill>
                <a:latin typeface="Times New Roman" charset="0"/>
              </a:endParaRPr>
            </a:p>
          </p:txBody>
        </p:sp>
        <p:sp>
          <p:nvSpPr>
            <p:cNvPr id="163" name="Text Box 2105"/>
            <p:cNvSpPr txBox="1">
              <a:spLocks noChangeArrowheads="1"/>
            </p:cNvSpPr>
            <p:nvPr/>
          </p:nvSpPr>
          <p:spPr bwMode="auto">
            <a:xfrm>
              <a:off x="4953000" y="4800600"/>
              <a:ext cx="3810000" cy="1415772"/>
            </a:xfrm>
            <a:prstGeom prst="rect">
              <a:avLst/>
            </a:prstGeom>
            <a:solidFill>
              <a:srgbClr val="FFFF99"/>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defTabSz="685800" eaLnBrk="1" fontAlgn="auto" hangingPunct="1">
                <a:spcBef>
                  <a:spcPct val="50000"/>
                </a:spcBef>
                <a:spcAft>
                  <a:spcPts val="0"/>
                </a:spcAft>
                <a:defRPr/>
              </a:pPr>
              <a:r>
                <a:rPr lang="en-US" sz="1050" b="1" i="1" kern="0" dirty="0">
                  <a:solidFill>
                    <a:srgbClr val="000000"/>
                  </a:solidFill>
                  <a:latin typeface="Comic Sans MS" charset="0"/>
                </a:rPr>
                <a:t>Physicists work on analysis </a:t>
              </a:r>
              <a:r>
                <a:rPr lang="ja-JP" altLang="en-US" sz="1050" b="1" i="1" kern="0" dirty="0">
                  <a:solidFill>
                    <a:srgbClr val="000000"/>
                  </a:solidFill>
                  <a:latin typeface="Arial"/>
                </a:rPr>
                <a:t>“</a:t>
              </a:r>
              <a:r>
                <a:rPr lang="en-US" sz="1050" b="1" i="1" kern="0" dirty="0">
                  <a:solidFill>
                    <a:srgbClr val="000000"/>
                  </a:solidFill>
                  <a:latin typeface="Comic Sans MS" charset="0"/>
                </a:rPr>
                <a:t>channels</a:t>
              </a:r>
              <a:r>
                <a:rPr lang="ja-JP" altLang="en-US" sz="1050" b="1" i="1" kern="0" dirty="0">
                  <a:solidFill>
                    <a:srgbClr val="000000"/>
                  </a:solidFill>
                  <a:latin typeface="Arial"/>
                </a:rPr>
                <a:t>”</a:t>
              </a:r>
              <a:r>
                <a:rPr lang="en-US" sz="1050" b="1" i="1" kern="0" dirty="0">
                  <a:solidFill>
                    <a:srgbClr val="000000"/>
                  </a:solidFill>
                  <a:latin typeface="Comic Sans MS" charset="0"/>
                </a:rPr>
                <a:t>.</a:t>
              </a:r>
            </a:p>
            <a:p>
              <a:pPr defTabSz="685800" eaLnBrk="1" fontAlgn="auto" hangingPunct="1">
                <a:spcBef>
                  <a:spcPct val="50000"/>
                </a:spcBef>
                <a:spcAft>
                  <a:spcPts val="0"/>
                </a:spcAft>
                <a:defRPr/>
              </a:pPr>
              <a:r>
                <a:rPr lang="en-US" sz="1050" b="1" i="1" kern="0" dirty="0">
                  <a:solidFill>
                    <a:srgbClr val="000000"/>
                  </a:solidFill>
                  <a:latin typeface="Comic Sans MS" charset="0"/>
                </a:rPr>
                <a:t>Each institute has ~10 physicists working on one or more channels</a:t>
              </a:r>
            </a:p>
            <a:p>
              <a:pPr defTabSz="685800" eaLnBrk="1" fontAlgn="auto" hangingPunct="1">
                <a:spcBef>
                  <a:spcPct val="50000"/>
                </a:spcBef>
                <a:spcAft>
                  <a:spcPts val="0"/>
                </a:spcAft>
                <a:defRPr/>
              </a:pPr>
              <a:r>
                <a:rPr lang="en-US" sz="1050" b="1" i="1" kern="0" dirty="0">
                  <a:solidFill>
                    <a:srgbClr val="000000"/>
                  </a:solidFill>
                  <a:latin typeface="Comic Sans MS" charset="0"/>
                </a:rPr>
                <a:t>Data for these channels should be cached by the institute server</a:t>
              </a:r>
              <a:endParaRPr lang="en-US" sz="750" i="1" kern="0" dirty="0">
                <a:solidFill>
                  <a:srgbClr val="000000"/>
                </a:solidFill>
                <a:latin typeface="Comic Sans MS" charset="0"/>
              </a:endParaRPr>
            </a:p>
          </p:txBody>
        </p:sp>
        <p:grpSp>
          <p:nvGrpSpPr>
            <p:cNvPr id="164" name="Group 2106"/>
            <p:cNvGrpSpPr>
              <a:grpSpLocks/>
            </p:cNvGrpSpPr>
            <p:nvPr/>
          </p:nvGrpSpPr>
          <p:grpSpPr bwMode="auto">
            <a:xfrm>
              <a:off x="849313" y="4933950"/>
              <a:ext cx="844550" cy="487363"/>
              <a:chOff x="4608" y="816"/>
              <a:chExt cx="528" cy="384"/>
            </a:xfrm>
          </p:grpSpPr>
          <p:sp>
            <p:nvSpPr>
              <p:cNvPr id="212" name="AutoShape 2107"/>
              <p:cNvSpPr>
                <a:spLocks noChangeArrowheads="1"/>
              </p:cNvSpPr>
              <p:nvPr/>
            </p:nvSpPr>
            <p:spPr bwMode="auto">
              <a:xfrm>
                <a:off x="4608" y="816"/>
                <a:ext cx="317" cy="192"/>
              </a:xfrm>
              <a:prstGeom prst="flowChartMagneticDisk">
                <a:avLst/>
              </a:prstGeom>
              <a:solidFill>
                <a:srgbClr val="B2B2B2"/>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213" name="AutoShape 2108"/>
              <p:cNvSpPr>
                <a:spLocks noChangeArrowheads="1"/>
              </p:cNvSpPr>
              <p:nvPr/>
            </p:nvSpPr>
            <p:spPr bwMode="auto">
              <a:xfrm>
                <a:off x="4656" y="864"/>
                <a:ext cx="317" cy="192"/>
              </a:xfrm>
              <a:prstGeom prst="flowChartMagneticDisk">
                <a:avLst/>
              </a:prstGeom>
              <a:solidFill>
                <a:srgbClr val="B2B2B2"/>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214" name="AutoShape 2109"/>
              <p:cNvSpPr>
                <a:spLocks noChangeArrowheads="1"/>
              </p:cNvSpPr>
              <p:nvPr/>
            </p:nvSpPr>
            <p:spPr bwMode="auto">
              <a:xfrm>
                <a:off x="4749" y="944"/>
                <a:ext cx="317" cy="192"/>
              </a:xfrm>
              <a:prstGeom prst="flowChartMagneticDisk">
                <a:avLst/>
              </a:prstGeom>
              <a:solidFill>
                <a:srgbClr val="B2B2B2"/>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215" name="AutoShape 2110"/>
              <p:cNvSpPr>
                <a:spLocks noChangeArrowheads="1"/>
              </p:cNvSpPr>
              <p:nvPr/>
            </p:nvSpPr>
            <p:spPr bwMode="auto">
              <a:xfrm>
                <a:off x="4819" y="1008"/>
                <a:ext cx="317" cy="192"/>
              </a:xfrm>
              <a:prstGeom prst="flowChartMagneticDisk">
                <a:avLst/>
              </a:prstGeom>
              <a:solidFill>
                <a:srgbClr val="B2B2B2"/>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grpSp>
        <p:sp>
          <p:nvSpPr>
            <p:cNvPr id="165" name="Text Box 2111"/>
            <p:cNvSpPr txBox="1">
              <a:spLocks noChangeArrowheads="1"/>
            </p:cNvSpPr>
            <p:nvPr/>
          </p:nvSpPr>
          <p:spPr bwMode="auto">
            <a:xfrm>
              <a:off x="533400" y="5389563"/>
              <a:ext cx="1600200" cy="307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defTabSz="685800" eaLnBrk="1" fontAlgn="auto" hangingPunct="1">
                <a:spcBef>
                  <a:spcPct val="50000"/>
                </a:spcBef>
                <a:spcAft>
                  <a:spcPts val="0"/>
                </a:spcAft>
                <a:defRPr/>
              </a:pPr>
              <a:r>
                <a:rPr lang="en-US" sz="900" kern="0" dirty="0">
                  <a:solidFill>
                    <a:srgbClr val="000000"/>
                  </a:solidFill>
                  <a:latin typeface="Comic Sans MS" charset="0"/>
                </a:rPr>
                <a:t>Physics data cache</a:t>
              </a:r>
            </a:p>
          </p:txBody>
        </p:sp>
        <p:sp>
          <p:nvSpPr>
            <p:cNvPr id="166" name="Line 2112"/>
            <p:cNvSpPr>
              <a:spLocks noChangeShapeType="1"/>
            </p:cNvSpPr>
            <p:nvPr/>
          </p:nvSpPr>
          <p:spPr bwMode="auto">
            <a:xfrm>
              <a:off x="1624013" y="5129213"/>
              <a:ext cx="309562" cy="1587"/>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67" name="Text Box 2113"/>
            <p:cNvSpPr txBox="1">
              <a:spLocks noChangeArrowheads="1"/>
            </p:cNvSpPr>
            <p:nvPr/>
          </p:nvSpPr>
          <p:spPr bwMode="auto">
            <a:xfrm>
              <a:off x="2089151" y="1282701"/>
              <a:ext cx="1706563" cy="307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900" kern="0" dirty="0">
                  <a:solidFill>
                    <a:srgbClr val="000000"/>
                  </a:solidFill>
                  <a:latin typeface="Comic Sans MS" charset="0"/>
                </a:rPr>
                <a:t>~</a:t>
              </a:r>
              <a:r>
                <a:rPr lang="en-US" sz="900" kern="0" dirty="0" err="1">
                  <a:solidFill>
                    <a:srgbClr val="000000"/>
                  </a:solidFill>
                  <a:latin typeface="Comic Sans MS" charset="0"/>
                </a:rPr>
                <a:t>PBytes</a:t>
              </a:r>
              <a:r>
                <a:rPr lang="en-US" sz="900" kern="0" dirty="0">
                  <a:solidFill>
                    <a:srgbClr val="000000"/>
                  </a:solidFill>
                  <a:latin typeface="Comic Sans MS" charset="0"/>
                </a:rPr>
                <a:t>/sec</a:t>
              </a:r>
              <a:endParaRPr lang="en-US" kern="0" dirty="0">
                <a:solidFill>
                  <a:srgbClr val="000000"/>
                </a:solidFill>
                <a:latin typeface="Times New Roman" charset="0"/>
              </a:endParaRPr>
            </a:p>
          </p:txBody>
        </p:sp>
        <p:sp>
          <p:nvSpPr>
            <p:cNvPr id="168" name="Rectangle 2114"/>
            <p:cNvSpPr>
              <a:spLocks noChangeArrowheads="1"/>
            </p:cNvSpPr>
            <p:nvPr/>
          </p:nvSpPr>
          <p:spPr bwMode="auto">
            <a:xfrm>
              <a:off x="3276600" y="2667000"/>
              <a:ext cx="1331913" cy="6771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685800" eaLnBrk="1" fontAlgn="auto" hangingPunct="1">
                <a:spcBef>
                  <a:spcPct val="50000"/>
                </a:spcBef>
                <a:spcAft>
                  <a:spcPts val="0"/>
                </a:spcAft>
                <a:defRPr/>
              </a:pPr>
              <a:r>
                <a:rPr lang="en-US" sz="900" kern="0" dirty="0">
                  <a:solidFill>
                    <a:srgbClr val="000000"/>
                  </a:solidFill>
                  <a:latin typeface="Comic Sans MS" charset="0"/>
                </a:rPr>
                <a:t>~622 </a:t>
              </a:r>
              <a:r>
                <a:rPr lang="en-US" sz="900" kern="0" dirty="0" err="1">
                  <a:solidFill>
                    <a:srgbClr val="000000"/>
                  </a:solidFill>
                  <a:latin typeface="Comic Sans MS" charset="0"/>
                </a:rPr>
                <a:t>Mbits</a:t>
              </a:r>
              <a:r>
                <a:rPr lang="en-US" sz="900" kern="0" dirty="0">
                  <a:solidFill>
                    <a:srgbClr val="000000"/>
                  </a:solidFill>
                  <a:latin typeface="Comic Sans MS" charset="0"/>
                </a:rPr>
                <a:t>/sec                                      or Air Freight</a:t>
              </a:r>
            </a:p>
          </p:txBody>
        </p:sp>
        <p:grpSp>
          <p:nvGrpSpPr>
            <p:cNvPr id="169" name="Group 2115"/>
            <p:cNvGrpSpPr>
              <a:grpSpLocks/>
            </p:cNvGrpSpPr>
            <p:nvPr/>
          </p:nvGrpSpPr>
          <p:grpSpPr bwMode="auto">
            <a:xfrm>
              <a:off x="5888038" y="3368675"/>
              <a:ext cx="387350" cy="327025"/>
              <a:chOff x="3504" y="2448"/>
              <a:chExt cx="1051" cy="1138"/>
            </a:xfrm>
          </p:grpSpPr>
          <p:graphicFrame>
            <p:nvGraphicFramePr>
              <p:cNvPr id="210" name="Object 2116"/>
              <p:cNvGraphicFramePr>
                <a:graphicFrameLocks noChangeAspect="1"/>
              </p:cNvGraphicFramePr>
              <p:nvPr/>
            </p:nvGraphicFramePr>
            <p:xfrm>
              <a:off x="3504" y="2448"/>
              <a:ext cx="1051" cy="1138"/>
            </p:xfrm>
            <a:graphic>
              <a:graphicData uri="http://schemas.openxmlformats.org/presentationml/2006/ole">
                <mc:AlternateContent xmlns:mc="http://schemas.openxmlformats.org/markup-compatibility/2006">
                  <mc:Choice xmlns:v="urn:schemas-microsoft-com:vml" Requires="v">
                    <p:oleObj spid="_x0000_s1145" name="Image" r:id="rId7" imgW="1668925" imgH="1806097" progId="PhotoDeluxe.Image.2">
                      <p:embed/>
                    </p:oleObj>
                  </mc:Choice>
                  <mc:Fallback>
                    <p:oleObj name="Image" r:id="rId7" imgW="1668925" imgH="1806097" progId="PhotoDeluxe.Image.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4" y="2448"/>
                            <a:ext cx="1051" cy="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1" name="WordArt 2117"/>
              <p:cNvSpPr>
                <a:spLocks noChangeArrowheads="1" noChangeShapeType="1" noTextEdit="1"/>
              </p:cNvSpPr>
              <p:nvPr/>
            </p:nvSpPr>
            <p:spPr bwMode="auto">
              <a:xfrm>
                <a:off x="3840" y="2784"/>
                <a:ext cx="384" cy="480"/>
              </a:xfrm>
              <a:prstGeom prst="rect">
                <a:avLst/>
              </a:prstGeom>
            </p:spPr>
            <p:txBody>
              <a:bodyPr wrap="none" fromWordArt="1">
                <a:prstTxWarp prst="textSlantUp">
                  <a:avLst>
                    <a:gd name="adj" fmla="val 32056"/>
                  </a:avLst>
                </a:prstTxWarp>
              </a:bodyPr>
              <a:lstStyle/>
              <a:p>
                <a:pPr defTabSz="685800" eaLnBrk="1" fontAlgn="auto" hangingPunct="1">
                  <a:spcBef>
                    <a:spcPts val="0"/>
                  </a:spcBef>
                  <a:spcAft>
                    <a:spcPts val="0"/>
                  </a:spcAft>
                  <a:defRPr/>
                </a:pPr>
                <a:r>
                  <a:rPr lang="en-GB" sz="270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rPr>
                  <a:t>HPSS</a:t>
                </a:r>
              </a:p>
            </p:txBody>
          </p:sp>
        </p:grpSp>
        <p:grpSp>
          <p:nvGrpSpPr>
            <p:cNvPr id="170" name="Group 2118"/>
            <p:cNvGrpSpPr>
              <a:grpSpLocks/>
            </p:cNvGrpSpPr>
            <p:nvPr/>
          </p:nvGrpSpPr>
          <p:grpSpPr bwMode="auto">
            <a:xfrm>
              <a:off x="4027488" y="3368675"/>
              <a:ext cx="387350" cy="327025"/>
              <a:chOff x="3504" y="2448"/>
              <a:chExt cx="1051" cy="1138"/>
            </a:xfrm>
          </p:grpSpPr>
          <p:graphicFrame>
            <p:nvGraphicFramePr>
              <p:cNvPr id="208" name="Object 2119"/>
              <p:cNvGraphicFramePr>
                <a:graphicFrameLocks noChangeAspect="1"/>
              </p:cNvGraphicFramePr>
              <p:nvPr/>
            </p:nvGraphicFramePr>
            <p:xfrm>
              <a:off x="3504" y="2448"/>
              <a:ext cx="1051" cy="1138"/>
            </p:xfrm>
            <a:graphic>
              <a:graphicData uri="http://schemas.openxmlformats.org/presentationml/2006/ole">
                <mc:AlternateContent xmlns:mc="http://schemas.openxmlformats.org/markup-compatibility/2006">
                  <mc:Choice xmlns:v="urn:schemas-microsoft-com:vml" Requires="v">
                    <p:oleObj spid="_x0000_s1146" name="Image" r:id="rId8" imgW="1668925" imgH="1806097" progId="PhotoDeluxe.Image.2">
                      <p:embed/>
                    </p:oleObj>
                  </mc:Choice>
                  <mc:Fallback>
                    <p:oleObj name="Image" r:id="rId8" imgW="1668925" imgH="1806097" progId="PhotoDeluxe.Image.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4" y="2448"/>
                            <a:ext cx="1051" cy="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9" name="WordArt 2120"/>
              <p:cNvSpPr>
                <a:spLocks noChangeArrowheads="1" noChangeShapeType="1" noTextEdit="1"/>
              </p:cNvSpPr>
              <p:nvPr/>
            </p:nvSpPr>
            <p:spPr bwMode="auto">
              <a:xfrm>
                <a:off x="3840" y="2784"/>
                <a:ext cx="384" cy="480"/>
              </a:xfrm>
              <a:prstGeom prst="rect">
                <a:avLst/>
              </a:prstGeom>
            </p:spPr>
            <p:txBody>
              <a:bodyPr wrap="none" fromWordArt="1">
                <a:prstTxWarp prst="textSlantUp">
                  <a:avLst>
                    <a:gd name="adj" fmla="val 32056"/>
                  </a:avLst>
                </a:prstTxWarp>
              </a:bodyPr>
              <a:lstStyle/>
              <a:p>
                <a:pPr defTabSz="685800" eaLnBrk="1" fontAlgn="auto" hangingPunct="1">
                  <a:spcBef>
                    <a:spcPts val="0"/>
                  </a:spcBef>
                  <a:spcAft>
                    <a:spcPts val="0"/>
                  </a:spcAft>
                  <a:defRPr/>
                </a:pPr>
                <a:r>
                  <a:rPr lang="en-GB" sz="270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rPr>
                  <a:t>HPSS</a:t>
                </a:r>
              </a:p>
            </p:txBody>
          </p:sp>
        </p:grpSp>
        <p:grpSp>
          <p:nvGrpSpPr>
            <p:cNvPr id="171" name="Group 2121"/>
            <p:cNvGrpSpPr>
              <a:grpSpLocks/>
            </p:cNvGrpSpPr>
            <p:nvPr/>
          </p:nvGrpSpPr>
          <p:grpSpPr bwMode="auto">
            <a:xfrm>
              <a:off x="2166938" y="3368675"/>
              <a:ext cx="387350" cy="327025"/>
              <a:chOff x="3504" y="2448"/>
              <a:chExt cx="1051" cy="1138"/>
            </a:xfrm>
          </p:grpSpPr>
          <p:graphicFrame>
            <p:nvGraphicFramePr>
              <p:cNvPr id="206" name="Object 2122"/>
              <p:cNvGraphicFramePr>
                <a:graphicFrameLocks noChangeAspect="1"/>
              </p:cNvGraphicFramePr>
              <p:nvPr/>
            </p:nvGraphicFramePr>
            <p:xfrm>
              <a:off x="3504" y="2448"/>
              <a:ext cx="1051" cy="1138"/>
            </p:xfrm>
            <a:graphic>
              <a:graphicData uri="http://schemas.openxmlformats.org/presentationml/2006/ole">
                <mc:AlternateContent xmlns:mc="http://schemas.openxmlformats.org/markup-compatibility/2006">
                  <mc:Choice xmlns:v="urn:schemas-microsoft-com:vml" Requires="v">
                    <p:oleObj spid="_x0000_s1147" name="Image" r:id="rId9" imgW="1668925" imgH="1806097" progId="PhotoDeluxe.Image.2">
                      <p:embed/>
                    </p:oleObj>
                  </mc:Choice>
                  <mc:Fallback>
                    <p:oleObj name="Image" r:id="rId9" imgW="1668925" imgH="1806097" progId="PhotoDeluxe.Image.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4" y="2448"/>
                            <a:ext cx="1051" cy="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7" name="WordArt 2123"/>
              <p:cNvSpPr>
                <a:spLocks noChangeArrowheads="1" noChangeShapeType="1" noTextEdit="1"/>
              </p:cNvSpPr>
              <p:nvPr/>
            </p:nvSpPr>
            <p:spPr bwMode="auto">
              <a:xfrm>
                <a:off x="3840" y="2784"/>
                <a:ext cx="384" cy="480"/>
              </a:xfrm>
              <a:prstGeom prst="rect">
                <a:avLst/>
              </a:prstGeom>
            </p:spPr>
            <p:txBody>
              <a:bodyPr wrap="none" fromWordArt="1">
                <a:prstTxWarp prst="textSlantUp">
                  <a:avLst>
                    <a:gd name="adj" fmla="val 32056"/>
                  </a:avLst>
                </a:prstTxWarp>
              </a:bodyPr>
              <a:lstStyle/>
              <a:p>
                <a:pPr defTabSz="685800" eaLnBrk="1" fontAlgn="auto" hangingPunct="1">
                  <a:spcBef>
                    <a:spcPts val="0"/>
                  </a:spcBef>
                  <a:spcAft>
                    <a:spcPts val="0"/>
                  </a:spcAft>
                  <a:defRPr/>
                </a:pPr>
                <a:r>
                  <a:rPr lang="en-GB" sz="270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rPr>
                  <a:t>HPSS</a:t>
                </a:r>
              </a:p>
            </p:txBody>
          </p:sp>
        </p:grpSp>
        <p:sp>
          <p:nvSpPr>
            <p:cNvPr id="172" name="Line 2124"/>
            <p:cNvSpPr>
              <a:spLocks noChangeShapeType="1"/>
            </p:cNvSpPr>
            <p:nvPr/>
          </p:nvSpPr>
          <p:spPr bwMode="auto">
            <a:xfrm>
              <a:off x="7205663" y="2978150"/>
              <a:ext cx="1395412" cy="3905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grpSp>
          <p:nvGrpSpPr>
            <p:cNvPr id="173" name="Group 2125"/>
            <p:cNvGrpSpPr>
              <a:grpSpLocks/>
            </p:cNvGrpSpPr>
            <p:nvPr/>
          </p:nvGrpSpPr>
          <p:grpSpPr bwMode="auto">
            <a:xfrm>
              <a:off x="6584950" y="4086226"/>
              <a:ext cx="1085850" cy="495931"/>
              <a:chOff x="2208" y="2592"/>
              <a:chExt cx="672" cy="365"/>
            </a:xfrm>
          </p:grpSpPr>
          <p:sp>
            <p:nvSpPr>
              <p:cNvPr id="204" name="Oval 2126"/>
              <p:cNvSpPr>
                <a:spLocks noChangeArrowheads="1"/>
              </p:cNvSpPr>
              <p:nvPr/>
            </p:nvSpPr>
            <p:spPr bwMode="auto">
              <a:xfrm>
                <a:off x="2208" y="2592"/>
                <a:ext cx="672" cy="336"/>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205" name="Text Box 2127"/>
              <p:cNvSpPr txBox="1">
                <a:spLocks noChangeArrowheads="1"/>
              </p:cNvSpPr>
              <p:nvPr/>
            </p:nvSpPr>
            <p:spPr bwMode="auto">
              <a:xfrm>
                <a:off x="2208" y="2640"/>
                <a:ext cx="672" cy="317"/>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750" kern="0" dirty="0">
                    <a:solidFill>
                      <a:srgbClr val="000000"/>
                    </a:solidFill>
                    <a:latin typeface="Comic Sans MS" charset="0"/>
                  </a:rPr>
                  <a:t>Tier2 Center ~1 TIPS</a:t>
                </a:r>
              </a:p>
            </p:txBody>
          </p:sp>
        </p:grpSp>
        <p:grpSp>
          <p:nvGrpSpPr>
            <p:cNvPr id="174" name="Group 2128"/>
            <p:cNvGrpSpPr>
              <a:grpSpLocks/>
            </p:cNvGrpSpPr>
            <p:nvPr/>
          </p:nvGrpSpPr>
          <p:grpSpPr bwMode="auto">
            <a:xfrm>
              <a:off x="5965825" y="4086226"/>
              <a:ext cx="1084263" cy="495931"/>
              <a:chOff x="2208" y="2592"/>
              <a:chExt cx="672" cy="365"/>
            </a:xfrm>
          </p:grpSpPr>
          <p:sp>
            <p:nvSpPr>
              <p:cNvPr id="202" name="Oval 2129"/>
              <p:cNvSpPr>
                <a:spLocks noChangeArrowheads="1"/>
              </p:cNvSpPr>
              <p:nvPr/>
            </p:nvSpPr>
            <p:spPr bwMode="auto">
              <a:xfrm>
                <a:off x="2208" y="2592"/>
                <a:ext cx="672" cy="336"/>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203" name="Text Box 2130"/>
              <p:cNvSpPr txBox="1">
                <a:spLocks noChangeArrowheads="1"/>
              </p:cNvSpPr>
              <p:nvPr/>
            </p:nvSpPr>
            <p:spPr bwMode="auto">
              <a:xfrm>
                <a:off x="2208" y="2640"/>
                <a:ext cx="672" cy="317"/>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750" kern="0" dirty="0">
                    <a:solidFill>
                      <a:srgbClr val="000000"/>
                    </a:solidFill>
                    <a:latin typeface="Comic Sans MS" charset="0"/>
                  </a:rPr>
                  <a:t>Tier2 Center ~1 TIPS</a:t>
                </a:r>
              </a:p>
            </p:txBody>
          </p:sp>
        </p:grpSp>
        <p:grpSp>
          <p:nvGrpSpPr>
            <p:cNvPr id="175" name="Group 2131"/>
            <p:cNvGrpSpPr>
              <a:grpSpLocks/>
            </p:cNvGrpSpPr>
            <p:nvPr/>
          </p:nvGrpSpPr>
          <p:grpSpPr bwMode="auto">
            <a:xfrm>
              <a:off x="5422900" y="4086226"/>
              <a:ext cx="1085850" cy="495931"/>
              <a:chOff x="2208" y="2592"/>
              <a:chExt cx="672" cy="365"/>
            </a:xfrm>
          </p:grpSpPr>
          <p:sp>
            <p:nvSpPr>
              <p:cNvPr id="200" name="Oval 2132"/>
              <p:cNvSpPr>
                <a:spLocks noChangeArrowheads="1"/>
              </p:cNvSpPr>
              <p:nvPr/>
            </p:nvSpPr>
            <p:spPr bwMode="auto">
              <a:xfrm>
                <a:off x="2208" y="2592"/>
                <a:ext cx="672" cy="336"/>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201" name="Text Box 2133"/>
              <p:cNvSpPr txBox="1">
                <a:spLocks noChangeArrowheads="1"/>
              </p:cNvSpPr>
              <p:nvPr/>
            </p:nvSpPr>
            <p:spPr bwMode="auto">
              <a:xfrm>
                <a:off x="2208" y="2640"/>
                <a:ext cx="672" cy="317"/>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750" kern="0" dirty="0">
                    <a:solidFill>
                      <a:srgbClr val="000000"/>
                    </a:solidFill>
                    <a:latin typeface="Comic Sans MS" charset="0"/>
                  </a:rPr>
                  <a:t>Tier2 Center ~1 TIPS</a:t>
                </a:r>
              </a:p>
            </p:txBody>
          </p:sp>
        </p:grpSp>
        <p:sp>
          <p:nvSpPr>
            <p:cNvPr id="176" name="Line 2134"/>
            <p:cNvSpPr>
              <a:spLocks noChangeShapeType="1"/>
            </p:cNvSpPr>
            <p:nvPr/>
          </p:nvSpPr>
          <p:spPr bwMode="auto">
            <a:xfrm>
              <a:off x="7361238" y="3760788"/>
              <a:ext cx="182562" cy="35401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77" name="Line 2135"/>
            <p:cNvSpPr>
              <a:spLocks noChangeShapeType="1"/>
            </p:cNvSpPr>
            <p:nvPr/>
          </p:nvSpPr>
          <p:spPr bwMode="auto">
            <a:xfrm>
              <a:off x="7050088" y="3760788"/>
              <a:ext cx="79375" cy="3254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78" name="Line 2136"/>
            <p:cNvSpPr>
              <a:spLocks noChangeShapeType="1"/>
            </p:cNvSpPr>
            <p:nvPr/>
          </p:nvSpPr>
          <p:spPr bwMode="auto">
            <a:xfrm flipH="1">
              <a:off x="6584950" y="3760788"/>
              <a:ext cx="233363" cy="3254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79" name="Line 2137"/>
            <p:cNvSpPr>
              <a:spLocks noChangeShapeType="1"/>
            </p:cNvSpPr>
            <p:nvPr/>
          </p:nvSpPr>
          <p:spPr bwMode="auto">
            <a:xfrm flipH="1">
              <a:off x="6096000" y="3760788"/>
              <a:ext cx="566738" cy="35401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80" name="Line 2138"/>
            <p:cNvSpPr>
              <a:spLocks noChangeShapeType="1"/>
            </p:cNvSpPr>
            <p:nvPr/>
          </p:nvSpPr>
          <p:spPr bwMode="auto">
            <a:xfrm flipH="1">
              <a:off x="5345113" y="3695700"/>
              <a:ext cx="1163637" cy="45561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81" name="Text Box 2139"/>
            <p:cNvSpPr txBox="1">
              <a:spLocks noChangeArrowheads="1"/>
            </p:cNvSpPr>
            <p:nvPr/>
          </p:nvSpPr>
          <p:spPr bwMode="auto">
            <a:xfrm>
              <a:off x="2554288" y="4478338"/>
              <a:ext cx="1704975" cy="307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900" kern="0" dirty="0">
                  <a:solidFill>
                    <a:srgbClr val="000000"/>
                  </a:solidFill>
                  <a:latin typeface="Comic Sans MS" charset="0"/>
                </a:rPr>
                <a:t>~622 </a:t>
              </a:r>
              <a:r>
                <a:rPr lang="en-US" sz="900" kern="0" dirty="0" err="1">
                  <a:solidFill>
                    <a:srgbClr val="000000"/>
                  </a:solidFill>
                  <a:latin typeface="Comic Sans MS" charset="0"/>
                </a:rPr>
                <a:t>Mbits</a:t>
              </a:r>
              <a:r>
                <a:rPr lang="en-US" sz="900" kern="0" dirty="0">
                  <a:solidFill>
                    <a:srgbClr val="000000"/>
                  </a:solidFill>
                  <a:latin typeface="Comic Sans MS" charset="0"/>
                </a:rPr>
                <a:t>/sec</a:t>
              </a:r>
            </a:p>
          </p:txBody>
        </p:sp>
        <p:pic>
          <p:nvPicPr>
            <p:cNvPr id="182" name="Picture 2140" descr="C:\WINNT\Profiles\julian\DESKTOP\zms0.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38163" y="1217613"/>
              <a:ext cx="465137" cy="392112"/>
            </a:xfrm>
            <a:prstGeom prst="rect">
              <a:avLst/>
            </a:prstGeom>
            <a:noFill/>
            <a:extLst>
              <a:ext uri="{909E8E84-426E-40dd-AFC4-6F175D3DCCD1}">
                <a14:hiddenFill xmlns:a14="http://schemas.microsoft.com/office/drawing/2010/main" xmlns="">
                  <a:solidFill>
                    <a:srgbClr val="FFFFFF"/>
                  </a:solidFill>
                </a14:hiddenFill>
              </a:ext>
            </a:extLst>
          </p:spPr>
        </p:pic>
        <p:sp>
          <p:nvSpPr>
            <p:cNvPr id="183" name="Text Box 2141"/>
            <p:cNvSpPr txBox="1">
              <a:spLocks noChangeArrowheads="1"/>
            </p:cNvSpPr>
            <p:nvPr/>
          </p:nvSpPr>
          <p:spPr bwMode="auto">
            <a:xfrm>
              <a:off x="4494213" y="2587624"/>
              <a:ext cx="773112" cy="677108"/>
            </a:xfrm>
            <a:prstGeom prst="rect">
              <a:avLst/>
            </a:prstGeom>
            <a:noFill/>
            <a:ln>
              <a:noFill/>
            </a:ln>
            <a:effectLst/>
            <a:extLst>
              <a:ext uri="{909E8E84-426E-40dd-AFC4-6F175D3DCCD1}">
                <a14:hiddenFill xmlns:a14="http://schemas.microsoft.com/office/drawing/2010/main" xmlns="">
                  <a:solidFill>
                    <a:srgbClr val="33CCCC">
                      <a:alpha val="5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685800" eaLnBrk="1" fontAlgn="auto" hangingPunct="1">
                <a:spcBef>
                  <a:spcPct val="50000"/>
                </a:spcBef>
                <a:spcAft>
                  <a:spcPts val="0"/>
                </a:spcAft>
                <a:defRPr/>
              </a:pPr>
              <a:r>
                <a:rPr lang="en-US" sz="1350" b="1" i="1" kern="0">
                  <a:solidFill>
                    <a:srgbClr val="FC0128"/>
                  </a:solidFill>
                  <a:effectLst>
                    <a:outerShdw blurRad="38100" dist="38100" dir="2700000" algn="tl">
                      <a:srgbClr val="000000"/>
                    </a:outerShdw>
                  </a:effectLst>
                  <a:latin typeface="Times New Roman" charset="0"/>
                </a:rPr>
                <a:t>Tier 0</a:t>
              </a:r>
            </a:p>
          </p:txBody>
        </p:sp>
        <p:sp>
          <p:nvSpPr>
            <p:cNvPr id="184" name="Text Box 2142"/>
            <p:cNvSpPr txBox="1">
              <a:spLocks noChangeArrowheads="1"/>
            </p:cNvSpPr>
            <p:nvPr/>
          </p:nvSpPr>
          <p:spPr bwMode="auto">
            <a:xfrm>
              <a:off x="228600" y="3108324"/>
              <a:ext cx="774700" cy="677108"/>
            </a:xfrm>
            <a:prstGeom prst="rect">
              <a:avLst/>
            </a:prstGeom>
            <a:noFill/>
            <a:ln>
              <a:noFill/>
            </a:ln>
            <a:effectLst/>
            <a:extLst>
              <a:ext uri="{909E8E84-426E-40dd-AFC4-6F175D3DCCD1}">
                <a14:hiddenFill xmlns:a14="http://schemas.microsoft.com/office/drawing/2010/main" xmlns="">
                  <a:solidFill>
                    <a:srgbClr val="33CCCC">
                      <a:alpha val="5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685800" eaLnBrk="1" fontAlgn="auto" hangingPunct="1">
                <a:spcBef>
                  <a:spcPct val="50000"/>
                </a:spcBef>
                <a:spcAft>
                  <a:spcPts val="0"/>
                </a:spcAft>
                <a:defRPr/>
              </a:pPr>
              <a:r>
                <a:rPr lang="en-US" sz="1350" b="1" i="1" kern="0">
                  <a:solidFill>
                    <a:srgbClr val="FC0128"/>
                  </a:solidFill>
                  <a:effectLst>
                    <a:outerShdw blurRad="38100" dist="38100" dir="2700000" algn="tl">
                      <a:srgbClr val="000000"/>
                    </a:outerShdw>
                  </a:effectLst>
                  <a:latin typeface="Times New Roman" charset="0"/>
                </a:rPr>
                <a:t>Tier 1</a:t>
              </a:r>
            </a:p>
          </p:txBody>
        </p:sp>
        <p:sp>
          <p:nvSpPr>
            <p:cNvPr id="185" name="Text Box 2143"/>
            <p:cNvSpPr txBox="1">
              <a:spLocks noChangeArrowheads="1"/>
            </p:cNvSpPr>
            <p:nvPr/>
          </p:nvSpPr>
          <p:spPr bwMode="auto">
            <a:xfrm>
              <a:off x="1447800" y="4495800"/>
              <a:ext cx="774700" cy="677108"/>
            </a:xfrm>
            <a:prstGeom prst="rect">
              <a:avLst/>
            </a:prstGeom>
            <a:noFill/>
            <a:ln>
              <a:noFill/>
            </a:ln>
            <a:effectLst/>
            <a:extLst>
              <a:ext uri="{909E8E84-426E-40dd-AFC4-6F175D3DCCD1}">
                <a14:hiddenFill xmlns:a14="http://schemas.microsoft.com/office/drawing/2010/main" xmlns="">
                  <a:solidFill>
                    <a:srgbClr val="33CCCC">
                      <a:alpha val="5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685800" eaLnBrk="1" fontAlgn="auto" hangingPunct="1">
                <a:spcBef>
                  <a:spcPct val="50000"/>
                </a:spcBef>
                <a:spcAft>
                  <a:spcPts val="0"/>
                </a:spcAft>
                <a:defRPr/>
              </a:pPr>
              <a:r>
                <a:rPr lang="en-US" sz="1350" b="1" i="1" kern="0">
                  <a:solidFill>
                    <a:srgbClr val="FC0128"/>
                  </a:solidFill>
                  <a:effectLst>
                    <a:outerShdw blurRad="38100" dist="38100" dir="2700000" algn="tl">
                      <a:srgbClr val="000000"/>
                    </a:outerShdw>
                  </a:effectLst>
                  <a:latin typeface="Times New Roman" charset="0"/>
                </a:rPr>
                <a:t>Tier 3</a:t>
              </a:r>
            </a:p>
          </p:txBody>
        </p:sp>
        <p:sp>
          <p:nvSpPr>
            <p:cNvPr id="186" name="Text Box 2144"/>
            <p:cNvSpPr txBox="1">
              <a:spLocks noChangeArrowheads="1"/>
            </p:cNvSpPr>
            <p:nvPr/>
          </p:nvSpPr>
          <p:spPr bwMode="auto">
            <a:xfrm>
              <a:off x="3581400" y="5791200"/>
              <a:ext cx="774700" cy="677108"/>
            </a:xfrm>
            <a:prstGeom prst="rect">
              <a:avLst/>
            </a:prstGeom>
            <a:noFill/>
            <a:ln>
              <a:noFill/>
            </a:ln>
            <a:effectLst/>
            <a:extLst>
              <a:ext uri="{909E8E84-426E-40dd-AFC4-6F175D3DCCD1}">
                <a14:hiddenFill xmlns:a14="http://schemas.microsoft.com/office/drawing/2010/main" xmlns="">
                  <a:solidFill>
                    <a:srgbClr val="33CCCC">
                      <a:alpha val="5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685800" eaLnBrk="1" fontAlgn="auto" hangingPunct="1">
                <a:spcBef>
                  <a:spcPct val="50000"/>
                </a:spcBef>
                <a:spcAft>
                  <a:spcPts val="0"/>
                </a:spcAft>
                <a:defRPr/>
              </a:pPr>
              <a:r>
                <a:rPr lang="en-US" sz="1350" b="1" i="1" kern="0">
                  <a:solidFill>
                    <a:srgbClr val="FC0128"/>
                  </a:solidFill>
                  <a:effectLst>
                    <a:outerShdw blurRad="38100" dist="38100" dir="2700000" algn="tl">
                      <a:srgbClr val="000000"/>
                    </a:outerShdw>
                  </a:effectLst>
                  <a:latin typeface="Times New Roman" charset="0"/>
                </a:rPr>
                <a:t>Tier 4</a:t>
              </a:r>
            </a:p>
          </p:txBody>
        </p:sp>
        <p:sp>
          <p:nvSpPr>
            <p:cNvPr id="187" name="Text Box 2145"/>
            <p:cNvSpPr txBox="1">
              <a:spLocks noChangeArrowheads="1"/>
            </p:cNvSpPr>
            <p:nvPr/>
          </p:nvSpPr>
          <p:spPr bwMode="auto">
            <a:xfrm>
              <a:off x="6019800" y="1143001"/>
              <a:ext cx="2971800" cy="661720"/>
            </a:xfrm>
            <a:prstGeom prst="rect">
              <a:avLst/>
            </a:prstGeom>
            <a:solidFill>
              <a:srgbClr val="FFFF99"/>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defTabSz="685800" eaLnBrk="1" fontAlgn="auto" hangingPunct="1">
                <a:spcBef>
                  <a:spcPct val="50000"/>
                </a:spcBef>
                <a:spcAft>
                  <a:spcPts val="0"/>
                </a:spcAft>
                <a:defRPr/>
              </a:pPr>
              <a:r>
                <a:rPr lang="en-US" sz="1050" b="1" i="1" kern="0">
                  <a:solidFill>
                    <a:srgbClr val="000000"/>
                  </a:solidFill>
                  <a:latin typeface="Comic Sans MS" charset="0"/>
                </a:rPr>
                <a:t>1 TIPS = 25,000 SpecInt95</a:t>
              </a:r>
            </a:p>
            <a:p>
              <a:pPr defTabSz="685800" eaLnBrk="1" fontAlgn="auto" hangingPunct="1">
                <a:spcBef>
                  <a:spcPct val="50000"/>
                </a:spcBef>
                <a:spcAft>
                  <a:spcPts val="0"/>
                </a:spcAft>
                <a:defRPr/>
              </a:pPr>
              <a:r>
                <a:rPr lang="en-US" sz="1050" b="1" i="1" kern="0">
                  <a:solidFill>
                    <a:srgbClr val="000000"/>
                  </a:solidFill>
                  <a:latin typeface="Comic Sans MS" charset="0"/>
                </a:rPr>
                <a:t>PC (today) = 10-15 SpecInt95</a:t>
              </a:r>
            </a:p>
          </p:txBody>
        </p:sp>
        <p:grpSp>
          <p:nvGrpSpPr>
            <p:cNvPr id="188" name="Group 2146"/>
            <p:cNvGrpSpPr>
              <a:grpSpLocks/>
            </p:cNvGrpSpPr>
            <p:nvPr/>
          </p:nvGrpSpPr>
          <p:grpSpPr bwMode="auto">
            <a:xfrm>
              <a:off x="4572000" y="4114801"/>
              <a:ext cx="1085850" cy="495931"/>
              <a:chOff x="2208" y="2592"/>
              <a:chExt cx="672" cy="365"/>
            </a:xfrm>
          </p:grpSpPr>
          <p:sp>
            <p:nvSpPr>
              <p:cNvPr id="198" name="Oval 2147"/>
              <p:cNvSpPr>
                <a:spLocks noChangeArrowheads="1"/>
              </p:cNvSpPr>
              <p:nvPr/>
            </p:nvSpPr>
            <p:spPr bwMode="auto">
              <a:xfrm>
                <a:off x="2208" y="2592"/>
                <a:ext cx="672" cy="336"/>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99" name="Text Box 2148"/>
              <p:cNvSpPr txBox="1">
                <a:spLocks noChangeArrowheads="1"/>
              </p:cNvSpPr>
              <p:nvPr/>
            </p:nvSpPr>
            <p:spPr bwMode="auto">
              <a:xfrm>
                <a:off x="2208" y="2640"/>
                <a:ext cx="672" cy="317"/>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defTabSz="685800" eaLnBrk="1" fontAlgn="auto" hangingPunct="1">
                  <a:spcBef>
                    <a:spcPct val="50000"/>
                  </a:spcBef>
                  <a:spcAft>
                    <a:spcPts val="0"/>
                  </a:spcAft>
                  <a:defRPr/>
                </a:pPr>
                <a:r>
                  <a:rPr lang="en-US" sz="750" b="1" kern="0" dirty="0">
                    <a:solidFill>
                      <a:srgbClr val="000000"/>
                    </a:solidFill>
                    <a:latin typeface="Comic Sans MS" charset="0"/>
                  </a:rPr>
                  <a:t>Tier2 Center ~1 TIPS</a:t>
                </a:r>
                <a:endParaRPr lang="en-US" sz="750" kern="0" dirty="0">
                  <a:solidFill>
                    <a:srgbClr val="000000"/>
                  </a:solidFill>
                  <a:latin typeface="Comic Sans MS" charset="0"/>
                </a:endParaRPr>
              </a:p>
            </p:txBody>
          </p:sp>
        </p:grpSp>
        <p:graphicFrame>
          <p:nvGraphicFramePr>
            <p:cNvPr id="189" name="Object 2149"/>
            <p:cNvGraphicFramePr>
              <a:graphicFrameLocks noChangeAspect="1"/>
            </p:cNvGraphicFramePr>
            <p:nvPr>
              <p:extLst/>
            </p:nvPr>
          </p:nvGraphicFramePr>
          <p:xfrm>
            <a:off x="1905000" y="5562600"/>
            <a:ext cx="625475" cy="407988"/>
          </p:xfrm>
          <a:graphic>
            <a:graphicData uri="http://schemas.openxmlformats.org/presentationml/2006/ole">
              <mc:AlternateContent xmlns:mc="http://schemas.openxmlformats.org/markup-compatibility/2006">
                <mc:Choice xmlns:v="urn:schemas-microsoft-com:vml" Requires="v">
                  <p:oleObj spid="_x0000_s1148" name="Bitmap Image" r:id="rId11" imgW="1920406" imgH="1836190" progId="Paint.Picture">
                    <p:embed/>
                  </p:oleObj>
                </mc:Choice>
                <mc:Fallback>
                  <p:oleObj name="Bitmap Image" r:id="rId11" imgW="1920406" imgH="1836190"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00" y="5562600"/>
                          <a:ext cx="625475" cy="407988"/>
                        </a:xfrm>
                        <a:prstGeom prst="rect">
                          <a:avLst/>
                        </a:prstGeom>
                        <a:solidFill>
                          <a:srgbClr val="B2B2B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0" name="Object 2150"/>
            <p:cNvGraphicFramePr>
              <a:graphicFrameLocks noChangeAspect="1"/>
            </p:cNvGraphicFramePr>
            <p:nvPr>
              <p:extLst/>
            </p:nvPr>
          </p:nvGraphicFramePr>
          <p:xfrm>
            <a:off x="2209800" y="5638800"/>
            <a:ext cx="625475" cy="407988"/>
          </p:xfrm>
          <a:graphic>
            <a:graphicData uri="http://schemas.openxmlformats.org/presentationml/2006/ole">
              <mc:AlternateContent xmlns:mc="http://schemas.openxmlformats.org/markup-compatibility/2006">
                <mc:Choice xmlns:v="urn:schemas-microsoft-com:vml" Requires="v">
                  <p:oleObj spid="_x0000_s1149" name="Bitmap Image" r:id="rId13" imgW="1920406" imgH="1836190" progId="Paint.Picture">
                    <p:embed/>
                  </p:oleObj>
                </mc:Choice>
                <mc:Fallback>
                  <p:oleObj name="Bitmap Image" r:id="rId13" imgW="1920406" imgH="1836190"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9800" y="5638800"/>
                          <a:ext cx="625475" cy="407988"/>
                        </a:xfrm>
                        <a:prstGeom prst="rect">
                          <a:avLst/>
                        </a:prstGeom>
                        <a:solidFill>
                          <a:srgbClr val="B2B2B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1" name="Object 2151"/>
            <p:cNvGraphicFramePr>
              <a:graphicFrameLocks noChangeAspect="1"/>
            </p:cNvGraphicFramePr>
            <p:nvPr>
              <p:extLst/>
            </p:nvPr>
          </p:nvGraphicFramePr>
          <p:xfrm>
            <a:off x="2590800" y="5715000"/>
            <a:ext cx="625475" cy="407988"/>
          </p:xfrm>
          <a:graphic>
            <a:graphicData uri="http://schemas.openxmlformats.org/presentationml/2006/ole">
              <mc:AlternateContent xmlns:mc="http://schemas.openxmlformats.org/markup-compatibility/2006">
                <mc:Choice xmlns:v="urn:schemas-microsoft-com:vml" Requires="v">
                  <p:oleObj spid="_x0000_s1150" name="Bitmap Image" r:id="rId14" imgW="1920406" imgH="1836190" progId="Paint.Picture">
                    <p:embed/>
                  </p:oleObj>
                </mc:Choice>
                <mc:Fallback>
                  <p:oleObj name="Bitmap Image" r:id="rId14" imgW="1920406" imgH="1836190"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5715000"/>
                          <a:ext cx="625475" cy="407988"/>
                        </a:xfrm>
                        <a:prstGeom prst="rect">
                          <a:avLst/>
                        </a:prstGeom>
                        <a:solidFill>
                          <a:srgbClr val="B2B2B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2" name="Object 2152"/>
            <p:cNvGraphicFramePr>
              <a:graphicFrameLocks noChangeAspect="1"/>
            </p:cNvGraphicFramePr>
            <p:nvPr>
              <p:extLst/>
            </p:nvPr>
          </p:nvGraphicFramePr>
          <p:xfrm>
            <a:off x="2971800" y="5791200"/>
            <a:ext cx="625475" cy="407988"/>
          </p:xfrm>
          <a:graphic>
            <a:graphicData uri="http://schemas.openxmlformats.org/presentationml/2006/ole">
              <mc:AlternateContent xmlns:mc="http://schemas.openxmlformats.org/markup-compatibility/2006">
                <mc:Choice xmlns:v="urn:schemas-microsoft-com:vml" Requires="v">
                  <p:oleObj spid="_x0000_s1151" name="Bitmap Image" r:id="rId15" imgW="1920406" imgH="1836190" progId="Paint.Picture">
                    <p:embed/>
                  </p:oleObj>
                </mc:Choice>
                <mc:Fallback>
                  <p:oleObj name="Bitmap Image" r:id="rId15" imgW="1920406" imgH="1836190"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5791200"/>
                          <a:ext cx="625475" cy="407988"/>
                        </a:xfrm>
                        <a:prstGeom prst="rect">
                          <a:avLst/>
                        </a:prstGeom>
                        <a:solidFill>
                          <a:srgbClr val="B2B2B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3" name="Line 2153"/>
            <p:cNvSpPr>
              <a:spLocks noChangeShapeType="1"/>
            </p:cNvSpPr>
            <p:nvPr/>
          </p:nvSpPr>
          <p:spPr bwMode="auto">
            <a:xfrm flipH="1">
              <a:off x="2286000" y="5324475"/>
              <a:ext cx="112713" cy="3143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94" name="Line 2154"/>
            <p:cNvSpPr>
              <a:spLocks noChangeShapeType="1"/>
            </p:cNvSpPr>
            <p:nvPr/>
          </p:nvSpPr>
          <p:spPr bwMode="auto">
            <a:xfrm flipH="1">
              <a:off x="2438400" y="5324475"/>
              <a:ext cx="115888" cy="3905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95" name="Line 2155"/>
            <p:cNvSpPr>
              <a:spLocks noChangeShapeType="1"/>
            </p:cNvSpPr>
            <p:nvPr/>
          </p:nvSpPr>
          <p:spPr bwMode="auto">
            <a:xfrm>
              <a:off x="2632075" y="5324475"/>
              <a:ext cx="187325" cy="4667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96" name="Line 2156"/>
            <p:cNvSpPr>
              <a:spLocks noChangeShapeType="1"/>
            </p:cNvSpPr>
            <p:nvPr/>
          </p:nvSpPr>
          <p:spPr bwMode="auto">
            <a:xfrm>
              <a:off x="2709863" y="5324475"/>
              <a:ext cx="490537" cy="5429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85800" eaLnBrk="1" fontAlgn="auto" hangingPunct="1">
                <a:spcBef>
                  <a:spcPts val="0"/>
                </a:spcBef>
                <a:spcAft>
                  <a:spcPts val="0"/>
                </a:spcAft>
                <a:defRPr/>
              </a:pPr>
              <a:endParaRPr lang="en-GB" sz="1350" kern="0">
                <a:solidFill>
                  <a:sysClr val="windowText" lastClr="000000"/>
                </a:solidFill>
              </a:endParaRPr>
            </a:p>
          </p:txBody>
        </p:sp>
        <p:sp>
          <p:nvSpPr>
            <p:cNvPr id="197" name="Text Box 2157"/>
            <p:cNvSpPr txBox="1">
              <a:spLocks noChangeArrowheads="1"/>
            </p:cNvSpPr>
            <p:nvPr/>
          </p:nvSpPr>
          <p:spPr bwMode="auto">
            <a:xfrm>
              <a:off x="3352800" y="4038600"/>
              <a:ext cx="774700" cy="677108"/>
            </a:xfrm>
            <a:prstGeom prst="rect">
              <a:avLst/>
            </a:prstGeom>
            <a:noFill/>
            <a:ln>
              <a:noFill/>
            </a:ln>
            <a:effectLst/>
            <a:extLst>
              <a:ext uri="{909E8E84-426E-40dd-AFC4-6F175D3DCCD1}">
                <a14:hiddenFill xmlns:a14="http://schemas.microsoft.com/office/drawing/2010/main" xmlns="">
                  <a:solidFill>
                    <a:srgbClr val="33CCCC">
                      <a:alpha val="5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685800" eaLnBrk="1" fontAlgn="auto" hangingPunct="1">
                <a:spcBef>
                  <a:spcPct val="50000"/>
                </a:spcBef>
                <a:spcAft>
                  <a:spcPts val="0"/>
                </a:spcAft>
                <a:defRPr/>
              </a:pPr>
              <a:r>
                <a:rPr lang="en-US" sz="1350" b="1" i="1" kern="0">
                  <a:solidFill>
                    <a:srgbClr val="FC0128"/>
                  </a:solidFill>
                  <a:effectLst>
                    <a:outerShdw blurRad="38100" dist="38100" dir="2700000" algn="tl">
                      <a:srgbClr val="000000"/>
                    </a:outerShdw>
                  </a:effectLst>
                  <a:latin typeface="Times New Roman" charset="0"/>
                </a:rPr>
                <a:t>Tier 2</a:t>
              </a:r>
            </a:p>
          </p:txBody>
        </p:sp>
      </p:grpSp>
    </p:spTree>
    <p:extLst>
      <p:ext uri="{BB962C8B-B14F-4D97-AF65-F5344CB8AC3E}">
        <p14:creationId xmlns:p14="http://schemas.microsoft.com/office/powerpoint/2010/main" val="4013660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01/09/2014</a:t>
            </a:r>
            <a:endParaRPr lang="en-US" dirty="0"/>
          </a:p>
        </p:txBody>
      </p:sp>
      <p:sp>
        <p:nvSpPr>
          <p:cNvPr id="4" name="Footer Placeholder 3"/>
          <p:cNvSpPr>
            <a:spLocks noGrp="1"/>
          </p:cNvSpPr>
          <p:nvPr>
            <p:ph type="ftr" sz="quarter" idx="11"/>
          </p:nvPr>
        </p:nvSpPr>
        <p:spPr/>
        <p:txBody>
          <a:bodyPr/>
          <a:lstStyle/>
          <a:p>
            <a:pPr>
              <a:defRPr/>
            </a:pPr>
            <a:r>
              <a:rPr lang="en-GB" smtClean="0"/>
              <a:t>LHC Computing : Clouds and Agility</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11</a:t>
            </a:fld>
            <a:endParaRPr lang="en-US" dirty="0"/>
          </a:p>
        </p:txBody>
      </p:sp>
      <p:pic>
        <p:nvPicPr>
          <p:cNvPr id="40" name="Picture 39"/>
          <p:cNvPicPr>
            <a:picLocks noChangeAspect="1"/>
          </p:cNvPicPr>
          <p:nvPr/>
        </p:nvPicPr>
        <p:blipFill>
          <a:blip r:embed="rId2"/>
          <a:stretch>
            <a:fillRect/>
          </a:stretch>
        </p:blipFill>
        <p:spPr>
          <a:xfrm>
            <a:off x="0" y="0"/>
            <a:ext cx="7241055" cy="4685389"/>
          </a:xfrm>
          <a:prstGeom prst="rect">
            <a:avLst/>
          </a:prstGeom>
        </p:spPr>
      </p:pic>
      <p:sp>
        <p:nvSpPr>
          <p:cNvPr id="41" name="TextBox 40"/>
          <p:cNvSpPr txBox="1"/>
          <p:nvPr/>
        </p:nvSpPr>
        <p:spPr>
          <a:xfrm>
            <a:off x="4873839" y="3249229"/>
            <a:ext cx="4065973"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Original Baseline Services were integrated into experiment workflow with much effort to hide underlying complexity</a:t>
            </a:r>
            <a:endParaRPr lang="en-GB" dirty="0"/>
          </a:p>
        </p:txBody>
      </p:sp>
    </p:spTree>
    <p:extLst>
      <p:ext uri="{BB962C8B-B14F-4D97-AF65-F5344CB8AC3E}">
        <p14:creationId xmlns:p14="http://schemas.microsoft.com/office/powerpoint/2010/main" val="221580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9"/>
            <a:ext cx="6569447" cy="434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3"/>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12" name="Oval 4"/>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13" name="Oval 5"/>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14" name="Oval 6"/>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15" name="Oval 7"/>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16" name="Oval 8"/>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17" name="Oval 9"/>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18" name="Oval 10"/>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19" name="Oval 11"/>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20" name="Oval 12"/>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21" name="Oval 13"/>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27665" name="Oval 14"/>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27666" name="Oval 15"/>
          <p:cNvSpPr>
            <a:spLocks noChangeArrowheads="1"/>
          </p:cNvSpPr>
          <p:nvPr/>
        </p:nvSpPr>
        <p:spPr bwMode="auto">
          <a:xfrm>
            <a:off x="3979069" y="3164681"/>
            <a:ext cx="66675" cy="66675"/>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24" name="Oval 16"/>
          <p:cNvSpPr>
            <a:spLocks noChangeArrowheads="1"/>
          </p:cNvSpPr>
          <p:nvPr/>
        </p:nvSpPr>
        <p:spPr bwMode="auto">
          <a:xfrm>
            <a:off x="3501629" y="3643313"/>
            <a:ext cx="66675" cy="66675"/>
          </a:xfrm>
          <a:prstGeom prst="ellipse">
            <a:avLst/>
          </a:prstGeom>
          <a:solidFill>
            <a:srgbClr val="FF3300"/>
          </a:solidFill>
          <a:ln w="9525">
            <a:solidFill>
              <a:srgbClr val="FF3300"/>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26" name="Oval 18"/>
          <p:cNvSpPr>
            <a:spLocks noChangeArrowheads="1"/>
          </p:cNvSpPr>
          <p:nvPr/>
        </p:nvSpPr>
        <p:spPr bwMode="auto">
          <a:xfrm>
            <a:off x="2536031" y="2512219"/>
            <a:ext cx="66675" cy="66675"/>
          </a:xfrm>
          <a:prstGeom prst="ellipse">
            <a:avLst/>
          </a:prstGeom>
          <a:solidFill>
            <a:srgbClr val="FFFF00"/>
          </a:solidFill>
          <a:ln w="9525">
            <a:solidFill>
              <a:srgbClr val="FFFF00"/>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27" name="Oval 20"/>
          <p:cNvSpPr>
            <a:spLocks noChangeArrowheads="1"/>
          </p:cNvSpPr>
          <p:nvPr/>
        </p:nvSpPr>
        <p:spPr bwMode="auto">
          <a:xfrm>
            <a:off x="3501629" y="3643313"/>
            <a:ext cx="66675" cy="66675"/>
          </a:xfrm>
          <a:prstGeom prst="ellipse">
            <a:avLst/>
          </a:prstGeom>
          <a:solidFill>
            <a:srgbClr val="FF3300"/>
          </a:solidFill>
          <a:ln w="9525">
            <a:solidFill>
              <a:srgbClr val="FF3300"/>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28" name="Oval 21"/>
          <p:cNvSpPr>
            <a:spLocks noChangeArrowheads="1"/>
          </p:cNvSpPr>
          <p:nvPr/>
        </p:nvSpPr>
        <p:spPr bwMode="auto">
          <a:xfrm>
            <a:off x="3501629" y="3643313"/>
            <a:ext cx="66675" cy="66675"/>
          </a:xfrm>
          <a:prstGeom prst="ellipse">
            <a:avLst/>
          </a:prstGeom>
          <a:solidFill>
            <a:srgbClr val="FF3300"/>
          </a:solidFill>
          <a:ln w="9525">
            <a:solidFill>
              <a:srgbClr val="FF3300"/>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29" name="Oval 22"/>
          <p:cNvSpPr>
            <a:spLocks noChangeArrowheads="1"/>
          </p:cNvSpPr>
          <p:nvPr/>
        </p:nvSpPr>
        <p:spPr bwMode="auto">
          <a:xfrm>
            <a:off x="3501629" y="3643313"/>
            <a:ext cx="66675" cy="66675"/>
          </a:xfrm>
          <a:prstGeom prst="ellipse">
            <a:avLst/>
          </a:prstGeom>
          <a:solidFill>
            <a:srgbClr val="FF3300"/>
          </a:solidFill>
          <a:ln w="9525">
            <a:solidFill>
              <a:srgbClr val="FF3300"/>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30" name="Oval 23"/>
          <p:cNvSpPr>
            <a:spLocks noChangeArrowheads="1"/>
          </p:cNvSpPr>
          <p:nvPr/>
        </p:nvSpPr>
        <p:spPr bwMode="auto">
          <a:xfrm>
            <a:off x="3501629" y="3643313"/>
            <a:ext cx="66675" cy="66675"/>
          </a:xfrm>
          <a:prstGeom prst="ellipse">
            <a:avLst/>
          </a:prstGeom>
          <a:solidFill>
            <a:srgbClr val="FF3300"/>
          </a:solidFill>
          <a:ln w="9525">
            <a:solidFill>
              <a:srgbClr val="FF3300"/>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31" name="Oval 24"/>
          <p:cNvSpPr>
            <a:spLocks noChangeArrowheads="1"/>
          </p:cNvSpPr>
          <p:nvPr/>
        </p:nvSpPr>
        <p:spPr bwMode="auto">
          <a:xfrm>
            <a:off x="2536031" y="2513410"/>
            <a:ext cx="66675" cy="66675"/>
          </a:xfrm>
          <a:prstGeom prst="ellipse">
            <a:avLst/>
          </a:prstGeom>
          <a:solidFill>
            <a:srgbClr val="FFFF00"/>
          </a:solidFill>
          <a:ln w="9525">
            <a:solidFill>
              <a:srgbClr val="FFFF00"/>
            </a:solidFill>
            <a:round/>
            <a:headEnd/>
            <a:tailEnd/>
          </a:ln>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n-US" sz="1350">
              <a:solidFill>
                <a:srgbClr val="000000"/>
              </a:solidFill>
            </a:endParaRPr>
          </a:p>
        </p:txBody>
      </p:sp>
      <p:sp>
        <p:nvSpPr>
          <p:cNvPr id="38" name="Oval Callout 37"/>
          <p:cNvSpPr/>
          <p:nvPr/>
        </p:nvSpPr>
        <p:spPr>
          <a:xfrm>
            <a:off x="5183188" y="2805546"/>
            <a:ext cx="914400" cy="571500"/>
          </a:xfrm>
          <a:prstGeom prst="wedgeEllipseCallout">
            <a:avLst>
              <a:gd name="adj1" fmla="val -134784"/>
              <a:gd name="adj2" fmla="val -115000"/>
            </a:avLst>
          </a:prstGeom>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GB" sz="1350" dirty="0"/>
              <a:t>40%</a:t>
            </a:r>
          </a:p>
        </p:txBody>
      </p:sp>
      <p:sp>
        <p:nvSpPr>
          <p:cNvPr id="36" name="Oval Callout 35"/>
          <p:cNvSpPr/>
          <p:nvPr/>
        </p:nvSpPr>
        <p:spPr>
          <a:xfrm>
            <a:off x="628650" y="950768"/>
            <a:ext cx="914400" cy="571500"/>
          </a:xfrm>
          <a:prstGeom prst="wedgeEllipseCallout">
            <a:avLst>
              <a:gd name="adj1" fmla="val 224339"/>
              <a:gd name="adj2" fmla="val 154309"/>
            </a:avLst>
          </a:prstGeom>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GB" sz="1350" dirty="0"/>
              <a:t>15%</a:t>
            </a:r>
          </a:p>
        </p:txBody>
      </p:sp>
      <p:sp>
        <p:nvSpPr>
          <p:cNvPr id="39" name="Oval Callout 38"/>
          <p:cNvSpPr/>
          <p:nvPr/>
        </p:nvSpPr>
        <p:spPr>
          <a:xfrm>
            <a:off x="836415" y="3424238"/>
            <a:ext cx="914400" cy="571500"/>
          </a:xfrm>
          <a:prstGeom prst="wedgeEllipseCallout">
            <a:avLst>
              <a:gd name="adj1" fmla="val 76620"/>
              <a:gd name="adj2" fmla="val -52903"/>
            </a:avLst>
          </a:prstGeom>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GB" sz="1350" dirty="0"/>
              <a:t>45%</a:t>
            </a:r>
          </a:p>
        </p:txBody>
      </p:sp>
      <p:sp>
        <p:nvSpPr>
          <p:cNvPr id="8" name="TextBox 7"/>
          <p:cNvSpPr txBox="1"/>
          <p:nvPr/>
        </p:nvSpPr>
        <p:spPr>
          <a:xfrm>
            <a:off x="6866768" y="368717"/>
            <a:ext cx="2228850" cy="3208571"/>
          </a:xfrm>
          <a:prstGeom prst="rect">
            <a:avLst/>
          </a:prstGeom>
          <a:solidFill>
            <a:srgbClr val="000000">
              <a:lumMod val="85000"/>
              <a:lumOff val="15000"/>
            </a:srgbClr>
          </a:solidFill>
          <a:scene3d>
            <a:camera prst="orthographicFront"/>
            <a:lightRig rig="threePt" dir="t"/>
          </a:scene3d>
          <a:sp3d>
            <a:bevelT/>
          </a:sp3d>
        </p:spPr>
        <p:txBody>
          <a:bodyPr>
            <a:spAutoFit/>
          </a:bodyPr>
          <a:lstStyle/>
          <a:p>
            <a:pPr fontAlgn="auto">
              <a:spcBef>
                <a:spcPts val="0"/>
              </a:spcBef>
              <a:spcAft>
                <a:spcPts val="0"/>
              </a:spcAft>
              <a:defRPr/>
            </a:pPr>
            <a:r>
              <a:rPr lang="en-US" sz="1350" b="1" dirty="0">
                <a:solidFill>
                  <a:srgbClr val="FFFFFF"/>
                </a:solidFill>
                <a:latin typeface="+mn-lt"/>
              </a:rPr>
              <a:t>Tier-0 (CERN): (15%)</a:t>
            </a:r>
          </a:p>
          <a:p>
            <a:pPr marL="134541" lvl="1" indent="-72629" fontAlgn="auto">
              <a:spcBef>
                <a:spcPts val="0"/>
              </a:spcBef>
              <a:spcAft>
                <a:spcPts val="0"/>
              </a:spcAft>
              <a:buFont typeface="Arial" pitchFamily="34" charset="0"/>
              <a:buChar char="•"/>
              <a:defRPr/>
            </a:pPr>
            <a:r>
              <a:rPr lang="en-US" sz="1350" dirty="0">
                <a:solidFill>
                  <a:srgbClr val="FFFF00"/>
                </a:solidFill>
                <a:latin typeface="+mn-lt"/>
              </a:rPr>
              <a:t>Data recording</a:t>
            </a:r>
          </a:p>
          <a:p>
            <a:pPr marL="134541" lvl="1" indent="-72629" fontAlgn="auto">
              <a:spcBef>
                <a:spcPts val="0"/>
              </a:spcBef>
              <a:spcAft>
                <a:spcPts val="0"/>
              </a:spcAft>
              <a:buFont typeface="Arial" pitchFamily="34" charset="0"/>
              <a:buChar char="•"/>
              <a:defRPr/>
            </a:pPr>
            <a:r>
              <a:rPr lang="en-US" sz="1350" dirty="0">
                <a:solidFill>
                  <a:srgbClr val="FFFF00"/>
                </a:solidFill>
                <a:latin typeface="+mn-lt"/>
              </a:rPr>
              <a:t>Initial data reconstruction</a:t>
            </a:r>
          </a:p>
          <a:p>
            <a:pPr marL="134541" lvl="1" indent="-72629" fontAlgn="auto">
              <a:spcBef>
                <a:spcPts val="0"/>
              </a:spcBef>
              <a:spcAft>
                <a:spcPts val="0"/>
              </a:spcAft>
              <a:buFont typeface="Arial" pitchFamily="34" charset="0"/>
              <a:buChar char="•"/>
              <a:defRPr/>
            </a:pPr>
            <a:r>
              <a:rPr lang="en-US" sz="1350" dirty="0">
                <a:solidFill>
                  <a:srgbClr val="FFFF00"/>
                </a:solidFill>
                <a:latin typeface="+mn-lt"/>
              </a:rPr>
              <a:t>Data distribution</a:t>
            </a:r>
          </a:p>
          <a:p>
            <a:pPr marL="134541" lvl="1" indent="-72629" fontAlgn="auto">
              <a:spcBef>
                <a:spcPts val="0"/>
              </a:spcBef>
              <a:spcAft>
                <a:spcPts val="0"/>
              </a:spcAft>
              <a:buFont typeface="Arial" pitchFamily="34" charset="0"/>
              <a:buChar char="•"/>
              <a:defRPr/>
            </a:pPr>
            <a:endParaRPr lang="en-US" sz="1350" dirty="0">
              <a:solidFill>
                <a:srgbClr val="FFFF00"/>
              </a:solidFill>
              <a:latin typeface="+mn-lt"/>
            </a:endParaRPr>
          </a:p>
          <a:p>
            <a:pPr fontAlgn="auto">
              <a:spcBef>
                <a:spcPts val="0"/>
              </a:spcBef>
              <a:spcAft>
                <a:spcPts val="0"/>
              </a:spcAft>
              <a:defRPr/>
            </a:pPr>
            <a:r>
              <a:rPr lang="en-US" sz="1350" b="1" dirty="0">
                <a:solidFill>
                  <a:srgbClr val="FFFFFF"/>
                </a:solidFill>
                <a:latin typeface="+mn-lt"/>
              </a:rPr>
              <a:t>Tier-1 (13 </a:t>
            </a:r>
            <a:r>
              <a:rPr lang="en-US" sz="1350" b="1" dirty="0" err="1">
                <a:solidFill>
                  <a:srgbClr val="FFFFFF"/>
                </a:solidFill>
                <a:latin typeface="+mn-lt"/>
              </a:rPr>
              <a:t>centres</a:t>
            </a:r>
            <a:r>
              <a:rPr lang="en-US" sz="1350" b="1" dirty="0">
                <a:solidFill>
                  <a:srgbClr val="FFFFFF"/>
                </a:solidFill>
                <a:latin typeface="+mn-lt"/>
              </a:rPr>
              <a:t>): (40%)</a:t>
            </a:r>
          </a:p>
          <a:p>
            <a:pPr fontAlgn="auto">
              <a:spcBef>
                <a:spcPts val="0"/>
              </a:spcBef>
              <a:spcAft>
                <a:spcPts val="0"/>
              </a:spcAft>
              <a:buFont typeface="Arial" pitchFamily="34" charset="0"/>
              <a:buChar char="•"/>
              <a:defRPr/>
            </a:pPr>
            <a:r>
              <a:rPr lang="en-US" sz="1350" dirty="0">
                <a:solidFill>
                  <a:srgbClr val="FFFF00"/>
                </a:solidFill>
                <a:latin typeface="+mn-lt"/>
              </a:rPr>
              <a:t>Permanent storage</a:t>
            </a:r>
          </a:p>
          <a:p>
            <a:pPr fontAlgn="auto">
              <a:spcBef>
                <a:spcPts val="0"/>
              </a:spcBef>
              <a:spcAft>
                <a:spcPts val="0"/>
              </a:spcAft>
              <a:buFont typeface="Arial" pitchFamily="34" charset="0"/>
              <a:buChar char="•"/>
              <a:defRPr/>
            </a:pPr>
            <a:r>
              <a:rPr lang="en-US" sz="1350" dirty="0">
                <a:solidFill>
                  <a:srgbClr val="FFFF00"/>
                </a:solidFill>
                <a:latin typeface="+mn-lt"/>
              </a:rPr>
              <a:t>Re-processing</a:t>
            </a:r>
          </a:p>
          <a:p>
            <a:pPr fontAlgn="auto">
              <a:spcBef>
                <a:spcPts val="0"/>
              </a:spcBef>
              <a:spcAft>
                <a:spcPts val="0"/>
              </a:spcAft>
              <a:buFont typeface="Arial" pitchFamily="34" charset="0"/>
              <a:buChar char="•"/>
              <a:defRPr/>
            </a:pPr>
            <a:r>
              <a:rPr lang="en-US" sz="1350" dirty="0">
                <a:solidFill>
                  <a:srgbClr val="FFFF00"/>
                </a:solidFill>
                <a:latin typeface="+mn-lt"/>
              </a:rPr>
              <a:t>Analysis</a:t>
            </a:r>
          </a:p>
          <a:p>
            <a:pPr fontAlgn="auto">
              <a:spcBef>
                <a:spcPts val="0"/>
              </a:spcBef>
              <a:spcAft>
                <a:spcPts val="0"/>
              </a:spcAft>
              <a:buFont typeface="Arial" pitchFamily="34" charset="0"/>
              <a:buChar char="•"/>
              <a:defRPr/>
            </a:pPr>
            <a:r>
              <a:rPr lang="en-US" sz="1350" dirty="0">
                <a:solidFill>
                  <a:srgbClr val="FFFF00"/>
                </a:solidFill>
                <a:latin typeface="+mn-lt"/>
              </a:rPr>
              <a:t>Connected 10 Gb </a:t>
            </a:r>
            <a:r>
              <a:rPr lang="en-US" sz="1350" dirty="0" err="1">
                <a:solidFill>
                  <a:srgbClr val="FFFF00"/>
                </a:solidFill>
                <a:latin typeface="+mn-lt"/>
              </a:rPr>
              <a:t>fibres</a:t>
            </a:r>
            <a:endParaRPr lang="en-US" sz="1350" dirty="0">
              <a:solidFill>
                <a:srgbClr val="FFFF00"/>
              </a:solidFill>
              <a:latin typeface="+mn-lt"/>
            </a:endParaRPr>
          </a:p>
          <a:p>
            <a:pPr fontAlgn="auto">
              <a:spcBef>
                <a:spcPts val="0"/>
              </a:spcBef>
              <a:spcAft>
                <a:spcPts val="0"/>
              </a:spcAft>
              <a:defRPr/>
            </a:pPr>
            <a:endParaRPr lang="en-US" sz="1350" dirty="0">
              <a:solidFill>
                <a:srgbClr val="FFFF00"/>
              </a:solidFill>
              <a:latin typeface="+mn-lt"/>
            </a:endParaRPr>
          </a:p>
          <a:p>
            <a:pPr fontAlgn="auto">
              <a:spcBef>
                <a:spcPts val="0"/>
              </a:spcBef>
              <a:spcAft>
                <a:spcPts val="0"/>
              </a:spcAft>
              <a:defRPr/>
            </a:pPr>
            <a:r>
              <a:rPr lang="en-US" sz="1350" b="1" dirty="0">
                <a:solidFill>
                  <a:srgbClr val="FFFFFF"/>
                </a:solidFill>
                <a:latin typeface="+mn-lt"/>
              </a:rPr>
              <a:t>Tier-2  (156 </a:t>
            </a:r>
            <a:r>
              <a:rPr lang="en-US" sz="1350" b="1" dirty="0" err="1">
                <a:solidFill>
                  <a:srgbClr val="FFFFFF"/>
                </a:solidFill>
                <a:latin typeface="+mn-lt"/>
              </a:rPr>
              <a:t>centres</a:t>
            </a:r>
            <a:r>
              <a:rPr lang="en-US" sz="1350" b="1" dirty="0">
                <a:solidFill>
                  <a:srgbClr val="FFFFFF"/>
                </a:solidFill>
                <a:latin typeface="+mn-lt"/>
              </a:rPr>
              <a:t>): (45%)</a:t>
            </a:r>
          </a:p>
          <a:p>
            <a:pPr fontAlgn="auto">
              <a:spcBef>
                <a:spcPts val="0"/>
              </a:spcBef>
              <a:spcAft>
                <a:spcPts val="0"/>
              </a:spcAft>
              <a:buFont typeface="Arial" pitchFamily="34" charset="0"/>
              <a:buChar char="•"/>
              <a:defRPr/>
            </a:pPr>
            <a:r>
              <a:rPr lang="en-US" sz="1350" dirty="0">
                <a:solidFill>
                  <a:srgbClr val="FFFF00"/>
                </a:solidFill>
                <a:latin typeface="+mn-lt"/>
              </a:rPr>
              <a:t> Simulation</a:t>
            </a:r>
          </a:p>
          <a:p>
            <a:pPr fontAlgn="auto">
              <a:spcBef>
                <a:spcPts val="0"/>
              </a:spcBef>
              <a:spcAft>
                <a:spcPts val="0"/>
              </a:spcAft>
              <a:buFont typeface="Arial" pitchFamily="34" charset="0"/>
              <a:buChar char="•"/>
              <a:defRPr/>
            </a:pPr>
            <a:r>
              <a:rPr lang="en-US" sz="1350" dirty="0">
                <a:solidFill>
                  <a:srgbClr val="FFFF00"/>
                </a:solidFill>
                <a:latin typeface="+mn-lt"/>
              </a:rPr>
              <a:t> End-user analysis</a:t>
            </a:r>
          </a:p>
        </p:txBody>
      </p:sp>
      <p:sp>
        <p:nvSpPr>
          <p:cNvPr id="5" name="Footer Placeholder 4"/>
          <p:cNvSpPr>
            <a:spLocks noGrp="1"/>
          </p:cNvSpPr>
          <p:nvPr>
            <p:ph type="ftr" sz="quarter" idx="10"/>
          </p:nvPr>
        </p:nvSpPr>
        <p:spPr/>
        <p:txBody>
          <a:bodyPr/>
          <a:lstStyle/>
          <a:p>
            <a:r>
              <a:rPr lang="en-GB" altLang="en-US" dirty="0" smtClean="0"/>
              <a:t>LHC Computing : Clouds and Agility</a:t>
            </a:r>
            <a:endParaRPr lang="en-US" altLang="en-US" dirty="0"/>
          </a:p>
        </p:txBody>
      </p:sp>
      <p:sp>
        <p:nvSpPr>
          <p:cNvPr id="6" name="Slide Number Placeholder 5"/>
          <p:cNvSpPr>
            <a:spLocks noGrp="1"/>
          </p:cNvSpPr>
          <p:nvPr>
            <p:ph type="sldNum" sz="quarter" idx="11"/>
          </p:nvPr>
        </p:nvSpPr>
        <p:spPr/>
        <p:txBody>
          <a:bodyPr/>
          <a:lstStyle/>
          <a:p>
            <a:pPr>
              <a:defRPr/>
            </a:pPr>
            <a:fld id="{C1239831-C620-4AD3-9AD2-037EA858B450}" type="slidenum">
              <a:rPr lang="en-US" smtClean="0"/>
              <a:pPr>
                <a:defRPr/>
              </a:pPr>
              <a:t>12</a:t>
            </a:fld>
            <a:endParaRPr lang="en-US"/>
          </a:p>
        </p:txBody>
      </p:sp>
    </p:spTree>
    <p:extLst>
      <p:ext uri="{BB962C8B-B14F-4D97-AF65-F5344CB8AC3E}">
        <p14:creationId xmlns:p14="http://schemas.microsoft.com/office/powerpoint/2010/main" val="3229229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nodeType="afterGroup">
                            <p:stCondLst>
                              <p:cond delay="0"/>
                            </p:stCondLst>
                            <p:childTnLst>
                              <p:par>
                                <p:cTn id="28" presetID="0" presetClass="path" presetSubtype="0" repeatCount="indefinite" accel="50000" decel="50000" fill="remove" grpId="1" nodeType="afterEffect">
                                  <p:stCondLst>
                                    <p:cond delay="0"/>
                                  </p:stCondLst>
                                  <p:childTnLst>
                                    <p:animMotion origin="layout" path="M -0.00295 0.00047 L -0.06962 0.09306 " pathEditMode="relative" rAng="0" ptsTypes="AA">
                                      <p:cBhvr>
                                        <p:cTn id="29" dur="1000" fill="hold"/>
                                        <p:tgtEl>
                                          <p:spTgt spid="11"/>
                                        </p:tgtEl>
                                        <p:attrNameLst>
                                          <p:attrName>ppt_x</p:attrName>
                                          <p:attrName>ppt_y</p:attrName>
                                        </p:attrNameLst>
                                      </p:cBhvr>
                                      <p:rCtr x="-330000" y="460000"/>
                                    </p:animMotion>
                                  </p:childTnLst>
                                </p:cTn>
                              </p:par>
                              <p:par>
                                <p:cTn id="30" presetID="0" presetClass="path" presetSubtype="0" repeatCount="indefinite" accel="50000" decel="50000" fill="remove" nodeType="withEffect">
                                  <p:stCondLst>
                                    <p:cond delay="0"/>
                                  </p:stCondLst>
                                  <p:childTnLst>
                                    <p:animMotion origin="layout" path="M 3.88889E-6 2.22222E-6 L -0.1 0.03171 " pathEditMode="relative" rAng="0" ptsTypes="AA">
                                      <p:cBhvr>
                                        <p:cTn id="31" dur="1000" fill="hold"/>
                                        <p:tgtEl>
                                          <p:spTgt spid="12"/>
                                        </p:tgtEl>
                                        <p:attrNameLst>
                                          <p:attrName>ppt_x</p:attrName>
                                          <p:attrName>ppt_y</p:attrName>
                                        </p:attrNameLst>
                                      </p:cBhvr>
                                      <p:rCtr x="-500000" y="160000"/>
                                    </p:animMotion>
                                  </p:childTnLst>
                                </p:cTn>
                              </p:par>
                              <p:par>
                                <p:cTn id="32" presetID="0" presetClass="path" presetSubtype="0" repeatCount="indefinite" accel="50000" decel="50000" fill="remove" nodeType="withEffect">
                                  <p:stCondLst>
                                    <p:cond delay="0"/>
                                  </p:stCondLst>
                                  <p:childTnLst>
                                    <p:animMotion origin="layout" path="M 3.88889E-6 2.22222E-6 L -0.10556 -0.04213 " pathEditMode="relative" rAng="0" ptsTypes="AA">
                                      <p:cBhvr>
                                        <p:cTn id="33" dur="1000" fill="hold"/>
                                        <p:tgtEl>
                                          <p:spTgt spid="13"/>
                                        </p:tgtEl>
                                        <p:attrNameLst>
                                          <p:attrName>ppt_x</p:attrName>
                                          <p:attrName>ppt_y</p:attrName>
                                        </p:attrNameLst>
                                      </p:cBhvr>
                                      <p:rCtr x="-530000" y="-210000"/>
                                    </p:animMotion>
                                  </p:childTnLst>
                                </p:cTn>
                              </p:par>
                              <p:par>
                                <p:cTn id="34" presetID="0" presetClass="path" presetSubtype="0" repeatCount="indefinite" accel="50000" decel="50000" fill="remove" nodeType="withEffect">
                                  <p:stCondLst>
                                    <p:cond delay="0"/>
                                  </p:stCondLst>
                                  <p:childTnLst>
                                    <p:animMotion origin="layout" path="M 3.88889E-6 2.22222E-6 L -0.07118 -0.1044 " pathEditMode="relative" rAng="0" ptsTypes="AA">
                                      <p:cBhvr>
                                        <p:cTn id="35" dur="1000" fill="hold"/>
                                        <p:tgtEl>
                                          <p:spTgt spid="14"/>
                                        </p:tgtEl>
                                        <p:attrNameLst>
                                          <p:attrName>ppt_x</p:attrName>
                                          <p:attrName>ppt_y</p:attrName>
                                        </p:attrNameLst>
                                      </p:cBhvr>
                                      <p:rCtr x="-360000" y="-520000"/>
                                    </p:animMotion>
                                  </p:childTnLst>
                                </p:cTn>
                              </p:par>
                              <p:par>
                                <p:cTn id="36" presetID="0" presetClass="path" presetSubtype="0" repeatCount="indefinite" accel="50000" decel="50000" fill="remove" nodeType="withEffect">
                                  <p:stCondLst>
                                    <p:cond delay="0"/>
                                  </p:stCondLst>
                                  <p:childTnLst>
                                    <p:animMotion origin="layout" path="M -0.00122 -0.0044 L 0.03663 0.11921 " pathEditMode="relative" rAng="0" ptsTypes="AA">
                                      <p:cBhvr>
                                        <p:cTn id="37" dur="1000" fill="hold"/>
                                        <p:tgtEl>
                                          <p:spTgt spid="15"/>
                                        </p:tgtEl>
                                        <p:attrNameLst>
                                          <p:attrName>ppt_x</p:attrName>
                                          <p:attrName>ppt_y</p:attrName>
                                        </p:attrNameLst>
                                      </p:cBhvr>
                                      <p:rCtr x="190000" y="620000"/>
                                    </p:animMotion>
                                  </p:childTnLst>
                                </p:cTn>
                              </p:par>
                              <p:par>
                                <p:cTn id="38" presetID="0" presetClass="path" presetSubtype="0" repeatCount="indefinite" accel="50000" decel="50000" fill="remove" nodeType="withEffect">
                                  <p:stCondLst>
                                    <p:cond delay="0"/>
                                  </p:stCondLst>
                                  <p:childTnLst>
                                    <p:animMotion origin="layout" path="M 3.88889E-6 2.22222E-6 L -0.01893 0.12523 " pathEditMode="relative" rAng="0" ptsTypes="AA">
                                      <p:cBhvr>
                                        <p:cTn id="39" dur="1000" fill="hold"/>
                                        <p:tgtEl>
                                          <p:spTgt spid="16"/>
                                        </p:tgtEl>
                                        <p:attrNameLst>
                                          <p:attrName>ppt_x</p:attrName>
                                          <p:attrName>ppt_y</p:attrName>
                                        </p:attrNameLst>
                                      </p:cBhvr>
                                      <p:rCtr x="-100000" y="630000"/>
                                    </p:animMotion>
                                  </p:childTnLst>
                                </p:cTn>
                              </p:par>
                              <p:par>
                                <p:cTn id="40" presetID="0" presetClass="path" presetSubtype="0" repeatCount="indefinite" accel="50000" decel="50000" fill="remove" nodeType="withEffect">
                                  <p:stCondLst>
                                    <p:cond delay="0"/>
                                  </p:stCondLst>
                                  <p:childTnLst>
                                    <p:animMotion origin="layout" path="M 3.88889E-6 2.22222E-6 L 0.08559 0.07176 " pathEditMode="relative" rAng="0" ptsTypes="AA">
                                      <p:cBhvr>
                                        <p:cTn id="41" dur="1000" fill="hold"/>
                                        <p:tgtEl>
                                          <p:spTgt spid="17"/>
                                        </p:tgtEl>
                                        <p:attrNameLst>
                                          <p:attrName>ppt_x</p:attrName>
                                          <p:attrName>ppt_y</p:attrName>
                                        </p:attrNameLst>
                                      </p:cBhvr>
                                      <p:rCtr x="430000" y="360000"/>
                                    </p:animMotion>
                                  </p:childTnLst>
                                </p:cTn>
                              </p:par>
                              <p:par>
                                <p:cTn id="42" presetID="0" presetClass="path" presetSubtype="0" repeatCount="indefinite" accel="50000" decel="50000" fill="remove" nodeType="withEffect">
                                  <p:stCondLst>
                                    <p:cond delay="0"/>
                                  </p:stCondLst>
                                  <p:childTnLst>
                                    <p:animMotion origin="layout" path="M 3.88889E-6 2.22222E-6 L 0.09218 -0.00232 " pathEditMode="relative" rAng="0" ptsTypes="AA">
                                      <p:cBhvr>
                                        <p:cTn id="43" dur="1000" fill="hold"/>
                                        <p:tgtEl>
                                          <p:spTgt spid="18"/>
                                        </p:tgtEl>
                                        <p:attrNameLst>
                                          <p:attrName>ppt_x</p:attrName>
                                          <p:attrName>ppt_y</p:attrName>
                                        </p:attrNameLst>
                                      </p:cBhvr>
                                      <p:rCtr x="460000" y="-10000"/>
                                    </p:animMotion>
                                  </p:childTnLst>
                                </p:cTn>
                              </p:par>
                              <p:par>
                                <p:cTn id="44" presetID="0" presetClass="path" presetSubtype="0" repeatCount="indefinite" accel="50000" decel="50000" fill="remove" nodeType="withEffect">
                                  <p:stCondLst>
                                    <p:cond delay="0"/>
                                  </p:stCondLst>
                                  <p:childTnLst>
                                    <p:animMotion origin="layout" path="M 3.88889E-6 2.22222E-6 L 0.07326 -0.06736 " pathEditMode="relative" rAng="0" ptsTypes="AA">
                                      <p:cBhvr>
                                        <p:cTn id="45" dur="1000" fill="hold"/>
                                        <p:tgtEl>
                                          <p:spTgt spid="19"/>
                                        </p:tgtEl>
                                        <p:attrNameLst>
                                          <p:attrName>ppt_x</p:attrName>
                                          <p:attrName>ppt_y</p:attrName>
                                        </p:attrNameLst>
                                      </p:cBhvr>
                                      <p:rCtr x="370000" y="-340000"/>
                                    </p:animMotion>
                                  </p:childTnLst>
                                </p:cTn>
                              </p:par>
                              <p:par>
                                <p:cTn id="46" presetID="0" presetClass="path" presetSubtype="0" repeatCount="indefinite" accel="50000" decel="50000" fill="remove" nodeType="withEffect">
                                  <p:stCondLst>
                                    <p:cond delay="0"/>
                                  </p:stCondLst>
                                  <p:childTnLst>
                                    <p:animMotion origin="layout" path="M 3.88889E-6 2.22222E-6 L 0.03663 -0.1206 " pathEditMode="relative" rAng="0" ptsTypes="AA">
                                      <p:cBhvr>
                                        <p:cTn id="47" dur="1000" fill="hold"/>
                                        <p:tgtEl>
                                          <p:spTgt spid="20"/>
                                        </p:tgtEl>
                                        <p:attrNameLst>
                                          <p:attrName>ppt_x</p:attrName>
                                          <p:attrName>ppt_y</p:attrName>
                                        </p:attrNameLst>
                                      </p:cBhvr>
                                      <p:rCtr x="180000" y="-600000"/>
                                    </p:animMotion>
                                  </p:childTnLst>
                                </p:cTn>
                              </p:par>
                              <p:par>
                                <p:cTn id="48" presetID="0" presetClass="path" presetSubtype="0" repeatCount="indefinite" accel="50000" decel="50000" fill="remove" nodeType="withEffect">
                                  <p:stCondLst>
                                    <p:cond delay="0"/>
                                  </p:stCondLst>
                                  <p:childTnLst>
                                    <p:animMotion origin="layout" path="M 3.88889E-6 2.22222E-6 L -0.01667 -0.11783 " pathEditMode="relative" rAng="0" ptsTypes="AA">
                                      <p:cBhvr>
                                        <p:cTn id="49" dur="1000" fill="hold"/>
                                        <p:tgtEl>
                                          <p:spTgt spid="21"/>
                                        </p:tgtEl>
                                        <p:attrNameLst>
                                          <p:attrName>ppt_x</p:attrName>
                                          <p:attrName>ppt_y</p:attrName>
                                        </p:attrNameLst>
                                      </p:cBhvr>
                                      <p:rCtr x="-80000" y="-590000"/>
                                    </p:animMotion>
                                  </p:childTnLst>
                                </p:cTn>
                              </p:par>
                              <p:par>
                                <p:cTn id="50" presetID="1" presetClass="entr" presetSubtype="0" fill="hold" nodeType="withEffect">
                                  <p:stCondLst>
                                    <p:cond delay="1500"/>
                                  </p:stCondLst>
                                  <p:childTnLst>
                                    <p:set>
                                      <p:cBhvr>
                                        <p:cTn id="51" dur="1" fill="hold">
                                          <p:stCondLst>
                                            <p:cond delay="0"/>
                                          </p:stCondLst>
                                        </p:cTn>
                                        <p:tgtEl>
                                          <p:spTgt spid="26"/>
                                        </p:tgtEl>
                                        <p:attrNameLst>
                                          <p:attrName>style.visibility</p:attrName>
                                        </p:attrNameLst>
                                      </p:cBhvr>
                                      <p:to>
                                        <p:strVal val="visible"/>
                                      </p:to>
                                    </p:set>
                                  </p:childTnLst>
                                </p:cTn>
                              </p:par>
                              <p:par>
                                <p:cTn id="52" presetID="0" presetClass="path" presetSubtype="0" repeatCount="indefinite" accel="50000" decel="50000" fill="remove" nodeType="withEffect">
                                  <p:stCondLst>
                                    <p:cond delay="1500"/>
                                  </p:stCondLst>
                                  <p:endCondLst>
                                    <p:cond evt="onNext" delay="0">
                                      <p:tgtEl>
                                        <p:sldTgt/>
                                      </p:tgtEl>
                                    </p:cond>
                                  </p:endCondLst>
                                  <p:childTnLst>
                                    <p:animMotion origin="layout" path="M -7.5E-6 4.07407E-6 C 0.02482 -0.02662 0.04965 -0.05301 0.06666 -0.07847 C 0.08368 -0.10394 0.09635 -0.14028 0.10225 -0.15255 " pathEditMode="relative" ptsTypes="aaA">
                                      <p:cBhvr>
                                        <p:cTn id="53" dur="1000" fill="hold"/>
                                        <p:tgtEl>
                                          <p:spTgt spid="26"/>
                                        </p:tgtEl>
                                        <p:attrNameLst>
                                          <p:attrName>ppt_x</p:attrName>
                                          <p:attrName>ppt_y</p:attrName>
                                        </p:attrNameLst>
                                      </p:cBhvr>
                                    </p:animMotion>
                                  </p:childTnLst>
                                </p:cTn>
                              </p:par>
                              <p:par>
                                <p:cTn id="54" presetID="1" presetClass="entr" presetSubtype="0" fill="hold" nodeType="withEffect">
                                  <p:stCondLst>
                                    <p:cond delay="1500"/>
                                  </p:stCondLst>
                                  <p:childTnLst>
                                    <p:set>
                                      <p:cBhvr>
                                        <p:cTn id="55" dur="1" fill="hold">
                                          <p:stCondLst>
                                            <p:cond delay="0"/>
                                          </p:stCondLst>
                                        </p:cTn>
                                        <p:tgtEl>
                                          <p:spTgt spid="24"/>
                                        </p:tgtEl>
                                        <p:attrNameLst>
                                          <p:attrName>style.visibility</p:attrName>
                                        </p:attrNameLst>
                                      </p:cBhvr>
                                      <p:to>
                                        <p:strVal val="visible"/>
                                      </p:to>
                                    </p:set>
                                  </p:childTnLst>
                                </p:cTn>
                              </p:par>
                              <p:par>
                                <p:cTn id="56" presetID="0" presetClass="path" presetSubtype="0" repeatCount="indefinite" accel="50000" decel="50000" fill="hold" nodeType="withEffect">
                                  <p:stCondLst>
                                    <p:cond delay="1500"/>
                                  </p:stCondLst>
                                  <p:endCondLst>
                                    <p:cond evt="onNext" delay="0">
                                      <p:tgtEl>
                                        <p:sldTgt/>
                                      </p:tgtEl>
                                    </p:cond>
                                  </p:endCondLst>
                                  <p:childTnLst>
                                    <p:animMotion origin="layout" path="M 1.94444E-6 -3.33333E-6 C 0.06597 0.01297 0.13212 0.02616 0.15885 0.02385 C 0.18559 0.02153 0.15989 -0.00694 0.16007 -0.01319 " pathEditMode="relative" rAng="0" ptsTypes="aaA">
                                      <p:cBhvr>
                                        <p:cTn id="57" dur="1000" fill="hold"/>
                                        <p:tgtEl>
                                          <p:spTgt spid="24"/>
                                        </p:tgtEl>
                                        <p:attrNameLst>
                                          <p:attrName>ppt_x</p:attrName>
                                          <p:attrName>ppt_y</p:attrName>
                                        </p:attrNameLst>
                                      </p:cBhvr>
                                      <p:rCtr x="930000" y="60000"/>
                                    </p:animMotion>
                                  </p:childTnLst>
                                </p:cTn>
                              </p:par>
                              <p:par>
                                <p:cTn id="58" presetID="1" presetClass="entr" presetSubtype="0" fill="hold" nodeType="withEffect">
                                  <p:stCondLst>
                                    <p:cond delay="1000"/>
                                  </p:stCondLst>
                                  <p:childTnLst>
                                    <p:set>
                                      <p:cBhvr>
                                        <p:cTn id="59" dur="1" fill="hold">
                                          <p:stCondLst>
                                            <p:cond delay="0"/>
                                          </p:stCondLst>
                                        </p:cTn>
                                        <p:tgtEl>
                                          <p:spTgt spid="27"/>
                                        </p:tgtEl>
                                        <p:attrNameLst>
                                          <p:attrName>style.visibility</p:attrName>
                                        </p:attrNameLst>
                                      </p:cBhvr>
                                      <p:to>
                                        <p:strVal val="visible"/>
                                      </p:to>
                                    </p:set>
                                  </p:childTnLst>
                                </p:cTn>
                              </p:par>
                              <p:par>
                                <p:cTn id="60" presetID="0" presetClass="path" presetSubtype="0" repeatCount="indefinite" accel="50000" decel="50000" fill="remove" nodeType="withEffect">
                                  <p:stCondLst>
                                    <p:cond delay="1500"/>
                                  </p:stCondLst>
                                  <p:endCondLst>
                                    <p:cond evt="onNext" delay="0">
                                      <p:tgtEl>
                                        <p:sldTgt/>
                                      </p:tgtEl>
                                    </p:cond>
                                  </p:endCondLst>
                                  <p:childTnLst>
                                    <p:animMotion origin="layout" path="M 1.94444E-6 -3.33333E-6 C -0.0191 0.00764 -0.03802 0.01551 -0.06337 0.01644 C -0.08872 0.01736 -0.1375 0.00787 -0.15226 0.00602 " pathEditMode="relative" rAng="0" ptsTypes="aaA">
                                      <p:cBhvr>
                                        <p:cTn id="61" dur="1000" fill="hold"/>
                                        <p:tgtEl>
                                          <p:spTgt spid="27"/>
                                        </p:tgtEl>
                                        <p:attrNameLst>
                                          <p:attrName>ppt_x</p:attrName>
                                          <p:attrName>ppt_y</p:attrName>
                                        </p:attrNameLst>
                                      </p:cBhvr>
                                      <p:rCtr x="-760000" y="90000"/>
                                    </p:animMotion>
                                  </p:childTnLst>
                                </p:cTn>
                              </p:par>
                              <p:par>
                                <p:cTn id="62" presetID="1" presetClass="entr" presetSubtype="0" fill="hold" nodeType="withEffect">
                                  <p:stCondLst>
                                    <p:cond delay="1000"/>
                                  </p:stCondLst>
                                  <p:childTnLst>
                                    <p:set>
                                      <p:cBhvr>
                                        <p:cTn id="63" dur="1" fill="hold">
                                          <p:stCondLst>
                                            <p:cond delay="0"/>
                                          </p:stCondLst>
                                        </p:cTn>
                                        <p:tgtEl>
                                          <p:spTgt spid="28"/>
                                        </p:tgtEl>
                                        <p:attrNameLst>
                                          <p:attrName>style.visibility</p:attrName>
                                        </p:attrNameLst>
                                      </p:cBhvr>
                                      <p:to>
                                        <p:strVal val="visible"/>
                                      </p:to>
                                    </p:set>
                                  </p:childTnLst>
                                </p:cTn>
                              </p:par>
                              <p:par>
                                <p:cTn id="64" presetID="0" presetClass="path" presetSubtype="0" repeatCount="indefinite" accel="50000" decel="50000" fill="remove" nodeType="withEffect">
                                  <p:stCondLst>
                                    <p:cond delay="1500"/>
                                  </p:stCondLst>
                                  <p:endCondLst>
                                    <p:cond evt="onNext" delay="0">
                                      <p:tgtEl>
                                        <p:sldTgt/>
                                      </p:tgtEl>
                                    </p:cond>
                                  </p:endCondLst>
                                  <p:childTnLst>
                                    <p:animMotion origin="layout" path="M 4.44444E-6 1.48148E-6 C 4.44444E-6 -0.00602 4.44444E-6 -0.01181 4.44444E-6 -0.0257 C 4.44444E-6 -0.03935 -0.00243 -0.06273 4.44444E-6 -0.08218 C 0.0026 -0.10185 0.00382 -0.12778 0.01493 -0.14283 C 0.02604 -0.1581 0.04913 -0.1625 0.06736 -0.17384 C 0.08576 -0.18519 0.11562 -0.20533 0.12517 -0.21158 " pathEditMode="relative" rAng="0" ptsTypes="aaaaaA">
                                      <p:cBhvr>
                                        <p:cTn id="65" dur="1000" fill="hold"/>
                                        <p:tgtEl>
                                          <p:spTgt spid="28"/>
                                        </p:tgtEl>
                                        <p:attrNameLst>
                                          <p:attrName>ppt_x</p:attrName>
                                          <p:attrName>ppt_y</p:attrName>
                                        </p:attrNameLst>
                                      </p:cBhvr>
                                      <p:rCtr x="610000" y="-1060000"/>
                                    </p:animMotion>
                                  </p:childTnLst>
                                </p:cTn>
                              </p:par>
                              <p:par>
                                <p:cTn id="66" presetID="1" presetClass="entr" presetSubtype="0" fill="hold" nodeType="withEffect">
                                  <p:stCondLst>
                                    <p:cond delay="1000"/>
                                  </p:stCondLst>
                                  <p:childTnLst>
                                    <p:set>
                                      <p:cBhvr>
                                        <p:cTn id="67" dur="1" fill="hold">
                                          <p:stCondLst>
                                            <p:cond delay="0"/>
                                          </p:stCondLst>
                                        </p:cTn>
                                        <p:tgtEl>
                                          <p:spTgt spid="29"/>
                                        </p:tgtEl>
                                        <p:attrNameLst>
                                          <p:attrName>style.visibility</p:attrName>
                                        </p:attrNameLst>
                                      </p:cBhvr>
                                      <p:to>
                                        <p:strVal val="visible"/>
                                      </p:to>
                                    </p:set>
                                  </p:childTnLst>
                                </p:cTn>
                              </p:par>
                              <p:par>
                                <p:cTn id="68" presetID="0" presetClass="path" presetSubtype="0" repeatCount="indefinite" accel="50000" decel="50000" fill="hold" nodeType="withEffect">
                                  <p:stCondLst>
                                    <p:cond delay="1500"/>
                                  </p:stCondLst>
                                  <p:endCondLst>
                                    <p:cond evt="onNext" delay="0">
                                      <p:tgtEl>
                                        <p:sldTgt/>
                                      </p:tgtEl>
                                    </p:cond>
                                  </p:endCondLst>
                                  <p:childTnLst>
                                    <p:animMotion origin="layout" path="M -1.94444E-6 7.03704E-6 C -0.02726 -0.0037 -0.05451 -0.00717 -0.07083 -0.01898 C -0.08715 -0.03078 -0.09097 -0.05393 -0.09826 -0.07106 C -0.10556 -0.08819 -0.10417 -0.1111 -0.11493 -0.12222 C -0.12569 -0.13333 -0.14462 -0.13564 -0.16337 -0.13773 " pathEditMode="relative" ptsTypes="aaaaA">
                                      <p:cBhvr>
                                        <p:cTn id="69" dur="1000" fill="hold"/>
                                        <p:tgtEl>
                                          <p:spTgt spid="29"/>
                                        </p:tgtEl>
                                        <p:attrNameLst>
                                          <p:attrName>ppt_x</p:attrName>
                                          <p:attrName>ppt_y</p:attrName>
                                        </p:attrNameLst>
                                      </p:cBhvr>
                                    </p:animMotion>
                                  </p:childTnLst>
                                </p:cTn>
                              </p:par>
                              <p:par>
                                <p:cTn id="70" presetID="1" presetClass="entr" presetSubtype="0" fill="hold" nodeType="withEffect">
                                  <p:stCondLst>
                                    <p:cond delay="1000"/>
                                  </p:stCondLst>
                                  <p:childTnLst>
                                    <p:set>
                                      <p:cBhvr>
                                        <p:cTn id="71" dur="1" fill="hold">
                                          <p:stCondLst>
                                            <p:cond delay="0"/>
                                          </p:stCondLst>
                                        </p:cTn>
                                        <p:tgtEl>
                                          <p:spTgt spid="30"/>
                                        </p:tgtEl>
                                        <p:attrNameLst>
                                          <p:attrName>style.visibility</p:attrName>
                                        </p:attrNameLst>
                                      </p:cBhvr>
                                      <p:to>
                                        <p:strVal val="visible"/>
                                      </p:to>
                                    </p:set>
                                  </p:childTnLst>
                                </p:cTn>
                              </p:par>
                              <p:par>
                                <p:cTn id="72" presetID="0" presetClass="path" presetSubtype="0" repeatCount="indefinite" accel="50000" decel="50000" fill="remove" nodeType="withEffect">
                                  <p:stCondLst>
                                    <p:cond delay="1500"/>
                                  </p:stCondLst>
                                  <p:endCondLst>
                                    <p:cond evt="onNext" delay="0">
                                      <p:tgtEl>
                                        <p:sldTgt/>
                                      </p:tgtEl>
                                    </p:cond>
                                  </p:endCondLst>
                                  <p:childTnLst>
                                    <p:animMotion origin="layout" path="M -1.11111E-6 3.7037E-6 C -0.00156 0.00926 -0.00313 0.01875 -1.11111E-6 0.03565 C 0.00312 0.05255 0.00694 0.08009 0.01892 0.10093 C 0.0309 0.12176 0.04913 0.14792 0.07222 0.16018 C 0.09531 0.17245 0.12656 0.17361 0.15781 0.175 " pathEditMode="relative" ptsTypes="aaaaA">
                                      <p:cBhvr>
                                        <p:cTn id="73" dur="1000" fill="hold"/>
                                        <p:tgtEl>
                                          <p:spTgt spid="30"/>
                                        </p:tgtEl>
                                        <p:attrNameLst>
                                          <p:attrName>ppt_x</p:attrName>
                                          <p:attrName>ppt_y</p:attrName>
                                        </p:attrNameLst>
                                      </p:cBhvr>
                                    </p:animMotion>
                                  </p:childTnLst>
                                </p:cTn>
                              </p:par>
                              <p:par>
                                <p:cTn id="74" presetID="1" presetClass="entr" presetSubtype="0" fill="hold" nodeType="withEffect">
                                  <p:stCondLst>
                                    <p:cond delay="1500"/>
                                  </p:stCondLst>
                                  <p:childTnLst>
                                    <p:set>
                                      <p:cBhvr>
                                        <p:cTn id="75" dur="1" fill="hold">
                                          <p:stCondLst>
                                            <p:cond delay="0"/>
                                          </p:stCondLst>
                                        </p:cTn>
                                        <p:tgtEl>
                                          <p:spTgt spid="31"/>
                                        </p:tgtEl>
                                        <p:attrNameLst>
                                          <p:attrName>style.visibility</p:attrName>
                                        </p:attrNameLst>
                                      </p:cBhvr>
                                      <p:to>
                                        <p:strVal val="visible"/>
                                      </p:to>
                                    </p:set>
                                  </p:childTnLst>
                                </p:cTn>
                              </p:par>
                              <p:par>
                                <p:cTn id="76" presetID="0" presetClass="path" presetSubtype="0" repeatCount="indefinite" accel="50000" decel="50000" fill="hold" nodeType="withEffect">
                                  <p:stCondLst>
                                    <p:cond delay="1500"/>
                                  </p:stCondLst>
                                  <p:endCondLst>
                                    <p:cond evt="onNext" delay="0">
                                      <p:tgtEl>
                                        <p:sldTgt/>
                                      </p:tgtEl>
                                    </p:cond>
                                  </p:endCondLst>
                                  <p:childTnLst>
                                    <p:animMotion origin="layout" path="M -2.5E-6 -7.40741E-6 C 0.00886 -0.00348 0.01771 -0.00695 0.0342 -0.02431 C 0.0507 -0.04167 0.07465 -0.08403 0.09913 -0.1044 C 0.12361 -0.12477 0.15781 -0.13982 0.1809 -0.14653 C 0.204 -0.15325 0.21528 -0.15209 0.2375 -0.14445 C 0.25972 -0.13681 0.29288 -0.11899 0.31424 -0.10116 C 0.33559 -0.08334 0.35156 -0.06042 0.36511 -0.03774 C 0.37865 -0.01505 0.38212 0.01226 0.39497 0.03564 C 0.40781 0.05902 0.42518 0.08124 0.44254 0.10347 " pathEditMode="relative" ptsTypes="aaaaaaaaA">
                                      <p:cBhvr>
                                        <p:cTn id="77" dur="1000" fill="hold"/>
                                        <p:tgtEl>
                                          <p:spTgt spid="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Screen Shot 2014-03-21 at 11.30.1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847" y="32961"/>
            <a:ext cx="7533409" cy="4731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lide Number Placeholder 4"/>
          <p:cNvSpPr txBox="1">
            <a:spLocks/>
          </p:cNvSpPr>
          <p:nvPr/>
        </p:nvSpPr>
        <p:spPr>
          <a:xfrm>
            <a:off x="6057900" y="4767263"/>
            <a:ext cx="1600200" cy="273844"/>
          </a:xfrm>
          <a:prstGeom prst="rect">
            <a:avLst/>
          </a:prstGeom>
        </p:spPr>
        <p:txBody>
          <a:bodyPr vert="horz" lIns="68580" tIns="34290" rIns="68580" bIns="3429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ctr" rtl="0" fontAlgn="base">
              <a:spcBef>
                <a:spcPct val="0"/>
              </a:spcBef>
              <a:spcAft>
                <a:spcPct val="0"/>
              </a:spcAft>
              <a:defRPr sz="1600" kern="1200">
                <a:solidFill>
                  <a:schemeClr val="tx1"/>
                </a:solidFill>
                <a:latin typeface="Arial" pitchFamily="34" charset="0"/>
                <a:ea typeface="+mn-ea"/>
                <a:cs typeface="+mn-cs"/>
              </a:defRPr>
            </a:lvl2pPr>
            <a:lvl3pPr marL="914400" algn="ctr" rtl="0" fontAlgn="base">
              <a:spcBef>
                <a:spcPct val="0"/>
              </a:spcBef>
              <a:spcAft>
                <a:spcPct val="0"/>
              </a:spcAft>
              <a:defRPr sz="1600" kern="1200">
                <a:solidFill>
                  <a:schemeClr val="tx1"/>
                </a:solidFill>
                <a:latin typeface="Arial" pitchFamily="34" charset="0"/>
                <a:ea typeface="+mn-ea"/>
                <a:cs typeface="+mn-cs"/>
              </a:defRPr>
            </a:lvl3pPr>
            <a:lvl4pPr marL="1371600" algn="ctr" rtl="0" fontAlgn="base">
              <a:spcBef>
                <a:spcPct val="0"/>
              </a:spcBef>
              <a:spcAft>
                <a:spcPct val="0"/>
              </a:spcAft>
              <a:defRPr sz="1600" kern="1200">
                <a:solidFill>
                  <a:schemeClr val="tx1"/>
                </a:solidFill>
                <a:latin typeface="Arial" pitchFamily="34" charset="0"/>
                <a:ea typeface="+mn-ea"/>
                <a:cs typeface="+mn-cs"/>
              </a:defRPr>
            </a:lvl4pPr>
            <a:lvl5pPr marL="1828800" algn="ctr" rtl="0" fontAlgn="base">
              <a:spcBef>
                <a:spcPct val="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a:lstStyle>
          <a:p>
            <a:pPr>
              <a:defRPr/>
            </a:pPr>
            <a:fld id="{6DFA1988-8B87-4B53-969D-5AB82D2041EC}" type="slidenum">
              <a:rPr lang="en-US" sz="900"/>
              <a:pPr>
                <a:defRPr/>
              </a:pPr>
              <a:t>13</a:t>
            </a:fld>
            <a:endParaRPr lang="en-US" sz="900"/>
          </a:p>
        </p:txBody>
      </p:sp>
      <p:sp>
        <p:nvSpPr>
          <p:cNvPr id="19" name="TextBox 18"/>
          <p:cNvSpPr txBox="1"/>
          <p:nvPr/>
        </p:nvSpPr>
        <p:spPr>
          <a:xfrm>
            <a:off x="6229350" y="514351"/>
            <a:ext cx="2512226" cy="646331"/>
          </a:xfrm>
          <a:prstGeom prst="rect">
            <a:avLst/>
          </a:prstGeom>
          <a:solidFill>
            <a:srgbClr val="CCFFCC"/>
          </a:solidFill>
          <a:ln>
            <a:solidFill>
              <a:schemeClr val="tx1"/>
            </a:solidFill>
          </a:ln>
        </p:spPr>
        <p:txBody>
          <a:bodyPr wrap="none" rtlCol="0">
            <a:spAutoFit/>
          </a:bodyPr>
          <a:lstStyle/>
          <a:p>
            <a:r>
              <a:rPr lang="en-GB" dirty="0" smtClean="0"/>
              <a:t>170 sites, </a:t>
            </a:r>
            <a:r>
              <a:rPr lang="en-GB" dirty="0"/>
              <a:t>~8000 </a:t>
            </a:r>
            <a:r>
              <a:rPr lang="en-GB" dirty="0" smtClean="0"/>
              <a:t>users</a:t>
            </a:r>
          </a:p>
          <a:p>
            <a:r>
              <a:rPr lang="en-GB" dirty="0" smtClean="0"/>
              <a:t>nearly 40 countries</a:t>
            </a:r>
          </a:p>
        </p:txBody>
      </p:sp>
      <p:sp>
        <p:nvSpPr>
          <p:cNvPr id="20" name="TextBox 19"/>
          <p:cNvSpPr txBox="1"/>
          <p:nvPr/>
        </p:nvSpPr>
        <p:spPr>
          <a:xfrm>
            <a:off x="3615643" y="514351"/>
            <a:ext cx="1870757" cy="1200329"/>
          </a:xfrm>
          <a:prstGeom prst="rect">
            <a:avLst/>
          </a:prstGeom>
          <a:solidFill>
            <a:srgbClr val="CCFFCC"/>
          </a:solidFill>
          <a:ln>
            <a:solidFill>
              <a:srgbClr val="0055A0"/>
            </a:solidFill>
          </a:ln>
        </p:spPr>
        <p:txBody>
          <a:bodyPr wrap="square" rtlCol="0">
            <a:spAutoFit/>
          </a:bodyPr>
          <a:lstStyle/>
          <a:p>
            <a:r>
              <a:rPr lang="en-GB" dirty="0" smtClean="0"/>
              <a:t>1.5 PB/week recorded</a:t>
            </a:r>
          </a:p>
          <a:p>
            <a:r>
              <a:rPr lang="en-GB" dirty="0" smtClean="0"/>
              <a:t>2-3 GB/s from CERN</a:t>
            </a:r>
            <a:endParaRPr lang="en-GB" dirty="0"/>
          </a:p>
        </p:txBody>
      </p:sp>
      <p:sp>
        <p:nvSpPr>
          <p:cNvPr id="21" name="TextBox 20"/>
          <p:cNvSpPr txBox="1"/>
          <p:nvPr/>
        </p:nvSpPr>
        <p:spPr>
          <a:xfrm>
            <a:off x="1177290" y="514351"/>
            <a:ext cx="1680210" cy="923330"/>
          </a:xfrm>
          <a:prstGeom prst="rect">
            <a:avLst/>
          </a:prstGeom>
          <a:solidFill>
            <a:srgbClr val="CCFFCC"/>
          </a:solidFill>
          <a:ln>
            <a:solidFill>
              <a:srgbClr val="0055A0"/>
            </a:solidFill>
          </a:ln>
        </p:spPr>
        <p:txBody>
          <a:bodyPr wrap="square" rtlCol="0">
            <a:spAutoFit/>
          </a:bodyPr>
          <a:lstStyle/>
          <a:p>
            <a:r>
              <a:rPr lang="en-GB" dirty="0" smtClean="0"/>
              <a:t>Global data </a:t>
            </a:r>
          </a:p>
          <a:p>
            <a:r>
              <a:rPr lang="en-GB" dirty="0" smtClean="0"/>
              <a:t>movement: 15 GB/s</a:t>
            </a:r>
            <a:endParaRPr lang="en-GB" dirty="0"/>
          </a:p>
        </p:txBody>
      </p:sp>
      <p:sp>
        <p:nvSpPr>
          <p:cNvPr id="22" name="TextBox 21"/>
          <p:cNvSpPr txBox="1"/>
          <p:nvPr/>
        </p:nvSpPr>
        <p:spPr>
          <a:xfrm>
            <a:off x="3752266" y="4457700"/>
            <a:ext cx="2026517" cy="307777"/>
          </a:xfrm>
          <a:prstGeom prst="rect">
            <a:avLst/>
          </a:prstGeom>
          <a:solidFill>
            <a:srgbClr val="E8C0FF"/>
          </a:solidFill>
          <a:ln>
            <a:solidFill>
              <a:srgbClr val="0055A0"/>
            </a:solidFill>
          </a:ln>
        </p:spPr>
        <p:txBody>
          <a:bodyPr wrap="none" rtlCol="0">
            <a:spAutoFit/>
          </a:bodyPr>
          <a:lstStyle/>
          <a:p>
            <a:r>
              <a:rPr lang="en-GB" sz="1400" dirty="0" smtClean="0"/>
              <a:t>250 000 CPU days/day</a:t>
            </a:r>
          </a:p>
        </p:txBody>
      </p:sp>
      <p:sp>
        <p:nvSpPr>
          <p:cNvPr id="27" name="TextBox 26"/>
          <p:cNvSpPr txBox="1"/>
          <p:nvPr/>
        </p:nvSpPr>
        <p:spPr>
          <a:xfrm>
            <a:off x="1239850" y="4372466"/>
            <a:ext cx="1073138" cy="415498"/>
          </a:xfrm>
          <a:prstGeom prst="rect">
            <a:avLst/>
          </a:prstGeom>
          <a:noFill/>
        </p:spPr>
        <p:txBody>
          <a:bodyPr wrap="square" rtlCol="0">
            <a:spAutoFit/>
          </a:bodyPr>
          <a:lstStyle/>
          <a:p>
            <a:r>
              <a:rPr lang="en-GB" sz="1050" dirty="0">
                <a:solidFill>
                  <a:schemeClr val="accent6">
                    <a:lumMod val="50000"/>
                  </a:schemeClr>
                </a:solidFill>
              </a:rPr>
              <a:t>Resource distribution</a:t>
            </a:r>
          </a:p>
        </p:txBody>
      </p:sp>
      <p:pic>
        <p:nvPicPr>
          <p:cNvPr id="28" name="Picture 27"/>
          <p:cNvPicPr>
            <a:picLocks noChangeAspect="1"/>
          </p:cNvPicPr>
          <p:nvPr/>
        </p:nvPicPr>
        <p:blipFill rotWithShape="1">
          <a:blip r:embed="rId4"/>
          <a:srcRect l="3694" t="9744" r="24813"/>
          <a:stretch/>
        </p:blipFill>
        <p:spPr>
          <a:xfrm>
            <a:off x="1257301" y="3323875"/>
            <a:ext cx="1055687" cy="1064270"/>
          </a:xfrm>
          <a:prstGeom prst="rect">
            <a:avLst/>
          </a:prstGeom>
        </p:spPr>
      </p:pic>
      <p:sp>
        <p:nvSpPr>
          <p:cNvPr id="29" name="TextBox 28"/>
          <p:cNvSpPr txBox="1"/>
          <p:nvPr/>
        </p:nvSpPr>
        <p:spPr>
          <a:xfrm>
            <a:off x="1766255" y="3339610"/>
            <a:ext cx="511679" cy="230832"/>
          </a:xfrm>
          <a:prstGeom prst="rect">
            <a:avLst/>
          </a:prstGeom>
          <a:noFill/>
        </p:spPr>
        <p:txBody>
          <a:bodyPr wrap="none" rtlCol="0">
            <a:spAutoFit/>
          </a:bodyPr>
          <a:lstStyle/>
          <a:p>
            <a:r>
              <a:rPr lang="en-GB" sz="900" dirty="0">
                <a:solidFill>
                  <a:srgbClr val="000000"/>
                </a:solidFill>
              </a:rPr>
              <a:t>CERN</a:t>
            </a:r>
          </a:p>
        </p:txBody>
      </p:sp>
      <p:sp>
        <p:nvSpPr>
          <p:cNvPr id="30" name="TextBox 29"/>
          <p:cNvSpPr txBox="1"/>
          <p:nvPr/>
        </p:nvSpPr>
        <p:spPr>
          <a:xfrm rot="16200000">
            <a:off x="1582902" y="3698438"/>
            <a:ext cx="881395" cy="369332"/>
          </a:xfrm>
          <a:prstGeom prst="rect">
            <a:avLst/>
          </a:prstGeom>
          <a:noFill/>
        </p:spPr>
        <p:txBody>
          <a:bodyPr wrap="none" rtlCol="0">
            <a:spAutoFit/>
          </a:bodyPr>
          <a:lstStyle/>
          <a:p>
            <a:r>
              <a:rPr lang="en-GB" dirty="0" smtClean="0">
                <a:solidFill>
                  <a:srgbClr val="000000"/>
                </a:solidFill>
              </a:rPr>
              <a:t>Tier 1s</a:t>
            </a:r>
            <a:endParaRPr lang="en-GB" dirty="0">
              <a:solidFill>
                <a:srgbClr val="000000"/>
              </a:solidFill>
            </a:endParaRPr>
          </a:p>
        </p:txBody>
      </p:sp>
      <p:sp>
        <p:nvSpPr>
          <p:cNvPr id="31" name="TextBox 30"/>
          <p:cNvSpPr txBox="1"/>
          <p:nvPr/>
        </p:nvSpPr>
        <p:spPr>
          <a:xfrm rot="4043197">
            <a:off x="1071569" y="3721118"/>
            <a:ext cx="881395" cy="369332"/>
          </a:xfrm>
          <a:prstGeom prst="rect">
            <a:avLst/>
          </a:prstGeom>
          <a:noFill/>
        </p:spPr>
        <p:txBody>
          <a:bodyPr wrap="none" rtlCol="0">
            <a:spAutoFit/>
          </a:bodyPr>
          <a:lstStyle/>
          <a:p>
            <a:r>
              <a:rPr lang="en-GB" dirty="0" smtClean="0">
                <a:solidFill>
                  <a:srgbClr val="000000"/>
                </a:solidFill>
              </a:rPr>
              <a:t>Tier 2s</a:t>
            </a:r>
            <a:endParaRPr lang="en-GB" dirty="0">
              <a:solidFill>
                <a:srgbClr val="000000"/>
              </a:solidFill>
            </a:endParaRPr>
          </a:p>
        </p:txBody>
      </p:sp>
      <p:sp>
        <p:nvSpPr>
          <p:cNvPr id="32" name="TextBox 31"/>
          <p:cNvSpPr txBox="1"/>
          <p:nvPr/>
        </p:nvSpPr>
        <p:spPr>
          <a:xfrm>
            <a:off x="2388253" y="4457700"/>
            <a:ext cx="1298753" cy="307777"/>
          </a:xfrm>
          <a:prstGeom prst="rect">
            <a:avLst/>
          </a:prstGeom>
          <a:solidFill>
            <a:srgbClr val="E8C0FF"/>
          </a:solidFill>
          <a:ln>
            <a:solidFill>
              <a:srgbClr val="0055A0"/>
            </a:solidFill>
          </a:ln>
        </p:spPr>
        <p:txBody>
          <a:bodyPr wrap="none" rtlCol="0">
            <a:spAutoFit/>
          </a:bodyPr>
          <a:lstStyle/>
          <a:p>
            <a:r>
              <a:rPr lang="en-GB" sz="1400" dirty="0" smtClean="0"/>
              <a:t>2 M jobs / day</a:t>
            </a:r>
            <a:endParaRPr lang="en-GB" sz="1400" dirty="0"/>
          </a:p>
        </p:txBody>
      </p:sp>
      <p:sp>
        <p:nvSpPr>
          <p:cNvPr id="33" name="TextBox 32"/>
          <p:cNvSpPr txBox="1"/>
          <p:nvPr/>
        </p:nvSpPr>
        <p:spPr>
          <a:xfrm>
            <a:off x="5703817" y="4457700"/>
            <a:ext cx="1399742" cy="307777"/>
          </a:xfrm>
          <a:prstGeom prst="rect">
            <a:avLst/>
          </a:prstGeom>
          <a:solidFill>
            <a:srgbClr val="E8C0FF"/>
          </a:solidFill>
          <a:ln>
            <a:solidFill>
              <a:srgbClr val="0055A0"/>
            </a:solidFill>
          </a:ln>
        </p:spPr>
        <p:txBody>
          <a:bodyPr wrap="none" rtlCol="0">
            <a:spAutoFit/>
          </a:bodyPr>
          <a:lstStyle/>
          <a:p>
            <a:r>
              <a:rPr lang="en-GB" sz="1400" dirty="0" smtClean="0"/>
              <a:t>200PB Storage</a:t>
            </a:r>
          </a:p>
        </p:txBody>
      </p:sp>
      <p:sp>
        <p:nvSpPr>
          <p:cNvPr id="2" name="Date Placeholder 1"/>
          <p:cNvSpPr>
            <a:spLocks noGrp="1"/>
          </p:cNvSpPr>
          <p:nvPr>
            <p:ph type="dt" sz="half" idx="10"/>
          </p:nvPr>
        </p:nvSpPr>
        <p:spPr/>
        <p:txBody>
          <a:bodyPr/>
          <a:lstStyle/>
          <a:p>
            <a:pPr>
              <a:defRPr/>
            </a:pPr>
            <a:r>
              <a:rPr lang="en-US" smtClean="0"/>
              <a:t>01/09/2014</a:t>
            </a:r>
            <a:endParaRPr lang="en-US" dirty="0"/>
          </a:p>
        </p:txBody>
      </p:sp>
      <p:sp>
        <p:nvSpPr>
          <p:cNvPr id="3" name="Footer Placeholder 2"/>
          <p:cNvSpPr>
            <a:spLocks noGrp="1"/>
          </p:cNvSpPr>
          <p:nvPr>
            <p:ph type="ftr" sz="quarter" idx="11"/>
          </p:nvPr>
        </p:nvSpPr>
        <p:spPr/>
        <p:txBody>
          <a:bodyPr/>
          <a:lstStyle/>
          <a:p>
            <a:pPr>
              <a:defRPr/>
            </a:pPr>
            <a:r>
              <a:rPr lang="en-GB" smtClean="0"/>
              <a:t>LHC Computing : Clouds and Agility</a:t>
            </a:r>
            <a:endParaRPr lang="en-US" dirty="0"/>
          </a:p>
        </p:txBody>
      </p:sp>
      <p:sp>
        <p:nvSpPr>
          <p:cNvPr id="4" name="Slide Number Placeholder 3"/>
          <p:cNvSpPr>
            <a:spLocks noGrp="1"/>
          </p:cNvSpPr>
          <p:nvPr>
            <p:ph type="sldNum" sz="quarter" idx="12"/>
          </p:nvPr>
        </p:nvSpPr>
        <p:spPr/>
        <p:txBody>
          <a:bodyPr/>
          <a:lstStyle/>
          <a:p>
            <a:pPr>
              <a:defRPr/>
            </a:pPr>
            <a:fld id="{9A4666B5-AFDD-451B-ADC4-5E7EF5C485FE}" type="slidenum">
              <a:rPr lang="en-US" smtClean="0"/>
              <a:pPr>
                <a:defRPr/>
              </a:pPr>
              <a:t>13</a:t>
            </a:fld>
            <a:endParaRPr lang="en-US" dirty="0"/>
          </a:p>
        </p:txBody>
      </p:sp>
    </p:spTree>
    <p:extLst>
      <p:ext uri="{BB962C8B-B14F-4D97-AF65-F5344CB8AC3E}">
        <p14:creationId xmlns:p14="http://schemas.microsoft.com/office/powerpoint/2010/main" val="3158948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srcRect l="3517" r="3517"/>
          <a:stretch>
            <a:fillRect/>
          </a:stretch>
        </p:blipFill>
        <p:spPr>
          <a:xfrm>
            <a:off x="14413" y="2401063"/>
            <a:ext cx="3985065" cy="2094042"/>
          </a:xfrm>
        </p:spPr>
      </p:pic>
      <p:sp>
        <p:nvSpPr>
          <p:cNvPr id="4" name="Date Placeholder 3"/>
          <p:cNvSpPr>
            <a:spLocks noGrp="1"/>
          </p:cNvSpPr>
          <p:nvPr>
            <p:ph type="dt" sz="half" idx="4294967295"/>
          </p:nvPr>
        </p:nvSpPr>
        <p:spPr>
          <a:xfrm>
            <a:off x="3370001" y="4771783"/>
            <a:ext cx="1600200" cy="273844"/>
          </a:xfrm>
          <a:prstGeom prst="rect">
            <a:avLst/>
          </a:prstGeom>
        </p:spPr>
        <p:txBody>
          <a:bodyPr/>
          <a:lstStyle/>
          <a:p>
            <a:r>
              <a:rPr lang="en-US" smtClean="0"/>
              <a:t>01/09/2014</a:t>
            </a:r>
            <a:endParaRPr lang="en-US" dirty="0"/>
          </a:p>
        </p:txBody>
      </p:sp>
      <p:sp>
        <p:nvSpPr>
          <p:cNvPr id="5" name="Footer Placeholder 4"/>
          <p:cNvSpPr>
            <a:spLocks noGrp="1"/>
          </p:cNvSpPr>
          <p:nvPr>
            <p:ph type="ftr" sz="quarter" idx="4294967295"/>
          </p:nvPr>
        </p:nvSpPr>
        <p:spPr>
          <a:xfrm>
            <a:off x="5030067" y="4767263"/>
            <a:ext cx="2171700" cy="273844"/>
          </a:xfrm>
          <a:prstGeom prst="rect">
            <a:avLst/>
          </a:prstGeom>
        </p:spPr>
        <p:txBody>
          <a:bodyPr/>
          <a:lstStyle/>
          <a:p>
            <a:r>
              <a:rPr lang="en-GB" smtClean="0"/>
              <a:t>LHC Computing : Clouds and Agility</a:t>
            </a:r>
            <a:endParaRPr lang="en-US" dirty="0"/>
          </a:p>
        </p:txBody>
      </p:sp>
      <p:sp>
        <p:nvSpPr>
          <p:cNvPr id="6" name="Slide Number Placeholder 5"/>
          <p:cNvSpPr>
            <a:spLocks noGrp="1"/>
          </p:cNvSpPr>
          <p:nvPr>
            <p:ph type="sldNum" sz="quarter" idx="4294967295"/>
          </p:nvPr>
        </p:nvSpPr>
        <p:spPr>
          <a:xfrm>
            <a:off x="7282032" y="4767263"/>
            <a:ext cx="376068" cy="273844"/>
          </a:xfrm>
          <a:prstGeom prst="rect">
            <a:avLst/>
          </a:prstGeom>
        </p:spPr>
        <p:txBody>
          <a:bodyPr/>
          <a:lstStyle/>
          <a:p>
            <a:fld id="{17918391-D411-FE40-AAD7-861AE5233E0E}" type="slidenum">
              <a:rPr lang="en-US" smtClean="0"/>
              <a:pPr/>
              <a:t>14</a:t>
            </a:fld>
            <a:endParaRPr lang="en-US" dirty="0"/>
          </a:p>
        </p:txBody>
      </p:sp>
      <p:sp>
        <p:nvSpPr>
          <p:cNvPr id="10" name="Rectangle 9"/>
          <p:cNvSpPr/>
          <p:nvPr/>
        </p:nvSpPr>
        <p:spPr>
          <a:xfrm>
            <a:off x="702353" y="2615157"/>
            <a:ext cx="1544273" cy="300082"/>
          </a:xfrm>
          <a:prstGeom prst="rect">
            <a:avLst/>
          </a:prstGeom>
        </p:spPr>
        <p:txBody>
          <a:bodyPr wrap="square">
            <a:spAutoFit/>
          </a:bodyPr>
          <a:lstStyle/>
          <a:p>
            <a:pPr algn="ctr">
              <a:defRPr sz="1800" b="1" i="0" u="none" strike="noStrike" kern="1200" baseline="0">
                <a:solidFill>
                  <a:prstClr val="black"/>
                </a:solidFill>
                <a:latin typeface="+mn-lt"/>
                <a:ea typeface="+mn-ea"/>
                <a:cs typeface="+mn-cs"/>
              </a:defRPr>
            </a:pPr>
            <a:r>
              <a:rPr lang="en-GB" sz="1350" b="1" dirty="0">
                <a:solidFill>
                  <a:prstClr val="black"/>
                </a:solidFill>
                <a:latin typeface="Calibri" panose="020F0502020204030204" pitchFamily="34" charset="0"/>
              </a:rPr>
              <a:t>CERN Archive</a:t>
            </a:r>
          </a:p>
        </p:txBody>
      </p:sp>
      <p:sp>
        <p:nvSpPr>
          <p:cNvPr id="14" name="TextBox 13"/>
          <p:cNvSpPr txBox="1"/>
          <p:nvPr/>
        </p:nvSpPr>
        <p:spPr>
          <a:xfrm>
            <a:off x="852781" y="2891038"/>
            <a:ext cx="959298" cy="253916"/>
          </a:xfrm>
          <a:prstGeom prst="rect">
            <a:avLst/>
          </a:prstGeom>
          <a:noFill/>
        </p:spPr>
        <p:txBody>
          <a:bodyPr wrap="square" rtlCol="0">
            <a:spAutoFit/>
          </a:bodyPr>
          <a:lstStyle/>
          <a:p>
            <a:r>
              <a:rPr lang="en-GB" sz="1050" b="1" dirty="0"/>
              <a:t>&gt;100 PB</a:t>
            </a:r>
          </a:p>
        </p:txBody>
      </p:sp>
      <p:pic>
        <p:nvPicPr>
          <p:cNvPr id="48" name="Picture 47" descr="Screen Shot 2014-02-20 at 14.53.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358255"/>
            <a:ext cx="5248275" cy="3486150"/>
          </a:xfrm>
          <a:prstGeom prst="rect">
            <a:avLst/>
          </a:prstGeom>
        </p:spPr>
      </p:pic>
      <p:grpSp>
        <p:nvGrpSpPr>
          <p:cNvPr id="11" name="Group 10"/>
          <p:cNvGrpSpPr/>
          <p:nvPr/>
        </p:nvGrpSpPr>
        <p:grpSpPr>
          <a:xfrm>
            <a:off x="0" y="-18407"/>
            <a:ext cx="3999478" cy="2057400"/>
            <a:chOff x="1143001" y="542236"/>
            <a:chExt cx="2872568" cy="1503588"/>
          </a:xfrm>
        </p:grpSpPr>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576725"/>
              <a:ext cx="2872568" cy="1469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719467" y="542236"/>
              <a:ext cx="1296253" cy="300082"/>
            </a:xfrm>
            <a:prstGeom prst="rect">
              <a:avLst/>
            </a:prstGeom>
          </p:spPr>
          <p:txBody>
            <a:bodyPr wrap="none">
              <a:spAutoFit/>
            </a:bodyPr>
            <a:lstStyle/>
            <a:p>
              <a:pPr algn="ctr">
                <a:defRPr sz="1800" b="1" i="0" u="none" strike="noStrike" kern="1200" baseline="0">
                  <a:solidFill>
                    <a:prstClr val="black"/>
                  </a:solidFill>
                  <a:latin typeface="+mn-lt"/>
                  <a:ea typeface="+mn-ea"/>
                  <a:cs typeface="+mn-cs"/>
                </a:defRPr>
              </a:pPr>
              <a:r>
                <a:rPr lang="en-GB" sz="1350" b="1" dirty="0">
                  <a:solidFill>
                    <a:prstClr val="black"/>
                  </a:solidFill>
                  <a:latin typeface="Calibri" panose="020F0502020204030204" pitchFamily="34" charset="0"/>
                </a:rPr>
                <a:t>CERN New data</a:t>
              </a:r>
            </a:p>
          </p:txBody>
        </p:sp>
        <p:sp>
          <p:nvSpPr>
            <p:cNvPr id="50" name="TextBox 49"/>
            <p:cNvSpPr txBox="1"/>
            <p:nvPr/>
          </p:nvSpPr>
          <p:spPr>
            <a:xfrm>
              <a:off x="2105161" y="1002836"/>
              <a:ext cx="551754" cy="253916"/>
            </a:xfrm>
            <a:prstGeom prst="rect">
              <a:avLst/>
            </a:prstGeom>
            <a:noFill/>
          </p:spPr>
          <p:txBody>
            <a:bodyPr wrap="none" rtlCol="0">
              <a:spAutoFit/>
            </a:bodyPr>
            <a:lstStyle/>
            <a:p>
              <a:r>
                <a:rPr lang="en-GB" sz="1050" dirty="0">
                  <a:solidFill>
                    <a:srgbClr val="0C377B"/>
                  </a:solidFill>
                  <a:latin typeface="Arial"/>
                </a:rPr>
                <a:t>15 PB</a:t>
              </a:r>
            </a:p>
          </p:txBody>
        </p:sp>
        <p:sp>
          <p:nvSpPr>
            <p:cNvPr id="51" name="TextBox 50"/>
            <p:cNvSpPr txBox="1"/>
            <p:nvPr/>
          </p:nvSpPr>
          <p:spPr>
            <a:xfrm>
              <a:off x="2491606" y="811709"/>
              <a:ext cx="551754" cy="253916"/>
            </a:xfrm>
            <a:prstGeom prst="rect">
              <a:avLst/>
            </a:prstGeom>
            <a:noFill/>
          </p:spPr>
          <p:txBody>
            <a:bodyPr wrap="none" rtlCol="0">
              <a:spAutoFit/>
            </a:bodyPr>
            <a:lstStyle/>
            <a:p>
              <a:r>
                <a:rPr lang="en-GB" sz="1050" dirty="0">
                  <a:solidFill>
                    <a:srgbClr val="0C377B"/>
                  </a:solidFill>
                  <a:latin typeface="Arial"/>
                </a:rPr>
                <a:t>23 PB</a:t>
              </a:r>
            </a:p>
          </p:txBody>
        </p:sp>
        <p:sp>
          <p:nvSpPr>
            <p:cNvPr id="52" name="TextBox 51"/>
            <p:cNvSpPr txBox="1"/>
            <p:nvPr/>
          </p:nvSpPr>
          <p:spPr>
            <a:xfrm>
              <a:off x="2996792" y="582376"/>
              <a:ext cx="551754" cy="253916"/>
            </a:xfrm>
            <a:prstGeom prst="rect">
              <a:avLst/>
            </a:prstGeom>
            <a:noFill/>
          </p:spPr>
          <p:txBody>
            <a:bodyPr wrap="none" rtlCol="0">
              <a:spAutoFit/>
            </a:bodyPr>
            <a:lstStyle/>
            <a:p>
              <a:r>
                <a:rPr lang="en-GB" sz="1050" dirty="0">
                  <a:solidFill>
                    <a:srgbClr val="0C377B"/>
                  </a:solidFill>
                  <a:latin typeface="Arial"/>
                </a:rPr>
                <a:t>27 PB</a:t>
              </a:r>
            </a:p>
          </p:txBody>
        </p:sp>
      </p:grpSp>
    </p:spTree>
    <p:extLst>
      <p:ext uri="{BB962C8B-B14F-4D97-AF65-F5344CB8AC3E}">
        <p14:creationId xmlns:p14="http://schemas.microsoft.com/office/powerpoint/2010/main" val="1437558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1236414" y="834124"/>
            <a:ext cx="3172570" cy="2476766"/>
          </a:xfrm>
          <a:prstGeom prst="rect">
            <a:avLst/>
          </a:prstGeom>
          <a:noFill/>
          <a:ln>
            <a:noFill/>
          </a:ln>
        </p:spPr>
      </p:pic>
      <p:sp>
        <p:nvSpPr>
          <p:cNvPr id="6" name="Title 5"/>
          <p:cNvSpPr>
            <a:spLocks noGrp="1"/>
          </p:cNvSpPr>
          <p:nvPr>
            <p:ph type="title"/>
          </p:nvPr>
        </p:nvSpPr>
        <p:spPr>
          <a:xfrm>
            <a:off x="1485900" y="175120"/>
            <a:ext cx="6170141" cy="573336"/>
          </a:xfrm>
        </p:spPr>
        <p:txBody>
          <a:bodyPr>
            <a:normAutofit fontScale="90000"/>
          </a:bodyPr>
          <a:lstStyle/>
          <a:p>
            <a:r>
              <a:rPr lang="en-GB" dirty="0" smtClean="0"/>
              <a:t>Technology outlook</a:t>
            </a:r>
            <a:endParaRPr lang="en-GB" dirty="0"/>
          </a:p>
        </p:txBody>
      </p:sp>
      <p:sp>
        <p:nvSpPr>
          <p:cNvPr id="7" name="Content Placeholder 6"/>
          <p:cNvSpPr>
            <a:spLocks noGrp="1"/>
          </p:cNvSpPr>
          <p:nvPr>
            <p:ph idx="1"/>
          </p:nvPr>
        </p:nvSpPr>
        <p:spPr>
          <a:xfrm>
            <a:off x="1493658" y="3435847"/>
            <a:ext cx="6170141" cy="1299737"/>
          </a:xfrm>
        </p:spPr>
        <p:txBody>
          <a:bodyPr>
            <a:normAutofit/>
          </a:bodyPr>
          <a:lstStyle/>
          <a:p>
            <a:r>
              <a:rPr lang="en-GB" sz="1500" i="1" dirty="0"/>
              <a:t>Effective</a:t>
            </a:r>
            <a:r>
              <a:rPr lang="en-GB" sz="1500" dirty="0"/>
              <a:t> yearly growth: CPU 20%, Disk 15%, Tape 15%</a:t>
            </a:r>
          </a:p>
          <a:p>
            <a:r>
              <a:rPr lang="en-GB" sz="1500" dirty="0"/>
              <a:t>Assumes:</a:t>
            </a:r>
          </a:p>
          <a:p>
            <a:pPr lvl="1"/>
            <a:r>
              <a:rPr lang="en-GB" sz="1350" dirty="0"/>
              <a:t>75% budget additional capacity, 25% replacement</a:t>
            </a:r>
          </a:p>
          <a:p>
            <a:pPr lvl="1"/>
            <a:r>
              <a:rPr lang="en-GB" sz="1350" dirty="0"/>
              <a:t>Other factors: infrastructure, network &amp; increasing power costs </a:t>
            </a:r>
          </a:p>
          <a:p>
            <a:pPr lvl="1"/>
            <a:endParaRPr lang="en-GB" sz="1350" dirty="0"/>
          </a:p>
        </p:txBody>
      </p:sp>
      <p:sp>
        <p:nvSpPr>
          <p:cNvPr id="4" name="Footer Placeholder 3"/>
          <p:cNvSpPr>
            <a:spLocks noGrp="1"/>
          </p:cNvSpPr>
          <p:nvPr>
            <p:ph type="ftr" sz="quarter" idx="4294967295"/>
          </p:nvPr>
        </p:nvSpPr>
        <p:spPr>
          <a:xfrm>
            <a:off x="5030067" y="4767263"/>
            <a:ext cx="2171700" cy="273844"/>
          </a:xfrm>
          <a:prstGeom prst="rect">
            <a:avLst/>
          </a:prstGeom>
        </p:spPr>
        <p:txBody>
          <a:bodyPr/>
          <a:lstStyle/>
          <a:p>
            <a:r>
              <a:rPr lang="en-GB" smtClean="0">
                <a:solidFill>
                  <a:srgbClr val="0C377B">
                    <a:tint val="75000"/>
                  </a:srgbClr>
                </a:solidFill>
                <a:latin typeface="Arial"/>
              </a:rPr>
              <a:t>LHC Computing : Clouds and Agility</a:t>
            </a:r>
            <a:endParaRPr lang="en-US" dirty="0">
              <a:solidFill>
                <a:srgbClr val="0C377B">
                  <a:tint val="75000"/>
                </a:srgbClr>
              </a:solidFill>
              <a:latin typeface="Arial"/>
            </a:endParaRPr>
          </a:p>
        </p:txBody>
      </p:sp>
      <p:sp>
        <p:nvSpPr>
          <p:cNvPr id="5" name="Slide Number Placeholder 4"/>
          <p:cNvSpPr>
            <a:spLocks noGrp="1"/>
          </p:cNvSpPr>
          <p:nvPr>
            <p:ph type="sldNum" sz="quarter" idx="4294967295"/>
          </p:nvPr>
        </p:nvSpPr>
        <p:spPr>
          <a:xfrm>
            <a:off x="7282032" y="4767263"/>
            <a:ext cx="376068" cy="273844"/>
          </a:xfrm>
          <a:prstGeom prst="rect">
            <a:avLst/>
          </a:prstGeom>
        </p:spPr>
        <p:txBody>
          <a:bodyPr/>
          <a:lstStyle/>
          <a:p>
            <a:fld id="{17918391-D411-FE40-AAD7-861AE5233E0E}" type="slidenum">
              <a:rPr lang="en-US" smtClean="0">
                <a:solidFill>
                  <a:srgbClr val="0C377B">
                    <a:tint val="75000"/>
                  </a:srgbClr>
                </a:solidFill>
                <a:latin typeface="Arial"/>
              </a:rPr>
              <a:pPr/>
              <a:t>15</a:t>
            </a:fld>
            <a:endParaRPr lang="en-US" dirty="0">
              <a:solidFill>
                <a:srgbClr val="0C377B">
                  <a:tint val="75000"/>
                </a:srgbClr>
              </a:solidFill>
              <a:latin typeface="Arial"/>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4488367" y="834124"/>
            <a:ext cx="3512633" cy="2476766"/>
          </a:xfrm>
          <a:prstGeom prst="rect">
            <a:avLst/>
          </a:prstGeom>
          <a:noFill/>
          <a:ln>
            <a:noFill/>
          </a:ln>
        </p:spPr>
      </p:pic>
      <p:sp>
        <p:nvSpPr>
          <p:cNvPr id="2" name="Date Placeholder 1"/>
          <p:cNvSpPr>
            <a:spLocks noGrp="1"/>
          </p:cNvSpPr>
          <p:nvPr>
            <p:ph type="dt" sz="half" idx="4294967295"/>
          </p:nvPr>
        </p:nvSpPr>
        <p:spPr>
          <a:xfrm>
            <a:off x="3370001" y="4771783"/>
            <a:ext cx="1600200" cy="273844"/>
          </a:xfrm>
          <a:prstGeom prst="rect">
            <a:avLst/>
          </a:prstGeom>
        </p:spPr>
        <p:txBody>
          <a:bodyPr/>
          <a:lstStyle/>
          <a:p>
            <a:r>
              <a:rPr lang="en-US" smtClean="0">
                <a:solidFill>
                  <a:srgbClr val="0C377B">
                    <a:tint val="75000"/>
                  </a:srgbClr>
                </a:solidFill>
                <a:latin typeface="Arial"/>
              </a:rPr>
              <a:t>01/09/2014</a:t>
            </a:r>
            <a:endParaRPr lang="en-US" dirty="0">
              <a:solidFill>
                <a:srgbClr val="0C377B">
                  <a:tint val="75000"/>
                </a:srgbClr>
              </a:solidFill>
              <a:latin typeface="Arial"/>
            </a:endParaRPr>
          </a:p>
        </p:txBody>
      </p:sp>
    </p:spTree>
    <p:extLst>
      <p:ext uri="{BB962C8B-B14F-4D97-AF65-F5344CB8AC3E}">
        <p14:creationId xmlns:p14="http://schemas.microsoft.com/office/powerpoint/2010/main" val="1187753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1485900" y="94768"/>
            <a:ext cx="6170141" cy="705332"/>
          </a:xfrm>
        </p:spPr>
        <p:txBody>
          <a:bodyPr/>
          <a:lstStyle/>
          <a:p>
            <a:r>
              <a:rPr lang="en-US" sz="4000" dirty="0" smtClean="0"/>
              <a:t>Data: Outlook for HL-LHC</a:t>
            </a:r>
            <a:endParaRPr lang="en-US" sz="4000" dirty="0"/>
          </a:p>
        </p:txBody>
      </p:sp>
      <p:sp>
        <p:nvSpPr>
          <p:cNvPr id="4" name="TextBox 3"/>
          <p:cNvSpPr txBox="1"/>
          <p:nvPr/>
        </p:nvSpPr>
        <p:spPr>
          <a:xfrm>
            <a:off x="1314450" y="3829051"/>
            <a:ext cx="6515100" cy="1015663"/>
          </a:xfrm>
          <a:prstGeom prst="rect">
            <a:avLst/>
          </a:prstGeom>
          <a:noFill/>
        </p:spPr>
        <p:txBody>
          <a:bodyPr wrap="square" rtlCol="0">
            <a:spAutoFit/>
          </a:bodyPr>
          <a:lstStyle/>
          <a:p>
            <a:pPr marL="257175" indent="-257175" defTabSz="685800">
              <a:buFont typeface="Arial"/>
              <a:buChar char="•"/>
            </a:pPr>
            <a:r>
              <a:rPr lang="en-US" sz="1500" dirty="0">
                <a:solidFill>
                  <a:srgbClr val="000000"/>
                </a:solidFill>
                <a:latin typeface="Arial" charset="0"/>
                <a:ea typeface="ＭＳ Ｐゴシック" charset="0"/>
                <a:cs typeface="Geneva" charset="0"/>
              </a:rPr>
              <a:t>Very rough estimate of a new RAW data per year of running using a simple extrapolation of current data volume scaled by the output rates. </a:t>
            </a:r>
          </a:p>
          <a:p>
            <a:pPr marL="600075" lvl="1" indent="-257175" defTabSz="685800">
              <a:buFont typeface="Arial"/>
              <a:buChar char="•"/>
            </a:pPr>
            <a:r>
              <a:rPr lang="en-US" sz="1500" dirty="0">
                <a:solidFill>
                  <a:srgbClr val="000000"/>
                </a:solidFill>
                <a:latin typeface="Arial" charset="0"/>
                <a:ea typeface="ＭＳ Ｐゴシック" charset="0"/>
                <a:cs typeface="Geneva" charset="0"/>
              </a:rPr>
              <a:t>To be added: derived data (ESD, AOD), simulation, user data…</a:t>
            </a:r>
          </a:p>
          <a:p>
            <a:pPr defTabSz="685800"/>
            <a:endParaRPr lang="en-US" sz="1500" dirty="0">
              <a:solidFill>
                <a:srgbClr val="000000"/>
              </a:solidFill>
              <a:latin typeface="Arial" charset="0"/>
              <a:ea typeface="ＭＳ Ｐゴシック" charset="0"/>
              <a:cs typeface="Geneva" charset="0"/>
            </a:endParaRPr>
          </a:p>
        </p:txBody>
      </p:sp>
      <p:sp>
        <p:nvSpPr>
          <p:cNvPr id="2" name="TextBox 1"/>
          <p:cNvSpPr txBox="1"/>
          <p:nvPr/>
        </p:nvSpPr>
        <p:spPr>
          <a:xfrm>
            <a:off x="1943100" y="2034418"/>
            <a:ext cx="369332" cy="297517"/>
          </a:xfrm>
          <a:prstGeom prst="rect">
            <a:avLst/>
          </a:prstGeom>
          <a:noFill/>
        </p:spPr>
        <p:txBody>
          <a:bodyPr vert="vert270" wrap="none" rtlCol="0">
            <a:spAutoFit/>
          </a:bodyPr>
          <a:lstStyle/>
          <a:p>
            <a:pPr defTabSz="685800"/>
            <a:r>
              <a:rPr lang="en-US" sz="1200" dirty="0">
                <a:solidFill>
                  <a:srgbClr val="FFFFFF">
                    <a:lumMod val="50000"/>
                  </a:srgbClr>
                </a:solidFill>
                <a:latin typeface="Arial" charset="0"/>
                <a:ea typeface="ＭＳ Ｐゴシック" charset="0"/>
                <a:cs typeface="Geneva" charset="0"/>
              </a:rPr>
              <a:t>PB</a:t>
            </a:r>
          </a:p>
        </p:txBody>
      </p:sp>
      <p:graphicFrame>
        <p:nvGraphicFramePr>
          <p:cNvPr id="7" name="Chart 6"/>
          <p:cNvGraphicFramePr>
            <a:graphicFrameLocks/>
          </p:cNvGraphicFramePr>
          <p:nvPr>
            <p:extLst/>
          </p:nvPr>
        </p:nvGraphicFramePr>
        <p:xfrm>
          <a:off x="2286000" y="800100"/>
          <a:ext cx="4572000" cy="3028950"/>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pPr>
              <a:defRPr/>
            </a:pPr>
            <a:r>
              <a:rPr lang="en-US" smtClean="0"/>
              <a:t>01/09/2014</a:t>
            </a:r>
            <a:endParaRPr lang="en-US" dirty="0"/>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16</a:t>
            </a:fld>
            <a:endParaRPr lang="en-US" dirty="0"/>
          </a:p>
        </p:txBody>
      </p:sp>
    </p:spTree>
    <p:extLst>
      <p:ext uri="{BB962C8B-B14F-4D97-AF65-F5344CB8AC3E}">
        <p14:creationId xmlns:p14="http://schemas.microsoft.com/office/powerpoint/2010/main" val="381328866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1485900" y="73057"/>
            <a:ext cx="6170141" cy="705332"/>
          </a:xfrm>
        </p:spPr>
        <p:txBody>
          <a:bodyPr/>
          <a:lstStyle/>
          <a:p>
            <a:r>
              <a:rPr lang="en-US" dirty="0" smtClean="0"/>
              <a:t>CPU: Online + Offline</a:t>
            </a:r>
            <a:endParaRPr lang="en-US" dirty="0"/>
          </a:p>
        </p:txBody>
      </p:sp>
      <p:sp>
        <p:nvSpPr>
          <p:cNvPr id="4" name="TextBox 3"/>
          <p:cNvSpPr txBox="1"/>
          <p:nvPr/>
        </p:nvSpPr>
        <p:spPr>
          <a:xfrm>
            <a:off x="1428750" y="3829051"/>
            <a:ext cx="6743700" cy="923330"/>
          </a:xfrm>
          <a:prstGeom prst="rect">
            <a:avLst/>
          </a:prstGeom>
          <a:noFill/>
        </p:spPr>
        <p:txBody>
          <a:bodyPr wrap="square" rtlCol="0">
            <a:spAutoFit/>
          </a:bodyPr>
          <a:lstStyle/>
          <a:p>
            <a:pPr marL="257175" indent="-257175" defTabSz="685800">
              <a:buFont typeface="Arial"/>
              <a:buChar char="•"/>
            </a:pPr>
            <a:r>
              <a:rPr lang="en-US" sz="1200" dirty="0">
                <a:solidFill>
                  <a:srgbClr val="3333CC">
                    <a:lumMod val="50000"/>
                  </a:srgbClr>
                </a:solidFill>
                <a:latin typeface="Arial" charset="0"/>
                <a:ea typeface="ＭＳ Ｐゴシック" charset="0"/>
                <a:cs typeface="Geneva" charset="0"/>
              </a:rPr>
              <a:t>Very rough estimate of new CPU requirements for online and offline processing per year </a:t>
            </a:r>
            <a:endParaRPr lang="en-US" sz="1200" dirty="0" smtClean="0">
              <a:solidFill>
                <a:srgbClr val="3333CC">
                  <a:lumMod val="50000"/>
                </a:srgbClr>
              </a:solidFill>
              <a:latin typeface="Arial" charset="0"/>
              <a:ea typeface="ＭＳ Ｐゴシック" charset="0"/>
              <a:cs typeface="Geneva" charset="0"/>
            </a:endParaRPr>
          </a:p>
          <a:p>
            <a:pPr marL="257175" indent="-257175" defTabSz="685800">
              <a:buFont typeface="Arial"/>
              <a:buChar char="•"/>
            </a:pPr>
            <a:r>
              <a:rPr lang="en-US" sz="1200" dirty="0" smtClean="0">
                <a:solidFill>
                  <a:srgbClr val="3333CC">
                    <a:lumMod val="50000"/>
                  </a:srgbClr>
                </a:solidFill>
                <a:latin typeface="Arial" charset="0"/>
                <a:ea typeface="ＭＳ Ｐゴシック" charset="0"/>
                <a:cs typeface="Geneva" charset="0"/>
              </a:rPr>
              <a:t>Little </a:t>
            </a:r>
            <a:r>
              <a:rPr lang="en-US" sz="1200" dirty="0">
                <a:solidFill>
                  <a:srgbClr val="3333CC">
                    <a:lumMod val="50000"/>
                  </a:srgbClr>
                </a:solidFill>
                <a:latin typeface="Arial" charset="0"/>
                <a:ea typeface="ＭＳ Ｐゴシック" charset="0"/>
                <a:cs typeface="Geneva" charset="0"/>
              </a:rPr>
              <a:t>headroom left, we must work on improving the </a:t>
            </a:r>
            <a:r>
              <a:rPr lang="en-US" sz="1200" b="1" dirty="0">
                <a:solidFill>
                  <a:srgbClr val="FF0000"/>
                </a:solidFill>
                <a:latin typeface="Arial" charset="0"/>
                <a:ea typeface="ＭＳ Ｐゴシック" charset="0"/>
                <a:cs typeface="Geneva" charset="0"/>
              </a:rPr>
              <a:t>performance</a:t>
            </a:r>
            <a:r>
              <a:rPr lang="en-US" sz="1200" dirty="0">
                <a:solidFill>
                  <a:srgbClr val="3333CC">
                    <a:lumMod val="50000"/>
                  </a:srgbClr>
                </a:solidFill>
                <a:latin typeface="Arial" charset="0"/>
                <a:ea typeface="ＭＳ Ｐゴシック" charset="0"/>
                <a:cs typeface="Geneva" charset="0"/>
              </a:rPr>
              <a:t>.</a:t>
            </a:r>
          </a:p>
          <a:p>
            <a:pPr marL="257175" indent="-257175" defTabSz="685800">
              <a:buFont typeface="Arial"/>
              <a:buChar char="•"/>
            </a:pPr>
            <a:endParaRPr lang="en-US" sz="1500" dirty="0">
              <a:solidFill>
                <a:srgbClr val="000000"/>
              </a:solidFill>
              <a:latin typeface="Arial" charset="0"/>
              <a:ea typeface="ＭＳ Ｐゴシック" charset="0"/>
              <a:cs typeface="Geneva" charset="0"/>
            </a:endParaRPr>
          </a:p>
          <a:p>
            <a:pPr defTabSz="685800"/>
            <a:endParaRPr lang="en-US" sz="1500" dirty="0">
              <a:solidFill>
                <a:srgbClr val="000000"/>
              </a:solidFill>
              <a:latin typeface="Arial" charset="0"/>
              <a:ea typeface="ＭＳ Ｐゴシック" charset="0"/>
              <a:cs typeface="Geneva" charset="0"/>
            </a:endParaRPr>
          </a:p>
        </p:txBody>
      </p:sp>
      <p:pic>
        <p:nvPicPr>
          <p:cNvPr id="5" name="Picture 20"/>
          <p:cNvPicPr>
            <a:picLocks noChangeArrowheads="1"/>
          </p:cNvPicPr>
          <p:nvPr/>
        </p:nvPicPr>
        <p:blipFill>
          <a:blip r:embed="rId3">
            <a:duotone>
              <a:schemeClr val="accent1">
                <a:shade val="45000"/>
                <a:satMod val="135000"/>
              </a:schemeClr>
              <a:prstClr val="white"/>
            </a:duotone>
            <a:alphaModFix amt="57000"/>
            <a:extLst>
              <a:ext uri="{28A0092B-C50C-407E-A947-70E740481C1C}">
                <a14:useLocalDpi xmlns:a14="http://schemas.microsoft.com/office/drawing/2010/main" val="0"/>
              </a:ext>
            </a:extLst>
          </a:blip>
          <a:srcRect/>
          <a:stretch>
            <a:fillRect/>
          </a:stretch>
        </p:blipFill>
        <p:spPr bwMode="auto">
          <a:xfrm>
            <a:off x="6800850" y="3086100"/>
            <a:ext cx="2286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sp>
        <p:nvSpPr>
          <p:cNvPr id="2" name="TextBox 1"/>
          <p:cNvSpPr txBox="1"/>
          <p:nvPr/>
        </p:nvSpPr>
        <p:spPr>
          <a:xfrm>
            <a:off x="7029450" y="3257551"/>
            <a:ext cx="800100" cy="276999"/>
          </a:xfrm>
          <a:prstGeom prst="rect">
            <a:avLst/>
          </a:prstGeom>
          <a:noFill/>
        </p:spPr>
        <p:txBody>
          <a:bodyPr wrap="square" rtlCol="0">
            <a:spAutoFit/>
          </a:bodyPr>
          <a:lstStyle/>
          <a:p>
            <a:pPr defTabSz="685800"/>
            <a:r>
              <a:rPr lang="en-US" sz="1200" dirty="0">
                <a:solidFill>
                  <a:srgbClr val="000000"/>
                </a:solidFill>
                <a:latin typeface="Arial" charset="0"/>
                <a:ea typeface="ＭＳ Ｐゴシック" charset="0"/>
                <a:cs typeface="Geneva" charset="0"/>
              </a:rPr>
              <a:t>ONLINE</a:t>
            </a:r>
          </a:p>
        </p:txBody>
      </p:sp>
      <p:sp>
        <p:nvSpPr>
          <p:cNvPr id="7" name="TextBox 6"/>
          <p:cNvSpPr txBox="1"/>
          <p:nvPr/>
        </p:nvSpPr>
        <p:spPr>
          <a:xfrm>
            <a:off x="7086600" y="2057401"/>
            <a:ext cx="800100" cy="276999"/>
          </a:xfrm>
          <a:prstGeom prst="rect">
            <a:avLst/>
          </a:prstGeom>
          <a:noFill/>
        </p:spPr>
        <p:txBody>
          <a:bodyPr wrap="square" rtlCol="0">
            <a:spAutoFit/>
          </a:bodyPr>
          <a:lstStyle/>
          <a:p>
            <a:pPr defTabSz="685800"/>
            <a:r>
              <a:rPr lang="en-US" sz="1200" dirty="0">
                <a:solidFill>
                  <a:srgbClr val="000000"/>
                </a:solidFill>
                <a:latin typeface="Arial" charset="0"/>
                <a:ea typeface="ＭＳ Ｐゴシック" charset="0"/>
                <a:cs typeface="Geneva" charset="0"/>
              </a:rPr>
              <a:t>GRID</a:t>
            </a:r>
          </a:p>
        </p:txBody>
      </p:sp>
      <p:pic>
        <p:nvPicPr>
          <p:cNvPr id="8" name="Picture 20"/>
          <p:cNvPicPr>
            <a:picLocks noChangeArrowheads="1"/>
          </p:cNvPicPr>
          <p:nvPr/>
        </p:nvPicPr>
        <p:blipFill>
          <a:blip r:embed="rId4">
            <a:duotone>
              <a:schemeClr val="accent6">
                <a:shade val="45000"/>
                <a:satMod val="135000"/>
              </a:schemeClr>
              <a:prstClr val="white"/>
            </a:duotone>
            <a:alphaModFix amt="50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00850" y="1085850"/>
            <a:ext cx="218484" cy="1932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cxnSp>
        <p:nvCxnSpPr>
          <p:cNvPr id="14" name="Straight Arrow Connector 13"/>
          <p:cNvCxnSpPr/>
          <p:nvPr/>
        </p:nvCxnSpPr>
        <p:spPr bwMode="auto">
          <a:xfrm flipH="1">
            <a:off x="2400301" y="1295400"/>
            <a:ext cx="4457700" cy="0"/>
          </a:xfrm>
          <a:prstGeom prst="straightConnector1">
            <a:avLst/>
          </a:prstGeom>
          <a:solidFill>
            <a:schemeClr val="accent1"/>
          </a:solidFill>
          <a:ln w="25400" cap="flat" cmpd="sng" algn="ctr">
            <a:solidFill>
              <a:srgbClr val="FF0000"/>
            </a:solidFill>
            <a:prstDash val="dash"/>
            <a:round/>
            <a:headEnd type="none" w="med" len="med"/>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2" name="Chart 11"/>
          <p:cNvGraphicFramePr>
            <a:graphicFrameLocks/>
          </p:cNvGraphicFramePr>
          <p:nvPr>
            <p:extLst>
              <p:ext uri="{D42A27DB-BD31-4B8C-83A1-F6EECF244321}">
                <p14:modId xmlns:p14="http://schemas.microsoft.com/office/powerpoint/2010/main" val="1389437923"/>
              </p:ext>
            </p:extLst>
          </p:nvPr>
        </p:nvGraphicFramePr>
        <p:xfrm>
          <a:off x="1657350" y="857250"/>
          <a:ext cx="5314950" cy="3086100"/>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p:cNvSpPr txBox="1"/>
          <p:nvPr/>
        </p:nvSpPr>
        <p:spPr>
          <a:xfrm>
            <a:off x="1828800" y="857250"/>
            <a:ext cx="369332" cy="674585"/>
          </a:xfrm>
          <a:prstGeom prst="rect">
            <a:avLst/>
          </a:prstGeom>
          <a:noFill/>
        </p:spPr>
        <p:txBody>
          <a:bodyPr vert="vert270" wrap="square" rtlCol="0">
            <a:spAutoFit/>
          </a:bodyPr>
          <a:lstStyle/>
          <a:p>
            <a:pPr defTabSz="685800"/>
            <a:r>
              <a:rPr lang="en-US" sz="1200" dirty="0">
                <a:solidFill>
                  <a:srgbClr val="FFFFFF">
                    <a:lumMod val="50000"/>
                  </a:srgbClr>
                </a:solidFill>
                <a:latin typeface="Arial" charset="0"/>
                <a:ea typeface="ＭＳ Ｐゴシック" charset="0"/>
                <a:cs typeface="Geneva" charset="0"/>
              </a:rPr>
              <a:t>MHS06 </a:t>
            </a:r>
          </a:p>
        </p:txBody>
      </p:sp>
      <p:sp>
        <p:nvSpPr>
          <p:cNvPr id="3" name="Date Placeholder 2"/>
          <p:cNvSpPr>
            <a:spLocks noGrp="1"/>
          </p:cNvSpPr>
          <p:nvPr>
            <p:ph type="dt" sz="half" idx="10"/>
          </p:nvPr>
        </p:nvSpPr>
        <p:spPr/>
        <p:txBody>
          <a:bodyPr/>
          <a:lstStyle/>
          <a:p>
            <a:pPr>
              <a:defRPr/>
            </a:pPr>
            <a:r>
              <a:rPr lang="en-US" smtClean="0"/>
              <a:t>01/09/2014</a:t>
            </a:r>
            <a:endParaRPr lang="en-US" dirty="0"/>
          </a:p>
        </p:txBody>
      </p:sp>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
        <p:nvSpPr>
          <p:cNvPr id="9" name="Slide Number Placeholder 8"/>
          <p:cNvSpPr>
            <a:spLocks noGrp="1"/>
          </p:cNvSpPr>
          <p:nvPr>
            <p:ph type="sldNum" sz="quarter" idx="12"/>
          </p:nvPr>
        </p:nvSpPr>
        <p:spPr/>
        <p:txBody>
          <a:bodyPr/>
          <a:lstStyle/>
          <a:p>
            <a:pPr>
              <a:defRPr/>
            </a:pPr>
            <a:fld id="{6BA91F98-CA46-49DB-8D9E-426170E7487C}" type="slidenum">
              <a:rPr lang="en-US" smtClean="0"/>
              <a:pPr>
                <a:defRPr/>
              </a:pPr>
              <a:t>17</a:t>
            </a:fld>
            <a:endParaRPr lang="en-US" dirty="0"/>
          </a:p>
        </p:txBody>
      </p:sp>
    </p:spTree>
    <p:extLst>
      <p:ext uri="{BB962C8B-B14F-4D97-AF65-F5344CB8AC3E}">
        <p14:creationId xmlns:p14="http://schemas.microsoft.com/office/powerpoint/2010/main" val="227770463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GB" dirty="0" smtClean="0"/>
              <a:t>The CERN Meyrin Data Centre</a:t>
            </a:r>
            <a:endParaRPr lang="en-GB" dirty="0"/>
          </a:p>
        </p:txBody>
      </p:sp>
      <p:sp>
        <p:nvSpPr>
          <p:cNvPr id="4" name="Date Placeholder 3"/>
          <p:cNvSpPr>
            <a:spLocks noGrp="1"/>
          </p:cNvSpPr>
          <p:nvPr>
            <p:ph type="dt" sz="quarter" idx="10"/>
          </p:nvPr>
        </p:nvSpPr>
        <p:spPr/>
        <p:txBody>
          <a:bodyPr/>
          <a:lstStyle/>
          <a:p>
            <a:pPr>
              <a:defRPr/>
            </a:pPr>
            <a:r>
              <a:rPr lang="en-US" smtClean="0"/>
              <a:t>01/09/2014</a:t>
            </a:r>
            <a:endParaRPr lang="en-US" dirty="0"/>
          </a:p>
        </p:txBody>
      </p:sp>
      <p:sp>
        <p:nvSpPr>
          <p:cNvPr id="6" name="Slide Number Placeholder 5"/>
          <p:cNvSpPr>
            <a:spLocks noGrp="1"/>
          </p:cNvSpPr>
          <p:nvPr>
            <p:ph type="sldNum" sz="quarter" idx="12"/>
          </p:nvPr>
        </p:nvSpPr>
        <p:spPr/>
        <p:txBody>
          <a:bodyPr/>
          <a:lstStyle/>
          <a:p>
            <a:pPr>
              <a:defRPr/>
            </a:pPr>
            <a:fld id="{AA64F749-E7E6-4E21-A053-34BD316D95A1}" type="slidenum">
              <a:rPr lang="en-US"/>
              <a:pPr>
                <a:defRPr/>
              </a:pPr>
              <a:t>18</a:t>
            </a:fld>
            <a:endParaRPr lang="en-US" dirty="0"/>
          </a:p>
        </p:txBody>
      </p:sp>
      <p:pic>
        <p:nvPicPr>
          <p:cNvPr id="39942" name="Picture 8" descr="https://mediastream.cern.ch/MediaArchive/Photo/Public/2008/0804041/0804041_01/0804041_01-A4-at-144-d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800100"/>
            <a:ext cx="749300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06375"/>
            <a:ext cx="7470775" cy="857250"/>
          </a:xfrm>
        </p:spPr>
        <p:txBody>
          <a:bodyPr/>
          <a:lstStyle/>
          <a:p>
            <a:pPr algn="ctr" eaLnBrk="1" hangingPunct="1"/>
            <a:r>
              <a:rPr lang="en-GB" dirty="0" smtClean="0"/>
              <a:t>CERN Tier-0 Role</a:t>
            </a:r>
          </a:p>
        </p:txBody>
      </p:sp>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5" name="Slide Number Placeholder 4"/>
          <p:cNvSpPr>
            <a:spLocks noGrp="1"/>
          </p:cNvSpPr>
          <p:nvPr>
            <p:ph type="sldNum" sz="quarter" idx="12"/>
          </p:nvPr>
        </p:nvSpPr>
        <p:spPr/>
        <p:txBody>
          <a:bodyPr/>
          <a:lstStyle/>
          <a:p>
            <a:pPr>
              <a:defRPr/>
            </a:pPr>
            <a:fld id="{52F9A4DD-260B-4BB8-B5C2-E4B97C41DF00}" type="slidenum">
              <a:rPr lang="en-US"/>
              <a:pPr>
                <a:defRPr/>
              </a:pPr>
              <a:t>19</a:t>
            </a:fld>
            <a:endParaRPr lang="en-US" dirty="0"/>
          </a:p>
        </p:txBody>
      </p:sp>
      <p:pic>
        <p:nvPicPr>
          <p:cNvPr id="37895" name="Picture 2" descr="http://farm4.static.flickr.com/3570/3301723120_6a2073dc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1193800"/>
            <a:ext cx="23876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
          <p:cNvSpPr txBox="1">
            <a:spLocks/>
          </p:cNvSpPr>
          <p:nvPr/>
        </p:nvSpPr>
        <p:spPr>
          <a:xfrm>
            <a:off x="368964" y="1063626"/>
            <a:ext cx="5199321" cy="3390900"/>
          </a:xfrm>
          <a:prstGeom prst="rect">
            <a:avLst/>
          </a:prstGeom>
        </p:spPr>
        <p:txBody>
          <a:bodyPr/>
          <a:lstStyle>
            <a:lvl1pPr marL="493713" indent="-457200" algn="l" rtl="0" eaLnBrk="0" fontAlgn="base" hangingPunct="0">
              <a:spcBef>
                <a:spcPct val="20000"/>
              </a:spcBef>
              <a:spcAft>
                <a:spcPct val="0"/>
              </a:spcAft>
              <a:buClr>
                <a:schemeClr val="accent1"/>
              </a:buClr>
              <a:buSzPct val="80000"/>
              <a:buFont typeface="Arial" panose="020B0604020202020204" pitchFamily="34" charset="0"/>
              <a:buChar char="•"/>
              <a:defRPr sz="3000" kern="1200">
                <a:solidFill>
                  <a:schemeClr val="tx1"/>
                </a:solidFill>
                <a:latin typeface="+mn-lt"/>
                <a:ea typeface="+mn-ea"/>
                <a:cs typeface="+mn-cs"/>
              </a:defRPr>
            </a:lvl1pPr>
            <a:lvl2pPr marL="904875" indent="-457200" algn="l" rtl="0" eaLnBrk="0" fontAlgn="base" hangingPunct="0">
              <a:spcBef>
                <a:spcPct val="20000"/>
              </a:spcBef>
              <a:spcAft>
                <a:spcPct val="0"/>
              </a:spcAft>
              <a:buClr>
                <a:schemeClr val="accent1"/>
              </a:buClr>
              <a:buSzPct val="90000"/>
              <a:buFont typeface="Arial" panose="020B0604020202020204" pitchFamily="34" charset="0"/>
              <a:buChar char="•"/>
              <a:defRPr sz="2600" kern="1200">
                <a:solidFill>
                  <a:schemeClr val="tx1"/>
                </a:solidFill>
                <a:latin typeface="+mn-lt"/>
                <a:ea typeface="+mn-ea"/>
                <a:cs typeface="+mn-cs"/>
              </a:defRPr>
            </a:lvl2pPr>
            <a:lvl3pPr marL="1092200" indent="-342900" algn="l" rtl="0" eaLnBrk="0" fontAlgn="base" hangingPunct="0">
              <a:spcBef>
                <a:spcPct val="20000"/>
              </a:spcBef>
              <a:spcAft>
                <a:spcPct val="0"/>
              </a:spcAft>
              <a:buClr>
                <a:schemeClr val="accent2"/>
              </a:buClr>
              <a:buSzPct val="85000"/>
              <a:buFont typeface="Arial" panose="020B0604020202020204" pitchFamily="34" charset="0"/>
              <a:buChar char="•"/>
              <a:defRPr sz="2400" kern="1200">
                <a:solidFill>
                  <a:schemeClr val="tx1"/>
                </a:solidFill>
                <a:latin typeface="+mn-lt"/>
                <a:ea typeface="+mn-ea"/>
                <a:cs typeface="+mn-cs"/>
              </a:defRPr>
            </a:lvl3pPr>
            <a:lvl4pPr marL="1384300" indent="-342900" algn="l" rtl="0" eaLnBrk="0" fontAlgn="base" hangingPunct="0">
              <a:spcBef>
                <a:spcPct val="20000"/>
              </a:spcBef>
              <a:spcAft>
                <a:spcPct val="0"/>
              </a:spcAft>
              <a:buClr>
                <a:srgbClr val="969696"/>
              </a:buClr>
              <a:buSzPct val="90000"/>
              <a:buFont typeface="Arial" panose="020B0604020202020204" pitchFamily="34" charset="0"/>
              <a:buChar char="•"/>
              <a:defRPr sz="2000" kern="1200">
                <a:solidFill>
                  <a:schemeClr val="tx1"/>
                </a:solidFill>
                <a:latin typeface="+mn-lt"/>
                <a:ea typeface="+mn-ea"/>
                <a:cs typeface="+mn-cs"/>
              </a:defRPr>
            </a:lvl4pPr>
            <a:lvl5pPr marL="1649413" indent="-342900" algn="l" rtl="0" eaLnBrk="0" fontAlgn="base" hangingPunct="0">
              <a:spcBef>
                <a:spcPct val="20000"/>
              </a:spcBef>
              <a:spcAft>
                <a:spcPct val="0"/>
              </a:spcAft>
              <a:buClr>
                <a:srgbClr val="808080"/>
              </a:buClr>
              <a:buSzPct val="100000"/>
              <a:buFont typeface="Arial" panose="020B0604020202020204"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3" indent="0">
              <a:buNone/>
            </a:pPr>
            <a:r>
              <a:rPr lang="en-GB" sz="1800" dirty="0" smtClean="0"/>
              <a:t>In 2014,</a:t>
            </a:r>
          </a:p>
          <a:p>
            <a:r>
              <a:rPr lang="en-GB" sz="1800" dirty="0" smtClean="0"/>
              <a:t>~ 100PB archive with additional 35PB/year</a:t>
            </a:r>
          </a:p>
          <a:p>
            <a:r>
              <a:rPr lang="en-GB" sz="1800" dirty="0" smtClean="0"/>
              <a:t>~ 11,000 servers</a:t>
            </a:r>
          </a:p>
          <a:p>
            <a:r>
              <a:rPr lang="en-GB" sz="1800" dirty="0" smtClean="0"/>
              <a:t>~ 75,000 disk drives</a:t>
            </a:r>
          </a:p>
          <a:p>
            <a:r>
              <a:rPr lang="en-GB" sz="1800" dirty="0" smtClean="0"/>
              <a:t>~ 45,000 tapes</a:t>
            </a:r>
          </a:p>
          <a:p>
            <a:r>
              <a:rPr lang="en-GB" sz="1800" dirty="0" smtClean="0"/>
              <a:t>Data should be kept for at least 20 years</a:t>
            </a:r>
          </a:p>
          <a:p>
            <a:pPr marL="36513" indent="0">
              <a:buNone/>
            </a:pPr>
            <a:r>
              <a:rPr lang="en-GB" sz="1800" dirty="0" smtClean="0"/>
              <a:t>In 2015, we start the accelerator again</a:t>
            </a:r>
            <a:endParaRPr lang="en-GB" sz="1800" dirty="0"/>
          </a:p>
          <a:p>
            <a:r>
              <a:rPr lang="en-GB" sz="1800" dirty="0" smtClean="0"/>
              <a:t>Upgrade to double the energy of the beams</a:t>
            </a:r>
          </a:p>
          <a:p>
            <a:r>
              <a:rPr lang="en-GB" sz="1800" dirty="0" smtClean="0"/>
              <a:t>Expect a significant increase in data rate</a:t>
            </a:r>
          </a:p>
          <a:p>
            <a:endParaRPr lang="en-GB" sz="1800" dirty="0"/>
          </a:p>
          <a:p>
            <a:endParaRPr lang="en-GB" sz="1800" dirty="0" smtClean="0"/>
          </a:p>
        </p:txBody>
      </p:sp>
      <p:sp>
        <p:nvSpPr>
          <p:cNvPr id="2" name="Footer Placeholder 1"/>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816" y="1143142"/>
            <a:ext cx="8265984" cy="2291846"/>
          </a:xfrm>
          <a:extLst/>
        </p:spPr>
        <p:txBody>
          <a:bodyPr>
            <a:normAutofit fontScale="90000"/>
          </a:bodyPr>
          <a:lstStyle/>
          <a:p>
            <a:pPr algn="ctr" eaLnBrk="1" fontAlgn="auto" hangingPunct="1">
              <a:spcAft>
                <a:spcPts val="0"/>
              </a:spcAft>
              <a:defRPr/>
            </a:pPr>
            <a:r>
              <a:rPr lang="en-GB" dirty="0" smtClean="0"/>
              <a:t>LHC Computing</a:t>
            </a:r>
            <a:br>
              <a:rPr lang="en-GB" dirty="0" smtClean="0"/>
            </a:br>
            <a:r>
              <a:rPr lang="en-GB" dirty="0" smtClean="0"/>
              <a:t>Clouds and Agility</a:t>
            </a:r>
            <a:br>
              <a:rPr lang="en-GB" dirty="0" smtClean="0"/>
            </a:br>
            <a:r>
              <a:rPr lang="en-GB" dirty="0"/>
              <a:t/>
            </a:r>
            <a:br>
              <a:rPr lang="en-GB" dirty="0"/>
            </a:br>
            <a:r>
              <a:rPr lang="en-GB" sz="2700" dirty="0" err="1" smtClean="0"/>
              <a:t>GridKa</a:t>
            </a:r>
            <a:r>
              <a:rPr lang="en-GB" sz="2700" dirty="0" smtClean="0"/>
              <a:t> School 2014</a:t>
            </a:r>
            <a:br>
              <a:rPr lang="en-GB" sz="2700" dirty="0" smtClean="0"/>
            </a:br>
            <a:r>
              <a:rPr lang="en-GB" sz="2700" dirty="0" smtClean="0"/>
              <a:t>KIT</a:t>
            </a:r>
            <a:r>
              <a:rPr lang="en-GB" dirty="0" smtClean="0"/>
              <a:t/>
            </a:r>
            <a:br>
              <a:rPr lang="en-GB" dirty="0" smtClean="0"/>
            </a:br>
            <a:r>
              <a:rPr lang="en-GB" sz="2200" dirty="0" smtClean="0"/>
              <a:t>01/09/2014</a:t>
            </a:r>
            <a:endParaRPr lang="en-GB" sz="1300" dirty="0"/>
          </a:p>
        </p:txBody>
      </p:sp>
      <p:sp>
        <p:nvSpPr>
          <p:cNvPr id="3" name="Text Placeholder 2"/>
          <p:cNvSpPr>
            <a:spLocks noGrp="1"/>
          </p:cNvSpPr>
          <p:nvPr>
            <p:ph type="body" idx="1"/>
          </p:nvPr>
        </p:nvSpPr>
        <p:spPr>
          <a:xfrm>
            <a:off x="2073275" y="3505200"/>
            <a:ext cx="6629400" cy="800100"/>
          </a:xfrm>
        </p:spPr>
        <p:txBody>
          <a:bodyPr>
            <a:normAutofit fontScale="85000" lnSpcReduction="20000"/>
          </a:bodyPr>
          <a:lstStyle/>
          <a:p>
            <a:pPr algn="r" eaLnBrk="1" fontAlgn="auto" hangingPunct="1">
              <a:spcAft>
                <a:spcPts val="0"/>
              </a:spcAft>
              <a:buFont typeface="Arial"/>
              <a:buNone/>
              <a:defRPr/>
            </a:pPr>
            <a:r>
              <a:rPr lang="en-US" dirty="0" smtClean="0"/>
              <a:t>Tim Bell</a:t>
            </a:r>
          </a:p>
          <a:p>
            <a:pPr algn="r" eaLnBrk="1" fontAlgn="auto" hangingPunct="1">
              <a:spcAft>
                <a:spcPts val="0"/>
              </a:spcAft>
              <a:buFont typeface="Arial"/>
              <a:buNone/>
              <a:defRPr/>
            </a:pPr>
            <a:r>
              <a:rPr lang="en-US" dirty="0" smtClean="0"/>
              <a:t>@noggin143</a:t>
            </a:r>
          </a:p>
          <a:p>
            <a:pPr algn="r" eaLnBrk="1" fontAlgn="auto" hangingPunct="1">
              <a:spcAft>
                <a:spcPts val="0"/>
              </a:spcAft>
              <a:buFont typeface="Arial"/>
              <a:buNone/>
              <a:defRPr/>
            </a:pPr>
            <a:r>
              <a:rPr lang="en-US" dirty="0" smtClean="0">
                <a:hlinkClick r:id="rId3"/>
              </a:rPr>
              <a:t>tim.bell@cern.ch</a:t>
            </a:r>
            <a:endParaRPr lang="en-US" dirty="0" smtClean="0"/>
          </a:p>
        </p:txBody>
      </p:sp>
      <p:sp>
        <p:nvSpPr>
          <p:cNvPr id="4" name="Date Placeholder 3"/>
          <p:cNvSpPr>
            <a:spLocks noGrp="1"/>
          </p:cNvSpPr>
          <p:nvPr>
            <p:ph type="dt" sz="quarter" idx="10"/>
          </p:nvPr>
        </p:nvSpPr>
        <p:spPr/>
        <p:txBody>
          <a:bodyPr/>
          <a:lstStyle/>
          <a:p>
            <a:pPr>
              <a:defRPr/>
            </a:pPr>
            <a:r>
              <a:rPr lang="en-US" smtClean="0"/>
              <a:t>01/09/2014</a:t>
            </a:r>
            <a:endParaRPr lang="en-GB" dirty="0"/>
          </a:p>
        </p:txBody>
      </p:sp>
      <p:sp>
        <p:nvSpPr>
          <p:cNvPr id="6" name="Slide Number Placeholder 5"/>
          <p:cNvSpPr>
            <a:spLocks noGrp="1"/>
          </p:cNvSpPr>
          <p:nvPr>
            <p:ph type="sldNum" sz="quarter" idx="12"/>
          </p:nvPr>
        </p:nvSpPr>
        <p:spPr/>
        <p:txBody>
          <a:bodyPr/>
          <a:lstStyle/>
          <a:p>
            <a:pPr>
              <a:defRPr/>
            </a:pPr>
            <a:fld id="{3C570CFC-4B69-4778-9D9E-7B8FF960F9CF}" type="slidenum">
              <a:rPr lang="en-US"/>
              <a:pPr>
                <a:defRPr/>
              </a:pPr>
              <a:t>2</a:t>
            </a:fld>
            <a:endParaRPr lang="en-US" dirty="0"/>
          </a:p>
        </p:txBody>
      </p:sp>
      <p:sp>
        <p:nvSpPr>
          <p:cNvPr id="7" name="Footer Placeholder 6"/>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06375"/>
            <a:ext cx="7470775" cy="857250"/>
          </a:xfrm>
        </p:spPr>
        <p:txBody>
          <a:bodyPr>
            <a:normAutofit fontScale="90000"/>
          </a:bodyPr>
          <a:lstStyle/>
          <a:p>
            <a:pPr algn="ctr" eaLnBrk="1" fontAlgn="auto" hangingPunct="1">
              <a:spcAft>
                <a:spcPts val="0"/>
              </a:spcAft>
              <a:defRPr/>
            </a:pPr>
            <a:r>
              <a:rPr lang="en-GB" dirty="0" smtClean="0"/>
              <a:t>New Data Centre in Budapest</a:t>
            </a:r>
            <a:endParaRPr lang="en-GB" dirty="0"/>
          </a:p>
        </p:txBody>
      </p:sp>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5" name="Slide Number Placeholder 4"/>
          <p:cNvSpPr>
            <a:spLocks noGrp="1"/>
          </p:cNvSpPr>
          <p:nvPr>
            <p:ph type="sldNum" sz="quarter" idx="12"/>
          </p:nvPr>
        </p:nvSpPr>
        <p:spPr/>
        <p:txBody>
          <a:bodyPr/>
          <a:lstStyle/>
          <a:p>
            <a:pPr>
              <a:defRPr/>
            </a:pPr>
            <a:fld id="{BDD2D585-E879-4819-A5AE-23D4835D4855}" type="slidenum">
              <a:rPr lang="en-US"/>
              <a:pPr>
                <a:defRPr/>
              </a:pPr>
              <a:t>20</a:t>
            </a:fld>
            <a:endParaRPr lang="en-US" dirty="0"/>
          </a:p>
        </p:txBody>
      </p:sp>
      <p:pic>
        <p:nvPicPr>
          <p:cNvPr id="41990" name="Picture 2" descr="https://encrypted-tbn0.gstatic.com/images?q=tbn:ANd9GcS5Qky4UzsMO_MZJzG9VI_ebaUOYD6slJEdxPpdtKo-Wf4NCz7RK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1082675"/>
            <a:ext cx="5591175"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Networking @ 200Gb/s</a:t>
            </a:r>
            <a:endParaRPr lang="en-GB" dirty="0"/>
          </a:p>
        </p:txBody>
      </p:sp>
      <p:sp>
        <p:nvSpPr>
          <p:cNvPr id="3" name="Date Placeholder 2"/>
          <p:cNvSpPr>
            <a:spLocks noGrp="1"/>
          </p:cNvSpPr>
          <p:nvPr>
            <p:ph type="dt" sz="half" idx="10"/>
          </p:nvPr>
        </p:nvSpPr>
        <p:spPr/>
        <p:txBody>
          <a:bodyPr/>
          <a:lstStyle/>
          <a:p>
            <a:pPr>
              <a:defRPr/>
            </a:pPr>
            <a:r>
              <a:rPr lang="en-US" smtClean="0"/>
              <a:t>01/09/2014</a:t>
            </a:r>
            <a:endParaRPr lang="en-US" dirty="0"/>
          </a:p>
        </p:txBody>
      </p:sp>
      <p:sp>
        <p:nvSpPr>
          <p:cNvPr id="4" name="Footer Placeholder 3"/>
          <p:cNvSpPr>
            <a:spLocks noGrp="1"/>
          </p:cNvSpPr>
          <p:nvPr>
            <p:ph type="ftr" sz="quarter" idx="11"/>
          </p:nvPr>
        </p:nvSpPr>
        <p:spPr/>
        <p:txBody>
          <a:bodyPr/>
          <a:lstStyle/>
          <a:p>
            <a:pPr>
              <a:defRPr/>
            </a:pPr>
            <a:r>
              <a:rPr lang="en-GB" smtClean="0"/>
              <a:t>LHC Computing : Clouds and Agility</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21</a:t>
            </a:fld>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972" y="999860"/>
            <a:ext cx="5583274" cy="3625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6300316" y="884257"/>
            <a:ext cx="2713055" cy="3785652"/>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t>Two 100Gb/s links via different routes from Geneva to Budapest</a:t>
            </a:r>
          </a:p>
          <a:p>
            <a:pPr marL="285750" indent="-285750">
              <a:buFont typeface="Arial" panose="020B0604020202020204" pitchFamily="34" charset="0"/>
              <a:buChar char="•"/>
            </a:pPr>
            <a:r>
              <a:rPr lang="en-GB" sz="2000" dirty="0" smtClean="0"/>
              <a:t>Aim is to provide sufficient bandwidth to reduce the need for complex scheduling</a:t>
            </a:r>
          </a:p>
          <a:p>
            <a:pPr marL="285750" indent="-285750">
              <a:buFont typeface="Arial" panose="020B0604020202020204" pitchFamily="34" charset="0"/>
              <a:buChar char="•"/>
            </a:pPr>
            <a:r>
              <a:rPr lang="en-GB" sz="2000" dirty="0" smtClean="0"/>
              <a:t>Latency sensitive applications can be affected</a:t>
            </a:r>
            <a:endParaRPr lang="en-GB" dirty="0"/>
          </a:p>
        </p:txBody>
      </p:sp>
    </p:spTree>
    <p:extLst>
      <p:ext uri="{BB962C8B-B14F-4D97-AF65-F5344CB8AC3E}">
        <p14:creationId xmlns:p14="http://schemas.microsoft.com/office/powerpoint/2010/main" val="11901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Good News, Bad News</a:t>
            </a:r>
            <a:endParaRPr lang="en-GB" dirty="0"/>
          </a:p>
        </p:txBody>
      </p:sp>
      <p:sp>
        <p:nvSpPr>
          <p:cNvPr id="3" name="Content Placeholder 2"/>
          <p:cNvSpPr>
            <a:spLocks noGrp="1"/>
          </p:cNvSpPr>
          <p:nvPr>
            <p:ph idx="1"/>
          </p:nvPr>
        </p:nvSpPr>
        <p:spPr/>
        <p:txBody>
          <a:bodyPr/>
          <a:lstStyle/>
          <a:p>
            <a:pPr marL="36513" indent="0">
              <a:buNone/>
            </a:pPr>
            <a:r>
              <a:rPr lang="en-GB" altLang="en-US" dirty="0" smtClean="0"/>
              <a:t>	</a:t>
            </a:r>
            <a:endParaRPr lang="en-GB" altLang="en-US" dirty="0"/>
          </a:p>
          <a:p>
            <a:endParaRPr lang="en-GB" dirty="0"/>
          </a:p>
        </p:txBody>
      </p:sp>
      <p:sp>
        <p:nvSpPr>
          <p:cNvPr id="4" name="Date Placeholder 3"/>
          <p:cNvSpPr>
            <a:spLocks noGrp="1"/>
          </p:cNvSpPr>
          <p:nvPr>
            <p:ph type="dt" sz="half" idx="10"/>
          </p:nvPr>
        </p:nvSpPr>
        <p:spPr/>
        <p:txBody>
          <a:bodyPr/>
          <a:lstStyle/>
          <a:p>
            <a:pPr>
              <a:defRPr/>
            </a:pPr>
            <a:r>
              <a:rPr lang="en-US" smtClean="0"/>
              <a:t>01/09/2014</a:t>
            </a:r>
            <a:endParaRPr lang="en-US" dirty="0"/>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22</a:t>
            </a:fld>
            <a:endParaRPr lang="en-US" dirty="0"/>
          </a:p>
        </p:txBody>
      </p:sp>
      <p:sp>
        <p:nvSpPr>
          <p:cNvPr id="8" name="Rectangle 7"/>
          <p:cNvSpPr/>
          <p:nvPr/>
        </p:nvSpPr>
        <p:spPr>
          <a:xfrm>
            <a:off x="457200" y="1140589"/>
            <a:ext cx="8229600" cy="3539430"/>
          </a:xfrm>
          <a:prstGeom prst="rect">
            <a:avLst/>
          </a:prstGeom>
        </p:spPr>
        <p:txBody>
          <a:bodyPr wrap="square">
            <a:spAutoFit/>
          </a:bodyPr>
          <a:lstStyle/>
          <a:p>
            <a:pPr marL="285750" indent="-285750">
              <a:buClrTx/>
              <a:buFont typeface="Arial" panose="020B0604020202020204" pitchFamily="34" charset="0"/>
              <a:buChar char="•"/>
            </a:pPr>
            <a:r>
              <a:rPr lang="en-GB" altLang="en-US" sz="2800" dirty="0"/>
              <a:t>Additional data centre in Budapest now </a:t>
            </a:r>
            <a:r>
              <a:rPr lang="en-GB" altLang="en-US" sz="2800" dirty="0" smtClean="0"/>
              <a:t>online</a:t>
            </a:r>
          </a:p>
          <a:p>
            <a:pPr marL="285750" indent="-285750">
              <a:buClrTx/>
              <a:buFont typeface="Arial" panose="020B0604020202020204" pitchFamily="34" charset="0"/>
              <a:buChar char="•"/>
            </a:pPr>
            <a:r>
              <a:rPr lang="en-GB" altLang="en-US" sz="2800" dirty="0" smtClean="0"/>
              <a:t>Increasing use of facilities as </a:t>
            </a:r>
            <a:r>
              <a:rPr lang="en-GB" altLang="en-US" sz="2800" dirty="0"/>
              <a:t>data rates </a:t>
            </a:r>
            <a:r>
              <a:rPr lang="en-GB" altLang="en-US" sz="2800" dirty="0" smtClean="0"/>
              <a:t>increase</a:t>
            </a:r>
            <a:endParaRPr lang="en-GB" altLang="en-US" sz="2800" dirty="0"/>
          </a:p>
          <a:p>
            <a:pPr>
              <a:buClrTx/>
            </a:pPr>
            <a:endParaRPr lang="en-GB" altLang="en-US" sz="2800" dirty="0" smtClean="0"/>
          </a:p>
          <a:p>
            <a:pPr>
              <a:buClrTx/>
            </a:pPr>
            <a:r>
              <a:rPr lang="en-GB" altLang="en-US" sz="2800" dirty="0" smtClean="0"/>
              <a:t>But…</a:t>
            </a:r>
            <a:endParaRPr lang="en-GB" altLang="en-US" sz="2800" dirty="0"/>
          </a:p>
          <a:p>
            <a:pPr marL="285750" indent="-285750">
              <a:buClrTx/>
              <a:buFont typeface="Arial" panose="020B0604020202020204" pitchFamily="34" charset="0"/>
              <a:buChar char="•"/>
            </a:pPr>
            <a:r>
              <a:rPr lang="en-GB" altLang="en-US" sz="2800" dirty="0"/>
              <a:t>Staff numbers are fixed, no more people</a:t>
            </a:r>
          </a:p>
          <a:p>
            <a:pPr marL="285750" indent="-285750">
              <a:buFont typeface="Arial" panose="020B0604020202020204" pitchFamily="34" charset="0"/>
              <a:buChar char="•"/>
            </a:pPr>
            <a:r>
              <a:rPr lang="en-GB" altLang="en-US" sz="2800" dirty="0"/>
              <a:t>Materials budget decreasing, no more money</a:t>
            </a:r>
          </a:p>
          <a:p>
            <a:pPr marL="285750" indent="-285750">
              <a:buFont typeface="Arial" panose="020B0604020202020204" pitchFamily="34" charset="0"/>
              <a:buChar char="•"/>
            </a:pPr>
            <a:r>
              <a:rPr lang="en-GB" altLang="en-US" sz="2800" dirty="0"/>
              <a:t>Legacy tools are high maintenance and </a:t>
            </a:r>
            <a:r>
              <a:rPr lang="en-GB" altLang="en-US" sz="2800" dirty="0" smtClean="0"/>
              <a:t>brittle</a:t>
            </a:r>
          </a:p>
          <a:p>
            <a:pPr marL="285750" indent="-285750">
              <a:buFont typeface="Arial" panose="020B0604020202020204" pitchFamily="34" charset="0"/>
              <a:buChar char="•"/>
            </a:pPr>
            <a:r>
              <a:rPr lang="en-GB" altLang="en-US" sz="2800" dirty="0" smtClean="0"/>
              <a:t>User expectations are for fast self-service</a:t>
            </a:r>
            <a:endParaRPr lang="en-GB" altLang="en-US" sz="2800" dirty="0"/>
          </a:p>
        </p:txBody>
      </p:sp>
    </p:spTree>
    <p:extLst>
      <p:ext uri="{BB962C8B-B14F-4D97-AF65-F5344CB8AC3E}">
        <p14:creationId xmlns:p14="http://schemas.microsoft.com/office/powerpoint/2010/main" val="743764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Public Procurement Cycle</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52255650"/>
              </p:ext>
            </p:extLst>
          </p:nvPr>
        </p:nvGraphicFramePr>
        <p:xfrm>
          <a:off x="578733" y="867577"/>
          <a:ext cx="8108067" cy="3477077"/>
        </p:xfrm>
        <a:graphic>
          <a:graphicData uri="http://schemas.openxmlformats.org/drawingml/2006/table">
            <a:tbl>
              <a:tblPr firstRow="1" bandRow="1">
                <a:tableStyleId>{5C22544A-7EE6-4342-B048-85BDC9FD1C3A}</a:tableStyleId>
              </a:tblPr>
              <a:tblGrid>
                <a:gridCol w="2963120"/>
                <a:gridCol w="2955769"/>
                <a:gridCol w="2189178"/>
              </a:tblGrid>
              <a:tr h="278130">
                <a:tc>
                  <a:txBody>
                    <a:bodyPr/>
                    <a:lstStyle/>
                    <a:p>
                      <a:r>
                        <a:rPr lang="en-GB" sz="1400" dirty="0" smtClean="0">
                          <a:solidFill>
                            <a:schemeClr val="accent6"/>
                          </a:solidFill>
                        </a:rPr>
                        <a:t>Step</a:t>
                      </a:r>
                      <a:endParaRPr lang="en-GB" sz="1400" dirty="0">
                        <a:solidFill>
                          <a:schemeClr val="accent6"/>
                        </a:solidFill>
                      </a:endParaRPr>
                    </a:p>
                  </a:txBody>
                  <a:tcPr marL="68580" marR="68580" marT="34290" marB="34290"/>
                </a:tc>
                <a:tc>
                  <a:txBody>
                    <a:bodyPr/>
                    <a:lstStyle/>
                    <a:p>
                      <a:r>
                        <a:rPr lang="en-GB" sz="1400" dirty="0" smtClean="0">
                          <a:solidFill>
                            <a:schemeClr val="accent6"/>
                          </a:solidFill>
                        </a:rPr>
                        <a:t>Time (Days)</a:t>
                      </a:r>
                      <a:endParaRPr lang="en-GB" sz="1400" dirty="0">
                        <a:solidFill>
                          <a:schemeClr val="accent6"/>
                        </a:solidFill>
                      </a:endParaRPr>
                    </a:p>
                  </a:txBody>
                  <a:tcPr marL="68580" marR="68580" marT="34290" marB="34290"/>
                </a:tc>
                <a:tc>
                  <a:txBody>
                    <a:bodyPr/>
                    <a:lstStyle/>
                    <a:p>
                      <a:r>
                        <a:rPr lang="en-GB" sz="1400" dirty="0" smtClean="0">
                          <a:solidFill>
                            <a:schemeClr val="accent6"/>
                          </a:solidFill>
                        </a:rPr>
                        <a:t>Elapsed (Days)</a:t>
                      </a:r>
                      <a:endParaRPr lang="en-GB" sz="1400" dirty="0">
                        <a:solidFill>
                          <a:schemeClr val="accent6"/>
                        </a:solidFill>
                      </a:endParaRPr>
                    </a:p>
                  </a:txBody>
                  <a:tcPr marL="68580" marR="68580" marT="34290" marB="34290"/>
                </a:tc>
              </a:tr>
              <a:tr h="278130">
                <a:tc>
                  <a:txBody>
                    <a:bodyPr/>
                    <a:lstStyle/>
                    <a:p>
                      <a:r>
                        <a:rPr lang="en-GB" sz="1400" dirty="0" smtClean="0"/>
                        <a:t>User expresses requirement</a:t>
                      </a:r>
                      <a:endParaRPr lang="en-GB" sz="1400" dirty="0"/>
                    </a:p>
                  </a:txBody>
                  <a:tcPr marL="68580" marR="68580" marT="34290" marB="34290"/>
                </a:tc>
                <a:tc>
                  <a:txBody>
                    <a:bodyPr/>
                    <a:lstStyle/>
                    <a:p>
                      <a:pPr algn="r"/>
                      <a:endParaRPr lang="en-GB" sz="1400" dirty="0"/>
                    </a:p>
                  </a:txBody>
                  <a:tcPr marL="68580" marR="68580" marT="34290" marB="34290"/>
                </a:tc>
                <a:tc>
                  <a:txBody>
                    <a:bodyPr/>
                    <a:lstStyle/>
                    <a:p>
                      <a:pPr algn="r"/>
                      <a:r>
                        <a:rPr lang="en-GB" sz="1400" dirty="0" smtClean="0"/>
                        <a:t>0</a:t>
                      </a:r>
                      <a:endParaRPr lang="en-GB" sz="1400" dirty="0"/>
                    </a:p>
                  </a:txBody>
                  <a:tcPr marL="68580" marR="68580" marT="34290" marB="34290"/>
                </a:tc>
              </a:tr>
              <a:tr h="278130">
                <a:tc>
                  <a:txBody>
                    <a:bodyPr/>
                    <a:lstStyle/>
                    <a:p>
                      <a:r>
                        <a:rPr lang="en-GB" sz="1400" dirty="0" smtClean="0"/>
                        <a:t>Market</a:t>
                      </a:r>
                      <a:r>
                        <a:rPr lang="en-GB" sz="1400" baseline="0" dirty="0" smtClean="0"/>
                        <a:t> Survey prepared</a:t>
                      </a:r>
                      <a:endParaRPr lang="en-GB" sz="1400" dirty="0"/>
                    </a:p>
                  </a:txBody>
                  <a:tcPr marL="68580" marR="68580" marT="34290" marB="34290"/>
                </a:tc>
                <a:tc>
                  <a:txBody>
                    <a:bodyPr/>
                    <a:lstStyle/>
                    <a:p>
                      <a:pPr algn="r"/>
                      <a:r>
                        <a:rPr lang="en-GB" sz="1400" dirty="0" smtClean="0"/>
                        <a:t>15</a:t>
                      </a:r>
                      <a:endParaRPr lang="en-GB" sz="1400" dirty="0"/>
                    </a:p>
                  </a:txBody>
                  <a:tcPr marL="68580" marR="68580" marT="34290" marB="34290"/>
                </a:tc>
                <a:tc>
                  <a:txBody>
                    <a:bodyPr/>
                    <a:lstStyle/>
                    <a:p>
                      <a:pPr algn="r"/>
                      <a:r>
                        <a:rPr lang="en-GB" sz="1400" dirty="0" smtClean="0"/>
                        <a:t>15</a:t>
                      </a:r>
                      <a:endParaRPr lang="en-GB" sz="1400" dirty="0"/>
                    </a:p>
                  </a:txBody>
                  <a:tcPr marL="68580" marR="68580" marT="34290" marB="34290"/>
                </a:tc>
              </a:tr>
              <a:tr h="278130">
                <a:tc>
                  <a:txBody>
                    <a:bodyPr/>
                    <a:lstStyle/>
                    <a:p>
                      <a:r>
                        <a:rPr lang="en-GB" sz="1400" dirty="0" smtClean="0"/>
                        <a:t>Market Survey for possible vendors</a:t>
                      </a:r>
                      <a:endParaRPr lang="en-GB" sz="1400" dirty="0"/>
                    </a:p>
                  </a:txBody>
                  <a:tcPr marL="68580" marR="68580" marT="34290" marB="34290"/>
                </a:tc>
                <a:tc>
                  <a:txBody>
                    <a:bodyPr/>
                    <a:lstStyle/>
                    <a:p>
                      <a:pPr algn="r"/>
                      <a:r>
                        <a:rPr lang="en-GB" sz="1400" dirty="0" smtClean="0"/>
                        <a:t>30</a:t>
                      </a:r>
                      <a:endParaRPr lang="en-GB" sz="1400" dirty="0"/>
                    </a:p>
                  </a:txBody>
                  <a:tcPr marL="68580" marR="68580" marT="34290" marB="34290"/>
                </a:tc>
                <a:tc>
                  <a:txBody>
                    <a:bodyPr/>
                    <a:lstStyle/>
                    <a:p>
                      <a:pPr algn="r"/>
                      <a:r>
                        <a:rPr lang="en-GB" sz="1400" dirty="0" smtClean="0"/>
                        <a:t>45</a:t>
                      </a:r>
                      <a:endParaRPr lang="en-GB" sz="1400" dirty="0"/>
                    </a:p>
                  </a:txBody>
                  <a:tcPr marL="68580" marR="68580" marT="34290" marB="34290"/>
                </a:tc>
              </a:tr>
              <a:tr h="278130">
                <a:tc>
                  <a:txBody>
                    <a:bodyPr/>
                    <a:lstStyle/>
                    <a:p>
                      <a:r>
                        <a:rPr lang="en-GB" sz="1400" dirty="0" smtClean="0"/>
                        <a:t>Specifications prepared</a:t>
                      </a:r>
                      <a:endParaRPr lang="en-GB" sz="1400" dirty="0"/>
                    </a:p>
                  </a:txBody>
                  <a:tcPr marL="68580" marR="68580" marT="34290" marB="34290"/>
                </a:tc>
                <a:tc>
                  <a:txBody>
                    <a:bodyPr/>
                    <a:lstStyle/>
                    <a:p>
                      <a:pPr algn="r"/>
                      <a:r>
                        <a:rPr lang="en-GB" sz="1400" dirty="0" smtClean="0"/>
                        <a:t>15</a:t>
                      </a:r>
                      <a:endParaRPr lang="en-GB" sz="1400" dirty="0"/>
                    </a:p>
                  </a:txBody>
                  <a:tcPr marL="68580" marR="68580" marT="34290" marB="34290"/>
                </a:tc>
                <a:tc>
                  <a:txBody>
                    <a:bodyPr/>
                    <a:lstStyle/>
                    <a:p>
                      <a:pPr algn="r"/>
                      <a:r>
                        <a:rPr lang="en-GB" sz="1400" dirty="0" smtClean="0"/>
                        <a:t>60</a:t>
                      </a:r>
                      <a:endParaRPr lang="en-GB" sz="1400" dirty="0"/>
                    </a:p>
                  </a:txBody>
                  <a:tcPr marL="68580" marR="68580" marT="34290" marB="34290"/>
                </a:tc>
              </a:tr>
              <a:tr h="278130">
                <a:tc>
                  <a:txBody>
                    <a:bodyPr/>
                    <a:lstStyle/>
                    <a:p>
                      <a:r>
                        <a:rPr lang="en-GB" sz="1400" dirty="0" smtClean="0"/>
                        <a:t>Vendor responses</a:t>
                      </a:r>
                      <a:endParaRPr lang="en-GB" sz="1400" dirty="0"/>
                    </a:p>
                  </a:txBody>
                  <a:tcPr marL="68580" marR="68580" marT="34290" marB="34290"/>
                </a:tc>
                <a:tc>
                  <a:txBody>
                    <a:bodyPr/>
                    <a:lstStyle/>
                    <a:p>
                      <a:pPr algn="r"/>
                      <a:r>
                        <a:rPr lang="en-GB" sz="1400" baseline="0" dirty="0" smtClean="0"/>
                        <a:t>30</a:t>
                      </a:r>
                      <a:endParaRPr lang="en-GB" sz="1400" dirty="0"/>
                    </a:p>
                  </a:txBody>
                  <a:tcPr marL="68580" marR="68580" marT="34290" marB="34290"/>
                </a:tc>
                <a:tc>
                  <a:txBody>
                    <a:bodyPr/>
                    <a:lstStyle/>
                    <a:p>
                      <a:pPr algn="r"/>
                      <a:r>
                        <a:rPr lang="en-GB" sz="1400" dirty="0" smtClean="0"/>
                        <a:t>90</a:t>
                      </a:r>
                      <a:endParaRPr lang="en-GB" sz="1400" dirty="0"/>
                    </a:p>
                  </a:txBody>
                  <a:tcPr marL="68580" marR="68580" marT="34290" marB="34290"/>
                </a:tc>
              </a:tr>
              <a:tr h="278130">
                <a:tc>
                  <a:txBody>
                    <a:bodyPr/>
                    <a:lstStyle/>
                    <a:p>
                      <a:r>
                        <a:rPr lang="en-GB" sz="1400" dirty="0" smtClean="0"/>
                        <a:t>Test systems evaluated</a:t>
                      </a:r>
                      <a:endParaRPr lang="en-GB" sz="1400" dirty="0"/>
                    </a:p>
                  </a:txBody>
                  <a:tcPr marL="68580" marR="68580" marT="34290" marB="34290"/>
                </a:tc>
                <a:tc>
                  <a:txBody>
                    <a:bodyPr/>
                    <a:lstStyle/>
                    <a:p>
                      <a:pPr algn="r"/>
                      <a:r>
                        <a:rPr lang="en-GB" sz="1400" dirty="0" smtClean="0"/>
                        <a:t>30</a:t>
                      </a:r>
                      <a:endParaRPr lang="en-GB" sz="1400" dirty="0"/>
                    </a:p>
                  </a:txBody>
                  <a:tcPr marL="68580" marR="68580" marT="34290" marB="34290"/>
                </a:tc>
                <a:tc>
                  <a:txBody>
                    <a:bodyPr/>
                    <a:lstStyle/>
                    <a:p>
                      <a:pPr algn="r"/>
                      <a:r>
                        <a:rPr lang="en-GB" sz="1400" dirty="0" smtClean="0"/>
                        <a:t>120</a:t>
                      </a:r>
                      <a:endParaRPr lang="en-GB" sz="1400" dirty="0"/>
                    </a:p>
                  </a:txBody>
                  <a:tcPr marL="68580" marR="68580" marT="34290" marB="34290"/>
                </a:tc>
              </a:tr>
              <a:tr h="278130">
                <a:tc>
                  <a:txBody>
                    <a:bodyPr/>
                    <a:lstStyle/>
                    <a:p>
                      <a:r>
                        <a:rPr lang="en-GB" sz="1400" dirty="0" smtClean="0"/>
                        <a:t>Offers adjudicated</a:t>
                      </a:r>
                      <a:endParaRPr lang="en-GB" sz="1400" dirty="0"/>
                    </a:p>
                  </a:txBody>
                  <a:tcPr marL="68580" marR="68580" marT="34290" marB="34290"/>
                </a:tc>
                <a:tc>
                  <a:txBody>
                    <a:bodyPr/>
                    <a:lstStyle/>
                    <a:p>
                      <a:pPr algn="r"/>
                      <a:r>
                        <a:rPr lang="en-GB" sz="1400" dirty="0" smtClean="0"/>
                        <a:t>10</a:t>
                      </a:r>
                      <a:endParaRPr lang="en-GB" sz="1400" dirty="0"/>
                    </a:p>
                  </a:txBody>
                  <a:tcPr marL="68580" marR="68580" marT="34290" marB="34290"/>
                </a:tc>
                <a:tc>
                  <a:txBody>
                    <a:bodyPr/>
                    <a:lstStyle/>
                    <a:p>
                      <a:pPr algn="r"/>
                      <a:r>
                        <a:rPr lang="en-GB" sz="1400" dirty="0" smtClean="0"/>
                        <a:t>130</a:t>
                      </a:r>
                      <a:endParaRPr lang="en-GB" sz="1400" dirty="0"/>
                    </a:p>
                  </a:txBody>
                  <a:tcPr marL="68580" marR="68580" marT="34290" marB="34290"/>
                </a:tc>
              </a:tr>
              <a:tr h="278130">
                <a:tc>
                  <a:txBody>
                    <a:bodyPr/>
                    <a:lstStyle/>
                    <a:p>
                      <a:r>
                        <a:rPr lang="en-GB" sz="1400" dirty="0" smtClean="0"/>
                        <a:t>Finance</a:t>
                      </a:r>
                      <a:r>
                        <a:rPr lang="en-GB" sz="1400" baseline="0" dirty="0" smtClean="0"/>
                        <a:t> committee</a:t>
                      </a:r>
                      <a:endParaRPr lang="en-GB" sz="1400" dirty="0"/>
                    </a:p>
                  </a:txBody>
                  <a:tcPr marL="68580" marR="68580" marT="34290" marB="34290"/>
                </a:tc>
                <a:tc>
                  <a:txBody>
                    <a:bodyPr/>
                    <a:lstStyle/>
                    <a:p>
                      <a:pPr algn="r"/>
                      <a:r>
                        <a:rPr lang="en-GB" sz="1400" dirty="0" smtClean="0"/>
                        <a:t>30</a:t>
                      </a:r>
                      <a:endParaRPr lang="en-GB" sz="1400" dirty="0"/>
                    </a:p>
                  </a:txBody>
                  <a:tcPr marL="68580" marR="68580" marT="34290" marB="34290"/>
                </a:tc>
                <a:tc>
                  <a:txBody>
                    <a:bodyPr/>
                    <a:lstStyle/>
                    <a:p>
                      <a:pPr algn="r"/>
                      <a:r>
                        <a:rPr lang="en-GB" sz="1400" dirty="0" smtClean="0"/>
                        <a:t>160</a:t>
                      </a:r>
                      <a:endParaRPr lang="en-GB" sz="1400" dirty="0"/>
                    </a:p>
                  </a:txBody>
                  <a:tcPr marL="68580" marR="68580" marT="34290" marB="34290"/>
                </a:tc>
              </a:tr>
              <a:tr h="278130">
                <a:tc>
                  <a:txBody>
                    <a:bodyPr/>
                    <a:lstStyle/>
                    <a:p>
                      <a:r>
                        <a:rPr lang="en-GB" sz="1400" dirty="0" smtClean="0"/>
                        <a:t>Hardware</a:t>
                      </a:r>
                      <a:r>
                        <a:rPr lang="en-GB" sz="1400" baseline="0" dirty="0" smtClean="0"/>
                        <a:t> delivered</a:t>
                      </a:r>
                      <a:endParaRPr lang="en-GB" sz="1400" dirty="0"/>
                    </a:p>
                  </a:txBody>
                  <a:tcPr marL="68580" marR="68580" marT="34290" marB="34290"/>
                </a:tc>
                <a:tc>
                  <a:txBody>
                    <a:bodyPr/>
                    <a:lstStyle/>
                    <a:p>
                      <a:pPr algn="r"/>
                      <a:r>
                        <a:rPr lang="en-GB" sz="1400" dirty="0" smtClean="0"/>
                        <a:t>90</a:t>
                      </a:r>
                      <a:endParaRPr lang="en-GB" sz="1400" dirty="0"/>
                    </a:p>
                  </a:txBody>
                  <a:tcPr marL="68580" marR="68580" marT="34290" marB="34290"/>
                </a:tc>
                <a:tc>
                  <a:txBody>
                    <a:bodyPr/>
                    <a:lstStyle/>
                    <a:p>
                      <a:pPr algn="r"/>
                      <a:r>
                        <a:rPr lang="en-GB" sz="1400" dirty="0" smtClean="0"/>
                        <a:t>250</a:t>
                      </a:r>
                      <a:endParaRPr lang="en-GB" sz="1400" dirty="0"/>
                    </a:p>
                  </a:txBody>
                  <a:tcPr marL="68580" marR="68580" marT="34290" marB="34290"/>
                </a:tc>
              </a:tr>
              <a:tr h="375737">
                <a:tc>
                  <a:txBody>
                    <a:bodyPr/>
                    <a:lstStyle/>
                    <a:p>
                      <a:r>
                        <a:rPr lang="en-GB" sz="1400" b="0" dirty="0" smtClean="0"/>
                        <a:t>Burn</a:t>
                      </a:r>
                      <a:r>
                        <a:rPr lang="en-GB" sz="1400" b="0" baseline="0" dirty="0" smtClean="0"/>
                        <a:t> in and acceptance</a:t>
                      </a:r>
                      <a:endParaRPr lang="en-GB" sz="1400" b="0" dirty="0"/>
                    </a:p>
                  </a:txBody>
                  <a:tcPr marL="68580" marR="68580" marT="34290" marB="34290"/>
                </a:tc>
                <a:tc>
                  <a:txBody>
                    <a:bodyPr/>
                    <a:lstStyle/>
                    <a:p>
                      <a:pPr algn="r"/>
                      <a:r>
                        <a:rPr lang="en-GB" sz="1400" b="0" dirty="0" smtClean="0"/>
                        <a:t>30</a:t>
                      </a:r>
                      <a:r>
                        <a:rPr lang="en-GB" sz="1400" b="0" baseline="0" dirty="0" smtClean="0"/>
                        <a:t> days typical with 38</a:t>
                      </a:r>
                      <a:r>
                        <a:rPr lang="en-GB" sz="1400" b="0" dirty="0" smtClean="0"/>
                        <a:t>0 worst</a:t>
                      </a:r>
                      <a:r>
                        <a:rPr lang="en-GB" sz="1400" b="0" baseline="0" dirty="0" smtClean="0"/>
                        <a:t> case</a:t>
                      </a:r>
                      <a:endParaRPr lang="en-GB" sz="1400" b="0" dirty="0"/>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400" b="0" dirty="0" smtClean="0"/>
                        <a:t>280</a:t>
                      </a:r>
                    </a:p>
                  </a:txBody>
                  <a:tcPr marL="68580" marR="68580" marT="34290" marB="34290"/>
                </a:tc>
              </a:tr>
              <a:tr h="278130">
                <a:tc>
                  <a:txBody>
                    <a:bodyPr/>
                    <a:lstStyle/>
                    <a:p>
                      <a:r>
                        <a:rPr lang="en-GB" sz="1400" b="1" dirty="0" smtClean="0"/>
                        <a:t>Total</a:t>
                      </a:r>
                      <a:endParaRPr lang="en-GB" sz="1400" b="1" dirty="0"/>
                    </a:p>
                  </a:txBody>
                  <a:tcPr marL="68580" marR="68580" marT="34290" marB="34290"/>
                </a:tc>
                <a:tc>
                  <a:txBody>
                    <a:bodyPr/>
                    <a:lstStyle/>
                    <a:p>
                      <a:endParaRPr lang="en-GB" sz="1400" b="1"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smtClean="0"/>
                        <a:t>280+ Days</a:t>
                      </a:r>
                    </a:p>
                  </a:txBody>
                  <a:tcPr marL="68580" marR="68580" marT="34290" marB="34290"/>
                </a:tc>
              </a:tr>
            </a:tbl>
          </a:graphicData>
        </a:graphic>
      </p:graphicFrame>
      <p:sp>
        <p:nvSpPr>
          <p:cNvPr id="4" name="Date Placeholder 3"/>
          <p:cNvSpPr>
            <a:spLocks noGrp="1"/>
          </p:cNvSpPr>
          <p:nvPr>
            <p:ph type="dt" sz="half" idx="10"/>
          </p:nvPr>
        </p:nvSpPr>
        <p:spPr/>
        <p:txBody>
          <a:bodyPr/>
          <a:lstStyle/>
          <a:p>
            <a:pPr>
              <a:defRPr/>
            </a:pPr>
            <a:r>
              <a:rPr lang="en-US" smtClean="0"/>
              <a:t>01/09/2014</a:t>
            </a:r>
            <a:endParaRPr lang="en-US" dirty="0" smtClean="0"/>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fr-FR" dirty="0"/>
          </a:p>
        </p:txBody>
      </p:sp>
      <p:sp>
        <p:nvSpPr>
          <p:cNvPr id="6" name="Slide Number Placeholder 5"/>
          <p:cNvSpPr>
            <a:spLocks noGrp="1"/>
          </p:cNvSpPr>
          <p:nvPr>
            <p:ph type="sldNum" sz="quarter" idx="12"/>
          </p:nvPr>
        </p:nvSpPr>
        <p:spPr/>
        <p:txBody>
          <a:bodyPr/>
          <a:lstStyle/>
          <a:p>
            <a:pPr>
              <a:defRPr/>
            </a:pPr>
            <a:fld id="{1D698006-7770-4D45-9D4A-81F15BF3CA96}" type="slidenum">
              <a:rPr lang="fr-FR" smtClean="0"/>
              <a:pPr>
                <a:defRPr/>
              </a:pPr>
              <a:t>23</a:t>
            </a:fld>
            <a:endParaRPr lang="fr-FR"/>
          </a:p>
        </p:txBody>
      </p:sp>
    </p:spTree>
    <p:extLst>
      <p:ext uri="{BB962C8B-B14F-4D97-AF65-F5344CB8AC3E}">
        <p14:creationId xmlns:p14="http://schemas.microsoft.com/office/powerpoint/2010/main" val="2215302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Approach</a:t>
            </a:r>
            <a:endParaRPr lang="en-GB" dirty="0"/>
          </a:p>
        </p:txBody>
      </p:sp>
      <p:sp>
        <p:nvSpPr>
          <p:cNvPr id="3" name="Content Placeholder 2"/>
          <p:cNvSpPr>
            <a:spLocks noGrp="1"/>
          </p:cNvSpPr>
          <p:nvPr>
            <p:ph idx="1"/>
          </p:nvPr>
        </p:nvSpPr>
        <p:spPr>
          <a:xfrm>
            <a:off x="391298" y="985533"/>
            <a:ext cx="8226425" cy="3500438"/>
          </a:xfrm>
        </p:spPr>
        <p:txBody>
          <a:bodyPr/>
          <a:lstStyle/>
          <a:p>
            <a:r>
              <a:rPr lang="en-GB" sz="2400" dirty="0" smtClean="0"/>
              <a:t>There is no Moore’s Law for people</a:t>
            </a:r>
          </a:p>
          <a:p>
            <a:pPr lvl="1"/>
            <a:r>
              <a:rPr lang="en-GB" sz="2000" dirty="0" smtClean="0"/>
              <a:t>Automation needs APIs, not documented procedures</a:t>
            </a:r>
          </a:p>
          <a:p>
            <a:r>
              <a:rPr lang="en-GB" sz="2400" dirty="0" smtClean="0"/>
              <a:t>Focus on high people effort activities</a:t>
            </a:r>
          </a:p>
          <a:p>
            <a:pPr lvl="1"/>
            <a:r>
              <a:rPr lang="en-GB" sz="2000" dirty="0" smtClean="0"/>
              <a:t>Are those requirements really justified ?</a:t>
            </a:r>
          </a:p>
          <a:p>
            <a:pPr lvl="1"/>
            <a:r>
              <a:rPr lang="en-GB" sz="2000" dirty="0" smtClean="0"/>
              <a:t>Accumulating technical debt stifles agility</a:t>
            </a:r>
          </a:p>
          <a:p>
            <a:r>
              <a:rPr lang="en-GB" sz="2400" dirty="0" smtClean="0"/>
              <a:t>Find open source communities and contribute</a:t>
            </a:r>
          </a:p>
          <a:p>
            <a:pPr lvl="1"/>
            <a:r>
              <a:rPr lang="en-GB" sz="2000" dirty="0" smtClean="0"/>
              <a:t>Understand ethos and architecture</a:t>
            </a:r>
          </a:p>
          <a:p>
            <a:pPr lvl="1"/>
            <a:r>
              <a:rPr lang="en-GB" sz="2000" dirty="0"/>
              <a:t>Stay </a:t>
            </a:r>
            <a:r>
              <a:rPr lang="en-GB" sz="2000" dirty="0" smtClean="0"/>
              <a:t>mainstream</a:t>
            </a:r>
          </a:p>
        </p:txBody>
      </p:sp>
      <p:sp>
        <p:nvSpPr>
          <p:cNvPr id="4" name="Date Placeholder 3"/>
          <p:cNvSpPr>
            <a:spLocks noGrp="1"/>
          </p:cNvSpPr>
          <p:nvPr>
            <p:ph type="dt" sz="half" idx="10"/>
          </p:nvPr>
        </p:nvSpPr>
        <p:spPr/>
        <p:txBody>
          <a:bodyPr/>
          <a:lstStyle/>
          <a:p>
            <a:pPr>
              <a:defRPr/>
            </a:pPr>
            <a:r>
              <a:rPr lang="en-US" smtClean="0"/>
              <a:t>01/09/2014</a:t>
            </a:r>
            <a:endParaRPr lang="en-US" dirty="0"/>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24</a:t>
            </a:fld>
            <a:endParaRPr lang="en-US" dirty="0"/>
          </a:p>
        </p:txBody>
      </p:sp>
    </p:spTree>
    <p:extLst>
      <p:ext uri="{BB962C8B-B14F-4D97-AF65-F5344CB8AC3E}">
        <p14:creationId xmlns:p14="http://schemas.microsoft.com/office/powerpoint/2010/main" val="167843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O’Reilly Consideration</a:t>
            </a:r>
            <a:endParaRPr lang="en-GB" dirty="0"/>
          </a:p>
        </p:txBody>
      </p:sp>
      <p:pic>
        <p:nvPicPr>
          <p:cNvPr id="8" name="Content Placeholder 7"/>
          <p:cNvPicPr>
            <a:picLocks noGrp="1" noChangeAspect="1"/>
          </p:cNvPicPr>
          <p:nvPr>
            <p:ph sz="half" idx="1"/>
          </p:nvPr>
        </p:nvPicPr>
        <p:blipFill>
          <a:blip r:embed="rId3"/>
          <a:stretch>
            <a:fillRect/>
          </a:stretch>
        </p:blipFill>
        <p:spPr>
          <a:xfrm>
            <a:off x="1047750" y="1273175"/>
            <a:ext cx="2476500" cy="3248025"/>
          </a:xfrm>
          <a:prstGeom prst="rect">
            <a:avLst/>
          </a:prstGeom>
        </p:spPr>
      </p:pic>
      <p:pic>
        <p:nvPicPr>
          <p:cNvPr id="9" name="Content Placeholder 8"/>
          <p:cNvPicPr>
            <a:picLocks noGrp="1" noChangeAspect="1"/>
          </p:cNvPicPr>
          <p:nvPr>
            <p:ph sz="half" idx="2"/>
          </p:nvPr>
        </p:nvPicPr>
        <p:blipFill>
          <a:blip r:embed="rId4"/>
          <a:stretch>
            <a:fillRect/>
          </a:stretch>
        </p:blipFill>
        <p:spPr>
          <a:xfrm>
            <a:off x="4876800" y="1292976"/>
            <a:ext cx="2453450" cy="3228224"/>
          </a:xfrm>
          <a:prstGeom prst="rect">
            <a:avLst/>
          </a:prstGeom>
        </p:spPr>
      </p:pic>
      <p:sp>
        <p:nvSpPr>
          <p:cNvPr id="5" name="Date Placeholder 4"/>
          <p:cNvSpPr>
            <a:spLocks noGrp="1"/>
          </p:cNvSpPr>
          <p:nvPr>
            <p:ph type="dt" sz="half" idx="10"/>
          </p:nvPr>
        </p:nvSpPr>
        <p:spPr/>
        <p:txBody>
          <a:bodyPr/>
          <a:lstStyle/>
          <a:p>
            <a:pPr>
              <a:defRPr/>
            </a:pPr>
            <a:r>
              <a:rPr lang="en-US" smtClean="0"/>
              <a:t>01/09/2014</a:t>
            </a:r>
            <a:endParaRPr lang="en-US" dirty="0"/>
          </a:p>
        </p:txBody>
      </p:sp>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
        <p:nvSpPr>
          <p:cNvPr id="7" name="Slide Number Placeholder 6"/>
          <p:cNvSpPr>
            <a:spLocks noGrp="1"/>
          </p:cNvSpPr>
          <p:nvPr>
            <p:ph type="sldNum" sz="quarter" idx="12"/>
          </p:nvPr>
        </p:nvSpPr>
        <p:spPr/>
        <p:txBody>
          <a:bodyPr/>
          <a:lstStyle/>
          <a:p>
            <a:pPr>
              <a:defRPr/>
            </a:pPr>
            <a:fld id="{85A336E3-4532-4C11-B567-8DACA68F7B67}" type="slidenum">
              <a:rPr lang="en-US" smtClean="0"/>
              <a:pPr>
                <a:defRPr/>
              </a:pPr>
              <a:t>25</a:t>
            </a:fld>
            <a:endParaRPr lang="en-US" dirty="0"/>
          </a:p>
        </p:txBody>
      </p:sp>
    </p:spTree>
    <p:extLst>
      <p:ext uri="{BB962C8B-B14F-4D97-AF65-F5344CB8AC3E}">
        <p14:creationId xmlns:p14="http://schemas.microsoft.com/office/powerpoint/2010/main" val="20032982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Indeed.Com</a:t>
            </a:r>
            <a:r>
              <a:rPr lang="en-GB" dirty="0" smtClean="0"/>
              <a:t> Consideration</a:t>
            </a:r>
            <a:endParaRPr lang="en-GB" dirty="0"/>
          </a:p>
        </p:txBody>
      </p:sp>
      <p:sp>
        <p:nvSpPr>
          <p:cNvPr id="5" name="Date Placeholder 4"/>
          <p:cNvSpPr>
            <a:spLocks noGrp="1"/>
          </p:cNvSpPr>
          <p:nvPr>
            <p:ph type="dt" sz="half" idx="10"/>
          </p:nvPr>
        </p:nvSpPr>
        <p:spPr/>
        <p:txBody>
          <a:bodyPr/>
          <a:lstStyle/>
          <a:p>
            <a:pPr>
              <a:defRPr/>
            </a:pPr>
            <a:r>
              <a:rPr lang="en-US" smtClean="0"/>
              <a:t>01/09/2014</a:t>
            </a:r>
            <a:endParaRPr lang="en-US" dirty="0"/>
          </a:p>
        </p:txBody>
      </p:sp>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
        <p:nvSpPr>
          <p:cNvPr id="7" name="Slide Number Placeholder 6"/>
          <p:cNvSpPr>
            <a:spLocks noGrp="1"/>
          </p:cNvSpPr>
          <p:nvPr>
            <p:ph type="sldNum" sz="quarter" idx="12"/>
          </p:nvPr>
        </p:nvSpPr>
        <p:spPr/>
        <p:txBody>
          <a:bodyPr/>
          <a:lstStyle/>
          <a:p>
            <a:pPr>
              <a:defRPr/>
            </a:pPr>
            <a:fld id="{85A336E3-4532-4C11-B567-8DACA68F7B67}" type="slidenum">
              <a:rPr lang="en-US" smtClean="0"/>
              <a:pPr>
                <a:defRPr/>
              </a:pPr>
              <a:t>26</a:t>
            </a:fld>
            <a:endParaRPr lang="en-US" dirty="0"/>
          </a:p>
        </p:txBody>
      </p:sp>
      <p:pic>
        <p:nvPicPr>
          <p:cNvPr id="1026" name="Picture 2" descr="openstack Job Trends graph"/>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17394" y="1127157"/>
            <a:ext cx="6008336" cy="3337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3052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Evaluating Communities</a:t>
            </a:r>
            <a:endParaRPr lang="en-GB" dirty="0"/>
          </a:p>
        </p:txBody>
      </p:sp>
      <p:sp>
        <p:nvSpPr>
          <p:cNvPr id="3" name="Content Placeholder 2"/>
          <p:cNvSpPr>
            <a:spLocks noGrp="1"/>
          </p:cNvSpPr>
          <p:nvPr>
            <p:ph idx="1"/>
          </p:nvPr>
        </p:nvSpPr>
        <p:spPr/>
        <p:txBody>
          <a:bodyPr/>
          <a:lstStyle/>
          <a:p>
            <a:r>
              <a:rPr lang="en-GB" sz="2800" dirty="0" smtClean="0"/>
              <a:t>Open Source code is not enough</a:t>
            </a:r>
          </a:p>
          <a:p>
            <a:pPr lvl="1"/>
            <a:r>
              <a:rPr lang="en-GB" sz="2400" dirty="0" smtClean="0"/>
              <a:t>Community must have diversity</a:t>
            </a:r>
          </a:p>
          <a:p>
            <a:pPr lvl="1"/>
            <a:r>
              <a:rPr lang="en-GB" sz="2400" dirty="0" smtClean="0"/>
              <a:t>Open to external contributions</a:t>
            </a:r>
          </a:p>
          <a:p>
            <a:pPr lvl="1"/>
            <a:r>
              <a:rPr lang="en-GB" sz="2400" dirty="0" smtClean="0"/>
              <a:t>Transparent evolution blueprint process</a:t>
            </a:r>
          </a:p>
          <a:p>
            <a:r>
              <a:rPr lang="en-GB" sz="2800" dirty="0" smtClean="0"/>
              <a:t>Understand viability and sustainability</a:t>
            </a:r>
          </a:p>
          <a:p>
            <a:pPr lvl="1"/>
            <a:r>
              <a:rPr lang="en-GB" sz="2400" dirty="0" smtClean="0"/>
              <a:t>Open core &amp; Enterprise edition</a:t>
            </a:r>
          </a:p>
          <a:p>
            <a:pPr lvl="1"/>
            <a:r>
              <a:rPr lang="en-GB" sz="2400" dirty="0" smtClean="0"/>
              <a:t>Support revenue oriented</a:t>
            </a:r>
          </a:p>
          <a:p>
            <a:pPr lvl="1"/>
            <a:r>
              <a:rPr lang="en-GB" sz="2400" dirty="0" smtClean="0"/>
              <a:t>Time limited research funding</a:t>
            </a:r>
            <a:endParaRPr lang="en-GB" sz="2400" dirty="0"/>
          </a:p>
        </p:txBody>
      </p:sp>
      <p:sp>
        <p:nvSpPr>
          <p:cNvPr id="4" name="Date Placeholder 3"/>
          <p:cNvSpPr>
            <a:spLocks noGrp="1"/>
          </p:cNvSpPr>
          <p:nvPr>
            <p:ph type="dt" sz="half" idx="10"/>
          </p:nvPr>
        </p:nvSpPr>
        <p:spPr/>
        <p:txBody>
          <a:bodyPr/>
          <a:lstStyle/>
          <a:p>
            <a:pPr>
              <a:defRPr/>
            </a:pPr>
            <a:r>
              <a:rPr lang="en-US" smtClean="0"/>
              <a:t>01/09/2014</a:t>
            </a:r>
            <a:endParaRPr lang="en-US" dirty="0"/>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27</a:t>
            </a:fld>
            <a:endParaRPr lang="en-US" dirty="0"/>
          </a:p>
        </p:txBody>
      </p:sp>
    </p:spTree>
    <p:extLst>
      <p:ext uri="{BB962C8B-B14F-4D97-AF65-F5344CB8AC3E}">
        <p14:creationId xmlns:p14="http://schemas.microsoft.com/office/powerpoint/2010/main" val="2727206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01/09/2014</a:t>
            </a:r>
            <a:endParaRPr lang="en-US" dirty="0"/>
          </a:p>
        </p:txBody>
      </p:sp>
      <p:pic>
        <p:nvPicPr>
          <p:cNvPr id="8" name="Picture 7"/>
          <p:cNvPicPr>
            <a:picLocks noChangeAspect="1" noChangeArrowheads="1"/>
          </p:cNvPicPr>
          <p:nvPr/>
        </p:nvPicPr>
        <p:blipFill>
          <a:blip r:embed="rId3"/>
          <a:srcRect/>
          <a:stretch>
            <a:fillRect/>
          </a:stretch>
        </p:blipFill>
        <p:spPr bwMode="auto">
          <a:xfrm>
            <a:off x="1576388" y="969963"/>
            <a:ext cx="5545137"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Line Callout 2 (Accent Bar) 8"/>
          <p:cNvSpPr/>
          <p:nvPr/>
        </p:nvSpPr>
        <p:spPr>
          <a:xfrm>
            <a:off x="6112867" y="45110"/>
            <a:ext cx="1296144" cy="513816"/>
          </a:xfrm>
          <a:prstGeom prst="accentCallout2">
            <a:avLst>
              <a:gd name="adj1" fmla="val 18750"/>
              <a:gd name="adj2" fmla="val -8333"/>
              <a:gd name="adj3" fmla="val 18750"/>
              <a:gd name="adj4" fmla="val -16667"/>
              <a:gd name="adj5" fmla="val 278442"/>
              <a:gd name="adj6" fmla="val -44294"/>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a:solidFill>
                  <a:srgbClr val="000000"/>
                </a:solidFill>
              </a:rPr>
              <a:t>Bamboo </a:t>
            </a:r>
          </a:p>
        </p:txBody>
      </p:sp>
      <p:sp>
        <p:nvSpPr>
          <p:cNvPr id="10" name="Line Callout 2 (Accent Bar) 9"/>
          <p:cNvSpPr/>
          <p:nvPr/>
        </p:nvSpPr>
        <p:spPr>
          <a:xfrm>
            <a:off x="7264995" y="2265922"/>
            <a:ext cx="1296144" cy="288032"/>
          </a:xfrm>
          <a:prstGeom prst="accentCallout2">
            <a:avLst>
              <a:gd name="adj1" fmla="val 18750"/>
              <a:gd name="adj2" fmla="val -8333"/>
              <a:gd name="adj3" fmla="val 18750"/>
              <a:gd name="adj4" fmla="val -16667"/>
              <a:gd name="adj5" fmla="val -38004"/>
              <a:gd name="adj6" fmla="val -127714"/>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a:solidFill>
                  <a:srgbClr val="000000"/>
                </a:solidFill>
              </a:rPr>
              <a:t>Koji, Mock</a:t>
            </a:r>
          </a:p>
        </p:txBody>
      </p:sp>
      <p:sp>
        <p:nvSpPr>
          <p:cNvPr id="11" name="Line Callout 2 (Accent Bar) 10"/>
          <p:cNvSpPr/>
          <p:nvPr/>
        </p:nvSpPr>
        <p:spPr>
          <a:xfrm>
            <a:off x="4168651" y="537730"/>
            <a:ext cx="1296144" cy="432048"/>
          </a:xfrm>
          <a:prstGeom prst="accentCallout2">
            <a:avLst>
              <a:gd name="adj1" fmla="val 18750"/>
              <a:gd name="adj2" fmla="val -8333"/>
              <a:gd name="adj3" fmla="val 18750"/>
              <a:gd name="adj4" fmla="val -16667"/>
              <a:gd name="adj5" fmla="val 410865"/>
              <a:gd name="adj6" fmla="val -31490"/>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a:solidFill>
                  <a:srgbClr val="000000"/>
                </a:solidFill>
              </a:rPr>
              <a:t>AIMS/PXE</a:t>
            </a:r>
          </a:p>
          <a:p>
            <a:pPr algn="ctr" eaLnBrk="1" hangingPunct="1">
              <a:defRPr/>
            </a:pPr>
            <a:r>
              <a:rPr lang="en-US" sz="1100" dirty="0">
                <a:solidFill>
                  <a:srgbClr val="000000"/>
                </a:solidFill>
              </a:rPr>
              <a:t>Foreman</a:t>
            </a:r>
          </a:p>
        </p:txBody>
      </p:sp>
      <p:sp>
        <p:nvSpPr>
          <p:cNvPr id="12" name="Line Callout 2 (Accent Bar) 11"/>
          <p:cNvSpPr/>
          <p:nvPr/>
        </p:nvSpPr>
        <p:spPr>
          <a:xfrm>
            <a:off x="4312667" y="2481946"/>
            <a:ext cx="1080120" cy="432048"/>
          </a:xfrm>
          <a:prstGeom prst="accentCallout2">
            <a:avLst>
              <a:gd name="adj1" fmla="val 18750"/>
              <a:gd name="adj2" fmla="val -8333"/>
              <a:gd name="adj3" fmla="val 18750"/>
              <a:gd name="adj4" fmla="val -16667"/>
              <a:gd name="adj5" fmla="val -124257"/>
              <a:gd name="adj6" fmla="val 2424"/>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a:solidFill>
                  <a:srgbClr val="000000"/>
                </a:solidFill>
              </a:rPr>
              <a:t>Yum repo</a:t>
            </a:r>
          </a:p>
          <a:p>
            <a:pPr algn="ctr" eaLnBrk="1" hangingPunct="1">
              <a:defRPr/>
            </a:pPr>
            <a:r>
              <a:rPr lang="en-US" sz="1100" dirty="0">
                <a:solidFill>
                  <a:srgbClr val="000000"/>
                </a:solidFill>
              </a:rPr>
              <a:t>Pulp</a:t>
            </a:r>
          </a:p>
        </p:txBody>
      </p:sp>
      <p:sp>
        <p:nvSpPr>
          <p:cNvPr id="13" name="Line Callout 2 (Accent Bar) 12"/>
          <p:cNvSpPr/>
          <p:nvPr/>
        </p:nvSpPr>
        <p:spPr>
          <a:xfrm>
            <a:off x="218309" y="4138130"/>
            <a:ext cx="1296144" cy="432048"/>
          </a:xfrm>
          <a:prstGeom prst="accentCallout2">
            <a:avLst>
              <a:gd name="adj1" fmla="val 59713"/>
              <a:gd name="adj2" fmla="val 103936"/>
              <a:gd name="adj3" fmla="val 57437"/>
              <a:gd name="adj4" fmla="val 188149"/>
              <a:gd name="adj5" fmla="val -9780"/>
              <a:gd name="adj6" fmla="val 196830"/>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a:solidFill>
                  <a:srgbClr val="000000"/>
                </a:solidFill>
              </a:rPr>
              <a:t>Puppet-DB</a:t>
            </a:r>
          </a:p>
        </p:txBody>
      </p:sp>
      <p:sp>
        <p:nvSpPr>
          <p:cNvPr id="14" name="Line Callout 2 (Accent Bar) 13"/>
          <p:cNvSpPr/>
          <p:nvPr/>
        </p:nvSpPr>
        <p:spPr>
          <a:xfrm>
            <a:off x="3514641" y="33674"/>
            <a:ext cx="1296144" cy="432048"/>
          </a:xfrm>
          <a:prstGeom prst="accentCallout2">
            <a:avLst>
              <a:gd name="adj1" fmla="val 51208"/>
              <a:gd name="adj2" fmla="val -12110"/>
              <a:gd name="adj3" fmla="val 88915"/>
              <a:gd name="adj4" fmla="val -28567"/>
              <a:gd name="adj5" fmla="val 327362"/>
              <a:gd name="adj6" fmla="val -6115"/>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err="1">
                <a:solidFill>
                  <a:srgbClr val="000000"/>
                </a:solidFill>
              </a:rPr>
              <a:t>mcollective</a:t>
            </a:r>
            <a:r>
              <a:rPr lang="en-US" sz="1100" dirty="0">
                <a:solidFill>
                  <a:srgbClr val="000000"/>
                </a:solidFill>
              </a:rPr>
              <a:t>, yum</a:t>
            </a:r>
          </a:p>
        </p:txBody>
      </p:sp>
      <p:sp>
        <p:nvSpPr>
          <p:cNvPr id="15" name="Line Callout 2 (Accent Bar) 14"/>
          <p:cNvSpPr/>
          <p:nvPr/>
        </p:nvSpPr>
        <p:spPr>
          <a:xfrm>
            <a:off x="7120979" y="681746"/>
            <a:ext cx="1296144" cy="288032"/>
          </a:xfrm>
          <a:prstGeom prst="accentCallout2">
            <a:avLst>
              <a:gd name="adj1" fmla="val 18750"/>
              <a:gd name="adj2" fmla="val -8333"/>
              <a:gd name="adj3" fmla="val 18750"/>
              <a:gd name="adj4" fmla="val -16667"/>
              <a:gd name="adj5" fmla="val 273565"/>
              <a:gd name="adj6" fmla="val -74321"/>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a:solidFill>
                  <a:srgbClr val="000000"/>
                </a:solidFill>
              </a:rPr>
              <a:t>JIRA</a:t>
            </a:r>
          </a:p>
        </p:txBody>
      </p:sp>
      <p:sp>
        <p:nvSpPr>
          <p:cNvPr id="16" name="Line Callout 2 (Accent Bar) 15"/>
          <p:cNvSpPr/>
          <p:nvPr/>
        </p:nvSpPr>
        <p:spPr>
          <a:xfrm>
            <a:off x="7264995" y="3736611"/>
            <a:ext cx="1296144" cy="803867"/>
          </a:xfrm>
          <a:prstGeom prst="accentCallout2">
            <a:avLst>
              <a:gd name="adj1" fmla="val 61989"/>
              <a:gd name="adj2" fmla="val -5299"/>
              <a:gd name="adj3" fmla="val 59713"/>
              <a:gd name="adj4" fmla="val -146384"/>
              <a:gd name="adj5" fmla="val -9790"/>
              <a:gd name="adj6" fmla="val -187404"/>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a:solidFill>
                  <a:srgbClr val="000000"/>
                </a:solidFill>
              </a:rPr>
              <a:t>Lemon /</a:t>
            </a:r>
          </a:p>
          <a:p>
            <a:pPr algn="ctr" eaLnBrk="1" hangingPunct="1">
              <a:defRPr/>
            </a:pPr>
            <a:r>
              <a:rPr lang="en-US" sz="1100" dirty="0">
                <a:solidFill>
                  <a:srgbClr val="000000"/>
                </a:solidFill>
              </a:rPr>
              <a:t>Hadoop /</a:t>
            </a:r>
          </a:p>
          <a:p>
            <a:pPr algn="ctr" eaLnBrk="1" hangingPunct="1">
              <a:defRPr/>
            </a:pPr>
            <a:r>
              <a:rPr lang="en-US" sz="1100" dirty="0" err="1">
                <a:solidFill>
                  <a:srgbClr val="000000"/>
                </a:solidFill>
              </a:rPr>
              <a:t>LogStash</a:t>
            </a:r>
            <a:r>
              <a:rPr lang="en-US" sz="1100" dirty="0">
                <a:solidFill>
                  <a:srgbClr val="000000"/>
                </a:solidFill>
              </a:rPr>
              <a:t> /</a:t>
            </a:r>
          </a:p>
          <a:p>
            <a:pPr algn="ctr" eaLnBrk="1" hangingPunct="1">
              <a:defRPr/>
            </a:pPr>
            <a:r>
              <a:rPr lang="en-US" sz="1100" dirty="0" err="1">
                <a:solidFill>
                  <a:srgbClr val="000000"/>
                </a:solidFill>
              </a:rPr>
              <a:t>Kibana</a:t>
            </a:r>
            <a:endParaRPr lang="en-US" sz="1100" dirty="0">
              <a:solidFill>
                <a:srgbClr val="000000"/>
              </a:solidFill>
            </a:endParaRPr>
          </a:p>
        </p:txBody>
      </p:sp>
      <p:sp>
        <p:nvSpPr>
          <p:cNvPr id="17" name="Line Callout 2 (Accent Bar) 16"/>
          <p:cNvSpPr/>
          <p:nvPr/>
        </p:nvSpPr>
        <p:spPr>
          <a:xfrm>
            <a:off x="7409011" y="1617850"/>
            <a:ext cx="1296144" cy="288032"/>
          </a:xfrm>
          <a:prstGeom prst="accentCallout2">
            <a:avLst>
              <a:gd name="adj1" fmla="val 18750"/>
              <a:gd name="adj2" fmla="val -8333"/>
              <a:gd name="adj3" fmla="val 18750"/>
              <a:gd name="adj4" fmla="val -16667"/>
              <a:gd name="adj5" fmla="val 112500"/>
              <a:gd name="adj6" fmla="val -74321"/>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a:solidFill>
                  <a:srgbClr val="000000"/>
                </a:solidFill>
              </a:rPr>
              <a:t>git</a:t>
            </a:r>
            <a:endParaRPr lang="en-US" sz="1100" strike="sngStrike" dirty="0">
              <a:solidFill>
                <a:srgbClr val="000000"/>
              </a:solidFill>
            </a:endParaRPr>
          </a:p>
        </p:txBody>
      </p:sp>
      <p:sp>
        <p:nvSpPr>
          <p:cNvPr id="18" name="Line Callout 2 (Accent Bar) 17"/>
          <p:cNvSpPr/>
          <p:nvPr/>
        </p:nvSpPr>
        <p:spPr>
          <a:xfrm>
            <a:off x="155927" y="994014"/>
            <a:ext cx="1296144" cy="432048"/>
          </a:xfrm>
          <a:prstGeom prst="accentCallout2">
            <a:avLst>
              <a:gd name="adj1" fmla="val 53956"/>
              <a:gd name="adj2" fmla="val 106080"/>
              <a:gd name="adj3" fmla="val 50435"/>
              <a:gd name="adj4" fmla="val 117109"/>
              <a:gd name="adj5" fmla="val 51772"/>
              <a:gd name="adj6" fmla="val 142184"/>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a:solidFill>
                  <a:srgbClr val="000000"/>
                </a:solidFill>
              </a:rPr>
              <a:t>OpenStack </a:t>
            </a:r>
          </a:p>
          <a:p>
            <a:pPr algn="ctr" eaLnBrk="1" hangingPunct="1">
              <a:defRPr/>
            </a:pPr>
            <a:r>
              <a:rPr lang="en-US" sz="1100" dirty="0">
                <a:solidFill>
                  <a:srgbClr val="000000"/>
                </a:solidFill>
              </a:rPr>
              <a:t>Nova</a:t>
            </a:r>
          </a:p>
        </p:txBody>
      </p:sp>
      <p:sp>
        <p:nvSpPr>
          <p:cNvPr id="19" name="Line Callout 2 (Accent Bar) 18"/>
          <p:cNvSpPr/>
          <p:nvPr/>
        </p:nvSpPr>
        <p:spPr>
          <a:xfrm>
            <a:off x="187595" y="3304563"/>
            <a:ext cx="1296144" cy="432048"/>
          </a:xfrm>
          <a:prstGeom prst="accentCallout2">
            <a:avLst>
              <a:gd name="adj1" fmla="val 53956"/>
              <a:gd name="adj2" fmla="val 106080"/>
              <a:gd name="adj3" fmla="val 50435"/>
              <a:gd name="adj4" fmla="val 117109"/>
              <a:gd name="adj5" fmla="val 51113"/>
              <a:gd name="adj6" fmla="val 125395"/>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a:solidFill>
                  <a:srgbClr val="000000"/>
                </a:solidFill>
              </a:rPr>
              <a:t>Hardware database</a:t>
            </a:r>
          </a:p>
        </p:txBody>
      </p:sp>
      <p:sp>
        <p:nvSpPr>
          <p:cNvPr id="20" name="Line Callout 2 (Accent Bar) 19"/>
          <p:cNvSpPr/>
          <p:nvPr/>
        </p:nvSpPr>
        <p:spPr>
          <a:xfrm>
            <a:off x="187595" y="302018"/>
            <a:ext cx="1296144" cy="432048"/>
          </a:xfrm>
          <a:prstGeom prst="accentCallout2">
            <a:avLst>
              <a:gd name="adj1" fmla="val 53956"/>
              <a:gd name="adj2" fmla="val 106080"/>
              <a:gd name="adj3" fmla="val 53183"/>
              <a:gd name="adj4" fmla="val 187657"/>
              <a:gd name="adj5" fmla="val 384354"/>
              <a:gd name="adj6" fmla="val 230140"/>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a:solidFill>
                  <a:srgbClr val="000000"/>
                </a:solidFill>
              </a:rPr>
              <a:t>Puppet</a:t>
            </a:r>
          </a:p>
        </p:txBody>
      </p:sp>
      <p:sp>
        <p:nvSpPr>
          <p:cNvPr id="21" name="Line Callout 2 (Accent Bar) 20"/>
          <p:cNvSpPr/>
          <p:nvPr/>
        </p:nvSpPr>
        <p:spPr>
          <a:xfrm>
            <a:off x="187595" y="2612567"/>
            <a:ext cx="1296144" cy="432048"/>
          </a:xfrm>
          <a:prstGeom prst="accentCallout2">
            <a:avLst>
              <a:gd name="adj1" fmla="val 53956"/>
              <a:gd name="adj2" fmla="val 106080"/>
              <a:gd name="adj3" fmla="val 53184"/>
              <a:gd name="adj4" fmla="val 154674"/>
              <a:gd name="adj5" fmla="val 169963"/>
              <a:gd name="adj6" fmla="val 201737"/>
            </a:avLst>
          </a:prstGeom>
          <a:gradFill flip="none" rotWithShape="1">
            <a:gsLst>
              <a:gs pos="0">
                <a:srgbClr val="800000">
                  <a:alpha val="49000"/>
                </a:srgbClr>
              </a:gs>
              <a:gs pos="100000">
                <a:srgbClr val="FFFFFF"/>
              </a:gs>
            </a:gsLst>
            <a:path path="circle">
              <a:fillToRect l="100000" t="100000"/>
            </a:path>
            <a:tileRect r="-100000" b="-100000"/>
          </a:gradFill>
          <a:ln w="28575" cmpd="sng">
            <a:solidFill>
              <a:srgbClr val="FF0000"/>
            </a:solidFill>
            <a:tailEnd type="triangle"/>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100" dirty="0">
                <a:solidFill>
                  <a:srgbClr val="000000"/>
                </a:solidFill>
              </a:rPr>
              <a:t>Active Directory /</a:t>
            </a:r>
          </a:p>
          <a:p>
            <a:pPr algn="ctr" eaLnBrk="1" hangingPunct="1">
              <a:defRPr/>
            </a:pPr>
            <a:r>
              <a:rPr lang="en-US" sz="1100" dirty="0">
                <a:solidFill>
                  <a:srgbClr val="000000"/>
                </a:solidFill>
              </a:rPr>
              <a:t>LDAP</a:t>
            </a:r>
          </a:p>
        </p:txBody>
      </p:sp>
      <p:sp>
        <p:nvSpPr>
          <p:cNvPr id="4" name="Slide Number Placeholder 3"/>
          <p:cNvSpPr>
            <a:spLocks noGrp="1"/>
          </p:cNvSpPr>
          <p:nvPr>
            <p:ph type="sldNum" sz="quarter" idx="12"/>
          </p:nvPr>
        </p:nvSpPr>
        <p:spPr/>
        <p:txBody>
          <a:bodyPr/>
          <a:lstStyle/>
          <a:p>
            <a:pPr>
              <a:defRPr/>
            </a:pPr>
            <a:fld id="{AC021325-5D5B-4DCB-8D2A-73A045E5A797}" type="slidenum">
              <a:rPr lang="en-US"/>
              <a:pPr>
                <a:defRPr/>
              </a:pPr>
              <a:t>28</a:t>
            </a:fld>
            <a:endParaRPr lang="en-US" dirty="0"/>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183188" y="2030054"/>
            <a:ext cx="3699163" cy="2764991"/>
          </a:xfrm>
        </p:spPr>
        <p:txBody>
          <a:bodyPr/>
          <a:lstStyle/>
          <a:p>
            <a:pPr marL="36513" indent="0">
              <a:buNone/>
            </a:pPr>
            <a:r>
              <a:rPr lang="en-GB" dirty="0" smtClean="0"/>
              <a:t>Is there a better way that doing it all yourself ?</a:t>
            </a:r>
          </a:p>
          <a:p>
            <a:pPr marL="36513" indent="0">
              <a:buNone/>
            </a:pPr>
            <a:endParaRPr lang="en-GB" dirty="0"/>
          </a:p>
          <a:p>
            <a:pPr marL="36513" indent="0">
              <a:buNone/>
            </a:pPr>
            <a:endParaRPr lang="en-GB" dirty="0" smtClean="0"/>
          </a:p>
          <a:p>
            <a:pPr marL="36513" indent="0" algn="r">
              <a:buNone/>
            </a:pPr>
            <a:endParaRPr lang="en-GB" sz="1200" dirty="0" smtClean="0"/>
          </a:p>
          <a:p>
            <a:pPr marL="36513" indent="0" algn="r">
              <a:buNone/>
            </a:pPr>
            <a:endParaRPr lang="en-GB" sz="1200" dirty="0"/>
          </a:p>
          <a:p>
            <a:pPr marL="36513" indent="0" algn="r">
              <a:buNone/>
            </a:pPr>
            <a:endParaRPr lang="en-GB" sz="1200" dirty="0" smtClean="0"/>
          </a:p>
          <a:p>
            <a:pPr marL="36513" indent="0" algn="r">
              <a:buNone/>
            </a:pPr>
            <a:r>
              <a:rPr lang="en-GB" sz="1200" dirty="0" smtClean="0"/>
              <a:t>Source: </a:t>
            </a:r>
            <a:r>
              <a:rPr lang="en-GB" sz="1200" dirty="0" smtClean="0">
                <a:hlinkClick r:id="rId2"/>
              </a:rPr>
              <a:t>IBM</a:t>
            </a:r>
            <a:endParaRPr lang="en-GB" sz="1200" dirty="0"/>
          </a:p>
        </p:txBody>
      </p:sp>
      <p:sp>
        <p:nvSpPr>
          <p:cNvPr id="7" name="Date Placeholder 6"/>
          <p:cNvSpPr>
            <a:spLocks noGrp="1"/>
          </p:cNvSpPr>
          <p:nvPr>
            <p:ph type="dt" sz="half" idx="10"/>
          </p:nvPr>
        </p:nvSpPr>
        <p:spPr/>
        <p:txBody>
          <a:bodyPr/>
          <a:lstStyle/>
          <a:p>
            <a:pPr>
              <a:defRPr/>
            </a:pPr>
            <a:r>
              <a:rPr lang="en-US" smtClean="0"/>
              <a:t>01/09/2014</a:t>
            </a:r>
            <a:endParaRPr lang="en-US" dirty="0"/>
          </a:p>
        </p:txBody>
      </p:sp>
      <p:sp>
        <p:nvSpPr>
          <p:cNvPr id="8" name="Footer Placeholder 7"/>
          <p:cNvSpPr>
            <a:spLocks noGrp="1"/>
          </p:cNvSpPr>
          <p:nvPr>
            <p:ph type="ftr" sz="quarter" idx="11"/>
          </p:nvPr>
        </p:nvSpPr>
        <p:spPr/>
        <p:txBody>
          <a:bodyPr/>
          <a:lstStyle/>
          <a:p>
            <a:pPr>
              <a:defRPr/>
            </a:pPr>
            <a:r>
              <a:rPr lang="en-GB" smtClean="0"/>
              <a:t>LHC Computing : Clouds and Agility</a:t>
            </a:r>
            <a:endParaRPr lang="en-US" dirty="0"/>
          </a:p>
        </p:txBody>
      </p:sp>
      <p:sp>
        <p:nvSpPr>
          <p:cNvPr id="9" name="Slide Number Placeholder 8"/>
          <p:cNvSpPr>
            <a:spLocks noGrp="1"/>
          </p:cNvSpPr>
          <p:nvPr>
            <p:ph type="sldNum" sz="quarter" idx="12"/>
          </p:nvPr>
        </p:nvSpPr>
        <p:spPr/>
        <p:txBody>
          <a:bodyPr/>
          <a:lstStyle/>
          <a:p>
            <a:pPr>
              <a:defRPr/>
            </a:pPr>
            <a:fld id="{B5DFC185-0109-41AD-BE8A-D1E8D7C41489}" type="slidenum">
              <a:rPr lang="en-US" smtClean="0"/>
              <a:pPr>
                <a:defRPr/>
              </a:pPr>
              <a:t>29</a:t>
            </a:fld>
            <a:endParaRPr lang="en-US" dirty="0"/>
          </a:p>
        </p:txBody>
      </p:sp>
      <p:pic>
        <p:nvPicPr>
          <p:cNvPr id="1026" name="Picture 2" descr="http://m.c.lnkd.licdn.com/mpr/mpr/p/7/005/078/213/19656ee.jp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17926" y="332510"/>
            <a:ext cx="5327681" cy="427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49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About Tim</a:t>
            </a:r>
            <a:endParaRPr lang="en-GB" dirty="0"/>
          </a:p>
        </p:txBody>
      </p:sp>
      <p:sp>
        <p:nvSpPr>
          <p:cNvPr id="3" name="Content Placeholder 2"/>
          <p:cNvSpPr>
            <a:spLocks noGrp="1"/>
          </p:cNvSpPr>
          <p:nvPr>
            <p:ph idx="1"/>
          </p:nvPr>
        </p:nvSpPr>
        <p:spPr/>
        <p:txBody>
          <a:bodyPr/>
          <a:lstStyle/>
          <a:p>
            <a:r>
              <a:rPr lang="en-GB" dirty="0" smtClean="0"/>
              <a:t>Runs IT Infrastructure group at CERN</a:t>
            </a:r>
          </a:p>
          <a:p>
            <a:r>
              <a:rPr lang="en-GB" dirty="0" smtClean="0"/>
              <a:t>Previously </a:t>
            </a:r>
            <a:r>
              <a:rPr lang="en-GB" dirty="0" smtClean="0"/>
              <a:t>worked at</a:t>
            </a:r>
          </a:p>
          <a:p>
            <a:pPr lvl="1"/>
            <a:r>
              <a:rPr lang="en-GB" dirty="0" smtClean="0"/>
              <a:t>Deutsche Bank running European Private Banking Infrastructure</a:t>
            </a:r>
          </a:p>
          <a:p>
            <a:pPr lvl="1"/>
            <a:r>
              <a:rPr lang="en-GB" dirty="0" smtClean="0"/>
              <a:t>IBM as a consultant and kernel </a:t>
            </a:r>
            <a:r>
              <a:rPr lang="en-GB" dirty="0" smtClean="0"/>
              <a:t>developer</a:t>
            </a:r>
          </a:p>
          <a:p>
            <a:r>
              <a:rPr lang="en-GB" dirty="0"/>
              <a:t>Member of OpenStack management </a:t>
            </a:r>
            <a:r>
              <a:rPr lang="en-GB" dirty="0" smtClean="0"/>
              <a:t>board</a:t>
            </a:r>
            <a:endParaRPr lang="en-GB" dirty="0"/>
          </a:p>
        </p:txBody>
      </p:sp>
      <p:sp>
        <p:nvSpPr>
          <p:cNvPr id="4" name="Date Placeholder 3"/>
          <p:cNvSpPr>
            <a:spLocks noGrp="1"/>
          </p:cNvSpPr>
          <p:nvPr>
            <p:ph type="dt" sz="half" idx="10"/>
          </p:nvPr>
        </p:nvSpPr>
        <p:spPr/>
        <p:txBody>
          <a:bodyPr/>
          <a:lstStyle/>
          <a:p>
            <a:pPr>
              <a:defRPr/>
            </a:pPr>
            <a:r>
              <a:rPr lang="en-US" smtClean="0"/>
              <a:t>01/09/2014</a:t>
            </a:r>
            <a:endParaRPr lang="en-US" dirty="0"/>
          </a:p>
        </p:txBody>
      </p:sp>
      <p:sp>
        <p:nvSpPr>
          <p:cNvPr id="5" name="Slide Number Placeholder 4"/>
          <p:cNvSpPr>
            <a:spLocks noGrp="1"/>
          </p:cNvSpPr>
          <p:nvPr>
            <p:ph type="sldNum" sz="quarter" idx="12"/>
          </p:nvPr>
        </p:nvSpPr>
        <p:spPr/>
        <p:txBody>
          <a:bodyPr/>
          <a:lstStyle/>
          <a:p>
            <a:pPr>
              <a:defRPr/>
            </a:pPr>
            <a:fld id="{6BA91F98-CA46-49DB-8D9E-426170E7487C}" type="slidenum">
              <a:rPr lang="en-US" smtClean="0"/>
              <a:pPr>
                <a:defRPr/>
              </a:pPr>
              <a:t>3</a:t>
            </a:fld>
            <a:endParaRPr lang="en-US" dirty="0"/>
          </a:p>
        </p:txBody>
      </p:sp>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38146171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Duplication and Divergence</a:t>
            </a:r>
            <a:endParaRPr lang="en-GB" dirty="0"/>
          </a:p>
        </p:txBody>
      </p:sp>
      <p:sp>
        <p:nvSpPr>
          <p:cNvPr id="3" name="Text Placeholder 2"/>
          <p:cNvSpPr>
            <a:spLocks noGrp="1"/>
          </p:cNvSpPr>
          <p:nvPr>
            <p:ph type="body" idx="1"/>
          </p:nvPr>
        </p:nvSpPr>
        <p:spPr>
          <a:xfrm>
            <a:off x="457200" y="3747341"/>
            <a:ext cx="4040188" cy="628650"/>
          </a:xfrm>
        </p:spPr>
        <p:txBody>
          <a:bodyPr/>
          <a:lstStyle/>
          <a:p>
            <a:pPr algn="ctr"/>
            <a:r>
              <a:rPr lang="en-GB" dirty="0" smtClean="0"/>
              <a:t>Service Silos</a:t>
            </a:r>
          </a:p>
        </p:txBody>
      </p:sp>
      <p:sp>
        <p:nvSpPr>
          <p:cNvPr id="4" name="Text Placeholder 3"/>
          <p:cNvSpPr>
            <a:spLocks noGrp="1"/>
          </p:cNvSpPr>
          <p:nvPr>
            <p:ph type="body" sz="half" idx="3"/>
          </p:nvPr>
        </p:nvSpPr>
        <p:spPr>
          <a:xfrm>
            <a:off x="4645026" y="3747341"/>
            <a:ext cx="4041775" cy="628650"/>
          </a:xfrm>
        </p:spPr>
        <p:txBody>
          <a:bodyPr/>
          <a:lstStyle/>
          <a:p>
            <a:pPr algn="ctr"/>
            <a:r>
              <a:rPr lang="en-GB" dirty="0" smtClean="0"/>
              <a:t>Functional Layers</a:t>
            </a:r>
          </a:p>
          <a:p>
            <a:endParaRPr lang="en-GB" dirty="0"/>
          </a:p>
        </p:txBody>
      </p:sp>
      <p:sp>
        <p:nvSpPr>
          <p:cNvPr id="7" name="Date Placeholder 6"/>
          <p:cNvSpPr>
            <a:spLocks noGrp="1"/>
          </p:cNvSpPr>
          <p:nvPr>
            <p:ph type="dt" sz="half" idx="10"/>
          </p:nvPr>
        </p:nvSpPr>
        <p:spPr/>
        <p:txBody>
          <a:bodyPr/>
          <a:lstStyle/>
          <a:p>
            <a:pPr>
              <a:defRPr/>
            </a:pPr>
            <a:r>
              <a:rPr lang="en-US" smtClean="0"/>
              <a:t>01/09/2014</a:t>
            </a:r>
            <a:endParaRPr lang="en-US" dirty="0"/>
          </a:p>
        </p:txBody>
      </p:sp>
      <p:sp>
        <p:nvSpPr>
          <p:cNvPr id="8" name="Footer Placeholder 7"/>
          <p:cNvSpPr>
            <a:spLocks noGrp="1"/>
          </p:cNvSpPr>
          <p:nvPr>
            <p:ph type="ftr" sz="quarter" idx="11"/>
          </p:nvPr>
        </p:nvSpPr>
        <p:spPr/>
        <p:txBody>
          <a:bodyPr/>
          <a:lstStyle/>
          <a:p>
            <a:pPr>
              <a:defRPr/>
            </a:pPr>
            <a:r>
              <a:rPr lang="en-GB" smtClean="0"/>
              <a:t>LHC Computing : Clouds and Agility</a:t>
            </a:r>
            <a:endParaRPr lang="en-US" dirty="0"/>
          </a:p>
        </p:txBody>
      </p:sp>
      <p:sp>
        <p:nvSpPr>
          <p:cNvPr id="9" name="Slide Number Placeholder 8"/>
          <p:cNvSpPr>
            <a:spLocks noGrp="1"/>
          </p:cNvSpPr>
          <p:nvPr>
            <p:ph type="sldNum" sz="quarter" idx="12"/>
          </p:nvPr>
        </p:nvSpPr>
        <p:spPr/>
        <p:txBody>
          <a:bodyPr/>
          <a:lstStyle/>
          <a:p>
            <a:pPr>
              <a:defRPr/>
            </a:pPr>
            <a:fld id="{B5DFC185-0109-41AD-BE8A-D1E8D7C41489}" type="slidenum">
              <a:rPr lang="en-US" smtClean="0"/>
              <a:pPr>
                <a:defRPr/>
              </a:pPr>
              <a:t>30</a:t>
            </a:fld>
            <a:endParaRPr lang="en-US" dirty="0"/>
          </a:p>
        </p:txBody>
      </p:sp>
      <p:sp>
        <p:nvSpPr>
          <p:cNvPr id="10" name="Rectangle 9"/>
          <p:cNvSpPr/>
          <p:nvPr/>
        </p:nvSpPr>
        <p:spPr>
          <a:xfrm>
            <a:off x="633046" y="2875082"/>
            <a:ext cx="3736731" cy="386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accent6"/>
                </a:solidFill>
              </a:rPr>
              <a:t>Network</a:t>
            </a:r>
            <a:endParaRPr lang="en-GB" b="1" dirty="0">
              <a:solidFill>
                <a:schemeClr val="accent6"/>
              </a:solidFill>
            </a:endParaRPr>
          </a:p>
        </p:txBody>
      </p:sp>
      <p:sp>
        <p:nvSpPr>
          <p:cNvPr id="11" name="Rectangle 10"/>
          <p:cNvSpPr/>
          <p:nvPr/>
        </p:nvSpPr>
        <p:spPr>
          <a:xfrm>
            <a:off x="633046" y="2449690"/>
            <a:ext cx="2480255" cy="386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accent6"/>
                </a:solidFill>
              </a:rPr>
              <a:t>Hardware Facilities</a:t>
            </a:r>
            <a:endParaRPr lang="en-GB" b="1" dirty="0">
              <a:solidFill>
                <a:schemeClr val="accent6"/>
              </a:solidFill>
            </a:endParaRPr>
          </a:p>
        </p:txBody>
      </p:sp>
      <p:sp>
        <p:nvSpPr>
          <p:cNvPr id="21" name="Rectangle 20"/>
          <p:cNvSpPr/>
          <p:nvPr/>
        </p:nvSpPr>
        <p:spPr>
          <a:xfrm>
            <a:off x="653860" y="1552498"/>
            <a:ext cx="500627" cy="3533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633047" y="1063867"/>
            <a:ext cx="553915" cy="1317123"/>
          </a:xfrm>
          <a:prstGeom prst="rect">
            <a:avLst/>
          </a:prstGeom>
          <a:ln w="34925">
            <a:solidFill>
              <a:schemeClr val="accent1">
                <a:lumMod val="25000"/>
              </a:schemeClr>
            </a:solidFill>
          </a:ln>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1200000" rev="0"/>
              </a:camera>
              <a:lightRig rig="threePt" dir="t"/>
            </a:scene3d>
          </a:bodyPr>
          <a:lstStyle/>
          <a:p>
            <a:pPr algn="ctr"/>
            <a:endParaRPr lang="en-GB" b="1" dirty="0">
              <a:solidFill>
                <a:schemeClr val="accent6"/>
              </a:solidFill>
            </a:endParaRPr>
          </a:p>
        </p:txBody>
      </p:sp>
      <p:sp>
        <p:nvSpPr>
          <p:cNvPr id="22" name="Rectangle 21"/>
          <p:cNvSpPr/>
          <p:nvPr/>
        </p:nvSpPr>
        <p:spPr>
          <a:xfrm>
            <a:off x="659691" y="1982867"/>
            <a:ext cx="500627" cy="329507"/>
          </a:xfrm>
          <a:prstGeom prst="rect">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p:cNvSpPr/>
          <p:nvPr/>
        </p:nvSpPr>
        <p:spPr>
          <a:xfrm>
            <a:off x="659691" y="1590983"/>
            <a:ext cx="500627" cy="329507"/>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23"/>
          <p:cNvSpPr/>
          <p:nvPr/>
        </p:nvSpPr>
        <p:spPr>
          <a:xfrm>
            <a:off x="659691" y="1194615"/>
            <a:ext cx="500627" cy="32950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TextBox 24"/>
          <p:cNvSpPr txBox="1"/>
          <p:nvPr/>
        </p:nvSpPr>
        <p:spPr>
          <a:xfrm rot="5400000">
            <a:off x="287775" y="1574095"/>
            <a:ext cx="1244458" cy="369332"/>
          </a:xfrm>
          <a:prstGeom prst="rect">
            <a:avLst/>
          </a:prstGeom>
          <a:noFill/>
        </p:spPr>
        <p:txBody>
          <a:bodyPr wrap="square" rtlCol="0">
            <a:spAutoFit/>
          </a:bodyPr>
          <a:lstStyle/>
          <a:p>
            <a:r>
              <a:rPr lang="en-GB" b="1" dirty="0" smtClean="0"/>
              <a:t>Storage</a:t>
            </a:r>
            <a:endParaRPr lang="en-GB" b="1" dirty="0"/>
          </a:p>
        </p:txBody>
      </p:sp>
      <p:sp>
        <p:nvSpPr>
          <p:cNvPr id="29" name="Rectangle 28"/>
          <p:cNvSpPr/>
          <p:nvPr/>
        </p:nvSpPr>
        <p:spPr>
          <a:xfrm>
            <a:off x="1279253" y="1559220"/>
            <a:ext cx="500627" cy="3533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ectangle 29"/>
          <p:cNvSpPr/>
          <p:nvPr/>
        </p:nvSpPr>
        <p:spPr>
          <a:xfrm>
            <a:off x="1258440" y="1070589"/>
            <a:ext cx="553915" cy="1317123"/>
          </a:xfrm>
          <a:prstGeom prst="rect">
            <a:avLst/>
          </a:prstGeom>
          <a:ln w="34925">
            <a:solidFill>
              <a:schemeClr val="accent6"/>
            </a:solidFill>
          </a:ln>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1200000" rev="0"/>
              </a:camera>
              <a:lightRig rig="threePt" dir="t"/>
            </a:scene3d>
          </a:bodyPr>
          <a:lstStyle/>
          <a:p>
            <a:pPr algn="ctr"/>
            <a:endParaRPr lang="en-GB" b="1" dirty="0">
              <a:solidFill>
                <a:schemeClr val="accent6"/>
              </a:solidFill>
            </a:endParaRPr>
          </a:p>
        </p:txBody>
      </p:sp>
      <p:sp>
        <p:nvSpPr>
          <p:cNvPr id="31" name="Rectangle 30"/>
          <p:cNvSpPr/>
          <p:nvPr/>
        </p:nvSpPr>
        <p:spPr>
          <a:xfrm>
            <a:off x="1285084" y="1989589"/>
            <a:ext cx="500627" cy="329507"/>
          </a:xfrm>
          <a:prstGeom prst="rect">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p:cNvSpPr/>
          <p:nvPr/>
        </p:nvSpPr>
        <p:spPr>
          <a:xfrm>
            <a:off x="1285084" y="1597705"/>
            <a:ext cx="500627" cy="329507"/>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tangle 32"/>
          <p:cNvSpPr/>
          <p:nvPr/>
        </p:nvSpPr>
        <p:spPr>
          <a:xfrm>
            <a:off x="1285084" y="1201337"/>
            <a:ext cx="500627" cy="32950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TextBox 33"/>
          <p:cNvSpPr txBox="1"/>
          <p:nvPr/>
        </p:nvSpPr>
        <p:spPr>
          <a:xfrm rot="5400000">
            <a:off x="913168" y="1580817"/>
            <a:ext cx="1244458" cy="369332"/>
          </a:xfrm>
          <a:prstGeom prst="rect">
            <a:avLst/>
          </a:prstGeom>
          <a:noFill/>
        </p:spPr>
        <p:txBody>
          <a:bodyPr wrap="square" rtlCol="0">
            <a:spAutoFit/>
          </a:bodyPr>
          <a:lstStyle/>
          <a:p>
            <a:r>
              <a:rPr lang="en-GB" b="1" dirty="0" smtClean="0"/>
              <a:t>Compute</a:t>
            </a:r>
            <a:endParaRPr lang="en-GB" b="1" dirty="0"/>
          </a:p>
        </p:txBody>
      </p:sp>
      <p:sp>
        <p:nvSpPr>
          <p:cNvPr id="36" name="Rectangle 35"/>
          <p:cNvSpPr/>
          <p:nvPr/>
        </p:nvSpPr>
        <p:spPr>
          <a:xfrm>
            <a:off x="1900553" y="1565942"/>
            <a:ext cx="500627" cy="3533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tangle 36"/>
          <p:cNvSpPr/>
          <p:nvPr/>
        </p:nvSpPr>
        <p:spPr>
          <a:xfrm>
            <a:off x="1879740" y="1077311"/>
            <a:ext cx="553915" cy="1317123"/>
          </a:xfrm>
          <a:prstGeom prst="rect">
            <a:avLst/>
          </a:prstGeom>
          <a:ln w="34925">
            <a:solidFill>
              <a:schemeClr val="accent6"/>
            </a:solidFill>
          </a:ln>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1200000" rev="0"/>
              </a:camera>
              <a:lightRig rig="threePt" dir="t"/>
            </a:scene3d>
          </a:bodyPr>
          <a:lstStyle/>
          <a:p>
            <a:pPr algn="ctr"/>
            <a:endParaRPr lang="en-GB" b="1" dirty="0">
              <a:solidFill>
                <a:schemeClr val="accent6"/>
              </a:solidFill>
            </a:endParaRPr>
          </a:p>
        </p:txBody>
      </p:sp>
      <p:sp>
        <p:nvSpPr>
          <p:cNvPr id="38" name="Rectangle 37"/>
          <p:cNvSpPr/>
          <p:nvPr/>
        </p:nvSpPr>
        <p:spPr>
          <a:xfrm>
            <a:off x="1906384" y="1996311"/>
            <a:ext cx="500627" cy="329507"/>
          </a:xfrm>
          <a:prstGeom prst="rect">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Rectangle 38"/>
          <p:cNvSpPr/>
          <p:nvPr/>
        </p:nvSpPr>
        <p:spPr>
          <a:xfrm>
            <a:off x="1906384" y="1604427"/>
            <a:ext cx="500627" cy="329507"/>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Rectangle 39"/>
          <p:cNvSpPr/>
          <p:nvPr/>
        </p:nvSpPr>
        <p:spPr>
          <a:xfrm>
            <a:off x="1906384" y="1208059"/>
            <a:ext cx="500627" cy="32950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TextBox 40"/>
          <p:cNvSpPr txBox="1"/>
          <p:nvPr/>
        </p:nvSpPr>
        <p:spPr>
          <a:xfrm rot="5400000">
            <a:off x="1534468" y="1587539"/>
            <a:ext cx="1244458" cy="369332"/>
          </a:xfrm>
          <a:prstGeom prst="rect">
            <a:avLst/>
          </a:prstGeom>
          <a:noFill/>
        </p:spPr>
        <p:txBody>
          <a:bodyPr wrap="square" rtlCol="0">
            <a:spAutoFit/>
          </a:bodyPr>
          <a:lstStyle/>
          <a:p>
            <a:r>
              <a:rPr lang="en-GB" b="1" dirty="0" smtClean="0"/>
              <a:t>Windows</a:t>
            </a:r>
            <a:endParaRPr lang="en-GB" b="1" dirty="0"/>
          </a:p>
        </p:txBody>
      </p:sp>
      <p:sp>
        <p:nvSpPr>
          <p:cNvPr id="43" name="Rectangle 42"/>
          <p:cNvSpPr/>
          <p:nvPr/>
        </p:nvSpPr>
        <p:spPr>
          <a:xfrm>
            <a:off x="2544080" y="1559220"/>
            <a:ext cx="500627" cy="3533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Rectangle 43"/>
          <p:cNvSpPr/>
          <p:nvPr/>
        </p:nvSpPr>
        <p:spPr>
          <a:xfrm>
            <a:off x="2523267" y="1070589"/>
            <a:ext cx="553915" cy="1317123"/>
          </a:xfrm>
          <a:prstGeom prst="rect">
            <a:avLst/>
          </a:prstGeom>
          <a:ln w="34925">
            <a:solidFill>
              <a:schemeClr val="accent6"/>
            </a:solidFill>
          </a:ln>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1200000" rev="0"/>
              </a:camera>
              <a:lightRig rig="threePt" dir="t"/>
            </a:scene3d>
          </a:bodyPr>
          <a:lstStyle/>
          <a:p>
            <a:pPr algn="ctr"/>
            <a:endParaRPr lang="en-GB" b="1" dirty="0">
              <a:solidFill>
                <a:schemeClr val="accent6"/>
              </a:solidFill>
            </a:endParaRPr>
          </a:p>
        </p:txBody>
      </p:sp>
      <p:sp>
        <p:nvSpPr>
          <p:cNvPr id="45" name="Rectangle 44"/>
          <p:cNvSpPr/>
          <p:nvPr/>
        </p:nvSpPr>
        <p:spPr>
          <a:xfrm>
            <a:off x="2549911" y="1989589"/>
            <a:ext cx="500627" cy="329507"/>
          </a:xfrm>
          <a:prstGeom prst="rect">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Rectangle 45"/>
          <p:cNvSpPr/>
          <p:nvPr/>
        </p:nvSpPr>
        <p:spPr>
          <a:xfrm>
            <a:off x="2549911" y="1597705"/>
            <a:ext cx="500627" cy="329507"/>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Rectangle 46"/>
          <p:cNvSpPr/>
          <p:nvPr/>
        </p:nvSpPr>
        <p:spPr>
          <a:xfrm>
            <a:off x="2549911" y="1201337"/>
            <a:ext cx="500627" cy="32950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TextBox 47"/>
          <p:cNvSpPr txBox="1"/>
          <p:nvPr/>
        </p:nvSpPr>
        <p:spPr>
          <a:xfrm rot="5400000">
            <a:off x="2177995" y="1580817"/>
            <a:ext cx="1244458" cy="369332"/>
          </a:xfrm>
          <a:prstGeom prst="rect">
            <a:avLst/>
          </a:prstGeom>
          <a:noFill/>
        </p:spPr>
        <p:txBody>
          <a:bodyPr wrap="square" rtlCol="0">
            <a:spAutoFit/>
          </a:bodyPr>
          <a:lstStyle/>
          <a:p>
            <a:r>
              <a:rPr lang="en-GB" b="1" dirty="0" smtClean="0"/>
              <a:t>Web</a:t>
            </a:r>
            <a:endParaRPr lang="en-GB" b="1" dirty="0"/>
          </a:p>
        </p:txBody>
      </p:sp>
      <p:sp>
        <p:nvSpPr>
          <p:cNvPr id="50" name="Rectangle 49"/>
          <p:cNvSpPr/>
          <p:nvPr/>
        </p:nvSpPr>
        <p:spPr>
          <a:xfrm>
            <a:off x="3183871" y="1552498"/>
            <a:ext cx="500627" cy="3533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Rectangle 50"/>
          <p:cNvSpPr/>
          <p:nvPr/>
        </p:nvSpPr>
        <p:spPr>
          <a:xfrm>
            <a:off x="3163058" y="1063867"/>
            <a:ext cx="553915" cy="1772684"/>
          </a:xfrm>
          <a:prstGeom prst="rect">
            <a:avLst/>
          </a:prstGeom>
          <a:ln w="34925">
            <a:solidFill>
              <a:schemeClr val="accent6"/>
            </a:solidFill>
          </a:ln>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1200000" rev="0"/>
              </a:camera>
              <a:lightRig rig="threePt" dir="t"/>
            </a:scene3d>
          </a:bodyPr>
          <a:lstStyle/>
          <a:p>
            <a:pPr algn="ctr"/>
            <a:endParaRPr lang="en-GB" b="1" dirty="0">
              <a:solidFill>
                <a:schemeClr val="accent6"/>
              </a:solidFill>
            </a:endParaRPr>
          </a:p>
        </p:txBody>
      </p:sp>
      <p:sp>
        <p:nvSpPr>
          <p:cNvPr id="52" name="Rectangle 51"/>
          <p:cNvSpPr/>
          <p:nvPr/>
        </p:nvSpPr>
        <p:spPr>
          <a:xfrm>
            <a:off x="3189702" y="1982867"/>
            <a:ext cx="500627" cy="329507"/>
          </a:xfrm>
          <a:prstGeom prst="rect">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Rectangle 52"/>
          <p:cNvSpPr/>
          <p:nvPr/>
        </p:nvSpPr>
        <p:spPr>
          <a:xfrm>
            <a:off x="3189702" y="1590983"/>
            <a:ext cx="500627" cy="329507"/>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Rectangle 53"/>
          <p:cNvSpPr/>
          <p:nvPr/>
        </p:nvSpPr>
        <p:spPr>
          <a:xfrm>
            <a:off x="3189702" y="1194615"/>
            <a:ext cx="500627" cy="32950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TextBox 54"/>
          <p:cNvSpPr txBox="1"/>
          <p:nvPr/>
        </p:nvSpPr>
        <p:spPr>
          <a:xfrm rot="5400000">
            <a:off x="2658663" y="1733218"/>
            <a:ext cx="1562704" cy="369332"/>
          </a:xfrm>
          <a:prstGeom prst="rect">
            <a:avLst/>
          </a:prstGeom>
          <a:noFill/>
        </p:spPr>
        <p:txBody>
          <a:bodyPr wrap="square" rtlCol="0">
            <a:spAutoFit/>
          </a:bodyPr>
          <a:lstStyle/>
          <a:p>
            <a:r>
              <a:rPr lang="en-GB" b="1" dirty="0" smtClean="0"/>
              <a:t>Database</a:t>
            </a:r>
            <a:endParaRPr lang="en-GB" b="1" dirty="0"/>
          </a:p>
        </p:txBody>
      </p:sp>
      <p:sp>
        <p:nvSpPr>
          <p:cNvPr id="56" name="Rectangle 55"/>
          <p:cNvSpPr/>
          <p:nvPr/>
        </p:nvSpPr>
        <p:spPr>
          <a:xfrm>
            <a:off x="3191952" y="2467064"/>
            <a:ext cx="500627" cy="329507"/>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Rectangle 57"/>
          <p:cNvSpPr/>
          <p:nvPr/>
        </p:nvSpPr>
        <p:spPr>
          <a:xfrm>
            <a:off x="3802491" y="1558084"/>
            <a:ext cx="500627" cy="3533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Rectangle 58"/>
          <p:cNvSpPr/>
          <p:nvPr/>
        </p:nvSpPr>
        <p:spPr>
          <a:xfrm>
            <a:off x="3781678" y="1069453"/>
            <a:ext cx="553915" cy="1772684"/>
          </a:xfrm>
          <a:prstGeom prst="rect">
            <a:avLst/>
          </a:prstGeom>
          <a:ln w="34925">
            <a:solidFill>
              <a:schemeClr val="accent6"/>
            </a:solidFill>
          </a:ln>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1200000" rev="0"/>
              </a:camera>
              <a:lightRig rig="threePt" dir="t"/>
            </a:scene3d>
          </a:bodyPr>
          <a:lstStyle/>
          <a:p>
            <a:pPr algn="ctr"/>
            <a:endParaRPr lang="en-GB" b="1" dirty="0">
              <a:solidFill>
                <a:schemeClr val="accent6"/>
              </a:solidFill>
            </a:endParaRPr>
          </a:p>
        </p:txBody>
      </p:sp>
      <p:sp>
        <p:nvSpPr>
          <p:cNvPr id="60" name="Rectangle 59"/>
          <p:cNvSpPr/>
          <p:nvPr/>
        </p:nvSpPr>
        <p:spPr>
          <a:xfrm>
            <a:off x="3808322" y="1988453"/>
            <a:ext cx="500627" cy="329507"/>
          </a:xfrm>
          <a:prstGeom prst="rect">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Rectangle 60"/>
          <p:cNvSpPr/>
          <p:nvPr/>
        </p:nvSpPr>
        <p:spPr>
          <a:xfrm>
            <a:off x="3808322" y="1596569"/>
            <a:ext cx="500627" cy="329507"/>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Rectangle 61"/>
          <p:cNvSpPr/>
          <p:nvPr/>
        </p:nvSpPr>
        <p:spPr>
          <a:xfrm>
            <a:off x="3808322" y="1200201"/>
            <a:ext cx="500627" cy="32950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TextBox 62"/>
          <p:cNvSpPr txBox="1"/>
          <p:nvPr/>
        </p:nvSpPr>
        <p:spPr>
          <a:xfrm rot="5400000">
            <a:off x="3277283" y="1738804"/>
            <a:ext cx="1562704" cy="369332"/>
          </a:xfrm>
          <a:prstGeom prst="rect">
            <a:avLst/>
          </a:prstGeom>
          <a:noFill/>
        </p:spPr>
        <p:txBody>
          <a:bodyPr wrap="square" rtlCol="0">
            <a:spAutoFit/>
          </a:bodyPr>
          <a:lstStyle/>
          <a:p>
            <a:r>
              <a:rPr lang="en-GB" b="1" dirty="0" smtClean="0"/>
              <a:t>Custom</a:t>
            </a:r>
            <a:endParaRPr lang="en-GB" b="1" dirty="0"/>
          </a:p>
        </p:txBody>
      </p:sp>
      <p:sp>
        <p:nvSpPr>
          <p:cNvPr id="64" name="Rectangle 63"/>
          <p:cNvSpPr/>
          <p:nvPr/>
        </p:nvSpPr>
        <p:spPr>
          <a:xfrm>
            <a:off x="3810572" y="2472650"/>
            <a:ext cx="500627" cy="329507"/>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5" name="Rectangle 64"/>
          <p:cNvSpPr/>
          <p:nvPr/>
        </p:nvSpPr>
        <p:spPr>
          <a:xfrm>
            <a:off x="4762622" y="2875082"/>
            <a:ext cx="3736731" cy="386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accent6"/>
                </a:solidFill>
              </a:rPr>
              <a:t>Network</a:t>
            </a:r>
            <a:endParaRPr lang="en-GB" b="1" dirty="0">
              <a:solidFill>
                <a:schemeClr val="accent6"/>
              </a:solidFill>
            </a:endParaRPr>
          </a:p>
        </p:txBody>
      </p:sp>
      <p:sp>
        <p:nvSpPr>
          <p:cNvPr id="66" name="Rectangle 65"/>
          <p:cNvSpPr/>
          <p:nvPr/>
        </p:nvSpPr>
        <p:spPr>
          <a:xfrm>
            <a:off x="4760296" y="2419701"/>
            <a:ext cx="3739057" cy="386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accent6"/>
                </a:solidFill>
              </a:rPr>
              <a:t>Hardware Facilities</a:t>
            </a:r>
            <a:endParaRPr lang="en-GB" b="1" dirty="0">
              <a:solidFill>
                <a:schemeClr val="accent6"/>
              </a:solidFill>
            </a:endParaRPr>
          </a:p>
        </p:txBody>
      </p:sp>
      <p:sp>
        <p:nvSpPr>
          <p:cNvPr id="67" name="Rectangle 66"/>
          <p:cNvSpPr/>
          <p:nvPr/>
        </p:nvSpPr>
        <p:spPr>
          <a:xfrm>
            <a:off x="4760295" y="1987246"/>
            <a:ext cx="3739057" cy="386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accent6"/>
                </a:solidFill>
              </a:rPr>
              <a:t>Infrastructure as a Service</a:t>
            </a:r>
            <a:endParaRPr lang="en-GB" b="1" dirty="0">
              <a:solidFill>
                <a:schemeClr val="accent6"/>
              </a:solidFill>
            </a:endParaRPr>
          </a:p>
        </p:txBody>
      </p:sp>
      <p:sp>
        <p:nvSpPr>
          <p:cNvPr id="68" name="Rectangle 67"/>
          <p:cNvSpPr/>
          <p:nvPr/>
        </p:nvSpPr>
        <p:spPr>
          <a:xfrm>
            <a:off x="6532685" y="1521306"/>
            <a:ext cx="1968994" cy="3868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solidFill>
                  <a:schemeClr val="accent6"/>
                </a:solidFill>
              </a:rPr>
              <a:t>Platform as a Service</a:t>
            </a:r>
            <a:endParaRPr lang="en-GB" sz="1200" b="1" dirty="0">
              <a:solidFill>
                <a:schemeClr val="accent6"/>
              </a:solidFill>
            </a:endParaRPr>
          </a:p>
        </p:txBody>
      </p:sp>
      <p:sp>
        <p:nvSpPr>
          <p:cNvPr id="69" name="Rectangle 68"/>
          <p:cNvSpPr/>
          <p:nvPr/>
        </p:nvSpPr>
        <p:spPr>
          <a:xfrm>
            <a:off x="4774926" y="1077311"/>
            <a:ext cx="553915" cy="856623"/>
          </a:xfrm>
          <a:prstGeom prst="rect">
            <a:avLst/>
          </a:prstGeom>
          <a:ln w="34925">
            <a:solidFill>
              <a:schemeClr val="accent6"/>
            </a:solidFill>
          </a:ln>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1200000" rev="0"/>
              </a:camera>
              <a:lightRig rig="threePt" dir="t"/>
            </a:scene3d>
          </a:bodyPr>
          <a:lstStyle/>
          <a:p>
            <a:pPr algn="ctr"/>
            <a:endParaRPr lang="en-GB" b="1" dirty="0">
              <a:solidFill>
                <a:schemeClr val="accent6"/>
              </a:solidFill>
            </a:endParaRPr>
          </a:p>
        </p:txBody>
      </p:sp>
      <p:sp>
        <p:nvSpPr>
          <p:cNvPr id="71" name="Rectangle 70"/>
          <p:cNvSpPr/>
          <p:nvPr/>
        </p:nvSpPr>
        <p:spPr>
          <a:xfrm>
            <a:off x="4804175" y="1534091"/>
            <a:ext cx="500627" cy="329507"/>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2" name="Rectangle 71"/>
          <p:cNvSpPr/>
          <p:nvPr/>
        </p:nvSpPr>
        <p:spPr>
          <a:xfrm>
            <a:off x="4804175" y="1172891"/>
            <a:ext cx="500627" cy="32950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3" name="TextBox 72"/>
          <p:cNvSpPr txBox="1"/>
          <p:nvPr/>
        </p:nvSpPr>
        <p:spPr>
          <a:xfrm rot="5400000">
            <a:off x="4710865" y="1383677"/>
            <a:ext cx="713622" cy="246221"/>
          </a:xfrm>
          <a:prstGeom prst="rect">
            <a:avLst/>
          </a:prstGeom>
          <a:noFill/>
        </p:spPr>
        <p:txBody>
          <a:bodyPr wrap="square" rtlCol="0">
            <a:spAutoFit/>
          </a:bodyPr>
          <a:lstStyle/>
          <a:p>
            <a:r>
              <a:rPr lang="en-GB" sz="1000" b="1" dirty="0" smtClean="0"/>
              <a:t>Storage</a:t>
            </a:r>
            <a:endParaRPr lang="en-GB" sz="1000" b="1" dirty="0"/>
          </a:p>
        </p:txBody>
      </p:sp>
      <p:sp>
        <p:nvSpPr>
          <p:cNvPr id="76" name="Rectangle 75"/>
          <p:cNvSpPr/>
          <p:nvPr/>
        </p:nvSpPr>
        <p:spPr>
          <a:xfrm>
            <a:off x="5405182" y="1077311"/>
            <a:ext cx="553915" cy="856623"/>
          </a:xfrm>
          <a:prstGeom prst="rect">
            <a:avLst/>
          </a:prstGeom>
          <a:ln w="34925">
            <a:solidFill>
              <a:schemeClr val="accent6"/>
            </a:solidFill>
          </a:ln>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1200000" rev="0"/>
              </a:camera>
              <a:lightRig rig="threePt" dir="t"/>
            </a:scene3d>
          </a:bodyPr>
          <a:lstStyle/>
          <a:p>
            <a:pPr algn="ctr"/>
            <a:endParaRPr lang="en-GB" b="1" dirty="0">
              <a:solidFill>
                <a:schemeClr val="accent6"/>
              </a:solidFill>
            </a:endParaRPr>
          </a:p>
        </p:txBody>
      </p:sp>
      <p:sp>
        <p:nvSpPr>
          <p:cNvPr id="77" name="Rectangle 76"/>
          <p:cNvSpPr/>
          <p:nvPr/>
        </p:nvSpPr>
        <p:spPr>
          <a:xfrm>
            <a:off x="5434431" y="1534091"/>
            <a:ext cx="500627" cy="329507"/>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 name="Rectangle 77"/>
          <p:cNvSpPr/>
          <p:nvPr/>
        </p:nvSpPr>
        <p:spPr>
          <a:xfrm>
            <a:off x="5434431" y="1172891"/>
            <a:ext cx="500627" cy="32950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 name="TextBox 78"/>
          <p:cNvSpPr txBox="1"/>
          <p:nvPr/>
        </p:nvSpPr>
        <p:spPr>
          <a:xfrm rot="5400000">
            <a:off x="5323747" y="1382743"/>
            <a:ext cx="738644" cy="246221"/>
          </a:xfrm>
          <a:prstGeom prst="rect">
            <a:avLst/>
          </a:prstGeom>
          <a:noFill/>
        </p:spPr>
        <p:txBody>
          <a:bodyPr wrap="square" rtlCol="0">
            <a:spAutoFit/>
          </a:bodyPr>
          <a:lstStyle/>
          <a:p>
            <a:r>
              <a:rPr lang="en-GB" sz="1000" b="1" dirty="0" smtClean="0"/>
              <a:t>Compute</a:t>
            </a:r>
            <a:endParaRPr lang="en-GB" sz="1000" b="1" dirty="0"/>
          </a:p>
        </p:txBody>
      </p:sp>
      <p:sp>
        <p:nvSpPr>
          <p:cNvPr id="81" name="Rectangle 80"/>
          <p:cNvSpPr/>
          <p:nvPr/>
        </p:nvSpPr>
        <p:spPr>
          <a:xfrm>
            <a:off x="6035438" y="1070589"/>
            <a:ext cx="553915" cy="856623"/>
          </a:xfrm>
          <a:prstGeom prst="rect">
            <a:avLst/>
          </a:prstGeom>
          <a:ln w="34925">
            <a:solidFill>
              <a:schemeClr val="accent6"/>
            </a:solidFill>
          </a:ln>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1200000" rev="0"/>
              </a:camera>
              <a:lightRig rig="threePt" dir="t"/>
            </a:scene3d>
          </a:bodyPr>
          <a:lstStyle/>
          <a:p>
            <a:pPr algn="ctr"/>
            <a:endParaRPr lang="en-GB" b="1" dirty="0">
              <a:solidFill>
                <a:schemeClr val="accent6"/>
              </a:solidFill>
            </a:endParaRPr>
          </a:p>
        </p:txBody>
      </p:sp>
      <p:sp>
        <p:nvSpPr>
          <p:cNvPr id="82" name="Rectangle 81"/>
          <p:cNvSpPr/>
          <p:nvPr/>
        </p:nvSpPr>
        <p:spPr>
          <a:xfrm>
            <a:off x="6064687" y="1527369"/>
            <a:ext cx="500627" cy="329507"/>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3" name="Rectangle 82"/>
          <p:cNvSpPr/>
          <p:nvPr/>
        </p:nvSpPr>
        <p:spPr>
          <a:xfrm>
            <a:off x="6064687" y="1166169"/>
            <a:ext cx="500627" cy="32950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4" name="TextBox 83"/>
          <p:cNvSpPr txBox="1"/>
          <p:nvPr/>
        </p:nvSpPr>
        <p:spPr>
          <a:xfrm rot="5400000">
            <a:off x="5904417" y="1393180"/>
            <a:ext cx="759520" cy="246221"/>
          </a:xfrm>
          <a:prstGeom prst="rect">
            <a:avLst/>
          </a:prstGeom>
          <a:noFill/>
        </p:spPr>
        <p:txBody>
          <a:bodyPr wrap="square" rtlCol="0">
            <a:spAutoFit/>
          </a:bodyPr>
          <a:lstStyle/>
          <a:p>
            <a:r>
              <a:rPr lang="en-GB" sz="1000" b="1" dirty="0" smtClean="0"/>
              <a:t>Windows</a:t>
            </a:r>
            <a:endParaRPr lang="en-GB" sz="1000" b="1" dirty="0"/>
          </a:p>
        </p:txBody>
      </p:sp>
      <p:sp>
        <p:nvSpPr>
          <p:cNvPr id="85" name="Rectangle 84"/>
          <p:cNvSpPr/>
          <p:nvPr/>
        </p:nvSpPr>
        <p:spPr>
          <a:xfrm>
            <a:off x="6647991" y="1071447"/>
            <a:ext cx="553915" cy="413057"/>
          </a:xfrm>
          <a:prstGeom prst="rect">
            <a:avLst/>
          </a:prstGeom>
          <a:ln w="34925">
            <a:solidFill>
              <a:schemeClr val="accent6"/>
            </a:solidFill>
          </a:ln>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1200000" rev="0"/>
              </a:camera>
              <a:lightRig rig="threePt" dir="t"/>
            </a:scene3d>
          </a:bodyPr>
          <a:lstStyle/>
          <a:p>
            <a:pPr algn="ctr"/>
            <a:endParaRPr lang="en-GB" b="1" dirty="0">
              <a:solidFill>
                <a:schemeClr val="accent6"/>
              </a:solidFill>
            </a:endParaRPr>
          </a:p>
        </p:txBody>
      </p:sp>
      <p:sp>
        <p:nvSpPr>
          <p:cNvPr id="86" name="Rectangle 85"/>
          <p:cNvSpPr/>
          <p:nvPr/>
        </p:nvSpPr>
        <p:spPr>
          <a:xfrm>
            <a:off x="6677240" y="1167027"/>
            <a:ext cx="500627" cy="18718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8" name="Rectangle 87"/>
          <p:cNvSpPr/>
          <p:nvPr/>
        </p:nvSpPr>
        <p:spPr>
          <a:xfrm>
            <a:off x="7266021" y="1073551"/>
            <a:ext cx="553915" cy="413057"/>
          </a:xfrm>
          <a:prstGeom prst="rect">
            <a:avLst/>
          </a:prstGeom>
          <a:ln w="34925">
            <a:solidFill>
              <a:schemeClr val="accent6"/>
            </a:solidFill>
          </a:ln>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1200000" rev="0"/>
              </a:camera>
              <a:lightRig rig="threePt" dir="t"/>
            </a:scene3d>
          </a:bodyPr>
          <a:lstStyle/>
          <a:p>
            <a:pPr algn="ctr"/>
            <a:endParaRPr lang="en-GB" b="1" dirty="0">
              <a:solidFill>
                <a:schemeClr val="accent6"/>
              </a:solidFill>
            </a:endParaRPr>
          </a:p>
        </p:txBody>
      </p:sp>
      <p:sp>
        <p:nvSpPr>
          <p:cNvPr id="89" name="Rectangle 88"/>
          <p:cNvSpPr/>
          <p:nvPr/>
        </p:nvSpPr>
        <p:spPr>
          <a:xfrm>
            <a:off x="7295270" y="1169131"/>
            <a:ext cx="500627" cy="18718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0" name="Rectangle 89"/>
          <p:cNvSpPr/>
          <p:nvPr/>
        </p:nvSpPr>
        <p:spPr>
          <a:xfrm>
            <a:off x="7878574" y="1077311"/>
            <a:ext cx="553915" cy="413057"/>
          </a:xfrm>
          <a:prstGeom prst="rect">
            <a:avLst/>
          </a:prstGeom>
          <a:ln w="34925">
            <a:solidFill>
              <a:schemeClr val="accent6"/>
            </a:solidFill>
          </a:ln>
        </p:spPr>
        <p:style>
          <a:lnRef idx="1">
            <a:schemeClr val="accent1"/>
          </a:lnRef>
          <a:fillRef idx="3">
            <a:schemeClr val="accent1"/>
          </a:fillRef>
          <a:effectRef idx="2">
            <a:schemeClr val="accent1"/>
          </a:effectRef>
          <a:fontRef idx="minor">
            <a:schemeClr val="lt1"/>
          </a:fontRef>
        </p:style>
        <p:txBody>
          <a:bodyPr vert="vert270" rtlCol="0" anchor="ctr">
            <a:scene3d>
              <a:camera prst="orthographicFront">
                <a:rot lat="0" lon="1200000" rev="0"/>
              </a:camera>
              <a:lightRig rig="threePt" dir="t"/>
            </a:scene3d>
          </a:bodyPr>
          <a:lstStyle/>
          <a:p>
            <a:pPr algn="ctr"/>
            <a:endParaRPr lang="en-GB" b="1" dirty="0">
              <a:solidFill>
                <a:schemeClr val="accent6"/>
              </a:solidFill>
            </a:endParaRPr>
          </a:p>
        </p:txBody>
      </p:sp>
      <p:sp>
        <p:nvSpPr>
          <p:cNvPr id="91" name="Rectangle 90"/>
          <p:cNvSpPr/>
          <p:nvPr/>
        </p:nvSpPr>
        <p:spPr>
          <a:xfrm>
            <a:off x="7907823" y="1172891"/>
            <a:ext cx="500627" cy="18718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502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GB" dirty="0" smtClean="0"/>
              <a:t>Service Models</a:t>
            </a:r>
            <a:endParaRPr lang="en-GB" dirty="0"/>
          </a:p>
        </p:txBody>
      </p:sp>
      <p:sp>
        <p:nvSpPr>
          <p:cNvPr id="4" name="Date Placeholder 3"/>
          <p:cNvSpPr>
            <a:spLocks noGrp="1"/>
          </p:cNvSpPr>
          <p:nvPr>
            <p:ph type="dt" sz="quarter" idx="10"/>
          </p:nvPr>
        </p:nvSpPr>
        <p:spPr/>
        <p:txBody>
          <a:bodyPr/>
          <a:lstStyle/>
          <a:p>
            <a:pPr>
              <a:defRPr/>
            </a:pPr>
            <a:r>
              <a:rPr lang="en-US" smtClean="0"/>
              <a:t>01/09/2014</a:t>
            </a:r>
            <a:endParaRPr lang="en-US" dirty="0"/>
          </a:p>
        </p:txBody>
      </p:sp>
      <p:sp>
        <p:nvSpPr>
          <p:cNvPr id="6" name="Slide Number Placeholder 5"/>
          <p:cNvSpPr>
            <a:spLocks noGrp="1"/>
          </p:cNvSpPr>
          <p:nvPr>
            <p:ph type="sldNum" sz="quarter" idx="12"/>
          </p:nvPr>
        </p:nvSpPr>
        <p:spPr/>
        <p:txBody>
          <a:bodyPr/>
          <a:lstStyle/>
          <a:p>
            <a:pPr>
              <a:defRPr/>
            </a:pPr>
            <a:fld id="{83CF98F4-EC4E-4DFE-B238-985738A8E5ED}" type="slidenum">
              <a:rPr lang="en-US"/>
              <a:pPr>
                <a:defRPr/>
              </a:pPr>
              <a:t>31</a:t>
            </a:fld>
            <a:endParaRPr lang="en-US" dirty="0"/>
          </a:p>
        </p:txBody>
      </p:sp>
      <p:pic>
        <p:nvPicPr>
          <p:cNvPr id="62470" name="Picture 2" descr="avatar for Cloudsc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9088" y="34925"/>
            <a:ext cx="110648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13" y="847725"/>
            <a:ext cx="2136775" cy="1708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3" y="2759075"/>
            <a:ext cx="2179637" cy="1743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3" name="TextBox 16"/>
          <p:cNvSpPr txBox="1">
            <a:spLocks noChangeArrowheads="1"/>
          </p:cNvSpPr>
          <p:nvPr/>
        </p:nvSpPr>
        <p:spPr bwMode="auto">
          <a:xfrm>
            <a:off x="2300288" y="1112838"/>
            <a:ext cx="58562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GB"/>
              <a:t>Pets are given names like pussinboots.cern.ch </a:t>
            </a:r>
          </a:p>
          <a:p>
            <a:pPr eaLnBrk="1" hangingPunct="1">
              <a:buFont typeface="Arial" panose="020B0604020202020204" pitchFamily="34" charset="0"/>
              <a:buChar char="•"/>
            </a:pPr>
            <a:r>
              <a:rPr lang="en-GB"/>
              <a:t>They are unique, lovingly hand raised and cared for</a:t>
            </a:r>
          </a:p>
          <a:p>
            <a:pPr eaLnBrk="1" hangingPunct="1">
              <a:buFont typeface="Arial" panose="020B0604020202020204" pitchFamily="34" charset="0"/>
              <a:buChar char="•"/>
            </a:pPr>
            <a:r>
              <a:rPr lang="en-GB"/>
              <a:t>When they get ill, you nurse them back to health</a:t>
            </a:r>
          </a:p>
        </p:txBody>
      </p:sp>
      <p:sp>
        <p:nvSpPr>
          <p:cNvPr id="62474" name="TextBox 17"/>
          <p:cNvSpPr txBox="1">
            <a:spLocks noChangeArrowheads="1"/>
          </p:cNvSpPr>
          <p:nvPr/>
        </p:nvSpPr>
        <p:spPr bwMode="auto">
          <a:xfrm>
            <a:off x="2335213" y="3149600"/>
            <a:ext cx="58562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GB"/>
              <a:t>Cattle are given numbers like vm0042.cern.ch</a:t>
            </a:r>
          </a:p>
          <a:p>
            <a:pPr eaLnBrk="1" hangingPunct="1">
              <a:buFont typeface="Arial" panose="020B0604020202020204" pitchFamily="34" charset="0"/>
              <a:buChar char="•"/>
            </a:pPr>
            <a:r>
              <a:rPr lang="en-GB"/>
              <a:t>They are almost identical to other cattle</a:t>
            </a:r>
          </a:p>
          <a:p>
            <a:pPr eaLnBrk="1" hangingPunct="1">
              <a:buFont typeface="Arial" panose="020B0604020202020204" pitchFamily="34" charset="0"/>
              <a:buChar char="•"/>
            </a:pPr>
            <a:r>
              <a:rPr lang="en-GB"/>
              <a:t>When they get ill, you get another one</a:t>
            </a:r>
          </a:p>
        </p:txBody>
      </p:sp>
      <p:sp>
        <p:nvSpPr>
          <p:cNvPr id="3" name="Footer Placeholder 2"/>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39723647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smtClean="0"/>
              <a:t>Configuration Management</a:t>
            </a:r>
          </a:p>
        </p:txBody>
      </p:sp>
      <p:sp>
        <p:nvSpPr>
          <p:cNvPr id="3" name="Content Placeholder 2"/>
          <p:cNvSpPr>
            <a:spLocks noGrp="1"/>
          </p:cNvSpPr>
          <p:nvPr>
            <p:ph idx="1"/>
          </p:nvPr>
        </p:nvSpPr>
        <p:spPr/>
        <p:txBody>
          <a:bodyPr/>
          <a:lstStyle/>
          <a:p>
            <a:pPr>
              <a:defRPr/>
            </a:pPr>
            <a:r>
              <a:rPr lang="en-GB" sz="1800" dirty="0">
                <a:ea typeface="MS PGothic" panose="020B0600070205080204" pitchFamily="34" charset="-128"/>
              </a:rPr>
              <a:t>Puppet</a:t>
            </a:r>
          </a:p>
          <a:p>
            <a:pPr lvl="1">
              <a:defRPr/>
            </a:pPr>
            <a:r>
              <a:rPr lang="en-GB" sz="1500" dirty="0">
                <a:ea typeface="MS PGothic" panose="020B0600070205080204" pitchFamily="34" charset="-128"/>
              </a:rPr>
              <a:t>Describe your server configuration with software and configuration files</a:t>
            </a:r>
          </a:p>
          <a:p>
            <a:pPr lvl="1">
              <a:defRPr/>
            </a:pPr>
            <a:r>
              <a:rPr lang="en-GB" sz="1500" dirty="0">
                <a:ea typeface="MS PGothic" panose="020B0600070205080204" pitchFamily="34" charset="-128"/>
              </a:rPr>
              <a:t>Repeat as needed for N hosts</a:t>
            </a:r>
          </a:p>
          <a:p>
            <a:pPr lvl="1">
              <a:defRPr/>
            </a:pPr>
            <a:r>
              <a:rPr lang="en-GB" sz="1500" dirty="0">
                <a:ea typeface="MS PGothic" panose="020B0600070205080204" pitchFamily="34" charset="-128"/>
              </a:rPr>
              <a:t>Used widely elsewhere e.g. ATLAS online, HEP </a:t>
            </a:r>
            <a:r>
              <a:rPr lang="en-GB" sz="1500" dirty="0" smtClean="0">
                <a:ea typeface="MS PGothic" panose="020B0600070205080204" pitchFamily="34" charset="-128"/>
              </a:rPr>
              <a:t>sites, Google, Facebook, …</a:t>
            </a:r>
            <a:endParaRPr lang="en-GB" sz="1500" dirty="0">
              <a:ea typeface="MS PGothic" panose="020B0600070205080204" pitchFamily="34" charset="-128"/>
            </a:endParaRPr>
          </a:p>
          <a:p>
            <a:pPr lvl="1">
              <a:defRPr/>
            </a:pPr>
            <a:r>
              <a:rPr lang="en-GB" sz="1500" dirty="0" err="1">
                <a:ea typeface="MS PGothic" panose="020B0600070205080204" pitchFamily="34" charset="-128"/>
              </a:rPr>
              <a:t>Puppetforge</a:t>
            </a:r>
            <a:r>
              <a:rPr lang="en-GB" sz="1500" dirty="0">
                <a:ea typeface="MS PGothic" panose="020B0600070205080204" pitchFamily="34" charset="-128"/>
              </a:rPr>
              <a:t> provides many standard modules</a:t>
            </a:r>
          </a:p>
          <a:p>
            <a:pPr>
              <a:defRPr/>
            </a:pPr>
            <a:r>
              <a:rPr lang="en-GB" sz="1800" dirty="0">
                <a:ea typeface="MS PGothic" panose="020B0600070205080204" pitchFamily="34" charset="-128"/>
              </a:rPr>
              <a:t>Foreman</a:t>
            </a:r>
          </a:p>
          <a:p>
            <a:pPr lvl="1">
              <a:defRPr/>
            </a:pPr>
            <a:r>
              <a:rPr lang="en-GB" sz="1500" dirty="0">
                <a:ea typeface="MS PGothic" panose="020B0600070205080204" pitchFamily="34" charset="-128"/>
              </a:rPr>
              <a:t>GUI to browse Puppet state</a:t>
            </a:r>
          </a:p>
          <a:p>
            <a:pPr lvl="1">
              <a:defRPr/>
            </a:pPr>
            <a:r>
              <a:rPr lang="en-GB" sz="1500" dirty="0">
                <a:ea typeface="MS PGothic" panose="020B0600070205080204" pitchFamily="34" charset="-128"/>
              </a:rPr>
              <a:t>Provides parameters for different host groups</a:t>
            </a:r>
          </a:p>
          <a:p>
            <a:pPr>
              <a:defRPr/>
            </a:pPr>
            <a:r>
              <a:rPr lang="en-GB" sz="1800" dirty="0" err="1">
                <a:ea typeface="MS PGothic" panose="020B0600070205080204" pitchFamily="34" charset="-128"/>
              </a:rPr>
              <a:t>PuppetDB</a:t>
            </a:r>
            <a:endParaRPr lang="en-GB" sz="1800" dirty="0">
              <a:ea typeface="MS PGothic" panose="020B0600070205080204" pitchFamily="34" charset="-128"/>
            </a:endParaRPr>
          </a:p>
          <a:p>
            <a:pPr lvl="1">
              <a:defRPr/>
            </a:pPr>
            <a:r>
              <a:rPr lang="en-GB" sz="1500" dirty="0" err="1">
                <a:ea typeface="MS PGothic" panose="020B0600070205080204" pitchFamily="34" charset="-128"/>
              </a:rPr>
              <a:t>Datawarehouse</a:t>
            </a:r>
            <a:r>
              <a:rPr lang="en-GB" sz="1500" dirty="0">
                <a:ea typeface="MS PGothic" panose="020B0600070205080204" pitchFamily="34" charset="-128"/>
              </a:rPr>
              <a:t> for configuration</a:t>
            </a:r>
          </a:p>
          <a:p>
            <a:pPr marL="0" indent="0">
              <a:buNone/>
              <a:defRPr/>
            </a:pPr>
            <a:endParaRPr lang="en-GB" sz="1800" dirty="0">
              <a:ea typeface="MS PGothic" panose="020B0600070205080204" pitchFamily="34" charset="-128"/>
            </a:endParaRPr>
          </a:p>
        </p:txBody>
      </p:sp>
      <p:sp>
        <p:nvSpPr>
          <p:cNvPr id="1843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861AA"/>
              </a:buClr>
              <a:buChar char="•"/>
              <a:defRPr sz="21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lr>
                <a:schemeClr val="accent2"/>
              </a:buClr>
              <a:buFont typeface="Arial" panose="020B0604020202020204" pitchFamily="34" charset="0"/>
              <a:buChar char="–"/>
              <a:defRPr sz="18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GB" altLang="en-US" sz="1050" smtClean="0">
                <a:solidFill>
                  <a:srgbClr val="3861AA"/>
                </a:solidFill>
              </a:rPr>
              <a:t>LHC Computing : Clouds and Agility</a:t>
            </a:r>
            <a:endParaRPr lang="en-US" altLang="en-US" sz="1050">
              <a:solidFill>
                <a:srgbClr val="3861AA"/>
              </a:solidFill>
            </a:endParaRPr>
          </a:p>
        </p:txBody>
      </p:sp>
      <p:sp>
        <p:nvSpPr>
          <p:cNvPr id="2" name="Date Placeholder 1"/>
          <p:cNvSpPr>
            <a:spLocks noGrp="1"/>
          </p:cNvSpPr>
          <p:nvPr>
            <p:ph type="dt" sz="half" idx="10"/>
          </p:nvPr>
        </p:nvSpPr>
        <p:spPr/>
        <p:txBody>
          <a:bodyPr/>
          <a:lstStyle/>
          <a:p>
            <a:pPr>
              <a:defRPr/>
            </a:pPr>
            <a:r>
              <a:rPr lang="en-US" smtClean="0"/>
              <a:t>01/09/2014</a:t>
            </a:r>
            <a:endParaRPr lang="en-US" dirty="0"/>
          </a:p>
        </p:txBody>
      </p:sp>
      <p:sp>
        <p:nvSpPr>
          <p:cNvPr id="4" name="Slide Number Placeholder 3"/>
          <p:cNvSpPr>
            <a:spLocks noGrp="1"/>
          </p:cNvSpPr>
          <p:nvPr>
            <p:ph type="sldNum" sz="quarter" idx="12"/>
          </p:nvPr>
        </p:nvSpPr>
        <p:spPr/>
        <p:txBody>
          <a:bodyPr/>
          <a:lstStyle/>
          <a:p>
            <a:pPr>
              <a:defRPr/>
            </a:pPr>
            <a:fld id="{6BA91F98-CA46-49DB-8D9E-426170E7487C}" type="slidenum">
              <a:rPr lang="en-US" smtClean="0"/>
              <a:pPr>
                <a:defRPr/>
              </a:pPr>
              <a:t>32</a:t>
            </a:fld>
            <a:endParaRPr lang="en-US" dirty="0"/>
          </a:p>
        </p:txBody>
      </p:sp>
    </p:spTree>
    <p:extLst>
      <p:ext uri="{BB962C8B-B14F-4D97-AF65-F5344CB8AC3E}">
        <p14:creationId xmlns:p14="http://schemas.microsoft.com/office/powerpoint/2010/main" val="3764058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is code</a:t>
            </a:r>
            <a:endParaRPr lang="en-US" dirty="0"/>
          </a:p>
        </p:txBody>
      </p:sp>
      <p:sp>
        <p:nvSpPr>
          <p:cNvPr id="3" name="Content Placeholder 2"/>
          <p:cNvSpPr>
            <a:spLocks noGrp="1"/>
          </p:cNvSpPr>
          <p:nvPr>
            <p:ph idx="1"/>
          </p:nvPr>
        </p:nvSpPr>
        <p:spPr/>
        <p:txBody>
          <a:bodyPr/>
          <a:lstStyle/>
          <a:p>
            <a:r>
              <a:rPr lang="en-US" dirty="0" smtClean="0"/>
              <a:t>Each module and </a:t>
            </a:r>
            <a:r>
              <a:rPr lang="en-US" dirty="0" err="1" smtClean="0"/>
              <a:t>hostgroup</a:t>
            </a:r>
            <a:r>
              <a:rPr lang="en-US" dirty="0" smtClean="0"/>
              <a:t> is a </a:t>
            </a:r>
            <a:r>
              <a:rPr lang="en-US" dirty="0" err="1" smtClean="0"/>
              <a:t>git</a:t>
            </a:r>
            <a:r>
              <a:rPr lang="en-US" dirty="0" smtClean="0"/>
              <a:t> repository, but it drives configuration</a:t>
            </a:r>
          </a:p>
          <a:p>
            <a:r>
              <a:rPr lang="en-US" dirty="0" smtClean="0"/>
              <a:t>It’s code, treat it like code, run it like a software project</a:t>
            </a:r>
          </a:p>
          <a:p>
            <a:r>
              <a:rPr lang="en-US" dirty="0" smtClean="0"/>
              <a:t>A running service is configured by many modules, with different groups developing them</a:t>
            </a:r>
          </a:p>
          <a:p>
            <a:r>
              <a:rPr lang="en-US" dirty="0" smtClean="0"/>
              <a:t>Need to manage risk and throughput</a:t>
            </a:r>
          </a:p>
          <a:p>
            <a:r>
              <a:rPr lang="en-US" dirty="0" smtClean="0"/>
              <a:t>Throughput and stability isn’t a 0-sum game</a:t>
            </a:r>
            <a:endParaRPr lang="en-US" dirty="0"/>
          </a:p>
        </p:txBody>
      </p:sp>
      <p:sp>
        <p:nvSpPr>
          <p:cNvPr id="4" name="Date Placeholder 3"/>
          <p:cNvSpPr>
            <a:spLocks noGrp="1"/>
          </p:cNvSpPr>
          <p:nvPr>
            <p:ph type="dt" sz="half" idx="4294967295"/>
          </p:nvPr>
        </p:nvSpPr>
        <p:spPr>
          <a:xfrm>
            <a:off x="3370001" y="4771783"/>
            <a:ext cx="1600200" cy="273844"/>
          </a:xfrm>
          <a:prstGeom prst="rect">
            <a:avLst/>
          </a:prstGeom>
        </p:spPr>
        <p:txBody>
          <a:bodyPr/>
          <a:lstStyle/>
          <a:p>
            <a:r>
              <a:rPr lang="en-US" smtClean="0"/>
              <a:t>01/09/2014</a:t>
            </a:r>
            <a:endParaRPr lang="en-US" dirty="0"/>
          </a:p>
        </p:txBody>
      </p:sp>
      <p:sp>
        <p:nvSpPr>
          <p:cNvPr id="5" name="Footer Placeholder 4"/>
          <p:cNvSpPr>
            <a:spLocks noGrp="1"/>
          </p:cNvSpPr>
          <p:nvPr>
            <p:ph type="ftr" sz="quarter" idx="4294967295"/>
          </p:nvPr>
        </p:nvSpPr>
        <p:spPr>
          <a:xfrm>
            <a:off x="5030067" y="4767263"/>
            <a:ext cx="2171700" cy="273844"/>
          </a:xfrm>
          <a:prstGeom prst="rect">
            <a:avLst/>
          </a:prstGeom>
        </p:spPr>
        <p:txBody>
          <a:bodyPr/>
          <a:lstStyle/>
          <a:p>
            <a:r>
              <a:rPr lang="en-GB" smtClean="0"/>
              <a:t>LHC Computing : Clouds and Agility</a:t>
            </a:r>
            <a:endParaRPr lang="en-US" dirty="0"/>
          </a:p>
        </p:txBody>
      </p:sp>
      <p:sp>
        <p:nvSpPr>
          <p:cNvPr id="6" name="Slide Number Placeholder 5"/>
          <p:cNvSpPr>
            <a:spLocks noGrp="1"/>
          </p:cNvSpPr>
          <p:nvPr>
            <p:ph type="sldNum" sz="quarter" idx="4294967295"/>
          </p:nvPr>
        </p:nvSpPr>
        <p:spPr>
          <a:xfrm>
            <a:off x="7282032" y="4767263"/>
            <a:ext cx="376068" cy="273844"/>
          </a:xfrm>
          <a:prstGeom prst="rect">
            <a:avLst/>
          </a:prstGeom>
        </p:spPr>
        <p:txBody>
          <a:bodyPr/>
          <a:lstStyle/>
          <a:p>
            <a:fld id="{17918391-D411-FE40-AAD7-861AE5233E0E}" type="slidenum">
              <a:rPr lang="en-US" smtClean="0"/>
              <a:pPr/>
              <a:t>33</a:t>
            </a:fld>
            <a:endParaRPr lang="en-US" dirty="0"/>
          </a:p>
        </p:txBody>
      </p:sp>
    </p:spTree>
    <p:extLst>
      <p:ext uri="{BB962C8B-B14F-4D97-AF65-F5344CB8AC3E}">
        <p14:creationId xmlns:p14="http://schemas.microsoft.com/office/powerpoint/2010/main" val="22715209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Rate of change</a:t>
            </a:r>
            <a:endParaRPr lang="en-US" dirty="0"/>
          </a:p>
        </p:txBody>
      </p:sp>
      <p:sp>
        <p:nvSpPr>
          <p:cNvPr id="3" name="Content Placeholder 2"/>
          <p:cNvSpPr>
            <a:spLocks noGrp="1"/>
          </p:cNvSpPr>
          <p:nvPr>
            <p:ph idx="1"/>
          </p:nvPr>
        </p:nvSpPr>
        <p:spPr>
          <a:xfrm>
            <a:off x="5330245" y="1073801"/>
            <a:ext cx="3743044" cy="1750361"/>
          </a:xfrm>
        </p:spPr>
        <p:txBody>
          <a:bodyPr/>
          <a:lstStyle/>
          <a:p>
            <a:r>
              <a:rPr lang="en-US" sz="2400" dirty="0" smtClean="0"/>
              <a:t>By default changes flow </a:t>
            </a:r>
            <a:r>
              <a:rPr lang="en-US" sz="2400" u="sng" dirty="0" smtClean="0"/>
              <a:t>individually</a:t>
            </a:r>
            <a:r>
              <a:rPr lang="en-US" sz="2400" dirty="0" smtClean="0"/>
              <a:t> into QA</a:t>
            </a:r>
          </a:p>
          <a:p>
            <a:r>
              <a:rPr lang="en-US" sz="2400" dirty="0" smtClean="0"/>
              <a:t>Changes flow </a:t>
            </a:r>
            <a:r>
              <a:rPr lang="en-US" sz="2400" u="sng" dirty="0" smtClean="0"/>
              <a:t>individually</a:t>
            </a:r>
            <a:r>
              <a:rPr lang="en-US" sz="2400" dirty="0" smtClean="0"/>
              <a:t> into Prod after successful QA</a:t>
            </a:r>
          </a:p>
          <a:p>
            <a:r>
              <a:rPr lang="en-US" sz="2400" dirty="0" smtClean="0"/>
              <a:t>Production is always moving</a:t>
            </a:r>
          </a:p>
          <a:p>
            <a:endParaRPr lang="en-US" dirty="0"/>
          </a:p>
        </p:txBody>
      </p:sp>
      <p:sp>
        <p:nvSpPr>
          <p:cNvPr id="4" name="Date Placeholder 3"/>
          <p:cNvSpPr>
            <a:spLocks noGrp="1"/>
          </p:cNvSpPr>
          <p:nvPr>
            <p:ph type="dt" sz="half" idx="4294967295"/>
          </p:nvPr>
        </p:nvSpPr>
        <p:spPr>
          <a:xfrm>
            <a:off x="3370001" y="4771783"/>
            <a:ext cx="1600200" cy="273844"/>
          </a:xfrm>
          <a:prstGeom prst="rect">
            <a:avLst/>
          </a:prstGeom>
        </p:spPr>
        <p:txBody>
          <a:bodyPr/>
          <a:lstStyle/>
          <a:p>
            <a:r>
              <a:rPr lang="en-US" smtClean="0"/>
              <a:t>01/09/2014</a:t>
            </a:r>
            <a:endParaRPr lang="en-US" dirty="0"/>
          </a:p>
        </p:txBody>
      </p:sp>
      <p:sp>
        <p:nvSpPr>
          <p:cNvPr id="5" name="Footer Placeholder 4"/>
          <p:cNvSpPr>
            <a:spLocks noGrp="1"/>
          </p:cNvSpPr>
          <p:nvPr>
            <p:ph type="ftr" sz="quarter" idx="4294967295"/>
          </p:nvPr>
        </p:nvSpPr>
        <p:spPr>
          <a:xfrm>
            <a:off x="5030067" y="4767263"/>
            <a:ext cx="2171700" cy="273844"/>
          </a:xfrm>
          <a:prstGeom prst="rect">
            <a:avLst/>
          </a:prstGeom>
        </p:spPr>
        <p:txBody>
          <a:bodyPr/>
          <a:lstStyle/>
          <a:p>
            <a:r>
              <a:rPr lang="en-GB" smtClean="0"/>
              <a:t>LHC Computing : Clouds and Agility</a:t>
            </a:r>
            <a:endParaRPr lang="en-US" dirty="0"/>
          </a:p>
        </p:txBody>
      </p:sp>
      <p:sp>
        <p:nvSpPr>
          <p:cNvPr id="6" name="Slide Number Placeholder 5"/>
          <p:cNvSpPr>
            <a:spLocks noGrp="1"/>
          </p:cNvSpPr>
          <p:nvPr>
            <p:ph type="sldNum" sz="quarter" idx="4294967295"/>
          </p:nvPr>
        </p:nvSpPr>
        <p:spPr>
          <a:xfrm>
            <a:off x="7282032" y="4767263"/>
            <a:ext cx="376068" cy="273844"/>
          </a:xfrm>
          <a:prstGeom prst="rect">
            <a:avLst/>
          </a:prstGeom>
        </p:spPr>
        <p:txBody>
          <a:bodyPr/>
          <a:lstStyle/>
          <a:p>
            <a:fld id="{17918391-D411-FE40-AAD7-861AE5233E0E}" type="slidenum">
              <a:rPr lang="en-US" smtClean="0"/>
              <a:pPr/>
              <a:t>34</a:t>
            </a:fld>
            <a:endParaRPr lang="en-US" dirty="0"/>
          </a:p>
        </p:txBody>
      </p:sp>
      <p:pic>
        <p:nvPicPr>
          <p:cNvPr id="8" name="Picture 7"/>
          <p:cNvPicPr>
            <a:picLocks noChangeAspect="1"/>
          </p:cNvPicPr>
          <p:nvPr/>
        </p:nvPicPr>
        <p:blipFill>
          <a:blip r:embed="rId2"/>
          <a:stretch>
            <a:fillRect/>
          </a:stretch>
        </p:blipFill>
        <p:spPr>
          <a:xfrm>
            <a:off x="681353" y="1642197"/>
            <a:ext cx="4029075" cy="2009775"/>
          </a:xfrm>
          <a:prstGeom prst="rect">
            <a:avLst/>
          </a:prstGeom>
        </p:spPr>
      </p:pic>
    </p:spTree>
    <p:extLst>
      <p:ext uri="{BB962C8B-B14F-4D97-AF65-F5344CB8AC3E}">
        <p14:creationId xmlns:p14="http://schemas.microsoft.com/office/powerpoint/2010/main" val="33510480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Canaries</a:t>
            </a:r>
            <a:endParaRPr lang="en-US" dirty="0"/>
          </a:p>
        </p:txBody>
      </p:sp>
      <p:sp>
        <p:nvSpPr>
          <p:cNvPr id="3" name="Content Placeholder 2"/>
          <p:cNvSpPr>
            <a:spLocks noGrp="1"/>
          </p:cNvSpPr>
          <p:nvPr>
            <p:ph sz="half" idx="1"/>
          </p:nvPr>
        </p:nvSpPr>
        <p:spPr/>
        <p:txBody>
          <a:bodyPr/>
          <a:lstStyle/>
          <a:p>
            <a:r>
              <a:rPr lang="en-US" dirty="0" smtClean="0"/>
              <a:t>To manage rate of change, essential to detect failures</a:t>
            </a:r>
          </a:p>
          <a:p>
            <a:r>
              <a:rPr lang="en-US" dirty="0" smtClean="0"/>
              <a:t>“Canary” machines are exposed to changes sooner than other machines in service</a:t>
            </a:r>
          </a:p>
          <a:p>
            <a:r>
              <a:rPr lang="en-US" dirty="0" smtClean="0"/>
              <a:t>Can use “QA” or delayed production</a:t>
            </a:r>
            <a:endParaRPr lang="en-US" dirty="0"/>
          </a:p>
        </p:txBody>
      </p:sp>
      <p:pic>
        <p:nvPicPr>
          <p:cNvPr id="8" name="Content Placeholder 7"/>
          <p:cNvPicPr>
            <a:picLocks noGrp="1" noChangeAspect="1"/>
          </p:cNvPicPr>
          <p:nvPr>
            <p:ph sz="half" idx="2"/>
          </p:nvPr>
        </p:nvPicPr>
        <p:blipFill>
          <a:blip r:embed="rId2"/>
          <a:srcRect t="-29707" b="-29707"/>
          <a:stretch>
            <a:fillRect/>
          </a:stretch>
        </p:blipFill>
        <p:spPr/>
      </p:pic>
      <p:sp>
        <p:nvSpPr>
          <p:cNvPr id="5" name="Date Placeholder 4"/>
          <p:cNvSpPr>
            <a:spLocks noGrp="1"/>
          </p:cNvSpPr>
          <p:nvPr>
            <p:ph type="dt" sz="half" idx="10"/>
          </p:nvPr>
        </p:nvSpPr>
        <p:spPr/>
        <p:txBody>
          <a:bodyPr/>
          <a:lstStyle/>
          <a:p>
            <a:r>
              <a:rPr lang="en-US" smtClean="0"/>
              <a:t>01/09/2014</a:t>
            </a:r>
            <a:endParaRPr lang="en-US" dirty="0"/>
          </a:p>
        </p:txBody>
      </p:sp>
      <p:sp>
        <p:nvSpPr>
          <p:cNvPr id="6" name="Footer Placeholder 5"/>
          <p:cNvSpPr>
            <a:spLocks noGrp="1"/>
          </p:cNvSpPr>
          <p:nvPr>
            <p:ph type="ftr" sz="quarter" idx="4294967295"/>
          </p:nvPr>
        </p:nvSpPr>
        <p:spPr>
          <a:xfrm>
            <a:off x="5030067" y="4767263"/>
            <a:ext cx="2171700" cy="273844"/>
          </a:xfrm>
          <a:prstGeom prst="rect">
            <a:avLst/>
          </a:prstGeom>
        </p:spPr>
        <p:txBody>
          <a:bodyPr/>
          <a:lstStyle/>
          <a:p>
            <a:r>
              <a:rPr lang="en-GB" smtClean="0"/>
              <a:t>LHC Computing : Clouds and Agility</a:t>
            </a:r>
            <a:endParaRPr lang="en-US" dirty="0"/>
          </a:p>
        </p:txBody>
      </p:sp>
      <p:sp>
        <p:nvSpPr>
          <p:cNvPr id="7" name="Slide Number Placeholder 6"/>
          <p:cNvSpPr>
            <a:spLocks noGrp="1"/>
          </p:cNvSpPr>
          <p:nvPr>
            <p:ph type="sldNum" sz="quarter" idx="4294967295"/>
          </p:nvPr>
        </p:nvSpPr>
        <p:spPr>
          <a:xfrm>
            <a:off x="7282032" y="4767263"/>
            <a:ext cx="376068" cy="273844"/>
          </a:xfrm>
          <a:prstGeom prst="rect">
            <a:avLst/>
          </a:prstGeom>
        </p:spPr>
        <p:txBody>
          <a:bodyPr/>
          <a:lstStyle/>
          <a:p>
            <a:fld id="{17918391-D411-FE40-AAD7-861AE5233E0E}" type="slidenum">
              <a:rPr lang="en-US" smtClean="0"/>
              <a:pPr/>
              <a:t>35</a:t>
            </a:fld>
            <a:endParaRPr lang="en-US" dirty="0"/>
          </a:p>
        </p:txBody>
      </p:sp>
    </p:spTree>
    <p:extLst>
      <p:ext uri="{BB962C8B-B14F-4D97-AF65-F5344CB8AC3E}">
        <p14:creationId xmlns:p14="http://schemas.microsoft.com/office/powerpoint/2010/main" val="18312710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Puppet Configuration</a:t>
            </a:r>
            <a:endParaRPr lang="en-GB" dirty="0"/>
          </a:p>
        </p:txBody>
      </p:sp>
      <p:sp>
        <p:nvSpPr>
          <p:cNvPr id="3" name="Date Placeholder 2"/>
          <p:cNvSpPr>
            <a:spLocks noGrp="1"/>
          </p:cNvSpPr>
          <p:nvPr>
            <p:ph type="dt" sz="half" idx="10"/>
          </p:nvPr>
        </p:nvSpPr>
        <p:spPr/>
        <p:txBody>
          <a:bodyPr/>
          <a:lstStyle/>
          <a:p>
            <a:pPr>
              <a:defRPr/>
            </a:pPr>
            <a:r>
              <a:rPr lang="en-US" smtClean="0"/>
              <a:t>01/09/2014</a:t>
            </a:r>
            <a:endParaRPr lang="en-US" dirty="0"/>
          </a:p>
        </p:txBody>
      </p:sp>
      <p:sp>
        <p:nvSpPr>
          <p:cNvPr id="4" name="Footer Placeholder 3"/>
          <p:cNvSpPr>
            <a:spLocks noGrp="1"/>
          </p:cNvSpPr>
          <p:nvPr>
            <p:ph type="ftr" sz="quarter" idx="11"/>
          </p:nvPr>
        </p:nvSpPr>
        <p:spPr/>
        <p:txBody>
          <a:bodyPr/>
          <a:lstStyle/>
          <a:p>
            <a:pPr>
              <a:defRPr/>
            </a:pPr>
            <a:r>
              <a:rPr lang="en-GB" smtClean="0"/>
              <a:t>LHC Computing : Clouds and Agility</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36</a:t>
            </a:fld>
            <a:endParaRPr lang="en-US" dirty="0"/>
          </a:p>
        </p:txBody>
      </p:sp>
      <p:pic>
        <p:nvPicPr>
          <p:cNvPr id="6" name="hosts_in_puppet_linear.png"/>
          <p:cNvPicPr/>
          <p:nvPr/>
        </p:nvPicPr>
        <p:blipFill>
          <a:blip r:embed="rId3">
            <a:extLst/>
          </a:blip>
          <a:stretch>
            <a:fillRect/>
          </a:stretch>
        </p:blipFill>
        <p:spPr>
          <a:xfrm>
            <a:off x="65904" y="1062990"/>
            <a:ext cx="4703804" cy="3352947"/>
          </a:xfrm>
          <a:prstGeom prst="rect">
            <a:avLst/>
          </a:prstGeom>
          <a:ln w="12700">
            <a:miter lim="400000"/>
          </a:ln>
        </p:spPr>
      </p:pic>
      <p:sp>
        <p:nvSpPr>
          <p:cNvPr id="7" name="TextBox 6"/>
          <p:cNvSpPr txBox="1"/>
          <p:nvPr/>
        </p:nvSpPr>
        <p:spPr>
          <a:xfrm>
            <a:off x="4914900" y="1134208"/>
            <a:ext cx="4053254"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Over 10,000 hosts in Puppet</a:t>
            </a:r>
          </a:p>
          <a:p>
            <a:pPr marL="285750" indent="-285750">
              <a:buFont typeface="Arial" panose="020B0604020202020204" pitchFamily="34" charset="0"/>
              <a:buChar char="•"/>
            </a:pPr>
            <a:r>
              <a:rPr lang="en-GB" sz="2400" dirty="0" smtClean="0"/>
              <a:t>200+ different </a:t>
            </a:r>
            <a:r>
              <a:rPr lang="en-GB" sz="2400" dirty="0" err="1" smtClean="0"/>
              <a:t>hostgroups</a:t>
            </a:r>
            <a:endParaRPr lang="en-GB" sz="2400" dirty="0" smtClean="0"/>
          </a:p>
          <a:p>
            <a:pPr marL="285750" indent="-285750">
              <a:buFont typeface="Arial" panose="020B0604020202020204" pitchFamily="34" charset="0"/>
              <a:buChar char="•"/>
            </a:pPr>
            <a:r>
              <a:rPr lang="en-GB" sz="2400" dirty="0" smtClean="0"/>
              <a:t>Scaling issues resolved with the communities</a:t>
            </a:r>
          </a:p>
        </p:txBody>
      </p:sp>
    </p:spTree>
    <p:extLst>
      <p:ext uri="{BB962C8B-B14F-4D97-AF65-F5344CB8AC3E}">
        <p14:creationId xmlns:p14="http://schemas.microsoft.com/office/powerpoint/2010/main" val="25713986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Monitoring</a:t>
            </a:r>
            <a:endParaRPr lang="en-GB" dirty="0"/>
          </a:p>
        </p:txBody>
      </p:sp>
      <p:sp>
        <p:nvSpPr>
          <p:cNvPr id="3" name="Content Placeholder 2"/>
          <p:cNvSpPr>
            <a:spLocks noGrp="1"/>
          </p:cNvSpPr>
          <p:nvPr>
            <p:ph idx="1"/>
          </p:nvPr>
        </p:nvSpPr>
        <p:spPr/>
        <p:txBody>
          <a:bodyPr/>
          <a:lstStyle/>
          <a:p>
            <a:r>
              <a:rPr lang="en-GB" dirty="0" smtClean="0"/>
              <a:t>Dashboards are very popular projects</a:t>
            </a:r>
          </a:p>
          <a:p>
            <a:r>
              <a:rPr lang="en-GB" dirty="0" smtClean="0"/>
              <a:t>No standards on transport, storage or displays</a:t>
            </a:r>
          </a:p>
          <a:p>
            <a:r>
              <a:rPr lang="en-GB" dirty="0" smtClean="0"/>
              <a:t>Cross service analytics was very difficult </a:t>
            </a:r>
          </a:p>
          <a:p>
            <a:r>
              <a:rPr lang="en-GB" dirty="0" smtClean="0"/>
              <a:t>Integration into standard problem and incident management solutions was varied</a:t>
            </a:r>
            <a:endParaRPr lang="en-GB" dirty="0"/>
          </a:p>
        </p:txBody>
      </p:sp>
      <p:sp>
        <p:nvSpPr>
          <p:cNvPr id="4" name="Date Placeholder 3"/>
          <p:cNvSpPr>
            <a:spLocks noGrp="1"/>
          </p:cNvSpPr>
          <p:nvPr>
            <p:ph type="dt" sz="half" idx="10"/>
          </p:nvPr>
        </p:nvSpPr>
        <p:spPr/>
        <p:txBody>
          <a:bodyPr/>
          <a:lstStyle/>
          <a:p>
            <a:pPr>
              <a:defRPr/>
            </a:pPr>
            <a:r>
              <a:rPr lang="en-US" smtClean="0"/>
              <a:t>01/09/2014</a:t>
            </a:r>
            <a:endParaRPr lang="en-US" dirty="0"/>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37</a:t>
            </a:fld>
            <a:endParaRPr lang="en-US" dirty="0"/>
          </a:p>
        </p:txBody>
      </p:sp>
    </p:spTree>
    <p:extLst>
      <p:ext uri="{BB962C8B-B14F-4D97-AF65-F5344CB8AC3E}">
        <p14:creationId xmlns:p14="http://schemas.microsoft.com/office/powerpoint/2010/main" val="3967023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Architecture</a:t>
            </a:r>
            <a:endParaRPr lang="en-GB" dirty="0"/>
          </a:p>
        </p:txBody>
      </p:sp>
      <p:pic>
        <p:nvPicPr>
          <p:cNvPr id="7" name="Content Placeholder 6" descr="architecture.png"/>
          <p:cNvPicPr>
            <a:picLocks noGrp="1" noChangeAspect="1"/>
          </p:cNvPicPr>
          <p:nvPr>
            <p:ph idx="1"/>
          </p:nvPr>
        </p:nvPicPr>
        <p:blipFill>
          <a:blip r:embed="rId2">
            <a:extLst>
              <a:ext uri="{28A0092B-C50C-407E-A947-70E740481C1C}">
                <a14:useLocalDpi xmlns:a14="http://schemas.microsoft.com/office/drawing/2010/main" val="0"/>
              </a:ext>
            </a:extLst>
          </a:blip>
          <a:srcRect l="-5666" r="-5666"/>
          <a:stretch>
            <a:fillRect/>
          </a:stretch>
        </p:blipFill>
        <p:spPr/>
      </p:pic>
      <p:sp>
        <p:nvSpPr>
          <p:cNvPr id="4" name="Date Placeholder 3"/>
          <p:cNvSpPr>
            <a:spLocks noGrp="1"/>
          </p:cNvSpPr>
          <p:nvPr>
            <p:ph type="dt" sz="half" idx="4294967295"/>
          </p:nvPr>
        </p:nvSpPr>
        <p:spPr>
          <a:xfrm>
            <a:off x="3370001" y="4771783"/>
            <a:ext cx="1600200" cy="273844"/>
          </a:xfrm>
          <a:prstGeom prst="rect">
            <a:avLst/>
          </a:prstGeom>
        </p:spPr>
        <p:txBody>
          <a:bodyPr/>
          <a:lstStyle/>
          <a:p>
            <a:r>
              <a:rPr lang="en-US" smtClean="0"/>
              <a:t>01/09/2014</a:t>
            </a:r>
            <a:endParaRPr lang="en-US" dirty="0"/>
          </a:p>
        </p:txBody>
      </p:sp>
      <p:sp>
        <p:nvSpPr>
          <p:cNvPr id="5" name="Footer Placeholder 4"/>
          <p:cNvSpPr>
            <a:spLocks noGrp="1"/>
          </p:cNvSpPr>
          <p:nvPr>
            <p:ph type="ftr" sz="quarter" idx="4294967295"/>
          </p:nvPr>
        </p:nvSpPr>
        <p:spPr>
          <a:xfrm>
            <a:off x="5030067" y="4767263"/>
            <a:ext cx="2171700" cy="273844"/>
          </a:xfrm>
          <a:prstGeom prst="rect">
            <a:avLst/>
          </a:prstGeom>
        </p:spPr>
        <p:txBody>
          <a:bodyPr/>
          <a:lstStyle/>
          <a:p>
            <a:r>
              <a:rPr lang="en-GB" smtClean="0"/>
              <a:t>LHC Computing : Clouds and Agility</a:t>
            </a:r>
            <a:endParaRPr lang="en-US" dirty="0"/>
          </a:p>
        </p:txBody>
      </p:sp>
      <p:sp>
        <p:nvSpPr>
          <p:cNvPr id="6" name="Slide Number Placeholder 5"/>
          <p:cNvSpPr>
            <a:spLocks noGrp="1"/>
          </p:cNvSpPr>
          <p:nvPr>
            <p:ph type="sldNum" sz="quarter" idx="4294967295"/>
          </p:nvPr>
        </p:nvSpPr>
        <p:spPr>
          <a:xfrm>
            <a:off x="7282032" y="4767263"/>
            <a:ext cx="376068" cy="273844"/>
          </a:xfrm>
          <a:prstGeom prst="rect">
            <a:avLst/>
          </a:prstGeom>
        </p:spPr>
        <p:txBody>
          <a:bodyPr/>
          <a:lstStyle/>
          <a:p>
            <a:fld id="{17918391-D411-FE40-AAD7-861AE5233E0E}" type="slidenum">
              <a:rPr lang="en-US" smtClean="0"/>
              <a:pPr/>
              <a:t>38</a:t>
            </a:fld>
            <a:endParaRPr lang="en-US" dirty="0"/>
          </a:p>
        </p:txBody>
      </p:sp>
    </p:spTree>
    <p:extLst>
      <p:ext uri="{BB962C8B-B14F-4D97-AF65-F5344CB8AC3E}">
        <p14:creationId xmlns:p14="http://schemas.microsoft.com/office/powerpoint/2010/main" val="13882864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Technologies</a:t>
            </a:r>
          </a:p>
        </p:txBody>
      </p:sp>
      <p:sp>
        <p:nvSpPr>
          <p:cNvPr id="4" name="Date Placeholder 3"/>
          <p:cNvSpPr>
            <a:spLocks noGrp="1"/>
          </p:cNvSpPr>
          <p:nvPr>
            <p:ph type="dt" sz="half" idx="4294967295"/>
          </p:nvPr>
        </p:nvSpPr>
        <p:spPr>
          <a:xfrm>
            <a:off x="3370001" y="4771783"/>
            <a:ext cx="1600200" cy="273844"/>
          </a:xfrm>
          <a:prstGeom prst="rect">
            <a:avLst/>
          </a:prstGeom>
        </p:spPr>
        <p:txBody>
          <a:bodyPr/>
          <a:lstStyle/>
          <a:p>
            <a:r>
              <a:rPr lang="en-US" smtClean="0"/>
              <a:t>01/09/2014</a:t>
            </a:r>
            <a:endParaRPr lang="en-US" dirty="0"/>
          </a:p>
        </p:txBody>
      </p:sp>
      <p:sp>
        <p:nvSpPr>
          <p:cNvPr id="5" name="Footer Placeholder 4"/>
          <p:cNvSpPr>
            <a:spLocks noGrp="1"/>
          </p:cNvSpPr>
          <p:nvPr>
            <p:ph type="ftr" sz="quarter" idx="4294967295"/>
          </p:nvPr>
        </p:nvSpPr>
        <p:spPr>
          <a:xfrm>
            <a:off x="5030067" y="4767263"/>
            <a:ext cx="2171700" cy="273844"/>
          </a:xfrm>
          <a:prstGeom prst="rect">
            <a:avLst/>
          </a:prstGeom>
        </p:spPr>
        <p:txBody>
          <a:bodyPr/>
          <a:lstStyle/>
          <a:p>
            <a:r>
              <a:rPr lang="en-GB" smtClean="0"/>
              <a:t>LHC Computing : Clouds and Agility</a:t>
            </a:r>
            <a:endParaRPr lang="en-US" dirty="0"/>
          </a:p>
        </p:txBody>
      </p:sp>
      <p:sp>
        <p:nvSpPr>
          <p:cNvPr id="6" name="Slide Number Placeholder 5"/>
          <p:cNvSpPr>
            <a:spLocks noGrp="1"/>
          </p:cNvSpPr>
          <p:nvPr>
            <p:ph type="sldNum" sz="quarter" idx="4294967295"/>
          </p:nvPr>
        </p:nvSpPr>
        <p:spPr>
          <a:xfrm>
            <a:off x="7282032" y="4767263"/>
            <a:ext cx="376068" cy="273844"/>
          </a:xfrm>
          <a:prstGeom prst="rect">
            <a:avLst/>
          </a:prstGeom>
        </p:spPr>
        <p:txBody>
          <a:bodyPr/>
          <a:lstStyle/>
          <a:p>
            <a:fld id="{17918391-D411-FE40-AAD7-861AE5233E0E}" type="slidenum">
              <a:rPr lang="en-US" smtClean="0"/>
              <a:pPr/>
              <a:t>39</a:t>
            </a:fld>
            <a:endParaRPr lang="en-US" dirty="0"/>
          </a:p>
        </p:txBody>
      </p:sp>
      <p:pic>
        <p:nvPicPr>
          <p:cNvPr id="16" name="Content Placeholder 15" descr="technologies all (2).png"/>
          <p:cNvPicPr>
            <a:picLocks noGrp="1" noChangeAspect="1"/>
          </p:cNvPicPr>
          <p:nvPr>
            <p:ph idx="1"/>
          </p:nvPr>
        </p:nvPicPr>
        <p:blipFill>
          <a:blip r:embed="rId2">
            <a:extLst>
              <a:ext uri="{28A0092B-C50C-407E-A947-70E740481C1C}">
                <a14:useLocalDpi xmlns:a14="http://schemas.microsoft.com/office/drawing/2010/main" val="0"/>
              </a:ext>
            </a:extLst>
          </a:blip>
          <a:srcRect l="-4583" r="-4583"/>
          <a:stretch>
            <a:fillRect/>
          </a:stretch>
        </p:blipFill>
        <p:spPr/>
      </p:pic>
    </p:spTree>
    <p:extLst>
      <p:ext uri="{BB962C8B-B14F-4D97-AF65-F5344CB8AC3E}">
        <p14:creationId xmlns:p14="http://schemas.microsoft.com/office/powerpoint/2010/main" val="1740857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807031_01-A4-at-144-dpi.jpg"/>
          <p:cNvPicPr>
            <a:picLocks noChangeAspect="1"/>
          </p:cNvPicPr>
          <p:nvPr/>
        </p:nvPicPr>
        <p:blipFill>
          <a:blip r:embed="rId3">
            <a:lum bright="-2000" contrast="2000"/>
            <a:extLst>
              <a:ext uri="{28A0092B-C50C-407E-A947-70E740481C1C}">
                <a14:useLocalDpi xmlns:a14="http://schemas.microsoft.com/office/drawing/2010/main"/>
              </a:ext>
            </a:extLst>
          </a:blip>
          <a:stretch>
            <a:fillRect/>
          </a:stretch>
        </p:blipFill>
        <p:spPr>
          <a:xfrm>
            <a:off x="1143000" y="-9719"/>
            <a:ext cx="6870958" cy="5153219"/>
          </a:xfrm>
          <a:prstGeom prst="rect">
            <a:avLst/>
          </a:prstGeom>
        </p:spPr>
      </p:pic>
      <p:pic>
        <p:nvPicPr>
          <p:cNvPr id="9" name="Picture 42" descr="0510028_03-A4-at-144-dpi.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5410" y="3486151"/>
            <a:ext cx="2210990" cy="1451372"/>
          </a:xfrm>
          <a:prstGeom prst="rect">
            <a:avLst/>
          </a:prstGeom>
          <a:noFill/>
          <a:ln w="9525">
            <a:noFill/>
            <a:miter lim="800000"/>
            <a:headEnd/>
            <a:tailEnd/>
          </a:ln>
          <a:effectLst>
            <a:outerShdw blurRad="38100" dist="38100" dir="2700000" algn="tl" rotWithShape="0">
              <a:prstClr val="black"/>
            </a:outerShdw>
          </a:effectLst>
        </p:spPr>
      </p:pic>
      <p:sp>
        <p:nvSpPr>
          <p:cNvPr id="12" name="Rectangle 8"/>
          <p:cNvSpPr>
            <a:spLocks noChangeArrowheads="1"/>
          </p:cNvSpPr>
          <p:nvPr/>
        </p:nvSpPr>
        <p:spPr bwMode="auto">
          <a:xfrm>
            <a:off x="3238327" y="3486150"/>
            <a:ext cx="2326278" cy="590931"/>
          </a:xfrm>
          <a:prstGeom prst="rect">
            <a:avLst/>
          </a:prstGeom>
          <a:noFill/>
          <a:ln w="9525">
            <a:noFill/>
            <a:miter lim="800000"/>
            <a:headEnd/>
            <a:tailEnd/>
          </a:ln>
        </p:spPr>
        <p:txBody>
          <a:bodyPr wrap="none">
            <a:prstTxWarp prst="textNoShape">
              <a:avLst/>
            </a:prstTxWarp>
            <a:spAutoFit/>
          </a:bodyPr>
          <a:lstStyle/>
          <a:p>
            <a:pPr algn="ctr" eaLnBrk="0" fontAlgn="base" hangingPunct="0">
              <a:lnSpc>
                <a:spcPct val="90000"/>
              </a:lnSpc>
              <a:spcBef>
                <a:spcPct val="0"/>
              </a:spcBef>
              <a:spcAft>
                <a:spcPct val="0"/>
              </a:spcAft>
            </a:pPr>
            <a:r>
              <a:rPr lang="en-GB" dirty="0">
                <a:solidFill>
                  <a:srgbClr val="FFFFFF"/>
                </a:solidFill>
                <a:effectLst>
                  <a:outerShdw blurRad="38100" dist="38100" dir="2700000" algn="tl" rotWithShape="0">
                    <a:prstClr val="black"/>
                  </a:outerShdw>
                </a:effectLst>
                <a:latin typeface="Arial" charset="0"/>
                <a:ea typeface="ＭＳ Ｐゴシック" charset="-128"/>
              </a:rPr>
              <a:t>LHC ring:</a:t>
            </a:r>
          </a:p>
          <a:p>
            <a:pPr algn="ctr" eaLnBrk="0" fontAlgn="base" hangingPunct="0">
              <a:lnSpc>
                <a:spcPct val="90000"/>
              </a:lnSpc>
              <a:spcBef>
                <a:spcPct val="0"/>
              </a:spcBef>
              <a:spcAft>
                <a:spcPct val="0"/>
              </a:spcAft>
            </a:pPr>
            <a:r>
              <a:rPr lang="en-GB" dirty="0">
                <a:solidFill>
                  <a:srgbClr val="FFFFFF"/>
                </a:solidFill>
                <a:effectLst>
                  <a:outerShdw blurRad="38100" dist="38100" dir="2700000" algn="tl" rotWithShape="0">
                    <a:prstClr val="black"/>
                  </a:outerShdw>
                </a:effectLst>
                <a:latin typeface="Arial" charset="0"/>
                <a:ea typeface="ＭＳ Ｐゴシック" charset="-128"/>
              </a:rPr>
              <a:t>27 km circumference</a:t>
            </a:r>
            <a:endParaRPr lang="en-GB" dirty="0">
              <a:solidFill>
                <a:srgbClr val="000000"/>
              </a:solidFill>
              <a:effectLst>
                <a:outerShdw blurRad="38100" dist="38100" dir="2700000" algn="tl" rotWithShape="0">
                  <a:prstClr val="black"/>
                </a:outerShdw>
              </a:effectLst>
              <a:latin typeface="Arial" charset="0"/>
              <a:ea typeface="ＭＳ Ｐゴシック" charset="-128"/>
            </a:endParaRPr>
          </a:p>
        </p:txBody>
      </p:sp>
      <p:grpSp>
        <p:nvGrpSpPr>
          <p:cNvPr id="2" name="Group 69"/>
          <p:cNvGrpSpPr>
            <a:grpSpLocks/>
          </p:cNvGrpSpPr>
          <p:nvPr/>
        </p:nvGrpSpPr>
        <p:grpSpPr bwMode="auto">
          <a:xfrm>
            <a:off x="1143000" y="1257300"/>
            <a:ext cx="2000250" cy="1828800"/>
            <a:chOff x="288" y="1072"/>
            <a:chExt cx="1680" cy="1536"/>
          </a:xfrm>
        </p:grpSpPr>
        <p:sp>
          <p:nvSpPr>
            <p:cNvPr id="15" name="Line 70"/>
            <p:cNvSpPr>
              <a:spLocks noChangeShapeType="1"/>
            </p:cNvSpPr>
            <p:nvPr/>
          </p:nvSpPr>
          <p:spPr bwMode="auto">
            <a:xfrm flipH="1">
              <a:off x="816" y="2176"/>
              <a:ext cx="1152" cy="400"/>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sp>
          <p:nvSpPr>
            <p:cNvPr id="16" name="Line 71"/>
            <p:cNvSpPr>
              <a:spLocks noChangeShapeType="1"/>
            </p:cNvSpPr>
            <p:nvPr/>
          </p:nvSpPr>
          <p:spPr bwMode="auto">
            <a:xfrm>
              <a:off x="288" y="2176"/>
              <a:ext cx="528" cy="408"/>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sp>
          <p:nvSpPr>
            <p:cNvPr id="17" name="Oval 72"/>
            <p:cNvSpPr>
              <a:spLocks noChangeArrowheads="1"/>
            </p:cNvSpPr>
            <p:nvPr/>
          </p:nvSpPr>
          <p:spPr bwMode="auto">
            <a:xfrm>
              <a:off x="768" y="2537"/>
              <a:ext cx="93" cy="71"/>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pic>
          <p:nvPicPr>
            <p:cNvPr id="18" name="Picture 73" descr="bul-pho-2007-07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6" y="1072"/>
              <a:ext cx="1632" cy="1088"/>
            </a:xfrm>
            <a:prstGeom prst="rect">
              <a:avLst/>
            </a:prstGeom>
            <a:noFill/>
            <a:ln w="9525">
              <a:noFill/>
              <a:miter lim="800000"/>
              <a:headEnd/>
              <a:tailEnd/>
            </a:ln>
            <a:effectLst>
              <a:outerShdw blurRad="38100" dist="38100" dir="2700000" algn="tl" rotWithShape="0">
                <a:prstClr val="black"/>
              </a:outerShdw>
            </a:effectLst>
          </p:spPr>
        </p:pic>
        <p:sp>
          <p:nvSpPr>
            <p:cNvPr id="19" name="Text Box 74"/>
            <p:cNvSpPr txBox="1">
              <a:spLocks noChangeArrowheads="1"/>
            </p:cNvSpPr>
            <p:nvPr/>
          </p:nvSpPr>
          <p:spPr bwMode="auto">
            <a:xfrm>
              <a:off x="1488" y="1168"/>
              <a:ext cx="442" cy="233"/>
            </a:xfrm>
            <a:prstGeom prst="rect">
              <a:avLst/>
            </a:prstGeom>
            <a:noFill/>
            <a:ln w="9525">
              <a:noFill/>
              <a:miter lim="800000"/>
              <a:headEnd/>
              <a:tailEnd/>
            </a:ln>
            <a:effectLst/>
          </p:spPr>
          <p:txBody>
            <a:bodyPr wrap="none">
              <a:prstTxWarp prst="textNoShape">
                <a:avLst/>
              </a:prstTxWarp>
              <a:spAutoFit/>
            </a:bodyPr>
            <a:lstStyle/>
            <a:p>
              <a:pPr eaLnBrk="0" fontAlgn="base" hangingPunct="0">
                <a:spcBef>
                  <a:spcPct val="0"/>
                </a:spcBef>
                <a:spcAft>
                  <a:spcPct val="0"/>
                </a:spcAft>
                <a:defRPr/>
              </a:pPr>
              <a:r>
                <a:rPr lang="de-CH" sz="1200" dirty="0">
                  <a:solidFill>
                    <a:srgbClr val="EAEAEA"/>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CMS</a:t>
              </a:r>
              <a:endParaRPr lang="de-CH" sz="1500" dirty="0">
                <a:solidFill>
                  <a:srgbClr val="EAEAEA"/>
                </a:solidFill>
                <a:effectLst>
                  <a:outerShdw blurRad="38100" dist="38100" dir="2700000" algn="tl" rotWithShape="0">
                    <a:prstClr val="black"/>
                  </a:outerShdw>
                </a:effectLst>
                <a:latin typeface="Helvetica"/>
                <a:ea typeface="ＭＳ Ｐゴシック" pitchFamily="-111" charset="-128"/>
                <a:cs typeface="ＭＳ Ｐゴシック" pitchFamily="-111" charset="-128"/>
              </a:endParaRPr>
            </a:p>
          </p:txBody>
        </p:sp>
      </p:grpSp>
      <p:grpSp>
        <p:nvGrpSpPr>
          <p:cNvPr id="3" name="Group 75"/>
          <p:cNvGrpSpPr>
            <a:grpSpLocks/>
          </p:cNvGrpSpPr>
          <p:nvPr/>
        </p:nvGrpSpPr>
        <p:grpSpPr bwMode="auto">
          <a:xfrm>
            <a:off x="6419850" y="2800349"/>
            <a:ext cx="1466850" cy="1372791"/>
            <a:chOff x="304" y="2344"/>
            <a:chExt cx="1232" cy="1153"/>
          </a:xfrm>
        </p:grpSpPr>
        <p:sp>
          <p:nvSpPr>
            <p:cNvPr id="21" name="Oval 76"/>
            <p:cNvSpPr>
              <a:spLocks noChangeArrowheads="1"/>
            </p:cNvSpPr>
            <p:nvPr/>
          </p:nvSpPr>
          <p:spPr bwMode="auto">
            <a:xfrm>
              <a:off x="1089" y="2344"/>
              <a:ext cx="84" cy="65"/>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sp>
          <p:nvSpPr>
            <p:cNvPr id="22" name="Line 77"/>
            <p:cNvSpPr>
              <a:spLocks noChangeShapeType="1"/>
            </p:cNvSpPr>
            <p:nvPr/>
          </p:nvSpPr>
          <p:spPr bwMode="auto">
            <a:xfrm flipV="1">
              <a:off x="336" y="2392"/>
              <a:ext cx="792" cy="192"/>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sp>
          <p:nvSpPr>
            <p:cNvPr id="23" name="Line 78"/>
            <p:cNvSpPr>
              <a:spLocks noChangeShapeType="1"/>
            </p:cNvSpPr>
            <p:nvPr/>
          </p:nvSpPr>
          <p:spPr bwMode="auto">
            <a:xfrm flipH="1" flipV="1">
              <a:off x="1152" y="2392"/>
              <a:ext cx="384" cy="240"/>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pic>
          <p:nvPicPr>
            <p:cNvPr id="24" name="Picture 79" descr="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 y="2584"/>
              <a:ext cx="1232" cy="913"/>
            </a:xfrm>
            <a:prstGeom prst="rect">
              <a:avLst/>
            </a:prstGeom>
            <a:noFill/>
            <a:ln w="9525">
              <a:noFill/>
              <a:miter lim="800000"/>
              <a:headEnd/>
              <a:tailEnd/>
            </a:ln>
            <a:effectLst>
              <a:outerShdw blurRad="38100" dist="38100" dir="2700000" algn="tl" rotWithShape="0">
                <a:prstClr val="black"/>
              </a:outerShdw>
            </a:effectLst>
          </p:spPr>
        </p:pic>
        <p:sp>
          <p:nvSpPr>
            <p:cNvPr id="25" name="Text Box 80"/>
            <p:cNvSpPr txBox="1">
              <a:spLocks noChangeArrowheads="1"/>
            </p:cNvSpPr>
            <p:nvPr/>
          </p:nvSpPr>
          <p:spPr bwMode="auto">
            <a:xfrm>
              <a:off x="960" y="2611"/>
              <a:ext cx="528" cy="233"/>
            </a:xfrm>
            <a:prstGeom prst="rect">
              <a:avLst/>
            </a:prstGeom>
            <a:noFill/>
            <a:ln w="9525">
              <a:noFill/>
              <a:miter lim="800000"/>
              <a:headEnd/>
              <a:tailEnd/>
            </a:ln>
          </p:spPr>
          <p:txBody>
            <a:bodyPr wrap="none">
              <a:prstTxWarp prst="textNoShape">
                <a:avLst/>
              </a:prstTxWarp>
              <a:spAutoFit/>
            </a:bodyPr>
            <a:lstStyle/>
            <a:p>
              <a:pPr eaLnBrk="0" fontAlgn="base" hangingPunct="0">
                <a:spcBef>
                  <a:spcPct val="0"/>
                </a:spcBef>
                <a:spcAft>
                  <a:spcPct val="0"/>
                </a:spcAft>
              </a:pPr>
              <a:r>
                <a:rPr lang="de-CH" sz="1200" dirty="0">
                  <a:solidFill>
                    <a:srgbClr val="EAEAEA"/>
                  </a:solidFill>
                  <a:effectLst>
                    <a:outerShdw blurRad="38100" dist="38100" dir="2700000" algn="tl" rotWithShape="0">
                      <a:prstClr val="black"/>
                    </a:outerShdw>
                  </a:effectLst>
                  <a:latin typeface="Helvetica"/>
                  <a:ea typeface="ＭＳ Ｐゴシック" charset="-128"/>
                </a:rPr>
                <a:t>ALICE</a:t>
              </a:r>
              <a:endParaRPr lang="de-CH" sz="1500" dirty="0">
                <a:solidFill>
                  <a:srgbClr val="EAEAEA"/>
                </a:solidFill>
                <a:effectLst>
                  <a:outerShdw blurRad="38100" dist="38100" dir="2700000" algn="tl" rotWithShape="0">
                    <a:prstClr val="black"/>
                  </a:outerShdw>
                </a:effectLst>
                <a:latin typeface="Helvetica"/>
                <a:ea typeface="ＭＳ Ｐゴシック" charset="-128"/>
              </a:endParaRPr>
            </a:p>
          </p:txBody>
        </p:sp>
      </p:grpSp>
      <p:grpSp>
        <p:nvGrpSpPr>
          <p:cNvPr id="4" name="Group 81"/>
          <p:cNvGrpSpPr>
            <a:grpSpLocks/>
          </p:cNvGrpSpPr>
          <p:nvPr/>
        </p:nvGrpSpPr>
        <p:grpSpPr bwMode="auto">
          <a:xfrm>
            <a:off x="4057651" y="571500"/>
            <a:ext cx="1719263" cy="1483519"/>
            <a:chOff x="4224" y="1084"/>
            <a:chExt cx="1444" cy="1246"/>
          </a:xfrm>
        </p:grpSpPr>
        <p:grpSp>
          <p:nvGrpSpPr>
            <p:cNvPr id="5" name="Group 82"/>
            <p:cNvGrpSpPr>
              <a:grpSpLocks/>
            </p:cNvGrpSpPr>
            <p:nvPr/>
          </p:nvGrpSpPr>
          <p:grpSpPr bwMode="auto">
            <a:xfrm>
              <a:off x="4224" y="1104"/>
              <a:ext cx="1364" cy="1226"/>
              <a:chOff x="4224" y="1104"/>
              <a:chExt cx="1364" cy="1226"/>
            </a:xfrm>
          </p:grpSpPr>
          <p:sp>
            <p:nvSpPr>
              <p:cNvPr id="30" name="Oval 83"/>
              <p:cNvSpPr>
                <a:spLocks noChangeArrowheads="1"/>
              </p:cNvSpPr>
              <p:nvPr/>
            </p:nvSpPr>
            <p:spPr bwMode="auto">
              <a:xfrm>
                <a:off x="4977" y="2274"/>
                <a:ext cx="76" cy="56"/>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sp>
            <p:nvSpPr>
              <p:cNvPr id="31" name="Line 84"/>
              <p:cNvSpPr>
                <a:spLocks noChangeShapeType="1"/>
              </p:cNvSpPr>
              <p:nvPr/>
            </p:nvSpPr>
            <p:spPr bwMode="auto">
              <a:xfrm>
                <a:off x="4272" y="1968"/>
                <a:ext cx="743" cy="344"/>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sp>
            <p:nvSpPr>
              <p:cNvPr id="32" name="Line 85"/>
              <p:cNvSpPr>
                <a:spLocks noChangeShapeType="1"/>
              </p:cNvSpPr>
              <p:nvPr/>
            </p:nvSpPr>
            <p:spPr bwMode="auto">
              <a:xfrm flipH="1">
                <a:off x="5015" y="1968"/>
                <a:ext cx="553" cy="344"/>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pic>
            <p:nvPicPr>
              <p:cNvPr id="33" name="Picture 86" descr="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24" y="1104"/>
                <a:ext cx="1364" cy="867"/>
              </a:xfrm>
              <a:prstGeom prst="rect">
                <a:avLst/>
              </a:prstGeom>
              <a:noFill/>
              <a:ln w="9525">
                <a:noFill/>
                <a:miter lim="800000"/>
                <a:headEnd/>
                <a:tailEnd/>
              </a:ln>
              <a:effectLst>
                <a:outerShdw blurRad="50800" dist="38100" dir="2700000">
                  <a:srgbClr val="000000"/>
                </a:outerShdw>
              </a:effectLst>
            </p:spPr>
          </p:pic>
        </p:grpSp>
        <p:sp>
          <p:nvSpPr>
            <p:cNvPr id="28" name="Rectangle 87"/>
            <p:cNvSpPr>
              <a:spLocks noChangeArrowheads="1"/>
            </p:cNvSpPr>
            <p:nvPr/>
          </p:nvSpPr>
          <p:spPr bwMode="auto">
            <a:xfrm>
              <a:off x="5208" y="1104"/>
              <a:ext cx="384" cy="192"/>
            </a:xfrm>
            <a:prstGeom prst="rect">
              <a:avLst/>
            </a:prstGeom>
            <a:gradFill rotWithShape="0">
              <a:gsLst>
                <a:gs pos="0">
                  <a:srgbClr val="C89A09"/>
                </a:gs>
                <a:gs pos="100000">
                  <a:srgbClr val="D3D90D"/>
                </a:gs>
              </a:gsLst>
              <a:lin ang="5400000" scaled="1"/>
            </a:gradFill>
            <a:ln w="9525">
              <a:noFill/>
              <a:miter lim="800000"/>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sp>
          <p:nvSpPr>
            <p:cNvPr id="29" name="Text Box 88"/>
            <p:cNvSpPr txBox="1">
              <a:spLocks noChangeArrowheads="1"/>
            </p:cNvSpPr>
            <p:nvPr/>
          </p:nvSpPr>
          <p:spPr bwMode="auto">
            <a:xfrm>
              <a:off x="5184" y="1084"/>
              <a:ext cx="484" cy="233"/>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fontAlgn="base" hangingPunct="0">
                <a:spcBef>
                  <a:spcPct val="0"/>
                </a:spcBef>
                <a:spcAft>
                  <a:spcPct val="0"/>
                </a:spcAft>
                <a:defRPr/>
              </a:pPr>
              <a:r>
                <a:rPr lang="de-CH" sz="1200" dirty="0" err="1">
                  <a:solidFill>
                    <a:srgbClr val="EAEAEA"/>
                  </a:solidFill>
                  <a:effectLst>
                    <a:outerShdw blurRad="38100" dist="38100" dir="2700000" algn="tl">
                      <a:srgbClr val="000000">
                        <a:alpha val="43137"/>
                      </a:srgbClr>
                    </a:outerShdw>
                  </a:effectLst>
                  <a:latin typeface="Helvetica"/>
                  <a:ea typeface="ＭＳ Ｐゴシック" pitchFamily="-111" charset="-128"/>
                  <a:cs typeface="ＭＳ Ｐゴシック" pitchFamily="-111" charset="-128"/>
                </a:rPr>
                <a:t>LHCb</a:t>
              </a:r>
              <a:endParaRPr lang="de-CH" sz="1500" dirty="0">
                <a:solidFill>
                  <a:srgbClr val="EAEAEA"/>
                </a:solidFill>
                <a:effectLst>
                  <a:outerShdw blurRad="38100" dist="38100" dir="2700000" algn="tl">
                    <a:srgbClr val="000000">
                      <a:alpha val="43137"/>
                    </a:srgbClr>
                  </a:outerShdw>
                </a:effectLst>
                <a:latin typeface="Helvetica"/>
                <a:ea typeface="ＭＳ Ｐゴシック" pitchFamily="-111" charset="-128"/>
                <a:cs typeface="ＭＳ Ｐゴシック" pitchFamily="-111" charset="-128"/>
              </a:endParaRPr>
            </a:p>
          </p:txBody>
        </p:sp>
      </p:grpSp>
      <p:grpSp>
        <p:nvGrpSpPr>
          <p:cNvPr id="7" name="Group 89"/>
          <p:cNvGrpSpPr>
            <a:grpSpLocks/>
          </p:cNvGrpSpPr>
          <p:nvPr/>
        </p:nvGrpSpPr>
        <p:grpSpPr bwMode="auto">
          <a:xfrm>
            <a:off x="6000751" y="571499"/>
            <a:ext cx="2000252" cy="1714500"/>
            <a:chOff x="3408" y="2112"/>
            <a:chExt cx="1680" cy="1440"/>
          </a:xfrm>
        </p:grpSpPr>
        <p:grpSp>
          <p:nvGrpSpPr>
            <p:cNvPr id="11" name="Group 90"/>
            <p:cNvGrpSpPr>
              <a:grpSpLocks/>
            </p:cNvGrpSpPr>
            <p:nvPr/>
          </p:nvGrpSpPr>
          <p:grpSpPr bwMode="auto">
            <a:xfrm>
              <a:off x="3408" y="2112"/>
              <a:ext cx="1680" cy="1440"/>
              <a:chOff x="3408" y="2112"/>
              <a:chExt cx="1680" cy="1440"/>
            </a:xfrm>
          </p:grpSpPr>
          <p:sp>
            <p:nvSpPr>
              <p:cNvPr id="38" name="Oval 91"/>
              <p:cNvSpPr>
                <a:spLocks noChangeArrowheads="1"/>
              </p:cNvSpPr>
              <p:nvPr/>
            </p:nvSpPr>
            <p:spPr bwMode="auto">
              <a:xfrm>
                <a:off x="3669" y="3492"/>
                <a:ext cx="75" cy="60"/>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sp>
            <p:nvSpPr>
              <p:cNvPr id="39" name="Line 92"/>
              <p:cNvSpPr>
                <a:spLocks noChangeShapeType="1"/>
              </p:cNvSpPr>
              <p:nvPr/>
            </p:nvSpPr>
            <p:spPr bwMode="auto">
              <a:xfrm flipH="1" flipV="1">
                <a:off x="3456" y="3168"/>
                <a:ext cx="240" cy="288"/>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sp>
            <p:nvSpPr>
              <p:cNvPr id="40" name="Line 93"/>
              <p:cNvSpPr>
                <a:spLocks noChangeShapeType="1"/>
              </p:cNvSpPr>
              <p:nvPr/>
            </p:nvSpPr>
            <p:spPr bwMode="auto">
              <a:xfrm flipV="1">
                <a:off x="3696" y="3168"/>
                <a:ext cx="1392" cy="336"/>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dirty="0">
                  <a:solidFill>
                    <a:srgbClr val="000000"/>
                  </a:solidFill>
                  <a:latin typeface="Arial" charset="0"/>
                  <a:ea typeface="ＭＳ Ｐゴシック" charset="-128"/>
                </a:endParaRPr>
              </a:p>
            </p:txBody>
          </p:sp>
          <p:pic>
            <p:nvPicPr>
              <p:cNvPr id="41" name="Picture 94" descr="0511013_0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08" y="2112"/>
                <a:ext cx="1632" cy="1063"/>
              </a:xfrm>
              <a:prstGeom prst="rect">
                <a:avLst/>
              </a:prstGeom>
              <a:noFill/>
              <a:ln w="9525">
                <a:noFill/>
                <a:miter lim="800000"/>
                <a:headEnd/>
                <a:tailEnd/>
              </a:ln>
              <a:effectLst>
                <a:outerShdw blurRad="38100" dist="38100" dir="2700000" algn="tl" rotWithShape="0">
                  <a:prstClr val="black"/>
                </a:outerShdw>
              </a:effectLst>
            </p:spPr>
          </p:pic>
        </p:grpSp>
        <p:sp>
          <p:nvSpPr>
            <p:cNvPr id="37" name="Text Box 96"/>
            <p:cNvSpPr txBox="1">
              <a:spLocks noChangeArrowheads="1"/>
            </p:cNvSpPr>
            <p:nvPr/>
          </p:nvSpPr>
          <p:spPr bwMode="auto">
            <a:xfrm>
              <a:off x="4464" y="2928"/>
              <a:ext cx="555" cy="233"/>
            </a:xfrm>
            <a:prstGeom prst="rect">
              <a:avLst/>
            </a:prstGeom>
            <a:solidFill>
              <a:srgbClr val="7AA5BF"/>
            </a:solid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fontAlgn="base" hangingPunct="0">
                <a:spcBef>
                  <a:spcPct val="0"/>
                </a:spcBef>
                <a:spcAft>
                  <a:spcPct val="0"/>
                </a:spcAft>
              </a:pPr>
              <a:r>
                <a:rPr lang="de-CH" sz="1200" dirty="0">
                  <a:solidFill>
                    <a:srgbClr val="FFFFFF"/>
                  </a:solidFill>
                  <a:effectLst>
                    <a:outerShdw blurRad="38100" dist="38100" dir="2700000" algn="tl" rotWithShape="0">
                      <a:prstClr val="black"/>
                    </a:outerShdw>
                  </a:effectLst>
                  <a:latin typeface="Helvetica"/>
                  <a:ea typeface="ＭＳ Ｐゴシック" charset="-128"/>
                </a:rPr>
                <a:t>ATLAS</a:t>
              </a:r>
            </a:p>
          </p:txBody>
        </p:sp>
      </p:grpSp>
      <p:pic>
        <p:nvPicPr>
          <p:cNvPr id="35" name="Picture 34" descr="cern_logo_1.png"/>
          <p:cNvPicPr>
            <a:picLocks noChangeAspect="1"/>
          </p:cNvPicPr>
          <p:nvPr/>
        </p:nvPicPr>
        <p:blipFill>
          <a:blip r:embed="rId9" cstate="screen">
            <a:lum bright="100000" contrast="-100000"/>
            <a:extLst>
              <a:ext uri="{28A0092B-C50C-407E-A947-70E740481C1C}">
                <a14:useLocalDpi xmlns:a14="http://schemas.microsoft.com/office/drawing/2010/main"/>
              </a:ext>
            </a:extLst>
          </a:blip>
          <a:stretch>
            <a:fillRect/>
          </a:stretch>
        </p:blipFill>
        <p:spPr>
          <a:xfrm>
            <a:off x="1201222" y="4714195"/>
            <a:ext cx="370403" cy="364229"/>
          </a:xfrm>
          <a:prstGeom prst="rect">
            <a:avLst/>
          </a:prstGeom>
        </p:spPr>
      </p:pic>
      <p:sp>
        <p:nvSpPr>
          <p:cNvPr id="13" name="Date Placeholder 12"/>
          <p:cNvSpPr>
            <a:spLocks noGrp="1"/>
          </p:cNvSpPr>
          <p:nvPr>
            <p:ph type="dt" sz="half" idx="4294967295"/>
          </p:nvPr>
        </p:nvSpPr>
        <p:spPr>
          <a:xfrm>
            <a:off x="3370001" y="4771783"/>
            <a:ext cx="1600200" cy="273844"/>
          </a:xfrm>
          <a:prstGeom prst="rect">
            <a:avLst/>
          </a:prstGeom>
        </p:spPr>
        <p:txBody>
          <a:bodyPr/>
          <a:lstStyle/>
          <a:p>
            <a:r>
              <a:rPr lang="en-US" smtClean="0">
                <a:solidFill>
                  <a:srgbClr val="0055A0">
                    <a:tint val="75000"/>
                  </a:srgbClr>
                </a:solidFill>
                <a:latin typeface="Arial"/>
              </a:rPr>
              <a:t>01/09/2014</a:t>
            </a:r>
            <a:endParaRPr lang="en-US" dirty="0">
              <a:solidFill>
                <a:srgbClr val="0055A0">
                  <a:tint val="75000"/>
                </a:srgbClr>
              </a:solidFill>
              <a:latin typeface="Arial"/>
            </a:endParaRPr>
          </a:p>
        </p:txBody>
      </p:sp>
      <p:sp>
        <p:nvSpPr>
          <p:cNvPr id="26" name="Slide Number Placeholder 25"/>
          <p:cNvSpPr>
            <a:spLocks noGrp="1"/>
          </p:cNvSpPr>
          <p:nvPr>
            <p:ph type="sldNum" sz="quarter" idx="4294967295"/>
          </p:nvPr>
        </p:nvSpPr>
        <p:spPr>
          <a:xfrm>
            <a:off x="7282032" y="4767263"/>
            <a:ext cx="376068" cy="273844"/>
          </a:xfrm>
          <a:prstGeom prst="rect">
            <a:avLst/>
          </a:prstGeom>
        </p:spPr>
        <p:txBody>
          <a:bodyPr/>
          <a:lstStyle/>
          <a:p>
            <a:fld id="{17918391-D411-FE40-AAD7-861AE5233E0E}" type="slidenum">
              <a:rPr lang="en-US" smtClean="0">
                <a:solidFill>
                  <a:srgbClr val="0055A0">
                    <a:tint val="75000"/>
                  </a:srgbClr>
                </a:solidFill>
                <a:latin typeface="Arial"/>
              </a:rPr>
              <a:pPr/>
              <a:t>4</a:t>
            </a:fld>
            <a:endParaRPr lang="en-US" dirty="0">
              <a:solidFill>
                <a:srgbClr val="0055A0">
                  <a:tint val="75000"/>
                </a:srgbClr>
              </a:solidFill>
              <a:latin typeface="Arial"/>
            </a:endParaRPr>
          </a:p>
        </p:txBody>
      </p:sp>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100711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altLang="en-US" smtClean="0"/>
              <a:t>Dashboards Without Code</a:t>
            </a:r>
          </a:p>
        </p:txBody>
      </p:sp>
      <p:sp>
        <p:nvSpPr>
          <p:cNvPr id="21507"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861AA"/>
              </a:buClr>
              <a:buChar char="•"/>
              <a:defRPr sz="21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lr>
                <a:schemeClr val="accent2"/>
              </a:buClr>
              <a:buFont typeface="Arial" panose="020B0604020202020204" pitchFamily="34" charset="0"/>
              <a:buChar char="–"/>
              <a:defRPr sz="18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GB" altLang="en-US" sz="1050" smtClean="0">
                <a:solidFill>
                  <a:srgbClr val="3861AA"/>
                </a:solidFill>
              </a:rPr>
              <a:t>LHC Computing : Clouds and Agility</a:t>
            </a:r>
            <a:endParaRPr lang="en-US" altLang="en-US" sz="1050">
              <a:solidFill>
                <a:srgbClr val="3861AA"/>
              </a:solidFill>
            </a:endParaRPr>
          </a:p>
        </p:txBody>
      </p:sp>
      <p:pic>
        <p:nvPicPr>
          <p:cNvPr id="21508" name="Content Placeholder 5" descr="Screen Shot 2013-10-12 at 11.41.54 AM.png"/>
          <p:cNvPicPr>
            <a:picLocks noChangeAspect="1"/>
          </p:cNvPicPr>
          <p:nvPr/>
        </p:nvPicPr>
        <p:blipFill>
          <a:blip r:embed="rId3">
            <a:extLst>
              <a:ext uri="{28A0092B-C50C-407E-A947-70E740481C1C}">
                <a14:useLocalDpi xmlns:a14="http://schemas.microsoft.com/office/drawing/2010/main" val="0"/>
              </a:ext>
            </a:extLst>
          </a:blip>
          <a:srcRect l="-2705" r="-2705"/>
          <a:stretch>
            <a:fillRect/>
          </a:stretch>
        </p:blipFill>
        <p:spPr bwMode="auto">
          <a:xfrm>
            <a:off x="457200" y="955963"/>
            <a:ext cx="6103144"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01/09/2014</a:t>
            </a:r>
            <a:endParaRPr lang="en-US" dirty="0"/>
          </a:p>
        </p:txBody>
      </p:sp>
      <p:sp>
        <p:nvSpPr>
          <p:cNvPr id="3" name="Slide Number Placeholder 2"/>
          <p:cNvSpPr>
            <a:spLocks noGrp="1"/>
          </p:cNvSpPr>
          <p:nvPr>
            <p:ph type="sldNum" sz="quarter" idx="12"/>
          </p:nvPr>
        </p:nvSpPr>
        <p:spPr/>
        <p:txBody>
          <a:bodyPr/>
          <a:lstStyle/>
          <a:p>
            <a:pPr>
              <a:defRPr/>
            </a:pPr>
            <a:fld id="{9A4666B5-AFDD-451B-ADC4-5E7EF5C485FE}" type="slidenum">
              <a:rPr lang="en-US" smtClean="0"/>
              <a:pPr>
                <a:defRPr/>
              </a:pPr>
              <a:t>40</a:t>
            </a:fld>
            <a:endParaRPr lang="en-US" dirty="0"/>
          </a:p>
        </p:txBody>
      </p:sp>
    </p:spTree>
    <p:extLst>
      <p:ext uri="{BB962C8B-B14F-4D97-AF65-F5344CB8AC3E}">
        <p14:creationId xmlns:p14="http://schemas.microsoft.com/office/powerpoint/2010/main" val="4118762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390617" y="354746"/>
            <a:ext cx="7610523" cy="930920"/>
          </a:xfrm>
        </p:spPr>
        <p:txBody>
          <a:bodyPr/>
          <a:lstStyle/>
          <a:p>
            <a:pPr eaLnBrk="1" hangingPunct="1">
              <a:defRPr/>
            </a:pPr>
            <a:r>
              <a:rPr lang="en-US" sz="4400" dirty="0" smtClean="0"/>
              <a:t>OpenStack Cloud Platform</a:t>
            </a: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910" y="1353070"/>
            <a:ext cx="6237920" cy="258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round/>
                <a:headEnd/>
                <a:tailEnd/>
              </a14:hiddenLine>
            </a:ext>
          </a:extLst>
        </p:spPr>
      </p:pic>
      <p:sp>
        <p:nvSpPr>
          <p:cNvPr id="2" name="Date Placeholder 1"/>
          <p:cNvSpPr>
            <a:spLocks noGrp="1"/>
          </p:cNvSpPr>
          <p:nvPr>
            <p:ph type="dt" sz="half" idx="10"/>
          </p:nvPr>
        </p:nvSpPr>
        <p:spPr/>
        <p:txBody>
          <a:bodyPr/>
          <a:lstStyle/>
          <a:p>
            <a:pPr>
              <a:defRPr/>
            </a:pPr>
            <a:r>
              <a:rPr lang="en-US" smtClean="0"/>
              <a:t>01/09/2014</a:t>
            </a:r>
            <a:endParaRPr lang="en-US" dirty="0"/>
          </a:p>
        </p:txBody>
      </p:sp>
      <p:sp>
        <p:nvSpPr>
          <p:cNvPr id="3" name="Footer Placeholder 2"/>
          <p:cNvSpPr>
            <a:spLocks noGrp="1"/>
          </p:cNvSpPr>
          <p:nvPr>
            <p:ph type="ftr" sz="quarter" idx="11"/>
          </p:nvPr>
        </p:nvSpPr>
        <p:spPr/>
        <p:txBody>
          <a:bodyPr/>
          <a:lstStyle/>
          <a:p>
            <a:pPr>
              <a:defRPr/>
            </a:pPr>
            <a:r>
              <a:rPr lang="en-GB" smtClean="0"/>
              <a:t>LHC Computing : Clouds and Agility</a:t>
            </a:r>
            <a:endParaRPr lang="en-US" dirty="0"/>
          </a:p>
        </p:txBody>
      </p:sp>
      <p:sp>
        <p:nvSpPr>
          <p:cNvPr id="4" name="Slide Number Placeholder 3"/>
          <p:cNvSpPr>
            <a:spLocks noGrp="1"/>
          </p:cNvSpPr>
          <p:nvPr>
            <p:ph type="sldNum" sz="quarter" idx="12"/>
          </p:nvPr>
        </p:nvSpPr>
        <p:spPr/>
        <p:txBody>
          <a:bodyPr/>
          <a:lstStyle/>
          <a:p>
            <a:pPr>
              <a:defRPr/>
            </a:pPr>
            <a:fld id="{6BA91F98-CA46-49DB-8D9E-426170E7487C}" type="slidenum">
              <a:rPr lang="en-US" smtClean="0"/>
              <a:pPr>
                <a:defRPr/>
              </a:pPr>
              <a:t>41</a:t>
            </a:fld>
            <a:endParaRPr lang="en-US" dirty="0"/>
          </a:p>
        </p:txBody>
      </p:sp>
    </p:spTree>
    <p:extLst>
      <p:ext uri="{BB962C8B-B14F-4D97-AF65-F5344CB8AC3E}">
        <p14:creationId xmlns:p14="http://schemas.microsoft.com/office/powerpoint/2010/main" val="2463539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Open Governance</a:t>
            </a:r>
            <a:endParaRPr lang="en-GB" dirty="0"/>
          </a:p>
        </p:txBody>
      </p:sp>
      <p:sp>
        <p:nvSpPr>
          <p:cNvPr id="3" name="Date Placeholder 2"/>
          <p:cNvSpPr>
            <a:spLocks noGrp="1"/>
          </p:cNvSpPr>
          <p:nvPr>
            <p:ph type="dt" sz="half" idx="10"/>
          </p:nvPr>
        </p:nvSpPr>
        <p:spPr/>
        <p:txBody>
          <a:bodyPr/>
          <a:lstStyle/>
          <a:p>
            <a:pPr>
              <a:defRPr/>
            </a:pPr>
            <a:r>
              <a:rPr lang="en-US" smtClean="0"/>
              <a:t>01/09/2014</a:t>
            </a:r>
            <a:endParaRPr lang="en-US" dirty="0"/>
          </a:p>
        </p:txBody>
      </p:sp>
      <p:sp>
        <p:nvSpPr>
          <p:cNvPr id="4" name="Footer Placeholder 3"/>
          <p:cNvSpPr>
            <a:spLocks noGrp="1"/>
          </p:cNvSpPr>
          <p:nvPr>
            <p:ph type="ftr" sz="quarter" idx="11"/>
          </p:nvPr>
        </p:nvSpPr>
        <p:spPr/>
        <p:txBody>
          <a:bodyPr/>
          <a:lstStyle/>
          <a:p>
            <a:pPr>
              <a:defRPr/>
            </a:pPr>
            <a:r>
              <a:rPr lang="en-GB" smtClean="0"/>
              <a:t>LHC Computing : Clouds and Agility</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42</a:t>
            </a:fld>
            <a:endParaRPr lang="en-US" dirty="0"/>
          </a:p>
        </p:txBody>
      </p:sp>
      <p:pic>
        <p:nvPicPr>
          <p:cNvPr id="8" name="Picture 7"/>
          <p:cNvPicPr>
            <a:picLocks noChangeAspect="1"/>
          </p:cNvPicPr>
          <p:nvPr/>
        </p:nvPicPr>
        <p:blipFill>
          <a:blip r:embed="rId2"/>
          <a:stretch>
            <a:fillRect/>
          </a:stretch>
        </p:blipFill>
        <p:spPr>
          <a:xfrm>
            <a:off x="231929" y="919672"/>
            <a:ext cx="8801100" cy="3702902"/>
          </a:xfrm>
          <a:prstGeom prst="rect">
            <a:avLst/>
          </a:prstGeom>
        </p:spPr>
      </p:pic>
    </p:spTree>
    <p:extLst>
      <p:ext uri="{BB962C8B-B14F-4D97-AF65-F5344CB8AC3E}">
        <p14:creationId xmlns:p14="http://schemas.microsoft.com/office/powerpoint/2010/main" val="25436575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072740" y="60354"/>
            <a:ext cx="2924220" cy="3733967"/>
          </a:xfrm>
        </p:spPr>
        <p:txBody>
          <a:bodyPr/>
          <a:lstStyle/>
          <a:p>
            <a:r>
              <a:rPr lang="en-GB" dirty="0" smtClean="0"/>
              <a:t>Cloud software does not give you a service</a:t>
            </a:r>
          </a:p>
          <a:p>
            <a:r>
              <a:rPr lang="en-GB" dirty="0" smtClean="0"/>
              <a:t>Integration with site services needed before production</a:t>
            </a:r>
          </a:p>
          <a:p>
            <a:endParaRPr lang="en-GB" dirty="0" smtClean="0"/>
          </a:p>
          <a:p>
            <a:endParaRPr lang="en-GB" dirty="0"/>
          </a:p>
          <a:p>
            <a:pPr marL="36513" indent="0" algn="r">
              <a:buNone/>
            </a:pPr>
            <a:r>
              <a:rPr lang="en-GB" sz="1200" dirty="0" smtClean="0"/>
              <a:t>Source: </a:t>
            </a:r>
            <a:r>
              <a:rPr lang="en-GB" sz="1200" dirty="0" smtClean="0">
                <a:hlinkClick r:id="rId3"/>
              </a:rPr>
              <a:t>eBay</a:t>
            </a:r>
            <a:endParaRPr lang="en-GB" sz="1200" dirty="0"/>
          </a:p>
        </p:txBody>
      </p:sp>
      <p:sp>
        <p:nvSpPr>
          <p:cNvPr id="7" name="Date Placeholder 6"/>
          <p:cNvSpPr>
            <a:spLocks noGrp="1"/>
          </p:cNvSpPr>
          <p:nvPr>
            <p:ph type="dt" sz="half" idx="10"/>
          </p:nvPr>
        </p:nvSpPr>
        <p:spPr/>
        <p:txBody>
          <a:bodyPr/>
          <a:lstStyle/>
          <a:p>
            <a:pPr>
              <a:defRPr/>
            </a:pPr>
            <a:r>
              <a:rPr lang="en-US" smtClean="0"/>
              <a:t>01/09/2014</a:t>
            </a:r>
            <a:endParaRPr lang="en-US" dirty="0"/>
          </a:p>
        </p:txBody>
      </p:sp>
      <p:sp>
        <p:nvSpPr>
          <p:cNvPr id="8" name="Footer Placeholder 7"/>
          <p:cNvSpPr>
            <a:spLocks noGrp="1"/>
          </p:cNvSpPr>
          <p:nvPr>
            <p:ph type="ftr" sz="quarter" idx="11"/>
          </p:nvPr>
        </p:nvSpPr>
        <p:spPr/>
        <p:txBody>
          <a:bodyPr/>
          <a:lstStyle/>
          <a:p>
            <a:pPr>
              <a:defRPr/>
            </a:pPr>
            <a:r>
              <a:rPr lang="en-GB" smtClean="0"/>
              <a:t>LHC Computing : Clouds and Agility</a:t>
            </a:r>
            <a:endParaRPr lang="en-US" dirty="0"/>
          </a:p>
        </p:txBody>
      </p:sp>
      <p:sp>
        <p:nvSpPr>
          <p:cNvPr id="9" name="Slide Number Placeholder 8"/>
          <p:cNvSpPr>
            <a:spLocks noGrp="1"/>
          </p:cNvSpPr>
          <p:nvPr>
            <p:ph type="sldNum" sz="quarter" idx="12"/>
          </p:nvPr>
        </p:nvSpPr>
        <p:spPr/>
        <p:txBody>
          <a:bodyPr/>
          <a:lstStyle/>
          <a:p>
            <a:pPr>
              <a:defRPr/>
            </a:pPr>
            <a:fld id="{B5DFC185-0109-41AD-BE8A-D1E8D7C41489}" type="slidenum">
              <a:rPr lang="en-US" smtClean="0"/>
              <a:pPr>
                <a:defRPr/>
              </a:pPr>
              <a:t>43</a:t>
            </a:fld>
            <a:endParaRPr lang="en-US" dirty="0"/>
          </a:p>
        </p:txBody>
      </p:sp>
      <p:pic>
        <p:nvPicPr>
          <p:cNvPr id="2050" name="Picture 2" descr="http://image.slidesharecdn.com/openstackebay-131106005218-phpapp01/95/open-stackebay-8-1024.jpg?cb=1383720795"/>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4449" y="10389"/>
            <a:ext cx="6068291" cy="455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285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a:xfrm>
            <a:off x="3114675" y="3230563"/>
            <a:ext cx="2133600" cy="274637"/>
          </a:xfrm>
        </p:spPr>
        <p:txBody>
          <a:bodyPr/>
          <a:lstStyle/>
          <a:p>
            <a:pPr>
              <a:defRPr/>
            </a:pPr>
            <a:r>
              <a:rPr lang="en-US" smtClean="0"/>
              <a:t>01/09/2014</a:t>
            </a:r>
            <a:endParaRPr lang="en-US" dirty="0"/>
          </a:p>
        </p:txBody>
      </p:sp>
      <p:sp>
        <p:nvSpPr>
          <p:cNvPr id="4" name="Slide Number Placeholder 3"/>
          <p:cNvSpPr>
            <a:spLocks noGrp="1"/>
          </p:cNvSpPr>
          <p:nvPr>
            <p:ph type="sldNum" sz="quarter" idx="12"/>
          </p:nvPr>
        </p:nvSpPr>
        <p:spPr>
          <a:xfrm>
            <a:off x="8331200" y="3225800"/>
            <a:ext cx="501650" cy="274638"/>
          </a:xfrm>
        </p:spPr>
        <p:txBody>
          <a:bodyPr/>
          <a:lstStyle/>
          <a:p>
            <a:pPr>
              <a:defRPr/>
            </a:pPr>
            <a:fld id="{D1D18F78-578B-40C4-810B-51005476F22C}" type="slidenum">
              <a:rPr lang="en-US"/>
              <a:pPr>
                <a:defRPr/>
              </a:pPr>
              <a:t>44</a:t>
            </a:fld>
            <a:endParaRPr lang="en-US" dirty="0"/>
          </a:p>
        </p:txBody>
      </p:sp>
      <p:sp>
        <p:nvSpPr>
          <p:cNvPr id="12" name="Cloud 11"/>
          <p:cNvSpPr/>
          <p:nvPr/>
        </p:nvSpPr>
        <p:spPr>
          <a:xfrm>
            <a:off x="2203450" y="976313"/>
            <a:ext cx="6096000" cy="373538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4758" name="Picture 7"/>
          <p:cNvPicPr>
            <a:picLocks noChangeAspect="1"/>
          </p:cNvPicPr>
          <p:nvPr/>
        </p:nvPicPr>
        <p:blipFill>
          <a:blip r:embed="rId3">
            <a:extLst>
              <a:ext uri="{28A0092B-C50C-407E-A947-70E740481C1C}">
                <a14:useLocalDpi xmlns:a14="http://schemas.microsoft.com/office/drawing/2010/main" val="0"/>
              </a:ext>
            </a:extLst>
          </a:blip>
          <a:srcRect t="72501"/>
          <a:stretch>
            <a:fillRect/>
          </a:stretch>
        </p:blipFill>
        <p:spPr bwMode="auto">
          <a:xfrm>
            <a:off x="4660518" y="3259752"/>
            <a:ext cx="266858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195263" y="2713396"/>
            <a:ext cx="1892300" cy="6858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dirty="0"/>
              <a:t>Microsoft Active Directory</a:t>
            </a:r>
          </a:p>
        </p:txBody>
      </p:sp>
      <p:sp>
        <p:nvSpPr>
          <p:cNvPr id="15" name="Rounded Rectangle 14"/>
          <p:cNvSpPr/>
          <p:nvPr/>
        </p:nvSpPr>
        <p:spPr>
          <a:xfrm>
            <a:off x="7629525" y="3961171"/>
            <a:ext cx="1514475" cy="611188"/>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dirty="0"/>
              <a:t>CERN DB on Demand</a:t>
            </a:r>
          </a:p>
        </p:txBody>
      </p:sp>
      <p:sp>
        <p:nvSpPr>
          <p:cNvPr id="16" name="Smiley Face 15"/>
          <p:cNvSpPr/>
          <p:nvPr/>
        </p:nvSpPr>
        <p:spPr>
          <a:xfrm>
            <a:off x="247652" y="3549807"/>
            <a:ext cx="914400" cy="914400"/>
          </a:xfrm>
          <a:prstGeom prst="smileyFace">
            <a:avLst/>
          </a:prstGeom>
          <a:solidFill>
            <a:srgbClr val="FFFF00"/>
          </a:solidFill>
          <a:ln>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17" name="Rounded Rectangle 16"/>
          <p:cNvSpPr/>
          <p:nvPr/>
        </p:nvSpPr>
        <p:spPr>
          <a:xfrm>
            <a:off x="7004050" y="-15516"/>
            <a:ext cx="1828800" cy="61118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dirty="0"/>
              <a:t>CERN Network Database</a:t>
            </a:r>
          </a:p>
        </p:txBody>
      </p:sp>
      <p:sp>
        <p:nvSpPr>
          <p:cNvPr id="18" name="Rounded Rectangle 17"/>
          <p:cNvSpPr/>
          <p:nvPr/>
        </p:nvSpPr>
        <p:spPr>
          <a:xfrm>
            <a:off x="195263" y="1960921"/>
            <a:ext cx="1892300" cy="61277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dirty="0"/>
              <a:t>Account </a:t>
            </a:r>
            <a:r>
              <a:rPr lang="en-US" dirty="0" err="1"/>
              <a:t>mgmt</a:t>
            </a:r>
            <a:r>
              <a:rPr lang="en-US" dirty="0"/>
              <a:t> system</a:t>
            </a:r>
          </a:p>
        </p:txBody>
      </p:sp>
      <p:sp>
        <p:nvSpPr>
          <p:cNvPr id="19" name="Rounded Rectangle 18"/>
          <p:cNvSpPr/>
          <p:nvPr/>
        </p:nvSpPr>
        <p:spPr>
          <a:xfrm>
            <a:off x="3249613" y="3810000"/>
            <a:ext cx="1162050" cy="3841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Horizon</a:t>
            </a:r>
          </a:p>
        </p:txBody>
      </p:sp>
      <p:sp>
        <p:nvSpPr>
          <p:cNvPr id="20" name="Rounded Rectangle 19"/>
          <p:cNvSpPr/>
          <p:nvPr/>
        </p:nvSpPr>
        <p:spPr>
          <a:xfrm>
            <a:off x="2779713" y="2535238"/>
            <a:ext cx="1290637" cy="4540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Keystone</a:t>
            </a:r>
          </a:p>
        </p:txBody>
      </p:sp>
      <p:cxnSp>
        <p:nvCxnSpPr>
          <p:cNvPr id="21" name="Curved Connector 20"/>
          <p:cNvCxnSpPr>
            <a:stCxn id="18" idx="3"/>
            <a:endCxn id="20" idx="1"/>
          </p:cNvCxnSpPr>
          <p:nvPr/>
        </p:nvCxnSpPr>
        <p:spPr>
          <a:xfrm>
            <a:off x="2087563" y="2267309"/>
            <a:ext cx="692150" cy="495300"/>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2" name="Curved Connector 21"/>
          <p:cNvCxnSpPr>
            <a:stCxn id="20" idx="1"/>
            <a:endCxn id="14" idx="3"/>
          </p:cNvCxnSpPr>
          <p:nvPr/>
        </p:nvCxnSpPr>
        <p:spPr>
          <a:xfrm rot="10800000" flipV="1">
            <a:off x="2087563" y="2762608"/>
            <a:ext cx="692150" cy="293687"/>
          </a:xfrm>
          <a:prstGeom prst="curvedConnector3">
            <a:avLst>
              <a:gd name="adj1" fmla="val 50000"/>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25" name="Curved Connector 24"/>
          <p:cNvCxnSpPr>
            <a:stCxn id="19" idx="0"/>
            <a:endCxn id="20" idx="2"/>
          </p:cNvCxnSpPr>
          <p:nvPr/>
        </p:nvCxnSpPr>
        <p:spPr>
          <a:xfrm rot="16200000" flipV="1">
            <a:off x="3217863" y="3197225"/>
            <a:ext cx="820737" cy="404813"/>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6" name="Curved Connector 25"/>
          <p:cNvCxnSpPr>
            <a:stCxn id="16" idx="6"/>
            <a:endCxn id="19" idx="1"/>
          </p:cNvCxnSpPr>
          <p:nvPr/>
        </p:nvCxnSpPr>
        <p:spPr>
          <a:xfrm flipV="1">
            <a:off x="1162052" y="4002447"/>
            <a:ext cx="2087561" cy="4560"/>
          </a:xfrm>
          <a:prstGeom prst="curvedConnector3">
            <a:avLst>
              <a:gd name="adj1" fmla="val 50000"/>
            </a:avLst>
          </a:prstGeom>
          <a:ln>
            <a:headEnd type="triangle"/>
            <a:tailEnd type="triangle"/>
          </a:ln>
        </p:spPr>
        <p:style>
          <a:lnRef idx="2">
            <a:schemeClr val="accent4"/>
          </a:lnRef>
          <a:fillRef idx="0">
            <a:schemeClr val="accent4"/>
          </a:fillRef>
          <a:effectRef idx="1">
            <a:schemeClr val="accent4"/>
          </a:effectRef>
          <a:fontRef idx="minor">
            <a:schemeClr val="tx1"/>
          </a:fontRef>
        </p:style>
      </p:cxnSp>
      <p:cxnSp>
        <p:nvCxnSpPr>
          <p:cNvPr id="28" name="Curved Connector 27"/>
          <p:cNvCxnSpPr>
            <a:endCxn id="20" idx="0"/>
          </p:cNvCxnSpPr>
          <p:nvPr/>
        </p:nvCxnSpPr>
        <p:spPr>
          <a:xfrm rot="10800000" flipV="1">
            <a:off x="3425825" y="2319338"/>
            <a:ext cx="1292225" cy="215900"/>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9" name="Curved Connector 28"/>
          <p:cNvCxnSpPr>
            <a:stCxn id="23" idx="0"/>
            <a:endCxn id="17" idx="2"/>
          </p:cNvCxnSpPr>
          <p:nvPr/>
        </p:nvCxnSpPr>
        <p:spPr>
          <a:xfrm rot="5400000" flipH="1" flipV="1">
            <a:off x="6702990" y="826089"/>
            <a:ext cx="1445877" cy="985043"/>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sp>
        <p:nvSpPr>
          <p:cNvPr id="30" name="Rounded Rectangle 29"/>
          <p:cNvSpPr/>
          <p:nvPr/>
        </p:nvSpPr>
        <p:spPr>
          <a:xfrm>
            <a:off x="4771231" y="4019909"/>
            <a:ext cx="1238250" cy="4000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Glance</a:t>
            </a:r>
          </a:p>
        </p:txBody>
      </p:sp>
      <p:grpSp>
        <p:nvGrpSpPr>
          <p:cNvPr id="10" name="Group 9"/>
          <p:cNvGrpSpPr/>
          <p:nvPr/>
        </p:nvGrpSpPr>
        <p:grpSpPr>
          <a:xfrm>
            <a:off x="4749800" y="1889126"/>
            <a:ext cx="3009900" cy="1341437"/>
            <a:chOff x="4718050" y="1655741"/>
            <a:chExt cx="3009900" cy="1341437"/>
          </a:xfrm>
        </p:grpSpPr>
        <p:sp>
          <p:nvSpPr>
            <p:cNvPr id="23" name="Rounded Rectangle 22"/>
            <p:cNvSpPr/>
            <p:nvPr/>
          </p:nvSpPr>
          <p:spPr>
            <a:xfrm>
              <a:off x="6223000" y="1808163"/>
              <a:ext cx="1357313" cy="3778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Network</a:t>
              </a:r>
            </a:p>
          </p:txBody>
        </p:sp>
        <p:sp>
          <p:nvSpPr>
            <p:cNvPr id="24" name="Rounded Rectangle 23"/>
            <p:cNvSpPr/>
            <p:nvPr/>
          </p:nvSpPr>
          <p:spPr>
            <a:xfrm>
              <a:off x="4864100" y="2055813"/>
              <a:ext cx="1247775" cy="39846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Compute</a:t>
              </a:r>
            </a:p>
          </p:txBody>
        </p:sp>
        <p:sp>
          <p:nvSpPr>
            <p:cNvPr id="27" name="Rounded Rectangle 26"/>
            <p:cNvSpPr/>
            <p:nvPr/>
          </p:nvSpPr>
          <p:spPr>
            <a:xfrm>
              <a:off x="4718050" y="1655741"/>
              <a:ext cx="3009900" cy="1341437"/>
            </a:xfrm>
            <a:prstGeom prst="roundRect">
              <a:avLst/>
            </a:prstGeom>
            <a:noFill/>
          </p:spPr>
          <p:style>
            <a:lnRef idx="3">
              <a:schemeClr val="lt1"/>
            </a:lnRef>
            <a:fillRef idx="1">
              <a:schemeClr val="accent3"/>
            </a:fillRef>
            <a:effectRef idx="1">
              <a:schemeClr val="accent3"/>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Rounded Rectangle 30"/>
            <p:cNvSpPr/>
            <p:nvPr/>
          </p:nvSpPr>
          <p:spPr>
            <a:xfrm>
              <a:off x="6237288" y="2286000"/>
              <a:ext cx="1328737" cy="4000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Scheduler</a:t>
              </a:r>
            </a:p>
          </p:txBody>
        </p:sp>
      </p:grpSp>
      <p:sp>
        <p:nvSpPr>
          <p:cNvPr id="32" name="Rounded Rectangle 31"/>
          <p:cNvSpPr/>
          <p:nvPr/>
        </p:nvSpPr>
        <p:spPr>
          <a:xfrm>
            <a:off x="3070225" y="1639888"/>
            <a:ext cx="1247775" cy="39846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dirty="0"/>
              <a:t>Cinder</a:t>
            </a:r>
          </a:p>
        </p:txBody>
      </p:sp>
      <p:cxnSp>
        <p:nvCxnSpPr>
          <p:cNvPr id="33" name="Curved Connector 32"/>
          <p:cNvCxnSpPr>
            <a:stCxn id="27" idx="3"/>
            <a:endCxn id="15" idx="0"/>
          </p:cNvCxnSpPr>
          <p:nvPr/>
        </p:nvCxnSpPr>
        <p:spPr>
          <a:xfrm>
            <a:off x="7759700" y="2559845"/>
            <a:ext cx="627063" cy="1401326"/>
          </a:xfrm>
          <a:prstGeom prst="curvedConnector2">
            <a:avLst/>
          </a:prstGeom>
          <a:ln>
            <a:tailEnd type="triangle"/>
          </a:ln>
        </p:spPr>
        <p:style>
          <a:lnRef idx="2">
            <a:schemeClr val="accent4"/>
          </a:lnRef>
          <a:fillRef idx="0">
            <a:schemeClr val="accent4"/>
          </a:fillRef>
          <a:effectRef idx="1">
            <a:schemeClr val="accent4"/>
          </a:effectRef>
          <a:fontRef idx="minor">
            <a:schemeClr val="tx1"/>
          </a:fontRef>
        </p:style>
      </p:cxnSp>
      <p:sp>
        <p:nvSpPr>
          <p:cNvPr id="74791" name="TextBox 3"/>
          <p:cNvSpPr txBox="1">
            <a:spLocks noChangeArrowheads="1"/>
          </p:cNvSpPr>
          <p:nvPr/>
        </p:nvSpPr>
        <p:spPr bwMode="auto">
          <a:xfrm>
            <a:off x="6905625" y="2649538"/>
            <a:ext cx="723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Arial" panose="020B0604020202020204" pitchFamily="34" charset="0"/>
              <a:buChar char="•"/>
              <a:defRPr sz="3000">
                <a:solidFill>
                  <a:schemeClr val="tx1"/>
                </a:solidFill>
                <a:latin typeface="Arial" panose="020B0604020202020204" pitchFamily="34" charset="0"/>
              </a:defRPr>
            </a:lvl1pPr>
            <a:lvl2pPr marL="742950" indent="-285750">
              <a:spcBef>
                <a:spcPct val="20000"/>
              </a:spcBef>
              <a:buClr>
                <a:schemeClr val="accent1"/>
              </a:buClr>
              <a:buSzPct val="90000"/>
              <a:buFont typeface="Arial" panose="020B0604020202020204" pitchFamily="34" charset="0"/>
              <a:buChar char="•"/>
              <a:defRPr sz="2600">
                <a:solidFill>
                  <a:schemeClr val="tx1"/>
                </a:solidFill>
                <a:latin typeface="Arial" panose="020B0604020202020204" pitchFamily="34" charset="0"/>
              </a:defRPr>
            </a:lvl2pPr>
            <a:lvl3pPr marL="1143000" indent="-228600">
              <a:spcBef>
                <a:spcPct val="20000"/>
              </a:spcBef>
              <a:buClr>
                <a:schemeClr val="accent2"/>
              </a:buClr>
              <a:buSzPct val="85000"/>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90000"/>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rgbClr val="808080"/>
              </a:buClr>
              <a:buSzPct val="10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08080"/>
              </a:buClr>
              <a:buSzPct val="10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08080"/>
              </a:buClr>
              <a:buSzPct val="10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08080"/>
              </a:buClr>
              <a:buSzPct val="10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08080"/>
              </a:buClr>
              <a:buSzPct val="100000"/>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sz="1800" i="1">
                <a:solidFill>
                  <a:schemeClr val="bg1"/>
                </a:solidFill>
                <a:ea typeface="MS PGothic" panose="020B0600070205080204" pitchFamily="34" charset="-128"/>
              </a:rPr>
              <a:t>Nova</a:t>
            </a:r>
          </a:p>
        </p:txBody>
      </p:sp>
      <p:cxnSp>
        <p:nvCxnSpPr>
          <p:cNvPr id="35" name="Curved Connector 34"/>
          <p:cNvCxnSpPr>
            <a:stCxn id="30" idx="3"/>
            <a:endCxn id="15" idx="1"/>
          </p:cNvCxnSpPr>
          <p:nvPr/>
        </p:nvCxnSpPr>
        <p:spPr>
          <a:xfrm>
            <a:off x="6009481" y="4219934"/>
            <a:ext cx="1620044" cy="46831"/>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6" name="Curved Connector 35"/>
          <p:cNvCxnSpPr>
            <a:stCxn id="30" idx="1"/>
            <a:endCxn id="20" idx="3"/>
          </p:cNvCxnSpPr>
          <p:nvPr/>
        </p:nvCxnSpPr>
        <p:spPr>
          <a:xfrm rot="10800000">
            <a:off x="4070351" y="2762252"/>
            <a:ext cx="700881" cy="1457683"/>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7" name="Curved Connector 36"/>
          <p:cNvCxnSpPr>
            <a:stCxn id="32" idx="2"/>
            <a:endCxn id="20" idx="0"/>
          </p:cNvCxnSpPr>
          <p:nvPr/>
        </p:nvCxnSpPr>
        <p:spPr>
          <a:xfrm rot="5400000">
            <a:off x="3311525" y="2152650"/>
            <a:ext cx="496888" cy="268288"/>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sp>
        <p:nvSpPr>
          <p:cNvPr id="38" name="Rounded Rectangle 37"/>
          <p:cNvSpPr/>
          <p:nvPr/>
        </p:nvSpPr>
        <p:spPr>
          <a:xfrm>
            <a:off x="1988344" y="2979"/>
            <a:ext cx="1951037" cy="61118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dirty="0"/>
              <a:t>Block </a:t>
            </a:r>
            <a:r>
              <a:rPr lang="en-US" dirty="0" smtClean="0"/>
              <a:t>Storage</a:t>
            </a:r>
          </a:p>
          <a:p>
            <a:pPr algn="ctr" eaLnBrk="1" fontAlgn="auto" hangingPunct="1">
              <a:spcBef>
                <a:spcPts val="0"/>
              </a:spcBef>
              <a:spcAft>
                <a:spcPts val="0"/>
              </a:spcAft>
              <a:defRPr/>
            </a:pPr>
            <a:r>
              <a:rPr lang="en-US" dirty="0" err="1" smtClean="0"/>
              <a:t>Ceph</a:t>
            </a:r>
            <a:r>
              <a:rPr lang="en-US" dirty="0" smtClean="0"/>
              <a:t> &amp; NetApp</a:t>
            </a:r>
            <a:endParaRPr lang="en-US" dirty="0"/>
          </a:p>
        </p:txBody>
      </p:sp>
      <p:cxnSp>
        <p:nvCxnSpPr>
          <p:cNvPr id="39" name="Curved Connector 38"/>
          <p:cNvCxnSpPr>
            <a:stCxn id="32" idx="0"/>
            <a:endCxn id="38" idx="2"/>
          </p:cNvCxnSpPr>
          <p:nvPr/>
        </p:nvCxnSpPr>
        <p:spPr>
          <a:xfrm rot="16200000" flipV="1">
            <a:off x="2816127" y="761902"/>
            <a:ext cx="1025722" cy="730250"/>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0" name="Curved Connector 39"/>
          <p:cNvCxnSpPr>
            <a:stCxn id="19" idx="3"/>
            <a:endCxn id="30" idx="1"/>
          </p:cNvCxnSpPr>
          <p:nvPr/>
        </p:nvCxnSpPr>
        <p:spPr>
          <a:xfrm>
            <a:off x="4411663" y="4002088"/>
            <a:ext cx="359568" cy="217846"/>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pic>
        <p:nvPicPr>
          <p:cNvPr id="74800" name="Picture 2" descr="https://encrypted-tbn0.gstatic.com/images?q=tbn:ANd9GcRqUG5ZrJCwo0w66ESIvlyaLMl7PIFnJ4pyyJL12tgv9FOXXv6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93663"/>
            <a:ext cx="1008062"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40"/>
          <p:cNvSpPr/>
          <p:nvPr/>
        </p:nvSpPr>
        <p:spPr>
          <a:xfrm>
            <a:off x="4512468" y="10536"/>
            <a:ext cx="1951037" cy="61118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dirty="0" smtClean="0"/>
              <a:t>CERN Accounting</a:t>
            </a:r>
            <a:endParaRPr lang="en-US" dirty="0"/>
          </a:p>
        </p:txBody>
      </p:sp>
      <p:cxnSp>
        <p:nvCxnSpPr>
          <p:cNvPr id="42" name="Curved Connector 41"/>
          <p:cNvCxnSpPr/>
          <p:nvPr/>
        </p:nvCxnSpPr>
        <p:spPr>
          <a:xfrm rot="5400000" flipH="1" flipV="1">
            <a:off x="5146342" y="936883"/>
            <a:ext cx="579308" cy="153197"/>
          </a:xfrm>
          <a:prstGeom prst="curved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sp>
        <p:nvSpPr>
          <p:cNvPr id="43" name="Rounded Rectangle 42"/>
          <p:cNvSpPr/>
          <p:nvPr/>
        </p:nvSpPr>
        <p:spPr>
          <a:xfrm>
            <a:off x="4782813" y="1312046"/>
            <a:ext cx="1247775" cy="39846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sz="1600" dirty="0" smtClean="0"/>
              <a:t>Ceilometer</a:t>
            </a:r>
            <a:endParaRPr lang="en-US" sz="1600" dirty="0"/>
          </a:p>
        </p:txBody>
      </p:sp>
      <p:cxnSp>
        <p:nvCxnSpPr>
          <p:cNvPr id="45" name="Curved Connector 44"/>
          <p:cNvCxnSpPr>
            <a:stCxn id="32" idx="3"/>
            <a:endCxn id="43" idx="1"/>
          </p:cNvCxnSpPr>
          <p:nvPr/>
        </p:nvCxnSpPr>
        <p:spPr>
          <a:xfrm flipV="1">
            <a:off x="4318000" y="1511277"/>
            <a:ext cx="464813" cy="327842"/>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8" name="Curved Connector 47"/>
          <p:cNvCxnSpPr>
            <a:stCxn id="27" idx="0"/>
            <a:endCxn id="43" idx="3"/>
          </p:cNvCxnSpPr>
          <p:nvPr/>
        </p:nvCxnSpPr>
        <p:spPr>
          <a:xfrm rot="16200000" flipV="1">
            <a:off x="5953745" y="1588121"/>
            <a:ext cx="377849" cy="224162"/>
          </a:xfrm>
          <a:prstGeom prst="curvedConnector2">
            <a:avLst/>
          </a:prstGeom>
          <a:ln>
            <a:tailEnd type="triangle"/>
          </a:ln>
        </p:spPr>
        <p:style>
          <a:lnRef idx="1">
            <a:schemeClr val="accent4"/>
          </a:lnRef>
          <a:fillRef idx="0">
            <a:schemeClr val="accent4"/>
          </a:fillRef>
          <a:effectRef idx="0">
            <a:schemeClr val="accent4"/>
          </a:effectRef>
          <a:fontRef idx="minor">
            <a:schemeClr val="tx1"/>
          </a:fontRef>
        </p:style>
      </p:cxn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5665232" y="4152535"/>
            <a:ext cx="1083859" cy="300465"/>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lgn="ctr">
              <a:buNone/>
            </a:pPr>
            <a:r>
              <a:rPr lang="en-US" sz="1200" dirty="0">
                <a:solidFill>
                  <a:schemeClr val="accent6">
                    <a:lumMod val="50000"/>
                  </a:schemeClr>
                </a:solidFill>
                <a:latin typeface="Arial Narrow"/>
                <a:cs typeface="Arial Narrow"/>
              </a:rPr>
              <a:t>c</a:t>
            </a:r>
            <a:r>
              <a:rPr lang="en-US" sz="1200" dirty="0" smtClean="0">
                <a:solidFill>
                  <a:schemeClr val="accent6">
                    <a:lumMod val="50000"/>
                  </a:schemeClr>
                </a:solidFill>
                <a:latin typeface="Arial Narrow"/>
                <a:cs typeface="Arial Narrow"/>
              </a:rPr>
              <a:t>ompute-nodes</a:t>
            </a:r>
            <a:endParaRPr lang="en-US" sz="1200" dirty="0">
              <a:solidFill>
                <a:schemeClr val="accent6">
                  <a:lumMod val="50000"/>
                </a:schemeClr>
              </a:solidFill>
              <a:latin typeface="Arial Narrow"/>
              <a:cs typeface="Arial Narrow"/>
            </a:endParaRPr>
          </a:p>
        </p:txBody>
      </p:sp>
      <p:sp>
        <p:nvSpPr>
          <p:cNvPr id="40" name="TextBox 39"/>
          <p:cNvSpPr txBox="1"/>
          <p:nvPr/>
        </p:nvSpPr>
        <p:spPr>
          <a:xfrm>
            <a:off x="4257706" y="4153656"/>
            <a:ext cx="1083859" cy="300465"/>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lgn="ctr">
              <a:buNone/>
            </a:pPr>
            <a:r>
              <a:rPr lang="en-US" sz="1200" dirty="0">
                <a:solidFill>
                  <a:schemeClr val="accent6">
                    <a:lumMod val="50000"/>
                  </a:schemeClr>
                </a:solidFill>
                <a:latin typeface="Arial Narrow"/>
                <a:cs typeface="Arial Narrow"/>
              </a:rPr>
              <a:t>c</a:t>
            </a:r>
            <a:r>
              <a:rPr lang="en-US" sz="1200" dirty="0" smtClean="0">
                <a:solidFill>
                  <a:schemeClr val="accent6">
                    <a:lumMod val="50000"/>
                  </a:schemeClr>
                </a:solidFill>
                <a:latin typeface="Arial Narrow"/>
                <a:cs typeface="Arial Narrow"/>
              </a:rPr>
              <a:t>ontrollers</a:t>
            </a:r>
            <a:endParaRPr lang="en-US" sz="1200" dirty="0">
              <a:solidFill>
                <a:schemeClr val="accent6">
                  <a:lumMod val="50000"/>
                </a:schemeClr>
              </a:solidFill>
              <a:latin typeface="Arial Narrow"/>
              <a:cs typeface="Arial Narrow"/>
            </a:endParaRPr>
          </a:p>
        </p:txBody>
      </p:sp>
      <p:sp>
        <p:nvSpPr>
          <p:cNvPr id="37" name="TextBox 36"/>
          <p:cNvSpPr txBox="1"/>
          <p:nvPr/>
        </p:nvSpPr>
        <p:spPr>
          <a:xfrm>
            <a:off x="5665699" y="2236135"/>
            <a:ext cx="1083859" cy="300465"/>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lgn="ctr">
              <a:buNone/>
            </a:pPr>
            <a:r>
              <a:rPr lang="en-US" sz="1200" dirty="0">
                <a:solidFill>
                  <a:schemeClr val="accent6">
                    <a:lumMod val="50000"/>
                  </a:schemeClr>
                </a:solidFill>
                <a:latin typeface="Arial Narrow"/>
                <a:cs typeface="Arial Narrow"/>
              </a:rPr>
              <a:t>c</a:t>
            </a:r>
            <a:r>
              <a:rPr lang="en-US" sz="1200" dirty="0" smtClean="0">
                <a:solidFill>
                  <a:schemeClr val="accent6">
                    <a:lumMod val="50000"/>
                  </a:schemeClr>
                </a:solidFill>
                <a:latin typeface="Arial Narrow"/>
                <a:cs typeface="Arial Narrow"/>
              </a:rPr>
              <a:t>ompute-nodes</a:t>
            </a:r>
            <a:endParaRPr lang="en-US" sz="1200" dirty="0">
              <a:solidFill>
                <a:schemeClr val="accent6">
                  <a:lumMod val="50000"/>
                </a:schemeClr>
              </a:solidFill>
              <a:latin typeface="Arial Narrow"/>
              <a:cs typeface="Arial Narrow"/>
            </a:endParaRPr>
          </a:p>
        </p:txBody>
      </p:sp>
      <p:sp>
        <p:nvSpPr>
          <p:cNvPr id="2" name="Title 1"/>
          <p:cNvSpPr>
            <a:spLocks noGrp="1"/>
          </p:cNvSpPr>
          <p:nvPr>
            <p:ph type="title"/>
          </p:nvPr>
        </p:nvSpPr>
        <p:spPr/>
        <p:txBody>
          <a:bodyPr>
            <a:normAutofit/>
          </a:bodyPr>
          <a:lstStyle/>
          <a:p>
            <a:r>
              <a:rPr lang="en-US" sz="4000" b="1" dirty="0" smtClean="0">
                <a:latin typeface="Abadi MT Condensed Light"/>
                <a:cs typeface="Abadi MT Condensed Light"/>
              </a:rPr>
              <a:t>Scaling Architecture Overview</a:t>
            </a:r>
            <a:endParaRPr lang="en-US" sz="4000" b="1" dirty="0">
              <a:latin typeface="Abadi MT Condensed Light"/>
              <a:cs typeface="Abadi MT Condensed Light"/>
            </a:endParaRPr>
          </a:p>
        </p:txBody>
      </p:sp>
      <p:sp>
        <p:nvSpPr>
          <p:cNvPr id="6" name="Slide Number Placeholder 5"/>
          <p:cNvSpPr>
            <a:spLocks noGrp="1"/>
          </p:cNvSpPr>
          <p:nvPr>
            <p:ph type="sldNum" sz="quarter" idx="4294967295"/>
          </p:nvPr>
        </p:nvSpPr>
        <p:spPr>
          <a:xfrm>
            <a:off x="8185376" y="4767263"/>
            <a:ext cx="501424" cy="273844"/>
          </a:xfrm>
          <a:prstGeom prst="rect">
            <a:avLst/>
          </a:prstGeom>
        </p:spPr>
        <p:txBody>
          <a:bodyPr/>
          <a:lstStyle/>
          <a:p>
            <a:fld id="{17918391-D411-FE40-AAD7-861AE5233E0E}" type="slidenum">
              <a:rPr lang="en-US" smtClean="0"/>
              <a:pPr/>
              <a:t>45</a:t>
            </a:fld>
            <a:endParaRPr lang="en-US" dirty="0"/>
          </a:p>
        </p:txBody>
      </p:sp>
      <p:sp>
        <p:nvSpPr>
          <p:cNvPr id="9" name="TextBox 8"/>
          <p:cNvSpPr txBox="1"/>
          <p:nvPr/>
        </p:nvSpPr>
        <p:spPr>
          <a:xfrm>
            <a:off x="7485351" y="1241050"/>
            <a:ext cx="1083859" cy="701978"/>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buNone/>
            </a:pPr>
            <a:r>
              <a:rPr lang="en-US" sz="1200" dirty="0" smtClean="0">
                <a:solidFill>
                  <a:schemeClr val="accent6">
                    <a:lumMod val="50000"/>
                  </a:schemeClr>
                </a:solidFill>
                <a:latin typeface="Arial Narrow"/>
                <a:cs typeface="Arial Narrow"/>
              </a:rPr>
              <a:t>Child Cell</a:t>
            </a:r>
          </a:p>
          <a:p>
            <a:pPr marL="36576" indent="0">
              <a:buNone/>
            </a:pPr>
            <a:r>
              <a:rPr lang="en-US" sz="1200" dirty="0" smtClean="0">
                <a:solidFill>
                  <a:schemeClr val="accent6">
                    <a:lumMod val="50000"/>
                  </a:schemeClr>
                </a:solidFill>
                <a:latin typeface="Arial Narrow"/>
                <a:cs typeface="Arial Narrow"/>
              </a:rPr>
              <a:t>Geneva, Switzerland</a:t>
            </a:r>
            <a:endParaRPr lang="en-US" sz="1200" dirty="0">
              <a:solidFill>
                <a:schemeClr val="accent6">
                  <a:lumMod val="50000"/>
                </a:schemeClr>
              </a:solidFill>
              <a:latin typeface="Arial Narrow"/>
              <a:cs typeface="Arial Narrow"/>
            </a:endParaRPr>
          </a:p>
        </p:txBody>
      </p:sp>
      <p:grpSp>
        <p:nvGrpSpPr>
          <p:cNvPr id="3" name="Group 2"/>
          <p:cNvGrpSpPr/>
          <p:nvPr/>
        </p:nvGrpSpPr>
        <p:grpSpPr>
          <a:xfrm>
            <a:off x="5615374" y="880452"/>
            <a:ext cx="1814944" cy="1516802"/>
            <a:chOff x="6114385" y="982475"/>
            <a:chExt cx="1814944" cy="1516802"/>
          </a:xfrm>
        </p:grpSpPr>
        <p:pic>
          <p:nvPicPr>
            <p:cNvPr id="10" name="Picture 9"/>
            <p:cNvPicPr>
              <a:picLocks noChangeAspect="1"/>
            </p:cNvPicPr>
            <p:nvPr/>
          </p:nvPicPr>
          <p:blipFill>
            <a:blip r:embed="rId3"/>
            <a:stretch>
              <a:fillRect/>
            </a:stretch>
          </p:blipFill>
          <p:spPr>
            <a:xfrm>
              <a:off x="6114385" y="982475"/>
              <a:ext cx="737711" cy="1263437"/>
            </a:xfrm>
            <a:prstGeom prst="rect">
              <a:avLst/>
            </a:prstGeom>
          </p:spPr>
        </p:pic>
        <p:pic>
          <p:nvPicPr>
            <p:cNvPr id="12" name="Picture 11"/>
            <p:cNvPicPr>
              <a:picLocks noChangeAspect="1"/>
            </p:cNvPicPr>
            <p:nvPr/>
          </p:nvPicPr>
          <p:blipFill>
            <a:blip r:embed="rId3"/>
            <a:stretch>
              <a:fillRect/>
            </a:stretch>
          </p:blipFill>
          <p:spPr>
            <a:xfrm>
              <a:off x="6650244" y="1111835"/>
              <a:ext cx="737711" cy="1263437"/>
            </a:xfrm>
            <a:prstGeom prst="rect">
              <a:avLst/>
            </a:prstGeom>
          </p:spPr>
        </p:pic>
        <p:pic>
          <p:nvPicPr>
            <p:cNvPr id="11" name="Picture 10"/>
            <p:cNvPicPr>
              <a:picLocks noChangeAspect="1"/>
            </p:cNvPicPr>
            <p:nvPr/>
          </p:nvPicPr>
          <p:blipFill>
            <a:blip r:embed="rId3"/>
            <a:stretch>
              <a:fillRect/>
            </a:stretch>
          </p:blipFill>
          <p:spPr>
            <a:xfrm>
              <a:off x="7191618" y="1235840"/>
              <a:ext cx="737711" cy="1263437"/>
            </a:xfrm>
            <a:prstGeom prst="rect">
              <a:avLst/>
            </a:prstGeom>
          </p:spPr>
        </p:pic>
      </p:grpSp>
      <p:grpSp>
        <p:nvGrpSpPr>
          <p:cNvPr id="13" name="Group 12"/>
          <p:cNvGrpSpPr/>
          <p:nvPr/>
        </p:nvGrpSpPr>
        <p:grpSpPr>
          <a:xfrm>
            <a:off x="5615374" y="2783501"/>
            <a:ext cx="1814944" cy="1516802"/>
            <a:chOff x="6114385" y="982475"/>
            <a:chExt cx="1814944" cy="1516802"/>
          </a:xfrm>
        </p:grpSpPr>
        <p:pic>
          <p:nvPicPr>
            <p:cNvPr id="14" name="Picture 13"/>
            <p:cNvPicPr>
              <a:picLocks noChangeAspect="1"/>
            </p:cNvPicPr>
            <p:nvPr/>
          </p:nvPicPr>
          <p:blipFill>
            <a:blip r:embed="rId3"/>
            <a:stretch>
              <a:fillRect/>
            </a:stretch>
          </p:blipFill>
          <p:spPr>
            <a:xfrm>
              <a:off x="6114385" y="982475"/>
              <a:ext cx="737711" cy="1263437"/>
            </a:xfrm>
            <a:prstGeom prst="rect">
              <a:avLst/>
            </a:prstGeom>
          </p:spPr>
        </p:pic>
        <p:pic>
          <p:nvPicPr>
            <p:cNvPr id="15" name="Picture 14"/>
            <p:cNvPicPr>
              <a:picLocks noChangeAspect="1"/>
            </p:cNvPicPr>
            <p:nvPr/>
          </p:nvPicPr>
          <p:blipFill>
            <a:blip r:embed="rId3"/>
            <a:stretch>
              <a:fillRect/>
            </a:stretch>
          </p:blipFill>
          <p:spPr>
            <a:xfrm>
              <a:off x="6650244" y="1111835"/>
              <a:ext cx="737711" cy="1263437"/>
            </a:xfrm>
            <a:prstGeom prst="rect">
              <a:avLst/>
            </a:prstGeom>
          </p:spPr>
        </p:pic>
        <p:pic>
          <p:nvPicPr>
            <p:cNvPr id="16" name="Picture 15"/>
            <p:cNvPicPr>
              <a:picLocks noChangeAspect="1"/>
            </p:cNvPicPr>
            <p:nvPr/>
          </p:nvPicPr>
          <p:blipFill>
            <a:blip r:embed="rId3"/>
            <a:stretch>
              <a:fillRect/>
            </a:stretch>
          </p:blipFill>
          <p:spPr>
            <a:xfrm>
              <a:off x="7191618" y="1235840"/>
              <a:ext cx="737711" cy="1263437"/>
            </a:xfrm>
            <a:prstGeom prst="rect">
              <a:avLst/>
            </a:prstGeom>
          </p:spPr>
        </p:pic>
      </p:grpSp>
      <p:sp>
        <p:nvSpPr>
          <p:cNvPr id="17" name="TextBox 16"/>
          <p:cNvSpPr txBox="1"/>
          <p:nvPr/>
        </p:nvSpPr>
        <p:spPr>
          <a:xfrm>
            <a:off x="7485351" y="3073640"/>
            <a:ext cx="1083859" cy="701978"/>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buNone/>
            </a:pPr>
            <a:r>
              <a:rPr lang="en-US" sz="1200" dirty="0" smtClean="0">
                <a:solidFill>
                  <a:schemeClr val="accent6">
                    <a:lumMod val="50000"/>
                  </a:schemeClr>
                </a:solidFill>
                <a:latin typeface="Arial Narrow"/>
                <a:cs typeface="Arial Narrow"/>
              </a:rPr>
              <a:t>Child Cell</a:t>
            </a:r>
          </a:p>
          <a:p>
            <a:pPr marL="36576" indent="0">
              <a:buNone/>
            </a:pPr>
            <a:r>
              <a:rPr lang="en-US" sz="1200" dirty="0" smtClean="0">
                <a:solidFill>
                  <a:schemeClr val="accent6">
                    <a:lumMod val="50000"/>
                  </a:schemeClr>
                </a:solidFill>
                <a:latin typeface="Arial Narrow"/>
                <a:cs typeface="Arial Narrow"/>
              </a:rPr>
              <a:t>Budapest, Hungary</a:t>
            </a:r>
            <a:endParaRPr lang="en-US" sz="1200" dirty="0">
              <a:solidFill>
                <a:schemeClr val="accent6">
                  <a:lumMod val="50000"/>
                </a:schemeClr>
              </a:solidFill>
              <a:latin typeface="Arial Narrow"/>
              <a:cs typeface="Arial Narrow"/>
            </a:endParaRPr>
          </a:p>
        </p:txBody>
      </p:sp>
      <p:pic>
        <p:nvPicPr>
          <p:cNvPr id="4" name="Picture 3"/>
          <p:cNvPicPr>
            <a:picLocks noChangeAspect="1"/>
          </p:cNvPicPr>
          <p:nvPr/>
        </p:nvPicPr>
        <p:blipFill>
          <a:blip r:embed="rId4"/>
          <a:stretch>
            <a:fillRect/>
          </a:stretch>
        </p:blipFill>
        <p:spPr>
          <a:xfrm>
            <a:off x="7847571" y="3681572"/>
            <a:ext cx="443635" cy="313154"/>
          </a:xfrm>
          <a:prstGeom prst="rect">
            <a:avLst/>
          </a:prstGeom>
        </p:spPr>
      </p:pic>
      <p:pic>
        <p:nvPicPr>
          <p:cNvPr id="18" name="Picture 17"/>
          <p:cNvPicPr>
            <a:picLocks noChangeAspect="1"/>
          </p:cNvPicPr>
          <p:nvPr/>
        </p:nvPicPr>
        <p:blipFill>
          <a:blip r:embed="rId5"/>
          <a:stretch>
            <a:fillRect/>
          </a:stretch>
        </p:blipFill>
        <p:spPr>
          <a:xfrm>
            <a:off x="7865756" y="1796978"/>
            <a:ext cx="425450" cy="292100"/>
          </a:xfrm>
          <a:prstGeom prst="rect">
            <a:avLst/>
          </a:prstGeom>
        </p:spPr>
      </p:pic>
      <p:sp>
        <p:nvSpPr>
          <p:cNvPr id="23" name="TextBox 22"/>
          <p:cNvSpPr txBox="1"/>
          <p:nvPr/>
        </p:nvSpPr>
        <p:spPr>
          <a:xfrm>
            <a:off x="2644436" y="3120310"/>
            <a:ext cx="1083859" cy="701978"/>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lgn="ctr">
              <a:buNone/>
            </a:pPr>
            <a:r>
              <a:rPr lang="en-US" sz="1200" dirty="0" smtClean="0">
                <a:solidFill>
                  <a:schemeClr val="accent6">
                    <a:lumMod val="50000"/>
                  </a:schemeClr>
                </a:solidFill>
                <a:latin typeface="Arial Narrow"/>
                <a:cs typeface="Arial Narrow"/>
              </a:rPr>
              <a:t>Top Cell - controllers</a:t>
            </a:r>
          </a:p>
          <a:p>
            <a:pPr marL="36576" indent="0" algn="ctr">
              <a:buNone/>
            </a:pPr>
            <a:r>
              <a:rPr lang="en-US" sz="1200" dirty="0" smtClean="0">
                <a:solidFill>
                  <a:schemeClr val="accent6">
                    <a:lumMod val="50000"/>
                  </a:schemeClr>
                </a:solidFill>
                <a:latin typeface="Arial Narrow"/>
                <a:cs typeface="Arial Narrow"/>
              </a:rPr>
              <a:t>Geneva, Switzerland</a:t>
            </a:r>
            <a:endParaRPr lang="en-US" sz="1200" dirty="0">
              <a:solidFill>
                <a:schemeClr val="accent6">
                  <a:lumMod val="50000"/>
                </a:schemeClr>
              </a:solidFill>
              <a:latin typeface="Arial Narrow"/>
              <a:cs typeface="Arial Narrow"/>
            </a:endParaRPr>
          </a:p>
        </p:txBody>
      </p:sp>
      <p:pic>
        <p:nvPicPr>
          <p:cNvPr id="21" name="Picture 20"/>
          <p:cNvPicPr>
            <a:picLocks noChangeAspect="1"/>
          </p:cNvPicPr>
          <p:nvPr/>
        </p:nvPicPr>
        <p:blipFill>
          <a:blip r:embed="rId3"/>
          <a:stretch>
            <a:fillRect/>
          </a:stretch>
        </p:blipFill>
        <p:spPr>
          <a:xfrm>
            <a:off x="2783396" y="1920613"/>
            <a:ext cx="737711" cy="1263437"/>
          </a:xfrm>
          <a:prstGeom prst="rect">
            <a:avLst/>
          </a:prstGeom>
        </p:spPr>
      </p:pic>
      <p:sp>
        <p:nvSpPr>
          <p:cNvPr id="24" name="TextBox 23"/>
          <p:cNvSpPr txBox="1"/>
          <p:nvPr/>
        </p:nvSpPr>
        <p:spPr>
          <a:xfrm>
            <a:off x="898575" y="3087320"/>
            <a:ext cx="1083859" cy="701978"/>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lgn="ctr">
              <a:buNone/>
            </a:pPr>
            <a:r>
              <a:rPr lang="en-US" sz="1200" dirty="0" smtClean="0">
                <a:solidFill>
                  <a:schemeClr val="accent6">
                    <a:lumMod val="50000"/>
                  </a:schemeClr>
                </a:solidFill>
                <a:latin typeface="Arial Narrow"/>
                <a:cs typeface="Arial Narrow"/>
              </a:rPr>
              <a:t>Load Balancer</a:t>
            </a:r>
          </a:p>
          <a:p>
            <a:pPr marL="36576" indent="0" algn="ctr">
              <a:buNone/>
            </a:pPr>
            <a:r>
              <a:rPr lang="en-US" sz="1200" dirty="0" smtClean="0">
                <a:solidFill>
                  <a:schemeClr val="accent6">
                    <a:lumMod val="50000"/>
                  </a:schemeClr>
                </a:solidFill>
                <a:latin typeface="Arial Narrow"/>
                <a:cs typeface="Arial Narrow"/>
              </a:rPr>
              <a:t>Geneva, Switzerland</a:t>
            </a:r>
            <a:endParaRPr lang="en-US" sz="1200" dirty="0">
              <a:solidFill>
                <a:schemeClr val="accent6">
                  <a:lumMod val="50000"/>
                </a:schemeClr>
              </a:solidFill>
              <a:latin typeface="Arial Narrow"/>
              <a:cs typeface="Arial Narrow"/>
            </a:endParaRPr>
          </a:p>
        </p:txBody>
      </p:sp>
      <p:pic>
        <p:nvPicPr>
          <p:cNvPr id="20" name="Picture 19"/>
          <p:cNvPicPr>
            <a:picLocks noChangeAspect="1"/>
          </p:cNvPicPr>
          <p:nvPr/>
        </p:nvPicPr>
        <p:blipFill>
          <a:blip r:embed="rId3"/>
          <a:stretch>
            <a:fillRect/>
          </a:stretch>
        </p:blipFill>
        <p:spPr>
          <a:xfrm>
            <a:off x="1075980" y="1920613"/>
            <a:ext cx="737711" cy="1263437"/>
          </a:xfrm>
          <a:prstGeom prst="rect">
            <a:avLst/>
          </a:prstGeom>
        </p:spPr>
      </p:pic>
      <p:pic>
        <p:nvPicPr>
          <p:cNvPr id="25" name="Picture 24"/>
          <p:cNvPicPr>
            <a:picLocks noChangeAspect="1"/>
          </p:cNvPicPr>
          <p:nvPr/>
        </p:nvPicPr>
        <p:blipFill>
          <a:blip r:embed="rId5"/>
          <a:stretch>
            <a:fillRect/>
          </a:stretch>
        </p:blipFill>
        <p:spPr>
          <a:xfrm>
            <a:off x="2954289" y="3688576"/>
            <a:ext cx="425450" cy="292100"/>
          </a:xfrm>
          <a:prstGeom prst="rect">
            <a:avLst/>
          </a:prstGeom>
        </p:spPr>
      </p:pic>
      <p:pic>
        <p:nvPicPr>
          <p:cNvPr id="26" name="Picture 25"/>
          <p:cNvPicPr>
            <a:picLocks noChangeAspect="1"/>
          </p:cNvPicPr>
          <p:nvPr/>
        </p:nvPicPr>
        <p:blipFill>
          <a:blip r:embed="rId5"/>
          <a:stretch>
            <a:fillRect/>
          </a:stretch>
        </p:blipFill>
        <p:spPr>
          <a:xfrm>
            <a:off x="1197540" y="3655586"/>
            <a:ext cx="425450" cy="292100"/>
          </a:xfrm>
          <a:prstGeom prst="rect">
            <a:avLst/>
          </a:prstGeom>
        </p:spPr>
      </p:pic>
      <p:cxnSp>
        <p:nvCxnSpPr>
          <p:cNvPr id="35" name="Straight Arrow Connector 34"/>
          <p:cNvCxnSpPr/>
          <p:nvPr/>
        </p:nvCxnSpPr>
        <p:spPr>
          <a:xfrm>
            <a:off x="1982434" y="2574000"/>
            <a:ext cx="662002" cy="0"/>
          </a:xfrm>
          <a:prstGeom prst="straightConnector1">
            <a:avLst/>
          </a:prstGeom>
          <a:ln>
            <a:solidFill>
              <a:schemeClr val="accent6"/>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9" name="Freeform 38"/>
          <p:cNvSpPr/>
          <p:nvPr/>
        </p:nvSpPr>
        <p:spPr>
          <a:xfrm>
            <a:off x="3670230" y="1528791"/>
            <a:ext cx="587943" cy="907205"/>
          </a:xfrm>
          <a:custGeom>
            <a:avLst/>
            <a:gdLst>
              <a:gd name="connsiteX0" fmla="*/ 0 w 1211165"/>
              <a:gd name="connsiteY0" fmla="*/ 693836 h 693836"/>
              <a:gd name="connsiteX1" fmla="*/ 388043 w 1211165"/>
              <a:gd name="connsiteY1" fmla="*/ 129359 h 693836"/>
              <a:gd name="connsiteX2" fmla="*/ 1211165 w 1211165"/>
              <a:gd name="connsiteY2" fmla="*/ 0 h 693836"/>
            </a:gdLst>
            <a:ahLst/>
            <a:cxnLst>
              <a:cxn ang="0">
                <a:pos x="connsiteX0" y="connsiteY0"/>
              </a:cxn>
              <a:cxn ang="0">
                <a:pos x="connsiteX1" y="connsiteY1"/>
              </a:cxn>
              <a:cxn ang="0">
                <a:pos x="connsiteX2" y="connsiteY2"/>
              </a:cxn>
            </a:cxnLst>
            <a:rect l="l" t="t" r="r" b="b"/>
            <a:pathLst>
              <a:path w="1211165" h="693836">
                <a:moveTo>
                  <a:pt x="0" y="693836"/>
                </a:moveTo>
                <a:cubicBezTo>
                  <a:pt x="93091" y="469417"/>
                  <a:pt x="186182" y="244998"/>
                  <a:pt x="388043" y="129359"/>
                </a:cubicBezTo>
                <a:cubicBezTo>
                  <a:pt x="589904" y="13720"/>
                  <a:pt x="1211165" y="0"/>
                  <a:pt x="1211165" y="0"/>
                </a:cubicBezTo>
              </a:path>
            </a:pathLst>
          </a:custGeom>
          <a:ln>
            <a:solidFill>
              <a:schemeClr val="accent6"/>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3670230" y="2574000"/>
            <a:ext cx="667159" cy="744479"/>
          </a:xfrm>
          <a:custGeom>
            <a:avLst/>
            <a:gdLst>
              <a:gd name="connsiteX0" fmla="*/ 0 w 1199406"/>
              <a:gd name="connsiteY0" fmla="*/ 0 h 764396"/>
              <a:gd name="connsiteX1" fmla="*/ 540909 w 1199406"/>
              <a:gd name="connsiteY1" fmla="*/ 623277 h 764396"/>
              <a:gd name="connsiteX2" fmla="*/ 1199406 w 1199406"/>
              <a:gd name="connsiteY2" fmla="*/ 764396 h 764396"/>
            </a:gdLst>
            <a:ahLst/>
            <a:cxnLst>
              <a:cxn ang="0">
                <a:pos x="connsiteX0" y="connsiteY0"/>
              </a:cxn>
              <a:cxn ang="0">
                <a:pos x="connsiteX1" y="connsiteY1"/>
              </a:cxn>
              <a:cxn ang="0">
                <a:pos x="connsiteX2" y="connsiteY2"/>
              </a:cxn>
            </a:cxnLst>
            <a:rect l="l" t="t" r="r" b="b"/>
            <a:pathLst>
              <a:path w="1199406" h="764396">
                <a:moveTo>
                  <a:pt x="0" y="0"/>
                </a:moveTo>
                <a:cubicBezTo>
                  <a:pt x="170504" y="247939"/>
                  <a:pt x="341008" y="495878"/>
                  <a:pt x="540909" y="623277"/>
                </a:cubicBezTo>
                <a:cubicBezTo>
                  <a:pt x="740810" y="750676"/>
                  <a:pt x="1199406" y="764396"/>
                  <a:pt x="1199406" y="764396"/>
                </a:cubicBezTo>
              </a:path>
            </a:pathLst>
          </a:custGeom>
          <a:ln>
            <a:solidFill>
              <a:schemeClr val="accent6"/>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7" name="Picture 26"/>
          <p:cNvPicPr>
            <a:picLocks noChangeAspect="1"/>
          </p:cNvPicPr>
          <p:nvPr/>
        </p:nvPicPr>
        <p:blipFill>
          <a:blip r:embed="rId3"/>
          <a:stretch>
            <a:fillRect/>
          </a:stretch>
        </p:blipFill>
        <p:spPr>
          <a:xfrm>
            <a:off x="4384425" y="903259"/>
            <a:ext cx="737711" cy="1263437"/>
          </a:xfrm>
          <a:prstGeom prst="rect">
            <a:avLst/>
          </a:prstGeom>
        </p:spPr>
      </p:pic>
      <p:pic>
        <p:nvPicPr>
          <p:cNvPr id="28" name="Picture 27"/>
          <p:cNvPicPr>
            <a:picLocks noChangeAspect="1"/>
          </p:cNvPicPr>
          <p:nvPr/>
        </p:nvPicPr>
        <p:blipFill>
          <a:blip r:embed="rId3"/>
          <a:stretch>
            <a:fillRect/>
          </a:stretch>
        </p:blipFill>
        <p:spPr>
          <a:xfrm>
            <a:off x="4384425" y="2783501"/>
            <a:ext cx="737711" cy="1263437"/>
          </a:xfrm>
          <a:prstGeom prst="rect">
            <a:avLst/>
          </a:prstGeom>
        </p:spPr>
      </p:pic>
      <p:cxnSp>
        <p:nvCxnSpPr>
          <p:cNvPr id="29" name="Straight Arrow Connector 28"/>
          <p:cNvCxnSpPr/>
          <p:nvPr/>
        </p:nvCxnSpPr>
        <p:spPr>
          <a:xfrm>
            <a:off x="5180931" y="1503367"/>
            <a:ext cx="381020" cy="0"/>
          </a:xfrm>
          <a:prstGeom prst="straightConnector1">
            <a:avLst/>
          </a:prstGeom>
          <a:ln>
            <a:solidFill>
              <a:schemeClr val="accent6"/>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180931" y="3365519"/>
            <a:ext cx="381020" cy="0"/>
          </a:xfrm>
          <a:prstGeom prst="straightConnector1">
            <a:avLst/>
          </a:prstGeom>
          <a:ln>
            <a:solidFill>
              <a:schemeClr val="accent6"/>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258173" y="2237256"/>
            <a:ext cx="1083859" cy="300465"/>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indent="0" algn="ctr">
              <a:buNone/>
            </a:pPr>
            <a:r>
              <a:rPr lang="en-US" sz="1200" dirty="0">
                <a:solidFill>
                  <a:schemeClr val="accent6">
                    <a:lumMod val="50000"/>
                  </a:schemeClr>
                </a:solidFill>
                <a:latin typeface="Arial Narrow"/>
                <a:cs typeface="Arial Narrow"/>
              </a:rPr>
              <a:t>c</a:t>
            </a:r>
            <a:r>
              <a:rPr lang="en-US" sz="1200" dirty="0" smtClean="0">
                <a:solidFill>
                  <a:schemeClr val="accent6">
                    <a:lumMod val="50000"/>
                  </a:schemeClr>
                </a:solidFill>
                <a:latin typeface="Arial Narrow"/>
                <a:cs typeface="Arial Narrow"/>
              </a:rPr>
              <a:t>ontrollers</a:t>
            </a:r>
            <a:endParaRPr lang="en-US" sz="1200" dirty="0">
              <a:solidFill>
                <a:schemeClr val="accent6">
                  <a:lumMod val="50000"/>
                </a:schemeClr>
              </a:solidFill>
              <a:latin typeface="Arial Narrow"/>
              <a:cs typeface="Arial Narrow"/>
            </a:endParaRPr>
          </a:p>
        </p:txBody>
      </p:sp>
      <p:sp>
        <p:nvSpPr>
          <p:cNvPr id="5" name="Date Placeholder 4"/>
          <p:cNvSpPr>
            <a:spLocks noGrp="1"/>
          </p:cNvSpPr>
          <p:nvPr>
            <p:ph type="dt" sz="half" idx="10"/>
          </p:nvPr>
        </p:nvSpPr>
        <p:spPr/>
        <p:txBody>
          <a:bodyPr/>
          <a:lstStyle/>
          <a:p>
            <a:pPr>
              <a:defRPr/>
            </a:pPr>
            <a:r>
              <a:rPr lang="en-US" smtClean="0"/>
              <a:t>01/09/2014</a:t>
            </a:r>
            <a:endParaRPr lang="en-US" dirty="0"/>
          </a:p>
        </p:txBody>
      </p:sp>
      <p:sp>
        <p:nvSpPr>
          <p:cNvPr id="7" name="Footer Placeholder 6"/>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4875617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GB" dirty="0" smtClean="0"/>
              <a:t>Status</a:t>
            </a:r>
            <a:endParaRPr lang="en-GB" dirty="0"/>
          </a:p>
        </p:txBody>
      </p:sp>
      <p:sp>
        <p:nvSpPr>
          <p:cNvPr id="3" name="Content Placeholder 2"/>
          <p:cNvSpPr>
            <a:spLocks noGrp="1"/>
          </p:cNvSpPr>
          <p:nvPr>
            <p:ph idx="1"/>
          </p:nvPr>
        </p:nvSpPr>
        <p:spPr/>
        <p:txBody>
          <a:bodyPr>
            <a:normAutofit fontScale="85000" lnSpcReduction="10000"/>
          </a:bodyPr>
          <a:lstStyle/>
          <a:p>
            <a:pPr marL="493776" eaLnBrk="1" fontAlgn="auto" hangingPunct="1">
              <a:spcAft>
                <a:spcPts val="0"/>
              </a:spcAft>
              <a:buFont typeface="Arial"/>
              <a:buChar char="•"/>
              <a:defRPr/>
            </a:pPr>
            <a:r>
              <a:rPr lang="en-GB" dirty="0" smtClean="0"/>
              <a:t>Multi-data centre cloud in production since July 2013 (Geneva and Budapest) with nearly 800 users</a:t>
            </a:r>
          </a:p>
          <a:p>
            <a:pPr marL="493776" eaLnBrk="1" fontAlgn="auto" hangingPunct="1">
              <a:spcAft>
                <a:spcPts val="0"/>
              </a:spcAft>
              <a:buFont typeface="Arial"/>
              <a:buChar char="•"/>
              <a:defRPr/>
            </a:pPr>
            <a:r>
              <a:rPr lang="en-GB" dirty="0" smtClean="0"/>
              <a:t>Currently OpenStack Havana with some Icehouse</a:t>
            </a:r>
          </a:p>
          <a:p>
            <a:pPr marL="904938" lvl="1" eaLnBrk="1" fontAlgn="auto" hangingPunct="1">
              <a:spcAft>
                <a:spcPts val="0"/>
              </a:spcAft>
              <a:buFont typeface="Arial"/>
              <a:buChar char="•"/>
              <a:defRPr/>
            </a:pPr>
            <a:r>
              <a:rPr lang="en-GB" dirty="0" smtClean="0"/>
              <a:t>KVM and Hyper-V deployed</a:t>
            </a:r>
          </a:p>
          <a:p>
            <a:pPr marL="904938" lvl="1" eaLnBrk="1" fontAlgn="auto" hangingPunct="1">
              <a:spcAft>
                <a:spcPts val="0"/>
              </a:spcAft>
              <a:buFont typeface="Arial"/>
              <a:buChar char="•"/>
              <a:defRPr/>
            </a:pPr>
            <a:r>
              <a:rPr lang="en-GB" dirty="0" smtClean="0"/>
              <a:t>All configured automatically with Puppet</a:t>
            </a:r>
          </a:p>
          <a:p>
            <a:pPr marL="904938" lvl="1" eaLnBrk="1" fontAlgn="auto" hangingPunct="1">
              <a:spcAft>
                <a:spcPts val="0"/>
              </a:spcAft>
              <a:buFont typeface="Arial"/>
              <a:buChar char="•"/>
              <a:defRPr/>
            </a:pPr>
            <a:r>
              <a:rPr lang="en-GB" dirty="0" smtClean="0"/>
              <a:t>~70,000 cores on ~3,000 servers</a:t>
            </a:r>
          </a:p>
          <a:p>
            <a:pPr marL="904938" lvl="1" eaLnBrk="1" fontAlgn="auto" hangingPunct="1">
              <a:spcAft>
                <a:spcPts val="0"/>
              </a:spcAft>
              <a:buFont typeface="Arial"/>
              <a:buChar char="•"/>
              <a:defRPr/>
            </a:pPr>
            <a:r>
              <a:rPr lang="en-GB" dirty="0" smtClean="0"/>
              <a:t>3PB </a:t>
            </a:r>
            <a:r>
              <a:rPr lang="en-GB" dirty="0" err="1" smtClean="0"/>
              <a:t>Ceph</a:t>
            </a:r>
            <a:r>
              <a:rPr lang="en-GB" dirty="0" smtClean="0"/>
              <a:t> pool available for volumes, images and other physics storage</a:t>
            </a:r>
          </a:p>
        </p:txBody>
      </p:sp>
      <p:sp>
        <p:nvSpPr>
          <p:cNvPr id="4" name="Date Placeholder 3"/>
          <p:cNvSpPr>
            <a:spLocks noGrp="1"/>
          </p:cNvSpPr>
          <p:nvPr>
            <p:ph type="dt" sz="quarter" idx="10"/>
          </p:nvPr>
        </p:nvSpPr>
        <p:spPr/>
        <p:txBody>
          <a:bodyPr/>
          <a:lstStyle/>
          <a:p>
            <a:pPr>
              <a:defRPr/>
            </a:pPr>
            <a:r>
              <a:rPr lang="en-US" smtClean="0"/>
              <a:t>01/09/2014</a:t>
            </a:r>
            <a:endParaRPr lang="en-US" dirty="0"/>
          </a:p>
        </p:txBody>
      </p:sp>
      <p:sp>
        <p:nvSpPr>
          <p:cNvPr id="6" name="Slide Number Placeholder 5"/>
          <p:cNvSpPr>
            <a:spLocks noGrp="1"/>
          </p:cNvSpPr>
          <p:nvPr>
            <p:ph type="sldNum" sz="quarter" idx="12"/>
          </p:nvPr>
        </p:nvSpPr>
        <p:spPr/>
        <p:txBody>
          <a:bodyPr/>
          <a:lstStyle/>
          <a:p>
            <a:pPr>
              <a:defRPr/>
            </a:pPr>
            <a:fld id="{BD2A2EAF-26A9-43E1-9099-8D8AE81004FB}" type="slidenum">
              <a:rPr lang="en-US"/>
              <a:pPr>
                <a:defRPr/>
              </a:pPr>
              <a:t>46</a:t>
            </a:fld>
            <a:endParaRPr lang="en-US" dirty="0"/>
          </a:p>
        </p:txBody>
      </p:sp>
      <p:sp>
        <p:nvSpPr>
          <p:cNvPr id="7" name="Footer Placeholder 6"/>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206375"/>
            <a:ext cx="7470775" cy="857250"/>
          </a:xfrm>
        </p:spPr>
        <p:txBody>
          <a:bodyPr/>
          <a:lstStyle/>
          <a:p>
            <a:pPr algn="ctr" eaLnBrk="1" hangingPunct="1"/>
            <a:r>
              <a:rPr lang="en-GB" smtClean="0"/>
              <a:t>The Agile Experience</a:t>
            </a:r>
          </a:p>
        </p:txBody>
      </p:sp>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4" name="Footer Placeholder 3"/>
          <p:cNvSpPr>
            <a:spLocks noGrp="1"/>
          </p:cNvSpPr>
          <p:nvPr>
            <p:ph type="ftr" sz="quarter" idx="11"/>
          </p:nvPr>
        </p:nvSpPr>
        <p:spPr/>
        <p:txBody>
          <a:bodyPr/>
          <a:lstStyle/>
          <a:p>
            <a:pPr>
              <a:defRPr/>
            </a:pPr>
            <a:r>
              <a:rPr lang="en-GB" smtClean="0"/>
              <a:t>LHC Computing : Clouds and Agility</a:t>
            </a:r>
            <a:endParaRPr lang="en-US" dirty="0"/>
          </a:p>
        </p:txBody>
      </p:sp>
      <p:sp>
        <p:nvSpPr>
          <p:cNvPr id="5" name="Slide Number Placeholder 4"/>
          <p:cNvSpPr>
            <a:spLocks noGrp="1"/>
          </p:cNvSpPr>
          <p:nvPr>
            <p:ph type="sldNum" sz="quarter" idx="12"/>
          </p:nvPr>
        </p:nvSpPr>
        <p:spPr/>
        <p:txBody>
          <a:bodyPr/>
          <a:lstStyle/>
          <a:p>
            <a:pPr>
              <a:defRPr/>
            </a:pPr>
            <a:fld id="{E23DDD3B-A898-4A54-B5F3-6D95D7D58C68}" type="slidenum">
              <a:rPr lang="en-US"/>
              <a:pPr>
                <a:defRPr/>
              </a:pPr>
              <a:t>47</a:t>
            </a:fld>
            <a:endParaRPr lang="en-US" dirty="0"/>
          </a:p>
        </p:txBody>
      </p:sp>
      <p:pic>
        <p:nvPicPr>
          <p:cNvPr id="50182" name="Picture 4" descr="http://www.hejorama.com/wp/wp-content/uploads/2011/04/aa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1025525"/>
            <a:ext cx="52197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1441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571500" y="1063625"/>
          <a:ext cx="8391526" cy="3327400"/>
        </p:xfrm>
        <a:graphic>
          <a:graphicData uri="http://schemas.openxmlformats.org/drawingml/2006/table">
            <a:tbl>
              <a:tblPr firstRow="1" bandRow="1">
                <a:tableStyleId>{2D5ABB26-0587-4C30-8999-92F81FD0307C}</a:tableStyleId>
              </a:tblPr>
              <a:tblGrid>
                <a:gridCol w="4195763"/>
                <a:gridCol w="4195763"/>
              </a:tblGrid>
              <a:tr h="1663700">
                <a:tc>
                  <a:txBody>
                    <a:bodyPr/>
                    <a:lstStyle/>
                    <a:p>
                      <a:endParaRPr lang="en-GB" sz="1800" dirty="0"/>
                    </a:p>
                  </a:txBody>
                  <a:tcPr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p>
                  </a:txBody>
                  <a:tcPr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663700">
                <a:tc>
                  <a:txBody>
                    <a:bodyPr/>
                    <a:lstStyle/>
                    <a:p>
                      <a:endParaRPr lang="en-GB" sz="1800" dirty="0"/>
                    </a:p>
                  </a:txBody>
                  <a:tcPr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p>
                  </a:txBody>
                  <a:tcPr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2231" name="Title 1"/>
          <p:cNvSpPr>
            <a:spLocks noGrp="1"/>
          </p:cNvSpPr>
          <p:nvPr>
            <p:ph type="title"/>
          </p:nvPr>
        </p:nvSpPr>
        <p:spPr>
          <a:xfrm>
            <a:off x="457200" y="206375"/>
            <a:ext cx="7470775" cy="857250"/>
          </a:xfrm>
        </p:spPr>
        <p:txBody>
          <a:bodyPr/>
          <a:lstStyle/>
          <a:p>
            <a:pPr algn="ctr" eaLnBrk="1" hangingPunct="1"/>
            <a:r>
              <a:rPr lang="en-GB" smtClean="0"/>
              <a:t>Cultural Barriers</a:t>
            </a:r>
          </a:p>
        </p:txBody>
      </p:sp>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4" name="Footer Placeholder 3"/>
          <p:cNvSpPr>
            <a:spLocks noGrp="1"/>
          </p:cNvSpPr>
          <p:nvPr>
            <p:ph type="ftr" sz="quarter" idx="11"/>
          </p:nvPr>
        </p:nvSpPr>
        <p:spPr/>
        <p:txBody>
          <a:bodyPr/>
          <a:lstStyle/>
          <a:p>
            <a:pPr>
              <a:defRPr/>
            </a:pPr>
            <a:r>
              <a:rPr lang="en-GB" smtClean="0"/>
              <a:t>LHC Computing : Clouds and Agility</a:t>
            </a:r>
            <a:endParaRPr lang="en-US" dirty="0"/>
          </a:p>
        </p:txBody>
      </p:sp>
      <p:sp>
        <p:nvSpPr>
          <p:cNvPr id="5" name="Slide Number Placeholder 4"/>
          <p:cNvSpPr>
            <a:spLocks noGrp="1"/>
          </p:cNvSpPr>
          <p:nvPr>
            <p:ph type="sldNum" sz="quarter" idx="12"/>
          </p:nvPr>
        </p:nvSpPr>
        <p:spPr/>
        <p:txBody>
          <a:bodyPr/>
          <a:lstStyle/>
          <a:p>
            <a:pPr>
              <a:defRPr/>
            </a:pPr>
            <a:fld id="{C72A7D38-FF19-4214-B19C-DBACC9781858}" type="slidenum">
              <a:rPr lang="en-US"/>
              <a:pPr>
                <a:defRPr/>
              </a:pPr>
              <a:t>48</a:t>
            </a:fld>
            <a:endParaRPr lang="en-US" dirty="0"/>
          </a:p>
        </p:txBody>
      </p:sp>
      <p:pic>
        <p:nvPicPr>
          <p:cNvPr id="52235" name="Picture 2" descr="http://www2.macleans.ca/wp-content/uploads/2008/12/treebe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995363"/>
            <a:ext cx="224472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225" y="1309688"/>
            <a:ext cx="43180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47975" y="995363"/>
            <a:ext cx="415766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51488" y="1309688"/>
            <a:ext cx="3230562"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669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 Scale with Physics</a:t>
            </a:r>
            <a:endParaRPr lang="en-GB" dirty="0"/>
          </a:p>
        </p:txBody>
      </p:sp>
      <p:sp>
        <p:nvSpPr>
          <p:cNvPr id="3" name="Content Placeholder 2"/>
          <p:cNvSpPr>
            <a:spLocks noGrp="1"/>
          </p:cNvSpPr>
          <p:nvPr>
            <p:ph idx="1"/>
          </p:nvPr>
        </p:nvSpPr>
        <p:spPr/>
        <p:txBody>
          <a:bodyPr/>
          <a:lstStyle/>
          <a:p>
            <a:r>
              <a:rPr lang="en-GB" sz="2400" dirty="0" smtClean="0"/>
              <a:t>Scaling to &gt;100,000 cores by 2015</a:t>
            </a:r>
          </a:p>
          <a:p>
            <a:pPr lvl="1"/>
            <a:r>
              <a:rPr lang="en-GB" sz="2000" dirty="0" smtClean="0"/>
              <a:t>Around 100 hypervisors per week with fixed staff</a:t>
            </a:r>
          </a:p>
          <a:p>
            <a:r>
              <a:rPr lang="en-GB" sz="2400" dirty="0" smtClean="0"/>
              <a:t>Deploying and configuring latest releases</a:t>
            </a:r>
            <a:endParaRPr lang="en-GB" sz="2000" dirty="0" smtClean="0"/>
          </a:p>
          <a:p>
            <a:pPr lvl="1"/>
            <a:r>
              <a:rPr lang="en-GB" sz="2000" dirty="0" smtClean="0"/>
              <a:t>Need to stay close … but not too close</a:t>
            </a:r>
          </a:p>
          <a:p>
            <a:r>
              <a:rPr lang="en-GB" sz="2400" dirty="0" smtClean="0"/>
              <a:t>Legacy systems retirement</a:t>
            </a:r>
          </a:p>
          <a:p>
            <a:pPr lvl="1"/>
            <a:r>
              <a:rPr lang="en-GB" sz="2000" dirty="0" smtClean="0"/>
              <a:t>Server consolidation</a:t>
            </a:r>
          </a:p>
          <a:p>
            <a:pPr lvl="1"/>
            <a:r>
              <a:rPr lang="en-GB" sz="2000" dirty="0" smtClean="0"/>
              <a:t>Home grown configuration and monitoring</a:t>
            </a:r>
          </a:p>
          <a:p>
            <a:r>
              <a:rPr lang="en-GB" sz="2400" dirty="0" smtClean="0"/>
              <a:t>Analytics of processor, disk and network</a:t>
            </a:r>
          </a:p>
          <a:p>
            <a:pPr lvl="1"/>
            <a:r>
              <a:rPr lang="en-GB" sz="2000" dirty="0" smtClean="0"/>
              <a:t>Focus on efficiency</a:t>
            </a:r>
          </a:p>
          <a:p>
            <a:pPr lvl="1"/>
            <a:endParaRPr lang="en-GB" sz="2000" dirty="0"/>
          </a:p>
        </p:txBody>
      </p:sp>
      <p:sp>
        <p:nvSpPr>
          <p:cNvPr id="4" name="Date Placeholder 3"/>
          <p:cNvSpPr>
            <a:spLocks noGrp="1"/>
          </p:cNvSpPr>
          <p:nvPr>
            <p:ph type="dt" sz="half" idx="10"/>
          </p:nvPr>
        </p:nvSpPr>
        <p:spPr/>
        <p:txBody>
          <a:bodyPr/>
          <a:lstStyle/>
          <a:p>
            <a:pPr>
              <a:defRPr/>
            </a:pPr>
            <a:r>
              <a:rPr lang="en-US" smtClean="0"/>
              <a:t>01/09/2014</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49</a:t>
            </a:fld>
            <a:endParaRPr lang="en-US" dirty="0"/>
          </a:p>
        </p:txBody>
      </p:sp>
      <p:sp>
        <p:nvSpPr>
          <p:cNvPr id="7" name="Footer Placeholder 6"/>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2359059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30522"/>
            <a:ext cx="5602986" cy="554395"/>
          </a:xfrm>
        </p:spPr>
        <p:txBody>
          <a:bodyPr>
            <a:normAutofit fontScale="90000"/>
          </a:bodyPr>
          <a:lstStyle/>
          <a:p>
            <a:r>
              <a:rPr lang="en-US" dirty="0" smtClean="0"/>
              <a:t>Complex events</a:t>
            </a:r>
            <a:endParaRPr lang="en-US" dirty="0"/>
          </a:p>
        </p:txBody>
      </p:sp>
      <p:sp>
        <p:nvSpPr>
          <p:cNvPr id="5" name="Date Placeholder 4"/>
          <p:cNvSpPr>
            <a:spLocks noGrp="1"/>
          </p:cNvSpPr>
          <p:nvPr>
            <p:ph type="dt" sz="half" idx="4294967295"/>
          </p:nvPr>
        </p:nvSpPr>
        <p:spPr>
          <a:xfrm>
            <a:off x="3370001" y="4771783"/>
            <a:ext cx="1600200" cy="273844"/>
          </a:xfrm>
          <a:prstGeom prst="rect">
            <a:avLst/>
          </a:prstGeom>
        </p:spPr>
        <p:txBody>
          <a:bodyPr/>
          <a:lstStyle/>
          <a:p>
            <a:r>
              <a:rPr lang="en-US" smtClean="0"/>
              <a:t>01/09/2014</a:t>
            </a:r>
            <a:endParaRPr lang="en-US" dirty="0"/>
          </a:p>
        </p:txBody>
      </p:sp>
      <p:sp>
        <p:nvSpPr>
          <p:cNvPr id="2" name="Footer Placeholder 1"/>
          <p:cNvSpPr>
            <a:spLocks noGrp="1"/>
          </p:cNvSpPr>
          <p:nvPr>
            <p:ph type="ftr" sz="quarter" idx="4294967295"/>
          </p:nvPr>
        </p:nvSpPr>
        <p:spPr>
          <a:xfrm>
            <a:off x="5030067" y="4767263"/>
            <a:ext cx="2171700" cy="273844"/>
          </a:xfrm>
          <a:prstGeom prst="rect">
            <a:avLst/>
          </a:prstGeom>
        </p:spPr>
        <p:txBody>
          <a:bodyPr/>
          <a:lstStyle/>
          <a:p>
            <a:r>
              <a:rPr lang="en-GB" smtClean="0"/>
              <a:t>LHC Computing : Clouds and Agility</a:t>
            </a:r>
            <a:endParaRPr lang="en-US" dirty="0"/>
          </a:p>
        </p:txBody>
      </p:sp>
      <p:sp>
        <p:nvSpPr>
          <p:cNvPr id="3" name="Slide Number Placeholder 2"/>
          <p:cNvSpPr>
            <a:spLocks noGrp="1"/>
          </p:cNvSpPr>
          <p:nvPr>
            <p:ph type="sldNum" sz="quarter" idx="4294967295"/>
          </p:nvPr>
        </p:nvSpPr>
        <p:spPr>
          <a:xfrm>
            <a:off x="7282032" y="4767263"/>
            <a:ext cx="376068" cy="273844"/>
          </a:xfrm>
          <a:prstGeom prst="rect">
            <a:avLst/>
          </a:prstGeom>
        </p:spPr>
        <p:txBody>
          <a:bodyPr/>
          <a:lstStyle/>
          <a:p>
            <a:fld id="{BDA23336-5C51-4AB1-BEE6-DB5BC4505B23}" type="slidenum">
              <a:rPr lang="en-US" smtClean="0"/>
              <a:pPr/>
              <a:t>5</a:t>
            </a:fld>
            <a:endParaRPr lang="en-US"/>
          </a:p>
        </p:txBody>
      </p:sp>
      <p:pic>
        <p:nvPicPr>
          <p:cNvPr id="6" name="Picture 2"/>
          <p:cNvPicPr>
            <a:picLocks noChangeAspect="1" noChangeArrowheads="1"/>
          </p:cNvPicPr>
          <p:nvPr/>
        </p:nvPicPr>
        <p:blipFill>
          <a:blip r:embed="rId2"/>
          <a:srcRect t="-1870" b="-1870"/>
          <a:stretch>
            <a:fillRect/>
          </a:stretch>
        </p:blipFill>
        <p:spPr bwMode="auto">
          <a:xfrm>
            <a:off x="1143000" y="2323686"/>
            <a:ext cx="4829175" cy="2819814"/>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4772397" y="2228850"/>
            <a:ext cx="3228604" cy="2762250"/>
          </a:xfrm>
          <a:prstGeom prst="rect">
            <a:avLst/>
          </a:prstGeom>
        </p:spPr>
      </p:pic>
      <p:pic>
        <p:nvPicPr>
          <p:cNvPr id="8" name="Picture 7"/>
          <p:cNvPicPr>
            <a:picLocks noChangeAspect="1"/>
          </p:cNvPicPr>
          <p:nvPr/>
        </p:nvPicPr>
        <p:blipFill>
          <a:blip r:embed="rId4" cstate="print"/>
          <a:stretch>
            <a:fillRect/>
          </a:stretch>
        </p:blipFill>
        <p:spPr>
          <a:xfrm>
            <a:off x="1314450" y="571500"/>
            <a:ext cx="3200400" cy="2400300"/>
          </a:xfrm>
          <a:prstGeom prst="rect">
            <a:avLst/>
          </a:prstGeom>
        </p:spPr>
      </p:pic>
      <p:pic>
        <p:nvPicPr>
          <p:cNvPr id="9" name="Picture 8"/>
          <p:cNvPicPr>
            <a:picLocks noChangeAspect="1"/>
          </p:cNvPicPr>
          <p:nvPr/>
        </p:nvPicPr>
        <p:blipFill>
          <a:blip r:embed="rId5">
            <a:alphaModFix/>
          </a:blip>
          <a:stretch>
            <a:fillRect/>
          </a:stretch>
        </p:blipFill>
        <p:spPr>
          <a:xfrm>
            <a:off x="4371975" y="692944"/>
            <a:ext cx="3657600" cy="1624194"/>
          </a:xfrm>
          <a:prstGeom prst="rect">
            <a:avLst/>
          </a:prstGeom>
        </p:spPr>
      </p:pic>
    </p:spTree>
    <p:extLst>
      <p:ext uri="{BB962C8B-B14F-4D97-AF65-F5344CB8AC3E}">
        <p14:creationId xmlns:p14="http://schemas.microsoft.com/office/powerpoint/2010/main" val="6011646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Grids to Clouds ?</a:t>
            </a:r>
            <a:endParaRPr lang="en-GB" dirty="0"/>
          </a:p>
        </p:txBody>
      </p:sp>
      <p:sp>
        <p:nvSpPr>
          <p:cNvPr id="3" name="Content Placeholder 2"/>
          <p:cNvSpPr>
            <a:spLocks noGrp="1"/>
          </p:cNvSpPr>
          <p:nvPr>
            <p:ph idx="1"/>
          </p:nvPr>
        </p:nvSpPr>
        <p:spPr>
          <a:xfrm>
            <a:off x="457200" y="896117"/>
            <a:ext cx="8226425" cy="3500438"/>
          </a:xfrm>
        </p:spPr>
        <p:txBody>
          <a:bodyPr/>
          <a:lstStyle/>
          <a:p>
            <a:r>
              <a:rPr lang="en-GB" sz="2800" dirty="0" smtClean="0"/>
              <a:t>Grid infrastructure can run on top of a cloud</a:t>
            </a:r>
          </a:p>
          <a:p>
            <a:pPr lvl="1"/>
            <a:r>
              <a:rPr lang="en-GB" sz="2400" dirty="0" smtClean="0"/>
              <a:t>Batch system with job </a:t>
            </a:r>
            <a:r>
              <a:rPr lang="en-GB" sz="2400" dirty="0" smtClean="0"/>
              <a:t>queue as before</a:t>
            </a:r>
            <a:endParaRPr lang="en-GB" sz="2400" dirty="0" smtClean="0"/>
          </a:p>
          <a:p>
            <a:pPr lvl="1"/>
            <a:r>
              <a:rPr lang="en-GB" sz="2400" dirty="0" smtClean="0"/>
              <a:t>Batch workers are virtual machines</a:t>
            </a:r>
          </a:p>
          <a:p>
            <a:pPr lvl="1"/>
            <a:r>
              <a:rPr lang="en-GB" sz="2400" dirty="0" smtClean="0"/>
              <a:t>Grid service nodes are virtual machines</a:t>
            </a:r>
          </a:p>
          <a:p>
            <a:r>
              <a:rPr lang="en-GB" sz="2800" dirty="0" smtClean="0"/>
              <a:t>Can we simplify the model ?</a:t>
            </a:r>
          </a:p>
          <a:p>
            <a:pPr lvl="1"/>
            <a:r>
              <a:rPr lang="en-GB" sz="2400" dirty="0" smtClean="0"/>
              <a:t>Reduce potential software failure points</a:t>
            </a:r>
          </a:p>
          <a:p>
            <a:pPr lvl="1"/>
            <a:r>
              <a:rPr lang="en-GB" sz="2400" dirty="0" smtClean="0"/>
              <a:t>Limit software costs and improve </a:t>
            </a:r>
            <a:r>
              <a:rPr lang="en-GB" sz="2400" dirty="0" smtClean="0"/>
              <a:t>sustainability</a:t>
            </a:r>
          </a:p>
          <a:p>
            <a:pPr lvl="1"/>
            <a:r>
              <a:rPr lang="en-GB" sz="2400" dirty="0" smtClean="0"/>
              <a:t>Provide similar environment to Amazon/Google </a:t>
            </a:r>
            <a:endParaRPr lang="en-GB" sz="2400" dirty="0"/>
          </a:p>
        </p:txBody>
      </p:sp>
      <p:sp>
        <p:nvSpPr>
          <p:cNvPr id="4" name="Date Placeholder 3"/>
          <p:cNvSpPr>
            <a:spLocks noGrp="1"/>
          </p:cNvSpPr>
          <p:nvPr>
            <p:ph type="dt" sz="half" idx="10"/>
          </p:nvPr>
        </p:nvSpPr>
        <p:spPr/>
        <p:txBody>
          <a:bodyPr/>
          <a:lstStyle/>
          <a:p>
            <a:pPr>
              <a:defRPr/>
            </a:pPr>
            <a:r>
              <a:rPr lang="en-US" smtClean="0"/>
              <a:t>01/09/2014</a:t>
            </a:r>
            <a:endParaRPr lang="en-US" dirty="0"/>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50</a:t>
            </a:fld>
            <a:endParaRPr lang="en-US" dirty="0"/>
          </a:p>
        </p:txBody>
      </p:sp>
    </p:spTree>
    <p:extLst>
      <p:ext uri="{BB962C8B-B14F-4D97-AF65-F5344CB8AC3E}">
        <p14:creationId xmlns:p14="http://schemas.microsoft.com/office/powerpoint/2010/main" val="29525237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Scheduling Challenges</a:t>
            </a:r>
            <a:endParaRPr lang="en-GB" dirty="0"/>
          </a:p>
        </p:txBody>
      </p:sp>
      <p:sp>
        <p:nvSpPr>
          <p:cNvPr id="3" name="Content Placeholder 2"/>
          <p:cNvSpPr>
            <a:spLocks noGrp="1"/>
          </p:cNvSpPr>
          <p:nvPr>
            <p:ph idx="1"/>
          </p:nvPr>
        </p:nvSpPr>
        <p:spPr/>
        <p:txBody>
          <a:bodyPr/>
          <a:lstStyle/>
          <a:p>
            <a:r>
              <a:rPr lang="en-GB" dirty="0" smtClean="0"/>
              <a:t>Clouds have no queue</a:t>
            </a:r>
          </a:p>
          <a:p>
            <a:pPr lvl="1"/>
            <a:r>
              <a:rPr lang="en-GB" dirty="0" smtClean="0"/>
              <a:t>No credit card to control demand</a:t>
            </a:r>
          </a:p>
          <a:p>
            <a:pPr lvl="1"/>
            <a:r>
              <a:rPr lang="en-GB" dirty="0" smtClean="0"/>
              <a:t>No fair share to adjust quota</a:t>
            </a:r>
          </a:p>
          <a:p>
            <a:r>
              <a:rPr lang="en-GB" dirty="0" smtClean="0"/>
              <a:t>How to use opportunistic capacity</a:t>
            </a:r>
            <a:endParaRPr lang="en-GB" dirty="0" smtClean="0"/>
          </a:p>
          <a:p>
            <a:pPr lvl="1"/>
            <a:r>
              <a:rPr lang="en-GB" dirty="0" smtClean="0"/>
              <a:t>Spot market approach ?</a:t>
            </a:r>
          </a:p>
          <a:p>
            <a:r>
              <a:rPr lang="en-GB" dirty="0" smtClean="0"/>
              <a:t>Virtualisation overhead</a:t>
            </a:r>
          </a:p>
          <a:p>
            <a:pPr lvl="1"/>
            <a:r>
              <a:rPr lang="en-GB" dirty="0" smtClean="0"/>
              <a:t>I/O is particularly costly – containers may help</a:t>
            </a:r>
          </a:p>
          <a:p>
            <a:endParaRPr lang="en-GB" dirty="0"/>
          </a:p>
        </p:txBody>
      </p:sp>
      <p:sp>
        <p:nvSpPr>
          <p:cNvPr id="4" name="Date Placeholder 3"/>
          <p:cNvSpPr>
            <a:spLocks noGrp="1"/>
          </p:cNvSpPr>
          <p:nvPr>
            <p:ph type="dt" sz="half" idx="10"/>
          </p:nvPr>
        </p:nvSpPr>
        <p:spPr/>
        <p:txBody>
          <a:bodyPr/>
          <a:lstStyle/>
          <a:p>
            <a:pPr>
              <a:defRPr/>
            </a:pPr>
            <a:r>
              <a:rPr lang="en-US" smtClean="0"/>
              <a:t>01/09/2014</a:t>
            </a:r>
            <a:endParaRPr lang="en-US" dirty="0"/>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51</a:t>
            </a:fld>
            <a:endParaRPr lang="en-US" dirty="0"/>
          </a:p>
        </p:txBody>
      </p:sp>
    </p:spTree>
    <p:extLst>
      <p:ext uri="{BB962C8B-B14F-4D97-AF65-F5344CB8AC3E}">
        <p14:creationId xmlns:p14="http://schemas.microsoft.com/office/powerpoint/2010/main" val="23444239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Scheduling at Scale</a:t>
            </a:r>
            <a:endParaRPr lang="en-GB" dirty="0"/>
          </a:p>
        </p:txBody>
      </p:sp>
      <p:sp>
        <p:nvSpPr>
          <p:cNvPr id="3" name="Content Placeholder 2"/>
          <p:cNvSpPr>
            <a:spLocks noGrp="1"/>
          </p:cNvSpPr>
          <p:nvPr>
            <p:ph sz="half" idx="1"/>
          </p:nvPr>
        </p:nvSpPr>
        <p:spPr>
          <a:xfrm>
            <a:off x="457199" y="1071682"/>
            <a:ext cx="6404579" cy="3394472"/>
          </a:xfrm>
        </p:spPr>
        <p:txBody>
          <a:bodyPr/>
          <a:lstStyle/>
          <a:p>
            <a:r>
              <a:rPr lang="en-GB" sz="2000" dirty="0" smtClean="0"/>
              <a:t>CERN users want more sophisticated scheduling:</a:t>
            </a:r>
          </a:p>
          <a:p>
            <a:pPr lvl="1"/>
            <a:r>
              <a:rPr lang="en-GB" sz="1800" dirty="0" smtClean="0"/>
              <a:t>Processor architecture</a:t>
            </a:r>
          </a:p>
          <a:p>
            <a:pPr lvl="1"/>
            <a:r>
              <a:rPr lang="en-GB" sz="1800" dirty="0" smtClean="0"/>
              <a:t>Private network subnets</a:t>
            </a:r>
          </a:p>
          <a:p>
            <a:pPr lvl="1"/>
            <a:r>
              <a:rPr lang="en-GB" sz="1800" dirty="0" smtClean="0"/>
              <a:t>Varying memory/core/disk ratios</a:t>
            </a:r>
          </a:p>
          <a:p>
            <a:pPr lvl="1"/>
            <a:r>
              <a:rPr lang="en-GB" sz="1800" dirty="0" smtClean="0"/>
              <a:t>Hardware with more redundancy</a:t>
            </a:r>
          </a:p>
          <a:p>
            <a:r>
              <a:rPr lang="en-GB" sz="2000" dirty="0" smtClean="0"/>
              <a:t>Servers should be used fully</a:t>
            </a:r>
          </a:p>
          <a:p>
            <a:pPr lvl="1"/>
            <a:r>
              <a:rPr lang="en-GB" sz="1800" dirty="0" smtClean="0"/>
              <a:t>Tetris-like problem to find the matches</a:t>
            </a:r>
          </a:p>
          <a:p>
            <a:pPr lvl="1"/>
            <a:r>
              <a:rPr lang="en-GB" sz="1800" dirty="0" smtClean="0"/>
              <a:t>Packing is more difficult the nearer to 100% used</a:t>
            </a:r>
          </a:p>
          <a:p>
            <a:r>
              <a:rPr lang="en-GB" sz="2000" dirty="0" smtClean="0"/>
              <a:t>Cells scheduler is rather simple currently</a:t>
            </a:r>
          </a:p>
          <a:p>
            <a:pPr lvl="1"/>
            <a:r>
              <a:rPr lang="en-GB" sz="1800" dirty="0" smtClean="0"/>
              <a:t>Try Cell X, if not match, try Cell Y…</a:t>
            </a:r>
          </a:p>
          <a:p>
            <a:pPr lvl="1"/>
            <a:endParaRPr lang="en-GB" sz="2000" dirty="0"/>
          </a:p>
        </p:txBody>
      </p:sp>
      <p:sp>
        <p:nvSpPr>
          <p:cNvPr id="5" name="Date Placeholder 4"/>
          <p:cNvSpPr>
            <a:spLocks noGrp="1"/>
          </p:cNvSpPr>
          <p:nvPr>
            <p:ph type="dt" sz="half" idx="10"/>
          </p:nvPr>
        </p:nvSpPr>
        <p:spPr/>
        <p:txBody>
          <a:bodyPr/>
          <a:lstStyle/>
          <a:p>
            <a:pPr>
              <a:defRPr/>
            </a:pPr>
            <a:r>
              <a:rPr lang="en-US" smtClean="0"/>
              <a:t>01/09/2014</a:t>
            </a:r>
            <a:endParaRPr lang="en-US" dirty="0"/>
          </a:p>
        </p:txBody>
      </p:sp>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
        <p:nvSpPr>
          <p:cNvPr id="7" name="Slide Number Placeholder 6"/>
          <p:cNvSpPr>
            <a:spLocks noGrp="1"/>
          </p:cNvSpPr>
          <p:nvPr>
            <p:ph type="sldNum" sz="quarter" idx="12"/>
          </p:nvPr>
        </p:nvSpPr>
        <p:spPr/>
        <p:txBody>
          <a:bodyPr/>
          <a:lstStyle/>
          <a:p>
            <a:pPr>
              <a:defRPr/>
            </a:pPr>
            <a:fld id="{85A336E3-4532-4C11-B567-8DACA68F7B67}" type="slidenum">
              <a:rPr lang="en-US" smtClean="0"/>
              <a:pPr>
                <a:defRPr/>
              </a:pPr>
              <a:t>52</a:t>
            </a:fld>
            <a:endParaRPr lang="en-US" dirty="0"/>
          </a:p>
        </p:txBody>
      </p:sp>
      <p:pic>
        <p:nvPicPr>
          <p:cNvPr id="1026" name="Picture 2" descr="http://i.dailymail.co.uk/i/pix/2009/01/07/article-1107631-02F8A2E7000005DC-727_233x435.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69800" y="1132137"/>
            <a:ext cx="1817975" cy="339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9097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3392234" y="1832652"/>
            <a:ext cx="2462108" cy="1162846"/>
            <a:chOff x="1431160" y="3118109"/>
            <a:chExt cx="4150955" cy="2255352"/>
          </a:xfrm>
        </p:grpSpPr>
        <p:pic>
          <p:nvPicPr>
            <p:cNvPr id="40" name="Picture 39" descr="12976024071239167058cloud2-hi.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160" y="3118109"/>
              <a:ext cx="4150955" cy="2255352"/>
            </a:xfrm>
            <a:prstGeom prst="rect">
              <a:avLst/>
            </a:prstGeom>
          </p:spPr>
        </p:pic>
        <p:sp>
          <p:nvSpPr>
            <p:cNvPr id="41" name="Rectangle 40"/>
            <p:cNvSpPr/>
            <p:nvPr/>
          </p:nvSpPr>
          <p:spPr>
            <a:xfrm>
              <a:off x="2004710" y="3533104"/>
              <a:ext cx="2896525" cy="1074485"/>
            </a:xfrm>
            <a:prstGeom prst="rect">
              <a:avLst/>
            </a:prstGeom>
          </p:spPr>
          <p:txBody>
            <a:bodyPr wrap="square">
              <a:spAutoFit/>
            </a:bodyPr>
            <a:lstStyle/>
            <a:p>
              <a:pPr algn="ctr"/>
              <a:r>
                <a:rPr lang="en-US" sz="1500" dirty="0" smtClean="0"/>
                <a:t>IN2P3</a:t>
              </a:r>
            </a:p>
            <a:p>
              <a:pPr algn="ctr"/>
              <a:r>
                <a:rPr lang="en-US" sz="1500" dirty="0" smtClean="0"/>
                <a:t>Lyon</a:t>
              </a:r>
              <a:endParaRPr lang="en-US" sz="1500" dirty="0"/>
            </a:p>
          </p:txBody>
        </p:sp>
      </p:grpSp>
      <p:sp>
        <p:nvSpPr>
          <p:cNvPr id="2" name="Title 1"/>
          <p:cNvSpPr>
            <a:spLocks noGrp="1"/>
          </p:cNvSpPr>
          <p:nvPr>
            <p:ph type="title"/>
          </p:nvPr>
        </p:nvSpPr>
        <p:spPr/>
        <p:txBody>
          <a:bodyPr>
            <a:normAutofit/>
          </a:bodyPr>
          <a:lstStyle/>
          <a:p>
            <a:r>
              <a:rPr lang="en-GB" sz="3600" dirty="0" smtClean="0"/>
              <a:t>Next Steps: Federated Clouds</a:t>
            </a:r>
            <a:endParaRPr lang="en-GB" sz="3600" dirty="0"/>
          </a:p>
        </p:txBody>
      </p:sp>
      <p:grpSp>
        <p:nvGrpSpPr>
          <p:cNvPr id="20" name="Group 19"/>
          <p:cNvGrpSpPr/>
          <p:nvPr/>
        </p:nvGrpSpPr>
        <p:grpSpPr>
          <a:xfrm>
            <a:off x="567115" y="1057130"/>
            <a:ext cx="2538035" cy="1172814"/>
            <a:chOff x="1431160" y="3118109"/>
            <a:chExt cx="4150955" cy="2255352"/>
          </a:xfrm>
        </p:grpSpPr>
        <p:pic>
          <p:nvPicPr>
            <p:cNvPr id="21" name="Picture 20" descr="12976024071239167058cloud2-hi.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1160" y="3118109"/>
              <a:ext cx="4150955" cy="2255352"/>
            </a:xfrm>
            <a:prstGeom prst="rect">
              <a:avLst/>
            </a:prstGeom>
          </p:spPr>
        </p:pic>
        <p:sp>
          <p:nvSpPr>
            <p:cNvPr id="22" name="Rectangle 21"/>
            <p:cNvSpPr/>
            <p:nvPr/>
          </p:nvSpPr>
          <p:spPr>
            <a:xfrm>
              <a:off x="2004712" y="3533106"/>
              <a:ext cx="2896524" cy="1065353"/>
            </a:xfrm>
            <a:prstGeom prst="rect">
              <a:avLst/>
            </a:prstGeom>
          </p:spPr>
          <p:txBody>
            <a:bodyPr wrap="square">
              <a:spAutoFit/>
            </a:bodyPr>
            <a:lstStyle/>
            <a:p>
              <a:pPr algn="ctr"/>
              <a:r>
                <a:rPr lang="en-US" sz="1500" dirty="0" smtClean="0"/>
                <a:t>Public Cloud such as Rackspace</a:t>
              </a:r>
              <a:endParaRPr lang="en-US" sz="1500" dirty="0"/>
            </a:p>
          </p:txBody>
        </p:sp>
      </p:grpSp>
      <p:grpSp>
        <p:nvGrpSpPr>
          <p:cNvPr id="23" name="Group 22"/>
          <p:cNvGrpSpPr/>
          <p:nvPr/>
        </p:nvGrpSpPr>
        <p:grpSpPr>
          <a:xfrm>
            <a:off x="643042" y="3102482"/>
            <a:ext cx="2462108" cy="1162846"/>
            <a:chOff x="1431160" y="3118109"/>
            <a:chExt cx="4150955" cy="2255352"/>
          </a:xfrm>
        </p:grpSpPr>
        <p:pic>
          <p:nvPicPr>
            <p:cNvPr id="24" name="Picture 23" descr="12976024071239167058cloud2-hi.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160" y="3118109"/>
              <a:ext cx="4150955" cy="2255352"/>
            </a:xfrm>
            <a:prstGeom prst="rect">
              <a:avLst/>
            </a:prstGeom>
          </p:spPr>
        </p:pic>
        <p:sp>
          <p:nvSpPr>
            <p:cNvPr id="25" name="Rectangle 24"/>
            <p:cNvSpPr/>
            <p:nvPr/>
          </p:nvSpPr>
          <p:spPr>
            <a:xfrm>
              <a:off x="2004710" y="3533104"/>
              <a:ext cx="2896525" cy="1522186"/>
            </a:xfrm>
            <a:prstGeom prst="rect">
              <a:avLst/>
            </a:prstGeom>
          </p:spPr>
          <p:txBody>
            <a:bodyPr wrap="square">
              <a:spAutoFit/>
            </a:bodyPr>
            <a:lstStyle/>
            <a:p>
              <a:pPr algn="ctr"/>
              <a:r>
                <a:rPr lang="en-US" sz="1500" dirty="0" smtClean="0"/>
                <a:t>CERN Private Cloud</a:t>
              </a:r>
            </a:p>
            <a:p>
              <a:pPr algn="ctr"/>
              <a:r>
                <a:rPr lang="en-US" sz="1500" dirty="0" smtClean="0"/>
                <a:t>70K cores</a:t>
              </a:r>
              <a:endParaRPr lang="en-US" sz="1500" dirty="0"/>
            </a:p>
          </p:txBody>
        </p:sp>
      </p:grpSp>
      <p:grpSp>
        <p:nvGrpSpPr>
          <p:cNvPr id="18" name="Group 17"/>
          <p:cNvGrpSpPr/>
          <p:nvPr/>
        </p:nvGrpSpPr>
        <p:grpSpPr>
          <a:xfrm>
            <a:off x="3377537" y="3102482"/>
            <a:ext cx="2462108" cy="1162846"/>
            <a:chOff x="1431160" y="3118109"/>
            <a:chExt cx="4150955" cy="2255352"/>
          </a:xfrm>
        </p:grpSpPr>
        <p:pic>
          <p:nvPicPr>
            <p:cNvPr id="19" name="Picture 18" descr="12976024071239167058cloud2-hi.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160" y="3118109"/>
              <a:ext cx="4150955" cy="2255352"/>
            </a:xfrm>
            <a:prstGeom prst="rect">
              <a:avLst/>
            </a:prstGeom>
          </p:spPr>
        </p:pic>
        <p:sp>
          <p:nvSpPr>
            <p:cNvPr id="29" name="Rectangle 28"/>
            <p:cNvSpPr/>
            <p:nvPr/>
          </p:nvSpPr>
          <p:spPr>
            <a:xfrm>
              <a:off x="2004710" y="3533104"/>
              <a:ext cx="2896525" cy="1074485"/>
            </a:xfrm>
            <a:prstGeom prst="rect">
              <a:avLst/>
            </a:prstGeom>
          </p:spPr>
          <p:txBody>
            <a:bodyPr wrap="square">
              <a:spAutoFit/>
            </a:bodyPr>
            <a:lstStyle/>
            <a:p>
              <a:pPr algn="ctr"/>
              <a:r>
                <a:rPr lang="en-US" sz="1500" dirty="0" smtClean="0"/>
                <a:t>ATLAS Trigger</a:t>
              </a:r>
            </a:p>
            <a:p>
              <a:pPr algn="ctr"/>
              <a:r>
                <a:rPr lang="en-US" sz="1500" dirty="0" smtClean="0"/>
                <a:t>28K cores</a:t>
              </a:r>
              <a:endParaRPr lang="en-US" sz="1500" dirty="0"/>
            </a:p>
          </p:txBody>
        </p:sp>
      </p:grpSp>
      <p:grpSp>
        <p:nvGrpSpPr>
          <p:cNvPr id="30" name="Group 29"/>
          <p:cNvGrpSpPr/>
          <p:nvPr/>
        </p:nvGrpSpPr>
        <p:grpSpPr>
          <a:xfrm>
            <a:off x="6112032" y="3102482"/>
            <a:ext cx="2462108" cy="1162846"/>
            <a:chOff x="1431160" y="3118109"/>
            <a:chExt cx="4150955" cy="2255352"/>
          </a:xfrm>
        </p:grpSpPr>
        <p:pic>
          <p:nvPicPr>
            <p:cNvPr id="31" name="Picture 30" descr="12976024071239167058cloud2-hi.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160" y="3118109"/>
              <a:ext cx="4150955" cy="2255352"/>
            </a:xfrm>
            <a:prstGeom prst="rect">
              <a:avLst/>
            </a:prstGeom>
          </p:spPr>
        </p:pic>
        <p:sp>
          <p:nvSpPr>
            <p:cNvPr id="32" name="Rectangle 31"/>
            <p:cNvSpPr/>
            <p:nvPr/>
          </p:nvSpPr>
          <p:spPr>
            <a:xfrm>
              <a:off x="2004710" y="3533104"/>
              <a:ext cx="2896525" cy="1074485"/>
            </a:xfrm>
            <a:prstGeom prst="rect">
              <a:avLst/>
            </a:prstGeom>
          </p:spPr>
          <p:txBody>
            <a:bodyPr wrap="square">
              <a:spAutoFit/>
            </a:bodyPr>
            <a:lstStyle/>
            <a:p>
              <a:pPr algn="ctr"/>
              <a:r>
                <a:rPr lang="en-US" sz="1500" dirty="0" smtClean="0"/>
                <a:t>CMS Trigger</a:t>
              </a:r>
            </a:p>
            <a:p>
              <a:pPr algn="ctr"/>
              <a:r>
                <a:rPr lang="en-US" sz="1500" dirty="0" smtClean="0"/>
                <a:t>12K cores</a:t>
              </a:r>
              <a:endParaRPr lang="en-US" sz="1500" dirty="0"/>
            </a:p>
          </p:txBody>
        </p:sp>
      </p:grpSp>
      <p:grpSp>
        <p:nvGrpSpPr>
          <p:cNvPr id="42" name="Group 41"/>
          <p:cNvGrpSpPr/>
          <p:nvPr/>
        </p:nvGrpSpPr>
        <p:grpSpPr>
          <a:xfrm>
            <a:off x="3679318" y="1489371"/>
            <a:ext cx="2462108" cy="1162846"/>
            <a:chOff x="1431160" y="3118109"/>
            <a:chExt cx="4150955" cy="2255352"/>
          </a:xfrm>
        </p:grpSpPr>
        <p:pic>
          <p:nvPicPr>
            <p:cNvPr id="43" name="Picture 42" descr="12976024071239167058cloud2-hi.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160" y="3118109"/>
              <a:ext cx="4150955" cy="2255352"/>
            </a:xfrm>
            <a:prstGeom prst="rect">
              <a:avLst/>
            </a:prstGeom>
          </p:spPr>
        </p:pic>
        <p:sp>
          <p:nvSpPr>
            <p:cNvPr id="44" name="Rectangle 43"/>
            <p:cNvSpPr/>
            <p:nvPr/>
          </p:nvSpPr>
          <p:spPr>
            <a:xfrm>
              <a:off x="2004710" y="3533104"/>
              <a:ext cx="2896525" cy="1074485"/>
            </a:xfrm>
            <a:prstGeom prst="rect">
              <a:avLst/>
            </a:prstGeom>
          </p:spPr>
          <p:txBody>
            <a:bodyPr wrap="square">
              <a:spAutoFit/>
            </a:bodyPr>
            <a:lstStyle/>
            <a:p>
              <a:pPr algn="ctr"/>
              <a:r>
                <a:rPr lang="en-US" sz="1500" dirty="0" smtClean="0"/>
                <a:t>Brookhaven National Labs</a:t>
              </a:r>
              <a:endParaRPr lang="en-US" sz="1500" dirty="0"/>
            </a:p>
          </p:txBody>
        </p:sp>
      </p:grpSp>
      <p:grpSp>
        <p:nvGrpSpPr>
          <p:cNvPr id="45" name="Group 44"/>
          <p:cNvGrpSpPr/>
          <p:nvPr/>
        </p:nvGrpSpPr>
        <p:grpSpPr>
          <a:xfrm>
            <a:off x="3960636" y="1075626"/>
            <a:ext cx="2462108" cy="1162846"/>
            <a:chOff x="1431160" y="3118109"/>
            <a:chExt cx="4150955" cy="2255352"/>
          </a:xfrm>
        </p:grpSpPr>
        <p:pic>
          <p:nvPicPr>
            <p:cNvPr id="48" name="Picture 47" descr="12976024071239167058cloud2-hi.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160" y="3118109"/>
              <a:ext cx="4150955" cy="2255352"/>
            </a:xfrm>
            <a:prstGeom prst="rect">
              <a:avLst/>
            </a:prstGeom>
          </p:spPr>
        </p:pic>
        <p:sp>
          <p:nvSpPr>
            <p:cNvPr id="49" name="Rectangle 48"/>
            <p:cNvSpPr/>
            <p:nvPr/>
          </p:nvSpPr>
          <p:spPr>
            <a:xfrm>
              <a:off x="2004710" y="3533104"/>
              <a:ext cx="2896525" cy="1074485"/>
            </a:xfrm>
            <a:prstGeom prst="rect">
              <a:avLst/>
            </a:prstGeom>
          </p:spPr>
          <p:txBody>
            <a:bodyPr wrap="square">
              <a:spAutoFit/>
            </a:bodyPr>
            <a:lstStyle/>
            <a:p>
              <a:pPr algn="ctr"/>
              <a:r>
                <a:rPr lang="en-US" sz="1500" dirty="0" err="1" smtClean="0"/>
                <a:t>NecTAR</a:t>
              </a:r>
              <a:endParaRPr lang="en-US" sz="1500" dirty="0" smtClean="0"/>
            </a:p>
            <a:p>
              <a:pPr algn="ctr"/>
              <a:r>
                <a:rPr lang="en-US" sz="1500" dirty="0" smtClean="0"/>
                <a:t>Australia</a:t>
              </a:r>
              <a:endParaRPr lang="en-US" sz="1500" dirty="0"/>
            </a:p>
          </p:txBody>
        </p:sp>
      </p:grpSp>
      <p:grpSp>
        <p:nvGrpSpPr>
          <p:cNvPr id="53" name="Group 52"/>
          <p:cNvGrpSpPr/>
          <p:nvPr/>
        </p:nvGrpSpPr>
        <p:grpSpPr>
          <a:xfrm>
            <a:off x="4300833" y="661881"/>
            <a:ext cx="2462108" cy="1162846"/>
            <a:chOff x="1431160" y="3118109"/>
            <a:chExt cx="4150955" cy="2255352"/>
          </a:xfrm>
        </p:grpSpPr>
        <p:pic>
          <p:nvPicPr>
            <p:cNvPr id="54" name="Picture 53" descr="12976024071239167058cloud2-hi.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160" y="3118109"/>
              <a:ext cx="4150955" cy="2255352"/>
            </a:xfrm>
            <a:prstGeom prst="rect">
              <a:avLst/>
            </a:prstGeom>
          </p:spPr>
        </p:pic>
        <p:sp>
          <p:nvSpPr>
            <p:cNvPr id="55" name="Rectangle 54"/>
            <p:cNvSpPr/>
            <p:nvPr/>
          </p:nvSpPr>
          <p:spPr>
            <a:xfrm>
              <a:off x="2004710" y="3533104"/>
              <a:ext cx="2896525" cy="1074485"/>
            </a:xfrm>
            <a:prstGeom prst="rect">
              <a:avLst/>
            </a:prstGeom>
          </p:spPr>
          <p:txBody>
            <a:bodyPr wrap="square">
              <a:spAutoFit/>
            </a:bodyPr>
            <a:lstStyle/>
            <a:p>
              <a:pPr algn="ctr"/>
              <a:r>
                <a:rPr lang="en-US" sz="1500" dirty="0" smtClean="0"/>
                <a:t>Many Others on Their Way</a:t>
              </a:r>
              <a:endParaRPr lang="en-US" sz="1500" dirty="0"/>
            </a:p>
          </p:txBody>
        </p:sp>
      </p:grpSp>
      <p:sp>
        <p:nvSpPr>
          <p:cNvPr id="3" name="Date Placeholder 2"/>
          <p:cNvSpPr>
            <a:spLocks noGrp="1"/>
          </p:cNvSpPr>
          <p:nvPr>
            <p:ph type="dt" sz="half" idx="10"/>
          </p:nvPr>
        </p:nvSpPr>
        <p:spPr/>
        <p:txBody>
          <a:bodyPr/>
          <a:lstStyle/>
          <a:p>
            <a:pPr>
              <a:defRPr/>
            </a:pPr>
            <a:r>
              <a:rPr lang="en-US" smtClean="0"/>
              <a:t>01/09/2014</a:t>
            </a:r>
            <a:endParaRPr lang="en-US" dirty="0"/>
          </a:p>
        </p:txBody>
      </p:sp>
      <p:sp>
        <p:nvSpPr>
          <p:cNvPr id="4" name="Footer Placeholder 3"/>
          <p:cNvSpPr>
            <a:spLocks noGrp="1"/>
          </p:cNvSpPr>
          <p:nvPr>
            <p:ph type="ftr" sz="quarter" idx="11"/>
          </p:nvPr>
        </p:nvSpPr>
        <p:spPr/>
        <p:txBody>
          <a:bodyPr/>
          <a:lstStyle/>
          <a:p>
            <a:pPr>
              <a:defRPr/>
            </a:pPr>
            <a:r>
              <a:rPr lang="en-GB" smtClean="0"/>
              <a:t>LHC Computing : Clouds and Agility</a:t>
            </a:r>
            <a:endParaRPr lang="en-US" dirty="0"/>
          </a:p>
        </p:txBody>
      </p:sp>
      <p:sp>
        <p:nvSpPr>
          <p:cNvPr id="5" name="Slide Number Placeholder 4"/>
          <p:cNvSpPr>
            <a:spLocks noGrp="1"/>
          </p:cNvSpPr>
          <p:nvPr>
            <p:ph type="sldNum" sz="quarter" idx="12"/>
          </p:nvPr>
        </p:nvSpPr>
        <p:spPr/>
        <p:txBody>
          <a:bodyPr/>
          <a:lstStyle/>
          <a:p>
            <a:pPr>
              <a:defRPr/>
            </a:pPr>
            <a:fld id="{6BA91F98-CA46-49DB-8D9E-426170E7487C}" type="slidenum">
              <a:rPr lang="en-US" smtClean="0"/>
              <a:pPr>
                <a:defRPr/>
              </a:pPr>
              <a:t>53</a:t>
            </a:fld>
            <a:endParaRPr lang="en-US" dirty="0"/>
          </a:p>
        </p:txBody>
      </p:sp>
      <p:pic>
        <p:nvPicPr>
          <p:cNvPr id="1026" name="Picture 2" descr="https://proj-openlab-datagrid-public.web.cern.ch/proj-openlab-datagrid-public/Initial/images/openlab%20logos/OL-LOGO-207-269px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9068" y="148735"/>
            <a:ext cx="1031641" cy="13406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7873863" y="1772356"/>
            <a:ext cx="1162050" cy="1162050"/>
          </a:xfrm>
          <a:prstGeom prst="rect">
            <a:avLst/>
          </a:prstGeom>
        </p:spPr>
      </p:pic>
    </p:spTree>
    <p:extLst>
      <p:ext uri="{BB962C8B-B14F-4D97-AF65-F5344CB8AC3E}">
        <p14:creationId xmlns:p14="http://schemas.microsoft.com/office/powerpoint/2010/main" val="4968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01/09/2014</a:t>
            </a:r>
            <a:endParaRPr lang="en-US" dirty="0"/>
          </a:p>
        </p:txBody>
      </p:sp>
      <p:sp>
        <p:nvSpPr>
          <p:cNvPr id="4" name="Footer Placeholder 3"/>
          <p:cNvSpPr>
            <a:spLocks noGrp="1"/>
          </p:cNvSpPr>
          <p:nvPr>
            <p:ph type="ftr" sz="quarter" idx="11"/>
          </p:nvPr>
        </p:nvSpPr>
        <p:spPr/>
        <p:txBody>
          <a:bodyPr/>
          <a:lstStyle/>
          <a:p>
            <a:pPr>
              <a:defRPr/>
            </a:pPr>
            <a:r>
              <a:rPr lang="en-GB" smtClean="0"/>
              <a:t>LHC Computing : Clouds and Agility</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54</a:t>
            </a:fld>
            <a:endParaRPr lang="en-US" dirty="0"/>
          </a:p>
        </p:txBody>
      </p:sp>
      <p:grpSp>
        <p:nvGrpSpPr>
          <p:cNvPr id="6" name="Group 5"/>
          <p:cNvGrpSpPr/>
          <p:nvPr/>
        </p:nvGrpSpPr>
        <p:grpSpPr>
          <a:xfrm>
            <a:off x="99899" y="115834"/>
            <a:ext cx="8777771" cy="4349634"/>
            <a:chOff x="307834" y="1265458"/>
            <a:chExt cx="8291099" cy="5211542"/>
          </a:xfrm>
        </p:grpSpPr>
        <p:sp>
          <p:nvSpPr>
            <p:cNvPr id="7" name="Cloud"/>
            <p:cNvSpPr>
              <a:spLocks noChangeAspect="1" noEditPoints="1" noChangeArrowheads="1"/>
            </p:cNvSpPr>
            <p:nvPr/>
          </p:nvSpPr>
          <p:spPr bwMode="auto">
            <a:xfrm>
              <a:off x="1773906" y="2977977"/>
              <a:ext cx="5086251" cy="215806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9050">
              <a:solidFill>
                <a:schemeClr val="accent2"/>
              </a:solid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GB" sz="2400" b="1" dirty="0" smtClean="0">
                  <a:solidFill>
                    <a:srgbClr val="333399"/>
                  </a:solidFill>
                  <a:latin typeface="Lucida Sans Unicode" pitchFamily="34" charset="0"/>
                </a:rPr>
                <a:t>Helix Nebula</a:t>
              </a:r>
              <a:endParaRPr lang="en-GB" sz="2400" b="1" dirty="0">
                <a:solidFill>
                  <a:srgbClr val="333399"/>
                </a:solidFill>
                <a:latin typeface="Lucida Sans Unicode" pitchFamily="34" charset="0"/>
              </a:endParaRPr>
            </a:p>
          </p:txBody>
        </p:sp>
        <p:sp>
          <p:nvSpPr>
            <p:cNvPr id="8" name="Cloud"/>
            <p:cNvSpPr>
              <a:spLocks noChangeAspect="1" noEditPoints="1" noChangeArrowheads="1"/>
            </p:cNvSpPr>
            <p:nvPr/>
          </p:nvSpPr>
          <p:spPr bwMode="auto">
            <a:xfrm>
              <a:off x="2573514" y="4275685"/>
              <a:ext cx="1219200" cy="81703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9050">
              <a:solidFill>
                <a:schemeClr val="accent2"/>
              </a:solid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GB" sz="1400" dirty="0" smtClean="0">
                  <a:solidFill>
                    <a:srgbClr val="000000"/>
                  </a:solidFill>
                  <a:latin typeface="Lucida Sans Unicode" pitchFamily="34" charset="0"/>
                </a:rPr>
                <a:t>Atos</a:t>
              </a:r>
              <a:endParaRPr lang="en-GB" sz="1400" dirty="0">
                <a:solidFill>
                  <a:srgbClr val="000000"/>
                </a:solidFill>
                <a:latin typeface="Lucida Sans Unicode" pitchFamily="34" charset="0"/>
              </a:endParaRPr>
            </a:p>
          </p:txBody>
        </p:sp>
        <p:sp>
          <p:nvSpPr>
            <p:cNvPr id="9" name="Cloud"/>
            <p:cNvSpPr>
              <a:spLocks noChangeAspect="1" noEditPoints="1" noChangeArrowheads="1"/>
            </p:cNvSpPr>
            <p:nvPr/>
          </p:nvSpPr>
          <p:spPr bwMode="auto">
            <a:xfrm>
              <a:off x="3868679" y="4275684"/>
              <a:ext cx="1219200" cy="81703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9050">
              <a:solidFill>
                <a:schemeClr val="accent2"/>
              </a:solid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GB" sz="1400" dirty="0" smtClean="0">
                  <a:solidFill>
                    <a:srgbClr val="000000"/>
                  </a:solidFill>
                  <a:latin typeface="Lucida Sans Unicode" pitchFamily="34" charset="0"/>
                </a:rPr>
                <a:t>Cloud</a:t>
              </a:r>
              <a:br>
                <a:rPr lang="en-GB" sz="1400" dirty="0" smtClean="0">
                  <a:solidFill>
                    <a:srgbClr val="000000"/>
                  </a:solidFill>
                  <a:latin typeface="Lucida Sans Unicode" pitchFamily="34" charset="0"/>
                </a:rPr>
              </a:br>
              <a:r>
                <a:rPr lang="en-GB" sz="1400" dirty="0" smtClean="0">
                  <a:solidFill>
                    <a:srgbClr val="000000"/>
                  </a:solidFill>
                  <a:latin typeface="Lucida Sans Unicode" pitchFamily="34" charset="0"/>
                </a:rPr>
                <a:t>Sigma</a:t>
              </a:r>
              <a:endParaRPr lang="en-GB" sz="1400" dirty="0">
                <a:solidFill>
                  <a:srgbClr val="000000"/>
                </a:solidFill>
                <a:latin typeface="Lucida Sans Unicode" pitchFamily="34" charset="0"/>
              </a:endParaRPr>
            </a:p>
          </p:txBody>
        </p:sp>
        <p:sp>
          <p:nvSpPr>
            <p:cNvPr id="10" name="Cloud"/>
            <p:cNvSpPr>
              <a:spLocks noChangeAspect="1" noEditPoints="1" noChangeArrowheads="1"/>
            </p:cNvSpPr>
            <p:nvPr/>
          </p:nvSpPr>
          <p:spPr bwMode="auto">
            <a:xfrm>
              <a:off x="5118543" y="4275683"/>
              <a:ext cx="1219200" cy="81703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9050">
              <a:solidFill>
                <a:schemeClr val="accent2"/>
              </a:solidFill>
              <a:miter lim="800000"/>
              <a:headEnd/>
              <a:tailEnd/>
            </a:ln>
            <a:effectLst/>
          </p:spPr>
          <p:txBody>
            <a:bodyPr vert="horz" wrap="square" lIns="36000" tIns="45720" rIns="36000" bIns="45720" numCol="1" anchor="ctr" anchorCtr="0" compatLnSpc="1">
              <a:prstTxWarp prst="textNoShape">
                <a:avLst/>
              </a:prstTxWarp>
            </a:bodyPr>
            <a:lstStyle/>
            <a:p>
              <a:pPr algn="ctr" fontAlgn="base">
                <a:spcBef>
                  <a:spcPct val="0"/>
                </a:spcBef>
                <a:spcAft>
                  <a:spcPct val="0"/>
                </a:spcAft>
              </a:pPr>
              <a:r>
                <a:rPr lang="en-GB" sz="1400" dirty="0" smtClean="0">
                  <a:solidFill>
                    <a:srgbClr val="000000"/>
                  </a:solidFill>
                  <a:latin typeface="Lucida Sans Unicode" pitchFamily="34" charset="0"/>
                </a:rPr>
                <a:t>T-</a:t>
              </a:r>
              <a:br>
                <a:rPr lang="en-GB" sz="1400" dirty="0" smtClean="0">
                  <a:solidFill>
                    <a:srgbClr val="000000"/>
                  </a:solidFill>
                  <a:latin typeface="Lucida Sans Unicode" pitchFamily="34" charset="0"/>
                </a:rPr>
              </a:br>
              <a:r>
                <a:rPr lang="en-GB" sz="1400" dirty="0" smtClean="0">
                  <a:solidFill>
                    <a:srgbClr val="000000"/>
                  </a:solidFill>
                  <a:latin typeface="Lucida Sans Unicode" pitchFamily="34" charset="0"/>
                </a:rPr>
                <a:t>Systems</a:t>
              </a:r>
              <a:endParaRPr lang="en-GB" sz="1400" dirty="0">
                <a:solidFill>
                  <a:srgbClr val="000000"/>
                </a:solidFill>
                <a:latin typeface="Lucida Sans Unicode" pitchFamily="34" charset="0"/>
              </a:endParaRPr>
            </a:p>
          </p:txBody>
        </p:sp>
        <p:sp>
          <p:nvSpPr>
            <p:cNvPr id="11" name="Rectangle 10"/>
            <p:cNvSpPr/>
            <p:nvPr/>
          </p:nvSpPr>
          <p:spPr>
            <a:xfrm>
              <a:off x="3505200" y="3137104"/>
              <a:ext cx="1815905" cy="482317"/>
            </a:xfrm>
            <a:prstGeom prst="rect">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GB" sz="1200" dirty="0" smtClean="0">
                  <a:solidFill>
                    <a:srgbClr val="333399"/>
                  </a:solidFill>
                </a:rPr>
                <a:t>Broker(s)</a:t>
              </a:r>
              <a:endParaRPr lang="en-GB" dirty="0">
                <a:solidFill>
                  <a:srgbClr val="333399"/>
                </a:solidFill>
              </a:endParaRPr>
            </a:p>
          </p:txBody>
        </p:sp>
        <p:sp>
          <p:nvSpPr>
            <p:cNvPr id="12" name="Cloud"/>
            <p:cNvSpPr>
              <a:spLocks noChangeAspect="1" noEditPoints="1" noChangeArrowheads="1"/>
            </p:cNvSpPr>
            <p:nvPr/>
          </p:nvSpPr>
          <p:spPr bwMode="auto">
            <a:xfrm>
              <a:off x="1317355" y="4212339"/>
              <a:ext cx="1219200" cy="81703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9050">
              <a:solidFill>
                <a:schemeClr val="accent2"/>
              </a:solidFill>
              <a:miter lim="800000"/>
              <a:headEnd/>
              <a:tailEnd/>
            </a:ln>
            <a:effectLst/>
          </p:spPr>
          <p:txBody>
            <a:bodyPr vert="horz" wrap="square" lIns="0" tIns="45720" rIns="0" bIns="45720" numCol="1" anchor="ctr" anchorCtr="0" compatLnSpc="1">
              <a:prstTxWarp prst="textNoShape">
                <a:avLst/>
              </a:prstTxWarp>
            </a:bodyPr>
            <a:lstStyle/>
            <a:p>
              <a:pPr algn="ctr" fontAlgn="base">
                <a:spcBef>
                  <a:spcPct val="0"/>
                </a:spcBef>
                <a:spcAft>
                  <a:spcPct val="0"/>
                </a:spcAft>
              </a:pPr>
              <a:r>
                <a:rPr lang="en-GB" sz="1100" dirty="0" smtClean="0">
                  <a:solidFill>
                    <a:srgbClr val="000000"/>
                  </a:solidFill>
                  <a:latin typeface="Lucida Sans Unicode" pitchFamily="34" charset="0"/>
                </a:rPr>
                <a:t>EGI Fed Cloud</a:t>
              </a:r>
              <a:endParaRPr lang="en-GB" sz="2800" dirty="0">
                <a:solidFill>
                  <a:srgbClr val="000000"/>
                </a:solidFill>
                <a:latin typeface="Lucida Sans Unicode" pitchFamily="34" charset="0"/>
              </a:endParaRPr>
            </a:p>
          </p:txBody>
        </p:sp>
        <p:grpSp>
          <p:nvGrpSpPr>
            <p:cNvPr id="13" name="Group 12"/>
            <p:cNvGrpSpPr/>
            <p:nvPr/>
          </p:nvGrpSpPr>
          <p:grpSpPr>
            <a:xfrm>
              <a:off x="5229516" y="5543867"/>
              <a:ext cx="807519" cy="530691"/>
              <a:chOff x="2357754" y="5805264"/>
              <a:chExt cx="1206134" cy="792088"/>
            </a:xfrm>
          </p:grpSpPr>
          <p:sp>
            <p:nvSpPr>
              <p:cNvPr id="91" name="Rectangle 90"/>
              <p:cNvSpPr/>
              <p:nvPr/>
            </p:nvSpPr>
            <p:spPr>
              <a:xfrm>
                <a:off x="2357754" y="5805264"/>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92" name="Rectangle 91"/>
              <p:cNvSpPr/>
              <p:nvPr/>
            </p:nvSpPr>
            <p:spPr>
              <a:xfrm>
                <a:off x="2483768" y="5868952"/>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400" dirty="0" smtClean="0">
                    <a:solidFill>
                      <a:srgbClr val="333399"/>
                    </a:solidFill>
                  </a:rPr>
                  <a:t>Front-end</a:t>
                </a:r>
                <a:endParaRPr lang="en-GB" sz="400" dirty="0">
                  <a:solidFill>
                    <a:srgbClr val="333399"/>
                  </a:solidFill>
                </a:endParaRPr>
              </a:p>
            </p:txBody>
          </p:sp>
          <p:sp>
            <p:nvSpPr>
              <p:cNvPr id="93" name="Flowchart: Magnetic Disk 92"/>
              <p:cNvSpPr/>
              <p:nvPr/>
            </p:nvSpPr>
            <p:spPr>
              <a:xfrm>
                <a:off x="3131840" y="6191939"/>
                <a:ext cx="216024" cy="2880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94" name="Cube 93"/>
              <p:cNvSpPr/>
              <p:nvPr/>
            </p:nvSpPr>
            <p:spPr>
              <a:xfrm>
                <a:off x="2612353" y="6093296"/>
                <a:ext cx="288032" cy="3866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grpSp>
        <p:grpSp>
          <p:nvGrpSpPr>
            <p:cNvPr id="14" name="Group 13"/>
            <p:cNvGrpSpPr/>
            <p:nvPr/>
          </p:nvGrpSpPr>
          <p:grpSpPr>
            <a:xfrm>
              <a:off x="2707068" y="5574918"/>
              <a:ext cx="807519" cy="530691"/>
              <a:chOff x="2357754" y="5805264"/>
              <a:chExt cx="1206134" cy="792088"/>
            </a:xfrm>
          </p:grpSpPr>
          <p:sp>
            <p:nvSpPr>
              <p:cNvPr id="87" name="Rectangle 86"/>
              <p:cNvSpPr/>
              <p:nvPr/>
            </p:nvSpPr>
            <p:spPr>
              <a:xfrm>
                <a:off x="2357754" y="5805264"/>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88" name="Rectangle 87"/>
              <p:cNvSpPr/>
              <p:nvPr/>
            </p:nvSpPr>
            <p:spPr>
              <a:xfrm>
                <a:off x="2483768" y="5868952"/>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400" dirty="0" smtClean="0">
                    <a:solidFill>
                      <a:srgbClr val="333399"/>
                    </a:solidFill>
                  </a:rPr>
                  <a:t>Front-end</a:t>
                </a:r>
                <a:endParaRPr lang="en-GB" sz="400" dirty="0">
                  <a:solidFill>
                    <a:srgbClr val="333399"/>
                  </a:solidFill>
                </a:endParaRPr>
              </a:p>
            </p:txBody>
          </p:sp>
          <p:sp>
            <p:nvSpPr>
              <p:cNvPr id="89" name="Flowchart: Magnetic Disk 88"/>
              <p:cNvSpPr/>
              <p:nvPr/>
            </p:nvSpPr>
            <p:spPr>
              <a:xfrm>
                <a:off x="3131840" y="6191939"/>
                <a:ext cx="216024" cy="2880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90" name="Cube 89"/>
              <p:cNvSpPr/>
              <p:nvPr/>
            </p:nvSpPr>
            <p:spPr>
              <a:xfrm>
                <a:off x="2612353" y="6093296"/>
                <a:ext cx="288032" cy="3866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grpSp>
        <p:grpSp>
          <p:nvGrpSpPr>
            <p:cNvPr id="15" name="Group 14"/>
            <p:cNvGrpSpPr/>
            <p:nvPr/>
          </p:nvGrpSpPr>
          <p:grpSpPr>
            <a:xfrm>
              <a:off x="3913271" y="5562599"/>
              <a:ext cx="807519" cy="530691"/>
              <a:chOff x="2357754" y="5805264"/>
              <a:chExt cx="1206134" cy="792088"/>
            </a:xfrm>
          </p:grpSpPr>
          <p:sp>
            <p:nvSpPr>
              <p:cNvPr id="83" name="Rectangle 82"/>
              <p:cNvSpPr/>
              <p:nvPr/>
            </p:nvSpPr>
            <p:spPr>
              <a:xfrm>
                <a:off x="2357754" y="5805264"/>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84" name="Rectangle 83"/>
              <p:cNvSpPr/>
              <p:nvPr/>
            </p:nvSpPr>
            <p:spPr>
              <a:xfrm>
                <a:off x="2483768" y="5868952"/>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400" dirty="0" smtClean="0">
                    <a:solidFill>
                      <a:srgbClr val="333399"/>
                    </a:solidFill>
                  </a:rPr>
                  <a:t>Front-end</a:t>
                </a:r>
                <a:endParaRPr lang="en-GB" sz="400" dirty="0">
                  <a:solidFill>
                    <a:srgbClr val="333399"/>
                  </a:solidFill>
                </a:endParaRPr>
              </a:p>
            </p:txBody>
          </p:sp>
          <p:sp>
            <p:nvSpPr>
              <p:cNvPr id="85" name="Flowchart: Magnetic Disk 84"/>
              <p:cNvSpPr/>
              <p:nvPr/>
            </p:nvSpPr>
            <p:spPr>
              <a:xfrm>
                <a:off x="3131840" y="6191939"/>
                <a:ext cx="216024" cy="2880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86" name="Cube 85"/>
              <p:cNvSpPr/>
              <p:nvPr/>
            </p:nvSpPr>
            <p:spPr>
              <a:xfrm>
                <a:off x="2612353" y="6093296"/>
                <a:ext cx="288032" cy="3866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grpSp>
        <p:grpSp>
          <p:nvGrpSpPr>
            <p:cNvPr id="16" name="Group 15"/>
            <p:cNvGrpSpPr/>
            <p:nvPr/>
          </p:nvGrpSpPr>
          <p:grpSpPr>
            <a:xfrm>
              <a:off x="1551580" y="5562600"/>
              <a:ext cx="807519" cy="530691"/>
              <a:chOff x="2357754" y="5805264"/>
              <a:chExt cx="1206134" cy="792088"/>
            </a:xfrm>
          </p:grpSpPr>
          <p:sp>
            <p:nvSpPr>
              <p:cNvPr id="79" name="Rectangle 78"/>
              <p:cNvSpPr/>
              <p:nvPr/>
            </p:nvSpPr>
            <p:spPr>
              <a:xfrm>
                <a:off x="2357754" y="5805264"/>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80" name="Rectangle 79"/>
              <p:cNvSpPr/>
              <p:nvPr/>
            </p:nvSpPr>
            <p:spPr>
              <a:xfrm>
                <a:off x="2483768" y="5868952"/>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400" dirty="0" smtClean="0">
                    <a:solidFill>
                      <a:srgbClr val="333399"/>
                    </a:solidFill>
                  </a:rPr>
                  <a:t>Front-end</a:t>
                </a:r>
                <a:endParaRPr lang="en-GB" sz="400" dirty="0">
                  <a:solidFill>
                    <a:srgbClr val="333399"/>
                  </a:solidFill>
                </a:endParaRPr>
              </a:p>
            </p:txBody>
          </p:sp>
          <p:sp>
            <p:nvSpPr>
              <p:cNvPr id="81" name="Flowchart: Magnetic Disk 80"/>
              <p:cNvSpPr/>
              <p:nvPr/>
            </p:nvSpPr>
            <p:spPr>
              <a:xfrm>
                <a:off x="3131840" y="6191939"/>
                <a:ext cx="216024" cy="2880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82" name="Cube 81"/>
              <p:cNvSpPr/>
              <p:nvPr/>
            </p:nvSpPr>
            <p:spPr>
              <a:xfrm>
                <a:off x="2612353" y="6093296"/>
                <a:ext cx="288032" cy="3866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grpSp>
        <p:grpSp>
          <p:nvGrpSpPr>
            <p:cNvPr id="17" name="Group 16"/>
            <p:cNvGrpSpPr/>
            <p:nvPr/>
          </p:nvGrpSpPr>
          <p:grpSpPr>
            <a:xfrm>
              <a:off x="508912" y="5568878"/>
              <a:ext cx="807519" cy="530691"/>
              <a:chOff x="2357754" y="5805264"/>
              <a:chExt cx="1206134" cy="792088"/>
            </a:xfrm>
          </p:grpSpPr>
          <p:sp>
            <p:nvSpPr>
              <p:cNvPr id="75" name="Rectangle 74"/>
              <p:cNvSpPr/>
              <p:nvPr/>
            </p:nvSpPr>
            <p:spPr>
              <a:xfrm>
                <a:off x="2357754" y="5805264"/>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76" name="Rectangle 75"/>
              <p:cNvSpPr/>
              <p:nvPr/>
            </p:nvSpPr>
            <p:spPr>
              <a:xfrm>
                <a:off x="2483768" y="5868952"/>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400" dirty="0" smtClean="0">
                    <a:solidFill>
                      <a:srgbClr val="333399"/>
                    </a:solidFill>
                  </a:rPr>
                  <a:t>Front-end</a:t>
                </a:r>
                <a:endParaRPr lang="en-GB" sz="400" dirty="0">
                  <a:solidFill>
                    <a:srgbClr val="333399"/>
                  </a:solidFill>
                </a:endParaRPr>
              </a:p>
            </p:txBody>
          </p:sp>
          <p:sp>
            <p:nvSpPr>
              <p:cNvPr id="77" name="Flowchart: Magnetic Disk 76"/>
              <p:cNvSpPr/>
              <p:nvPr/>
            </p:nvSpPr>
            <p:spPr>
              <a:xfrm>
                <a:off x="3131840" y="6191939"/>
                <a:ext cx="216024" cy="2880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78" name="Cube 77"/>
              <p:cNvSpPr/>
              <p:nvPr/>
            </p:nvSpPr>
            <p:spPr>
              <a:xfrm>
                <a:off x="2612353" y="6093296"/>
                <a:ext cx="288032" cy="3866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grpSp>
        <p:grpSp>
          <p:nvGrpSpPr>
            <p:cNvPr id="18" name="Group 17"/>
            <p:cNvGrpSpPr/>
            <p:nvPr/>
          </p:nvGrpSpPr>
          <p:grpSpPr>
            <a:xfrm>
              <a:off x="307834" y="1822375"/>
              <a:ext cx="1277816" cy="631772"/>
              <a:chOff x="2250814" y="188640"/>
              <a:chExt cx="1250067" cy="792088"/>
            </a:xfrm>
          </p:grpSpPr>
          <p:sp>
            <p:nvSpPr>
              <p:cNvPr id="71" name="Rectangle 70"/>
              <p:cNvSpPr/>
              <p:nvPr/>
            </p:nvSpPr>
            <p:spPr>
              <a:xfrm>
                <a:off x="2294747" y="188640"/>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72" name="Picture 7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814" y="324727"/>
                <a:ext cx="519913" cy="519913"/>
              </a:xfrm>
              <a:prstGeom prst="rect">
                <a:avLst/>
              </a:prstGeom>
            </p:spPr>
          </p:pic>
          <p:pic>
            <p:nvPicPr>
              <p:cNvPr id="73" name="Picture 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911" y="324727"/>
                <a:ext cx="519913" cy="519913"/>
              </a:xfrm>
              <a:prstGeom prst="rect">
                <a:avLst/>
              </a:prstGeom>
            </p:spPr>
          </p:pic>
          <p:pic>
            <p:nvPicPr>
              <p:cNvPr id="74" name="Picture 7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5008" y="324727"/>
                <a:ext cx="519913" cy="519913"/>
              </a:xfrm>
              <a:prstGeom prst="rect">
                <a:avLst/>
              </a:prstGeom>
            </p:spPr>
          </p:pic>
        </p:grpSp>
        <p:grpSp>
          <p:nvGrpSpPr>
            <p:cNvPr id="19" name="Group 18"/>
            <p:cNvGrpSpPr/>
            <p:nvPr/>
          </p:nvGrpSpPr>
          <p:grpSpPr>
            <a:xfrm>
              <a:off x="4714316" y="1822375"/>
              <a:ext cx="1277816" cy="631772"/>
              <a:chOff x="2250814" y="188640"/>
              <a:chExt cx="1250067" cy="792088"/>
            </a:xfrm>
          </p:grpSpPr>
          <p:sp>
            <p:nvSpPr>
              <p:cNvPr id="67" name="Rectangle 66"/>
              <p:cNvSpPr/>
              <p:nvPr/>
            </p:nvSpPr>
            <p:spPr>
              <a:xfrm>
                <a:off x="2294747" y="188640"/>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68" name="Picture 6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814" y="324727"/>
                <a:ext cx="519913" cy="519913"/>
              </a:xfrm>
              <a:prstGeom prst="rect">
                <a:avLst/>
              </a:prstGeom>
            </p:spPr>
          </p:pic>
          <p:pic>
            <p:nvPicPr>
              <p:cNvPr id="69" name="Picture 6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911" y="324727"/>
                <a:ext cx="519913" cy="519913"/>
              </a:xfrm>
              <a:prstGeom prst="rect">
                <a:avLst/>
              </a:prstGeom>
            </p:spPr>
          </p:pic>
          <p:pic>
            <p:nvPicPr>
              <p:cNvPr id="70" name="Picture 6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5008" y="324727"/>
                <a:ext cx="519913" cy="519913"/>
              </a:xfrm>
              <a:prstGeom prst="rect">
                <a:avLst/>
              </a:prstGeom>
            </p:spPr>
          </p:pic>
        </p:grpSp>
        <p:grpSp>
          <p:nvGrpSpPr>
            <p:cNvPr id="20" name="Group 19"/>
            <p:cNvGrpSpPr/>
            <p:nvPr/>
          </p:nvGrpSpPr>
          <p:grpSpPr>
            <a:xfrm>
              <a:off x="5943600" y="1811186"/>
              <a:ext cx="1277816" cy="631772"/>
              <a:chOff x="2250814" y="188640"/>
              <a:chExt cx="1250067" cy="792088"/>
            </a:xfrm>
          </p:grpSpPr>
          <p:sp>
            <p:nvSpPr>
              <p:cNvPr id="63" name="Rectangle 62"/>
              <p:cNvSpPr/>
              <p:nvPr/>
            </p:nvSpPr>
            <p:spPr>
              <a:xfrm>
                <a:off x="2294747" y="188640"/>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64" name="Picture 6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814" y="324727"/>
                <a:ext cx="519913" cy="519913"/>
              </a:xfrm>
              <a:prstGeom prst="rect">
                <a:avLst/>
              </a:prstGeom>
            </p:spPr>
          </p:pic>
          <p:pic>
            <p:nvPicPr>
              <p:cNvPr id="65" name="Picture 6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911" y="324727"/>
                <a:ext cx="519913" cy="519913"/>
              </a:xfrm>
              <a:prstGeom prst="rect">
                <a:avLst/>
              </a:prstGeom>
            </p:spPr>
          </p:pic>
          <p:pic>
            <p:nvPicPr>
              <p:cNvPr id="66" name="Picture 6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5008" y="324727"/>
                <a:ext cx="519913" cy="519913"/>
              </a:xfrm>
              <a:prstGeom prst="rect">
                <a:avLst/>
              </a:prstGeom>
            </p:spPr>
          </p:pic>
        </p:grpSp>
        <p:grpSp>
          <p:nvGrpSpPr>
            <p:cNvPr id="21" name="Group 20"/>
            <p:cNvGrpSpPr/>
            <p:nvPr/>
          </p:nvGrpSpPr>
          <p:grpSpPr>
            <a:xfrm>
              <a:off x="1551580" y="1828800"/>
              <a:ext cx="1277816" cy="631772"/>
              <a:chOff x="2250814" y="188640"/>
              <a:chExt cx="1250067" cy="792088"/>
            </a:xfrm>
          </p:grpSpPr>
          <p:sp>
            <p:nvSpPr>
              <p:cNvPr id="59" name="Rectangle 58"/>
              <p:cNvSpPr/>
              <p:nvPr/>
            </p:nvSpPr>
            <p:spPr>
              <a:xfrm>
                <a:off x="2294747" y="188640"/>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60" name="Picture 5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814" y="324727"/>
                <a:ext cx="519913" cy="519913"/>
              </a:xfrm>
              <a:prstGeom prst="rect">
                <a:avLst/>
              </a:prstGeom>
            </p:spPr>
          </p:pic>
          <p:pic>
            <p:nvPicPr>
              <p:cNvPr id="61" name="Picture 6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911" y="324727"/>
                <a:ext cx="519913" cy="519913"/>
              </a:xfrm>
              <a:prstGeom prst="rect">
                <a:avLst/>
              </a:prstGeom>
            </p:spPr>
          </p:pic>
          <p:pic>
            <p:nvPicPr>
              <p:cNvPr id="62" name="Picture 6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5008" y="324727"/>
                <a:ext cx="519913" cy="519913"/>
              </a:xfrm>
              <a:prstGeom prst="rect">
                <a:avLst/>
              </a:prstGeom>
            </p:spPr>
          </p:pic>
        </p:grpSp>
        <p:sp>
          <p:nvSpPr>
            <p:cNvPr id="22" name="TextBox 21"/>
            <p:cNvSpPr txBox="1"/>
            <p:nvPr/>
          </p:nvSpPr>
          <p:spPr>
            <a:xfrm>
              <a:off x="996104" y="1266947"/>
              <a:ext cx="1045479" cy="307777"/>
            </a:xfrm>
            <a:prstGeom prst="rect">
              <a:avLst/>
            </a:prstGeom>
            <a:noFill/>
          </p:spPr>
          <p:txBody>
            <a:bodyPr wrap="none" rtlCol="0">
              <a:spAutoFit/>
            </a:bodyPr>
            <a:lstStyle/>
            <a:p>
              <a:pPr fontAlgn="base">
                <a:spcBef>
                  <a:spcPct val="0"/>
                </a:spcBef>
                <a:spcAft>
                  <a:spcPct val="0"/>
                </a:spcAft>
              </a:pPr>
              <a:r>
                <a:rPr lang="en-GB" sz="1400" dirty="0" smtClean="0">
                  <a:solidFill>
                    <a:srgbClr val="000000"/>
                  </a:solidFill>
                  <a:latin typeface="Verdana"/>
                  <a:cs typeface="Verdana"/>
                </a:rPr>
                <a:t>Academic</a:t>
              </a:r>
            </a:p>
          </p:txBody>
        </p:sp>
        <p:sp>
          <p:nvSpPr>
            <p:cNvPr id="23" name="TextBox 22"/>
            <p:cNvSpPr txBox="1"/>
            <p:nvPr/>
          </p:nvSpPr>
          <p:spPr>
            <a:xfrm>
              <a:off x="5201959" y="1265458"/>
              <a:ext cx="2103333" cy="307777"/>
            </a:xfrm>
            <a:prstGeom prst="rect">
              <a:avLst/>
            </a:prstGeom>
            <a:noFill/>
          </p:spPr>
          <p:txBody>
            <a:bodyPr wrap="none" rtlCol="0">
              <a:spAutoFit/>
            </a:bodyPr>
            <a:lstStyle/>
            <a:p>
              <a:pPr fontAlgn="base">
                <a:spcBef>
                  <a:spcPct val="0"/>
                </a:spcBef>
                <a:spcAft>
                  <a:spcPct val="0"/>
                </a:spcAft>
              </a:pPr>
              <a:r>
                <a:rPr lang="en-GB" sz="1400" dirty="0" smtClean="0">
                  <a:solidFill>
                    <a:srgbClr val="000000"/>
                  </a:solidFill>
                  <a:latin typeface="Verdana"/>
                  <a:cs typeface="Verdana"/>
                </a:rPr>
                <a:t>Other market sectors</a:t>
              </a:r>
            </a:p>
          </p:txBody>
        </p:sp>
        <p:sp>
          <p:nvSpPr>
            <p:cNvPr id="24" name="TextBox 23"/>
            <p:cNvSpPr txBox="1"/>
            <p:nvPr/>
          </p:nvSpPr>
          <p:spPr>
            <a:xfrm>
              <a:off x="440189" y="1547638"/>
              <a:ext cx="995785" cy="261610"/>
            </a:xfrm>
            <a:prstGeom prst="rect">
              <a:avLst/>
            </a:prstGeom>
            <a:noFill/>
          </p:spPr>
          <p:txBody>
            <a:bodyPr wrap="none" rtlCol="0">
              <a:spAutoFit/>
            </a:bodyPr>
            <a:lstStyle/>
            <a:p>
              <a:pPr fontAlgn="base">
                <a:spcBef>
                  <a:spcPct val="0"/>
                </a:spcBef>
                <a:spcAft>
                  <a:spcPct val="0"/>
                </a:spcAft>
              </a:pPr>
              <a:r>
                <a:rPr lang="en-GB" sz="1100" dirty="0" smtClean="0">
                  <a:solidFill>
                    <a:srgbClr val="000000"/>
                  </a:solidFill>
                  <a:latin typeface="Verdana"/>
                  <a:cs typeface="Verdana"/>
                </a:rPr>
                <a:t>Big Science</a:t>
              </a:r>
            </a:p>
          </p:txBody>
        </p:sp>
        <p:sp>
          <p:nvSpPr>
            <p:cNvPr id="25" name="TextBox 24"/>
            <p:cNvSpPr txBox="1"/>
            <p:nvPr/>
          </p:nvSpPr>
          <p:spPr>
            <a:xfrm>
              <a:off x="1524000" y="1547638"/>
              <a:ext cx="2513830" cy="261610"/>
            </a:xfrm>
            <a:prstGeom prst="rect">
              <a:avLst/>
            </a:prstGeom>
            <a:noFill/>
          </p:spPr>
          <p:txBody>
            <a:bodyPr wrap="none" rtlCol="0">
              <a:spAutoFit/>
            </a:bodyPr>
            <a:lstStyle/>
            <a:p>
              <a:pPr fontAlgn="base">
                <a:spcBef>
                  <a:spcPct val="0"/>
                </a:spcBef>
                <a:spcAft>
                  <a:spcPct val="0"/>
                </a:spcAft>
              </a:pPr>
              <a:r>
                <a:rPr lang="en-GB" sz="1100" dirty="0" smtClean="0">
                  <a:solidFill>
                    <a:srgbClr val="000000"/>
                  </a:solidFill>
                  <a:latin typeface="Verdana"/>
                  <a:cs typeface="Verdana"/>
                </a:rPr>
                <a:t>Small and Medium Scale Science</a:t>
              </a:r>
            </a:p>
          </p:txBody>
        </p:sp>
        <p:sp>
          <p:nvSpPr>
            <p:cNvPr id="26" name="TextBox 25"/>
            <p:cNvSpPr txBox="1"/>
            <p:nvPr/>
          </p:nvSpPr>
          <p:spPr>
            <a:xfrm>
              <a:off x="685800" y="6096000"/>
              <a:ext cx="1548927" cy="307777"/>
            </a:xfrm>
            <a:prstGeom prst="rect">
              <a:avLst/>
            </a:prstGeom>
            <a:noFill/>
          </p:spPr>
          <p:txBody>
            <a:bodyPr wrap="square" rtlCol="0">
              <a:spAutoFit/>
            </a:bodyPr>
            <a:lstStyle/>
            <a:p>
              <a:pPr fontAlgn="base">
                <a:spcBef>
                  <a:spcPct val="0"/>
                </a:spcBef>
                <a:spcAft>
                  <a:spcPct val="0"/>
                </a:spcAft>
              </a:pPr>
              <a:r>
                <a:rPr lang="en-GB" sz="1400" dirty="0" smtClean="0">
                  <a:solidFill>
                    <a:srgbClr val="000000"/>
                  </a:solidFill>
                  <a:latin typeface="Verdana"/>
                  <a:cs typeface="Verdana"/>
                </a:rPr>
                <a:t>Publicly funded</a:t>
              </a:r>
            </a:p>
          </p:txBody>
        </p:sp>
        <p:sp>
          <p:nvSpPr>
            <p:cNvPr id="27" name="TextBox 26"/>
            <p:cNvSpPr txBox="1"/>
            <p:nvPr/>
          </p:nvSpPr>
          <p:spPr>
            <a:xfrm>
              <a:off x="4081734" y="6169223"/>
              <a:ext cx="1252266" cy="307777"/>
            </a:xfrm>
            <a:prstGeom prst="rect">
              <a:avLst/>
            </a:prstGeom>
            <a:noFill/>
          </p:spPr>
          <p:txBody>
            <a:bodyPr wrap="none" rtlCol="0">
              <a:spAutoFit/>
            </a:bodyPr>
            <a:lstStyle/>
            <a:p>
              <a:pPr algn="r" fontAlgn="base">
                <a:spcBef>
                  <a:spcPct val="0"/>
                </a:spcBef>
                <a:spcAft>
                  <a:spcPct val="0"/>
                </a:spcAft>
              </a:pPr>
              <a:r>
                <a:rPr lang="en-GB" sz="1400" dirty="0" smtClean="0">
                  <a:solidFill>
                    <a:srgbClr val="000000"/>
                  </a:solidFill>
                  <a:latin typeface="Verdana"/>
                  <a:cs typeface="Verdana"/>
                </a:rPr>
                <a:t>Commercial</a:t>
              </a:r>
            </a:p>
          </p:txBody>
        </p:sp>
        <p:cxnSp>
          <p:nvCxnSpPr>
            <p:cNvPr id="28" name="Elbow Connector 27"/>
            <p:cNvCxnSpPr>
              <a:stCxn id="11" idx="1"/>
            </p:cNvCxnSpPr>
            <p:nvPr/>
          </p:nvCxnSpPr>
          <p:spPr>
            <a:xfrm rot="10800000">
              <a:off x="1435974" y="2442959"/>
              <a:ext cx="2069226" cy="935305"/>
            </a:xfrm>
            <a:prstGeom prst="bentConnector3">
              <a:avLst>
                <a:gd name="adj1" fmla="val 100082"/>
              </a:avLst>
            </a:prstGeom>
            <a:ln w="19050">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75" idx="0"/>
            </p:cNvCxnSpPr>
            <p:nvPr/>
          </p:nvCxnSpPr>
          <p:spPr>
            <a:xfrm rot="5400000" flipH="1" flipV="1">
              <a:off x="730875" y="4982397"/>
              <a:ext cx="768278" cy="404685"/>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79" idx="0"/>
            </p:cNvCxnSpPr>
            <p:nvPr/>
          </p:nvCxnSpPr>
          <p:spPr>
            <a:xfrm rot="5400000" flipH="1" flipV="1">
              <a:off x="1801905" y="4837637"/>
              <a:ext cx="878399" cy="571528"/>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87" idx="0"/>
            </p:cNvCxnSpPr>
            <p:nvPr/>
          </p:nvCxnSpPr>
          <p:spPr>
            <a:xfrm rot="5400000" flipH="1" flipV="1">
              <a:off x="2838055" y="5302145"/>
              <a:ext cx="545546" cy="1"/>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83" idx="0"/>
            </p:cNvCxnSpPr>
            <p:nvPr/>
          </p:nvCxnSpPr>
          <p:spPr>
            <a:xfrm rot="5400000" flipH="1" flipV="1">
              <a:off x="4002512" y="5248080"/>
              <a:ext cx="629038" cy="12700"/>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92" idx="0"/>
            </p:cNvCxnSpPr>
            <p:nvPr/>
          </p:nvCxnSpPr>
          <p:spPr>
            <a:xfrm rot="5400000" flipH="1" flipV="1">
              <a:off x="5198555" y="5254262"/>
              <a:ext cx="664551" cy="1"/>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flipH="1" flipV="1">
              <a:off x="3470770" y="3806253"/>
              <a:ext cx="723980" cy="350321"/>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16200000" flipV="1">
              <a:off x="4385892" y="3885098"/>
              <a:ext cx="702978" cy="171624"/>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6" name="Elbow Connector 35"/>
            <p:cNvCxnSpPr/>
            <p:nvPr/>
          </p:nvCxnSpPr>
          <p:spPr>
            <a:xfrm rot="10800000">
              <a:off x="5245771" y="3619423"/>
              <a:ext cx="791264" cy="723979"/>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7162800" y="1822376"/>
              <a:ext cx="1277816" cy="631772"/>
              <a:chOff x="2250814" y="188640"/>
              <a:chExt cx="1250067" cy="792088"/>
            </a:xfrm>
          </p:grpSpPr>
          <p:sp>
            <p:nvSpPr>
              <p:cNvPr id="55" name="Rectangle 54"/>
              <p:cNvSpPr/>
              <p:nvPr/>
            </p:nvSpPr>
            <p:spPr>
              <a:xfrm>
                <a:off x="2294747" y="188640"/>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56" name="Picture 5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814" y="324727"/>
                <a:ext cx="519913" cy="519913"/>
              </a:xfrm>
              <a:prstGeom prst="rect">
                <a:avLst/>
              </a:prstGeom>
            </p:spPr>
          </p:pic>
          <p:pic>
            <p:nvPicPr>
              <p:cNvPr id="57" name="Picture 5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911" y="324727"/>
                <a:ext cx="519913" cy="519913"/>
              </a:xfrm>
              <a:prstGeom prst="rect">
                <a:avLst/>
              </a:prstGeom>
            </p:spPr>
          </p:pic>
          <p:pic>
            <p:nvPicPr>
              <p:cNvPr id="58" name="Picture 5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5008" y="324727"/>
                <a:ext cx="519913" cy="519913"/>
              </a:xfrm>
              <a:prstGeom prst="rect">
                <a:avLst/>
              </a:prstGeom>
            </p:spPr>
          </p:pic>
        </p:grpSp>
        <p:cxnSp>
          <p:nvCxnSpPr>
            <p:cNvPr id="38" name="Elbow Connector 37"/>
            <p:cNvCxnSpPr>
              <a:stCxn id="11" idx="3"/>
              <a:endCxn id="63" idx="2"/>
            </p:cNvCxnSpPr>
            <p:nvPr/>
          </p:nvCxnSpPr>
          <p:spPr>
            <a:xfrm flipV="1">
              <a:off x="5321105" y="2442958"/>
              <a:ext cx="1283857" cy="935305"/>
            </a:xfrm>
            <a:prstGeom prst="bentConnector2">
              <a:avLst/>
            </a:prstGeom>
            <a:ln w="19050">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823193" y="1538390"/>
              <a:ext cx="1063112" cy="261610"/>
            </a:xfrm>
            <a:prstGeom prst="rect">
              <a:avLst/>
            </a:prstGeom>
            <a:noFill/>
          </p:spPr>
          <p:txBody>
            <a:bodyPr wrap="none" rtlCol="0">
              <a:spAutoFit/>
            </a:bodyPr>
            <a:lstStyle/>
            <a:p>
              <a:pPr fontAlgn="base">
                <a:spcBef>
                  <a:spcPct val="0"/>
                </a:spcBef>
                <a:spcAft>
                  <a:spcPct val="0"/>
                </a:spcAft>
              </a:pPr>
              <a:r>
                <a:rPr lang="en-GB" sz="1100" dirty="0" smtClean="0">
                  <a:solidFill>
                    <a:srgbClr val="000000"/>
                  </a:solidFill>
                  <a:latin typeface="Verdana"/>
                  <a:cs typeface="Verdana"/>
                </a:rPr>
                <a:t>Government</a:t>
              </a:r>
            </a:p>
          </p:txBody>
        </p:sp>
        <p:sp>
          <p:nvSpPr>
            <p:cNvPr id="40" name="TextBox 39"/>
            <p:cNvSpPr txBox="1"/>
            <p:nvPr/>
          </p:nvSpPr>
          <p:spPr>
            <a:xfrm>
              <a:off x="5970358" y="1538390"/>
              <a:ext cx="1199367" cy="261610"/>
            </a:xfrm>
            <a:prstGeom prst="rect">
              <a:avLst/>
            </a:prstGeom>
            <a:noFill/>
          </p:spPr>
          <p:txBody>
            <a:bodyPr wrap="none" rtlCol="0">
              <a:spAutoFit/>
            </a:bodyPr>
            <a:lstStyle/>
            <a:p>
              <a:pPr fontAlgn="base">
                <a:spcBef>
                  <a:spcPct val="0"/>
                </a:spcBef>
                <a:spcAft>
                  <a:spcPct val="0"/>
                </a:spcAft>
              </a:pPr>
              <a:r>
                <a:rPr lang="en-GB" sz="1100" dirty="0" smtClean="0">
                  <a:solidFill>
                    <a:srgbClr val="000000"/>
                  </a:solidFill>
                  <a:latin typeface="Verdana"/>
                  <a:cs typeface="Verdana"/>
                </a:rPr>
                <a:t>Manufacturing</a:t>
              </a:r>
            </a:p>
          </p:txBody>
        </p:sp>
        <p:sp>
          <p:nvSpPr>
            <p:cNvPr id="41" name="TextBox 40"/>
            <p:cNvSpPr txBox="1"/>
            <p:nvPr/>
          </p:nvSpPr>
          <p:spPr>
            <a:xfrm>
              <a:off x="7284754" y="1538390"/>
              <a:ext cx="1186543" cy="261610"/>
            </a:xfrm>
            <a:prstGeom prst="rect">
              <a:avLst/>
            </a:prstGeom>
            <a:noFill/>
          </p:spPr>
          <p:txBody>
            <a:bodyPr wrap="none" rtlCol="0">
              <a:spAutoFit/>
            </a:bodyPr>
            <a:lstStyle/>
            <a:p>
              <a:pPr fontAlgn="base">
                <a:spcBef>
                  <a:spcPct val="0"/>
                </a:spcBef>
                <a:spcAft>
                  <a:spcPct val="0"/>
                </a:spcAft>
              </a:pPr>
              <a:r>
                <a:rPr lang="en-GB" sz="1100" dirty="0" smtClean="0">
                  <a:solidFill>
                    <a:srgbClr val="000000"/>
                  </a:solidFill>
                  <a:latin typeface="Verdana"/>
                  <a:cs typeface="Verdana"/>
                </a:rPr>
                <a:t>Oil &amp; gas, etc.</a:t>
              </a:r>
            </a:p>
          </p:txBody>
        </p:sp>
        <p:sp>
          <p:nvSpPr>
            <p:cNvPr id="42" name="TextBox 41"/>
            <p:cNvSpPr txBox="1"/>
            <p:nvPr/>
          </p:nvSpPr>
          <p:spPr>
            <a:xfrm rot="16200000">
              <a:off x="6821523" y="4013790"/>
              <a:ext cx="3185487" cy="369332"/>
            </a:xfrm>
            <a:prstGeom prst="rect">
              <a:avLst/>
            </a:prstGeom>
            <a:noFill/>
          </p:spPr>
          <p:txBody>
            <a:bodyPr wrap="none" rtlCol="0">
              <a:spAutoFit/>
            </a:bodyPr>
            <a:lstStyle/>
            <a:p>
              <a:pPr defTabSz="912813" fontAlgn="base">
                <a:spcBef>
                  <a:spcPct val="0"/>
                </a:spcBef>
                <a:spcAft>
                  <a:spcPct val="0"/>
                </a:spcAft>
              </a:pPr>
              <a:r>
                <a:rPr lang="en-US" dirty="0" smtClean="0">
                  <a:solidFill>
                    <a:prstClr val="black"/>
                  </a:solidFill>
                  <a:latin typeface="Arial" charset="0"/>
                </a:rPr>
                <a:t>Network Commercial/GEANT</a:t>
              </a:r>
              <a:endParaRPr lang="en-GB" dirty="0">
                <a:solidFill>
                  <a:prstClr val="black"/>
                </a:solidFill>
                <a:latin typeface="Arial" charset="0"/>
              </a:endParaRPr>
            </a:p>
          </p:txBody>
        </p:sp>
        <p:cxnSp>
          <p:nvCxnSpPr>
            <p:cNvPr id="43" name="Straight Connector 42"/>
            <p:cNvCxnSpPr/>
            <p:nvPr/>
          </p:nvCxnSpPr>
          <p:spPr>
            <a:xfrm>
              <a:off x="440189" y="2667000"/>
              <a:ext cx="7674387" cy="9670"/>
            </a:xfrm>
            <a:prstGeom prst="line">
              <a:avLst/>
            </a:prstGeom>
            <a:ln w="76200" cmpd="tri"/>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114576" y="2676670"/>
              <a:ext cx="0" cy="2760683"/>
            </a:xfrm>
            <a:prstGeom prst="line">
              <a:avLst/>
            </a:prstGeom>
            <a:ln w="76200" cmpd="tri"/>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26684" y="5383533"/>
              <a:ext cx="7687892" cy="0"/>
            </a:xfrm>
            <a:prstGeom prst="line">
              <a:avLst/>
            </a:prstGeom>
            <a:ln w="76200" cmpd="tri"/>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flipV="1">
              <a:off x="2528391" y="3519017"/>
              <a:ext cx="978513" cy="756668"/>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47" name="Cloud"/>
            <p:cNvSpPr>
              <a:spLocks noChangeAspect="1" noEditPoints="1" noChangeArrowheads="1"/>
            </p:cNvSpPr>
            <p:nvPr/>
          </p:nvSpPr>
          <p:spPr bwMode="auto">
            <a:xfrm>
              <a:off x="6345783" y="4252216"/>
              <a:ext cx="1349154" cy="81703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9050">
              <a:solidFill>
                <a:schemeClr val="accent2"/>
              </a:solidFill>
              <a:miter lim="800000"/>
              <a:headEnd/>
              <a:tailEnd/>
            </a:ln>
            <a:effectLst/>
          </p:spPr>
          <p:txBody>
            <a:bodyPr vert="horz" wrap="square" lIns="36000" tIns="45720" rIns="36000" bIns="45720" numCol="1" anchor="ctr" anchorCtr="0" compatLnSpc="1">
              <a:prstTxWarp prst="textNoShape">
                <a:avLst/>
              </a:prstTxWarp>
            </a:bodyPr>
            <a:lstStyle/>
            <a:p>
              <a:pPr algn="ctr" fontAlgn="base">
                <a:spcBef>
                  <a:spcPct val="0"/>
                </a:spcBef>
                <a:spcAft>
                  <a:spcPct val="0"/>
                </a:spcAft>
              </a:pPr>
              <a:r>
                <a:rPr lang="en-GB" sz="1400" dirty="0" err="1" smtClean="0">
                  <a:solidFill>
                    <a:srgbClr val="000000"/>
                  </a:solidFill>
                  <a:latin typeface="Lucida Sans Unicode" pitchFamily="34" charset="0"/>
                </a:rPr>
                <a:t>Interoute</a:t>
              </a:r>
              <a:endParaRPr lang="en-GB" sz="1400" dirty="0">
                <a:solidFill>
                  <a:srgbClr val="000000"/>
                </a:solidFill>
                <a:latin typeface="Lucida Sans Unicode" pitchFamily="34" charset="0"/>
              </a:endParaRPr>
            </a:p>
          </p:txBody>
        </p:sp>
        <p:grpSp>
          <p:nvGrpSpPr>
            <p:cNvPr id="48" name="Group 47"/>
            <p:cNvGrpSpPr/>
            <p:nvPr/>
          </p:nvGrpSpPr>
          <p:grpSpPr>
            <a:xfrm>
              <a:off x="6464163" y="5540657"/>
              <a:ext cx="807519" cy="530691"/>
              <a:chOff x="2357754" y="5805264"/>
              <a:chExt cx="1206134" cy="792088"/>
            </a:xfrm>
          </p:grpSpPr>
          <p:sp>
            <p:nvSpPr>
              <p:cNvPr id="51" name="Rectangle 50"/>
              <p:cNvSpPr/>
              <p:nvPr/>
            </p:nvSpPr>
            <p:spPr>
              <a:xfrm>
                <a:off x="2357754" y="5805264"/>
                <a:ext cx="120613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52" name="Rectangle 51"/>
              <p:cNvSpPr/>
              <p:nvPr/>
            </p:nvSpPr>
            <p:spPr>
              <a:xfrm>
                <a:off x="2483768" y="5868952"/>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400" dirty="0" smtClean="0">
                    <a:solidFill>
                      <a:srgbClr val="333399"/>
                    </a:solidFill>
                  </a:rPr>
                  <a:t>Front-end</a:t>
                </a:r>
                <a:endParaRPr lang="en-GB" sz="400" dirty="0">
                  <a:solidFill>
                    <a:srgbClr val="333399"/>
                  </a:solidFill>
                </a:endParaRPr>
              </a:p>
            </p:txBody>
          </p:sp>
          <p:sp>
            <p:nvSpPr>
              <p:cNvPr id="53" name="Flowchart: Magnetic Disk 52"/>
              <p:cNvSpPr/>
              <p:nvPr/>
            </p:nvSpPr>
            <p:spPr>
              <a:xfrm>
                <a:off x="3131840" y="6191939"/>
                <a:ext cx="216024" cy="28803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sp>
            <p:nvSpPr>
              <p:cNvPr id="54" name="Cube 53"/>
              <p:cNvSpPr/>
              <p:nvPr/>
            </p:nvSpPr>
            <p:spPr>
              <a:xfrm>
                <a:off x="2612353" y="6093296"/>
                <a:ext cx="288032" cy="3866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200">
                  <a:solidFill>
                    <a:srgbClr val="FFFFFF"/>
                  </a:solidFill>
                </a:endParaRPr>
              </a:p>
            </p:txBody>
          </p:sp>
        </p:grpSp>
        <p:cxnSp>
          <p:nvCxnSpPr>
            <p:cNvPr id="49" name="Elbow Connector 48"/>
            <p:cNvCxnSpPr>
              <a:stCxn id="51" idx="0"/>
            </p:cNvCxnSpPr>
            <p:nvPr/>
          </p:nvCxnSpPr>
          <p:spPr>
            <a:xfrm rot="5400000" flipH="1" flipV="1">
              <a:off x="6564375" y="5237109"/>
              <a:ext cx="607097" cy="1"/>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0" name="Elbow Connector 49"/>
            <p:cNvCxnSpPr/>
            <p:nvPr/>
          </p:nvCxnSpPr>
          <p:spPr>
            <a:xfrm rot="10800000">
              <a:off x="5313884" y="3488361"/>
              <a:ext cx="1513576" cy="855042"/>
            </a:xfrm>
            <a:prstGeom prst="bentConnector3">
              <a:avLst>
                <a:gd name="adj1" fmla="val 50000"/>
              </a:avLst>
            </a:prstGeom>
            <a:ln w="19050">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944675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GB" dirty="0" smtClean="0"/>
              <a:t>Summary</a:t>
            </a:r>
            <a:endParaRPr lang="en-GB" dirty="0"/>
          </a:p>
        </p:txBody>
      </p:sp>
      <p:sp>
        <p:nvSpPr>
          <p:cNvPr id="56323" name="Content Placeholder 2"/>
          <p:cNvSpPr>
            <a:spLocks noGrp="1"/>
          </p:cNvSpPr>
          <p:nvPr>
            <p:ph idx="1"/>
          </p:nvPr>
        </p:nvSpPr>
        <p:spPr>
          <a:xfrm>
            <a:off x="457199" y="1225776"/>
            <a:ext cx="8226425" cy="3687763"/>
          </a:xfrm>
        </p:spPr>
        <p:txBody>
          <a:bodyPr/>
          <a:lstStyle/>
          <a:p>
            <a:pPr eaLnBrk="1" hangingPunct="1"/>
            <a:r>
              <a:rPr lang="en-GB" sz="2400" dirty="0" smtClean="0"/>
              <a:t>LHC Computing requirements continue to grow</a:t>
            </a:r>
          </a:p>
          <a:p>
            <a:pPr eaLnBrk="1" hangingPunct="1"/>
            <a:r>
              <a:rPr lang="en-GB" sz="2400" dirty="0" smtClean="0"/>
              <a:t>Man power and materials budget pressure remains</a:t>
            </a:r>
          </a:p>
          <a:p>
            <a:pPr eaLnBrk="1" hangingPunct="1"/>
            <a:r>
              <a:rPr lang="en-GB" sz="2400" dirty="0" smtClean="0"/>
              <a:t>Clouds have potential to simplify computing models</a:t>
            </a:r>
          </a:p>
          <a:p>
            <a:pPr eaLnBrk="1" hangingPunct="1"/>
            <a:r>
              <a:rPr lang="en-GB" sz="2400" dirty="0" smtClean="0"/>
              <a:t>Sharing development with vibrant open source communities helps build sustainable software</a:t>
            </a:r>
          </a:p>
          <a:p>
            <a:pPr eaLnBrk="1" hangingPunct="1"/>
            <a:r>
              <a:rPr lang="en-GB" sz="2400" dirty="0" smtClean="0"/>
              <a:t>Cultural </a:t>
            </a:r>
            <a:r>
              <a:rPr lang="en-GB" sz="2400" dirty="0" smtClean="0"/>
              <a:t>change to an Agile approach has required time and patience but is paying off</a:t>
            </a:r>
            <a:r>
              <a:rPr lang="en-GB" sz="2000" dirty="0"/>
              <a:t/>
            </a:r>
            <a:br>
              <a:rPr lang="en-GB" sz="2000" dirty="0"/>
            </a:br>
            <a:endParaRPr lang="en-GB" sz="2000" dirty="0"/>
          </a:p>
        </p:txBody>
      </p:sp>
      <p:sp>
        <p:nvSpPr>
          <p:cNvPr id="4" name="Date Placeholder 3"/>
          <p:cNvSpPr>
            <a:spLocks noGrp="1"/>
          </p:cNvSpPr>
          <p:nvPr>
            <p:ph type="dt" sz="quarter" idx="10"/>
          </p:nvPr>
        </p:nvSpPr>
        <p:spPr/>
        <p:txBody>
          <a:bodyPr/>
          <a:lstStyle/>
          <a:p>
            <a:pPr>
              <a:defRPr/>
            </a:pPr>
            <a:r>
              <a:rPr lang="en-US" smtClean="0"/>
              <a:t>01/09/2014</a:t>
            </a:r>
            <a:endParaRPr lang="en-US" dirty="0"/>
          </a:p>
        </p:txBody>
      </p:sp>
      <p:sp>
        <p:nvSpPr>
          <p:cNvPr id="6" name="Slide Number Placeholder 5"/>
          <p:cNvSpPr>
            <a:spLocks noGrp="1"/>
          </p:cNvSpPr>
          <p:nvPr>
            <p:ph type="sldNum" sz="quarter" idx="12"/>
          </p:nvPr>
        </p:nvSpPr>
        <p:spPr/>
        <p:txBody>
          <a:bodyPr/>
          <a:lstStyle/>
          <a:p>
            <a:pPr>
              <a:defRPr/>
            </a:pPr>
            <a:fld id="{3F1BE3D0-05D8-4991-AFB3-758B6E084642}" type="slidenum">
              <a:rPr lang="en-US"/>
              <a:pPr>
                <a:defRPr/>
              </a:pPr>
              <a:t>55</a:t>
            </a:fld>
            <a:endParaRPr lang="en-US" dirty="0"/>
          </a:p>
        </p:txBody>
      </p:sp>
      <p:sp>
        <p:nvSpPr>
          <p:cNvPr id="3" name="Footer Placeholder 2"/>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4"/>
          <p:cNvSpPr>
            <a:spLocks noGrp="1"/>
          </p:cNvSpPr>
          <p:nvPr>
            <p:ph type="title"/>
          </p:nvPr>
        </p:nvSpPr>
        <p:spPr>
          <a:xfrm>
            <a:off x="457200" y="206375"/>
            <a:ext cx="7470775" cy="857250"/>
          </a:xfrm>
        </p:spPr>
        <p:txBody>
          <a:bodyPr/>
          <a:lstStyle/>
          <a:p>
            <a:pPr eaLnBrk="1" hangingPunct="1"/>
            <a:r>
              <a:rPr lang="en-US" dirty="0" smtClean="0"/>
              <a:t>Questions ?</a:t>
            </a:r>
            <a:endParaRPr lang="en-GB" dirty="0" smtClean="0"/>
          </a:p>
        </p:txBody>
      </p:sp>
      <p:sp>
        <p:nvSpPr>
          <p:cNvPr id="2" name="Date Placeholder 1"/>
          <p:cNvSpPr>
            <a:spLocks noGrp="1"/>
          </p:cNvSpPr>
          <p:nvPr>
            <p:ph type="dt" sz="quarter" idx="10"/>
          </p:nvPr>
        </p:nvSpPr>
        <p:spPr/>
        <p:txBody>
          <a:bodyPr/>
          <a:lstStyle/>
          <a:p>
            <a:pPr>
              <a:defRPr/>
            </a:pPr>
            <a:r>
              <a:rPr lang="en-US" smtClean="0"/>
              <a:t>01/09/2014</a:t>
            </a:r>
            <a:endParaRPr lang="en-US" dirty="0"/>
          </a:p>
        </p:txBody>
      </p:sp>
      <p:sp>
        <p:nvSpPr>
          <p:cNvPr id="4" name="Slide Number Placeholder 3"/>
          <p:cNvSpPr>
            <a:spLocks noGrp="1"/>
          </p:cNvSpPr>
          <p:nvPr>
            <p:ph type="sldNum" sz="quarter" idx="12"/>
          </p:nvPr>
        </p:nvSpPr>
        <p:spPr/>
        <p:txBody>
          <a:bodyPr/>
          <a:lstStyle/>
          <a:p>
            <a:pPr>
              <a:defRPr/>
            </a:pPr>
            <a:fld id="{6BA08E59-2B69-4C1F-B719-385C645E2BD9}" type="slidenum">
              <a:rPr lang="en-US"/>
              <a:pPr>
                <a:defRPr/>
              </a:pPr>
              <a:t>56</a:t>
            </a:fld>
            <a:endParaRPr lang="en-US" dirty="0"/>
          </a:p>
        </p:txBody>
      </p:sp>
      <p:sp>
        <p:nvSpPr>
          <p:cNvPr id="5" name="TextBox 4"/>
          <p:cNvSpPr txBox="1"/>
          <p:nvPr/>
        </p:nvSpPr>
        <p:spPr>
          <a:xfrm>
            <a:off x="6287445" y="1499328"/>
            <a:ext cx="2728086" cy="1169551"/>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t>LHC Computing Overview </a:t>
            </a:r>
            <a:r>
              <a:rPr lang="en-GB" sz="1400" dirty="0" err="1">
                <a:hlinkClick r:id="rId3"/>
              </a:rPr>
              <a:t>GridKa</a:t>
            </a:r>
            <a:r>
              <a:rPr lang="en-GB" sz="1400" dirty="0">
                <a:hlinkClick r:id="rId3"/>
              </a:rPr>
              <a:t> 2012 LHC </a:t>
            </a:r>
            <a:r>
              <a:rPr lang="en-GB" sz="1400" dirty="0" smtClean="0">
                <a:hlinkClick r:id="rId3"/>
              </a:rPr>
              <a:t>Computing</a:t>
            </a:r>
            <a:endParaRPr lang="en-GB" sz="1400" dirty="0" smtClean="0"/>
          </a:p>
          <a:p>
            <a:pPr marL="285750" indent="-285750">
              <a:buFont typeface="Arial" panose="020B0604020202020204" pitchFamily="34" charset="0"/>
              <a:buChar char="•"/>
            </a:pPr>
            <a:r>
              <a:rPr lang="en-GB" sz="1400" dirty="0" smtClean="0"/>
              <a:t>CERN code is at </a:t>
            </a:r>
            <a:r>
              <a:rPr lang="en-GB" sz="1400" dirty="0" smtClean="0">
                <a:hlinkClick r:id="rId4"/>
              </a:rPr>
              <a:t>http://github.com/cernops</a:t>
            </a:r>
            <a:endParaRPr lang="en-GB" sz="1400" dirty="0"/>
          </a:p>
        </p:txBody>
      </p:sp>
      <p:pic>
        <p:nvPicPr>
          <p:cNvPr id="1034" name="Picture 10" descr="http://atlas.ch/photos/atlas_photos/selected-photos/events/1011255_01-A4-at-144-dp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62" y="1039919"/>
            <a:ext cx="5441221" cy="332201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Backup Slides</a:t>
            </a:r>
            <a:endParaRPr lang="en-GB" dirty="0"/>
          </a:p>
        </p:txBody>
      </p:sp>
      <p:sp>
        <p:nvSpPr>
          <p:cNvPr id="4" name="Date Placeholder 3"/>
          <p:cNvSpPr>
            <a:spLocks noGrp="1"/>
          </p:cNvSpPr>
          <p:nvPr>
            <p:ph type="dt" sz="half" idx="10"/>
          </p:nvPr>
        </p:nvSpPr>
        <p:spPr/>
        <p:txBody>
          <a:bodyPr/>
          <a:lstStyle/>
          <a:p>
            <a:pPr>
              <a:defRPr/>
            </a:pPr>
            <a:r>
              <a:rPr lang="en-US" smtClean="0"/>
              <a:t>01/09/2014</a:t>
            </a:r>
            <a:endParaRPr lang="en-US" dirty="0"/>
          </a:p>
        </p:txBody>
      </p:sp>
      <p:sp>
        <p:nvSpPr>
          <p:cNvPr id="6" name="Slide Number Placeholder 5"/>
          <p:cNvSpPr>
            <a:spLocks noGrp="1"/>
          </p:cNvSpPr>
          <p:nvPr>
            <p:ph type="sldNum" sz="quarter" idx="12"/>
          </p:nvPr>
        </p:nvSpPr>
        <p:spPr/>
        <p:txBody>
          <a:bodyPr/>
          <a:lstStyle/>
          <a:p>
            <a:pPr>
              <a:defRPr/>
            </a:pPr>
            <a:fld id="{502395EF-1B53-47BD-91E1-FFA228578B5B}" type="slidenum">
              <a:rPr lang="en-US" smtClean="0"/>
              <a:pPr>
                <a:defRPr/>
              </a:pPr>
              <a:t>57</a:t>
            </a:fld>
            <a:endParaRPr lang="en-US" dirty="0"/>
          </a:p>
        </p:txBody>
      </p:sp>
      <p:sp>
        <p:nvSpPr>
          <p:cNvPr id="3" name="Footer Placeholder 2"/>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12400005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01/09/2014</a:t>
            </a:r>
            <a:endParaRPr lang="en-US" dirty="0"/>
          </a:p>
        </p:txBody>
      </p:sp>
      <p:sp>
        <p:nvSpPr>
          <p:cNvPr id="4" name="Slide Number Placeholder 3"/>
          <p:cNvSpPr>
            <a:spLocks noGrp="1"/>
          </p:cNvSpPr>
          <p:nvPr>
            <p:ph type="sldNum" sz="quarter" idx="12"/>
          </p:nvPr>
        </p:nvSpPr>
        <p:spPr/>
        <p:txBody>
          <a:bodyPr/>
          <a:lstStyle/>
          <a:p>
            <a:pPr>
              <a:defRPr/>
            </a:pPr>
            <a:fld id="{18095282-28BD-4216-AA79-F5AF5F50F773}" type="slidenum">
              <a:rPr lang="en-US"/>
              <a:pPr>
                <a:defRPr/>
              </a:pPr>
              <a:t>58</a:t>
            </a:fld>
            <a:endParaRPr lang="en-US" dirty="0"/>
          </a:p>
        </p:txBody>
      </p:sp>
      <p:pic>
        <p:nvPicPr>
          <p:cNvPr id="5" name="Picture 4"/>
          <p:cNvPicPr>
            <a:picLocks noChangeAspect="1"/>
          </p:cNvPicPr>
          <p:nvPr/>
        </p:nvPicPr>
        <p:blipFill>
          <a:blip r:embed="rId3"/>
          <a:stretch>
            <a:fillRect/>
          </a:stretch>
        </p:blipFill>
        <p:spPr>
          <a:xfrm>
            <a:off x="695325" y="117475"/>
            <a:ext cx="7827963" cy="4341813"/>
          </a:xfrm>
          <a:prstGeom prst="rect">
            <a:avLst/>
          </a:prstGeom>
          <a:ln>
            <a:noFill/>
          </a:ln>
          <a:effectLst>
            <a:outerShdw blurRad="292100" dist="139700" dir="2700000" algn="tl" rotWithShape="0">
              <a:srgbClr val="333333">
                <a:alpha val="65000"/>
              </a:srgbClr>
            </a:outerShdw>
          </a:effectLst>
        </p:spPr>
      </p:pic>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01/09/2014</a:t>
            </a:r>
            <a:endParaRPr lang="en-US" dirty="0"/>
          </a:p>
        </p:txBody>
      </p:sp>
      <p:sp>
        <p:nvSpPr>
          <p:cNvPr id="4" name="Slide Number Placeholder 3"/>
          <p:cNvSpPr>
            <a:spLocks noGrp="1"/>
          </p:cNvSpPr>
          <p:nvPr>
            <p:ph type="sldNum" sz="quarter" idx="12"/>
          </p:nvPr>
        </p:nvSpPr>
        <p:spPr/>
        <p:txBody>
          <a:bodyPr/>
          <a:lstStyle/>
          <a:p>
            <a:pPr>
              <a:defRPr/>
            </a:pPr>
            <a:fld id="{8A41A8FB-BA6B-4E2F-9CA5-48938762CB2C}" type="slidenum">
              <a:rPr lang="en-US"/>
              <a:pPr>
                <a:defRPr/>
              </a:pPr>
              <a:t>59</a:t>
            </a:fld>
            <a:endParaRPr lang="en-US" dirty="0"/>
          </a:p>
        </p:txBody>
      </p:sp>
      <p:pic>
        <p:nvPicPr>
          <p:cNvPr id="6656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0"/>
            <a:ext cx="6719888"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5"/>
          <p:cNvSpPr txBox="1">
            <a:spLocks noChangeArrowheads="1"/>
          </p:cNvSpPr>
          <p:nvPr/>
        </p:nvSpPr>
        <p:spPr bwMode="auto">
          <a:xfrm>
            <a:off x="0" y="4156075"/>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sz="1200">
                <a:hlinkClick r:id="rId4"/>
              </a:rPr>
              <a:t>http://www.eucalyptus.com/blog/2013/04/02/cy13-q1-community-analysis-%E2%80%94-openstack-vs-opennebula-vs-eucalyptus-vs-cloudstack</a:t>
            </a:r>
            <a:endParaRPr lang="en-GB" sz="1200"/>
          </a:p>
        </p:txBody>
      </p:sp>
      <p:sp>
        <p:nvSpPr>
          <p:cNvPr id="8" name="Left Arrow 7"/>
          <p:cNvSpPr/>
          <p:nvPr/>
        </p:nvSpPr>
        <p:spPr>
          <a:xfrm>
            <a:off x="7089493" y="3625535"/>
            <a:ext cx="1823013" cy="60468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Complexity</a:t>
            </a:r>
            <a:r>
              <a:rPr lang="en-GB" dirty="0"/>
              <a:t> </a:t>
            </a:r>
            <a:r>
              <a:rPr lang="en-GB" dirty="0" smtClean="0"/>
              <a:t>…</a:t>
            </a:r>
            <a:endParaRPr lang="en-GB" dirty="0"/>
          </a:p>
        </p:txBody>
      </p:sp>
      <p:sp>
        <p:nvSpPr>
          <p:cNvPr id="4" name="Footer Placeholder 3"/>
          <p:cNvSpPr>
            <a:spLocks noGrp="1"/>
          </p:cNvSpPr>
          <p:nvPr>
            <p:ph type="ftr" sz="quarter" idx="4294967295"/>
          </p:nvPr>
        </p:nvSpPr>
        <p:spPr>
          <a:xfrm>
            <a:off x="2643188" y="4800600"/>
            <a:ext cx="3829050" cy="228600"/>
          </a:xfrm>
          <a:prstGeom prst="rect">
            <a:avLst/>
          </a:prstGeom>
        </p:spPr>
        <p:txBody>
          <a:bodyPr/>
          <a:lstStyle/>
          <a:p>
            <a:pPr>
              <a:defRPr/>
            </a:pPr>
            <a:r>
              <a:rPr lang="en-GB" smtClean="0">
                <a:solidFill>
                  <a:srgbClr val="000000"/>
                </a:solidFill>
              </a:rPr>
              <a:t>LHC Computing : Clouds and Agility</a:t>
            </a:r>
            <a:endParaRPr lang="de-DE">
              <a:solidFill>
                <a:srgbClr val="000000"/>
              </a:solidFill>
            </a:endParaRPr>
          </a:p>
        </p:txBody>
      </p:sp>
      <p:pic>
        <p:nvPicPr>
          <p:cNvPr id="5" name="Picture 4"/>
          <p:cNvPicPr>
            <a:picLocks noChangeAspect="1"/>
          </p:cNvPicPr>
          <p:nvPr/>
        </p:nvPicPr>
        <p:blipFill>
          <a:blip r:embed="rId2"/>
          <a:stretch>
            <a:fillRect/>
          </a:stretch>
        </p:blipFill>
        <p:spPr>
          <a:xfrm>
            <a:off x="1143000" y="811752"/>
            <a:ext cx="6858000" cy="4274598"/>
          </a:xfrm>
          <a:prstGeom prst="rect">
            <a:avLst/>
          </a:prstGeom>
        </p:spPr>
      </p:pic>
      <p:sp>
        <p:nvSpPr>
          <p:cNvPr id="3" name="Date Placeholder 2"/>
          <p:cNvSpPr>
            <a:spLocks noGrp="1"/>
          </p:cNvSpPr>
          <p:nvPr>
            <p:ph type="dt" sz="half" idx="10"/>
          </p:nvPr>
        </p:nvSpPr>
        <p:spPr/>
        <p:txBody>
          <a:bodyPr/>
          <a:lstStyle/>
          <a:p>
            <a:pPr>
              <a:defRPr/>
            </a:pPr>
            <a:r>
              <a:rPr lang="en-US" smtClean="0"/>
              <a:t>01/09/2014</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6</a:t>
            </a:fld>
            <a:endParaRPr lang="en-US" dirty="0"/>
          </a:p>
        </p:txBody>
      </p:sp>
    </p:spTree>
    <p:extLst>
      <p:ext uri="{BB962C8B-B14F-4D97-AF65-F5344CB8AC3E}">
        <p14:creationId xmlns:p14="http://schemas.microsoft.com/office/powerpoint/2010/main" val="2211074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01/09/2014</a:t>
            </a:r>
            <a:endParaRPr lang="en-US" dirty="0"/>
          </a:p>
        </p:txBody>
      </p:sp>
      <p:sp>
        <p:nvSpPr>
          <p:cNvPr id="4" name="Slide Number Placeholder 3"/>
          <p:cNvSpPr>
            <a:spLocks noGrp="1"/>
          </p:cNvSpPr>
          <p:nvPr>
            <p:ph type="sldNum" sz="quarter" idx="12"/>
          </p:nvPr>
        </p:nvSpPr>
        <p:spPr/>
        <p:txBody>
          <a:bodyPr/>
          <a:lstStyle/>
          <a:p>
            <a:pPr>
              <a:defRPr/>
            </a:pPr>
            <a:fld id="{430EA56D-7664-423A-B1CA-5F440435A96B}" type="slidenum">
              <a:rPr lang="en-US"/>
              <a:pPr>
                <a:defRPr/>
              </a:pPr>
              <a:t>60</a:t>
            </a:fld>
            <a:endParaRPr lang="en-US" dirty="0"/>
          </a:p>
        </p:txBody>
      </p:sp>
      <p:pic>
        <p:nvPicPr>
          <p:cNvPr id="686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63" y="0"/>
            <a:ext cx="6302375" cy="46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 </a:t>
            </a:r>
            <a:r>
              <a:rPr lang="en-US" dirty="0" err="1" smtClean="0"/>
              <a:t>Kibana</a:t>
            </a:r>
            <a:endParaRPr lang="en-US" dirty="0"/>
          </a:p>
        </p:txBody>
      </p:sp>
      <p:sp>
        <p:nvSpPr>
          <p:cNvPr id="4" name="Slide Number Placeholder 3"/>
          <p:cNvSpPr>
            <a:spLocks noGrp="1"/>
          </p:cNvSpPr>
          <p:nvPr>
            <p:ph type="sldNum" sz="quarter" idx="4294967295"/>
          </p:nvPr>
        </p:nvSpPr>
        <p:spPr>
          <a:xfrm>
            <a:off x="8185376" y="4767263"/>
            <a:ext cx="501424" cy="273844"/>
          </a:xfrm>
          <a:prstGeom prst="rect">
            <a:avLst/>
          </a:prstGeom>
        </p:spPr>
        <p:txBody>
          <a:bodyPr/>
          <a:lstStyle/>
          <a:p>
            <a:fld id="{17918391-D411-FE40-AAD7-861AE5233E0E}" type="slidenum">
              <a:rPr lang="en-US" smtClean="0"/>
              <a:pPr/>
              <a:t>61</a:t>
            </a:fld>
            <a:endParaRPr lang="en-US" dirty="0"/>
          </a:p>
        </p:txBody>
      </p:sp>
      <p:pic>
        <p:nvPicPr>
          <p:cNvPr id="3" name="Picture 2" descr="Screen Shot 2013-11-04 at 16.19.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973" y="174625"/>
            <a:ext cx="6698877" cy="3874486"/>
          </a:xfrm>
          <a:prstGeom prst="rect">
            <a:avLst/>
          </a:prstGeom>
        </p:spPr>
      </p:pic>
      <p:sp>
        <p:nvSpPr>
          <p:cNvPr id="5" name="Date Placeholder 4"/>
          <p:cNvSpPr>
            <a:spLocks noGrp="1"/>
          </p:cNvSpPr>
          <p:nvPr>
            <p:ph type="dt" sz="half" idx="10"/>
          </p:nvPr>
        </p:nvSpPr>
        <p:spPr/>
        <p:txBody>
          <a:bodyPr/>
          <a:lstStyle/>
          <a:p>
            <a:pPr>
              <a:defRPr/>
            </a:pPr>
            <a:r>
              <a:rPr lang="en-US" smtClean="0"/>
              <a:t>01/09/2014</a:t>
            </a:r>
            <a:endParaRPr lang="en-US" dirty="0"/>
          </a:p>
        </p:txBody>
      </p:sp>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1521676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Agility and Elasticity Limits</a:t>
            </a:r>
            <a:endParaRPr lang="en-GB" dirty="0"/>
          </a:p>
        </p:txBody>
      </p:sp>
      <p:sp>
        <p:nvSpPr>
          <p:cNvPr id="3" name="Content Placeholder 2"/>
          <p:cNvSpPr>
            <a:spLocks noGrp="1"/>
          </p:cNvSpPr>
          <p:nvPr>
            <p:ph idx="1"/>
          </p:nvPr>
        </p:nvSpPr>
        <p:spPr/>
        <p:txBody>
          <a:bodyPr/>
          <a:lstStyle/>
          <a:p>
            <a:r>
              <a:rPr lang="en-GB" sz="3200" dirty="0" smtClean="0"/>
              <a:t>Communities help to set good behaviour</a:t>
            </a:r>
          </a:p>
          <a:p>
            <a:r>
              <a:rPr lang="en-GB" sz="3200" dirty="0" smtClean="0"/>
              <a:t>Internal demonstrations build momentum</a:t>
            </a:r>
          </a:p>
          <a:p>
            <a:r>
              <a:rPr lang="en-GB" sz="3200" dirty="0" smtClean="0"/>
              <a:t>Finding the right speed is key</a:t>
            </a:r>
          </a:p>
          <a:p>
            <a:r>
              <a:rPr lang="en-GB" sz="3200" dirty="0"/>
              <a:t>Keeping up with releases takes </a:t>
            </a:r>
            <a:r>
              <a:rPr lang="en-GB" sz="3200" dirty="0" smtClean="0"/>
              <a:t>focus</a:t>
            </a:r>
          </a:p>
          <a:p>
            <a:r>
              <a:rPr lang="en-GB" sz="3200" dirty="0" smtClean="0"/>
              <a:t>Coping with legacy requires compromise</a:t>
            </a:r>
          </a:p>
          <a:p>
            <a:r>
              <a:rPr lang="en-GB" sz="3200" dirty="0" smtClean="0"/>
              <a:t>Travel budget needs </a:t>
            </a:r>
            <a:r>
              <a:rPr lang="en-GB" sz="3200" smtClean="0"/>
              <a:t>significant increase!</a:t>
            </a:r>
            <a:endParaRPr lang="en-GB" dirty="0"/>
          </a:p>
        </p:txBody>
      </p:sp>
      <p:sp>
        <p:nvSpPr>
          <p:cNvPr id="4" name="Date Placeholder 3"/>
          <p:cNvSpPr>
            <a:spLocks noGrp="1"/>
          </p:cNvSpPr>
          <p:nvPr>
            <p:ph type="dt" sz="half" idx="10"/>
          </p:nvPr>
        </p:nvSpPr>
        <p:spPr/>
        <p:txBody>
          <a:bodyPr/>
          <a:lstStyle/>
          <a:p>
            <a:pPr>
              <a:defRPr/>
            </a:pPr>
            <a:r>
              <a:rPr lang="en-US" smtClean="0"/>
              <a:t>01/09/2014</a:t>
            </a:r>
            <a:endParaRPr lang="en-US" dirty="0"/>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62</a:t>
            </a:fld>
            <a:endParaRPr lang="en-US" dirty="0"/>
          </a:p>
        </p:txBody>
      </p:sp>
    </p:spTree>
    <p:extLst>
      <p:ext uri="{BB962C8B-B14F-4D97-AF65-F5344CB8AC3E}">
        <p14:creationId xmlns:p14="http://schemas.microsoft.com/office/powerpoint/2010/main" val="4953342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 </a:t>
            </a:r>
            <a:r>
              <a:rPr lang="en-US" dirty="0" err="1" smtClean="0"/>
              <a:t>Kibana</a:t>
            </a:r>
            <a:endParaRPr lang="en-US" dirty="0"/>
          </a:p>
        </p:txBody>
      </p:sp>
      <p:sp>
        <p:nvSpPr>
          <p:cNvPr id="4" name="Slide Number Placeholder 3"/>
          <p:cNvSpPr>
            <a:spLocks noGrp="1"/>
          </p:cNvSpPr>
          <p:nvPr>
            <p:ph type="sldNum" sz="quarter" idx="4294967295"/>
          </p:nvPr>
        </p:nvSpPr>
        <p:spPr>
          <a:xfrm>
            <a:off x="8185376" y="4767263"/>
            <a:ext cx="501424" cy="273844"/>
          </a:xfrm>
          <a:prstGeom prst="rect">
            <a:avLst/>
          </a:prstGeom>
        </p:spPr>
        <p:txBody>
          <a:bodyPr/>
          <a:lstStyle/>
          <a:p>
            <a:fld id="{17918391-D411-FE40-AAD7-861AE5233E0E}" type="slidenum">
              <a:rPr lang="en-US" smtClean="0"/>
              <a:pPr/>
              <a:t>63</a:t>
            </a:fld>
            <a:endParaRPr lang="en-US" dirty="0"/>
          </a:p>
        </p:txBody>
      </p:sp>
      <p:pic>
        <p:nvPicPr>
          <p:cNvPr id="3" name="Picture 2" descr="Screen Shot 2013-11-02 at 09.43.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905" y="880452"/>
            <a:ext cx="6729506" cy="3892201"/>
          </a:xfrm>
          <a:prstGeom prst="rect">
            <a:avLst/>
          </a:prstGeom>
        </p:spPr>
      </p:pic>
      <p:sp>
        <p:nvSpPr>
          <p:cNvPr id="5" name="Date Placeholder 4"/>
          <p:cNvSpPr>
            <a:spLocks noGrp="1"/>
          </p:cNvSpPr>
          <p:nvPr>
            <p:ph type="dt" sz="half" idx="10"/>
          </p:nvPr>
        </p:nvSpPr>
        <p:spPr/>
        <p:txBody>
          <a:bodyPr/>
          <a:lstStyle/>
          <a:p>
            <a:pPr>
              <a:defRPr/>
            </a:pPr>
            <a:r>
              <a:rPr lang="en-US" smtClean="0"/>
              <a:t>01/09/2014</a:t>
            </a:r>
            <a:endParaRPr lang="en-US" dirty="0"/>
          </a:p>
        </p:txBody>
      </p:sp>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15920793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5" name="Slide Number Placeholder 4"/>
          <p:cNvSpPr>
            <a:spLocks noGrp="1"/>
          </p:cNvSpPr>
          <p:nvPr>
            <p:ph type="sldNum" sz="quarter" idx="12"/>
          </p:nvPr>
        </p:nvSpPr>
        <p:spPr/>
        <p:txBody>
          <a:bodyPr/>
          <a:lstStyle/>
          <a:p>
            <a:pPr>
              <a:defRPr/>
            </a:pPr>
            <a:fld id="{E8AE04DE-0924-4B8E-8E44-D7636B2B106B}" type="slidenum">
              <a:rPr lang="en-US"/>
              <a:pPr>
                <a:defRPr/>
              </a:pPr>
              <a:t>64</a:t>
            </a:fld>
            <a:endParaRPr lang="en-US" dirty="0"/>
          </a:p>
        </p:txBody>
      </p:sp>
      <p:pic>
        <p:nvPicPr>
          <p:cNvPr id="7270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96850"/>
            <a:ext cx="8370887"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Components</a:t>
            </a:r>
            <a:endParaRPr lang="en-US" dirty="0"/>
          </a:p>
        </p:txBody>
      </p:sp>
      <p:sp>
        <p:nvSpPr>
          <p:cNvPr id="4" name="Slide Number Placeholder 3"/>
          <p:cNvSpPr>
            <a:spLocks noGrp="1"/>
          </p:cNvSpPr>
          <p:nvPr>
            <p:ph type="sldNum" sz="quarter" idx="4294967295"/>
          </p:nvPr>
        </p:nvSpPr>
        <p:spPr>
          <a:xfrm>
            <a:off x="8185376" y="4767263"/>
            <a:ext cx="501424" cy="273844"/>
          </a:xfrm>
          <a:prstGeom prst="rect">
            <a:avLst/>
          </a:prstGeom>
        </p:spPr>
        <p:txBody>
          <a:bodyPr/>
          <a:lstStyle/>
          <a:p>
            <a:fld id="{17918391-D411-FE40-AAD7-861AE5233E0E}" type="slidenum">
              <a:rPr lang="en-US" smtClean="0"/>
              <a:pPr/>
              <a:t>65</a:t>
            </a:fld>
            <a:endParaRPr lang="en-US" dirty="0"/>
          </a:p>
        </p:txBody>
      </p:sp>
      <p:sp>
        <p:nvSpPr>
          <p:cNvPr id="15" name="TextBox 14"/>
          <p:cNvSpPr txBox="1"/>
          <p:nvPr/>
        </p:nvSpPr>
        <p:spPr>
          <a:xfrm>
            <a:off x="2897188" y="1695967"/>
            <a:ext cx="281459" cy="1372837"/>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wrap="none" rtlCol="0" anchor="ctr" anchorCtr="0">
            <a:noAutofit/>
          </a:bodyPr>
          <a:lstStyle/>
          <a:p>
            <a:pPr marL="36576" indent="0" algn="ctr">
              <a:buNone/>
            </a:pPr>
            <a:r>
              <a:rPr lang="en-US" sz="900" dirty="0" err="1" smtClean="0">
                <a:solidFill>
                  <a:schemeClr val="accent6">
                    <a:lumMod val="50000"/>
                  </a:schemeClr>
                </a:solidFill>
                <a:latin typeface="Arial Narrow"/>
                <a:cs typeface="Arial Narrow"/>
              </a:rPr>
              <a:t>rabbitmq</a:t>
            </a:r>
            <a:endParaRPr lang="en-US" sz="900" dirty="0">
              <a:solidFill>
                <a:schemeClr val="accent6">
                  <a:lumMod val="50000"/>
                </a:schemeClr>
              </a:solidFill>
              <a:latin typeface="Arial Narrow"/>
              <a:cs typeface="Arial Narrow"/>
            </a:endParaRPr>
          </a:p>
        </p:txBody>
      </p:sp>
      <p:sp>
        <p:nvSpPr>
          <p:cNvPr id="16" name="TextBox 15"/>
          <p:cNvSpPr txBox="1"/>
          <p:nvPr/>
        </p:nvSpPr>
        <p:spPr>
          <a:xfrm>
            <a:off x="3257459" y="3140875"/>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Keystone</a:t>
            </a:r>
            <a:endParaRPr lang="en-US" sz="900" dirty="0">
              <a:solidFill>
                <a:schemeClr val="accent6">
                  <a:lumMod val="50000"/>
                </a:schemeClr>
              </a:solidFill>
              <a:latin typeface="Arial Narrow"/>
              <a:cs typeface="Arial Narrow"/>
            </a:endParaRPr>
          </a:p>
        </p:txBody>
      </p:sp>
      <p:sp>
        <p:nvSpPr>
          <p:cNvPr id="17" name="TextBox 16"/>
          <p:cNvSpPr txBox="1"/>
          <p:nvPr/>
        </p:nvSpPr>
        <p:spPr>
          <a:xfrm>
            <a:off x="3257458" y="1695968"/>
            <a:ext cx="1450681" cy="743962"/>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Nova </a:t>
            </a:r>
            <a:r>
              <a:rPr lang="en-US" sz="900" dirty="0" err="1" smtClean="0">
                <a:solidFill>
                  <a:schemeClr val="accent6">
                    <a:lumMod val="50000"/>
                  </a:schemeClr>
                </a:solidFill>
                <a:latin typeface="Arial Narrow"/>
                <a:cs typeface="Arial Narrow"/>
              </a:rPr>
              <a:t>api</a:t>
            </a:r>
            <a:endParaRPr lang="en-US" sz="900" dirty="0" smtClean="0">
              <a:solidFill>
                <a:schemeClr val="accent6">
                  <a:lumMod val="50000"/>
                </a:schemeClr>
              </a:solidFill>
              <a:latin typeface="Arial Narrow"/>
              <a:cs typeface="Arial Narrow"/>
            </a:endParaRPr>
          </a:p>
          <a:p>
            <a:pPr marL="36576" indent="0">
              <a:buNone/>
            </a:pPr>
            <a:r>
              <a:rPr lang="en-US" sz="900" dirty="0" smtClean="0">
                <a:solidFill>
                  <a:schemeClr val="accent6">
                    <a:lumMod val="50000"/>
                  </a:schemeClr>
                </a:solidFill>
                <a:latin typeface="Arial Narrow"/>
                <a:cs typeface="Arial Narrow"/>
              </a:rPr>
              <a:t>- Nova conductor</a:t>
            </a:r>
          </a:p>
          <a:p>
            <a:pPr marL="36576" indent="0">
              <a:buNone/>
            </a:pPr>
            <a:r>
              <a:rPr lang="en-US" sz="900" dirty="0" smtClean="0">
                <a:solidFill>
                  <a:schemeClr val="accent6">
                    <a:lumMod val="50000"/>
                  </a:schemeClr>
                </a:solidFill>
                <a:latin typeface="Arial Narrow"/>
                <a:cs typeface="Arial Narrow"/>
              </a:rPr>
              <a:t>- Nova</a:t>
            </a:r>
            <a:r>
              <a:rPr lang="en-US" sz="900" dirty="0">
                <a:solidFill>
                  <a:schemeClr val="accent6">
                    <a:lumMod val="50000"/>
                  </a:schemeClr>
                </a:solidFill>
                <a:latin typeface="Arial Narrow"/>
                <a:cs typeface="Arial Narrow"/>
              </a:rPr>
              <a:t> </a:t>
            </a:r>
            <a:r>
              <a:rPr lang="en-US" sz="900" dirty="0" smtClean="0">
                <a:solidFill>
                  <a:schemeClr val="accent6">
                    <a:lumMod val="50000"/>
                  </a:schemeClr>
                </a:solidFill>
                <a:latin typeface="Arial Narrow"/>
                <a:cs typeface="Arial Narrow"/>
              </a:rPr>
              <a:t>scheduler</a:t>
            </a:r>
          </a:p>
          <a:p>
            <a:pPr marL="36576" indent="0">
              <a:buNone/>
            </a:pPr>
            <a:r>
              <a:rPr lang="en-US" sz="900" dirty="0" smtClean="0">
                <a:solidFill>
                  <a:schemeClr val="accent6">
                    <a:lumMod val="50000"/>
                  </a:schemeClr>
                </a:solidFill>
                <a:latin typeface="Arial Narrow"/>
                <a:cs typeface="Arial Narrow"/>
              </a:rPr>
              <a:t>- Nova network</a:t>
            </a:r>
          </a:p>
          <a:p>
            <a:pPr marL="36576" indent="0">
              <a:buNone/>
            </a:pPr>
            <a:r>
              <a:rPr lang="en-US" sz="900" dirty="0" smtClean="0">
                <a:solidFill>
                  <a:schemeClr val="accent6">
                    <a:lumMod val="50000"/>
                  </a:schemeClr>
                </a:solidFill>
                <a:latin typeface="Arial Narrow"/>
                <a:cs typeface="Arial Narrow"/>
              </a:rPr>
              <a:t>- Nova cells</a:t>
            </a:r>
          </a:p>
        </p:txBody>
      </p:sp>
      <p:sp>
        <p:nvSpPr>
          <p:cNvPr id="21" name="TextBox 20"/>
          <p:cNvSpPr txBox="1"/>
          <p:nvPr/>
        </p:nvSpPr>
        <p:spPr>
          <a:xfrm>
            <a:off x="3257459" y="2494137"/>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Glance </a:t>
            </a:r>
            <a:r>
              <a:rPr lang="en-US" sz="900" dirty="0" err="1" smtClean="0">
                <a:solidFill>
                  <a:schemeClr val="accent6">
                    <a:lumMod val="50000"/>
                  </a:schemeClr>
                </a:solidFill>
                <a:latin typeface="Arial Narrow"/>
                <a:cs typeface="Arial Narrow"/>
              </a:rPr>
              <a:t>api</a:t>
            </a:r>
            <a:endParaRPr lang="en-US" sz="900" dirty="0">
              <a:solidFill>
                <a:schemeClr val="accent6">
                  <a:lumMod val="50000"/>
                </a:schemeClr>
              </a:solidFill>
              <a:latin typeface="Arial Narrow"/>
              <a:cs typeface="Arial Narrow"/>
            </a:endParaRPr>
          </a:p>
        </p:txBody>
      </p:sp>
      <p:sp>
        <p:nvSpPr>
          <p:cNvPr id="22" name="TextBox 21"/>
          <p:cNvSpPr txBox="1"/>
          <p:nvPr/>
        </p:nvSpPr>
        <p:spPr>
          <a:xfrm>
            <a:off x="3257459" y="2763530"/>
            <a:ext cx="1450680" cy="303478"/>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Ceilometer agent-central</a:t>
            </a:r>
          </a:p>
          <a:p>
            <a:pPr marL="36576" indent="0">
              <a:buNone/>
            </a:pPr>
            <a:r>
              <a:rPr lang="en-US" sz="900" dirty="0" smtClean="0">
                <a:solidFill>
                  <a:schemeClr val="accent6">
                    <a:lumMod val="50000"/>
                  </a:schemeClr>
                </a:solidFill>
                <a:latin typeface="Arial Narrow"/>
                <a:cs typeface="Arial Narrow"/>
              </a:rPr>
              <a:t>- Ceilometer collector</a:t>
            </a:r>
            <a:endParaRPr lang="en-US" sz="900" dirty="0">
              <a:solidFill>
                <a:schemeClr val="accent6">
                  <a:lumMod val="50000"/>
                </a:schemeClr>
              </a:solidFill>
              <a:latin typeface="Arial Narrow"/>
              <a:cs typeface="Arial Narrow"/>
            </a:endParaRPr>
          </a:p>
        </p:txBody>
      </p:sp>
      <p:sp>
        <p:nvSpPr>
          <p:cNvPr id="30" name="Rectangle 29"/>
          <p:cNvSpPr/>
          <p:nvPr/>
        </p:nvSpPr>
        <p:spPr>
          <a:xfrm>
            <a:off x="2765354" y="1378436"/>
            <a:ext cx="2125015" cy="2382403"/>
          </a:xfrm>
          <a:prstGeom prst="rect">
            <a:avLst/>
          </a:prstGeom>
          <a:noFill/>
          <a:ln w="6350" cmpd="sng">
            <a:solidFill>
              <a:srgbClr val="262626"/>
            </a:solidFill>
            <a:prstDash val="solid"/>
          </a:ln>
          <a:effectLst>
            <a:glow rad="70000">
              <a:schemeClr val="accent1">
                <a:tint val="30000"/>
                <a:shade val="95000"/>
                <a:satMod val="300000"/>
                <a:alpha val="5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765355" y="1349995"/>
            <a:ext cx="914400" cy="256727"/>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a:r>
              <a:rPr lang="en-US" sz="1000" b="1" dirty="0">
                <a:solidFill>
                  <a:schemeClr val="accent6">
                    <a:lumMod val="50000"/>
                  </a:schemeClr>
                </a:solidFill>
                <a:latin typeface="Arial Narrow"/>
                <a:cs typeface="Arial Narrow"/>
              </a:rPr>
              <a:t>C</a:t>
            </a:r>
            <a:r>
              <a:rPr lang="en-US" sz="1000" b="1" dirty="0" smtClean="0">
                <a:solidFill>
                  <a:schemeClr val="accent6">
                    <a:lumMod val="50000"/>
                  </a:schemeClr>
                </a:solidFill>
                <a:latin typeface="Arial Narrow"/>
                <a:cs typeface="Arial Narrow"/>
              </a:rPr>
              <a:t>ontroller</a:t>
            </a:r>
          </a:p>
        </p:txBody>
      </p:sp>
      <p:sp>
        <p:nvSpPr>
          <p:cNvPr id="35" name="TextBox 34"/>
          <p:cNvSpPr txBox="1"/>
          <p:nvPr/>
        </p:nvSpPr>
        <p:spPr>
          <a:xfrm>
            <a:off x="3257459" y="3403945"/>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Flume</a:t>
            </a:r>
            <a:endParaRPr lang="en-US" sz="900" dirty="0">
              <a:solidFill>
                <a:schemeClr val="accent6">
                  <a:lumMod val="50000"/>
                </a:schemeClr>
              </a:solidFill>
              <a:latin typeface="Arial Narrow"/>
              <a:cs typeface="Arial Narrow"/>
            </a:endParaRPr>
          </a:p>
        </p:txBody>
      </p:sp>
      <p:sp>
        <p:nvSpPr>
          <p:cNvPr id="24" name="TextBox 23"/>
          <p:cNvSpPr txBox="1"/>
          <p:nvPr/>
        </p:nvSpPr>
        <p:spPr>
          <a:xfrm>
            <a:off x="5103981" y="1621556"/>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Nova</a:t>
            </a:r>
            <a:r>
              <a:rPr lang="en-US" sz="900" dirty="0">
                <a:solidFill>
                  <a:schemeClr val="accent6">
                    <a:lumMod val="50000"/>
                  </a:schemeClr>
                </a:solidFill>
                <a:latin typeface="Arial Narrow"/>
                <a:cs typeface="Arial Narrow"/>
              </a:rPr>
              <a:t> </a:t>
            </a:r>
            <a:r>
              <a:rPr lang="en-US" sz="900" dirty="0" smtClean="0">
                <a:solidFill>
                  <a:schemeClr val="accent6">
                    <a:lumMod val="50000"/>
                  </a:schemeClr>
                </a:solidFill>
                <a:latin typeface="Arial Narrow"/>
                <a:cs typeface="Arial Narrow"/>
              </a:rPr>
              <a:t>compute</a:t>
            </a:r>
            <a:endParaRPr lang="en-US" sz="900" dirty="0">
              <a:solidFill>
                <a:schemeClr val="accent6">
                  <a:lumMod val="50000"/>
                </a:schemeClr>
              </a:solidFill>
              <a:latin typeface="Arial Narrow"/>
              <a:cs typeface="Arial Narrow"/>
            </a:endParaRPr>
          </a:p>
        </p:txBody>
      </p:sp>
      <p:sp>
        <p:nvSpPr>
          <p:cNvPr id="25" name="TextBox 24"/>
          <p:cNvSpPr txBox="1"/>
          <p:nvPr/>
        </p:nvSpPr>
        <p:spPr>
          <a:xfrm>
            <a:off x="5103981" y="1865412"/>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Ceilometer agent-compute</a:t>
            </a:r>
            <a:endParaRPr lang="en-US" sz="900" dirty="0">
              <a:solidFill>
                <a:schemeClr val="accent6">
                  <a:lumMod val="50000"/>
                </a:schemeClr>
              </a:solidFill>
              <a:latin typeface="Arial Narrow"/>
              <a:cs typeface="Arial Narrow"/>
            </a:endParaRPr>
          </a:p>
        </p:txBody>
      </p:sp>
      <p:sp>
        <p:nvSpPr>
          <p:cNvPr id="31" name="Rectangle 30"/>
          <p:cNvSpPr/>
          <p:nvPr/>
        </p:nvSpPr>
        <p:spPr>
          <a:xfrm>
            <a:off x="4980824" y="1373575"/>
            <a:ext cx="1747817" cy="1066355"/>
          </a:xfrm>
          <a:prstGeom prst="rect">
            <a:avLst/>
          </a:prstGeom>
          <a:noFill/>
          <a:ln w="6350" cmpd="sng">
            <a:solidFill>
              <a:srgbClr val="262626"/>
            </a:solidFill>
            <a:prstDash val="solid"/>
          </a:ln>
          <a:effectLst>
            <a:glow rad="70000">
              <a:schemeClr val="accent1">
                <a:tint val="30000"/>
                <a:shade val="95000"/>
                <a:satMod val="300000"/>
                <a:alpha val="5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980824" y="1354975"/>
            <a:ext cx="914400" cy="256727"/>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a:r>
              <a:rPr lang="en-US" sz="1000" b="1" dirty="0" smtClean="0">
                <a:solidFill>
                  <a:schemeClr val="accent6">
                    <a:lumMod val="50000"/>
                  </a:schemeClr>
                </a:solidFill>
                <a:latin typeface="Arial Narrow"/>
                <a:cs typeface="Arial Narrow"/>
              </a:rPr>
              <a:t>Compute node</a:t>
            </a:r>
          </a:p>
        </p:txBody>
      </p:sp>
      <p:sp>
        <p:nvSpPr>
          <p:cNvPr id="36" name="TextBox 35"/>
          <p:cNvSpPr txBox="1"/>
          <p:nvPr/>
        </p:nvSpPr>
        <p:spPr>
          <a:xfrm>
            <a:off x="5103981" y="2124309"/>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Flume</a:t>
            </a:r>
            <a:endParaRPr lang="en-US" sz="900" dirty="0">
              <a:solidFill>
                <a:schemeClr val="accent6">
                  <a:lumMod val="50000"/>
                </a:schemeClr>
              </a:solidFill>
              <a:latin typeface="Arial Narrow"/>
              <a:cs typeface="Arial Narrow"/>
            </a:endParaRPr>
          </a:p>
        </p:txBody>
      </p:sp>
      <p:sp>
        <p:nvSpPr>
          <p:cNvPr id="39" name="TextBox 38"/>
          <p:cNvSpPr txBox="1"/>
          <p:nvPr/>
        </p:nvSpPr>
        <p:spPr>
          <a:xfrm>
            <a:off x="7088784" y="1652141"/>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HDFS</a:t>
            </a:r>
            <a:endParaRPr lang="en-US" sz="900" dirty="0">
              <a:solidFill>
                <a:schemeClr val="accent6">
                  <a:lumMod val="50000"/>
                </a:schemeClr>
              </a:solidFill>
              <a:latin typeface="Arial Narrow"/>
              <a:cs typeface="Arial Narrow"/>
            </a:endParaRPr>
          </a:p>
        </p:txBody>
      </p:sp>
      <p:sp>
        <p:nvSpPr>
          <p:cNvPr id="40" name="TextBox 39"/>
          <p:cNvSpPr txBox="1"/>
          <p:nvPr/>
        </p:nvSpPr>
        <p:spPr>
          <a:xfrm>
            <a:off x="7088784" y="1908270"/>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Elastic Search</a:t>
            </a:r>
            <a:endParaRPr lang="en-US" sz="900" dirty="0">
              <a:solidFill>
                <a:schemeClr val="accent6">
                  <a:lumMod val="50000"/>
                </a:schemeClr>
              </a:solidFill>
              <a:latin typeface="Arial Narrow"/>
              <a:cs typeface="Arial Narrow"/>
            </a:endParaRPr>
          </a:p>
        </p:txBody>
      </p:sp>
      <p:sp>
        <p:nvSpPr>
          <p:cNvPr id="41" name="TextBox 40"/>
          <p:cNvSpPr txBox="1"/>
          <p:nvPr/>
        </p:nvSpPr>
        <p:spPr>
          <a:xfrm>
            <a:off x="7088784" y="2176439"/>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a:t>
            </a:r>
            <a:r>
              <a:rPr lang="en-US" sz="900" dirty="0" err="1" smtClean="0">
                <a:solidFill>
                  <a:schemeClr val="accent6">
                    <a:lumMod val="50000"/>
                  </a:schemeClr>
                </a:solidFill>
                <a:latin typeface="Arial Narrow"/>
                <a:cs typeface="Arial Narrow"/>
              </a:rPr>
              <a:t>Kibana</a:t>
            </a:r>
            <a:endParaRPr lang="en-US" sz="900" dirty="0">
              <a:solidFill>
                <a:schemeClr val="accent6">
                  <a:lumMod val="50000"/>
                </a:schemeClr>
              </a:solidFill>
              <a:latin typeface="Arial Narrow"/>
              <a:cs typeface="Arial Narrow"/>
            </a:endParaRPr>
          </a:p>
        </p:txBody>
      </p:sp>
      <p:sp>
        <p:nvSpPr>
          <p:cNvPr id="42" name="TextBox 41"/>
          <p:cNvSpPr txBox="1"/>
          <p:nvPr/>
        </p:nvSpPr>
        <p:spPr>
          <a:xfrm>
            <a:off x="7088784" y="3581092"/>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MySQL</a:t>
            </a:r>
            <a:endParaRPr lang="en-US" sz="900" dirty="0">
              <a:solidFill>
                <a:schemeClr val="accent6">
                  <a:lumMod val="50000"/>
                </a:schemeClr>
              </a:solidFill>
              <a:latin typeface="Arial Narrow"/>
              <a:cs typeface="Arial Narrow"/>
            </a:endParaRPr>
          </a:p>
        </p:txBody>
      </p:sp>
      <p:sp>
        <p:nvSpPr>
          <p:cNvPr id="43" name="TextBox 42"/>
          <p:cNvSpPr txBox="1"/>
          <p:nvPr/>
        </p:nvSpPr>
        <p:spPr>
          <a:xfrm>
            <a:off x="7088784" y="3877177"/>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a:t>
            </a:r>
            <a:r>
              <a:rPr lang="en-US" sz="900" dirty="0" err="1" smtClean="0">
                <a:solidFill>
                  <a:schemeClr val="accent6">
                    <a:lumMod val="50000"/>
                  </a:schemeClr>
                </a:solidFill>
                <a:latin typeface="Arial Narrow"/>
                <a:cs typeface="Arial Narrow"/>
              </a:rPr>
              <a:t>MongoDB</a:t>
            </a:r>
            <a:endParaRPr lang="en-US" sz="900" dirty="0">
              <a:solidFill>
                <a:schemeClr val="accent6">
                  <a:lumMod val="50000"/>
                </a:schemeClr>
              </a:solidFill>
              <a:latin typeface="Arial Narrow"/>
              <a:cs typeface="Arial Narrow"/>
            </a:endParaRPr>
          </a:p>
        </p:txBody>
      </p:sp>
      <p:sp>
        <p:nvSpPr>
          <p:cNvPr id="5" name="TextBox 4"/>
          <p:cNvSpPr txBox="1"/>
          <p:nvPr/>
        </p:nvSpPr>
        <p:spPr>
          <a:xfrm>
            <a:off x="1121362" y="2340663"/>
            <a:ext cx="1163726" cy="321058"/>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Glance </a:t>
            </a:r>
            <a:r>
              <a:rPr lang="en-US" sz="900" dirty="0" err="1" smtClean="0">
                <a:solidFill>
                  <a:schemeClr val="accent6">
                    <a:lumMod val="50000"/>
                  </a:schemeClr>
                </a:solidFill>
                <a:latin typeface="Arial Narrow"/>
                <a:cs typeface="Arial Narrow"/>
              </a:rPr>
              <a:t>api</a:t>
            </a:r>
            <a:endParaRPr lang="en-US" sz="900" dirty="0" smtClean="0">
              <a:solidFill>
                <a:schemeClr val="accent6">
                  <a:lumMod val="50000"/>
                </a:schemeClr>
              </a:solidFill>
              <a:latin typeface="Arial Narrow"/>
              <a:cs typeface="Arial Narrow"/>
            </a:endParaRPr>
          </a:p>
          <a:p>
            <a:pPr marL="36576" indent="0">
              <a:buNone/>
            </a:pPr>
            <a:r>
              <a:rPr lang="en-US" sz="900" dirty="0" smtClean="0">
                <a:solidFill>
                  <a:schemeClr val="accent6">
                    <a:lumMod val="50000"/>
                  </a:schemeClr>
                </a:solidFill>
                <a:latin typeface="Arial Narrow"/>
                <a:cs typeface="Arial Narrow"/>
              </a:rPr>
              <a:t>- Glance registry</a:t>
            </a:r>
            <a:endParaRPr lang="en-US" sz="900" dirty="0">
              <a:solidFill>
                <a:schemeClr val="accent6">
                  <a:lumMod val="50000"/>
                </a:schemeClr>
              </a:solidFill>
              <a:latin typeface="Arial Narrow"/>
              <a:cs typeface="Arial Narrow"/>
            </a:endParaRPr>
          </a:p>
        </p:txBody>
      </p:sp>
      <p:sp>
        <p:nvSpPr>
          <p:cNvPr id="7" name="TextBox 6"/>
          <p:cNvSpPr txBox="1"/>
          <p:nvPr/>
        </p:nvSpPr>
        <p:spPr>
          <a:xfrm>
            <a:off x="1121362" y="3503026"/>
            <a:ext cx="1163728"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Keystone</a:t>
            </a:r>
            <a:endParaRPr lang="en-US" sz="900" dirty="0">
              <a:solidFill>
                <a:schemeClr val="accent6">
                  <a:lumMod val="50000"/>
                </a:schemeClr>
              </a:solidFill>
              <a:latin typeface="Arial Narrow"/>
              <a:cs typeface="Arial Narrow"/>
            </a:endParaRPr>
          </a:p>
        </p:txBody>
      </p:sp>
      <p:sp>
        <p:nvSpPr>
          <p:cNvPr id="12" name="TextBox 11"/>
          <p:cNvSpPr txBox="1"/>
          <p:nvPr/>
        </p:nvSpPr>
        <p:spPr>
          <a:xfrm>
            <a:off x="1121361" y="1666867"/>
            <a:ext cx="1163727" cy="616968"/>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Nova </a:t>
            </a:r>
            <a:r>
              <a:rPr lang="en-US" sz="900" dirty="0" err="1" smtClean="0">
                <a:solidFill>
                  <a:schemeClr val="accent6">
                    <a:lumMod val="50000"/>
                  </a:schemeClr>
                </a:solidFill>
                <a:latin typeface="Arial Narrow"/>
                <a:cs typeface="Arial Narrow"/>
              </a:rPr>
              <a:t>api</a:t>
            </a:r>
            <a:endParaRPr lang="en-US" sz="900" dirty="0" smtClean="0">
              <a:solidFill>
                <a:schemeClr val="accent6">
                  <a:lumMod val="50000"/>
                </a:schemeClr>
              </a:solidFill>
              <a:latin typeface="Arial Narrow"/>
              <a:cs typeface="Arial Narrow"/>
            </a:endParaRPr>
          </a:p>
          <a:p>
            <a:pPr marL="36576"/>
            <a:r>
              <a:rPr lang="en-US" sz="900" dirty="0" smtClean="0">
                <a:solidFill>
                  <a:schemeClr val="accent6">
                    <a:lumMod val="50000"/>
                  </a:schemeClr>
                </a:solidFill>
                <a:latin typeface="Arial Narrow"/>
                <a:cs typeface="Arial Narrow"/>
              </a:rPr>
              <a:t>- Nova </a:t>
            </a:r>
            <a:r>
              <a:rPr lang="en-US" sz="900" dirty="0" err="1" smtClean="0">
                <a:solidFill>
                  <a:schemeClr val="accent6">
                    <a:lumMod val="50000"/>
                  </a:schemeClr>
                </a:solidFill>
                <a:latin typeface="Arial Narrow"/>
                <a:cs typeface="Arial Narrow"/>
              </a:rPr>
              <a:t>consoleauth</a:t>
            </a:r>
            <a:endParaRPr lang="en-US" sz="900" dirty="0" smtClean="0">
              <a:solidFill>
                <a:schemeClr val="accent6">
                  <a:lumMod val="50000"/>
                </a:schemeClr>
              </a:solidFill>
              <a:latin typeface="Arial Narrow"/>
              <a:cs typeface="Arial Narrow"/>
            </a:endParaRPr>
          </a:p>
          <a:p>
            <a:pPr marL="36576"/>
            <a:r>
              <a:rPr lang="en-US" sz="900" dirty="0" smtClean="0">
                <a:solidFill>
                  <a:schemeClr val="accent6">
                    <a:lumMod val="50000"/>
                  </a:schemeClr>
                </a:solidFill>
                <a:latin typeface="Arial Narrow"/>
                <a:cs typeface="Arial Narrow"/>
              </a:rPr>
              <a:t>- Nova </a:t>
            </a:r>
            <a:r>
              <a:rPr lang="en-US" sz="900" dirty="0" err="1" smtClean="0">
                <a:solidFill>
                  <a:schemeClr val="accent6">
                    <a:lumMod val="50000"/>
                  </a:schemeClr>
                </a:solidFill>
                <a:latin typeface="Arial Narrow"/>
                <a:cs typeface="Arial Narrow"/>
              </a:rPr>
              <a:t>novncproxy</a:t>
            </a:r>
            <a:endParaRPr lang="en-US" sz="900" dirty="0" smtClean="0">
              <a:solidFill>
                <a:schemeClr val="accent6">
                  <a:lumMod val="50000"/>
                </a:schemeClr>
              </a:solidFill>
              <a:latin typeface="Arial Narrow"/>
              <a:cs typeface="Arial Narrow"/>
            </a:endParaRPr>
          </a:p>
          <a:p>
            <a:pPr marL="36576"/>
            <a:r>
              <a:rPr lang="en-US" sz="900" dirty="0" smtClean="0">
                <a:solidFill>
                  <a:schemeClr val="accent6">
                    <a:lumMod val="50000"/>
                  </a:schemeClr>
                </a:solidFill>
                <a:latin typeface="Arial Narrow"/>
                <a:cs typeface="Arial Narrow"/>
              </a:rPr>
              <a:t>- Nova</a:t>
            </a:r>
            <a:r>
              <a:rPr lang="en-US" sz="900" dirty="0">
                <a:solidFill>
                  <a:schemeClr val="accent6">
                    <a:lumMod val="50000"/>
                  </a:schemeClr>
                </a:solidFill>
                <a:latin typeface="Arial Narrow"/>
                <a:cs typeface="Arial Narrow"/>
              </a:rPr>
              <a:t> </a:t>
            </a:r>
            <a:r>
              <a:rPr lang="en-US" sz="900" dirty="0" smtClean="0">
                <a:solidFill>
                  <a:schemeClr val="accent6">
                    <a:lumMod val="50000"/>
                  </a:schemeClr>
                </a:solidFill>
                <a:latin typeface="Arial Narrow"/>
                <a:cs typeface="Arial Narrow"/>
              </a:rPr>
              <a:t>cells</a:t>
            </a:r>
          </a:p>
        </p:txBody>
      </p:sp>
      <p:sp>
        <p:nvSpPr>
          <p:cNvPr id="13" name="TextBox 12"/>
          <p:cNvSpPr txBox="1"/>
          <p:nvPr/>
        </p:nvSpPr>
        <p:spPr>
          <a:xfrm>
            <a:off x="1121362" y="3760839"/>
            <a:ext cx="1163729"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Horizon</a:t>
            </a:r>
            <a:endParaRPr lang="en-US" sz="900" dirty="0">
              <a:solidFill>
                <a:schemeClr val="accent6">
                  <a:lumMod val="50000"/>
                </a:schemeClr>
              </a:solidFill>
              <a:latin typeface="Arial Narrow"/>
              <a:cs typeface="Arial Narrow"/>
            </a:endParaRPr>
          </a:p>
        </p:txBody>
      </p:sp>
      <p:sp>
        <p:nvSpPr>
          <p:cNvPr id="19" name="TextBox 18"/>
          <p:cNvSpPr txBox="1"/>
          <p:nvPr/>
        </p:nvSpPr>
        <p:spPr>
          <a:xfrm>
            <a:off x="1121362" y="2731513"/>
            <a:ext cx="1163728"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Ceilometer</a:t>
            </a:r>
            <a:r>
              <a:rPr lang="en-US" sz="900" dirty="0">
                <a:solidFill>
                  <a:schemeClr val="accent6">
                    <a:lumMod val="50000"/>
                  </a:schemeClr>
                </a:solidFill>
                <a:latin typeface="Arial Narrow"/>
                <a:cs typeface="Arial Narrow"/>
              </a:rPr>
              <a:t> </a:t>
            </a:r>
            <a:r>
              <a:rPr lang="en-US" sz="900" dirty="0" err="1" smtClean="0">
                <a:solidFill>
                  <a:schemeClr val="accent6">
                    <a:lumMod val="50000"/>
                  </a:schemeClr>
                </a:solidFill>
                <a:latin typeface="Arial Narrow"/>
                <a:cs typeface="Arial Narrow"/>
              </a:rPr>
              <a:t>api</a:t>
            </a:r>
            <a:endParaRPr lang="en-US" sz="900" dirty="0">
              <a:solidFill>
                <a:schemeClr val="accent6">
                  <a:lumMod val="50000"/>
                </a:schemeClr>
              </a:solidFill>
              <a:latin typeface="Arial Narrow"/>
              <a:cs typeface="Arial Narrow"/>
            </a:endParaRPr>
          </a:p>
        </p:txBody>
      </p:sp>
      <p:sp>
        <p:nvSpPr>
          <p:cNvPr id="20" name="TextBox 19"/>
          <p:cNvSpPr txBox="1"/>
          <p:nvPr/>
        </p:nvSpPr>
        <p:spPr>
          <a:xfrm>
            <a:off x="1121360" y="2993793"/>
            <a:ext cx="1163728" cy="445014"/>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Cinder </a:t>
            </a:r>
            <a:r>
              <a:rPr lang="en-US" sz="900" dirty="0" err="1" smtClean="0">
                <a:solidFill>
                  <a:schemeClr val="accent6">
                    <a:lumMod val="50000"/>
                  </a:schemeClr>
                </a:solidFill>
                <a:latin typeface="Arial Narrow"/>
                <a:cs typeface="Arial Narrow"/>
              </a:rPr>
              <a:t>api</a:t>
            </a:r>
            <a:endParaRPr lang="en-US" sz="900" dirty="0" smtClean="0">
              <a:solidFill>
                <a:schemeClr val="accent6">
                  <a:lumMod val="50000"/>
                </a:schemeClr>
              </a:solidFill>
              <a:latin typeface="Arial Narrow"/>
              <a:cs typeface="Arial Narrow"/>
            </a:endParaRPr>
          </a:p>
          <a:p>
            <a:pPr marL="36576" indent="0">
              <a:buNone/>
            </a:pPr>
            <a:r>
              <a:rPr lang="en-US" sz="900" dirty="0" smtClean="0">
                <a:solidFill>
                  <a:schemeClr val="accent6">
                    <a:lumMod val="50000"/>
                  </a:schemeClr>
                </a:solidFill>
                <a:latin typeface="Arial Narrow"/>
                <a:cs typeface="Arial Narrow"/>
              </a:rPr>
              <a:t>- Cinder volume</a:t>
            </a:r>
          </a:p>
          <a:p>
            <a:pPr marL="36576" indent="0">
              <a:buNone/>
            </a:pPr>
            <a:r>
              <a:rPr lang="en-US" sz="900" dirty="0" smtClean="0">
                <a:solidFill>
                  <a:schemeClr val="accent6">
                    <a:lumMod val="50000"/>
                  </a:schemeClr>
                </a:solidFill>
                <a:latin typeface="Arial Narrow"/>
                <a:cs typeface="Arial Narrow"/>
              </a:rPr>
              <a:t>- Cinder scheduler</a:t>
            </a:r>
            <a:endParaRPr lang="en-US" sz="900" dirty="0">
              <a:solidFill>
                <a:schemeClr val="accent6">
                  <a:lumMod val="50000"/>
                </a:schemeClr>
              </a:solidFill>
              <a:latin typeface="Arial Narrow"/>
              <a:cs typeface="Arial Narrow"/>
            </a:endParaRPr>
          </a:p>
        </p:txBody>
      </p:sp>
      <p:sp>
        <p:nvSpPr>
          <p:cNvPr id="29" name="TextBox 28"/>
          <p:cNvSpPr txBox="1"/>
          <p:nvPr/>
        </p:nvSpPr>
        <p:spPr>
          <a:xfrm>
            <a:off x="769332" y="1666867"/>
            <a:ext cx="281459" cy="1771940"/>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vert270" wrap="none" rtlCol="0" anchor="ctr" anchorCtr="0">
            <a:noAutofit/>
          </a:bodyPr>
          <a:lstStyle/>
          <a:p>
            <a:pPr marL="36576" indent="0" algn="ctr">
              <a:buNone/>
            </a:pPr>
            <a:r>
              <a:rPr lang="en-US" sz="900" dirty="0" err="1" smtClean="0">
                <a:solidFill>
                  <a:schemeClr val="accent6">
                    <a:lumMod val="50000"/>
                  </a:schemeClr>
                </a:solidFill>
                <a:latin typeface="Arial Narrow"/>
                <a:cs typeface="Arial Narrow"/>
              </a:rPr>
              <a:t>rabbitmq</a:t>
            </a:r>
            <a:endParaRPr lang="en-US" sz="900" dirty="0">
              <a:solidFill>
                <a:schemeClr val="accent6">
                  <a:lumMod val="50000"/>
                </a:schemeClr>
              </a:solidFill>
              <a:latin typeface="Arial Narrow"/>
              <a:cs typeface="Arial Narrow"/>
            </a:endParaRPr>
          </a:p>
        </p:txBody>
      </p:sp>
      <p:sp>
        <p:nvSpPr>
          <p:cNvPr id="44" name="Rectangle 43"/>
          <p:cNvSpPr/>
          <p:nvPr/>
        </p:nvSpPr>
        <p:spPr>
          <a:xfrm>
            <a:off x="651398" y="1377902"/>
            <a:ext cx="1811325" cy="2979687"/>
          </a:xfrm>
          <a:prstGeom prst="rect">
            <a:avLst/>
          </a:prstGeom>
          <a:noFill/>
          <a:ln w="6350" cmpd="sng">
            <a:solidFill>
              <a:srgbClr val="262626"/>
            </a:solidFill>
            <a:prstDash val="solid"/>
          </a:ln>
          <a:effectLst>
            <a:glow rad="70000">
              <a:schemeClr val="accent1">
                <a:tint val="30000"/>
                <a:shade val="95000"/>
                <a:satMod val="300000"/>
                <a:alpha val="5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651398" y="1349834"/>
            <a:ext cx="914400" cy="256727"/>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rmAutofit/>
          </a:bodyPr>
          <a:lstStyle/>
          <a:p>
            <a:pPr marL="36576"/>
            <a:r>
              <a:rPr lang="en-US" sz="1000" b="1" dirty="0">
                <a:solidFill>
                  <a:schemeClr val="accent6">
                    <a:lumMod val="50000"/>
                  </a:schemeClr>
                </a:solidFill>
                <a:latin typeface="Arial Narrow"/>
                <a:cs typeface="Arial Narrow"/>
              </a:rPr>
              <a:t>C</a:t>
            </a:r>
            <a:r>
              <a:rPr lang="en-US" sz="1000" b="1" dirty="0" smtClean="0">
                <a:solidFill>
                  <a:schemeClr val="accent6">
                    <a:lumMod val="50000"/>
                  </a:schemeClr>
                </a:solidFill>
                <a:latin typeface="Arial Narrow"/>
                <a:cs typeface="Arial Narrow"/>
              </a:rPr>
              <a:t>ontroller</a:t>
            </a:r>
          </a:p>
        </p:txBody>
      </p:sp>
      <p:cxnSp>
        <p:nvCxnSpPr>
          <p:cNvPr id="52" name="Straight Connector 51"/>
          <p:cNvCxnSpPr/>
          <p:nvPr/>
        </p:nvCxnSpPr>
        <p:spPr>
          <a:xfrm flipH="1">
            <a:off x="2596033" y="1024490"/>
            <a:ext cx="14033" cy="3333100"/>
          </a:xfrm>
          <a:prstGeom prst="line">
            <a:avLst/>
          </a:prstGeom>
          <a:ln w="9525" cmpd="sng">
            <a:solidFill>
              <a:schemeClr val="accent6">
                <a:lumMod val="50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6888054" y="1024490"/>
            <a:ext cx="14033" cy="3333100"/>
          </a:xfrm>
          <a:prstGeom prst="line">
            <a:avLst/>
          </a:prstGeom>
          <a:ln w="9525" cmpd="sng">
            <a:solidFill>
              <a:schemeClr val="accent6">
                <a:lumMod val="50000"/>
              </a:schemeClr>
            </a:solidFill>
            <a:prstDash val="lgDash"/>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108598" y="951012"/>
            <a:ext cx="914400" cy="305041"/>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a:r>
              <a:rPr lang="en-US" sz="1600" b="1" dirty="0" smtClean="0">
                <a:solidFill>
                  <a:schemeClr val="accent6">
                    <a:lumMod val="50000"/>
                  </a:schemeClr>
                </a:solidFill>
                <a:latin typeface="Arial Narrow"/>
                <a:cs typeface="Arial Narrow"/>
              </a:rPr>
              <a:t>Top Cell</a:t>
            </a:r>
          </a:p>
        </p:txBody>
      </p:sp>
      <p:sp>
        <p:nvSpPr>
          <p:cNvPr id="55" name="TextBox 54"/>
          <p:cNvSpPr txBox="1"/>
          <p:nvPr/>
        </p:nvSpPr>
        <p:spPr>
          <a:xfrm>
            <a:off x="4140645" y="951012"/>
            <a:ext cx="914400" cy="305041"/>
          </a:xfrm>
          <a:prstGeom prst="rect">
            <a:avLst/>
          </a:prstGeom>
          <a:noFill/>
          <a:ln w="9525" cmpd="sng">
            <a:noFill/>
          </a:ln>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a:r>
              <a:rPr lang="en-US" sz="1600" b="1" dirty="0" smtClean="0">
                <a:solidFill>
                  <a:schemeClr val="accent6">
                    <a:lumMod val="50000"/>
                  </a:schemeClr>
                </a:solidFill>
                <a:latin typeface="Arial Narrow"/>
                <a:cs typeface="Arial Narrow"/>
              </a:rPr>
              <a:t>Children Cells</a:t>
            </a:r>
          </a:p>
        </p:txBody>
      </p:sp>
      <p:sp>
        <p:nvSpPr>
          <p:cNvPr id="56" name="TextBox 55"/>
          <p:cNvSpPr txBox="1"/>
          <p:nvPr/>
        </p:nvSpPr>
        <p:spPr>
          <a:xfrm>
            <a:off x="7088784" y="2636938"/>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a:t>
            </a:r>
            <a:r>
              <a:rPr lang="en-US" sz="900" dirty="0" err="1" smtClean="0">
                <a:solidFill>
                  <a:schemeClr val="accent6">
                    <a:lumMod val="50000"/>
                  </a:schemeClr>
                </a:solidFill>
                <a:latin typeface="Arial Narrow"/>
                <a:cs typeface="Arial Narrow"/>
              </a:rPr>
              <a:t>Stacktach</a:t>
            </a:r>
            <a:endParaRPr lang="en-US" sz="900" dirty="0">
              <a:solidFill>
                <a:schemeClr val="accent6">
                  <a:lumMod val="50000"/>
                </a:schemeClr>
              </a:solidFill>
              <a:latin typeface="Arial Narrow"/>
              <a:cs typeface="Arial Narrow"/>
            </a:endParaRPr>
          </a:p>
        </p:txBody>
      </p:sp>
      <p:sp>
        <p:nvSpPr>
          <p:cNvPr id="57" name="TextBox 56"/>
          <p:cNvSpPr txBox="1"/>
          <p:nvPr/>
        </p:nvSpPr>
        <p:spPr>
          <a:xfrm>
            <a:off x="7088784" y="3068804"/>
            <a:ext cx="1450680"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a:t>
            </a:r>
            <a:r>
              <a:rPr lang="en-US" sz="900" dirty="0" err="1" smtClean="0">
                <a:solidFill>
                  <a:schemeClr val="accent6">
                    <a:lumMod val="50000"/>
                  </a:schemeClr>
                </a:solidFill>
                <a:latin typeface="Arial Narrow"/>
                <a:cs typeface="Arial Narrow"/>
              </a:rPr>
              <a:t>Ceph</a:t>
            </a:r>
            <a:endParaRPr lang="en-US" sz="900" dirty="0">
              <a:solidFill>
                <a:schemeClr val="accent6">
                  <a:lumMod val="50000"/>
                </a:schemeClr>
              </a:solidFill>
              <a:latin typeface="Arial Narrow"/>
              <a:cs typeface="Arial Narrow"/>
            </a:endParaRPr>
          </a:p>
        </p:txBody>
      </p:sp>
      <p:sp>
        <p:nvSpPr>
          <p:cNvPr id="37" name="TextBox 36"/>
          <p:cNvSpPr txBox="1"/>
          <p:nvPr/>
        </p:nvSpPr>
        <p:spPr>
          <a:xfrm>
            <a:off x="1121362" y="4026878"/>
            <a:ext cx="1163726" cy="197086"/>
          </a:xfrm>
          <a:prstGeom prst="rect">
            <a:avLst/>
          </a:prstGeom>
          <a:ln w="9525" cmpd="sng">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none" rtlCol="0" anchor="ctr" anchorCtr="0">
            <a:noAutofit/>
          </a:bodyPr>
          <a:lstStyle/>
          <a:p>
            <a:pPr marL="36576" indent="0">
              <a:buNone/>
            </a:pPr>
            <a:r>
              <a:rPr lang="en-US" sz="900" dirty="0" smtClean="0">
                <a:solidFill>
                  <a:schemeClr val="accent6">
                    <a:lumMod val="50000"/>
                  </a:schemeClr>
                </a:solidFill>
                <a:latin typeface="Arial Narrow"/>
                <a:cs typeface="Arial Narrow"/>
              </a:rPr>
              <a:t>- Flume</a:t>
            </a:r>
            <a:endParaRPr lang="en-US" sz="900" dirty="0">
              <a:solidFill>
                <a:schemeClr val="accent6">
                  <a:lumMod val="50000"/>
                </a:schemeClr>
              </a:solidFill>
              <a:latin typeface="Arial Narrow"/>
              <a:cs typeface="Arial Narrow"/>
            </a:endParaRPr>
          </a:p>
        </p:txBody>
      </p:sp>
      <p:sp>
        <p:nvSpPr>
          <p:cNvPr id="3" name="Date Placeholder 2"/>
          <p:cNvSpPr>
            <a:spLocks noGrp="1"/>
          </p:cNvSpPr>
          <p:nvPr>
            <p:ph type="dt" sz="half" idx="10"/>
          </p:nvPr>
        </p:nvSpPr>
        <p:spPr/>
        <p:txBody>
          <a:bodyPr/>
          <a:lstStyle/>
          <a:p>
            <a:pPr>
              <a:defRPr/>
            </a:pPr>
            <a:r>
              <a:rPr lang="en-US" smtClean="0"/>
              <a:t>01/09/2014</a:t>
            </a:r>
            <a:endParaRPr lang="en-US" dirty="0"/>
          </a:p>
        </p:txBody>
      </p:sp>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32953865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Upgrade Experience</a:t>
            </a:r>
            <a:endParaRPr lang="en-GB" dirty="0"/>
          </a:p>
        </p:txBody>
      </p:sp>
      <p:sp>
        <p:nvSpPr>
          <p:cNvPr id="3" name="Content Placeholder 2"/>
          <p:cNvSpPr>
            <a:spLocks noGrp="1"/>
          </p:cNvSpPr>
          <p:nvPr>
            <p:ph idx="1"/>
          </p:nvPr>
        </p:nvSpPr>
        <p:spPr/>
        <p:txBody>
          <a:bodyPr/>
          <a:lstStyle/>
          <a:p>
            <a:r>
              <a:rPr lang="en-GB" dirty="0" smtClean="0"/>
              <a:t>No significant outage of the cloud</a:t>
            </a:r>
          </a:p>
          <a:p>
            <a:pPr lvl="1"/>
            <a:r>
              <a:rPr lang="en-GB" dirty="0" smtClean="0"/>
              <a:t>During upgrade window, creation not possible</a:t>
            </a:r>
          </a:p>
          <a:p>
            <a:pPr lvl="1"/>
            <a:r>
              <a:rPr lang="en-GB" dirty="0" smtClean="0"/>
              <a:t>Small incidents (see </a:t>
            </a:r>
            <a:r>
              <a:rPr lang="en-GB" dirty="0" smtClean="0">
                <a:hlinkClick r:id="rId2"/>
              </a:rPr>
              <a:t>blog</a:t>
            </a:r>
            <a:r>
              <a:rPr lang="en-GB" dirty="0" smtClean="0"/>
              <a:t> for details)</a:t>
            </a:r>
          </a:p>
          <a:p>
            <a:pPr lvl="1"/>
            <a:r>
              <a:rPr lang="en-GB" dirty="0" smtClean="0"/>
              <a:t>Puppet can be enthusiastic! - we told it to be </a:t>
            </a:r>
            <a:r>
              <a:rPr lang="en-GB" dirty="0" smtClean="0">
                <a:sym typeface="Wingdings" panose="05000000000000000000" pitchFamily="2" charset="2"/>
              </a:rPr>
              <a:t></a:t>
            </a:r>
            <a:endParaRPr lang="en-GB" dirty="0" smtClean="0"/>
          </a:p>
          <a:p>
            <a:r>
              <a:rPr lang="en-GB" dirty="0" smtClean="0"/>
              <a:t> Community response has been great</a:t>
            </a:r>
          </a:p>
          <a:p>
            <a:pPr lvl="1"/>
            <a:r>
              <a:rPr lang="en-GB" dirty="0" smtClean="0"/>
              <a:t>Bugs fixed and points are in Juno design summit</a:t>
            </a:r>
          </a:p>
          <a:p>
            <a:pPr lvl="1"/>
            <a:r>
              <a:rPr lang="en-GB" dirty="0" smtClean="0"/>
              <a:t>Rolling upgrades in Icehouse will make it easier</a:t>
            </a:r>
          </a:p>
        </p:txBody>
      </p:sp>
      <p:sp>
        <p:nvSpPr>
          <p:cNvPr id="4" name="Date Placeholder 3"/>
          <p:cNvSpPr>
            <a:spLocks noGrp="1"/>
          </p:cNvSpPr>
          <p:nvPr>
            <p:ph type="dt" sz="half" idx="10"/>
          </p:nvPr>
        </p:nvSpPr>
        <p:spPr/>
        <p:txBody>
          <a:bodyPr/>
          <a:lstStyle/>
          <a:p>
            <a:pPr>
              <a:defRPr/>
            </a:pPr>
            <a:r>
              <a:rPr lang="en-US" smtClean="0"/>
              <a:t>01/09/2014</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66</a:t>
            </a:fld>
            <a:endParaRPr lang="en-US" dirty="0"/>
          </a:p>
        </p:txBody>
      </p:sp>
      <p:sp>
        <p:nvSpPr>
          <p:cNvPr id="7" name="Footer Placeholder 6"/>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13514071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Ohloh.net for Community</a:t>
            </a:r>
            <a:endParaRPr lang="en-GB" dirty="0"/>
          </a:p>
        </p:txBody>
      </p:sp>
      <p:sp>
        <p:nvSpPr>
          <p:cNvPr id="3" name="Date Placeholder 2"/>
          <p:cNvSpPr>
            <a:spLocks noGrp="1"/>
          </p:cNvSpPr>
          <p:nvPr>
            <p:ph type="dt" sz="half" idx="10"/>
          </p:nvPr>
        </p:nvSpPr>
        <p:spPr/>
        <p:txBody>
          <a:bodyPr/>
          <a:lstStyle/>
          <a:p>
            <a:pPr>
              <a:defRPr/>
            </a:pPr>
            <a:r>
              <a:rPr lang="en-US" smtClean="0"/>
              <a:t>01/09/2014</a:t>
            </a:r>
            <a:endParaRPr lang="en-US" dirty="0"/>
          </a:p>
        </p:txBody>
      </p:sp>
      <p:sp>
        <p:nvSpPr>
          <p:cNvPr id="4" name="Footer Placeholder 3"/>
          <p:cNvSpPr>
            <a:spLocks noGrp="1"/>
          </p:cNvSpPr>
          <p:nvPr>
            <p:ph type="ftr" sz="quarter" idx="11"/>
          </p:nvPr>
        </p:nvSpPr>
        <p:spPr/>
        <p:txBody>
          <a:bodyPr/>
          <a:lstStyle/>
          <a:p>
            <a:pPr>
              <a:defRPr/>
            </a:pPr>
            <a:r>
              <a:rPr lang="en-GB" smtClean="0"/>
              <a:t>LHC Computing : Clouds and Agility</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67</a:t>
            </a:fld>
            <a:endParaRPr lang="en-US" dirty="0"/>
          </a:p>
        </p:txBody>
      </p:sp>
      <p:pic>
        <p:nvPicPr>
          <p:cNvPr id="7" name="Picture 6"/>
          <p:cNvPicPr>
            <a:picLocks noChangeAspect="1"/>
          </p:cNvPicPr>
          <p:nvPr/>
        </p:nvPicPr>
        <p:blipFill>
          <a:blip r:embed="rId2"/>
          <a:stretch>
            <a:fillRect/>
          </a:stretch>
        </p:blipFill>
        <p:spPr>
          <a:xfrm>
            <a:off x="533400" y="995363"/>
            <a:ext cx="5555673" cy="3481086"/>
          </a:xfrm>
          <a:prstGeom prst="rect">
            <a:avLst/>
          </a:prstGeom>
        </p:spPr>
      </p:pic>
      <p:sp>
        <p:nvSpPr>
          <p:cNvPr id="8" name="TextBox 7"/>
          <p:cNvSpPr txBox="1"/>
          <p:nvPr/>
        </p:nvSpPr>
        <p:spPr>
          <a:xfrm>
            <a:off x="6296891" y="1062990"/>
            <a:ext cx="2743200" cy="2585323"/>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Diverse community of contributors</a:t>
            </a:r>
          </a:p>
          <a:p>
            <a:pPr marL="285750" indent="-285750">
              <a:buFont typeface="Arial" panose="020B0604020202020204" pitchFamily="34" charset="0"/>
              <a:buChar char="•"/>
            </a:pPr>
            <a:r>
              <a:rPr lang="en-GB" sz="2400" dirty="0" smtClean="0"/>
              <a:t>Stable of increasing membership</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5752111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5" name="Slide Number Placeholder 4"/>
          <p:cNvSpPr>
            <a:spLocks noGrp="1"/>
          </p:cNvSpPr>
          <p:nvPr>
            <p:ph type="sldNum" sz="quarter" idx="12"/>
          </p:nvPr>
        </p:nvSpPr>
        <p:spPr/>
        <p:txBody>
          <a:bodyPr/>
          <a:lstStyle/>
          <a:p>
            <a:pPr>
              <a:defRPr/>
            </a:pPr>
            <a:fld id="{1A8AE7B5-37BF-4D14-BA54-2B935C1EB310}" type="slidenum">
              <a:rPr lang="en-US"/>
              <a:pPr>
                <a:defRPr/>
              </a:pPr>
              <a:t>68</a:t>
            </a:fld>
            <a:endParaRPr lang="en-US" dirty="0"/>
          </a:p>
        </p:txBody>
      </p:sp>
      <p:pic>
        <p:nvPicPr>
          <p:cNvPr id="604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 y="38100"/>
            <a:ext cx="698023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GB" smtClean="0"/>
              <a:t>LHC Computing : Clouds and Agility</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01/09/2014</a:t>
            </a:r>
            <a:endParaRPr lang="en-US" dirty="0"/>
          </a:p>
        </p:txBody>
      </p:sp>
      <p:sp>
        <p:nvSpPr>
          <p:cNvPr id="4" name="Slide Number Placeholder 3"/>
          <p:cNvSpPr>
            <a:spLocks noGrp="1"/>
          </p:cNvSpPr>
          <p:nvPr>
            <p:ph type="sldNum" sz="quarter" idx="12"/>
          </p:nvPr>
        </p:nvSpPr>
        <p:spPr/>
        <p:txBody>
          <a:bodyPr/>
          <a:lstStyle/>
          <a:p>
            <a:pPr>
              <a:defRPr/>
            </a:pPr>
            <a:fld id="{81DC4DC1-C072-41BD-BEE9-F71E8E1189E6}" type="slidenum">
              <a:rPr lang="en-US"/>
              <a:pPr>
                <a:defRPr/>
              </a:pPr>
              <a:t>69</a:t>
            </a:fld>
            <a:endParaRPr lang="en-US" dirty="0"/>
          </a:p>
        </p:txBody>
      </p:sp>
      <p:pic>
        <p:nvPicPr>
          <p:cNvPr id="21509" name="Picture 2" descr="flags"/>
          <p:cNvPicPr>
            <a:picLocks noChangeAspect="1" noChangeArrowheads="1"/>
          </p:cNvPicPr>
          <p:nvPr/>
        </p:nvPicPr>
        <p:blipFill>
          <a:blip r:embed="rId3">
            <a:lum bright="-2000" contrast="-2000"/>
            <a:extLst>
              <a:ext uri="{28A0092B-C50C-407E-A947-70E740481C1C}">
                <a14:useLocalDpi xmlns:a14="http://schemas.microsoft.com/office/drawing/2010/main" val="0"/>
              </a:ext>
            </a:extLst>
          </a:blip>
          <a:srcRect t="1666"/>
          <a:stretch>
            <a:fillRect/>
          </a:stretch>
        </p:blipFill>
        <p:spPr bwMode="auto">
          <a:xfrm>
            <a:off x="0" y="0"/>
            <a:ext cx="9144000"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1200150" y="0"/>
            <a:ext cx="6800850" cy="1428750"/>
          </a:xfrm>
          <a:prstGeom prst="rect">
            <a:avLst/>
          </a:prstGeom>
          <a:noFill/>
          <a:ln w="9525">
            <a:noFill/>
            <a:miter lim="800000"/>
            <a:headEnd/>
            <a:tailEnd/>
          </a:ln>
          <a:effectLst/>
        </p:spPr>
        <p:txBody>
          <a:bodyPr anchor="ctr"/>
          <a:lstStyle/>
          <a:p>
            <a:pPr eaLnBrk="1" fontAlgn="auto" hangingPunct="1">
              <a:spcBef>
                <a:spcPts val="0"/>
              </a:spcBef>
              <a:spcAft>
                <a:spcPts val="0"/>
              </a:spcAft>
              <a:defRPr/>
            </a:pPr>
            <a:r>
              <a:rPr lang="en-GB" sz="2700" dirty="0">
                <a:solidFill>
                  <a:srgbClr val="FFFF00"/>
                </a:solidFill>
                <a:effectLst>
                  <a:outerShdw blurRad="38100" dist="38100" dir="2700000">
                    <a:srgbClr val="000000"/>
                  </a:outerShdw>
                </a:effectLst>
                <a:latin typeface="+mn-lt"/>
              </a:rPr>
              <a:t>CERN was founded 1954: </a:t>
            </a:r>
            <a:r>
              <a:rPr lang="en-GB" sz="2100" dirty="0">
                <a:solidFill>
                  <a:srgbClr val="FFFF00"/>
                </a:solidFill>
                <a:effectLst>
                  <a:outerShdw blurRad="38100" dist="38100" dir="2700000">
                    <a:srgbClr val="000000"/>
                  </a:outerShdw>
                </a:effectLst>
                <a:latin typeface="+mn-lt"/>
              </a:rPr>
              <a:t>12 European States</a:t>
            </a:r>
          </a:p>
          <a:p>
            <a:pPr eaLnBrk="1" fontAlgn="auto" hangingPunct="1">
              <a:spcBef>
                <a:spcPts val="0"/>
              </a:spcBef>
              <a:spcAft>
                <a:spcPts val="0"/>
              </a:spcAft>
              <a:defRPr/>
            </a:pPr>
            <a:r>
              <a:rPr lang="en-GB" sz="2100" dirty="0">
                <a:solidFill>
                  <a:srgbClr val="FFFF00"/>
                </a:solidFill>
                <a:effectLst>
                  <a:outerShdw blurRad="38100" dist="38100" dir="2700000">
                    <a:srgbClr val="000000"/>
                  </a:outerShdw>
                </a:effectLst>
                <a:latin typeface="+mn-lt"/>
              </a:rPr>
              <a:t>	</a:t>
            </a:r>
            <a:r>
              <a:rPr lang="en-GB" sz="2100" dirty="0">
                <a:solidFill>
                  <a:schemeClr val="accent1"/>
                </a:solidFill>
                <a:effectLst>
                  <a:outerShdw blurRad="38100" dist="38100" dir="2700000">
                    <a:srgbClr val="000000"/>
                  </a:outerShdw>
                </a:effectLst>
                <a:latin typeface="+mn-lt"/>
              </a:rPr>
              <a:t>     “Science for Peace”</a:t>
            </a:r>
          </a:p>
          <a:p>
            <a:pPr eaLnBrk="1" fontAlgn="auto" hangingPunct="1">
              <a:spcBef>
                <a:spcPts val="0"/>
              </a:spcBef>
              <a:spcAft>
                <a:spcPts val="0"/>
              </a:spcAft>
              <a:defRPr/>
            </a:pPr>
            <a:endParaRPr lang="en-GB" sz="750" dirty="0">
              <a:solidFill>
                <a:srgbClr val="FFFF00"/>
              </a:solidFill>
              <a:effectLst>
                <a:outerShdw blurRad="38100" dist="38100" dir="2700000">
                  <a:srgbClr val="000000"/>
                </a:outerShdw>
              </a:effectLst>
              <a:latin typeface="+mn-lt"/>
            </a:endParaRPr>
          </a:p>
          <a:p>
            <a:pPr eaLnBrk="1" fontAlgn="auto" hangingPunct="1">
              <a:spcBef>
                <a:spcPts val="0"/>
              </a:spcBef>
              <a:spcAft>
                <a:spcPts val="0"/>
              </a:spcAft>
              <a:defRPr/>
            </a:pPr>
            <a:r>
              <a:rPr lang="en-GB" sz="2400" dirty="0">
                <a:solidFill>
                  <a:srgbClr val="FFFF00"/>
                </a:solidFill>
                <a:effectLst>
                  <a:outerShdw blurRad="38100" dist="38100" dir="2700000">
                    <a:srgbClr val="000000"/>
                  </a:outerShdw>
                </a:effectLst>
                <a:latin typeface="+mn-lt"/>
              </a:rPr>
              <a:t>Today: </a:t>
            </a:r>
            <a:r>
              <a:rPr lang="en-GB" sz="2400" dirty="0" smtClean="0">
                <a:solidFill>
                  <a:srgbClr val="FFFF00"/>
                </a:solidFill>
                <a:effectLst>
                  <a:outerShdw blurRad="38100" dist="38100" dir="2700000">
                    <a:srgbClr val="000000"/>
                  </a:outerShdw>
                </a:effectLst>
                <a:latin typeface="+mn-lt"/>
              </a:rPr>
              <a:t>21 </a:t>
            </a:r>
            <a:r>
              <a:rPr lang="en-GB" sz="2400" dirty="0">
                <a:solidFill>
                  <a:srgbClr val="FFFF00"/>
                </a:solidFill>
                <a:effectLst>
                  <a:outerShdw blurRad="38100" dist="38100" dir="2700000">
                    <a:srgbClr val="000000"/>
                  </a:outerShdw>
                </a:effectLst>
                <a:latin typeface="+mn-lt"/>
              </a:rPr>
              <a:t>Member States</a:t>
            </a:r>
            <a:endParaRPr lang="en-GB" sz="2400" dirty="0">
              <a:solidFill>
                <a:schemeClr val="tx2"/>
              </a:solidFill>
              <a:effectLst>
                <a:outerShdw blurRad="38100" dist="38100" dir="2700000">
                  <a:srgbClr val="000000"/>
                </a:outerShdw>
              </a:effectLst>
              <a:latin typeface="+mn-lt"/>
            </a:endParaRPr>
          </a:p>
        </p:txBody>
      </p:sp>
      <p:sp>
        <p:nvSpPr>
          <p:cNvPr id="7" name="Rectangle 5"/>
          <p:cNvSpPr txBox="1">
            <a:spLocks noChangeArrowheads="1"/>
          </p:cNvSpPr>
          <p:nvPr/>
        </p:nvSpPr>
        <p:spPr bwMode="auto">
          <a:xfrm>
            <a:off x="3378200" y="2473325"/>
            <a:ext cx="5751513" cy="2159000"/>
          </a:xfrm>
          <a:prstGeom prst="rect">
            <a:avLst/>
          </a:prstGeom>
          <a:gradFill rotWithShape="1">
            <a:gsLst>
              <a:gs pos="0">
                <a:srgbClr val="235D81">
                  <a:alpha val="70000"/>
                </a:srgbClr>
              </a:gs>
              <a:gs pos="100000">
                <a:srgbClr val="4F81BD">
                  <a:alpha val="67000"/>
                </a:srgbClr>
              </a:gs>
            </a:gsLst>
            <a:lin ang="5400000" scaled="1"/>
          </a:gradFill>
          <a:ln w="9525">
            <a:noFill/>
            <a:miter lim="800000"/>
            <a:headEnd/>
            <a:tailEnd/>
          </a:ln>
          <a:effectLst>
            <a:outerShdw blurRad="38100" dist="38099" dir="2700000" algn="ctr" rotWithShape="0">
              <a:srgbClr val="000000"/>
            </a:outerShdw>
          </a:effectLst>
        </p:spPr>
        <p:txBody>
          <a:bodyPr/>
          <a:lstStyle/>
          <a:p>
            <a:pPr marL="64294" eaLnBrk="1" fontAlgn="auto" hangingPunct="1">
              <a:lnSpc>
                <a:spcPct val="90000"/>
              </a:lnSpc>
              <a:spcBef>
                <a:spcPct val="20000"/>
              </a:spcBef>
              <a:spcAft>
                <a:spcPts val="0"/>
              </a:spcAft>
              <a:buSzPct val="65000"/>
              <a:defRPr/>
            </a:pPr>
            <a:r>
              <a:rPr lang="en-GB" sz="1350" dirty="0">
                <a:solidFill>
                  <a:srgbClr val="FFFF00"/>
                </a:solidFill>
                <a:effectLst>
                  <a:outerShdw blurRad="38100" dist="38100" dir="2700000" algn="tl">
                    <a:srgbClr val="000000">
                      <a:alpha val="43137"/>
                    </a:srgbClr>
                  </a:outerShdw>
                </a:effectLst>
                <a:latin typeface="+mn-lt"/>
              </a:rPr>
              <a:t>Member States:</a:t>
            </a:r>
            <a:r>
              <a:rPr lang="en-GB" sz="1350" dirty="0">
                <a:effectLst>
                  <a:outerShdw blurRad="38100" dist="38100" dir="2700000" algn="tl">
                    <a:srgbClr val="000000">
                      <a:alpha val="43137"/>
                    </a:srgbClr>
                  </a:outerShdw>
                </a:effectLst>
                <a:latin typeface="+mn-lt"/>
              </a:rPr>
              <a:t> </a:t>
            </a:r>
            <a:r>
              <a:rPr lang="en-GB" sz="1200" dirty="0">
                <a:solidFill>
                  <a:srgbClr val="FFFFFF"/>
                </a:solidFill>
                <a:effectLst>
                  <a:outerShdw blurRad="38100" dist="38100" dir="2700000" algn="tl">
                    <a:srgbClr val="000000">
                      <a:alpha val="43137"/>
                    </a:srgbClr>
                  </a:outerShdw>
                </a:effectLst>
                <a:latin typeface="+mn-lt"/>
              </a:rPr>
              <a:t>Austria, Belgium, Bulgaria, the Czech Republic, Denmark, Finland, France, Germany, Greece, Hungary, </a:t>
            </a:r>
            <a:r>
              <a:rPr lang="en-GB" sz="1200" dirty="0" smtClean="0">
                <a:solidFill>
                  <a:srgbClr val="FFFFFF"/>
                </a:solidFill>
                <a:effectLst>
                  <a:outerShdw blurRad="38100" dist="38100" dir="2700000" algn="tl">
                    <a:srgbClr val="000000">
                      <a:alpha val="43137"/>
                    </a:srgbClr>
                  </a:outerShdw>
                </a:effectLst>
                <a:latin typeface="+mn-lt"/>
              </a:rPr>
              <a:t>Israel, Italy</a:t>
            </a:r>
            <a:r>
              <a:rPr lang="en-GB" sz="1200" dirty="0">
                <a:solidFill>
                  <a:srgbClr val="FFFFFF"/>
                </a:solidFill>
                <a:effectLst>
                  <a:outerShdw blurRad="38100" dist="38100" dir="2700000" algn="tl">
                    <a:srgbClr val="000000">
                      <a:alpha val="43137"/>
                    </a:srgbClr>
                  </a:outerShdw>
                </a:effectLst>
                <a:latin typeface="+mn-lt"/>
              </a:rPr>
              <a:t>, the Netherlands, Norway, Poland, Portugal, Slovakia, Spain, Sweden, Switzerland and </a:t>
            </a:r>
            <a:br>
              <a:rPr lang="en-GB" sz="1200" dirty="0">
                <a:solidFill>
                  <a:srgbClr val="FFFFFF"/>
                </a:solidFill>
                <a:effectLst>
                  <a:outerShdw blurRad="38100" dist="38100" dir="2700000" algn="tl">
                    <a:srgbClr val="000000">
                      <a:alpha val="43137"/>
                    </a:srgbClr>
                  </a:outerShdw>
                </a:effectLst>
                <a:latin typeface="+mn-lt"/>
              </a:rPr>
            </a:br>
            <a:r>
              <a:rPr lang="en-GB" sz="1200" dirty="0">
                <a:solidFill>
                  <a:srgbClr val="FFFFFF"/>
                </a:solidFill>
                <a:effectLst>
                  <a:outerShdw blurRad="38100" dist="38100" dir="2700000" algn="tl">
                    <a:srgbClr val="000000">
                      <a:alpha val="43137"/>
                    </a:srgbClr>
                  </a:outerShdw>
                </a:effectLst>
                <a:latin typeface="+mn-lt"/>
              </a:rPr>
              <a:t>the United Kingdom </a:t>
            </a:r>
          </a:p>
          <a:p>
            <a:pPr marL="64294" eaLnBrk="1" fontAlgn="auto" hangingPunct="1">
              <a:lnSpc>
                <a:spcPct val="90000"/>
              </a:lnSpc>
              <a:spcBef>
                <a:spcPct val="20000"/>
              </a:spcBef>
              <a:spcAft>
                <a:spcPts val="0"/>
              </a:spcAft>
              <a:buSzPct val="65000"/>
              <a:defRPr/>
            </a:pPr>
            <a:r>
              <a:rPr lang="en-GB" sz="1350" dirty="0">
                <a:solidFill>
                  <a:srgbClr val="FFFF00"/>
                </a:solidFill>
                <a:effectLst>
                  <a:outerShdw blurRad="38100" dist="38100" dir="2700000" algn="tl">
                    <a:srgbClr val="000000">
                      <a:alpha val="43137"/>
                    </a:srgbClr>
                  </a:outerShdw>
                </a:effectLst>
                <a:latin typeface="+mn-lt"/>
              </a:rPr>
              <a:t>Candidate for Accession: </a:t>
            </a:r>
            <a:r>
              <a:rPr lang="en-GB" sz="1200" dirty="0">
                <a:solidFill>
                  <a:srgbClr val="FFFFFF"/>
                </a:solidFill>
                <a:effectLst>
                  <a:outerShdw blurRad="38100" dist="38100" dir="2700000" algn="tl">
                    <a:srgbClr val="000000">
                      <a:alpha val="43137"/>
                    </a:srgbClr>
                  </a:outerShdw>
                </a:effectLst>
                <a:latin typeface="+mn-lt"/>
              </a:rPr>
              <a:t>Romania</a:t>
            </a:r>
          </a:p>
          <a:p>
            <a:pPr marL="64294" eaLnBrk="1" fontAlgn="auto" hangingPunct="1">
              <a:lnSpc>
                <a:spcPct val="90000"/>
              </a:lnSpc>
              <a:spcBef>
                <a:spcPct val="20000"/>
              </a:spcBef>
              <a:spcAft>
                <a:spcPts val="0"/>
              </a:spcAft>
              <a:buSzPct val="65000"/>
              <a:defRPr/>
            </a:pPr>
            <a:r>
              <a:rPr lang="en-US" sz="1350" dirty="0">
                <a:solidFill>
                  <a:srgbClr val="FFFF00"/>
                </a:solidFill>
                <a:effectLst>
                  <a:outerShdw blurRad="38100" dist="38100" dir="2700000" algn="tl">
                    <a:srgbClr val="000000">
                      <a:alpha val="43137"/>
                    </a:srgbClr>
                  </a:outerShdw>
                </a:effectLst>
                <a:latin typeface="+mn-lt"/>
              </a:rPr>
              <a:t>Associate Members in Pre-Stage to </a:t>
            </a:r>
            <a:r>
              <a:rPr lang="en-US" sz="1350" dirty="0" smtClean="0">
                <a:solidFill>
                  <a:srgbClr val="FFFF00"/>
                </a:solidFill>
                <a:effectLst>
                  <a:outerShdw blurRad="38100" dist="38100" dir="2700000" algn="tl">
                    <a:srgbClr val="000000">
                      <a:alpha val="43137"/>
                    </a:srgbClr>
                  </a:outerShdw>
                </a:effectLst>
                <a:latin typeface="+mn-lt"/>
              </a:rPr>
              <a:t>Membership: </a:t>
            </a:r>
            <a:r>
              <a:rPr lang="en-US" sz="1200" dirty="0" smtClean="0">
                <a:solidFill>
                  <a:schemeClr val="bg1"/>
                </a:solidFill>
                <a:effectLst>
                  <a:outerShdw blurRad="38100" dist="38100" dir="2700000" algn="tl">
                    <a:srgbClr val="000000">
                      <a:alpha val="43137"/>
                    </a:srgbClr>
                  </a:outerShdw>
                </a:effectLst>
                <a:latin typeface="+mn-lt"/>
              </a:rPr>
              <a:t>Serbia</a:t>
            </a:r>
            <a:endParaRPr lang="en-US" sz="1200" dirty="0">
              <a:solidFill>
                <a:schemeClr val="bg1"/>
              </a:solidFill>
              <a:effectLst>
                <a:outerShdw blurRad="38100" dist="38100" dir="2700000" algn="tl">
                  <a:srgbClr val="000000">
                    <a:alpha val="43137"/>
                  </a:srgbClr>
                </a:outerShdw>
              </a:effectLst>
              <a:latin typeface="+mn-lt"/>
            </a:endParaRPr>
          </a:p>
          <a:p>
            <a:pPr marL="64294" eaLnBrk="1" fontAlgn="auto" hangingPunct="1">
              <a:lnSpc>
                <a:spcPct val="90000"/>
              </a:lnSpc>
              <a:spcBef>
                <a:spcPct val="20000"/>
              </a:spcBef>
              <a:spcAft>
                <a:spcPts val="0"/>
              </a:spcAft>
              <a:buSzPct val="65000"/>
              <a:defRPr/>
            </a:pPr>
            <a:r>
              <a:rPr lang="en-US" sz="1350" dirty="0">
                <a:solidFill>
                  <a:srgbClr val="FFFF00"/>
                </a:solidFill>
                <a:effectLst>
                  <a:outerShdw blurRad="38100" dist="38100" dir="2700000" algn="tl">
                    <a:srgbClr val="000000">
                      <a:alpha val="43137"/>
                    </a:srgbClr>
                  </a:outerShdw>
                </a:effectLst>
                <a:latin typeface="+mn-lt"/>
              </a:rPr>
              <a:t>Applicant States for Membership or Associate Membership:</a:t>
            </a:r>
            <a:br>
              <a:rPr lang="en-US" sz="1350" dirty="0">
                <a:solidFill>
                  <a:srgbClr val="FFFF00"/>
                </a:solidFill>
                <a:effectLst>
                  <a:outerShdw blurRad="38100" dist="38100" dir="2700000" algn="tl">
                    <a:srgbClr val="000000">
                      <a:alpha val="43137"/>
                    </a:srgbClr>
                  </a:outerShdw>
                </a:effectLst>
                <a:latin typeface="+mn-lt"/>
              </a:rPr>
            </a:br>
            <a:r>
              <a:rPr lang="en-US" sz="1200" dirty="0">
                <a:solidFill>
                  <a:schemeClr val="accent1"/>
                </a:solidFill>
                <a:effectLst>
                  <a:outerShdw blurRad="38100" dist="38100" dir="2700000" algn="tl">
                    <a:srgbClr val="000000">
                      <a:alpha val="43137"/>
                    </a:srgbClr>
                  </a:outerShdw>
                </a:effectLst>
                <a:latin typeface="+mn-lt"/>
              </a:rPr>
              <a:t>Brazil, Cyprus (awaiting ratification), Pakistan, Russia, Slovenia, Turkey, Ukraine </a:t>
            </a:r>
            <a:endParaRPr lang="en-GB" sz="1200" dirty="0">
              <a:solidFill>
                <a:schemeClr val="accent1"/>
              </a:solidFill>
              <a:effectLst>
                <a:outerShdw blurRad="38100" dist="38100" dir="2700000" algn="tl">
                  <a:srgbClr val="000000">
                    <a:alpha val="43137"/>
                  </a:srgbClr>
                </a:outerShdw>
              </a:effectLst>
              <a:latin typeface="+mn-lt"/>
            </a:endParaRPr>
          </a:p>
          <a:p>
            <a:pPr marL="64294" eaLnBrk="1" fontAlgn="auto" hangingPunct="1">
              <a:lnSpc>
                <a:spcPct val="90000"/>
              </a:lnSpc>
              <a:spcBef>
                <a:spcPct val="20000"/>
              </a:spcBef>
              <a:spcAft>
                <a:spcPts val="0"/>
              </a:spcAft>
              <a:buSzPct val="65000"/>
              <a:defRPr/>
            </a:pPr>
            <a:r>
              <a:rPr lang="en-GB" sz="1350" dirty="0">
                <a:solidFill>
                  <a:srgbClr val="FFFF00"/>
                </a:solidFill>
                <a:effectLst>
                  <a:outerShdw blurRad="38100" dist="38100" dir="2700000" algn="tl">
                    <a:srgbClr val="000000">
                      <a:alpha val="43137"/>
                    </a:srgbClr>
                  </a:outerShdw>
                </a:effectLst>
                <a:latin typeface="+mn-lt"/>
              </a:rPr>
              <a:t>Observers to Council:</a:t>
            </a:r>
            <a:r>
              <a:rPr lang="en-GB" sz="1350" dirty="0">
                <a:effectLst>
                  <a:outerShdw blurRad="38100" dist="38100" dir="2700000" algn="tl">
                    <a:srgbClr val="000000">
                      <a:alpha val="43137"/>
                    </a:srgbClr>
                  </a:outerShdw>
                </a:effectLst>
                <a:latin typeface="+mn-lt"/>
              </a:rPr>
              <a:t> </a:t>
            </a:r>
            <a:r>
              <a:rPr lang="en-GB" sz="1200" dirty="0">
                <a:solidFill>
                  <a:srgbClr val="FFFFFF"/>
                </a:solidFill>
                <a:effectLst>
                  <a:outerShdw blurRad="38100" dist="38100" dir="2700000" algn="tl">
                    <a:srgbClr val="000000">
                      <a:alpha val="43137"/>
                    </a:srgbClr>
                  </a:outerShdw>
                </a:effectLst>
                <a:latin typeface="+mn-lt"/>
              </a:rPr>
              <a:t>India, Japan, Russia, Turkey, United States of America; European Commission and UNESCO </a:t>
            </a:r>
          </a:p>
        </p:txBody>
      </p:sp>
      <p:sp>
        <p:nvSpPr>
          <p:cNvPr id="8" name="Rectangle 4"/>
          <p:cNvSpPr txBox="1">
            <a:spLocks noChangeArrowheads="1"/>
          </p:cNvSpPr>
          <p:nvPr/>
        </p:nvSpPr>
        <p:spPr bwMode="auto">
          <a:xfrm>
            <a:off x="57150" y="1516063"/>
            <a:ext cx="2857500" cy="1028700"/>
          </a:xfrm>
          <a:prstGeom prst="rect">
            <a:avLst/>
          </a:prstGeom>
          <a:gradFill rotWithShape="1">
            <a:gsLst>
              <a:gs pos="0">
                <a:schemeClr val="accent2">
                  <a:alpha val="70000"/>
                </a:schemeClr>
              </a:gs>
              <a:gs pos="100000">
                <a:srgbClr val="4F81BD">
                  <a:alpha val="67000"/>
                </a:srgbClr>
              </a:gs>
            </a:gsLst>
            <a:lin ang="5400000" scaled="1"/>
          </a:gradFill>
          <a:ln w="9525">
            <a:noFill/>
            <a:miter lim="800000"/>
            <a:headEnd/>
            <a:tailEnd/>
          </a:ln>
          <a:effectLst>
            <a:outerShdw blurRad="38100" dist="38099" dir="2700000" algn="ctr" rotWithShape="0">
              <a:srgbClr val="000000"/>
            </a:outerShdw>
          </a:effectLst>
        </p:spPr>
        <p:txBody>
          <a:bodyPr/>
          <a:lstStyle/>
          <a:p>
            <a:pPr marL="128588" indent="-128588" eaLnBrk="1" fontAlgn="auto" hangingPunct="1">
              <a:lnSpc>
                <a:spcPct val="80000"/>
              </a:lnSpc>
              <a:spcBef>
                <a:spcPct val="20000"/>
              </a:spcBef>
              <a:spcAft>
                <a:spcPts val="0"/>
              </a:spcAft>
              <a:buSzPct val="65000"/>
              <a:defRPr/>
            </a:pPr>
            <a:r>
              <a:rPr lang="en-GB" sz="1500" dirty="0">
                <a:solidFill>
                  <a:schemeClr val="bg1"/>
                </a:solidFill>
                <a:effectLst>
                  <a:outerShdw blurRad="50800" dist="38100" dir="2700000">
                    <a:srgbClr val="000000"/>
                  </a:outerShdw>
                </a:effectLst>
                <a:latin typeface="+mn-lt"/>
              </a:rPr>
              <a:t>  ~ 2,300 staff</a:t>
            </a:r>
          </a:p>
          <a:p>
            <a:pPr marL="128588" indent="-128588" eaLnBrk="1" fontAlgn="auto" hangingPunct="1">
              <a:lnSpc>
                <a:spcPct val="80000"/>
              </a:lnSpc>
              <a:spcBef>
                <a:spcPct val="20000"/>
              </a:spcBef>
              <a:spcAft>
                <a:spcPts val="0"/>
              </a:spcAft>
              <a:buSzPct val="65000"/>
              <a:defRPr/>
            </a:pPr>
            <a:r>
              <a:rPr lang="en-GB" sz="1500" dirty="0">
                <a:solidFill>
                  <a:schemeClr val="bg1"/>
                </a:solidFill>
                <a:effectLst>
                  <a:outerShdw blurRad="50800" dist="38100" dir="2700000">
                    <a:srgbClr val="000000"/>
                  </a:outerShdw>
                </a:effectLst>
                <a:latin typeface="+mn-lt"/>
              </a:rPr>
              <a:t>  ~ 1,000 other paid personnel</a:t>
            </a:r>
          </a:p>
          <a:p>
            <a:pPr marL="128588" indent="-128588" eaLnBrk="1" fontAlgn="auto" hangingPunct="1">
              <a:lnSpc>
                <a:spcPct val="80000"/>
              </a:lnSpc>
              <a:spcBef>
                <a:spcPct val="20000"/>
              </a:spcBef>
              <a:spcAft>
                <a:spcPts val="0"/>
              </a:spcAft>
              <a:buSzPct val="65000"/>
              <a:defRPr/>
            </a:pPr>
            <a:r>
              <a:rPr lang="en-GB" sz="1500" dirty="0">
                <a:solidFill>
                  <a:schemeClr val="bg1"/>
                </a:solidFill>
                <a:effectLst>
                  <a:outerShdw blurRad="50800" dist="38100" dir="2700000">
                    <a:srgbClr val="000000"/>
                  </a:outerShdw>
                </a:effectLst>
                <a:latin typeface="+mn-lt"/>
              </a:rPr>
              <a:t>  &gt; 11,000 users</a:t>
            </a:r>
          </a:p>
          <a:p>
            <a:pPr marL="128588" indent="-128588" eaLnBrk="1" fontAlgn="auto" hangingPunct="1">
              <a:spcBef>
                <a:spcPct val="20000"/>
              </a:spcBef>
              <a:spcAft>
                <a:spcPts val="0"/>
              </a:spcAft>
              <a:buSzPct val="65000"/>
              <a:defRPr/>
            </a:pPr>
            <a:r>
              <a:rPr lang="en-GB" sz="1500" dirty="0">
                <a:solidFill>
                  <a:schemeClr val="bg1"/>
                </a:solidFill>
                <a:effectLst>
                  <a:outerShdw blurRad="50800" dist="38100" dir="2700000">
                    <a:srgbClr val="000000"/>
                  </a:outerShdw>
                </a:effectLst>
                <a:latin typeface="+mn-lt"/>
              </a:rPr>
              <a:t>  Budget (2013) ~1,000 MCHF</a:t>
            </a:r>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4157708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01/09/2014</a:t>
            </a:r>
            <a:endParaRPr lang="en-US" dirty="0"/>
          </a:p>
        </p:txBody>
      </p:sp>
      <p:sp>
        <p:nvSpPr>
          <p:cNvPr id="4" name="Footer Placeholder 3"/>
          <p:cNvSpPr>
            <a:spLocks noGrp="1"/>
          </p:cNvSpPr>
          <p:nvPr>
            <p:ph type="ftr" sz="quarter" idx="11"/>
          </p:nvPr>
        </p:nvSpPr>
        <p:spPr/>
        <p:txBody>
          <a:bodyPr/>
          <a:lstStyle/>
          <a:p>
            <a:pPr>
              <a:defRPr/>
            </a:pPr>
            <a:r>
              <a:rPr lang="en-GB" smtClean="0"/>
              <a:t>LHC Computing : Clouds and Agility</a:t>
            </a:r>
            <a:endParaRPr lang="en-US" dirty="0"/>
          </a:p>
        </p:txBody>
      </p:sp>
      <p:sp>
        <p:nvSpPr>
          <p:cNvPr id="5" name="Slide Number Placeholder 4"/>
          <p:cNvSpPr>
            <a:spLocks noGrp="1"/>
          </p:cNvSpPr>
          <p:nvPr>
            <p:ph type="sldNum" sz="quarter" idx="12"/>
          </p:nvPr>
        </p:nvSpPr>
        <p:spPr/>
        <p:txBody>
          <a:bodyPr/>
          <a:lstStyle/>
          <a:p>
            <a:pPr>
              <a:defRPr/>
            </a:pPr>
            <a:fld id="{9A4666B5-AFDD-451B-ADC4-5E7EF5C485FE}" type="slidenum">
              <a:rPr lang="en-US" smtClean="0"/>
              <a:pPr>
                <a:defRPr/>
              </a:pPr>
              <a:t>7</a:t>
            </a:fld>
            <a:endParaRPr lang="en-US" dirty="0"/>
          </a:p>
        </p:txBody>
      </p:sp>
      <p:pic>
        <p:nvPicPr>
          <p:cNvPr id="6" name="Picture 5" descr="World_users_by_Inst_2014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464" y="35512"/>
            <a:ext cx="6678196" cy="4606719"/>
          </a:xfrm>
          <a:prstGeom prst="rect">
            <a:avLst/>
          </a:prstGeom>
        </p:spPr>
      </p:pic>
    </p:spTree>
    <p:extLst>
      <p:ext uri="{BB962C8B-B14F-4D97-AF65-F5344CB8AC3E}">
        <p14:creationId xmlns:p14="http://schemas.microsoft.com/office/powerpoint/2010/main" val="33611335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7470775" cy="857250"/>
          </a:xfrm>
        </p:spPr>
        <p:txBody>
          <a:bodyPr>
            <a:normAutofit fontScale="90000"/>
          </a:bodyPr>
          <a:lstStyle/>
          <a:p>
            <a:pPr algn="ctr" eaLnBrk="1" fontAlgn="auto" hangingPunct="1">
              <a:spcAft>
                <a:spcPts val="0"/>
              </a:spcAft>
              <a:defRPr/>
            </a:pPr>
            <a:r>
              <a:rPr lang="en-GB" dirty="0" smtClean="0"/>
              <a:t>What are the Origins of Mass ?</a:t>
            </a:r>
            <a:endParaRPr lang="en-GB" dirty="0"/>
          </a:p>
        </p:txBody>
      </p:sp>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5" name="Slide Number Placeholder 4"/>
          <p:cNvSpPr>
            <a:spLocks noGrp="1"/>
          </p:cNvSpPr>
          <p:nvPr>
            <p:ph type="sldNum" sz="quarter" idx="12"/>
          </p:nvPr>
        </p:nvSpPr>
        <p:spPr/>
        <p:txBody>
          <a:bodyPr/>
          <a:lstStyle/>
          <a:p>
            <a:pPr>
              <a:defRPr/>
            </a:pPr>
            <a:fld id="{56648B33-6911-4EF9-82B6-A4F8B98EB862}" type="slidenum">
              <a:rPr lang="en-US"/>
              <a:pPr>
                <a:defRPr/>
              </a:pPr>
              <a:t>70</a:t>
            </a:fld>
            <a:endParaRPr lang="en-US" dirty="0"/>
          </a:p>
        </p:txBody>
      </p:sp>
      <p:pic>
        <p:nvPicPr>
          <p:cNvPr id="6" name="Picture 5" descr="Screen shot 2011-02-14 at 10.47.11.png"/>
          <p:cNvPicPr>
            <a:picLocks noChangeAspect="1"/>
          </p:cNvPicPr>
          <p:nvPr/>
        </p:nvPicPr>
        <p:blipFill>
          <a:blip r:embed="rId3"/>
          <a:stretch>
            <a:fillRect/>
          </a:stretch>
        </p:blipFill>
        <p:spPr>
          <a:xfrm>
            <a:off x="2016125" y="936625"/>
            <a:ext cx="4822825" cy="3594100"/>
          </a:xfrm>
          <a:prstGeom prst="rect">
            <a:avLst/>
          </a:prstGeom>
          <a:effectLst>
            <a:outerShdw blurRad="38100" dist="38100" dir="2700000">
              <a:srgbClr val="000000"/>
            </a:outerShdw>
          </a:effectLst>
        </p:spPr>
      </p:pic>
      <p:sp>
        <p:nvSpPr>
          <p:cNvPr id="7" name="Footer Placeholder 6"/>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37971762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7470775" cy="857250"/>
          </a:xfrm>
        </p:spPr>
        <p:txBody>
          <a:bodyPr>
            <a:normAutofit fontScale="90000"/>
          </a:bodyPr>
          <a:lstStyle/>
          <a:p>
            <a:pPr algn="ctr" eaLnBrk="1" fontAlgn="auto" hangingPunct="1">
              <a:spcAft>
                <a:spcPts val="0"/>
              </a:spcAft>
              <a:defRPr/>
            </a:pPr>
            <a:r>
              <a:rPr lang="en-GB" dirty="0" smtClean="0"/>
              <a:t>Matter/Anti Matter Symmetric?</a:t>
            </a:r>
            <a:endParaRPr lang="en-GB" dirty="0"/>
          </a:p>
        </p:txBody>
      </p:sp>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5" name="Slide Number Placeholder 4"/>
          <p:cNvSpPr>
            <a:spLocks noGrp="1"/>
          </p:cNvSpPr>
          <p:nvPr>
            <p:ph type="sldNum" sz="quarter" idx="12"/>
          </p:nvPr>
        </p:nvSpPr>
        <p:spPr/>
        <p:txBody>
          <a:bodyPr/>
          <a:lstStyle/>
          <a:p>
            <a:pPr>
              <a:defRPr/>
            </a:pPr>
            <a:fld id="{8BCC459A-EF3E-43DB-B1A4-D3E88C89D9A5}" type="slidenum">
              <a:rPr lang="en-US"/>
              <a:pPr>
                <a:defRPr/>
              </a:pPr>
              <a:t>71</a:t>
            </a:fld>
            <a:endParaRPr lang="en-US" dirty="0"/>
          </a:p>
        </p:txBody>
      </p:sp>
      <p:grpSp>
        <p:nvGrpSpPr>
          <p:cNvPr id="25606" name="Group 5"/>
          <p:cNvGrpSpPr>
            <a:grpSpLocks/>
          </p:cNvGrpSpPr>
          <p:nvPr/>
        </p:nvGrpSpPr>
        <p:grpSpPr bwMode="auto">
          <a:xfrm>
            <a:off x="1239838" y="1063625"/>
            <a:ext cx="6169025" cy="3525838"/>
            <a:chOff x="81407" y="1583157"/>
            <a:chExt cx="9316969" cy="5040000"/>
          </a:xfrm>
        </p:grpSpPr>
        <p:pic>
          <p:nvPicPr>
            <p:cNvPr id="25607" name="Picture 6" descr="Spiral-Galaxy-M81.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1407" y="1583157"/>
              <a:ext cx="468000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piral-Galaxy-M81.jpg"/>
            <p:cNvPicPr preferRelativeResize="0">
              <a:picLocks/>
            </p:cNvPicPr>
            <p:nvPr/>
          </p:nvPicPr>
          <p:blipFill>
            <a:blip r:embed="rId4" cstate="email">
              <a:extLst>
                <a:ext uri="{28A0092B-C50C-407E-A947-70E740481C1C}">
                  <a14:useLocalDpi xmlns:a14="http://schemas.microsoft.com/office/drawing/2010/main" val="0"/>
                </a:ext>
              </a:extLst>
            </a:blip>
            <a:stretch>
              <a:fillRect/>
            </a:stretch>
          </p:blipFill>
          <p:spPr>
            <a:xfrm>
              <a:off x="4675657" y="1583157"/>
              <a:ext cx="4722719" cy="5040000"/>
            </a:xfrm>
            <a:prstGeom prst="rect">
              <a:avLst/>
            </a:prstGeom>
            <a:effectLst/>
            <a:scene3d>
              <a:camera prst="orthographicFront">
                <a:rot lat="10800000" lon="0" rev="0"/>
              </a:camera>
              <a:lightRig rig="threePt" dir="t"/>
            </a:scene3d>
          </p:spPr>
        </p:pic>
      </p:grpSp>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22274279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7470775" cy="857250"/>
          </a:xfrm>
        </p:spPr>
        <p:txBody>
          <a:bodyPr>
            <a:normAutofit fontScale="90000"/>
          </a:bodyPr>
          <a:lstStyle/>
          <a:p>
            <a:pPr eaLnBrk="1" fontAlgn="auto" hangingPunct="1">
              <a:spcAft>
                <a:spcPts val="0"/>
              </a:spcAft>
              <a:defRPr/>
            </a:pPr>
            <a:r>
              <a:rPr lang="en-GB" dirty="0" smtClean="0"/>
              <a:t>Where is 95% of the Universe?</a:t>
            </a:r>
            <a:endParaRPr lang="en-GB" dirty="0"/>
          </a:p>
        </p:txBody>
      </p:sp>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5" name="Slide Number Placeholder 4"/>
          <p:cNvSpPr>
            <a:spLocks noGrp="1"/>
          </p:cNvSpPr>
          <p:nvPr>
            <p:ph type="sldNum" sz="quarter" idx="12"/>
          </p:nvPr>
        </p:nvSpPr>
        <p:spPr/>
        <p:txBody>
          <a:bodyPr/>
          <a:lstStyle/>
          <a:p>
            <a:pPr>
              <a:defRPr/>
            </a:pPr>
            <a:fld id="{4DEDE069-8517-4AB8-AF99-936FB8BBEEA4}" type="slidenum">
              <a:rPr lang="en-US"/>
              <a:pPr>
                <a:defRPr/>
              </a:pPr>
              <a:t>72</a:t>
            </a:fld>
            <a:endParaRPr lang="en-US" dirty="0"/>
          </a:p>
        </p:txBody>
      </p:sp>
      <p:pic>
        <p:nvPicPr>
          <p:cNvPr id="27654" name="Picture 15" descr="121226_NewPieCharts720.png"/>
          <p:cNvPicPr>
            <a:picLocks noChangeAspect="1"/>
          </p:cNvPicPr>
          <p:nvPr/>
        </p:nvPicPr>
        <p:blipFill>
          <a:blip r:embed="rId3">
            <a:extLst>
              <a:ext uri="{28A0092B-C50C-407E-A947-70E740481C1C}">
                <a14:useLocalDpi xmlns:a14="http://schemas.microsoft.com/office/drawing/2010/main" val="0"/>
              </a:ext>
            </a:extLst>
          </a:blip>
          <a:srcRect b="10432"/>
          <a:stretch>
            <a:fillRect/>
          </a:stretch>
        </p:blipFill>
        <p:spPr bwMode="auto">
          <a:xfrm>
            <a:off x="4330700" y="1074738"/>
            <a:ext cx="4806950"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6" descr="101080_7yrFullSky_WMAP_2048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463" y="1558925"/>
            <a:ext cx="39973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16418960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5" name="Slide Number Placeholder 4"/>
          <p:cNvSpPr>
            <a:spLocks noGrp="1"/>
          </p:cNvSpPr>
          <p:nvPr>
            <p:ph type="sldNum" sz="quarter" idx="12"/>
          </p:nvPr>
        </p:nvSpPr>
        <p:spPr/>
        <p:txBody>
          <a:bodyPr/>
          <a:lstStyle/>
          <a:p>
            <a:pPr>
              <a:defRPr/>
            </a:pPr>
            <a:fld id="{AAEF9F42-ACF9-41D9-AFCD-A2C2F87E0F3C}" type="slidenum">
              <a:rPr lang="en-US"/>
              <a:pPr>
                <a:defRPr/>
              </a:pPr>
              <a:t>73</a:t>
            </a:fld>
            <a:endParaRPr lang="en-US" dirty="0"/>
          </a:p>
        </p:txBody>
      </p:sp>
      <p:pic>
        <p:nvPicPr>
          <p:cNvPr id="6" name="Picture 5" descr="0807031_01-A4-at-144-dpi.jpg"/>
          <p:cNvPicPr>
            <a:picLocks noChangeAspect="1"/>
          </p:cNvPicPr>
          <p:nvPr/>
        </p:nvPicPr>
        <p:blipFill>
          <a:blip r:embed="rId3">
            <a:lum bright="-2000" contrast="2000"/>
          </a:blip>
          <a:stretch>
            <a:fillRect/>
          </a:stretch>
        </p:blipFill>
        <p:spPr>
          <a:xfrm>
            <a:off x="1423887" y="25206"/>
            <a:ext cx="6117812" cy="4588358"/>
          </a:xfrm>
          <a:prstGeom prst="rect">
            <a:avLst/>
          </a:prstGeom>
          <a:effectLst>
            <a:innerShdw blurRad="38100" dist="50800" dir="2700000">
              <a:prstClr val="black"/>
            </a:innerShdw>
          </a:effectLst>
        </p:spPr>
      </p:pic>
      <p:sp>
        <p:nvSpPr>
          <p:cNvPr id="2" name="Footer Placeholder 1"/>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4189616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5" name="Slide Number Placeholder 4"/>
          <p:cNvSpPr>
            <a:spLocks noGrp="1"/>
          </p:cNvSpPr>
          <p:nvPr>
            <p:ph type="sldNum" sz="quarter" idx="12"/>
          </p:nvPr>
        </p:nvSpPr>
        <p:spPr/>
        <p:txBody>
          <a:bodyPr/>
          <a:lstStyle/>
          <a:p>
            <a:pPr>
              <a:defRPr/>
            </a:pPr>
            <a:fld id="{E6B6AE30-FA33-4C26-A9D8-663C90A1543B}" type="slidenum">
              <a:rPr lang="en-US"/>
              <a:pPr>
                <a:defRPr/>
              </a:pPr>
              <a:t>74</a:t>
            </a:fld>
            <a:endParaRPr lang="en-US" dirty="0"/>
          </a:p>
        </p:txBody>
      </p:sp>
      <p:pic>
        <p:nvPicPr>
          <p:cNvPr id="31749" name="Picture 5" descr="0510028_02.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6350"/>
            <a:ext cx="7104063"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27675219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5" name="Slide Number Placeholder 4"/>
          <p:cNvSpPr>
            <a:spLocks noGrp="1"/>
          </p:cNvSpPr>
          <p:nvPr>
            <p:ph type="sldNum" sz="quarter" idx="12"/>
          </p:nvPr>
        </p:nvSpPr>
        <p:spPr/>
        <p:txBody>
          <a:bodyPr/>
          <a:lstStyle/>
          <a:p>
            <a:pPr>
              <a:defRPr/>
            </a:pPr>
            <a:fld id="{A8591895-1135-4DBC-ABB3-DB76F9B26332}" type="slidenum">
              <a:rPr lang="en-US"/>
              <a:pPr>
                <a:defRPr/>
              </a:pPr>
              <a:t>75</a:t>
            </a:fld>
            <a:endParaRPr lang="en-US" dirty="0"/>
          </a:p>
        </p:txBody>
      </p:sp>
      <p:pic>
        <p:nvPicPr>
          <p:cNvPr id="33797" name="Picture 5" descr="0511013_01.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88900"/>
            <a:ext cx="682942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2201824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06375"/>
            <a:ext cx="7470775" cy="857250"/>
          </a:xfrm>
        </p:spPr>
        <p:txBody>
          <a:bodyPr/>
          <a:lstStyle/>
          <a:p>
            <a:pPr eaLnBrk="1" hangingPunct="1"/>
            <a:r>
              <a:rPr lang="en-GB" smtClean="0"/>
              <a:t>Collisions</a:t>
            </a:r>
          </a:p>
        </p:txBody>
      </p:sp>
      <p:sp>
        <p:nvSpPr>
          <p:cNvPr id="3" name="Date Placeholder 2"/>
          <p:cNvSpPr>
            <a:spLocks noGrp="1"/>
          </p:cNvSpPr>
          <p:nvPr>
            <p:ph type="dt" sz="quarter" idx="10"/>
          </p:nvPr>
        </p:nvSpPr>
        <p:spPr/>
        <p:txBody>
          <a:bodyPr/>
          <a:lstStyle/>
          <a:p>
            <a:pPr>
              <a:defRPr/>
            </a:pPr>
            <a:r>
              <a:rPr lang="en-US" smtClean="0"/>
              <a:t>01/09/2014</a:t>
            </a:r>
            <a:endParaRPr lang="en-US" dirty="0"/>
          </a:p>
        </p:txBody>
      </p:sp>
      <p:sp>
        <p:nvSpPr>
          <p:cNvPr id="5" name="Slide Number Placeholder 4"/>
          <p:cNvSpPr>
            <a:spLocks noGrp="1"/>
          </p:cNvSpPr>
          <p:nvPr>
            <p:ph type="sldNum" sz="quarter" idx="12"/>
          </p:nvPr>
        </p:nvSpPr>
        <p:spPr/>
        <p:txBody>
          <a:bodyPr/>
          <a:lstStyle/>
          <a:p>
            <a:pPr>
              <a:defRPr/>
            </a:pPr>
            <a:fld id="{7D6E7F3D-863E-4AAB-8BCA-EE280BF0FED7}" type="slidenum">
              <a:rPr lang="en-US"/>
              <a:pPr>
                <a:defRPr/>
              </a:pPr>
              <a:t>76</a:t>
            </a:fld>
            <a:endParaRPr lang="en-US" dirty="0"/>
          </a:p>
        </p:txBody>
      </p:sp>
      <p:pic>
        <p:nvPicPr>
          <p:cNvPr id="35846" name="Picture 5" descr="ATLAS-Ev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063625"/>
            <a:ext cx="406082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 descr="http://genevalunch.com/files/2010/11/LHC_lead_ion_1011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7525" y="1063625"/>
            <a:ext cx="47752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312173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Futures</a:t>
            </a:r>
            <a:endParaRPr lang="en-GB" dirty="0"/>
          </a:p>
        </p:txBody>
      </p:sp>
      <p:sp>
        <p:nvSpPr>
          <p:cNvPr id="3" name="Content Placeholder 2"/>
          <p:cNvSpPr>
            <a:spLocks noGrp="1"/>
          </p:cNvSpPr>
          <p:nvPr>
            <p:ph idx="1"/>
          </p:nvPr>
        </p:nvSpPr>
        <p:spPr/>
        <p:txBody>
          <a:bodyPr/>
          <a:lstStyle/>
          <a:p>
            <a:r>
              <a:rPr lang="en-GB" dirty="0" smtClean="0"/>
              <a:t>Containers</a:t>
            </a:r>
          </a:p>
          <a:p>
            <a:endParaRPr lang="en-GB" dirty="0"/>
          </a:p>
        </p:txBody>
      </p:sp>
      <p:sp>
        <p:nvSpPr>
          <p:cNvPr id="4" name="Date Placeholder 3"/>
          <p:cNvSpPr>
            <a:spLocks noGrp="1"/>
          </p:cNvSpPr>
          <p:nvPr>
            <p:ph type="dt" sz="half" idx="10"/>
          </p:nvPr>
        </p:nvSpPr>
        <p:spPr/>
        <p:txBody>
          <a:bodyPr/>
          <a:lstStyle/>
          <a:p>
            <a:pPr>
              <a:defRPr/>
            </a:pPr>
            <a:r>
              <a:rPr lang="en-US" smtClean="0"/>
              <a:t>01/09/2014</a:t>
            </a:r>
            <a:endParaRPr lang="en-US" dirty="0"/>
          </a:p>
        </p:txBody>
      </p:sp>
      <p:sp>
        <p:nvSpPr>
          <p:cNvPr id="5" name="Footer Placeholder 4"/>
          <p:cNvSpPr>
            <a:spLocks noGrp="1"/>
          </p:cNvSpPr>
          <p:nvPr>
            <p:ph type="ftr" sz="quarter" idx="11"/>
          </p:nvPr>
        </p:nvSpPr>
        <p:spPr/>
        <p:txBody>
          <a:bodyPr/>
          <a:lstStyle/>
          <a:p>
            <a:pPr>
              <a:defRPr/>
            </a:pPr>
            <a:r>
              <a:rPr lang="en-GB" smtClean="0"/>
              <a:t>LHC Computing : Clouds and Agility</a:t>
            </a:r>
            <a:endParaRPr lang="en-US" dirty="0"/>
          </a:p>
        </p:txBody>
      </p:sp>
      <p:sp>
        <p:nvSpPr>
          <p:cNvPr id="6" name="Slide Number Placeholder 5"/>
          <p:cNvSpPr>
            <a:spLocks noGrp="1"/>
          </p:cNvSpPr>
          <p:nvPr>
            <p:ph type="sldNum" sz="quarter" idx="12"/>
          </p:nvPr>
        </p:nvSpPr>
        <p:spPr/>
        <p:txBody>
          <a:bodyPr/>
          <a:lstStyle/>
          <a:p>
            <a:pPr>
              <a:defRPr/>
            </a:pPr>
            <a:fld id="{6BA91F98-CA46-49DB-8D9E-426170E7487C}" type="slidenum">
              <a:rPr lang="en-US" smtClean="0"/>
              <a:pPr>
                <a:defRPr/>
              </a:pPr>
              <a:t>77</a:t>
            </a:fld>
            <a:endParaRPr lang="en-US" dirty="0"/>
          </a:p>
        </p:txBody>
      </p:sp>
    </p:spTree>
    <p:extLst>
      <p:ext uri="{BB962C8B-B14F-4D97-AF65-F5344CB8AC3E}">
        <p14:creationId xmlns:p14="http://schemas.microsoft.com/office/powerpoint/2010/main" val="2343502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rgbClr val="0C377B"/>
                </a:solidFill>
              </a:rPr>
              <a:t>Some history of scale…</a:t>
            </a:r>
            <a:endParaRPr lang="en-GB" dirty="0">
              <a:solidFill>
                <a:srgbClr val="0C377B"/>
              </a:solidFill>
            </a:endParaRPr>
          </a:p>
        </p:txBody>
      </p:sp>
      <p:sp>
        <p:nvSpPr>
          <p:cNvPr id="2" name="Footer Placeholder 1"/>
          <p:cNvSpPr>
            <a:spLocks noGrp="1"/>
          </p:cNvSpPr>
          <p:nvPr>
            <p:ph type="ftr" sz="quarter" idx="4294967295"/>
          </p:nvPr>
        </p:nvSpPr>
        <p:spPr>
          <a:xfrm>
            <a:off x="5030067" y="4767263"/>
            <a:ext cx="2171700" cy="273844"/>
          </a:xfrm>
          <a:prstGeom prst="rect">
            <a:avLst/>
          </a:prstGeom>
        </p:spPr>
        <p:txBody>
          <a:bodyPr/>
          <a:lstStyle/>
          <a:p>
            <a:pPr>
              <a:defRPr/>
            </a:pPr>
            <a:r>
              <a:rPr lang="en-GB" dirty="0" smtClean="0"/>
              <a:t>LHC Computing : Clouds and Agility</a:t>
            </a:r>
            <a:endParaRPr lang="en-US" dirty="0">
              <a:solidFill>
                <a:srgbClr val="000000"/>
              </a:solidFill>
            </a:endParaRPr>
          </a:p>
        </p:txBody>
      </p:sp>
      <p:sp>
        <p:nvSpPr>
          <p:cNvPr id="3" name="Slide Number Placeholder 2"/>
          <p:cNvSpPr>
            <a:spLocks noGrp="1"/>
          </p:cNvSpPr>
          <p:nvPr>
            <p:ph type="sldNum" sz="quarter" idx="4294967295"/>
          </p:nvPr>
        </p:nvSpPr>
        <p:spPr>
          <a:xfrm>
            <a:off x="7282032" y="4767263"/>
            <a:ext cx="376068" cy="273844"/>
          </a:xfrm>
          <a:prstGeom prst="rect">
            <a:avLst/>
          </a:prstGeom>
        </p:spPr>
        <p:txBody>
          <a:bodyPr/>
          <a:lstStyle/>
          <a:p>
            <a:pPr>
              <a:defRPr/>
            </a:pPr>
            <a:fld id="{72BA1B4B-8DC9-9C4C-8520-0CD720202937}" type="slidenum">
              <a:rPr lang="en-US" smtClean="0"/>
              <a:pPr>
                <a:defRPr/>
              </a:pPr>
              <a:t>8</a:t>
            </a:fld>
            <a:endParaRPr lang="en-US"/>
          </a:p>
        </p:txBody>
      </p:sp>
      <p:graphicFrame>
        <p:nvGraphicFramePr>
          <p:cNvPr id="6" name="Content Placeholder 5"/>
          <p:cNvGraphicFramePr>
            <a:graphicFrameLocks noGrp="1"/>
          </p:cNvGraphicFramePr>
          <p:nvPr>
            <p:ph sz="half" idx="4294967295"/>
            <p:extLst>
              <p:ext uri="{D42A27DB-BD31-4B8C-83A1-F6EECF244321}">
                <p14:modId xmlns:p14="http://schemas.microsoft.com/office/powerpoint/2010/main" val="1565208939"/>
              </p:ext>
            </p:extLst>
          </p:nvPr>
        </p:nvGraphicFramePr>
        <p:xfrm>
          <a:off x="292964" y="1139211"/>
          <a:ext cx="5510062" cy="2971149"/>
        </p:xfrm>
        <a:graphic>
          <a:graphicData uri="http://schemas.openxmlformats.org/drawingml/2006/table">
            <a:tbl>
              <a:tblPr firstRow="1" bandRow="1">
                <a:tableStyleId>{5C22544A-7EE6-4342-B048-85BDC9FD1C3A}</a:tableStyleId>
              </a:tblPr>
              <a:tblGrid>
                <a:gridCol w="1118352"/>
                <a:gridCol w="1694439"/>
                <a:gridCol w="2697271"/>
              </a:tblGrid>
              <a:tr h="672909">
                <a:tc>
                  <a:txBody>
                    <a:bodyPr/>
                    <a:lstStyle/>
                    <a:p>
                      <a:r>
                        <a:rPr lang="en-GB" sz="1400" dirty="0" smtClean="0">
                          <a:solidFill>
                            <a:srgbClr val="0000FF"/>
                          </a:solidFill>
                        </a:rPr>
                        <a:t>Date</a:t>
                      </a:r>
                      <a:endParaRPr lang="en-GB" sz="1400" dirty="0">
                        <a:solidFill>
                          <a:srgbClr val="0000FF"/>
                        </a:solidFill>
                      </a:endParaRPr>
                    </a:p>
                  </a:txBody>
                  <a:tcPr marL="68580" marR="68580" marT="34290" marB="34290"/>
                </a:tc>
                <a:tc>
                  <a:txBody>
                    <a:bodyPr/>
                    <a:lstStyle/>
                    <a:p>
                      <a:pPr algn="ctr"/>
                      <a:r>
                        <a:rPr lang="en-GB" sz="1400" dirty="0" smtClean="0">
                          <a:solidFill>
                            <a:srgbClr val="0000FF"/>
                          </a:solidFill>
                        </a:rPr>
                        <a:t>Collaboration sizes</a:t>
                      </a:r>
                      <a:endParaRPr lang="en-GB" sz="1400" dirty="0">
                        <a:solidFill>
                          <a:srgbClr val="0000FF"/>
                        </a:solidFill>
                      </a:endParaRPr>
                    </a:p>
                  </a:txBody>
                  <a:tcPr marL="68580" marR="68580" marT="34290" marB="34290"/>
                </a:tc>
                <a:tc>
                  <a:txBody>
                    <a:bodyPr/>
                    <a:lstStyle/>
                    <a:p>
                      <a:r>
                        <a:rPr lang="en-GB" sz="1400" dirty="0" smtClean="0">
                          <a:solidFill>
                            <a:srgbClr val="0000FF"/>
                          </a:solidFill>
                        </a:rPr>
                        <a:t>Data volume, archive technology</a:t>
                      </a:r>
                      <a:endParaRPr lang="en-GB" sz="1400" dirty="0">
                        <a:solidFill>
                          <a:srgbClr val="0000FF"/>
                        </a:solidFill>
                      </a:endParaRPr>
                    </a:p>
                  </a:txBody>
                  <a:tcPr marL="68580" marR="68580" marT="34290" marB="34290"/>
                </a:tc>
              </a:tr>
              <a:tr h="383040">
                <a:tc>
                  <a:txBody>
                    <a:bodyPr/>
                    <a:lstStyle/>
                    <a:p>
                      <a:r>
                        <a:rPr lang="en-GB" sz="1400" dirty="0" smtClean="0"/>
                        <a:t>Late</a:t>
                      </a:r>
                      <a:r>
                        <a:rPr lang="en-GB" sz="1400" baseline="0" dirty="0" smtClean="0"/>
                        <a:t> 1950’s</a:t>
                      </a:r>
                      <a:endParaRPr lang="en-GB" sz="1400" dirty="0"/>
                    </a:p>
                  </a:txBody>
                  <a:tcPr marL="68580" marR="68580" marT="34290" marB="34290"/>
                </a:tc>
                <a:tc>
                  <a:txBody>
                    <a:bodyPr/>
                    <a:lstStyle/>
                    <a:p>
                      <a:pPr algn="ctr"/>
                      <a:r>
                        <a:rPr lang="en-GB" sz="1400" dirty="0" smtClean="0"/>
                        <a:t>2-3 </a:t>
                      </a:r>
                      <a:endParaRPr lang="en-GB" sz="1400" dirty="0"/>
                    </a:p>
                  </a:txBody>
                  <a:tcPr marL="68580" marR="68580" marT="34290" marB="34290"/>
                </a:tc>
                <a:tc>
                  <a:txBody>
                    <a:bodyPr/>
                    <a:lstStyle/>
                    <a:p>
                      <a:r>
                        <a:rPr lang="en-GB" sz="1400" dirty="0" smtClean="0"/>
                        <a:t>Kilobits, notebooks</a:t>
                      </a:r>
                      <a:endParaRPr lang="en-GB" sz="1400" dirty="0"/>
                    </a:p>
                  </a:txBody>
                  <a:tcPr marL="68580" marR="68580" marT="34290" marB="34290"/>
                </a:tc>
              </a:tr>
              <a:tr h="383040">
                <a:tc>
                  <a:txBody>
                    <a:bodyPr/>
                    <a:lstStyle/>
                    <a:p>
                      <a:r>
                        <a:rPr lang="en-GB" sz="1400" dirty="0" smtClean="0"/>
                        <a:t>1960’s</a:t>
                      </a:r>
                      <a:endParaRPr lang="en-GB" sz="1400" dirty="0"/>
                    </a:p>
                  </a:txBody>
                  <a:tcPr marL="68580" marR="68580" marT="34290" marB="34290"/>
                </a:tc>
                <a:tc>
                  <a:txBody>
                    <a:bodyPr/>
                    <a:lstStyle/>
                    <a:p>
                      <a:pPr algn="ctr"/>
                      <a:r>
                        <a:rPr lang="en-GB" sz="1400" dirty="0" smtClean="0"/>
                        <a:t>10-15</a:t>
                      </a:r>
                      <a:endParaRPr lang="en-GB" sz="1400" dirty="0"/>
                    </a:p>
                  </a:txBody>
                  <a:tcPr marL="68580" marR="68580" marT="34290" marB="34290"/>
                </a:tc>
                <a:tc>
                  <a:txBody>
                    <a:bodyPr/>
                    <a:lstStyle/>
                    <a:p>
                      <a:r>
                        <a:rPr lang="en-GB" sz="1400" dirty="0" err="1" smtClean="0"/>
                        <a:t>kB</a:t>
                      </a:r>
                      <a:r>
                        <a:rPr lang="en-GB" sz="1400" dirty="0" smtClean="0"/>
                        <a:t>, </a:t>
                      </a:r>
                      <a:r>
                        <a:rPr lang="en-GB" sz="1400" dirty="0" err="1" smtClean="0"/>
                        <a:t>punchcards</a:t>
                      </a:r>
                      <a:endParaRPr lang="en-GB" sz="1400" dirty="0" smtClean="0"/>
                    </a:p>
                  </a:txBody>
                  <a:tcPr marL="68580" marR="68580" marT="34290" marB="34290"/>
                </a:tc>
              </a:tr>
              <a:tr h="383040">
                <a:tc>
                  <a:txBody>
                    <a:bodyPr/>
                    <a:lstStyle/>
                    <a:p>
                      <a:r>
                        <a:rPr lang="en-GB" sz="1400" dirty="0" smtClean="0"/>
                        <a:t>1970’s</a:t>
                      </a:r>
                      <a:endParaRPr lang="en-GB" sz="1400" dirty="0"/>
                    </a:p>
                  </a:txBody>
                  <a:tcPr marL="68580" marR="68580" marT="34290" marB="34290"/>
                </a:tc>
                <a:tc>
                  <a:txBody>
                    <a:bodyPr/>
                    <a:lstStyle/>
                    <a:p>
                      <a:pPr algn="ctr"/>
                      <a:r>
                        <a:rPr lang="en-GB" sz="1400" dirty="0" smtClean="0"/>
                        <a:t>~35</a:t>
                      </a:r>
                      <a:endParaRPr lang="en-GB" sz="1400" dirty="0"/>
                    </a:p>
                  </a:txBody>
                  <a:tcPr marL="68580" marR="68580" marT="34290" marB="34290"/>
                </a:tc>
                <a:tc>
                  <a:txBody>
                    <a:bodyPr/>
                    <a:lstStyle/>
                    <a:p>
                      <a:r>
                        <a:rPr lang="en-GB" sz="1400" dirty="0" smtClean="0"/>
                        <a:t>MB, tape</a:t>
                      </a:r>
                      <a:endParaRPr lang="en-GB" sz="1400" dirty="0"/>
                    </a:p>
                  </a:txBody>
                  <a:tcPr marL="68580" marR="68580" marT="34290" marB="34290"/>
                </a:tc>
              </a:tr>
              <a:tr h="383040">
                <a:tc>
                  <a:txBody>
                    <a:bodyPr/>
                    <a:lstStyle/>
                    <a:p>
                      <a:r>
                        <a:rPr lang="en-GB" sz="1400" dirty="0" smtClean="0"/>
                        <a:t>1980’s</a:t>
                      </a:r>
                      <a:endParaRPr lang="en-GB" sz="1400" dirty="0"/>
                    </a:p>
                  </a:txBody>
                  <a:tcPr marL="68580" marR="68580" marT="34290" marB="34290"/>
                </a:tc>
                <a:tc>
                  <a:txBody>
                    <a:bodyPr/>
                    <a:lstStyle/>
                    <a:p>
                      <a:pPr algn="ctr"/>
                      <a:r>
                        <a:rPr lang="en-GB" sz="1400" dirty="0" smtClean="0"/>
                        <a:t>~100</a:t>
                      </a:r>
                      <a:endParaRPr lang="en-GB" sz="1400" dirty="0"/>
                    </a:p>
                  </a:txBody>
                  <a:tcPr marL="68580" marR="68580" marT="34290" marB="34290"/>
                </a:tc>
                <a:tc>
                  <a:txBody>
                    <a:bodyPr/>
                    <a:lstStyle/>
                    <a:p>
                      <a:r>
                        <a:rPr lang="en-GB" sz="1400" dirty="0" smtClean="0"/>
                        <a:t>GB, tape, disk</a:t>
                      </a:r>
                      <a:endParaRPr lang="en-GB" sz="1400" dirty="0"/>
                    </a:p>
                  </a:txBody>
                  <a:tcPr marL="68580" marR="68580" marT="34290" marB="34290"/>
                </a:tc>
              </a:tr>
              <a:tr h="383040">
                <a:tc>
                  <a:txBody>
                    <a:bodyPr/>
                    <a:lstStyle/>
                    <a:p>
                      <a:r>
                        <a:rPr lang="en-GB" sz="1400" dirty="0" smtClean="0"/>
                        <a:t>1990’s</a:t>
                      </a:r>
                      <a:endParaRPr lang="en-GB" sz="1400" dirty="0"/>
                    </a:p>
                  </a:txBody>
                  <a:tcPr marL="68580" marR="68580" marT="34290" marB="34290"/>
                </a:tc>
                <a:tc>
                  <a:txBody>
                    <a:bodyPr/>
                    <a:lstStyle/>
                    <a:p>
                      <a:pPr algn="ctr"/>
                      <a:r>
                        <a:rPr lang="en-GB" sz="1400" dirty="0" smtClean="0"/>
                        <a:t>700-800</a:t>
                      </a:r>
                      <a:endParaRPr lang="en-GB" sz="1400" dirty="0"/>
                    </a:p>
                  </a:txBody>
                  <a:tcPr marL="68580" marR="68580" marT="34290" marB="34290"/>
                </a:tc>
                <a:tc>
                  <a:txBody>
                    <a:bodyPr/>
                    <a:lstStyle/>
                    <a:p>
                      <a:r>
                        <a:rPr lang="en-GB" sz="1400" dirty="0" smtClean="0"/>
                        <a:t>TB, tape, disk</a:t>
                      </a:r>
                      <a:endParaRPr lang="en-GB" sz="1400" dirty="0"/>
                    </a:p>
                  </a:txBody>
                  <a:tcPr marL="68580" marR="68580" marT="34290" marB="34290"/>
                </a:tc>
              </a:tr>
              <a:tr h="383040">
                <a:tc>
                  <a:txBody>
                    <a:bodyPr/>
                    <a:lstStyle/>
                    <a:p>
                      <a:r>
                        <a:rPr lang="en-GB" sz="1400" dirty="0" smtClean="0"/>
                        <a:t>2010’s</a:t>
                      </a:r>
                      <a:endParaRPr lang="en-GB" sz="1400" dirty="0"/>
                    </a:p>
                  </a:txBody>
                  <a:tcPr marL="68580" marR="68580" marT="34290" marB="34290"/>
                </a:tc>
                <a:tc>
                  <a:txBody>
                    <a:bodyPr/>
                    <a:lstStyle/>
                    <a:p>
                      <a:pPr algn="ctr"/>
                      <a:r>
                        <a:rPr lang="en-GB" sz="1400" dirty="0" smtClean="0"/>
                        <a:t>~3000</a:t>
                      </a:r>
                      <a:endParaRPr lang="en-GB" sz="1400" dirty="0"/>
                    </a:p>
                  </a:txBody>
                  <a:tcPr marL="68580" marR="68580" marT="34290" marB="34290"/>
                </a:tc>
                <a:tc>
                  <a:txBody>
                    <a:bodyPr/>
                    <a:lstStyle/>
                    <a:p>
                      <a:r>
                        <a:rPr lang="en-GB" sz="1400" dirty="0" smtClean="0"/>
                        <a:t>PB, tape, disk</a:t>
                      </a:r>
                      <a:endParaRPr lang="en-GB" sz="1400" dirty="0"/>
                    </a:p>
                  </a:txBody>
                  <a:tcPr marL="68580" marR="68580" marT="34290" marB="34290"/>
                </a:tc>
              </a:tr>
            </a:tbl>
          </a:graphicData>
        </a:graphic>
      </p:graphicFrame>
      <p:sp>
        <p:nvSpPr>
          <p:cNvPr id="7" name="TextBox 6"/>
          <p:cNvSpPr txBox="1"/>
          <p:nvPr/>
        </p:nvSpPr>
        <p:spPr>
          <a:xfrm>
            <a:off x="5981739" y="1662992"/>
            <a:ext cx="2976654" cy="2031325"/>
          </a:xfrm>
          <a:prstGeom prst="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r>
              <a:rPr lang="en-GB" u="sng" dirty="0" smtClean="0"/>
              <a:t>For comparison</a:t>
            </a:r>
            <a:r>
              <a:rPr lang="en-GB" dirty="0" smtClean="0"/>
              <a:t>:</a:t>
            </a:r>
          </a:p>
          <a:p>
            <a:r>
              <a:rPr lang="en-GB" dirty="0" smtClean="0"/>
              <a:t>1990’s: Total LEP data set ~few TB</a:t>
            </a:r>
          </a:p>
          <a:p>
            <a:r>
              <a:rPr lang="en-GB" dirty="0" smtClean="0"/>
              <a:t>Would fit on 1 tape today</a:t>
            </a:r>
          </a:p>
          <a:p>
            <a:endParaRPr lang="en-GB" dirty="0"/>
          </a:p>
          <a:p>
            <a:r>
              <a:rPr lang="en-GB" dirty="0" smtClean="0"/>
              <a:t>Today: 1 year of LHC data ~25 PB</a:t>
            </a:r>
            <a:endParaRPr lang="en-GB" dirty="0"/>
          </a:p>
        </p:txBody>
      </p:sp>
      <p:sp>
        <p:nvSpPr>
          <p:cNvPr id="5" name="Date Placeholder 4"/>
          <p:cNvSpPr>
            <a:spLocks noGrp="1"/>
          </p:cNvSpPr>
          <p:nvPr>
            <p:ph type="dt" sz="half" idx="4294967295"/>
          </p:nvPr>
        </p:nvSpPr>
        <p:spPr>
          <a:xfrm>
            <a:off x="3370001" y="4771783"/>
            <a:ext cx="1600200" cy="273844"/>
          </a:xfrm>
          <a:prstGeom prst="rect">
            <a:avLst/>
          </a:prstGeom>
        </p:spPr>
        <p:txBody>
          <a:bodyPr/>
          <a:lstStyle/>
          <a:p>
            <a:r>
              <a:rPr lang="en-US" smtClean="0"/>
              <a:t>01/09/2014</a:t>
            </a:r>
            <a:endParaRPr lang="en-US" dirty="0"/>
          </a:p>
        </p:txBody>
      </p:sp>
    </p:spTree>
    <p:extLst>
      <p:ext uri="{BB962C8B-B14F-4D97-AF65-F5344CB8AC3E}">
        <p14:creationId xmlns:p14="http://schemas.microsoft.com/office/powerpoint/2010/main" val="2879673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34731"/>
            <a:ext cx="5602986" cy="696542"/>
          </a:xfrm>
        </p:spPr>
        <p:txBody>
          <a:bodyPr/>
          <a:lstStyle/>
          <a:p>
            <a:r>
              <a:rPr lang="en-GB" dirty="0" smtClean="0"/>
              <a:t>Timeline of projects</a:t>
            </a:r>
            <a:endParaRPr lang="en-GB" dirty="0"/>
          </a:p>
        </p:txBody>
      </p:sp>
      <p:sp>
        <p:nvSpPr>
          <p:cNvPr id="5" name="Slide Number Placeholder 4"/>
          <p:cNvSpPr>
            <a:spLocks noGrp="1"/>
          </p:cNvSpPr>
          <p:nvPr>
            <p:ph type="sldNum" sz="quarter" idx="4294967295"/>
          </p:nvPr>
        </p:nvSpPr>
        <p:spPr>
          <a:xfrm>
            <a:off x="7282032" y="4767263"/>
            <a:ext cx="376068" cy="273844"/>
          </a:xfrm>
          <a:prstGeom prst="rect">
            <a:avLst/>
          </a:prstGeom>
        </p:spPr>
        <p:txBody>
          <a:bodyPr/>
          <a:lstStyle/>
          <a:p>
            <a:fld id="{17918391-D411-FE40-AAD7-861AE5233E0E}" type="slidenum">
              <a:rPr lang="en-US" smtClean="0"/>
              <a:pPr/>
              <a:t>9</a:t>
            </a:fld>
            <a:endParaRPr lang="en-US" dirty="0"/>
          </a:p>
        </p:txBody>
      </p:sp>
      <p:graphicFrame>
        <p:nvGraphicFramePr>
          <p:cNvPr id="6" name="Table 5"/>
          <p:cNvGraphicFramePr>
            <a:graphicFrameLocks noGrp="1"/>
          </p:cNvGraphicFramePr>
          <p:nvPr>
            <p:extLst/>
          </p:nvPr>
        </p:nvGraphicFramePr>
        <p:xfrm>
          <a:off x="1314449" y="2598420"/>
          <a:ext cx="6343649" cy="247650"/>
        </p:xfrm>
        <a:graphic>
          <a:graphicData uri="http://schemas.openxmlformats.org/drawingml/2006/table">
            <a:tbl>
              <a:tblPr/>
              <a:tblGrid>
                <a:gridCol w="288236"/>
                <a:gridCol w="288236"/>
                <a:gridCol w="289055"/>
                <a:gridCol w="288236"/>
                <a:gridCol w="288236"/>
                <a:gridCol w="288236"/>
                <a:gridCol w="289055"/>
                <a:gridCol w="288236"/>
                <a:gridCol w="288236"/>
                <a:gridCol w="288236"/>
                <a:gridCol w="288236"/>
                <a:gridCol w="289055"/>
                <a:gridCol w="288236"/>
                <a:gridCol w="288236"/>
                <a:gridCol w="288236"/>
                <a:gridCol w="288236"/>
                <a:gridCol w="288236"/>
                <a:gridCol w="288236"/>
                <a:gridCol w="288236"/>
                <a:gridCol w="288236"/>
                <a:gridCol w="288236"/>
                <a:gridCol w="288236"/>
              </a:tblGrid>
              <a:tr h="247650">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1994</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1995</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1996</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1997</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1998</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1999</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2000</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2001</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2002</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2003</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2004</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2005</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2006</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2007</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2"/>
                          </a:solidFill>
                          <a:effectLst/>
                          <a:latin typeface="Arial" charset="0"/>
                        </a:rPr>
                        <a:t>2008</a:t>
                      </a: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2"/>
                          </a:solidFill>
                          <a:effectLst/>
                          <a:latin typeface="Arial" charset="0"/>
                        </a:rPr>
                        <a:t>2009</a:t>
                      </a:r>
                      <a:endParaRPr kumimoji="0" lang="en-US" sz="8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2"/>
                          </a:solidFill>
                          <a:effectLst/>
                          <a:latin typeface="Arial" charset="0"/>
                        </a:rPr>
                        <a:t>2010</a:t>
                      </a:r>
                      <a:endParaRPr kumimoji="0" lang="en-US" sz="8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2"/>
                          </a:solidFill>
                          <a:effectLst/>
                          <a:latin typeface="Arial" charset="0"/>
                        </a:rPr>
                        <a:t>2011</a:t>
                      </a:r>
                      <a:endParaRPr kumimoji="0" lang="en-US" sz="8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2"/>
                          </a:solidFill>
                          <a:effectLst/>
                          <a:latin typeface="Arial" charset="0"/>
                        </a:rPr>
                        <a:t>2012</a:t>
                      </a:r>
                      <a:endParaRPr kumimoji="0" lang="en-US" sz="8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2"/>
                          </a:solidFill>
                          <a:effectLst/>
                          <a:latin typeface="Arial" charset="0"/>
                        </a:rPr>
                        <a:t>2013</a:t>
                      </a:r>
                      <a:endParaRPr kumimoji="0" lang="en-US" sz="8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2"/>
                          </a:solidFill>
                          <a:effectLst/>
                          <a:latin typeface="Arial" charset="0"/>
                        </a:rPr>
                        <a:t>2014</a:t>
                      </a:r>
                      <a:endParaRPr kumimoji="0" lang="en-US" sz="8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2"/>
                          </a:solidFill>
                          <a:effectLst/>
                          <a:latin typeface="Arial" charset="0"/>
                        </a:rPr>
                        <a:t>2015</a:t>
                      </a:r>
                      <a:endParaRPr kumimoji="0" lang="en-US" sz="800" b="1" i="0" u="none" strike="noStrike" cap="none" normalizeH="0" baseline="0" dirty="0">
                        <a:ln>
                          <a:noFill/>
                        </a:ln>
                        <a:solidFill>
                          <a:schemeClr val="tx2"/>
                        </a:solidFill>
                        <a:effectLst/>
                        <a:latin typeface="Arial" charset="0"/>
                      </a:endParaRPr>
                    </a:p>
                  </a:txBody>
                  <a:tcPr marL="0" marR="0" marT="0" marB="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grpSp>
        <p:nvGrpSpPr>
          <p:cNvPr id="7" name="Group 42"/>
          <p:cNvGrpSpPr>
            <a:grpSpLocks/>
          </p:cNvGrpSpPr>
          <p:nvPr/>
        </p:nvGrpSpPr>
        <p:grpSpPr bwMode="auto">
          <a:xfrm>
            <a:off x="1737388" y="1095375"/>
            <a:ext cx="1128713" cy="823913"/>
            <a:chOff x="4996" y="725"/>
            <a:chExt cx="1027" cy="692"/>
          </a:xfrm>
        </p:grpSpPr>
        <p:sp>
          <p:nvSpPr>
            <p:cNvPr id="8" name="Line 6"/>
            <p:cNvSpPr>
              <a:spLocks noChangeShapeType="1"/>
            </p:cNvSpPr>
            <p:nvPr/>
          </p:nvSpPr>
          <p:spPr bwMode="auto">
            <a:xfrm flipH="1">
              <a:off x="5213" y="887"/>
              <a:ext cx="205" cy="194"/>
            </a:xfrm>
            <a:prstGeom prst="line">
              <a:avLst/>
            </a:prstGeom>
            <a:noFill/>
            <a:ln w="9525">
              <a:solidFill>
                <a:schemeClr val="tx1"/>
              </a:solidFill>
              <a:round/>
              <a:headEnd/>
              <a:tailEnd/>
            </a:ln>
          </p:spPr>
          <p:txBody>
            <a:bodyPr>
              <a:prstTxWarp prst="textNoShape">
                <a:avLst/>
              </a:prstTxWarp>
            </a:bodyPr>
            <a:lstStyle/>
            <a:p>
              <a:endParaRPr lang="en-US"/>
            </a:p>
          </p:txBody>
        </p:sp>
        <p:sp>
          <p:nvSpPr>
            <p:cNvPr id="9" name="Line 7"/>
            <p:cNvSpPr>
              <a:spLocks noChangeShapeType="1"/>
            </p:cNvSpPr>
            <p:nvPr/>
          </p:nvSpPr>
          <p:spPr bwMode="auto">
            <a:xfrm flipH="1">
              <a:off x="5401" y="911"/>
              <a:ext cx="75" cy="213"/>
            </a:xfrm>
            <a:prstGeom prst="line">
              <a:avLst/>
            </a:prstGeom>
            <a:noFill/>
            <a:ln w="9525">
              <a:solidFill>
                <a:schemeClr val="tx1"/>
              </a:solidFill>
              <a:round/>
              <a:headEnd/>
              <a:tailEnd/>
            </a:ln>
          </p:spPr>
          <p:txBody>
            <a:bodyPr>
              <a:prstTxWarp prst="textNoShape">
                <a:avLst/>
              </a:prstTxWarp>
            </a:bodyPr>
            <a:lstStyle/>
            <a:p>
              <a:endParaRPr lang="en-US"/>
            </a:p>
          </p:txBody>
        </p:sp>
        <p:sp>
          <p:nvSpPr>
            <p:cNvPr id="10" name="Line 8"/>
            <p:cNvSpPr>
              <a:spLocks noChangeShapeType="1"/>
            </p:cNvSpPr>
            <p:nvPr/>
          </p:nvSpPr>
          <p:spPr bwMode="auto">
            <a:xfrm>
              <a:off x="5561" y="920"/>
              <a:ext cx="34" cy="180"/>
            </a:xfrm>
            <a:prstGeom prst="line">
              <a:avLst/>
            </a:prstGeom>
            <a:noFill/>
            <a:ln w="9525">
              <a:solidFill>
                <a:schemeClr val="tx1"/>
              </a:solidFill>
              <a:round/>
              <a:headEnd/>
              <a:tailEnd/>
            </a:ln>
          </p:spPr>
          <p:txBody>
            <a:bodyPr>
              <a:prstTxWarp prst="textNoShape">
                <a:avLst/>
              </a:prstTxWarp>
            </a:bodyPr>
            <a:lstStyle/>
            <a:p>
              <a:endParaRPr lang="en-US"/>
            </a:p>
          </p:txBody>
        </p:sp>
        <p:sp>
          <p:nvSpPr>
            <p:cNvPr id="11" name="Line 9"/>
            <p:cNvSpPr>
              <a:spLocks noChangeShapeType="1"/>
            </p:cNvSpPr>
            <p:nvPr/>
          </p:nvSpPr>
          <p:spPr bwMode="auto">
            <a:xfrm>
              <a:off x="5646" y="884"/>
              <a:ext cx="137" cy="173"/>
            </a:xfrm>
            <a:prstGeom prst="line">
              <a:avLst/>
            </a:prstGeom>
            <a:noFill/>
            <a:ln w="9525">
              <a:solidFill>
                <a:schemeClr val="tx1"/>
              </a:solidFill>
              <a:round/>
              <a:headEnd/>
              <a:tailEnd/>
            </a:ln>
          </p:spPr>
          <p:txBody>
            <a:bodyPr>
              <a:prstTxWarp prst="textNoShape">
                <a:avLst/>
              </a:prstTxWarp>
            </a:bodyPr>
            <a:lstStyle/>
            <a:p>
              <a:endParaRPr lang="en-US"/>
            </a:p>
          </p:txBody>
        </p:sp>
        <p:sp>
          <p:nvSpPr>
            <p:cNvPr id="12" name="Oval 10"/>
            <p:cNvSpPr>
              <a:spLocks noChangeArrowheads="1"/>
            </p:cNvSpPr>
            <p:nvPr/>
          </p:nvSpPr>
          <p:spPr bwMode="auto">
            <a:xfrm>
              <a:off x="5112" y="1064"/>
              <a:ext cx="150" cy="80"/>
            </a:xfrm>
            <a:prstGeom prst="ellipse">
              <a:avLst/>
            </a:prstGeom>
            <a:solidFill>
              <a:schemeClr val="accent1"/>
            </a:solidFill>
            <a:ln w="9525">
              <a:noFill/>
              <a:round/>
              <a:headEnd/>
              <a:tailEnd/>
            </a:ln>
          </p:spPr>
          <p:txBody>
            <a:bodyPr wrap="none" anchor="ctr">
              <a:prstTxWarp prst="textNoShape">
                <a:avLst/>
              </a:prstTxWarp>
            </a:bodyPr>
            <a:lstStyle/>
            <a:p>
              <a:endParaRPr lang="en-US"/>
            </a:p>
          </p:txBody>
        </p:sp>
        <p:sp>
          <p:nvSpPr>
            <p:cNvPr id="13" name="Oval 11"/>
            <p:cNvSpPr>
              <a:spLocks noChangeArrowheads="1"/>
            </p:cNvSpPr>
            <p:nvPr/>
          </p:nvSpPr>
          <p:spPr bwMode="auto">
            <a:xfrm>
              <a:off x="5306" y="1127"/>
              <a:ext cx="150" cy="80"/>
            </a:xfrm>
            <a:prstGeom prst="ellipse">
              <a:avLst/>
            </a:prstGeom>
            <a:solidFill>
              <a:schemeClr val="accent1"/>
            </a:solidFill>
            <a:ln w="9525">
              <a:noFill/>
              <a:round/>
              <a:headEnd/>
              <a:tailEnd/>
            </a:ln>
          </p:spPr>
          <p:txBody>
            <a:bodyPr wrap="none" anchor="ctr">
              <a:prstTxWarp prst="textNoShape">
                <a:avLst/>
              </a:prstTxWarp>
            </a:bodyPr>
            <a:lstStyle/>
            <a:p>
              <a:endParaRPr lang="en-US"/>
            </a:p>
          </p:txBody>
        </p:sp>
        <p:sp>
          <p:nvSpPr>
            <p:cNvPr id="14" name="Oval 12"/>
            <p:cNvSpPr>
              <a:spLocks noChangeArrowheads="1"/>
            </p:cNvSpPr>
            <p:nvPr/>
          </p:nvSpPr>
          <p:spPr bwMode="auto">
            <a:xfrm>
              <a:off x="5561" y="1097"/>
              <a:ext cx="150" cy="80"/>
            </a:xfrm>
            <a:prstGeom prst="ellipse">
              <a:avLst/>
            </a:prstGeom>
            <a:solidFill>
              <a:schemeClr val="accent1"/>
            </a:solidFill>
            <a:ln w="9525">
              <a:noFill/>
              <a:round/>
              <a:headEnd/>
              <a:tailEnd/>
            </a:ln>
          </p:spPr>
          <p:txBody>
            <a:bodyPr wrap="none" anchor="ctr">
              <a:prstTxWarp prst="textNoShape">
                <a:avLst/>
              </a:prstTxWarp>
            </a:bodyPr>
            <a:lstStyle/>
            <a:p>
              <a:endParaRPr lang="en-US"/>
            </a:p>
          </p:txBody>
        </p:sp>
        <p:sp>
          <p:nvSpPr>
            <p:cNvPr id="15" name="Oval 13"/>
            <p:cNvSpPr>
              <a:spLocks noChangeArrowheads="1"/>
            </p:cNvSpPr>
            <p:nvPr/>
          </p:nvSpPr>
          <p:spPr bwMode="auto">
            <a:xfrm>
              <a:off x="5749" y="1040"/>
              <a:ext cx="150" cy="80"/>
            </a:xfrm>
            <a:prstGeom prst="ellipse">
              <a:avLst/>
            </a:prstGeom>
            <a:solidFill>
              <a:schemeClr val="accent1"/>
            </a:solidFill>
            <a:ln w="9525">
              <a:noFill/>
              <a:round/>
              <a:headEnd/>
              <a:tailEnd/>
            </a:ln>
          </p:spPr>
          <p:txBody>
            <a:bodyPr wrap="none" anchor="ctr">
              <a:prstTxWarp prst="textNoShape">
                <a:avLst/>
              </a:prstTxWarp>
            </a:bodyPr>
            <a:lstStyle/>
            <a:p>
              <a:endParaRPr lang="en-US"/>
            </a:p>
          </p:txBody>
        </p:sp>
        <p:sp>
          <p:nvSpPr>
            <p:cNvPr id="16" name="Line 14"/>
            <p:cNvSpPr>
              <a:spLocks noChangeShapeType="1"/>
            </p:cNvSpPr>
            <p:nvPr/>
          </p:nvSpPr>
          <p:spPr bwMode="auto">
            <a:xfrm flipH="1">
              <a:off x="5051" y="1135"/>
              <a:ext cx="88" cy="153"/>
            </a:xfrm>
            <a:prstGeom prst="line">
              <a:avLst/>
            </a:prstGeom>
            <a:noFill/>
            <a:ln w="9525">
              <a:solidFill>
                <a:schemeClr val="tx1"/>
              </a:solidFill>
              <a:round/>
              <a:headEnd/>
              <a:tailEnd/>
            </a:ln>
          </p:spPr>
          <p:txBody>
            <a:bodyPr>
              <a:prstTxWarp prst="textNoShape">
                <a:avLst/>
              </a:prstTxWarp>
            </a:bodyPr>
            <a:lstStyle/>
            <a:p>
              <a:endParaRPr lang="en-US"/>
            </a:p>
          </p:txBody>
        </p:sp>
        <p:sp>
          <p:nvSpPr>
            <p:cNvPr id="17" name="Line 15"/>
            <p:cNvSpPr>
              <a:spLocks noChangeShapeType="1"/>
            </p:cNvSpPr>
            <p:nvPr/>
          </p:nvSpPr>
          <p:spPr bwMode="auto">
            <a:xfrm flipH="1">
              <a:off x="5176" y="1138"/>
              <a:ext cx="14" cy="186"/>
            </a:xfrm>
            <a:prstGeom prst="line">
              <a:avLst/>
            </a:prstGeom>
            <a:noFill/>
            <a:ln w="9525">
              <a:solidFill>
                <a:schemeClr val="tx1"/>
              </a:solidFill>
              <a:round/>
              <a:headEnd/>
              <a:tailEnd/>
            </a:ln>
          </p:spPr>
          <p:txBody>
            <a:bodyPr>
              <a:prstTxWarp prst="textNoShape">
                <a:avLst/>
              </a:prstTxWarp>
            </a:bodyPr>
            <a:lstStyle/>
            <a:p>
              <a:endParaRPr lang="en-US"/>
            </a:p>
          </p:txBody>
        </p:sp>
        <p:sp>
          <p:nvSpPr>
            <p:cNvPr id="18" name="Line 16"/>
            <p:cNvSpPr>
              <a:spLocks noChangeShapeType="1"/>
            </p:cNvSpPr>
            <p:nvPr/>
          </p:nvSpPr>
          <p:spPr bwMode="auto">
            <a:xfrm flipH="1">
              <a:off x="5261" y="1207"/>
              <a:ext cx="89" cy="154"/>
            </a:xfrm>
            <a:prstGeom prst="line">
              <a:avLst/>
            </a:prstGeom>
            <a:noFill/>
            <a:ln w="9525">
              <a:solidFill>
                <a:schemeClr val="tx1"/>
              </a:solidFill>
              <a:round/>
              <a:headEnd/>
              <a:tailEnd/>
            </a:ln>
          </p:spPr>
          <p:txBody>
            <a:bodyPr>
              <a:prstTxWarp prst="textNoShape">
                <a:avLst/>
              </a:prstTxWarp>
            </a:bodyPr>
            <a:lstStyle/>
            <a:p>
              <a:endParaRPr lang="en-US"/>
            </a:p>
          </p:txBody>
        </p:sp>
        <p:sp>
          <p:nvSpPr>
            <p:cNvPr id="19" name="Line 17"/>
            <p:cNvSpPr>
              <a:spLocks noChangeShapeType="1"/>
            </p:cNvSpPr>
            <p:nvPr/>
          </p:nvSpPr>
          <p:spPr bwMode="auto">
            <a:xfrm>
              <a:off x="5408" y="1198"/>
              <a:ext cx="13" cy="166"/>
            </a:xfrm>
            <a:prstGeom prst="line">
              <a:avLst/>
            </a:prstGeom>
            <a:noFill/>
            <a:ln w="9525">
              <a:solidFill>
                <a:schemeClr val="tx1"/>
              </a:solidFill>
              <a:round/>
              <a:headEnd/>
              <a:tailEnd/>
            </a:ln>
          </p:spPr>
          <p:txBody>
            <a:bodyPr>
              <a:prstTxWarp prst="textNoShape">
                <a:avLst/>
              </a:prstTxWarp>
            </a:bodyPr>
            <a:lstStyle/>
            <a:p>
              <a:endParaRPr lang="en-US"/>
            </a:p>
          </p:txBody>
        </p:sp>
        <p:sp>
          <p:nvSpPr>
            <p:cNvPr id="20" name="Line 18"/>
            <p:cNvSpPr>
              <a:spLocks noChangeShapeType="1"/>
            </p:cNvSpPr>
            <p:nvPr/>
          </p:nvSpPr>
          <p:spPr bwMode="auto">
            <a:xfrm flipH="1">
              <a:off x="5506" y="1160"/>
              <a:ext cx="89" cy="153"/>
            </a:xfrm>
            <a:prstGeom prst="line">
              <a:avLst/>
            </a:prstGeom>
            <a:noFill/>
            <a:ln w="9525">
              <a:solidFill>
                <a:schemeClr val="tx1"/>
              </a:solidFill>
              <a:round/>
              <a:headEnd/>
              <a:tailEnd/>
            </a:ln>
          </p:spPr>
          <p:txBody>
            <a:bodyPr>
              <a:prstTxWarp prst="textNoShape">
                <a:avLst/>
              </a:prstTxWarp>
            </a:bodyPr>
            <a:lstStyle/>
            <a:p>
              <a:endParaRPr lang="en-US"/>
            </a:p>
          </p:txBody>
        </p:sp>
        <p:sp>
          <p:nvSpPr>
            <p:cNvPr id="21" name="Line 19"/>
            <p:cNvSpPr>
              <a:spLocks noChangeShapeType="1"/>
            </p:cNvSpPr>
            <p:nvPr/>
          </p:nvSpPr>
          <p:spPr bwMode="auto">
            <a:xfrm flipH="1">
              <a:off x="5659" y="1177"/>
              <a:ext cx="7" cy="173"/>
            </a:xfrm>
            <a:prstGeom prst="line">
              <a:avLst/>
            </a:prstGeom>
            <a:noFill/>
            <a:ln w="9525">
              <a:solidFill>
                <a:schemeClr val="tx1"/>
              </a:solidFill>
              <a:round/>
              <a:headEnd/>
              <a:tailEnd/>
            </a:ln>
          </p:spPr>
          <p:txBody>
            <a:bodyPr>
              <a:prstTxWarp prst="textNoShape">
                <a:avLst/>
              </a:prstTxWarp>
            </a:bodyPr>
            <a:lstStyle/>
            <a:p>
              <a:endParaRPr lang="en-US"/>
            </a:p>
          </p:txBody>
        </p:sp>
        <p:sp>
          <p:nvSpPr>
            <p:cNvPr id="22" name="Line 20"/>
            <p:cNvSpPr>
              <a:spLocks noChangeShapeType="1"/>
            </p:cNvSpPr>
            <p:nvPr/>
          </p:nvSpPr>
          <p:spPr bwMode="auto">
            <a:xfrm>
              <a:off x="5798" y="1120"/>
              <a:ext cx="14" cy="206"/>
            </a:xfrm>
            <a:prstGeom prst="line">
              <a:avLst/>
            </a:prstGeom>
            <a:noFill/>
            <a:ln w="9525">
              <a:solidFill>
                <a:schemeClr val="tx1"/>
              </a:solidFill>
              <a:round/>
              <a:headEnd/>
              <a:tailEnd/>
            </a:ln>
          </p:spPr>
          <p:txBody>
            <a:bodyPr>
              <a:prstTxWarp prst="textNoShape">
                <a:avLst/>
              </a:prstTxWarp>
            </a:bodyPr>
            <a:lstStyle/>
            <a:p>
              <a:endParaRPr lang="en-US"/>
            </a:p>
          </p:txBody>
        </p:sp>
        <p:sp>
          <p:nvSpPr>
            <p:cNvPr id="23" name="Line 21"/>
            <p:cNvSpPr>
              <a:spLocks noChangeShapeType="1"/>
            </p:cNvSpPr>
            <p:nvPr/>
          </p:nvSpPr>
          <p:spPr bwMode="auto">
            <a:xfrm>
              <a:off x="5877" y="1096"/>
              <a:ext cx="95" cy="194"/>
            </a:xfrm>
            <a:prstGeom prst="line">
              <a:avLst/>
            </a:prstGeom>
            <a:noFill/>
            <a:ln w="9525">
              <a:solidFill>
                <a:schemeClr val="tx1"/>
              </a:solidFill>
              <a:round/>
              <a:headEnd/>
              <a:tailEnd/>
            </a:ln>
          </p:spPr>
          <p:txBody>
            <a:bodyPr>
              <a:prstTxWarp prst="textNoShape">
                <a:avLst/>
              </a:prstTxWarp>
            </a:bodyPr>
            <a:lstStyle/>
            <a:p>
              <a:endParaRPr lang="en-US"/>
            </a:p>
          </p:txBody>
        </p:sp>
        <p:sp>
          <p:nvSpPr>
            <p:cNvPr id="24" name="Line 22"/>
            <p:cNvSpPr>
              <a:spLocks noChangeShapeType="1"/>
            </p:cNvSpPr>
            <p:nvPr/>
          </p:nvSpPr>
          <p:spPr bwMode="auto">
            <a:xfrm flipH="1">
              <a:off x="5333" y="1211"/>
              <a:ext cx="48" cy="16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 name="Oval 23"/>
            <p:cNvSpPr>
              <a:spLocks noChangeArrowheads="1"/>
            </p:cNvSpPr>
            <p:nvPr/>
          </p:nvSpPr>
          <p:spPr bwMode="auto">
            <a:xfrm>
              <a:off x="4996" y="1275"/>
              <a:ext cx="95" cy="40"/>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26" name="Oval 24"/>
            <p:cNvSpPr>
              <a:spLocks noChangeArrowheads="1"/>
            </p:cNvSpPr>
            <p:nvPr/>
          </p:nvSpPr>
          <p:spPr bwMode="auto">
            <a:xfrm>
              <a:off x="5102" y="1318"/>
              <a:ext cx="95" cy="40"/>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27" name="Oval 25"/>
            <p:cNvSpPr>
              <a:spLocks noChangeArrowheads="1"/>
            </p:cNvSpPr>
            <p:nvPr/>
          </p:nvSpPr>
          <p:spPr bwMode="auto">
            <a:xfrm>
              <a:off x="5227" y="1320"/>
              <a:ext cx="95" cy="40"/>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28" name="Oval 26"/>
            <p:cNvSpPr>
              <a:spLocks noChangeArrowheads="1"/>
            </p:cNvSpPr>
            <p:nvPr/>
          </p:nvSpPr>
          <p:spPr bwMode="auto">
            <a:xfrm>
              <a:off x="5298" y="1377"/>
              <a:ext cx="95" cy="40"/>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29" name="Oval 27"/>
            <p:cNvSpPr>
              <a:spLocks noChangeArrowheads="1"/>
            </p:cNvSpPr>
            <p:nvPr/>
          </p:nvSpPr>
          <p:spPr bwMode="auto">
            <a:xfrm>
              <a:off x="5370" y="1348"/>
              <a:ext cx="96" cy="39"/>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30" name="Oval 28"/>
            <p:cNvSpPr>
              <a:spLocks noChangeArrowheads="1"/>
            </p:cNvSpPr>
            <p:nvPr/>
          </p:nvSpPr>
          <p:spPr bwMode="auto">
            <a:xfrm>
              <a:off x="5489" y="1297"/>
              <a:ext cx="95" cy="39"/>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31" name="Oval 29"/>
            <p:cNvSpPr>
              <a:spLocks noChangeArrowheads="1"/>
            </p:cNvSpPr>
            <p:nvPr/>
          </p:nvSpPr>
          <p:spPr bwMode="auto">
            <a:xfrm>
              <a:off x="5601" y="1354"/>
              <a:ext cx="95" cy="39"/>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32" name="Oval 30"/>
            <p:cNvSpPr>
              <a:spLocks noChangeArrowheads="1"/>
            </p:cNvSpPr>
            <p:nvPr/>
          </p:nvSpPr>
          <p:spPr bwMode="auto">
            <a:xfrm>
              <a:off x="5782" y="1323"/>
              <a:ext cx="95" cy="40"/>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33" name="Oval 31"/>
            <p:cNvSpPr>
              <a:spLocks noChangeArrowheads="1"/>
            </p:cNvSpPr>
            <p:nvPr/>
          </p:nvSpPr>
          <p:spPr bwMode="auto">
            <a:xfrm>
              <a:off x="5928" y="1293"/>
              <a:ext cx="95" cy="39"/>
            </a:xfrm>
            <a:prstGeom prst="ellipse">
              <a:avLst/>
            </a:prstGeom>
            <a:solidFill>
              <a:srgbClr val="008000"/>
            </a:solidFill>
            <a:ln w="9525">
              <a:noFill/>
              <a:round/>
              <a:headEnd/>
              <a:tailEnd/>
            </a:ln>
          </p:spPr>
          <p:txBody>
            <a:bodyPr wrap="none" anchor="ctr">
              <a:prstTxWarp prst="textNoShape">
                <a:avLst/>
              </a:prstTxWarp>
            </a:bodyPr>
            <a:lstStyle/>
            <a:p>
              <a:endParaRPr lang="en-US"/>
            </a:p>
          </p:txBody>
        </p:sp>
        <p:sp>
          <p:nvSpPr>
            <p:cNvPr id="34" name="Oval 5"/>
            <p:cNvSpPr>
              <a:spLocks noChangeArrowheads="1"/>
            </p:cNvSpPr>
            <p:nvPr/>
          </p:nvSpPr>
          <p:spPr bwMode="auto">
            <a:xfrm>
              <a:off x="5277" y="725"/>
              <a:ext cx="445" cy="226"/>
            </a:xfrm>
            <a:prstGeom prst="ellipse">
              <a:avLst/>
            </a:prstGeom>
            <a:solidFill>
              <a:srgbClr val="FFFF99"/>
            </a:solidFill>
            <a:ln w="9525">
              <a:noFill/>
              <a:round/>
              <a:headEnd/>
              <a:tailEnd/>
            </a:ln>
          </p:spPr>
          <p:txBody>
            <a:bodyPr wrap="none" anchor="ctr">
              <a:prstTxWarp prst="textNoShape">
                <a:avLst/>
              </a:prstTxWarp>
            </a:bodyPr>
            <a:lstStyle/>
            <a:p>
              <a:pPr algn="ctr"/>
              <a:r>
                <a:rPr lang="en-GB" sz="1050"/>
                <a:t>CERN</a:t>
              </a:r>
              <a:endParaRPr lang="en-US" sz="1050"/>
            </a:p>
          </p:txBody>
        </p:sp>
      </p:grpSp>
      <p:cxnSp>
        <p:nvCxnSpPr>
          <p:cNvPr id="36" name="Straight Arrow Connector 35"/>
          <p:cNvCxnSpPr/>
          <p:nvPr/>
        </p:nvCxnSpPr>
        <p:spPr>
          <a:xfrm>
            <a:off x="2297898" y="1883569"/>
            <a:ext cx="626828" cy="7148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812563" y="991981"/>
            <a:ext cx="1075936" cy="230832"/>
          </a:xfrm>
          <a:prstGeom prst="rect">
            <a:avLst/>
          </a:prstGeom>
          <a:noFill/>
        </p:spPr>
        <p:txBody>
          <a:bodyPr wrap="none" rtlCol="0">
            <a:spAutoFit/>
          </a:bodyPr>
          <a:lstStyle/>
          <a:p>
            <a:r>
              <a:rPr lang="en-GB" sz="900" dirty="0"/>
              <a:t>MONARC project</a:t>
            </a:r>
          </a:p>
        </p:txBody>
      </p:sp>
      <p:pic>
        <p:nvPicPr>
          <p:cNvPr id="38" name="Picture 2"/>
          <p:cNvPicPr>
            <a:picLocks noChangeAspect="1" noChangeArrowheads="1"/>
          </p:cNvPicPr>
          <p:nvPr/>
        </p:nvPicPr>
        <p:blipFill>
          <a:blip r:embed="rId2" cstate="screen"/>
          <a:srcRect/>
          <a:stretch>
            <a:fillRect/>
          </a:stretch>
        </p:blipFill>
        <p:spPr bwMode="auto">
          <a:xfrm>
            <a:off x="1975880" y="3573653"/>
            <a:ext cx="838939" cy="1049090"/>
          </a:xfrm>
          <a:prstGeom prst="rect">
            <a:avLst/>
          </a:prstGeom>
          <a:noFill/>
          <a:ln w="9525">
            <a:noFill/>
            <a:miter lim="800000"/>
            <a:headEnd/>
            <a:tailEnd/>
          </a:ln>
        </p:spPr>
      </p:pic>
      <p:cxnSp>
        <p:nvCxnSpPr>
          <p:cNvPr id="40" name="Straight Arrow Connector 39"/>
          <p:cNvCxnSpPr>
            <a:stCxn id="38" idx="0"/>
          </p:cNvCxnSpPr>
          <p:nvPr/>
        </p:nvCxnSpPr>
        <p:spPr>
          <a:xfrm flipV="1">
            <a:off x="2395349" y="2805711"/>
            <a:ext cx="721806" cy="7679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2" name="Line Callout 1 41"/>
          <p:cNvSpPr/>
          <p:nvPr/>
        </p:nvSpPr>
        <p:spPr>
          <a:xfrm>
            <a:off x="1208751" y="2040576"/>
            <a:ext cx="685800" cy="459486"/>
          </a:xfrm>
          <a:prstGeom prst="borderCallout1">
            <a:avLst>
              <a:gd name="adj1" fmla="val 100957"/>
              <a:gd name="adj2" fmla="val 50332"/>
              <a:gd name="adj3" fmla="val 150031"/>
              <a:gd name="adj4" fmla="val 3589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900" dirty="0"/>
              <a:t>LHC Approval</a:t>
            </a:r>
          </a:p>
        </p:txBody>
      </p:sp>
      <p:sp>
        <p:nvSpPr>
          <p:cNvPr id="43" name="Line Callout 1 42"/>
          <p:cNvSpPr/>
          <p:nvPr/>
        </p:nvSpPr>
        <p:spPr>
          <a:xfrm>
            <a:off x="3293747" y="2017339"/>
            <a:ext cx="685800" cy="459486"/>
          </a:xfrm>
          <a:prstGeom prst="borderCallout1">
            <a:avLst>
              <a:gd name="adj1" fmla="val 102744"/>
              <a:gd name="adj2" fmla="val 50332"/>
              <a:gd name="adj3" fmla="val 146456"/>
              <a:gd name="adj4" fmla="val 26319"/>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900" dirty="0"/>
              <a:t>Hoffmann Review</a:t>
            </a:r>
          </a:p>
        </p:txBody>
      </p:sp>
      <p:sp>
        <p:nvSpPr>
          <p:cNvPr id="44" name="Line Callout 1 43"/>
          <p:cNvSpPr/>
          <p:nvPr/>
        </p:nvSpPr>
        <p:spPr>
          <a:xfrm>
            <a:off x="4427222" y="2017339"/>
            <a:ext cx="773256" cy="459486"/>
          </a:xfrm>
          <a:prstGeom prst="borderCallout1">
            <a:avLst>
              <a:gd name="adj1" fmla="val 104531"/>
              <a:gd name="adj2" fmla="val 51259"/>
              <a:gd name="adj3" fmla="val 144669"/>
              <a:gd name="adj4" fmla="val 75455"/>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900" dirty="0"/>
              <a:t>Computing TDRs</a:t>
            </a:r>
          </a:p>
        </p:txBody>
      </p:sp>
      <p:sp>
        <p:nvSpPr>
          <p:cNvPr id="47" name="Right Arrow 46"/>
          <p:cNvSpPr/>
          <p:nvPr/>
        </p:nvSpPr>
        <p:spPr>
          <a:xfrm>
            <a:off x="5864162" y="2483458"/>
            <a:ext cx="1026339" cy="11496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8" name="TextBox 47"/>
          <p:cNvSpPr txBox="1"/>
          <p:nvPr/>
        </p:nvSpPr>
        <p:spPr>
          <a:xfrm>
            <a:off x="6020165" y="2283921"/>
            <a:ext cx="755335" cy="230832"/>
          </a:xfrm>
          <a:prstGeom prst="rect">
            <a:avLst/>
          </a:prstGeom>
          <a:noFill/>
        </p:spPr>
        <p:txBody>
          <a:bodyPr wrap="none" rtlCol="0">
            <a:spAutoFit/>
          </a:bodyPr>
          <a:lstStyle/>
          <a:p>
            <a:r>
              <a:rPr lang="en-GB" sz="900" dirty="0"/>
              <a:t>LHC Run 1</a:t>
            </a:r>
          </a:p>
        </p:txBody>
      </p:sp>
      <p:sp>
        <p:nvSpPr>
          <p:cNvPr id="49" name="Right Arrow 48"/>
          <p:cNvSpPr/>
          <p:nvPr/>
        </p:nvSpPr>
        <p:spPr>
          <a:xfrm>
            <a:off x="7402920" y="2479036"/>
            <a:ext cx="462172" cy="11496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0" name="TextBox 49"/>
          <p:cNvSpPr txBox="1"/>
          <p:nvPr/>
        </p:nvSpPr>
        <p:spPr>
          <a:xfrm>
            <a:off x="7418610" y="2308556"/>
            <a:ext cx="492443" cy="230832"/>
          </a:xfrm>
          <a:prstGeom prst="rect">
            <a:avLst/>
          </a:prstGeom>
          <a:noFill/>
        </p:spPr>
        <p:txBody>
          <a:bodyPr wrap="none" rtlCol="0">
            <a:spAutoFit/>
          </a:bodyPr>
          <a:lstStyle/>
          <a:p>
            <a:r>
              <a:rPr lang="en-GB" sz="900" dirty="0"/>
              <a:t>Run 2</a:t>
            </a:r>
          </a:p>
        </p:txBody>
      </p:sp>
      <p:pic>
        <p:nvPicPr>
          <p:cNvPr id="51" name="Picture 32" descr="DataGridLogo"/>
          <p:cNvPicPr>
            <a:picLocks noChangeAspect="1" noChangeArrowheads="1"/>
          </p:cNvPicPr>
          <p:nvPr/>
        </p:nvPicPr>
        <p:blipFill>
          <a:blip r:embed="rId3"/>
          <a:srcRect/>
          <a:stretch>
            <a:fillRect/>
          </a:stretch>
        </p:blipFill>
        <p:spPr bwMode="auto">
          <a:xfrm>
            <a:off x="3479430" y="2931518"/>
            <a:ext cx="726167" cy="556214"/>
          </a:xfrm>
          <a:prstGeom prst="rect">
            <a:avLst/>
          </a:prstGeom>
          <a:noFill/>
          <a:ln w="9525">
            <a:noFill/>
            <a:miter lim="800000"/>
            <a:headEnd/>
            <a:tailEnd/>
          </a:ln>
        </p:spPr>
      </p:pic>
      <p:cxnSp>
        <p:nvCxnSpPr>
          <p:cNvPr id="53" name="Straight Arrow Connector 52"/>
          <p:cNvCxnSpPr/>
          <p:nvPr/>
        </p:nvCxnSpPr>
        <p:spPr>
          <a:xfrm>
            <a:off x="3479430" y="2923307"/>
            <a:ext cx="816485" cy="8212"/>
          </a:xfrm>
          <a:prstGeom prst="straightConnector1">
            <a:avLst/>
          </a:prstGeom>
          <a:ln w="44450">
            <a:solidFill>
              <a:schemeClr val="tx2">
                <a:lumMod val="60000"/>
                <a:lumOff val="40000"/>
              </a:schemeClr>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55" name="Picture 33" descr="EGEElogoNEW"/>
          <p:cNvPicPr>
            <a:picLocks noChangeAspect="1" noChangeArrowheads="1"/>
          </p:cNvPicPr>
          <p:nvPr/>
        </p:nvPicPr>
        <p:blipFill>
          <a:blip r:embed="rId4"/>
          <a:srcRect/>
          <a:stretch>
            <a:fillRect/>
          </a:stretch>
        </p:blipFill>
        <p:spPr bwMode="auto">
          <a:xfrm>
            <a:off x="4824836" y="2931167"/>
            <a:ext cx="751285" cy="472679"/>
          </a:xfrm>
          <a:prstGeom prst="rect">
            <a:avLst/>
          </a:prstGeom>
          <a:noFill/>
          <a:ln w="9525">
            <a:noFill/>
            <a:miter lim="800000"/>
            <a:headEnd/>
            <a:tailEnd/>
          </a:ln>
        </p:spPr>
      </p:pic>
      <p:cxnSp>
        <p:nvCxnSpPr>
          <p:cNvPr id="58" name="Straight Arrow Connector 57"/>
          <p:cNvCxnSpPr/>
          <p:nvPr/>
        </p:nvCxnSpPr>
        <p:spPr>
          <a:xfrm>
            <a:off x="4295915" y="2923307"/>
            <a:ext cx="1724250" cy="0"/>
          </a:xfrm>
          <a:prstGeom prst="straightConnector1">
            <a:avLst/>
          </a:prstGeom>
          <a:ln w="44450">
            <a:solidFill>
              <a:srgbClr val="327AEB"/>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6020164" y="2923307"/>
            <a:ext cx="1181603" cy="7861"/>
          </a:xfrm>
          <a:prstGeom prst="straightConnector1">
            <a:avLst/>
          </a:prstGeom>
          <a:ln w="44450">
            <a:solidFill>
              <a:srgbClr val="327AEB"/>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63" name="Picture 62" descr="Screen shot 2011-07-19 at 8.42.4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724" y="2956658"/>
            <a:ext cx="670783" cy="447188"/>
          </a:xfrm>
          <a:prstGeom prst="rect">
            <a:avLst/>
          </a:prstGeom>
        </p:spPr>
      </p:pic>
      <p:pic>
        <p:nvPicPr>
          <p:cNvPr id="64" name="Picture 5" descr="C:\Dokumente und Einstellungen\nl\Eigene Dateien\Aufträge 2009-JSC\EMI-PPT-Template\EMI_Logo_newes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5619" y="3325144"/>
            <a:ext cx="758055" cy="31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 name="Picture 37" descr="logo"/>
          <p:cNvPicPr>
            <a:picLocks noChangeAspect="1" noChangeArrowheads="1"/>
          </p:cNvPicPr>
          <p:nvPr/>
        </p:nvPicPr>
        <p:blipFill>
          <a:blip r:embed="rId7"/>
          <a:srcRect/>
          <a:stretch>
            <a:fillRect/>
          </a:stretch>
        </p:blipFill>
        <p:spPr bwMode="auto">
          <a:xfrm>
            <a:off x="4119130" y="1095376"/>
            <a:ext cx="498872" cy="498872"/>
          </a:xfrm>
          <a:prstGeom prst="rect">
            <a:avLst/>
          </a:prstGeom>
          <a:noFill/>
          <a:ln w="9525">
            <a:noFill/>
            <a:miter lim="800000"/>
            <a:headEnd/>
            <a:tailEnd/>
          </a:ln>
        </p:spPr>
      </p:pic>
      <p:cxnSp>
        <p:nvCxnSpPr>
          <p:cNvPr id="67" name="Straight Arrow Connector 66"/>
          <p:cNvCxnSpPr/>
          <p:nvPr/>
        </p:nvCxnSpPr>
        <p:spPr>
          <a:xfrm>
            <a:off x="3531873" y="1693069"/>
            <a:ext cx="1379846" cy="0"/>
          </a:xfrm>
          <a:prstGeom prst="straightConnector1">
            <a:avLst/>
          </a:prstGeom>
          <a:ln w="53975">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70" name="Picture 6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62745" y="907587"/>
            <a:ext cx="1025804" cy="761339"/>
          </a:xfrm>
          <a:prstGeom prst="rect">
            <a:avLst/>
          </a:prstGeom>
        </p:spPr>
      </p:pic>
      <p:cxnSp>
        <p:nvCxnSpPr>
          <p:cNvPr id="71" name="Straight Arrow Connector 70"/>
          <p:cNvCxnSpPr/>
          <p:nvPr/>
        </p:nvCxnSpPr>
        <p:spPr>
          <a:xfrm flipV="1">
            <a:off x="4927044" y="1674019"/>
            <a:ext cx="3073956" cy="19050"/>
          </a:xfrm>
          <a:prstGeom prst="straightConnector1">
            <a:avLst/>
          </a:prstGeom>
          <a:ln w="53975">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73" name="Picture 72"/>
          <p:cNvPicPr>
            <a:picLocks noChangeAspect="1"/>
          </p:cNvPicPr>
          <p:nvPr/>
        </p:nvPicPr>
        <p:blipFill>
          <a:blip r:embed="rId9"/>
          <a:stretch>
            <a:fillRect/>
          </a:stretch>
        </p:blipFill>
        <p:spPr>
          <a:xfrm>
            <a:off x="5159361" y="3985917"/>
            <a:ext cx="742950" cy="381000"/>
          </a:xfrm>
          <a:prstGeom prst="rect">
            <a:avLst/>
          </a:prstGeom>
        </p:spPr>
      </p:pic>
      <p:pic>
        <p:nvPicPr>
          <p:cNvPr id="74" name="Picture 73"/>
          <p:cNvPicPr>
            <a:picLocks noChangeAspect="1"/>
          </p:cNvPicPr>
          <p:nvPr/>
        </p:nvPicPr>
        <p:blipFill>
          <a:blip r:embed="rId10"/>
          <a:stretch>
            <a:fillRect/>
          </a:stretch>
        </p:blipFill>
        <p:spPr>
          <a:xfrm>
            <a:off x="4787217" y="4367322"/>
            <a:ext cx="1461507" cy="208787"/>
          </a:xfrm>
          <a:prstGeom prst="rect">
            <a:avLst/>
          </a:prstGeom>
        </p:spPr>
      </p:pic>
      <p:cxnSp>
        <p:nvCxnSpPr>
          <p:cNvPr id="75" name="Straight Arrow Connector 74"/>
          <p:cNvCxnSpPr/>
          <p:nvPr/>
        </p:nvCxnSpPr>
        <p:spPr>
          <a:xfrm>
            <a:off x="4787217" y="4366917"/>
            <a:ext cx="2870883" cy="1"/>
          </a:xfrm>
          <a:prstGeom prst="straightConnector1">
            <a:avLst/>
          </a:prstGeom>
          <a:ln w="44450">
            <a:solidFill>
              <a:srgbClr val="327AEB"/>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7201767" y="2923307"/>
            <a:ext cx="739706" cy="0"/>
          </a:xfrm>
          <a:prstGeom prst="straightConnector1">
            <a:avLst/>
          </a:prstGeom>
          <a:ln w="44450">
            <a:solidFill>
              <a:schemeClr val="tx2">
                <a:lumMod val="60000"/>
                <a:lumOff val="40000"/>
              </a:schemeClr>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61" name="Picture 4" descr="US Physics Grid Projects"/>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3531872" y="3803050"/>
            <a:ext cx="527003" cy="56427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6" name="Straight Arrow Connector 65"/>
          <p:cNvCxnSpPr/>
          <p:nvPr/>
        </p:nvCxnSpPr>
        <p:spPr>
          <a:xfrm>
            <a:off x="2926185" y="4354066"/>
            <a:ext cx="1898651" cy="13256"/>
          </a:xfrm>
          <a:prstGeom prst="straightConnector1">
            <a:avLst/>
          </a:prstGeom>
          <a:ln w="44450">
            <a:solidFill>
              <a:srgbClr val="327AEB"/>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186949" y="4367322"/>
            <a:ext cx="1240274" cy="507831"/>
          </a:xfrm>
          <a:prstGeom prst="rect">
            <a:avLst/>
          </a:prstGeom>
          <a:noFill/>
        </p:spPr>
        <p:txBody>
          <a:bodyPr wrap="square" rtlCol="0">
            <a:spAutoFit/>
          </a:bodyPr>
          <a:lstStyle/>
          <a:p>
            <a:r>
              <a:rPr lang="en-GB" sz="900" dirty="0"/>
              <a:t>“Trillium” = </a:t>
            </a:r>
            <a:r>
              <a:rPr lang="en-GB" sz="900" dirty="0" err="1"/>
              <a:t>PPDG+GriPhyN+iVDGL</a:t>
            </a:r>
            <a:endParaRPr lang="en-GB" sz="900" dirty="0"/>
          </a:p>
        </p:txBody>
      </p:sp>
      <p:cxnSp>
        <p:nvCxnSpPr>
          <p:cNvPr id="52" name="Straight Arrow Connector 51"/>
          <p:cNvCxnSpPr/>
          <p:nvPr/>
        </p:nvCxnSpPr>
        <p:spPr>
          <a:xfrm>
            <a:off x="3908465" y="3527018"/>
            <a:ext cx="646217" cy="0"/>
          </a:xfrm>
          <a:prstGeom prst="straightConnector1">
            <a:avLst/>
          </a:prstGeom>
          <a:ln w="38100"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56" name="Picture 55"/>
          <p:cNvPicPr>
            <a:picLocks noChangeAspect="1"/>
          </p:cNvPicPr>
          <p:nvPr/>
        </p:nvPicPr>
        <p:blipFill rotWithShape="1">
          <a:blip r:embed="rId13"/>
          <a:srcRect t="37315"/>
          <a:stretch/>
        </p:blipFill>
        <p:spPr>
          <a:xfrm>
            <a:off x="3979548" y="3573653"/>
            <a:ext cx="487822" cy="432696"/>
          </a:xfrm>
          <a:prstGeom prst="rect">
            <a:avLst/>
          </a:prstGeom>
        </p:spPr>
      </p:pic>
      <p:sp>
        <p:nvSpPr>
          <p:cNvPr id="35" name="Date Placeholder 34"/>
          <p:cNvSpPr>
            <a:spLocks noGrp="1"/>
          </p:cNvSpPr>
          <p:nvPr>
            <p:ph type="dt" sz="half" idx="10"/>
          </p:nvPr>
        </p:nvSpPr>
        <p:spPr/>
        <p:txBody>
          <a:bodyPr/>
          <a:lstStyle/>
          <a:p>
            <a:pPr>
              <a:defRPr/>
            </a:pPr>
            <a:r>
              <a:rPr lang="en-US" smtClean="0"/>
              <a:t>01/09/2014</a:t>
            </a:r>
            <a:endParaRPr lang="en-US" dirty="0"/>
          </a:p>
        </p:txBody>
      </p:sp>
      <p:sp>
        <p:nvSpPr>
          <p:cNvPr id="39" name="Footer Placeholder 38"/>
          <p:cNvSpPr>
            <a:spLocks noGrp="1"/>
          </p:cNvSpPr>
          <p:nvPr>
            <p:ph type="ftr" sz="quarter" idx="11"/>
          </p:nvPr>
        </p:nvSpPr>
        <p:spPr/>
        <p:txBody>
          <a:bodyPr/>
          <a:lstStyle/>
          <a:p>
            <a:pPr>
              <a:defRPr/>
            </a:pPr>
            <a:r>
              <a:rPr lang="en-GB" smtClean="0"/>
              <a:t>LHC Computing : Clouds and Agility</a:t>
            </a:r>
            <a:endParaRPr lang="en-US" dirty="0"/>
          </a:p>
        </p:txBody>
      </p:sp>
    </p:spTree>
    <p:extLst>
      <p:ext uri="{BB962C8B-B14F-4D97-AF65-F5344CB8AC3E}">
        <p14:creationId xmlns:p14="http://schemas.microsoft.com/office/powerpoint/2010/main" val="3977276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N(16-9)">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xml><?xml version="1.0" encoding="utf-8"?>
<a:themeOverride xmlns:a="http://schemas.openxmlformats.org/drawingml/2006/main">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xml><?xml version="1.0" encoding="utf-8"?>
<a:themeOverride xmlns:a="http://schemas.openxmlformats.org/drawingml/2006/main">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4.xml><?xml version="1.0" encoding="utf-8"?>
<a:themeOverride xmlns:a="http://schemas.openxmlformats.org/drawingml/2006/main">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CERN(16-9).thmx</Template>
  <TotalTime>54021</TotalTime>
  <Words>4903</Words>
  <Application>Microsoft Office PowerPoint</Application>
  <PresentationFormat>On-screen Show (16:9)</PresentationFormat>
  <Paragraphs>924</Paragraphs>
  <Slides>77</Slides>
  <Notes>45</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94" baseType="lpstr">
      <vt:lpstr>MS PGothic</vt:lpstr>
      <vt:lpstr>MS PGothic</vt:lpstr>
      <vt:lpstr>Abadi MT Condensed Light</vt:lpstr>
      <vt:lpstr>Arial</vt:lpstr>
      <vt:lpstr>Arial Narrow</vt:lpstr>
      <vt:lpstr>Calibri</vt:lpstr>
      <vt:lpstr>Comic Sans MS</vt:lpstr>
      <vt:lpstr>Geneva</vt:lpstr>
      <vt:lpstr>Helvetica</vt:lpstr>
      <vt:lpstr>Impact</vt:lpstr>
      <vt:lpstr>Lucida Sans Unicode</vt:lpstr>
      <vt:lpstr>Times New Roman</vt:lpstr>
      <vt:lpstr>Verdana</vt:lpstr>
      <vt:lpstr>Wingdings</vt:lpstr>
      <vt:lpstr>CERN(16-9)</vt:lpstr>
      <vt:lpstr>Bitmap Image</vt:lpstr>
      <vt:lpstr>Image</vt:lpstr>
      <vt:lpstr>PowerPoint Presentation</vt:lpstr>
      <vt:lpstr>LHC Computing Clouds and Agility  GridKa School 2014 KIT 01/09/2014</vt:lpstr>
      <vt:lpstr>About Tim</vt:lpstr>
      <vt:lpstr>PowerPoint Presentation</vt:lpstr>
      <vt:lpstr>Complex events</vt:lpstr>
      <vt:lpstr>Complexity …</vt:lpstr>
      <vt:lpstr>PowerPoint Presentation</vt:lpstr>
      <vt:lpstr>Some history of scale…</vt:lpstr>
      <vt:lpstr>Timeline of projects</vt:lpstr>
      <vt:lpstr>Original LHC computing model ~1999</vt:lpstr>
      <vt:lpstr>PowerPoint Presentation</vt:lpstr>
      <vt:lpstr>PowerPoint Presentation</vt:lpstr>
      <vt:lpstr>PowerPoint Presentation</vt:lpstr>
      <vt:lpstr>PowerPoint Presentation</vt:lpstr>
      <vt:lpstr>Technology outlook</vt:lpstr>
      <vt:lpstr>Data: Outlook for HL-LHC</vt:lpstr>
      <vt:lpstr>CPU: Online + Offline</vt:lpstr>
      <vt:lpstr>The CERN Meyrin Data Centre</vt:lpstr>
      <vt:lpstr>CERN Tier-0 Role</vt:lpstr>
      <vt:lpstr>New Data Centre in Budapest</vt:lpstr>
      <vt:lpstr>Networking @ 200Gb/s</vt:lpstr>
      <vt:lpstr>Good News, Bad News</vt:lpstr>
      <vt:lpstr>Public Procurement Cycle</vt:lpstr>
      <vt:lpstr>Approach</vt:lpstr>
      <vt:lpstr>O’Reilly Consideration</vt:lpstr>
      <vt:lpstr>Indeed.Com Consideration</vt:lpstr>
      <vt:lpstr>Evaluating Communities</vt:lpstr>
      <vt:lpstr>PowerPoint Presentation</vt:lpstr>
      <vt:lpstr>PowerPoint Presentation</vt:lpstr>
      <vt:lpstr>Duplication and Divergence</vt:lpstr>
      <vt:lpstr>Service Models</vt:lpstr>
      <vt:lpstr>Configuration Management</vt:lpstr>
      <vt:lpstr>Infrastructure is code</vt:lpstr>
      <vt:lpstr>Rate of change</vt:lpstr>
      <vt:lpstr>Canaries</vt:lpstr>
      <vt:lpstr>Puppet Configuration</vt:lpstr>
      <vt:lpstr>Monitoring</vt:lpstr>
      <vt:lpstr>Architecture</vt:lpstr>
      <vt:lpstr>Technologies</vt:lpstr>
      <vt:lpstr>Dashboards Without Code</vt:lpstr>
      <vt:lpstr>OpenStack Cloud Platform</vt:lpstr>
      <vt:lpstr>Open Governance</vt:lpstr>
      <vt:lpstr>PowerPoint Presentation</vt:lpstr>
      <vt:lpstr>PowerPoint Presentation</vt:lpstr>
      <vt:lpstr>Scaling Architecture Overview</vt:lpstr>
      <vt:lpstr>Status</vt:lpstr>
      <vt:lpstr>The Agile Experience</vt:lpstr>
      <vt:lpstr>Cultural Barriers</vt:lpstr>
      <vt:lpstr>Next Steps: Scale with Physics</vt:lpstr>
      <vt:lpstr>Grids to Clouds ?</vt:lpstr>
      <vt:lpstr>Scheduling Challenges</vt:lpstr>
      <vt:lpstr>Scheduling at Scale</vt:lpstr>
      <vt:lpstr>Next Steps: Federated Clouds</vt:lpstr>
      <vt:lpstr>PowerPoint Presentation</vt:lpstr>
      <vt:lpstr>Summary</vt:lpstr>
      <vt:lpstr>Questions ?</vt:lpstr>
      <vt:lpstr>Backup Slides</vt:lpstr>
      <vt:lpstr>PowerPoint Presentation</vt:lpstr>
      <vt:lpstr>PowerPoint Presentation</vt:lpstr>
      <vt:lpstr>PowerPoint Presentation</vt:lpstr>
      <vt:lpstr>Monitoring - Kibana</vt:lpstr>
      <vt:lpstr>Agility and Elasticity Limits</vt:lpstr>
      <vt:lpstr>Monitoring - Kibana</vt:lpstr>
      <vt:lpstr>PowerPoint Presentation</vt:lpstr>
      <vt:lpstr>Architecture Components</vt:lpstr>
      <vt:lpstr>Upgrade Experience</vt:lpstr>
      <vt:lpstr>Ohloh.net for Community</vt:lpstr>
      <vt:lpstr>PowerPoint Presentation</vt:lpstr>
      <vt:lpstr>PowerPoint Presentation</vt:lpstr>
      <vt:lpstr>What are the Origins of Mass ?</vt:lpstr>
      <vt:lpstr>Matter/Anti Matter Symmetric?</vt:lpstr>
      <vt:lpstr>Where is 95% of the Universe?</vt:lpstr>
      <vt:lpstr>PowerPoint Presentation</vt:lpstr>
      <vt:lpstr>PowerPoint Presentation</vt:lpstr>
      <vt:lpstr>PowerPoint Presentation</vt:lpstr>
      <vt:lpstr>Collisions</vt:lpstr>
      <vt:lpstr>Futures</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tim.bell@cern.ch</dc:creator>
  <cp:lastModifiedBy>Tim Bell</cp:lastModifiedBy>
  <cp:revision>488</cp:revision>
  <cp:lastPrinted>2014-07-18T17:23:58Z</cp:lastPrinted>
  <dcterms:created xsi:type="dcterms:W3CDTF">2012-11-30T11:07:05Z</dcterms:created>
  <dcterms:modified xsi:type="dcterms:W3CDTF">2014-09-01T10:10:05Z</dcterms:modified>
</cp:coreProperties>
</file>