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9" r:id="rId4"/>
    <p:sldId id="297" r:id="rId5"/>
    <p:sldId id="295" r:id="rId6"/>
    <p:sldId id="262" r:id="rId7"/>
    <p:sldId id="304" r:id="rId8"/>
    <p:sldId id="293" r:id="rId9"/>
    <p:sldId id="296" r:id="rId10"/>
    <p:sldId id="298" r:id="rId11"/>
    <p:sldId id="266" r:id="rId12"/>
    <p:sldId id="299" r:id="rId13"/>
    <p:sldId id="284" r:id="rId14"/>
    <p:sldId id="301" r:id="rId15"/>
    <p:sldId id="286" r:id="rId16"/>
    <p:sldId id="271" r:id="rId17"/>
    <p:sldId id="273" r:id="rId18"/>
    <p:sldId id="291" r:id="rId19"/>
    <p:sldId id="270" r:id="rId20"/>
    <p:sldId id="292" r:id="rId21"/>
    <p:sldId id="308" r:id="rId22"/>
    <p:sldId id="302" r:id="rId23"/>
    <p:sldId id="275" r:id="rId24"/>
    <p:sldId id="303" r:id="rId25"/>
    <p:sldId id="276" r:id="rId26"/>
    <p:sldId id="261" r:id="rId2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1595D"/>
    <a:srgbClr val="21B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179" autoAdjust="0"/>
  </p:normalViewPr>
  <p:slideViewPr>
    <p:cSldViewPr>
      <p:cViewPr varScale="1">
        <p:scale>
          <a:sx n="49" d="100"/>
          <a:sy n="49" d="100"/>
        </p:scale>
        <p:origin x="-19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0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C3A5941-3C97-4F84-9DD4-1CD55211E0F2}" type="datetimeFigureOut">
              <a:rPr lang="de-DE" altLang="de-DE"/>
              <a:pPr/>
              <a:t>03.09.2014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5C11721F-5987-4F7E-B102-BF741760E4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61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C241325-AB19-408F-8ADF-C9C962181CA8}" type="datetimeFigureOut">
              <a:rPr lang="de-DE" altLang="de-DE"/>
              <a:pPr/>
              <a:t>03.09.2014</a:t>
            </a:fld>
            <a:endParaRPr lang="de-DE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E3A4D0C4-3434-4A50-B9E1-FDA83D75BE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4784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e-DE" smtClean="0">
              <a:ea typeface="ＭＳ Ｐゴシック" pitchFamily="34" charset="-128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A855BC1-9400-4C55-80F5-05A56C98637E}" type="slidenum">
              <a:rPr lang="de-DE" altLang="de-DE" sz="1200">
                <a:latin typeface="Calibri" pitchFamily="34" charset="0"/>
              </a:rPr>
              <a:pPr eaLnBrk="1" hangingPunct="1"/>
              <a:t>1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ea typeface="ＭＳ Ｐゴシック" pitchFamily="34" charset="-128"/>
              </a:rPr>
              <a:t>Special hardware</a:t>
            </a:r>
          </a:p>
          <a:p>
            <a:r>
              <a:rPr lang="de-DE" altLang="de-DE" smtClean="0">
                <a:ea typeface="ＭＳ Ｐゴシック" pitchFamily="34" charset="-128"/>
              </a:rPr>
              <a:t>Networks</a:t>
            </a:r>
          </a:p>
          <a:p>
            <a:r>
              <a:rPr lang="de-DE" altLang="de-DE" smtClean="0">
                <a:ea typeface="ＭＳ Ｐゴシック" pitchFamily="34" charset="-128"/>
              </a:rPr>
              <a:t>Storages</a:t>
            </a:r>
          </a:p>
          <a:p>
            <a:r>
              <a:rPr lang="de-DE" altLang="de-DE" smtClean="0">
                <a:ea typeface="ＭＳ Ｐゴシック" pitchFamily="34" charset="-128"/>
              </a:rPr>
              <a:t>High memory</a:t>
            </a:r>
          </a:p>
          <a:p>
            <a:r>
              <a:rPr lang="de-DE" altLang="de-DE" smtClean="0">
                <a:ea typeface="ＭＳ Ｐゴシック" pitchFamily="34" charset="-128"/>
              </a:rPr>
              <a:t>Gpu / cpu</a:t>
            </a:r>
          </a:p>
          <a:p>
            <a:r>
              <a:rPr lang="de-DE" altLang="de-DE" smtClean="0">
                <a:ea typeface="ＭＳ Ｐゴシック" pitchFamily="34" charset="-128"/>
              </a:rPr>
              <a:t>Post processing / pre processing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9DC407-27F7-4CBD-AEAF-7E13824AFDB1}" type="slidenum">
              <a:rPr lang="de-DE" altLang="de-DE" sz="1200">
                <a:latin typeface="Calibri" pitchFamily="34" charset="0"/>
              </a:rPr>
              <a:pPr eaLnBrk="1" hangingPunct="1"/>
              <a:t>3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ea typeface="ＭＳ Ｐゴシック" pitchFamily="34" charset="-128"/>
              </a:rPr>
              <a:t>Market is saturated with clouds, but what is a cloud</a:t>
            </a:r>
          </a:p>
          <a:p>
            <a:endParaRPr lang="de-DE" altLang="de-DE" smtClean="0">
              <a:ea typeface="ＭＳ Ｐゴシック" pitchFamily="34" charset="-128"/>
            </a:endParaRPr>
          </a:p>
          <a:p>
            <a:r>
              <a:rPr lang="de-DE" altLang="de-DE" smtClean="0">
                <a:ea typeface="ＭＳ Ｐゴシック" pitchFamily="34" charset="-128"/>
              </a:rPr>
              <a:t>Service oriented</a:t>
            </a:r>
          </a:p>
          <a:p>
            <a:r>
              <a:rPr lang="de-DE" altLang="de-DE" smtClean="0">
                <a:ea typeface="ＭＳ Ｐゴシック" pitchFamily="34" charset="-128"/>
              </a:rPr>
              <a:t>Different user models (iaas, paas, saas)</a:t>
            </a:r>
          </a:p>
          <a:p>
            <a:r>
              <a:rPr lang="de-DE" altLang="de-DE" smtClean="0">
                <a:ea typeface="ＭＳ Ｐゴシック" pitchFamily="34" charset="-128"/>
              </a:rPr>
              <a:t>Pay per use</a:t>
            </a:r>
          </a:p>
          <a:p>
            <a:r>
              <a:rPr lang="de-DE" altLang="de-DE" smtClean="0">
                <a:ea typeface="ＭＳ Ｐゴシック" pitchFamily="34" charset="-128"/>
              </a:rPr>
              <a:t>Scale</a:t>
            </a:r>
          </a:p>
          <a:p>
            <a:r>
              <a:rPr lang="de-DE" altLang="de-DE" smtClean="0">
                <a:ea typeface="ＭＳ Ｐゴシック" pitchFamily="34" charset="-128"/>
              </a:rPr>
              <a:t>Get what you request, share resources for effectiveness</a:t>
            </a:r>
          </a:p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25F477-4FF2-4B0F-AF5B-38F6502EA031}" type="slidenum">
              <a:rPr lang="de-DE" altLang="de-DE" sz="1200">
                <a:latin typeface="Calibri" pitchFamily="34" charset="0"/>
              </a:rPr>
              <a:pPr eaLnBrk="1" hangingPunct="1"/>
              <a:t>4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ea typeface="ＭＳ Ｐゴシック" pitchFamily="34" charset="-128"/>
              </a:rPr>
              <a:t>Combined?</a:t>
            </a:r>
          </a:p>
          <a:p>
            <a:r>
              <a:rPr lang="de-DE" altLang="de-DE" smtClean="0">
                <a:ea typeface="ＭＳ Ｐゴシック" pitchFamily="34" charset="-128"/>
              </a:rPr>
              <a:t>Depends on the workflow</a:t>
            </a:r>
          </a:p>
          <a:p>
            <a:r>
              <a:rPr lang="de-DE" altLang="de-DE" smtClean="0">
                <a:ea typeface="ＭＳ Ｐゴシック" pitchFamily="34" charset="-128"/>
              </a:rPr>
              <a:t>Depends on the availability</a:t>
            </a:r>
          </a:p>
          <a:p>
            <a:r>
              <a:rPr lang="de-DE" altLang="de-DE" smtClean="0">
                <a:ea typeface="ＭＳ Ｐゴシック" pitchFamily="34" charset="-128"/>
              </a:rPr>
              <a:t>Application vs scalability</a:t>
            </a:r>
          </a:p>
          <a:p>
            <a:r>
              <a:rPr lang="de-DE" altLang="de-DE" smtClean="0">
                <a:ea typeface="ＭＳ Ｐゴシック" pitchFamily="34" charset="-128"/>
              </a:rPr>
              <a:t>Service vs availability</a:t>
            </a:r>
          </a:p>
          <a:p>
            <a:endParaRPr lang="de-DE" altLang="de-DE" smtClean="0">
              <a:ea typeface="ＭＳ Ｐゴシック" pitchFamily="34" charset="-128"/>
            </a:endParaRPr>
          </a:p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3FB25A-561D-4B14-958C-681B16871A4D}" type="slidenum">
              <a:rPr lang="de-DE" altLang="de-DE" sz="1200">
                <a:latin typeface="Calibri" pitchFamily="34" charset="0"/>
              </a:rPr>
              <a:pPr eaLnBrk="1" hangingPunct="1"/>
              <a:t>6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/>
            <a:r>
              <a:rPr lang="en-GB" altLang="de-DE" smtClean="0">
                <a:ea typeface="ＭＳ Ｐゴシック" pitchFamily="34" charset="-128"/>
              </a:rPr>
              <a:t>Full control on virtual instances</a:t>
            </a:r>
          </a:p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621613-8DA8-4401-A1A7-FE58B755618B}" type="slidenum">
              <a:rPr lang="de-DE" altLang="de-DE" sz="1200">
                <a:latin typeface="Calibri" pitchFamily="34" charset="0"/>
              </a:rPr>
              <a:pPr eaLnBrk="1" hangingPunct="1"/>
              <a:t>8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mtClean="0">
                <a:ea typeface="ＭＳ Ｐゴシック" pitchFamily="34" charset="-128"/>
              </a:rPr>
              <a:t>Take a workflow and put parts which use latency-tolerant scalability on the Cloud</a:t>
            </a:r>
          </a:p>
          <a:p>
            <a:r>
              <a:rPr lang="en-GB" altLang="de-DE" smtClean="0">
                <a:ea typeface="ＭＳ Ｐゴシック" pitchFamily="34" charset="-128"/>
              </a:rPr>
              <a:t>Put those parts needing performance on a HPC resource</a:t>
            </a:r>
          </a:p>
          <a:p>
            <a:endParaRPr lang="de-DE" altLang="de-DE" smtClean="0">
              <a:ea typeface="ＭＳ Ｐゴシック" pitchFamily="34" charset="-128"/>
            </a:endParaRPr>
          </a:p>
          <a:p>
            <a:r>
              <a:rPr lang="de-DE" altLang="de-DE" smtClean="0">
                <a:ea typeface="ＭＳ Ｐゴシック" pitchFamily="34" charset="-128"/>
              </a:rPr>
              <a:t>Pre / postprocessing</a:t>
            </a: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B5E8EC-6C0A-4090-B537-B5D00F4019BA}" type="slidenum">
              <a:rPr lang="de-DE" altLang="de-DE" sz="1200">
                <a:latin typeface="Calibri" pitchFamily="34" charset="0"/>
              </a:rPr>
              <a:pPr eaLnBrk="1" hangingPunct="1"/>
              <a:t>10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>
                <a:ea typeface="ＭＳ Ｐゴシック" pitchFamily="34" charset="-128"/>
              </a:rPr>
              <a:t>Hpc as a service</a:t>
            </a:r>
          </a:p>
          <a:p>
            <a:r>
              <a:rPr lang="de-DE" altLang="de-DE" smtClean="0">
                <a:ea typeface="ＭＳ Ｐゴシック" pitchFamily="34" charset="-128"/>
              </a:rPr>
              <a:t>Control in contrast to real hpc where there is de facto no control</a:t>
            </a:r>
          </a:p>
          <a:p>
            <a:endParaRPr lang="de-DE" altLang="de-DE" smtClean="0">
              <a:ea typeface="ＭＳ Ｐゴシック" pitchFamily="34" charset="-128"/>
            </a:endParaRPr>
          </a:p>
          <a:p>
            <a:pPr marL="0" lvl="1"/>
            <a:r>
              <a:rPr lang="en-GB" altLang="de-DE" smtClean="0">
                <a:ea typeface="ＭＳ Ｐゴシック" pitchFamily="34" charset="-128"/>
              </a:rPr>
              <a:t>Batch node reservation</a:t>
            </a:r>
          </a:p>
          <a:p>
            <a:endParaRPr lang="de-DE" altLang="de-DE" smtClean="0">
              <a:ea typeface="ＭＳ Ｐゴシック" pitchFamily="34" charset="-128"/>
            </a:endParaRPr>
          </a:p>
          <a:p>
            <a:endParaRPr lang="de-DE" altLang="de-DE" smtClean="0">
              <a:ea typeface="ＭＳ Ｐゴシック" pitchFamily="34" charset="-128"/>
            </a:endParaRPr>
          </a:p>
          <a:p>
            <a:r>
              <a:rPr lang="de-DE" altLang="de-DE" smtClean="0">
                <a:ea typeface="ＭＳ Ｐゴシック" pitchFamily="34" charset="-128"/>
              </a:rPr>
              <a:t>Iaas – full control for the behaviour of all instances</a:t>
            </a:r>
          </a:p>
          <a:p>
            <a:r>
              <a:rPr lang="de-DE" altLang="de-DE" smtClean="0">
                <a:ea typeface="ＭＳ Ｐゴシック" pitchFamily="34" charset="-128"/>
              </a:rPr>
              <a:t>Paas – provisioning of a platform to run all mandatory application runs, including software etc.</a:t>
            </a:r>
          </a:p>
          <a:p>
            <a:r>
              <a:rPr lang="de-DE" altLang="de-DE" smtClean="0">
                <a:ea typeface="ＭＳ Ｐゴシック" pitchFamily="34" charset="-128"/>
              </a:rPr>
              <a:t>Saas – mpi installation to run applications directly</a:t>
            </a:r>
          </a:p>
          <a:p>
            <a:r>
              <a:rPr lang="de-DE" altLang="de-DE" smtClean="0">
                <a:ea typeface="ＭＳ Ｐゴシック" pitchFamily="34" charset="-128"/>
              </a:rPr>
              <a:t>Dont forget java</a:t>
            </a:r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467F87-4D7C-46B1-A9EF-1B796BCA493A}" type="slidenum">
              <a:rPr lang="de-DE" altLang="de-DE" sz="1200">
                <a:latin typeface="Calibri" pitchFamily="34" charset="0"/>
              </a:rPr>
              <a:pPr eaLnBrk="1" hangingPunct="1"/>
              <a:t>15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altLang="de-DE" sz="1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OpenStack, XEN</a:t>
            </a:r>
          </a:p>
          <a:p>
            <a:pPr marL="0" lvl="1"/>
            <a:r>
              <a:rPr lang="en-GB" altLang="de-DE" sz="1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Xeon E5-2630, 128GB RAM</a:t>
            </a:r>
          </a:p>
          <a:p>
            <a:pPr marL="0" lvl="1"/>
            <a:r>
              <a:rPr lang="en-GB" altLang="de-DE" sz="1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10GE, 40GE, Infiniband</a:t>
            </a:r>
          </a:p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FFDEB79-86BC-499B-B14E-73089A4A9F5A}" type="slidenum">
              <a:rPr lang="de-DE" altLang="de-DE" sz="1200">
                <a:latin typeface="Calibri" pitchFamily="34" charset="0"/>
              </a:rPr>
              <a:pPr eaLnBrk="1" hangingPunct="1"/>
              <a:t>16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 smtClean="0">
                <a:ea typeface="ＭＳ Ｐゴシック" pitchFamily="34" charset="-128"/>
              </a:rPr>
              <a:t>Combined</a:t>
            </a:r>
            <a:r>
              <a:rPr lang="de-DE" altLang="de-DE" dirty="0" smtClean="0">
                <a:ea typeface="ＭＳ Ｐゴシック" pitchFamily="34" charset="-128"/>
              </a:rPr>
              <a:t>?</a:t>
            </a:r>
          </a:p>
          <a:p>
            <a:r>
              <a:rPr lang="de-DE" altLang="de-DE" dirty="0" err="1" smtClean="0">
                <a:ea typeface="ＭＳ Ｐゴシック" pitchFamily="34" charset="-128"/>
              </a:rPr>
              <a:t>Depends</a:t>
            </a:r>
            <a:r>
              <a:rPr lang="de-DE" altLang="de-DE" dirty="0" smtClean="0">
                <a:ea typeface="ＭＳ Ｐゴシック" pitchFamily="34" charset="-128"/>
              </a:rPr>
              <a:t> on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workflow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dirty="0" err="1" smtClean="0">
                <a:ea typeface="ＭＳ Ｐゴシック" pitchFamily="34" charset="-128"/>
              </a:rPr>
              <a:t>Depends</a:t>
            </a:r>
            <a:r>
              <a:rPr lang="de-DE" altLang="de-DE" dirty="0" smtClean="0">
                <a:ea typeface="ＭＳ Ｐゴシック" pitchFamily="34" charset="-128"/>
              </a:rPr>
              <a:t> on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availability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dirty="0" err="1" smtClean="0">
                <a:ea typeface="ＭＳ Ｐゴシック" pitchFamily="34" charset="-128"/>
              </a:rPr>
              <a:t>Application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vs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scalability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dirty="0" smtClean="0">
                <a:ea typeface="ＭＳ Ｐゴシック" pitchFamily="34" charset="-128"/>
              </a:rPr>
              <a:t>Service </a:t>
            </a:r>
            <a:r>
              <a:rPr lang="de-DE" altLang="de-DE" dirty="0" err="1" smtClean="0">
                <a:ea typeface="ＭＳ Ｐゴシック" pitchFamily="34" charset="-128"/>
              </a:rPr>
              <a:t>vs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availability</a:t>
            </a:r>
            <a:endParaRPr lang="de-DE" altLang="de-DE" dirty="0" smtClean="0">
              <a:ea typeface="ＭＳ Ｐゴシック" pitchFamily="34" charset="-128"/>
            </a:endParaRPr>
          </a:p>
          <a:p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smtClean="0">
                <a:ea typeface="ＭＳ Ｐゴシック" pitchFamily="34" charset="-128"/>
              </a:rPr>
              <a:t>Tradeoff</a:t>
            </a:r>
            <a:endParaRPr lang="de-DE" altLang="de-DE" smtClean="0">
              <a:ea typeface="ＭＳ Ｐゴシック" pitchFamily="34" charset="-128"/>
            </a:endParaRPr>
          </a:p>
          <a:p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3FB25A-561D-4B14-958C-681B16871A4D}" type="slidenum">
              <a:rPr lang="de-DE" altLang="de-DE" sz="1200">
                <a:latin typeface="Calibri" pitchFamily="34" charset="0"/>
              </a:rPr>
              <a:pPr eaLnBrk="1" hangingPunct="1"/>
              <a:t>21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eit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9144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101042" cy="1470025"/>
          </a:xfrm>
        </p:spPr>
        <p:txBody>
          <a:bodyPr>
            <a:noAutofit/>
          </a:bodyPr>
          <a:lstStyle>
            <a:lvl1pPr algn="l">
              <a:defRPr sz="3600" b="0" baseline="0"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143248"/>
            <a:ext cx="7115180" cy="42862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6391275"/>
            <a:ext cx="3203575" cy="365125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BEBE2E-77B0-430F-B6EE-8DA0D03638F8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45929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5A0426-D353-4FBE-BBA1-FBF66EE1636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23E3CE-95E6-4AA4-ADC9-C3B15864DD29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72351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61"/>
            <a:ext cx="1871690" cy="471490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10" y="1285861"/>
            <a:ext cx="583409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0668C-CA33-4E4F-A728-ABEE9E20A74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88874B2-FFC6-4104-9177-0C700491CE00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0666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41753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6391275"/>
            <a:ext cx="3203575" cy="3651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CD20BF-CAA6-41F2-9EA5-17C3D0F4FA7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5BE6EA5-2D83-4124-B3DB-F35C5411091C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8894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4572008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1500" y="6391275"/>
            <a:ext cx="3203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DC82D-3F91-4384-A1FD-D442AD90086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191AB9-2F38-4D6A-8084-92EB374BED10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1356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450059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281518" cy="450059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ED553-BF53-4FAB-88D5-DB5786A56B6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2FB1E1-5157-44A2-B51B-B54D4A458058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42807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140230" cy="6032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14489"/>
            <a:ext cx="4140230" cy="42862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70379" cy="6032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4489"/>
            <a:ext cx="4070379" cy="42862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6374E-3D80-4FD4-9825-BF3EDC6FAE2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B2D120-8E4E-44BE-86D9-46E86B4FE7CD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78814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fld id="{D8949DA5-DAB0-4FB1-B019-505EE954DF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BC1D25-FEF1-4AC5-9B33-4CAACD742C36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73103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AA00B-2C86-4491-8E2D-8457FBAA969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84F796-58F1-4C8E-989F-40A287DAC7C8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98741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31511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7"/>
            <a:ext cx="4926040" cy="4929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2285993"/>
            <a:ext cx="3179793" cy="37147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95FFB-2ACF-4BB1-A0AB-3F8E8B422E2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7C5747-31F7-4112-AFC2-79B83FAB24F9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94356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143512"/>
            <a:ext cx="5486400" cy="4381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9290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5022"/>
            <a:ext cx="5486400" cy="457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F578CE-E8EC-4918-B0C8-A7FC5E8EA55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7E2D88-8775-4F6A-948E-2AC4E6CC17B6}" type="datetime1">
              <a:rPr lang="de-DE" altLang="de-DE"/>
              <a:pPr/>
              <a:t>03.09.2014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53517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51595D"/>
          </a:solidFill>
          <a:ln>
            <a:solidFill>
              <a:srgbClr val="51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latin typeface="+mj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928688"/>
            <a:ext cx="86439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28750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813" y="6391275"/>
            <a:ext cx="3203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357938"/>
            <a:ext cx="124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68C100B5-79FE-4F46-8B1C-2AE14112B8F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538163" y="6357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b="1" smtClean="0">
                <a:solidFill>
                  <a:schemeClr val="bg1"/>
                </a:solidFill>
                <a:latin typeface="Calibri" pitchFamily="34" charset="0"/>
                <a:ea typeface="+mn-ea"/>
              </a:rPr>
              <a:t>::</a:t>
            </a:r>
          </a:p>
        </p:txBody>
      </p:sp>
      <p:sp>
        <p:nvSpPr>
          <p:cNvPr id="1032" name="TextBox 11"/>
          <p:cNvSpPr txBox="1">
            <a:spLocks noChangeArrowheads="1"/>
          </p:cNvSpPr>
          <p:nvPr/>
        </p:nvSpPr>
        <p:spPr bwMode="auto">
          <a:xfrm>
            <a:off x="3500438" y="6357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b="1" smtClean="0">
                <a:solidFill>
                  <a:schemeClr val="bg1"/>
                </a:solidFill>
                <a:latin typeface="Calibri" pitchFamily="34" charset="0"/>
                <a:ea typeface="+mn-ea"/>
              </a:rPr>
              <a:t>::</a:t>
            </a:r>
          </a:p>
        </p:txBody>
      </p: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214313" y="642938"/>
            <a:ext cx="821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 smtClean="0">
                <a:latin typeface="Handel Gothic Com Light"/>
                <a:ea typeface="+mn-ea"/>
              </a:rPr>
              <a:t>:::::   :::::   :::::   :::::   :::::   :::::   :::::   :::::   :::::   :::::   :::::   :::::   :::::   :::::   :::::   :::::   :::::   :::::   :::::   :::::   :::::   :::::   </a:t>
            </a: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5072063" y="6357938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b="1" smtClean="0">
                <a:solidFill>
                  <a:schemeClr val="bg1"/>
                </a:solidFill>
                <a:latin typeface="Calibri" pitchFamily="34" charset="0"/>
                <a:ea typeface="+mn-ea"/>
              </a:rPr>
              <a:t>::</a:t>
            </a:r>
          </a:p>
        </p:txBody>
      </p:sp>
      <p:pic>
        <p:nvPicPr>
          <p:cNvPr id="1035" name="Picture 15" descr="hlrs-logo_transtuerkis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7188"/>
            <a:ext cx="22685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3795713" y="6389688"/>
            <a:ext cx="1347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6D610A9-B4D5-4D8E-907C-8C11F7FBB856}" type="datetime1">
              <a:rPr lang="de-DE" altLang="de-DE"/>
              <a:pPr/>
              <a:t>03.09.2014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00" r:id="rId4"/>
    <p:sldLayoutId id="2147484801" r:id="rId5"/>
    <p:sldLayoutId id="2147484810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rgbClr val="21B6BD"/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21B6BD"/>
          </a:solidFill>
          <a:latin typeface="Calibri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rightscale.com/index.php" TargetMode="External"/><Relationship Id="rId18" Type="http://schemas.openxmlformats.org/officeDocument/2006/relationships/hyperlink" Target="http://www.gigaspaces.com/" TargetMode="External"/><Relationship Id="rId26" Type="http://schemas.openxmlformats.org/officeDocument/2006/relationships/image" Target="../media/image23.jpeg"/><Relationship Id="rId3" Type="http://schemas.openxmlformats.org/officeDocument/2006/relationships/image" Target="../media/image5.png"/><Relationship Id="rId21" Type="http://schemas.openxmlformats.org/officeDocument/2006/relationships/image" Target="../media/image19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astichosts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32" Type="http://schemas.openxmlformats.org/officeDocument/2006/relationships/hyperlink" Target="http://www.pluraprocessing.com/index.html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://www.layeredtech.com/" TargetMode="External"/><Relationship Id="rId23" Type="http://schemas.openxmlformats.org/officeDocument/2006/relationships/image" Target="../media/image20.png"/><Relationship Id="rId28" Type="http://schemas.openxmlformats.org/officeDocument/2006/relationships/hyperlink" Target="http://www.joyent.com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hyperlink" Target="http://www.3tera.com/" TargetMode="External"/><Relationship Id="rId27" Type="http://schemas.openxmlformats.org/officeDocument/2006/relationships/image" Target="../media/image24.png"/><Relationship Id="rId30" Type="http://schemas.openxmlformats.org/officeDocument/2006/relationships/hyperlink" Target="http://www.rackspacecloud.com/" TargetMode="External"/><Relationship Id="rId8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357188" y="1571625"/>
            <a:ext cx="8101012" cy="1470025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Can </a:t>
            </a:r>
            <a:r>
              <a:rPr lang="en-GB" altLang="de-DE" noProof="0" dirty="0" smtClean="0">
                <a:solidFill>
                  <a:srgbClr val="FF0000"/>
                </a:solidFill>
                <a:ea typeface="ＭＳ Ｐゴシック" pitchFamily="34" charset="-128"/>
              </a:rPr>
              <a:t>(HPC)</a:t>
            </a:r>
            <a:r>
              <a:rPr lang="en-GB" altLang="de-DE" noProof="0" dirty="0" smtClean="0">
                <a:ea typeface="ＭＳ Ｐゴシック" pitchFamily="34" charset="-128"/>
              </a:rPr>
              <a:t>Clouds supersede traditional High Performance Computing?</a:t>
            </a:r>
          </a:p>
        </p:txBody>
      </p:sp>
      <p:sp>
        <p:nvSpPr>
          <p:cNvPr id="15362" name="Untertitel 2"/>
          <p:cNvSpPr>
            <a:spLocks noGrp="1"/>
          </p:cNvSpPr>
          <p:nvPr>
            <p:ph type="subTitle" idx="1"/>
          </p:nvPr>
        </p:nvSpPr>
        <p:spPr>
          <a:xfrm>
            <a:off x="357188" y="3143250"/>
            <a:ext cx="7115175" cy="863600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Michael Gienger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High Performance Computing </a:t>
            </a:r>
            <a:r>
              <a:rPr lang="en-GB" altLang="de-DE" noProof="0" dirty="0" err="1" smtClean="0">
                <a:ea typeface="ＭＳ Ｐゴシック" pitchFamily="34" charset="-128"/>
              </a:rPr>
              <a:t>Center</a:t>
            </a:r>
            <a:r>
              <a:rPr lang="en-GB" altLang="de-DE" noProof="0" dirty="0" smtClean="0">
                <a:ea typeface="ＭＳ Ｐゴシック" pitchFamily="34" charset="-128"/>
              </a:rPr>
              <a:t> Stuttgart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The Hybrid Model - Purpose</a:t>
            </a: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Enrich HPC capabilities with modern Cloud functionality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Ease of use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Different service models (Cloud services – HPC access)</a:t>
            </a:r>
          </a:p>
          <a:p>
            <a:pPr lvl="1"/>
            <a:r>
              <a:rPr lang="en-GB" altLang="de-DE" b="1" noProof="0" dirty="0" smtClean="0">
                <a:ea typeface="ＭＳ Ｐゴシック" pitchFamily="34" charset="-128"/>
              </a:rPr>
              <a:t>Towards HPC as a Service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Schedule workflow / tasks to the most suitable hosts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High level scheduling to submit jobs from VMs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Available capacity for providing „real time“ results</a:t>
            </a:r>
          </a:p>
          <a:p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8D6130-2D6A-4A79-8512-3E10184BCE53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10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1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0758CF-B3A5-427C-9117-EAEE828A58A2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684213" y="5229225"/>
            <a:ext cx="626427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lt1"/>
                </a:solidFill>
                <a:latin typeface="Calibri" charset="0"/>
                <a:ea typeface="+mn-ea"/>
              </a:rPr>
              <a:t>Needs a dedicated and intelligent federation &amp; scheduling </a:t>
            </a:r>
          </a:p>
          <a:p>
            <a:pPr>
              <a:defRPr/>
            </a:pPr>
            <a:r>
              <a:rPr lang="en-GB" dirty="0">
                <a:solidFill>
                  <a:schemeClr val="lt1"/>
                </a:solidFill>
                <a:latin typeface="Calibri" charset="0"/>
                <a:ea typeface="+mn-ea"/>
              </a:rPr>
              <a:t>management for HPC and Clouds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Schematic example for Hybrid Cloud / HPC combination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174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C2D516-593E-4227-A661-7E59642D988A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11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48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DCF78E-B603-4506-83F1-FA7AC53F7A70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1749" name="Gruppierung 1"/>
          <p:cNvGrpSpPr>
            <a:grpSpLocks/>
          </p:cNvGrpSpPr>
          <p:nvPr/>
        </p:nvGrpSpPr>
        <p:grpSpPr bwMode="auto">
          <a:xfrm>
            <a:off x="2093913" y="1431925"/>
            <a:ext cx="6835775" cy="4826000"/>
            <a:chOff x="2093944" y="1411312"/>
            <a:chExt cx="6835744" cy="4826000"/>
          </a:xfrm>
        </p:grpSpPr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3059140" y="1916137"/>
              <a:ext cx="360360" cy="1439863"/>
            </a:xfrm>
            <a:prstGeom prst="leftBrace">
              <a:avLst>
                <a:gd name="adj1" fmla="val 3329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093944" y="2060600"/>
              <a:ext cx="936621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800" b="1" dirty="0" err="1" smtClean="0">
                  <a:latin typeface="+mn-lt"/>
                </a:rPr>
                <a:t>Cloud</a:t>
              </a:r>
              <a:r>
                <a:rPr lang="de-DE" sz="1800" b="1" dirty="0" smtClean="0">
                  <a:latin typeface="+mn-lt"/>
                </a:rPr>
                <a:t> </a:t>
              </a:r>
            </a:p>
            <a:p>
              <a:pPr algn="ctr" eaLnBrk="1" hangingPunct="1">
                <a:defRPr/>
              </a:pPr>
              <a:r>
                <a:rPr lang="de-DE" sz="1800" b="1" dirty="0" smtClean="0">
                  <a:latin typeface="+mn-lt"/>
                </a:rPr>
                <a:t>Domain</a:t>
              </a:r>
              <a:endParaRPr lang="en-GB" sz="1800" b="1" dirty="0" smtClean="0">
                <a:latin typeface="+mn-lt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924323" y="2924200"/>
              <a:ext cx="1655755" cy="371475"/>
            </a:xfrm>
            <a:prstGeom prst="roundRect">
              <a:avLst>
                <a:gd name="adj" fmla="val 3335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HDFS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708424" y="1411312"/>
              <a:ext cx="2089141" cy="1944688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924323" y="2492400"/>
              <a:ext cx="1655755" cy="371475"/>
            </a:xfrm>
            <a:prstGeom prst="roundRect">
              <a:avLst>
                <a:gd name="adj" fmla="val 3335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latin typeface="+mn-lt"/>
                  <a:ea typeface="ＭＳ Ｐゴシック" charset="0"/>
                  <a:cs typeface="ＭＳ Ｐゴシック" charset="0"/>
                </a:rPr>
                <a:t>Hadoop</a:t>
              </a:r>
            </a:p>
          </p:txBody>
        </p:sp>
        <p:sp>
          <p:nvSpPr>
            <p:cNvPr id="12" name="Can 31"/>
            <p:cNvSpPr>
              <a:spLocks noChangeArrowheads="1"/>
            </p:cNvSpPr>
            <p:nvPr/>
          </p:nvSpPr>
          <p:spPr bwMode="auto">
            <a:xfrm>
              <a:off x="3924323" y="1844700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Map/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Reduce</a:t>
              </a:r>
            </a:p>
          </p:txBody>
        </p:sp>
        <p:sp>
          <p:nvSpPr>
            <p:cNvPr id="13" name="Can 31"/>
            <p:cNvSpPr>
              <a:spLocks noChangeArrowheads="1"/>
            </p:cNvSpPr>
            <p:nvPr/>
          </p:nvSpPr>
          <p:spPr bwMode="auto">
            <a:xfrm>
              <a:off x="4787919" y="1844700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Map/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Reduce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924323" y="1555775"/>
              <a:ext cx="1655755" cy="863600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56121" y="1484337"/>
              <a:ext cx="62547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Data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6770698" y="2925787"/>
              <a:ext cx="1655754" cy="371475"/>
            </a:xfrm>
            <a:prstGeom prst="roundRect">
              <a:avLst>
                <a:gd name="adj" fmla="val 3335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HDFS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6554799" y="1412900"/>
              <a:ext cx="2089141" cy="1944687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6770698" y="2493987"/>
              <a:ext cx="1655754" cy="371475"/>
            </a:xfrm>
            <a:prstGeom prst="roundRect">
              <a:avLst>
                <a:gd name="adj" fmla="val 3335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latin typeface="+mn-lt"/>
                  <a:ea typeface="ＭＳ Ｐゴシック" charset="0"/>
                  <a:cs typeface="ＭＳ Ｐゴシック" charset="0"/>
                </a:rPr>
                <a:t>Hadoop</a:t>
              </a:r>
            </a:p>
          </p:txBody>
        </p:sp>
        <p:sp>
          <p:nvSpPr>
            <p:cNvPr id="19" name="Can 31"/>
            <p:cNvSpPr>
              <a:spLocks noChangeArrowheads="1"/>
            </p:cNvSpPr>
            <p:nvPr/>
          </p:nvSpPr>
          <p:spPr bwMode="auto">
            <a:xfrm>
              <a:off x="6770698" y="1846287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Map/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Reduce</a:t>
              </a:r>
            </a:p>
          </p:txBody>
        </p:sp>
        <p:sp>
          <p:nvSpPr>
            <p:cNvPr id="20" name="Can 31"/>
            <p:cNvSpPr>
              <a:spLocks noChangeArrowheads="1"/>
            </p:cNvSpPr>
            <p:nvPr/>
          </p:nvSpPr>
          <p:spPr bwMode="auto">
            <a:xfrm>
              <a:off x="7634294" y="1846287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Map/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Reduce</a:t>
              </a: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770698" y="1557362"/>
              <a:ext cx="1655754" cy="863600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7202496" y="1485925"/>
              <a:ext cx="62547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Data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580078" y="3068662"/>
              <a:ext cx="9731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715015" y="2708300"/>
              <a:ext cx="935034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TCP/IP</a:t>
              </a:r>
            </a:p>
          </p:txBody>
        </p:sp>
        <p:sp>
          <p:nvSpPr>
            <p:cNvPr id="25" name="AutoShape 24"/>
            <p:cNvSpPr>
              <a:spLocks/>
            </p:cNvSpPr>
            <p:nvPr/>
          </p:nvSpPr>
          <p:spPr bwMode="auto">
            <a:xfrm>
              <a:off x="3059140" y="4221187"/>
              <a:ext cx="360360" cy="2016125"/>
            </a:xfrm>
            <a:prstGeom prst="leftBrace">
              <a:avLst>
                <a:gd name="adj1" fmla="val 4662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093944" y="4941912"/>
              <a:ext cx="936621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800" b="1" smtClean="0">
                  <a:latin typeface="+mn-lt"/>
                </a:rPr>
                <a:t>HPC </a:t>
              </a:r>
            </a:p>
            <a:p>
              <a:pPr algn="ctr" eaLnBrk="1" hangingPunct="1">
                <a:defRPr/>
              </a:pPr>
              <a:r>
                <a:rPr lang="de-DE" sz="1800" b="1" smtClean="0">
                  <a:latin typeface="+mn-lt"/>
                </a:rPr>
                <a:t>Domain</a:t>
              </a:r>
              <a:endParaRPr lang="en-GB" sz="1800" b="1" smtClean="0">
                <a:latin typeface="+mn-lt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924323" y="5805512"/>
              <a:ext cx="1655755" cy="371475"/>
            </a:xfrm>
            <a:prstGeom prst="roundRect">
              <a:avLst>
                <a:gd name="adj" fmla="val 3335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LUSTRE</a:t>
              </a: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708424" y="4292625"/>
              <a:ext cx="2089141" cy="1944687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419500" y="4003700"/>
              <a:ext cx="132873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MPI process</a:t>
              </a: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3924323" y="5373712"/>
              <a:ext cx="1655755" cy="371475"/>
            </a:xfrm>
            <a:prstGeom prst="roundRect">
              <a:avLst>
                <a:gd name="adj" fmla="val 3335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latin typeface="+mn-lt"/>
                  <a:ea typeface="ＭＳ Ｐゴシック" charset="0"/>
                  <a:cs typeface="ＭＳ Ｐゴシック" charset="0"/>
                </a:rPr>
                <a:t>Open MPI</a:t>
              </a:r>
            </a:p>
          </p:txBody>
        </p:sp>
        <p:sp>
          <p:nvSpPr>
            <p:cNvPr id="31" name="Can 31"/>
            <p:cNvSpPr>
              <a:spLocks noChangeArrowheads="1"/>
            </p:cNvSpPr>
            <p:nvPr/>
          </p:nvSpPr>
          <p:spPr bwMode="auto">
            <a:xfrm>
              <a:off x="3924323" y="4726012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Data 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Subset</a:t>
              </a:r>
            </a:p>
          </p:txBody>
        </p:sp>
        <p:sp>
          <p:nvSpPr>
            <p:cNvPr id="32" name="Can 31"/>
            <p:cNvSpPr>
              <a:spLocks noChangeArrowheads="1"/>
            </p:cNvSpPr>
            <p:nvPr/>
          </p:nvSpPr>
          <p:spPr bwMode="auto">
            <a:xfrm>
              <a:off x="4787919" y="4726012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Data Subset</a:t>
              </a:r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3924323" y="4437087"/>
              <a:ext cx="1655755" cy="863600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356121" y="4365650"/>
              <a:ext cx="62547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Data</a:t>
              </a: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5580078" y="5948387"/>
              <a:ext cx="1476368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735652" y="5635650"/>
              <a:ext cx="117474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Infiniband</a:t>
              </a: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7056446" y="5805512"/>
              <a:ext cx="1655754" cy="371475"/>
            </a:xfrm>
            <a:prstGeom prst="roundRect">
              <a:avLst>
                <a:gd name="adj" fmla="val 3335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LUSTRE</a:t>
              </a: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6840547" y="4292625"/>
              <a:ext cx="2089141" cy="1944687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7056446" y="5373712"/>
              <a:ext cx="1655754" cy="371475"/>
            </a:xfrm>
            <a:prstGeom prst="roundRect">
              <a:avLst>
                <a:gd name="adj" fmla="val 33356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>
                  <a:latin typeface="+mn-lt"/>
                  <a:ea typeface="ＭＳ Ｐゴシック" charset="0"/>
                  <a:cs typeface="ＭＳ Ｐゴシック" charset="0"/>
                </a:rPr>
                <a:t>Open MPI</a:t>
              </a:r>
            </a:p>
          </p:txBody>
        </p:sp>
        <p:sp>
          <p:nvSpPr>
            <p:cNvPr id="40" name="Can 31"/>
            <p:cNvSpPr>
              <a:spLocks noChangeArrowheads="1"/>
            </p:cNvSpPr>
            <p:nvPr/>
          </p:nvSpPr>
          <p:spPr bwMode="auto">
            <a:xfrm>
              <a:off x="7056446" y="4726012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Data </a:t>
              </a:r>
            </a:p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Subset</a:t>
              </a:r>
            </a:p>
          </p:txBody>
        </p:sp>
        <p:sp>
          <p:nvSpPr>
            <p:cNvPr id="41" name="Can 31"/>
            <p:cNvSpPr>
              <a:spLocks noChangeArrowheads="1"/>
            </p:cNvSpPr>
            <p:nvPr/>
          </p:nvSpPr>
          <p:spPr bwMode="auto">
            <a:xfrm>
              <a:off x="7920043" y="4726012"/>
              <a:ext cx="790571" cy="5048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Data Subset</a:t>
              </a: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7056446" y="4437087"/>
              <a:ext cx="1655754" cy="863600"/>
            </a:xfrm>
            <a:prstGeom prst="roundRect">
              <a:avLst>
                <a:gd name="adj" fmla="val 16472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 defTabSz="457200" eaLnBrk="0" hangingPunct="0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7488245" y="4365650"/>
              <a:ext cx="62547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smtClean="0">
                  <a:latin typeface="+mn-lt"/>
                </a:rPr>
                <a:t>Data</a:t>
              </a:r>
            </a:p>
          </p:txBody>
        </p:sp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3600474" y="3571900"/>
              <a:ext cx="5184751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66FFFF"/>
                </a:gs>
              </a:gsLst>
              <a:lin ang="5400000" scaled="1"/>
            </a:gradFill>
            <a:ln w="9398">
              <a:solidFill>
                <a:srgbClr val="7D60A0"/>
              </a:solidFill>
              <a:miter lim="800000"/>
              <a:headEnd/>
              <a:tailEnd/>
            </a:ln>
            <a:effectLst>
              <a:outerShdw dist="109865" dir="634411" algn="ctr" rotWithShape="0">
                <a:srgbClr val="808080">
                  <a:alpha val="38033"/>
                </a:srgbClr>
              </a:outerShdw>
            </a:effectLst>
          </p:spPr>
          <p:txBody>
            <a:bodyPr lIns="90000" tIns="0" rIns="90000" bIns="0" anchor="ctr"/>
            <a:lstStyle/>
            <a:p>
              <a:pPr algn="ctr" defTabSz="457200"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2000" b="1">
                  <a:latin typeface="+mn-lt"/>
                  <a:ea typeface="ＭＳ Ｐゴシック" charset="0"/>
                  <a:cs typeface="MS PGothic" charset="0"/>
                </a:rPr>
                <a:t>Federation Service</a:t>
              </a:r>
              <a:endParaRPr lang="en-GB" sz="2000" b="1">
                <a:latin typeface="+mn-lt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V="1">
              <a:off x="4716482" y="4076725"/>
              <a:ext cx="50323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 flipV="1">
              <a:off x="7416807" y="4076725"/>
              <a:ext cx="503236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4643457" y="3356000"/>
              <a:ext cx="576259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7058033" y="3357587"/>
              <a:ext cx="57626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75" name="Textfeld 48"/>
          <p:cNvSpPr txBox="1">
            <a:spLocks noChangeArrowheads="1"/>
          </p:cNvSpPr>
          <p:nvPr/>
        </p:nvSpPr>
        <p:spPr bwMode="auto">
          <a:xfrm>
            <a:off x="107950" y="2852738"/>
            <a:ext cx="27352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Data-level</a:t>
            </a:r>
          </a:p>
          <a:p>
            <a:pPr lvl="1" eaLnBrk="1" hangingPunct="1"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	integration </a:t>
            </a:r>
          </a:p>
          <a:p>
            <a:pPr lvl="1" eaLnBrk="1" hangingPunct="1">
              <a:defRPr/>
            </a:pPr>
            <a:endParaRPr lang="en-GB" sz="1800" b="1" dirty="0" smtClean="0">
              <a:solidFill>
                <a:srgbClr val="FF0000"/>
              </a:solidFill>
              <a:latin typeface="+mn-lt"/>
              <a:cs typeface="ＭＳ Ｐゴシック" charset="0"/>
            </a:endParaRPr>
          </a:p>
          <a:p>
            <a:pPr lvl="1" eaLnBrk="1" hangingPunct="1">
              <a:defRPr/>
            </a:pPr>
            <a:endParaRPr lang="en-GB" sz="1800" b="1" dirty="0" smtClean="0">
              <a:solidFill>
                <a:srgbClr val="FF0000"/>
              </a:solidFill>
              <a:latin typeface="+mn-lt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Optimal</a:t>
            </a:r>
          </a:p>
          <a:p>
            <a:pPr lvl="1" eaLnBrk="1" hangingPunct="1"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	performance/</a:t>
            </a:r>
          </a:p>
          <a:p>
            <a:pPr lvl="1" eaLnBrk="1" hangingPunct="1"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	costs ratio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Status Quo</a:t>
            </a:r>
          </a:p>
        </p:txBody>
      </p:sp>
      <p:sp>
        <p:nvSpPr>
          <p:cNvPr id="327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Couple HPC cluster with Clouds </a:t>
            </a:r>
          </a:p>
          <a:p>
            <a:pPr lvl="1"/>
            <a:r>
              <a:rPr lang="en-GB" altLang="de-DE" b="1" noProof="0" dirty="0" smtClean="0">
                <a:ea typeface="ＭＳ Ｐゴシック" pitchFamily="34" charset="-128"/>
              </a:rPr>
              <a:t>Technically done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Intelligent scheduling mechanisms for reliable information retrieval</a:t>
            </a:r>
          </a:p>
          <a:p>
            <a:pPr lvl="1"/>
            <a:r>
              <a:rPr lang="en-GB" altLang="de-DE" b="1" noProof="0" dirty="0" smtClean="0">
                <a:ea typeface="ＭＳ Ｐゴシック" pitchFamily="34" charset="-128"/>
              </a:rPr>
              <a:t>Partially done for </a:t>
            </a:r>
            <a:r>
              <a:rPr lang="en-GB" altLang="de-DE" b="1" dirty="0" smtClean="0">
                <a:ea typeface="ＭＳ Ｐゴシック" pitchFamily="34" charset="-128"/>
              </a:rPr>
              <a:t>light-weighted</a:t>
            </a:r>
            <a:r>
              <a:rPr lang="en-GB" altLang="de-DE" b="1" noProof="0" dirty="0" smtClean="0">
                <a:ea typeface="ＭＳ Ｐゴシック" pitchFamily="34" charset="-128"/>
              </a:rPr>
              <a:t> workflows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Real-time capabilities sometimes problematic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Complex fault tolerance &amp; management structures necessary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Check systems for usability on all available domains</a:t>
            </a:r>
          </a:p>
          <a:p>
            <a:pPr lvl="1"/>
            <a:r>
              <a:rPr lang="en-GB" altLang="de-DE" b="1" noProof="0" dirty="0" smtClean="0">
                <a:ea typeface="ＭＳ Ｐゴシック" pitchFamily="34" charset="-128"/>
              </a:rPr>
              <a:t>Partially done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32772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058BB06-664C-4D38-ABDB-C330E2107997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12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B39625-8C05-4C80-A541-92797CCB163E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214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Virtual Clusters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1500" y="4572000"/>
            <a:ext cx="7772400" cy="1500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noProof="0" dirty="0" smtClean="0"/>
              <a:t>Full Virtualization for Clusters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379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24BC64-A554-4FF8-8DD1-8CA97CBCE8A1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13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7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E4801F-6B03-4777-9A4A-EBE73FA0FAC3}" type="datetime1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Virtual Clusters</a:t>
            </a: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Fully virtualized environments</a:t>
            </a:r>
          </a:p>
          <a:p>
            <a:pPr lvl="1"/>
            <a:r>
              <a:rPr lang="en-GB" altLang="de-DE" noProof="0" dirty="0" err="1" smtClean="0">
                <a:ea typeface="ＭＳ Ｐゴシック" pitchFamily="34" charset="-128"/>
              </a:rPr>
              <a:t>Xen</a:t>
            </a:r>
            <a:r>
              <a:rPr lang="en-GB" altLang="de-DE" noProof="0" dirty="0" smtClean="0">
                <a:ea typeface="ＭＳ Ｐゴシック" pitchFamily="34" charset="-128"/>
              </a:rPr>
              <a:t>, KVM, Containers, ESX(</a:t>
            </a:r>
            <a:r>
              <a:rPr lang="en-GB" altLang="de-DE" noProof="0" dirty="0" err="1" smtClean="0">
                <a:ea typeface="ＭＳ Ｐゴシック" pitchFamily="34" charset="-128"/>
              </a:rPr>
              <a:t>i</a:t>
            </a:r>
            <a:r>
              <a:rPr lang="en-GB" altLang="de-DE" noProof="0" dirty="0" smtClean="0">
                <a:ea typeface="ＭＳ Ｐゴシック" pitchFamily="34" charset="-128"/>
              </a:rPr>
              <a:t>), ...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OpenStack, OpenNebula, </a:t>
            </a:r>
            <a:r>
              <a:rPr lang="en-GB" altLang="de-DE" noProof="0" dirty="0" err="1" smtClean="0">
                <a:ea typeface="ＭＳ Ｐゴシック" pitchFamily="34" charset="-128"/>
              </a:rPr>
              <a:t>CloudStack</a:t>
            </a:r>
            <a:r>
              <a:rPr lang="en-GB" altLang="de-DE" noProof="0" dirty="0" smtClean="0">
                <a:ea typeface="ＭＳ Ｐゴシック" pitchFamily="34" charset="-128"/>
              </a:rPr>
              <a:t>, ...</a:t>
            </a:r>
          </a:p>
          <a:p>
            <a:r>
              <a:rPr lang="en-GB" altLang="de-DE" b="1" noProof="0" dirty="0" smtClean="0">
                <a:ea typeface="ＭＳ Ｐゴシック" pitchFamily="34" charset="-128"/>
              </a:rPr>
              <a:t>Fully enabled HPC as a Service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Virtual Cluster built up on request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Various OS supported &amp; physical node control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Intelligent scheduling in combination with energy efficient operation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3482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60A998-842C-4BF7-99A8-F22655703E0C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C84111-7C0C-4870-A39E-23E3CE441455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1116013" y="5300663"/>
            <a:ext cx="6985000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Enable HPC in Clouds to benefit from service oriented computing !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High Performance Clouds</a:t>
            </a:r>
          </a:p>
        </p:txBody>
      </p:sp>
      <p:sp>
        <p:nvSpPr>
          <p:cNvPr id="358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Architectural design very close to typical HPC systems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Infiniband interconnects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Fast system storages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Middleware control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Pay per use models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Different layers of services and control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IaaS</a:t>
            </a:r>
          </a:p>
          <a:p>
            <a:pPr lvl="1"/>
            <a:r>
              <a:rPr lang="en-GB" altLang="de-DE" noProof="0" dirty="0" err="1" smtClean="0">
                <a:ea typeface="ＭＳ Ｐゴシック" pitchFamily="34" charset="-128"/>
              </a:rPr>
              <a:t>PaaS</a:t>
            </a:r>
            <a:endParaRPr lang="en-GB" altLang="de-DE" noProof="0" dirty="0" smtClean="0">
              <a:ea typeface="ＭＳ Ｐゴシック" pitchFamily="34" charset="-128"/>
            </a:endParaRP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SaaS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584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1AB436-F738-4DBB-9BFD-201864E9E163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15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5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407C55-B01A-4E0F-8A9F-A107F5E0EE2B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Status Quo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789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B9E098-2DEF-4BB3-813B-3169AB00BD4B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16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2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0FABF94-B3FD-41E5-81AD-9D7BFC7D9174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Currently tests running as a base line for improvements</a:t>
            </a:r>
          </a:p>
          <a:p>
            <a:pPr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Virtualization overhead (according to studies)</a:t>
            </a:r>
          </a:p>
          <a:p>
            <a:pPr lvl="1"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25 – 30 % for parallel I/O</a:t>
            </a:r>
          </a:p>
          <a:p>
            <a:pPr lvl="1"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5 – 15 % for computation</a:t>
            </a:r>
          </a:p>
          <a:p>
            <a:pPr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Full virtualization of a (big) cluster</a:t>
            </a:r>
          </a:p>
          <a:p>
            <a:pPr lvl="1"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Not done</a:t>
            </a:r>
          </a:p>
          <a:p>
            <a:pPr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Investigation on possible algorithms</a:t>
            </a:r>
          </a:p>
          <a:p>
            <a:pPr lvl="1"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Partially done</a:t>
            </a:r>
          </a:p>
          <a:p>
            <a:pPr lvl="1">
              <a:lnSpc>
                <a:spcPct val="90000"/>
              </a:lnSpc>
            </a:pPr>
            <a:r>
              <a:rPr lang="en-GB" altLang="de-DE" noProof="0" dirty="0" smtClean="0">
                <a:ea typeface="ＭＳ Ｐゴシック" pitchFamily="34" charset="-128"/>
              </a:rPr>
              <a:t>Performance analysis partially done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altLang="de-DE" noProof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Status Quo –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noProof="0" dirty="0" smtClean="0">
                <a:cs typeface="+mn-cs"/>
              </a:rPr>
              <a:t>Hardware</a:t>
            </a:r>
          </a:p>
          <a:p>
            <a:pPr>
              <a:buFont typeface="Arial" charset="0"/>
              <a:buChar char="•"/>
              <a:defRPr/>
            </a:pPr>
            <a:r>
              <a:rPr lang="en-GB" noProof="0" dirty="0" smtClean="0">
                <a:cs typeface="+mn-cs"/>
              </a:rPr>
              <a:t>Enable full hardware virtualization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Enable controlled networking</a:t>
            </a:r>
          </a:p>
          <a:p>
            <a:pPr>
              <a:buFont typeface="Arial" charset="0"/>
              <a:buChar char="•"/>
              <a:defRPr/>
            </a:pPr>
            <a:r>
              <a:rPr lang="en-GB" noProof="0" dirty="0" smtClean="0">
                <a:cs typeface="+mn-cs"/>
              </a:rPr>
              <a:t>Provision strong storages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Disk-less operation models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/>
              <a:t>Enable local SSD storages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noProof="0" dirty="0" smtClean="0">
                <a:cs typeface="+mn-cs"/>
              </a:rPr>
              <a:t>Software</a:t>
            </a:r>
          </a:p>
          <a:p>
            <a:pPr>
              <a:buFont typeface="Arial" charset="0"/>
              <a:buChar char="•"/>
              <a:defRPr/>
            </a:pPr>
            <a:r>
              <a:rPr lang="en-GB" noProof="0" dirty="0" smtClean="0">
                <a:cs typeface="+mn-cs"/>
              </a:rPr>
              <a:t>Address shortcomings of current Cloud-Stacks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E.g. hypervisors, middleware, efficient scheduling, node reservation, VM alignment, ...</a:t>
            </a:r>
          </a:p>
          <a:p>
            <a:pPr>
              <a:buFont typeface="Arial" charset="0"/>
              <a:buChar char="•"/>
              <a:defRPr/>
            </a:pPr>
            <a:endParaRPr lang="en-GB" noProof="0" dirty="0"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3994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904DCB-DA2E-4308-85D6-719AFE32F78A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17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1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CE72D3E-4D83-44ED-8412-B8041C90D2F7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214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Virtual clusters:</a:t>
            </a:r>
            <a:br>
              <a:rPr lang="en-GB" noProof="0" dirty="0" smtClean="0"/>
            </a:br>
            <a:r>
              <a:rPr lang="en-GB" noProof="0" dirty="0"/>
              <a:t>	</a:t>
            </a:r>
            <a:r>
              <a:rPr lang="en-GB" noProof="0" dirty="0" smtClean="0"/>
              <a:t>			Hands on !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1500" y="4572000"/>
            <a:ext cx="7772400" cy="1500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noProof="0" dirty="0" smtClean="0"/>
              <a:t>A SPECIFIC CASE STUDY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096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2DD7C0-9B1D-42DF-BF63-587325E37800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18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5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FC1F49-CD45-4A20-9F5E-348F2D98C470}" type="datetime1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30400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Bones FEM simulation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198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39DAEA-1C63-4A42-8F36-13016577D2F4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19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88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C6EA34-12D1-4E48-ACD6-40D122A9D07E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noProof="0" dirty="0" smtClean="0">
                <a:cs typeface="+mn-cs"/>
              </a:rPr>
              <a:t>Aims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Determine the local material behaviour of cancerous bones via direct mechanical simulation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Find a transfer function from clinical CT-density data to an inhomogeneous distribution of anisotropic elastic material data throughout a complete bone</a:t>
            </a:r>
          </a:p>
          <a:p>
            <a:pPr lvl="1">
              <a:buFont typeface="Arial" charset="0"/>
              <a:buChar char="–"/>
              <a:defRPr/>
            </a:pPr>
            <a:r>
              <a:rPr lang="en-GB" noProof="0" dirty="0" smtClean="0"/>
              <a:t>Generate an anisotropic material model applicable to biomechanical simulations of bone-implant-systems</a:t>
            </a:r>
            <a:endParaRPr lang="en-GB" noProof="0" dirty="0"/>
          </a:p>
        </p:txBody>
      </p:sp>
      <p:pic>
        <p:nvPicPr>
          <p:cNvPr id="41990" name="Inhaltsplatzhalter 11" descr="Bildschirmf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600200"/>
            <a:ext cx="364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Agenda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Welcome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What is HPC?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What is Cloud Computing?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How could Cloud Computing enrich traditional HPC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Hybrid Model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Virtual Clusters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Virtual Clusters: Hands on !</a:t>
            </a:r>
          </a:p>
          <a:p>
            <a:r>
              <a:rPr lang="en-GB" altLang="de-DE" noProof="0" dirty="0" smtClean="0">
                <a:ea typeface="ＭＳ Ｐゴシック" pitchFamily="34" charset="-128"/>
              </a:rPr>
              <a:t>Conclusions &amp; Results</a:t>
            </a:r>
          </a:p>
        </p:txBody>
      </p:sp>
      <p:sp>
        <p:nvSpPr>
          <p:cNvPr id="1741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987215-C314-43DC-A147-BA7A059D8121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2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F36E20-5514-4356-B881-4656267E0E61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pic>
        <p:nvPicPr>
          <p:cNvPr id="17414" name="Picture 7" descr="C:\Users\tenschert\AppData\Local\Microsoft\Windows\Temporary Internet Files\Content.IE5\XLGVXL8N\MC9000787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60788"/>
            <a:ext cx="14493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76" y="2420888"/>
            <a:ext cx="64060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Initial Performance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50" y="1428750"/>
            <a:ext cx="3494088" cy="24320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de-DE" sz="2000" noProof="0" dirty="0" smtClean="0">
                <a:ea typeface="ＭＳ Ｐゴシック" pitchFamily="34" charset="-128"/>
              </a:rPr>
              <a:t>Application</a:t>
            </a:r>
          </a:p>
          <a:p>
            <a:pPr marL="0" indent="0"/>
            <a:r>
              <a:rPr lang="en-GB" altLang="de-DE" sz="2000" dirty="0">
                <a:ea typeface="ＭＳ Ｐゴシック" pitchFamily="34" charset="-128"/>
              </a:rPr>
              <a:t>4</a:t>
            </a:r>
            <a:r>
              <a:rPr lang="en-GB" altLang="de-DE" sz="2000" noProof="0" dirty="0" smtClean="0">
                <a:ea typeface="ＭＳ Ｐゴシック" pitchFamily="34" charset="-128"/>
              </a:rPr>
              <a:t>0 GB of raw data</a:t>
            </a:r>
          </a:p>
          <a:p>
            <a:pPr lvl="1"/>
            <a:r>
              <a:rPr lang="en-GB" altLang="de-DE" sz="1800" noProof="0" dirty="0" smtClean="0">
                <a:ea typeface="ＭＳ Ｐゴシック" pitchFamily="34" charset="-128"/>
              </a:rPr>
              <a:t>14 GB of results</a:t>
            </a:r>
          </a:p>
          <a:p>
            <a:pPr marL="0" indent="0"/>
            <a:r>
              <a:rPr lang="en-GB" altLang="de-DE" sz="2000" noProof="0" dirty="0" smtClean="0">
                <a:ea typeface="ＭＳ Ｐゴシック" pitchFamily="34" charset="-128"/>
              </a:rPr>
              <a:t>FORTRAN / C</a:t>
            </a:r>
          </a:p>
          <a:p>
            <a:pPr marL="0" indent="0"/>
            <a:r>
              <a:rPr lang="en-GB" altLang="de-DE" sz="2000" noProof="0" dirty="0" smtClean="0">
                <a:ea typeface="ＭＳ Ｐゴシック" pitchFamily="34" charset="-128"/>
              </a:rPr>
              <a:t>Communication – I/O</a:t>
            </a:r>
          </a:p>
          <a:p>
            <a:pPr marL="0" indent="0"/>
            <a:endParaRPr lang="en-GB" altLang="de-DE" sz="2000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3013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1C44CC-A1D6-4D8C-B97E-3286517FDC4D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20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4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587D085-1FC7-468B-9956-768546A13197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50825" y="3716338"/>
            <a:ext cx="34940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1B6BD"/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21B6BD"/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2000" dirty="0" smtClean="0"/>
              <a:t>Hardware</a:t>
            </a:r>
          </a:p>
          <a:p>
            <a:pPr>
              <a:defRPr/>
            </a:pPr>
            <a:r>
              <a:rPr lang="en-GB" sz="2000" dirty="0" smtClean="0"/>
              <a:t>4 nodes Intel Xeon</a:t>
            </a:r>
          </a:p>
          <a:p>
            <a:pPr>
              <a:defRPr/>
            </a:pPr>
            <a:r>
              <a:rPr lang="en-GB" sz="2000" dirty="0" smtClean="0"/>
              <a:t>System storage node</a:t>
            </a:r>
          </a:p>
          <a:p>
            <a:pPr lvl="1">
              <a:defRPr/>
            </a:pPr>
            <a:r>
              <a:rPr lang="en-GB" sz="1800" dirty="0"/>
              <a:t>5</a:t>
            </a:r>
            <a:r>
              <a:rPr lang="en-GB" sz="1800" dirty="0" smtClean="0"/>
              <a:t> GB/s</a:t>
            </a:r>
          </a:p>
          <a:p>
            <a:pPr>
              <a:defRPr/>
            </a:pPr>
            <a:r>
              <a:rPr lang="en-GB" sz="2000" dirty="0" smtClean="0"/>
              <a:t>Management node</a:t>
            </a:r>
          </a:p>
          <a:p>
            <a:pPr>
              <a:defRPr/>
            </a:pPr>
            <a:r>
              <a:rPr lang="en-GB" sz="2000" dirty="0" smtClean="0"/>
              <a:t>10 GE / 40 GE / Infiniband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/>
          </a:p>
        </p:txBody>
      </p:sp>
      <p:sp>
        <p:nvSpPr>
          <p:cNvPr id="11" name="Abgerundetes Rechteck 10"/>
          <p:cNvSpPr>
            <a:spLocks noChangeArrowheads="1"/>
          </p:cNvSpPr>
          <p:nvPr/>
        </p:nvSpPr>
        <p:spPr bwMode="auto">
          <a:xfrm>
            <a:off x="3347591" y="1628775"/>
            <a:ext cx="1368425" cy="504825"/>
          </a:xfrm>
          <a:prstGeom prst="roundRect">
            <a:avLst>
              <a:gd name="adj" fmla="val 16667"/>
            </a:avLst>
          </a:prstGeom>
          <a:pattFill prst="solidDmnd">
            <a:fgClr>
              <a:srgbClr val="FF0000"/>
            </a:fgClr>
            <a:bgClr>
              <a:schemeClr val="accent1"/>
            </a:bgClr>
          </a:patt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6 %</a:t>
            </a:r>
          </a:p>
        </p:txBody>
      </p:sp>
      <p:sp>
        <p:nvSpPr>
          <p:cNvPr id="14" name="Abgerundetes Rechteck 13"/>
          <p:cNvSpPr>
            <a:spLocks noChangeArrowheads="1"/>
          </p:cNvSpPr>
          <p:nvPr/>
        </p:nvSpPr>
        <p:spPr bwMode="auto">
          <a:xfrm>
            <a:off x="6444208" y="1628775"/>
            <a:ext cx="1368425" cy="504825"/>
          </a:xfrm>
          <a:prstGeom prst="roundRect">
            <a:avLst>
              <a:gd name="adj" fmla="val 16667"/>
            </a:avLst>
          </a:prstGeom>
          <a:pattFill prst="solidDmnd">
            <a:fgClr>
              <a:srgbClr val="8064A2"/>
            </a:fgClr>
            <a:bgClr>
              <a:srgbClr val="9BBB59"/>
            </a:bgClr>
          </a:patt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14 %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Performance VS ease of use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A521C9-A705-4BBD-9B61-868F7F17CFFA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21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B611B8-721D-4A6A-93E3-D224FCD415BC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8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3503613" cy="3951288"/>
          </a:xfrm>
        </p:spPr>
        <p:txBody>
          <a:bodyPr/>
          <a:lstStyle/>
          <a:p>
            <a:r>
              <a:rPr lang="en-GB" altLang="de-DE" sz="1800" noProof="0" dirty="0" smtClean="0">
                <a:ea typeface="ＭＳ Ｐゴシック" pitchFamily="34" charset="-128"/>
              </a:rPr>
              <a:t>6 % to 14 % of performance drop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Runtime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Costs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Cluster architecture very close to standard HPC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Full virtualization 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VM placement crucial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Complexity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Not all applications built for Clouds</a:t>
            </a:r>
          </a:p>
        </p:txBody>
      </p:sp>
      <p:sp>
        <p:nvSpPr>
          <p:cNvPr id="2355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191000" y="2174875"/>
            <a:ext cx="3505200" cy="3951288"/>
          </a:xfrm>
        </p:spPr>
        <p:txBody>
          <a:bodyPr/>
          <a:lstStyle/>
          <a:p>
            <a:r>
              <a:rPr lang="en-GB" altLang="de-DE" sz="1800" noProof="0" dirty="0" smtClean="0">
                <a:ea typeface="ＭＳ Ｐゴシック" pitchFamily="34" charset="-128"/>
              </a:rPr>
              <a:t>Control ability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Operating systems &amp; software versions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Different service models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Less adaptations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Costs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Private Clouds can be built up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Special purpose nodes</a:t>
            </a:r>
          </a:p>
          <a:p>
            <a:r>
              <a:rPr lang="en-GB" altLang="de-DE" sz="1800" noProof="0" dirty="0" smtClean="0">
                <a:ea typeface="ＭＳ Ｐゴシック" pitchFamily="34" charset="-128"/>
              </a:rPr>
              <a:t>Easy access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Service oriented provisioning</a:t>
            </a:r>
          </a:p>
          <a:p>
            <a:pPr lvl="1"/>
            <a:r>
              <a:rPr lang="en-GB" altLang="de-DE" sz="1600" noProof="0" dirty="0" smtClean="0">
                <a:ea typeface="ＭＳ Ｐゴシック" pitchFamily="34" charset="-128"/>
              </a:rPr>
              <a:t>Customized access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87513"/>
            <a:ext cx="35052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/>
              <a:t>Performance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1689100"/>
            <a:ext cx="35052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Arial Narrow" pitchFamily="34" charset="0"/>
              </a:rPr>
              <a:t>Ease of use</a:t>
            </a:r>
            <a:endParaRPr lang="en-GB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1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214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Conclusions</a:t>
            </a:r>
            <a:br>
              <a:rPr lang="en-GB" noProof="0" dirty="0" smtClean="0"/>
            </a:br>
            <a:r>
              <a:rPr lang="en-GB" noProof="0" dirty="0"/>
              <a:t>	</a:t>
            </a:r>
            <a:r>
              <a:rPr lang="en-GB" noProof="0" dirty="0" smtClean="0"/>
              <a:t>	&amp; Results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1500" y="4572000"/>
            <a:ext cx="7772400" cy="1500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40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4554117-BD84-4547-9F16-29959D829A03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22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7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0D5874-4127-44AD-81C6-688E4D9D1D3F}" type="datetime1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Conclusions &amp; Results</a:t>
            </a:r>
          </a:p>
        </p:txBody>
      </p:sp>
      <p:sp>
        <p:nvSpPr>
          <p:cNvPr id="4505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400" noProof="0" dirty="0" smtClean="0">
                <a:ea typeface="ＭＳ Ｐゴシック" pitchFamily="34" charset="-128"/>
              </a:rPr>
              <a:t>HPC and Clouds do not necessarily compete !</a:t>
            </a:r>
          </a:p>
          <a:p>
            <a:r>
              <a:rPr lang="en-GB" altLang="de-DE" sz="2400" noProof="0" dirty="0" smtClean="0">
                <a:ea typeface="ＭＳ Ｐゴシック" pitchFamily="34" charset="-128"/>
              </a:rPr>
              <a:t>Cloud technologies might be the basis for extending the HPC services portfolio </a:t>
            </a:r>
          </a:p>
          <a:p>
            <a:pPr lvl="1"/>
            <a:r>
              <a:rPr lang="en-GB" altLang="de-DE" sz="2200" noProof="0" dirty="0" smtClean="0">
                <a:ea typeface="ＭＳ Ｐゴシック" pitchFamily="34" charset="-128"/>
              </a:rPr>
              <a:t>Using Cloud concepts can broaden the user communities for HPC</a:t>
            </a:r>
          </a:p>
          <a:p>
            <a:pPr lvl="1"/>
            <a:r>
              <a:rPr lang="en-GB" altLang="de-DE" sz="2200" noProof="0" dirty="0" smtClean="0">
                <a:ea typeface="ＭＳ Ｐゴシック" pitchFamily="34" charset="-128"/>
              </a:rPr>
              <a:t>Enabling HPC in Clouds enriches the service portfolio</a:t>
            </a:r>
          </a:p>
          <a:p>
            <a:pPr lvl="2"/>
            <a:r>
              <a:rPr lang="en-GB" altLang="de-DE" sz="2000" noProof="0" dirty="0" smtClean="0">
                <a:ea typeface="ＭＳ Ｐゴシック" pitchFamily="34" charset="-128"/>
              </a:rPr>
              <a:t>2 different operation models possible</a:t>
            </a:r>
          </a:p>
          <a:p>
            <a:r>
              <a:rPr lang="en-GB" altLang="de-DE" sz="2400" noProof="0" dirty="0" smtClean="0">
                <a:ea typeface="ＭＳ Ｐゴシック" pitchFamily="34" charset="-128"/>
              </a:rPr>
              <a:t>Using Clouds as </a:t>
            </a:r>
            <a:r>
              <a:rPr lang="en-GB" altLang="de-DE" sz="2400" b="1" noProof="0" dirty="0" smtClean="0">
                <a:ea typeface="ＭＳ Ｐゴシック" pitchFamily="34" charset="-128"/>
              </a:rPr>
              <a:t>„the one and only replacement“ </a:t>
            </a:r>
            <a:r>
              <a:rPr lang="en-GB" altLang="de-DE" sz="2400" noProof="0" dirty="0" smtClean="0">
                <a:ea typeface="ＭＳ Ｐゴシック" pitchFamily="34" charset="-128"/>
              </a:rPr>
              <a:t>for HPC cannot address </a:t>
            </a:r>
            <a:r>
              <a:rPr lang="en-GB" altLang="de-DE" sz="2400" b="1" noProof="0" dirty="0" smtClean="0">
                <a:ea typeface="ＭＳ Ｐゴシック" pitchFamily="34" charset="-128"/>
              </a:rPr>
              <a:t>all</a:t>
            </a:r>
            <a:r>
              <a:rPr lang="en-GB" altLang="de-DE" sz="2400" noProof="0" dirty="0" smtClean="0">
                <a:ea typeface="ＭＳ Ｐゴシック" pitchFamily="34" charset="-128"/>
              </a:rPr>
              <a:t> modern needs of HPC </a:t>
            </a:r>
          </a:p>
          <a:p>
            <a:pPr lvl="1"/>
            <a:r>
              <a:rPr lang="en-GB" altLang="de-DE" sz="2200" noProof="0" dirty="0" smtClean="0">
                <a:ea typeface="ＭＳ Ｐゴシック" pitchFamily="34" charset="-128"/>
              </a:rPr>
              <a:t>HPC hardware highly specialized</a:t>
            </a:r>
          </a:p>
          <a:p>
            <a:pPr lvl="1"/>
            <a:r>
              <a:rPr lang="en-GB" altLang="de-DE" sz="2400" noProof="0" dirty="0" smtClean="0">
                <a:ea typeface="ＭＳ Ｐゴシック" pitchFamily="34" charset="-128"/>
              </a:rPr>
              <a:t>Performance drop </a:t>
            </a:r>
            <a:r>
              <a:rPr lang="en-GB" altLang="de-DE" sz="2400" b="1" noProof="0" dirty="0" smtClean="0">
                <a:ea typeface="ＭＳ Ｐゴシック" pitchFamily="34" charset="-128"/>
              </a:rPr>
              <a:t>VS</a:t>
            </a:r>
            <a:r>
              <a:rPr lang="en-GB" altLang="de-DE" sz="2400" noProof="0" dirty="0" smtClean="0">
                <a:ea typeface="ＭＳ Ｐゴシック" pitchFamily="34" charset="-128"/>
              </a:rPr>
              <a:t> maximum control</a:t>
            </a:r>
          </a:p>
          <a:p>
            <a:endParaRPr lang="en-GB" altLang="de-DE" sz="2400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506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034FB1-E802-4C20-BE2F-D69F4639629D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23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1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6497A5-DD40-4ECD-8FC0-7284D3A23606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Conclusions &amp; Results (II)</a:t>
            </a: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400" noProof="0" dirty="0" smtClean="0">
                <a:ea typeface="ＭＳ Ｐゴシック" pitchFamily="34" charset="-128"/>
              </a:rPr>
              <a:t>Next Generation Clouds need to address important issues such as the performance of virtualization technologies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Standard Cloud hardware is NOT capable for HPC applications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Standard Cloud software technology is NOT capable for HPC computing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4608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8B6052-E0F3-4FB9-B209-93019761C201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85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55119E-F29C-4D1A-BA5A-885941EFF0AF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Abgerundetes Rechteck 7"/>
          <p:cNvSpPr>
            <a:spLocks noChangeArrowheads="1"/>
          </p:cNvSpPr>
          <p:nvPr/>
        </p:nvSpPr>
        <p:spPr bwMode="auto">
          <a:xfrm>
            <a:off x="935038" y="4652963"/>
            <a:ext cx="727392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de-DE" b="1" dirty="0" err="1" smtClean="0">
                <a:solidFill>
                  <a:srgbClr val="FFFFFF"/>
                </a:solidFill>
                <a:latin typeface="Calibri" pitchFamily="34" charset="0"/>
              </a:rPr>
              <a:t>HPCClouds</a:t>
            </a:r>
            <a:r>
              <a:rPr lang="en-GB" altLang="de-DE" b="1" dirty="0" smtClean="0">
                <a:solidFill>
                  <a:srgbClr val="FFFFFF"/>
                </a:solidFill>
                <a:latin typeface="Calibri" pitchFamily="34" charset="0"/>
              </a:rPr>
              <a:t> could be present in the near future due to the manifold operation models, but it won‘t be a standardized and exchangeable cloud service !</a:t>
            </a:r>
            <a:endParaRPr lang="en-GB" altLang="de-DE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710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7082D1-A93D-432D-8182-7D4B64FA264A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25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8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F2FAE1-C334-4946-9AE3-ACF341F9B95A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de-DE" sz="2800">
                <a:solidFill>
                  <a:srgbClr val="7F7F7F"/>
                </a:solidFill>
                <a:latin typeface="Calibri" pitchFamily="34" charset="0"/>
              </a:rPr>
              <a:t>“Prediction is very difficult, especially about the future”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de-DE" sz="2800">
                <a:solidFill>
                  <a:srgbClr val="7F7F7F"/>
                </a:solidFill>
                <a:latin typeface="Calibri" pitchFamily="34" charset="0"/>
              </a:rPr>
              <a:t>(Niels Bohr)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altLang="de-DE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de-DE" altLang="de-DE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4813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C51288-23FF-4A40-A32A-D412DDA0BF47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26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32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CC99E5F-E0AB-4CB8-8197-61DBED8E2BFD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71500" y="249237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400" dirty="0" smtClean="0">
                <a:ea typeface="+mj-ea"/>
              </a:rPr>
              <a:t>Thank you!</a:t>
            </a:r>
            <a:endParaRPr lang="en-GB" sz="5400" dirty="0">
              <a:ea typeface="+mj-ea"/>
            </a:endParaRPr>
          </a:p>
        </p:txBody>
      </p:sp>
      <p:sp>
        <p:nvSpPr>
          <p:cNvPr id="9" name="Textplatzhalter 6"/>
          <p:cNvSpPr txBox="1">
            <a:spLocks/>
          </p:cNvSpPr>
          <p:nvPr/>
        </p:nvSpPr>
        <p:spPr bwMode="auto">
          <a:xfrm>
            <a:off x="571500" y="3584575"/>
            <a:ext cx="7772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1B6BD"/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21B6BD"/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  <a:defRPr/>
            </a:pPr>
            <a:endParaRPr lang="en-GB" sz="5400" dirty="0" smtClean="0">
              <a:ea typeface="+mn-ea"/>
            </a:endParaRPr>
          </a:p>
          <a:p>
            <a:pPr algn="r">
              <a:buFont typeface="Arial" pitchFamily="34" charset="0"/>
              <a:buNone/>
              <a:defRPr/>
            </a:pPr>
            <a:r>
              <a:rPr lang="en-GB" sz="5400" dirty="0" smtClean="0">
                <a:ea typeface="+mn-ea"/>
              </a:rPr>
              <a:t>Questions?</a:t>
            </a:r>
            <a:endParaRPr lang="en-GB" sz="5400" dirty="0">
              <a:ea typeface="+mn-ea"/>
            </a:endParaRPr>
          </a:p>
        </p:txBody>
      </p:sp>
      <p:sp>
        <p:nvSpPr>
          <p:cNvPr id="48135" name="Inhaltsplatzhalter 1"/>
          <p:cNvSpPr txBox="1">
            <a:spLocks/>
          </p:cNvSpPr>
          <p:nvPr/>
        </p:nvSpPr>
        <p:spPr bwMode="auto">
          <a:xfrm>
            <a:off x="14288" y="4941888"/>
            <a:ext cx="45370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Michael Gienger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Höchstleistungsrechenzentrum Stuttgart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Nobelstrasse 19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70569 Stuttgart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Telefon: : +49-711-685-63824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altLang="de-DE" sz="1200">
                <a:solidFill>
                  <a:srgbClr val="898989"/>
                </a:solidFill>
                <a:latin typeface="Calibri" pitchFamily="34" charset="0"/>
              </a:rPr>
              <a:t>E-mail: gienger@hlrs.de</a:t>
            </a:r>
          </a:p>
        </p:txBody>
      </p:sp>
      <p:pic>
        <p:nvPicPr>
          <p:cNvPr id="4813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63688"/>
            <a:ext cx="28082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What IS HPC?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High Performance Computing</a:t>
            </a:r>
          </a:p>
          <a:p>
            <a:pPr lvl="1"/>
            <a:r>
              <a:rPr lang="en-GB" altLang="de-DE" sz="2500" noProof="0" dirty="0" smtClean="0">
                <a:ea typeface="ＭＳ Ｐゴシック" pitchFamily="34" charset="-128"/>
              </a:rPr>
              <a:t>Computing systems configured for maximum performance</a:t>
            </a:r>
          </a:p>
          <a:p>
            <a:pPr lvl="2"/>
            <a:r>
              <a:rPr lang="en-GB" altLang="de-DE" sz="2300" noProof="0" dirty="0" smtClean="0">
                <a:ea typeface="ＭＳ Ｐゴシック" pitchFamily="34" charset="-128"/>
              </a:rPr>
              <a:t>CPU – Memory – I/O</a:t>
            </a:r>
          </a:p>
          <a:p>
            <a:pPr lvl="1"/>
            <a:r>
              <a:rPr lang="en-GB" altLang="de-DE" sz="2500" noProof="0" dirty="0" smtClean="0">
                <a:ea typeface="ＭＳ Ｐゴシック" pitchFamily="34" charset="-128"/>
              </a:rPr>
              <a:t>“</a:t>
            </a:r>
            <a:r>
              <a:rPr lang="en-GB" altLang="ja-JP" sz="2500" noProof="0" dirty="0" smtClean="0">
                <a:ea typeface="ＭＳ Ｐゴシック" pitchFamily="34" charset="-128"/>
              </a:rPr>
              <a:t>Hundreds of thousands of cores &amp; threads</a:t>
            </a:r>
            <a:r>
              <a:rPr lang="en-GB" altLang="de-DE" sz="2500" noProof="0" dirty="0" smtClean="0">
                <a:ea typeface="ＭＳ Ｐゴシック" pitchFamily="34" charset="-128"/>
              </a:rPr>
              <a:t>“</a:t>
            </a:r>
            <a:endParaRPr lang="en-GB" altLang="ja-JP" sz="2500" noProof="0" dirty="0" smtClean="0">
              <a:ea typeface="ＭＳ Ｐゴシック" pitchFamily="34" charset="-128"/>
            </a:endParaRPr>
          </a:p>
          <a:p>
            <a:r>
              <a:rPr lang="en-GB" altLang="de-DE" noProof="0" dirty="0" smtClean="0">
                <a:ea typeface="ＭＳ Ｐゴシック" pitchFamily="34" charset="-128"/>
              </a:rPr>
              <a:t>Only special applications and / or algorithms are able to cope with the HPC prerequisites</a:t>
            </a:r>
          </a:p>
          <a:p>
            <a:pPr lvl="1"/>
            <a:r>
              <a:rPr lang="en-GB" altLang="de-DE" sz="2500" noProof="0" dirty="0" smtClean="0">
                <a:ea typeface="ＭＳ Ｐゴシック" pitchFamily="34" charset="-128"/>
              </a:rPr>
              <a:t>Big problems</a:t>
            </a:r>
          </a:p>
          <a:p>
            <a:pPr lvl="2"/>
            <a:r>
              <a:rPr lang="en-GB" altLang="de-DE" noProof="0" dirty="0" smtClean="0">
                <a:ea typeface="ＭＳ Ｐゴシック" pitchFamily="34" charset="-128"/>
              </a:rPr>
              <a:t>Scalability</a:t>
            </a:r>
          </a:p>
          <a:p>
            <a:pPr lvl="2"/>
            <a:r>
              <a:rPr lang="en-GB" altLang="de-DE" noProof="0" dirty="0" smtClean="0">
                <a:ea typeface="ＭＳ Ｐゴシック" pitchFamily="34" charset="-128"/>
              </a:rPr>
              <a:t>Long term computing</a:t>
            </a:r>
          </a:p>
          <a:p>
            <a:pPr lvl="1"/>
            <a:r>
              <a:rPr lang="en-GB" altLang="de-DE" sz="2500" noProof="0" dirty="0" smtClean="0">
                <a:ea typeface="ＭＳ Ｐゴシック" pitchFamily="34" charset="-128"/>
              </a:rPr>
              <a:t>Climate, Physics, Chemistry, Computational Fluid Dynamics, ...</a:t>
            </a:r>
          </a:p>
          <a:p>
            <a:pPr lvl="1"/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53AF34-EE64-4C92-A81C-97085424B023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3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9F997B-5DF4-4583-88AB-3149CA727F67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41243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What is a Cloud?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400" noProof="0" dirty="0" smtClean="0">
                <a:ea typeface="ＭＳ Ｐゴシック" pitchFamily="34" charset="-128"/>
              </a:rPr>
              <a:t>There is NO common answer to that !</a:t>
            </a:r>
          </a:p>
          <a:p>
            <a:r>
              <a:rPr lang="en-GB" altLang="de-DE" sz="2400" noProof="0" dirty="0" smtClean="0">
                <a:ea typeface="ＭＳ Ｐゴシック" pitchFamily="34" charset="-128"/>
              </a:rPr>
              <a:t>The term became popular</a:t>
            </a:r>
          </a:p>
          <a:p>
            <a:pPr lvl="1"/>
            <a:r>
              <a:rPr lang="en-GB" altLang="de-DE" sz="2200" noProof="0" dirty="0" smtClean="0">
                <a:ea typeface="ＭＳ Ｐゴシック" pitchFamily="34" charset="-128"/>
              </a:rPr>
              <a:t>Amazon’s “Elastic Clouds”</a:t>
            </a:r>
          </a:p>
          <a:p>
            <a:r>
              <a:rPr lang="en-GB" altLang="de-DE" sz="2400" noProof="0" dirty="0" smtClean="0">
                <a:ea typeface="ＭＳ Ｐゴシック" pitchFamily="34" charset="-128"/>
              </a:rPr>
              <a:t>No clear concept behind it</a:t>
            </a:r>
          </a:p>
          <a:p>
            <a:pPr lvl="1"/>
            <a:r>
              <a:rPr lang="en-GB" altLang="de-DE" sz="2400" noProof="0" dirty="0" smtClean="0">
                <a:ea typeface="ＭＳ Ｐゴシック" pitchFamily="34" charset="-128"/>
                <a:sym typeface="Wingdings" pitchFamily="2" charset="2"/>
              </a:rPr>
              <a:t>Related areas have jumped on the wagon</a:t>
            </a:r>
          </a:p>
          <a:p>
            <a:pPr lvl="1"/>
            <a:r>
              <a:rPr lang="en-GB" altLang="de-DE" sz="2400" noProof="0" dirty="0" smtClean="0">
                <a:ea typeface="ＭＳ Ｐゴシック" pitchFamily="34" charset="-128"/>
                <a:sym typeface="Wingdings" pitchFamily="2" charset="2"/>
              </a:rPr>
              <a:t>Rebranded offerings to “clouds”</a:t>
            </a:r>
            <a:endParaRPr lang="en-GB" altLang="ja-JP" sz="2400" noProof="0" dirty="0" smtClean="0">
              <a:ea typeface="ＭＳ Ｐゴシック" pitchFamily="34" charset="-128"/>
            </a:endParaRPr>
          </a:p>
          <a:p>
            <a:endParaRPr lang="en-GB" altLang="de-DE" sz="2400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2048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830CFB-E5AE-4282-AC9B-EF8F952E5BFE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5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C7538D-F4C7-4D2B-9761-95A01D3E6DF6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3" descr="amazon_web_service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81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http://www.techfiles.de/presse/Zimory/Logo_Zimory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695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fourstarters.com/wp-content/uploads/2007/10/flexiscal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1686">
            <a:off x="7391400" y="1206500"/>
            <a:ext cx="14366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ElasticHost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578">
            <a:off x="6954838" y="2239963"/>
            <a:ext cx="1885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https://www.google.com/accounts/ah/appengin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876800"/>
            <a:ext cx="995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http://www.geekword.net/wp-content/uploads/2009/10/Live_M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2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gogrid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676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2" descr="http://media.amazonwebservices.com/datasis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355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ttp://gigaom.files.wordpress.com/2009/07/azure-logo_2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Cloud Computing Management Platform by RightScale">
            <a:hlinkClick r:id="rId13" tooltip="CLoud Computing Management Platform by RightScal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6611">
            <a:off x="6381751" y="4883150"/>
            <a:ext cx="1581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4" descr="Layered Tech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5681">
            <a:off x="7178675" y="2701925"/>
            <a:ext cx="160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http://minnov8.com/wp-content/uploads/2009/12/reliacloud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0443">
            <a:off x="7353300" y="3997325"/>
            <a:ext cx="1828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705600" y="5105400"/>
            <a:ext cx="2114550" cy="352425"/>
            <a:chOff x="1752600" y="-371706"/>
            <a:chExt cx="2114550" cy="352426"/>
          </a:xfrm>
        </p:grpSpPr>
        <p:sp>
          <p:nvSpPr>
            <p:cNvPr id="20" name="Oval 19"/>
            <p:cNvSpPr/>
            <p:nvPr/>
          </p:nvSpPr>
          <p:spPr>
            <a:xfrm rot="1278816">
              <a:off x="1752600" y="-305031"/>
              <a:ext cx="457200" cy="228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515" name="Picture 48" descr="GigaSpaces- Application Server">
              <a:hlinkClick r:id="rId18" tooltip="GigaSpaces- Application Server"/>
            </p:cNvPr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-371706"/>
              <a:ext cx="2114550" cy="35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265487">
            <a:off x="6508750" y="3544888"/>
            <a:ext cx="1752600" cy="506412"/>
            <a:chOff x="-1600200" y="1066800"/>
            <a:chExt cx="1752600" cy="505630"/>
          </a:xfrm>
        </p:grpSpPr>
        <p:pic>
          <p:nvPicPr>
            <p:cNvPr id="20512" name="Picture 52" descr="http://www.alohaonrails.com/wp-content/uploads/2009/09/agathon_logo_w_name2.jp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00200" y="1066800"/>
              <a:ext cx="1752599" cy="50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9"/>
            <p:cNvSpPr/>
            <p:nvPr/>
          </p:nvSpPr>
          <p:spPr>
            <a:xfrm>
              <a:off x="-763959" y="1292700"/>
              <a:ext cx="914400" cy="152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5" name="Picture 54" descr="http://www.webscalesolutions.com/images/webscalelogo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8207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6" descr="3Tera utility computing logo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1"/>
          <a:stretch>
            <a:fillRect/>
          </a:stretch>
        </p:blipFill>
        <p:spPr bwMode="auto">
          <a:xfrm rot="1768653">
            <a:off x="6826250" y="1138238"/>
            <a:ext cx="1143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8" descr="http://www.pamelahadfield.com/asset/nscaled/1_userinterface_nscaled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20">
            <a:off x="7586663" y="3351213"/>
            <a:ext cx="15478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0" descr="http://www.wrfseattle.org/capital/logos/Skytap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218">
            <a:off x="6503988" y="4492625"/>
            <a:ext cx="167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2" descr="http://a1.twimg.com/profile_images/142614054/E-logo-for-ES_bigger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27647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518150"/>
            <a:ext cx="5556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 descr="Joyent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648200"/>
            <a:ext cx="62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6680200" y="1447800"/>
            <a:ext cx="1638300" cy="363538"/>
            <a:chOff x="5219417" y="-609600"/>
            <a:chExt cx="1981993" cy="439562"/>
          </a:xfrm>
        </p:grpSpPr>
        <p:sp>
          <p:nvSpPr>
            <p:cNvPr id="33" name="Oval 32"/>
            <p:cNvSpPr/>
            <p:nvPr/>
          </p:nvSpPr>
          <p:spPr>
            <a:xfrm rot="19169237">
              <a:off x="5219417" y="-494431"/>
              <a:ext cx="305366" cy="228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11" name="Picture 5" descr="Rackspace Cloud Computing &amp; Cloud Hosting - Mosso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85" y="-609600"/>
              <a:ext cx="1978025" cy="43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7" descr="Plura Processin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8960">
            <a:off x="6858000" y="4376738"/>
            <a:ext cx="1135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bgerundetes Rechteck 35"/>
          <p:cNvSpPr>
            <a:spLocks noChangeArrowheads="1"/>
          </p:cNvSpPr>
          <p:nvPr/>
        </p:nvSpPr>
        <p:spPr bwMode="auto">
          <a:xfrm>
            <a:off x="468313" y="4508500"/>
            <a:ext cx="5832475" cy="1441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buFont typeface="Symbol"/>
              <a:buChar char="Þ"/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  <a:t> Diverging usage </a:t>
            </a:r>
          </a:p>
          <a:p>
            <a:pPr>
              <a:buFont typeface="Symbol"/>
              <a:buChar char="Þ"/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  <a:t> Confusion about the term by now</a:t>
            </a:r>
          </a:p>
          <a:p>
            <a:pPr>
              <a:buFont typeface="Symbol"/>
              <a:buChar char="Þ"/>
              <a:defRPr/>
            </a:pPr>
            <a:r>
              <a:rPr lang="en-GB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  <a:t> So we should take the likes and ignore the non-likes</a:t>
            </a:r>
            <a:br>
              <a:rPr lang="en-GB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</a:br>
            <a:r>
              <a:rPr lang="en-GB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  <a:t>     (if possible)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>
          <a:xfrm>
            <a:off x="285750" y="1141413"/>
            <a:ext cx="8643938" cy="4429125"/>
          </a:xfrm>
        </p:spPr>
        <p:txBody>
          <a:bodyPr/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AFA4D-77BA-4516-9E6F-4F3BE8EF8D59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5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2" name="Datumsplatzhalter 4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96DB3B-5D02-41BD-8093-E439AB90C330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pic>
        <p:nvPicPr>
          <p:cNvPr id="7" name="Picture 8" descr="http://www.clker.com/cliparts/8/d/2/8/1258662140461877526jean_victor_balin_cloud.svg.hi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" y="1124744"/>
            <a:ext cx="8677785" cy="4848538"/>
          </a:xfrm>
          <a:prstGeom prst="rect">
            <a:avLst/>
          </a:prstGeom>
          <a:noFill/>
        </p:spPr>
      </p:pic>
      <p:sp>
        <p:nvSpPr>
          <p:cNvPr id="22535" name="Textfeld 6"/>
          <p:cNvSpPr txBox="1">
            <a:spLocks noChangeArrowheads="1"/>
          </p:cNvSpPr>
          <p:nvPr/>
        </p:nvSpPr>
        <p:spPr bwMode="auto">
          <a:xfrm>
            <a:off x="3357563" y="1525588"/>
            <a:ext cx="210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de-DE" b="1">
                <a:latin typeface="Calibri" pitchFamily="34" charset="0"/>
              </a:rPr>
              <a:t>Service models</a:t>
            </a:r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2157413" y="2768600"/>
            <a:ext cx="231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Scalable services</a:t>
            </a:r>
          </a:p>
        </p:txBody>
      </p:sp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4572000" y="42926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Flexible</a:t>
            </a: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6372225" y="3933825"/>
            <a:ext cx="1277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Portable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4140200" y="2205038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User friendly</a:t>
            </a:r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2887663" y="5013325"/>
            <a:ext cx="197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Encapsulation</a:t>
            </a: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3708400" y="3500438"/>
            <a:ext cx="183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de-DE" b="1">
                <a:latin typeface="Calibri" pitchFamily="34" charset="0"/>
              </a:rPr>
              <a:t>Performance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755650" y="4437063"/>
            <a:ext cx="226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Service oriented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6113463" y="4748213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latin typeface="+mn-lt"/>
                <a:ea typeface="+mn-ea"/>
                <a:cs typeface="Arial" pitchFamily="34" charset="0"/>
              </a:rPr>
              <a:t>Efficient</a:t>
            </a:r>
          </a:p>
        </p:txBody>
      </p:sp>
      <p:sp>
        <p:nvSpPr>
          <p:cNvPr id="17" name="Textfeld 6"/>
          <p:cNvSpPr txBox="1">
            <a:spLocks noChangeArrowheads="1"/>
          </p:cNvSpPr>
          <p:nvPr/>
        </p:nvSpPr>
        <p:spPr bwMode="auto">
          <a:xfrm>
            <a:off x="1187450" y="371633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Economic</a:t>
            </a:r>
          </a:p>
        </p:txBody>
      </p:sp>
      <p:sp>
        <p:nvSpPr>
          <p:cNvPr id="18" name="Textfeld 7"/>
          <p:cNvSpPr txBox="1">
            <a:spLocks noChangeArrowheads="1"/>
          </p:cNvSpPr>
          <p:nvPr/>
        </p:nvSpPr>
        <p:spPr bwMode="auto">
          <a:xfrm>
            <a:off x="6227763" y="30686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21B6B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rgbClr val="21B6B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400" b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Service portfolio</a:t>
            </a: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3067050" y="3500438"/>
            <a:ext cx="269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de-DE" b="1">
                <a:solidFill>
                  <a:srgbClr val="FF0000"/>
                </a:solidFill>
                <a:latin typeface="Calibri" pitchFamily="34" charset="0"/>
              </a:rPr>
              <a:t>High Performance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Comparison between Clouds and HPC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A521C9-A705-4BBD-9B61-868F7F17CFFA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6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4B611B8-721D-4A6A-93E3-D224FCD415BC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7848600" y="914400"/>
            <a:ext cx="1303338" cy="5410200"/>
            <a:chOff x="0" y="0"/>
            <a:chExt cx="1447800" cy="6011333"/>
          </a:xfrm>
        </p:grpSpPr>
        <p:sp>
          <p:nvSpPr>
            <p:cNvPr id="8" name="Rectangle 7"/>
            <p:cNvSpPr/>
            <p:nvPr/>
          </p:nvSpPr>
          <p:spPr>
            <a:xfrm>
              <a:off x="0" y="3353153"/>
              <a:ext cx="1447800" cy="2658180"/>
            </a:xfrm>
            <a:prstGeom prst="rect">
              <a:avLst/>
            </a:prstGeom>
            <a:gradFill flip="none" rotWithShape="1">
              <a:gsLst>
                <a:gs pos="0">
                  <a:srgbClr val="00187E"/>
                </a:gs>
                <a:gs pos="36000">
                  <a:srgbClr val="001E96"/>
                </a:gs>
                <a:gs pos="100000">
                  <a:srgbClr val="001E9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63" name="Picture 16" descr="C:\Users\Lutz\AppData\Local\Microsoft\Windows\Temporary Internet Files\Content.IE5\B9QEB6X8\00438983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60" t="28571" r="26283"/>
            <a:stretch>
              <a:fillRect/>
            </a:stretch>
          </p:blipFill>
          <p:spPr bwMode="auto">
            <a:xfrm>
              <a:off x="0" y="0"/>
              <a:ext cx="14478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3503613" cy="3951288"/>
          </a:xfrm>
        </p:spPr>
        <p:txBody>
          <a:bodyPr/>
          <a:lstStyle/>
          <a:p>
            <a:r>
              <a:rPr lang="en-GB" altLang="de-DE" sz="1600" noProof="0" dirty="0" smtClean="0">
                <a:ea typeface="ＭＳ Ｐゴシック" pitchFamily="34" charset="-128"/>
              </a:rPr>
              <a:t>Want to scale over the amount of (service) instances =&gt; improved availability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Latency tolerant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“Nodes” are instances that can host the service functionality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Replication is easy and comparatively small</a:t>
            </a:r>
          </a:p>
          <a:p>
            <a:pPr marL="631825" lvl="1" indent="-207963"/>
            <a:r>
              <a:rPr lang="en-GB" altLang="de-DE" sz="1400" noProof="0" dirty="0" smtClean="0">
                <a:ea typeface="ＭＳ Ｐゴシック" pitchFamily="34" charset="-128"/>
              </a:rPr>
              <a:t>Full service &amp; state can be replicated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Access is comparatively easy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A wide range of platforms is supported</a:t>
            </a:r>
          </a:p>
        </p:txBody>
      </p:sp>
      <p:sp>
        <p:nvSpPr>
          <p:cNvPr id="2355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191000" y="2174875"/>
            <a:ext cx="3505200" cy="3951288"/>
          </a:xfrm>
        </p:spPr>
        <p:txBody>
          <a:bodyPr/>
          <a:lstStyle/>
          <a:p>
            <a:r>
              <a:rPr lang="en-GB" altLang="de-DE" sz="1600" noProof="0" dirty="0" smtClean="0">
                <a:ea typeface="ＭＳ Ｐゴシック" pitchFamily="34" charset="-128"/>
              </a:rPr>
              <a:t>Scales over parallel processes/threads =&gt; improves performance, but not availability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Requires a potentially unlimited number of compute units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“Nodes” are compute units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Low latency applications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Replication involves complicated post-processing</a:t>
            </a:r>
          </a:p>
          <a:p>
            <a:pPr marL="631825" lvl="1" indent="-207963"/>
            <a:r>
              <a:rPr lang="en-GB" altLang="de-DE" sz="1400" noProof="0" dirty="0" smtClean="0">
                <a:ea typeface="ＭＳ Ｐゴシック" pitchFamily="34" charset="-128"/>
              </a:rPr>
              <a:t>Typically only data is replicated 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Access is typically difficult (not only due to security)</a:t>
            </a:r>
          </a:p>
          <a:p>
            <a:r>
              <a:rPr lang="en-GB" altLang="de-DE" sz="1600" noProof="0" dirty="0" smtClean="0">
                <a:ea typeface="ＭＳ Ｐゴシック" pitchFamily="34" charset="-128"/>
              </a:rPr>
              <a:t>Range of platforms is limited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87513"/>
            <a:ext cx="35052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/>
              <a:t>CLOUDS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1689100"/>
            <a:ext cx="35052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Arial Narrow" pitchFamily="34" charset="0"/>
              </a:rPr>
              <a:t>HIGH PERFORMANCE COMPUTING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HPC and Clouds obviously don‘t compete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Different markets and general goals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Different operation and business models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Different ways of using &amp; providing the offered service</a:t>
            </a:r>
          </a:p>
          <a:p>
            <a:endParaRPr lang="en-GB" altLang="de-DE" noProof="0" dirty="0" smtClean="0">
              <a:ea typeface="ＭＳ Ｐゴシック" pitchFamily="34" charset="-128"/>
            </a:endParaRPr>
          </a:p>
          <a:p>
            <a:endParaRPr lang="en-GB" altLang="de-DE" noProof="0" dirty="0" smtClean="0">
              <a:ea typeface="ＭＳ Ｐゴシック" pitchFamily="34" charset="-128"/>
            </a:endParaRPr>
          </a:p>
          <a:p>
            <a:pPr lvl="3"/>
            <a:r>
              <a:rPr lang="en-GB" altLang="de-DE" b="1" noProof="0" dirty="0" smtClean="0">
                <a:solidFill>
                  <a:schemeClr val="tx1"/>
                </a:solidFill>
                <a:ea typeface="ＭＳ Ｐゴシック" pitchFamily="34" charset="-128"/>
              </a:rPr>
              <a:t>Ease of use for HPC</a:t>
            </a:r>
          </a:p>
          <a:p>
            <a:pPr lvl="3"/>
            <a:r>
              <a:rPr lang="en-GB" altLang="de-DE" b="1" noProof="0" dirty="0" smtClean="0">
                <a:solidFill>
                  <a:schemeClr val="tx1"/>
                </a:solidFill>
                <a:ea typeface="ＭＳ Ｐゴシック" pitchFamily="34" charset="-128"/>
              </a:rPr>
              <a:t>Increased service portfolio for Clouds</a:t>
            </a:r>
          </a:p>
          <a:p>
            <a:pPr lvl="4"/>
            <a:r>
              <a:rPr lang="en-GB" altLang="de-DE" b="1" noProof="0" dirty="0" smtClean="0">
                <a:ea typeface="ＭＳ Ｐゴシック" pitchFamily="34" charset="-128"/>
              </a:rPr>
              <a:t>HPC as a Service</a:t>
            </a:r>
          </a:p>
          <a:p>
            <a:pPr lvl="3"/>
            <a:r>
              <a:rPr lang="en-GB" altLang="de-DE" b="1" noProof="0" dirty="0" smtClean="0">
                <a:solidFill>
                  <a:schemeClr val="tx1"/>
                </a:solidFill>
                <a:ea typeface="ＭＳ Ｐゴシック" pitchFamily="34" charset="-128"/>
              </a:rPr>
              <a:t>Different service provisioning models</a:t>
            </a:r>
          </a:p>
          <a:p>
            <a:pPr lvl="3"/>
            <a:r>
              <a:rPr lang="en-GB" altLang="de-DE" b="1" noProof="0" dirty="0" smtClean="0">
                <a:solidFill>
                  <a:schemeClr val="tx1"/>
                </a:solidFill>
                <a:ea typeface="ＭＳ Ｐゴシック" pitchFamily="34" charset="-128"/>
              </a:rPr>
              <a:t>“Real“ pay per use</a:t>
            </a:r>
          </a:p>
          <a:p>
            <a:pPr lvl="3"/>
            <a:endParaRPr lang="en-GB" altLang="de-DE" noProof="0" dirty="0" smtClean="0">
              <a:ea typeface="ＭＳ Ｐゴシック" pitchFamily="34" charset="-128"/>
            </a:endParaRPr>
          </a:p>
          <a:p>
            <a:pPr lvl="1"/>
            <a:endParaRPr lang="en-GB" altLang="de-DE" noProof="0" dirty="0" smtClean="0">
              <a:ea typeface="ＭＳ Ｐゴシック" pitchFamily="34" charset="-128"/>
            </a:endParaRPr>
          </a:p>
          <a:p>
            <a:pPr lvl="1"/>
            <a:endParaRPr lang="en-GB" altLang="de-DE" noProof="0" dirty="0" smtClean="0">
              <a:ea typeface="ＭＳ Ｐゴシック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2560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9392E7-A6EE-44B6-9F2F-F38D5268C320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7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5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AB4861C-02D4-40DD-B784-CC4389EBBC54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1655763" y="3441700"/>
            <a:ext cx="5832475" cy="938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lt1"/>
                </a:solidFill>
                <a:latin typeface="+mn-lt"/>
                <a:ea typeface="+mn-ea"/>
                <a:sym typeface="Wingdings" pitchFamily="2" charset="2"/>
              </a:rPr>
              <a:t>Why should we combine both models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643938" cy="417512"/>
          </a:xfrm>
        </p:spPr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Why should we combine Clouds and HPC?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noProof="0" dirty="0" smtClean="0">
                <a:ea typeface="ＭＳ Ｐゴシック" pitchFamily="34" charset="-128"/>
              </a:rPr>
              <a:t>Three different models conceivable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(Cloud like access to HPC resources)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Hybrid operation model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Virtual Clusters</a:t>
            </a:r>
          </a:p>
          <a:p>
            <a:endParaRPr lang="en-GB" altLang="de-DE" noProof="0" dirty="0" smtClean="0">
              <a:ea typeface="ＭＳ Ｐゴシック" pitchFamily="34" charset="-128"/>
            </a:endParaRPr>
          </a:p>
          <a:p>
            <a:endParaRPr lang="en-GB" altLang="de-DE" noProof="0" dirty="0" smtClean="0">
              <a:ea typeface="ＭＳ Ｐゴシック" pitchFamily="34" charset="-128"/>
            </a:endParaRPr>
          </a:p>
          <a:p>
            <a:r>
              <a:rPr lang="en-GB" altLang="de-DE" noProof="0" dirty="0" smtClean="0">
                <a:ea typeface="ＭＳ Ｐゴシック" pitchFamily="34" charset="-128"/>
              </a:rPr>
              <a:t>All models don’t compete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Increase usability</a:t>
            </a:r>
          </a:p>
          <a:p>
            <a:pPr lvl="1"/>
            <a:r>
              <a:rPr lang="en-GB" altLang="de-DE" noProof="0" dirty="0" smtClean="0">
                <a:ea typeface="ＭＳ Ｐゴシック" pitchFamily="34" charset="-128"/>
              </a:rPr>
              <a:t>Increase service portfolio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GridKa 2014</a:t>
            </a:r>
            <a:endParaRPr lang="de-DE"/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FABA59-E09C-4CF5-AFE7-031A741A67DD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8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9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EAAFF8-DACF-4FC1-AE3A-E885D4E8C2D6}" type="datetime1">
              <a:rPr lang="de-DE" altLang="de-DE" sz="14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40200" y="2924175"/>
            <a:ext cx="1439863" cy="1439863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lt1"/>
                </a:solidFill>
                <a:latin typeface="+mn-lt"/>
                <a:ea typeface="+mn-ea"/>
              </a:rPr>
              <a:t>HPC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59675" y="2924175"/>
            <a:ext cx="1439863" cy="1439863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lt1"/>
                </a:solidFill>
                <a:latin typeface="+mn-lt"/>
                <a:ea typeface="+mn-ea"/>
              </a:rPr>
              <a:t>Clouds</a:t>
            </a:r>
            <a:endParaRPr lang="de-DE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92725" y="3789363"/>
            <a:ext cx="2592388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>
                <a:latin typeface="+mn-lt"/>
                <a:ea typeface="+mn-ea"/>
              </a:rPr>
              <a:t>Hybrid Model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292725" y="2852738"/>
            <a:ext cx="2592388" cy="647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dirty="0">
                <a:latin typeface="+mn-lt"/>
                <a:ea typeface="+mn-ea"/>
              </a:rPr>
              <a:t>Virtual Clusters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92725" y="3357563"/>
            <a:ext cx="2592388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dirty="0" smtClean="0">
                <a:latin typeface="+mn-lt"/>
                <a:ea typeface="+mn-ea"/>
              </a:rPr>
              <a:t>Cloud like access</a:t>
            </a:r>
            <a:endParaRPr lang="en-GB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214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The Hybrid Model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1500" y="4572000"/>
            <a:ext cx="7772400" cy="15001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noProof="0" dirty="0" smtClean="0"/>
              <a:t>Operate HPC Clusters and Clouds in parallel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GridKa 2014</a:t>
            </a:r>
            <a:endParaRPr lang="de-DE"/>
          </a:p>
        </p:txBody>
      </p:sp>
      <p:sp>
        <p:nvSpPr>
          <p:cNvPr id="2867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0940EB-FDB1-499C-84B1-7E0B82AB212C}" type="slidenum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9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7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CD8158-09B4-42F7-A697-F390760F92F4}" type="datetime1">
              <a:rPr lang="de-DE" altLang="de-DE" sz="1800">
                <a:solidFill>
                  <a:schemeClr val="bg1"/>
                </a:solidFill>
                <a:latin typeface="Calibri" pitchFamily="34" charset="0"/>
              </a:rPr>
              <a:pPr eaLnBrk="1" hangingPunct="1"/>
              <a:t>03.09.2014</a:t>
            </a:fld>
            <a:endParaRPr lang="de-DE" altLang="de-DE" sz="1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RS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HLRS_New</Template>
  <TotalTime>0</TotalTime>
  <Words>1398</Words>
  <Application>Microsoft Office PowerPoint</Application>
  <PresentationFormat>Bildschirmpräsentation (4:3)</PresentationFormat>
  <Paragraphs>389</Paragraphs>
  <Slides>26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HLRS_New</vt:lpstr>
      <vt:lpstr>Can (HPC)Clouds supersede traditional High Performance Computing?</vt:lpstr>
      <vt:lpstr>Agenda</vt:lpstr>
      <vt:lpstr>What IS HPC?</vt:lpstr>
      <vt:lpstr>What is a Cloud?</vt:lpstr>
      <vt:lpstr>PowerPoint-Präsentation</vt:lpstr>
      <vt:lpstr>Comparison between Clouds and HPC</vt:lpstr>
      <vt:lpstr>PowerPoint-Präsentation</vt:lpstr>
      <vt:lpstr>Why should we combine Clouds and HPC?</vt:lpstr>
      <vt:lpstr>The Hybrid Model</vt:lpstr>
      <vt:lpstr>The Hybrid Model - Purpose</vt:lpstr>
      <vt:lpstr>Schematic example for Hybrid Cloud / HPC combination</vt:lpstr>
      <vt:lpstr>Status Quo</vt:lpstr>
      <vt:lpstr>Virtual Clusters</vt:lpstr>
      <vt:lpstr>Virtual Clusters</vt:lpstr>
      <vt:lpstr>High Performance Clouds</vt:lpstr>
      <vt:lpstr>Status Quo</vt:lpstr>
      <vt:lpstr>Status Quo – Problems</vt:lpstr>
      <vt:lpstr>Virtual clusters:     Hands on !</vt:lpstr>
      <vt:lpstr>Bones FEM simulation</vt:lpstr>
      <vt:lpstr>Initial Performance</vt:lpstr>
      <vt:lpstr>Performance VS ease of use</vt:lpstr>
      <vt:lpstr>Conclusions   &amp; Results</vt:lpstr>
      <vt:lpstr>Conclusions &amp; Results</vt:lpstr>
      <vt:lpstr>Conclusions &amp; Results (II)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 COMPUTING CENTRE STUTTGART</dc:title>
  <dc:creator>Windows-Benutzer</dc:creator>
  <cp:lastModifiedBy>Gienger</cp:lastModifiedBy>
  <cp:revision>1149</cp:revision>
  <dcterms:created xsi:type="dcterms:W3CDTF">2008-08-07T15:23:31Z</dcterms:created>
  <dcterms:modified xsi:type="dcterms:W3CDTF">2014-09-03T07:42:53Z</dcterms:modified>
</cp:coreProperties>
</file>