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harts/chart3.xml" ContentType="application/vnd.openxmlformats-officedocument.drawingml.chart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15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7.png" ContentType="image/png"/>
  <Override PartName="/ppt/media/image2.png" ContentType="image/png"/>
  <Override PartName="/ppt/media/image8.png" ContentType="image/png"/>
  <Override PartName="/ppt/media/image61.png" ContentType="image/png"/>
  <Override PartName="/ppt/media/image6.png" ContentType="image/png"/>
  <Override PartName="/ppt/media/image3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2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4.xml" ContentType="application/vnd.openxmlformats-officedocument.presentationml.slide+xml"/>
  <Override PartName="/ppt/slides/slide101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s/slide100.xml" ContentType="application/vnd.openxmlformats-officedocument.presentationml.slide+xml"/>
  <Override PartName="/ppt/slides/slide58.xml" ContentType="application/vnd.openxmlformats-officedocument.presentationml.slide+xml"/>
  <Override PartName="/ppt/slides/slide32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56.xml" ContentType="application/vnd.openxmlformats-officedocument.presentationml.slide+xml"/>
  <Override PartName="/ppt/slides/slide30.xml" ContentType="application/vnd.openxmlformats-officedocument.presentationml.slide+xml"/>
  <Override PartName="/ppt/slides/slide5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9.xml" ContentType="application/vnd.openxmlformats-officedocument.presentationml.slide+xml"/>
  <Override PartName="/ppt/slides/slide23.xml" ContentType="application/vnd.openxmlformats-officedocument.presentationml.slide+xml"/>
  <Override PartName="/ppt/slides/slide48.xml" ContentType="application/vnd.openxmlformats-officedocument.presentationml.slide+xml"/>
  <Override PartName="/ppt/slides/slide22.xml" ContentType="application/vnd.openxmlformats-officedocument.presentationml.slide+xml"/>
  <Override PartName="/ppt/slides/slide47.xml" ContentType="application/vnd.openxmlformats-officedocument.presentationml.slide+xml"/>
  <Override PartName="/ppt/slides/slide21.xml" ContentType="application/vnd.openxmlformats-officedocument.presentationml.slide+xml"/>
  <Override PartName="/ppt/slides/_rels/slide99.xml.rels" ContentType="application/vnd.openxmlformats-package.relationships+xml"/>
  <Override PartName="/ppt/slides/_rels/slide95.xml.rels" ContentType="application/vnd.openxmlformats-package.relationships+xml"/>
  <Override PartName="/ppt/slides/_rels/slide89.xml.rels" ContentType="application/vnd.openxmlformats-package.relationships+xml"/>
  <Override PartName="/ppt/slides/_rels/slide82.xml.rels" ContentType="application/vnd.openxmlformats-package.relationships+xml"/>
  <Override PartName="/ppt/slides/_rels/slide79.xml.rels" ContentType="application/vnd.openxmlformats-package.relationships+xml"/>
  <Override PartName="/ppt/slides/_rels/slide10.xml.rels" ContentType="application/vnd.openxmlformats-package.relationships+xml"/>
  <Override PartName="/ppt/slides/_rels/slide81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80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78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7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96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102.xml.rels" ContentType="application/vnd.openxmlformats-package.relationships+xml"/>
  <Override PartName="/ppt/slides/_rels/slide26.xml.rels" ContentType="application/vnd.openxmlformats-package.relationships+xml"/>
  <Override PartName="/ppt/slides/_rels/slide75.xml.rels" ContentType="application/vnd.openxmlformats-package.relationships+xml"/>
  <Override PartName="/ppt/slides/_rels/slide85.xml.rels" ContentType="application/vnd.openxmlformats-package.relationships+xml"/>
  <Override PartName="/ppt/slides/_rels/slide36.xml.rels" ContentType="application/vnd.openxmlformats-package.relationships+xml"/>
  <Override PartName="/ppt/slides/_rels/slide5.xml.rels" ContentType="application/vnd.openxmlformats-package.relationships+xml"/>
  <Override PartName="/ppt/slides/_rels/slide101.xml.rels" ContentType="application/vnd.openxmlformats-package.relationships+xml"/>
  <Override PartName="/ppt/slides/_rels/slide25.xml.rels" ContentType="application/vnd.openxmlformats-package.relationships+xml"/>
  <Override PartName="/ppt/slides/_rels/slide74.xml.rels" ContentType="application/vnd.openxmlformats-package.relationships+xml"/>
  <Override PartName="/ppt/slides/_rels/slide84.xml.rels" ContentType="application/vnd.openxmlformats-package.relationships+xml"/>
  <Override PartName="/ppt/slides/_rels/slide35.xml.rels" ContentType="application/vnd.openxmlformats-package.relationships+xml"/>
  <Override PartName="/ppt/slides/_rels/slide70.xml.rels" ContentType="application/vnd.openxmlformats-package.relationships+xml"/>
  <Override PartName="/ppt/slides/_rels/slide4.xml.rels" ContentType="application/vnd.openxmlformats-package.relationships+xml"/>
  <Override PartName="/ppt/slides/_rels/slide94.xml.rels" ContentType="application/vnd.openxmlformats-package.relationships+xml"/>
  <Override PartName="/ppt/slides/_rels/slide45.xml.rels" ContentType="application/vnd.openxmlformats-package.relationships+xml"/>
  <Override PartName="/ppt/slides/_rels/slide100.xml.rels" ContentType="application/vnd.openxmlformats-package.relationships+xml"/>
  <Override PartName="/ppt/slides/_rels/slide24.xml.rels" ContentType="application/vnd.openxmlformats-package.relationships+xml"/>
  <Override PartName="/ppt/slides/_rels/slide7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3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03.xml.rels" ContentType="application/vnd.openxmlformats-package.relationships+xml"/>
  <Override PartName="/ppt/slides/_rels/slide76.xml.rels" ContentType="application/vnd.openxmlformats-package.relationships+xml"/>
  <Override PartName="/ppt/slides/_rels/slide8.xml.rels" ContentType="application/vnd.openxmlformats-package.relationships+xml"/>
  <Override PartName="/ppt/slides/_rels/slide60.xml.rels" ContentType="application/vnd.openxmlformats-package.relationships+xml"/>
  <Override PartName="/ppt/slides/_rels/slide11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86.xml.rels" ContentType="application/vnd.openxmlformats-package.relationships+xml"/>
  <Override PartName="/ppt/slides/_rels/slide37.xml.rels" ContentType="application/vnd.openxmlformats-package.relationships+xml"/>
  <Override PartName="/ppt/slides/_rels/slide87.xml.rels" ContentType="application/vnd.openxmlformats-package.relationships+xml"/>
  <Override PartName="/ppt/slides/_rels/slide38.xml.rels" ContentType="application/vnd.openxmlformats-package.relationships+xml"/>
  <Override PartName="/ppt/slides/_rels/slide8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90.xml.rels" ContentType="application/vnd.openxmlformats-package.relationships+xml"/>
  <Override PartName="/ppt/slides/_rels/slide41.xml.rels" ContentType="application/vnd.openxmlformats-package.relationships+xml"/>
  <Override PartName="/ppt/slides/_rels/slide91.xml.rels" ContentType="application/vnd.openxmlformats-package.relationships+xml"/>
  <Override PartName="/ppt/slides/_rels/slide42.xml.rels" ContentType="application/vnd.openxmlformats-package.relationships+xml"/>
  <Override PartName="/ppt/slides/_rels/slide92.xml.rels" ContentType="application/vnd.openxmlformats-package.relationships+xml"/>
  <Override PartName="/ppt/slides/_rels/slide43.xml.rels" ContentType="application/vnd.openxmlformats-package.relationships+xml"/>
  <Override PartName="/ppt/slides/_rels/slide22.xml.rels" ContentType="application/vnd.openxmlformats-package.relationships+xml"/>
  <Override PartName="/ppt/slides/_rels/slide71.xml.rels" ContentType="application/vnd.openxmlformats-package.relationships+xml"/>
  <Override PartName="/ppt/slides/_rels/slide93.xml.rels" ContentType="application/vnd.openxmlformats-package.relationships+xml"/>
  <Override PartName="/ppt/slides/_rels/slide44.xml.rels" ContentType="application/vnd.openxmlformats-package.relationships+xml"/>
  <Override PartName="/ppt/slides/_rels/slide23.xml.rels" ContentType="application/vnd.openxmlformats-package.relationships+xml"/>
  <Override PartName="/ppt/slides/_rels/slide72.xml.rels" ContentType="application/vnd.openxmlformats-package.relationships+xml"/>
  <Override PartName="/ppt/slides/_rels/slide97.xml.rels" ContentType="application/vnd.openxmlformats-package.relationships+xml"/>
  <Override PartName="/ppt/slides/_rels/slide48.xml.rels" ContentType="application/vnd.openxmlformats-package.relationships+xml"/>
  <Override PartName="/ppt/slides/_rels/slide98.xml.rels" ContentType="application/vnd.openxmlformats-package.relationships+xml"/>
  <Override PartName="/ppt/slides/_rels/slide4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69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_rels/slide53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104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12.xml.rels" ContentType="application/vnd.openxmlformats-package.relationships+xml"/>
  <Override PartName="/ppt/slides/_rels/slide61.xml.rels" ContentType="application/vnd.openxmlformats-package.relationships+xml"/>
  <Override PartName="/ppt/slides/_rels/slide13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16.xml.rels" ContentType="application/vnd.openxmlformats-package.relationships+xml"/>
  <Override PartName="/ppt/slides/_rels/slide65.xml.rels" ContentType="application/vnd.openxmlformats-package.relationships+xml"/>
  <Override PartName="/ppt/slides/_rels/slide17.xml.rels" ContentType="application/vnd.openxmlformats-package.relationships+xml"/>
  <Override PartName="/ppt/slides/_rels/slide66.xml.rels" ContentType="application/vnd.openxmlformats-package.relationships+xml"/>
  <Override PartName="/ppt/slides/_rels/slide18.xml.rels" ContentType="application/vnd.openxmlformats-package.relationships+xml"/>
  <Override PartName="/ppt/slides/_rels/slide67.xml.rels" ContentType="application/vnd.openxmlformats-package.relationships+xml"/>
  <Override PartName="/ppt/slides/_rels/slide19.xml.rels" ContentType="application/vnd.openxmlformats-package.relationships+xml"/>
  <Override PartName="/ppt/slides/_rels/slide68.xml.rels" ContentType="application/vnd.openxmlformats-package.relationships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65.xml" ContentType="application/vnd.openxmlformats-officedocument.presentationml.slide+xml"/>
  <Override PartName="/ppt/slides/slide41.xml" ContentType="application/vnd.openxmlformats-officedocument.presentationml.slide+xml"/>
  <Override PartName="/ppt/slides/slide66.xml" ContentType="application/vnd.openxmlformats-officedocument.presentationml.slide+xml"/>
  <Override PartName="/ppt/slides/slide42.xml" ContentType="application/vnd.openxmlformats-officedocument.presentationml.slide+xml"/>
  <Override PartName="/ppt/slides/slide67.xml" ContentType="application/vnd.openxmlformats-officedocument.presentationml.slide+xml"/>
  <Override PartName="/ppt/slides/slide43.xml" ContentType="application/vnd.openxmlformats-officedocument.presentationml.slide+xml"/>
  <Override PartName="/ppt/slides/slide68.xml" ContentType="application/vnd.openxmlformats-officedocument.presentationml.slide+xml"/>
  <Override PartName="/ppt/slides/slide44.xml" ContentType="application/vnd.openxmlformats-officedocument.presentationml.slide+xml"/>
  <Override PartName="/ppt/slides/slide69.xml" ContentType="application/vnd.openxmlformats-officedocument.presentationml.slide+xml"/>
  <Override PartName="/ppt/slides/slide50.xml" ContentType="application/vnd.openxmlformats-officedocument.presentationml.slide+xml"/>
  <Override PartName="/ppt/slides/slide75.xml" ContentType="application/vnd.openxmlformats-officedocument.presentationml.slide+xml"/>
  <Override PartName="/ppt/slides/slide51.xml" ContentType="application/vnd.openxmlformats-officedocument.presentationml.slide+xml"/>
  <Override PartName="/ppt/slides/slide76.xml" ContentType="application/vnd.openxmlformats-officedocument.presentationml.slide+xml"/>
  <Override PartName="/ppt/slides/slide52.xml" ContentType="application/vnd.openxmlformats-officedocument.presentationml.slide+xml"/>
  <Override PartName="/ppt/slides/slide77.xml" ContentType="application/vnd.openxmlformats-officedocument.presentationml.slide+xml"/>
  <Override PartName="/ppt/slides/slide53.xml" ContentType="application/vnd.openxmlformats-officedocument.presentationml.slide+xml"/>
  <Override PartName="/ppt/slides/slide78.xml" ContentType="application/vnd.openxmlformats-officedocument.presentationml.slide+xml"/>
  <Override PartName="/ppt/slides/slide54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
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9cb38">
                <a:alpha val="96000"/>
              </a:srgbClr>
            </a:solidFill>
            <a:ln w="28440">
              <a:solidFill>
                <a:srgbClr val="99cb38">
                  <a:alpha val="96000"/>
                </a:srgbClr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15</c:v>
                </c:pt>
                <c:pt idx="5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63a537"/>
            </a:solidFill>
            <a:ln w="28440">
              <a:solidFill>
                <a:srgbClr val="63a537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4354677"/>
        <c:axId val="59445768"/>
      </c:lineChart>
      <c:catAx>
        <c:axId val="34354677"/>
        <c:scaling>
          <c:orientation val="minMax"/>
        </c:scaling>
        <c:delete val="1"/>
        <c:axPos val="b"/>
        <c:title>
          <c:tx>
            <c:rich>
              <a:bodyPr rot="0"/>
              <a:lstStyle/>
              <a:p>
                <a:pPr>
                  <a:defRPr b="0" sz="3600" spc="-1" strike="noStrike">
                    <a:solidFill>
                      <a:srgbClr val="ffffff"/>
                    </a:solidFill>
                    <a:latin typeface="Calibri"/>
                  </a:defRPr>
                </a:pPr>
                <a:r>
                  <a:rPr b="0" sz="3600" spc="-1" strike="noStrike">
                    <a:solidFill>
                      <a:srgbClr val="ffffff"/>
                    </a:solidFill>
                    <a:latin typeface="Calibri"/>
                  </a:rPr>
                  <a:t>Program Size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DD/MM/YYYY" sourceLinked="1"/>
        <c:majorTickMark val="none"/>
        <c:minorTickMark val="none"/>
        <c:tickLblPos val="nextTo"/>
        <c:spPr>
          <a:ln w="648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59445768"/>
        <c:crosses val="autoZero"/>
        <c:auto val="1"/>
        <c:lblAlgn val="ctr"/>
        <c:lblOffset val="100"/>
      </c:catAx>
      <c:valAx>
        <c:axId val="59445768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b="0" sz="3600" spc="-1" strike="noStrike">
                    <a:solidFill>
                      <a:srgbClr val="ffffff"/>
                    </a:solidFill>
                    <a:latin typeface="Calibri"/>
                  </a:defRPr>
                </a:pPr>
                <a:r>
                  <a:rPr b="0" sz="3600" spc="-1" strike="noStrike">
                    <a:solidFill>
                      <a:srgbClr val="ffffff"/>
                    </a:solidFill>
                    <a:latin typeface="Calibri"/>
                  </a:rPr>
                  <a:t>Analysis Time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ffffff"/>
                </a:solidFill>
                <a:latin typeface="Calibri"/>
              </a:defRPr>
            </a:pPr>
          </a:p>
        </c:txPr>
        <c:crossAx val="34354677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ffffff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Titelmasterformat durch </a:t>
            </a: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Klicken bearbeiten</a:t>
            </a:r>
            <a:endParaRPr b="0" lang="de-DE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7C31397-BAB5-45A4-9CA1-284E39032940}" type="datetime">
              <a:rPr b="0" lang="de-DE" sz="1200" spc="-1" strike="noStrike">
                <a:solidFill>
                  <a:srgbClr val="ffffff"/>
                </a:solidFill>
                <a:latin typeface="Calibri"/>
              </a:rPr>
              <a:t>28.08.19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48EBD8-4666-4E13-8621-80BA09C15EE1}" type="slidenum">
              <a:rPr b="0" lang="de-DE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Titelmasterformat durch Klicken bearbeiten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Textmasterformat bearbeiten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Zweite Ebene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Dritte Ebene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Vierte Ebene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Fünfte Ebene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C00843A-660E-4647-AA77-8FCB041AAC67}" type="datetime">
              <a:rPr b="0" lang="de-DE" sz="1200" spc="-1" strike="noStrike">
                <a:solidFill>
                  <a:srgbClr val="ffffff"/>
                </a:solidFill>
                <a:latin typeface="Calibri"/>
              </a:rPr>
              <a:t>28.08.19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816719B-D21D-47A6-9480-B4E8F32E6453}" type="slidenum">
              <a:rPr b="0" lang="de-DE" sz="12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code.visualstudio.com/" TargetMode="External"/><Relationship Id="rId2" Type="http://schemas.openxmlformats.org/officeDocument/2006/relationships/hyperlink" Target="https://code.visualstudio.com/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in.rustup.rs/" TargetMode="External"/><Relationship Id="rId2" Type="http://schemas.openxmlformats.org/officeDocument/2006/relationships/hyperlink" Target="https://win.rustup.rs/" TargetMode="External"/><Relationship Id="rId3" Type="http://schemas.openxmlformats.org/officeDocument/2006/relationships/hyperlink" Target="https://sh.rustup.rs/" TargetMode="External"/><Relationship Id="rId4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Binary_search_algorithm" TargetMode="External"/><Relationship Id="rId2" Type="http://schemas.openxmlformats.org/officeDocument/2006/relationships/hyperlink" Target="https://en.wikipedia.org/wiki/Binary_search_algorithm" TargetMode="External"/><Relationship Id="rId3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Bubble_sort" TargetMode="External"/><Relationship Id="rId2" Type="http://schemas.openxmlformats.org/officeDocument/2006/relationships/hyperlink" Target="https://en.wikipedia.org/wiki/Bubble_sort" TargetMode="External"/><Relationship Id="rId3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How to Rust</a:t>
            </a:r>
            <a:endParaRPr b="0" lang="de-DE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Visual Studio Code Tutorial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4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Download from </a:t>
            </a: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1"/>
              </a:rPr>
              <a:t>https://code.visualstudio.com</a:t>
            </a: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2"/>
              </a:rPr>
              <a:t>/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Install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Click the Extensions icon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Search for „Rust (rls)“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Install „Rust“ (0.5.4 or newer)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File -&gt; Automatically Save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Congratulations, you‘ll never have to press Ctrl + S again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Run „code .“ in the „my_hello_world“ folder,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Or click File -&gt; Folder and select the folder graphically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5" name="Grafik 3" descr=""/>
          <p:cNvPicPr/>
          <p:nvPr/>
        </p:nvPicPr>
        <p:blipFill>
          <a:blip r:embed="rId3"/>
          <a:srcRect l="742" t="28316" r="97562" b="68828"/>
          <a:stretch/>
        </p:blipFill>
        <p:spPr>
          <a:xfrm>
            <a:off x="4993920" y="2841840"/>
            <a:ext cx="1101600" cy="104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Assertions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assert!(array.is_empty());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assert_eq!(array.len(), 42);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assert_ne!(array.len(), 3);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assert!(cond &gt; 0, „Why is cond not positive?“);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0" dur="indefinite" restart="never" nodeType="tmRoot">
          <p:childTnLst>
            <p:seq>
              <p:cTn id="30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Unsafe code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Breaking the Rules in a controlled manner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Create safe abstraction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Don‘t use unsafe if there‘s a safe alternative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Rule: „don‘t use chainsaws“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Unsafe: using a chainsaw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Safe abstraction: experts use the chainsaw for you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In programming this means, that you can cut down a tree with a chainsaw safely, without needing an expert every time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The expert „pre-uses“ the chainsaw for you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2" dur="indefinite" restart="never" nodeType="tmRoot">
          <p:childTnLst>
            <p:seq>
              <p:cTn id="30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Raw Pointers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*const 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*mut 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Dereferenzierung funktioniert nur in unsafe code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4" dur="indefinite" restart="never" nodeType="tmRoot">
          <p:childTnLst>
            <p:seq>
              <p:cTn id="30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Unsafe example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fn foo(slice: &amp;mut [i32])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unsafe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x: *mut i32 = slice.as_ptr();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y = x.offset(1);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assert!(slice.len() &gt; 1);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println!(„{}“, *y);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 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6" dur="indefinite" restart="never" nodeType="tmRoot">
          <p:childTnLst>
            <p:seq>
              <p:cTn id="30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Automatic code formatting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Keep with the official style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If you disagree with the style, configure it!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rustfmt.toml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Rightclick in the text window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Select „Format File“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8" dur="indefinite" restart="never" nodeType="tmRoot">
          <p:childTnLst>
            <p:seq>
              <p:cTn id="30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You should see this: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7" name="Grafik 2" descr=""/>
          <p:cNvPicPr/>
          <p:nvPr/>
        </p:nvPicPr>
        <p:blipFill>
          <a:blip r:embed="rId1"/>
          <a:srcRect l="18432" t="42405" r="18491" b="10360"/>
          <a:stretch/>
        </p:blipFill>
        <p:spPr>
          <a:xfrm>
            <a:off x="642600" y="1608480"/>
            <a:ext cx="10906560" cy="45936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8637120" y="2027160"/>
            <a:ext cx="616680" cy="616680"/>
          </a:xfrm>
          <a:prstGeom prst="ellipse">
            <a:avLst/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 flipV="1">
            <a:off x="3315960" y="2644200"/>
            <a:ext cx="5111640" cy="218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Be patient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1" name="Inhaltsplatzhalter 3" descr=""/>
          <p:cNvPicPr/>
          <p:nvPr/>
        </p:nvPicPr>
        <p:blipFill>
          <a:blip r:embed="rId1"/>
          <a:srcRect l="18905" t="81586" r="61290" b="10297"/>
          <a:stretch/>
        </p:blipFill>
        <p:spPr>
          <a:xfrm>
            <a:off x="2171880" y="3007440"/>
            <a:ext cx="7847640" cy="180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Running from vscode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Ctrl + Shift + ö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cargo run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4" name="Grafik 5" descr=""/>
          <p:cNvPicPr/>
          <p:nvPr/>
        </p:nvPicPr>
        <p:blipFill>
          <a:blip r:embed="rId1"/>
          <a:srcRect l="23854" t="57183" r="0" b="28510"/>
          <a:stretch/>
        </p:blipFill>
        <p:spPr>
          <a:xfrm>
            <a:off x="838080" y="2445840"/>
            <a:ext cx="10515240" cy="1110240"/>
          </a:xfrm>
          <a:prstGeom prst="rect">
            <a:avLst/>
          </a:prstGeom>
          <a:ln>
            <a:noFill/>
          </a:ln>
        </p:spPr>
      </p:pic>
      <p:pic>
        <p:nvPicPr>
          <p:cNvPr id="115" name="Grafik 6" descr=""/>
          <p:cNvPicPr/>
          <p:nvPr/>
        </p:nvPicPr>
        <p:blipFill>
          <a:blip r:embed="rId2"/>
          <a:srcRect l="23854" t="62642" r="46862" b="21282"/>
          <a:stretch/>
        </p:blipFill>
        <p:spPr>
          <a:xfrm>
            <a:off x="838080" y="4315680"/>
            <a:ext cx="6029640" cy="186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What‘s going on?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7" name="Inhaltsplatzhalter 3" descr=""/>
          <p:cNvPicPr/>
          <p:nvPr/>
        </p:nvPicPr>
        <p:blipFill>
          <a:blip r:embed="rId1"/>
          <a:srcRect l="45822" t="14803" r="39263" b="78894"/>
          <a:stretch/>
        </p:blipFill>
        <p:spPr>
          <a:xfrm>
            <a:off x="2050200" y="3313080"/>
            <a:ext cx="7853400" cy="186552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2050200" y="2247480"/>
            <a:ext cx="252000" cy="118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3"/>
          <p:cNvSpPr/>
          <p:nvPr/>
        </p:nvSpPr>
        <p:spPr>
          <a:xfrm>
            <a:off x="959040" y="1679040"/>
            <a:ext cx="37760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 Function is denoted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by the keyword „fn“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357520" y="365040"/>
            <a:ext cx="43149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The starting point of any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Rust program is the „main“ function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 flipH="1">
            <a:off x="3612960" y="1934640"/>
            <a:ext cx="2015640" cy="150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6"/>
          <p:cNvSpPr/>
          <p:nvPr/>
        </p:nvSpPr>
        <p:spPr>
          <a:xfrm>
            <a:off x="6325920" y="2109960"/>
            <a:ext cx="38401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The main function has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no arguments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 flipH="1">
            <a:off x="4086360" y="2882160"/>
            <a:ext cx="2214000" cy="79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8"/>
          <p:cNvSpPr/>
          <p:nvPr/>
        </p:nvSpPr>
        <p:spPr>
          <a:xfrm>
            <a:off x="7083720" y="5611680"/>
            <a:ext cx="34502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Strings are declared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with double quotes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25" name="CustomShape 9"/>
          <p:cNvSpPr/>
          <p:nvPr/>
        </p:nvSpPr>
        <p:spPr>
          <a:xfrm flipV="1">
            <a:off x="8516160" y="4237560"/>
            <a:ext cx="539640" cy="137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0"/>
          <p:cNvSpPr/>
          <p:nvPr/>
        </p:nvSpPr>
        <p:spPr>
          <a:xfrm flipH="1" flipV="1">
            <a:off x="5570280" y="4237560"/>
            <a:ext cx="2097360" cy="137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1"/>
          <p:cNvSpPr/>
          <p:nvPr/>
        </p:nvSpPr>
        <p:spPr>
          <a:xfrm>
            <a:off x="529920" y="5229000"/>
            <a:ext cx="42652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 standard library macro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to help you write stuff to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the command line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28" name="CustomShape 12"/>
          <p:cNvSpPr/>
          <p:nvPr/>
        </p:nvSpPr>
        <p:spPr>
          <a:xfrm flipV="1">
            <a:off x="3976920" y="4452840"/>
            <a:ext cx="96480" cy="85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Rust doesn‘t have variables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It has bindings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We‘ll get to those later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Let‘s call them variables for now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 „let“ binding infers its type where possible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1" name="Grafik 3" descr=""/>
          <p:cNvPicPr/>
          <p:nvPr/>
        </p:nvPicPr>
        <p:blipFill>
          <a:blip r:embed="rId1"/>
          <a:srcRect l="38620" t="16663" r="46370" b="78214"/>
          <a:stretch/>
        </p:blipFill>
        <p:spPr>
          <a:xfrm>
            <a:off x="1134360" y="3590280"/>
            <a:ext cx="5180040" cy="99252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 flipH="1">
            <a:off x="4926960" y="2590920"/>
            <a:ext cx="1790280" cy="154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6913080" y="1825560"/>
            <a:ext cx="33814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Placeholder like %d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in C format strings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Bindings are immutable by default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C++ suggests to use „const“ wherever possible.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Statistics on real code show that most variables are or could be const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Don‘t accidentally modify a variable you did not intend to modify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6" name="Grafik 3" descr=""/>
          <p:cNvPicPr/>
          <p:nvPr/>
        </p:nvPicPr>
        <p:blipFill>
          <a:blip r:embed="rId1"/>
          <a:srcRect l="38370" t="16957" r="37496" b="69769"/>
          <a:stretch/>
        </p:blipFill>
        <p:spPr>
          <a:xfrm>
            <a:off x="2122920" y="4400640"/>
            <a:ext cx="7945920" cy="245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Mutable binding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8" name="Inhaltsplatzhalter 3" descr=""/>
          <p:cNvPicPr/>
          <p:nvPr/>
        </p:nvPicPr>
        <p:blipFill>
          <a:blip r:embed="rId1"/>
          <a:srcRect l="33383" t="14883" r="33551" b="50120"/>
          <a:stretch/>
        </p:blipFill>
        <p:spPr>
          <a:xfrm>
            <a:off x="1771560" y="1416960"/>
            <a:ext cx="8648280" cy="514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" dur="indefinite" restart="never" nodeType="tmRoot">
          <p:childTnLst>
            <p:seq>
              <p:cTn id="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Variable names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ffffff"/>
                </a:solidFill>
                <a:latin typeface="Calibri"/>
              </a:rPr>
              <a:t>All variable names are in snake_case</a:t>
            </a:r>
            <a:endParaRPr b="0" lang="de-DE" sz="36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ffffff"/>
                </a:solidFill>
                <a:latin typeface="Calibri"/>
              </a:rPr>
              <a:t>No capital letters</a:t>
            </a:r>
            <a:endParaRPr b="0" lang="de-DE" sz="36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ffffff"/>
                </a:solidFill>
                <a:latin typeface="Calibri"/>
              </a:rPr>
              <a:t>No greek letters (yet)</a:t>
            </a:r>
            <a:endParaRPr b="0" lang="de-DE" sz="36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ffffff"/>
                </a:solidFill>
                <a:latin typeface="Calibri"/>
              </a:rPr>
              <a:t>Cannot start with a number</a:t>
            </a:r>
            <a:endParaRPr b="0" lang="de-DE" sz="36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ffffff"/>
                </a:solidFill>
                <a:latin typeface="Calibri"/>
              </a:rPr>
              <a:t>No exceptions!</a:t>
            </a:r>
            <a:endParaRPr b="0" lang="de-DE" sz="36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Don‘t use other styles in Rust</a:t>
            </a:r>
            <a:endParaRPr b="0" lang="de-DE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IDE Features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Errors show up as you type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Go to Definition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Find all References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Rename Symbol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Type-of tooltip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de-DE" sz="8800" spc="-1" strike="noStrike">
                <a:solidFill>
                  <a:srgbClr val="ffffff"/>
                </a:solidFill>
                <a:latin typeface="Calibri Light"/>
              </a:rPr>
              <a:t>Rust Experience</a:t>
            </a:r>
            <a:endParaRPr b="0" lang="de-DE" sz="8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Never Programmed Rust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Dabbled with Rust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Wrote project with Rust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Find all References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4" name="Grafik 4" descr=""/>
          <p:cNvPicPr/>
          <p:nvPr/>
        </p:nvPicPr>
        <p:blipFill>
          <a:blip r:embed="rId1"/>
          <a:srcRect l="17851" t="8647" r="62767" b="55961"/>
          <a:stretch/>
        </p:blipFill>
        <p:spPr>
          <a:xfrm>
            <a:off x="3513960" y="1356840"/>
            <a:ext cx="5163840" cy="52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" dur="indefinite" restart="never" nodeType="tmRoot">
          <p:childTnLst>
            <p:seq>
              <p:cTn id="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Find all References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6" name="Inhaltsplatzhalter 3" descr=""/>
          <p:cNvPicPr/>
          <p:nvPr/>
        </p:nvPicPr>
        <p:blipFill>
          <a:blip r:embed="rId1"/>
          <a:srcRect l="14162" t="5409" r="0" b="37211"/>
          <a:stretch/>
        </p:blipFill>
        <p:spPr>
          <a:xfrm>
            <a:off x="470520" y="1690560"/>
            <a:ext cx="11250360" cy="422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Rename Symbol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8" name="Inhaltsplatzhalter 3" descr=""/>
          <p:cNvPicPr/>
          <p:nvPr/>
        </p:nvPicPr>
        <p:blipFill>
          <a:blip r:embed="rId1"/>
          <a:srcRect l="17726" t="8411" r="49619" b="53555"/>
          <a:stretch/>
        </p:blipFill>
        <p:spPr>
          <a:xfrm>
            <a:off x="2024640" y="1287720"/>
            <a:ext cx="8142120" cy="533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Rename Symbol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0" name="Inhaltsplatzhalter 3" descr=""/>
          <p:cNvPicPr/>
          <p:nvPr/>
        </p:nvPicPr>
        <p:blipFill>
          <a:blip r:embed="rId1"/>
          <a:srcRect l="17913" t="8411" r="55059" b="77235"/>
          <a:stretch/>
        </p:blipFill>
        <p:spPr>
          <a:xfrm>
            <a:off x="1454040" y="1582200"/>
            <a:ext cx="9283320" cy="27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Rename Symbol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2" name="Grafik 2" descr=""/>
          <p:cNvPicPr/>
          <p:nvPr/>
        </p:nvPicPr>
        <p:blipFill>
          <a:blip r:embed="rId1"/>
          <a:srcRect l="18095" t="8647" r="65230" b="77630"/>
          <a:stretch/>
        </p:blipFill>
        <p:spPr>
          <a:xfrm>
            <a:off x="2338920" y="1690560"/>
            <a:ext cx="7513920" cy="347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Show type of $anything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4" name="Grafik 4" descr=""/>
          <p:cNvPicPr/>
          <p:nvPr/>
        </p:nvPicPr>
        <p:blipFill>
          <a:blip r:embed="rId1"/>
          <a:srcRect l="18095" t="5598" r="64753" b="77630"/>
          <a:stretch/>
        </p:blipFill>
        <p:spPr>
          <a:xfrm>
            <a:off x="1480320" y="1690560"/>
            <a:ext cx="7969320" cy="438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Builtin Types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Signed integers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i8, i16, i32, i64, isize(, i128)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Unsigned integers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u8, u16, u32, u64, usize(, u128)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Floating point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f64, f32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Variables with explicit types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8" name="Grafik 3" descr=""/>
          <p:cNvPicPr/>
          <p:nvPr/>
        </p:nvPicPr>
        <p:blipFill>
          <a:blip r:embed="rId1"/>
          <a:srcRect l="17998" t="8647" r="50374" b="75429"/>
          <a:stretch/>
        </p:blipFill>
        <p:spPr>
          <a:xfrm>
            <a:off x="853920" y="2053440"/>
            <a:ext cx="10483920" cy="296820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3091680" y="2177280"/>
            <a:ext cx="1160640" cy="1030320"/>
          </a:xfrm>
          <a:prstGeom prst="ellipse">
            <a:avLst/>
          </a:prstGeom>
          <a:noFill/>
          <a:ln w="7632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Functions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1" name="Inhaltsplatzhalter 3" descr=""/>
          <p:cNvPicPr/>
          <p:nvPr/>
        </p:nvPicPr>
        <p:blipFill>
          <a:blip r:embed="rId1"/>
          <a:srcRect l="18191" t="18553" r="68268" b="73842"/>
          <a:stretch/>
        </p:blipFill>
        <p:spPr>
          <a:xfrm>
            <a:off x="1819800" y="3166560"/>
            <a:ext cx="7605000" cy="240120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 flipH="1">
            <a:off x="2302560" y="2644920"/>
            <a:ext cx="925200" cy="79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389880" y="1679040"/>
            <a:ext cx="37760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 Function is denoted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by the keyword „fn“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 flipH="1">
            <a:off x="3866760" y="1852560"/>
            <a:ext cx="1661040" cy="15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4200480" y="365040"/>
            <a:ext cx="34333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Function names,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like variable names,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are snake_case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5561280" y="1915200"/>
            <a:ext cx="64522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Arguments are declared like variables,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but must have an explicit type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 flipH="1">
            <a:off x="4888440" y="2252880"/>
            <a:ext cx="732600" cy="124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8"/>
          <p:cNvSpPr/>
          <p:nvPr/>
        </p:nvSpPr>
        <p:spPr>
          <a:xfrm flipH="1">
            <a:off x="6095880" y="2992320"/>
            <a:ext cx="2805120" cy="44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9"/>
          <p:cNvSpPr/>
          <p:nvPr/>
        </p:nvSpPr>
        <p:spPr>
          <a:xfrm>
            <a:off x="8672040" y="4224240"/>
            <a:ext cx="3218400" cy="20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The return type is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declared after the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arrow“ (-&gt;) like in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C++11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70" name="CustomShape 10"/>
          <p:cNvSpPr/>
          <p:nvPr/>
        </p:nvSpPr>
        <p:spPr>
          <a:xfrm flipH="1" flipV="1">
            <a:off x="8151840" y="4049280"/>
            <a:ext cx="502920" cy="44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1"/>
          <p:cNvSpPr/>
          <p:nvPr/>
        </p:nvSpPr>
        <p:spPr>
          <a:xfrm>
            <a:off x="992880" y="5193720"/>
            <a:ext cx="49053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No return statement needed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Functions look like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alibri"/>
              </a:rPr>
              <a:t>Mathematical functions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72" name="CustomShape 12"/>
          <p:cNvSpPr/>
          <p:nvPr/>
        </p:nvSpPr>
        <p:spPr>
          <a:xfrm flipH="1" flipV="1">
            <a:off x="7248240" y="3905280"/>
            <a:ext cx="1538280" cy="154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13"/>
          <p:cNvSpPr/>
          <p:nvPr/>
        </p:nvSpPr>
        <p:spPr>
          <a:xfrm flipV="1">
            <a:off x="3445920" y="4736520"/>
            <a:ext cx="420480" cy="45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Function calls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5" name="Grafik 3" descr=""/>
          <p:cNvPicPr/>
          <p:nvPr/>
        </p:nvPicPr>
        <p:blipFill>
          <a:blip r:embed="rId1"/>
          <a:srcRect l="18284" t="8474" r="68372" b="82539"/>
          <a:stretch/>
        </p:blipFill>
        <p:spPr>
          <a:xfrm>
            <a:off x="3214800" y="2448720"/>
            <a:ext cx="5761800" cy="218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" dur="indefinite" restart="never" nodeType="tmRoot">
          <p:childTnLst>
            <p:seq>
              <p:cTn id="1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The Rust Programming Language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Syntax based on C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Standard library similar to C++ post 2011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Libraries (crates) are part of the language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No nasal demons (undefined behaviour)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Automatic code formatting (rustfmt)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Automatic common bug detection (clippy)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Automatic download and compilation of dependencies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8" name="Grafik 3" descr=""/>
          <p:cNvPicPr/>
          <p:nvPr/>
        </p:nvPicPr>
        <p:blipFill>
          <a:blip r:embed="rId1"/>
          <a:stretch/>
        </p:blipFill>
        <p:spPr>
          <a:xfrm>
            <a:off x="7237080" y="4716720"/>
            <a:ext cx="452520" cy="680760"/>
          </a:xfrm>
          <a:prstGeom prst="rect">
            <a:avLst/>
          </a:prstGeom>
          <a:ln>
            <a:noFill/>
          </a:ln>
        </p:spPr>
      </p:pic>
      <p:pic>
        <p:nvPicPr>
          <p:cNvPr id="89" name="Grafik 4" descr=""/>
          <p:cNvPicPr/>
          <p:nvPr/>
        </p:nvPicPr>
        <p:blipFill>
          <a:blip r:embed="rId2"/>
          <a:stretch/>
        </p:blipFill>
        <p:spPr>
          <a:xfrm>
            <a:off x="7612560" y="1690560"/>
            <a:ext cx="3740760" cy="374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Inspect function type through tooltip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7" name="Inhaltsplatzhalter 3" descr=""/>
          <p:cNvPicPr/>
          <p:nvPr/>
        </p:nvPicPr>
        <p:blipFill>
          <a:blip r:embed="rId1"/>
          <a:srcRect l="18102" t="7626" r="65001" b="82237"/>
          <a:stretch/>
        </p:blipFill>
        <p:spPr>
          <a:xfrm>
            <a:off x="1469520" y="2438280"/>
            <a:ext cx="9252360" cy="312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" dur="indefinite" restart="never" nodeType="tmRoot">
          <p:childTnLst>
            <p:seq>
              <p:cTn id="1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Control Flow: if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9" name="Inhaltsplatzhalter 3" descr=""/>
          <p:cNvPicPr/>
          <p:nvPr/>
        </p:nvPicPr>
        <p:blipFill>
          <a:blip r:embed="rId1"/>
          <a:srcRect l="20521" t="11057" r="61347" b="80448"/>
          <a:stretch/>
        </p:blipFill>
        <p:spPr>
          <a:xfrm>
            <a:off x="1741680" y="2626920"/>
            <a:ext cx="8708040" cy="229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" dur="indefinite" restart="never" nodeType="tmRoot">
          <p:childTnLst>
            <p:seq>
              <p:cTn id="1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Common C-mistakes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1" name="Inhaltsplatzhalter 3" descr=""/>
          <p:cNvPicPr/>
          <p:nvPr/>
        </p:nvPicPr>
        <p:blipFill>
          <a:blip r:embed="rId1"/>
          <a:srcRect l="18288" t="8743" r="52059" b="73233"/>
          <a:stretch/>
        </p:blipFill>
        <p:spPr>
          <a:xfrm>
            <a:off x="838080" y="1690560"/>
            <a:ext cx="10510920" cy="359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8" dur="indefinite" restart="never" nodeType="tmRoot">
          <p:childTnLst>
            <p:seq>
              <p:cTn id="1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Common C-Mistakes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3" name="Inhaltsplatzhalter 3" descr=""/>
          <p:cNvPicPr/>
          <p:nvPr/>
        </p:nvPicPr>
        <p:blipFill>
          <a:blip r:embed="rId1"/>
          <a:srcRect l="20164" t="12749" r="61063" b="67228"/>
          <a:stretch/>
        </p:blipFill>
        <p:spPr>
          <a:xfrm>
            <a:off x="2349360" y="1690560"/>
            <a:ext cx="7492680" cy="449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Excercise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Write recursive fibonacci function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fib(n) = fib(n – 1) + fib(n – 2)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fib(0) = 1;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fib(1) = 1;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fib(2) = 1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Interlude: clippy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Clippy detects common pitfalls in Rust code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Complains about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x == x“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x + 0“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return x;“ where „x“ suffices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… 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and many more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This process is called „linting“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Removing knots of wool from sheep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8" name="Grafik 3" descr=""/>
          <p:cNvPicPr/>
          <p:nvPr/>
        </p:nvPicPr>
        <p:blipFill>
          <a:blip r:embed="rId1"/>
          <a:stretch/>
        </p:blipFill>
        <p:spPr>
          <a:xfrm>
            <a:off x="7734600" y="3243240"/>
            <a:ext cx="3619080" cy="293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Clippy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main.rs: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#![warn(clippy::all)]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" dur="indefinite" restart="never" nodeType="tmRoot">
          <p:childTnLst>
            <p:seq>
              <p:cTn id="1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Fibonacci improvements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2" name="Inhaltsplatzhalter 3" descr=""/>
          <p:cNvPicPr/>
          <p:nvPr/>
        </p:nvPicPr>
        <p:blipFill>
          <a:blip r:embed="rId1"/>
          <a:srcRect l="18191" t="14030" r="62287" b="57133"/>
          <a:stretch/>
        </p:blipFill>
        <p:spPr>
          <a:xfrm>
            <a:off x="6330240" y="2080440"/>
            <a:ext cx="5276520" cy="4385880"/>
          </a:xfrm>
          <a:prstGeom prst="rect">
            <a:avLst/>
          </a:prstGeom>
          <a:ln>
            <a:noFill/>
          </a:ln>
        </p:spPr>
      </p:pic>
      <p:pic>
        <p:nvPicPr>
          <p:cNvPr id="193" name="Grafik 4" descr=""/>
          <p:cNvPicPr/>
          <p:nvPr/>
        </p:nvPicPr>
        <p:blipFill>
          <a:blip r:embed="rId2"/>
          <a:srcRect l="22663" t="12367" r="46281" b="72448"/>
          <a:stretch/>
        </p:blipFill>
        <p:spPr>
          <a:xfrm>
            <a:off x="463680" y="1690560"/>
            <a:ext cx="4731120" cy="130068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5195160" y="2341080"/>
            <a:ext cx="2207520" cy="191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5195160" y="2341080"/>
            <a:ext cx="2207520" cy="262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4"/>
          <p:cNvSpPr/>
          <p:nvPr/>
        </p:nvSpPr>
        <p:spPr>
          <a:xfrm>
            <a:off x="5195160" y="2341080"/>
            <a:ext cx="2207520" cy="327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Grafik 14" descr=""/>
          <p:cNvPicPr/>
          <p:nvPr/>
        </p:nvPicPr>
        <p:blipFill>
          <a:blip r:embed="rId3"/>
          <a:srcRect l="18855" t="16772" r="50183" b="67980"/>
          <a:stretch/>
        </p:blipFill>
        <p:spPr>
          <a:xfrm>
            <a:off x="478080" y="3853800"/>
            <a:ext cx="4716720" cy="130608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5195160" y="4507200"/>
            <a:ext cx="1134720" cy="24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Better fibonacci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0" name="Inhaltsplatzhalter 3" descr=""/>
          <p:cNvPicPr/>
          <p:nvPr/>
        </p:nvPicPr>
        <p:blipFill>
          <a:blip r:embed="rId1"/>
          <a:srcRect l="18352" t="22836" r="65998" b="61613"/>
          <a:stretch/>
        </p:blipFill>
        <p:spPr>
          <a:xfrm>
            <a:off x="1558800" y="1690560"/>
            <a:ext cx="7656120" cy="428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6" dur="indefinite" restart="never" nodeType="tmRoot">
          <p:childTnLst>
            <p:seq>
              <p:cTn id="1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Learn to trust …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838080" y="1825560"/>
            <a:ext cx="10515240" cy="4784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…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the compiler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Don‘t ignore warnings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DO NOT IGNORE WARNINGS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Really!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…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clippy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Style is important, since </a:t>
            </a:r>
            <a:r>
              <a:rPr b="1" lang="de-DE" sz="2400" spc="-1" strike="noStrike">
                <a:solidFill>
                  <a:srgbClr val="ffffff"/>
                </a:solidFill>
                <a:latin typeface="Calibri"/>
              </a:rPr>
              <a:t>you never hack alone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Your future self will thank you, because they can read the code you wrote today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Readability is important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check if the array‘s number of elements is zero“ vs „check if array is empty“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Even in Rust you can make logic mistakes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Clippy tries to detect the obvious cases so your brain can concentrate on the real issues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Rust Compiler installation: Step [1 of 13]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5400" spc="-1" strike="noStrike">
                <a:solidFill>
                  <a:srgbClr val="ffffff"/>
                </a:solidFill>
                <a:latin typeface="Calibri"/>
              </a:rPr>
              <a:t>Windows</a:t>
            </a:r>
            <a:endParaRPr b="0" lang="de-DE" sz="5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5400" spc="-1" strike="noStrike" u="sng">
                <a:solidFill>
                  <a:srgbClr val="ee7b08"/>
                </a:solidFill>
                <a:uFillTx/>
                <a:latin typeface="Calibri"/>
                <a:hlinkClick r:id="rId1"/>
              </a:rPr>
              <a:t>https://win.rustup.rs</a:t>
            </a:r>
            <a:r>
              <a:rPr b="0" lang="de-DE" sz="5400" spc="-1" strike="noStrike" u="sng">
                <a:solidFill>
                  <a:srgbClr val="ee7b08"/>
                </a:solidFill>
                <a:uFillTx/>
                <a:latin typeface="Calibri"/>
                <a:hlinkClick r:id="rId2"/>
              </a:rPr>
              <a:t>/</a:t>
            </a:r>
            <a:endParaRPr b="0" lang="de-DE" sz="5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5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5400" spc="-1" strike="noStrike">
                <a:solidFill>
                  <a:srgbClr val="ffffff"/>
                </a:solidFill>
                <a:latin typeface="Calibri"/>
              </a:rPr>
              <a:t>Mac/Linux</a:t>
            </a:r>
            <a:endParaRPr b="0" lang="de-DE" sz="5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5400" spc="-1" strike="noStrike">
                <a:solidFill>
                  <a:srgbClr val="ffffff"/>
                </a:solidFill>
                <a:latin typeface="Calibri"/>
              </a:rPr>
              <a:t>curl </a:t>
            </a:r>
            <a:r>
              <a:rPr b="0" lang="de-DE" sz="5400" spc="-1" strike="noStrike" u="sng">
                <a:solidFill>
                  <a:srgbClr val="ee7b08"/>
                </a:solidFill>
                <a:uFillTx/>
                <a:latin typeface="Calibri"/>
                <a:hlinkClick r:id="rId3"/>
              </a:rPr>
              <a:t>https://sh.rustup.rs</a:t>
            </a:r>
            <a:r>
              <a:rPr b="0" lang="de-DE" sz="5400" spc="-1" strike="noStrike">
                <a:solidFill>
                  <a:srgbClr val="ffffff"/>
                </a:solidFill>
                <a:latin typeface="Calibri"/>
              </a:rPr>
              <a:t> –sSf | sh</a:t>
            </a:r>
            <a:endParaRPr b="0" lang="de-DE" sz="5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Aggregate Types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Arrays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[T; N] is an array of N elements of Type 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[value; N] creates an array of length N with each element initialzed to „value“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Access elements with the index operation: „my_arr[42]“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Structs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struct Foo { a: i32, b: u8 }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Struct names are CamelCase, struct fields are snake_case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No semicolon after the struct definition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Create values: „let s = Foo { a: -3, b: 42 };“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Access fields by name: „s.b = 99;“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0" dur="indefinite" restart="never" nodeType="tmRoot">
          <p:childTnLst>
            <p:seq>
              <p:cTn id="1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Aggregate Types: Tuples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Tuples are anonymous structs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(i32, u64, [i8; 3]) is a „struct“ with numbered field names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 = (-1, 5, [3, 4, 5]);“ creates a tuple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No type declaration necessary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fn foo() -&gt; (i32, u64)“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Functions returning multiple values at once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Access fields with their index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y = x.1;“ takes the second field‘s value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Methods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Functions that are tied to a concrete type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Can only implement methods for your types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Three types of methods: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Static (no object to modify)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Call with „TypeName::method_name(args)“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Mutating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Call with „object.method_name(args)“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Read only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Call with „object.method_name(args)“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9" name="Grafik 3" descr=""/>
          <p:cNvPicPr/>
          <p:nvPr/>
        </p:nvPicPr>
        <p:blipFill>
          <a:blip r:embed="rId1"/>
          <a:srcRect l="17873" t="8668" r="66492" b="40218"/>
          <a:stretch/>
        </p:blipFill>
        <p:spPr>
          <a:xfrm>
            <a:off x="8034480" y="365040"/>
            <a:ext cx="3318840" cy="610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4" dur="indefinite" restart="never" nodeType="tmRoot">
          <p:childTnLst>
            <p:seq>
              <p:cTn id="1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Loops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loop { action 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Infinite loop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Runs until „break“ or „return“ statement reached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i in iter { action 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Iterate over each element in „iter“ and apply „action“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Access to current element throug „i“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while condition { action 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Repeat „action“ as long as „condition“ hold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6" dur="indefinite" restart="never" nodeType="tmRoot">
          <p:childTnLst>
            <p:seq>
              <p:cTn id="1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For loops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3" name="Inhaltsplatzhalter 3" descr=""/>
          <p:cNvPicPr/>
          <p:nvPr/>
        </p:nvPicPr>
        <p:blipFill>
          <a:blip r:embed="rId1"/>
          <a:srcRect l="20353" t="10746" r="67817" b="82573"/>
          <a:stretch/>
        </p:blipFill>
        <p:spPr>
          <a:xfrm>
            <a:off x="1638360" y="2206080"/>
            <a:ext cx="8915040" cy="282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References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Rust‘s builtin „pointers“ can never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Be a nullpointer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Point to invalid memory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Point to deallocated memory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Participate in pointer arithmetic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Provide you with </a:t>
            </a:r>
            <a:r>
              <a:rPr b="0" lang="de-DE" sz="2400" spc="-1" strike="sngStrike">
                <a:solidFill>
                  <a:srgbClr val="ffffff"/>
                </a:solidFill>
                <a:latin typeface="Calibri"/>
              </a:rPr>
              <a:t>nasal demons</a:t>
            </a: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 undefined behaviour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Validity is proven at compile time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No runtime effort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No garbage collection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Your program is correct wrt memory safety or it won‘t compile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0" dur="indefinite" restart="never" nodeType="tmRoot">
          <p:childTnLst>
            <p:seq>
              <p:cTn id="19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The Borrow Checker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Proves that references are used correctly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Stops at function boundaries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8" name="Grafik 3" descr=""/>
          <p:cNvPicPr/>
          <p:nvPr/>
        </p:nvPicPr>
        <p:blipFill>
          <a:blip r:embed="rId1"/>
          <a:srcRect l="20379" t="11015" r="70087" b="73565"/>
          <a:stretch/>
        </p:blipFill>
        <p:spPr>
          <a:xfrm>
            <a:off x="7533000" y="2453040"/>
            <a:ext cx="3947400" cy="3592080"/>
          </a:xfrm>
          <a:prstGeom prst="rect">
            <a:avLst/>
          </a:prstGeom>
          <a:ln>
            <a:noFill/>
          </a:ln>
        </p:spPr>
      </p:pic>
      <p:pic>
        <p:nvPicPr>
          <p:cNvPr id="219" name="Grafik 4" descr=""/>
          <p:cNvPicPr/>
          <p:nvPr/>
        </p:nvPicPr>
        <p:blipFill>
          <a:blip r:embed="rId2"/>
          <a:srcRect l="20951" t="16768" r="60945" b="78986"/>
          <a:stretch/>
        </p:blipFill>
        <p:spPr>
          <a:xfrm>
            <a:off x="711360" y="3821040"/>
            <a:ext cx="6507720" cy="85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Local vs Global analysis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21" name="Inhaltsplatzhalter 6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4" dur="indefinite" restart="never" nodeType="tmRoot">
          <p:childTnLst>
            <p:seq>
              <p:cTn id="19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Local vs Global analysis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Global Analyses require less programmer interaction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Local Analyses provide local errors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Easier to comprehend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Easier to fix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Global analyses can prove more code as correct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Local analyses will sometimes declare correct code as „can‘t prove“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Still good enough for most purposes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6" dur="indefinite" restart="never" nodeType="tmRoot">
          <p:childTnLst>
            <p:seq>
              <p:cTn id="19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Function boundaries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foo“ API states that result points to argument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main“ knows that „y“ points to „x“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Without looking at „foo“ code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838080" y="1915920"/>
            <a:ext cx="221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Inhaltsplatzhalter 3" descr=""/>
          <p:cNvPicPr/>
          <p:nvPr/>
        </p:nvPicPr>
        <p:blipFill>
          <a:blip r:embed="rId1"/>
          <a:srcRect l="18102" t="8075" r="68755" b="73233"/>
          <a:stretch/>
        </p:blipFill>
        <p:spPr>
          <a:xfrm>
            <a:off x="6879600" y="2441160"/>
            <a:ext cx="4658760" cy="372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" dur="indefinite" restart="never" nodeType="tmRoot">
          <p:childTnLst>
            <p:seq>
              <p:cTn id="19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Rust Compiler installation: Step [2 of 17]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9600" spc="-1" strike="noStrike">
                <a:solidFill>
                  <a:srgbClr val="ffffff"/>
                </a:solidFill>
                <a:latin typeface="Calibri"/>
              </a:rPr>
              <a:t>Press Return</a:t>
            </a:r>
            <a:endParaRPr b="0" lang="de-DE" sz="9600" spc="-1" strike="noStrike">
              <a:solidFill>
                <a:srgbClr val="ffffff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9600" spc="-1" strike="noStrike">
                <a:solidFill>
                  <a:srgbClr val="ffffff"/>
                </a:solidFill>
                <a:latin typeface="Calibri"/>
              </a:rPr>
              <a:t>Wait</a:t>
            </a:r>
            <a:endParaRPr b="0" lang="de-DE" sz="9600" spc="-1" strike="noStrike">
              <a:solidFill>
                <a:srgbClr val="ffffff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b="0" lang="de-DE" sz="9600" spc="-1" strike="noStrike">
                <a:solidFill>
                  <a:srgbClr val="ffffff"/>
                </a:solidFill>
                <a:latin typeface="Calibri"/>
              </a:rPr>
              <a:t>Press Return</a:t>
            </a:r>
            <a:endParaRPr b="0" lang="de-DE" sz="9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„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bar“ returns reference to local value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But API states that it returns reference to argument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Local analysis forbids this mismatch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0" name="Inhaltsplatzhalter 3" descr=""/>
          <p:cNvPicPr/>
          <p:nvPr/>
        </p:nvPicPr>
        <p:blipFill>
          <a:blip r:embed="rId1"/>
          <a:srcRect l="18165" t="27212" r="68691" b="63209"/>
          <a:stretch/>
        </p:blipFill>
        <p:spPr>
          <a:xfrm>
            <a:off x="5660640" y="3738600"/>
            <a:ext cx="5950440" cy="2437920"/>
          </a:xfrm>
          <a:prstGeom prst="rect">
            <a:avLst/>
          </a:prstGeom>
          <a:ln>
            <a:noFill/>
          </a:ln>
        </p:spPr>
      </p:pic>
      <p:pic>
        <p:nvPicPr>
          <p:cNvPr id="231" name="Grafik 4" descr=""/>
          <p:cNvPicPr/>
          <p:nvPr/>
        </p:nvPicPr>
        <p:blipFill>
          <a:blip r:embed="rId2"/>
          <a:srcRect l="21260" t="17902" r="64453" b="79851"/>
          <a:stretch/>
        </p:blipFill>
        <p:spPr>
          <a:xfrm>
            <a:off x="379800" y="4550400"/>
            <a:ext cx="4825800" cy="42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Ambiguities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Even without code, the API is already ambiguous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4" name="Grafik 3" descr=""/>
          <p:cNvPicPr/>
          <p:nvPr/>
        </p:nvPicPr>
        <p:blipFill>
          <a:blip r:embed="rId1"/>
          <a:srcRect l="18444" t="21333" r="35873" b="59547"/>
          <a:stretch/>
        </p:blipFill>
        <p:spPr>
          <a:xfrm>
            <a:off x="621720" y="3752280"/>
            <a:ext cx="10875960" cy="255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" dur="indefinite" restart="never" nodeType="tmRoot">
          <p:childTnLst>
            <p:seq>
              <p:cTn id="20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Resolving Ambiguities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Global analysis could solve this without user intervention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But would take hours or days depending on the project size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Explicitly state which value the result depends 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7" name="Grafik 3" descr=""/>
          <p:cNvPicPr/>
          <p:nvPr/>
        </p:nvPicPr>
        <p:blipFill>
          <a:blip r:embed="rId1"/>
          <a:srcRect l="18248" t="21110" r="59493" b="71768"/>
          <a:stretch/>
        </p:blipFill>
        <p:spPr>
          <a:xfrm>
            <a:off x="838080" y="3488400"/>
            <a:ext cx="10231560" cy="183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" dur="indefinite" restart="never" nodeType="tmRoot">
          <p:childTnLst>
            <p:seq>
              <p:cTn id="20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Wrong body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9" name="Inhaltsplatzhalter 3" descr=""/>
          <p:cNvPicPr/>
          <p:nvPr/>
        </p:nvPicPr>
        <p:blipFill>
          <a:blip r:embed="rId1"/>
          <a:srcRect l="18161" t="8197" r="59450" b="71339"/>
          <a:stretch/>
        </p:blipFill>
        <p:spPr>
          <a:xfrm>
            <a:off x="1957680" y="1828800"/>
            <a:ext cx="8276400" cy="425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6" dur="indefinite" restart="never" nodeType="tmRoot">
          <p:childTnLst>
            <p:seq>
              <p:cTn id="20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Modification of z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1" name="Inhaltsplatzhalter 3" descr=""/>
          <p:cNvPicPr/>
          <p:nvPr/>
        </p:nvPicPr>
        <p:blipFill>
          <a:blip r:embed="rId1"/>
          <a:srcRect l="17847" t="8197" r="58819" b="69659"/>
          <a:stretch/>
        </p:blipFill>
        <p:spPr>
          <a:xfrm>
            <a:off x="1341000" y="1426320"/>
            <a:ext cx="9509400" cy="50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8" dur="indefinite" restart="never" nodeType="tmRoot">
          <p:childTnLst>
            <p:seq>
              <p:cTn id="20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Modification of x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3" name="Inhaltsplatzhalter 3" descr=""/>
          <p:cNvPicPr/>
          <p:nvPr/>
        </p:nvPicPr>
        <p:blipFill>
          <a:blip r:embed="rId1"/>
          <a:srcRect l="18319" t="8197" r="59923" b="66858"/>
          <a:stretch/>
        </p:blipFill>
        <p:spPr>
          <a:xfrm>
            <a:off x="2548800" y="1475280"/>
            <a:ext cx="7239960" cy="466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0" dur="indefinite" restart="never" nodeType="tmRoot">
          <p:childTnLst>
            <p:seq>
              <p:cTn id="2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Result can point to either argument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5" name="Inhaltsplatzhalter 3" descr=""/>
          <p:cNvPicPr/>
          <p:nvPr/>
        </p:nvPicPr>
        <p:blipFill>
          <a:blip r:embed="rId1"/>
          <a:srcRect l="18005" t="8479" r="58347" b="63213"/>
          <a:stretch/>
        </p:blipFill>
        <p:spPr>
          <a:xfrm>
            <a:off x="2734200" y="1690560"/>
            <a:ext cx="6723360" cy="452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2" dur="indefinite" restart="never" nodeType="tmRoot">
          <p:childTnLst>
            <p:seq>
              <p:cTn id="2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Lifetimes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Implicitly exist in C/C++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By definition, lifetime violations do not exist in C/C++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If the programmer violates lifetime rules, undefined behaviour happens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By definition, hands do not touch chainsaw blades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If you violate that rule, undefined behaviour happens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Rust checks for violations of lifetime rules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Sometimes code is marked as violating rules even if it doesn‘t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Still better than loosing fingers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4" dur="indefinite" restart="never" nodeType="tmRoot">
          <p:childTnLst>
            <p:seq>
              <p:cTn id="2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Heap Allocations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Box&lt;T&gt;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Allocate a single value on the heap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b = Box::new(42);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Access with dereference: let c = *b;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Vec&lt;T&gt;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Allocate multiple values on the heap and change the number of elements dynamically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mut v = vec![42, 43, 44];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v.push(99);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Access with index syntax: v[3]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" dur="indefinite" restart="never" nodeType="tmRoot">
          <p:childTnLst>
            <p:seq>
              <p:cTn id="2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Strings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The „str“ type denotes a utf8 sequence with known length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Only exists behind references: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s: &amp;str = „Strings can include äöüß and even ☺♪♪♪“;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Resizable strings exist on the heap: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mut s: String = String::from(„foo“);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 += „ bar“;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Dynamically create strings from values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s = format!(„abc: {}“, 42);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Same syntax as command line output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8" dur="indefinite" restart="never" nodeType="tmRoot">
          <p:childTnLst>
            <p:seq>
              <p:cTn id="2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Rust Compiler installation: Step [3 of 15]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Windows: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Restart computer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Mac/Linux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Open a new command line window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Ownership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Types with ownership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String, Vec, custom types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Assignment invalidates the previous variable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Types without ownership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Integers, floats, references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Assignment creates a copy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0" dur="indefinite" restart="never" nodeType="tmRoot">
          <p:childTnLst>
            <p:seq>
              <p:cTn id="2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Ownership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5" name="Inhaltsplatzhalter 3" descr=""/>
          <p:cNvPicPr/>
          <p:nvPr/>
        </p:nvPicPr>
        <p:blipFill>
          <a:blip r:embed="rId1"/>
          <a:srcRect l="20185" t="19061" r="45199" b="50548"/>
          <a:stretch/>
        </p:blipFill>
        <p:spPr>
          <a:xfrm>
            <a:off x="1513440" y="1690560"/>
            <a:ext cx="91648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2" dur="indefinite" restart="never" nodeType="tmRoot">
          <p:childTnLst>
            <p:seq>
              <p:cTn id="2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Explicit copying of owned objects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7" name="Inhaltsplatzhalter 3" descr=""/>
          <p:cNvPicPr/>
          <p:nvPr/>
        </p:nvPicPr>
        <p:blipFill>
          <a:blip r:embed="rId1"/>
          <a:srcRect l="20185" t="19057" r="66133" b="65993"/>
          <a:stretch/>
        </p:blipFill>
        <p:spPr>
          <a:xfrm>
            <a:off x="2900520" y="1690560"/>
            <a:ext cx="6390720" cy="392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4" dur="indefinite" restart="never" nodeType="tmRoot">
          <p:childTnLst>
            <p:seq>
              <p:cTn id="2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Clippy strikes again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9" name="Inhaltsplatzhalter 3" descr=""/>
          <p:cNvPicPr/>
          <p:nvPr/>
        </p:nvPicPr>
        <p:blipFill>
          <a:blip r:embed="rId1"/>
          <a:srcRect l="17908" t="16021" r="45485" b="62953"/>
          <a:stretch/>
        </p:blipFill>
        <p:spPr>
          <a:xfrm>
            <a:off x="1362240" y="1690560"/>
            <a:ext cx="9466920" cy="305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6" dur="indefinite" restart="never" nodeType="tmRoot">
          <p:childTnLst>
            <p:seq>
              <p:cTn id="2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Mutation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1" name="Inhaltsplatzhalter 3" descr=""/>
          <p:cNvPicPr/>
          <p:nvPr/>
        </p:nvPicPr>
        <p:blipFill>
          <a:blip r:embed="rId1"/>
          <a:srcRect l="20327" t="17033" r="52604" b="69790"/>
          <a:stretch/>
        </p:blipFill>
        <p:spPr>
          <a:xfrm>
            <a:off x="1969920" y="2258280"/>
            <a:ext cx="8251560" cy="225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8" dur="indefinite" restart="never" nodeType="tmRoot">
          <p:childTnLst>
            <p:seq>
              <p:cTn id="2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Rebinding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3" name="Inhaltsplatzhalter 3" descr=""/>
          <p:cNvPicPr/>
          <p:nvPr/>
        </p:nvPicPr>
        <p:blipFill>
          <a:blip r:embed="rId1"/>
          <a:srcRect l="20327" t="17184" r="66275" b="76118"/>
          <a:stretch/>
        </p:blipFill>
        <p:spPr>
          <a:xfrm>
            <a:off x="2445840" y="1690560"/>
            <a:ext cx="7470720" cy="209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0" dur="indefinite" restart="never" nodeType="tmRoot">
          <p:childTnLst>
            <p:seq>
              <p:cTn id="2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Borrowing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5" name="Inhaltsplatzhalter 3" descr=""/>
          <p:cNvPicPr/>
          <p:nvPr/>
        </p:nvPicPr>
        <p:blipFill>
          <a:blip r:embed="rId1"/>
          <a:srcRect l="20327" t="17033" r="57447" b="59409"/>
          <a:stretch/>
        </p:blipFill>
        <p:spPr>
          <a:xfrm>
            <a:off x="2561400" y="1690560"/>
            <a:ext cx="7068960" cy="421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Automatic dereferencing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7" name="Inhaltsplatzhalter 3" descr=""/>
          <p:cNvPicPr/>
          <p:nvPr/>
        </p:nvPicPr>
        <p:blipFill>
          <a:blip r:embed="rId1"/>
          <a:srcRect l="20327" t="17033" r="65991" b="76374"/>
          <a:stretch/>
        </p:blipFill>
        <p:spPr>
          <a:xfrm>
            <a:off x="2333160" y="1690560"/>
            <a:ext cx="7525080" cy="203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4" dur="indefinite" restart="never" nodeType="tmRoot">
          <p:childTnLst>
            <p:seq>
              <p:cTn id="2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Coercion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9" name="Inhaltsplatzhalter 3" descr=""/>
          <p:cNvPicPr/>
          <p:nvPr/>
        </p:nvPicPr>
        <p:blipFill>
          <a:blip r:embed="rId1"/>
          <a:srcRect l="20445" t="17142" r="62429" b="78356"/>
          <a:stretch/>
        </p:blipFill>
        <p:spPr>
          <a:xfrm>
            <a:off x="1074600" y="1690560"/>
            <a:ext cx="10042560" cy="148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6" dur="indefinite" restart="never" nodeType="tmRoot">
          <p:childTnLst>
            <p:seq>
              <p:cTn id="2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Clippy helps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1" name="Inhaltsplatzhalter 3" descr=""/>
          <p:cNvPicPr/>
          <p:nvPr/>
        </p:nvPicPr>
        <p:blipFill>
          <a:blip r:embed="rId1"/>
          <a:srcRect l="18050" t="14757" r="44632" b="52828"/>
          <a:stretch/>
        </p:blipFill>
        <p:spPr>
          <a:xfrm>
            <a:off x="1895760" y="1690560"/>
            <a:ext cx="8400240" cy="41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8" dur="indefinite" restart="never" nodeType="tmRoot">
          <p:childTnLst>
            <p:seq>
              <p:cTn id="2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58200" y="365040"/>
            <a:ext cx="116377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sngStrike">
                <a:solidFill>
                  <a:srgbClr val="ffffff"/>
                </a:solidFill>
                <a:latin typeface="Calibri Light"/>
              </a:rPr>
              <a:t>Step [4 of 21]:</a:t>
            </a: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 just kidding, you‘re done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Rustup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is a compiler manager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installs cross compilers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updates compiler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installs unstable bleeding edge compilers if requested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allows using multiple different compilers on one computer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opens the Rust documentation in the browser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rustup doc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Otherwise…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3" name="Inhaltsplatzhalter 3" descr=""/>
          <p:cNvPicPr/>
          <p:nvPr/>
        </p:nvPicPr>
        <p:blipFill>
          <a:blip r:embed="rId1"/>
          <a:srcRect l="18333" t="15009" r="49330" b="48524"/>
          <a:stretch/>
        </p:blipFill>
        <p:spPr>
          <a:xfrm>
            <a:off x="2583360" y="1690560"/>
            <a:ext cx="7025040" cy="445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" dur="indefinite" restart="never" nodeType="tmRoot">
          <p:childTnLst>
            <p:seq>
              <p:cTn id="2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Solution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5" name="Inhaltsplatzhalter 3" descr=""/>
          <p:cNvPicPr/>
          <p:nvPr/>
        </p:nvPicPr>
        <p:blipFill>
          <a:blip r:embed="rId1"/>
          <a:srcRect l="18333" t="14505" r="62145" b="62953"/>
          <a:stretch/>
        </p:blipFill>
        <p:spPr>
          <a:xfrm>
            <a:off x="3047400" y="1690560"/>
            <a:ext cx="6096960" cy="396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2" dur="indefinite" restart="never" nodeType="tmRoot">
          <p:childTnLst>
            <p:seq>
              <p:cTn id="2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Slices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Sequence of utf8 characters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Corresponding owned type: String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[T]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Sequence of elements of type 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Corresponding owned type: Vec&lt;T&gt;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Prefer over owned type if only immutable access is needed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Common interface instead of passing around a pointer and length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4" dur="indefinite" restart="never" nodeType="tmRoot">
          <p:childTnLst>
            <p:seq>
              <p:cTn id="2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Slices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Documentation of slices is found by searching for „slice“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slice (builtin type)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Reminder: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Open documentation with „rustup doc --open“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6" dur="indefinite" restart="never" nodeType="tmRoot">
          <p:childTnLst>
            <p:seq>
              <p:cTn id="2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[T] usage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len() -&gt; usize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Length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is_empty() -&gt; bool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 = &amp;y[5..10];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Subslice including everything from the 6th element to the 10th inclusive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 = &amp;y[..3];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From the start to the 3rd element inclusive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 = &amp;y[2..];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From the 3rd element to the end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a = y[5];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Read the 6th element or abort program if index out of bounds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Assignment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Write a binary search algorithm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Work on a slice of u8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2"/>
              </a:rPr>
              <a:t>en.wikipedia.org/wiki/Binary_search_algorithm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Print your slices with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println!(„{:?}“, slice);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0" dur="indefinite" restart="never" nodeType="tmRoot">
          <p:childTnLst>
            <p:seq>
              <p:cTn id="2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Generics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de-DE" sz="2800" spc="-1" strike="noStrike">
                <a:solidFill>
                  <a:srgbClr val="ffffff"/>
                </a:solidFill>
                <a:latin typeface="Calibri"/>
              </a:rPr>
              <a:t>Not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Templates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de-DE" sz="2800" spc="-1" strike="noStrike">
                <a:solidFill>
                  <a:srgbClr val="ffffff"/>
                </a:solidFill>
                <a:latin typeface="Calibri"/>
              </a:rPr>
              <a:t>Not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Macros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Compile a generic without knowing its „real“ types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Functions and Types can be generic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" dur="indefinite" restart="never" nodeType="tmRoot">
          <p:childTnLst>
            <p:seq>
              <p:cTn id="2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Generic Function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87" name="Inhaltsplatzhalter 3" descr=""/>
          <p:cNvPicPr/>
          <p:nvPr/>
        </p:nvPicPr>
        <p:blipFill>
          <a:blip r:embed="rId1"/>
          <a:srcRect l="18477" t="14505" r="64708" b="63713"/>
          <a:stretch/>
        </p:blipFill>
        <p:spPr>
          <a:xfrm>
            <a:off x="2977920" y="1690560"/>
            <a:ext cx="6235560" cy="454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4" dur="indefinite" restart="never" nodeType="tmRoot">
          <p:childTnLst>
            <p:seq>
              <p:cTn id="2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838080" y="365040"/>
            <a:ext cx="107953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Things that can be done with objects of type 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Move it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Take References to it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800" spc="-1" strike="noStrike">
                <a:solidFill>
                  <a:srgbClr val="ffffff"/>
                </a:solidFill>
                <a:latin typeface="Calibri"/>
              </a:rPr>
              <a:t>Return it</a:t>
            </a:r>
            <a:endParaRPr b="0" lang="de-DE" sz="4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" dur="indefinite" restart="never" nodeType="tmRoot">
          <p:childTnLst>
            <p:seq>
              <p:cTn id="2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Generics are useless?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Add bounds to your generics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2" name="Grafik 3" descr=""/>
          <p:cNvPicPr/>
          <p:nvPr/>
        </p:nvPicPr>
        <p:blipFill>
          <a:blip r:embed="rId1"/>
          <a:srcRect l="18378" t="15080" r="51804" b="53252"/>
          <a:stretch/>
        </p:blipFill>
        <p:spPr>
          <a:xfrm>
            <a:off x="2904840" y="2363760"/>
            <a:ext cx="6382080" cy="381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8" dur="indefinite" restart="never" nodeType="tmRoot">
          <p:childTnLst>
            <p:seq>
              <p:cTn id="2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Hello Rust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cargo new --bin my_hello_world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All libraries in Rust are named in snake_case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No capital letters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Don‘t use letters other than a-z, 0-9 or underscore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English keyboard users will be thankful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cd my_hello_world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cargo run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Compiles and executes your project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You should now see „Hello, world!“ written on your command line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Common Traits used as bounds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std::ops::{Add, Sub, Mul, Div}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std::cmp::{Eq, Ord}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0" dur="indefinite" restart="never" nodeType="tmRoot">
          <p:childTnLst>
            <p:seq>
              <p:cTn id="26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Assignment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Rewrite your search function with generics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[T] instead of [u8]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Apply bounds as you need them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The compiler will tell you which bounds you need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7" name="Grafik 3" descr=""/>
          <p:cNvPicPr/>
          <p:nvPr/>
        </p:nvPicPr>
        <p:blipFill>
          <a:blip r:embed="rId1"/>
          <a:srcRect l="20369" t="15605" r="47908" b="67963"/>
          <a:stretch/>
        </p:blipFill>
        <p:spPr>
          <a:xfrm>
            <a:off x="2129760" y="3866400"/>
            <a:ext cx="7931880" cy="231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2" dur="indefinite" restart="never" nodeType="tmRoot">
          <p:childTnLst>
            <p:seq>
              <p:cTn id="26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6000"/>
          </a:bodyPr>
          <a:p>
            <a:pPr>
              <a:lnSpc>
                <a:spcPct val="90000"/>
              </a:lnSpc>
            </a:pPr>
            <a:r>
              <a:rPr b="0" lang="de-DE" sz="6000" spc="-1" strike="noStrike">
                <a:solidFill>
                  <a:srgbClr val="ffffff"/>
                </a:solidFill>
                <a:latin typeface="Calibri Light"/>
              </a:rPr>
              <a:t>Polymorphism isn‘t inheritance</a:t>
            </a:r>
            <a:endParaRPr b="0" lang="de-DE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4000" spc="-1" strike="noStrike">
                <a:solidFill>
                  <a:srgbClr val="ffffff"/>
                </a:solidFill>
                <a:latin typeface="Calibri"/>
              </a:rPr>
              <a:t>2 ways to do it in Rust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000" spc="-1" strike="noStrike">
                <a:solidFill>
                  <a:srgbClr val="ffffff"/>
                </a:solidFill>
                <a:latin typeface="Calibri"/>
              </a:rPr>
              <a:t>Traits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000" spc="-1" strike="noStrike">
                <a:solidFill>
                  <a:srgbClr val="ffffff"/>
                </a:solidFill>
                <a:latin typeface="Calibri"/>
              </a:rPr>
              <a:t>Can add new types easily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000" spc="-1" strike="noStrike">
                <a:solidFill>
                  <a:srgbClr val="ffffff"/>
                </a:solidFill>
                <a:latin typeface="Calibri"/>
              </a:rPr>
              <a:t>Enums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4000" spc="-1" strike="noStrike">
                <a:solidFill>
                  <a:srgbClr val="ffffff"/>
                </a:solidFill>
                <a:latin typeface="Calibri"/>
              </a:rPr>
              <a:t>Can add new methods easily</a:t>
            </a:r>
            <a:endParaRPr b="0" lang="de-DE" sz="4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4" dur="indefinite" restart="never" nodeType="tmRoot">
          <p:childTnLst>
            <p:seq>
              <p:cTn id="2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Custom Traits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1" name="Inhaltsplatzhalter 3" descr=""/>
          <p:cNvPicPr/>
          <p:nvPr/>
        </p:nvPicPr>
        <p:blipFill>
          <a:blip r:embed="rId1"/>
          <a:srcRect l="18191" t="21085" r="65564" b="43716"/>
          <a:stretch/>
        </p:blipFill>
        <p:spPr>
          <a:xfrm>
            <a:off x="838080" y="1690560"/>
            <a:ext cx="3910680" cy="4768200"/>
          </a:xfrm>
          <a:prstGeom prst="rect">
            <a:avLst/>
          </a:prstGeom>
          <a:ln>
            <a:noFill/>
          </a:ln>
        </p:spPr>
      </p:pic>
      <p:pic>
        <p:nvPicPr>
          <p:cNvPr id="302" name="Grafik 4" descr=""/>
          <p:cNvPicPr/>
          <p:nvPr/>
        </p:nvPicPr>
        <p:blipFill>
          <a:blip r:embed="rId2"/>
          <a:srcRect l="18373" t="17999" r="67118" b="60215"/>
          <a:stretch/>
        </p:blipFill>
        <p:spPr>
          <a:xfrm>
            <a:off x="7855200" y="1690560"/>
            <a:ext cx="3498480" cy="295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6" dur="indefinite" restart="never" nodeType="tmRoot">
          <p:childTnLst>
            <p:seq>
              <p:cTn id="2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Enums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4" name="Inhaltsplatzhalter 3" descr=""/>
          <p:cNvPicPr/>
          <p:nvPr/>
        </p:nvPicPr>
        <p:blipFill>
          <a:blip r:embed="rId1"/>
          <a:srcRect l="18475" t="21085" r="54884" b="35611"/>
          <a:stretch/>
        </p:blipFill>
        <p:spPr>
          <a:xfrm>
            <a:off x="838080" y="1690560"/>
            <a:ext cx="5165640" cy="472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" dur="indefinite" restart="never" nodeType="tmRoot">
          <p:childTnLst>
            <p:seq>
              <p:cTn id="2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Accessing members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6" name="Inhaltsplatzhalter 3" descr=""/>
          <p:cNvPicPr/>
          <p:nvPr/>
        </p:nvPicPr>
        <p:blipFill>
          <a:blip r:embed="rId1"/>
          <a:srcRect l="18333" t="15517" r="47051" b="41183"/>
          <a:stretch/>
        </p:blipFill>
        <p:spPr>
          <a:xfrm>
            <a:off x="838080" y="1690560"/>
            <a:ext cx="6223320" cy="4379040"/>
          </a:xfrm>
          <a:prstGeom prst="rect">
            <a:avLst/>
          </a:prstGeom>
          <a:ln>
            <a:noFill/>
          </a:ln>
        </p:spPr>
      </p:pic>
      <p:pic>
        <p:nvPicPr>
          <p:cNvPr id="307" name="Grafik 4" descr=""/>
          <p:cNvPicPr/>
          <p:nvPr/>
        </p:nvPicPr>
        <p:blipFill>
          <a:blip r:embed="rId2"/>
          <a:srcRect l="18284" t="15756" r="64373" b="22609"/>
          <a:stretch/>
        </p:blipFill>
        <p:spPr>
          <a:xfrm>
            <a:off x="8258760" y="365040"/>
            <a:ext cx="3094920" cy="618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0" dur="indefinite" restart="never" nodeType="tmRoot">
          <p:childTnLst>
            <p:seq>
              <p:cTn id="2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Standard library enums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Option&lt;T&gt;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Either a value (Some) or no value (None)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Similar to pointer vs null pointer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x = Some(val);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x = None;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Result&lt;T, E&gt;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Either a value (Ok) or an error (Err)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x = Ok(val);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let y = Err(err);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2" dur="indefinite" restart="never" nodeType="tmRoot">
          <p:childTnLst>
            <p:seq>
              <p:cTn id="2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Mutable References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&amp;mut 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There can be only one!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Can coerce to &amp;T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But then can‘t modify anymore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4" dur="indefinite" restart="never" nodeType="tmRoot">
          <p:childTnLst>
            <p:seq>
              <p:cTn id="2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Assignment Bubblesort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fn bubblesort(slice: &amp;mut [u8]);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de-DE" sz="2800" spc="-1" strike="noStrike" u="sng">
                <a:solidFill>
                  <a:srgbClr val="ee7b08"/>
                </a:solidFill>
                <a:uFillTx/>
                <a:latin typeface="Calibri"/>
                <a:hlinkClick r:id="rId2"/>
              </a:rPr>
              <a:t>en.wikipedia.org/wiki/Bubble_sort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slice.swap(i, j);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6" dur="indefinite" restart="never" nodeType="tmRoot">
          <p:childTnLst>
            <p:seq>
              <p:cTn id="2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28480" y="635040"/>
            <a:ext cx="1060524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fn bubble_sort(list: &amp;mut [u8]) {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for i in (0..list.len()).rev() {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for j in 0..=i {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    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if list[i] &gt; list[i + 1] {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        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list.swap(i, j);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    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}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}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    </a:t>
            </a: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}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ffffff"/>
                </a:solidFill>
                <a:latin typeface="Courier New"/>
              </a:rPr>
              <a:t>}</a:t>
            </a:r>
            <a:endParaRPr b="0" lang="de-DE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8" dur="indefinite" restart="never" nodeType="tmRoot">
          <p:childTnLst>
            <p:seq>
              <p:cTn id="2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Editor Wars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My editor is always the better one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All examples shown in vscode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Use other editors at your own risk and effort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Full list of editors: http://stackoverflow.com/tags/rust/info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3"/>
          <p:cNvSpPr/>
          <p:nvPr/>
        </p:nvSpPr>
        <p:spPr>
          <a:xfrm>
            <a:off x="1123560" y="2059920"/>
            <a:ext cx="5034600" cy="360"/>
          </a:xfrm>
          <a:prstGeom prst="line">
            <a:avLst/>
          </a:prstGeom>
          <a:ln w="763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Borrowed members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struct Foo&lt;‘a&gt;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elem: &amp;‘a i32,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i = 5;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s = Foo { elem: &amp;i };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0" dur="indefinite" restart="never" nodeType="tmRoot">
          <p:childTnLst>
            <p:seq>
              <p:cTn id="2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The static lifetime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x: &amp;‘static str = „foo“;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References with static lifetime are always valid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struct Foo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s: &amp;‘static str,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foo = Foo { s: „hello“ };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s = String::from(„the cake is a lie“);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bar = Foo { s: &amp;s }; // ERROR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2" dur="indefinite" restart="never" nodeType="tmRoot">
          <p:childTnLst>
            <p:seq>
              <p:cTn id="2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Iterators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element_ref in vec.iter()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(index, element_ref) in vec.iter().enumerate()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element_ref in vec.iter().rev()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Iterate from the back</a:t>
            </a: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c in str.chars()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c in str.chars().rev()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4" dur="indefinite" restart="never" nodeType="tmRoot">
          <p:childTnLst>
            <p:seq>
              <p:cTn id="2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Owned iteration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vec = vec![„foo“.to_owned(), „bar“.to_owned()];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s in vec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y: String = s;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6" dur="indefinite" restart="never" nodeType="tmRoot">
          <p:childTnLst>
            <p:seq>
              <p:cTn id="2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Functional programming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iter = 0..10;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iter = iter.map(|elem| elem * 2);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i in iter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println!(„{}“, i);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8" dur="indefinite" restart="never" nodeType="tmRoot">
          <p:childTnLst>
            <p:seq>
              <p:cTn id="28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More functional programming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iter = 0..10;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iter = iter.filter(|elem| elem % 2 == 0);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for i in iter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println!(„{}“, i);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0" dur="indefinite" restart="never" nodeType="tmRoot">
          <p:childTnLst>
            <p:seq>
              <p:cTn id="29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Closures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mut x = 5;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f = || {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x += 3;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    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x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};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a = f();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x = 44; // ERROR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b = f();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" dur="indefinite" restart="never" nodeType="tmRoot">
          <p:childTnLst>
            <p:seq>
              <p:cTn id="29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Functional programming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let x = (0..5).fold(3, |init, i| init + i);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4" dur="indefinite" restart="never" nodeType="tmRoot">
          <p:childTnLst>
            <p:seq>
              <p:cTn id="29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ffffff"/>
                </a:solidFill>
                <a:latin typeface="Calibri Light"/>
              </a:rPr>
              <a:t>Assignment: Iterators</a:t>
            </a:r>
            <a:endParaRPr b="0" lang="de-DE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5! = 5 * 4 * 3 * 2 * 1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Implement with iterator methods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Implement Binomial Coefficient function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</a:rPr>
              <a:t>https://en.wikipedia.org/wiki/Binomial_coefficient</a:t>
            </a:r>
            <a:endParaRPr b="0" lang="de-DE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6" dur="indefinite" restart="never" nodeType="tmRoot">
          <p:childTnLst>
            <p:seq>
              <p:cTn id="29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924920" y="2209680"/>
            <a:ext cx="72525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ourier New"/>
              </a:rPr>
              <a:t>fn fakultaet(n: u64) -&gt; u64 {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ourier New"/>
              </a:rPr>
              <a:t>    </a:t>
            </a:r>
            <a:r>
              <a:rPr b="0" lang="de-DE" sz="3200" spc="-1" strike="noStrike">
                <a:solidFill>
                  <a:srgbClr val="ffffff"/>
                </a:solidFill>
                <a:latin typeface="Courier New"/>
              </a:rPr>
              <a:t>(1..=n).product()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ffffff"/>
                </a:solidFill>
                <a:latin typeface="Courier New"/>
              </a:rPr>
              <a:t>}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8" dur="indefinite" restart="never" nodeType="tmRoot">
          <p:childTnLst>
            <p:seq>
              <p:cTn id="29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Application>LibreOffice/6.1.5.2$Linux_X86_64 LibreOffice_project/10$Build-2</Application>
  <Words>3000</Words>
  <Paragraphs>612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2017-03-13T12:24:32Z</dcterms:created>
  <dc:creator>oliver</dc:creator>
  <dc:description/>
  <dc:language>de-DE</dc:language>
  <cp:lastModifiedBy/>
  <cp:lastPrinted>2018-04-03T08:36:31Z</cp:lastPrinted>
  <dcterms:modified xsi:type="dcterms:W3CDTF">2019-08-28T08:41:06Z</dcterms:modified>
  <cp:revision>177</cp:revision>
  <dc:subject/>
  <dc:title>Rust Basics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122</vt:i4>
  </property>
</Properties>
</file>