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51" r:id="rId2"/>
    <p:sldId id="531" r:id="rId3"/>
    <p:sldId id="532" r:id="rId4"/>
    <p:sldId id="547" r:id="rId5"/>
    <p:sldId id="533" r:id="rId6"/>
    <p:sldId id="535" r:id="rId7"/>
    <p:sldId id="528" r:id="rId8"/>
    <p:sldId id="534" r:id="rId9"/>
    <p:sldId id="529" r:id="rId10"/>
    <p:sldId id="530" r:id="rId11"/>
    <p:sldId id="352" r:id="rId12"/>
    <p:sldId id="353" r:id="rId13"/>
    <p:sldId id="363" r:id="rId14"/>
    <p:sldId id="548" r:id="rId15"/>
    <p:sldId id="354" r:id="rId16"/>
    <p:sldId id="355" r:id="rId17"/>
    <p:sldId id="549" r:id="rId18"/>
    <p:sldId id="550" r:id="rId19"/>
    <p:sldId id="487" r:id="rId20"/>
    <p:sldId id="552" r:id="rId21"/>
    <p:sldId id="526" r:id="rId22"/>
    <p:sldId id="527" r:id="rId23"/>
    <p:sldId id="551" r:id="rId24"/>
    <p:sldId id="376" r:id="rId25"/>
    <p:sldId id="375" r:id="rId26"/>
    <p:sldId id="680" r:id="rId27"/>
    <p:sldId id="681" r:id="rId28"/>
    <p:sldId id="430" r:id="rId29"/>
    <p:sldId id="555" r:id="rId30"/>
    <p:sldId id="462" r:id="rId31"/>
    <p:sldId id="505" r:id="rId32"/>
    <p:sldId id="504" r:id="rId33"/>
    <p:sldId id="467" r:id="rId34"/>
    <p:sldId id="361" r:id="rId35"/>
    <p:sldId id="499" r:id="rId36"/>
    <p:sldId id="502" r:id="rId37"/>
    <p:sldId id="500" r:id="rId38"/>
    <p:sldId id="503" r:id="rId39"/>
    <p:sldId id="554" r:id="rId40"/>
    <p:sldId id="556" r:id="rId41"/>
  </p:sldIdLst>
  <p:sldSz cx="12192000" cy="6858000"/>
  <p:notesSz cx="67183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00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8" autoAdjust="0"/>
    <p:restoredTop sz="93750" autoAdjust="0"/>
  </p:normalViewPr>
  <p:slideViewPr>
    <p:cSldViewPr snapToGrid="0">
      <p:cViewPr varScale="1">
        <p:scale>
          <a:sx n="115" d="100"/>
          <a:sy n="115" d="100"/>
        </p:scale>
        <p:origin x="120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3B8412-8227-4D8D-B8CE-607CEC5CAA6A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5" csCatId="accent1" phldr="1"/>
      <dgm:spPr/>
    </dgm:pt>
    <dgm:pt modelId="{EF698A61-32DC-43D9-90A4-8FCEA227AC09}">
      <dgm:prSet phldrT="[Text]"/>
      <dgm:spPr/>
      <dgm:t>
        <a:bodyPr/>
        <a:lstStyle/>
        <a:p>
          <a:r>
            <a:rPr lang="en-GB" dirty="0"/>
            <a:t>Data acquisition</a:t>
          </a:r>
        </a:p>
      </dgm:t>
    </dgm:pt>
    <dgm:pt modelId="{D3DC52C6-AC77-4F61-976B-F122D838E308}" type="parTrans" cxnId="{2A50BAC6-4281-41A2-BFDD-E9E9AE4FB491}">
      <dgm:prSet/>
      <dgm:spPr/>
      <dgm:t>
        <a:bodyPr/>
        <a:lstStyle/>
        <a:p>
          <a:endParaRPr lang="en-GB"/>
        </a:p>
      </dgm:t>
    </dgm:pt>
    <dgm:pt modelId="{F8A98EAD-6ABC-4849-B53D-0FD4083DE3F6}" type="sibTrans" cxnId="{2A50BAC6-4281-41A2-BFDD-E9E9AE4FB491}">
      <dgm:prSet/>
      <dgm:spPr/>
      <dgm:t>
        <a:bodyPr/>
        <a:lstStyle/>
        <a:p>
          <a:endParaRPr lang="en-GB"/>
        </a:p>
      </dgm:t>
    </dgm:pt>
    <dgm:pt modelId="{7DBAFD1F-CA10-469E-AE53-AA487EC4AEB3}">
      <dgm:prSet phldrT="[Text]"/>
      <dgm:spPr/>
      <dgm:t>
        <a:bodyPr/>
        <a:lstStyle/>
        <a:p>
          <a:r>
            <a:rPr lang="en-GB" dirty="0"/>
            <a:t>Forecast run</a:t>
          </a:r>
        </a:p>
      </dgm:t>
    </dgm:pt>
    <dgm:pt modelId="{F81061FB-FA37-43F3-953C-D1702961FCB9}" type="parTrans" cxnId="{72881F56-3EBA-4250-9DDA-536CCD276F0A}">
      <dgm:prSet/>
      <dgm:spPr/>
      <dgm:t>
        <a:bodyPr/>
        <a:lstStyle/>
        <a:p>
          <a:endParaRPr lang="en-GB"/>
        </a:p>
      </dgm:t>
    </dgm:pt>
    <dgm:pt modelId="{679DECA5-075F-46DB-BBA1-1E9AA23930EB}" type="sibTrans" cxnId="{72881F56-3EBA-4250-9DDA-536CCD276F0A}">
      <dgm:prSet/>
      <dgm:spPr/>
      <dgm:t>
        <a:bodyPr/>
        <a:lstStyle/>
        <a:p>
          <a:endParaRPr lang="en-GB"/>
        </a:p>
      </dgm:t>
    </dgm:pt>
    <dgm:pt modelId="{FF06FA86-F1A2-4164-A056-5598A6454387}">
      <dgm:prSet phldrT="[Text]"/>
      <dgm:spPr/>
      <dgm:t>
        <a:bodyPr/>
        <a:lstStyle/>
        <a:p>
          <a:r>
            <a:rPr lang="en-GB" dirty="0"/>
            <a:t>Dissemination</a:t>
          </a:r>
        </a:p>
      </dgm:t>
    </dgm:pt>
    <dgm:pt modelId="{EE32D67A-B6EB-4E2D-A7A3-E42A93E4D9F9}" type="parTrans" cxnId="{7C81D638-DD5B-42D6-B4EF-DE2437CCC232}">
      <dgm:prSet/>
      <dgm:spPr/>
      <dgm:t>
        <a:bodyPr/>
        <a:lstStyle/>
        <a:p>
          <a:endParaRPr lang="en-GB"/>
        </a:p>
      </dgm:t>
    </dgm:pt>
    <dgm:pt modelId="{B2F89FC2-21FD-41B2-95C8-E6B6BF9A96EC}" type="sibTrans" cxnId="{7C81D638-DD5B-42D6-B4EF-DE2437CCC232}">
      <dgm:prSet/>
      <dgm:spPr/>
      <dgm:t>
        <a:bodyPr/>
        <a:lstStyle/>
        <a:p>
          <a:endParaRPr lang="en-GB"/>
        </a:p>
      </dgm:t>
    </dgm:pt>
    <dgm:pt modelId="{C8E14682-9CFD-4751-9547-7B51287101FF}">
      <dgm:prSet phldrT="[Text]"/>
      <dgm:spPr/>
      <dgm:t>
        <a:bodyPr/>
        <a:lstStyle/>
        <a:p>
          <a:r>
            <a:rPr lang="en-GB" dirty="0"/>
            <a:t>RMDCN</a:t>
          </a:r>
        </a:p>
      </dgm:t>
    </dgm:pt>
    <dgm:pt modelId="{0BEB06F4-CF72-46EB-9B11-C4A76093AAF5}" type="parTrans" cxnId="{9CE90F86-C2AD-4025-A827-E7A53C29CF7F}">
      <dgm:prSet/>
      <dgm:spPr/>
      <dgm:t>
        <a:bodyPr/>
        <a:lstStyle/>
        <a:p>
          <a:endParaRPr lang="en-GB"/>
        </a:p>
      </dgm:t>
    </dgm:pt>
    <dgm:pt modelId="{C30FAC59-7C86-4CF4-9843-E16938727D77}" type="sibTrans" cxnId="{9CE90F86-C2AD-4025-A827-E7A53C29CF7F}">
      <dgm:prSet/>
      <dgm:spPr/>
      <dgm:t>
        <a:bodyPr/>
        <a:lstStyle/>
        <a:p>
          <a:endParaRPr lang="en-GB"/>
        </a:p>
      </dgm:t>
    </dgm:pt>
    <dgm:pt modelId="{7DE9DA0D-F9CC-4038-BB27-0E023AF634DB}">
      <dgm:prSet phldrT="[Text]"/>
      <dgm:spPr/>
      <dgm:t>
        <a:bodyPr/>
        <a:lstStyle/>
        <a:p>
          <a:r>
            <a:rPr lang="en-GB" dirty="0"/>
            <a:t>Internet</a:t>
          </a:r>
        </a:p>
      </dgm:t>
    </dgm:pt>
    <dgm:pt modelId="{1A669DE0-39A3-44AA-8911-217BFAF45DFD}" type="parTrans" cxnId="{B8F0B2E5-11AE-4FB8-B878-E278FE014B4D}">
      <dgm:prSet/>
      <dgm:spPr/>
      <dgm:t>
        <a:bodyPr/>
        <a:lstStyle/>
        <a:p>
          <a:endParaRPr lang="en-GB"/>
        </a:p>
      </dgm:t>
    </dgm:pt>
    <dgm:pt modelId="{9224B6AA-EB19-496A-9DBF-4727F540BA66}" type="sibTrans" cxnId="{B8F0B2E5-11AE-4FB8-B878-E278FE014B4D}">
      <dgm:prSet/>
      <dgm:spPr/>
      <dgm:t>
        <a:bodyPr/>
        <a:lstStyle/>
        <a:p>
          <a:endParaRPr lang="en-GB"/>
        </a:p>
      </dgm:t>
    </dgm:pt>
    <dgm:pt modelId="{E26C49B7-1484-4AF4-8126-1C556379A37D}">
      <dgm:prSet phldrT="[Text]"/>
      <dgm:spPr/>
      <dgm:t>
        <a:bodyPr/>
        <a:lstStyle/>
        <a:p>
          <a:r>
            <a:rPr lang="en-GB" dirty="0"/>
            <a:t>Web services</a:t>
          </a:r>
        </a:p>
      </dgm:t>
    </dgm:pt>
    <dgm:pt modelId="{07ABE015-8BB3-4307-B311-7B0DE806ADBB}" type="parTrans" cxnId="{CDD7A81E-DB0B-4418-9B5B-9A699DC36680}">
      <dgm:prSet/>
      <dgm:spPr/>
      <dgm:t>
        <a:bodyPr/>
        <a:lstStyle/>
        <a:p>
          <a:endParaRPr lang="en-GB"/>
        </a:p>
      </dgm:t>
    </dgm:pt>
    <dgm:pt modelId="{B14EC1A6-82D1-4964-95B7-BC22ACE4E08B}" type="sibTrans" cxnId="{CDD7A81E-DB0B-4418-9B5B-9A699DC36680}">
      <dgm:prSet/>
      <dgm:spPr/>
      <dgm:t>
        <a:bodyPr/>
        <a:lstStyle/>
        <a:p>
          <a:endParaRPr lang="en-GB"/>
        </a:p>
      </dgm:t>
    </dgm:pt>
    <dgm:pt modelId="{D3F82661-7E40-46CD-A558-3D98948FAF6E}">
      <dgm:prSet phldrT="[Text]"/>
      <dgm:spPr/>
      <dgm:t>
        <a:bodyPr/>
        <a:lstStyle/>
        <a:p>
          <a:r>
            <a:rPr lang="en-GB" dirty="0"/>
            <a:t>Product generation</a:t>
          </a:r>
        </a:p>
      </dgm:t>
    </dgm:pt>
    <dgm:pt modelId="{15F162EF-5C1A-4B2F-BFD6-FE1DC139A2FB}" type="parTrans" cxnId="{B2A8CEDF-C3BF-40DF-A3D1-17A5FC8B9560}">
      <dgm:prSet/>
      <dgm:spPr/>
      <dgm:t>
        <a:bodyPr/>
        <a:lstStyle/>
        <a:p>
          <a:endParaRPr lang="en-GB"/>
        </a:p>
      </dgm:t>
    </dgm:pt>
    <dgm:pt modelId="{A7B47E64-3809-43E0-ADED-9140CB1E9168}" type="sibTrans" cxnId="{B2A8CEDF-C3BF-40DF-A3D1-17A5FC8B9560}">
      <dgm:prSet/>
      <dgm:spPr/>
      <dgm:t>
        <a:bodyPr/>
        <a:lstStyle/>
        <a:p>
          <a:endParaRPr lang="en-GB"/>
        </a:p>
      </dgm:t>
    </dgm:pt>
    <dgm:pt modelId="{968544D0-244E-4696-A5B5-96E9DF01C993}">
      <dgm:prSet phldrT="[Text]"/>
      <dgm:spPr/>
      <dgm:t>
        <a:bodyPr/>
        <a:lstStyle/>
        <a:p>
          <a:r>
            <a:rPr lang="en-GB" dirty="0"/>
            <a:t>Internet</a:t>
          </a:r>
        </a:p>
      </dgm:t>
    </dgm:pt>
    <dgm:pt modelId="{097F38D5-B1BB-419D-AB07-257D81147E46}" type="parTrans" cxnId="{67B8CDB2-B6D2-49FE-A86F-3094E3176575}">
      <dgm:prSet/>
      <dgm:spPr/>
      <dgm:t>
        <a:bodyPr/>
        <a:lstStyle/>
        <a:p>
          <a:endParaRPr lang="en-GB"/>
        </a:p>
      </dgm:t>
    </dgm:pt>
    <dgm:pt modelId="{62C6B14F-DC75-4120-96A1-75C419D060FB}" type="sibTrans" cxnId="{67B8CDB2-B6D2-49FE-A86F-3094E3176575}">
      <dgm:prSet/>
      <dgm:spPr/>
      <dgm:t>
        <a:bodyPr/>
        <a:lstStyle/>
        <a:p>
          <a:endParaRPr lang="en-GB"/>
        </a:p>
      </dgm:t>
    </dgm:pt>
    <dgm:pt modelId="{7C83BEA0-6D0B-4E04-B166-E5BE6F198460}">
      <dgm:prSet phldrT="[Text]"/>
      <dgm:spPr/>
      <dgm:t>
        <a:bodyPr/>
        <a:lstStyle/>
        <a:p>
          <a:r>
            <a:rPr lang="en-GB" dirty="0"/>
            <a:t>Archive</a:t>
          </a:r>
        </a:p>
      </dgm:t>
    </dgm:pt>
    <dgm:pt modelId="{9242F458-66A5-49A0-B3FC-CE15D33F33C0}" type="parTrans" cxnId="{1781076C-DC2D-4E09-8524-E7FCD325CDA8}">
      <dgm:prSet/>
      <dgm:spPr/>
      <dgm:t>
        <a:bodyPr/>
        <a:lstStyle/>
        <a:p>
          <a:endParaRPr lang="en-GB"/>
        </a:p>
      </dgm:t>
    </dgm:pt>
    <dgm:pt modelId="{F9843FD4-EFA2-4941-94F6-2532774AE795}" type="sibTrans" cxnId="{1781076C-DC2D-4E09-8524-E7FCD325CDA8}">
      <dgm:prSet/>
      <dgm:spPr/>
      <dgm:t>
        <a:bodyPr/>
        <a:lstStyle/>
        <a:p>
          <a:endParaRPr lang="en-GB"/>
        </a:p>
      </dgm:t>
    </dgm:pt>
    <dgm:pt modelId="{C99380EF-1944-4F81-A1AE-68B0B913A466}">
      <dgm:prSet phldrT="[Text]"/>
      <dgm:spPr/>
      <dgm:t>
        <a:bodyPr/>
        <a:lstStyle/>
        <a:p>
          <a:r>
            <a:rPr lang="en-GB" dirty="0"/>
            <a:t>Data Handling System</a:t>
          </a:r>
        </a:p>
      </dgm:t>
    </dgm:pt>
    <dgm:pt modelId="{484B585E-0167-4984-963F-E2F7F58D3D18}" type="parTrans" cxnId="{00FD807C-F6FE-4EDA-8786-5A8443F31602}">
      <dgm:prSet/>
      <dgm:spPr/>
      <dgm:t>
        <a:bodyPr/>
        <a:lstStyle/>
        <a:p>
          <a:endParaRPr lang="en-GB"/>
        </a:p>
      </dgm:t>
    </dgm:pt>
    <dgm:pt modelId="{B69ACBC7-FE9F-4FFA-8805-C443DB394B2C}" type="sibTrans" cxnId="{00FD807C-F6FE-4EDA-8786-5A8443F31602}">
      <dgm:prSet/>
      <dgm:spPr/>
      <dgm:t>
        <a:bodyPr/>
        <a:lstStyle/>
        <a:p>
          <a:endParaRPr lang="en-GB"/>
        </a:p>
      </dgm:t>
    </dgm:pt>
    <dgm:pt modelId="{FF00DB6E-594A-45B2-BD73-F1E67D00CAF0}" type="pres">
      <dgm:prSet presAssocID="{203B8412-8227-4D8D-B8CE-607CEC5CAA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1C37D47-7FE6-48D8-89A2-D968B29BBF94}" type="pres">
      <dgm:prSet presAssocID="{EF698A61-32DC-43D9-90A4-8FCEA227AC09}" presName="hierRoot1" presStyleCnt="0">
        <dgm:presLayoutVars>
          <dgm:hierBranch val="init"/>
        </dgm:presLayoutVars>
      </dgm:prSet>
      <dgm:spPr/>
    </dgm:pt>
    <dgm:pt modelId="{752DF517-5510-4C94-BA82-5A56D6776749}" type="pres">
      <dgm:prSet presAssocID="{EF698A61-32DC-43D9-90A4-8FCEA227AC09}" presName="rootComposite1" presStyleCnt="0"/>
      <dgm:spPr/>
    </dgm:pt>
    <dgm:pt modelId="{6C14D0E0-4668-4A88-A9C8-2442B7057C5C}" type="pres">
      <dgm:prSet presAssocID="{EF698A61-32DC-43D9-90A4-8FCEA227AC09}" presName="rootText1" presStyleLbl="node0" presStyleIdx="0" presStyleCnt="1" custLinFactY="-100000" custLinFactNeighborX="3116" custLinFactNeighborY="-100094">
        <dgm:presLayoutVars>
          <dgm:chPref val="3"/>
        </dgm:presLayoutVars>
      </dgm:prSet>
      <dgm:spPr/>
    </dgm:pt>
    <dgm:pt modelId="{099FCAD8-2CDA-44A7-842B-0658121546A5}" type="pres">
      <dgm:prSet presAssocID="{EF698A61-32DC-43D9-90A4-8FCEA227AC09}" presName="rootConnector1" presStyleLbl="node1" presStyleIdx="0" presStyleCnt="0"/>
      <dgm:spPr/>
    </dgm:pt>
    <dgm:pt modelId="{F3AC8F2B-3FA9-49EE-9C42-9CD8833F97E7}" type="pres">
      <dgm:prSet presAssocID="{EF698A61-32DC-43D9-90A4-8FCEA227AC09}" presName="hierChild2" presStyleCnt="0"/>
      <dgm:spPr/>
    </dgm:pt>
    <dgm:pt modelId="{D88C2C0B-0FD5-42A3-AEB0-1B9D1B26BE63}" type="pres">
      <dgm:prSet presAssocID="{F81061FB-FA37-43F3-953C-D1702961FCB9}" presName="Name64" presStyleLbl="parChTrans1D2" presStyleIdx="0" presStyleCnt="1"/>
      <dgm:spPr/>
    </dgm:pt>
    <dgm:pt modelId="{649C9F4B-C377-400F-890A-586AD81BA290}" type="pres">
      <dgm:prSet presAssocID="{7DBAFD1F-CA10-469E-AE53-AA487EC4AEB3}" presName="hierRoot2" presStyleCnt="0">
        <dgm:presLayoutVars>
          <dgm:hierBranch val="init"/>
        </dgm:presLayoutVars>
      </dgm:prSet>
      <dgm:spPr/>
    </dgm:pt>
    <dgm:pt modelId="{F2B012E9-404F-4393-BEDB-4AF4E363E277}" type="pres">
      <dgm:prSet presAssocID="{7DBAFD1F-CA10-469E-AE53-AA487EC4AEB3}" presName="rootComposite" presStyleCnt="0"/>
      <dgm:spPr/>
    </dgm:pt>
    <dgm:pt modelId="{2AD2F80B-17DA-4D91-B81A-1A204BE16125}" type="pres">
      <dgm:prSet presAssocID="{7DBAFD1F-CA10-469E-AE53-AA487EC4AEB3}" presName="rootText" presStyleLbl="node2" presStyleIdx="0" presStyleCnt="1">
        <dgm:presLayoutVars>
          <dgm:chPref val="3"/>
        </dgm:presLayoutVars>
      </dgm:prSet>
      <dgm:spPr/>
    </dgm:pt>
    <dgm:pt modelId="{722C626D-2DF2-4248-B634-1F8B3633F316}" type="pres">
      <dgm:prSet presAssocID="{7DBAFD1F-CA10-469E-AE53-AA487EC4AEB3}" presName="rootConnector" presStyleLbl="node2" presStyleIdx="0" presStyleCnt="1"/>
      <dgm:spPr/>
    </dgm:pt>
    <dgm:pt modelId="{44C014E8-2036-4A86-81DC-6D8BDC54A957}" type="pres">
      <dgm:prSet presAssocID="{7DBAFD1F-CA10-469E-AE53-AA487EC4AEB3}" presName="hierChild4" presStyleCnt="0"/>
      <dgm:spPr/>
    </dgm:pt>
    <dgm:pt modelId="{7D0BABB6-DD61-43BA-977D-C32E32D317DF}" type="pres">
      <dgm:prSet presAssocID="{15F162EF-5C1A-4B2F-BFD6-FE1DC139A2FB}" presName="Name64" presStyleLbl="parChTrans1D3" presStyleIdx="0" presStyleCnt="1"/>
      <dgm:spPr/>
    </dgm:pt>
    <dgm:pt modelId="{148386CC-B20B-438A-ABDD-8F0D11C166EF}" type="pres">
      <dgm:prSet presAssocID="{D3F82661-7E40-46CD-A558-3D98948FAF6E}" presName="hierRoot2" presStyleCnt="0">
        <dgm:presLayoutVars>
          <dgm:hierBranch val="init"/>
        </dgm:presLayoutVars>
      </dgm:prSet>
      <dgm:spPr/>
    </dgm:pt>
    <dgm:pt modelId="{96A85098-CB8C-4ABA-802E-956E00D938F9}" type="pres">
      <dgm:prSet presAssocID="{D3F82661-7E40-46CD-A558-3D98948FAF6E}" presName="rootComposite" presStyleCnt="0"/>
      <dgm:spPr/>
    </dgm:pt>
    <dgm:pt modelId="{1C29E704-4099-4018-9395-A18D10A46468}" type="pres">
      <dgm:prSet presAssocID="{D3F82661-7E40-46CD-A558-3D98948FAF6E}" presName="rootText" presStyleLbl="node3" presStyleIdx="0" presStyleCnt="1">
        <dgm:presLayoutVars>
          <dgm:chPref val="3"/>
        </dgm:presLayoutVars>
      </dgm:prSet>
      <dgm:spPr/>
    </dgm:pt>
    <dgm:pt modelId="{50D92B83-E6E7-4A7F-8DC0-F1BC680F193D}" type="pres">
      <dgm:prSet presAssocID="{D3F82661-7E40-46CD-A558-3D98948FAF6E}" presName="rootConnector" presStyleLbl="node3" presStyleIdx="0" presStyleCnt="1"/>
      <dgm:spPr/>
    </dgm:pt>
    <dgm:pt modelId="{C24A6E18-927F-451B-8DCB-444D47A80816}" type="pres">
      <dgm:prSet presAssocID="{D3F82661-7E40-46CD-A558-3D98948FAF6E}" presName="hierChild4" presStyleCnt="0"/>
      <dgm:spPr/>
    </dgm:pt>
    <dgm:pt modelId="{618190DD-68F0-4AD1-9869-DD9929CE8439}" type="pres">
      <dgm:prSet presAssocID="{EE32D67A-B6EB-4E2D-A7A3-E42A93E4D9F9}" presName="Name64" presStyleLbl="parChTrans1D4" presStyleIdx="0" presStyleCnt="7"/>
      <dgm:spPr/>
    </dgm:pt>
    <dgm:pt modelId="{103707E8-8833-4DCA-AC89-551BE698C620}" type="pres">
      <dgm:prSet presAssocID="{FF06FA86-F1A2-4164-A056-5598A6454387}" presName="hierRoot2" presStyleCnt="0">
        <dgm:presLayoutVars>
          <dgm:hierBranch val="init"/>
        </dgm:presLayoutVars>
      </dgm:prSet>
      <dgm:spPr/>
    </dgm:pt>
    <dgm:pt modelId="{F06AA9B0-747A-48AB-970D-922A17F8A9CA}" type="pres">
      <dgm:prSet presAssocID="{FF06FA86-F1A2-4164-A056-5598A6454387}" presName="rootComposite" presStyleCnt="0"/>
      <dgm:spPr/>
    </dgm:pt>
    <dgm:pt modelId="{ED20ACB0-674D-49E5-A0C6-E53156C92BE7}" type="pres">
      <dgm:prSet presAssocID="{FF06FA86-F1A2-4164-A056-5598A6454387}" presName="rootText" presStyleLbl="node4" presStyleIdx="0" presStyleCnt="7" custLinFactNeighborX="623" custLinFactNeighborY="-79035">
        <dgm:presLayoutVars>
          <dgm:chPref val="3"/>
        </dgm:presLayoutVars>
      </dgm:prSet>
      <dgm:spPr/>
    </dgm:pt>
    <dgm:pt modelId="{2346D20A-F62D-471A-ADC0-DDA5B0075BCA}" type="pres">
      <dgm:prSet presAssocID="{FF06FA86-F1A2-4164-A056-5598A6454387}" presName="rootConnector" presStyleLbl="node4" presStyleIdx="0" presStyleCnt="7"/>
      <dgm:spPr/>
    </dgm:pt>
    <dgm:pt modelId="{F5598998-8AB6-4513-B6A6-C783283BAC9B}" type="pres">
      <dgm:prSet presAssocID="{FF06FA86-F1A2-4164-A056-5598A6454387}" presName="hierChild4" presStyleCnt="0"/>
      <dgm:spPr/>
    </dgm:pt>
    <dgm:pt modelId="{E6E3EEE8-00D3-48F9-87E9-98C68BB0599E}" type="pres">
      <dgm:prSet presAssocID="{0BEB06F4-CF72-46EB-9B11-C4A76093AAF5}" presName="Name64" presStyleLbl="parChTrans1D4" presStyleIdx="1" presStyleCnt="7"/>
      <dgm:spPr/>
    </dgm:pt>
    <dgm:pt modelId="{FDA6A187-F827-4711-A642-6D4BFE928172}" type="pres">
      <dgm:prSet presAssocID="{C8E14682-9CFD-4751-9547-7B51287101FF}" presName="hierRoot2" presStyleCnt="0">
        <dgm:presLayoutVars>
          <dgm:hierBranch val="init"/>
        </dgm:presLayoutVars>
      </dgm:prSet>
      <dgm:spPr/>
    </dgm:pt>
    <dgm:pt modelId="{ECEE6B34-4DAF-4159-9BBF-DEFAF0CA5E4E}" type="pres">
      <dgm:prSet presAssocID="{C8E14682-9CFD-4751-9547-7B51287101FF}" presName="rootComposite" presStyleCnt="0"/>
      <dgm:spPr/>
    </dgm:pt>
    <dgm:pt modelId="{F019760B-C213-4EC7-B7D5-80B1FBC90C0D}" type="pres">
      <dgm:prSet presAssocID="{C8E14682-9CFD-4751-9547-7B51287101FF}" presName="rootText" presStyleLbl="node4" presStyleIdx="1" presStyleCnt="7" custLinFactNeighborX="623" custLinFactNeighborY="-77647">
        <dgm:presLayoutVars>
          <dgm:chPref val="3"/>
        </dgm:presLayoutVars>
      </dgm:prSet>
      <dgm:spPr/>
    </dgm:pt>
    <dgm:pt modelId="{E316B1DF-40FD-41A8-BBC1-4607656AE204}" type="pres">
      <dgm:prSet presAssocID="{C8E14682-9CFD-4751-9547-7B51287101FF}" presName="rootConnector" presStyleLbl="node4" presStyleIdx="1" presStyleCnt="7"/>
      <dgm:spPr/>
    </dgm:pt>
    <dgm:pt modelId="{838DA558-A327-46FD-BA35-CFA43B5F6B56}" type="pres">
      <dgm:prSet presAssocID="{C8E14682-9CFD-4751-9547-7B51287101FF}" presName="hierChild4" presStyleCnt="0"/>
      <dgm:spPr/>
    </dgm:pt>
    <dgm:pt modelId="{118B3927-D6F5-4B4F-A852-051EA0F5D7F5}" type="pres">
      <dgm:prSet presAssocID="{C8E14682-9CFD-4751-9547-7B51287101FF}" presName="hierChild5" presStyleCnt="0"/>
      <dgm:spPr/>
    </dgm:pt>
    <dgm:pt modelId="{B9F1EECC-7E2F-4AC6-9319-8FAF824BD2E6}" type="pres">
      <dgm:prSet presAssocID="{1A669DE0-39A3-44AA-8911-217BFAF45DFD}" presName="Name64" presStyleLbl="parChTrans1D4" presStyleIdx="2" presStyleCnt="7"/>
      <dgm:spPr/>
    </dgm:pt>
    <dgm:pt modelId="{1897BB95-AF8E-45AA-B3A6-5334E56DDA8A}" type="pres">
      <dgm:prSet presAssocID="{7DE9DA0D-F9CC-4038-BB27-0E023AF634DB}" presName="hierRoot2" presStyleCnt="0">
        <dgm:presLayoutVars>
          <dgm:hierBranch val="init"/>
        </dgm:presLayoutVars>
      </dgm:prSet>
      <dgm:spPr/>
    </dgm:pt>
    <dgm:pt modelId="{AE7C5BBC-63FB-44C7-9550-5B091E467F2B}" type="pres">
      <dgm:prSet presAssocID="{7DE9DA0D-F9CC-4038-BB27-0E023AF634DB}" presName="rootComposite" presStyleCnt="0"/>
      <dgm:spPr/>
    </dgm:pt>
    <dgm:pt modelId="{ED7F3B09-3EC9-46D5-9715-4B391C23BEF7}" type="pres">
      <dgm:prSet presAssocID="{7DE9DA0D-F9CC-4038-BB27-0E023AF634DB}" presName="rootText" presStyleLbl="node4" presStyleIdx="2" presStyleCnt="7" custLinFactNeighborX="623" custLinFactNeighborY="-63344">
        <dgm:presLayoutVars>
          <dgm:chPref val="3"/>
        </dgm:presLayoutVars>
      </dgm:prSet>
      <dgm:spPr/>
    </dgm:pt>
    <dgm:pt modelId="{A380F725-7909-43B7-BE27-DD453C90A7B7}" type="pres">
      <dgm:prSet presAssocID="{7DE9DA0D-F9CC-4038-BB27-0E023AF634DB}" presName="rootConnector" presStyleLbl="node4" presStyleIdx="2" presStyleCnt="7"/>
      <dgm:spPr/>
    </dgm:pt>
    <dgm:pt modelId="{E6807CF7-ECB9-479F-B184-3E1B2885DE6B}" type="pres">
      <dgm:prSet presAssocID="{7DE9DA0D-F9CC-4038-BB27-0E023AF634DB}" presName="hierChild4" presStyleCnt="0"/>
      <dgm:spPr/>
    </dgm:pt>
    <dgm:pt modelId="{8692E4E6-3F67-40F4-AB61-A9DCE225A2C3}" type="pres">
      <dgm:prSet presAssocID="{7DE9DA0D-F9CC-4038-BB27-0E023AF634DB}" presName="hierChild5" presStyleCnt="0"/>
      <dgm:spPr/>
    </dgm:pt>
    <dgm:pt modelId="{FC9B7D15-EA84-4AC7-BC8B-09E06893107B}" type="pres">
      <dgm:prSet presAssocID="{FF06FA86-F1A2-4164-A056-5598A6454387}" presName="hierChild5" presStyleCnt="0"/>
      <dgm:spPr/>
    </dgm:pt>
    <dgm:pt modelId="{038BF289-D9B8-4B6A-917D-25C098EDCD0F}" type="pres">
      <dgm:prSet presAssocID="{07ABE015-8BB3-4307-B311-7B0DE806ADBB}" presName="Name64" presStyleLbl="parChTrans1D4" presStyleIdx="3" presStyleCnt="7"/>
      <dgm:spPr/>
    </dgm:pt>
    <dgm:pt modelId="{1E182EB5-3C12-470B-A940-8C5D760519B6}" type="pres">
      <dgm:prSet presAssocID="{E26C49B7-1484-4AF4-8126-1C556379A37D}" presName="hierRoot2" presStyleCnt="0">
        <dgm:presLayoutVars>
          <dgm:hierBranch val="init"/>
        </dgm:presLayoutVars>
      </dgm:prSet>
      <dgm:spPr/>
    </dgm:pt>
    <dgm:pt modelId="{48126EB5-A91D-4BDF-8002-BBFB66247BC7}" type="pres">
      <dgm:prSet presAssocID="{E26C49B7-1484-4AF4-8126-1C556379A37D}" presName="rootComposite" presStyleCnt="0"/>
      <dgm:spPr/>
    </dgm:pt>
    <dgm:pt modelId="{DAEE74C0-C0B3-4FDA-A079-09B16B1A503B}" type="pres">
      <dgm:prSet presAssocID="{E26C49B7-1484-4AF4-8126-1C556379A37D}" presName="rootText" presStyleLbl="node4" presStyleIdx="3" presStyleCnt="7" custLinFactNeighborY="-34738">
        <dgm:presLayoutVars>
          <dgm:chPref val="3"/>
        </dgm:presLayoutVars>
      </dgm:prSet>
      <dgm:spPr/>
    </dgm:pt>
    <dgm:pt modelId="{9CA8CC5A-E56B-443D-9497-8B6CD8033417}" type="pres">
      <dgm:prSet presAssocID="{E26C49B7-1484-4AF4-8126-1C556379A37D}" presName="rootConnector" presStyleLbl="node4" presStyleIdx="3" presStyleCnt="7"/>
      <dgm:spPr/>
    </dgm:pt>
    <dgm:pt modelId="{60F75956-2BF6-4481-A805-B9B3BF806E0A}" type="pres">
      <dgm:prSet presAssocID="{E26C49B7-1484-4AF4-8126-1C556379A37D}" presName="hierChild4" presStyleCnt="0"/>
      <dgm:spPr/>
    </dgm:pt>
    <dgm:pt modelId="{DBA9F53B-6CD3-42FA-BF33-09FED5E1FE1E}" type="pres">
      <dgm:prSet presAssocID="{097F38D5-B1BB-419D-AB07-257D81147E46}" presName="Name64" presStyleLbl="parChTrans1D4" presStyleIdx="4" presStyleCnt="7"/>
      <dgm:spPr/>
    </dgm:pt>
    <dgm:pt modelId="{3858D163-2D7B-48F0-BB55-66BFBCD0FC15}" type="pres">
      <dgm:prSet presAssocID="{968544D0-244E-4696-A5B5-96E9DF01C993}" presName="hierRoot2" presStyleCnt="0">
        <dgm:presLayoutVars>
          <dgm:hierBranch val="init"/>
        </dgm:presLayoutVars>
      </dgm:prSet>
      <dgm:spPr/>
    </dgm:pt>
    <dgm:pt modelId="{58A3C486-328E-4BE9-B75B-6171162E2E1B}" type="pres">
      <dgm:prSet presAssocID="{968544D0-244E-4696-A5B5-96E9DF01C993}" presName="rootComposite" presStyleCnt="0"/>
      <dgm:spPr/>
    </dgm:pt>
    <dgm:pt modelId="{4BA0841C-4A3F-437A-9D32-295E7FA786DE}" type="pres">
      <dgm:prSet presAssocID="{968544D0-244E-4696-A5B5-96E9DF01C993}" presName="rootText" presStyleLbl="node4" presStyleIdx="4" presStyleCnt="7" custLinFactNeighborX="496" custLinFactNeighborY="-34737">
        <dgm:presLayoutVars>
          <dgm:chPref val="3"/>
        </dgm:presLayoutVars>
      </dgm:prSet>
      <dgm:spPr/>
    </dgm:pt>
    <dgm:pt modelId="{EE479BC0-2EF2-4BF3-BC51-A1561845F87D}" type="pres">
      <dgm:prSet presAssocID="{968544D0-244E-4696-A5B5-96E9DF01C993}" presName="rootConnector" presStyleLbl="node4" presStyleIdx="4" presStyleCnt="7"/>
      <dgm:spPr/>
    </dgm:pt>
    <dgm:pt modelId="{02603ED0-89AC-4997-8D07-25EF2D4282B3}" type="pres">
      <dgm:prSet presAssocID="{968544D0-244E-4696-A5B5-96E9DF01C993}" presName="hierChild4" presStyleCnt="0"/>
      <dgm:spPr/>
    </dgm:pt>
    <dgm:pt modelId="{31B4DC99-81C9-4433-B916-CB47062A81B3}" type="pres">
      <dgm:prSet presAssocID="{968544D0-244E-4696-A5B5-96E9DF01C993}" presName="hierChild5" presStyleCnt="0"/>
      <dgm:spPr/>
    </dgm:pt>
    <dgm:pt modelId="{B15B8EF9-18C7-43DE-80DA-78BAC016E779}" type="pres">
      <dgm:prSet presAssocID="{E26C49B7-1484-4AF4-8126-1C556379A37D}" presName="hierChild5" presStyleCnt="0"/>
      <dgm:spPr/>
    </dgm:pt>
    <dgm:pt modelId="{04E2A6DE-E585-4283-BB31-068864691F6E}" type="pres">
      <dgm:prSet presAssocID="{9242F458-66A5-49A0-B3FC-CE15D33F33C0}" presName="Name64" presStyleLbl="parChTrans1D4" presStyleIdx="5" presStyleCnt="7"/>
      <dgm:spPr/>
    </dgm:pt>
    <dgm:pt modelId="{B5FA3961-C4E3-42A7-B039-DD79854C4D07}" type="pres">
      <dgm:prSet presAssocID="{7C83BEA0-6D0B-4E04-B166-E5BE6F198460}" presName="hierRoot2" presStyleCnt="0">
        <dgm:presLayoutVars>
          <dgm:hierBranch val="init"/>
        </dgm:presLayoutVars>
      </dgm:prSet>
      <dgm:spPr/>
    </dgm:pt>
    <dgm:pt modelId="{22B34E90-91DE-4087-9C04-6F216169FE81}" type="pres">
      <dgm:prSet presAssocID="{7C83BEA0-6D0B-4E04-B166-E5BE6F198460}" presName="rootComposite" presStyleCnt="0"/>
      <dgm:spPr/>
    </dgm:pt>
    <dgm:pt modelId="{46AEFDD0-9A4C-4DE9-8D43-DB1126C2E9BD}" type="pres">
      <dgm:prSet presAssocID="{7C83BEA0-6D0B-4E04-B166-E5BE6F198460}" presName="rootText" presStyleLbl="node4" presStyleIdx="5" presStyleCnt="7" custLinFactY="198455" custLinFactNeighborX="-623" custLinFactNeighborY="200000">
        <dgm:presLayoutVars>
          <dgm:chPref val="3"/>
        </dgm:presLayoutVars>
      </dgm:prSet>
      <dgm:spPr/>
    </dgm:pt>
    <dgm:pt modelId="{D949A0B6-57CD-44E8-9FA5-B4CB4F9877AD}" type="pres">
      <dgm:prSet presAssocID="{7C83BEA0-6D0B-4E04-B166-E5BE6F198460}" presName="rootConnector" presStyleLbl="node4" presStyleIdx="5" presStyleCnt="7"/>
      <dgm:spPr/>
    </dgm:pt>
    <dgm:pt modelId="{2966C91F-215C-4BA4-918E-B835BBAB3588}" type="pres">
      <dgm:prSet presAssocID="{7C83BEA0-6D0B-4E04-B166-E5BE6F198460}" presName="hierChild4" presStyleCnt="0"/>
      <dgm:spPr/>
    </dgm:pt>
    <dgm:pt modelId="{7A66ABC7-8733-4918-A15C-FD7FBA1DCC30}" type="pres">
      <dgm:prSet presAssocID="{484B585E-0167-4984-963F-E2F7F58D3D18}" presName="Name64" presStyleLbl="parChTrans1D4" presStyleIdx="6" presStyleCnt="7"/>
      <dgm:spPr/>
    </dgm:pt>
    <dgm:pt modelId="{52227A80-C511-4D42-AB5E-3A4CA898CCAF}" type="pres">
      <dgm:prSet presAssocID="{C99380EF-1944-4F81-A1AE-68B0B913A466}" presName="hierRoot2" presStyleCnt="0">
        <dgm:presLayoutVars>
          <dgm:hierBranch val="init"/>
        </dgm:presLayoutVars>
      </dgm:prSet>
      <dgm:spPr/>
    </dgm:pt>
    <dgm:pt modelId="{AD99906A-282F-4891-9E2C-21A439C816DD}" type="pres">
      <dgm:prSet presAssocID="{C99380EF-1944-4F81-A1AE-68B0B913A466}" presName="rootComposite" presStyleCnt="0"/>
      <dgm:spPr/>
    </dgm:pt>
    <dgm:pt modelId="{65ECB492-1B38-4DDF-A16B-0C68F833FA7D}" type="pres">
      <dgm:prSet presAssocID="{C99380EF-1944-4F81-A1AE-68B0B913A466}" presName="rootText" presStyleLbl="node4" presStyleIdx="6" presStyleCnt="7" custLinFactY="170819" custLinFactNeighborX="1743" custLinFactNeighborY="200000">
        <dgm:presLayoutVars>
          <dgm:chPref val="3"/>
        </dgm:presLayoutVars>
      </dgm:prSet>
      <dgm:spPr/>
    </dgm:pt>
    <dgm:pt modelId="{3432BC37-4542-4161-94AA-C2B3FEF8332E}" type="pres">
      <dgm:prSet presAssocID="{C99380EF-1944-4F81-A1AE-68B0B913A466}" presName="rootConnector" presStyleLbl="node4" presStyleIdx="6" presStyleCnt="7"/>
      <dgm:spPr/>
    </dgm:pt>
    <dgm:pt modelId="{A4B9B59D-F14F-456C-994B-0E63643D8B68}" type="pres">
      <dgm:prSet presAssocID="{C99380EF-1944-4F81-A1AE-68B0B913A466}" presName="hierChild4" presStyleCnt="0"/>
      <dgm:spPr/>
    </dgm:pt>
    <dgm:pt modelId="{A0A497DE-E2F9-4859-9F16-4B6EFA2B7C53}" type="pres">
      <dgm:prSet presAssocID="{C99380EF-1944-4F81-A1AE-68B0B913A466}" presName="hierChild5" presStyleCnt="0"/>
      <dgm:spPr/>
    </dgm:pt>
    <dgm:pt modelId="{48D1D19B-9B32-4DBB-B5B8-6B399D903FEC}" type="pres">
      <dgm:prSet presAssocID="{7C83BEA0-6D0B-4E04-B166-E5BE6F198460}" presName="hierChild5" presStyleCnt="0"/>
      <dgm:spPr/>
    </dgm:pt>
    <dgm:pt modelId="{1764CBC3-C13D-4DD0-8EFF-C23DA7A3494F}" type="pres">
      <dgm:prSet presAssocID="{D3F82661-7E40-46CD-A558-3D98948FAF6E}" presName="hierChild5" presStyleCnt="0"/>
      <dgm:spPr/>
    </dgm:pt>
    <dgm:pt modelId="{9A9D822C-D14F-4550-BF02-9F2979BCBB5D}" type="pres">
      <dgm:prSet presAssocID="{7DBAFD1F-CA10-469E-AE53-AA487EC4AEB3}" presName="hierChild5" presStyleCnt="0"/>
      <dgm:spPr/>
    </dgm:pt>
    <dgm:pt modelId="{7105ADA9-286D-4B5A-88B5-488232BC37D0}" type="pres">
      <dgm:prSet presAssocID="{EF698A61-32DC-43D9-90A4-8FCEA227AC09}" presName="hierChild3" presStyleCnt="0"/>
      <dgm:spPr/>
    </dgm:pt>
  </dgm:ptLst>
  <dgm:cxnLst>
    <dgm:cxn modelId="{B6720701-3AA8-449D-8B2E-D590A48836BA}" type="presOf" srcId="{FF06FA86-F1A2-4164-A056-5598A6454387}" destId="{2346D20A-F62D-471A-ADC0-DDA5B0075BCA}" srcOrd="1" destOrd="0" presId="urn:microsoft.com/office/officeart/2009/3/layout/HorizontalOrganizationChart"/>
    <dgm:cxn modelId="{B41CA413-04D5-494D-B584-B8C39428B4D7}" type="presOf" srcId="{484B585E-0167-4984-963F-E2F7F58D3D18}" destId="{7A66ABC7-8733-4918-A15C-FD7FBA1DCC30}" srcOrd="0" destOrd="0" presId="urn:microsoft.com/office/officeart/2009/3/layout/HorizontalOrganizationChart"/>
    <dgm:cxn modelId="{2619B517-7E2A-409E-8BC1-F41FB1B6B1CA}" type="presOf" srcId="{F81061FB-FA37-43F3-953C-D1702961FCB9}" destId="{D88C2C0B-0FD5-42A3-AEB0-1B9D1B26BE63}" srcOrd="0" destOrd="0" presId="urn:microsoft.com/office/officeart/2009/3/layout/HorizontalOrganizationChart"/>
    <dgm:cxn modelId="{5E9BC218-6A7F-4658-BFA8-8111BDDFA9F7}" type="presOf" srcId="{EE32D67A-B6EB-4E2D-A7A3-E42A93E4D9F9}" destId="{618190DD-68F0-4AD1-9869-DD9929CE8439}" srcOrd="0" destOrd="0" presId="urn:microsoft.com/office/officeart/2009/3/layout/HorizontalOrganizationChart"/>
    <dgm:cxn modelId="{CF772819-9D50-4A44-8A0B-A45D586314E6}" type="presOf" srcId="{E26C49B7-1484-4AF4-8126-1C556379A37D}" destId="{DAEE74C0-C0B3-4FDA-A079-09B16B1A503B}" srcOrd="0" destOrd="0" presId="urn:microsoft.com/office/officeart/2009/3/layout/HorizontalOrganizationChart"/>
    <dgm:cxn modelId="{CDD7A81E-DB0B-4418-9B5B-9A699DC36680}" srcId="{D3F82661-7E40-46CD-A558-3D98948FAF6E}" destId="{E26C49B7-1484-4AF4-8126-1C556379A37D}" srcOrd="1" destOrd="0" parTransId="{07ABE015-8BB3-4307-B311-7B0DE806ADBB}" sibTransId="{B14EC1A6-82D1-4964-95B7-BC22ACE4E08B}"/>
    <dgm:cxn modelId="{AD57222E-576C-4937-9803-BA98EEE9E87D}" type="presOf" srcId="{7DBAFD1F-CA10-469E-AE53-AA487EC4AEB3}" destId="{2AD2F80B-17DA-4D91-B81A-1A204BE16125}" srcOrd="0" destOrd="0" presId="urn:microsoft.com/office/officeart/2009/3/layout/HorizontalOrganizationChart"/>
    <dgm:cxn modelId="{7583F835-1B03-4A90-BE4E-FC74CA3F5A5C}" type="presOf" srcId="{9242F458-66A5-49A0-B3FC-CE15D33F33C0}" destId="{04E2A6DE-E585-4283-BB31-068864691F6E}" srcOrd="0" destOrd="0" presId="urn:microsoft.com/office/officeart/2009/3/layout/HorizontalOrganizationChart"/>
    <dgm:cxn modelId="{0ED01437-75D6-4E6B-8D39-FC6B3546CA43}" type="presOf" srcId="{E26C49B7-1484-4AF4-8126-1C556379A37D}" destId="{9CA8CC5A-E56B-443D-9497-8B6CD8033417}" srcOrd="1" destOrd="0" presId="urn:microsoft.com/office/officeart/2009/3/layout/HorizontalOrganizationChart"/>
    <dgm:cxn modelId="{7C81D638-DD5B-42D6-B4EF-DE2437CCC232}" srcId="{D3F82661-7E40-46CD-A558-3D98948FAF6E}" destId="{FF06FA86-F1A2-4164-A056-5598A6454387}" srcOrd="0" destOrd="0" parTransId="{EE32D67A-B6EB-4E2D-A7A3-E42A93E4D9F9}" sibTransId="{B2F89FC2-21FD-41B2-95C8-E6B6BF9A96EC}"/>
    <dgm:cxn modelId="{DAE9483F-FBAA-4BC2-9C08-17302856DDD7}" type="presOf" srcId="{0BEB06F4-CF72-46EB-9B11-C4A76093AAF5}" destId="{E6E3EEE8-00D3-48F9-87E9-98C68BB0599E}" srcOrd="0" destOrd="0" presId="urn:microsoft.com/office/officeart/2009/3/layout/HorizontalOrganizationChart"/>
    <dgm:cxn modelId="{74694C5E-BF3A-44FE-8D73-D5C7A6158A67}" type="presOf" srcId="{FF06FA86-F1A2-4164-A056-5598A6454387}" destId="{ED20ACB0-674D-49E5-A0C6-E53156C92BE7}" srcOrd="0" destOrd="0" presId="urn:microsoft.com/office/officeart/2009/3/layout/HorizontalOrganizationChart"/>
    <dgm:cxn modelId="{FCB1C363-7017-4CB1-B281-49C54B4C9DA2}" type="presOf" srcId="{D3F82661-7E40-46CD-A558-3D98948FAF6E}" destId="{1C29E704-4099-4018-9395-A18D10A46468}" srcOrd="0" destOrd="0" presId="urn:microsoft.com/office/officeart/2009/3/layout/HorizontalOrganizationChart"/>
    <dgm:cxn modelId="{080B4F65-3ECA-40AC-8323-29F25F81D569}" type="presOf" srcId="{7C83BEA0-6D0B-4E04-B166-E5BE6F198460}" destId="{D949A0B6-57CD-44E8-9FA5-B4CB4F9877AD}" srcOrd="1" destOrd="0" presId="urn:microsoft.com/office/officeart/2009/3/layout/HorizontalOrganizationChart"/>
    <dgm:cxn modelId="{1781076C-DC2D-4E09-8524-E7FCD325CDA8}" srcId="{D3F82661-7E40-46CD-A558-3D98948FAF6E}" destId="{7C83BEA0-6D0B-4E04-B166-E5BE6F198460}" srcOrd="2" destOrd="0" parTransId="{9242F458-66A5-49A0-B3FC-CE15D33F33C0}" sibTransId="{F9843FD4-EFA2-4941-94F6-2532774AE795}"/>
    <dgm:cxn modelId="{C6A79574-630A-45D5-84D5-FBDB305415F7}" type="presOf" srcId="{EF698A61-32DC-43D9-90A4-8FCEA227AC09}" destId="{099FCAD8-2CDA-44A7-842B-0658121546A5}" srcOrd="1" destOrd="0" presId="urn:microsoft.com/office/officeart/2009/3/layout/HorizontalOrganizationChart"/>
    <dgm:cxn modelId="{72881F56-3EBA-4250-9DDA-536CCD276F0A}" srcId="{EF698A61-32DC-43D9-90A4-8FCEA227AC09}" destId="{7DBAFD1F-CA10-469E-AE53-AA487EC4AEB3}" srcOrd="0" destOrd="0" parTransId="{F81061FB-FA37-43F3-953C-D1702961FCB9}" sibTransId="{679DECA5-075F-46DB-BBA1-1E9AA23930EB}"/>
    <dgm:cxn modelId="{1FE63058-CFEE-434A-BFFA-C8B417D22D75}" type="presOf" srcId="{C8E14682-9CFD-4751-9547-7B51287101FF}" destId="{E316B1DF-40FD-41A8-BBC1-4607656AE204}" srcOrd="1" destOrd="0" presId="urn:microsoft.com/office/officeart/2009/3/layout/HorizontalOrganizationChart"/>
    <dgm:cxn modelId="{00FD807C-F6FE-4EDA-8786-5A8443F31602}" srcId="{7C83BEA0-6D0B-4E04-B166-E5BE6F198460}" destId="{C99380EF-1944-4F81-A1AE-68B0B913A466}" srcOrd="0" destOrd="0" parTransId="{484B585E-0167-4984-963F-E2F7F58D3D18}" sibTransId="{B69ACBC7-FE9F-4FFA-8805-C443DB394B2C}"/>
    <dgm:cxn modelId="{09E19E83-C572-4405-A23B-571A9EE87FDF}" type="presOf" srcId="{D3F82661-7E40-46CD-A558-3D98948FAF6E}" destId="{50D92B83-E6E7-4A7F-8DC0-F1BC680F193D}" srcOrd="1" destOrd="0" presId="urn:microsoft.com/office/officeart/2009/3/layout/HorizontalOrganizationChart"/>
    <dgm:cxn modelId="{A84F7384-2979-44E7-AC3F-575E52B59EA7}" type="presOf" srcId="{1A669DE0-39A3-44AA-8911-217BFAF45DFD}" destId="{B9F1EECC-7E2F-4AC6-9319-8FAF824BD2E6}" srcOrd="0" destOrd="0" presId="urn:microsoft.com/office/officeart/2009/3/layout/HorizontalOrganizationChart"/>
    <dgm:cxn modelId="{9CE90F86-C2AD-4025-A827-E7A53C29CF7F}" srcId="{FF06FA86-F1A2-4164-A056-5598A6454387}" destId="{C8E14682-9CFD-4751-9547-7B51287101FF}" srcOrd="0" destOrd="0" parTransId="{0BEB06F4-CF72-46EB-9B11-C4A76093AAF5}" sibTransId="{C30FAC59-7C86-4CF4-9843-E16938727D77}"/>
    <dgm:cxn modelId="{2A0FB192-E4F1-4A09-A868-A0B3702C9E52}" type="presOf" srcId="{C99380EF-1944-4F81-A1AE-68B0B913A466}" destId="{65ECB492-1B38-4DDF-A16B-0C68F833FA7D}" srcOrd="0" destOrd="0" presId="urn:microsoft.com/office/officeart/2009/3/layout/HorizontalOrganizationChart"/>
    <dgm:cxn modelId="{A458E298-72E0-4BB5-AE6B-544D0F8D3F6A}" type="presOf" srcId="{C8E14682-9CFD-4751-9547-7B51287101FF}" destId="{F019760B-C213-4EC7-B7D5-80B1FBC90C0D}" srcOrd="0" destOrd="0" presId="urn:microsoft.com/office/officeart/2009/3/layout/HorizontalOrganizationChart"/>
    <dgm:cxn modelId="{B8D75F9B-42D5-47A3-8751-8A852C795E44}" type="presOf" srcId="{203B8412-8227-4D8D-B8CE-607CEC5CAA6A}" destId="{FF00DB6E-594A-45B2-BD73-F1E67D00CAF0}" srcOrd="0" destOrd="0" presId="urn:microsoft.com/office/officeart/2009/3/layout/HorizontalOrganizationChart"/>
    <dgm:cxn modelId="{CDAA8AB2-897D-47E6-9D7F-5815AC773BFC}" type="presOf" srcId="{7DE9DA0D-F9CC-4038-BB27-0E023AF634DB}" destId="{ED7F3B09-3EC9-46D5-9715-4B391C23BEF7}" srcOrd="0" destOrd="0" presId="urn:microsoft.com/office/officeart/2009/3/layout/HorizontalOrganizationChart"/>
    <dgm:cxn modelId="{67B8CDB2-B6D2-49FE-A86F-3094E3176575}" srcId="{E26C49B7-1484-4AF4-8126-1C556379A37D}" destId="{968544D0-244E-4696-A5B5-96E9DF01C993}" srcOrd="0" destOrd="0" parTransId="{097F38D5-B1BB-419D-AB07-257D81147E46}" sibTransId="{62C6B14F-DC75-4120-96A1-75C419D060FB}"/>
    <dgm:cxn modelId="{BC2B7CB7-7C12-448C-B9B1-28B19774CD67}" type="presOf" srcId="{7C83BEA0-6D0B-4E04-B166-E5BE6F198460}" destId="{46AEFDD0-9A4C-4DE9-8D43-DB1126C2E9BD}" srcOrd="0" destOrd="0" presId="urn:microsoft.com/office/officeart/2009/3/layout/HorizontalOrganizationChart"/>
    <dgm:cxn modelId="{2A50BAC6-4281-41A2-BFDD-E9E9AE4FB491}" srcId="{203B8412-8227-4D8D-B8CE-607CEC5CAA6A}" destId="{EF698A61-32DC-43D9-90A4-8FCEA227AC09}" srcOrd="0" destOrd="0" parTransId="{D3DC52C6-AC77-4F61-976B-F122D838E308}" sibTransId="{F8A98EAD-6ABC-4849-B53D-0FD4083DE3F6}"/>
    <dgm:cxn modelId="{B2A8CEDF-C3BF-40DF-A3D1-17A5FC8B9560}" srcId="{7DBAFD1F-CA10-469E-AE53-AA487EC4AEB3}" destId="{D3F82661-7E40-46CD-A558-3D98948FAF6E}" srcOrd="0" destOrd="0" parTransId="{15F162EF-5C1A-4B2F-BFD6-FE1DC139A2FB}" sibTransId="{A7B47E64-3809-43E0-ADED-9140CB1E9168}"/>
    <dgm:cxn modelId="{D8F9D1DF-8E4D-464D-B9E3-8AB6834CBF6F}" type="presOf" srcId="{097F38D5-B1BB-419D-AB07-257D81147E46}" destId="{DBA9F53B-6CD3-42FA-BF33-09FED5E1FE1E}" srcOrd="0" destOrd="0" presId="urn:microsoft.com/office/officeart/2009/3/layout/HorizontalOrganizationChart"/>
    <dgm:cxn modelId="{D06308E2-8A35-416A-8D26-0EC02AB502AD}" type="presOf" srcId="{968544D0-244E-4696-A5B5-96E9DF01C993}" destId="{EE479BC0-2EF2-4BF3-BC51-A1561845F87D}" srcOrd="1" destOrd="0" presId="urn:microsoft.com/office/officeart/2009/3/layout/HorizontalOrganizationChart"/>
    <dgm:cxn modelId="{F18C9CE2-A43A-4699-9CDE-88A9AF41AA27}" type="presOf" srcId="{07ABE015-8BB3-4307-B311-7B0DE806ADBB}" destId="{038BF289-D9B8-4B6A-917D-25C098EDCD0F}" srcOrd="0" destOrd="0" presId="urn:microsoft.com/office/officeart/2009/3/layout/HorizontalOrganizationChart"/>
    <dgm:cxn modelId="{C42459E5-A78F-48EF-8E5C-FC17858F7AC2}" type="presOf" srcId="{EF698A61-32DC-43D9-90A4-8FCEA227AC09}" destId="{6C14D0E0-4668-4A88-A9C8-2442B7057C5C}" srcOrd="0" destOrd="0" presId="urn:microsoft.com/office/officeart/2009/3/layout/HorizontalOrganizationChart"/>
    <dgm:cxn modelId="{B8F0B2E5-11AE-4FB8-B878-E278FE014B4D}" srcId="{FF06FA86-F1A2-4164-A056-5598A6454387}" destId="{7DE9DA0D-F9CC-4038-BB27-0E023AF634DB}" srcOrd="1" destOrd="0" parTransId="{1A669DE0-39A3-44AA-8911-217BFAF45DFD}" sibTransId="{9224B6AA-EB19-496A-9DBF-4727F540BA66}"/>
    <dgm:cxn modelId="{760C62EF-1FF7-4096-8B91-D8742454EA5C}" type="presOf" srcId="{15F162EF-5C1A-4B2F-BFD6-FE1DC139A2FB}" destId="{7D0BABB6-DD61-43BA-977D-C32E32D317DF}" srcOrd="0" destOrd="0" presId="urn:microsoft.com/office/officeart/2009/3/layout/HorizontalOrganizationChart"/>
    <dgm:cxn modelId="{70CC72F4-3EB1-4905-B72B-54C790CFC439}" type="presOf" srcId="{7DE9DA0D-F9CC-4038-BB27-0E023AF634DB}" destId="{A380F725-7909-43B7-BE27-DD453C90A7B7}" srcOrd="1" destOrd="0" presId="urn:microsoft.com/office/officeart/2009/3/layout/HorizontalOrganizationChart"/>
    <dgm:cxn modelId="{9AFE8EF4-43D4-40E9-B1E9-D411FD965BC0}" type="presOf" srcId="{7DBAFD1F-CA10-469E-AE53-AA487EC4AEB3}" destId="{722C626D-2DF2-4248-B634-1F8B3633F316}" srcOrd="1" destOrd="0" presId="urn:microsoft.com/office/officeart/2009/3/layout/HorizontalOrganizationChart"/>
    <dgm:cxn modelId="{67085DF8-89BA-4BF8-A81B-C7BBE70C4CC1}" type="presOf" srcId="{C99380EF-1944-4F81-A1AE-68B0B913A466}" destId="{3432BC37-4542-4161-94AA-C2B3FEF8332E}" srcOrd="1" destOrd="0" presId="urn:microsoft.com/office/officeart/2009/3/layout/HorizontalOrganizationChart"/>
    <dgm:cxn modelId="{01A300FD-C572-4186-98EA-D121B1D589A1}" type="presOf" srcId="{968544D0-244E-4696-A5B5-96E9DF01C993}" destId="{4BA0841C-4A3F-437A-9D32-295E7FA786DE}" srcOrd="0" destOrd="0" presId="urn:microsoft.com/office/officeart/2009/3/layout/HorizontalOrganizationChart"/>
    <dgm:cxn modelId="{C44BDC64-9F4C-4576-8ACC-8EC7E9C2EEEF}" type="presParOf" srcId="{FF00DB6E-594A-45B2-BD73-F1E67D00CAF0}" destId="{B1C37D47-7FE6-48D8-89A2-D968B29BBF94}" srcOrd="0" destOrd="0" presId="urn:microsoft.com/office/officeart/2009/3/layout/HorizontalOrganizationChart"/>
    <dgm:cxn modelId="{8918A18F-7C20-4511-891C-F4BEF07A1762}" type="presParOf" srcId="{B1C37D47-7FE6-48D8-89A2-D968B29BBF94}" destId="{752DF517-5510-4C94-BA82-5A56D6776749}" srcOrd="0" destOrd="0" presId="urn:microsoft.com/office/officeart/2009/3/layout/HorizontalOrganizationChart"/>
    <dgm:cxn modelId="{E2B54C98-FF85-4522-ABE6-3783AFF31EF9}" type="presParOf" srcId="{752DF517-5510-4C94-BA82-5A56D6776749}" destId="{6C14D0E0-4668-4A88-A9C8-2442B7057C5C}" srcOrd="0" destOrd="0" presId="urn:microsoft.com/office/officeart/2009/3/layout/HorizontalOrganizationChart"/>
    <dgm:cxn modelId="{B765503F-6EE4-4F40-8DED-EC44351EED7F}" type="presParOf" srcId="{752DF517-5510-4C94-BA82-5A56D6776749}" destId="{099FCAD8-2CDA-44A7-842B-0658121546A5}" srcOrd="1" destOrd="0" presId="urn:microsoft.com/office/officeart/2009/3/layout/HorizontalOrganizationChart"/>
    <dgm:cxn modelId="{E19DDD9C-CEC9-4F8E-91BD-2BA9F8620E46}" type="presParOf" srcId="{B1C37D47-7FE6-48D8-89A2-D968B29BBF94}" destId="{F3AC8F2B-3FA9-49EE-9C42-9CD8833F97E7}" srcOrd="1" destOrd="0" presId="urn:microsoft.com/office/officeart/2009/3/layout/HorizontalOrganizationChart"/>
    <dgm:cxn modelId="{DBEC5987-E59E-4FDD-A6D4-9A706C271FA4}" type="presParOf" srcId="{F3AC8F2B-3FA9-49EE-9C42-9CD8833F97E7}" destId="{D88C2C0B-0FD5-42A3-AEB0-1B9D1B26BE63}" srcOrd="0" destOrd="0" presId="urn:microsoft.com/office/officeart/2009/3/layout/HorizontalOrganizationChart"/>
    <dgm:cxn modelId="{422E71F2-0A61-46EA-B686-967255476A24}" type="presParOf" srcId="{F3AC8F2B-3FA9-49EE-9C42-9CD8833F97E7}" destId="{649C9F4B-C377-400F-890A-586AD81BA290}" srcOrd="1" destOrd="0" presId="urn:microsoft.com/office/officeart/2009/3/layout/HorizontalOrganizationChart"/>
    <dgm:cxn modelId="{4A26FFD3-8D26-4674-9DFA-1A29B4A78937}" type="presParOf" srcId="{649C9F4B-C377-400F-890A-586AD81BA290}" destId="{F2B012E9-404F-4393-BEDB-4AF4E363E277}" srcOrd="0" destOrd="0" presId="urn:microsoft.com/office/officeart/2009/3/layout/HorizontalOrganizationChart"/>
    <dgm:cxn modelId="{988001EC-BD26-4488-BFF3-B31A02E84C63}" type="presParOf" srcId="{F2B012E9-404F-4393-BEDB-4AF4E363E277}" destId="{2AD2F80B-17DA-4D91-B81A-1A204BE16125}" srcOrd="0" destOrd="0" presId="urn:microsoft.com/office/officeart/2009/3/layout/HorizontalOrganizationChart"/>
    <dgm:cxn modelId="{56F34470-3E73-4B97-9D77-85523D607C3E}" type="presParOf" srcId="{F2B012E9-404F-4393-BEDB-4AF4E363E277}" destId="{722C626D-2DF2-4248-B634-1F8B3633F316}" srcOrd="1" destOrd="0" presId="urn:microsoft.com/office/officeart/2009/3/layout/HorizontalOrganizationChart"/>
    <dgm:cxn modelId="{DF22D18F-D1E4-48A1-9A1D-225937E9A13D}" type="presParOf" srcId="{649C9F4B-C377-400F-890A-586AD81BA290}" destId="{44C014E8-2036-4A86-81DC-6D8BDC54A957}" srcOrd="1" destOrd="0" presId="urn:microsoft.com/office/officeart/2009/3/layout/HorizontalOrganizationChart"/>
    <dgm:cxn modelId="{DE4C0B1D-4756-40BC-8D0C-D161C7E1FC7A}" type="presParOf" srcId="{44C014E8-2036-4A86-81DC-6D8BDC54A957}" destId="{7D0BABB6-DD61-43BA-977D-C32E32D317DF}" srcOrd="0" destOrd="0" presId="urn:microsoft.com/office/officeart/2009/3/layout/HorizontalOrganizationChart"/>
    <dgm:cxn modelId="{EA7B1B43-1EF5-4F08-AC44-C1D12B83D50F}" type="presParOf" srcId="{44C014E8-2036-4A86-81DC-6D8BDC54A957}" destId="{148386CC-B20B-438A-ABDD-8F0D11C166EF}" srcOrd="1" destOrd="0" presId="urn:microsoft.com/office/officeart/2009/3/layout/HorizontalOrganizationChart"/>
    <dgm:cxn modelId="{D5D79A4D-DAC2-4953-A23B-1324148A550C}" type="presParOf" srcId="{148386CC-B20B-438A-ABDD-8F0D11C166EF}" destId="{96A85098-CB8C-4ABA-802E-956E00D938F9}" srcOrd="0" destOrd="0" presId="urn:microsoft.com/office/officeart/2009/3/layout/HorizontalOrganizationChart"/>
    <dgm:cxn modelId="{16DB5C1B-4061-4FC4-9B75-DF508D9522DE}" type="presParOf" srcId="{96A85098-CB8C-4ABA-802E-956E00D938F9}" destId="{1C29E704-4099-4018-9395-A18D10A46468}" srcOrd="0" destOrd="0" presId="urn:microsoft.com/office/officeart/2009/3/layout/HorizontalOrganizationChart"/>
    <dgm:cxn modelId="{EDB736D6-5E76-46F4-A613-433987AAB394}" type="presParOf" srcId="{96A85098-CB8C-4ABA-802E-956E00D938F9}" destId="{50D92B83-E6E7-4A7F-8DC0-F1BC680F193D}" srcOrd="1" destOrd="0" presId="urn:microsoft.com/office/officeart/2009/3/layout/HorizontalOrganizationChart"/>
    <dgm:cxn modelId="{CFD06305-EBA4-48D5-9DB6-C5DEC2288EEB}" type="presParOf" srcId="{148386CC-B20B-438A-ABDD-8F0D11C166EF}" destId="{C24A6E18-927F-451B-8DCB-444D47A80816}" srcOrd="1" destOrd="0" presId="urn:microsoft.com/office/officeart/2009/3/layout/HorizontalOrganizationChart"/>
    <dgm:cxn modelId="{D5A0751A-6292-4CC4-8B54-06D81C6042DA}" type="presParOf" srcId="{C24A6E18-927F-451B-8DCB-444D47A80816}" destId="{618190DD-68F0-4AD1-9869-DD9929CE8439}" srcOrd="0" destOrd="0" presId="urn:microsoft.com/office/officeart/2009/3/layout/HorizontalOrganizationChart"/>
    <dgm:cxn modelId="{6C8BBDD2-93A6-4239-8200-836CCF4AA08E}" type="presParOf" srcId="{C24A6E18-927F-451B-8DCB-444D47A80816}" destId="{103707E8-8833-4DCA-AC89-551BE698C620}" srcOrd="1" destOrd="0" presId="urn:microsoft.com/office/officeart/2009/3/layout/HorizontalOrganizationChart"/>
    <dgm:cxn modelId="{F63857A2-1F6A-48A0-9B76-9474DA979657}" type="presParOf" srcId="{103707E8-8833-4DCA-AC89-551BE698C620}" destId="{F06AA9B0-747A-48AB-970D-922A17F8A9CA}" srcOrd="0" destOrd="0" presId="urn:microsoft.com/office/officeart/2009/3/layout/HorizontalOrganizationChart"/>
    <dgm:cxn modelId="{7E4709BA-9EEA-4077-8527-C293A48482FC}" type="presParOf" srcId="{F06AA9B0-747A-48AB-970D-922A17F8A9CA}" destId="{ED20ACB0-674D-49E5-A0C6-E53156C92BE7}" srcOrd="0" destOrd="0" presId="urn:microsoft.com/office/officeart/2009/3/layout/HorizontalOrganizationChart"/>
    <dgm:cxn modelId="{5B9043F2-B5F9-4596-A70F-452FA845E7EA}" type="presParOf" srcId="{F06AA9B0-747A-48AB-970D-922A17F8A9CA}" destId="{2346D20A-F62D-471A-ADC0-DDA5B0075BCA}" srcOrd="1" destOrd="0" presId="urn:microsoft.com/office/officeart/2009/3/layout/HorizontalOrganizationChart"/>
    <dgm:cxn modelId="{7A5D2D88-F06D-4281-A9FA-550489687A4D}" type="presParOf" srcId="{103707E8-8833-4DCA-AC89-551BE698C620}" destId="{F5598998-8AB6-4513-B6A6-C783283BAC9B}" srcOrd="1" destOrd="0" presId="urn:microsoft.com/office/officeart/2009/3/layout/HorizontalOrganizationChart"/>
    <dgm:cxn modelId="{A9A8AE67-A02A-4D11-B15C-572DF15A7F2F}" type="presParOf" srcId="{F5598998-8AB6-4513-B6A6-C783283BAC9B}" destId="{E6E3EEE8-00D3-48F9-87E9-98C68BB0599E}" srcOrd="0" destOrd="0" presId="urn:microsoft.com/office/officeart/2009/3/layout/HorizontalOrganizationChart"/>
    <dgm:cxn modelId="{2ECEAAC1-39FD-407A-9525-61B2A5D767E8}" type="presParOf" srcId="{F5598998-8AB6-4513-B6A6-C783283BAC9B}" destId="{FDA6A187-F827-4711-A642-6D4BFE928172}" srcOrd="1" destOrd="0" presId="urn:microsoft.com/office/officeart/2009/3/layout/HorizontalOrganizationChart"/>
    <dgm:cxn modelId="{A9909497-305C-4EDE-8041-94F262BBD96A}" type="presParOf" srcId="{FDA6A187-F827-4711-A642-6D4BFE928172}" destId="{ECEE6B34-4DAF-4159-9BBF-DEFAF0CA5E4E}" srcOrd="0" destOrd="0" presId="urn:microsoft.com/office/officeart/2009/3/layout/HorizontalOrganizationChart"/>
    <dgm:cxn modelId="{BED4856C-0D4D-4E6E-9FC3-865A3C970711}" type="presParOf" srcId="{ECEE6B34-4DAF-4159-9BBF-DEFAF0CA5E4E}" destId="{F019760B-C213-4EC7-B7D5-80B1FBC90C0D}" srcOrd="0" destOrd="0" presId="urn:microsoft.com/office/officeart/2009/3/layout/HorizontalOrganizationChart"/>
    <dgm:cxn modelId="{125ACC9C-2DDD-4A5B-99E6-E37EB73CD3A6}" type="presParOf" srcId="{ECEE6B34-4DAF-4159-9BBF-DEFAF0CA5E4E}" destId="{E316B1DF-40FD-41A8-BBC1-4607656AE204}" srcOrd="1" destOrd="0" presId="urn:microsoft.com/office/officeart/2009/3/layout/HorizontalOrganizationChart"/>
    <dgm:cxn modelId="{F0713475-4B8F-4EA0-AA36-878774EB5D4A}" type="presParOf" srcId="{FDA6A187-F827-4711-A642-6D4BFE928172}" destId="{838DA558-A327-46FD-BA35-CFA43B5F6B56}" srcOrd="1" destOrd="0" presId="urn:microsoft.com/office/officeart/2009/3/layout/HorizontalOrganizationChart"/>
    <dgm:cxn modelId="{4FF83B2F-CD89-4C1F-BFED-15E17654C821}" type="presParOf" srcId="{FDA6A187-F827-4711-A642-6D4BFE928172}" destId="{118B3927-D6F5-4B4F-A852-051EA0F5D7F5}" srcOrd="2" destOrd="0" presId="urn:microsoft.com/office/officeart/2009/3/layout/HorizontalOrganizationChart"/>
    <dgm:cxn modelId="{8CC457F9-0287-4DB2-87FD-2B1988D71C7A}" type="presParOf" srcId="{F5598998-8AB6-4513-B6A6-C783283BAC9B}" destId="{B9F1EECC-7E2F-4AC6-9319-8FAF824BD2E6}" srcOrd="2" destOrd="0" presId="urn:microsoft.com/office/officeart/2009/3/layout/HorizontalOrganizationChart"/>
    <dgm:cxn modelId="{1C5A5212-5861-46DE-A1B5-130CA0D4AA39}" type="presParOf" srcId="{F5598998-8AB6-4513-B6A6-C783283BAC9B}" destId="{1897BB95-AF8E-45AA-B3A6-5334E56DDA8A}" srcOrd="3" destOrd="0" presId="urn:microsoft.com/office/officeart/2009/3/layout/HorizontalOrganizationChart"/>
    <dgm:cxn modelId="{F1A17536-5564-4AEC-AFA7-6D6E8A69EFB5}" type="presParOf" srcId="{1897BB95-AF8E-45AA-B3A6-5334E56DDA8A}" destId="{AE7C5BBC-63FB-44C7-9550-5B091E467F2B}" srcOrd="0" destOrd="0" presId="urn:microsoft.com/office/officeart/2009/3/layout/HorizontalOrganizationChart"/>
    <dgm:cxn modelId="{9435B8A1-6A25-4845-B40E-C4378CDAD506}" type="presParOf" srcId="{AE7C5BBC-63FB-44C7-9550-5B091E467F2B}" destId="{ED7F3B09-3EC9-46D5-9715-4B391C23BEF7}" srcOrd="0" destOrd="0" presId="urn:microsoft.com/office/officeart/2009/3/layout/HorizontalOrganizationChart"/>
    <dgm:cxn modelId="{2FC0B594-3132-49D8-9C72-CD1494605D64}" type="presParOf" srcId="{AE7C5BBC-63FB-44C7-9550-5B091E467F2B}" destId="{A380F725-7909-43B7-BE27-DD453C90A7B7}" srcOrd="1" destOrd="0" presId="urn:microsoft.com/office/officeart/2009/3/layout/HorizontalOrganizationChart"/>
    <dgm:cxn modelId="{6A319BAB-4131-4F1E-83C2-3C1AFDC6A864}" type="presParOf" srcId="{1897BB95-AF8E-45AA-B3A6-5334E56DDA8A}" destId="{E6807CF7-ECB9-479F-B184-3E1B2885DE6B}" srcOrd="1" destOrd="0" presId="urn:microsoft.com/office/officeart/2009/3/layout/HorizontalOrganizationChart"/>
    <dgm:cxn modelId="{207CB690-09E5-406A-9046-3F5C04382F93}" type="presParOf" srcId="{1897BB95-AF8E-45AA-B3A6-5334E56DDA8A}" destId="{8692E4E6-3F67-40F4-AB61-A9DCE225A2C3}" srcOrd="2" destOrd="0" presId="urn:microsoft.com/office/officeart/2009/3/layout/HorizontalOrganizationChart"/>
    <dgm:cxn modelId="{C1BB7A0D-D03F-4C92-B080-6DCF7A03455C}" type="presParOf" srcId="{103707E8-8833-4DCA-AC89-551BE698C620}" destId="{FC9B7D15-EA84-4AC7-BC8B-09E06893107B}" srcOrd="2" destOrd="0" presId="urn:microsoft.com/office/officeart/2009/3/layout/HorizontalOrganizationChart"/>
    <dgm:cxn modelId="{3E13515B-FE6A-4806-8937-3315AEA08353}" type="presParOf" srcId="{C24A6E18-927F-451B-8DCB-444D47A80816}" destId="{038BF289-D9B8-4B6A-917D-25C098EDCD0F}" srcOrd="2" destOrd="0" presId="urn:microsoft.com/office/officeart/2009/3/layout/HorizontalOrganizationChart"/>
    <dgm:cxn modelId="{3E6A1DB8-DAA7-4077-A436-2158340D52B8}" type="presParOf" srcId="{C24A6E18-927F-451B-8DCB-444D47A80816}" destId="{1E182EB5-3C12-470B-A940-8C5D760519B6}" srcOrd="3" destOrd="0" presId="urn:microsoft.com/office/officeart/2009/3/layout/HorizontalOrganizationChart"/>
    <dgm:cxn modelId="{8EE0C04C-4D18-4E95-9D56-599BE3365888}" type="presParOf" srcId="{1E182EB5-3C12-470B-A940-8C5D760519B6}" destId="{48126EB5-A91D-4BDF-8002-BBFB66247BC7}" srcOrd="0" destOrd="0" presId="urn:microsoft.com/office/officeart/2009/3/layout/HorizontalOrganizationChart"/>
    <dgm:cxn modelId="{B4271152-67CC-4156-89AE-7A189FC9DFF7}" type="presParOf" srcId="{48126EB5-A91D-4BDF-8002-BBFB66247BC7}" destId="{DAEE74C0-C0B3-4FDA-A079-09B16B1A503B}" srcOrd="0" destOrd="0" presId="urn:microsoft.com/office/officeart/2009/3/layout/HorizontalOrganizationChart"/>
    <dgm:cxn modelId="{BEB049C5-B009-439F-A94F-C566F5FDB80E}" type="presParOf" srcId="{48126EB5-A91D-4BDF-8002-BBFB66247BC7}" destId="{9CA8CC5A-E56B-443D-9497-8B6CD8033417}" srcOrd="1" destOrd="0" presId="urn:microsoft.com/office/officeart/2009/3/layout/HorizontalOrganizationChart"/>
    <dgm:cxn modelId="{807FF80E-DB6D-4DD5-AAB0-273D66C71B77}" type="presParOf" srcId="{1E182EB5-3C12-470B-A940-8C5D760519B6}" destId="{60F75956-2BF6-4481-A805-B9B3BF806E0A}" srcOrd="1" destOrd="0" presId="urn:microsoft.com/office/officeart/2009/3/layout/HorizontalOrganizationChart"/>
    <dgm:cxn modelId="{1C9E2D9A-A5EC-473E-A018-F48DB2180185}" type="presParOf" srcId="{60F75956-2BF6-4481-A805-B9B3BF806E0A}" destId="{DBA9F53B-6CD3-42FA-BF33-09FED5E1FE1E}" srcOrd="0" destOrd="0" presId="urn:microsoft.com/office/officeart/2009/3/layout/HorizontalOrganizationChart"/>
    <dgm:cxn modelId="{12FA34A7-20C5-4FC7-ADB8-6A1D9E499D72}" type="presParOf" srcId="{60F75956-2BF6-4481-A805-B9B3BF806E0A}" destId="{3858D163-2D7B-48F0-BB55-66BFBCD0FC15}" srcOrd="1" destOrd="0" presId="urn:microsoft.com/office/officeart/2009/3/layout/HorizontalOrganizationChart"/>
    <dgm:cxn modelId="{4AAA8C7A-0BE0-405B-AFE5-1190BD70D6C9}" type="presParOf" srcId="{3858D163-2D7B-48F0-BB55-66BFBCD0FC15}" destId="{58A3C486-328E-4BE9-B75B-6171162E2E1B}" srcOrd="0" destOrd="0" presId="urn:microsoft.com/office/officeart/2009/3/layout/HorizontalOrganizationChart"/>
    <dgm:cxn modelId="{490ED7C9-B60E-4ADB-82A2-64EE10C63219}" type="presParOf" srcId="{58A3C486-328E-4BE9-B75B-6171162E2E1B}" destId="{4BA0841C-4A3F-437A-9D32-295E7FA786DE}" srcOrd="0" destOrd="0" presId="urn:microsoft.com/office/officeart/2009/3/layout/HorizontalOrganizationChart"/>
    <dgm:cxn modelId="{2B36C340-B4EB-4BA1-B0B2-2F35A302CD99}" type="presParOf" srcId="{58A3C486-328E-4BE9-B75B-6171162E2E1B}" destId="{EE479BC0-2EF2-4BF3-BC51-A1561845F87D}" srcOrd="1" destOrd="0" presId="urn:microsoft.com/office/officeart/2009/3/layout/HorizontalOrganizationChart"/>
    <dgm:cxn modelId="{03C0A9B9-CB3F-4E00-AC8F-6E9153F69BA8}" type="presParOf" srcId="{3858D163-2D7B-48F0-BB55-66BFBCD0FC15}" destId="{02603ED0-89AC-4997-8D07-25EF2D4282B3}" srcOrd="1" destOrd="0" presId="urn:microsoft.com/office/officeart/2009/3/layout/HorizontalOrganizationChart"/>
    <dgm:cxn modelId="{69FC1848-3903-49AF-BC5A-528EBB660F2F}" type="presParOf" srcId="{3858D163-2D7B-48F0-BB55-66BFBCD0FC15}" destId="{31B4DC99-81C9-4433-B916-CB47062A81B3}" srcOrd="2" destOrd="0" presId="urn:microsoft.com/office/officeart/2009/3/layout/HorizontalOrganizationChart"/>
    <dgm:cxn modelId="{288275AA-E853-4A89-BE21-3B44FD7A23AC}" type="presParOf" srcId="{1E182EB5-3C12-470B-A940-8C5D760519B6}" destId="{B15B8EF9-18C7-43DE-80DA-78BAC016E779}" srcOrd="2" destOrd="0" presId="urn:microsoft.com/office/officeart/2009/3/layout/HorizontalOrganizationChart"/>
    <dgm:cxn modelId="{B378EB2B-A8CA-40CC-AEDB-76361BC3C670}" type="presParOf" srcId="{C24A6E18-927F-451B-8DCB-444D47A80816}" destId="{04E2A6DE-E585-4283-BB31-068864691F6E}" srcOrd="4" destOrd="0" presId="urn:microsoft.com/office/officeart/2009/3/layout/HorizontalOrganizationChart"/>
    <dgm:cxn modelId="{965FE361-88E7-4544-A6D2-B600CBCB284C}" type="presParOf" srcId="{C24A6E18-927F-451B-8DCB-444D47A80816}" destId="{B5FA3961-C4E3-42A7-B039-DD79854C4D07}" srcOrd="5" destOrd="0" presId="urn:microsoft.com/office/officeart/2009/3/layout/HorizontalOrganizationChart"/>
    <dgm:cxn modelId="{AC1E1B03-8021-4FB9-AE61-64F47D7A41D1}" type="presParOf" srcId="{B5FA3961-C4E3-42A7-B039-DD79854C4D07}" destId="{22B34E90-91DE-4087-9C04-6F216169FE81}" srcOrd="0" destOrd="0" presId="urn:microsoft.com/office/officeart/2009/3/layout/HorizontalOrganizationChart"/>
    <dgm:cxn modelId="{A747FB26-7EE0-43CB-8208-BD5F6E0AED79}" type="presParOf" srcId="{22B34E90-91DE-4087-9C04-6F216169FE81}" destId="{46AEFDD0-9A4C-4DE9-8D43-DB1126C2E9BD}" srcOrd="0" destOrd="0" presId="urn:microsoft.com/office/officeart/2009/3/layout/HorizontalOrganizationChart"/>
    <dgm:cxn modelId="{A4945E75-DA63-4C32-8368-27B2712AA204}" type="presParOf" srcId="{22B34E90-91DE-4087-9C04-6F216169FE81}" destId="{D949A0B6-57CD-44E8-9FA5-B4CB4F9877AD}" srcOrd="1" destOrd="0" presId="urn:microsoft.com/office/officeart/2009/3/layout/HorizontalOrganizationChart"/>
    <dgm:cxn modelId="{2ED903F4-494A-4246-885F-32AA18B705F7}" type="presParOf" srcId="{B5FA3961-C4E3-42A7-B039-DD79854C4D07}" destId="{2966C91F-215C-4BA4-918E-B835BBAB3588}" srcOrd="1" destOrd="0" presId="urn:microsoft.com/office/officeart/2009/3/layout/HorizontalOrganizationChart"/>
    <dgm:cxn modelId="{94B28751-6228-4910-AE8F-54113CC855C5}" type="presParOf" srcId="{2966C91F-215C-4BA4-918E-B835BBAB3588}" destId="{7A66ABC7-8733-4918-A15C-FD7FBA1DCC30}" srcOrd="0" destOrd="0" presId="urn:microsoft.com/office/officeart/2009/3/layout/HorizontalOrganizationChart"/>
    <dgm:cxn modelId="{6B331121-C1BF-4262-978B-4D641D3FE81E}" type="presParOf" srcId="{2966C91F-215C-4BA4-918E-B835BBAB3588}" destId="{52227A80-C511-4D42-AB5E-3A4CA898CCAF}" srcOrd="1" destOrd="0" presId="urn:microsoft.com/office/officeart/2009/3/layout/HorizontalOrganizationChart"/>
    <dgm:cxn modelId="{C7F79F9B-4DBC-4848-9506-18B7968CB5DB}" type="presParOf" srcId="{52227A80-C511-4D42-AB5E-3A4CA898CCAF}" destId="{AD99906A-282F-4891-9E2C-21A439C816DD}" srcOrd="0" destOrd="0" presId="urn:microsoft.com/office/officeart/2009/3/layout/HorizontalOrganizationChart"/>
    <dgm:cxn modelId="{B77467B1-C346-427F-8A2C-A4B2F9CFBFE7}" type="presParOf" srcId="{AD99906A-282F-4891-9E2C-21A439C816DD}" destId="{65ECB492-1B38-4DDF-A16B-0C68F833FA7D}" srcOrd="0" destOrd="0" presId="urn:microsoft.com/office/officeart/2009/3/layout/HorizontalOrganizationChart"/>
    <dgm:cxn modelId="{D1AB1DAB-93C8-49C1-8721-6D183801035D}" type="presParOf" srcId="{AD99906A-282F-4891-9E2C-21A439C816DD}" destId="{3432BC37-4542-4161-94AA-C2B3FEF8332E}" srcOrd="1" destOrd="0" presId="urn:microsoft.com/office/officeart/2009/3/layout/HorizontalOrganizationChart"/>
    <dgm:cxn modelId="{83371352-7627-4B8E-B98A-93C5910DF815}" type="presParOf" srcId="{52227A80-C511-4D42-AB5E-3A4CA898CCAF}" destId="{A4B9B59D-F14F-456C-994B-0E63643D8B68}" srcOrd="1" destOrd="0" presId="urn:microsoft.com/office/officeart/2009/3/layout/HorizontalOrganizationChart"/>
    <dgm:cxn modelId="{71226971-F4A8-43E6-866D-719D056FCF21}" type="presParOf" srcId="{52227A80-C511-4D42-AB5E-3A4CA898CCAF}" destId="{A0A497DE-E2F9-4859-9F16-4B6EFA2B7C53}" srcOrd="2" destOrd="0" presId="urn:microsoft.com/office/officeart/2009/3/layout/HorizontalOrganizationChart"/>
    <dgm:cxn modelId="{30EB5CF4-C027-43A8-A584-F2D43DF91D66}" type="presParOf" srcId="{B5FA3961-C4E3-42A7-B039-DD79854C4D07}" destId="{48D1D19B-9B32-4DBB-B5B8-6B399D903FEC}" srcOrd="2" destOrd="0" presId="urn:microsoft.com/office/officeart/2009/3/layout/HorizontalOrganizationChart"/>
    <dgm:cxn modelId="{F735F14B-701F-425E-A0D4-F47157C89DCA}" type="presParOf" srcId="{148386CC-B20B-438A-ABDD-8F0D11C166EF}" destId="{1764CBC3-C13D-4DD0-8EFF-C23DA7A3494F}" srcOrd="2" destOrd="0" presId="urn:microsoft.com/office/officeart/2009/3/layout/HorizontalOrganizationChart"/>
    <dgm:cxn modelId="{510637D8-CD25-46B4-840E-D4F80E1D757C}" type="presParOf" srcId="{649C9F4B-C377-400F-890A-586AD81BA290}" destId="{9A9D822C-D14F-4550-BF02-9F2979BCBB5D}" srcOrd="2" destOrd="0" presId="urn:microsoft.com/office/officeart/2009/3/layout/HorizontalOrganizationChart"/>
    <dgm:cxn modelId="{65F37207-1BFF-4A88-B5C5-5A1631208E14}" type="presParOf" srcId="{B1C37D47-7FE6-48D8-89A2-D968B29BBF94}" destId="{7105ADA9-286D-4B5A-88B5-488232BC37D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6ABC7-8733-4918-A15C-FD7FBA1DCC30}">
      <dsp:nvSpPr>
        <dsp:cNvPr id="0" name=""/>
        <dsp:cNvSpPr/>
      </dsp:nvSpPr>
      <dsp:spPr>
        <a:xfrm>
          <a:off x="3715981" y="2982769"/>
          <a:ext cx="1706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0813"/>
              </a:moveTo>
              <a:lnTo>
                <a:pt x="89850" y="80813"/>
              </a:lnTo>
              <a:lnTo>
                <a:pt x="89850" y="45720"/>
              </a:lnTo>
              <a:lnTo>
                <a:pt x="170654" y="4572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2A6DE-E585-4283-BB31-068864691F6E}">
      <dsp:nvSpPr>
        <dsp:cNvPr id="0" name=""/>
        <dsp:cNvSpPr/>
      </dsp:nvSpPr>
      <dsp:spPr>
        <a:xfrm>
          <a:off x="2751362" y="1680269"/>
          <a:ext cx="156574" cy="13833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770" y="0"/>
              </a:lnTo>
              <a:lnTo>
                <a:pt x="75770" y="1383313"/>
              </a:lnTo>
              <a:lnTo>
                <a:pt x="156574" y="138331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9F53B-6CD3-42FA-BF33-09FED5E1FE1E}">
      <dsp:nvSpPr>
        <dsp:cNvPr id="0" name=""/>
        <dsp:cNvSpPr/>
      </dsp:nvSpPr>
      <dsp:spPr>
        <a:xfrm>
          <a:off x="3721015" y="1635801"/>
          <a:ext cx="165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4812" y="45720"/>
              </a:lnTo>
              <a:lnTo>
                <a:pt x="84812" y="45722"/>
              </a:lnTo>
              <a:lnTo>
                <a:pt x="165616" y="4572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BF289-D9B8-4B6A-917D-25C098EDCD0F}">
      <dsp:nvSpPr>
        <dsp:cNvPr id="0" name=""/>
        <dsp:cNvSpPr/>
      </dsp:nvSpPr>
      <dsp:spPr>
        <a:xfrm>
          <a:off x="2751362" y="1634549"/>
          <a:ext cx="1616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804" y="45720"/>
              </a:lnTo>
              <a:lnTo>
                <a:pt x="80804" y="46971"/>
              </a:lnTo>
              <a:lnTo>
                <a:pt x="161608" y="46971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1EECC-7E2F-4AC6-9319-8FAF824BD2E6}">
      <dsp:nvSpPr>
        <dsp:cNvPr id="0" name=""/>
        <dsp:cNvSpPr/>
      </dsp:nvSpPr>
      <dsp:spPr>
        <a:xfrm>
          <a:off x="3726049" y="1051161"/>
          <a:ext cx="160586" cy="212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781" y="0"/>
              </a:lnTo>
              <a:lnTo>
                <a:pt x="79781" y="212400"/>
              </a:lnTo>
              <a:lnTo>
                <a:pt x="160586" y="21240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3EEE8-00D3-48F9-87E9-98C68BB0599E}">
      <dsp:nvSpPr>
        <dsp:cNvPr id="0" name=""/>
        <dsp:cNvSpPr/>
      </dsp:nvSpPr>
      <dsp:spPr>
        <a:xfrm>
          <a:off x="3726049" y="880852"/>
          <a:ext cx="160586" cy="170308"/>
        </a:xfrm>
        <a:custGeom>
          <a:avLst/>
          <a:gdLst/>
          <a:ahLst/>
          <a:cxnLst/>
          <a:rect l="0" t="0" r="0" b="0"/>
          <a:pathLst>
            <a:path>
              <a:moveTo>
                <a:pt x="0" y="170308"/>
              </a:moveTo>
              <a:lnTo>
                <a:pt x="79781" y="170308"/>
              </a:lnTo>
              <a:lnTo>
                <a:pt x="79781" y="0"/>
              </a:lnTo>
              <a:lnTo>
                <a:pt x="160586" y="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190DD-68F0-4AD1-9869-DD9929CE8439}">
      <dsp:nvSpPr>
        <dsp:cNvPr id="0" name=""/>
        <dsp:cNvSpPr/>
      </dsp:nvSpPr>
      <dsp:spPr>
        <a:xfrm>
          <a:off x="2751362" y="1051161"/>
          <a:ext cx="166642" cy="629108"/>
        </a:xfrm>
        <a:custGeom>
          <a:avLst/>
          <a:gdLst/>
          <a:ahLst/>
          <a:cxnLst/>
          <a:rect l="0" t="0" r="0" b="0"/>
          <a:pathLst>
            <a:path>
              <a:moveTo>
                <a:pt x="0" y="629108"/>
              </a:moveTo>
              <a:lnTo>
                <a:pt x="85838" y="629108"/>
              </a:lnTo>
              <a:lnTo>
                <a:pt x="85838" y="0"/>
              </a:lnTo>
              <a:lnTo>
                <a:pt x="166642" y="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BABB6-DD61-43BA-977D-C32E32D317DF}">
      <dsp:nvSpPr>
        <dsp:cNvPr id="0" name=""/>
        <dsp:cNvSpPr/>
      </dsp:nvSpPr>
      <dsp:spPr>
        <a:xfrm>
          <a:off x="1781708" y="1634549"/>
          <a:ext cx="1616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1608" y="45720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C2C0B-0FD5-42A3-AEB0-1B9D1B26BE63}">
      <dsp:nvSpPr>
        <dsp:cNvPr id="0" name=""/>
        <dsp:cNvSpPr/>
      </dsp:nvSpPr>
      <dsp:spPr>
        <a:xfrm>
          <a:off x="837234" y="1187131"/>
          <a:ext cx="136430" cy="493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625" y="0"/>
              </a:lnTo>
              <a:lnTo>
                <a:pt x="55625" y="493138"/>
              </a:lnTo>
              <a:lnTo>
                <a:pt x="136430" y="49313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14D0E0-4668-4A88-A9C8-2442B7057C5C}">
      <dsp:nvSpPr>
        <dsp:cNvPr id="0" name=""/>
        <dsp:cNvSpPr/>
      </dsp:nvSpPr>
      <dsp:spPr>
        <a:xfrm>
          <a:off x="29190" y="1063904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Data acquisition</a:t>
          </a:r>
        </a:p>
      </dsp:txBody>
      <dsp:txXfrm>
        <a:off x="29190" y="1063904"/>
        <a:ext cx="808044" cy="246453"/>
      </dsp:txXfrm>
    </dsp:sp>
    <dsp:sp modelId="{2AD2F80B-17DA-4D91-B81A-1A204BE16125}">
      <dsp:nvSpPr>
        <dsp:cNvPr id="0" name=""/>
        <dsp:cNvSpPr/>
      </dsp:nvSpPr>
      <dsp:spPr>
        <a:xfrm>
          <a:off x="973664" y="1557043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Forecast run</a:t>
          </a:r>
        </a:p>
      </dsp:txBody>
      <dsp:txXfrm>
        <a:off x="973664" y="1557043"/>
        <a:ext cx="808044" cy="246453"/>
      </dsp:txXfrm>
    </dsp:sp>
    <dsp:sp modelId="{1C29E704-4099-4018-9395-A18D10A46468}">
      <dsp:nvSpPr>
        <dsp:cNvPr id="0" name=""/>
        <dsp:cNvSpPr/>
      </dsp:nvSpPr>
      <dsp:spPr>
        <a:xfrm>
          <a:off x="1943317" y="1557043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Product generation</a:t>
          </a:r>
        </a:p>
      </dsp:txBody>
      <dsp:txXfrm>
        <a:off x="1943317" y="1557043"/>
        <a:ext cx="808044" cy="246453"/>
      </dsp:txXfrm>
    </dsp:sp>
    <dsp:sp modelId="{ED20ACB0-674D-49E5-A0C6-E53156C92BE7}">
      <dsp:nvSpPr>
        <dsp:cNvPr id="0" name=""/>
        <dsp:cNvSpPr/>
      </dsp:nvSpPr>
      <dsp:spPr>
        <a:xfrm>
          <a:off x="2918005" y="927934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Dissemination</a:t>
          </a:r>
        </a:p>
      </dsp:txBody>
      <dsp:txXfrm>
        <a:off x="2918005" y="927934"/>
        <a:ext cx="808044" cy="246453"/>
      </dsp:txXfrm>
    </dsp:sp>
    <dsp:sp modelId="{F019760B-C213-4EC7-B7D5-80B1FBC90C0D}">
      <dsp:nvSpPr>
        <dsp:cNvPr id="0" name=""/>
        <dsp:cNvSpPr/>
      </dsp:nvSpPr>
      <dsp:spPr>
        <a:xfrm>
          <a:off x="3886635" y="757625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RMDCN</a:t>
          </a:r>
        </a:p>
      </dsp:txBody>
      <dsp:txXfrm>
        <a:off x="3886635" y="757625"/>
        <a:ext cx="808044" cy="246453"/>
      </dsp:txXfrm>
    </dsp:sp>
    <dsp:sp modelId="{ED7F3B09-3EC9-46D5-9715-4B391C23BEF7}">
      <dsp:nvSpPr>
        <dsp:cNvPr id="0" name=""/>
        <dsp:cNvSpPr/>
      </dsp:nvSpPr>
      <dsp:spPr>
        <a:xfrm>
          <a:off x="3886635" y="1140335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Internet</a:t>
          </a:r>
        </a:p>
      </dsp:txBody>
      <dsp:txXfrm>
        <a:off x="3886635" y="1140335"/>
        <a:ext cx="808044" cy="246453"/>
      </dsp:txXfrm>
    </dsp:sp>
    <dsp:sp modelId="{DAEE74C0-C0B3-4FDA-A079-09B16B1A503B}">
      <dsp:nvSpPr>
        <dsp:cNvPr id="0" name=""/>
        <dsp:cNvSpPr/>
      </dsp:nvSpPr>
      <dsp:spPr>
        <a:xfrm>
          <a:off x="2912971" y="1558294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Web services</a:t>
          </a:r>
        </a:p>
      </dsp:txBody>
      <dsp:txXfrm>
        <a:off x="2912971" y="1558294"/>
        <a:ext cx="808044" cy="246453"/>
      </dsp:txXfrm>
    </dsp:sp>
    <dsp:sp modelId="{4BA0841C-4A3F-437A-9D32-295E7FA786DE}">
      <dsp:nvSpPr>
        <dsp:cNvPr id="0" name=""/>
        <dsp:cNvSpPr/>
      </dsp:nvSpPr>
      <dsp:spPr>
        <a:xfrm>
          <a:off x="3886632" y="1558297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Internet</a:t>
          </a:r>
        </a:p>
      </dsp:txBody>
      <dsp:txXfrm>
        <a:off x="3886632" y="1558297"/>
        <a:ext cx="808044" cy="246453"/>
      </dsp:txXfrm>
    </dsp:sp>
    <dsp:sp modelId="{46AEFDD0-9A4C-4DE9-8D43-DB1126C2E9BD}">
      <dsp:nvSpPr>
        <dsp:cNvPr id="0" name=""/>
        <dsp:cNvSpPr/>
      </dsp:nvSpPr>
      <dsp:spPr>
        <a:xfrm>
          <a:off x="2907936" y="2940356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Archive</a:t>
          </a:r>
        </a:p>
      </dsp:txBody>
      <dsp:txXfrm>
        <a:off x="2907936" y="2940356"/>
        <a:ext cx="808044" cy="246453"/>
      </dsp:txXfrm>
    </dsp:sp>
    <dsp:sp modelId="{65ECB492-1B38-4DDF-A16B-0C68F833FA7D}">
      <dsp:nvSpPr>
        <dsp:cNvPr id="0" name=""/>
        <dsp:cNvSpPr/>
      </dsp:nvSpPr>
      <dsp:spPr>
        <a:xfrm>
          <a:off x="3886635" y="2905263"/>
          <a:ext cx="808044" cy="246453"/>
        </a:xfrm>
        <a:prstGeom prst="rect">
          <a:avLst/>
        </a:prstGeom>
        <a:gradFill rotWithShape="0">
          <a:gsLst>
            <a:gs pos="0">
              <a:schemeClr val="accent1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Data Handling System</a:t>
          </a:r>
        </a:p>
      </dsp:txBody>
      <dsp:txXfrm>
        <a:off x="3886635" y="2905263"/>
        <a:ext cx="808044" cy="246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8A8F9-2496-4AA6-B449-697071A634C4}" type="datetimeFigureOut">
              <a:rPr lang="en-GB" smtClean="0"/>
              <a:t>26/08/2019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1263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60730"/>
            <a:ext cx="2911263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3949E-045D-4D30-9DA3-C2820F402C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4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7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6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4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26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5988">
              <a:defRPr/>
            </a:pPr>
            <a:r>
              <a:rPr lang="en-GB" b="1" dirty="0"/>
              <a:t>(e.g. 56 species, 200 reactions)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53FF2-298B-422F-B1D6-54D976EF05A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6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Touch everything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53FF2-298B-422F-B1D6-54D976EF05A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16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Dwarfs:</a:t>
            </a:r>
            <a:endParaRPr lang="en-GB" sz="1200" dirty="0"/>
          </a:p>
          <a:p>
            <a:pPr marL="214313" indent="-214313">
              <a:buFont typeface="Arial" panose="020B0604020202020204" pitchFamily="34" charset="0"/>
              <a:buChar char="•"/>
              <a:tabLst>
                <a:tab pos="3949700" algn="l"/>
              </a:tabLst>
            </a:pPr>
            <a:r>
              <a:rPr lang="en-GB" sz="1200" dirty="0"/>
              <a:t>Spectral transforms (FT/LT and bi-FT) …………..	very memory and communication bandwidth intensive, possibly limited scalability</a:t>
            </a:r>
          </a:p>
          <a:p>
            <a:pPr marL="214313" indent="-214313">
              <a:buFont typeface="Arial" panose="020B0604020202020204" pitchFamily="34" charset="0"/>
              <a:buChar char="•"/>
              <a:tabLst>
                <a:tab pos="3949700" algn="l"/>
              </a:tabLst>
            </a:pPr>
            <a:r>
              <a:rPr lang="en-GB" sz="1200" dirty="0"/>
              <a:t>2 &amp; 3-dimensional elliptic solver ………………....	compute and communication latency intensive, possibly limited scalability</a:t>
            </a:r>
          </a:p>
          <a:p>
            <a:pPr marL="214313" indent="-214313">
              <a:buFont typeface="Arial" panose="020B0604020202020204" pitchFamily="34" charset="0"/>
              <a:buChar char="•"/>
              <a:tabLst>
                <a:tab pos="3949700" algn="l"/>
              </a:tabLst>
            </a:pPr>
            <a:r>
              <a:rPr lang="en-GB" sz="1200" dirty="0"/>
              <a:t>Semi-</a:t>
            </a:r>
            <a:r>
              <a:rPr lang="en-GB" sz="1200" dirty="0" err="1"/>
              <a:t>Lagrangian</a:t>
            </a:r>
            <a:r>
              <a:rPr lang="en-GB" sz="1200" dirty="0"/>
              <a:t> advection ……………………....	communication intensive, possibly limited scalability</a:t>
            </a:r>
          </a:p>
          <a:p>
            <a:pPr marL="214313" indent="-214313">
              <a:buFont typeface="Arial" panose="020B0604020202020204" pitchFamily="34" charset="0"/>
              <a:buChar char="•"/>
              <a:tabLst>
                <a:tab pos="3949700" algn="l"/>
              </a:tabLst>
            </a:pPr>
            <a:r>
              <a:rPr lang="en-GB" sz="1200" dirty="0"/>
              <a:t>Flux-form finite-volume advection ………………..	local communication, latency intensive, limited scalability</a:t>
            </a:r>
          </a:p>
          <a:p>
            <a:pPr marL="214313" indent="-214313">
              <a:buFont typeface="Arial" panose="020B0604020202020204" pitchFamily="34" charset="0"/>
              <a:buChar char="•"/>
              <a:tabLst>
                <a:tab pos="3949700" algn="l"/>
              </a:tabLst>
            </a:pPr>
            <a:r>
              <a:rPr lang="en-GB" sz="1200" dirty="0"/>
              <a:t>Cloud physics parameterization ………………….	expensive computations, independent vertical columns, scalable</a:t>
            </a:r>
          </a:p>
          <a:p>
            <a:pPr marL="214313" indent="-214313">
              <a:buFont typeface="Arial" panose="020B0604020202020204" pitchFamily="34" charset="0"/>
              <a:buChar char="•"/>
              <a:tabLst>
                <a:tab pos="3949700" algn="l"/>
              </a:tabLst>
            </a:pPr>
            <a:r>
              <a:rPr lang="en-GB" sz="1200" dirty="0"/>
              <a:t>Radiation parameterization ……………………….	expensive computations, spatial, temporal and wavenumber space, scalable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3949E-045D-4D30-9DA3-C2820F402CB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32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5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78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2" y="360000"/>
            <a:ext cx="10032212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2" y="936000"/>
            <a:ext cx="10032212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3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3B46C58-B3A3-4E61-9848-71C9EF73EF2A}" type="datetimeFigureOut">
              <a:rPr lang="en-GB" smtClean="0"/>
              <a:pPr/>
              <a:t>26/08/2019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0E225E-C866-4277-83AC-99F717E351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4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C518-5C38-4693-82A7-CD63F4CFDB90}" type="datetimeFigureOut">
              <a:rPr lang="en-GB" smtClean="0"/>
              <a:t>26/08/2019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1EC2F7-DE84-4173-932D-07C314E16E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8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0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79946">
              <a:lnSpc>
                <a:spcPts val="2199"/>
              </a:lnSpc>
              <a:spcBef>
                <a:spcPts val="1100"/>
              </a:spcBef>
              <a:buClr>
                <a:srgbClr val="064E83"/>
              </a:buClr>
              <a:defRPr sz="1799">
                <a:solidFill>
                  <a:schemeClr val="tx1"/>
                </a:solidFill>
              </a:defRPr>
            </a:lvl1pPr>
            <a:lvl2pPr marL="629811" indent="-269919">
              <a:lnSpc>
                <a:spcPts val="1999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89703" indent="-269919">
              <a:lnSpc>
                <a:spcPts val="1799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49595" indent="-269919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09487" indent="-269919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/>
          <a:srcRect r="78518" b="20807"/>
          <a:stretch/>
        </p:blipFill>
        <p:spPr>
          <a:xfrm>
            <a:off x="826299" y="6308255"/>
            <a:ext cx="1768046" cy="241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9"/>
          <a:srcRect l="-1" r="36397" b="-1339"/>
          <a:stretch/>
        </p:blipFill>
        <p:spPr>
          <a:xfrm>
            <a:off x="3180299" y="6276619"/>
            <a:ext cx="3728501" cy="30890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092704" y="6313563"/>
            <a:ext cx="1095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solidFill>
                  <a:schemeClr val="accent5">
                    <a:lumMod val="75000"/>
                  </a:schemeClr>
                </a:solidFill>
              </a:rPr>
              <a:t>PETER BAUER </a:t>
            </a:r>
            <a:r>
              <a:rPr lang="en-GB" sz="900" b="1" baseline="0" dirty="0">
                <a:solidFill>
                  <a:schemeClr val="accent5">
                    <a:lumMod val="75000"/>
                  </a:schemeClr>
                </a:solidFill>
              </a:rPr>
              <a:t>2019</a:t>
            </a:r>
            <a:endParaRPr lang="en-GB"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1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1" r:id="rId3"/>
    <p:sldLayoutId id="2147483668" r:id="rId4"/>
    <p:sldLayoutId id="2147483669" r:id="rId5"/>
    <p:sldLayoutId id="214748367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8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g"/><Relationship Id="rId5" Type="http://schemas.openxmlformats.org/officeDocument/2006/relationships/image" Target="../media/image88.emf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0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-figure2-v5.jpg">
            <a:extLst>
              <a:ext uri="{FF2B5EF4-FFF2-40B4-BE49-F238E27FC236}">
                <a16:creationId xmlns:a16="http://schemas.microsoft.com/office/drawing/2014/main" id="{439875BE-4C97-4544-B415-0C9356A04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b="9332"/>
          <a:stretch/>
        </p:blipFill>
        <p:spPr>
          <a:xfrm>
            <a:off x="-1" y="2626822"/>
            <a:ext cx="7331401" cy="423117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1137" y="541747"/>
            <a:ext cx="11729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</a:rPr>
              <a:t>Why the future of weather and climate prediction </a:t>
            </a:r>
          </a:p>
          <a:p>
            <a:pPr algn="r"/>
            <a:r>
              <a:rPr lang="en-GB" sz="3600" b="1" dirty="0">
                <a:solidFill>
                  <a:srgbClr val="002060"/>
                </a:solidFill>
              </a:rPr>
              <a:t>will depend on </a:t>
            </a:r>
          </a:p>
          <a:p>
            <a:pPr algn="r"/>
            <a:r>
              <a:rPr lang="en-GB" sz="3600" b="1" dirty="0">
                <a:solidFill>
                  <a:srgbClr val="002060"/>
                </a:solidFill>
              </a:rPr>
              <a:t>supercomputing, big data handling and artificial intelligence </a:t>
            </a:r>
          </a:p>
          <a:p>
            <a:pPr algn="r"/>
            <a:endParaRPr lang="en-GB" sz="2800" b="1" dirty="0">
              <a:solidFill>
                <a:srgbClr val="002060"/>
              </a:solidFill>
            </a:endParaRPr>
          </a:p>
          <a:p>
            <a:pPr algn="r"/>
            <a:r>
              <a:rPr lang="en-GB" sz="2400" b="1" i="1" dirty="0">
                <a:solidFill>
                  <a:srgbClr val="002060"/>
                </a:solidFill>
              </a:rPr>
              <a:t>Peter Bauer</a:t>
            </a:r>
          </a:p>
          <a:p>
            <a:pPr algn="r"/>
            <a:endParaRPr lang="en-GB" sz="2000" b="1" dirty="0">
              <a:solidFill>
                <a:srgbClr val="002060"/>
              </a:solidFill>
            </a:endParaRPr>
          </a:p>
          <a:p>
            <a:pPr algn="r"/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65DAD-F652-48C2-AB88-B7017921D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38" y="6294300"/>
            <a:ext cx="1627488" cy="2796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519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4" y="2068888"/>
            <a:ext cx="11112204" cy="372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217" y="790449"/>
            <a:ext cx="4693604" cy="479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77" y="996783"/>
            <a:ext cx="6204648" cy="995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062515" y="1346189"/>
            <a:ext cx="420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RCP8.5 ensemble predictions cause life threatening wet bulb temperature regimes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4350" y="188642"/>
            <a:ext cx="3342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90"/>
                </a:solidFill>
              </a:rPr>
              <a:t>Health extremes</a:t>
            </a:r>
            <a:endParaRPr lang="en-GB" sz="3600" b="1" u="sng" dirty="0">
              <a:solidFill>
                <a:srgbClr val="00009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F31DD-DD9C-4E3D-BC71-82E80FA21CC9}"/>
              </a:ext>
            </a:extLst>
          </p:cNvPr>
          <p:cNvSpPr txBox="1"/>
          <p:nvPr/>
        </p:nvSpPr>
        <p:spPr>
          <a:xfrm>
            <a:off x="492977" y="5791954"/>
            <a:ext cx="107413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Calibri"/>
                <a:cs typeface="Calibri"/>
              </a:rPr>
              <a:t>The grand forecasting challenge</a:t>
            </a:r>
            <a:r>
              <a:rPr lang="en-US" sz="2400" dirty="0">
                <a:latin typeface="Calibri"/>
                <a:cs typeface="Calibri"/>
              </a:rPr>
              <a:t>: </a:t>
            </a:r>
          </a:p>
          <a:p>
            <a:r>
              <a:rPr lang="en-US" sz="2400" dirty="0">
                <a:latin typeface="Calibri"/>
                <a:cs typeface="Calibri"/>
              </a:rPr>
              <a:t>Predict location of future uninhabitable regions  (…with a changing climate)</a:t>
            </a:r>
          </a:p>
        </p:txBody>
      </p:sp>
    </p:spTree>
    <p:extLst>
      <p:ext uri="{BB962C8B-B14F-4D97-AF65-F5344CB8AC3E}">
        <p14:creationId xmlns:p14="http://schemas.microsoft.com/office/powerpoint/2010/main" val="233015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5" r="74003"/>
          <a:stretch/>
        </p:blipFill>
        <p:spPr bwMode="auto">
          <a:xfrm>
            <a:off x="162720" y="57412"/>
            <a:ext cx="1946874" cy="240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9594" y="57412"/>
            <a:ext cx="809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 bit of history: First attempts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200" y="2433677"/>
            <a:ext cx="2179240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Among other appointments, captain of HMS Beagle, hosting Charles Darwin on his South American voyages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1073" y="3469073"/>
            <a:ext cx="9266464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“Man cannot still the raging of the wind, but he can predict it. […]</a:t>
            </a:r>
          </a:p>
          <a:p>
            <a:r>
              <a:rPr lang="en-GB" b="1" dirty="0"/>
              <a:t>He cannot appease the storm, but he can escape its violence, and […] the effects of these awful visitations might be wonderfully mitigated”</a:t>
            </a:r>
          </a:p>
          <a:p>
            <a:pPr algn="r"/>
            <a:r>
              <a:rPr lang="en-GB" sz="1600" dirty="0"/>
              <a:t>(Letter to the </a:t>
            </a:r>
            <a:r>
              <a:rPr lang="en-GB" sz="1600" i="1" dirty="0"/>
              <a:t>Times</a:t>
            </a:r>
            <a:r>
              <a:rPr lang="en-GB" sz="1600" dirty="0"/>
              <a:t>, 1859)</a:t>
            </a:r>
          </a:p>
          <a:p>
            <a:endParaRPr lang="en-GB" dirty="0"/>
          </a:p>
          <a:p>
            <a:r>
              <a:rPr lang="en-GB" b="1" dirty="0"/>
              <a:t>“I need not repeat, Sir, what has been so often explained, that the ‘forecasts’ are expressions of probabilities – and not dogmatic predictions”</a:t>
            </a:r>
          </a:p>
          <a:p>
            <a:endParaRPr lang="en-GB" dirty="0"/>
          </a:p>
          <a:p>
            <a:pPr algn="r"/>
            <a:r>
              <a:rPr lang="en-GB" sz="1600" dirty="0"/>
              <a:t>(Letter to the </a:t>
            </a:r>
            <a:r>
              <a:rPr lang="en-GB" sz="1600" i="1" dirty="0"/>
              <a:t>Times</a:t>
            </a:r>
            <a:r>
              <a:rPr lang="en-GB" sz="1600" dirty="0"/>
              <a:t>, addressed to “those whose hats have been spoiled  by umbrellas having been omitted”)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4" b="74971"/>
          <a:stretch/>
        </p:blipFill>
        <p:spPr bwMode="auto">
          <a:xfrm>
            <a:off x="4761389" y="1960382"/>
            <a:ext cx="5267392" cy="140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2164" y="1019556"/>
            <a:ext cx="48245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Vice-Admiral </a:t>
            </a:r>
            <a:r>
              <a:rPr lang="en-GB" sz="2000" b="1" dirty="0"/>
              <a:t>Robert Fitzroy</a:t>
            </a:r>
            <a:r>
              <a:rPr lang="en-GB" sz="2000" dirty="0"/>
              <a:t> (1805-1865)</a:t>
            </a:r>
          </a:p>
        </p:txBody>
      </p:sp>
      <p:sp>
        <p:nvSpPr>
          <p:cNvPr id="5" name="Oval 4"/>
          <p:cNvSpPr/>
          <p:nvPr/>
        </p:nvSpPr>
        <p:spPr>
          <a:xfrm>
            <a:off x="7370841" y="3469919"/>
            <a:ext cx="1099735" cy="432103"/>
          </a:xfrm>
          <a:prstGeom prst="ellipse">
            <a:avLst/>
          </a:prstGeom>
          <a:noFill/>
          <a:ln w="381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69698" y="5088851"/>
            <a:ext cx="1549571" cy="432103"/>
          </a:xfrm>
          <a:prstGeom prst="ellipse">
            <a:avLst/>
          </a:prstGeom>
          <a:noFill/>
          <a:ln w="381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3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2" y="1957653"/>
            <a:ext cx="1440161" cy="229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6046" y="2415195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Vilhelm</a:t>
            </a:r>
            <a:r>
              <a:rPr lang="en-GB" sz="1600" b="1" dirty="0"/>
              <a:t> </a:t>
            </a:r>
            <a:r>
              <a:rPr lang="en-GB" sz="1600" b="1" dirty="0" err="1"/>
              <a:t>Bjerknes</a:t>
            </a:r>
            <a:r>
              <a:rPr lang="en-GB" sz="1600" b="1" dirty="0"/>
              <a:t> </a:t>
            </a:r>
            <a:r>
              <a:rPr lang="en-GB" sz="1600" dirty="0"/>
              <a:t>(1862-1951), Physicist und Meteorologist: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Interaction between dynamics und thermodynamics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Weather diagnostics, followed by prognoses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1904: “Das Problem der </a:t>
            </a:r>
            <a:r>
              <a:rPr lang="en-GB" sz="1600" dirty="0" err="1"/>
              <a:t>Wettervorhersage</a:t>
            </a:r>
            <a:r>
              <a:rPr lang="en-GB" sz="1600" dirty="0"/>
              <a:t>, </a:t>
            </a:r>
            <a:r>
              <a:rPr lang="en-GB" sz="1600" dirty="0" err="1"/>
              <a:t>betrachtet</a:t>
            </a:r>
            <a:r>
              <a:rPr lang="en-GB" sz="1600" dirty="0"/>
              <a:t> </a:t>
            </a:r>
            <a:r>
              <a:rPr lang="en-GB" sz="1600" dirty="0" err="1"/>
              <a:t>vom</a:t>
            </a:r>
            <a:r>
              <a:rPr lang="en-GB" sz="1600" dirty="0"/>
              <a:t> </a:t>
            </a:r>
            <a:r>
              <a:rPr lang="en-GB" sz="1600" dirty="0" err="1"/>
              <a:t>Standpunkte</a:t>
            </a:r>
            <a:r>
              <a:rPr lang="en-GB" sz="1600" dirty="0"/>
              <a:t> der </a:t>
            </a:r>
            <a:r>
              <a:rPr lang="en-GB" sz="1600" dirty="0" err="1"/>
              <a:t>Mechanik</a:t>
            </a:r>
            <a:r>
              <a:rPr lang="en-GB" sz="1600" dirty="0"/>
              <a:t> und der </a:t>
            </a:r>
            <a:r>
              <a:rPr lang="en-GB" sz="1600" dirty="0" err="1"/>
              <a:t>Physik</a:t>
            </a:r>
            <a:r>
              <a:rPr lang="en-GB" sz="1600" dirty="0"/>
              <a:t>”. </a:t>
            </a:r>
            <a:r>
              <a:rPr lang="en-GB" sz="1600" i="1" dirty="0" err="1"/>
              <a:t>Meteorologische</a:t>
            </a:r>
            <a:r>
              <a:rPr lang="en-GB" sz="1600" i="1" dirty="0"/>
              <a:t> </a:t>
            </a:r>
            <a:r>
              <a:rPr lang="en-GB" sz="1600" i="1" dirty="0" err="1"/>
              <a:t>Zeitschrift</a:t>
            </a:r>
            <a:r>
              <a:rPr lang="en-GB" sz="1600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6"/>
          <a:stretch/>
        </p:blipFill>
        <p:spPr bwMode="auto">
          <a:xfrm>
            <a:off x="10200456" y="3809595"/>
            <a:ext cx="1584176" cy="233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80258" y="4579904"/>
            <a:ext cx="7202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Lewis Fry Richardson </a:t>
            </a:r>
            <a:r>
              <a:rPr lang="en-GB" sz="1600" dirty="0"/>
              <a:t>(1881-1953), Physicist, Meteorologist, Psychologist, Pacifist: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Basics of </a:t>
            </a:r>
            <a:r>
              <a:rPr lang="en-GB" sz="1600" u="sng" dirty="0"/>
              <a:t>numerical</a:t>
            </a:r>
            <a:r>
              <a:rPr lang="en-GB" sz="1600" dirty="0"/>
              <a:t> weather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First explicit calculation of weather on 20 May 1910</a:t>
            </a:r>
          </a:p>
          <a:p>
            <a:endParaRPr lang="en-GB" sz="1600" dirty="0"/>
          </a:p>
          <a:p>
            <a:r>
              <a:rPr lang="en-GB" sz="1600" dirty="0"/>
              <a:t>1922: “Weather prediction by numerical process”. Cambridge University Press.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08464" y="698627"/>
            <a:ext cx="7406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Cleveland Abbe </a:t>
            </a:r>
            <a:r>
              <a:rPr lang="en-GB" sz="1600" dirty="0"/>
              <a:t>(1838-1916), Meteorologist: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Weather observation and basics of prediction</a:t>
            </a:r>
          </a:p>
          <a:p>
            <a:endParaRPr lang="en-GB" sz="1600" dirty="0"/>
          </a:p>
          <a:p>
            <a:r>
              <a:rPr lang="en-GB" sz="1600" dirty="0"/>
              <a:t>1901: “The physical basis of long-range weather forecasting ”. </a:t>
            </a:r>
            <a:r>
              <a:rPr lang="en-GB" sz="1600" i="1" dirty="0"/>
              <a:t>Monthly Weather review</a:t>
            </a:r>
            <a:r>
              <a:rPr lang="en-GB" sz="16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714" y="202345"/>
            <a:ext cx="1656218" cy="22533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9594" y="57412"/>
            <a:ext cx="809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 bit of history: Numerical</a:t>
            </a:r>
          </a:p>
        </p:txBody>
      </p:sp>
    </p:spTree>
    <p:extLst>
      <p:ext uri="{BB962C8B-B14F-4D97-AF65-F5344CB8AC3E}">
        <p14:creationId xmlns:p14="http://schemas.microsoft.com/office/powerpoint/2010/main" val="24116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01" y="806258"/>
            <a:ext cx="7230469" cy="5665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83864" y="57412"/>
            <a:ext cx="900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 bit of history: Richardson’s weather factory </a:t>
            </a:r>
          </a:p>
        </p:txBody>
      </p:sp>
    </p:spTree>
    <p:extLst>
      <p:ext uri="{BB962C8B-B14F-4D97-AF65-F5344CB8AC3E}">
        <p14:creationId xmlns:p14="http://schemas.microsoft.com/office/powerpoint/2010/main" val="407421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DEC499-E165-4FAF-8CFF-292A9C3C9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6" y="1375725"/>
            <a:ext cx="5643649" cy="2880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94A58-3C95-4EFD-B62B-E4E6C712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971" y="1758110"/>
            <a:ext cx="5821678" cy="212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3B5E3-E3A0-44EB-82DA-7D0934BF8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03" y="3869070"/>
            <a:ext cx="5748058" cy="1448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FB10CF-B38B-443F-9370-182808140F34}"/>
              </a:ext>
            </a:extLst>
          </p:cNvPr>
          <p:cNvSpPr txBox="1"/>
          <p:nvPr/>
        </p:nvSpPr>
        <p:spPr>
          <a:xfrm>
            <a:off x="1583864" y="57412"/>
            <a:ext cx="900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 bit of history: Helmholtz lecture</a:t>
            </a:r>
          </a:p>
        </p:txBody>
      </p:sp>
    </p:spTree>
    <p:extLst>
      <p:ext uri="{BB962C8B-B14F-4D97-AF65-F5344CB8AC3E}">
        <p14:creationId xmlns:p14="http://schemas.microsoft.com/office/powerpoint/2010/main" val="825220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2" y="3445671"/>
            <a:ext cx="3456384" cy="245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84574" y="648839"/>
            <a:ext cx="4937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John von Neumann </a:t>
            </a:r>
            <a:r>
              <a:rPr lang="en-GB" dirty="0"/>
              <a:t>(1903-1957), Mathematician: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Function theory, abstract algebra, quantum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Leader of Electronic Computer Project (1946-52)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3632" y="1782285"/>
            <a:ext cx="6480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Jule</a:t>
            </a:r>
            <a:r>
              <a:rPr lang="en-GB" b="1" dirty="0"/>
              <a:t> </a:t>
            </a:r>
            <a:r>
              <a:rPr lang="en-GB" b="1" dirty="0" err="1"/>
              <a:t>Charney</a:t>
            </a:r>
            <a:r>
              <a:rPr lang="en-GB" b="1" dirty="0"/>
              <a:t> </a:t>
            </a:r>
            <a:r>
              <a:rPr lang="en-GB" dirty="0"/>
              <a:t>(1917-1981), Meteorologist: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Set of equations for numerical prediction of planetary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Founder of theory of </a:t>
            </a:r>
            <a:r>
              <a:rPr lang="en-GB" sz="1600" dirty="0" err="1"/>
              <a:t>baroclinic</a:t>
            </a:r>
            <a:r>
              <a:rPr lang="en-GB" sz="1600" dirty="0"/>
              <a:t> instability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02" y="1655041"/>
            <a:ext cx="1116124" cy="139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63" y="228530"/>
            <a:ext cx="1194048" cy="15298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86172" y="3474876"/>
            <a:ext cx="5952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Electronic Numerical Integrator and Computer </a:t>
            </a:r>
            <a:r>
              <a:rPr lang="en-GB" dirty="0"/>
              <a:t>(ENIAC)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140 kW, 30 tons, 18000 thermo-ionic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1-layer model, resolution 400-700 km, over North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Single 24-hour forecast needed 24 hours compute 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45912" y="3445671"/>
            <a:ext cx="10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ENIAC 1950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65573" y="4614974"/>
            <a:ext cx="4881562" cy="1712762"/>
            <a:chOff x="4067944" y="4659756"/>
            <a:chExt cx="4536505" cy="1712762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659756"/>
              <a:ext cx="1296144" cy="1712762"/>
            </a:xfrm>
            <a:prstGeom prst="rect">
              <a:avLst/>
            </a:prstGeom>
            <a:grpFill/>
          </p:spPr>
        </p:pic>
        <p:sp>
          <p:nvSpPr>
            <p:cNvPr id="20" name="TextBox 19"/>
            <p:cNvSpPr txBox="1"/>
            <p:nvPr/>
          </p:nvSpPr>
          <p:spPr>
            <a:xfrm>
              <a:off x="5292081" y="5085184"/>
              <a:ext cx="3312368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The same prediction needed </a:t>
              </a:r>
              <a:r>
                <a:rPr lang="en-GB" sz="1600" b="1" dirty="0"/>
                <a:t>1 second </a:t>
              </a:r>
              <a:r>
                <a:rPr lang="en-GB" sz="1600" dirty="0"/>
                <a:t>on a Nokia 6300 mobile phone (2006)!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09594" y="57412"/>
            <a:ext cx="809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 bit of history: Computing</a:t>
            </a:r>
          </a:p>
        </p:txBody>
      </p:sp>
    </p:spTree>
    <p:extLst>
      <p:ext uri="{BB962C8B-B14F-4D97-AF65-F5344CB8AC3E}">
        <p14:creationId xmlns:p14="http://schemas.microsoft.com/office/powerpoint/2010/main" val="18692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61" y="854440"/>
            <a:ext cx="5223960" cy="2985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4385" y="989746"/>
            <a:ext cx="13681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r>
              <a:rPr lang="en-GB" sz="1600" dirty="0"/>
              <a:t>Analysis error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377" y="2573921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Analysis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0609" y="854440"/>
            <a:ext cx="1368152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Forecast error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2817" y="2798656"/>
            <a:ext cx="1440160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Single forecast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2637" y="2892150"/>
            <a:ext cx="133214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climatology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6353" y="3540222"/>
            <a:ext cx="6036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Time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1100" y="4815571"/>
            <a:ext cx="32882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Shakespeare</a:t>
            </a:r>
            <a:r>
              <a:rPr lang="en-GB" sz="1400" dirty="0"/>
              <a:t>:</a:t>
            </a:r>
          </a:p>
          <a:p>
            <a:r>
              <a:rPr lang="en-GB" sz="1400" dirty="0"/>
              <a:t>“for want a nail, the shoe was lost.</a:t>
            </a:r>
          </a:p>
          <a:p>
            <a:r>
              <a:rPr lang="en-GB" sz="1400" dirty="0"/>
              <a:t>for want a shoe, the horse was lost.</a:t>
            </a:r>
          </a:p>
          <a:p>
            <a:r>
              <a:rPr lang="en-GB" sz="1400" dirty="0"/>
              <a:t>for want a horse, the rider was lost.</a:t>
            </a:r>
          </a:p>
          <a:p>
            <a:r>
              <a:rPr lang="en-GB" sz="1400" dirty="0"/>
              <a:t>for want a rider, the battle was lost.</a:t>
            </a:r>
          </a:p>
          <a:p>
            <a:r>
              <a:rPr lang="en-GB" sz="1400" dirty="0"/>
              <a:t>for want a battle, the kingdom was lost.”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299" y="4714416"/>
            <a:ext cx="5576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Ed Lorenz </a:t>
            </a:r>
            <a:r>
              <a:rPr lang="en-GB" dirty="0"/>
              <a:t>(1917-2008), Mathematician, Meteorologist: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Impact of initial conditions on forecasts in non-linear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Founder of chaos-theory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8" r="6153"/>
          <a:stretch/>
        </p:blipFill>
        <p:spPr>
          <a:xfrm>
            <a:off x="5784048" y="4386400"/>
            <a:ext cx="1477857" cy="1844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09" y="5308689"/>
            <a:ext cx="788408" cy="8918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46820" y="57412"/>
            <a:ext cx="950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 bit of history: Foundation of Chaos Theory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37" y="742959"/>
            <a:ext cx="4686265" cy="31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6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269149" y="665611"/>
            <a:ext cx="5643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Ensemble-based Extreme Forecast Index (EFI) forecast where the ensemble forecast distribution differs substantially from the model climatological distribution for 2-metre temperature, 10-metre wind gusts and precipitation </a:t>
            </a:r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EF704-2F47-4DAC-874A-D903A6EE6EE1}"/>
              </a:ext>
            </a:extLst>
          </p:cNvPr>
          <p:cNvSpPr txBox="1"/>
          <p:nvPr/>
        </p:nvSpPr>
        <p:spPr>
          <a:xfrm>
            <a:off x="690470" y="44625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Reliable prediction of extremes 2 weeks ahead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64731A-3B71-48B5-8F3A-71DB07C68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343" y="2143736"/>
            <a:ext cx="5743886" cy="402330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652070A-CA0E-42B8-8D41-6BD474927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8228" y="2138239"/>
            <a:ext cx="5743886" cy="39715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40B32E-8A97-4011-97E7-3FD0654BA440}"/>
              </a:ext>
            </a:extLst>
          </p:cNvPr>
          <p:cNvSpPr/>
          <p:nvPr/>
        </p:nvSpPr>
        <p:spPr>
          <a:xfrm>
            <a:off x="606804" y="989825"/>
            <a:ext cx="4753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Ensemble-based probability of 24-hour precipitation in excess of 5 mm</a:t>
            </a:r>
          </a:p>
        </p:txBody>
      </p:sp>
    </p:spTree>
    <p:extLst>
      <p:ext uri="{BB962C8B-B14F-4D97-AF65-F5344CB8AC3E}">
        <p14:creationId xmlns:p14="http://schemas.microsoft.com/office/powerpoint/2010/main" val="2599561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4126" y="3092901"/>
            <a:ext cx="4781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heatwave over Europe: </a:t>
            </a:r>
          </a:p>
          <a:p>
            <a:pPr defTabSz="457200"/>
            <a:r>
              <a:rPr lang="en-GB" sz="2400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 Temperature,</a:t>
            </a:r>
          </a:p>
          <a:p>
            <a:pPr defTabSz="457200"/>
            <a:r>
              <a:rPr lang="en-GB" sz="2400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May – 12 August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54DE9A-6A3B-408F-BE2F-C947FE8AB292}"/>
              </a:ext>
            </a:extLst>
          </p:cNvPr>
          <p:cNvSpPr txBox="1"/>
          <p:nvPr/>
        </p:nvSpPr>
        <p:spPr>
          <a:xfrm>
            <a:off x="690470" y="44625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Reliable prediction of extremes 4 weeks ahead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D06DD-5254-4269-80B7-D5B1A34B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6"/>
          <a:stretch/>
        </p:blipFill>
        <p:spPr>
          <a:xfrm>
            <a:off x="4902385" y="690956"/>
            <a:ext cx="6028051" cy="61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0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880" r="4914"/>
          <a:stretch/>
        </p:blipFill>
        <p:spPr>
          <a:xfrm>
            <a:off x="8112224" y="7624"/>
            <a:ext cx="4032448" cy="3046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533"/>
          <a:stretch/>
        </p:blipFill>
        <p:spPr>
          <a:xfrm>
            <a:off x="7680176" y="1333468"/>
            <a:ext cx="3863594" cy="3033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988840"/>
            <a:ext cx="6192688" cy="41604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1424" y="1342509"/>
            <a:ext cx="470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World leadership in Europe – but still far away from sufficient accuracy and reliability!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3783" y="107580"/>
            <a:ext cx="413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European leadership</a:t>
            </a:r>
            <a:endParaRPr lang="en-GB" sz="3600" b="1" u="sng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3400059"/>
            <a:ext cx="3384331" cy="3437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89" y="5229200"/>
            <a:ext cx="3538055" cy="1448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479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mber-states-Jul-2011+negotiation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84641" y="966344"/>
            <a:ext cx="6197498" cy="5258576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4641" y="1433926"/>
            <a:ext cx="3013075" cy="2062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latin typeface="Calibri"/>
              </a:rPr>
              <a:t>Independent 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intergovernmental organisation</a:t>
            </a:r>
          </a:p>
          <a:p>
            <a:endParaRPr lang="en-GB" sz="1600" dirty="0">
              <a:solidFill>
                <a:srgbClr val="000000"/>
              </a:solidFill>
              <a:latin typeface="Calibri"/>
            </a:endParaRP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established in 1975</a:t>
            </a:r>
          </a:p>
          <a:p>
            <a:endParaRPr lang="en-GB" sz="1600" dirty="0">
              <a:solidFill>
                <a:srgbClr val="000000"/>
              </a:solidFill>
              <a:latin typeface="Calibri"/>
            </a:endParaRP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with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22 Member States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/>
              </a:rPr>
              <a:t>12 Co-operating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470" y="44625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European Centre for Medium-Range Weather Forecasts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99" y="1566852"/>
            <a:ext cx="5024924" cy="40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12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8-11 at 15.06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89"/>
            <a:ext cx="3449367" cy="4050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creen Shot 2019-08-11 at 15.07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05" y="172537"/>
            <a:ext cx="5166895" cy="5174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 Shot 2019-08-11 at 15.0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847" y="3688886"/>
            <a:ext cx="4202363" cy="2987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reen Shot 2019-08-11 at 15.12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07" y="2498214"/>
            <a:ext cx="4178298" cy="4199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125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500" y="934248"/>
            <a:ext cx="6424500" cy="5923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9268"/>
          <a:stretch/>
        </p:blipFill>
        <p:spPr>
          <a:xfrm>
            <a:off x="-1" y="793851"/>
            <a:ext cx="2726267" cy="6009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99939" y="5361887"/>
            <a:ext cx="605831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 Report published on 10 October 2018 by:</a:t>
            </a:r>
          </a:p>
          <a:p>
            <a:pPr algn="ctr"/>
            <a:endParaRPr lang="en-US" sz="2400" b="1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82129"/>
          <a:stretch/>
        </p:blipFill>
        <p:spPr>
          <a:xfrm>
            <a:off x="2641599" y="1710267"/>
            <a:ext cx="2845689" cy="1388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650" y="5842107"/>
            <a:ext cx="5622761" cy="8484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2928" y="188640"/>
            <a:ext cx="1014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90"/>
                </a:solidFill>
              </a:rPr>
              <a:t>“Economic losses, poverty and disasters 1998-2017”</a:t>
            </a:r>
            <a:endParaRPr lang="en-GB" sz="3600" b="1" u="sng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5082" y="3838460"/>
            <a:ext cx="3126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&gt; 1.3 million fatalities</a:t>
            </a:r>
          </a:p>
          <a:p>
            <a:r>
              <a:rPr lang="en-US" sz="2400" b="1" dirty="0"/>
              <a:t>&gt; 2.9 trillion US$ losses</a:t>
            </a:r>
          </a:p>
        </p:txBody>
      </p:sp>
    </p:spTree>
    <p:extLst>
      <p:ext uri="{BB962C8B-B14F-4D97-AF65-F5344CB8AC3E}">
        <p14:creationId xmlns:p14="http://schemas.microsoft.com/office/powerpoint/2010/main" val="2931550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2028" y="188640"/>
            <a:ext cx="6187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90"/>
                </a:solidFill>
              </a:rPr>
              <a:t>“The 2019 Global Risks Report”</a:t>
            </a:r>
            <a:endParaRPr lang="en-GB" sz="3600" b="1" u="sng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4" y="906688"/>
            <a:ext cx="6256998" cy="5951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032" y="3854335"/>
            <a:ext cx="6520968" cy="3003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372" y="268318"/>
            <a:ext cx="2550974" cy="2410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488561" y="981260"/>
            <a:ext cx="6451403" cy="4906301"/>
            <a:chOff x="4488561" y="981260"/>
            <a:chExt cx="6451403" cy="4906301"/>
          </a:xfrm>
        </p:grpSpPr>
        <p:sp>
          <p:nvSpPr>
            <p:cNvPr id="8" name="Oval 7"/>
            <p:cNvSpPr/>
            <p:nvPr/>
          </p:nvSpPr>
          <p:spPr>
            <a:xfrm>
              <a:off x="4488561" y="981260"/>
              <a:ext cx="2006142" cy="147189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5444" y="3766308"/>
              <a:ext cx="2742208" cy="144303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64589" y="3759974"/>
              <a:ext cx="2575375" cy="212758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983264" y="3665296"/>
            <a:ext cx="1208736" cy="6349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9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E54DE9A-6A3B-408F-BE2F-C947FE8AB292}"/>
              </a:ext>
            </a:extLst>
          </p:cNvPr>
          <p:cNvSpPr txBox="1"/>
          <p:nvPr/>
        </p:nvSpPr>
        <p:spPr>
          <a:xfrm>
            <a:off x="690470" y="44625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Reliable prediction of extremes decades ahead?</a:t>
            </a:r>
          </a:p>
        </p:txBody>
      </p:sp>
      <p:pic>
        <p:nvPicPr>
          <p:cNvPr id="3" name="Picture 2" descr="Screen Shot 2019-07-08 at 17.4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48" y="2284408"/>
            <a:ext cx="6014882" cy="4211720"/>
          </a:xfrm>
          <a:prstGeom prst="rect">
            <a:avLst/>
          </a:prstGeom>
        </p:spPr>
      </p:pic>
      <p:pic>
        <p:nvPicPr>
          <p:cNvPr id="5" name="Picture 4" descr="Screen Shot 2019-07-08 at 17.44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69" y="706727"/>
            <a:ext cx="5216326" cy="1619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2352" y="6474711"/>
            <a:ext cx="545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850 </a:t>
            </a:r>
            <a:r>
              <a:rPr lang="en-US" b="1" dirty="0" err="1"/>
              <a:t>hPa</a:t>
            </a:r>
            <a:r>
              <a:rPr lang="en-US" b="1" dirty="0"/>
              <a:t> wind speed response to RCP8.5 forcing by 2100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34" y="756959"/>
            <a:ext cx="5526435" cy="1045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03" y="1882474"/>
            <a:ext cx="4694872" cy="2134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126" y="4311580"/>
            <a:ext cx="4640305" cy="2368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420" y="3852062"/>
            <a:ext cx="51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b="1" dirty="0"/>
              <a:t>…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209335" y="5596658"/>
            <a:ext cx="4689096" cy="110258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96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30680"/>
            <a:ext cx="6324600" cy="35623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568543" y="1175658"/>
            <a:ext cx="342900" cy="33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462410" y="1709057"/>
            <a:ext cx="342900" cy="33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9160330" y="1709058"/>
            <a:ext cx="342900" cy="33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8686800" y="2699658"/>
            <a:ext cx="342900" cy="33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988880" y="2699657"/>
            <a:ext cx="342900" cy="33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53143" y="57412"/>
            <a:ext cx="111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Resolved or not resolved?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3497" r="4358"/>
          <a:stretch/>
        </p:blipFill>
        <p:spPr>
          <a:xfrm>
            <a:off x="24495" y="3494313"/>
            <a:ext cx="6482442" cy="335433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055429" y="1717220"/>
            <a:ext cx="342900" cy="334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urved Connector 14"/>
          <p:cNvCxnSpPr>
            <a:stCxn id="5" idx="3"/>
          </p:cNvCxnSpPr>
          <p:nvPr/>
        </p:nvCxnSpPr>
        <p:spPr>
          <a:xfrm flipV="1">
            <a:off x="6506937" y="3185050"/>
            <a:ext cx="2481943" cy="1986432"/>
          </a:xfrm>
          <a:prstGeom prst="curvedConnector3">
            <a:avLst>
              <a:gd name="adj1" fmla="val 10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57113" y="4998973"/>
            <a:ext cx="38922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… from </a:t>
            </a:r>
            <a:r>
              <a:rPr lang="en-GB" sz="2400" b="1" dirty="0">
                <a:solidFill>
                  <a:srgbClr val="FF0000"/>
                </a:solidFill>
              </a:rPr>
              <a:t>parameterizations</a:t>
            </a:r>
            <a:r>
              <a:rPr lang="en-GB" sz="2400" dirty="0">
                <a:solidFill>
                  <a:srgbClr val="FF0000"/>
                </a:solidFill>
              </a:rPr>
              <a:t> for radiation, cloud, convection, turbulence, waves…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9908" y="3839712"/>
            <a:ext cx="4965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Resolved				Not resolved</a:t>
            </a:r>
          </a:p>
        </p:txBody>
      </p:sp>
    </p:spTree>
    <p:extLst>
      <p:ext uri="{BB962C8B-B14F-4D97-AF65-F5344CB8AC3E}">
        <p14:creationId xmlns:p14="http://schemas.microsoft.com/office/powerpoint/2010/main" val="2683097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AE22AB-C821-4673-AAB4-1335975E8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482" y="0"/>
            <a:ext cx="3050518" cy="1698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16C1B6-F91D-43C3-8C23-EA8C7DBC9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418" y="4488119"/>
            <a:ext cx="3124581" cy="2368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143" y="57412"/>
            <a:ext cx="111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Present schools of thought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63ACF0-2CEC-480D-9399-C0DBC8D3BA94}"/>
              </a:ext>
            </a:extLst>
          </p:cNvPr>
          <p:cNvCxnSpPr>
            <a:cxnSpLocks/>
          </p:cNvCxnSpPr>
          <p:nvPr/>
        </p:nvCxnSpPr>
        <p:spPr>
          <a:xfrm>
            <a:off x="166255" y="3429000"/>
            <a:ext cx="91440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3F9ABDA-2F70-4221-8B4D-2B8EFF71C915}"/>
              </a:ext>
            </a:extLst>
          </p:cNvPr>
          <p:cNvCxnSpPr/>
          <p:nvPr/>
        </p:nvCxnSpPr>
        <p:spPr>
          <a:xfrm flipV="1">
            <a:off x="3956859" y="1271847"/>
            <a:ext cx="5276772" cy="2157153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3EE02026-B92B-4D68-9BCF-DD08484B0B15}"/>
              </a:ext>
            </a:extLst>
          </p:cNvPr>
          <p:cNvCxnSpPr>
            <a:cxnSpLocks/>
          </p:cNvCxnSpPr>
          <p:nvPr/>
        </p:nvCxnSpPr>
        <p:spPr>
          <a:xfrm>
            <a:off x="3898669" y="3429000"/>
            <a:ext cx="5261957" cy="1916084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21CD6C-714F-4438-9D61-1C7A04EBD476}"/>
              </a:ext>
            </a:extLst>
          </p:cNvPr>
          <p:cNvSpPr txBox="1"/>
          <p:nvPr/>
        </p:nvSpPr>
        <p:spPr>
          <a:xfrm>
            <a:off x="166255" y="2399231"/>
            <a:ext cx="3502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2060"/>
                </a:solidFill>
              </a:rPr>
              <a:t>Traditional</a:t>
            </a:r>
            <a:r>
              <a:rPr lang="en-GB" b="1" dirty="0">
                <a:solidFill>
                  <a:srgbClr val="002060"/>
                </a:solidFill>
              </a:rPr>
              <a:t>: Add model complexity, rely on parametrisations</a:t>
            </a:r>
          </a:p>
          <a:p>
            <a:r>
              <a:rPr lang="en-GB" b="1" dirty="0">
                <a:solidFill>
                  <a:srgbClr val="002060"/>
                </a:solidFill>
              </a:rPr>
              <a:t>→ </a:t>
            </a:r>
            <a:r>
              <a:rPr lang="en-GB" b="1" i="1" dirty="0">
                <a:solidFill>
                  <a:srgbClr val="002060"/>
                </a:solidFill>
              </a:rPr>
              <a:t>Realism</a:t>
            </a:r>
            <a:r>
              <a:rPr lang="en-GB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5248A-6E9C-4A1E-9074-82235857F766}"/>
              </a:ext>
            </a:extLst>
          </p:cNvPr>
          <p:cNvSpPr txBox="1"/>
          <p:nvPr/>
        </p:nvSpPr>
        <p:spPr>
          <a:xfrm>
            <a:off x="4929979" y="849374"/>
            <a:ext cx="3951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2060"/>
                </a:solidFill>
              </a:rPr>
              <a:t>Resolution</a:t>
            </a:r>
            <a:r>
              <a:rPr lang="en-GB" b="1" dirty="0">
                <a:solidFill>
                  <a:srgbClr val="002060"/>
                </a:solidFill>
              </a:rPr>
              <a:t>: Add spatial resolution to eliminate parametrisations</a:t>
            </a:r>
          </a:p>
          <a:p>
            <a:r>
              <a:rPr lang="en-GB" b="1" dirty="0">
                <a:solidFill>
                  <a:srgbClr val="002060"/>
                </a:solidFill>
              </a:rPr>
              <a:t>→ </a:t>
            </a:r>
            <a:r>
              <a:rPr lang="en-GB" b="1" i="1" dirty="0">
                <a:solidFill>
                  <a:srgbClr val="002060"/>
                </a:solidFill>
              </a:rPr>
              <a:t>Computing</a:t>
            </a:r>
            <a:r>
              <a:rPr lang="en-GB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93808-F375-4C0B-97DE-B4A248312645}"/>
              </a:ext>
            </a:extLst>
          </p:cNvPr>
          <p:cNvSpPr txBox="1"/>
          <p:nvPr/>
        </p:nvSpPr>
        <p:spPr>
          <a:xfrm>
            <a:off x="6294794" y="5366989"/>
            <a:ext cx="3951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2060"/>
                </a:solidFill>
              </a:rPr>
              <a:t>Technology</a:t>
            </a:r>
            <a:r>
              <a:rPr lang="en-GB" b="1" dirty="0">
                <a:solidFill>
                  <a:srgbClr val="002060"/>
                </a:solidFill>
              </a:rPr>
              <a:t>: Use ML </a:t>
            </a:r>
          </a:p>
          <a:p>
            <a:r>
              <a:rPr lang="en-GB" b="1" dirty="0">
                <a:solidFill>
                  <a:srgbClr val="002060"/>
                </a:solidFill>
              </a:rPr>
              <a:t>to replace parametrisations</a:t>
            </a:r>
          </a:p>
          <a:p>
            <a:r>
              <a:rPr lang="en-GB" b="1" dirty="0">
                <a:solidFill>
                  <a:srgbClr val="002060"/>
                </a:solidFill>
              </a:rPr>
              <a:t>→ </a:t>
            </a:r>
            <a:r>
              <a:rPr lang="en-GB" b="1" i="1" dirty="0">
                <a:solidFill>
                  <a:srgbClr val="002060"/>
                </a:solidFill>
              </a:rPr>
              <a:t>Training</a:t>
            </a:r>
            <a:r>
              <a:rPr lang="en-GB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B2E557-16D8-46D7-A323-E04BD5451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36" b="9327"/>
          <a:stretch/>
        </p:blipFill>
        <p:spPr>
          <a:xfrm>
            <a:off x="0" y="3929857"/>
            <a:ext cx="6119132" cy="271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68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D8572B-C294-40C9-8558-6207A15F1A57}"/>
              </a:ext>
            </a:extLst>
          </p:cNvPr>
          <p:cNvSpPr txBox="1"/>
          <p:nvPr/>
        </p:nvSpPr>
        <p:spPr>
          <a:xfrm>
            <a:off x="3840240" y="78324"/>
            <a:ext cx="4511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libri"/>
                <a:cs typeface="Calibri"/>
              </a:rPr>
              <a:t>ECMWF model @ 1.45km</a:t>
            </a:r>
            <a:endParaRPr lang="en-GB" sz="3200" b="1" u="sng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A27F4-4D35-4255-BE05-94A3AA43B471}"/>
              </a:ext>
            </a:extLst>
          </p:cNvPr>
          <p:cNvSpPr txBox="1"/>
          <p:nvPr/>
        </p:nvSpPr>
        <p:spPr>
          <a:xfrm>
            <a:off x="217994" y="965186"/>
            <a:ext cx="408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Better orography, better boundary layers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83FAC38-27C3-48BA-988C-5EF758763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599531"/>
            <a:ext cx="4099528" cy="4100596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B572349-1FAF-426A-949B-BCF51FF13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5" y="934190"/>
            <a:ext cx="5868830" cy="2947461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4711254-9E2A-4EC7-9F4B-9C8A2EE96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5" y="3895591"/>
            <a:ext cx="5868830" cy="2947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2E3657-A90C-4025-8CD6-C88E0B2F8CED}"/>
              </a:ext>
            </a:extLst>
          </p:cNvPr>
          <p:cNvSpPr txBox="1"/>
          <p:nvPr/>
        </p:nvSpPr>
        <p:spPr>
          <a:xfrm>
            <a:off x="6567231" y="965186"/>
            <a:ext cx="24673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Wind gusts at 1.45 km</a:t>
            </a: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  <a:p>
            <a:r>
              <a:rPr lang="en-GB" dirty="0">
                <a:solidFill>
                  <a:prstClr val="white"/>
                </a:solidFill>
              </a:rPr>
              <a:t>Wind gust at 9 km</a:t>
            </a:r>
          </a:p>
        </p:txBody>
      </p:sp>
    </p:spTree>
    <p:extLst>
      <p:ext uri="{BB962C8B-B14F-4D97-AF65-F5344CB8AC3E}">
        <p14:creationId xmlns:p14="http://schemas.microsoft.com/office/powerpoint/2010/main" val="183038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71546D-E9EC-459A-B345-B7B62F800562}"/>
              </a:ext>
            </a:extLst>
          </p:cNvPr>
          <p:cNvSpPr txBox="1"/>
          <p:nvPr/>
        </p:nvSpPr>
        <p:spPr>
          <a:xfrm>
            <a:off x="3371787" y="78324"/>
            <a:ext cx="5448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libri"/>
                <a:cs typeface="Calibri"/>
              </a:rPr>
              <a:t>Global storm resolving models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054B34-7FDD-4DD5-A6B2-FF0993561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9" y="673370"/>
            <a:ext cx="12192000" cy="38788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95CAC9-ECC2-4ED3-AB0E-12E262F75437}"/>
              </a:ext>
            </a:extLst>
          </p:cNvPr>
          <p:cNvSpPr/>
          <p:nvPr/>
        </p:nvSpPr>
        <p:spPr>
          <a:xfrm>
            <a:off x="274320" y="5618675"/>
            <a:ext cx="207818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1400" b="1" dirty="0"/>
              <a:t>[Courtesy Bjorn Stevens]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8CAF8-360F-4531-93D9-DEE2AC7491C7}"/>
              </a:ext>
            </a:extLst>
          </p:cNvPr>
          <p:cNvSpPr txBox="1"/>
          <p:nvPr/>
        </p:nvSpPr>
        <p:spPr>
          <a:xfrm>
            <a:off x="354675" y="4977710"/>
            <a:ext cx="867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Global Storm Resolving Models ≠ High-resolution General Circulation Models: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9363B-1094-4DC6-96CE-C762B45C2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309" y="4361963"/>
            <a:ext cx="3580016" cy="2295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D1C035-984A-48DD-BB24-E2849EB6FBE9}"/>
              </a:ext>
            </a:extLst>
          </p:cNvPr>
          <p:cNvSpPr txBox="1"/>
          <p:nvPr/>
        </p:nvSpPr>
        <p:spPr>
          <a:xfrm>
            <a:off x="9609512" y="1113906"/>
            <a:ext cx="15515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resolved</a:t>
            </a:r>
          </a:p>
          <a:p>
            <a:endParaRPr lang="en-GB" dirty="0">
              <a:solidFill>
                <a:srgbClr val="00B0F0"/>
              </a:solidFill>
            </a:endParaRPr>
          </a:p>
          <a:p>
            <a:endParaRPr lang="en-GB" dirty="0">
              <a:solidFill>
                <a:srgbClr val="00B0F0"/>
              </a:solidFill>
            </a:endParaRPr>
          </a:p>
          <a:p>
            <a:endParaRPr lang="en-GB" dirty="0">
              <a:solidFill>
                <a:srgbClr val="00B0F0"/>
              </a:solidFill>
            </a:endParaRPr>
          </a:p>
          <a:p>
            <a:endParaRPr lang="en-GB" dirty="0">
              <a:solidFill>
                <a:srgbClr val="00B0F0"/>
              </a:solidFill>
            </a:endParaRPr>
          </a:p>
          <a:p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parameterised</a:t>
            </a:r>
          </a:p>
        </p:txBody>
      </p:sp>
    </p:spTree>
    <p:extLst>
      <p:ext uri="{BB962C8B-B14F-4D97-AF65-F5344CB8AC3E}">
        <p14:creationId xmlns:p14="http://schemas.microsoft.com/office/powerpoint/2010/main" val="3870899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25" y="5293895"/>
            <a:ext cx="5087917" cy="1470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86" y="632859"/>
            <a:ext cx="6658933" cy="6159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594" y="122064"/>
            <a:ext cx="809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The biggest challenges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8223" y="6427509"/>
            <a:ext cx="1389234" cy="321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7574" y="1272001"/>
            <a:ext cx="55744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Parameterizations</a:t>
            </a:r>
            <a:r>
              <a:rPr lang="en-US" sz="2400" dirty="0"/>
              <a:t>: are in the way of overcoming key sources of model error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Coupling</a:t>
            </a:r>
            <a:r>
              <a:rPr lang="en-US" sz="2400" dirty="0"/>
              <a:t>: drives how Earth-system components interact: fluxes, budgets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Observation/assimilation</a:t>
            </a:r>
            <a:r>
              <a:rPr lang="en-US" sz="2400" dirty="0"/>
              <a:t>: key to model improvement, </a:t>
            </a:r>
            <a:r>
              <a:rPr lang="en-US" sz="2400" dirty="0" err="1"/>
              <a:t>initialisation</a:t>
            </a:r>
            <a:endParaRPr lang="en-US" sz="2400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b="1" dirty="0">
                <a:solidFill>
                  <a:srgbClr val="00B0F0"/>
                </a:solidFill>
              </a:rPr>
              <a:t>Computing</a:t>
            </a:r>
            <a:r>
              <a:rPr lang="en-US" sz="2400" dirty="0">
                <a:solidFill>
                  <a:srgbClr val="00B0F0"/>
                </a:solidFill>
              </a:rPr>
              <a:t>: key to running realistic models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384978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8-11 at 14.49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6" y="1082842"/>
            <a:ext cx="7107367" cy="4638841"/>
          </a:xfrm>
          <a:prstGeom prst="rect">
            <a:avLst/>
          </a:prstGeom>
        </p:spPr>
      </p:pic>
      <p:pic>
        <p:nvPicPr>
          <p:cNvPr id="3" name="Picture 2" descr="Screen Shot 2019-08-11 at 14.48.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"/>
          <a:stretch/>
        </p:blipFill>
        <p:spPr>
          <a:xfrm>
            <a:off x="2419947" y="1764626"/>
            <a:ext cx="7606369" cy="471905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Screen Shot 2019-08-11 at 14.47.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4"/>
          <a:stretch/>
        </p:blipFill>
        <p:spPr>
          <a:xfrm>
            <a:off x="5024224" y="3025242"/>
            <a:ext cx="7167776" cy="37391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1220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https://</a:t>
            </a:r>
            <a:r>
              <a:rPr lang="en-GB" sz="3600" b="1" dirty="0" err="1">
                <a:solidFill>
                  <a:srgbClr val="002060"/>
                </a:solidFill>
              </a:rPr>
              <a:t>www.ecmwf.int</a:t>
            </a:r>
            <a:r>
              <a:rPr lang="en-GB" sz="3600" b="1" dirty="0">
                <a:solidFill>
                  <a:srgbClr val="002060"/>
                </a:solidFill>
              </a:rPr>
              <a:t>/en/about/media-centre/science-blog</a:t>
            </a:r>
          </a:p>
        </p:txBody>
      </p:sp>
    </p:spTree>
    <p:extLst>
      <p:ext uri="{BB962C8B-B14F-4D97-AF65-F5344CB8AC3E}">
        <p14:creationId xmlns:p14="http://schemas.microsoft.com/office/powerpoint/2010/main" val="104107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470" y="44625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Operational 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52" y="629400"/>
            <a:ext cx="2834575" cy="1896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653" y="2140470"/>
            <a:ext cx="3323672" cy="21770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684" y="1058102"/>
            <a:ext cx="11688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			</a:t>
            </a:r>
            <a:r>
              <a:rPr lang="en-GB" sz="2400" b="1" dirty="0">
                <a:sym typeface="Symbol" panose="05050102010706020507" pitchFamily="18" charset="2"/>
              </a:rPr>
              <a:t> </a:t>
            </a:r>
            <a:r>
              <a:rPr lang="en-GB" sz="2400" b="1" dirty="0"/>
              <a:t>2x 9-km global high-resolution 10-day forecasts per day</a:t>
            </a:r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r>
              <a:rPr lang="en-GB" sz="2400" b="1" dirty="0">
                <a:solidFill>
                  <a:srgbClr val="002060"/>
                </a:solidFill>
              </a:rPr>
              <a:t>51x 18-km global  lower-resolution 15-day forecasts per day… </a:t>
            </a:r>
            <a:r>
              <a:rPr lang="en-GB" sz="2400" b="1" dirty="0">
                <a:solidFill>
                  <a:srgbClr val="002060"/>
                </a:solidFill>
                <a:sym typeface="Symbol" panose="05050102010706020507" pitchFamily="18" charset="2"/>
              </a:rPr>
              <a:t></a:t>
            </a:r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		… extended to 46 days twice per week at 36 km</a:t>
            </a:r>
          </a:p>
          <a:p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	</a:t>
            </a:r>
          </a:p>
          <a:p>
            <a:r>
              <a:rPr lang="en-GB" sz="2400" b="1" dirty="0"/>
              <a:t>			</a:t>
            </a:r>
            <a:r>
              <a:rPr lang="en-GB" sz="2400" b="1" dirty="0">
                <a:sym typeface="Symbol" panose="05050102010706020507" pitchFamily="18" charset="2"/>
              </a:rPr>
              <a:t> </a:t>
            </a:r>
            <a:r>
              <a:rPr lang="en-GB" sz="2400" b="1" dirty="0"/>
              <a:t>51x 64-km global low resolution 7-month forecast per month</a:t>
            </a:r>
          </a:p>
          <a:p>
            <a:endParaRPr lang="en-GB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77" y="3987346"/>
            <a:ext cx="2985865" cy="22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4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7E285BAF-9E67-407B-BD55-B2246639C44A}"/>
              </a:ext>
            </a:extLst>
          </p:cNvPr>
          <p:cNvSpPr txBox="1"/>
          <p:nvPr/>
        </p:nvSpPr>
        <p:spPr>
          <a:xfrm>
            <a:off x="3790537" y="78324"/>
            <a:ext cx="4610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libri"/>
                <a:cs typeface="Calibri"/>
              </a:rPr>
              <a:t>Present capability @ 1 km</a:t>
            </a:r>
            <a:endParaRPr lang="en-GB" sz="3200" b="1" u="sng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28" name="Picture 27" descr="Screen Shot 2019-01-01 at 16.03.58.png">
            <a:extLst>
              <a:ext uri="{FF2B5EF4-FFF2-40B4-BE49-F238E27FC236}">
                <a16:creationId xmlns:a16="http://schemas.microsoft.com/office/drawing/2014/main" id="{D3CE4C88-1253-40D9-85C5-9B32F86DC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82" y="671024"/>
            <a:ext cx="3460373" cy="19833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42BC23-67A9-49CD-91B3-E050763FA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/>
          <a:stretch/>
        </p:blipFill>
        <p:spPr>
          <a:xfrm>
            <a:off x="97428" y="2595260"/>
            <a:ext cx="5388575" cy="371868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D4092F-6103-4849-92F6-E089A37FD7A3}"/>
              </a:ext>
            </a:extLst>
          </p:cNvPr>
          <p:cNvSpPr txBox="1"/>
          <p:nvPr/>
        </p:nvSpPr>
        <p:spPr>
          <a:xfrm>
            <a:off x="-6214" y="6194900"/>
            <a:ext cx="630825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→ O(3-10) too slow (atmosphere only, no I/O)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77914D-7C43-4CB7-84BC-71B0D41327D6}"/>
              </a:ext>
            </a:extLst>
          </p:cNvPr>
          <p:cNvGrpSpPr/>
          <p:nvPr/>
        </p:nvGrpSpPr>
        <p:grpSpPr>
          <a:xfrm>
            <a:off x="6096000" y="798262"/>
            <a:ext cx="5803297" cy="5750581"/>
            <a:chOff x="6715317" y="939578"/>
            <a:chExt cx="5803297" cy="57505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662A31-8DA6-4E36-A424-0D42FEB01370}"/>
                </a:ext>
              </a:extLst>
            </p:cNvPr>
            <p:cNvSpPr/>
            <p:nvPr/>
          </p:nvSpPr>
          <p:spPr>
            <a:xfrm>
              <a:off x="6956086" y="6382382"/>
              <a:ext cx="55625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/>
                <a:t>[</a:t>
              </a:r>
              <a:r>
                <a:rPr lang="en-GB" sz="1400" b="1" dirty="0" err="1"/>
                <a:t>Schulthess</a:t>
              </a:r>
              <a:r>
                <a:rPr lang="en-GB" sz="1400" b="1" dirty="0"/>
                <a:t> et al. 2019, Computing in Science &amp; Engineering]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5E60EE8-8F5A-4C6D-8417-53C4FF42A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3562" y="939578"/>
              <a:ext cx="2146841" cy="89451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33BFEA-4F7D-4DC3-A719-B92F7B5136D9}"/>
                </a:ext>
              </a:extLst>
            </p:cNvPr>
            <p:cNvSpPr txBox="1"/>
            <p:nvPr/>
          </p:nvSpPr>
          <p:spPr>
            <a:xfrm>
              <a:off x="6715317" y="5444168"/>
              <a:ext cx="5803297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→ O(100-250) too slow (still no I/O)</a:t>
              </a:r>
            </a:p>
            <a:p>
              <a:pPr algn="ctr"/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→ O(1000) incl. everything (ensembles, Earth system, etc.)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9B1D7B-EEFA-4C12-AEF6-6D2C98D7D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6293" y="1951650"/>
              <a:ext cx="5017878" cy="3335053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8A39AE-0776-47C4-B754-9D222B395259}"/>
                </a:ext>
              </a:extLst>
            </p:cNvPr>
            <p:cNvSpPr/>
            <p:nvPr/>
          </p:nvSpPr>
          <p:spPr>
            <a:xfrm>
              <a:off x="9577619" y="4960694"/>
              <a:ext cx="590204" cy="3693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CF9E7E-5D79-421F-8348-B173925B25FD}"/>
                </a:ext>
              </a:extLst>
            </p:cNvPr>
            <p:cNvSpPr/>
            <p:nvPr/>
          </p:nvSpPr>
          <p:spPr>
            <a:xfrm>
              <a:off x="11353451" y="4960689"/>
              <a:ext cx="590204" cy="3693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373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FD9422-8551-43DC-84B9-963F9DC7F030}"/>
              </a:ext>
            </a:extLst>
          </p:cNvPr>
          <p:cNvSpPr txBox="1"/>
          <p:nvPr/>
        </p:nvSpPr>
        <p:spPr>
          <a:xfrm>
            <a:off x="653143" y="57412"/>
            <a:ext cx="111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1-slide tutorial on computing performance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DD2010-B336-46CC-89C3-ABCC1F04B526}"/>
              </a:ext>
            </a:extLst>
          </p:cNvPr>
          <p:cNvGrpSpPr/>
          <p:nvPr/>
        </p:nvGrpSpPr>
        <p:grpSpPr>
          <a:xfrm>
            <a:off x="500918" y="3917354"/>
            <a:ext cx="11691082" cy="2940646"/>
            <a:chOff x="500918" y="3917354"/>
            <a:chExt cx="11691082" cy="29406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361BB2-D5E2-4B11-A4E1-7630BEC941B4}"/>
                </a:ext>
              </a:extLst>
            </p:cNvPr>
            <p:cNvSpPr/>
            <p:nvPr/>
          </p:nvSpPr>
          <p:spPr>
            <a:xfrm>
              <a:off x="500918" y="5571272"/>
              <a:ext cx="111605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</a:rPr>
                <a:t>Moving data is more expensive than performing calculations</a:t>
              </a:r>
              <a:r>
                <a:rPr lang="en-GB" dirty="0">
                  <a:solidFill>
                    <a:srgbClr val="002060"/>
                  </a:solidFill>
                </a:rPr>
                <a:t>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94DC77-7104-4BA3-B44F-CC879B979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7754" y="3917354"/>
              <a:ext cx="5684246" cy="29406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83F395-CEB9-42DD-9F95-7C199D2B155D}"/>
                </a:ext>
              </a:extLst>
            </p:cNvPr>
            <p:cNvSpPr txBox="1"/>
            <p:nvPr/>
          </p:nvSpPr>
          <p:spPr>
            <a:xfrm>
              <a:off x="10114547" y="5881552"/>
              <a:ext cx="2061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/>
                <a:t>[</a:t>
              </a:r>
              <a:r>
                <a:rPr lang="en-GB" sz="1200" b="1" dirty="0" err="1"/>
                <a:t>Kogge</a:t>
              </a:r>
              <a:r>
                <a:rPr lang="en-GB" sz="1200" b="1" dirty="0"/>
                <a:t> and </a:t>
              </a:r>
              <a:r>
                <a:rPr lang="en-GB" sz="1200" b="1" dirty="0" err="1"/>
                <a:t>Shalf</a:t>
              </a:r>
              <a:r>
                <a:rPr lang="en-GB" sz="1200" b="1" dirty="0"/>
                <a:t> 2015]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37E25E-8652-49C8-A19A-D399AB061B10}"/>
              </a:ext>
            </a:extLst>
          </p:cNvPr>
          <p:cNvGrpSpPr/>
          <p:nvPr/>
        </p:nvGrpSpPr>
        <p:grpSpPr>
          <a:xfrm>
            <a:off x="500918" y="586584"/>
            <a:ext cx="11295099" cy="2304932"/>
            <a:chOff x="500918" y="586584"/>
            <a:chExt cx="11295099" cy="23049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31E362-40CE-4669-A4A1-C074731B9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8144" y="586584"/>
              <a:ext cx="837873" cy="23049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6623F2-2114-4642-8131-2CB9E45F2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1689" y="652970"/>
              <a:ext cx="2442611" cy="69710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F34BD5-66F6-44B5-BBF2-E8875458F383}"/>
                </a:ext>
              </a:extLst>
            </p:cNvPr>
            <p:cNvSpPr/>
            <p:nvPr/>
          </p:nvSpPr>
          <p:spPr>
            <a:xfrm>
              <a:off x="500918" y="765138"/>
              <a:ext cx="111605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Basic performance metrics (serial):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i="1" dirty="0">
                  <a:solidFill>
                    <a:srgbClr val="0070C0"/>
                  </a:solidFill>
                </a:rPr>
                <a:t>Execution time</a:t>
              </a:r>
              <a:r>
                <a:rPr lang="en-GB" dirty="0">
                  <a:solidFill>
                    <a:srgbClr val="0070C0"/>
                  </a:solidFill>
                </a:rPr>
                <a:t> = </a:t>
              </a:r>
              <a:r>
                <a:rPr lang="en-GB" i="1" dirty="0">
                  <a:solidFill>
                    <a:srgbClr val="0070C0"/>
                  </a:solidFill>
                </a:rPr>
                <a:t>number of instructions </a:t>
              </a:r>
              <a:r>
                <a:rPr lang="en-GB" dirty="0">
                  <a:solidFill>
                    <a:srgbClr val="0070C0"/>
                  </a:solidFill>
                </a:rPr>
                <a:t>x </a:t>
              </a:r>
              <a:r>
                <a:rPr lang="en-GB" i="1" dirty="0">
                  <a:solidFill>
                    <a:srgbClr val="0070C0"/>
                  </a:solidFill>
                </a:rPr>
                <a:t>cycles per instruction </a:t>
              </a:r>
              <a:r>
                <a:rPr lang="en-GB" dirty="0">
                  <a:solidFill>
                    <a:srgbClr val="0070C0"/>
                  </a:solidFill>
                </a:rPr>
                <a:t>x </a:t>
              </a:r>
              <a:r>
                <a:rPr lang="en-GB" i="1" dirty="0">
                  <a:solidFill>
                    <a:srgbClr val="0070C0"/>
                  </a:solidFill>
                </a:rPr>
                <a:t>clock-cycle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i="1" dirty="0">
                  <a:solidFill>
                    <a:srgbClr val="0070C0"/>
                  </a:solidFill>
                </a:rPr>
                <a:t>Floating point operations per second </a:t>
              </a:r>
              <a:r>
                <a:rPr lang="en-GB" dirty="0">
                  <a:solidFill>
                    <a:srgbClr val="0070C0"/>
                  </a:solidFill>
                </a:rPr>
                <a:t>FLOPS</a:t>
              </a:r>
              <a:r>
                <a:rPr lang="en-GB" i="1" dirty="0">
                  <a:solidFill>
                    <a:srgbClr val="0070C0"/>
                  </a:solidFill>
                </a:rPr>
                <a:t> = floating point operations / execution time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60FF5C3-95C8-4910-83DF-BC8698E69527}"/>
                  </a:ext>
                </a:extLst>
              </p:cNvPr>
              <p:cNvSpPr/>
              <p:nvPr/>
            </p:nvSpPr>
            <p:spPr>
              <a:xfrm>
                <a:off x="500918" y="1893053"/>
                <a:ext cx="1116058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Transistor size and clock-cycle (serial, Moore, Dennard):</a:t>
                </a:r>
              </a:p>
              <a:p>
                <a:r>
                  <a:rPr lang="en-GB" i="1" dirty="0">
                    <a:solidFill>
                      <a:srgbClr val="002060"/>
                    </a:solidFill>
                  </a:rPr>
                  <a:t>The smaller the transistor the faster its state can be changed by clock cycles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2060"/>
                    </a:solidFill>
                  </a:rPr>
                  <a:t>Power P = capacitance x voltage</a:t>
                </a:r>
                <a:r>
                  <a:rPr lang="en-GB" i="1" baseline="30000" dirty="0">
                    <a:solidFill>
                      <a:srgbClr val="002060"/>
                    </a:solidFill>
                  </a:rPr>
                  <a:t>2</a:t>
                </a:r>
                <a:r>
                  <a:rPr lang="en-GB" i="1" dirty="0">
                    <a:solidFill>
                      <a:srgbClr val="002060"/>
                    </a:solidFill>
                  </a:rPr>
                  <a:t> x 1/clock-cycle	(capacitance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i="1" dirty="0">
                    <a:solidFill>
                      <a:srgbClr val="002060"/>
                    </a:solidFill>
                  </a:rPr>
                  <a:t> area)</a:t>
                </a:r>
              </a:p>
              <a:p>
                <a:endParaRPr lang="en-GB" i="1" dirty="0">
                  <a:solidFill>
                    <a:srgbClr val="002060"/>
                  </a:solidFill>
                </a:endParaRPr>
              </a:p>
              <a:p>
                <a:r>
                  <a:rPr lang="en-GB" i="1" dirty="0">
                    <a:solidFill>
                      <a:srgbClr val="002060"/>
                    </a:solidFill>
                  </a:rPr>
                  <a:t>Caveats: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2060"/>
                    </a:solidFill>
                  </a:rPr>
                  <a:t>transistors cannot become smaller anymore → spontaneous electron leakage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2060"/>
                    </a:solidFill>
                  </a:rPr>
                  <a:t>transistor voltage does not scale with size anymore → overall power increases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60FF5C3-95C8-4910-83DF-BC8698E69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18" y="1893053"/>
                <a:ext cx="11160580" cy="2031325"/>
              </a:xfrm>
              <a:prstGeom prst="rect">
                <a:avLst/>
              </a:prstGeom>
              <a:blipFill>
                <a:blip r:embed="rId5"/>
                <a:stretch>
                  <a:fillRect l="-437" t="-1802" b="-39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208C4F4-B452-415B-B20D-BFE67B2175BC}"/>
                  </a:ext>
                </a:extLst>
              </p:cNvPr>
              <p:cNvSpPr/>
              <p:nvPr/>
            </p:nvSpPr>
            <p:spPr>
              <a:xfrm>
                <a:off x="505265" y="4019783"/>
                <a:ext cx="11160580" cy="1312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70C0"/>
                    </a:solidFill>
                  </a:rPr>
                  <a:t>Basic performance metrics (parallel, Amdahl):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70C0"/>
                    </a:solidFill>
                  </a:rPr>
                  <a:t>Performance gain for </a:t>
                </a:r>
                <a:r>
                  <a:rPr lang="en-GB" dirty="0">
                    <a:solidFill>
                      <a:srgbClr val="0070C0"/>
                    </a:solidFill>
                  </a:rPr>
                  <a:t>n</a:t>
                </a:r>
                <a:r>
                  <a:rPr lang="en-GB" i="1" dirty="0">
                    <a:solidFill>
                      <a:srgbClr val="0070C0"/>
                    </a:solidFill>
                  </a:rPr>
                  <a:t> parallel streams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GB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GB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GB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den>
                    </m:f>
                    <m:r>
                      <a:rPr lang="en-GB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br>
                  <a:rPr lang="en-GB" dirty="0">
                    <a:solidFill>
                      <a:srgbClr val="0070C0"/>
                    </a:solidFill>
                  </a:rPr>
                </a:br>
                <a:r>
                  <a:rPr lang="en-GB" dirty="0">
                    <a:solidFill>
                      <a:srgbClr val="0070C0"/>
                    </a:solidFill>
                  </a:rPr>
                  <a:t>with </a:t>
                </a:r>
                <a:r>
                  <a:rPr lang="el-GR" dirty="0">
                    <a:solidFill>
                      <a:srgbClr val="0070C0"/>
                    </a:solidFill>
                  </a:rPr>
                  <a:t>α</a:t>
                </a:r>
                <a:r>
                  <a:rPr lang="en-GB" dirty="0">
                    <a:solidFill>
                      <a:srgbClr val="0070C0"/>
                    </a:solidFill>
                  </a:rPr>
                  <a:t> = fraction of serial code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208C4F4-B452-415B-B20D-BFE67B2175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65" y="4019783"/>
                <a:ext cx="11160580" cy="1312282"/>
              </a:xfrm>
              <a:prstGeom prst="rect">
                <a:avLst/>
              </a:prstGeom>
              <a:blipFill>
                <a:blip r:embed="rId6"/>
                <a:stretch>
                  <a:fillRect l="-492" t="-2315" b="-6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2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FD9422-8551-43DC-84B9-963F9DC7F030}"/>
              </a:ext>
            </a:extLst>
          </p:cNvPr>
          <p:cNvSpPr txBox="1"/>
          <p:nvPr/>
        </p:nvSpPr>
        <p:spPr>
          <a:xfrm>
            <a:off x="506187" y="65313"/>
            <a:ext cx="111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The end of Moore’s law and Dennard scaling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83271-BA5C-4DA5-8C7E-F50486547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32487" r="38518" b="19855"/>
          <a:stretch/>
        </p:blipFill>
        <p:spPr>
          <a:xfrm>
            <a:off x="0" y="730315"/>
            <a:ext cx="7387030" cy="5257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60FF5C3-95C8-4910-83DF-BC8698E69527}"/>
                  </a:ext>
                </a:extLst>
              </p:cNvPr>
              <p:cNvSpPr/>
              <p:nvPr/>
            </p:nvSpPr>
            <p:spPr>
              <a:xfrm>
                <a:off x="7230018" y="1631994"/>
                <a:ext cx="5023037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Transistor size and clock-cycle (serial, Moore, Dennard):</a:t>
                </a:r>
              </a:p>
              <a:p>
                <a:r>
                  <a:rPr lang="en-GB" i="1" dirty="0">
                    <a:solidFill>
                      <a:srgbClr val="002060"/>
                    </a:solidFill>
                  </a:rPr>
                  <a:t>The smaller the transistor the faster its state can be changed by clock cycles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2060"/>
                    </a:solidFill>
                  </a:rPr>
                  <a:t>Power P = capacitance x voltage</a:t>
                </a:r>
                <a:r>
                  <a:rPr lang="en-GB" i="1" baseline="30000" dirty="0">
                    <a:solidFill>
                      <a:srgbClr val="002060"/>
                    </a:solidFill>
                  </a:rPr>
                  <a:t>2</a:t>
                </a:r>
                <a:r>
                  <a:rPr lang="en-GB" i="1" dirty="0">
                    <a:solidFill>
                      <a:srgbClr val="002060"/>
                    </a:solidFill>
                  </a:rPr>
                  <a:t> x 1/clock-cycle	(capacitance  area)</a:t>
                </a:r>
              </a:p>
              <a:p>
                <a:endParaRPr lang="en-GB" i="1" dirty="0">
                  <a:solidFill>
                    <a:srgbClr val="002060"/>
                  </a:solidFill>
                </a:endParaRPr>
              </a:p>
              <a:p>
                <a:r>
                  <a:rPr lang="en-GB" i="1" dirty="0">
                    <a:solidFill>
                      <a:srgbClr val="002060"/>
                    </a:solidFill>
                  </a:rPr>
                  <a:t>Caveats: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2060"/>
                    </a:solidFill>
                  </a:rPr>
                  <a:t>transistors cannot become smaller anymore → spontaneous electron leakage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2060"/>
                    </a:solidFill>
                  </a:rPr>
                  <a:t>transistor voltage does not scale with size anymore → overall power increases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60FF5C3-95C8-4910-83DF-BC8698E69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018" y="1631994"/>
                <a:ext cx="5023037" cy="34163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6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2017-9-12 16_2_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1" b="15964"/>
          <a:stretch/>
        </p:blipFill>
        <p:spPr>
          <a:xfrm>
            <a:off x="3151234" y="891437"/>
            <a:ext cx="5870751" cy="365844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6382" y="4474051"/>
            <a:ext cx="5667222" cy="2346033"/>
            <a:chOff x="246382" y="4474051"/>
            <a:chExt cx="5667222" cy="2346033"/>
          </a:xfrm>
        </p:grpSpPr>
        <p:grpSp>
          <p:nvGrpSpPr>
            <p:cNvPr id="6" name="Group 5"/>
            <p:cNvGrpSpPr/>
            <p:nvPr/>
          </p:nvGrpSpPr>
          <p:grpSpPr>
            <a:xfrm>
              <a:off x="3430640" y="4474051"/>
              <a:ext cx="2482964" cy="2346033"/>
              <a:chOff x="8403790" y="620767"/>
              <a:chExt cx="3715972" cy="353158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3790" y="620767"/>
                <a:ext cx="3715972" cy="35315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728681" y="659570"/>
                <a:ext cx="3115194" cy="555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i="1" dirty="0"/>
                  <a:t>Back-end: </a:t>
                </a:r>
                <a:r>
                  <a:rPr lang="en-GB" b="1" i="1" dirty="0" err="1"/>
                  <a:t>GridTools</a:t>
                </a:r>
                <a:endParaRPr lang="en-GB" b="1" i="1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46382" y="4725144"/>
              <a:ext cx="2779034" cy="1829532"/>
              <a:chOff x="3273" y="2768161"/>
              <a:chExt cx="5059316" cy="330481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b="9956"/>
              <a:stretch/>
            </p:blipFill>
            <p:spPr>
              <a:xfrm>
                <a:off x="3273" y="3421048"/>
                <a:ext cx="5059316" cy="26519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09923" y="2768161"/>
                <a:ext cx="4112491" cy="667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i="1" dirty="0"/>
                  <a:t>Data structures: Atlas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157665" y="4417178"/>
            <a:ext cx="5991690" cy="2369729"/>
            <a:chOff x="6157665" y="4417178"/>
            <a:chExt cx="5991690" cy="2369729"/>
          </a:xfrm>
        </p:grpSpPr>
        <p:pic>
          <p:nvPicPr>
            <p:cNvPr id="13" name="Picture 12" descr="tau-2015-spyrou-fpga-timing-2-638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55" b="36145"/>
            <a:stretch/>
          </p:blipFill>
          <p:spPr>
            <a:xfrm>
              <a:off x="6157665" y="4740148"/>
              <a:ext cx="5991690" cy="204675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784692" y="4417178"/>
              <a:ext cx="1249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Processors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CC85B7-3037-4B45-9A3E-00126E8E6D1B}"/>
              </a:ext>
            </a:extLst>
          </p:cNvPr>
          <p:cNvGrpSpPr/>
          <p:nvPr/>
        </p:nvGrpSpPr>
        <p:grpSpPr>
          <a:xfrm>
            <a:off x="238477" y="869646"/>
            <a:ext cx="11953523" cy="3279434"/>
            <a:chOff x="238477" y="869646"/>
            <a:chExt cx="11953523" cy="3279434"/>
          </a:xfrm>
        </p:grpSpPr>
        <p:pic>
          <p:nvPicPr>
            <p:cNvPr id="17" name="Picture 16" descr="tikz1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77" y="1371216"/>
              <a:ext cx="2933623" cy="15921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97314" y="928911"/>
              <a:ext cx="1828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Neural networks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25335" y="1212157"/>
              <a:ext cx="3466665" cy="170230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902270" y="869646"/>
              <a:ext cx="2710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/>
                <a:t>Mathematics&amp;algorithms</a:t>
              </a:r>
              <a:endParaRPr lang="en-US" b="1" i="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9783A5-CF87-4608-8337-F1DFEDD0B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52033" y="2506124"/>
              <a:ext cx="2839967" cy="164295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25A63E-3569-48A5-B953-E3745AF27366}"/>
              </a:ext>
            </a:extLst>
          </p:cNvPr>
          <p:cNvSpPr txBox="1"/>
          <p:nvPr/>
        </p:nvSpPr>
        <p:spPr>
          <a:xfrm>
            <a:off x="2495231" y="78324"/>
            <a:ext cx="7201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alibri"/>
                <a:cs typeface="Calibri"/>
              </a:rPr>
              <a:t>The future – ultimately, touch everything</a:t>
            </a:r>
            <a:endParaRPr lang="en-GB" sz="3200" b="1" u="sng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1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7749" y="118713"/>
            <a:ext cx="9280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What’s wrong with weather and climate codes?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7134" r="2023" b="5614"/>
          <a:stretch/>
        </p:blipFill>
        <p:spPr>
          <a:xfrm>
            <a:off x="127973" y="834916"/>
            <a:ext cx="7443888" cy="5394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903033" y="2886074"/>
            <a:ext cx="435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Advection: </a:t>
            </a:r>
            <a:r>
              <a:rPr lang="en-GB" dirty="0">
                <a:solidFill>
                  <a:srgbClr val="002060"/>
                </a:solidFill>
              </a:rPr>
              <a:t>halo-communication, scalability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3033" y="2093233"/>
            <a:ext cx="413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Transforms</a:t>
            </a:r>
            <a:r>
              <a:rPr lang="en-GB" dirty="0">
                <a:solidFill>
                  <a:srgbClr val="002060"/>
                </a:solidFill>
              </a:rPr>
              <a:t>: communication bandwidth, memory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3031" y="5517214"/>
            <a:ext cx="413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Transforms: </a:t>
            </a:r>
            <a:r>
              <a:rPr lang="en-GB" dirty="0">
                <a:solidFill>
                  <a:srgbClr val="002060"/>
                </a:solidFill>
              </a:rPr>
              <a:t>communication bandwidth, memory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3031" y="3509939"/>
            <a:ext cx="393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Physics: </a:t>
            </a:r>
            <a:r>
              <a:rPr lang="en-GB" dirty="0">
                <a:solidFill>
                  <a:srgbClr val="002060"/>
                </a:solidFill>
              </a:rPr>
              <a:t>expensive calculations, scalable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3031" y="4048704"/>
            <a:ext cx="368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Ocean waves:</a:t>
            </a:r>
            <a:r>
              <a:rPr lang="en-GB" dirty="0">
                <a:solidFill>
                  <a:srgbClr val="002060"/>
                </a:solidFill>
              </a:rPr>
              <a:t> expensive calculations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03031" y="4677750"/>
            <a:ext cx="422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3D-solver: </a:t>
            </a:r>
            <a:r>
              <a:rPr lang="en-GB" dirty="0">
                <a:solidFill>
                  <a:srgbClr val="002060"/>
                </a:solidFill>
              </a:rPr>
              <a:t>iterations, memory, communication bandwidth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3031" y="1115184"/>
            <a:ext cx="413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No 1</a:t>
            </a:r>
            <a:r>
              <a:rPr lang="en-GB" dirty="0">
                <a:solidFill>
                  <a:srgbClr val="002060"/>
                </a:solidFill>
              </a:rPr>
              <a:t>: sequential with time steps (10d x 24h x 3600s / 450s = 1920 @ 9km</a:t>
            </a:r>
          </a:p>
        </p:txBody>
      </p:sp>
    </p:spTree>
    <p:extLst>
      <p:ext uri="{BB962C8B-B14F-4D97-AF65-F5344CB8AC3E}">
        <p14:creationId xmlns:p14="http://schemas.microsoft.com/office/powerpoint/2010/main" val="4169208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489FC0-4724-45CA-B255-6074B81EC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6" y="116632"/>
            <a:ext cx="5768936" cy="273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7DC8A-8C66-4347-BAB6-E9B702D68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6" y="2623114"/>
            <a:ext cx="5442036" cy="2534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7DE13D-9225-4E48-A3EC-B711D5CED756}"/>
              </a:ext>
            </a:extLst>
          </p:cNvPr>
          <p:cNvSpPr txBox="1"/>
          <p:nvPr/>
        </p:nvSpPr>
        <p:spPr>
          <a:xfrm>
            <a:off x="653143" y="57412"/>
            <a:ext cx="111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Daily data access at ECMWF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80099-1A63-4FCD-A7A2-F46DB581B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2" y="4941168"/>
            <a:ext cx="4897934" cy="1850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CC8D8-5B2D-44F6-AA77-091535A65C7C}"/>
              </a:ext>
            </a:extLst>
          </p:cNvPr>
          <p:cNvSpPr txBox="1"/>
          <p:nvPr/>
        </p:nvSpPr>
        <p:spPr>
          <a:xfrm>
            <a:off x="-24680" y="6617414"/>
            <a:ext cx="51125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b="1" dirty="0"/>
              <a:t>	2014	2015	2016	2017	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7D60E-98F8-44EA-BD1A-7930AA999699}"/>
              </a:ext>
            </a:extLst>
          </p:cNvPr>
          <p:cNvSpPr txBox="1"/>
          <p:nvPr/>
        </p:nvSpPr>
        <p:spPr>
          <a:xfrm>
            <a:off x="807010" y="418192"/>
            <a:ext cx="212853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40 billion fields</a:t>
            </a: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20 PB data retrieved</a:t>
            </a: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  <a:p>
            <a:r>
              <a:rPr lang="en-GB" b="1" dirty="0">
                <a:solidFill>
                  <a:srgbClr val="0070C0"/>
                </a:solidFill>
              </a:rPr>
              <a:t>25 thousand users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D7B3BA-9088-49E0-A4BE-A61FEB84CE6F}"/>
              </a:ext>
            </a:extLst>
          </p:cNvPr>
          <p:cNvSpPr/>
          <p:nvPr/>
        </p:nvSpPr>
        <p:spPr>
          <a:xfrm>
            <a:off x="6672064" y="2348880"/>
            <a:ext cx="48061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u="sng" dirty="0">
                <a:solidFill>
                  <a:srgbClr val="0070C0"/>
                </a:solidFill>
              </a:rPr>
              <a:t>Total</a:t>
            </a:r>
            <a:r>
              <a:rPr lang="en-GB" sz="2400" b="1" dirty="0">
                <a:solidFill>
                  <a:srgbClr val="0070C0"/>
                </a:solidFill>
              </a:rPr>
              <a:t> activity (Member States and commercial customers) </a:t>
            </a:r>
            <a:r>
              <a:rPr lang="en-GB" sz="2400" b="1" u="sng" dirty="0">
                <a:solidFill>
                  <a:srgbClr val="0070C0"/>
                </a:solidFill>
              </a:rPr>
              <a:t>per day</a:t>
            </a:r>
            <a:r>
              <a:rPr lang="en-GB" sz="2400" b="1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450 </a:t>
            </a:r>
            <a:r>
              <a:rPr lang="en-GB" sz="2400" b="1" dirty="0" err="1">
                <a:solidFill>
                  <a:srgbClr val="0070C0"/>
                </a:solidFill>
              </a:rPr>
              <a:t>TBytes</a:t>
            </a:r>
            <a:r>
              <a:rPr lang="en-GB" sz="2400" b="1" dirty="0">
                <a:solidFill>
                  <a:srgbClr val="0070C0"/>
                </a:solidFill>
              </a:rPr>
              <a:t> retrieved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200 </a:t>
            </a:r>
            <a:r>
              <a:rPr lang="en-GB" sz="2400" b="1" dirty="0" err="1">
                <a:solidFill>
                  <a:srgbClr val="0070C0"/>
                </a:solidFill>
              </a:rPr>
              <a:t>TBytes</a:t>
            </a:r>
            <a:r>
              <a:rPr lang="en-GB" sz="2400" b="1" dirty="0">
                <a:solidFill>
                  <a:srgbClr val="0070C0"/>
                </a:solidFill>
              </a:rPr>
              <a:t> archived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1.5 million requests</a:t>
            </a:r>
          </a:p>
          <a:p>
            <a:endParaRPr lang="en-GB" sz="2400" b="1" dirty="0">
              <a:solidFill>
                <a:srgbClr val="0070C0"/>
              </a:solidFill>
            </a:endParaRPr>
          </a:p>
          <a:p>
            <a:r>
              <a:rPr lang="en-GB" sz="2400" b="1" dirty="0">
                <a:solidFill>
                  <a:srgbClr val="0070C0"/>
                </a:solidFill>
              </a:rPr>
              <a:t>Total volume in MARS: 220 </a:t>
            </a:r>
            <a:r>
              <a:rPr lang="en-GB" sz="2400" b="1" dirty="0" err="1">
                <a:solidFill>
                  <a:srgbClr val="0070C0"/>
                </a:solidFill>
              </a:rPr>
              <a:t>PiB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054E8-0147-4CFA-B784-2AB90F71C98C}"/>
              </a:ext>
            </a:extLst>
          </p:cNvPr>
          <p:cNvSpPr txBox="1"/>
          <p:nvPr/>
        </p:nvSpPr>
        <p:spPr>
          <a:xfrm>
            <a:off x="6457406" y="965919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u="sng" dirty="0">
                <a:solidFill>
                  <a:srgbClr val="0070C0"/>
                </a:solidFill>
              </a:rPr>
              <a:t>Public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2F9D2E-44FA-4B2B-A75B-C6BD59C59707}"/>
              </a:ext>
            </a:extLst>
          </p:cNvPr>
          <p:cNvCxnSpPr/>
          <p:nvPr/>
        </p:nvCxnSpPr>
        <p:spPr>
          <a:xfrm flipH="1">
            <a:off x="6023992" y="1196752"/>
            <a:ext cx="4320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800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596A5A-3CA5-447A-A138-5C41110AB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3" y="2555421"/>
            <a:ext cx="5120122" cy="4209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4BEE4E-394E-4CA6-8704-99BB4B03893F}"/>
              </a:ext>
            </a:extLst>
          </p:cNvPr>
          <p:cNvSpPr txBox="1"/>
          <p:nvPr/>
        </p:nvSpPr>
        <p:spPr>
          <a:xfrm>
            <a:off x="-24680" y="57412"/>
            <a:ext cx="111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Deep learning and Earth-system sciences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155C3-2E87-4A9D-A63D-6C8562CE0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673" y="799995"/>
            <a:ext cx="4754851" cy="1398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A96FAF-ED28-4A57-A0CD-CE20C47D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335" y="595526"/>
            <a:ext cx="4450388" cy="62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44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E2BA30-D7CC-487A-9A51-04C3DA55FCFE}"/>
              </a:ext>
            </a:extLst>
          </p:cNvPr>
          <p:cNvSpPr txBox="1"/>
          <p:nvPr/>
        </p:nvSpPr>
        <p:spPr>
          <a:xfrm>
            <a:off x="0" y="-9829"/>
            <a:ext cx="111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Application areas in workflow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781B7-B4E1-4864-B466-64F9BEB421EF}"/>
              </a:ext>
            </a:extLst>
          </p:cNvPr>
          <p:cNvSpPr txBox="1"/>
          <p:nvPr/>
        </p:nvSpPr>
        <p:spPr>
          <a:xfrm>
            <a:off x="479376" y="790247"/>
            <a:ext cx="5555623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Observational data processing </a:t>
            </a:r>
            <a:r>
              <a:rPr lang="en-GB" i="1" dirty="0"/>
              <a:t>(edge &amp; cloud &amp;HPC)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Quality control and bias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Inversion (=retrieval)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fusion (combining observations)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  <a:p>
            <a:pPr>
              <a:spcBef>
                <a:spcPts val="1200"/>
              </a:spcBef>
            </a:pPr>
            <a:r>
              <a:rPr lang="en-GB" b="1" dirty="0"/>
              <a:t>Prediction models</a:t>
            </a:r>
            <a:r>
              <a:rPr lang="en-GB" dirty="0"/>
              <a:t> </a:t>
            </a:r>
            <a:r>
              <a:rPr lang="en-GB" i="1" dirty="0"/>
              <a:t>(cloud &amp; HPC)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assimilation (combining models w/ observations)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Surrogate model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Prediction itself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Model error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  <a:p>
            <a:pPr>
              <a:spcBef>
                <a:spcPts val="1200"/>
              </a:spcBef>
            </a:pPr>
            <a:r>
              <a:rPr lang="en-GB" b="1" dirty="0"/>
              <a:t>Service output data processing </a:t>
            </a:r>
            <a:r>
              <a:rPr lang="en-GB" i="1" dirty="0"/>
              <a:t>(cloud &amp;HPC)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 generation and dissemination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 feature extraction (data mining)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 error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Interactive visualisation and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handling (access prediction)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A82E0-A0EC-40F2-A120-1C707CF53CEF}"/>
              </a:ext>
            </a:extLst>
          </p:cNvPr>
          <p:cNvGrpSpPr/>
          <p:nvPr/>
        </p:nvGrpSpPr>
        <p:grpSpPr>
          <a:xfrm>
            <a:off x="4931229" y="1616529"/>
            <a:ext cx="7059875" cy="3186810"/>
            <a:chOff x="320323" y="781779"/>
            <a:chExt cx="11757468" cy="5172232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E64D5C02-883E-4C0E-A35E-08718587E777}"/>
                </a:ext>
              </a:extLst>
            </p:cNvPr>
            <p:cNvGraphicFramePr/>
            <p:nvPr>
              <p:extLst/>
            </p:nvPr>
          </p:nvGraphicFramePr>
          <p:xfrm>
            <a:off x="2090530" y="781779"/>
            <a:ext cx="7818489" cy="51722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9" name="Picture 8" descr="frontend8">
              <a:extLst>
                <a:ext uri="{FF2B5EF4-FFF2-40B4-BE49-F238E27FC236}">
                  <a16:creationId xmlns:a16="http://schemas.microsoft.com/office/drawing/2014/main" id="{732F5EBB-E925-48BB-BC81-E8A677A6E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52084" y="4127659"/>
              <a:ext cx="1373974" cy="858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E88550-E97E-4D56-ABCB-7DD0C61BB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019" y="2029801"/>
              <a:ext cx="2168772" cy="18091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Content Placeholder 6">
              <a:extLst>
                <a:ext uri="{FF2B5EF4-FFF2-40B4-BE49-F238E27FC236}">
                  <a16:creationId xmlns:a16="http://schemas.microsoft.com/office/drawing/2014/main" id="{2FE784A2-BCED-4CB3-B724-ED257BA18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6" t="5402" r="4383" b="4858"/>
            <a:stretch/>
          </p:blipFill>
          <p:spPr>
            <a:xfrm>
              <a:off x="4232275" y="2107052"/>
              <a:ext cx="1819404" cy="1032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 descr="ECMWF-basic-description-of-model.png">
              <a:extLst>
                <a:ext uri="{FF2B5EF4-FFF2-40B4-BE49-F238E27FC236}">
                  <a16:creationId xmlns:a16="http://schemas.microsoft.com/office/drawing/2014/main" id="{2B5FE66C-B497-4A11-8C99-85B86C25D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0000" b="79996"/>
            <a:stretch/>
          </p:blipFill>
          <p:spPr>
            <a:xfrm>
              <a:off x="320323" y="1578431"/>
              <a:ext cx="2832345" cy="718283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E0B3515-D3DB-4E21-92BA-E0578C2D2FED}"/>
              </a:ext>
            </a:extLst>
          </p:cNvPr>
          <p:cNvSpPr/>
          <p:nvPr/>
        </p:nvSpPr>
        <p:spPr>
          <a:xfrm>
            <a:off x="5781582" y="2433080"/>
            <a:ext cx="1240971" cy="783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DDA367-51C7-4ECB-B411-0DF9F2001ADD}"/>
              </a:ext>
            </a:extLst>
          </p:cNvPr>
          <p:cNvSpPr/>
          <p:nvPr/>
        </p:nvSpPr>
        <p:spPr>
          <a:xfrm>
            <a:off x="6725442" y="2913846"/>
            <a:ext cx="1240971" cy="783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FFA8F7-83B5-4E3D-A479-97C0B5C06497}"/>
              </a:ext>
            </a:extLst>
          </p:cNvPr>
          <p:cNvSpPr/>
          <p:nvPr/>
        </p:nvSpPr>
        <p:spPr>
          <a:xfrm>
            <a:off x="7669302" y="2913846"/>
            <a:ext cx="1240971" cy="783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360C9D-F6AC-4B35-A53F-849CB12AED78}"/>
              </a:ext>
            </a:extLst>
          </p:cNvPr>
          <p:cNvCxnSpPr>
            <a:cxnSpLocks/>
          </p:cNvCxnSpPr>
          <p:nvPr/>
        </p:nvCxnSpPr>
        <p:spPr>
          <a:xfrm>
            <a:off x="4393628" y="1616529"/>
            <a:ext cx="1641371" cy="9334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977B54-CF3D-4831-8D46-CDEDE57BB212}"/>
              </a:ext>
            </a:extLst>
          </p:cNvPr>
          <p:cNvCxnSpPr>
            <a:cxnSpLocks/>
          </p:cNvCxnSpPr>
          <p:nvPr/>
        </p:nvCxnSpPr>
        <p:spPr>
          <a:xfrm flipV="1">
            <a:off x="4652497" y="3333588"/>
            <a:ext cx="2089828" cy="2427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F5915D-F575-464E-BAF6-5EAE60745D52}"/>
              </a:ext>
            </a:extLst>
          </p:cNvPr>
          <p:cNvCxnSpPr>
            <a:cxnSpLocks/>
            <a:endCxn id="14" idx="4"/>
          </p:cNvCxnSpPr>
          <p:nvPr/>
        </p:nvCxnSpPr>
        <p:spPr>
          <a:xfrm flipV="1">
            <a:off x="4767731" y="3697495"/>
            <a:ext cx="3522057" cy="15812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248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29" y="1172691"/>
            <a:ext cx="788408" cy="891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215" y="850949"/>
            <a:ext cx="105300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An attempt to test if Neural Networks could replace weather forecast models that are based on physics principles:</a:t>
            </a:r>
          </a:p>
          <a:p>
            <a:pPr marL="342900" indent="-342900" defTabSz="628650">
              <a:buFont typeface="Symbol" panose="05050102010706020507" pitchFamily="18" charset="2"/>
              <a:buChar char="®"/>
            </a:pPr>
            <a:r>
              <a:rPr lang="en-GB" sz="2000" dirty="0">
                <a:sym typeface="Symbol" panose="05050102010706020507" pitchFamily="18" charset="2"/>
              </a:rPr>
              <a:t>U</a:t>
            </a:r>
            <a:r>
              <a:rPr lang="en-GB" sz="2000" dirty="0"/>
              <a:t>se Ed Lorenz’s 1996 simplified model that captures chaotic and non-linear interaction between scales, just like in the real atmosphere</a:t>
            </a:r>
          </a:p>
          <a:p>
            <a:pPr marL="342900" indent="-342900" defTabSz="628650">
              <a:buFont typeface="Symbol" panose="05050102010706020507" pitchFamily="18" charset="2"/>
              <a:buChar char="®"/>
            </a:pPr>
            <a:r>
              <a:rPr lang="en-GB" sz="2000" dirty="0"/>
              <a:t>Use real ECMWF model forecasts at (much) reduced resolution, local stencil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A6A235-3189-4FE8-ADDC-56EDF212A180}"/>
              </a:ext>
            </a:extLst>
          </p:cNvPr>
          <p:cNvSpPr txBox="1"/>
          <p:nvPr/>
        </p:nvSpPr>
        <p:spPr>
          <a:xfrm>
            <a:off x="2835394" y="118713"/>
            <a:ext cx="642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But can we predict the weather?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45F8B7-DEEC-4AE6-9670-65F72393F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078" y="1937638"/>
            <a:ext cx="1380293" cy="92509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D519D41-AC55-4D8B-8803-84963DCDD025}"/>
              </a:ext>
            </a:extLst>
          </p:cNvPr>
          <p:cNvGrpSpPr/>
          <p:nvPr/>
        </p:nvGrpSpPr>
        <p:grpSpPr>
          <a:xfrm>
            <a:off x="528293" y="2924832"/>
            <a:ext cx="11646910" cy="3897487"/>
            <a:chOff x="528293" y="2924832"/>
            <a:chExt cx="11646910" cy="38974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312370-BAF9-4FD3-80F7-9AA6F6F6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293" y="2924832"/>
              <a:ext cx="5389154" cy="382803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D553041-04AF-4570-88E6-1727D48C7D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3703" y="3649436"/>
              <a:ext cx="998222" cy="9030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5B0CFE-7E8F-430F-8BCB-FA9EF6D11F08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5809165" y="3936208"/>
              <a:ext cx="1012760" cy="9716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BD1CC4E-7C9D-4FF1-BEF5-9DC2AF4B4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9136" y="4180114"/>
              <a:ext cx="1022789" cy="14728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6C6E1F8-FB8D-4254-852A-FC040C19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8837" y="4907826"/>
              <a:ext cx="4806366" cy="191449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C9A92F-C6DB-4885-97EA-EFBB420BBCDE}"/>
                </a:ext>
              </a:extLst>
            </p:cNvPr>
            <p:cNvSpPr/>
            <p:nvPr/>
          </p:nvSpPr>
          <p:spPr>
            <a:xfrm>
              <a:off x="6821925" y="3397599"/>
              <a:ext cx="333444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0070C0"/>
                  </a:solidFill>
                </a:rPr>
                <a:t>Local NN only slightly worse than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0070C0"/>
                  </a:solidFill>
                </a:rPr>
                <a:t>T21 forecast model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0070C0"/>
                  </a:solidFill>
                </a:rPr>
                <a:t>This is the real target: T1279 (9km) forecast mode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0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8-11 at 15.2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84" y="0"/>
            <a:ext cx="6924843" cy="2922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Shot 2019-08-11 at 15.23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2627"/>
            <a:ext cx="12192000" cy="3715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44" y="6229687"/>
            <a:ext cx="475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https://</a:t>
            </a:r>
            <a:r>
              <a:rPr lang="en-US" sz="2800" b="1" dirty="0" err="1"/>
              <a:t>www.extremeearth.eu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4824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mwf-40-anniversary-reforecast-era5-69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09" y="1324337"/>
            <a:ext cx="5630108" cy="5344523"/>
          </a:xfrm>
          <a:prstGeom prst="rect">
            <a:avLst/>
          </a:prstGeom>
        </p:spPr>
      </p:pic>
      <p:pic>
        <p:nvPicPr>
          <p:cNvPr id="3" name="Picture 2" descr="19024-technical-newsletter-no-5-october-1979-69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8" y="1360696"/>
            <a:ext cx="4939164" cy="5254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470" y="44625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1</a:t>
            </a:r>
            <a:r>
              <a:rPr lang="en-GB" sz="3600" b="1" baseline="30000" dirty="0">
                <a:solidFill>
                  <a:srgbClr val="002060"/>
                </a:solidFill>
              </a:rPr>
              <a:t>st</a:t>
            </a:r>
            <a:r>
              <a:rPr lang="en-GB" sz="3600" b="1" dirty="0">
                <a:solidFill>
                  <a:srgbClr val="002060"/>
                </a:solidFill>
              </a:rPr>
              <a:t> medium-range forecast 1 August 1979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3767" y="86463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Then: 01/08/1979 12z, z1000, t850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071" y="854918"/>
            <a:ext cx="539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Now: ERA-5+50M ENS, 01/08/1979 12z, z1000, t2m, </a:t>
            </a:r>
            <a:r>
              <a:rPr lang="en-US" b="1" dirty="0" err="1"/>
              <a:t>tp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072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A5F62F-C782-4BF5-B2F9-56DD2160E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>
          <a:xfrm>
            <a:off x="643215" y="847898"/>
            <a:ext cx="6473496" cy="5893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446199-5FDF-44C7-83FD-3B988939B417}"/>
              </a:ext>
            </a:extLst>
          </p:cNvPr>
          <p:cNvSpPr/>
          <p:nvPr/>
        </p:nvSpPr>
        <p:spPr>
          <a:xfrm>
            <a:off x="643215" y="201567"/>
            <a:ext cx="10620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https://sites.google.com/view/climatemodelingcentre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57D5A-47E2-4036-8719-BCBEA7BE987A}"/>
              </a:ext>
            </a:extLst>
          </p:cNvPr>
          <p:cNvSpPr txBox="1"/>
          <p:nvPr/>
        </p:nvSpPr>
        <p:spPr>
          <a:xfrm>
            <a:off x="7610680" y="2472276"/>
            <a:ext cx="4117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There are new career opportunities for computational scientists in weather and climate prediction – an opportunity to create impact for society!</a:t>
            </a:r>
          </a:p>
        </p:txBody>
      </p:sp>
    </p:spTree>
    <p:extLst>
      <p:ext uri="{BB962C8B-B14F-4D97-AF65-F5344CB8AC3E}">
        <p14:creationId xmlns:p14="http://schemas.microsoft.com/office/powerpoint/2010/main" val="159349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921" y="44625"/>
            <a:ext cx="1206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European Commission Copernicus Services</a:t>
            </a:r>
          </a:p>
        </p:txBody>
      </p:sp>
      <p:pic>
        <p:nvPicPr>
          <p:cNvPr id="4" name="Picture 3" descr="Screen Shot 2018-11-11 at 12.54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73" y="681568"/>
            <a:ext cx="8544508" cy="54300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2232" y="2906876"/>
            <a:ext cx="5533250" cy="3308058"/>
            <a:chOff x="602232" y="2906876"/>
            <a:chExt cx="5533250" cy="3308058"/>
          </a:xfrm>
        </p:grpSpPr>
        <p:sp>
          <p:nvSpPr>
            <p:cNvPr id="5" name="Oval 4"/>
            <p:cNvSpPr/>
            <p:nvPr/>
          </p:nvSpPr>
          <p:spPr>
            <a:xfrm>
              <a:off x="4412031" y="2906876"/>
              <a:ext cx="1715063" cy="158437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420419" y="4630556"/>
              <a:ext cx="1715063" cy="158437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5" idx="2"/>
            </p:cNvCxnSpPr>
            <p:nvPr/>
          </p:nvCxnSpPr>
          <p:spPr>
            <a:xfrm flipH="1">
              <a:off x="1636510" y="3699065"/>
              <a:ext cx="2775521" cy="145998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649602" y="5172143"/>
              <a:ext cx="2801705" cy="2226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02232" y="4674570"/>
              <a:ext cx="11464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Hosted by 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ECMWF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7528" y="4643654"/>
            <a:ext cx="7737423" cy="1584378"/>
            <a:chOff x="597528" y="4643654"/>
            <a:chExt cx="7737423" cy="1584378"/>
          </a:xfrm>
        </p:grpSpPr>
        <p:sp>
          <p:nvSpPr>
            <p:cNvPr id="15" name="Oval 14"/>
            <p:cNvSpPr/>
            <p:nvPr/>
          </p:nvSpPr>
          <p:spPr>
            <a:xfrm>
              <a:off x="6619888" y="4643654"/>
              <a:ext cx="1715063" cy="1584378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</p:cNvCxnSpPr>
            <p:nvPr/>
          </p:nvCxnSpPr>
          <p:spPr>
            <a:xfrm flipH="1">
              <a:off x="1649602" y="5435843"/>
              <a:ext cx="4970286" cy="377908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97528" y="5324542"/>
              <a:ext cx="1479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Supported by </a:t>
              </a:r>
            </a:p>
            <a:p>
              <a:r>
                <a:rPr lang="en-US" b="1" dirty="0">
                  <a:solidFill>
                    <a:srgbClr val="008000"/>
                  </a:solidFill>
                </a:rPr>
                <a:t>ECMWF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79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47DCF8-B796-4AA1-A56F-C1BA6033D99F}"/>
              </a:ext>
            </a:extLst>
          </p:cNvPr>
          <p:cNvSpPr txBox="1"/>
          <p:nvPr/>
        </p:nvSpPr>
        <p:spPr>
          <a:xfrm>
            <a:off x="690470" y="44625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Weather &amp; Climate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504BF-6FA7-4AB5-9ABD-92FF1FB33F44}"/>
              </a:ext>
            </a:extLst>
          </p:cNvPr>
          <p:cNvSpPr txBox="1"/>
          <p:nvPr/>
        </p:nvSpPr>
        <p:spPr>
          <a:xfrm>
            <a:off x="2435629" y="640081"/>
            <a:ext cx="769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“weather decides what clothes you wear, climate decides what clothes you buy”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342A9-A9B2-489C-9583-E750ADA6F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3" t="24036" r="9306" b="2655"/>
          <a:stretch/>
        </p:blipFill>
        <p:spPr>
          <a:xfrm>
            <a:off x="2489028" y="1286412"/>
            <a:ext cx="7213943" cy="52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37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295"/>
          <a:stretch/>
        </p:blipFill>
        <p:spPr>
          <a:xfrm>
            <a:off x="3067000" y="943636"/>
            <a:ext cx="8390339" cy="5717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315" y="1123528"/>
            <a:ext cx="7847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Example Russian heat wave 2010: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00" y="5937250"/>
            <a:ext cx="2529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[Courtesy M. Reichstein]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6968" y="188640"/>
            <a:ext cx="8037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90"/>
                </a:solidFill>
              </a:rPr>
              <a:t>Impacts are an integral part of prediction</a:t>
            </a:r>
            <a:endParaRPr lang="en-GB" sz="3600" b="1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6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AE2EC-E15B-40A1-9B6A-BE36CCC9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1302329"/>
            <a:ext cx="7755775" cy="3877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08274-DE96-479A-B350-51ED23B2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7" y="3836326"/>
            <a:ext cx="4762500" cy="2381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F56551-6080-485C-A567-298AB15815AB}"/>
              </a:ext>
            </a:extLst>
          </p:cNvPr>
          <p:cNvSpPr/>
          <p:nvPr/>
        </p:nvSpPr>
        <p:spPr>
          <a:xfrm>
            <a:off x="6425738" y="3298904"/>
            <a:ext cx="1022466" cy="5374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A7FE8D-FED0-479B-A78F-BB027C0FCB67}"/>
              </a:ext>
            </a:extLst>
          </p:cNvPr>
          <p:cNvCxnSpPr>
            <a:cxnSpLocks/>
          </p:cNvCxnSpPr>
          <p:nvPr/>
        </p:nvCxnSpPr>
        <p:spPr>
          <a:xfrm flipH="1">
            <a:off x="473947" y="3298904"/>
            <a:ext cx="5951791" cy="537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62A032-EB87-4971-AB84-6AE4726120A8}"/>
              </a:ext>
            </a:extLst>
          </p:cNvPr>
          <p:cNvCxnSpPr>
            <a:cxnSpLocks/>
          </p:cNvCxnSpPr>
          <p:nvPr/>
        </p:nvCxnSpPr>
        <p:spPr>
          <a:xfrm flipH="1">
            <a:off x="5236447" y="3836326"/>
            <a:ext cx="2211758" cy="2381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F2B3EE-B8E6-4D53-A3B4-19F569B782D3}"/>
              </a:ext>
            </a:extLst>
          </p:cNvPr>
          <p:cNvSpPr txBox="1"/>
          <p:nvPr/>
        </p:nvSpPr>
        <p:spPr>
          <a:xfrm>
            <a:off x="7448204" y="932997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 few years ago…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DD7FE-8A8B-4DAA-B0C4-FA9ABE056232}"/>
              </a:ext>
            </a:extLst>
          </p:cNvPr>
          <p:cNvSpPr txBox="1"/>
          <p:nvPr/>
        </p:nvSpPr>
        <p:spPr>
          <a:xfrm>
            <a:off x="365882" y="3457821"/>
            <a:ext cx="80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Now…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84D84-A800-48B8-B79D-F608DC25D8FF}"/>
              </a:ext>
            </a:extLst>
          </p:cNvPr>
          <p:cNvSpPr txBox="1"/>
          <p:nvPr/>
        </p:nvSpPr>
        <p:spPr>
          <a:xfrm>
            <a:off x="65460" y="148167"/>
            <a:ext cx="1206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Fire extremes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A9AF1-AF92-408C-9ABF-E23098D164B7}"/>
              </a:ext>
            </a:extLst>
          </p:cNvPr>
          <p:cNvSpPr txBox="1"/>
          <p:nvPr/>
        </p:nvSpPr>
        <p:spPr>
          <a:xfrm>
            <a:off x="230342" y="690956"/>
            <a:ext cx="3631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Calibri"/>
                <a:cs typeface="Calibri"/>
              </a:rPr>
              <a:t>The grand forecasting challenge</a:t>
            </a:r>
            <a:r>
              <a:rPr lang="en-US" sz="2400" dirty="0">
                <a:latin typeface="Calibri"/>
                <a:cs typeface="Calibri"/>
              </a:rPr>
              <a:t>: </a:t>
            </a:r>
          </a:p>
          <a:p>
            <a:r>
              <a:rPr lang="en-US" sz="2400" dirty="0">
                <a:latin typeface="Calibri"/>
                <a:cs typeface="Calibri"/>
              </a:rPr>
              <a:t>Predict loss of carbon uptake, CO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+ release and impact on climate </a:t>
            </a:r>
          </a:p>
        </p:txBody>
      </p:sp>
    </p:spTree>
    <p:extLst>
      <p:ext uri="{BB962C8B-B14F-4D97-AF65-F5344CB8AC3E}">
        <p14:creationId xmlns:p14="http://schemas.microsoft.com/office/powerpoint/2010/main" val="2763095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wwi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960" r="7236"/>
          <a:stretch/>
        </p:blipFill>
        <p:spPr>
          <a:xfrm>
            <a:off x="320905" y="973404"/>
            <a:ext cx="8239891" cy="4975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7806" y="5605201"/>
            <a:ext cx="2342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[Courtesy Pierre Pinson DTU]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1009" y="188642"/>
            <a:ext cx="336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Energy extremes</a:t>
            </a:r>
            <a:endParaRPr lang="en-GB" sz="3600" b="1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0796" y="1632525"/>
            <a:ext cx="36312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Calibri"/>
                <a:cs typeface="Calibri"/>
              </a:rPr>
              <a:t>The grand forecasting challenge</a:t>
            </a:r>
            <a:r>
              <a:rPr lang="en-US" sz="2400" dirty="0">
                <a:latin typeface="Calibri"/>
                <a:cs typeface="Calibri"/>
              </a:rPr>
              <a:t>: </a:t>
            </a:r>
          </a:p>
          <a:p>
            <a:r>
              <a:rPr lang="en-US" sz="2400" dirty="0">
                <a:latin typeface="Calibri"/>
                <a:cs typeface="Calibri"/>
              </a:rPr>
              <a:t>Predict renewable power generation, dynamic uncertainties, and space-time dependencies at once for Europe 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(…with a changing climate?)</a:t>
            </a:r>
          </a:p>
        </p:txBody>
      </p:sp>
    </p:spTree>
    <p:extLst>
      <p:ext uri="{BB962C8B-B14F-4D97-AF65-F5344CB8AC3E}">
        <p14:creationId xmlns:p14="http://schemas.microsoft.com/office/powerpoint/2010/main" val="115818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90841</TotalTime>
  <Words>1563</Words>
  <Application>Microsoft Office PowerPoint</Application>
  <PresentationFormat>Widescreen</PresentationFormat>
  <Paragraphs>297</Paragraphs>
  <Slides>40</Slides>
  <Notes>7</Notes>
  <HiddenSlides>3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Mangal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ECMWF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Peter Bauer</dc:creator>
  <cp:keywords/>
  <dc:description/>
  <cp:lastModifiedBy>Peter Bauer</cp:lastModifiedBy>
  <cp:revision>899</cp:revision>
  <cp:lastPrinted>2015-10-05T13:27:55Z</cp:lastPrinted>
  <dcterms:created xsi:type="dcterms:W3CDTF">2015-09-24T12:56:00Z</dcterms:created>
  <dcterms:modified xsi:type="dcterms:W3CDTF">2019-08-27T07:49:42Z</dcterms:modified>
  <cp:category/>
</cp:coreProperties>
</file>