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Lst>
  <p:sldSz cy="6858000" cx="9144000"/>
  <p:notesSz cx="6858000" cy="9144000"/>
  <p:embeddedFontLst>
    <p:embeddedFont>
      <p:font typeface="Roboto"/>
      <p:regular r:id="rId95"/>
      <p:bold r:id="rId96"/>
      <p:italic r:id="rId97"/>
      <p:boldItalic r:id="rId98"/>
    </p:embeddedFont>
    <p:embeddedFont>
      <p:font typeface="Roboto Light"/>
      <p:regular r:id="rId99"/>
      <p:bold r:id="rId100"/>
      <p:italic r:id="rId101"/>
      <p:boldItalic r:id="rId102"/>
    </p:embeddedFont>
    <p:embeddedFont>
      <p:font typeface="Oswald"/>
      <p:regular r:id="rId103"/>
      <p:bold r:id="rId104"/>
    </p:embeddedFont>
    <p:embeddedFont>
      <p:font typeface="Century Gothic"/>
      <p:regular r:id="rId105"/>
      <p:bold r:id="rId106"/>
      <p:italic r:id="rId107"/>
      <p:boldItalic r:id="rId10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001">
          <p15:clr>
            <a:srgbClr val="A4A3A4"/>
          </p15:clr>
        </p15:guide>
        <p15:guide id="2" pos="2880">
          <p15:clr>
            <a:srgbClr val="A4A3A4"/>
          </p15:clr>
        </p15:guide>
      </p15:sldGuideLst>
    </p:ext>
    <p:ext uri="http://customooxmlschemas.google.com/">
      <go:slidesCustomData xmlns:go="http://customooxmlschemas.google.com/" r:id="rId109" roundtripDataSignature="AMtx7mid7iM7or57jKX/cxKRSXgUhbft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87BF55BB-F1BE-4A6F-8BAD-BEE82AE07188}">
  <a:tblStyle styleId="{87BF55BB-F1BE-4A6F-8BAD-BEE82AE07188}"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B582079F-DAF0-4265-A497-A212A6B9DA8E}"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001"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CenturyGothic-italic.fntdata"/><Relationship Id="rId106" Type="http://schemas.openxmlformats.org/officeDocument/2006/relationships/font" Target="fonts/CenturyGothic-bold.fntdata"/><Relationship Id="rId105" Type="http://schemas.openxmlformats.org/officeDocument/2006/relationships/font" Target="fonts/CenturyGothic-regular.fntdata"/><Relationship Id="rId104" Type="http://schemas.openxmlformats.org/officeDocument/2006/relationships/font" Target="fonts/Oswald-bold.fntdata"/><Relationship Id="rId109" Type="http://customschemas.google.com/relationships/presentationmetadata" Target="metadata"/><Relationship Id="rId108" Type="http://schemas.openxmlformats.org/officeDocument/2006/relationships/font" Target="fonts/CenturyGothic-boldItalic.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Oswald-regular.fntdata"/><Relationship Id="rId102" Type="http://schemas.openxmlformats.org/officeDocument/2006/relationships/font" Target="fonts/RobotoLight-boldItalic.fntdata"/><Relationship Id="rId101" Type="http://schemas.openxmlformats.org/officeDocument/2006/relationships/font" Target="fonts/RobotoLight-italic.fntdata"/><Relationship Id="rId100" Type="http://schemas.openxmlformats.org/officeDocument/2006/relationships/font" Target="fonts/RobotoLight-bold.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Roboto-regular.fntdata"/><Relationship Id="rId94" Type="http://schemas.openxmlformats.org/officeDocument/2006/relationships/slide" Target="slides/slide88.xml"/><Relationship Id="rId97" Type="http://schemas.openxmlformats.org/officeDocument/2006/relationships/font" Target="fonts/Roboto-italic.fntdata"/><Relationship Id="rId96" Type="http://schemas.openxmlformats.org/officeDocument/2006/relationships/font" Target="fonts/Roboto-bold.fntdata"/><Relationship Id="rId11" Type="http://schemas.openxmlformats.org/officeDocument/2006/relationships/slide" Target="slides/slide5.xml"/><Relationship Id="rId99" Type="http://schemas.openxmlformats.org/officeDocument/2006/relationships/font" Target="fonts/RobotoLight-regular.fntdata"/><Relationship Id="rId10" Type="http://schemas.openxmlformats.org/officeDocument/2006/relationships/slide" Target="slides/slide4.xml"/><Relationship Id="rId98" Type="http://schemas.openxmlformats.org/officeDocument/2006/relationships/font" Target="fonts/Roboto-boldItalic.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gest.bps.org.uk/2016/09/16/ten-famous-psychology-findings-that-its-been-difficult-to-replicate/"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Brian_Wansink"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40" Type="http://schemas.openxmlformats.org/officeDocument/2006/relationships/hyperlink" Target="http://journals.plos.org/plosone/article?id=10.1371/journal.pone.0137000" TargetMode="External"/><Relationship Id="rId20" Type="http://schemas.openxmlformats.org/officeDocument/2006/relationships/hyperlink" Target="https://thepsychologist.bps.org.uk/volume-25/edition-5/replication-replication-replication" TargetMode="External"/><Relationship Id="rId42" Type="http://schemas.openxmlformats.org/officeDocument/2006/relationships/hyperlink" Target="http://www.ncbi.nlm.nih.gov/pubmed/22774789" TargetMode="External"/><Relationship Id="rId41" Type="http://schemas.openxmlformats.org/officeDocument/2006/relationships/hyperlink" Target="https://digest.bps.org.uk/2006/12/05/the-price-of-money-selfishness/" TargetMode="External"/><Relationship Id="rId22" Type="http://schemas.openxmlformats.org/officeDocument/2006/relationships/hyperlink" Target="https://digest.bps.org.uk/2010/11/12/dramatic-study-shows-participants-are-affected-by-psychological-phenomena-from-the-future/" TargetMode="External"/><Relationship Id="rId44" Type="http://schemas.openxmlformats.org/officeDocument/2006/relationships/hyperlink" Target="http://www.ncbi.nlm.nih.gov/pubmed/26214168" TargetMode="External"/><Relationship Id="rId21" Type="http://schemas.openxmlformats.org/officeDocument/2006/relationships/hyperlink" Target="http://www.ncbi.nlm.nih.gov/pmc/articles/PMC4706048/" TargetMode="External"/><Relationship Id="rId43" Type="http://schemas.openxmlformats.org/officeDocument/2006/relationships/hyperlink" Target="http://econtent.hogrefe.com/doi/abs/10.1027/1864-9335/a000178" TargetMode="External"/><Relationship Id="rId24" Type="http://schemas.openxmlformats.org/officeDocument/2006/relationships/hyperlink" Target="http://www.yale.edu/acmelab/articles/bargh_chen_burrows_1996.pdf" TargetMode="External"/><Relationship Id="rId23" Type="http://schemas.openxmlformats.org/officeDocument/2006/relationships/hyperlink" Target="https://thepsychologist.bps.org.uk/volume-21/edition-4/mind-wide-open" TargetMode="External"/><Relationship Id="rId45" Type="http://schemas.openxmlformats.org/officeDocument/2006/relationships/hyperlink" Target="http://psycnet.apa.org/journals/xge/144/4/e86" TargetMode="External"/><Relationship Id="rId1" Type="http://schemas.openxmlformats.org/officeDocument/2006/relationships/notesMaster" Target="../notesMasters/notesMaster1.xml"/><Relationship Id="rId2" Type="http://schemas.openxmlformats.org/officeDocument/2006/relationships/hyperlink" Target="https://digest.bps.org.uk/2016/09/16/ten-famous-psychology-findings-that-its-been-difficult-to-replicate/" TargetMode="External"/><Relationship Id="rId3" Type="http://schemas.openxmlformats.org/officeDocument/2006/relationships/hyperlink" Target="https://giphy.com/gifs/case-neuroscience-psychology-7llzOVdp8Ah7a" TargetMode="External"/><Relationship Id="rId4" Type="http://schemas.openxmlformats.org/officeDocument/2006/relationships/hyperlink" Target="http://www.psychologywriter.org.uk/" TargetMode="External"/><Relationship Id="rId9" Type="http://schemas.openxmlformats.org/officeDocument/2006/relationships/hyperlink" Target="http://pss.sagepub.com/content/26/5/657.full" TargetMode="External"/><Relationship Id="rId26" Type="http://schemas.openxmlformats.org/officeDocument/2006/relationships/hyperlink" Target="http://blogs.discovermagazine.com/notrocketscience/2012/03/10/failed-replication-bargh-psychology-study-doyen/#.V9v0UTuXjhV" TargetMode="External"/><Relationship Id="rId25" Type="http://schemas.openxmlformats.org/officeDocument/2006/relationships/hyperlink" Target="http://journals.plos.org/plosone/article/authors?id=10.1371/journal.pone.0029081" TargetMode="External"/><Relationship Id="rId28" Type="http://schemas.openxmlformats.org/officeDocument/2006/relationships/hyperlink" Target="https://digest.bps.org.uk/2013/11/18/not-so-easy-to-spot-a-failure-to-replicate-the-macbeth-effect-across-three-continents/" TargetMode="External"/><Relationship Id="rId27" Type="http://schemas.openxmlformats.org/officeDocument/2006/relationships/hyperlink" Target="https://digest.bps.org.uk/2006/09/15/your-conscience-really-can-be-wiped-clean/" TargetMode="External"/><Relationship Id="rId5" Type="http://schemas.openxmlformats.org/officeDocument/2006/relationships/hyperlink" Target="https://www.ted.com/talks/amy_cuddy_your_body_language_shapes_who_you_are?language=en" TargetMode="External"/><Relationship Id="rId6" Type="http://schemas.openxmlformats.org/officeDocument/2006/relationships/hyperlink" Target="https://www.flickr.com/photos/whiteafrican/6279920726/in/photolist-ayWeDh-6g1dFU-6fW8tD-6fW8ma-6g1hCq-6g1hcC-6g1fNw-6g1aZd-6g1iVb-6fVYUx-6g1fpJ-6g1aGJ-6fW9Z6-6fW59x-7tRn8-6fVYBF-6fWazX-6fW4GR-6g1ggb-6fW424-6fVZmc-6fW87Z-6fVHDK-6fWaXV-6g1jZL-6fW4ZD-6g1nBN-6g1abd-9zTQTK-6g1ivE-LPx4Mj-LKveuZ-LPwWrY-KLjfj1-6g1gof-6fW2tn-7zL2Ud-dnggVF-6g1au3-6g1nhj-6fWbHn-6fVYqk-6g1mgy-6fWa7X-6fWa3n-6fWbui-6g1mos-6fWb5D-6fWbMc-6fVZcD" TargetMode="External"/><Relationship Id="rId29" Type="http://schemas.openxmlformats.org/officeDocument/2006/relationships/hyperlink" Target="http://www.ncbi.nlm.nih.gov/pubmed/21568173" TargetMode="External"/><Relationship Id="rId7" Type="http://schemas.openxmlformats.org/officeDocument/2006/relationships/hyperlink" Target="http://pss.sagepub.com/content/21/10/1363.long" TargetMode="External"/><Relationship Id="rId8" Type="http://schemas.openxmlformats.org/officeDocument/2006/relationships/hyperlink" Target="http://pss.sagepub.com/content/26/5/653.long#ref-1" TargetMode="External"/><Relationship Id="rId31" Type="http://schemas.openxmlformats.org/officeDocument/2006/relationships/hyperlink" Target="https://digest.bps.org.uk/2016/05/20/a-classic-finding-about-newborn-babies-imitation-skills-is-probably-wrong/" TargetMode="External"/><Relationship Id="rId30" Type="http://schemas.openxmlformats.org/officeDocument/2006/relationships/hyperlink" Target="http://www.ncbi.nlm.nih.gov/pubmed/897687" TargetMode="External"/><Relationship Id="rId11" Type="http://schemas.openxmlformats.org/officeDocument/2006/relationships/hyperlink" Target="http://psycnet.apa.org/journals/psp/54/5/768/" TargetMode="External"/><Relationship Id="rId33" Type="http://schemas.openxmlformats.org/officeDocument/2006/relationships/hyperlink" Target="http://rsbl.royalsocietypublishing.org/content/2/3/412.short" TargetMode="External"/><Relationship Id="rId10" Type="http://schemas.openxmlformats.org/officeDocument/2006/relationships/hyperlink" Target="http://papers.ssrn.com/sol3/papers.cfm?abstract_id=2791272" TargetMode="External"/><Relationship Id="rId32" Type="http://schemas.openxmlformats.org/officeDocument/2006/relationships/hyperlink" Target="https://theconversation.com/the-imitation-game-can-newborn-babies-mimic-their-parents-61732" TargetMode="External"/><Relationship Id="rId13" Type="http://schemas.openxmlformats.org/officeDocument/2006/relationships/hyperlink" Target="http://pss.sagepub.com/content/25/6/1227.full" TargetMode="External"/><Relationship Id="rId35" Type="http://schemas.openxmlformats.org/officeDocument/2006/relationships/hyperlink" Target="https://digest.bps.org.uk/2016/08/09/two-meta-analyses-find-no-evidence-that-big-brother-eyes-boost-generosity/" TargetMode="External"/><Relationship Id="rId12" Type="http://schemas.openxmlformats.org/officeDocument/2006/relationships/hyperlink" Target="https://digest.bps.org.uk/2016/09/01/no-reason-to-smile-another-modern-psychology-classic-has-failed-to-replicate/" TargetMode="External"/><Relationship Id="rId34" Type="http://schemas.openxmlformats.org/officeDocument/2006/relationships/hyperlink" Target="http://psycnet.apa.org/journals/sjp/70/4/203/" TargetMode="External"/><Relationship Id="rId15" Type="http://schemas.openxmlformats.org/officeDocument/2006/relationships/hyperlink" Target="https://digest.bps.org.uk/2015/06/24/new-research-challenges-the-idea-that-willpower-is-a-limited-resource/" TargetMode="External"/><Relationship Id="rId37" Type="http://schemas.openxmlformats.org/officeDocument/2006/relationships/hyperlink" Target="http://www.nature.com/nature/journal/v435/n7042/abs/nature03701.html" TargetMode="External"/><Relationship Id="rId14" Type="http://schemas.openxmlformats.org/officeDocument/2006/relationships/hyperlink" Target="http://www.psychologicalscience.org/index.php/publications/rrr-the-ego-depletion-paradigm" TargetMode="External"/><Relationship Id="rId36" Type="http://schemas.openxmlformats.org/officeDocument/2006/relationships/hyperlink" Target="https://www.flickr.com/photos/thepriapisticpress/4375810603/in/photolist-7EFb3p-86duQK-9kw9jR-bs1npB-4QXQXN-bv8mZL-86duVk-dvgjW9-dvghdo-jDhdvj-dvgiLE-rRkio-dvaGpH-dvghnb-dvaHBz-dvghYQ-dvghvf-jDfbk8-aJjCgk-dvaK3R-jDfbE6-dvgibb-dvaGVV-dvaJva-dvaGnv-8xqd9g-8GBpaV-8Dafa-hRKnAb-4Ux87j-ac7u85-7r6mHA-7r6nN7-7r6nqo-7r6n7q-dXUM1u-7r6mf7-jDhd5u-7r6jA5-7r6jSo-dt8qvg-jDhdPL-EWgFvf-6vPQXj-sqhMqV-jDeeoX-6wECdN-bx582N-AVaALr-CpjXjv" TargetMode="External"/><Relationship Id="rId17" Type="http://schemas.openxmlformats.org/officeDocument/2006/relationships/hyperlink" Target="https://digest.bps.org.uk/2010/11/12/dramatic-study-shows-participants-are-affected-by-psychological-phenomena-from-the-future/" TargetMode="External"/><Relationship Id="rId39" Type="http://schemas.openxmlformats.org/officeDocument/2006/relationships/hyperlink" Target="https://digest.bps.org.uk/2014/07/30/when-the-cuddle-hormone-turns-nasty-oxytocin-linked-with-violent-intentions/" TargetMode="External"/><Relationship Id="rId16" Type="http://schemas.openxmlformats.org/officeDocument/2006/relationships/hyperlink" Target="http://pps.sagepub.com/content/11/4/574.full" TargetMode="External"/><Relationship Id="rId38" Type="http://schemas.openxmlformats.org/officeDocument/2006/relationships/hyperlink" Target="http://io9.gizmodo.com/5925206/10-reasons-why-oxytocin-is-the-most-amazing-molecule-in-the-world" TargetMode="External"/><Relationship Id="rId19" Type="http://schemas.openxmlformats.org/officeDocument/2006/relationships/hyperlink" Target="https://thepsychologist.bps.org.uk/volume-25/edition-5/replication-replication-replication" TargetMode="External"/><Relationship Id="rId18" Type="http://schemas.openxmlformats.org/officeDocument/2006/relationships/hyperlink" Target="http://journals.plos.org/plosone/article?id=10.1371/journal.pone.0033423"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atlas.web.cern.ch/Atlas/Management/Institutions.html"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journals.plos.org/ploscompbiol/article?id=10.1371/journal.pcbi.1003542&amp;ct=t(andsUP_27SEP_2016)#pcbi.1003542-Chavan1" TargetMode="External"/><Relationship Id="rId3" Type="http://schemas.openxmlformats.org/officeDocument/2006/relationships/hyperlink" Target="http://journals.plos.org/ploscompbiol/article?id=10.1371/journal.pcbi.1003542&amp;ct=t(andsUP_27SEP_2016)#pcbi.1003542-Chavan1" TargetMode="External"/><Relationship Id="rId4" Type="http://schemas.openxmlformats.org/officeDocument/2006/relationships/hyperlink" Target="http://creativecommons.org/choose/" TargetMode="External"/><Relationship Id="rId5" Type="http://schemas.openxmlformats.org/officeDocument/2006/relationships/hyperlink" Target="http://opendatacommons.org/licenses/pddl/"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7554/eLife.16800.003" TargetMode="External"/><Relationship Id="rId3" Type="http://schemas.openxmlformats.org/officeDocument/2006/relationships/hyperlink" Target="https://doi.org/10.7554/eLife.16800.003"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Research_project" TargetMode="External"/><Relationship Id="rId3" Type="http://schemas.openxmlformats.org/officeDocument/2006/relationships/hyperlink" Target="https://en.wikipedia.org/wiki/Lab_notebook" TargetMode="External"/><Relationship Id="rId4" Type="http://schemas.openxmlformats.org/officeDocument/2006/relationships/hyperlink" Target="https://en.wikipedia.org/wiki/Logical_extreme" TargetMode="External"/><Relationship Id="rId9" Type="http://schemas.openxmlformats.org/officeDocument/2006/relationships/hyperlink" Target="https://en.wikipedia.org/wiki/Open_notebook_science#cite_note-3" TargetMode="External"/><Relationship Id="rId5" Type="http://schemas.openxmlformats.org/officeDocument/2006/relationships/hyperlink" Target="https://en.wikipedia.org/wiki/Transparency_(behavior)" TargetMode="External"/><Relationship Id="rId6" Type="http://schemas.openxmlformats.org/officeDocument/2006/relationships/hyperlink" Target="https://en.wikipedia.org/wiki/Open_notebook_science#cite_note-wired-1" TargetMode="External"/><Relationship Id="rId7" Type="http://schemas.openxmlformats.org/officeDocument/2006/relationships/hyperlink" Target="https://en.wikipedia.org/wiki/Academia" TargetMode="External"/><Relationship Id="rId8" Type="http://schemas.openxmlformats.org/officeDocument/2006/relationships/hyperlink" Target="https://en.wikipedia.org/wiki/Open_notebook_science#cite_note-Sanderson,_K_2008_273-2" TargetMode="External"/><Relationship Id="rId11" Type="http://schemas.openxmlformats.org/officeDocument/2006/relationships/hyperlink" Target="https://en.wikipedia.org/wiki/Open_notebook_science#cite_note-live_science-4" TargetMode="External"/><Relationship Id="rId10" Type="http://schemas.openxmlformats.org/officeDocument/2006/relationships/hyperlink" Target="https://en.wikipedia.org/wiki/Open_notebook_science#cite_note-wired-1" TargetMode="External"/><Relationship Id="rId13" Type="http://schemas.openxmlformats.org/officeDocument/2006/relationships/hyperlink" Target="https://en.wikipedia.org/wiki/Open_data" TargetMode="External"/><Relationship Id="rId12" Type="http://schemas.openxmlformats.org/officeDocument/2006/relationships/hyperlink" Target="https://en.wikipedia.org/wiki/Open_access_(publishing)" TargetMode="External"/><Relationship Id="rId15" Type="http://schemas.openxmlformats.org/officeDocument/2006/relationships/hyperlink" Target="https://en.wikipedia.org/wiki/Citizen_science" TargetMode="External"/><Relationship Id="rId14" Type="http://schemas.openxmlformats.org/officeDocument/2006/relationships/hyperlink" Target="https://en.wikipedia.org/wiki/Crowdsourcing" TargetMode="External"/><Relationship Id="rId17" Type="http://schemas.openxmlformats.org/officeDocument/2006/relationships/hyperlink" Target="https://en.wikipedia.org/wiki/Open_notebook_science#cite_note-oss-5" TargetMode="External"/><Relationship Id="rId16" Type="http://schemas.openxmlformats.org/officeDocument/2006/relationships/hyperlink" Target="https://en.wikipedia.org/wiki/Open-source_software" TargetMode="Externa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 name="Google Shape;5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de-DE" sz="1200">
                <a:solidFill>
                  <a:schemeClr val="dk1"/>
                </a:solidFill>
                <a:latin typeface="Calibri"/>
                <a:ea typeface="Calibri"/>
                <a:cs typeface="Calibri"/>
                <a:sym typeface="Calibri"/>
              </a:rPr>
              <a:t>Common incentive structures and evidence of irreproducibility in various areas of research discourage individual researchers in their quest for knowledge to some extent and leave many with a sense of uncertainty about how to go about their scientific work. Discussing the problems highlighted through the research presented within this symposium, I will make concrete suggestions for increasing reproducibility within one’s own research and address the potential for an increase in reproducibility across all stages of a full research project. Thereby, highlighted are the opportunities that come along with small changes in everyday procedures. The talk will give an overview on how one can become part of a movement promoting a cultural shift toward open-mindedness for complex relationships and a strong interest in innovation, going hand in hand with a redefined understanding of responsibility of a social science researcher in 2016, supporting transparency and reproducibility.</a:t>
            </a:r>
            <a:endParaRPr b="0" i="0" sz="1200" u="sng" strike="noStrike">
              <a:solidFill>
                <a:schemeClr val="dk1"/>
              </a:solidFill>
              <a:latin typeface="Calibri"/>
              <a:ea typeface="Calibri"/>
              <a:cs typeface="Calibri"/>
              <a:sym typeface="Calibri"/>
              <a:hlinkClick r:id="rId2"/>
            </a:endParaRPr>
          </a:p>
          <a:p>
            <a:pPr indent="0" lvl="0" marL="0" rtl="0" algn="l">
              <a:spcBef>
                <a:spcPts val="0"/>
              </a:spcBef>
              <a:spcAft>
                <a:spcPts val="0"/>
              </a:spcAft>
              <a:buNone/>
            </a:pPr>
            <a:r>
              <a:t/>
            </a:r>
            <a:endParaRPr/>
          </a:p>
        </p:txBody>
      </p:sp>
      <p:sp>
        <p:nvSpPr>
          <p:cNvPr id="59" name="Google Shape;5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604bd1c60f_0_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604bd1c60f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After recalculating the power calculations of 3 studies we became aware that 3 teams felt short </a:t>
            </a:r>
            <a:r>
              <a:rPr b="0" i="0" lang="de-DE" sz="1200" u="none" strike="noStrike">
                <a:solidFill>
                  <a:schemeClr val="dk1"/>
                </a:solidFill>
                <a:latin typeface="Calibri"/>
                <a:ea typeface="Calibri"/>
                <a:cs typeface="Calibri"/>
                <a:sym typeface="Calibri"/>
              </a:rPr>
              <a:t>in their planning, with 56%, 69%, and 76% power</a:t>
            </a:r>
            <a:endParaRPr/>
          </a:p>
        </p:txBody>
      </p:sp>
      <p:sp>
        <p:nvSpPr>
          <p:cNvPr id="183" name="Google Shape;183;g604bd1c60f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After recalculating the power calculations of 3 studies we became aware that 3 teams felt short </a:t>
            </a:r>
            <a:r>
              <a:rPr b="0" i="0" lang="de-DE" sz="1200" u="none" strike="noStrike">
                <a:solidFill>
                  <a:schemeClr val="dk1"/>
                </a:solidFill>
                <a:latin typeface="Calibri"/>
                <a:ea typeface="Calibri"/>
                <a:cs typeface="Calibri"/>
                <a:sym typeface="Calibri"/>
              </a:rPr>
              <a:t>in their planning, with 56%, 69%, and 76% power</a:t>
            </a:r>
            <a:endParaRPr/>
          </a:p>
        </p:txBody>
      </p:sp>
      <p:sp>
        <p:nvSpPr>
          <p:cNvPr id="224" name="Google Shape;22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de-DE" sz="1200" u="sng" strike="noStrike">
                <a:solidFill>
                  <a:schemeClr val="dk1"/>
                </a:solidFill>
                <a:latin typeface="Calibri"/>
                <a:ea typeface="Calibri"/>
                <a:cs typeface="Calibri"/>
                <a:sym typeface="Calibri"/>
                <a:hlinkClick r:id="rId2"/>
              </a:rPr>
              <a:t>Brian Wansink</a:t>
            </a:r>
            <a:r>
              <a:rPr b="0" i="0" lang="de-DE" sz="1200">
                <a:solidFill>
                  <a:schemeClr val="dk1"/>
                </a:solidFill>
                <a:latin typeface="Calibri"/>
                <a:ea typeface="Calibri"/>
                <a:cs typeface="Calibri"/>
                <a:sym typeface="Calibri"/>
              </a:rPr>
              <a:t> didn’t mean to spark an investigative fury that revisited his entire life’s work. He meant to write a well-intentioned blog post encouraging PhD students to jump at research opportunities. But his blog post accidentally highlighted some questionable research practices that caused a group of data detectives to jump on the case.</a:t>
            </a:r>
            <a:endParaRPr/>
          </a:p>
          <a:p>
            <a:pPr indent="0" lvl="0" marL="0" rtl="0" algn="l">
              <a:spcBef>
                <a:spcPts val="0"/>
              </a:spcBef>
              <a:spcAft>
                <a:spcPts val="0"/>
              </a:spcAft>
              <a:buNone/>
            </a:pPr>
            <a:r>
              <a:t/>
            </a:r>
            <a:endParaRPr/>
          </a:p>
          <a:p>
            <a:pPr indent="0" lvl="0" marL="0" rtl="0" algn="l">
              <a:spcBef>
                <a:spcPts val="0"/>
              </a:spcBef>
              <a:spcAft>
                <a:spcPts val="0"/>
              </a:spcAft>
              <a:buNone/>
            </a:pPr>
            <a:r>
              <a:rPr b="1" i="0" lang="de-DE" sz="1200" u="none" strike="noStrike">
                <a:solidFill>
                  <a:schemeClr val="dk1"/>
                </a:solidFill>
                <a:latin typeface="Calibri"/>
                <a:ea typeface="Calibri"/>
                <a:cs typeface="Calibri"/>
                <a:sym typeface="Calibri"/>
              </a:rPr>
              <a:t>52 </a:t>
            </a:r>
            <a:r>
              <a:rPr b="0" i="0" lang="de-DE" sz="1200" u="none" strike="noStrike">
                <a:solidFill>
                  <a:schemeClr val="dk1"/>
                </a:solidFill>
                <a:latin typeface="Calibri"/>
                <a:ea typeface="Calibri"/>
                <a:cs typeface="Calibri"/>
                <a:sym typeface="Calibri"/>
              </a:rPr>
              <a:t>publications from Brian Wansink which (are alleged to) contain minor to very serious issues (which are summarized in this post),</a:t>
            </a:r>
            <a:endParaRPr/>
          </a:p>
          <a:p>
            <a:pPr indent="0" lvl="0" marL="0" rtl="0" algn="l">
              <a:spcBef>
                <a:spcPts val="0"/>
              </a:spcBef>
              <a:spcAft>
                <a:spcPts val="0"/>
              </a:spcAft>
              <a:buNone/>
            </a:pPr>
            <a:r>
              <a:rPr b="0" i="0" lang="de-DE" sz="1200" u="none" strike="noStrike">
                <a:solidFill>
                  <a:schemeClr val="dk1"/>
                </a:solidFill>
                <a:latin typeface="Calibri"/>
                <a:ea typeface="Calibri"/>
                <a:cs typeface="Calibri"/>
                <a:sym typeface="Calibri"/>
              </a:rPr>
              <a:t>which have been cited </a:t>
            </a:r>
            <a:r>
              <a:rPr b="1" i="0" lang="de-DE" sz="1200" u="none" strike="noStrike">
                <a:solidFill>
                  <a:schemeClr val="dk1"/>
                </a:solidFill>
                <a:latin typeface="Calibri"/>
                <a:ea typeface="Calibri"/>
                <a:cs typeface="Calibri"/>
                <a:sym typeface="Calibri"/>
              </a:rPr>
              <a:t>over 4000 </a:t>
            </a:r>
            <a:r>
              <a:rPr b="0" i="0" lang="de-DE" sz="1200" u="none" strike="noStrike">
                <a:solidFill>
                  <a:schemeClr val="dk1"/>
                </a:solidFill>
                <a:latin typeface="Calibri"/>
                <a:ea typeface="Calibri"/>
                <a:cs typeface="Calibri"/>
                <a:sym typeface="Calibri"/>
              </a:rPr>
              <a:t>times,</a:t>
            </a:r>
            <a:endParaRPr/>
          </a:p>
          <a:p>
            <a:pPr indent="0" lvl="0" marL="0" rtl="0" algn="l">
              <a:spcBef>
                <a:spcPts val="0"/>
              </a:spcBef>
              <a:spcAft>
                <a:spcPts val="0"/>
              </a:spcAft>
              <a:buNone/>
            </a:pPr>
            <a:r>
              <a:rPr b="0" i="0" lang="de-DE" sz="1200" u="none" strike="noStrike">
                <a:solidFill>
                  <a:schemeClr val="dk1"/>
                </a:solidFill>
                <a:latin typeface="Calibri"/>
                <a:ea typeface="Calibri"/>
                <a:cs typeface="Calibri"/>
                <a:sym typeface="Calibri"/>
              </a:rPr>
              <a:t>are published in </a:t>
            </a:r>
            <a:r>
              <a:rPr b="1" i="0" lang="de-DE" sz="1200" u="none" strike="noStrike">
                <a:solidFill>
                  <a:schemeClr val="dk1"/>
                </a:solidFill>
                <a:latin typeface="Calibri"/>
                <a:ea typeface="Calibri"/>
                <a:cs typeface="Calibri"/>
                <a:sym typeface="Calibri"/>
              </a:rPr>
              <a:t>over 25</a:t>
            </a:r>
            <a:r>
              <a:rPr b="0" i="0" lang="de-DE" sz="1200" u="none" strike="noStrike">
                <a:solidFill>
                  <a:schemeClr val="dk1"/>
                </a:solidFill>
                <a:latin typeface="Calibri"/>
                <a:ea typeface="Calibri"/>
                <a:cs typeface="Calibri"/>
                <a:sym typeface="Calibri"/>
              </a:rPr>
              <a:t> different journals, and in </a:t>
            </a:r>
            <a:r>
              <a:rPr b="1" i="0" lang="de-DE" sz="1200" u="none" strike="noStrike">
                <a:solidFill>
                  <a:schemeClr val="dk1"/>
                </a:solidFill>
                <a:latin typeface="Calibri"/>
                <a:ea typeface="Calibri"/>
                <a:cs typeface="Calibri"/>
                <a:sym typeface="Calibri"/>
              </a:rPr>
              <a:t>8</a:t>
            </a:r>
            <a:r>
              <a:rPr b="0" i="0" lang="de-DE" sz="1200" u="none" strike="noStrike">
                <a:solidFill>
                  <a:schemeClr val="dk1"/>
                </a:solidFill>
                <a:latin typeface="Calibri"/>
                <a:ea typeface="Calibri"/>
                <a:cs typeface="Calibri"/>
                <a:sym typeface="Calibri"/>
              </a:rPr>
              <a:t> books,</a:t>
            </a:r>
            <a:endParaRPr/>
          </a:p>
          <a:p>
            <a:pPr indent="0" lvl="0" marL="0" rtl="0" algn="l">
              <a:spcBef>
                <a:spcPts val="0"/>
              </a:spcBef>
              <a:spcAft>
                <a:spcPts val="0"/>
              </a:spcAft>
              <a:buNone/>
            </a:pPr>
            <a:r>
              <a:rPr b="0" i="0" lang="de-DE" sz="1200" u="none" strike="noStrike">
                <a:solidFill>
                  <a:schemeClr val="dk1"/>
                </a:solidFill>
                <a:latin typeface="Calibri"/>
                <a:ea typeface="Calibri"/>
                <a:cs typeface="Calibri"/>
                <a:sym typeface="Calibri"/>
              </a:rPr>
              <a:t>spanning </a:t>
            </a:r>
            <a:r>
              <a:rPr b="1" i="0" lang="de-DE" sz="1200" u="none" strike="noStrike">
                <a:solidFill>
                  <a:schemeClr val="dk1"/>
                </a:solidFill>
                <a:latin typeface="Calibri"/>
                <a:ea typeface="Calibri"/>
                <a:cs typeface="Calibri"/>
                <a:sym typeface="Calibri"/>
              </a:rPr>
              <a:t>over 20 years </a:t>
            </a:r>
            <a:r>
              <a:rPr b="0" i="0" lang="de-DE" sz="1200" u="none" strike="noStrike">
                <a:solidFill>
                  <a:schemeClr val="dk1"/>
                </a:solidFill>
                <a:latin typeface="Calibri"/>
                <a:ea typeface="Calibri"/>
                <a:cs typeface="Calibri"/>
                <a:sym typeface="Calibri"/>
              </a:rPr>
              <a:t>of research,</a:t>
            </a:r>
            <a:endParaRPr/>
          </a:p>
          <a:p>
            <a:pPr indent="0" lvl="0" marL="0" rtl="0" algn="l">
              <a:spcBef>
                <a:spcPts val="0"/>
              </a:spcBef>
              <a:spcAft>
                <a:spcPts val="0"/>
              </a:spcAft>
              <a:buNone/>
            </a:pPr>
            <a:r>
              <a:rPr b="1" i="0" lang="de-DE" sz="1200" u="none" strike="noStrike">
                <a:solidFill>
                  <a:schemeClr val="dk1"/>
                </a:solidFill>
                <a:latin typeface="Calibri"/>
                <a:ea typeface="Calibri"/>
                <a:cs typeface="Calibri"/>
                <a:sym typeface="Calibri"/>
              </a:rPr>
              <a:t>7</a:t>
            </a:r>
            <a:r>
              <a:rPr b="0" i="0" lang="de-DE" sz="1200" u="none" strike="noStrike">
                <a:solidFill>
                  <a:schemeClr val="dk1"/>
                </a:solidFill>
                <a:latin typeface="Calibri"/>
                <a:ea typeface="Calibri"/>
                <a:cs typeface="Calibri"/>
                <a:sym typeface="Calibri"/>
              </a:rPr>
              <a:t> articles have been retracted, and</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1" i="0" lang="de-DE" sz="1200" u="none" strike="noStrike">
                <a:solidFill>
                  <a:schemeClr val="dk1"/>
                </a:solidFill>
                <a:latin typeface="Calibri"/>
                <a:ea typeface="Calibri"/>
                <a:cs typeface="Calibri"/>
                <a:sym typeface="Calibri"/>
              </a:rPr>
              <a:t>15 </a:t>
            </a:r>
            <a:r>
              <a:rPr b="0" i="0" lang="de-DE" sz="1200" u="none" strike="noStrike">
                <a:solidFill>
                  <a:schemeClr val="dk1"/>
                </a:solidFill>
                <a:latin typeface="Calibri"/>
                <a:ea typeface="Calibri"/>
                <a:cs typeface="Calibri"/>
                <a:sym typeface="Calibri"/>
              </a:rPr>
              <a:t>articles have been corrected.</a:t>
            </a:r>
            <a:endParaRPr/>
          </a:p>
          <a:p>
            <a:pPr indent="0" lvl="0" marL="0" rtl="0" algn="l">
              <a:spcBef>
                <a:spcPts val="0"/>
              </a:spcBef>
              <a:spcAft>
                <a:spcPts val="0"/>
              </a:spcAft>
              <a:buNone/>
            </a:pPr>
            <a:r>
              <a:t/>
            </a:r>
            <a:endParaRPr/>
          </a:p>
        </p:txBody>
      </p:sp>
      <p:sp>
        <p:nvSpPr>
          <p:cNvPr id="257" name="Google Shape;257;p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3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Entscheidungspsychologie und Recht</a:t>
            </a:r>
            <a:endParaRPr/>
          </a:p>
        </p:txBody>
      </p:sp>
      <p:sp>
        <p:nvSpPr>
          <p:cNvPr id="289" name="Google Shape;289;p3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de-DE"/>
              <a:t>15.06.18</a:t>
            </a:r>
            <a:endParaRPr/>
          </a:p>
        </p:txBody>
      </p:sp>
      <p:sp>
        <p:nvSpPr>
          <p:cNvPr id="290" name="Google Shape;290;p3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604c3ecd85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1" name="Google Shape;71;g604c3ecd85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de-DE"/>
              <a:t>advanced computing, machine learning, big data analytics vs. empirical behavioral science, psychology, behavioral economics</a:t>
            </a:r>
            <a:endParaRPr/>
          </a:p>
          <a:p>
            <a:pPr indent="0" lvl="0" marL="0" rtl="0" algn="l">
              <a:spcBef>
                <a:spcPts val="0"/>
              </a:spcBef>
              <a:spcAft>
                <a:spcPts val="0"/>
              </a:spcAft>
              <a:buNone/>
            </a:pPr>
            <a:r>
              <a:rPr lang="de-DE"/>
              <a:t>if I google image search our fields … it already looks very different</a:t>
            </a:r>
            <a:endParaRPr/>
          </a:p>
        </p:txBody>
      </p:sp>
      <p:sp>
        <p:nvSpPr>
          <p:cNvPr id="72" name="Google Shape;72;g604c3ecd85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POWER: „</a:t>
            </a:r>
            <a:r>
              <a:rPr b="0" i="0" lang="de-DE" sz="1200" u="none" strike="noStrike">
                <a:solidFill>
                  <a:schemeClr val="dk1"/>
                </a:solidFill>
                <a:latin typeface="Calibri"/>
                <a:ea typeface="Calibri"/>
                <a:cs typeface="Calibri"/>
                <a:sym typeface="Calibri"/>
              </a:rPr>
              <a:t>Cohen, in a now classic paper on statistical power, reviewed articles in the 1960 issue of one psychology journal and determined that the majority of studies had less than a 50-50 chance of detecting an effect that truly exists in the population, and thus of obtaining statistically significant results. Such low statistical power, Cohen concluded, was largely due to inadequate sample sizes. “ (Bezeau &amp; Graves, 2003)</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PHACKING: trying a bunch of analyses to find something that gives you significant results</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HARKING: hypothesizing after the results are known</a:t>
            </a:r>
            <a:endParaRPr/>
          </a:p>
        </p:txBody>
      </p:sp>
      <p:sp>
        <p:nvSpPr>
          <p:cNvPr id="317" name="Google Shape;317;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POWER: „</a:t>
            </a:r>
            <a:r>
              <a:rPr b="0" i="0" lang="de-DE" sz="1200" u="none" strike="noStrike">
                <a:solidFill>
                  <a:schemeClr val="dk1"/>
                </a:solidFill>
                <a:latin typeface="Calibri"/>
                <a:ea typeface="Calibri"/>
                <a:cs typeface="Calibri"/>
                <a:sym typeface="Calibri"/>
              </a:rPr>
              <a:t>Cohen, in a now classic paper on statistical power, reviewed articles in the 1960 issue of one psychology journal and determined that the majority of studies had less than a 50-50 chance of detecting an effect that truly exists in the population, and thus of obtaining statistically significant results. Such low statistical power, Cohen concluded, was largely due to inadequate sample sizes. “ (Bezeau &amp; Graves, 2003)</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PHACKING: trying a bunch of analyses to find something that gives you significant results</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HARKING: hypothesizing after the results are known</a:t>
            </a:r>
            <a:endParaRPr/>
          </a:p>
        </p:txBody>
      </p:sp>
      <p:sp>
        <p:nvSpPr>
          <p:cNvPr id="338" name="Google Shape;338;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POWER: „</a:t>
            </a:r>
            <a:r>
              <a:rPr b="0" i="0" lang="de-DE" sz="1200" u="none" strike="noStrike">
                <a:solidFill>
                  <a:schemeClr val="dk1"/>
                </a:solidFill>
                <a:latin typeface="Calibri"/>
                <a:ea typeface="Calibri"/>
                <a:cs typeface="Calibri"/>
                <a:sym typeface="Calibri"/>
              </a:rPr>
              <a:t>Cohen, in a now classic paper on statistical power, reviewed articles in the 1960 issue of one psychology journal and determined that the majority of studies had less than a 50-50 chance of detecting an effect that truly exists in the population, and thus of obtaining statistically significant results. Such low statistical power, Cohen concluded, was largely due to inadequate sample sizes. “ (Bezeau &amp; Graves, 2003)</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PHACKING: trying a bunch of analyses to find something that gives you significant results</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HARKING: hypothesizing after the results are known</a:t>
            </a:r>
            <a:endParaRPr/>
          </a:p>
        </p:txBody>
      </p:sp>
      <p:sp>
        <p:nvSpPr>
          <p:cNvPr id="363" name="Google Shape;363;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POWER: „</a:t>
            </a:r>
            <a:r>
              <a:rPr b="0" i="0" lang="de-DE" sz="1200" u="none" strike="noStrike">
                <a:solidFill>
                  <a:schemeClr val="dk1"/>
                </a:solidFill>
                <a:latin typeface="Calibri"/>
                <a:ea typeface="Calibri"/>
                <a:cs typeface="Calibri"/>
                <a:sym typeface="Calibri"/>
              </a:rPr>
              <a:t>Cohen, in a now classic paper on statistical power, reviewed articles in the 1960 issue of one psychology journal and determined that the majority of studies had less than a 50-50 chance of detecting an effect that truly exists in the population, and thus of obtaining statistically significant results. Such low statistical power, Cohen concluded, was largely due to inadequate sample sizes. “ (Bezeau &amp; Graves, 2003)</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PHACKING: trying a bunch of analyses to find something that gives you significant results</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HARKING: hypothesizing after the results are known</a:t>
            </a:r>
            <a:endParaRPr/>
          </a:p>
        </p:txBody>
      </p:sp>
      <p:sp>
        <p:nvSpPr>
          <p:cNvPr id="391" name="Google Shape;391;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POWER: „</a:t>
            </a:r>
            <a:r>
              <a:rPr b="0" i="0" lang="de-DE" sz="1200" u="none" strike="noStrike">
                <a:solidFill>
                  <a:schemeClr val="dk1"/>
                </a:solidFill>
                <a:latin typeface="Calibri"/>
                <a:ea typeface="Calibri"/>
                <a:cs typeface="Calibri"/>
                <a:sym typeface="Calibri"/>
              </a:rPr>
              <a:t>Cohen, in a now classic paper on statistical power, reviewed articles in the 1960 issue of one psychology journal and determined that the majority of studies had less than a 50-50 chance of detecting an effect that truly exists in the population, and thus of obtaining statistically significant results. Such low statistical power, Cohen concluded, was largely due to inadequate sample sizes. “ (Bezeau &amp; Graves, 2003)</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PHACKING: trying a bunch of analyses to find something that gives you significant results</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HARKING: hypothesizing after the results are known</a:t>
            </a:r>
            <a:endParaRPr/>
          </a:p>
        </p:txBody>
      </p:sp>
      <p:sp>
        <p:nvSpPr>
          <p:cNvPr id="421" name="Google Shape;421;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Outcome switching in clinical trials is a serious problem. Between October 2015 and January 2016, the COMPare team systematically checked every trial published in the top five medical journals, to see if they misreported their findings. We are now submitting the first set of findings from the project as an academic paper, summarising the quantitative results, and the themes of responses from journal editors and trialists in collaboration with a qualitative researcher. Prior to publication, cite our data and methods as per the reference at the bottom of this page. This is our workflow:</a:t>
            </a:r>
            <a:endParaRPr/>
          </a:p>
          <a:p>
            <a:pPr indent="0" lvl="0" marL="0" rtl="0" algn="l">
              <a:spcBef>
                <a:spcPts val="0"/>
              </a:spcBef>
              <a:spcAft>
                <a:spcPts val="0"/>
              </a:spcAft>
              <a:buNone/>
            </a:pPr>
            <a:r>
              <a:rPr lang="de-DE"/>
              <a:t>We compared each clinical trial report with its protocol or registry entry. Some trials reported their outcomes perfectly. For the others, we counted how many of the outcomes pre-specified in the protocol or registry were never reported. We also counted how many new outcomes were silently added.</a:t>
            </a:r>
            <a:endParaRPr/>
          </a:p>
          <a:p>
            <a:pPr indent="0" lvl="0" marL="0" rtl="0" algn="l">
              <a:spcBef>
                <a:spcPts val="0"/>
              </a:spcBef>
              <a:spcAft>
                <a:spcPts val="0"/>
              </a:spcAft>
              <a:buNone/>
            </a:pPr>
            <a:r>
              <a:rPr lang="de-DE"/>
              <a:t>When we detected unreported or added outcomes, we wrote a letter to the journal pointing them out. We tracked which journals published our letters – and which did not.</a:t>
            </a:r>
            <a:endParaRPr/>
          </a:p>
          <a:p>
            <a:pPr indent="0" lvl="0" marL="0" rtl="0" algn="l">
              <a:spcBef>
                <a:spcPts val="0"/>
              </a:spcBef>
              <a:spcAft>
                <a:spcPts val="0"/>
              </a:spcAft>
              <a:buNone/>
            </a:pPr>
            <a:r>
              <a:rPr lang="de-DE"/>
              <a:t>Here’s what we found.</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de-DE"/>
              <a:t>http://compare-trials.org/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54" name="Google Shape;454;p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604c3ecd85_0_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9" name="Google Shape;79;g604c3ecd85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de-DE"/>
              <a:t>looking for the truth, for where our insights lead, for clearing the fog -- although we go about it in potentially very different ways</a:t>
            </a:r>
            <a:endParaRPr/>
          </a:p>
          <a:p>
            <a:pPr indent="0" lvl="0" marL="0" rtl="0" algn="l">
              <a:spcBef>
                <a:spcPts val="0"/>
              </a:spcBef>
              <a:spcAft>
                <a:spcPts val="0"/>
              </a:spcAft>
              <a:buNone/>
            </a:pPr>
            <a:r>
              <a:rPr lang="de-DE"/>
              <a:t>what matters to us is seeing clearly at the end of the path</a:t>
            </a:r>
            <a:endParaRPr/>
          </a:p>
        </p:txBody>
      </p:sp>
      <p:sp>
        <p:nvSpPr>
          <p:cNvPr id="80" name="Google Shape;80;g604c3ecd85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e-DE"/>
              <a:t>now, doing research</a:t>
            </a:r>
            <a:r>
              <a:rPr lang="de-DE" sz="1200">
                <a:solidFill>
                  <a:schemeClr val="dk1"/>
                </a:solidFill>
                <a:latin typeface="Calibri"/>
                <a:ea typeface="Calibri"/>
                <a:cs typeface="Calibri"/>
                <a:sym typeface="Calibri"/>
              </a:rPr>
              <a:t> is very time-and resource consuming, </a:t>
            </a:r>
            <a:r>
              <a:rPr lang="de-DE"/>
              <a:t>doing something that doesn’t pay and</a:t>
            </a:r>
            <a:r>
              <a:rPr lang="de-DE" sz="1200">
                <a:solidFill>
                  <a:schemeClr val="dk1"/>
                </a:solidFill>
                <a:latin typeface="Calibri"/>
                <a:ea typeface="Calibri"/>
                <a:cs typeface="Calibri"/>
                <a:sym typeface="Calibri"/>
              </a:rPr>
              <a:t> help the individual researchers career who is systematically investigating it and it the best case you do not find out something new, but learn that what you have thought before receives a little bit more evidence. </a:t>
            </a:r>
            <a:endParaRPr/>
          </a:p>
        </p:txBody>
      </p:sp>
      <p:sp>
        <p:nvSpPr>
          <p:cNvPr id="491" name="Google Shape;491;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Google Shape;499;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e-DE" sz="1200">
                <a:solidFill>
                  <a:schemeClr val="dk1"/>
                </a:solidFill>
                <a:latin typeface="Calibri"/>
                <a:ea typeface="Calibri"/>
                <a:cs typeface="Calibri"/>
                <a:sym typeface="Calibri"/>
              </a:rPr>
              <a:t>This is a hard task to shoulder </a:t>
            </a:r>
            <a:endParaRPr sz="1200">
              <a:solidFill>
                <a:schemeClr val="dk1"/>
              </a:solidFill>
              <a:latin typeface="Calibri"/>
              <a:ea typeface="Calibri"/>
              <a:cs typeface="Calibri"/>
              <a:sym typeface="Calibri"/>
            </a:endParaRPr>
          </a:p>
        </p:txBody>
      </p:sp>
      <p:sp>
        <p:nvSpPr>
          <p:cNvPr id="501" name="Google Shape;501;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e-DE" sz="1200">
                <a:solidFill>
                  <a:schemeClr val="dk1"/>
                </a:solidFill>
                <a:latin typeface="Calibri"/>
                <a:ea typeface="Calibri"/>
                <a:cs typeface="Calibri"/>
                <a:sym typeface="Calibri"/>
              </a:rPr>
              <a:t>And we did it and still do it – fundamentally change the way how we do, report and think about research and the empirical results that we find in the literature – with the reproducibility project we want to contribute to this debate and process of change. To give psychology as a science the chance to do the best it can and to give society what it expects. Reproducible findings that build a solid basis for the accumulation of knowledge and thereby fosters progress in our understanding of human nature.  Many of us thought we couldn´t, but looking at Nature (just to take one example) that introduced in may checklists for its authors concerned with many of the points that psychologists are discussing the last 3 years. Because all experimental science needed a change. We see projects like the open science framework grow each day, see changes in the daily work flow of my colleagues creating more transparent and better documented research and an increase in replications.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514" name="Google Shape;514;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p1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1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4" name="Shape 524"/>
        <p:cNvGrpSpPr/>
        <p:nvPr/>
      </p:nvGrpSpPr>
      <p:grpSpPr>
        <a:xfrm>
          <a:off x="0" y="0"/>
          <a:ext cx="0" cy="0"/>
          <a:chOff x="0" y="0"/>
          <a:chExt cx="0" cy="0"/>
        </a:xfrm>
      </p:grpSpPr>
      <p:sp>
        <p:nvSpPr>
          <p:cNvPr id="525" name="Google Shape;525;p1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p1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Google Shape;540;p1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p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p1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p1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1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Google Shape;646;p1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p1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0" name="Shape 820"/>
        <p:cNvGrpSpPr/>
        <p:nvPr/>
      </p:nvGrpSpPr>
      <p:grpSpPr>
        <a:xfrm>
          <a:off x="0" y="0"/>
          <a:ext cx="0" cy="0"/>
          <a:chOff x="0" y="0"/>
          <a:chExt cx="0" cy="0"/>
        </a:xfrm>
      </p:grpSpPr>
      <p:sp>
        <p:nvSpPr>
          <p:cNvPr id="821" name="Google Shape;821;p1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p1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p1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8" name="Shape 998"/>
        <p:cNvGrpSpPr/>
        <p:nvPr/>
      </p:nvGrpSpPr>
      <p:grpSpPr>
        <a:xfrm>
          <a:off x="0" y="0"/>
          <a:ext cx="0" cy="0"/>
          <a:chOff x="0" y="0"/>
          <a:chExt cx="0" cy="0"/>
        </a:xfrm>
      </p:grpSpPr>
      <p:sp>
        <p:nvSpPr>
          <p:cNvPr id="999" name="Google Shape;999;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0" name="Google Shape;1000;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Every single one change the. </a:t>
            </a:r>
            <a:endParaRPr/>
          </a:p>
        </p:txBody>
      </p:sp>
      <p:sp>
        <p:nvSpPr>
          <p:cNvPr id="1001" name="Google Shape;1001;p5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Entscheidungspsychologie und Recht</a:t>
            </a:r>
            <a:endParaRPr/>
          </a:p>
        </p:txBody>
      </p:sp>
      <p:sp>
        <p:nvSpPr>
          <p:cNvPr id="1002" name="Google Shape;1002;p5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de-DE"/>
              <a:t>15.06.18</a:t>
            </a:r>
            <a:endParaRPr/>
          </a:p>
        </p:txBody>
      </p:sp>
      <p:sp>
        <p:nvSpPr>
          <p:cNvPr id="1003" name="Google Shape;1003;p5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004" name="Google Shape;1004;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de-DE" sz="1200" u="sng" strike="noStrike">
                <a:solidFill>
                  <a:schemeClr val="dk1"/>
                </a:solidFill>
                <a:latin typeface="Calibri"/>
                <a:ea typeface="Calibri"/>
                <a:cs typeface="Calibri"/>
                <a:sym typeface="Calibri"/>
                <a:hlinkClick r:id="rId2"/>
              </a:rPr>
              <a:t>Ten Famous Psychology Findings That It’s Been Difficult To Replicate</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via </a:t>
            </a:r>
            <a:r>
              <a:rPr b="0" i="0" lang="de-DE" sz="1200" u="sng" strike="noStrike">
                <a:solidFill>
                  <a:schemeClr val="dk1"/>
                </a:solidFill>
                <a:latin typeface="Calibri"/>
                <a:ea typeface="Calibri"/>
                <a:cs typeface="Calibri"/>
                <a:sym typeface="Calibri"/>
                <a:hlinkClick r:id="rId3"/>
              </a:rPr>
              <a:t>giphy</a:t>
            </a:r>
            <a:r>
              <a:rPr b="0" i="1" lang="de-DE" sz="1200">
                <a:solidFill>
                  <a:schemeClr val="dk1"/>
                </a:solidFill>
                <a:latin typeface="Calibri"/>
                <a:ea typeface="Calibri"/>
                <a:cs typeface="Calibri"/>
                <a:sym typeface="Calibri"/>
              </a:rPr>
              <a:t>By</a:t>
            </a:r>
            <a:r>
              <a:rPr b="0" i="0" lang="de-DE" sz="1200">
                <a:solidFill>
                  <a:schemeClr val="dk1"/>
                </a:solidFill>
                <a:latin typeface="Calibri"/>
                <a:ea typeface="Calibri"/>
                <a:cs typeface="Calibri"/>
                <a:sym typeface="Calibri"/>
              </a:rPr>
              <a:t> </a:t>
            </a:r>
            <a:r>
              <a:rPr b="0" i="0" lang="de-DE" sz="1200" u="sng" strike="noStrike">
                <a:solidFill>
                  <a:schemeClr val="dk1"/>
                </a:solidFill>
                <a:latin typeface="Calibri"/>
                <a:ea typeface="Calibri"/>
                <a:cs typeface="Calibri"/>
                <a:sym typeface="Calibri"/>
                <a:hlinkClick r:id="rId4"/>
              </a:rPr>
              <a:t>Christian Jarrett</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Every now and again a psychology finding is published that immediately grabs the world’s attention and refuses to let go – often it’s a result with immediate implications for how we can live more happily and peacefully, or it says something profound about human nature. Said finding then enters the public consciousness, endlessly recycled in pop psychology books and magazine articles.</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Unfortunately, sometimes when other researchers have attempted to obtain these same influential findings, they’ve struggled. This replication problem doesn’t just apply to famous findings, nor does it only affect psychological science. And there can be relatively mundane reasons behind failed replications, such as methodological differences from the original or cultural changes since the original was conducted.</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But given the public fascination with psychology, and the powerful influence of certain results, it is arguably in the public interest to summarise in one place a collection of some of the most famous findings that have proven tricky to repeat. This is not a list of disproven or dodgy results. It’s a snapshot of the difficult, messy process of behavioural science.</a:t>
            </a:r>
            <a:endParaRPr/>
          </a:p>
          <a:p>
            <a:pPr indent="0" lvl="0" marL="0" rtl="0" algn="l">
              <a:spcBef>
                <a:spcPts val="0"/>
              </a:spcBef>
              <a:spcAft>
                <a:spcPts val="0"/>
              </a:spcAft>
              <a:buNone/>
            </a:pPr>
            <a:r>
              <a:rPr b="1" i="0" lang="de-DE" sz="1200">
                <a:solidFill>
                  <a:schemeClr val="dk1"/>
                </a:solidFill>
                <a:latin typeface="Calibri"/>
                <a:ea typeface="Calibri"/>
                <a:cs typeface="Calibri"/>
                <a:sym typeface="Calibri"/>
              </a:rPr>
              <a:t>Power posing will make you bolder</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Put your hands on your hips, widen your stance. Do you feel bolder now? Harvard psychologist Amy Cuddy and others have published numerous studies that appear to show that our body position can affect our emotional state. One of the reasons this line of research has been so influential is because of Cuddy’s TED talk “</a:t>
            </a:r>
            <a:r>
              <a:rPr b="0" i="0" lang="de-DE" sz="1200" u="sng" strike="noStrike">
                <a:solidFill>
                  <a:schemeClr val="dk1"/>
                </a:solidFill>
                <a:latin typeface="Calibri"/>
                <a:ea typeface="Calibri"/>
                <a:cs typeface="Calibri"/>
                <a:sym typeface="Calibri"/>
                <a:hlinkClick r:id="rId5"/>
              </a:rPr>
              <a:t>Your Body Language Shapes Who You Are</a:t>
            </a:r>
            <a:r>
              <a:rPr b="0" i="0" lang="de-DE" sz="1200">
                <a:solidFill>
                  <a:schemeClr val="dk1"/>
                </a:solidFill>
                <a:latin typeface="Calibri"/>
                <a:ea typeface="Calibri"/>
                <a:cs typeface="Calibri"/>
                <a:sym typeface="Calibri"/>
              </a:rPr>
              <a:t>” which has been viewed many millions of times (image to left shows Amy Cuddy power posing at PopTech 2011, via </a:t>
            </a:r>
            <a:r>
              <a:rPr b="0" i="0" lang="de-DE" sz="1200" u="sng" strike="noStrike">
                <a:solidFill>
                  <a:schemeClr val="dk1"/>
                </a:solidFill>
                <a:latin typeface="Calibri"/>
                <a:ea typeface="Calibri"/>
                <a:cs typeface="Calibri"/>
                <a:sym typeface="Calibri"/>
                <a:hlinkClick r:id="rId6"/>
              </a:rPr>
              <a:t>Erik Hersman/Flickr</a:t>
            </a:r>
            <a:r>
              <a:rPr b="0" i="0" lang="de-DE" sz="1200">
                <a:solidFill>
                  <a:schemeClr val="dk1"/>
                </a:solidFill>
                <a:latin typeface="Calibri"/>
                <a:ea typeface="Calibri"/>
                <a:cs typeface="Calibri"/>
                <a:sym typeface="Calibri"/>
              </a:rPr>
              <a:t>).</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In 2010, in </a:t>
            </a:r>
            <a:r>
              <a:rPr b="0" i="0" lang="de-DE" sz="1200" u="sng" strike="noStrike">
                <a:solidFill>
                  <a:schemeClr val="dk1"/>
                </a:solidFill>
                <a:latin typeface="Calibri"/>
                <a:ea typeface="Calibri"/>
                <a:cs typeface="Calibri"/>
                <a:sym typeface="Calibri"/>
                <a:hlinkClick r:id="rId7"/>
              </a:rPr>
              <a:t>a paper</a:t>
            </a:r>
            <a:r>
              <a:rPr b="0" i="0" lang="de-DE" sz="1200">
                <a:solidFill>
                  <a:schemeClr val="dk1"/>
                </a:solidFill>
                <a:latin typeface="Calibri"/>
                <a:ea typeface="Calibri"/>
                <a:cs typeface="Calibri"/>
                <a:sym typeface="Calibri"/>
              </a:rPr>
              <a:t> that’s already been cited over 450 times, Cuddy and her colleagues Andy Yap and lead author Dana Carney showed that after adopting one of two power poses for just one minute (either legs on desk/hands behind head or feet apart leaning on a desk) participants made riskier bets and had higher testosterone and lower cortisol, compared with participants who spent one minute in a low power pose (sitting with hands in lap or standing embracing oneself).</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However, last year researchers led by Eva Ranehill at the University of Zurich </a:t>
            </a:r>
            <a:r>
              <a:rPr b="0" i="0" lang="de-DE" sz="1200" u="sng" strike="noStrike">
                <a:solidFill>
                  <a:schemeClr val="dk1"/>
                </a:solidFill>
                <a:latin typeface="Calibri"/>
                <a:ea typeface="Calibri"/>
                <a:cs typeface="Calibri"/>
                <a:sym typeface="Calibri"/>
                <a:hlinkClick r:id="rId8"/>
              </a:rPr>
              <a:t>attempted to replicate</a:t>
            </a:r>
            <a:r>
              <a:rPr b="0" i="0" lang="de-DE" sz="1200">
                <a:solidFill>
                  <a:schemeClr val="dk1"/>
                </a:solidFill>
                <a:latin typeface="Calibri"/>
                <a:ea typeface="Calibri"/>
                <a:cs typeface="Calibri"/>
                <a:sym typeface="Calibri"/>
              </a:rPr>
              <a:t>these findings with 200 participants (compared with the sample of 42 participants in Cuddy’s research) and while participants who adopted power poses said they felt more powerful, they showed no differences in their testosterone or cortisol levels compared with the low-power pose participants, nor were they more willing to make risky bets. “Using a much larger sample size but similar procedures as Carney et al. did, we failed to confirm an effect of power posing,” the replication team said.</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Cuddy and her colleagues responded with </a:t>
            </a:r>
            <a:r>
              <a:rPr b="0" i="0" lang="de-DE" sz="1200" u="sng" strike="noStrike">
                <a:solidFill>
                  <a:schemeClr val="dk1"/>
                </a:solidFill>
                <a:latin typeface="Calibri"/>
                <a:ea typeface="Calibri"/>
                <a:cs typeface="Calibri"/>
                <a:sym typeface="Calibri"/>
                <a:hlinkClick r:id="rId9"/>
              </a:rPr>
              <a:t>an overview</a:t>
            </a:r>
            <a:r>
              <a:rPr b="0" i="0" lang="de-DE" sz="1200">
                <a:solidFill>
                  <a:schemeClr val="dk1"/>
                </a:solidFill>
                <a:latin typeface="Calibri"/>
                <a:ea typeface="Calibri"/>
                <a:cs typeface="Calibri"/>
                <a:sym typeface="Calibri"/>
              </a:rPr>
              <a:t> of 33 published studies that have shown psychological and physiological effects of power posing. But in </a:t>
            </a:r>
            <a:r>
              <a:rPr b="0" i="0" lang="de-DE" sz="1200" u="sng" strike="noStrike">
                <a:solidFill>
                  <a:schemeClr val="dk1"/>
                </a:solidFill>
                <a:latin typeface="Calibri"/>
                <a:ea typeface="Calibri"/>
                <a:cs typeface="Calibri"/>
                <a:sym typeface="Calibri"/>
                <a:hlinkClick r:id="rId10"/>
              </a:rPr>
              <a:t>a paper</a:t>
            </a:r>
            <a:r>
              <a:rPr b="0" i="0" lang="de-DE" sz="1200">
                <a:solidFill>
                  <a:schemeClr val="dk1"/>
                </a:solidFill>
                <a:latin typeface="Calibri"/>
                <a:ea typeface="Calibri"/>
                <a:cs typeface="Calibri"/>
                <a:sym typeface="Calibri"/>
              </a:rPr>
              <a:t> that’s forthcoming in Psychological Science Joseph Simmons and Uri Simonsohn at the University of Pennsylvania have conducted a statistical analysis on these 33 published studies that they say shows “the existing evidence is too weak to justify a search for moderators or to advocate for people to engage in power posing to better their lives”.</a:t>
            </a:r>
            <a:endParaRPr/>
          </a:p>
          <a:p>
            <a:pPr indent="0" lvl="0" marL="0" rtl="0" algn="l">
              <a:spcBef>
                <a:spcPts val="0"/>
              </a:spcBef>
              <a:spcAft>
                <a:spcPts val="0"/>
              </a:spcAft>
              <a:buNone/>
            </a:pPr>
            <a:r>
              <a:rPr b="1" i="0" lang="de-DE" sz="1200">
                <a:solidFill>
                  <a:schemeClr val="dk1"/>
                </a:solidFill>
                <a:latin typeface="Calibri"/>
                <a:ea typeface="Calibri"/>
                <a:cs typeface="Calibri"/>
                <a:sym typeface="Calibri"/>
              </a:rPr>
              <a:t>Smiling will make you feel happier</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We know that feeling happy makes us smile, but can smiling make us happy? In 1988, researchers</a:t>
            </a:r>
            <a:r>
              <a:rPr b="0" i="0" lang="de-DE" sz="1200" u="sng" strike="noStrike">
                <a:solidFill>
                  <a:schemeClr val="dk1"/>
                </a:solidFill>
                <a:latin typeface="Calibri"/>
                <a:ea typeface="Calibri"/>
                <a:cs typeface="Calibri"/>
                <a:sym typeface="Calibri"/>
                <a:hlinkClick r:id="rId11"/>
              </a:rPr>
              <a:t>reported</a:t>
            </a:r>
            <a:r>
              <a:rPr b="0" i="0" lang="de-DE" sz="1200">
                <a:solidFill>
                  <a:schemeClr val="dk1"/>
                </a:solidFill>
                <a:latin typeface="Calibri"/>
                <a:ea typeface="Calibri"/>
                <a:cs typeface="Calibri"/>
                <a:sym typeface="Calibri"/>
              </a:rPr>
              <a:t> that participants found cartoons funnier when they held a pen between their teeth, forcing them to smile, as compared with when they held a pen between their lips, forcing them to pout. The finding appeared to be consistent with the facial-feedback hypothesis – the idea that our facial expression doesn’t just reflect our feelings but also affects them – and according to Google Scholar it has been cited nearly 1500 times.</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However, </a:t>
            </a:r>
            <a:r>
              <a:rPr b="0" i="0" lang="de-DE" sz="1200" u="sng" strike="noStrike">
                <a:solidFill>
                  <a:schemeClr val="dk1"/>
                </a:solidFill>
                <a:latin typeface="Calibri"/>
                <a:ea typeface="Calibri"/>
                <a:cs typeface="Calibri"/>
                <a:sym typeface="Calibri"/>
                <a:hlinkClick r:id="rId12"/>
              </a:rPr>
              <a:t>a replication attempt published this Summer</a:t>
            </a:r>
            <a:r>
              <a:rPr b="0" i="0" lang="de-DE" sz="1200">
                <a:solidFill>
                  <a:schemeClr val="dk1"/>
                </a:solidFill>
                <a:latin typeface="Calibri"/>
                <a:ea typeface="Calibri"/>
                <a:cs typeface="Calibri"/>
                <a:sym typeface="Calibri"/>
              </a:rPr>
              <a:t> by 17 independent labs and involving nearly two thousand participants found overall no effect of mouth position on people’s rating of the funniness of cartoons. The replication team said their replication failure was “statistically compelling”. The lead author of the 1988 study, Fritz Strack, said he was surprised by the null result and he highlighted a number of problems with the replication attempt, including the fact the participants were filmed during the study, which may have made them self-conscious and affected their emotions.</a:t>
            </a:r>
            <a:endParaRPr/>
          </a:p>
          <a:p>
            <a:pPr indent="0" lvl="0" marL="0" rtl="0" algn="l">
              <a:spcBef>
                <a:spcPts val="0"/>
              </a:spcBef>
              <a:spcAft>
                <a:spcPts val="0"/>
              </a:spcAft>
              <a:buNone/>
            </a:pPr>
            <a:r>
              <a:rPr b="1" i="0" lang="de-DE" sz="1200">
                <a:solidFill>
                  <a:schemeClr val="dk1"/>
                </a:solidFill>
                <a:latin typeface="Calibri"/>
                <a:ea typeface="Calibri"/>
                <a:cs typeface="Calibri"/>
                <a:sym typeface="Calibri"/>
              </a:rPr>
              <a:t>Self-control is a limited resource</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One of the most influential psychological theories of modern times is that willpower is akin to a fuel – the more of it you use in one situation, the less you have left over to deal with other demands. Of the many dozens of studies that have demonstrated this principle, known as “ego depletion”, one that was recently targeted for replication was published in</a:t>
            </a:r>
            <a:r>
              <a:rPr b="0" i="1" lang="de-DE" sz="1200">
                <a:solidFill>
                  <a:schemeClr val="dk1"/>
                </a:solidFill>
                <a:latin typeface="Calibri"/>
                <a:ea typeface="Calibri"/>
                <a:cs typeface="Calibri"/>
                <a:sym typeface="Calibri"/>
              </a:rPr>
              <a:t>Psychological Science</a:t>
            </a:r>
            <a:r>
              <a:rPr b="0" i="0" lang="de-DE" sz="1200">
                <a:solidFill>
                  <a:schemeClr val="dk1"/>
                </a:solidFill>
                <a:latin typeface="Calibri"/>
                <a:ea typeface="Calibri"/>
                <a:cs typeface="Calibri"/>
                <a:sym typeface="Calibri"/>
              </a:rPr>
              <a:t> in 2014 by Chandra Sripada and colleagues – </a:t>
            </a:r>
            <a:r>
              <a:rPr b="0" i="0" lang="de-DE" sz="1200" u="sng" strike="noStrike">
                <a:solidFill>
                  <a:schemeClr val="dk1"/>
                </a:solidFill>
                <a:latin typeface="Calibri"/>
                <a:ea typeface="Calibri"/>
                <a:cs typeface="Calibri"/>
                <a:sym typeface="Calibri"/>
                <a:hlinkClick r:id="rId13"/>
              </a:rPr>
              <a:t>it showed</a:t>
            </a:r>
            <a:r>
              <a:rPr b="0" i="0" lang="de-DE" sz="1200">
                <a:solidFill>
                  <a:schemeClr val="dk1"/>
                </a:solidFill>
                <a:latin typeface="Calibri"/>
                <a:ea typeface="Calibri"/>
                <a:cs typeface="Calibri"/>
                <a:sym typeface="Calibri"/>
              </a:rPr>
              <a:t> that performance on a task requiring self-control was impaired if it was preceded by an earlier task that also required self-control, but not if it was preceded by a non-demanding task (the study also demonstrated that this apparent effect of depleted self-control was ameliorated by earlier intake of the drug Ritalin, presumably through its neurochemical effects, but this aspect of the study was not part of this year’s replication attempt).</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The </a:t>
            </a:r>
            <a:r>
              <a:rPr b="0" i="0" lang="de-DE" sz="1200" u="sng" strike="noStrike">
                <a:solidFill>
                  <a:schemeClr val="dk1"/>
                </a:solidFill>
                <a:latin typeface="Calibri"/>
                <a:ea typeface="Calibri"/>
                <a:cs typeface="Calibri"/>
                <a:sym typeface="Calibri"/>
                <a:hlinkClick r:id="rId14"/>
              </a:rPr>
              <a:t>replication effort</a:t>
            </a:r>
            <a:r>
              <a:rPr b="0" i="0" lang="de-DE" sz="1200">
                <a:solidFill>
                  <a:schemeClr val="dk1"/>
                </a:solidFill>
                <a:latin typeface="Calibri"/>
                <a:ea typeface="Calibri"/>
                <a:cs typeface="Calibri"/>
                <a:sym typeface="Calibri"/>
              </a:rPr>
              <a:t>, by 23 labs and involving nearly two thousand participants, repeated the sequential task procedure used by Sripada, to check whether the basic principle holds true that being drained by one self-control task impairs people’s performance on a further test of self-control. In fact, overall, the combined results were not consistent with this idea. “… [I]f there is any [ego depletion] effect, it is close to zero,” the replication researchers said. Their finding added to the outcome of a recent </a:t>
            </a:r>
            <a:r>
              <a:rPr b="0" i="0" lang="de-DE" sz="1200" u="sng" strike="noStrike">
                <a:solidFill>
                  <a:schemeClr val="dk1"/>
                </a:solidFill>
                <a:latin typeface="Calibri"/>
                <a:ea typeface="Calibri"/>
                <a:cs typeface="Calibri"/>
                <a:sym typeface="Calibri"/>
                <a:hlinkClick r:id="rId15"/>
              </a:rPr>
              <a:t>meta-analysis</a:t>
            </a:r>
            <a:r>
              <a:rPr b="0" i="0" lang="de-DE" sz="1200">
                <a:solidFill>
                  <a:schemeClr val="dk1"/>
                </a:solidFill>
                <a:latin typeface="Calibri"/>
                <a:ea typeface="Calibri"/>
                <a:cs typeface="Calibri"/>
                <a:sym typeface="Calibri"/>
              </a:rPr>
              <a:t> of 68 relevant published and 48 unpublished studies that found little support for the idea of willpower as a limited resource.</a:t>
            </a:r>
            <a:endParaRPr/>
          </a:p>
          <a:p>
            <a:pPr indent="0" lvl="0" marL="0" rtl="0" algn="l">
              <a:spcBef>
                <a:spcPts val="0"/>
              </a:spcBef>
              <a:spcAft>
                <a:spcPts val="0"/>
              </a:spcAft>
              <a:buNone/>
            </a:pPr>
            <a:r>
              <a:rPr b="0" i="0" lang="de-DE" sz="1200" u="sng" strike="noStrike">
                <a:solidFill>
                  <a:schemeClr val="dk1"/>
                </a:solidFill>
                <a:latin typeface="Calibri"/>
                <a:ea typeface="Calibri"/>
                <a:cs typeface="Calibri"/>
                <a:sym typeface="Calibri"/>
                <a:hlinkClick r:id="rId16"/>
              </a:rPr>
              <a:t>Responding to the failed replication</a:t>
            </a:r>
            <a:r>
              <a:rPr b="0" i="0" lang="de-DE" sz="1200">
                <a:solidFill>
                  <a:schemeClr val="dk1"/>
                </a:solidFill>
                <a:latin typeface="Calibri"/>
                <a:ea typeface="Calibri"/>
                <a:cs typeface="Calibri"/>
                <a:sym typeface="Calibri"/>
              </a:rPr>
              <a:t>, Roy Baumeister, who co-discovered and proposed the concept of ego-depletion, said that it was “misguided” and had been a mistake to focus on trying to replicate a study that had used new procedures, rather than more established means, for provoking depleted self-control.</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Revising after your exams can improve your earlier performance</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If I told you that I was planning to revise for my upcoming exam</a:t>
            </a:r>
            <a:r>
              <a:rPr b="0" i="1" lang="de-DE" sz="1200">
                <a:solidFill>
                  <a:schemeClr val="dk1"/>
                </a:solidFill>
                <a:latin typeface="Calibri"/>
                <a:ea typeface="Calibri"/>
                <a:cs typeface="Calibri"/>
                <a:sym typeface="Calibri"/>
              </a:rPr>
              <a:t>after</a:t>
            </a:r>
            <a:r>
              <a:rPr b="0" i="0" lang="de-DE" sz="1200">
                <a:solidFill>
                  <a:schemeClr val="dk1"/>
                </a:solidFill>
                <a:latin typeface="Calibri"/>
                <a:ea typeface="Calibri"/>
                <a:cs typeface="Calibri"/>
                <a:sym typeface="Calibri"/>
              </a:rPr>
              <a:t> the exam, you’d quite understandably probably think I was rather daft. And yet </a:t>
            </a:r>
            <a:r>
              <a:rPr b="0" i="0" lang="de-DE" sz="1200" u="sng" strike="noStrike">
                <a:solidFill>
                  <a:schemeClr val="dk1"/>
                </a:solidFill>
                <a:latin typeface="Calibri"/>
                <a:ea typeface="Calibri"/>
                <a:cs typeface="Calibri"/>
                <a:sym typeface="Calibri"/>
                <a:hlinkClick r:id="rId17"/>
              </a:rPr>
              <a:t>a series of studies</a:t>
            </a:r>
            <a:r>
              <a:rPr b="0" i="0" lang="de-DE" sz="1200">
                <a:solidFill>
                  <a:schemeClr val="dk1"/>
                </a:solidFill>
                <a:latin typeface="Calibri"/>
                <a:ea typeface="Calibri"/>
                <a:cs typeface="Calibri"/>
                <a:sym typeface="Calibri"/>
              </a:rPr>
              <a:t> published in the prestigious APA publication the </a:t>
            </a:r>
            <a:r>
              <a:rPr b="0" i="1" lang="de-DE" sz="1200">
                <a:solidFill>
                  <a:schemeClr val="dk1"/>
                </a:solidFill>
                <a:latin typeface="Calibri"/>
                <a:ea typeface="Calibri"/>
                <a:cs typeface="Calibri"/>
                <a:sym typeface="Calibri"/>
              </a:rPr>
              <a:t>Journal of Personality and Social Psychology</a:t>
            </a:r>
            <a:r>
              <a:rPr b="0" i="0" lang="de-DE" sz="1200">
                <a:solidFill>
                  <a:schemeClr val="dk1"/>
                </a:solidFill>
                <a:latin typeface="Calibri"/>
                <a:ea typeface="Calibri"/>
                <a:cs typeface="Calibri"/>
                <a:sym typeface="Calibri"/>
              </a:rPr>
              <a:t> (currently cited nearly 500 times) appeared to show that such a plan could work – among the bizarre findings that appeared to show established psychological effects working backwards in time, Darly Bem and his colleagues found that spending time learning words after a memory test actually boosted performance on that earlier memory test.</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However, when Stuart Ritchie, Richard Wiseman and Chris French each independently attempted to</a:t>
            </a:r>
            <a:r>
              <a:rPr b="0" i="0" lang="de-DE" sz="1200" u="sng" strike="noStrike">
                <a:solidFill>
                  <a:schemeClr val="dk1"/>
                </a:solidFill>
                <a:latin typeface="Calibri"/>
                <a:ea typeface="Calibri"/>
                <a:cs typeface="Calibri"/>
                <a:sym typeface="Calibri"/>
                <a:hlinkClick r:id="rId18"/>
              </a:rPr>
              <a:t>replicate this finding</a:t>
            </a:r>
            <a:r>
              <a:rPr b="0" i="0" lang="de-DE" sz="1200">
                <a:solidFill>
                  <a:schemeClr val="dk1"/>
                </a:solidFill>
                <a:latin typeface="Calibri"/>
                <a:ea typeface="Calibri"/>
                <a:cs typeface="Calibri"/>
                <a:sym typeface="Calibri"/>
              </a:rPr>
              <a:t>, in each case using Bem’s original computer programme and materials, they were unsuccessful. “Our participants were no better at remembering the words they were about to see again than the words they would not, and thus none of our three studies yielded evidence for psychic powers,” Ritchie and his colleagues said in </a:t>
            </a:r>
            <a:r>
              <a:rPr b="0" i="0" lang="de-DE" sz="1200" u="sng" strike="noStrike">
                <a:solidFill>
                  <a:schemeClr val="dk1"/>
                </a:solidFill>
                <a:latin typeface="Calibri"/>
                <a:ea typeface="Calibri"/>
                <a:cs typeface="Calibri"/>
                <a:sym typeface="Calibri"/>
                <a:hlinkClick r:id="rId19"/>
              </a:rPr>
              <a:t>a commentary for </a:t>
            </a:r>
            <a:r>
              <a:rPr b="0" i="1" lang="de-DE" sz="1200" u="sng" strike="noStrike">
                <a:solidFill>
                  <a:schemeClr val="dk1"/>
                </a:solidFill>
                <a:latin typeface="Calibri"/>
                <a:ea typeface="Calibri"/>
                <a:cs typeface="Calibri"/>
                <a:sym typeface="Calibri"/>
                <a:hlinkClick r:id="rId20"/>
              </a:rPr>
              <a:t>The Psychologist</a:t>
            </a:r>
            <a:r>
              <a:rPr b="0" i="0" lang="de-DE" sz="1200">
                <a:solidFill>
                  <a:schemeClr val="dk1"/>
                </a:solidFill>
                <a:latin typeface="Calibri"/>
                <a:ea typeface="Calibri"/>
                <a:cs typeface="Calibri"/>
                <a:sym typeface="Calibri"/>
              </a:rPr>
              <a:t>.</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But the controversy hasn’t gone away. This year Bem and his colleagues </a:t>
            </a:r>
            <a:r>
              <a:rPr b="0" i="0" lang="de-DE" sz="1200" u="sng" strike="noStrike">
                <a:solidFill>
                  <a:schemeClr val="dk1"/>
                </a:solidFill>
                <a:latin typeface="Calibri"/>
                <a:ea typeface="Calibri"/>
                <a:cs typeface="Calibri"/>
                <a:sym typeface="Calibri"/>
                <a:hlinkClick r:id="rId21"/>
              </a:rPr>
              <a:t>gathered together</a:t>
            </a:r>
            <a:r>
              <a:rPr b="0" i="0" lang="de-DE" sz="1200">
                <a:solidFill>
                  <a:schemeClr val="dk1"/>
                </a:solidFill>
                <a:latin typeface="Calibri"/>
                <a:ea typeface="Calibri"/>
                <a:cs typeface="Calibri"/>
                <a:sym typeface="Calibri"/>
              </a:rPr>
              <a:t> all the data from 90 experiments from 33 laboratories in 14 countries that have attempted to replicate his surprising findings (including the retrospective effects of learning, but also </a:t>
            </a:r>
            <a:r>
              <a:rPr b="0" i="0" lang="de-DE" sz="1200" u="sng" strike="noStrike">
                <a:solidFill>
                  <a:schemeClr val="dk1"/>
                </a:solidFill>
                <a:latin typeface="Calibri"/>
                <a:ea typeface="Calibri"/>
                <a:cs typeface="Calibri"/>
                <a:sym typeface="Calibri"/>
                <a:hlinkClick r:id="rId22"/>
              </a:rPr>
              <a:t>the other backwards effects</a:t>
            </a:r>
            <a:r>
              <a:rPr b="0" i="0" lang="de-DE" sz="1200">
                <a:solidFill>
                  <a:schemeClr val="dk1"/>
                </a:solidFill>
                <a:latin typeface="Calibri"/>
                <a:ea typeface="Calibri"/>
                <a:cs typeface="Calibri"/>
                <a:sym typeface="Calibri"/>
              </a:rPr>
              <a:t>he documented). Overall, Bem says the totality of this evidence is overwhelmingly in favour of “pre-cognition” or “psi” being a real phenomenon. “The incompatibility of psi with our current conceptual model of physical reality may say less about psi than about the conceptual model of physical reality that most non-physicists, including psychologists, still take for granted—but which physicists no longer do,” Bem and his team concluded.</a:t>
            </a:r>
            <a:endParaRPr/>
          </a:p>
          <a:p>
            <a:pPr indent="0" lvl="0" marL="0" rtl="0" algn="l">
              <a:spcBef>
                <a:spcPts val="0"/>
              </a:spcBef>
              <a:spcAft>
                <a:spcPts val="0"/>
              </a:spcAft>
              <a:buNone/>
            </a:pPr>
            <a:r>
              <a:rPr b="1" i="0" lang="de-DE" sz="1200">
                <a:solidFill>
                  <a:schemeClr val="dk1"/>
                </a:solidFill>
                <a:latin typeface="Calibri"/>
                <a:ea typeface="Calibri"/>
                <a:cs typeface="Calibri"/>
                <a:sym typeface="Calibri"/>
              </a:rPr>
              <a:t>Exposure to words pertaining to ageing will make you walk more slowly</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The idea that our thoughts and behaviour can be influenced by the meaning and connotations of the words, symbols and objects around us, even when we’re not paying attention to them, is known as “social priming”. The findings in this field </a:t>
            </a:r>
            <a:r>
              <a:rPr b="0" i="0" lang="de-DE" sz="1200" u="sng" strike="noStrike">
                <a:solidFill>
                  <a:schemeClr val="dk1"/>
                </a:solidFill>
                <a:latin typeface="Calibri"/>
                <a:ea typeface="Calibri"/>
                <a:cs typeface="Calibri"/>
                <a:sym typeface="Calibri"/>
                <a:hlinkClick r:id="rId23"/>
              </a:rPr>
              <a:t>are fascinating</a:t>
            </a:r>
            <a:r>
              <a:rPr b="0" i="0" lang="de-DE" sz="1200">
                <a:solidFill>
                  <a:schemeClr val="dk1"/>
                </a:solidFill>
                <a:latin typeface="Calibri"/>
                <a:ea typeface="Calibri"/>
                <a:cs typeface="Calibri"/>
                <a:sym typeface="Calibri"/>
              </a:rPr>
              <a:t> but they are proving to be the most difficult effects to replicate in psychology.</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A modern classic of the social priming literature – cited over 3700 times to date – </a:t>
            </a:r>
            <a:r>
              <a:rPr b="0" i="0" lang="de-DE" sz="1200" u="sng" strike="noStrike">
                <a:solidFill>
                  <a:schemeClr val="dk1"/>
                </a:solidFill>
                <a:latin typeface="Calibri"/>
                <a:ea typeface="Calibri"/>
                <a:cs typeface="Calibri"/>
                <a:sym typeface="Calibri"/>
                <a:hlinkClick r:id="rId24"/>
              </a:rPr>
              <a:t>was published in 1996</a:t>
            </a:r>
            <a:r>
              <a:rPr b="0" i="0" lang="de-DE" sz="1200">
                <a:solidFill>
                  <a:schemeClr val="dk1"/>
                </a:solidFill>
                <a:latin typeface="Calibri"/>
                <a:ea typeface="Calibri"/>
                <a:cs typeface="Calibri"/>
                <a:sym typeface="Calibri"/>
              </a:rPr>
              <a:t> and involved participants unscrambling jumbled lists of words to form coherent sentences. When these word lists contained words pertaining to ageing and the elderly, participants on leaving the lab walked out more slowly than when the lists did not contain such words. Presumably the ageing-related words triggered related ideas in the participants’ minds that led them to behave in a stereotypically more elderly way.</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This makes for a neat story, but unfortunately this specific finding and others in the field has been tricky to repeat. </a:t>
            </a:r>
            <a:r>
              <a:rPr b="0" i="0" lang="de-DE" sz="1200" u="sng" strike="noStrike">
                <a:solidFill>
                  <a:schemeClr val="dk1"/>
                </a:solidFill>
                <a:latin typeface="Calibri"/>
                <a:ea typeface="Calibri"/>
                <a:cs typeface="Calibri"/>
                <a:sym typeface="Calibri"/>
                <a:hlinkClick r:id="rId25"/>
              </a:rPr>
              <a:t>In 2012</a:t>
            </a:r>
            <a:r>
              <a:rPr b="0" i="0" lang="de-DE" sz="1200">
                <a:solidFill>
                  <a:schemeClr val="dk1"/>
                </a:solidFill>
                <a:latin typeface="Calibri"/>
                <a:ea typeface="Calibri"/>
                <a:cs typeface="Calibri"/>
                <a:sym typeface="Calibri"/>
              </a:rPr>
              <a:t>, researchers at the Université Libre de Bruxelles and the University of Cambridge attempted to obtain the same effect on walking speed but failed. They only achieved the same outcome as the original research when they deliberately manipulated the expectations of the researchers who were interacting with the participants, to make them consistent with the earlier results.</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John Bargh the lead author of the 1996 classic </a:t>
            </a:r>
            <a:r>
              <a:rPr b="0" i="0" lang="de-DE" sz="1200" u="sng" strike="noStrike">
                <a:solidFill>
                  <a:schemeClr val="dk1"/>
                </a:solidFill>
                <a:latin typeface="Calibri"/>
                <a:ea typeface="Calibri"/>
                <a:cs typeface="Calibri"/>
                <a:sym typeface="Calibri"/>
                <a:hlinkClick r:id="rId26"/>
              </a:rPr>
              <a:t>criticised</a:t>
            </a:r>
            <a:r>
              <a:rPr b="0" i="0" lang="de-DE" sz="1200">
                <a:solidFill>
                  <a:schemeClr val="dk1"/>
                </a:solidFill>
                <a:latin typeface="Calibri"/>
                <a:ea typeface="Calibri"/>
                <a:cs typeface="Calibri"/>
                <a:sym typeface="Calibri"/>
              </a:rPr>
              <a:t> the replication attempt and outlined a number of reasons why it might have failed, including that the replication researchers may have included too many ageing-related words thereby making the priming effect too obvious.</a:t>
            </a:r>
            <a:endParaRPr/>
          </a:p>
          <a:p>
            <a:pPr indent="0" lvl="0" marL="0" rtl="0" algn="l">
              <a:spcBef>
                <a:spcPts val="0"/>
              </a:spcBef>
              <a:spcAft>
                <a:spcPts val="0"/>
              </a:spcAft>
              <a:buNone/>
            </a:pPr>
            <a:r>
              <a:rPr b="1" i="0" lang="de-DE" sz="1200">
                <a:solidFill>
                  <a:schemeClr val="dk1"/>
                </a:solidFill>
                <a:latin typeface="Calibri"/>
                <a:ea typeface="Calibri"/>
                <a:cs typeface="Calibri"/>
                <a:sym typeface="Calibri"/>
              </a:rPr>
              <a:t>Cleaning your hands will wash away your guilt</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“Out, damned spot!” cries a guilt-ridden Lady Macbeth, obsessively washing her hands in the hope it will clear her conscience. Many research findings have demonstrated the that the link between moral purity and physical cleanliness is more than metaphorical, and that when we’re feeling guilty we’re motivated to clean ourselves physically.</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In one of the earliest examples of the “</a:t>
            </a:r>
            <a:r>
              <a:rPr b="0" i="0" lang="de-DE" sz="1200" u="sng" strike="noStrike">
                <a:solidFill>
                  <a:schemeClr val="dk1"/>
                </a:solidFill>
                <a:latin typeface="Calibri"/>
                <a:ea typeface="Calibri"/>
                <a:cs typeface="Calibri"/>
                <a:sym typeface="Calibri"/>
                <a:hlinkClick r:id="rId27"/>
              </a:rPr>
              <a:t>Macbeth Effect</a:t>
            </a:r>
            <a:r>
              <a:rPr b="0" i="0" lang="de-DE" sz="1200">
                <a:solidFill>
                  <a:schemeClr val="dk1"/>
                </a:solidFill>
                <a:latin typeface="Calibri"/>
                <a:ea typeface="Calibri"/>
                <a:cs typeface="Calibri"/>
                <a:sym typeface="Calibri"/>
              </a:rPr>
              <a:t>“, Chen-Bo Zhong and Katie Liljenquist asked participants to hand-copy an account of either an ethical or an unethical deed (helping or sabotaging a work colleague, respectively), and then asked them to rate the desirability of various products. Those who’d written about an unethical deed rated hygiene-related products more highly, such as soap and toothpaste.</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But in 2013, when researchers at the University of Oxford </a:t>
            </a:r>
            <a:r>
              <a:rPr b="0" i="0" lang="de-DE" sz="1200" u="sng" strike="noStrike">
                <a:solidFill>
                  <a:schemeClr val="dk1"/>
                </a:solidFill>
                <a:latin typeface="Calibri"/>
                <a:ea typeface="Calibri"/>
                <a:cs typeface="Calibri"/>
                <a:sym typeface="Calibri"/>
                <a:hlinkClick r:id="rId28"/>
              </a:rPr>
              <a:t>tried three times to replicate</a:t>
            </a:r>
            <a:r>
              <a:rPr b="0" i="0" lang="de-DE" sz="1200">
                <a:solidFill>
                  <a:schemeClr val="dk1"/>
                </a:solidFill>
                <a:latin typeface="Calibri"/>
                <a:ea typeface="Calibri"/>
                <a:cs typeface="Calibri"/>
                <a:sym typeface="Calibri"/>
              </a:rPr>
              <a:t> this effect with participants from the UK, USA and India, they failed on each occasion. Brian Earp and his colleagues did not claim that there is no link between physical and moral purity, nor did they dismiss the existence of a Macbeth Effect. But they said their replication failures call for a “careful reassessment of the evidence for a real-life ‘Macbeth Effect’ within the realm of moral psychology.” The Oxford University research complemented another study from 2011 that </a:t>
            </a:r>
            <a:r>
              <a:rPr b="0" i="0" lang="de-DE" sz="1200" u="sng" strike="noStrike">
                <a:solidFill>
                  <a:schemeClr val="dk1"/>
                </a:solidFill>
                <a:latin typeface="Calibri"/>
                <a:ea typeface="Calibri"/>
                <a:cs typeface="Calibri"/>
                <a:sym typeface="Calibri"/>
                <a:hlinkClick r:id="rId29"/>
              </a:rPr>
              <a:t>failed to replicate</a:t>
            </a:r>
            <a:r>
              <a:rPr b="0" i="0" lang="de-DE" sz="1200">
                <a:solidFill>
                  <a:schemeClr val="dk1"/>
                </a:solidFill>
                <a:latin typeface="Calibri"/>
                <a:ea typeface="Calibri"/>
                <a:cs typeface="Calibri"/>
                <a:sym typeface="Calibri"/>
              </a:rPr>
              <a:t> more of Zhong and Liljenquist’s findings on the Macbeth Effect, including the idea that physical cleaning reduces guilt and as a result makes people less likely to be altruistic.</a:t>
            </a:r>
            <a:endParaRPr/>
          </a:p>
          <a:p>
            <a:pPr indent="0" lvl="0" marL="0" rtl="0" algn="l">
              <a:spcBef>
                <a:spcPts val="0"/>
              </a:spcBef>
              <a:spcAft>
                <a:spcPts val="0"/>
              </a:spcAft>
              <a:buNone/>
            </a:pPr>
            <a:r>
              <a:rPr b="1" i="0" lang="de-DE" sz="1200">
                <a:solidFill>
                  <a:schemeClr val="dk1"/>
                </a:solidFill>
                <a:latin typeface="Calibri"/>
                <a:ea typeface="Calibri"/>
                <a:cs typeface="Calibri"/>
                <a:sym typeface="Calibri"/>
              </a:rPr>
              <a:t>Babies are born with the power to imitate</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Pick up almost any introductory psychology book and inside you’ll read about </a:t>
            </a:r>
            <a:r>
              <a:rPr b="0" i="0" lang="de-DE" sz="1200" u="sng" strike="noStrike">
                <a:solidFill>
                  <a:schemeClr val="dk1"/>
                </a:solidFill>
                <a:latin typeface="Calibri"/>
                <a:ea typeface="Calibri"/>
                <a:cs typeface="Calibri"/>
                <a:sym typeface="Calibri"/>
                <a:hlinkClick r:id="rId30"/>
              </a:rPr>
              <a:t>research</a:t>
            </a:r>
            <a:r>
              <a:rPr b="0" i="0" lang="de-DE" sz="1200">
                <a:solidFill>
                  <a:schemeClr val="dk1"/>
                </a:solidFill>
                <a:latin typeface="Calibri"/>
                <a:ea typeface="Calibri"/>
                <a:cs typeface="Calibri"/>
                <a:sym typeface="Calibri"/>
              </a:rPr>
              <a:t> conducted in the 1970s that appeared to show that humans are born with the power to imitate, complemented by black and white images of a man sticking his tongue out at a baby, and the tiny baby duly sticking out her tongue in response.</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Earlier this year, however, </a:t>
            </a:r>
            <a:r>
              <a:rPr b="0" i="0" lang="de-DE" sz="1200" u="sng" strike="noStrike">
                <a:solidFill>
                  <a:schemeClr val="dk1"/>
                </a:solidFill>
                <a:latin typeface="Calibri"/>
                <a:ea typeface="Calibri"/>
                <a:cs typeface="Calibri"/>
                <a:sym typeface="Calibri"/>
                <a:hlinkClick r:id="rId31"/>
              </a:rPr>
              <a:t>a methodologically rigorous investigation</a:t>
            </a:r>
            <a:r>
              <a:rPr b="0" i="0" lang="de-DE" sz="1200">
                <a:solidFill>
                  <a:schemeClr val="dk1"/>
                </a:solidFill>
                <a:latin typeface="Calibri"/>
                <a:ea typeface="Calibri"/>
                <a:cs typeface="Calibri"/>
                <a:sym typeface="Calibri"/>
              </a:rPr>
              <a:t> found no evidence to support the idea that newborn babies can imitate. Janine Oostenbroek and her colleagues tested 106 infants four times between the ages of one week and nine weeks. The researcher performed a range of facial movements, actions or sounds for 60 seconds each including tongue protrusions, mouth opening, happy face, sad face, index finger pointing and mmm and eee sounds. Each baby’s behaviour during these 60-second periods was filmed and later coded according to which faces, actions or sounds, if any, he or she performed during the different researcher displays.</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Whereas many previous studies have compared babies’ responses to only two or a few different adult displays, this study was more robust because the researchers checked to see if, for example, the babies were more likely to stick out their tongues when that’s what the researcher was doing, as compared with when the researcher was doing any of the 10 other displays or sounds. There was no evidence that newborn babies can reliably imitate faces, actions or sounds. Across all the different displays, actions and sounds, there was no situation in which the babies consistently performed a given facial display, gesture or sound more when the researcher specifically did that same thing, than when the researcher was doing anything else.</a:t>
            </a:r>
            <a:endParaRPr/>
          </a:p>
          <a:p>
            <a:pPr indent="0" lvl="0" marL="0" rtl="0" algn="l">
              <a:spcBef>
                <a:spcPts val="0"/>
              </a:spcBef>
              <a:spcAft>
                <a:spcPts val="0"/>
              </a:spcAft>
              <a:buNone/>
            </a:pPr>
            <a:r>
              <a:rPr b="0" i="0" lang="de-DE" sz="1200" u="sng" strike="noStrike">
                <a:solidFill>
                  <a:schemeClr val="dk1"/>
                </a:solidFill>
                <a:latin typeface="Calibri"/>
                <a:ea typeface="Calibri"/>
                <a:cs typeface="Calibri"/>
                <a:sym typeface="Calibri"/>
                <a:hlinkClick r:id="rId32"/>
              </a:rPr>
              <a:t>Writing on The Conversation website</a:t>
            </a:r>
            <a:r>
              <a:rPr b="0" i="0" lang="de-DE" sz="1200">
                <a:solidFill>
                  <a:schemeClr val="dk1"/>
                </a:solidFill>
                <a:latin typeface="Calibri"/>
                <a:ea typeface="Calibri"/>
                <a:cs typeface="Calibri"/>
                <a:sym typeface="Calibri"/>
              </a:rPr>
              <a:t>, psychologist Richard Cook and PhD candidate Daniel Yon said the new results appeared to show that “Rather than being born with an innate ability to imitate, it therefore appears that human infants actually learn to imitate.” They added that this shouldn’t cause concern: “Instead, the new findings … suggest that cultural forces can profoundly shape our psychology. Many of the abilities that define us may not reside in our DNA, but may instead have their roots in the societies around us.”</a:t>
            </a:r>
            <a:endParaRPr/>
          </a:p>
          <a:p>
            <a:pPr indent="0" lvl="0" marL="0" rtl="0" algn="l">
              <a:spcBef>
                <a:spcPts val="0"/>
              </a:spcBef>
              <a:spcAft>
                <a:spcPts val="0"/>
              </a:spcAft>
              <a:buNone/>
            </a:pPr>
            <a:r>
              <a:rPr b="1" i="0" lang="de-DE" sz="1200">
                <a:solidFill>
                  <a:schemeClr val="dk1"/>
                </a:solidFill>
                <a:latin typeface="Calibri"/>
                <a:ea typeface="Calibri"/>
                <a:cs typeface="Calibri"/>
                <a:sym typeface="Calibri"/>
              </a:rPr>
              <a:t>Big brother eyes make us behave more honestly</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Imagine there was an honesty box in your coffee room at work, do you think it would make any difference to your behaviour if there was poster of staring eyes on the wall? A hugely influential </a:t>
            </a:r>
            <a:r>
              <a:rPr b="0" i="0" lang="de-DE" sz="1200" u="sng" strike="noStrike">
                <a:solidFill>
                  <a:schemeClr val="dk1"/>
                </a:solidFill>
                <a:latin typeface="Calibri"/>
                <a:ea typeface="Calibri"/>
                <a:cs typeface="Calibri"/>
                <a:sym typeface="Calibri"/>
                <a:hlinkClick r:id="rId33"/>
              </a:rPr>
              <a:t>study</a:t>
            </a:r>
            <a:r>
              <a:rPr b="0" i="0" lang="de-DE" sz="1200">
                <a:solidFill>
                  <a:schemeClr val="dk1"/>
                </a:solidFill>
                <a:latin typeface="Calibri"/>
                <a:ea typeface="Calibri"/>
                <a:cs typeface="Calibri"/>
                <a:sym typeface="Calibri"/>
              </a:rPr>
              <a:t> published in 2006 suggested that it does – that feeling watched, even by a  picture of eyes rather than an actual person, increases people’s honesty. In fact, in the study, donations to the box were an average three-fold larger in the presence of an eye poster rather than a picture of flowers. The finding even inspired the West Midlands Police in the UK to launch a poster campaign featuring staring eyes and the strapline “We’ve got our eyes on criminals”.</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Unfortunately, the finding has proven difficult to replicate. For example, </a:t>
            </a:r>
            <a:r>
              <a:rPr b="0" i="0" lang="de-DE" sz="1200" u="sng" strike="noStrike">
                <a:solidFill>
                  <a:schemeClr val="dk1"/>
                </a:solidFill>
                <a:latin typeface="Calibri"/>
                <a:ea typeface="Calibri"/>
                <a:cs typeface="Calibri"/>
                <a:sym typeface="Calibri"/>
                <a:hlinkClick r:id="rId34"/>
              </a:rPr>
              <a:t>in 2011</a:t>
            </a:r>
            <a:r>
              <a:rPr b="0" i="0" lang="de-DE" sz="1200">
                <a:solidFill>
                  <a:schemeClr val="dk1"/>
                </a:solidFill>
                <a:latin typeface="Calibri"/>
                <a:ea typeface="Calibri"/>
                <a:cs typeface="Calibri"/>
                <a:sym typeface="Calibri"/>
              </a:rPr>
              <a:t> researchers at University of Bamberg, Germany tested the effects of the same poster materials on a larger sample of participants (138 people compared with 48 in the original), in this case in terms of how the participants said they would behave in various social situations, such as lending study materials to a fellow student who has been off sick. They found no evidence that the Big Brother eyes increased prosocial behaviour.</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Furthermore, this year, </a:t>
            </a:r>
            <a:r>
              <a:rPr b="0" i="0" lang="de-DE" sz="1200" u="sng" strike="noStrike">
                <a:solidFill>
                  <a:schemeClr val="dk1"/>
                </a:solidFill>
                <a:latin typeface="Calibri"/>
                <a:ea typeface="Calibri"/>
                <a:cs typeface="Calibri"/>
                <a:sym typeface="Calibri"/>
                <a:hlinkClick r:id="rId35"/>
              </a:rPr>
              <a:t>two meta-analyses</a:t>
            </a:r>
            <a:r>
              <a:rPr b="0" i="0" lang="de-DE" sz="1200">
                <a:solidFill>
                  <a:schemeClr val="dk1"/>
                </a:solidFill>
                <a:latin typeface="Calibri"/>
                <a:ea typeface="Calibri"/>
                <a:cs typeface="Calibri"/>
                <a:sym typeface="Calibri"/>
              </a:rPr>
              <a:t> combined the data from over 50 studies involving collectively tens of thousands of participants and found no evidence overall that watching eyes boost people’s generosity.</a:t>
            </a:r>
            <a:endParaRPr/>
          </a:p>
          <a:p>
            <a:pPr indent="0" lvl="0" marL="0" rtl="0" algn="l">
              <a:spcBef>
                <a:spcPts val="0"/>
              </a:spcBef>
              <a:spcAft>
                <a:spcPts val="0"/>
              </a:spcAft>
              <a:buNone/>
            </a:pPr>
            <a:r>
              <a:rPr b="1" i="0" lang="de-DE" sz="1200">
                <a:solidFill>
                  <a:schemeClr val="dk1"/>
                </a:solidFill>
                <a:latin typeface="Calibri"/>
                <a:ea typeface="Calibri"/>
                <a:cs typeface="Calibri"/>
                <a:sym typeface="Calibri"/>
              </a:rPr>
              <a:t>Sniffing the “cuddle hormone” will make you more trusting</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via </a:t>
            </a:r>
            <a:r>
              <a:rPr b="0" i="0" lang="de-DE" sz="1200" u="sng" strike="noStrike">
                <a:solidFill>
                  <a:schemeClr val="dk1"/>
                </a:solidFill>
                <a:latin typeface="Calibri"/>
                <a:ea typeface="Calibri"/>
                <a:cs typeface="Calibri"/>
                <a:sym typeface="Calibri"/>
                <a:hlinkClick r:id="rId36"/>
              </a:rPr>
              <a:t>jess/flickr</a:t>
            </a:r>
            <a:r>
              <a:rPr b="0" i="0" lang="de-DE" sz="1200">
                <a:solidFill>
                  <a:schemeClr val="dk1"/>
                </a:solidFill>
                <a:latin typeface="Calibri"/>
                <a:ea typeface="Calibri"/>
                <a:cs typeface="Calibri"/>
                <a:sym typeface="Calibri"/>
              </a:rPr>
              <a:t>Oxytocin is neurohormone produced by the hypothalamus in the brain and it’s released when we hug or have sex, and there’s some evidence that when we sniff it we become more trusting and empathic, hence its various nicknames including the “moral molecule” and “cuddle hormone”. For example, in </a:t>
            </a:r>
            <a:r>
              <a:rPr b="0" i="0" lang="de-DE" sz="1200" u="sng" strike="noStrike">
                <a:solidFill>
                  <a:schemeClr val="dk1"/>
                </a:solidFill>
                <a:latin typeface="Calibri"/>
                <a:ea typeface="Calibri"/>
                <a:cs typeface="Calibri"/>
                <a:sym typeface="Calibri"/>
                <a:hlinkClick r:id="rId37"/>
              </a:rPr>
              <a:t>a study</a:t>
            </a:r>
            <a:r>
              <a:rPr b="0" i="0" lang="de-DE" sz="1200">
                <a:solidFill>
                  <a:schemeClr val="dk1"/>
                </a:solidFill>
                <a:latin typeface="Calibri"/>
                <a:ea typeface="Calibri"/>
                <a:cs typeface="Calibri"/>
                <a:sym typeface="Calibri"/>
              </a:rPr>
              <a:t>published in the prestigious journal </a:t>
            </a:r>
            <a:r>
              <a:rPr b="0" i="1" lang="de-DE" sz="1200">
                <a:solidFill>
                  <a:schemeClr val="dk1"/>
                </a:solidFill>
                <a:latin typeface="Calibri"/>
                <a:ea typeface="Calibri"/>
                <a:cs typeface="Calibri"/>
                <a:sym typeface="Calibri"/>
              </a:rPr>
              <a:t>Nature</a:t>
            </a:r>
            <a:r>
              <a:rPr b="0" i="0" lang="de-DE" sz="1200">
                <a:solidFill>
                  <a:schemeClr val="dk1"/>
                </a:solidFill>
                <a:latin typeface="Calibri"/>
                <a:ea typeface="Calibri"/>
                <a:cs typeface="Calibri"/>
                <a:sym typeface="Calibri"/>
              </a:rPr>
              <a:t>, and that’s been cited over 2500 times, researchers reported that after ingesting oxytocin nasally, participants were more willing to give money to a stranger in a financial game.</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Findings like these have led to a lot of hype – the io9 website</a:t>
            </a:r>
            <a:r>
              <a:rPr b="0" i="0" lang="de-DE" sz="1200" u="sng" strike="noStrike">
                <a:solidFill>
                  <a:schemeClr val="dk1"/>
                </a:solidFill>
                <a:latin typeface="Calibri"/>
                <a:ea typeface="Calibri"/>
                <a:cs typeface="Calibri"/>
                <a:sym typeface="Calibri"/>
                <a:hlinkClick r:id="rId38"/>
              </a:rPr>
              <a:t>went so far</a:t>
            </a:r>
            <a:r>
              <a:rPr b="0" i="0" lang="de-DE" sz="1200">
                <a:solidFill>
                  <a:schemeClr val="dk1"/>
                </a:solidFill>
                <a:latin typeface="Calibri"/>
                <a:ea typeface="Calibri"/>
                <a:cs typeface="Calibri"/>
                <a:sym typeface="Calibri"/>
              </a:rPr>
              <a:t> as to brand oxytocin “the most amazing molecule in the world”. However, the effects of the hormone have proved to be a lot more complex than originally realised. For example, in some contexts it can elicit envy and if someone has an aggressive nature it can even </a:t>
            </a:r>
            <a:r>
              <a:rPr b="0" i="0" lang="de-DE" sz="1200" u="sng" strike="noStrike">
                <a:solidFill>
                  <a:schemeClr val="dk1"/>
                </a:solidFill>
                <a:latin typeface="Calibri"/>
                <a:ea typeface="Calibri"/>
                <a:cs typeface="Calibri"/>
                <a:sym typeface="Calibri"/>
                <a:hlinkClick r:id="rId39"/>
              </a:rPr>
              <a:t>increase their intentions to be violent</a:t>
            </a:r>
            <a:r>
              <a:rPr b="0" i="0" lang="de-DE" sz="1200">
                <a:solidFill>
                  <a:schemeClr val="dk1"/>
                </a:solidFill>
                <a:latin typeface="Calibri"/>
                <a:ea typeface="Calibri"/>
                <a:cs typeface="Calibri"/>
                <a:sym typeface="Calibri"/>
              </a:rPr>
              <a:t> toward their partner.</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Some of the positive effects of oxytocin have also turned out to be difficult to replicate. In 2015 researchers at the Université catholique de Louvain </a:t>
            </a:r>
            <a:r>
              <a:rPr b="0" i="0" lang="de-DE" sz="1200" u="sng" strike="noStrike">
                <a:solidFill>
                  <a:schemeClr val="dk1"/>
                </a:solidFill>
                <a:latin typeface="Calibri"/>
                <a:ea typeface="Calibri"/>
                <a:cs typeface="Calibri"/>
                <a:sym typeface="Calibri"/>
                <a:hlinkClick r:id="rId40"/>
              </a:rPr>
              <a:t>attempted to replicate</a:t>
            </a:r>
            <a:r>
              <a:rPr b="0" i="0" lang="de-DE" sz="1200">
                <a:solidFill>
                  <a:schemeClr val="dk1"/>
                </a:solidFill>
                <a:latin typeface="Calibri"/>
                <a:ea typeface="Calibri"/>
                <a:cs typeface="Calibri"/>
                <a:sym typeface="Calibri"/>
              </a:rPr>
              <a:t> their own finding that inhaling oxytocin increases participants’ trust in a researcher not to open an envelope in which the participants have inserted confidential information. Twice the researchers failed to reproduce this effect leading them to conclude that “nothing can be taken for granted about oxytocin”. One possibility they considered is that all previous demonstrations of the effects of intra-nasally administered oxytocin on behaviour have been false positive results. “Even though this is a chilling hypothesis, it is still plausible,” they said.</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Being reminded of money makes us selfish</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Money symbolises materialism and market competition. So powerful are these connotations that when exposed to reminders of money, it changes our mindset to be more selfish and less interested in equality. That’s according to several</a:t>
            </a:r>
            <a:r>
              <a:rPr b="0" i="0" lang="de-DE" sz="1200" u="sng" strike="noStrike">
                <a:solidFill>
                  <a:schemeClr val="dk1"/>
                </a:solidFill>
                <a:latin typeface="Calibri"/>
                <a:ea typeface="Calibri"/>
                <a:cs typeface="Calibri"/>
                <a:sym typeface="Calibri"/>
                <a:hlinkClick r:id="rId41"/>
              </a:rPr>
              <a:t>studies</a:t>
            </a:r>
            <a:r>
              <a:rPr b="0" i="0" lang="de-DE" sz="1200">
                <a:solidFill>
                  <a:schemeClr val="dk1"/>
                </a:solidFill>
                <a:latin typeface="Calibri"/>
                <a:ea typeface="Calibri"/>
                <a:cs typeface="Calibri"/>
                <a:sym typeface="Calibri"/>
              </a:rPr>
              <a:t>, including </a:t>
            </a:r>
            <a:r>
              <a:rPr b="0" i="0" lang="de-DE" sz="1200" u="sng" strike="noStrike">
                <a:solidFill>
                  <a:schemeClr val="dk1"/>
                </a:solidFill>
                <a:latin typeface="Calibri"/>
                <a:ea typeface="Calibri"/>
                <a:cs typeface="Calibri"/>
                <a:sym typeface="Calibri"/>
                <a:hlinkClick r:id="rId42"/>
              </a:rPr>
              <a:t>a 2013 paper</a:t>
            </a:r>
            <a:r>
              <a:rPr b="0" i="0" lang="de-DE" sz="1200">
                <a:solidFill>
                  <a:schemeClr val="dk1"/>
                </a:solidFill>
                <a:latin typeface="Calibri"/>
                <a:ea typeface="Calibri"/>
                <a:cs typeface="Calibri"/>
                <a:sym typeface="Calibri"/>
              </a:rPr>
              <a:t>, led by Eugene Caruso and co-authored by Kathleen Vohs, that asked participants to complete one of two versions of a questionnaire about their personal details, one featuring a faint background image of a $100 bill. Participants exposed to the money imagery subsequently showed stronger endorsement of  the current political system and less sympathy for victims or socially disadvantaged groups.</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However, as part of the </a:t>
            </a:r>
            <a:r>
              <a:rPr b="0" i="0" lang="de-DE" sz="1200" u="sng" strike="noStrike">
                <a:solidFill>
                  <a:schemeClr val="dk1"/>
                </a:solidFill>
                <a:latin typeface="Calibri"/>
                <a:ea typeface="Calibri"/>
                <a:cs typeface="Calibri"/>
                <a:sym typeface="Calibri"/>
                <a:hlinkClick r:id="rId43"/>
              </a:rPr>
              <a:t>“Many Labs” Replication Project</a:t>
            </a:r>
            <a:r>
              <a:rPr b="0" i="0" lang="de-DE" sz="1200">
                <a:solidFill>
                  <a:schemeClr val="dk1"/>
                </a:solidFill>
                <a:latin typeface="Calibri"/>
                <a:ea typeface="Calibri"/>
                <a:cs typeface="Calibri"/>
                <a:sym typeface="Calibri"/>
              </a:rPr>
              <a:t>, 36 international psych labs attempted to replicate the effect of money reminders on endorsement of the existing political system and only one reported a significant effect. Separately a team led by Doug Rohrer </a:t>
            </a:r>
            <a:r>
              <a:rPr b="0" i="0" lang="de-DE" sz="1200" u="sng" strike="noStrike">
                <a:solidFill>
                  <a:schemeClr val="dk1"/>
                </a:solidFill>
                <a:latin typeface="Calibri"/>
                <a:ea typeface="Calibri"/>
                <a:cs typeface="Calibri"/>
                <a:sym typeface="Calibri"/>
                <a:hlinkClick r:id="rId44"/>
              </a:rPr>
              <a:t>attempted to replicate</a:t>
            </a:r>
            <a:r>
              <a:rPr b="0" i="0" lang="de-DE" sz="1200">
                <a:solidFill>
                  <a:schemeClr val="dk1"/>
                </a:solidFill>
                <a:latin typeface="Calibri"/>
                <a:ea typeface="Calibri"/>
                <a:cs typeface="Calibri"/>
                <a:sym typeface="Calibri"/>
              </a:rPr>
              <a:t> all of the findings obtained Caruso and colleagues, but with larger sample sizes, and failed in each case. “Although replication failures should be interpreted with caution,” Rohrer’s team said, “the sheer number of so many high-powered replication failures cast doubt on the money priming effects found by Caruso et al.”</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In </a:t>
            </a:r>
            <a:r>
              <a:rPr b="0" i="0" lang="de-DE" sz="1200" u="sng" strike="noStrike">
                <a:solidFill>
                  <a:schemeClr val="dk1"/>
                </a:solidFill>
                <a:latin typeface="Calibri"/>
                <a:ea typeface="Calibri"/>
                <a:cs typeface="Calibri"/>
                <a:sym typeface="Calibri"/>
                <a:hlinkClick r:id="rId45"/>
              </a:rPr>
              <a:t>her response</a:t>
            </a:r>
            <a:r>
              <a:rPr b="0" i="0" lang="de-DE" sz="1200">
                <a:solidFill>
                  <a:schemeClr val="dk1"/>
                </a:solidFill>
                <a:latin typeface="Calibri"/>
                <a:ea typeface="Calibri"/>
                <a:cs typeface="Calibri"/>
                <a:sym typeface="Calibri"/>
              </a:rPr>
              <a:t> Kathleen Vohs highlighted that over ten years, 165 studies from 18 countries have documented psychological effects of money reminders, and that perhaps one factor influencing the results is how important money is to the participants in question – she and her colleagues had tested students at the University of Chicago, an institution renowned for its economics scholars, whereas Rohrer had mostly tested people online via Amazon’s Mechanical Turk and The University of California.</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“Recently I read a quotation that is not about science but could well be,” Vohs concluded. “It said that democracy is valuable because it ‘doesn’t think of itself as finished or perfect’ – and neither does science. It takes many scholars and many attempts to figure out the way the world works.”</a:t>
            </a:r>
            <a:endParaRPr/>
          </a:p>
          <a:p>
            <a:pPr indent="0" lvl="0" marL="0" rtl="0" algn="l">
              <a:spcBef>
                <a:spcPts val="0"/>
              </a:spcBef>
              <a:spcAft>
                <a:spcPts val="0"/>
              </a:spcAft>
              <a:buNone/>
            </a:pPr>
            <a:r>
              <a:t/>
            </a:r>
            <a:endParaRPr/>
          </a:p>
        </p:txBody>
      </p:sp>
      <p:sp>
        <p:nvSpPr>
          <p:cNvPr id="87" name="Google Shape;8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7" name="Shape 1017"/>
        <p:cNvGrpSpPr/>
        <p:nvPr/>
      </p:nvGrpSpPr>
      <p:grpSpPr>
        <a:xfrm>
          <a:off x="0" y="0"/>
          <a:ext cx="0" cy="0"/>
          <a:chOff x="0" y="0"/>
          <a:chExt cx="0" cy="0"/>
        </a:xfrm>
      </p:grpSpPr>
      <p:sp>
        <p:nvSpPr>
          <p:cNvPr id="1018" name="Google Shape;1018;g604bd1c60f_0_1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9" name="Google Shape;1019;g604bd1c60f_0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0" name="Google Shape;1020;g604bd1c60f_0_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5" name="Shape 1025"/>
        <p:cNvGrpSpPr/>
        <p:nvPr/>
      </p:nvGrpSpPr>
      <p:grpSpPr>
        <a:xfrm>
          <a:off x="0" y="0"/>
          <a:ext cx="0" cy="0"/>
          <a:chOff x="0" y="0"/>
          <a:chExt cx="0" cy="0"/>
        </a:xfrm>
      </p:grpSpPr>
      <p:sp>
        <p:nvSpPr>
          <p:cNvPr id="1026" name="Google Shape;1026;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7" name="Google Shape;1027;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So how is it to do open science </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We receive a lot of training on research methods and statistical procedures (but likely not enough—another talk!)</a:t>
            </a:r>
            <a:endParaRPr/>
          </a:p>
          <a:p>
            <a:pPr indent="0" lvl="0" marL="0" rtl="0" algn="l">
              <a:spcBef>
                <a:spcPts val="0"/>
              </a:spcBef>
              <a:spcAft>
                <a:spcPts val="0"/>
              </a:spcAft>
              <a:buNone/>
            </a:pPr>
            <a:r>
              <a:rPr lang="de-DE"/>
              <a:t>But, not much (if any) on how to do open science (Feynman, 1974, and Lykken, 1991 made similar arguments)</a:t>
            </a:r>
            <a:endParaRPr/>
          </a:p>
          <a:p>
            <a:pPr indent="0" lvl="0" marL="0" rtl="0" algn="l">
              <a:spcBef>
                <a:spcPts val="0"/>
              </a:spcBef>
              <a:spcAft>
                <a:spcPts val="0"/>
              </a:spcAft>
              <a:buNone/>
            </a:pPr>
            <a:r>
              <a:rPr lang="de-DE"/>
              <a:t>Technology today allows for open science practices </a:t>
            </a:r>
            <a:endParaRPr/>
          </a:p>
          <a:p>
            <a:pPr indent="0" lvl="0" marL="0" rtl="0" algn="l">
              <a:spcBef>
                <a:spcPts val="0"/>
              </a:spcBef>
              <a:spcAft>
                <a:spcPts val="0"/>
              </a:spcAft>
              <a:buNone/>
            </a:pPr>
            <a:r>
              <a:t/>
            </a:r>
            <a:endParaRPr/>
          </a:p>
        </p:txBody>
      </p:sp>
      <p:sp>
        <p:nvSpPr>
          <p:cNvPr id="1028" name="Google Shape;1028;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2" name="Shape 1032"/>
        <p:cNvGrpSpPr/>
        <p:nvPr/>
      </p:nvGrpSpPr>
      <p:grpSpPr>
        <a:xfrm>
          <a:off x="0" y="0"/>
          <a:ext cx="0" cy="0"/>
          <a:chOff x="0" y="0"/>
          <a:chExt cx="0" cy="0"/>
        </a:xfrm>
      </p:grpSpPr>
      <p:sp>
        <p:nvSpPr>
          <p:cNvPr id="1033" name="Google Shape;1033;g604bd1c60f_0_30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604bd1c60f_0_3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5" name="Google Shape;1035;g604bd1c60f_0_30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8" name="Shape 1048"/>
        <p:cNvGrpSpPr/>
        <p:nvPr/>
      </p:nvGrpSpPr>
      <p:grpSpPr>
        <a:xfrm>
          <a:off x="0" y="0"/>
          <a:ext cx="0" cy="0"/>
          <a:chOff x="0" y="0"/>
          <a:chExt cx="0" cy="0"/>
        </a:xfrm>
      </p:grpSpPr>
      <p:sp>
        <p:nvSpPr>
          <p:cNvPr id="1049" name="Google Shape;1049;g604bd1c60f_0_7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604bd1c60f_0_7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1" name="Google Shape;1051;g604bd1c60f_0_79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5" name="Shape 1065"/>
        <p:cNvGrpSpPr/>
        <p:nvPr/>
      </p:nvGrpSpPr>
      <p:grpSpPr>
        <a:xfrm>
          <a:off x="0" y="0"/>
          <a:ext cx="0" cy="0"/>
          <a:chOff x="0" y="0"/>
          <a:chExt cx="0" cy="0"/>
        </a:xfrm>
      </p:grpSpPr>
      <p:sp>
        <p:nvSpPr>
          <p:cNvPr id="1066" name="Google Shape;1066;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7" name="Google Shape;1067;p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3" name="Shape 1073"/>
        <p:cNvGrpSpPr/>
        <p:nvPr/>
      </p:nvGrpSpPr>
      <p:grpSpPr>
        <a:xfrm>
          <a:off x="0" y="0"/>
          <a:ext cx="0" cy="0"/>
          <a:chOff x="0" y="0"/>
          <a:chExt cx="0" cy="0"/>
        </a:xfrm>
      </p:grpSpPr>
      <p:sp>
        <p:nvSpPr>
          <p:cNvPr id="1074" name="Google Shape;1074;p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5" name="Google Shape;1075;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e-DE"/>
              <a:t>Divide cognitive labor in a way that produces both new discoveries and well tested theories (Romero, 2017)</a:t>
            </a:r>
            <a:endParaRPr/>
          </a:p>
          <a:p>
            <a:pPr indent="0" lvl="0" marL="0" rtl="0" algn="l">
              <a:spcBef>
                <a:spcPts val="0"/>
              </a:spcBef>
              <a:spcAft>
                <a:spcPts val="0"/>
              </a:spcAft>
              <a:buNone/>
            </a:pPr>
            <a:r>
              <a:t/>
            </a:r>
            <a:endParaRPr/>
          </a:p>
        </p:txBody>
      </p:sp>
      <p:sp>
        <p:nvSpPr>
          <p:cNvPr id="1076" name="Google Shape;1076;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1" name="Shape 1081"/>
        <p:cNvGrpSpPr/>
        <p:nvPr/>
      </p:nvGrpSpPr>
      <p:grpSpPr>
        <a:xfrm>
          <a:off x="0" y="0"/>
          <a:ext cx="0" cy="0"/>
          <a:chOff x="0" y="0"/>
          <a:chExt cx="0" cy="0"/>
        </a:xfrm>
      </p:grpSpPr>
      <p:sp>
        <p:nvSpPr>
          <p:cNvPr id="1082" name="Google Shape;1082;p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3" name="Google Shape;1083;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Clinical trials outcomes over the years: many show positive outcomes, no harmful outcomes, only few null effects</a:t>
            </a:r>
            <a:endParaRPr/>
          </a:p>
        </p:txBody>
      </p:sp>
      <p:sp>
        <p:nvSpPr>
          <p:cNvPr id="1084" name="Google Shape;1084;p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3" name="Shape 1093"/>
        <p:cNvGrpSpPr/>
        <p:nvPr/>
      </p:nvGrpSpPr>
      <p:grpSpPr>
        <a:xfrm>
          <a:off x="0" y="0"/>
          <a:ext cx="0" cy="0"/>
          <a:chOff x="0" y="0"/>
          <a:chExt cx="0" cy="0"/>
        </a:xfrm>
      </p:grpSpPr>
      <p:sp>
        <p:nvSpPr>
          <p:cNvPr id="1094" name="Google Shape;1094;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de-DE"/>
              <a:t>suddenly, many more null effects, even a harmful outcome</a:t>
            </a:r>
            <a:endParaRPr/>
          </a:p>
          <a:p>
            <a:pPr indent="0" lvl="0" marL="0" rtl="0" algn="l">
              <a:spcBef>
                <a:spcPts val="0"/>
              </a:spcBef>
              <a:spcAft>
                <a:spcPts val="0"/>
              </a:spcAft>
              <a:buNone/>
            </a:pPr>
            <a:r>
              <a:rPr lang="de-DE"/>
              <a:t>.. what’s the difference? </a:t>
            </a:r>
            <a:endParaRPr/>
          </a:p>
        </p:txBody>
      </p:sp>
      <p:sp>
        <p:nvSpPr>
          <p:cNvPr id="1095" name="Google Shape;1095;p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4" name="Shape 1104"/>
        <p:cNvGrpSpPr/>
        <p:nvPr/>
      </p:nvGrpSpPr>
      <p:grpSpPr>
        <a:xfrm>
          <a:off x="0" y="0"/>
          <a:ext cx="0" cy="0"/>
          <a:chOff x="0" y="0"/>
          <a:chExt cx="0" cy="0"/>
        </a:xfrm>
      </p:grpSpPr>
      <p:sp>
        <p:nvSpPr>
          <p:cNvPr id="1105" name="Google Shape;1105;p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6" name="Google Shape;1106;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Which medication would you like to take?</a:t>
            </a:r>
            <a:endParaRPr/>
          </a:p>
        </p:txBody>
      </p:sp>
      <p:sp>
        <p:nvSpPr>
          <p:cNvPr id="1107" name="Google Shape;1107;p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8" name="Shape 1118"/>
        <p:cNvGrpSpPr/>
        <p:nvPr/>
      </p:nvGrpSpPr>
      <p:grpSpPr>
        <a:xfrm>
          <a:off x="0" y="0"/>
          <a:ext cx="0" cy="0"/>
          <a:chOff x="0" y="0"/>
          <a:chExt cx="0" cy="0"/>
        </a:xfrm>
      </p:grpSpPr>
      <p:sp>
        <p:nvSpPr>
          <p:cNvPr id="1119" name="Google Shape;1119;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0" name="Google Shape;1120;p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5" name="Shape 1125"/>
        <p:cNvGrpSpPr/>
        <p:nvPr/>
      </p:nvGrpSpPr>
      <p:grpSpPr>
        <a:xfrm>
          <a:off x="0" y="0"/>
          <a:ext cx="0" cy="0"/>
          <a:chOff x="0" y="0"/>
          <a:chExt cx="0" cy="0"/>
        </a:xfrm>
      </p:grpSpPr>
      <p:sp>
        <p:nvSpPr>
          <p:cNvPr id="1126" name="Google Shape;1126;p1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7" name="Google Shape;1127;p1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8" name="Google Shape;1128;p1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9" name="Shape 1139"/>
        <p:cNvGrpSpPr/>
        <p:nvPr/>
      </p:nvGrpSpPr>
      <p:grpSpPr>
        <a:xfrm>
          <a:off x="0" y="0"/>
          <a:ext cx="0" cy="0"/>
          <a:chOff x="0" y="0"/>
          <a:chExt cx="0" cy="0"/>
        </a:xfrm>
      </p:grpSpPr>
      <p:sp>
        <p:nvSpPr>
          <p:cNvPr id="1140" name="Google Shape;1140;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1" name="Google Shape;1141;p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6" name="Shape 1146"/>
        <p:cNvGrpSpPr/>
        <p:nvPr/>
      </p:nvGrpSpPr>
      <p:grpSpPr>
        <a:xfrm>
          <a:off x="0" y="0"/>
          <a:ext cx="0" cy="0"/>
          <a:chOff x="0" y="0"/>
          <a:chExt cx="0" cy="0"/>
        </a:xfrm>
      </p:grpSpPr>
      <p:sp>
        <p:nvSpPr>
          <p:cNvPr id="1147" name="Google Shape;1147;g604bd1c60f_0_8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48" name="Google Shape;1148;g604bd1c60f_0_8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9" name="Google Shape;1149;g604bd1c60f_0_8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3" name="Shape 1163"/>
        <p:cNvGrpSpPr/>
        <p:nvPr/>
      </p:nvGrpSpPr>
      <p:grpSpPr>
        <a:xfrm>
          <a:off x="0" y="0"/>
          <a:ext cx="0" cy="0"/>
          <a:chOff x="0" y="0"/>
          <a:chExt cx="0" cy="0"/>
        </a:xfrm>
      </p:grpSpPr>
      <p:sp>
        <p:nvSpPr>
          <p:cNvPr id="1164" name="Google Shape;1164;g604bd1c60f_0_11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65" name="Google Shape;1165;g604bd1c60f_0_11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6" name="Google Shape;1166;g604bd1c60f_0_117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0" name="Shape 1170"/>
        <p:cNvGrpSpPr/>
        <p:nvPr/>
      </p:nvGrpSpPr>
      <p:grpSpPr>
        <a:xfrm>
          <a:off x="0" y="0"/>
          <a:ext cx="0" cy="0"/>
          <a:chOff x="0" y="0"/>
          <a:chExt cx="0" cy="0"/>
        </a:xfrm>
      </p:grpSpPr>
      <p:sp>
        <p:nvSpPr>
          <p:cNvPr id="1171" name="Google Shape;1171;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de-DE"/>
              <a:t>Literally speaking you need the power. To give experiments a good chance to find effects that exist. Power comes from the number of observations you have.</a:t>
            </a:r>
            <a:endParaRPr/>
          </a:p>
          <a:p>
            <a:pPr indent="0" lvl="0" marL="0" rtl="0" algn="l">
              <a:spcBef>
                <a:spcPts val="0"/>
              </a:spcBef>
              <a:spcAft>
                <a:spcPts val="0"/>
              </a:spcAft>
              <a:buNone/>
            </a:pPr>
            <a:r>
              <a:rPr lang="de-DE"/>
              <a:t>Do you think that men weigh more than women, on average? </a:t>
            </a:r>
            <a:endParaRPr/>
          </a:p>
          <a:p>
            <a:pPr indent="0" lvl="0" marL="0" rtl="0" algn="l">
              <a:spcBef>
                <a:spcPts val="0"/>
              </a:spcBef>
              <a:spcAft>
                <a:spcPts val="0"/>
              </a:spcAft>
              <a:buNone/>
            </a:pPr>
            <a:r>
              <a:rPr lang="de-DE"/>
              <a:t>What do you think: how many subjects do you need to show this effect with a good chance if it exists in reality? </a:t>
            </a:r>
            <a:endParaRPr/>
          </a:p>
        </p:txBody>
      </p:sp>
      <p:sp>
        <p:nvSpPr>
          <p:cNvPr id="1172" name="Google Shape;1172;p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7" name="Shape 1177"/>
        <p:cNvGrpSpPr/>
        <p:nvPr/>
      </p:nvGrpSpPr>
      <p:grpSpPr>
        <a:xfrm>
          <a:off x="0" y="0"/>
          <a:ext cx="0" cy="0"/>
          <a:chOff x="0" y="0"/>
          <a:chExt cx="0" cy="0"/>
        </a:xfrm>
      </p:grpSpPr>
      <p:sp>
        <p:nvSpPr>
          <p:cNvPr id="1178" name="Google Shape;1178;p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9" name="Google Shape;1179;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0" name="Google Shape;1180;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6" name="Shape 1186"/>
        <p:cNvGrpSpPr/>
        <p:nvPr/>
      </p:nvGrpSpPr>
      <p:grpSpPr>
        <a:xfrm>
          <a:off x="0" y="0"/>
          <a:ext cx="0" cy="0"/>
          <a:chOff x="0" y="0"/>
          <a:chExt cx="0" cy="0"/>
        </a:xfrm>
      </p:grpSpPr>
      <p:sp>
        <p:nvSpPr>
          <p:cNvPr id="1187" name="Google Shape;1187;g604bd1c60f_0_9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88" name="Google Shape;1188;g604bd1c60f_0_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9" name="Google Shape;1189;g604bd1c60f_0_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4" name="Shape 1194"/>
        <p:cNvGrpSpPr/>
        <p:nvPr/>
      </p:nvGrpSpPr>
      <p:grpSpPr>
        <a:xfrm>
          <a:off x="0" y="0"/>
          <a:ext cx="0" cy="0"/>
          <a:chOff x="0" y="0"/>
          <a:chExt cx="0" cy="0"/>
        </a:xfrm>
      </p:grpSpPr>
      <p:sp>
        <p:nvSpPr>
          <p:cNvPr id="1195" name="Google Shape;1195;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6" name="Google Shape;1196;p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1" name="Shape 1201"/>
        <p:cNvGrpSpPr/>
        <p:nvPr/>
      </p:nvGrpSpPr>
      <p:grpSpPr>
        <a:xfrm>
          <a:off x="0" y="0"/>
          <a:ext cx="0" cy="0"/>
          <a:chOff x="0" y="0"/>
          <a:chExt cx="0" cy="0"/>
        </a:xfrm>
      </p:grpSpPr>
      <p:sp>
        <p:nvSpPr>
          <p:cNvPr id="1202" name="Google Shape;1202;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3" name="Google Shape;1203;p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9" name="Shape 1209"/>
        <p:cNvGrpSpPr/>
        <p:nvPr/>
      </p:nvGrpSpPr>
      <p:grpSpPr>
        <a:xfrm>
          <a:off x="0" y="0"/>
          <a:ext cx="0" cy="0"/>
          <a:chOff x="0" y="0"/>
          <a:chExt cx="0" cy="0"/>
        </a:xfrm>
      </p:grpSpPr>
      <p:sp>
        <p:nvSpPr>
          <p:cNvPr id="1210" name="Google Shape;1210;g604bd1c60f_0_11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11" name="Google Shape;1211;g604bd1c60f_0_11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2" name="Google Shape;1212;g604bd1c60f_0_11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6" name="Shape 1216"/>
        <p:cNvGrpSpPr/>
        <p:nvPr/>
      </p:nvGrpSpPr>
      <p:grpSpPr>
        <a:xfrm>
          <a:off x="0" y="0"/>
          <a:ext cx="0" cy="0"/>
          <a:chOff x="0" y="0"/>
          <a:chExt cx="0" cy="0"/>
        </a:xfrm>
      </p:grpSpPr>
      <p:sp>
        <p:nvSpPr>
          <p:cNvPr id="1217" name="Google Shape;1217;g604bd1c60f_0_10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18" name="Google Shape;1218;g604bd1c60f_0_1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de-DE" sz="1050">
                <a:solidFill>
                  <a:srgbClr val="626262"/>
                </a:solidFill>
                <a:highlight>
                  <a:srgbClr val="FFFFFF"/>
                </a:highlight>
                <a:latin typeface="Arial"/>
                <a:ea typeface="Arial"/>
                <a:cs typeface="Arial"/>
                <a:sym typeface="Arial"/>
              </a:rPr>
              <a:t>CERN: ATLAS comprises about 3000 scientific authors from 183 </a:t>
            </a:r>
            <a:r>
              <a:rPr lang="de-DE" sz="1050" u="sng">
                <a:solidFill>
                  <a:srgbClr val="0B80C1"/>
                </a:solidFill>
                <a:latin typeface="Arial"/>
                <a:ea typeface="Arial"/>
                <a:cs typeface="Arial"/>
                <a:sym typeface="Arial"/>
                <a:hlinkClick r:id="rId2"/>
              </a:rPr>
              <a:t>institutions</a:t>
            </a:r>
            <a:r>
              <a:rPr lang="de-DE" sz="1050">
                <a:solidFill>
                  <a:srgbClr val="626262"/>
                </a:solidFill>
                <a:highlight>
                  <a:srgbClr val="FFFFFF"/>
                </a:highlight>
                <a:latin typeface="Arial"/>
                <a:ea typeface="Arial"/>
                <a:cs typeface="Arial"/>
                <a:sym typeface="Arial"/>
              </a:rPr>
              <a:t> </a:t>
            </a:r>
            <a:endParaRPr sz="1050">
              <a:solidFill>
                <a:srgbClr val="626262"/>
              </a:solidFill>
              <a:highlight>
                <a:srgbClr val="FFFFFF"/>
              </a:highlight>
              <a:latin typeface="Arial"/>
              <a:ea typeface="Arial"/>
              <a:cs typeface="Arial"/>
              <a:sym typeface="Arial"/>
            </a:endParaRPr>
          </a:p>
          <a:p>
            <a:pPr indent="0" lvl="0" marL="0" rtl="0" algn="l">
              <a:spcBef>
                <a:spcPts val="0"/>
              </a:spcBef>
              <a:spcAft>
                <a:spcPts val="0"/>
              </a:spcAft>
              <a:buNone/>
            </a:pPr>
            <a:r>
              <a:rPr lang="de-DE" sz="1050">
                <a:solidFill>
                  <a:srgbClr val="626262"/>
                </a:solidFill>
                <a:highlight>
                  <a:srgbClr val="FFFFFF"/>
                </a:highlight>
                <a:latin typeface="Arial"/>
                <a:ea typeface="Arial"/>
                <a:cs typeface="Arial"/>
                <a:sym typeface="Arial"/>
              </a:rPr>
              <a:t>detector development, data collection and analysis. The collaboration depends on the efforts of countless engineers, technicians and administrative staff.</a:t>
            </a:r>
            <a:endParaRPr sz="1050">
              <a:solidFill>
                <a:srgbClr val="626262"/>
              </a:solidFill>
              <a:highlight>
                <a:srgbClr val="FFFFFF"/>
              </a:highlight>
              <a:latin typeface="Arial"/>
              <a:ea typeface="Arial"/>
              <a:cs typeface="Arial"/>
              <a:sym typeface="Arial"/>
            </a:endParaRPr>
          </a:p>
        </p:txBody>
      </p:sp>
      <p:sp>
        <p:nvSpPr>
          <p:cNvPr id="1219" name="Google Shape;1219;g604bd1c60f_0_10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4" name="Shape 1224"/>
        <p:cNvGrpSpPr/>
        <p:nvPr/>
      </p:nvGrpSpPr>
      <p:grpSpPr>
        <a:xfrm>
          <a:off x="0" y="0"/>
          <a:ext cx="0" cy="0"/>
          <a:chOff x="0" y="0"/>
          <a:chExt cx="0" cy="0"/>
        </a:xfrm>
      </p:grpSpPr>
      <p:sp>
        <p:nvSpPr>
          <p:cNvPr id="1225" name="Google Shape;1225;g604bd1c60f_0_11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604bd1c60f_0_11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7" name="Google Shape;1227;g604bd1c60f_0_11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2" name="Shape 1232"/>
        <p:cNvGrpSpPr/>
        <p:nvPr/>
      </p:nvGrpSpPr>
      <p:grpSpPr>
        <a:xfrm>
          <a:off x="0" y="0"/>
          <a:ext cx="0" cy="0"/>
          <a:chOff x="0" y="0"/>
          <a:chExt cx="0" cy="0"/>
        </a:xfrm>
      </p:grpSpPr>
      <p:sp>
        <p:nvSpPr>
          <p:cNvPr id="1233" name="Google Shape;1233;g604bd1c60f_0_8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4" name="Google Shape;1234;g604bd1c60f_0_8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9" name="Shape 1239"/>
        <p:cNvGrpSpPr/>
        <p:nvPr/>
      </p:nvGrpSpPr>
      <p:grpSpPr>
        <a:xfrm>
          <a:off x="0" y="0"/>
          <a:ext cx="0" cy="0"/>
          <a:chOff x="0" y="0"/>
          <a:chExt cx="0" cy="0"/>
        </a:xfrm>
      </p:grpSpPr>
      <p:sp>
        <p:nvSpPr>
          <p:cNvPr id="1240" name="Google Shape;1240;g604bd1c60f_0_8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1" name="Google Shape;1241;g604bd1c60f_0_8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8" name="Shape 1248"/>
        <p:cNvGrpSpPr/>
        <p:nvPr/>
      </p:nvGrpSpPr>
      <p:grpSpPr>
        <a:xfrm>
          <a:off x="0" y="0"/>
          <a:ext cx="0" cy="0"/>
          <a:chOff x="0" y="0"/>
          <a:chExt cx="0" cy="0"/>
        </a:xfrm>
      </p:grpSpPr>
      <p:sp>
        <p:nvSpPr>
          <p:cNvPr id="1249" name="Google Shape;1249;p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0" name="Google Shape;1250;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“…we found that half of all published psychology papers that use NHST contained at least </a:t>
            </a:r>
            <a:endParaRPr/>
          </a:p>
          <a:p>
            <a:pPr indent="0" lvl="0" marL="0" rtl="0" algn="l">
              <a:spcBef>
                <a:spcPts val="0"/>
              </a:spcBef>
              <a:spcAft>
                <a:spcPts val="0"/>
              </a:spcAft>
              <a:buNone/>
            </a:pPr>
            <a:r>
              <a:rPr lang="de-DE"/>
              <a:t>one </a:t>
            </a:r>
            <a:r>
              <a:rPr i="1" lang="de-DE"/>
              <a:t>p</a:t>
            </a:r>
            <a:r>
              <a:rPr lang="de-DE"/>
              <a:t>-value that was inconsistent with its test statistic and degrees of freedom. One in </a:t>
            </a:r>
            <a:endParaRPr/>
          </a:p>
          <a:p>
            <a:pPr indent="0" lvl="0" marL="0" rtl="0" algn="l">
              <a:spcBef>
                <a:spcPts val="0"/>
              </a:spcBef>
              <a:spcAft>
                <a:spcPts val="0"/>
              </a:spcAft>
              <a:buNone/>
            </a:pPr>
            <a:r>
              <a:rPr lang="de-DE"/>
              <a:t>eight papers contained a grossly inconsistent </a:t>
            </a:r>
            <a:r>
              <a:rPr i="1" lang="de-DE"/>
              <a:t>p</a:t>
            </a:r>
            <a:r>
              <a:rPr lang="de-DE"/>
              <a:t>-value that may have affected the </a:t>
            </a:r>
            <a:endParaRPr/>
          </a:p>
          <a:p>
            <a:pPr indent="0" lvl="0" marL="0" rtl="0" algn="l">
              <a:spcBef>
                <a:spcPts val="0"/>
              </a:spcBef>
              <a:spcAft>
                <a:spcPts val="0"/>
              </a:spcAft>
              <a:buNone/>
            </a:pPr>
            <a:r>
              <a:rPr lang="de-DE"/>
              <a:t>statistical conclusion.” </a:t>
            </a:r>
            <a:endParaRPr/>
          </a:p>
          <a:p>
            <a:pPr indent="0" lvl="0" marL="0" rtl="0" algn="l">
              <a:spcBef>
                <a:spcPts val="0"/>
              </a:spcBef>
              <a:spcAft>
                <a:spcPts val="0"/>
              </a:spcAft>
              <a:buNone/>
            </a:pPr>
            <a:r>
              <a:t/>
            </a:r>
            <a:endParaRPr/>
          </a:p>
        </p:txBody>
      </p:sp>
      <p:sp>
        <p:nvSpPr>
          <p:cNvPr id="1251" name="Google Shape;1251;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6" name="Shape 1256"/>
        <p:cNvGrpSpPr/>
        <p:nvPr/>
      </p:nvGrpSpPr>
      <p:grpSpPr>
        <a:xfrm>
          <a:off x="0" y="0"/>
          <a:ext cx="0" cy="0"/>
          <a:chOff x="0" y="0"/>
          <a:chExt cx="0" cy="0"/>
        </a:xfrm>
      </p:grpSpPr>
      <p:sp>
        <p:nvSpPr>
          <p:cNvPr id="1257" name="Google Shape;1257;g604bd1c60f_0_8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58" name="Google Shape;1258;g604bd1c60f_0_8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9" name="Google Shape;1259;g604bd1c60f_0_8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3" name="Shape 1273"/>
        <p:cNvGrpSpPr/>
        <p:nvPr/>
      </p:nvGrpSpPr>
      <p:grpSpPr>
        <a:xfrm>
          <a:off x="0" y="0"/>
          <a:ext cx="0" cy="0"/>
          <a:chOff x="0" y="0"/>
          <a:chExt cx="0" cy="0"/>
        </a:xfrm>
      </p:grpSpPr>
      <p:sp>
        <p:nvSpPr>
          <p:cNvPr id="1274" name="Google Shape;1274;p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5" name="Google Shape;1275;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sz="1200">
                <a:solidFill>
                  <a:schemeClr val="dk1"/>
                </a:solidFill>
                <a:latin typeface="Calibri"/>
                <a:ea typeface="Calibri"/>
                <a:cs typeface="Calibri"/>
                <a:sym typeface="Calibri"/>
              </a:rPr>
              <a:t>Chances are that you want to get credit for what you share. The attribution system used for scholarly articles, accomplished via citations, often breaks in the case of data and software. When other authors reuse or cite your data or code, you may get an acknowledgment or an incoming link. If you and your colleagues have gone to the trouble to write a “data paper,” whose main purpose is to describe your data and/or code, you may also get a citation</a:t>
            </a:r>
            <a:r>
              <a:rPr lang="de-DE" sz="1200" u="sng" strike="noStrike">
                <a:solidFill>
                  <a:schemeClr val="dk1"/>
                </a:solidFill>
                <a:latin typeface="Calibri"/>
                <a:ea typeface="Calibri"/>
                <a:cs typeface="Calibri"/>
                <a:sym typeface="Calibri"/>
                <a:hlinkClick r:id="rId2"/>
              </a:rPr>
              <a:t> </a:t>
            </a:r>
            <a:r>
              <a:rPr lang="de-DE" sz="1200" u="sng">
                <a:solidFill>
                  <a:schemeClr val="dk1"/>
                </a:solidFill>
                <a:latin typeface="Calibri"/>
                <a:ea typeface="Calibri"/>
                <a:cs typeface="Calibri"/>
                <a:sym typeface="Calibri"/>
                <a:hlinkClick r:id="rId3"/>
              </a:rPr>
              <a:t>[9]</a:t>
            </a:r>
            <a:r>
              <a:rPr lang="de-DE" sz="1200">
                <a:solidFill>
                  <a:schemeClr val="dk1"/>
                </a:solidFill>
                <a:latin typeface="Calibri"/>
                <a:ea typeface="Calibri"/>
                <a:cs typeface="Calibri"/>
                <a:sym typeface="Calibri"/>
              </a:rPr>
              <a:t>. But, “data paper” writing is not always desirable, or relevant. So, how do you go about getting the full credit you deserve for your data and code? </a:t>
            </a:r>
            <a:r>
              <a:rPr b="1" lang="de-DE" sz="1200">
                <a:solidFill>
                  <a:schemeClr val="dk1"/>
                </a:solidFill>
                <a:latin typeface="Calibri"/>
                <a:ea typeface="Calibri"/>
                <a:cs typeface="Calibri"/>
                <a:sym typeface="Calibri"/>
              </a:rPr>
              <a:t>The best way is to simply describe your expectations on how you would like to be acknowledged.</a:t>
            </a:r>
            <a:r>
              <a:rPr lang="de-DE" sz="1200">
                <a:solidFill>
                  <a:schemeClr val="dk1"/>
                </a:solidFill>
                <a:latin typeface="Calibri"/>
                <a:ea typeface="Calibri"/>
                <a:cs typeface="Calibri"/>
                <a:sym typeface="Calibri"/>
              </a:rPr>
              <a:t> If you want, </a:t>
            </a:r>
            <a:r>
              <a:rPr b="1" lang="de-DE" sz="1200">
                <a:solidFill>
                  <a:schemeClr val="dk1"/>
                </a:solidFill>
                <a:latin typeface="Calibri"/>
                <a:ea typeface="Calibri"/>
                <a:cs typeface="Calibri"/>
                <a:sym typeface="Calibri"/>
              </a:rPr>
              <a:t>you can also release your data under a license and indicate explicitly in the paper or in the metadata how you want others to give you credit.</a:t>
            </a:r>
            <a:r>
              <a:rPr lang="de-DE" sz="1200">
                <a:solidFill>
                  <a:schemeClr val="dk1"/>
                </a:solidFill>
                <a:latin typeface="Calibri"/>
                <a:ea typeface="Calibri"/>
                <a:cs typeface="Calibri"/>
                <a:sym typeface="Calibri"/>
              </a:rPr>
              <a:t> But, while legal mechanisms have advantages, they can also inadvertently lead to limitations on the reuse of the data you are sharing. In any case, </a:t>
            </a:r>
            <a:r>
              <a:rPr b="1" lang="de-DE" sz="1200">
                <a:solidFill>
                  <a:schemeClr val="dk1"/>
                </a:solidFill>
                <a:latin typeface="Calibri"/>
                <a:ea typeface="Calibri"/>
                <a:cs typeface="Calibri"/>
                <a:sym typeface="Calibri"/>
              </a:rPr>
              <a:t>make information about you (e.g., your name, institution), about the data and/or code (e.g., origin, version, associated files, and metadata), and about exactly how you would like to get credit, as clear as possible.</a:t>
            </a:r>
            <a:r>
              <a:rPr lang="de-DE" sz="1200">
                <a:solidFill>
                  <a:schemeClr val="dk1"/>
                </a:solidFill>
                <a:latin typeface="Calibri"/>
                <a:ea typeface="Calibri"/>
                <a:cs typeface="Calibri"/>
                <a:sym typeface="Calibri"/>
              </a:rPr>
              <a:t> Easy-to-implement licenses, many of which offer the advantage of being machine-readable, are offered by the Creative Commons organization (</a:t>
            </a:r>
            <a:r>
              <a:rPr lang="de-DE" sz="1200" u="sng">
                <a:solidFill>
                  <a:schemeClr val="dk1"/>
                </a:solidFill>
                <a:latin typeface="Calibri"/>
                <a:ea typeface="Calibri"/>
                <a:cs typeface="Calibri"/>
                <a:sym typeface="Calibri"/>
                <a:hlinkClick r:id="rId4"/>
              </a:rPr>
              <a:t>http://creativecommons.org/choose/</a:t>
            </a:r>
            <a:r>
              <a:rPr lang="de-DE" sz="1200">
                <a:solidFill>
                  <a:schemeClr val="dk1"/>
                </a:solidFill>
                <a:latin typeface="Calibri"/>
                <a:ea typeface="Calibri"/>
                <a:cs typeface="Calibri"/>
                <a:sym typeface="Calibri"/>
              </a:rPr>
              <a:t>), as are other similar options, such as those offered by Open Data Commons (</a:t>
            </a:r>
            <a:r>
              <a:rPr lang="de-DE" sz="1200" u="sng">
                <a:solidFill>
                  <a:schemeClr val="dk1"/>
                </a:solidFill>
                <a:latin typeface="Calibri"/>
                <a:ea typeface="Calibri"/>
                <a:cs typeface="Calibri"/>
                <a:sym typeface="Calibri"/>
                <a:hlinkClick r:id="rId5"/>
              </a:rPr>
              <a:t>http://opendatacommons.org/licenses/pddl/</a:t>
            </a:r>
            <a:r>
              <a:rPr lang="de-DE" sz="1200">
                <a:solidFill>
                  <a:schemeClr val="dk1"/>
                </a:solidFill>
                <a:latin typeface="Calibri"/>
                <a:ea typeface="Calibri"/>
                <a:cs typeface="Calibri"/>
                <a:sym typeface="Calibri"/>
              </a:rPr>
              <a:t>).</a:t>
            </a:r>
            <a:endParaRPr/>
          </a:p>
          <a:p>
            <a:pPr indent="0" lvl="0" marL="0" rtl="0" algn="l">
              <a:spcBef>
                <a:spcPts val="0"/>
              </a:spcBef>
              <a:spcAft>
                <a:spcPts val="0"/>
              </a:spcAft>
              <a:buNone/>
            </a:pPr>
            <a:r>
              <a:rPr lang="de-DE" sz="1200">
                <a:solidFill>
                  <a:schemeClr val="dk1"/>
                </a:solidFill>
                <a:latin typeface="Calibri"/>
                <a:ea typeface="Calibri"/>
                <a:cs typeface="Calibri"/>
                <a:sym typeface="Calibri"/>
              </a:rPr>
              <a:t>(Goodman et. al, 2014; Ten Simple Rules for the Care and Feeding of Scientific Data)</a:t>
            </a:r>
            <a:endParaRPr/>
          </a:p>
          <a:p>
            <a:pPr indent="0" lvl="0" marL="0" rtl="0" algn="l">
              <a:spcBef>
                <a:spcPts val="0"/>
              </a:spcBef>
              <a:spcAft>
                <a:spcPts val="0"/>
              </a:spcAft>
              <a:buNone/>
            </a:pPr>
            <a:r>
              <a:t/>
            </a:r>
            <a:endParaRPr/>
          </a:p>
        </p:txBody>
      </p:sp>
      <p:sp>
        <p:nvSpPr>
          <p:cNvPr id="1276" name="Google Shape;1276;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1" name="Shape 1281"/>
        <p:cNvGrpSpPr/>
        <p:nvPr/>
      </p:nvGrpSpPr>
      <p:grpSpPr>
        <a:xfrm>
          <a:off x="0" y="0"/>
          <a:ext cx="0" cy="0"/>
          <a:chOff x="0" y="0"/>
          <a:chExt cx="0" cy="0"/>
        </a:xfrm>
      </p:grpSpPr>
      <p:sp>
        <p:nvSpPr>
          <p:cNvPr id="1282" name="Google Shape;1282;g604bd1c60f_0_8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83" name="Google Shape;1283;g604bd1c60f_0_8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4" name="Google Shape;1284;g604bd1c60f_0_8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9" name="Shape 1289"/>
        <p:cNvGrpSpPr/>
        <p:nvPr/>
      </p:nvGrpSpPr>
      <p:grpSpPr>
        <a:xfrm>
          <a:off x="0" y="0"/>
          <a:ext cx="0" cy="0"/>
          <a:chOff x="0" y="0"/>
          <a:chExt cx="0" cy="0"/>
        </a:xfrm>
      </p:grpSpPr>
      <p:sp>
        <p:nvSpPr>
          <p:cNvPr id="1290" name="Google Shape;1290;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1" name="Google Shape;1291;p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6" name="Shape 1296"/>
        <p:cNvGrpSpPr/>
        <p:nvPr/>
      </p:nvGrpSpPr>
      <p:grpSpPr>
        <a:xfrm>
          <a:off x="0" y="0"/>
          <a:ext cx="0" cy="0"/>
          <a:chOff x="0" y="0"/>
          <a:chExt cx="0" cy="0"/>
        </a:xfrm>
      </p:grpSpPr>
      <p:sp>
        <p:nvSpPr>
          <p:cNvPr id="1297" name="Google Shape;1297;p1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8" name="Google Shape;1298;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9" name="Google Shape;1299;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4" name="Shape 1304"/>
        <p:cNvGrpSpPr/>
        <p:nvPr/>
      </p:nvGrpSpPr>
      <p:grpSpPr>
        <a:xfrm>
          <a:off x="0" y="0"/>
          <a:ext cx="0" cy="0"/>
          <a:chOff x="0" y="0"/>
          <a:chExt cx="0" cy="0"/>
        </a:xfrm>
      </p:grpSpPr>
      <p:sp>
        <p:nvSpPr>
          <p:cNvPr id="1305" name="Google Shape;1305;p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6" name="Google Shape;1306;p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1" name="Shape 1311"/>
        <p:cNvGrpSpPr/>
        <p:nvPr/>
      </p:nvGrpSpPr>
      <p:grpSpPr>
        <a:xfrm>
          <a:off x="0" y="0"/>
          <a:ext cx="0" cy="0"/>
          <a:chOff x="0" y="0"/>
          <a:chExt cx="0" cy="0"/>
        </a:xfrm>
      </p:grpSpPr>
      <p:sp>
        <p:nvSpPr>
          <p:cNvPr id="1312" name="Google Shape;1312;p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3" name="Google Shape;1313;p9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1" name="Shape 1321"/>
        <p:cNvGrpSpPr/>
        <p:nvPr/>
      </p:nvGrpSpPr>
      <p:grpSpPr>
        <a:xfrm>
          <a:off x="0" y="0"/>
          <a:ext cx="0" cy="0"/>
          <a:chOff x="0" y="0"/>
          <a:chExt cx="0" cy="0"/>
        </a:xfrm>
      </p:grpSpPr>
      <p:sp>
        <p:nvSpPr>
          <p:cNvPr id="1322" name="Google Shape;1322;p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3" name="Google Shape;1323;p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8" name="Shape 1328"/>
        <p:cNvGrpSpPr/>
        <p:nvPr/>
      </p:nvGrpSpPr>
      <p:grpSpPr>
        <a:xfrm>
          <a:off x="0" y="0"/>
          <a:ext cx="0" cy="0"/>
          <a:chOff x="0" y="0"/>
          <a:chExt cx="0" cy="0"/>
        </a:xfrm>
      </p:grpSpPr>
      <p:sp>
        <p:nvSpPr>
          <p:cNvPr id="1329" name="Google Shape;1329;p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0" name="Google Shape;1330;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12121"/>
              </a:buClr>
              <a:buSzPts val="1000"/>
              <a:buFont typeface="Avenir"/>
              <a:buNone/>
            </a:pPr>
            <a:r>
              <a:rPr b="1" i="0" lang="de-DE" sz="1000" u="none" cap="none" strike="noStrike">
                <a:solidFill>
                  <a:srgbClr val="212121"/>
                </a:solidFill>
                <a:latin typeface="Avenir"/>
                <a:ea typeface="Avenir"/>
                <a:cs typeface="Avenir"/>
                <a:sym typeface="Avenir"/>
              </a:rPr>
              <a:t>Table 1</a:t>
            </a:r>
            <a:endParaRPr b="0" i="0" sz="1000" u="none" cap="none" strike="noStrike">
              <a:solidFill>
                <a:srgbClr val="21212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300"/>
              <a:buFont typeface="Avenir"/>
              <a:buNone/>
            </a:pPr>
            <a:r>
              <a:rPr b="0" i="0" lang="de-DE" sz="300" u="none" cap="none" strike="noStrike">
                <a:solidFill>
                  <a:schemeClr val="dk1"/>
                </a:solidFill>
                <a:latin typeface="Avenir"/>
                <a:ea typeface="Avenir"/>
                <a:cs typeface="Avenir"/>
                <a:sym typeface="Avenir"/>
              </a:rPr>
              <a:t>Preprint servers and general repositories accepting preprints.</a:t>
            </a:r>
            <a:endParaRPr b="0" i="0" sz="1200" u="sng" cap="none" strike="noStrike">
              <a:solidFill>
                <a:srgbClr val="212121"/>
              </a:solidFill>
              <a:latin typeface="Avenir"/>
              <a:ea typeface="Avenir"/>
              <a:cs typeface="Avenir"/>
              <a:sym typeface="Avenir"/>
              <a:hlinkClick r:id="rId2"/>
            </a:endParaRPr>
          </a:p>
          <a:p>
            <a:pPr indent="0" lvl="0" marL="0" marR="0" rtl="0" algn="l">
              <a:lnSpc>
                <a:spcPct val="100000"/>
              </a:lnSpc>
              <a:spcBef>
                <a:spcPts val="0"/>
              </a:spcBef>
              <a:spcAft>
                <a:spcPts val="0"/>
              </a:spcAft>
              <a:buClr>
                <a:srgbClr val="212121"/>
              </a:buClr>
              <a:buSzPts val="1200"/>
              <a:buFont typeface="Avenir"/>
              <a:buNone/>
            </a:pPr>
            <a:r>
              <a:rPr b="0" i="0" lang="de-DE" sz="1200" u="sng" cap="none" strike="noStrike">
                <a:solidFill>
                  <a:srgbClr val="212121"/>
                </a:solidFill>
                <a:latin typeface="Avenir"/>
                <a:ea typeface="Avenir"/>
                <a:cs typeface="Avenir"/>
                <a:sym typeface="Avenir"/>
                <a:hlinkClick r:id="rId3"/>
              </a:rPr>
              <a:t>HTTPS://DOI.ORG/10.7554/ELIFE.16800.003</a:t>
            </a:r>
            <a:endParaRPr b="0" i="0" sz="1200" u="none" cap="none" strike="noStrike">
              <a:solidFill>
                <a:schemeClr val="dk1"/>
              </a:solidFill>
            </a:endParaRPr>
          </a:p>
          <a:p>
            <a:pPr indent="-76200" lvl="0" marL="0" marR="0" rtl="0" algn="l">
              <a:lnSpc>
                <a:spcPct val="100000"/>
              </a:lnSpc>
              <a:spcBef>
                <a:spcPts val="0"/>
              </a:spcBef>
              <a:spcAft>
                <a:spcPts val="0"/>
              </a:spcAft>
              <a:buClr>
                <a:schemeClr val="dk1"/>
              </a:buClr>
              <a:buSzPts val="1200"/>
              <a:buFont typeface="Avenir"/>
              <a:buAutoNum type="arabicPeriod"/>
            </a:pPr>
            <a:r>
              <a:rPr b="0" i="0" lang="de-DE" sz="1200" u="none" cap="none" strike="noStrike">
                <a:solidFill>
                  <a:schemeClr val="dk1"/>
                </a:solidFill>
                <a:latin typeface="Avenir"/>
                <a:ea typeface="Avenir"/>
                <a:cs typeface="Avenir"/>
                <a:sym typeface="Avenir"/>
              </a:rPr>
              <a:t>* All these servers and repositories are indexed by Google Scholar.</a:t>
            </a:r>
            <a:endParaRPr b="0" i="0" sz="1200" u="none" cap="none" strike="noStrike">
              <a:solidFill>
                <a:schemeClr val="dk1"/>
              </a:solidFill>
              <a:latin typeface="Georgia"/>
              <a:ea typeface="Georgia"/>
              <a:cs typeface="Georgia"/>
              <a:sym typeface="Georgia"/>
            </a:endParaRPr>
          </a:p>
          <a:p>
            <a:pPr indent="-76200" lvl="0" marL="0" marR="0" rtl="0" algn="l">
              <a:lnSpc>
                <a:spcPct val="100000"/>
              </a:lnSpc>
              <a:spcBef>
                <a:spcPts val="0"/>
              </a:spcBef>
              <a:spcAft>
                <a:spcPts val="0"/>
              </a:spcAft>
              <a:buClr>
                <a:schemeClr val="dk1"/>
              </a:buClr>
              <a:buSzPts val="1200"/>
              <a:buFont typeface="Avenir"/>
              <a:buAutoNum type="arabicPeriod"/>
            </a:pPr>
            <a:r>
              <a:rPr b="0" baseline="30000" i="0" lang="de-DE" sz="1200" u="none" cap="none" strike="noStrike">
                <a:solidFill>
                  <a:schemeClr val="dk1"/>
                </a:solidFill>
                <a:latin typeface="Avenir"/>
                <a:ea typeface="Avenir"/>
                <a:cs typeface="Avenir"/>
                <a:sym typeface="Avenir"/>
              </a:rPr>
              <a:t>†</a:t>
            </a:r>
            <a:r>
              <a:rPr b="0" i="0" lang="de-DE" sz="1200" u="none" cap="none" strike="noStrike">
                <a:solidFill>
                  <a:schemeClr val="dk1"/>
                </a:solidFill>
                <a:latin typeface="Avenir"/>
                <a:ea typeface="Avenir"/>
                <a:cs typeface="Avenir"/>
                <a:sym typeface="Avenir"/>
              </a:rPr>
              <a:t> Most, if not all, of those marked ’Yes’ require some type of login or registration to leave comments.</a:t>
            </a:r>
            <a:endParaRPr b="0" i="0" sz="1200" u="none" cap="none" strike="noStrike">
              <a:solidFill>
                <a:schemeClr val="dk1"/>
              </a:solidFill>
              <a:latin typeface="Georgia"/>
              <a:ea typeface="Georgia"/>
              <a:cs typeface="Georgia"/>
              <a:sym typeface="Georgia"/>
            </a:endParaRPr>
          </a:p>
          <a:p>
            <a:pPr indent="-76200" lvl="0" marL="0" marR="0" rtl="0" algn="l">
              <a:lnSpc>
                <a:spcPct val="100000"/>
              </a:lnSpc>
              <a:spcBef>
                <a:spcPts val="0"/>
              </a:spcBef>
              <a:spcAft>
                <a:spcPts val="0"/>
              </a:spcAft>
              <a:buClr>
                <a:schemeClr val="dk1"/>
              </a:buClr>
              <a:buSzPts val="1200"/>
              <a:buFont typeface="Avenir"/>
              <a:buAutoNum type="arabicPeriod"/>
            </a:pPr>
            <a:r>
              <a:rPr b="0" baseline="30000" i="0" lang="de-DE" sz="1200" u="none" cap="none" strike="noStrike">
                <a:solidFill>
                  <a:schemeClr val="dk1"/>
                </a:solidFill>
                <a:latin typeface="Avenir"/>
                <a:ea typeface="Avenir"/>
                <a:cs typeface="Avenir"/>
                <a:sym typeface="Avenir"/>
              </a:rPr>
              <a:t>‡</a:t>
            </a:r>
            <a:r>
              <a:rPr b="0" i="0" lang="de-DE" sz="1200" u="none" cap="none" strike="noStrike">
                <a:solidFill>
                  <a:schemeClr val="dk1"/>
                </a:solidFill>
                <a:latin typeface="Avenir"/>
                <a:ea typeface="Avenir"/>
                <a:cs typeface="Avenir"/>
                <a:sym typeface="Avenir"/>
              </a:rPr>
              <a:t> arXiv provides internally managed persistent identifiers.</a:t>
            </a:r>
            <a:endParaRPr b="0" i="0" sz="1200" u="none" cap="none" strike="noStrike">
              <a:solidFill>
                <a:schemeClr val="dk1"/>
              </a:solidFill>
              <a:latin typeface="Georgia"/>
              <a:ea typeface="Georgia"/>
              <a:cs typeface="Georgia"/>
              <a:sym typeface="Georgia"/>
            </a:endParaRPr>
          </a:p>
          <a:p>
            <a:pPr indent="-76200" lvl="0" marL="0" marR="0" rtl="0" algn="l">
              <a:lnSpc>
                <a:spcPct val="100000"/>
              </a:lnSpc>
              <a:spcBef>
                <a:spcPts val="0"/>
              </a:spcBef>
              <a:spcAft>
                <a:spcPts val="0"/>
              </a:spcAft>
              <a:buClr>
                <a:schemeClr val="dk1"/>
              </a:buClr>
              <a:buSzPts val="1200"/>
              <a:buFont typeface="Avenir"/>
              <a:buAutoNum type="arabicPeriod"/>
            </a:pPr>
            <a:r>
              <a:rPr b="0" baseline="30000" i="0" lang="de-DE" sz="1200" u="none" cap="none" strike="noStrike">
                <a:solidFill>
                  <a:schemeClr val="dk1"/>
                </a:solidFill>
                <a:latin typeface="Avenir"/>
                <a:ea typeface="Avenir"/>
                <a:cs typeface="Avenir"/>
                <a:sym typeface="Avenir"/>
              </a:rPr>
              <a:t>§</a:t>
            </a:r>
            <a:r>
              <a:rPr b="0" i="0" lang="de-DE" sz="1200" u="none" cap="none" strike="noStrike">
                <a:solidFill>
                  <a:schemeClr val="dk1"/>
                </a:solidFill>
                <a:latin typeface="Avenir"/>
                <a:ea typeface="Avenir"/>
                <a:cs typeface="Avenir"/>
                <a:sym typeface="Avenir"/>
              </a:rPr>
              <a:t> e-LiS is built on open source software (EPrints), but the repository itself, including modifications to the code, plugins, etc. is not open source.</a:t>
            </a:r>
            <a:endParaRPr b="0" i="0" sz="1200" u="none" cap="none" strike="noStrike">
              <a:solidFill>
                <a:schemeClr val="dk1"/>
              </a:solidFill>
              <a:latin typeface="Georgia"/>
              <a:ea typeface="Georgia"/>
              <a:cs typeface="Georgia"/>
              <a:sym typeface="Georgia"/>
            </a:endParaRPr>
          </a:p>
          <a:p>
            <a:pPr indent="-76200" lvl="0" marL="0" marR="0" rtl="0" algn="l">
              <a:lnSpc>
                <a:spcPct val="100000"/>
              </a:lnSpc>
              <a:spcBef>
                <a:spcPts val="0"/>
              </a:spcBef>
              <a:spcAft>
                <a:spcPts val="0"/>
              </a:spcAft>
              <a:buClr>
                <a:schemeClr val="dk1"/>
              </a:buClr>
              <a:buSzPts val="1200"/>
              <a:buFont typeface="Avenir"/>
              <a:buAutoNum type="arabicPeriod"/>
            </a:pPr>
            <a:r>
              <a:rPr b="0" baseline="30000" i="0" lang="de-DE" sz="1200" u="none" cap="none" strike="noStrike">
                <a:solidFill>
                  <a:schemeClr val="dk1"/>
                </a:solidFill>
                <a:latin typeface="Avenir"/>
                <a:ea typeface="Avenir"/>
                <a:cs typeface="Avenir"/>
                <a:sym typeface="Avenir"/>
              </a:rPr>
              <a:t>¶</a:t>
            </a:r>
            <a:r>
              <a:rPr b="0" i="0" lang="de-DE" sz="1200" u="none" cap="none" strike="noStrike">
                <a:solidFill>
                  <a:schemeClr val="dk1"/>
                </a:solidFill>
                <a:latin typeface="Avenir"/>
                <a:ea typeface="Avenir"/>
                <a:cs typeface="Avenir"/>
                <a:sym typeface="Avenir"/>
              </a:rPr>
              <a:t> MPRA is built on open source software (EPrints), but the repository itself, including modifications to the code, plugins, etc. is not open source.</a:t>
            </a:r>
            <a:endParaRPr b="0" i="0" sz="1200" u="none" cap="none" strike="noStrike">
              <a:solidFill>
                <a:schemeClr val="dk1"/>
              </a:solidFill>
              <a:latin typeface="Georgia"/>
              <a:ea typeface="Georgia"/>
              <a:cs typeface="Georgia"/>
              <a:sym typeface="Georgia"/>
            </a:endParaRPr>
          </a:p>
          <a:p>
            <a:pPr indent="-76200" lvl="0" marL="0" marR="0" rtl="0" algn="l">
              <a:lnSpc>
                <a:spcPct val="100000"/>
              </a:lnSpc>
              <a:spcBef>
                <a:spcPts val="0"/>
              </a:spcBef>
              <a:spcAft>
                <a:spcPts val="0"/>
              </a:spcAft>
              <a:buClr>
                <a:schemeClr val="dk1"/>
              </a:buClr>
              <a:buSzPts val="1200"/>
              <a:buFont typeface="Avenir"/>
              <a:buAutoNum type="arabicPeriod"/>
            </a:pPr>
            <a:r>
              <a:rPr b="0" i="0" lang="de-DE" sz="1200" u="none" cap="none" strike="noStrike">
                <a:solidFill>
                  <a:schemeClr val="dk1"/>
                </a:solidFill>
                <a:latin typeface="Avenir"/>
                <a:ea typeface="Avenir"/>
                <a:cs typeface="Avenir"/>
                <a:sym typeface="Avenir"/>
              </a:rPr>
              <a:t>** PhilSci Archive is built on open source software (EPrints), but the repository itself, including modifications to the code, plugins, etc. is not open source.</a:t>
            </a:r>
            <a:endParaRPr b="0" i="0" sz="1200" u="none" cap="none" strike="noStrike">
              <a:solidFill>
                <a:schemeClr val="dk1"/>
              </a:solidFill>
              <a:latin typeface="Georgia"/>
              <a:ea typeface="Georgia"/>
              <a:cs typeface="Georgia"/>
              <a:sym typeface="Georgia"/>
            </a:endParaRPr>
          </a:p>
          <a:p>
            <a:pPr indent="-76200" lvl="0" marL="0" marR="0" rtl="0" algn="l">
              <a:lnSpc>
                <a:spcPct val="100000"/>
              </a:lnSpc>
              <a:spcBef>
                <a:spcPts val="0"/>
              </a:spcBef>
              <a:spcAft>
                <a:spcPts val="0"/>
              </a:spcAft>
              <a:buClr>
                <a:schemeClr val="dk1"/>
              </a:buClr>
              <a:buSzPts val="1200"/>
              <a:buFont typeface="Avenir"/>
              <a:buAutoNum type="arabicPeriod"/>
            </a:pPr>
            <a:r>
              <a:rPr b="0" baseline="30000" i="0" lang="de-DE" sz="1200" u="none" cap="none" strike="noStrike">
                <a:solidFill>
                  <a:schemeClr val="dk1"/>
                </a:solidFill>
                <a:latin typeface="Avenir"/>
                <a:ea typeface="Avenir"/>
                <a:cs typeface="Avenir"/>
                <a:sym typeface="Avenir"/>
              </a:rPr>
              <a:t>††</a:t>
            </a:r>
            <a:r>
              <a:rPr b="0" i="0" lang="de-DE" sz="1200" u="none" cap="none" strike="noStrike">
                <a:solidFill>
                  <a:schemeClr val="dk1"/>
                </a:solidFill>
                <a:latin typeface="Avenir"/>
                <a:ea typeface="Avenir"/>
                <a:cs typeface="Avenir"/>
                <a:sym typeface="Avenir"/>
              </a:rPr>
              <a:t> The Winnower charges a $25 fee to assign a DOI.</a:t>
            </a:r>
            <a:endParaRPr b="0"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
        <p:nvSpPr>
          <p:cNvPr id="1331" name="Google Shape;1331;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5" name="Shape 1335"/>
        <p:cNvGrpSpPr/>
        <p:nvPr/>
      </p:nvGrpSpPr>
      <p:grpSpPr>
        <a:xfrm>
          <a:off x="0" y="0"/>
          <a:ext cx="0" cy="0"/>
          <a:chOff x="0" y="0"/>
          <a:chExt cx="0" cy="0"/>
        </a:xfrm>
      </p:grpSpPr>
      <p:sp>
        <p:nvSpPr>
          <p:cNvPr id="1336" name="Google Shape;1336;g604bd1c60f_0_11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37" name="Google Shape;1337;g604bd1c60f_0_11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8" name="Google Shape;1338;g604bd1c60f_0_11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1" name="Shape 1351"/>
        <p:cNvGrpSpPr/>
        <p:nvPr/>
      </p:nvGrpSpPr>
      <p:grpSpPr>
        <a:xfrm>
          <a:off x="0" y="0"/>
          <a:ext cx="0" cy="0"/>
          <a:chOff x="0" y="0"/>
          <a:chExt cx="0" cy="0"/>
        </a:xfrm>
      </p:grpSpPr>
      <p:sp>
        <p:nvSpPr>
          <p:cNvPr id="1352" name="Google Shape;1352;g604bd1c60f_0_8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53" name="Google Shape;1353;g604bd1c60f_0_8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4" name="Google Shape;1354;g604bd1c60f_0_8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7" name="Shape 1367"/>
        <p:cNvGrpSpPr/>
        <p:nvPr/>
      </p:nvGrpSpPr>
      <p:grpSpPr>
        <a:xfrm>
          <a:off x="0" y="0"/>
          <a:ext cx="0" cy="0"/>
          <a:chOff x="0" y="0"/>
          <a:chExt cx="0" cy="0"/>
        </a:xfrm>
      </p:grpSpPr>
      <p:sp>
        <p:nvSpPr>
          <p:cNvPr id="1368" name="Google Shape;1368;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9" name="Google Shape;1369;p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4" name="Shape 1374"/>
        <p:cNvGrpSpPr/>
        <p:nvPr/>
      </p:nvGrpSpPr>
      <p:grpSpPr>
        <a:xfrm>
          <a:off x="0" y="0"/>
          <a:ext cx="0" cy="0"/>
          <a:chOff x="0" y="0"/>
          <a:chExt cx="0" cy="0"/>
        </a:xfrm>
      </p:grpSpPr>
      <p:sp>
        <p:nvSpPr>
          <p:cNvPr id="1375" name="Google Shape;1375;p10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6" name="Google Shape;1376;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e-DE"/>
              <a:t>Und sollte es doch dort angekommen sein, so stand es in der Literatur – Replikationen finden in einer Vielzahl von Fällen auf Konstruktebene statt, d.h. man untersucht die beschriebenen Effekte in abgewandelter Form um Erweiterungen und Grenzen des Effektes zu untersuchen. Ein wichtigen Bestandteil der Wissenschaft ohne Frage, aber all diese konzeptuellen Replikationen ersetzen dochnicht die direkte Replikation. Der Test der selben Forschungsfrage mit ´Hilfe des selben Designs. Makel schreibt, dass ca. jedes 1000ste Papier eine Replikation ist und ich denke der unterschätzt die Zahl hier ein wenig, aber die Grundrichtung ist die richtige – es sind eine sehr geringe Anzahl von . Wir haben 2011 über 1200 wissenschaftlich arbeitende Psychologen befragt was sie glauben wie groß der Anteil von Replikationen in unserer Fachliteratur sein sollte und sie antworteten im Schnitt mit 27% .</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Bei diesem Bild wird einem schnell klar, dass nicht ganz klar ist wie belastbar unserer Ergebnisse eigentlich sind und wie schon zu Begin angesprochen, ist dies in der Vergangenheit auch schon häufig in der Debatte kritisch aufgekommen. Man munkelte auf Konferenzen und sprach mit Kollegen darüber, insbesondere dann wenn man viel Zeit damit zugebracht hatte gemeinsam mit Studenten bekannte Effekte zu replikzieren und dabei wiederholt scheiterte.</a:t>
            </a:r>
            <a:endParaRPr/>
          </a:p>
        </p:txBody>
      </p:sp>
      <p:sp>
        <p:nvSpPr>
          <p:cNvPr id="1377" name="Google Shape;1377;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7" name="Shape 1407"/>
        <p:cNvGrpSpPr/>
        <p:nvPr/>
      </p:nvGrpSpPr>
      <p:grpSpPr>
        <a:xfrm>
          <a:off x="0" y="0"/>
          <a:ext cx="0" cy="0"/>
          <a:chOff x="0" y="0"/>
          <a:chExt cx="0" cy="0"/>
        </a:xfrm>
      </p:grpSpPr>
      <p:sp>
        <p:nvSpPr>
          <p:cNvPr id="1408" name="Google Shape;1408;p1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9" name="Google Shape;1409;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de-DE" sz="1200">
                <a:solidFill>
                  <a:schemeClr val="dk1"/>
                </a:solidFill>
                <a:latin typeface="Calibri"/>
                <a:ea typeface="Calibri"/>
                <a:cs typeface="Calibri"/>
                <a:sym typeface="Calibri"/>
              </a:rPr>
              <a:t>Open notebook science</a:t>
            </a:r>
            <a:r>
              <a:rPr b="0" i="0" lang="de-DE" sz="1200">
                <a:solidFill>
                  <a:schemeClr val="dk1"/>
                </a:solidFill>
                <a:latin typeface="Calibri"/>
                <a:ea typeface="Calibri"/>
                <a:cs typeface="Calibri"/>
                <a:sym typeface="Calibri"/>
              </a:rPr>
              <a:t> is the practice of making the entire primary record of a </a:t>
            </a:r>
            <a:r>
              <a:rPr b="0" i="0" lang="de-DE" sz="1200" u="sng" strike="noStrike">
                <a:solidFill>
                  <a:schemeClr val="dk1"/>
                </a:solidFill>
                <a:latin typeface="Calibri"/>
                <a:ea typeface="Calibri"/>
                <a:cs typeface="Calibri"/>
                <a:sym typeface="Calibri"/>
                <a:hlinkClick r:id="rId2"/>
              </a:rPr>
              <a:t>research project</a:t>
            </a:r>
            <a:r>
              <a:rPr b="0" i="0" lang="de-DE" sz="1200">
                <a:solidFill>
                  <a:schemeClr val="dk1"/>
                </a:solidFill>
                <a:latin typeface="Calibri"/>
                <a:ea typeface="Calibri"/>
                <a:cs typeface="Calibri"/>
                <a:sym typeface="Calibri"/>
              </a:rPr>
              <a:t> publicly available online as it is recorded. This involves placing the personal, or laboratory, </a:t>
            </a:r>
            <a:r>
              <a:rPr b="0" i="0" lang="de-DE" sz="1200" u="sng" strike="noStrike">
                <a:solidFill>
                  <a:schemeClr val="dk1"/>
                </a:solidFill>
                <a:latin typeface="Calibri"/>
                <a:ea typeface="Calibri"/>
                <a:cs typeface="Calibri"/>
                <a:sym typeface="Calibri"/>
                <a:hlinkClick r:id="rId3"/>
              </a:rPr>
              <a:t>notebook</a:t>
            </a:r>
            <a:r>
              <a:rPr b="0" i="0" lang="de-DE" sz="1200">
                <a:solidFill>
                  <a:schemeClr val="dk1"/>
                </a:solidFill>
                <a:latin typeface="Calibri"/>
                <a:ea typeface="Calibri"/>
                <a:cs typeface="Calibri"/>
                <a:sym typeface="Calibri"/>
              </a:rPr>
              <a:t> of the researcher online along with all raw and processed data, and any associated material, as this material is generated. The approach may be summed up by the slogan 'no insider information'. It is the </a:t>
            </a:r>
            <a:r>
              <a:rPr b="0" i="0" lang="de-DE" sz="1200" u="sng" strike="noStrike">
                <a:solidFill>
                  <a:schemeClr val="dk1"/>
                </a:solidFill>
                <a:latin typeface="Calibri"/>
                <a:ea typeface="Calibri"/>
                <a:cs typeface="Calibri"/>
                <a:sym typeface="Calibri"/>
                <a:hlinkClick r:id="rId4"/>
              </a:rPr>
              <a:t>logical extreme</a:t>
            </a:r>
            <a:r>
              <a:rPr b="0" i="0" lang="de-DE" sz="1200">
                <a:solidFill>
                  <a:schemeClr val="dk1"/>
                </a:solidFill>
                <a:latin typeface="Calibri"/>
                <a:ea typeface="Calibri"/>
                <a:cs typeface="Calibri"/>
                <a:sym typeface="Calibri"/>
              </a:rPr>
              <a:t> of </a:t>
            </a:r>
            <a:r>
              <a:rPr b="0" i="0" lang="de-DE" sz="1200" u="sng" strike="noStrike">
                <a:solidFill>
                  <a:schemeClr val="dk1"/>
                </a:solidFill>
                <a:latin typeface="Calibri"/>
                <a:ea typeface="Calibri"/>
                <a:cs typeface="Calibri"/>
                <a:sym typeface="Calibri"/>
                <a:hlinkClick r:id="rId5"/>
              </a:rPr>
              <a:t>transparent</a:t>
            </a:r>
            <a:r>
              <a:rPr b="0" i="0" lang="de-DE" sz="1200">
                <a:solidFill>
                  <a:schemeClr val="dk1"/>
                </a:solidFill>
                <a:latin typeface="Calibri"/>
                <a:ea typeface="Calibri"/>
                <a:cs typeface="Calibri"/>
                <a:sym typeface="Calibri"/>
              </a:rPr>
              <a:t> approaches to research and explicitly includes the making available of failed, less significant, and otherwise unpublished experiments; so called 'dark data'.</a:t>
            </a:r>
            <a:r>
              <a:rPr b="0" baseline="30000" i="0" lang="de-DE" sz="1200" u="sng" strike="noStrike">
                <a:solidFill>
                  <a:schemeClr val="dk1"/>
                </a:solidFill>
                <a:latin typeface="Calibri"/>
                <a:ea typeface="Calibri"/>
                <a:cs typeface="Calibri"/>
                <a:sym typeface="Calibri"/>
                <a:hlinkClick r:id="rId6"/>
              </a:rPr>
              <a:t>[1]</a:t>
            </a:r>
            <a:r>
              <a:rPr b="0" i="0" lang="de-DE" sz="1200">
                <a:solidFill>
                  <a:schemeClr val="dk1"/>
                </a:solidFill>
                <a:latin typeface="Calibri"/>
                <a:ea typeface="Calibri"/>
                <a:cs typeface="Calibri"/>
                <a:sym typeface="Calibri"/>
              </a:rPr>
              <a:t> The practice of open notebook science, although not the norm in the </a:t>
            </a:r>
            <a:r>
              <a:rPr b="0" i="0" lang="de-DE" sz="1200" u="sng" strike="noStrike">
                <a:solidFill>
                  <a:schemeClr val="dk1"/>
                </a:solidFill>
                <a:latin typeface="Calibri"/>
                <a:ea typeface="Calibri"/>
                <a:cs typeface="Calibri"/>
                <a:sym typeface="Calibri"/>
                <a:hlinkClick r:id="rId7"/>
              </a:rPr>
              <a:t>academic</a:t>
            </a:r>
            <a:r>
              <a:rPr b="0" i="0" lang="de-DE" sz="1200">
                <a:solidFill>
                  <a:schemeClr val="dk1"/>
                </a:solidFill>
                <a:latin typeface="Calibri"/>
                <a:ea typeface="Calibri"/>
                <a:cs typeface="Calibri"/>
                <a:sym typeface="Calibri"/>
              </a:rPr>
              <a:t> community, has gained significant recent attention in the research</a:t>
            </a:r>
            <a:r>
              <a:rPr b="0" baseline="30000" i="0" lang="de-DE" sz="1200" u="sng" strike="noStrike">
                <a:solidFill>
                  <a:schemeClr val="dk1"/>
                </a:solidFill>
                <a:latin typeface="Calibri"/>
                <a:ea typeface="Calibri"/>
                <a:cs typeface="Calibri"/>
                <a:sym typeface="Calibri"/>
                <a:hlinkClick r:id="rId8"/>
              </a:rPr>
              <a:t>[2]</a:t>
            </a:r>
            <a:r>
              <a:rPr b="0" baseline="30000" i="0" lang="de-DE" sz="1200" u="sng" strike="noStrike">
                <a:solidFill>
                  <a:schemeClr val="dk1"/>
                </a:solidFill>
                <a:latin typeface="Calibri"/>
                <a:ea typeface="Calibri"/>
                <a:cs typeface="Calibri"/>
                <a:sym typeface="Calibri"/>
                <a:hlinkClick r:id="rId9"/>
              </a:rPr>
              <a:t>[3]</a:t>
            </a:r>
            <a:r>
              <a:rPr b="0" i="0" lang="de-DE" sz="1200">
                <a:solidFill>
                  <a:schemeClr val="dk1"/>
                </a:solidFill>
                <a:latin typeface="Calibri"/>
                <a:ea typeface="Calibri"/>
                <a:cs typeface="Calibri"/>
                <a:sym typeface="Calibri"/>
              </a:rPr>
              <a:t> and general</a:t>
            </a:r>
            <a:r>
              <a:rPr b="0" baseline="30000" i="0" lang="de-DE" sz="1200" u="sng" strike="noStrike">
                <a:solidFill>
                  <a:schemeClr val="dk1"/>
                </a:solidFill>
                <a:latin typeface="Calibri"/>
                <a:ea typeface="Calibri"/>
                <a:cs typeface="Calibri"/>
                <a:sym typeface="Calibri"/>
                <a:hlinkClick r:id="rId10"/>
              </a:rPr>
              <a:t>[1]</a:t>
            </a:r>
            <a:r>
              <a:rPr b="0" baseline="30000" i="0" lang="de-DE" sz="1200" u="sng" strike="noStrike">
                <a:solidFill>
                  <a:schemeClr val="dk1"/>
                </a:solidFill>
                <a:latin typeface="Calibri"/>
                <a:ea typeface="Calibri"/>
                <a:cs typeface="Calibri"/>
                <a:sym typeface="Calibri"/>
                <a:hlinkClick r:id="rId11"/>
              </a:rPr>
              <a:t>[4]</a:t>
            </a:r>
            <a:r>
              <a:rPr b="0" i="0" lang="de-DE" sz="1200">
                <a:solidFill>
                  <a:schemeClr val="dk1"/>
                </a:solidFill>
                <a:latin typeface="Calibri"/>
                <a:ea typeface="Calibri"/>
                <a:cs typeface="Calibri"/>
                <a:sym typeface="Calibri"/>
              </a:rPr>
              <a:t> media as part of a general trend towards more open approaches in research practice and publishing. Open notebook science can therefore be described as part of a wider open science movement that includes the advocacy and adoption of </a:t>
            </a:r>
            <a:r>
              <a:rPr b="0" i="0" lang="de-DE" sz="1200" u="sng" strike="noStrike">
                <a:solidFill>
                  <a:schemeClr val="dk1"/>
                </a:solidFill>
                <a:latin typeface="Calibri"/>
                <a:ea typeface="Calibri"/>
                <a:cs typeface="Calibri"/>
                <a:sym typeface="Calibri"/>
                <a:hlinkClick r:id="rId12"/>
              </a:rPr>
              <a:t>open access</a:t>
            </a:r>
            <a:r>
              <a:rPr b="0" i="0" lang="de-DE" sz="1200">
                <a:solidFill>
                  <a:schemeClr val="dk1"/>
                </a:solidFill>
                <a:latin typeface="Calibri"/>
                <a:ea typeface="Calibri"/>
                <a:cs typeface="Calibri"/>
                <a:sym typeface="Calibri"/>
              </a:rPr>
              <a:t> publication, </a:t>
            </a:r>
            <a:r>
              <a:rPr b="0" i="0" lang="de-DE" sz="1200" u="sng" strike="noStrike">
                <a:solidFill>
                  <a:schemeClr val="dk1"/>
                </a:solidFill>
                <a:latin typeface="Calibri"/>
                <a:ea typeface="Calibri"/>
                <a:cs typeface="Calibri"/>
                <a:sym typeface="Calibri"/>
                <a:hlinkClick r:id="rId13"/>
              </a:rPr>
              <a:t>open data</a:t>
            </a:r>
            <a:r>
              <a:rPr b="0" i="0" lang="de-DE" sz="1200">
                <a:solidFill>
                  <a:schemeClr val="dk1"/>
                </a:solidFill>
                <a:latin typeface="Calibri"/>
                <a:ea typeface="Calibri"/>
                <a:cs typeface="Calibri"/>
                <a:sym typeface="Calibri"/>
              </a:rPr>
              <a:t>, </a:t>
            </a:r>
            <a:r>
              <a:rPr b="0" i="0" lang="de-DE" sz="1200" u="sng" strike="noStrike">
                <a:solidFill>
                  <a:schemeClr val="dk1"/>
                </a:solidFill>
                <a:latin typeface="Calibri"/>
                <a:ea typeface="Calibri"/>
                <a:cs typeface="Calibri"/>
                <a:sym typeface="Calibri"/>
                <a:hlinkClick r:id="rId14"/>
              </a:rPr>
              <a:t>crowdsourcing</a:t>
            </a:r>
            <a:r>
              <a:rPr b="0" i="0" lang="de-DE" sz="1200">
                <a:solidFill>
                  <a:schemeClr val="dk1"/>
                </a:solidFill>
                <a:latin typeface="Calibri"/>
                <a:ea typeface="Calibri"/>
                <a:cs typeface="Calibri"/>
                <a:sym typeface="Calibri"/>
              </a:rPr>
              <a:t> data, and </a:t>
            </a:r>
            <a:r>
              <a:rPr b="0" i="0" lang="de-DE" sz="1200" u="sng" strike="noStrike">
                <a:solidFill>
                  <a:schemeClr val="dk1"/>
                </a:solidFill>
                <a:latin typeface="Calibri"/>
                <a:ea typeface="Calibri"/>
                <a:cs typeface="Calibri"/>
                <a:sym typeface="Calibri"/>
                <a:hlinkClick r:id="rId15"/>
              </a:rPr>
              <a:t>citizen science</a:t>
            </a:r>
            <a:r>
              <a:rPr b="0" i="0" lang="de-DE" sz="1200">
                <a:solidFill>
                  <a:schemeClr val="dk1"/>
                </a:solidFill>
                <a:latin typeface="Calibri"/>
                <a:ea typeface="Calibri"/>
                <a:cs typeface="Calibri"/>
                <a:sym typeface="Calibri"/>
              </a:rPr>
              <a:t>. It is inspired in part by the success of </a:t>
            </a:r>
            <a:r>
              <a:rPr b="0" i="0" lang="de-DE" sz="1200" u="sng" strike="noStrike">
                <a:solidFill>
                  <a:schemeClr val="dk1"/>
                </a:solidFill>
                <a:latin typeface="Calibri"/>
                <a:ea typeface="Calibri"/>
                <a:cs typeface="Calibri"/>
                <a:sym typeface="Calibri"/>
                <a:hlinkClick r:id="rId16"/>
              </a:rPr>
              <a:t>open-source software</a:t>
            </a:r>
            <a:r>
              <a:rPr b="0" baseline="30000" i="0" lang="de-DE" sz="1200" u="sng" strike="noStrike">
                <a:solidFill>
                  <a:schemeClr val="dk1"/>
                </a:solidFill>
                <a:latin typeface="Calibri"/>
                <a:ea typeface="Calibri"/>
                <a:cs typeface="Calibri"/>
                <a:sym typeface="Calibri"/>
                <a:hlinkClick r:id="rId17"/>
              </a:rPr>
              <a:t>[5]</a:t>
            </a:r>
            <a:r>
              <a:rPr b="0" i="0" lang="de-DE" sz="1200">
                <a:solidFill>
                  <a:schemeClr val="dk1"/>
                </a:solidFill>
                <a:latin typeface="Calibri"/>
                <a:ea typeface="Calibri"/>
                <a:cs typeface="Calibri"/>
                <a:sym typeface="Calibri"/>
              </a:rPr>
              <a:t> and draws on many of its ideas.</a:t>
            </a:r>
            <a:endParaRPr/>
          </a:p>
        </p:txBody>
      </p:sp>
      <p:sp>
        <p:nvSpPr>
          <p:cNvPr id="1410" name="Google Shape;1410;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3" name="Shape 1433"/>
        <p:cNvGrpSpPr/>
        <p:nvPr/>
      </p:nvGrpSpPr>
      <p:grpSpPr>
        <a:xfrm>
          <a:off x="0" y="0"/>
          <a:ext cx="0" cy="0"/>
          <a:chOff x="0" y="0"/>
          <a:chExt cx="0" cy="0"/>
        </a:xfrm>
      </p:grpSpPr>
      <p:sp>
        <p:nvSpPr>
          <p:cNvPr id="1434" name="Google Shape;1434;p10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5" name="Google Shape;1435;p1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604bd1c60f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604bd1c60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604bd1c60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4" name="Shape 1444"/>
        <p:cNvGrpSpPr/>
        <p:nvPr/>
      </p:nvGrpSpPr>
      <p:grpSpPr>
        <a:xfrm>
          <a:off x="0" y="0"/>
          <a:ext cx="0" cy="0"/>
          <a:chOff x="0" y="0"/>
          <a:chExt cx="0" cy="0"/>
        </a:xfrm>
      </p:grpSpPr>
      <p:sp>
        <p:nvSpPr>
          <p:cNvPr id="1445" name="Google Shape;1445;p1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6" name="Google Shape;1446;p1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6" name="Shape 1456"/>
        <p:cNvGrpSpPr/>
        <p:nvPr/>
      </p:nvGrpSpPr>
      <p:grpSpPr>
        <a:xfrm>
          <a:off x="0" y="0"/>
          <a:ext cx="0" cy="0"/>
          <a:chOff x="0" y="0"/>
          <a:chExt cx="0" cy="0"/>
        </a:xfrm>
      </p:grpSpPr>
      <p:sp>
        <p:nvSpPr>
          <p:cNvPr id="1457" name="Google Shape;1457;p1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8" name="Google Shape;1458;p10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1" name="Shape 1461"/>
        <p:cNvGrpSpPr/>
        <p:nvPr/>
      </p:nvGrpSpPr>
      <p:grpSpPr>
        <a:xfrm>
          <a:off x="0" y="0"/>
          <a:ext cx="0" cy="0"/>
          <a:chOff x="0" y="0"/>
          <a:chExt cx="0" cy="0"/>
        </a:xfrm>
      </p:grpSpPr>
      <p:sp>
        <p:nvSpPr>
          <p:cNvPr id="1462" name="Google Shape;1462;p10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3" name="Google Shape;1463;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4" name="Google Shape;1464;p1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9" name="Shape 1469"/>
        <p:cNvGrpSpPr/>
        <p:nvPr/>
      </p:nvGrpSpPr>
      <p:grpSpPr>
        <a:xfrm>
          <a:off x="0" y="0"/>
          <a:ext cx="0" cy="0"/>
          <a:chOff x="0" y="0"/>
          <a:chExt cx="0" cy="0"/>
        </a:xfrm>
      </p:grpSpPr>
      <p:sp>
        <p:nvSpPr>
          <p:cNvPr id="1470" name="Google Shape;1470;p1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1" name="Google Shape;1471;p1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de-DE" sz="1200">
                <a:solidFill>
                  <a:schemeClr val="dk1"/>
                </a:solidFill>
                <a:latin typeface="Calibri"/>
                <a:ea typeface="Calibri"/>
                <a:cs typeface="Calibri"/>
                <a:sym typeface="Calibri"/>
              </a:rPr>
              <a:t>Another reason is that we are too busy just getting on in this system to pause to fix its flaws. Urgent grant submissions and experimental time points — tasks that reward the individual and have strict deadlines — will always win against some important but nebulous effort for the common good. It can feel as if those who spend their time on anything but their own projects and papers will find themselves scooped of the recognition required to win funding and resources.</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Worst of all is the sad reality that those who most feel the need for change have the least power to effect it. The best time to fix the system, we tell ourselves, is after we have gained influence. If a PhD student shouts in frustration, are things going to change, or will she or he just be marginalized as a rabble-rouser?</a:t>
            </a:r>
            <a:endParaRPr/>
          </a:p>
          <a:p>
            <a:pPr indent="0" lvl="0" marL="0" rtl="0" algn="l">
              <a:spcBef>
                <a:spcPts val="0"/>
              </a:spcBef>
              <a:spcAft>
                <a:spcPts val="0"/>
              </a:spcAft>
              <a:buNone/>
            </a:pPr>
            <a:r>
              <a:rPr b="0" i="0" lang="de-DE" sz="1200">
                <a:solidFill>
                  <a:schemeClr val="dk1"/>
                </a:solidFill>
                <a:latin typeface="Calibri"/>
                <a:ea typeface="Calibri"/>
                <a:cs typeface="Calibri"/>
                <a:sym typeface="Calibri"/>
              </a:rPr>
              <a:t>This pernicious inertia persists at every rung of the career ladder — the higher scientists rise, the smaller seem the problems of those at the level below. Gaining a tenured post puts researchers in a position to make change, yet insulates them from much of what needs changing. The principal investigator tells the postdoc that finding a permanent position is easy compared to the angst of getting a grant. The postdoc tells the PhD student that defending a thesis is easy compared to the angst of finding a permanent position.</a:t>
            </a:r>
            <a:endParaRPr/>
          </a:p>
          <a:p>
            <a:pPr indent="0" lvl="0" marL="0" rtl="0" algn="l">
              <a:spcBef>
                <a:spcPts val="0"/>
              </a:spcBef>
              <a:spcAft>
                <a:spcPts val="0"/>
              </a:spcAft>
              <a:buNone/>
            </a:pPr>
            <a:r>
              <a:t/>
            </a:r>
            <a:endParaRPr/>
          </a:p>
        </p:txBody>
      </p:sp>
      <p:sp>
        <p:nvSpPr>
          <p:cNvPr id="1472" name="Google Shape;1472;p1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7" name="Shape 1477"/>
        <p:cNvGrpSpPr/>
        <p:nvPr/>
      </p:nvGrpSpPr>
      <p:grpSpPr>
        <a:xfrm>
          <a:off x="0" y="0"/>
          <a:ext cx="0" cy="0"/>
          <a:chOff x="0" y="0"/>
          <a:chExt cx="0" cy="0"/>
        </a:xfrm>
      </p:grpSpPr>
      <p:sp>
        <p:nvSpPr>
          <p:cNvPr id="1478" name="Google Shape;1478;p1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9" name="Google Shape;1479;p1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3" name="Shape 1493"/>
        <p:cNvGrpSpPr/>
        <p:nvPr/>
      </p:nvGrpSpPr>
      <p:grpSpPr>
        <a:xfrm>
          <a:off x="0" y="0"/>
          <a:ext cx="0" cy="0"/>
          <a:chOff x="0" y="0"/>
          <a:chExt cx="0" cy="0"/>
        </a:xfrm>
      </p:grpSpPr>
      <p:sp>
        <p:nvSpPr>
          <p:cNvPr id="1494" name="Google Shape;1494;g604c3ecd85_1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5" name="Google Shape;1495;g604c3ecd85_1_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0" name="Shape 1500"/>
        <p:cNvGrpSpPr/>
        <p:nvPr/>
      </p:nvGrpSpPr>
      <p:grpSpPr>
        <a:xfrm>
          <a:off x="0" y="0"/>
          <a:ext cx="0" cy="0"/>
          <a:chOff x="0" y="0"/>
          <a:chExt cx="0" cy="0"/>
        </a:xfrm>
      </p:grpSpPr>
      <p:sp>
        <p:nvSpPr>
          <p:cNvPr id="1501" name="Google Shape;1501;p1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2" name="Google Shape;1502;p1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7" name="Shape 1507"/>
        <p:cNvGrpSpPr/>
        <p:nvPr/>
      </p:nvGrpSpPr>
      <p:grpSpPr>
        <a:xfrm>
          <a:off x="0" y="0"/>
          <a:ext cx="0" cy="0"/>
          <a:chOff x="0" y="0"/>
          <a:chExt cx="0" cy="0"/>
        </a:xfrm>
      </p:grpSpPr>
      <p:sp>
        <p:nvSpPr>
          <p:cNvPr id="1508" name="Google Shape;1508;p1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9" name="Google Shape;1509;p1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4" name="Shape 1514"/>
        <p:cNvGrpSpPr/>
        <p:nvPr/>
      </p:nvGrpSpPr>
      <p:grpSpPr>
        <a:xfrm>
          <a:off x="0" y="0"/>
          <a:ext cx="0" cy="0"/>
          <a:chOff x="0" y="0"/>
          <a:chExt cx="0" cy="0"/>
        </a:xfrm>
      </p:grpSpPr>
      <p:sp>
        <p:nvSpPr>
          <p:cNvPr id="1515" name="Google Shape;1515;g604bd1c60f_0_11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16" name="Google Shape;1516;g604bd1c60f_0_11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7" name="Google Shape;1517;g604bd1c60f_0_11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folie" type="title">
  <p:cSld name="TITLE">
    <p:spTree>
      <p:nvGrpSpPr>
        <p:cNvPr id="15" name="Shape 15"/>
        <p:cNvGrpSpPr/>
        <p:nvPr/>
      </p:nvGrpSpPr>
      <p:grpSpPr>
        <a:xfrm>
          <a:off x="0" y="0"/>
          <a:ext cx="0" cy="0"/>
          <a:chOff x="0" y="0"/>
          <a:chExt cx="0" cy="0"/>
        </a:xfrm>
      </p:grpSpPr>
      <p:sp>
        <p:nvSpPr>
          <p:cNvPr id="16" name="Google Shape;16;p126"/>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FF0066"/>
              </a:buClr>
              <a:buSzPts val="4500"/>
              <a:buFont typeface="Arial"/>
              <a:buNone/>
              <a:defRPr sz="45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26"/>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rgbClr val="3A3838"/>
              </a:buClr>
              <a:buSzPts val="1800"/>
              <a:buNone/>
              <a:defRPr sz="1800">
                <a:latin typeface="Arial"/>
                <a:ea typeface="Arial"/>
                <a:cs typeface="Arial"/>
                <a:sym typeface="Arial"/>
              </a:defRPr>
            </a:lvl1pPr>
            <a:lvl2pPr lvl="1" algn="ctr">
              <a:lnSpc>
                <a:spcPct val="90000"/>
              </a:lnSpc>
              <a:spcBef>
                <a:spcPts val="375"/>
              </a:spcBef>
              <a:spcAft>
                <a:spcPts val="0"/>
              </a:spcAft>
              <a:buClr>
                <a:srgbClr val="FF6600"/>
              </a:buClr>
              <a:buSzPts val="1500"/>
              <a:buNone/>
              <a:defRPr sz="1500"/>
            </a:lvl2pPr>
            <a:lvl3pPr lvl="2" algn="ctr">
              <a:lnSpc>
                <a:spcPct val="90000"/>
              </a:lnSpc>
              <a:spcBef>
                <a:spcPts val="375"/>
              </a:spcBef>
              <a:spcAft>
                <a:spcPts val="0"/>
              </a:spcAft>
              <a:buClr>
                <a:srgbClr val="5F5F5F"/>
              </a:buClr>
              <a:buSzPts val="1350"/>
              <a:buNone/>
              <a:defRPr sz="1350"/>
            </a:lvl3pPr>
            <a:lvl4pPr lvl="3" algn="ctr">
              <a:lnSpc>
                <a:spcPct val="90000"/>
              </a:lnSpc>
              <a:spcBef>
                <a:spcPts val="375"/>
              </a:spcBef>
              <a:spcAft>
                <a:spcPts val="0"/>
              </a:spcAft>
              <a:buClr>
                <a:srgbClr val="5F5F5F"/>
              </a:buClr>
              <a:buSzPts val="1200"/>
              <a:buNone/>
              <a:defRPr sz="1200"/>
            </a:lvl4pPr>
            <a:lvl5pPr lvl="4" algn="ctr">
              <a:lnSpc>
                <a:spcPct val="90000"/>
              </a:lnSpc>
              <a:spcBef>
                <a:spcPts val="375"/>
              </a:spcBef>
              <a:spcAft>
                <a:spcPts val="0"/>
              </a:spcAft>
              <a:buClr>
                <a:srgbClr val="5F5F5F"/>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8" name="Google Shape;18;p12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2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2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rgbClr val="888888"/>
                </a:solidFill>
                <a:latin typeface="Arial"/>
                <a:ea typeface="Arial"/>
                <a:cs typeface="Arial"/>
                <a:sym typeface="Arial"/>
              </a:defRPr>
            </a:lvl1pPr>
            <a:lvl2pPr indent="0" lvl="1" marL="0" algn="r">
              <a:spcBef>
                <a:spcPts val="0"/>
              </a:spcBef>
              <a:buNone/>
              <a:defRPr b="0" i="0" sz="900" u="none" cap="none" strike="noStrike">
                <a:solidFill>
                  <a:srgbClr val="888888"/>
                </a:solidFill>
                <a:latin typeface="Arial"/>
                <a:ea typeface="Arial"/>
                <a:cs typeface="Arial"/>
                <a:sym typeface="Arial"/>
              </a:defRPr>
            </a:lvl2pPr>
            <a:lvl3pPr indent="0" lvl="2" marL="0" algn="r">
              <a:spcBef>
                <a:spcPts val="0"/>
              </a:spcBef>
              <a:buNone/>
              <a:defRPr b="0" i="0" sz="900" u="none" cap="none" strike="noStrike">
                <a:solidFill>
                  <a:srgbClr val="888888"/>
                </a:solidFill>
                <a:latin typeface="Arial"/>
                <a:ea typeface="Arial"/>
                <a:cs typeface="Arial"/>
                <a:sym typeface="Arial"/>
              </a:defRPr>
            </a:lvl3pPr>
            <a:lvl4pPr indent="0" lvl="3" marL="0" algn="r">
              <a:spcBef>
                <a:spcPts val="0"/>
              </a:spcBef>
              <a:buNone/>
              <a:defRPr b="0" i="0" sz="900" u="none" cap="none" strike="noStrike">
                <a:solidFill>
                  <a:srgbClr val="888888"/>
                </a:solidFill>
                <a:latin typeface="Arial"/>
                <a:ea typeface="Arial"/>
                <a:cs typeface="Arial"/>
                <a:sym typeface="Arial"/>
              </a:defRPr>
            </a:lvl4pPr>
            <a:lvl5pPr indent="0" lvl="4" marL="0" algn="r">
              <a:spcBef>
                <a:spcPts val="0"/>
              </a:spcBef>
              <a:buNone/>
              <a:defRPr b="0" i="0" sz="900" u="none" cap="none" strike="noStrike">
                <a:solidFill>
                  <a:srgbClr val="888888"/>
                </a:solidFill>
                <a:latin typeface="Arial"/>
                <a:ea typeface="Arial"/>
                <a:cs typeface="Arial"/>
                <a:sym typeface="Arial"/>
              </a:defRPr>
            </a:lvl5pPr>
            <a:lvl6pPr indent="0" lvl="5" marL="0" algn="r">
              <a:spcBef>
                <a:spcPts val="0"/>
              </a:spcBef>
              <a:buNone/>
              <a:defRPr b="0" i="0" sz="900" u="none" cap="none" strike="noStrike">
                <a:solidFill>
                  <a:srgbClr val="888888"/>
                </a:solidFill>
                <a:latin typeface="Arial"/>
                <a:ea typeface="Arial"/>
                <a:cs typeface="Arial"/>
                <a:sym typeface="Arial"/>
              </a:defRPr>
            </a:lvl6pPr>
            <a:lvl7pPr indent="0" lvl="6" marL="0" algn="r">
              <a:spcBef>
                <a:spcPts val="0"/>
              </a:spcBef>
              <a:buNone/>
              <a:defRPr b="0" i="0" sz="900" u="none" cap="none" strike="noStrike">
                <a:solidFill>
                  <a:srgbClr val="888888"/>
                </a:solidFill>
                <a:latin typeface="Arial"/>
                <a:ea typeface="Arial"/>
                <a:cs typeface="Arial"/>
                <a:sym typeface="Arial"/>
              </a:defRPr>
            </a:lvl7pPr>
            <a:lvl8pPr indent="0" lvl="7" marL="0" algn="r">
              <a:spcBef>
                <a:spcPts val="0"/>
              </a:spcBef>
              <a:buNone/>
              <a:defRPr b="0" i="0" sz="900" u="none" cap="none" strike="noStrike">
                <a:solidFill>
                  <a:srgbClr val="888888"/>
                </a:solidFill>
                <a:latin typeface="Arial"/>
                <a:ea typeface="Arial"/>
                <a:cs typeface="Arial"/>
                <a:sym typeface="Arial"/>
              </a:defRPr>
            </a:lvl8pPr>
            <a:lvl9pPr indent="0" lvl="8" marL="0" algn="r">
              <a:spcBef>
                <a:spcPts val="0"/>
              </a:spcBef>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und Inhalt" type="obj">
  <p:cSld name="OBJECT">
    <p:spTree>
      <p:nvGrpSpPr>
        <p:cNvPr id="21" name="Shape 21"/>
        <p:cNvGrpSpPr/>
        <p:nvPr/>
      </p:nvGrpSpPr>
      <p:grpSpPr>
        <a:xfrm>
          <a:off x="0" y="0"/>
          <a:ext cx="0" cy="0"/>
          <a:chOff x="0" y="0"/>
          <a:chExt cx="0" cy="0"/>
        </a:xfrm>
      </p:grpSpPr>
      <p:sp>
        <p:nvSpPr>
          <p:cNvPr id="22" name="Google Shape;22;p127"/>
          <p:cNvSpPr txBox="1"/>
          <p:nvPr>
            <p:ph idx="1" type="body"/>
          </p:nvPr>
        </p:nvSpPr>
        <p:spPr>
          <a:xfrm>
            <a:off x="628650" y="1549401"/>
            <a:ext cx="7886700" cy="4627563"/>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rgbClr val="3A3838"/>
              </a:buClr>
              <a:buSzPts val="2100"/>
              <a:buChar char="•"/>
              <a:defRPr>
                <a:latin typeface="Arial"/>
                <a:ea typeface="Arial"/>
                <a:cs typeface="Arial"/>
                <a:sym typeface="Arial"/>
              </a:defRPr>
            </a:lvl1pPr>
            <a:lvl2pPr indent="-342900" lvl="1" marL="914400" algn="l">
              <a:lnSpc>
                <a:spcPct val="90000"/>
              </a:lnSpc>
              <a:spcBef>
                <a:spcPts val="375"/>
              </a:spcBef>
              <a:spcAft>
                <a:spcPts val="0"/>
              </a:spcAft>
              <a:buClr>
                <a:srgbClr val="FF6600"/>
              </a:buClr>
              <a:buSzPts val="1800"/>
              <a:buChar char="•"/>
              <a:defRPr>
                <a:latin typeface="Arial"/>
                <a:ea typeface="Arial"/>
                <a:cs typeface="Arial"/>
                <a:sym typeface="Arial"/>
              </a:defRPr>
            </a:lvl2pPr>
            <a:lvl3pPr indent="-323850" lvl="2" marL="1371600" algn="l">
              <a:lnSpc>
                <a:spcPct val="90000"/>
              </a:lnSpc>
              <a:spcBef>
                <a:spcPts val="375"/>
              </a:spcBef>
              <a:spcAft>
                <a:spcPts val="0"/>
              </a:spcAft>
              <a:buClr>
                <a:srgbClr val="5F5F5F"/>
              </a:buClr>
              <a:buSzPts val="1500"/>
              <a:buChar char="•"/>
              <a:defRPr>
                <a:latin typeface="Arial"/>
                <a:ea typeface="Arial"/>
                <a:cs typeface="Arial"/>
                <a:sym typeface="Arial"/>
              </a:defRPr>
            </a:lvl3pPr>
            <a:lvl4pPr indent="-314325" lvl="3" marL="1828800" algn="l">
              <a:lnSpc>
                <a:spcPct val="90000"/>
              </a:lnSpc>
              <a:spcBef>
                <a:spcPts val="375"/>
              </a:spcBef>
              <a:spcAft>
                <a:spcPts val="0"/>
              </a:spcAft>
              <a:buClr>
                <a:srgbClr val="5F5F5F"/>
              </a:buClr>
              <a:buSzPts val="1350"/>
              <a:buChar char="•"/>
              <a:defRPr>
                <a:latin typeface="Arial"/>
                <a:ea typeface="Arial"/>
                <a:cs typeface="Arial"/>
                <a:sym typeface="Arial"/>
              </a:defRPr>
            </a:lvl4pPr>
            <a:lvl5pPr indent="-314325" lvl="4" marL="2286000" algn="l">
              <a:lnSpc>
                <a:spcPct val="90000"/>
              </a:lnSpc>
              <a:spcBef>
                <a:spcPts val="375"/>
              </a:spcBef>
              <a:spcAft>
                <a:spcPts val="0"/>
              </a:spcAft>
              <a:buClr>
                <a:srgbClr val="5F5F5F"/>
              </a:buClr>
              <a:buSzPts val="1350"/>
              <a:buChar char="•"/>
              <a:defRPr>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3" name="Google Shape;23;p127"/>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0066"/>
              </a:buClr>
              <a:buSzPts val="3200"/>
              <a:buFont typeface="Arial"/>
              <a:buNone/>
              <a:defRPr sz="3200">
                <a:solidFill>
                  <a:srgbClr val="FF006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4" name="Google Shape;24;p127"/>
          <p:cNvCxnSpPr/>
          <p:nvPr/>
        </p:nvCxnSpPr>
        <p:spPr>
          <a:xfrm>
            <a:off x="628650" y="1058333"/>
            <a:ext cx="7886700" cy="0"/>
          </a:xfrm>
          <a:prstGeom prst="straightConnector1">
            <a:avLst/>
          </a:prstGeom>
          <a:noFill/>
          <a:ln cap="flat" cmpd="sng" w="9525">
            <a:solidFill>
              <a:srgbClr val="FF0066"/>
            </a:solidFill>
            <a:prstDash val="dot"/>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bschnitts-&#10;überschrift" type="secHead">
  <p:cSld name="SECTION_HEADER">
    <p:spTree>
      <p:nvGrpSpPr>
        <p:cNvPr id="25" name="Shape 25"/>
        <p:cNvGrpSpPr/>
        <p:nvPr/>
      </p:nvGrpSpPr>
      <p:grpSpPr>
        <a:xfrm>
          <a:off x="0" y="0"/>
          <a:ext cx="0" cy="0"/>
          <a:chOff x="0" y="0"/>
          <a:chExt cx="0" cy="0"/>
        </a:xfrm>
      </p:grpSpPr>
      <p:sp>
        <p:nvSpPr>
          <p:cNvPr id="26" name="Google Shape;26;p128"/>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0066"/>
              </a:buClr>
              <a:buSzPts val="4500"/>
              <a:buFont typeface="Arial"/>
              <a:buNone/>
              <a:defRPr sz="45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28"/>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latin typeface="Arial"/>
                <a:ea typeface="Arial"/>
                <a:cs typeface="Arial"/>
                <a:sym typeface="Aria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28" name="Google Shape;28;p12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2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2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900">
                <a:solidFill>
                  <a:srgbClr val="888888"/>
                </a:solidFill>
                <a:latin typeface="Arial"/>
                <a:ea typeface="Arial"/>
                <a:cs typeface="Arial"/>
                <a:sym typeface="Arial"/>
              </a:defRPr>
            </a:lvl1pPr>
            <a:lvl2pPr indent="0" lvl="1" marL="0" algn="r">
              <a:spcBef>
                <a:spcPts val="0"/>
              </a:spcBef>
              <a:buNone/>
              <a:defRPr sz="900">
                <a:solidFill>
                  <a:srgbClr val="888888"/>
                </a:solidFill>
                <a:latin typeface="Arial"/>
                <a:ea typeface="Arial"/>
                <a:cs typeface="Arial"/>
                <a:sym typeface="Arial"/>
              </a:defRPr>
            </a:lvl2pPr>
            <a:lvl3pPr indent="0" lvl="2" marL="0" algn="r">
              <a:spcBef>
                <a:spcPts val="0"/>
              </a:spcBef>
              <a:buNone/>
              <a:defRPr sz="900">
                <a:solidFill>
                  <a:srgbClr val="888888"/>
                </a:solidFill>
                <a:latin typeface="Arial"/>
                <a:ea typeface="Arial"/>
                <a:cs typeface="Arial"/>
                <a:sym typeface="Arial"/>
              </a:defRPr>
            </a:lvl3pPr>
            <a:lvl4pPr indent="0" lvl="3" marL="0" algn="r">
              <a:spcBef>
                <a:spcPts val="0"/>
              </a:spcBef>
              <a:buNone/>
              <a:defRPr sz="900">
                <a:solidFill>
                  <a:srgbClr val="888888"/>
                </a:solidFill>
                <a:latin typeface="Arial"/>
                <a:ea typeface="Arial"/>
                <a:cs typeface="Arial"/>
                <a:sym typeface="Arial"/>
              </a:defRPr>
            </a:lvl4pPr>
            <a:lvl5pPr indent="0" lvl="4" marL="0" algn="r">
              <a:spcBef>
                <a:spcPts val="0"/>
              </a:spcBef>
              <a:buNone/>
              <a:defRPr sz="900">
                <a:solidFill>
                  <a:srgbClr val="888888"/>
                </a:solidFill>
                <a:latin typeface="Arial"/>
                <a:ea typeface="Arial"/>
                <a:cs typeface="Arial"/>
                <a:sym typeface="Arial"/>
              </a:defRPr>
            </a:lvl5pPr>
            <a:lvl6pPr indent="0" lvl="5" marL="0" algn="r">
              <a:spcBef>
                <a:spcPts val="0"/>
              </a:spcBef>
              <a:buNone/>
              <a:defRPr sz="900">
                <a:solidFill>
                  <a:srgbClr val="888888"/>
                </a:solidFill>
                <a:latin typeface="Arial"/>
                <a:ea typeface="Arial"/>
                <a:cs typeface="Arial"/>
                <a:sym typeface="Arial"/>
              </a:defRPr>
            </a:lvl6pPr>
            <a:lvl7pPr indent="0" lvl="6" marL="0" algn="r">
              <a:spcBef>
                <a:spcPts val="0"/>
              </a:spcBef>
              <a:buNone/>
              <a:defRPr sz="900">
                <a:solidFill>
                  <a:srgbClr val="888888"/>
                </a:solidFill>
                <a:latin typeface="Arial"/>
                <a:ea typeface="Arial"/>
                <a:cs typeface="Arial"/>
                <a:sym typeface="Arial"/>
              </a:defRPr>
            </a:lvl7pPr>
            <a:lvl8pPr indent="0" lvl="7" marL="0" algn="r">
              <a:spcBef>
                <a:spcPts val="0"/>
              </a:spcBef>
              <a:buNone/>
              <a:defRPr sz="900">
                <a:solidFill>
                  <a:srgbClr val="888888"/>
                </a:solidFill>
                <a:latin typeface="Arial"/>
                <a:ea typeface="Arial"/>
                <a:cs typeface="Arial"/>
                <a:sym typeface="Arial"/>
              </a:defRPr>
            </a:lvl8pPr>
            <a:lvl9pPr indent="0" lvl="8" marL="0" algn="r">
              <a:spcBef>
                <a:spcPts val="0"/>
              </a:spcBef>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ur Titel" type="titleOnly">
  <p:cSld name="TITLE_ONLY">
    <p:spTree>
      <p:nvGrpSpPr>
        <p:cNvPr id="31" name="Shape 31"/>
        <p:cNvGrpSpPr/>
        <p:nvPr/>
      </p:nvGrpSpPr>
      <p:grpSpPr>
        <a:xfrm>
          <a:off x="0" y="0"/>
          <a:ext cx="0" cy="0"/>
          <a:chOff x="0" y="0"/>
          <a:chExt cx="0" cy="0"/>
        </a:xfrm>
      </p:grpSpPr>
      <p:sp>
        <p:nvSpPr>
          <p:cNvPr id="32" name="Google Shape;32;p129"/>
          <p:cNvSpPr txBox="1"/>
          <p:nvPr>
            <p:ph type="title"/>
          </p:nvPr>
        </p:nvSpPr>
        <p:spPr>
          <a:xfrm>
            <a:off x="628650" y="365126"/>
            <a:ext cx="7886700" cy="98954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0066"/>
              </a:buClr>
              <a:buSzPts val="3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12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2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2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900">
                <a:solidFill>
                  <a:srgbClr val="888888"/>
                </a:solidFill>
                <a:latin typeface="Arial"/>
                <a:ea typeface="Arial"/>
                <a:cs typeface="Arial"/>
                <a:sym typeface="Arial"/>
              </a:defRPr>
            </a:lvl1pPr>
            <a:lvl2pPr indent="0" lvl="1" marL="0" algn="r">
              <a:spcBef>
                <a:spcPts val="0"/>
              </a:spcBef>
              <a:buNone/>
              <a:defRPr sz="900">
                <a:solidFill>
                  <a:srgbClr val="888888"/>
                </a:solidFill>
                <a:latin typeface="Arial"/>
                <a:ea typeface="Arial"/>
                <a:cs typeface="Arial"/>
                <a:sym typeface="Arial"/>
              </a:defRPr>
            </a:lvl2pPr>
            <a:lvl3pPr indent="0" lvl="2" marL="0" algn="r">
              <a:spcBef>
                <a:spcPts val="0"/>
              </a:spcBef>
              <a:buNone/>
              <a:defRPr sz="900">
                <a:solidFill>
                  <a:srgbClr val="888888"/>
                </a:solidFill>
                <a:latin typeface="Arial"/>
                <a:ea typeface="Arial"/>
                <a:cs typeface="Arial"/>
                <a:sym typeface="Arial"/>
              </a:defRPr>
            </a:lvl3pPr>
            <a:lvl4pPr indent="0" lvl="3" marL="0" algn="r">
              <a:spcBef>
                <a:spcPts val="0"/>
              </a:spcBef>
              <a:buNone/>
              <a:defRPr sz="900">
                <a:solidFill>
                  <a:srgbClr val="888888"/>
                </a:solidFill>
                <a:latin typeface="Arial"/>
                <a:ea typeface="Arial"/>
                <a:cs typeface="Arial"/>
                <a:sym typeface="Arial"/>
              </a:defRPr>
            </a:lvl4pPr>
            <a:lvl5pPr indent="0" lvl="4" marL="0" algn="r">
              <a:spcBef>
                <a:spcPts val="0"/>
              </a:spcBef>
              <a:buNone/>
              <a:defRPr sz="900">
                <a:solidFill>
                  <a:srgbClr val="888888"/>
                </a:solidFill>
                <a:latin typeface="Arial"/>
                <a:ea typeface="Arial"/>
                <a:cs typeface="Arial"/>
                <a:sym typeface="Arial"/>
              </a:defRPr>
            </a:lvl5pPr>
            <a:lvl6pPr indent="0" lvl="5" marL="0" algn="r">
              <a:spcBef>
                <a:spcPts val="0"/>
              </a:spcBef>
              <a:buNone/>
              <a:defRPr sz="900">
                <a:solidFill>
                  <a:srgbClr val="888888"/>
                </a:solidFill>
                <a:latin typeface="Arial"/>
                <a:ea typeface="Arial"/>
                <a:cs typeface="Arial"/>
                <a:sym typeface="Arial"/>
              </a:defRPr>
            </a:lvl6pPr>
            <a:lvl7pPr indent="0" lvl="6" marL="0" algn="r">
              <a:spcBef>
                <a:spcPts val="0"/>
              </a:spcBef>
              <a:buNone/>
              <a:defRPr sz="900">
                <a:solidFill>
                  <a:srgbClr val="888888"/>
                </a:solidFill>
                <a:latin typeface="Arial"/>
                <a:ea typeface="Arial"/>
                <a:cs typeface="Arial"/>
                <a:sym typeface="Arial"/>
              </a:defRPr>
            </a:lvl7pPr>
            <a:lvl8pPr indent="0" lvl="7" marL="0" algn="r">
              <a:spcBef>
                <a:spcPts val="0"/>
              </a:spcBef>
              <a:buNone/>
              <a:defRPr sz="900">
                <a:solidFill>
                  <a:srgbClr val="888888"/>
                </a:solidFill>
                <a:latin typeface="Arial"/>
                <a:ea typeface="Arial"/>
                <a:cs typeface="Arial"/>
                <a:sym typeface="Arial"/>
              </a:defRPr>
            </a:lvl8pPr>
            <a:lvl9pPr indent="0" lvl="8" marL="0" algn="r">
              <a:spcBef>
                <a:spcPts val="0"/>
              </a:spcBef>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eer" type="blank">
  <p:cSld name="BLANK">
    <p:spTree>
      <p:nvGrpSpPr>
        <p:cNvPr id="36" name="Shape 36"/>
        <p:cNvGrpSpPr/>
        <p:nvPr/>
      </p:nvGrpSpPr>
      <p:grpSpPr>
        <a:xfrm>
          <a:off x="0" y="0"/>
          <a:ext cx="0" cy="0"/>
          <a:chOff x="0" y="0"/>
          <a:chExt cx="0" cy="0"/>
        </a:xfrm>
      </p:grpSpPr>
      <p:sp>
        <p:nvSpPr>
          <p:cNvPr id="37" name="Google Shape;37;p13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3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3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900">
                <a:solidFill>
                  <a:srgbClr val="888888"/>
                </a:solidFill>
                <a:latin typeface="Arial"/>
                <a:ea typeface="Arial"/>
                <a:cs typeface="Arial"/>
                <a:sym typeface="Arial"/>
              </a:defRPr>
            </a:lvl1pPr>
            <a:lvl2pPr indent="0" lvl="1" marL="0" algn="r">
              <a:spcBef>
                <a:spcPts val="0"/>
              </a:spcBef>
              <a:buNone/>
              <a:defRPr sz="900">
                <a:solidFill>
                  <a:srgbClr val="888888"/>
                </a:solidFill>
                <a:latin typeface="Arial"/>
                <a:ea typeface="Arial"/>
                <a:cs typeface="Arial"/>
                <a:sym typeface="Arial"/>
              </a:defRPr>
            </a:lvl2pPr>
            <a:lvl3pPr indent="0" lvl="2" marL="0" algn="r">
              <a:spcBef>
                <a:spcPts val="0"/>
              </a:spcBef>
              <a:buNone/>
              <a:defRPr sz="900">
                <a:solidFill>
                  <a:srgbClr val="888888"/>
                </a:solidFill>
                <a:latin typeface="Arial"/>
                <a:ea typeface="Arial"/>
                <a:cs typeface="Arial"/>
                <a:sym typeface="Arial"/>
              </a:defRPr>
            </a:lvl3pPr>
            <a:lvl4pPr indent="0" lvl="3" marL="0" algn="r">
              <a:spcBef>
                <a:spcPts val="0"/>
              </a:spcBef>
              <a:buNone/>
              <a:defRPr sz="900">
                <a:solidFill>
                  <a:srgbClr val="888888"/>
                </a:solidFill>
                <a:latin typeface="Arial"/>
                <a:ea typeface="Arial"/>
                <a:cs typeface="Arial"/>
                <a:sym typeface="Arial"/>
              </a:defRPr>
            </a:lvl4pPr>
            <a:lvl5pPr indent="0" lvl="4" marL="0" algn="r">
              <a:spcBef>
                <a:spcPts val="0"/>
              </a:spcBef>
              <a:buNone/>
              <a:defRPr sz="900">
                <a:solidFill>
                  <a:srgbClr val="888888"/>
                </a:solidFill>
                <a:latin typeface="Arial"/>
                <a:ea typeface="Arial"/>
                <a:cs typeface="Arial"/>
                <a:sym typeface="Arial"/>
              </a:defRPr>
            </a:lvl5pPr>
            <a:lvl6pPr indent="0" lvl="5" marL="0" algn="r">
              <a:spcBef>
                <a:spcPts val="0"/>
              </a:spcBef>
              <a:buNone/>
              <a:defRPr sz="900">
                <a:solidFill>
                  <a:srgbClr val="888888"/>
                </a:solidFill>
                <a:latin typeface="Arial"/>
                <a:ea typeface="Arial"/>
                <a:cs typeface="Arial"/>
                <a:sym typeface="Arial"/>
              </a:defRPr>
            </a:lvl6pPr>
            <a:lvl7pPr indent="0" lvl="6" marL="0" algn="r">
              <a:spcBef>
                <a:spcPts val="0"/>
              </a:spcBef>
              <a:buNone/>
              <a:defRPr sz="900">
                <a:solidFill>
                  <a:srgbClr val="888888"/>
                </a:solidFill>
                <a:latin typeface="Arial"/>
                <a:ea typeface="Arial"/>
                <a:cs typeface="Arial"/>
                <a:sym typeface="Arial"/>
              </a:defRPr>
            </a:lvl7pPr>
            <a:lvl8pPr indent="0" lvl="7" marL="0" algn="r">
              <a:spcBef>
                <a:spcPts val="0"/>
              </a:spcBef>
              <a:buNone/>
              <a:defRPr sz="900">
                <a:solidFill>
                  <a:srgbClr val="888888"/>
                </a:solidFill>
                <a:latin typeface="Arial"/>
                <a:ea typeface="Arial"/>
                <a:cs typeface="Arial"/>
                <a:sym typeface="Arial"/>
              </a:defRPr>
            </a:lvl8pPr>
            <a:lvl9pPr indent="0" lvl="8" marL="0" algn="r">
              <a:spcBef>
                <a:spcPts val="0"/>
              </a:spcBef>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Zwei Inhalte" type="twoObj">
  <p:cSld name="TWO_OBJECTS">
    <p:spTree>
      <p:nvGrpSpPr>
        <p:cNvPr id="40" name="Shape 40"/>
        <p:cNvGrpSpPr/>
        <p:nvPr/>
      </p:nvGrpSpPr>
      <p:grpSpPr>
        <a:xfrm>
          <a:off x="0" y="0"/>
          <a:ext cx="0" cy="0"/>
          <a:chOff x="0" y="0"/>
          <a:chExt cx="0" cy="0"/>
        </a:xfrm>
      </p:grpSpPr>
      <p:sp>
        <p:nvSpPr>
          <p:cNvPr id="41" name="Google Shape;41;p131"/>
          <p:cNvSpPr txBox="1"/>
          <p:nvPr>
            <p:ph type="title"/>
          </p:nvPr>
        </p:nvSpPr>
        <p:spPr>
          <a:xfrm>
            <a:off x="628650" y="365126"/>
            <a:ext cx="7886700" cy="98954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0066"/>
              </a:buClr>
              <a:buSzPts val="3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31"/>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rgbClr val="3A3838"/>
              </a:buClr>
              <a:buSzPts val="2100"/>
              <a:buChar char="•"/>
              <a:defRPr>
                <a:latin typeface="Arial"/>
                <a:ea typeface="Arial"/>
                <a:cs typeface="Arial"/>
                <a:sym typeface="Arial"/>
              </a:defRPr>
            </a:lvl1pPr>
            <a:lvl2pPr indent="-342900" lvl="1" marL="914400" algn="l">
              <a:lnSpc>
                <a:spcPct val="90000"/>
              </a:lnSpc>
              <a:spcBef>
                <a:spcPts val="375"/>
              </a:spcBef>
              <a:spcAft>
                <a:spcPts val="0"/>
              </a:spcAft>
              <a:buClr>
                <a:srgbClr val="FF6600"/>
              </a:buClr>
              <a:buSzPts val="1800"/>
              <a:buChar char="•"/>
              <a:defRPr>
                <a:latin typeface="Arial"/>
                <a:ea typeface="Arial"/>
                <a:cs typeface="Arial"/>
                <a:sym typeface="Arial"/>
              </a:defRPr>
            </a:lvl2pPr>
            <a:lvl3pPr indent="-323850" lvl="2" marL="1371600" algn="l">
              <a:lnSpc>
                <a:spcPct val="90000"/>
              </a:lnSpc>
              <a:spcBef>
                <a:spcPts val="375"/>
              </a:spcBef>
              <a:spcAft>
                <a:spcPts val="0"/>
              </a:spcAft>
              <a:buClr>
                <a:srgbClr val="5F5F5F"/>
              </a:buClr>
              <a:buSzPts val="1500"/>
              <a:buChar char="•"/>
              <a:defRPr>
                <a:latin typeface="Arial"/>
                <a:ea typeface="Arial"/>
                <a:cs typeface="Arial"/>
                <a:sym typeface="Arial"/>
              </a:defRPr>
            </a:lvl3pPr>
            <a:lvl4pPr indent="-314325" lvl="3" marL="1828800" algn="l">
              <a:lnSpc>
                <a:spcPct val="90000"/>
              </a:lnSpc>
              <a:spcBef>
                <a:spcPts val="375"/>
              </a:spcBef>
              <a:spcAft>
                <a:spcPts val="0"/>
              </a:spcAft>
              <a:buClr>
                <a:srgbClr val="5F5F5F"/>
              </a:buClr>
              <a:buSzPts val="1350"/>
              <a:buChar char="•"/>
              <a:defRPr>
                <a:latin typeface="Arial"/>
                <a:ea typeface="Arial"/>
                <a:cs typeface="Arial"/>
                <a:sym typeface="Arial"/>
              </a:defRPr>
            </a:lvl4pPr>
            <a:lvl5pPr indent="-314325" lvl="4" marL="2286000" algn="l">
              <a:lnSpc>
                <a:spcPct val="90000"/>
              </a:lnSpc>
              <a:spcBef>
                <a:spcPts val="375"/>
              </a:spcBef>
              <a:spcAft>
                <a:spcPts val="0"/>
              </a:spcAft>
              <a:buClr>
                <a:srgbClr val="5F5F5F"/>
              </a:buClr>
              <a:buSzPts val="1350"/>
              <a:buChar char="•"/>
              <a:defRPr>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3" name="Google Shape;43;p131"/>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rgbClr val="3A3838"/>
              </a:buClr>
              <a:buSzPts val="2100"/>
              <a:buChar char="•"/>
              <a:defRPr>
                <a:latin typeface="Arial"/>
                <a:ea typeface="Arial"/>
                <a:cs typeface="Arial"/>
                <a:sym typeface="Arial"/>
              </a:defRPr>
            </a:lvl1pPr>
            <a:lvl2pPr indent="-342900" lvl="1" marL="914400" algn="l">
              <a:lnSpc>
                <a:spcPct val="90000"/>
              </a:lnSpc>
              <a:spcBef>
                <a:spcPts val="375"/>
              </a:spcBef>
              <a:spcAft>
                <a:spcPts val="0"/>
              </a:spcAft>
              <a:buClr>
                <a:srgbClr val="FF6600"/>
              </a:buClr>
              <a:buSzPts val="1800"/>
              <a:buChar char="•"/>
              <a:defRPr>
                <a:latin typeface="Arial"/>
                <a:ea typeface="Arial"/>
                <a:cs typeface="Arial"/>
                <a:sym typeface="Arial"/>
              </a:defRPr>
            </a:lvl2pPr>
            <a:lvl3pPr indent="-323850" lvl="2" marL="1371600" algn="l">
              <a:lnSpc>
                <a:spcPct val="90000"/>
              </a:lnSpc>
              <a:spcBef>
                <a:spcPts val="375"/>
              </a:spcBef>
              <a:spcAft>
                <a:spcPts val="0"/>
              </a:spcAft>
              <a:buClr>
                <a:srgbClr val="5F5F5F"/>
              </a:buClr>
              <a:buSzPts val="1500"/>
              <a:buChar char="•"/>
              <a:defRPr>
                <a:latin typeface="Arial"/>
                <a:ea typeface="Arial"/>
                <a:cs typeface="Arial"/>
                <a:sym typeface="Arial"/>
              </a:defRPr>
            </a:lvl3pPr>
            <a:lvl4pPr indent="-314325" lvl="3" marL="1828800" algn="l">
              <a:lnSpc>
                <a:spcPct val="90000"/>
              </a:lnSpc>
              <a:spcBef>
                <a:spcPts val="375"/>
              </a:spcBef>
              <a:spcAft>
                <a:spcPts val="0"/>
              </a:spcAft>
              <a:buClr>
                <a:srgbClr val="5F5F5F"/>
              </a:buClr>
              <a:buSzPts val="1350"/>
              <a:buChar char="•"/>
              <a:defRPr>
                <a:latin typeface="Arial"/>
                <a:ea typeface="Arial"/>
                <a:cs typeface="Arial"/>
                <a:sym typeface="Arial"/>
              </a:defRPr>
            </a:lvl4pPr>
            <a:lvl5pPr indent="-314325" lvl="4" marL="2286000" algn="l">
              <a:lnSpc>
                <a:spcPct val="90000"/>
              </a:lnSpc>
              <a:spcBef>
                <a:spcPts val="375"/>
              </a:spcBef>
              <a:spcAft>
                <a:spcPts val="0"/>
              </a:spcAft>
              <a:buClr>
                <a:srgbClr val="5F5F5F"/>
              </a:buClr>
              <a:buSzPts val="1350"/>
              <a:buChar char="•"/>
              <a:defRPr>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 name="Google Shape;44;p13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13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13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900">
                <a:solidFill>
                  <a:srgbClr val="888888"/>
                </a:solidFill>
                <a:latin typeface="Arial"/>
                <a:ea typeface="Arial"/>
                <a:cs typeface="Arial"/>
                <a:sym typeface="Arial"/>
              </a:defRPr>
            </a:lvl1pPr>
            <a:lvl2pPr indent="0" lvl="1" marL="0" algn="r">
              <a:spcBef>
                <a:spcPts val="0"/>
              </a:spcBef>
              <a:buNone/>
              <a:defRPr sz="900">
                <a:solidFill>
                  <a:srgbClr val="888888"/>
                </a:solidFill>
                <a:latin typeface="Arial"/>
                <a:ea typeface="Arial"/>
                <a:cs typeface="Arial"/>
                <a:sym typeface="Arial"/>
              </a:defRPr>
            </a:lvl2pPr>
            <a:lvl3pPr indent="0" lvl="2" marL="0" algn="r">
              <a:spcBef>
                <a:spcPts val="0"/>
              </a:spcBef>
              <a:buNone/>
              <a:defRPr sz="900">
                <a:solidFill>
                  <a:srgbClr val="888888"/>
                </a:solidFill>
                <a:latin typeface="Arial"/>
                <a:ea typeface="Arial"/>
                <a:cs typeface="Arial"/>
                <a:sym typeface="Arial"/>
              </a:defRPr>
            </a:lvl3pPr>
            <a:lvl4pPr indent="0" lvl="3" marL="0" algn="r">
              <a:spcBef>
                <a:spcPts val="0"/>
              </a:spcBef>
              <a:buNone/>
              <a:defRPr sz="900">
                <a:solidFill>
                  <a:srgbClr val="888888"/>
                </a:solidFill>
                <a:latin typeface="Arial"/>
                <a:ea typeface="Arial"/>
                <a:cs typeface="Arial"/>
                <a:sym typeface="Arial"/>
              </a:defRPr>
            </a:lvl4pPr>
            <a:lvl5pPr indent="0" lvl="4" marL="0" algn="r">
              <a:spcBef>
                <a:spcPts val="0"/>
              </a:spcBef>
              <a:buNone/>
              <a:defRPr sz="900">
                <a:solidFill>
                  <a:srgbClr val="888888"/>
                </a:solidFill>
                <a:latin typeface="Arial"/>
                <a:ea typeface="Arial"/>
                <a:cs typeface="Arial"/>
                <a:sym typeface="Arial"/>
              </a:defRPr>
            </a:lvl5pPr>
            <a:lvl6pPr indent="0" lvl="5" marL="0" algn="r">
              <a:spcBef>
                <a:spcPts val="0"/>
              </a:spcBef>
              <a:buNone/>
              <a:defRPr sz="900">
                <a:solidFill>
                  <a:srgbClr val="888888"/>
                </a:solidFill>
                <a:latin typeface="Arial"/>
                <a:ea typeface="Arial"/>
                <a:cs typeface="Arial"/>
                <a:sym typeface="Arial"/>
              </a:defRPr>
            </a:lvl6pPr>
            <a:lvl7pPr indent="0" lvl="6" marL="0" algn="r">
              <a:spcBef>
                <a:spcPts val="0"/>
              </a:spcBef>
              <a:buNone/>
              <a:defRPr sz="900">
                <a:solidFill>
                  <a:srgbClr val="888888"/>
                </a:solidFill>
                <a:latin typeface="Arial"/>
                <a:ea typeface="Arial"/>
                <a:cs typeface="Arial"/>
                <a:sym typeface="Arial"/>
              </a:defRPr>
            </a:lvl7pPr>
            <a:lvl8pPr indent="0" lvl="7" marL="0" algn="r">
              <a:spcBef>
                <a:spcPts val="0"/>
              </a:spcBef>
              <a:buNone/>
              <a:defRPr sz="900">
                <a:solidFill>
                  <a:srgbClr val="888888"/>
                </a:solidFill>
                <a:latin typeface="Arial"/>
                <a:ea typeface="Arial"/>
                <a:cs typeface="Arial"/>
                <a:sym typeface="Arial"/>
              </a:defRPr>
            </a:lvl8pPr>
            <a:lvl9pPr indent="0" lvl="8" marL="0" algn="r">
              <a:spcBef>
                <a:spcPts val="0"/>
              </a:spcBef>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gleich" type="twoTxTwoObj">
  <p:cSld name="TWO_OBJECTS_WITH_TEXT">
    <p:spTree>
      <p:nvGrpSpPr>
        <p:cNvPr id="47" name="Shape 47"/>
        <p:cNvGrpSpPr/>
        <p:nvPr/>
      </p:nvGrpSpPr>
      <p:grpSpPr>
        <a:xfrm>
          <a:off x="0" y="0"/>
          <a:ext cx="0" cy="0"/>
          <a:chOff x="0" y="0"/>
          <a:chExt cx="0" cy="0"/>
        </a:xfrm>
      </p:grpSpPr>
      <p:sp>
        <p:nvSpPr>
          <p:cNvPr id="48" name="Google Shape;48;p132"/>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0066"/>
              </a:buClr>
              <a:buSzPts val="3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132"/>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rgbClr val="3A3838"/>
              </a:buClr>
              <a:buSzPts val="1800"/>
              <a:buNone/>
              <a:defRPr b="1" sz="1800">
                <a:latin typeface="Arial"/>
                <a:ea typeface="Arial"/>
                <a:cs typeface="Arial"/>
                <a:sym typeface="Arial"/>
              </a:defRPr>
            </a:lvl1pPr>
            <a:lvl2pPr indent="-228600" lvl="1" marL="914400" algn="l">
              <a:lnSpc>
                <a:spcPct val="90000"/>
              </a:lnSpc>
              <a:spcBef>
                <a:spcPts val="375"/>
              </a:spcBef>
              <a:spcAft>
                <a:spcPts val="0"/>
              </a:spcAft>
              <a:buClr>
                <a:srgbClr val="FF6600"/>
              </a:buClr>
              <a:buSzPts val="1500"/>
              <a:buNone/>
              <a:defRPr b="1" sz="1500"/>
            </a:lvl2pPr>
            <a:lvl3pPr indent="-228600" lvl="2" marL="1371600" algn="l">
              <a:lnSpc>
                <a:spcPct val="90000"/>
              </a:lnSpc>
              <a:spcBef>
                <a:spcPts val="375"/>
              </a:spcBef>
              <a:spcAft>
                <a:spcPts val="0"/>
              </a:spcAft>
              <a:buClr>
                <a:srgbClr val="5F5F5F"/>
              </a:buClr>
              <a:buSzPts val="1350"/>
              <a:buNone/>
              <a:defRPr b="1" sz="1350"/>
            </a:lvl3pPr>
            <a:lvl4pPr indent="-228600" lvl="3" marL="1828800" algn="l">
              <a:lnSpc>
                <a:spcPct val="90000"/>
              </a:lnSpc>
              <a:spcBef>
                <a:spcPts val="375"/>
              </a:spcBef>
              <a:spcAft>
                <a:spcPts val="0"/>
              </a:spcAft>
              <a:buClr>
                <a:srgbClr val="5F5F5F"/>
              </a:buClr>
              <a:buSzPts val="1200"/>
              <a:buNone/>
              <a:defRPr b="1" sz="1200"/>
            </a:lvl4pPr>
            <a:lvl5pPr indent="-228600" lvl="4" marL="2286000" algn="l">
              <a:lnSpc>
                <a:spcPct val="90000"/>
              </a:lnSpc>
              <a:spcBef>
                <a:spcPts val="375"/>
              </a:spcBef>
              <a:spcAft>
                <a:spcPts val="0"/>
              </a:spcAft>
              <a:buClr>
                <a:srgbClr val="5F5F5F"/>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50" name="Google Shape;50;p132"/>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rgbClr val="3A3838"/>
              </a:buClr>
              <a:buSzPts val="2100"/>
              <a:buChar char="•"/>
              <a:defRPr>
                <a:latin typeface="Arial"/>
                <a:ea typeface="Arial"/>
                <a:cs typeface="Arial"/>
                <a:sym typeface="Arial"/>
              </a:defRPr>
            </a:lvl1pPr>
            <a:lvl2pPr indent="-342900" lvl="1" marL="914400" algn="l">
              <a:lnSpc>
                <a:spcPct val="90000"/>
              </a:lnSpc>
              <a:spcBef>
                <a:spcPts val="375"/>
              </a:spcBef>
              <a:spcAft>
                <a:spcPts val="0"/>
              </a:spcAft>
              <a:buClr>
                <a:srgbClr val="FF6600"/>
              </a:buClr>
              <a:buSzPts val="1800"/>
              <a:buChar char="•"/>
              <a:defRPr>
                <a:latin typeface="Arial"/>
                <a:ea typeface="Arial"/>
                <a:cs typeface="Arial"/>
                <a:sym typeface="Arial"/>
              </a:defRPr>
            </a:lvl2pPr>
            <a:lvl3pPr indent="-323850" lvl="2" marL="1371600" algn="l">
              <a:lnSpc>
                <a:spcPct val="90000"/>
              </a:lnSpc>
              <a:spcBef>
                <a:spcPts val="375"/>
              </a:spcBef>
              <a:spcAft>
                <a:spcPts val="0"/>
              </a:spcAft>
              <a:buClr>
                <a:srgbClr val="5F5F5F"/>
              </a:buClr>
              <a:buSzPts val="1500"/>
              <a:buChar char="•"/>
              <a:defRPr>
                <a:latin typeface="Arial"/>
                <a:ea typeface="Arial"/>
                <a:cs typeface="Arial"/>
                <a:sym typeface="Arial"/>
              </a:defRPr>
            </a:lvl3pPr>
            <a:lvl4pPr indent="-314325" lvl="3" marL="1828800" algn="l">
              <a:lnSpc>
                <a:spcPct val="90000"/>
              </a:lnSpc>
              <a:spcBef>
                <a:spcPts val="375"/>
              </a:spcBef>
              <a:spcAft>
                <a:spcPts val="0"/>
              </a:spcAft>
              <a:buClr>
                <a:srgbClr val="5F5F5F"/>
              </a:buClr>
              <a:buSzPts val="1350"/>
              <a:buChar char="•"/>
              <a:defRPr>
                <a:latin typeface="Arial"/>
                <a:ea typeface="Arial"/>
                <a:cs typeface="Arial"/>
                <a:sym typeface="Arial"/>
              </a:defRPr>
            </a:lvl4pPr>
            <a:lvl5pPr indent="-314325" lvl="4" marL="2286000" algn="l">
              <a:lnSpc>
                <a:spcPct val="90000"/>
              </a:lnSpc>
              <a:spcBef>
                <a:spcPts val="375"/>
              </a:spcBef>
              <a:spcAft>
                <a:spcPts val="0"/>
              </a:spcAft>
              <a:buClr>
                <a:srgbClr val="5F5F5F"/>
              </a:buClr>
              <a:buSzPts val="1350"/>
              <a:buChar char="•"/>
              <a:defRPr>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1" name="Google Shape;51;p132"/>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rgbClr val="3A3838"/>
              </a:buClr>
              <a:buSzPts val="1800"/>
              <a:buNone/>
              <a:defRPr b="1" sz="1800">
                <a:latin typeface="Arial"/>
                <a:ea typeface="Arial"/>
                <a:cs typeface="Arial"/>
                <a:sym typeface="Arial"/>
              </a:defRPr>
            </a:lvl1pPr>
            <a:lvl2pPr indent="-228600" lvl="1" marL="914400" algn="l">
              <a:lnSpc>
                <a:spcPct val="90000"/>
              </a:lnSpc>
              <a:spcBef>
                <a:spcPts val="375"/>
              </a:spcBef>
              <a:spcAft>
                <a:spcPts val="0"/>
              </a:spcAft>
              <a:buClr>
                <a:srgbClr val="FF6600"/>
              </a:buClr>
              <a:buSzPts val="1500"/>
              <a:buNone/>
              <a:defRPr b="1" sz="1500"/>
            </a:lvl2pPr>
            <a:lvl3pPr indent="-228600" lvl="2" marL="1371600" algn="l">
              <a:lnSpc>
                <a:spcPct val="90000"/>
              </a:lnSpc>
              <a:spcBef>
                <a:spcPts val="375"/>
              </a:spcBef>
              <a:spcAft>
                <a:spcPts val="0"/>
              </a:spcAft>
              <a:buClr>
                <a:srgbClr val="5F5F5F"/>
              </a:buClr>
              <a:buSzPts val="1350"/>
              <a:buNone/>
              <a:defRPr b="1" sz="1350"/>
            </a:lvl3pPr>
            <a:lvl4pPr indent="-228600" lvl="3" marL="1828800" algn="l">
              <a:lnSpc>
                <a:spcPct val="90000"/>
              </a:lnSpc>
              <a:spcBef>
                <a:spcPts val="375"/>
              </a:spcBef>
              <a:spcAft>
                <a:spcPts val="0"/>
              </a:spcAft>
              <a:buClr>
                <a:srgbClr val="5F5F5F"/>
              </a:buClr>
              <a:buSzPts val="1200"/>
              <a:buNone/>
              <a:defRPr b="1" sz="1200"/>
            </a:lvl4pPr>
            <a:lvl5pPr indent="-228600" lvl="4" marL="2286000" algn="l">
              <a:lnSpc>
                <a:spcPct val="90000"/>
              </a:lnSpc>
              <a:spcBef>
                <a:spcPts val="375"/>
              </a:spcBef>
              <a:spcAft>
                <a:spcPts val="0"/>
              </a:spcAft>
              <a:buClr>
                <a:srgbClr val="5F5F5F"/>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52" name="Google Shape;52;p132"/>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rgbClr val="3A3838"/>
              </a:buClr>
              <a:buSzPts val="2100"/>
              <a:buChar char="•"/>
              <a:defRPr>
                <a:latin typeface="Arial"/>
                <a:ea typeface="Arial"/>
                <a:cs typeface="Arial"/>
                <a:sym typeface="Arial"/>
              </a:defRPr>
            </a:lvl1pPr>
            <a:lvl2pPr indent="-342900" lvl="1" marL="914400" algn="l">
              <a:lnSpc>
                <a:spcPct val="90000"/>
              </a:lnSpc>
              <a:spcBef>
                <a:spcPts val="375"/>
              </a:spcBef>
              <a:spcAft>
                <a:spcPts val="0"/>
              </a:spcAft>
              <a:buClr>
                <a:srgbClr val="FF6600"/>
              </a:buClr>
              <a:buSzPts val="1800"/>
              <a:buChar char="•"/>
              <a:defRPr>
                <a:latin typeface="Arial"/>
                <a:ea typeface="Arial"/>
                <a:cs typeface="Arial"/>
                <a:sym typeface="Arial"/>
              </a:defRPr>
            </a:lvl2pPr>
            <a:lvl3pPr indent="-323850" lvl="2" marL="1371600" algn="l">
              <a:lnSpc>
                <a:spcPct val="90000"/>
              </a:lnSpc>
              <a:spcBef>
                <a:spcPts val="375"/>
              </a:spcBef>
              <a:spcAft>
                <a:spcPts val="0"/>
              </a:spcAft>
              <a:buClr>
                <a:srgbClr val="5F5F5F"/>
              </a:buClr>
              <a:buSzPts val="1500"/>
              <a:buChar char="•"/>
              <a:defRPr>
                <a:latin typeface="Arial"/>
                <a:ea typeface="Arial"/>
                <a:cs typeface="Arial"/>
                <a:sym typeface="Arial"/>
              </a:defRPr>
            </a:lvl3pPr>
            <a:lvl4pPr indent="-314325" lvl="3" marL="1828800" algn="l">
              <a:lnSpc>
                <a:spcPct val="90000"/>
              </a:lnSpc>
              <a:spcBef>
                <a:spcPts val="375"/>
              </a:spcBef>
              <a:spcAft>
                <a:spcPts val="0"/>
              </a:spcAft>
              <a:buClr>
                <a:srgbClr val="5F5F5F"/>
              </a:buClr>
              <a:buSzPts val="1350"/>
              <a:buChar char="•"/>
              <a:defRPr>
                <a:latin typeface="Arial"/>
                <a:ea typeface="Arial"/>
                <a:cs typeface="Arial"/>
                <a:sym typeface="Arial"/>
              </a:defRPr>
            </a:lvl4pPr>
            <a:lvl5pPr indent="-314325" lvl="4" marL="2286000" algn="l">
              <a:lnSpc>
                <a:spcPct val="90000"/>
              </a:lnSpc>
              <a:spcBef>
                <a:spcPts val="375"/>
              </a:spcBef>
              <a:spcAft>
                <a:spcPts val="0"/>
              </a:spcAft>
              <a:buClr>
                <a:srgbClr val="5F5F5F"/>
              </a:buClr>
              <a:buSzPts val="1350"/>
              <a:buChar char="•"/>
              <a:defRPr>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3" name="Google Shape;53;p13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3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3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900">
                <a:solidFill>
                  <a:srgbClr val="888888"/>
                </a:solidFill>
                <a:latin typeface="Arial"/>
                <a:ea typeface="Arial"/>
                <a:cs typeface="Arial"/>
                <a:sym typeface="Arial"/>
              </a:defRPr>
            </a:lvl1pPr>
            <a:lvl2pPr indent="0" lvl="1" marL="0" algn="r">
              <a:spcBef>
                <a:spcPts val="0"/>
              </a:spcBef>
              <a:buNone/>
              <a:defRPr sz="900">
                <a:solidFill>
                  <a:srgbClr val="888888"/>
                </a:solidFill>
                <a:latin typeface="Arial"/>
                <a:ea typeface="Arial"/>
                <a:cs typeface="Arial"/>
                <a:sym typeface="Arial"/>
              </a:defRPr>
            </a:lvl2pPr>
            <a:lvl3pPr indent="0" lvl="2" marL="0" algn="r">
              <a:spcBef>
                <a:spcPts val="0"/>
              </a:spcBef>
              <a:buNone/>
              <a:defRPr sz="900">
                <a:solidFill>
                  <a:srgbClr val="888888"/>
                </a:solidFill>
                <a:latin typeface="Arial"/>
                <a:ea typeface="Arial"/>
                <a:cs typeface="Arial"/>
                <a:sym typeface="Arial"/>
              </a:defRPr>
            </a:lvl3pPr>
            <a:lvl4pPr indent="0" lvl="3" marL="0" algn="r">
              <a:spcBef>
                <a:spcPts val="0"/>
              </a:spcBef>
              <a:buNone/>
              <a:defRPr sz="900">
                <a:solidFill>
                  <a:srgbClr val="888888"/>
                </a:solidFill>
                <a:latin typeface="Arial"/>
                <a:ea typeface="Arial"/>
                <a:cs typeface="Arial"/>
                <a:sym typeface="Arial"/>
              </a:defRPr>
            </a:lvl4pPr>
            <a:lvl5pPr indent="0" lvl="4" marL="0" algn="r">
              <a:spcBef>
                <a:spcPts val="0"/>
              </a:spcBef>
              <a:buNone/>
              <a:defRPr sz="900">
                <a:solidFill>
                  <a:srgbClr val="888888"/>
                </a:solidFill>
                <a:latin typeface="Arial"/>
                <a:ea typeface="Arial"/>
                <a:cs typeface="Arial"/>
                <a:sym typeface="Arial"/>
              </a:defRPr>
            </a:lvl5pPr>
            <a:lvl6pPr indent="0" lvl="5" marL="0" algn="r">
              <a:spcBef>
                <a:spcPts val="0"/>
              </a:spcBef>
              <a:buNone/>
              <a:defRPr sz="900">
                <a:solidFill>
                  <a:srgbClr val="888888"/>
                </a:solidFill>
                <a:latin typeface="Arial"/>
                <a:ea typeface="Arial"/>
                <a:cs typeface="Arial"/>
                <a:sym typeface="Arial"/>
              </a:defRPr>
            </a:lvl6pPr>
            <a:lvl7pPr indent="0" lvl="6" marL="0" algn="r">
              <a:spcBef>
                <a:spcPts val="0"/>
              </a:spcBef>
              <a:buNone/>
              <a:defRPr sz="900">
                <a:solidFill>
                  <a:srgbClr val="888888"/>
                </a:solidFill>
                <a:latin typeface="Arial"/>
                <a:ea typeface="Arial"/>
                <a:cs typeface="Arial"/>
                <a:sym typeface="Arial"/>
              </a:defRPr>
            </a:lvl7pPr>
            <a:lvl8pPr indent="0" lvl="7" marL="0" algn="r">
              <a:spcBef>
                <a:spcPts val="0"/>
              </a:spcBef>
              <a:buNone/>
              <a:defRPr sz="900">
                <a:solidFill>
                  <a:srgbClr val="888888"/>
                </a:solidFill>
                <a:latin typeface="Arial"/>
                <a:ea typeface="Arial"/>
                <a:cs typeface="Arial"/>
                <a:sym typeface="Arial"/>
              </a:defRPr>
            </a:lvl8pPr>
            <a:lvl9pPr indent="0" lvl="8" marL="0" algn="r">
              <a:spcBef>
                <a:spcPts val="0"/>
              </a:spcBef>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25"/>
          <p:cNvSpPr txBox="1"/>
          <p:nvPr>
            <p:ph type="title"/>
          </p:nvPr>
        </p:nvSpPr>
        <p:spPr>
          <a:xfrm>
            <a:off x="628650" y="365126"/>
            <a:ext cx="7886700" cy="98954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FF0066"/>
              </a:buClr>
              <a:buSzPts val="3000"/>
              <a:buFont typeface="Roboto Light"/>
              <a:buNone/>
              <a:defRPr b="0" i="0" sz="3000" u="none" cap="none" strike="noStrike">
                <a:solidFill>
                  <a:srgbClr val="FF0066"/>
                </a:solidFill>
                <a:latin typeface="Roboto Light"/>
                <a:ea typeface="Roboto Light"/>
                <a:cs typeface="Roboto Light"/>
                <a:sym typeface="Roboto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25"/>
          <p:cNvSpPr txBox="1"/>
          <p:nvPr>
            <p:ph idx="1" type="body"/>
          </p:nvPr>
        </p:nvSpPr>
        <p:spPr>
          <a:xfrm>
            <a:off x="628650" y="1549401"/>
            <a:ext cx="7886700" cy="4627563"/>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rgbClr val="3A3838"/>
              </a:buClr>
              <a:buSzPts val="2100"/>
              <a:buFont typeface="Arial"/>
              <a:buChar char="•"/>
              <a:defRPr b="0" i="0" sz="2100" u="none" cap="none" strike="noStrike">
                <a:solidFill>
                  <a:srgbClr val="3A3838"/>
                </a:solidFill>
                <a:latin typeface="Roboto Light"/>
                <a:ea typeface="Roboto Light"/>
                <a:cs typeface="Roboto Light"/>
                <a:sym typeface="Roboto Light"/>
              </a:defRPr>
            </a:lvl1pPr>
            <a:lvl2pPr indent="-342900" lvl="1" marL="914400" marR="0" rtl="0" algn="l">
              <a:lnSpc>
                <a:spcPct val="90000"/>
              </a:lnSpc>
              <a:spcBef>
                <a:spcPts val="375"/>
              </a:spcBef>
              <a:spcAft>
                <a:spcPts val="0"/>
              </a:spcAft>
              <a:buClr>
                <a:srgbClr val="FF6600"/>
              </a:buClr>
              <a:buSzPts val="1800"/>
              <a:buFont typeface="Arial"/>
              <a:buChar char="•"/>
              <a:defRPr b="0" i="0" sz="1800" u="none" cap="none" strike="noStrike">
                <a:solidFill>
                  <a:srgbClr val="FF6600"/>
                </a:solidFill>
                <a:latin typeface="Roboto Light"/>
                <a:ea typeface="Roboto Light"/>
                <a:cs typeface="Roboto Light"/>
                <a:sym typeface="Roboto Light"/>
              </a:defRPr>
            </a:lvl2pPr>
            <a:lvl3pPr indent="-323850" lvl="2" marL="1371600" marR="0" rtl="0" algn="l">
              <a:lnSpc>
                <a:spcPct val="90000"/>
              </a:lnSpc>
              <a:spcBef>
                <a:spcPts val="375"/>
              </a:spcBef>
              <a:spcAft>
                <a:spcPts val="0"/>
              </a:spcAft>
              <a:buClr>
                <a:srgbClr val="5F5F5F"/>
              </a:buClr>
              <a:buSzPts val="1500"/>
              <a:buFont typeface="Arial"/>
              <a:buChar char="•"/>
              <a:defRPr b="0" i="0" sz="1500" u="none" cap="none" strike="noStrike">
                <a:solidFill>
                  <a:srgbClr val="5F5F5F"/>
                </a:solidFill>
                <a:latin typeface="Roboto Light"/>
                <a:ea typeface="Roboto Light"/>
                <a:cs typeface="Roboto Light"/>
                <a:sym typeface="Roboto Light"/>
              </a:defRPr>
            </a:lvl3pPr>
            <a:lvl4pPr indent="-314325" lvl="3" marL="1828800" marR="0" rtl="0" algn="l">
              <a:lnSpc>
                <a:spcPct val="90000"/>
              </a:lnSpc>
              <a:spcBef>
                <a:spcPts val="375"/>
              </a:spcBef>
              <a:spcAft>
                <a:spcPts val="0"/>
              </a:spcAft>
              <a:buClr>
                <a:srgbClr val="5F5F5F"/>
              </a:buClr>
              <a:buSzPts val="1350"/>
              <a:buFont typeface="Arial"/>
              <a:buChar char="•"/>
              <a:defRPr b="0" i="0" sz="1350" u="none" cap="none" strike="noStrike">
                <a:solidFill>
                  <a:srgbClr val="5F5F5F"/>
                </a:solidFill>
                <a:latin typeface="Roboto Light"/>
                <a:ea typeface="Roboto Light"/>
                <a:cs typeface="Roboto Light"/>
                <a:sym typeface="Roboto Light"/>
              </a:defRPr>
            </a:lvl4pPr>
            <a:lvl5pPr indent="-314325" lvl="4" marL="2286000" marR="0" rtl="0" algn="l">
              <a:lnSpc>
                <a:spcPct val="90000"/>
              </a:lnSpc>
              <a:spcBef>
                <a:spcPts val="375"/>
              </a:spcBef>
              <a:spcAft>
                <a:spcPts val="0"/>
              </a:spcAft>
              <a:buClr>
                <a:srgbClr val="5F5F5F"/>
              </a:buClr>
              <a:buSzPts val="1350"/>
              <a:buFont typeface="Arial"/>
              <a:buChar char="•"/>
              <a:defRPr b="0" i="0" sz="1350" u="none" cap="none" strike="noStrike">
                <a:solidFill>
                  <a:srgbClr val="5F5F5F"/>
                </a:solidFill>
                <a:latin typeface="Roboto Light"/>
                <a:ea typeface="Roboto Light"/>
                <a:cs typeface="Roboto Light"/>
                <a:sym typeface="Roboto Ligh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 name="Google Shape;12;p12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2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2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hyperlink" Target="https://osf.io/preprints/metaarxiv/3hb6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0.png"/><Relationship Id="rId4" Type="http://schemas.openxmlformats.org/officeDocument/2006/relationships/hyperlink" Target="http://www.nejm.org/" TargetMode="External"/><Relationship Id="rId5" Type="http://schemas.openxmlformats.org/officeDocument/2006/relationships/hyperlink" Target="http://jama.jamanetwork.com/journal.aspx" TargetMode="External"/><Relationship Id="rId6" Type="http://schemas.openxmlformats.org/officeDocument/2006/relationships/hyperlink" Target="http://www.thelancet.com/" TargetMode="External"/><Relationship Id="rId7" Type="http://schemas.openxmlformats.org/officeDocument/2006/relationships/hyperlink" Target="http://annals.org/" TargetMode="External"/><Relationship Id="rId8" Type="http://schemas.openxmlformats.org/officeDocument/2006/relationships/hyperlink" Target="http://www.bmj.com/theBMJ"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7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gif"/><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8.png"/><Relationship Id="rId8"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7.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0.png"/><Relationship Id="rId4" Type="http://schemas.openxmlformats.org/officeDocument/2006/relationships/image" Target="../media/image17.png"/><Relationship Id="rId5" Type="http://schemas.openxmlformats.org/officeDocument/2006/relationships/image" Target="../media/image73.png"/><Relationship Id="rId6"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4.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6.png"/><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8.png"/><Relationship Id="rId4" Type="http://schemas.openxmlformats.org/officeDocument/2006/relationships/image" Target="../media/image54.png"/><Relationship Id="rId5" Type="http://schemas.openxmlformats.org/officeDocument/2006/relationships/image" Target="../media/image49.png"/><Relationship Id="rId6" Type="http://schemas.openxmlformats.org/officeDocument/2006/relationships/image" Target="../media/image5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hyperlink" Target="https://link.springer.com/article/10.3758/s13428-015-0664-2" TargetMode="External"/><Relationship Id="rId4" Type="http://schemas.openxmlformats.org/officeDocument/2006/relationships/image" Target="../media/image52.png"/><Relationship Id="rId5" Type="http://schemas.openxmlformats.org/officeDocument/2006/relationships/hyperlink" Target="http://statcheck.io/" TargetMode="External"/><Relationship Id="rId6" Type="http://schemas.openxmlformats.org/officeDocument/2006/relationships/image" Target="../media/image5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hyperlink" Target="http://www.sherpa.ac.uk/romeo/index.php" TargetMode="External"/><Relationship Id="rId4" Type="http://schemas.openxmlformats.org/officeDocument/2006/relationships/image" Target="../media/image5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hyperlink" Target="https://psyarxiv.com/" TargetMode="External"/><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hyperlink" Target="http://arxiv.org/" TargetMode="External"/><Relationship Id="rId4" Type="http://schemas.openxmlformats.org/officeDocument/2006/relationships/hyperlink" Target="http://biorxiv.org/" TargetMode="External"/><Relationship Id="rId9" Type="http://schemas.openxmlformats.org/officeDocument/2006/relationships/hyperlink" Target="http://figshare.com/" TargetMode="External"/><Relationship Id="rId5" Type="http://schemas.openxmlformats.org/officeDocument/2006/relationships/hyperlink" Target="http://cds.cern.ch/" TargetMode="External"/><Relationship Id="rId6" Type="http://schemas.openxmlformats.org/officeDocument/2006/relationships/hyperlink" Target="http://cogprints.org/" TargetMode="External"/><Relationship Id="rId7" Type="http://schemas.openxmlformats.org/officeDocument/2006/relationships/hyperlink" Target="http://econstor.eu/" TargetMode="External"/><Relationship Id="rId8" Type="http://schemas.openxmlformats.org/officeDocument/2006/relationships/hyperlink" Target="http://eprints.rclis.org/" TargetMode="External"/><Relationship Id="rId11" Type="http://schemas.openxmlformats.org/officeDocument/2006/relationships/hyperlink" Target="http://osf.io/" TargetMode="External"/><Relationship Id="rId10" Type="http://schemas.openxmlformats.org/officeDocument/2006/relationships/hyperlink" Target="http://mpra.ub.uni-muenchen.de/" TargetMode="External"/><Relationship Id="rId13" Type="http://schemas.openxmlformats.org/officeDocument/2006/relationships/hyperlink" Target="http://philsci-archive.pitt.edu/" TargetMode="External"/><Relationship Id="rId12" Type="http://schemas.openxmlformats.org/officeDocument/2006/relationships/hyperlink" Target="http://peerj.com/archives-preprints" TargetMode="External"/><Relationship Id="rId15" Type="http://schemas.openxmlformats.org/officeDocument/2006/relationships/hyperlink" Target="http://ssrn.com/" TargetMode="External"/><Relationship Id="rId14" Type="http://schemas.openxmlformats.org/officeDocument/2006/relationships/hyperlink" Target="http://www.sjscience.org/" TargetMode="External"/><Relationship Id="rId17" Type="http://schemas.openxmlformats.org/officeDocument/2006/relationships/hyperlink" Target="http://zenodo.org/" TargetMode="External"/><Relationship Id="rId16" Type="http://schemas.openxmlformats.org/officeDocument/2006/relationships/hyperlink" Target="http://thewinnower.com/"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6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68.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6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70.png"/><Relationship Id="rId4" Type="http://schemas.openxmlformats.org/officeDocument/2006/relationships/image" Target="../media/image63.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7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7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7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hyperlink" Target="https://osf.io/preprints/metaarxiv/3hb6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Google Shape;61;p1"/>
          <p:cNvSpPr txBox="1"/>
          <p:nvPr>
            <p:ph type="ctrTitle"/>
          </p:nvPr>
        </p:nvSpPr>
        <p:spPr>
          <a:xfrm>
            <a:off x="1569507" y="2134008"/>
            <a:ext cx="8002755" cy="1790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0066"/>
              </a:buClr>
              <a:buSzPts val="4050"/>
              <a:buFont typeface="Arial"/>
              <a:buNone/>
            </a:pPr>
            <a:r>
              <a:rPr b="1" lang="de-DE" sz="4050"/>
              <a:t>Advancing </a:t>
            </a:r>
            <a:endParaRPr b="1" sz="4050"/>
          </a:p>
          <a:p>
            <a:pPr indent="0" lvl="0" marL="0" rtl="0" algn="l">
              <a:lnSpc>
                <a:spcPct val="90000"/>
              </a:lnSpc>
              <a:spcBef>
                <a:spcPts val="0"/>
              </a:spcBef>
              <a:spcAft>
                <a:spcPts val="0"/>
              </a:spcAft>
              <a:buClr>
                <a:srgbClr val="FF0066"/>
              </a:buClr>
              <a:buSzPts val="4050"/>
              <a:buFont typeface="Arial"/>
              <a:buNone/>
            </a:pPr>
            <a:r>
              <a:rPr b="1" lang="de-DE" sz="4050"/>
              <a:t>Openness and Transparency</a:t>
            </a:r>
            <a:endParaRPr b="1" sz="4050"/>
          </a:p>
          <a:p>
            <a:pPr indent="0" lvl="0" marL="0" rtl="0" algn="l">
              <a:lnSpc>
                <a:spcPct val="90000"/>
              </a:lnSpc>
              <a:spcBef>
                <a:spcPts val="0"/>
              </a:spcBef>
              <a:spcAft>
                <a:spcPts val="0"/>
              </a:spcAft>
              <a:buClr>
                <a:srgbClr val="FF0066"/>
              </a:buClr>
              <a:buSzPts val="4050"/>
              <a:buFont typeface="Arial"/>
              <a:buNone/>
            </a:pPr>
            <a:r>
              <a:rPr b="1" lang="de-DE" sz="4050"/>
              <a:t>in Scientific Contributions</a:t>
            </a:r>
            <a:endParaRPr b="1" sz="4050"/>
          </a:p>
        </p:txBody>
      </p:sp>
      <p:sp>
        <p:nvSpPr>
          <p:cNvPr id="62" name="Google Shape;62;p1"/>
          <p:cNvSpPr txBox="1"/>
          <p:nvPr>
            <p:ph idx="1" type="subTitle"/>
          </p:nvPr>
        </p:nvSpPr>
        <p:spPr>
          <a:xfrm>
            <a:off x="1558926" y="4049925"/>
            <a:ext cx="7623174" cy="23803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A3838"/>
              </a:buClr>
              <a:buSzPts val="1800"/>
              <a:buNone/>
            </a:pPr>
            <a:r>
              <a:rPr lang="de-DE"/>
              <a:t>Rima-Maria Rahal</a:t>
            </a:r>
            <a:r>
              <a:rPr baseline="30000" lang="de-DE"/>
              <a:t>1,2</a:t>
            </a:r>
            <a:r>
              <a:rPr lang="de-DE"/>
              <a:t> &amp; Susann Fiedler</a:t>
            </a:r>
            <a:r>
              <a:rPr baseline="30000" lang="de-DE"/>
              <a:t>2,3</a:t>
            </a:r>
            <a:r>
              <a:rPr lang="de-DE"/>
              <a:t>     </a:t>
            </a:r>
            <a:endParaRPr/>
          </a:p>
          <a:p>
            <a:pPr indent="0" lvl="0" marL="0" rtl="0" algn="l">
              <a:lnSpc>
                <a:spcPct val="90000"/>
              </a:lnSpc>
              <a:spcBef>
                <a:spcPts val="750"/>
              </a:spcBef>
              <a:spcAft>
                <a:spcPts val="0"/>
              </a:spcAft>
              <a:buClr>
                <a:srgbClr val="3A3838"/>
              </a:buClr>
              <a:buSzPts val="1800"/>
              <a:buNone/>
            </a:pPr>
            <a:r>
              <a:rPr lang="de-DE"/>
              <a:t>  </a:t>
            </a:r>
            <a:r>
              <a:rPr baseline="30000" lang="de-DE"/>
              <a:t>1 </a:t>
            </a:r>
            <a:r>
              <a:rPr lang="de-DE"/>
              <a:t>Tilburg University</a:t>
            </a:r>
            <a:endParaRPr/>
          </a:p>
          <a:p>
            <a:pPr indent="0" lvl="0" marL="0" rtl="0" algn="l">
              <a:lnSpc>
                <a:spcPct val="90000"/>
              </a:lnSpc>
              <a:spcBef>
                <a:spcPts val="750"/>
              </a:spcBef>
              <a:spcAft>
                <a:spcPts val="0"/>
              </a:spcAft>
              <a:buClr>
                <a:srgbClr val="3A3838"/>
              </a:buClr>
              <a:buSzPts val="1800"/>
              <a:buNone/>
            </a:pPr>
            <a:r>
              <a:rPr lang="de-DE"/>
              <a:t>  </a:t>
            </a:r>
            <a:r>
              <a:rPr baseline="30000" lang="de-DE"/>
              <a:t>2 </a:t>
            </a:r>
            <a:r>
              <a:rPr lang="de-DE"/>
              <a:t>Max Planck Institute for Research on Collective Goods</a:t>
            </a:r>
            <a:endParaRPr/>
          </a:p>
          <a:p>
            <a:pPr indent="0" lvl="0" marL="0" rtl="0" algn="l">
              <a:lnSpc>
                <a:spcPct val="90000"/>
              </a:lnSpc>
              <a:spcBef>
                <a:spcPts val="750"/>
              </a:spcBef>
              <a:spcAft>
                <a:spcPts val="0"/>
              </a:spcAft>
              <a:buClr>
                <a:srgbClr val="3A3838"/>
              </a:buClr>
              <a:buSzPts val="1800"/>
              <a:buNone/>
            </a:pPr>
            <a:r>
              <a:rPr lang="de-DE"/>
              <a:t>  </a:t>
            </a:r>
            <a:r>
              <a:rPr baseline="30000" lang="de-DE"/>
              <a:t>3</a:t>
            </a:r>
            <a:r>
              <a:rPr baseline="30000" lang="de-DE"/>
              <a:t> </a:t>
            </a:r>
            <a:r>
              <a:rPr lang="de-DE"/>
              <a:t>Open Science Framework</a:t>
            </a:r>
            <a:endParaRPr/>
          </a:p>
        </p:txBody>
      </p:sp>
      <p:pic>
        <p:nvPicPr>
          <p:cNvPr descr="http://www.wellesley.edu/sites/default/files/assets/departments/libraryandtechnology/files/archives/oalogosidebar.jpg" id="63" name="Google Shape;63;p1"/>
          <p:cNvPicPr preferRelativeResize="0"/>
          <p:nvPr/>
        </p:nvPicPr>
        <p:blipFill rotWithShape="1">
          <a:blip r:embed="rId3">
            <a:alphaModFix/>
          </a:blip>
          <a:srcRect b="0" l="0" r="0" t="0"/>
          <a:stretch/>
        </p:blipFill>
        <p:spPr>
          <a:xfrm>
            <a:off x="197907" y="1781583"/>
            <a:ext cx="1371600" cy="2143125"/>
          </a:xfrm>
          <a:prstGeom prst="rect">
            <a:avLst/>
          </a:prstGeom>
          <a:noFill/>
          <a:ln>
            <a:noFill/>
          </a:ln>
        </p:spPr>
      </p:pic>
      <p:cxnSp>
        <p:nvCxnSpPr>
          <p:cNvPr id="64" name="Google Shape;64;p1"/>
          <p:cNvCxnSpPr/>
          <p:nvPr/>
        </p:nvCxnSpPr>
        <p:spPr>
          <a:xfrm>
            <a:off x="1683073" y="4396268"/>
            <a:ext cx="6242" cy="1769815"/>
          </a:xfrm>
          <a:prstGeom prst="straightConnector1">
            <a:avLst/>
          </a:prstGeom>
          <a:noFill/>
          <a:ln cap="flat" cmpd="sng" w="9525">
            <a:solidFill>
              <a:srgbClr val="FF0066"/>
            </a:solidFill>
            <a:prstDash val="solid"/>
            <a:miter lim="800000"/>
            <a:headEnd len="sm" w="sm" type="none"/>
            <a:tailEnd len="sm" w="sm" type="none"/>
          </a:ln>
        </p:spPr>
      </p:cxnSp>
      <p:sp>
        <p:nvSpPr>
          <p:cNvPr id="65" name="Google Shape;65;p1"/>
          <p:cNvSpPr txBox="1"/>
          <p:nvPr/>
        </p:nvSpPr>
        <p:spPr>
          <a:xfrm>
            <a:off x="2079305" y="6430285"/>
            <a:ext cx="6693633" cy="51523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3A3838"/>
              </a:buClr>
              <a:buSzPts val="1800"/>
              <a:buFont typeface="Arial"/>
              <a:buNone/>
            </a:pPr>
            <a:r>
              <a:rPr lang="de-DE" sz="1800">
                <a:solidFill>
                  <a:srgbClr val="3A3838"/>
                </a:solidFill>
              </a:rPr>
              <a:t>26.08.2019</a:t>
            </a:r>
            <a:r>
              <a:rPr b="0" i="0" lang="de-DE" sz="1800" u="none" cap="none" strike="noStrike">
                <a:solidFill>
                  <a:srgbClr val="3A3838"/>
                </a:solidFill>
                <a:latin typeface="Arial"/>
                <a:ea typeface="Arial"/>
                <a:cs typeface="Arial"/>
                <a:sym typeface="Arial"/>
              </a:rPr>
              <a:t> </a:t>
            </a:r>
            <a:r>
              <a:rPr lang="de-DE" sz="1800">
                <a:solidFill>
                  <a:srgbClr val="FF0066"/>
                </a:solidFill>
              </a:rPr>
              <a:t>|</a:t>
            </a:r>
            <a:r>
              <a:rPr b="0" i="0" lang="de-DE" sz="1800" u="none" cap="none" strike="noStrike">
                <a:solidFill>
                  <a:srgbClr val="3A3838"/>
                </a:solidFill>
                <a:latin typeface="Arial"/>
                <a:ea typeface="Arial"/>
                <a:cs typeface="Arial"/>
                <a:sym typeface="Arial"/>
              </a:rPr>
              <a:t> </a:t>
            </a:r>
            <a:r>
              <a:rPr lang="de-DE" sz="1800">
                <a:solidFill>
                  <a:srgbClr val="3A3838"/>
                </a:solidFill>
              </a:rPr>
              <a:t>GridKa School </a:t>
            </a:r>
            <a:endParaRPr/>
          </a:p>
        </p:txBody>
      </p:sp>
      <p:pic>
        <p:nvPicPr>
          <p:cNvPr id="66" name="Google Shape;66;p1"/>
          <p:cNvPicPr preferRelativeResize="0"/>
          <p:nvPr/>
        </p:nvPicPr>
        <p:blipFill>
          <a:blip r:embed="rId4">
            <a:alphaModFix/>
          </a:blip>
          <a:stretch>
            <a:fillRect/>
          </a:stretch>
        </p:blipFill>
        <p:spPr>
          <a:xfrm>
            <a:off x="7084632" y="96200"/>
            <a:ext cx="1829208" cy="1829208"/>
          </a:xfrm>
          <a:prstGeom prst="rect">
            <a:avLst/>
          </a:prstGeom>
          <a:noFill/>
          <a:ln>
            <a:noFill/>
          </a:ln>
        </p:spPr>
      </p:pic>
      <p:pic>
        <p:nvPicPr>
          <p:cNvPr id="67" name="Google Shape;67;p1"/>
          <p:cNvPicPr preferRelativeResize="0"/>
          <p:nvPr/>
        </p:nvPicPr>
        <p:blipFill rotWithShape="1">
          <a:blip r:embed="rId5">
            <a:alphaModFix/>
          </a:blip>
          <a:srcRect b="0" l="0" r="0" t="0"/>
          <a:stretch/>
        </p:blipFill>
        <p:spPr>
          <a:xfrm rot="2447824">
            <a:off x="5727918" y="252946"/>
            <a:ext cx="1232654" cy="1232654"/>
          </a:xfrm>
          <a:prstGeom prst="rect">
            <a:avLst/>
          </a:prstGeom>
          <a:noFill/>
          <a:ln>
            <a:noFill/>
          </a:ln>
        </p:spPr>
      </p:pic>
      <p:sp>
        <p:nvSpPr>
          <p:cNvPr id="68" name="Google Shape;68;p1"/>
          <p:cNvSpPr txBox="1"/>
          <p:nvPr/>
        </p:nvSpPr>
        <p:spPr>
          <a:xfrm>
            <a:off x="3226650" y="633100"/>
            <a:ext cx="6475800" cy="7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a:latin typeface="Roboto Light"/>
                <a:ea typeface="Roboto Light"/>
                <a:cs typeface="Roboto Light"/>
                <a:sym typeface="Roboto Light"/>
              </a:rPr>
              <a:t>Scan to read a summary!</a:t>
            </a:r>
            <a:endParaRPr>
              <a:latin typeface="Roboto Light"/>
              <a:ea typeface="Roboto Light"/>
              <a:cs typeface="Roboto Light"/>
              <a:sym typeface="Roboto Light"/>
            </a:endParaRPr>
          </a:p>
          <a:p>
            <a:pPr indent="0" lvl="0" marL="0" rtl="0" algn="l">
              <a:spcBef>
                <a:spcPts val="0"/>
              </a:spcBef>
              <a:spcAft>
                <a:spcPts val="0"/>
              </a:spcAft>
              <a:buNone/>
            </a:pPr>
            <a:r>
              <a:rPr lang="de-DE" u="sng">
                <a:solidFill>
                  <a:schemeClr val="hlink"/>
                </a:solidFill>
                <a:latin typeface="Roboto Light"/>
                <a:ea typeface="Roboto Light"/>
                <a:cs typeface="Roboto Light"/>
                <a:sym typeface="Roboto Light"/>
                <a:hlinkClick r:id="rId6"/>
              </a:rPr>
              <a:t>https://osf.io/preprints/metaarxiv/3hb6g</a:t>
            </a:r>
            <a:r>
              <a:rPr lang="de-DE">
                <a:latin typeface="Roboto Light"/>
                <a:ea typeface="Roboto Light"/>
                <a:cs typeface="Roboto Light"/>
                <a:sym typeface="Roboto Light"/>
              </a:rPr>
              <a:t> </a:t>
            </a:r>
            <a:endParaRPr>
              <a:latin typeface="Roboto Light"/>
              <a:ea typeface="Roboto Light"/>
              <a:cs typeface="Roboto Light"/>
              <a:sym typeface="Robot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pic>
        <p:nvPicPr>
          <p:cNvPr descr="http://meterbuilder.com/mb1/mb1-images/meter-scales/meter-scale-no-units.jpg" id="185" name="Google Shape;185;g604bd1c60f_0_30"/>
          <p:cNvPicPr preferRelativeResize="0"/>
          <p:nvPr/>
        </p:nvPicPr>
        <p:blipFill rotWithShape="1">
          <a:blip r:embed="rId3">
            <a:alphaModFix/>
          </a:blip>
          <a:srcRect b="52117" l="14784" r="15838" t="23385"/>
          <a:stretch/>
        </p:blipFill>
        <p:spPr>
          <a:xfrm>
            <a:off x="179512" y="4680592"/>
            <a:ext cx="8784976" cy="1584176"/>
          </a:xfrm>
          <a:prstGeom prst="rect">
            <a:avLst/>
          </a:prstGeom>
          <a:noFill/>
          <a:ln>
            <a:noFill/>
          </a:ln>
        </p:spPr>
      </p:pic>
      <p:sp>
        <p:nvSpPr>
          <p:cNvPr id="186" name="Google Shape;186;g604bd1c60f_0_30"/>
          <p:cNvSpPr txBox="1"/>
          <p:nvPr/>
        </p:nvSpPr>
        <p:spPr>
          <a:xfrm>
            <a:off x="107504" y="5881553"/>
            <a:ext cx="7953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3600">
                <a:solidFill>
                  <a:schemeClr val="dk1"/>
                </a:solidFill>
                <a:latin typeface="Roboto Light"/>
                <a:ea typeface="Roboto Light"/>
                <a:cs typeface="Roboto Light"/>
                <a:sym typeface="Roboto Light"/>
              </a:rPr>
              <a:t>0%</a:t>
            </a:r>
            <a:endParaRPr/>
          </a:p>
        </p:txBody>
      </p:sp>
      <p:sp>
        <p:nvSpPr>
          <p:cNvPr id="187" name="Google Shape;187;g604bd1c60f_0_30"/>
          <p:cNvSpPr txBox="1"/>
          <p:nvPr/>
        </p:nvSpPr>
        <p:spPr>
          <a:xfrm>
            <a:off x="7886607" y="6016008"/>
            <a:ext cx="13644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3600">
                <a:solidFill>
                  <a:schemeClr val="dk1"/>
                </a:solidFill>
                <a:latin typeface="Roboto Light"/>
                <a:ea typeface="Roboto Light"/>
                <a:cs typeface="Roboto Light"/>
                <a:sym typeface="Roboto Light"/>
              </a:rPr>
              <a:t>100%</a:t>
            </a:r>
            <a:endParaRPr/>
          </a:p>
        </p:txBody>
      </p:sp>
      <p:sp>
        <p:nvSpPr>
          <p:cNvPr id="188" name="Google Shape;188;g604bd1c60f_0_30"/>
          <p:cNvSpPr txBox="1"/>
          <p:nvPr/>
        </p:nvSpPr>
        <p:spPr>
          <a:xfrm>
            <a:off x="7092280" y="3407095"/>
            <a:ext cx="2118900" cy="7695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de-DE" sz="3200">
                <a:solidFill>
                  <a:srgbClr val="7F7F7F"/>
                </a:solidFill>
                <a:latin typeface="Roboto Light"/>
                <a:ea typeface="Roboto Light"/>
                <a:cs typeface="Roboto Light"/>
                <a:sym typeface="Roboto Light"/>
              </a:rPr>
              <a:t>≈ 92% </a:t>
            </a:r>
            <a:endParaRPr/>
          </a:p>
          <a:p>
            <a:pPr indent="0" lvl="0" marL="0" marR="0" rtl="0" algn="r">
              <a:spcBef>
                <a:spcPts val="0"/>
              </a:spcBef>
              <a:spcAft>
                <a:spcPts val="0"/>
              </a:spcAft>
              <a:buNone/>
            </a:pPr>
            <a:r>
              <a:rPr lang="de-DE" sz="1200">
                <a:solidFill>
                  <a:srgbClr val="7F7F7F"/>
                </a:solidFill>
                <a:latin typeface="Roboto Light"/>
                <a:ea typeface="Roboto Light"/>
                <a:cs typeface="Roboto Light"/>
                <a:sym typeface="Roboto Light"/>
              </a:rPr>
              <a:t>(all original effect sizes valid)</a:t>
            </a:r>
            <a:endParaRPr/>
          </a:p>
        </p:txBody>
      </p:sp>
      <p:sp>
        <p:nvSpPr>
          <p:cNvPr id="189" name="Google Shape;189;g604bd1c60f_0_30"/>
          <p:cNvSpPr txBox="1"/>
          <p:nvPr/>
        </p:nvSpPr>
        <p:spPr>
          <a:xfrm>
            <a:off x="-27603" y="3746810"/>
            <a:ext cx="1925400" cy="861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3600">
                <a:solidFill>
                  <a:srgbClr val="7F7F7F"/>
                </a:solidFill>
                <a:latin typeface="Roboto Light"/>
                <a:ea typeface="Roboto Light"/>
                <a:cs typeface="Roboto Light"/>
                <a:sym typeface="Roboto Light"/>
              </a:rPr>
              <a:t>5%</a:t>
            </a:r>
            <a:endParaRPr/>
          </a:p>
          <a:p>
            <a:pPr indent="0" lvl="0" marL="0" marR="0" rtl="0" algn="l">
              <a:spcBef>
                <a:spcPts val="0"/>
              </a:spcBef>
              <a:spcAft>
                <a:spcPts val="0"/>
              </a:spcAft>
              <a:buNone/>
            </a:pPr>
            <a:r>
              <a:rPr lang="de-DE" sz="1400">
                <a:solidFill>
                  <a:srgbClr val="7F7F7F"/>
                </a:solidFill>
                <a:latin typeface="Roboto Light"/>
                <a:ea typeface="Roboto Light"/>
                <a:cs typeface="Roboto Light"/>
                <a:sym typeface="Roboto Light"/>
              </a:rPr>
              <a:t>(all true effect sizes 0)</a:t>
            </a:r>
            <a:endParaRPr/>
          </a:p>
        </p:txBody>
      </p:sp>
      <p:sp>
        <p:nvSpPr>
          <p:cNvPr id="190" name="Google Shape;190;g604bd1c60f_0_30"/>
          <p:cNvSpPr txBox="1"/>
          <p:nvPr/>
        </p:nvSpPr>
        <p:spPr>
          <a:xfrm>
            <a:off x="3868521" y="2636912"/>
            <a:ext cx="2278500" cy="1477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de-DE" sz="3600">
                <a:solidFill>
                  <a:srgbClr val="7F7F7F"/>
                </a:solidFill>
                <a:latin typeface="Roboto Light"/>
                <a:ea typeface="Roboto Light"/>
                <a:cs typeface="Roboto Light"/>
                <a:sym typeface="Roboto Light"/>
              </a:rPr>
              <a:t>     54%</a:t>
            </a:r>
            <a:endParaRPr/>
          </a:p>
          <a:p>
            <a:pPr indent="0" lvl="0" marL="0" marR="0" rtl="0" algn="ctr">
              <a:spcBef>
                <a:spcPts val="0"/>
              </a:spcBef>
              <a:spcAft>
                <a:spcPts val="0"/>
              </a:spcAft>
              <a:buNone/>
            </a:pPr>
            <a:r>
              <a:rPr lang="de-DE" sz="1800">
                <a:solidFill>
                  <a:srgbClr val="7F7F7F"/>
                </a:solidFill>
                <a:latin typeface="Roboto Light"/>
                <a:ea typeface="Roboto Light"/>
                <a:cs typeface="Roboto Light"/>
                <a:sym typeface="Roboto Light"/>
              </a:rPr>
              <a:t>mean expectation of psychologists </a:t>
            </a:r>
            <a:endParaRPr/>
          </a:p>
          <a:p>
            <a:pPr indent="0" lvl="0" marL="0" marR="0" rtl="0" algn="ctr">
              <a:spcBef>
                <a:spcPts val="0"/>
              </a:spcBef>
              <a:spcAft>
                <a:spcPts val="0"/>
              </a:spcAft>
              <a:buNone/>
            </a:pPr>
            <a:r>
              <a:rPr lang="de-DE" sz="1800">
                <a:solidFill>
                  <a:srgbClr val="7F7F7F"/>
                </a:solidFill>
                <a:latin typeface="Roboto Light"/>
                <a:ea typeface="Roboto Light"/>
                <a:cs typeface="Roboto Light"/>
                <a:sym typeface="Roboto Light"/>
              </a:rPr>
              <a:t>(</a:t>
            </a:r>
            <a:r>
              <a:rPr lang="de-DE" sz="1100">
                <a:solidFill>
                  <a:srgbClr val="7F7F7F"/>
                </a:solidFill>
                <a:latin typeface="Roboto Light"/>
                <a:ea typeface="Roboto Light"/>
                <a:cs typeface="Roboto Light"/>
                <a:sym typeface="Roboto Light"/>
              </a:rPr>
              <a:t>Fuchs, Fiedler &amp; Jenny, 2012</a:t>
            </a:r>
            <a:r>
              <a:rPr lang="de-DE" sz="1800">
                <a:solidFill>
                  <a:srgbClr val="7F7F7F"/>
                </a:solidFill>
                <a:latin typeface="Roboto Light"/>
                <a:ea typeface="Roboto Light"/>
                <a:cs typeface="Roboto Light"/>
                <a:sym typeface="Roboto Light"/>
              </a:rPr>
              <a:t>)</a:t>
            </a:r>
            <a:endParaRPr/>
          </a:p>
        </p:txBody>
      </p:sp>
      <p:cxnSp>
        <p:nvCxnSpPr>
          <p:cNvPr id="191" name="Google Shape;191;g604bd1c60f_0_30"/>
          <p:cNvCxnSpPr/>
          <p:nvPr/>
        </p:nvCxnSpPr>
        <p:spPr>
          <a:xfrm flipH="1">
            <a:off x="7668341" y="4866332"/>
            <a:ext cx="1043400" cy="874500"/>
          </a:xfrm>
          <a:prstGeom prst="straightConnector1">
            <a:avLst/>
          </a:prstGeom>
          <a:noFill/>
          <a:ln cap="flat" cmpd="sng" w="28575">
            <a:solidFill>
              <a:srgbClr val="A5A5A5"/>
            </a:solidFill>
            <a:prstDash val="solid"/>
            <a:miter lim="800000"/>
            <a:headEnd len="sm" w="sm" type="none"/>
            <a:tailEnd len="sm" w="sm" type="none"/>
          </a:ln>
        </p:spPr>
      </p:cxnSp>
      <p:cxnSp>
        <p:nvCxnSpPr>
          <p:cNvPr id="192" name="Google Shape;192;g604bd1c60f_0_30"/>
          <p:cNvCxnSpPr/>
          <p:nvPr/>
        </p:nvCxnSpPr>
        <p:spPr>
          <a:xfrm rot="10800000">
            <a:off x="8686935" y="4176499"/>
            <a:ext cx="10500" cy="703500"/>
          </a:xfrm>
          <a:prstGeom prst="straightConnector1">
            <a:avLst/>
          </a:prstGeom>
          <a:noFill/>
          <a:ln cap="flat" cmpd="sng" w="28575">
            <a:solidFill>
              <a:srgbClr val="A5A5A5"/>
            </a:solidFill>
            <a:prstDash val="solid"/>
            <a:miter lim="800000"/>
            <a:headEnd len="sm" w="sm" type="none"/>
            <a:tailEnd len="sm" w="sm" type="none"/>
          </a:ln>
        </p:spPr>
      </p:cxnSp>
      <p:cxnSp>
        <p:nvCxnSpPr>
          <p:cNvPr id="193" name="Google Shape;193;g604bd1c60f_0_30"/>
          <p:cNvCxnSpPr/>
          <p:nvPr/>
        </p:nvCxnSpPr>
        <p:spPr>
          <a:xfrm>
            <a:off x="714020" y="5305772"/>
            <a:ext cx="545700" cy="435000"/>
          </a:xfrm>
          <a:prstGeom prst="straightConnector1">
            <a:avLst/>
          </a:prstGeom>
          <a:noFill/>
          <a:ln cap="flat" cmpd="sng" w="28575">
            <a:solidFill>
              <a:srgbClr val="A5A5A5"/>
            </a:solidFill>
            <a:prstDash val="solid"/>
            <a:miter lim="800000"/>
            <a:headEnd len="sm" w="sm" type="none"/>
            <a:tailEnd len="sm" w="sm" type="none"/>
          </a:ln>
        </p:spPr>
      </p:cxnSp>
      <p:cxnSp>
        <p:nvCxnSpPr>
          <p:cNvPr id="194" name="Google Shape;194;g604bd1c60f_0_30"/>
          <p:cNvCxnSpPr/>
          <p:nvPr/>
        </p:nvCxnSpPr>
        <p:spPr>
          <a:xfrm rot="10800000">
            <a:off x="714155" y="4622392"/>
            <a:ext cx="10500" cy="703500"/>
          </a:xfrm>
          <a:prstGeom prst="straightConnector1">
            <a:avLst/>
          </a:prstGeom>
          <a:noFill/>
          <a:ln cap="flat" cmpd="sng" w="28575">
            <a:solidFill>
              <a:srgbClr val="A5A5A5"/>
            </a:solidFill>
            <a:prstDash val="solid"/>
            <a:miter lim="800000"/>
            <a:headEnd len="sm" w="sm" type="none"/>
            <a:tailEnd len="sm" w="sm" type="none"/>
          </a:ln>
        </p:spPr>
      </p:cxnSp>
      <p:cxnSp>
        <p:nvCxnSpPr>
          <p:cNvPr id="195" name="Google Shape;195;g604bd1c60f_0_30"/>
          <p:cNvCxnSpPr/>
          <p:nvPr/>
        </p:nvCxnSpPr>
        <p:spPr>
          <a:xfrm flipH="1">
            <a:off x="4916135" y="4526565"/>
            <a:ext cx="107700" cy="804600"/>
          </a:xfrm>
          <a:prstGeom prst="straightConnector1">
            <a:avLst/>
          </a:prstGeom>
          <a:noFill/>
          <a:ln cap="flat" cmpd="sng" w="28575">
            <a:solidFill>
              <a:srgbClr val="A5A5A5"/>
            </a:solidFill>
            <a:prstDash val="solid"/>
            <a:miter lim="800000"/>
            <a:headEnd len="sm" w="sm" type="none"/>
            <a:tailEnd len="sm" w="sm" type="none"/>
          </a:ln>
        </p:spPr>
      </p:cxnSp>
      <p:cxnSp>
        <p:nvCxnSpPr>
          <p:cNvPr id="196" name="Google Shape;196;g604bd1c60f_0_30"/>
          <p:cNvCxnSpPr/>
          <p:nvPr/>
        </p:nvCxnSpPr>
        <p:spPr>
          <a:xfrm rot="10800000">
            <a:off x="4997296" y="4272243"/>
            <a:ext cx="10500" cy="276000"/>
          </a:xfrm>
          <a:prstGeom prst="straightConnector1">
            <a:avLst/>
          </a:prstGeom>
          <a:noFill/>
          <a:ln cap="flat" cmpd="sng" w="28575">
            <a:solidFill>
              <a:srgbClr val="A5A5A5"/>
            </a:solidFill>
            <a:prstDash val="solid"/>
            <a:miter lim="800000"/>
            <a:headEnd len="sm" w="sm" type="none"/>
            <a:tailEnd len="sm" w="sm" type="none"/>
          </a:ln>
        </p:spPr>
      </p:cxnSp>
      <p:sp>
        <p:nvSpPr>
          <p:cNvPr id="197" name="Google Shape;197;g604bd1c60f_0_30"/>
          <p:cNvSpPr txBox="1"/>
          <p:nvPr/>
        </p:nvSpPr>
        <p:spPr>
          <a:xfrm>
            <a:off x="6275401" y="2513162"/>
            <a:ext cx="2278500" cy="12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de-DE" sz="3600">
                <a:solidFill>
                  <a:srgbClr val="7B7B7B"/>
                </a:solidFill>
                <a:latin typeface="Roboto Light"/>
                <a:ea typeface="Roboto Light"/>
                <a:cs typeface="Roboto Light"/>
                <a:sym typeface="Roboto Light"/>
              </a:rPr>
              <a:t>≈ 76 %</a:t>
            </a:r>
            <a:endParaRPr/>
          </a:p>
          <a:p>
            <a:pPr indent="0" lvl="0" marL="0" marR="0" rtl="0" algn="ctr">
              <a:spcBef>
                <a:spcPts val="0"/>
              </a:spcBef>
              <a:spcAft>
                <a:spcPts val="0"/>
              </a:spcAft>
              <a:buNone/>
            </a:pPr>
            <a:r>
              <a:rPr lang="de-DE" sz="1800">
                <a:solidFill>
                  <a:srgbClr val="7B7B7B"/>
                </a:solidFill>
                <a:latin typeface="Roboto Light"/>
                <a:ea typeface="Roboto Light"/>
                <a:cs typeface="Roboto Light"/>
                <a:sym typeface="Roboto Light"/>
              </a:rPr>
              <a:t>mean expectation of economists</a:t>
            </a:r>
            <a:endParaRPr/>
          </a:p>
        </p:txBody>
      </p:sp>
      <p:cxnSp>
        <p:nvCxnSpPr>
          <p:cNvPr id="198" name="Google Shape;198;g604bd1c60f_0_30"/>
          <p:cNvCxnSpPr/>
          <p:nvPr/>
        </p:nvCxnSpPr>
        <p:spPr>
          <a:xfrm flipH="1">
            <a:off x="6444186" y="4698400"/>
            <a:ext cx="479100" cy="774300"/>
          </a:xfrm>
          <a:prstGeom prst="straightConnector1">
            <a:avLst/>
          </a:prstGeom>
          <a:noFill/>
          <a:ln cap="flat" cmpd="sng" w="28575">
            <a:solidFill>
              <a:srgbClr val="AEABAB"/>
            </a:solidFill>
            <a:prstDash val="solid"/>
            <a:miter lim="800000"/>
            <a:headEnd len="sm" w="sm" type="none"/>
            <a:tailEnd len="sm" w="sm" type="none"/>
          </a:ln>
        </p:spPr>
      </p:cxnSp>
      <p:cxnSp>
        <p:nvCxnSpPr>
          <p:cNvPr id="199" name="Google Shape;199;g604bd1c60f_0_30"/>
          <p:cNvCxnSpPr/>
          <p:nvPr/>
        </p:nvCxnSpPr>
        <p:spPr>
          <a:xfrm rot="10800000">
            <a:off x="6923370" y="3713606"/>
            <a:ext cx="8700" cy="980400"/>
          </a:xfrm>
          <a:prstGeom prst="straightConnector1">
            <a:avLst/>
          </a:prstGeom>
          <a:noFill/>
          <a:ln cap="flat" cmpd="sng" w="28575">
            <a:solidFill>
              <a:srgbClr val="AEABAB"/>
            </a:solidFill>
            <a:prstDash val="solid"/>
            <a:miter lim="800000"/>
            <a:headEnd len="sm" w="sm" type="none"/>
            <a:tailEnd len="sm" w="sm" type="none"/>
          </a:ln>
        </p:spPr>
      </p:cxnSp>
      <p:sp>
        <p:nvSpPr>
          <p:cNvPr id="200" name="Google Shape;200;g604bd1c60f_0_30"/>
          <p:cNvSpPr txBox="1"/>
          <p:nvPr/>
        </p:nvSpPr>
        <p:spPr>
          <a:xfrm>
            <a:off x="2555775" y="1412776"/>
            <a:ext cx="2847900" cy="1092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de-DE" sz="3600">
                <a:solidFill>
                  <a:srgbClr val="FF0066"/>
                </a:solidFill>
                <a:latin typeface="Roboto Light"/>
                <a:ea typeface="Roboto Light"/>
                <a:cs typeface="Roboto Light"/>
                <a:sym typeface="Roboto Light"/>
              </a:rPr>
              <a:t>36% </a:t>
            </a:r>
            <a:endParaRPr>
              <a:solidFill>
                <a:srgbClr val="FF0066"/>
              </a:solidFill>
            </a:endParaRPr>
          </a:p>
          <a:p>
            <a:pPr indent="0" lvl="0" marL="0" marR="0" rtl="0" algn="ctr">
              <a:spcBef>
                <a:spcPts val="0"/>
              </a:spcBef>
              <a:spcAft>
                <a:spcPts val="0"/>
              </a:spcAft>
              <a:buNone/>
            </a:pPr>
            <a:r>
              <a:rPr lang="de-DE" sz="1800">
                <a:solidFill>
                  <a:srgbClr val="FF0066"/>
                </a:solidFill>
                <a:latin typeface="Roboto Light"/>
                <a:ea typeface="Roboto Light"/>
                <a:cs typeface="Roboto Light"/>
                <a:sym typeface="Roboto Light"/>
              </a:rPr>
              <a:t>significant replications</a:t>
            </a:r>
            <a:endParaRPr>
              <a:solidFill>
                <a:srgbClr val="FF0066"/>
              </a:solidFill>
            </a:endParaRPr>
          </a:p>
          <a:p>
            <a:pPr indent="0" lvl="0" marL="0" marR="0" rtl="0" algn="ctr">
              <a:spcBef>
                <a:spcPts val="0"/>
              </a:spcBef>
              <a:spcAft>
                <a:spcPts val="0"/>
              </a:spcAft>
              <a:buNone/>
            </a:pPr>
            <a:r>
              <a:rPr lang="de-DE" sz="1100">
                <a:solidFill>
                  <a:srgbClr val="FF0066"/>
                </a:solidFill>
                <a:latin typeface="Roboto Light"/>
                <a:ea typeface="Roboto Light"/>
                <a:cs typeface="Roboto Light"/>
                <a:sym typeface="Roboto Light"/>
              </a:rPr>
              <a:t>(Open Science Framework)</a:t>
            </a:r>
            <a:endParaRPr>
              <a:solidFill>
                <a:srgbClr val="FF0066"/>
              </a:solidFill>
            </a:endParaRPr>
          </a:p>
        </p:txBody>
      </p:sp>
      <p:cxnSp>
        <p:nvCxnSpPr>
          <p:cNvPr id="201" name="Google Shape;201;g604bd1c60f_0_30"/>
          <p:cNvCxnSpPr/>
          <p:nvPr/>
        </p:nvCxnSpPr>
        <p:spPr>
          <a:xfrm>
            <a:off x="3453084" y="4512666"/>
            <a:ext cx="208200" cy="854400"/>
          </a:xfrm>
          <a:prstGeom prst="straightConnector1">
            <a:avLst/>
          </a:prstGeom>
          <a:noFill/>
          <a:ln cap="flat" cmpd="sng" w="28575">
            <a:solidFill>
              <a:srgbClr val="FF0066"/>
            </a:solidFill>
            <a:prstDash val="solid"/>
            <a:miter lim="800000"/>
            <a:headEnd len="sm" w="sm" type="none"/>
            <a:tailEnd len="sm" w="sm" type="none"/>
          </a:ln>
        </p:spPr>
      </p:cxnSp>
      <p:cxnSp>
        <p:nvCxnSpPr>
          <p:cNvPr id="202" name="Google Shape;202;g604bd1c60f_0_30"/>
          <p:cNvCxnSpPr/>
          <p:nvPr/>
        </p:nvCxnSpPr>
        <p:spPr>
          <a:xfrm rot="10800000">
            <a:off x="3661143" y="2661876"/>
            <a:ext cx="24000" cy="1755600"/>
          </a:xfrm>
          <a:prstGeom prst="straightConnector1">
            <a:avLst/>
          </a:prstGeom>
          <a:noFill/>
          <a:ln cap="flat" cmpd="sng" w="28575">
            <a:solidFill>
              <a:srgbClr val="FF0066"/>
            </a:solidFill>
            <a:prstDash val="solid"/>
            <a:miter lim="800000"/>
            <a:headEnd len="sm" w="sm" type="none"/>
            <a:tailEnd len="sm" w="sm" type="none"/>
          </a:ln>
        </p:spPr>
      </p:cxnSp>
      <p:cxnSp>
        <p:nvCxnSpPr>
          <p:cNvPr id="203" name="Google Shape;203;g604bd1c60f_0_30"/>
          <p:cNvCxnSpPr/>
          <p:nvPr/>
        </p:nvCxnSpPr>
        <p:spPr>
          <a:xfrm flipH="1" rot="10800000">
            <a:off x="3465988" y="4404980"/>
            <a:ext cx="209100" cy="101700"/>
          </a:xfrm>
          <a:prstGeom prst="straightConnector1">
            <a:avLst/>
          </a:prstGeom>
          <a:noFill/>
          <a:ln cap="flat" cmpd="sng" w="28575">
            <a:solidFill>
              <a:srgbClr val="FF0066"/>
            </a:solidFill>
            <a:prstDash val="solid"/>
            <a:miter lim="800000"/>
            <a:headEnd len="sm" w="sm" type="none"/>
            <a:tailEnd len="sm" w="sm" type="none"/>
          </a:ln>
        </p:spPr>
      </p:cxnSp>
      <p:sp>
        <p:nvSpPr>
          <p:cNvPr id="204" name="Google Shape;204;g604bd1c60f_0_30"/>
          <p:cNvSpPr txBox="1"/>
          <p:nvPr/>
        </p:nvSpPr>
        <p:spPr>
          <a:xfrm>
            <a:off x="5729202" y="1411651"/>
            <a:ext cx="2729100" cy="1092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de-DE" sz="3600">
                <a:solidFill>
                  <a:srgbClr val="FF0066"/>
                </a:solidFill>
                <a:latin typeface="Roboto Light"/>
                <a:ea typeface="Roboto Light"/>
                <a:cs typeface="Roboto Light"/>
                <a:sym typeface="Roboto Light"/>
              </a:rPr>
              <a:t>66.7 %</a:t>
            </a:r>
            <a:endParaRPr/>
          </a:p>
          <a:p>
            <a:pPr indent="0" lvl="0" marL="0" marR="0" rtl="0" algn="ctr">
              <a:spcBef>
                <a:spcPts val="0"/>
              </a:spcBef>
              <a:spcAft>
                <a:spcPts val="0"/>
              </a:spcAft>
              <a:buNone/>
            </a:pPr>
            <a:r>
              <a:rPr lang="de-DE" sz="1800">
                <a:solidFill>
                  <a:srgbClr val="FF0066"/>
                </a:solidFill>
                <a:latin typeface="Roboto Light"/>
                <a:ea typeface="Roboto Light"/>
                <a:cs typeface="Roboto Light"/>
                <a:sym typeface="Roboto Light"/>
              </a:rPr>
              <a:t>significant replications </a:t>
            </a:r>
            <a:r>
              <a:rPr lang="de-DE" sz="1100">
                <a:solidFill>
                  <a:srgbClr val="FF0066"/>
                </a:solidFill>
                <a:latin typeface="Roboto Light"/>
                <a:ea typeface="Roboto Light"/>
                <a:cs typeface="Roboto Light"/>
                <a:sym typeface="Roboto Light"/>
              </a:rPr>
              <a:t>(Camerer et al.)</a:t>
            </a:r>
            <a:endParaRPr/>
          </a:p>
        </p:txBody>
      </p:sp>
      <p:cxnSp>
        <p:nvCxnSpPr>
          <p:cNvPr id="205" name="Google Shape;205;g604bd1c60f_0_30"/>
          <p:cNvCxnSpPr/>
          <p:nvPr/>
        </p:nvCxnSpPr>
        <p:spPr>
          <a:xfrm flipH="1">
            <a:off x="5827483" y="4348240"/>
            <a:ext cx="479100" cy="774300"/>
          </a:xfrm>
          <a:prstGeom prst="straightConnector1">
            <a:avLst/>
          </a:prstGeom>
          <a:noFill/>
          <a:ln cap="flat" cmpd="sng" w="28575">
            <a:solidFill>
              <a:srgbClr val="FF0066"/>
            </a:solidFill>
            <a:prstDash val="solid"/>
            <a:miter lim="800000"/>
            <a:headEnd len="sm" w="sm" type="none"/>
            <a:tailEnd len="sm" w="sm" type="none"/>
          </a:ln>
        </p:spPr>
      </p:cxnSp>
      <p:cxnSp>
        <p:nvCxnSpPr>
          <p:cNvPr id="206" name="Google Shape;206;g604bd1c60f_0_30"/>
          <p:cNvCxnSpPr/>
          <p:nvPr/>
        </p:nvCxnSpPr>
        <p:spPr>
          <a:xfrm rot="10800000">
            <a:off x="6291367" y="2373747"/>
            <a:ext cx="24000" cy="1970100"/>
          </a:xfrm>
          <a:prstGeom prst="straightConnector1">
            <a:avLst/>
          </a:prstGeom>
          <a:noFill/>
          <a:ln cap="flat" cmpd="sng" w="28575">
            <a:solidFill>
              <a:srgbClr val="FF0066"/>
            </a:solidFill>
            <a:prstDash val="solid"/>
            <a:miter lim="800000"/>
            <a:headEnd len="sm" w="sm" type="none"/>
            <a:tailEnd len="sm" w="sm" type="none"/>
          </a:ln>
        </p:spPr>
      </p:cxnSp>
      <p:sp>
        <p:nvSpPr>
          <p:cNvPr id="207" name="Google Shape;207;g604bd1c60f_0_30"/>
          <p:cNvSpPr txBox="1"/>
          <p:nvPr/>
        </p:nvSpPr>
        <p:spPr>
          <a:xfrm>
            <a:off x="457200" y="274638"/>
            <a:ext cx="8229600" cy="1089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0066"/>
              </a:buClr>
              <a:buSzPts val="4800"/>
              <a:buFont typeface="Arial"/>
              <a:buNone/>
            </a:pPr>
            <a:r>
              <a:rPr lang="de-DE" sz="4800">
                <a:solidFill>
                  <a:srgbClr val="FF0066"/>
                </a:solidFill>
                <a:latin typeface="Arial"/>
                <a:ea typeface="Arial"/>
                <a:cs typeface="Arial"/>
                <a:sym typeface="Arial"/>
              </a:rPr>
              <a:t>Predictions of Replication.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25"/>
          <p:cNvSpPr txBox="1"/>
          <p:nvPr>
            <p:ph type="title"/>
          </p:nvPr>
        </p:nvSpPr>
        <p:spPr>
          <a:xfrm>
            <a:off x="623887" y="1223889"/>
            <a:ext cx="8295029" cy="206541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0066"/>
              </a:buClr>
              <a:buSzPts val="4500"/>
              <a:buFont typeface="Arial"/>
              <a:buNone/>
            </a:pPr>
            <a:r>
              <a:rPr lang="de-DE"/>
              <a:t>Is reproducibility a concern only for psych &amp; behavioral econ?</a:t>
            </a:r>
            <a:endParaRPr/>
          </a:p>
        </p:txBody>
      </p:sp>
      <p:sp>
        <p:nvSpPr>
          <p:cNvPr id="213" name="Google Shape;213;p25"/>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1800"/>
              <a:buNone/>
            </a:pPr>
            <a:r>
              <a:t/>
            </a:r>
            <a:endParaRPr/>
          </a:p>
        </p:txBody>
      </p:sp>
      <p:pic>
        <p:nvPicPr>
          <p:cNvPr id="214" name="Google Shape;214;p25"/>
          <p:cNvPicPr preferRelativeResize="0"/>
          <p:nvPr/>
        </p:nvPicPr>
        <p:blipFill rotWithShape="1">
          <a:blip r:embed="rId3">
            <a:alphaModFix/>
          </a:blip>
          <a:srcRect b="0" l="0" r="0" t="0"/>
          <a:stretch/>
        </p:blipFill>
        <p:spPr>
          <a:xfrm>
            <a:off x="3505200" y="3331504"/>
            <a:ext cx="5638800" cy="356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pic>
        <p:nvPicPr>
          <p:cNvPr id="220" name="Google Shape;220;p28"/>
          <p:cNvPicPr preferRelativeResize="0"/>
          <p:nvPr/>
        </p:nvPicPr>
        <p:blipFill rotWithShape="1">
          <a:blip r:embed="rId3">
            <a:alphaModFix/>
          </a:blip>
          <a:srcRect b="0" l="0" r="0" t="0"/>
          <a:stretch/>
        </p:blipFill>
        <p:spPr>
          <a:xfrm>
            <a:off x="1038185" y="2001806"/>
            <a:ext cx="7067638" cy="28543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pic>
        <p:nvPicPr>
          <p:cNvPr descr="http://meterbuilder.com/mb1/mb1-images/meter-scales/meter-scale-no-units.jpg" id="226" name="Google Shape;226;p24"/>
          <p:cNvPicPr preferRelativeResize="0"/>
          <p:nvPr/>
        </p:nvPicPr>
        <p:blipFill rotWithShape="1">
          <a:blip r:embed="rId3">
            <a:alphaModFix/>
          </a:blip>
          <a:srcRect b="52119" l="14785" r="15834" t="23384"/>
          <a:stretch/>
        </p:blipFill>
        <p:spPr>
          <a:xfrm>
            <a:off x="179512" y="4680592"/>
            <a:ext cx="8784976" cy="1584176"/>
          </a:xfrm>
          <a:prstGeom prst="rect">
            <a:avLst/>
          </a:prstGeom>
          <a:noFill/>
          <a:ln>
            <a:noFill/>
          </a:ln>
        </p:spPr>
      </p:pic>
      <p:sp>
        <p:nvSpPr>
          <p:cNvPr id="227" name="Google Shape;227;p24"/>
          <p:cNvSpPr txBox="1"/>
          <p:nvPr/>
        </p:nvSpPr>
        <p:spPr>
          <a:xfrm>
            <a:off x="107504" y="5881553"/>
            <a:ext cx="79541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3600">
                <a:solidFill>
                  <a:schemeClr val="dk1"/>
                </a:solidFill>
                <a:latin typeface="Roboto Light"/>
                <a:ea typeface="Roboto Light"/>
                <a:cs typeface="Roboto Light"/>
                <a:sym typeface="Roboto Light"/>
              </a:rPr>
              <a:t>0%</a:t>
            </a:r>
            <a:endParaRPr/>
          </a:p>
        </p:txBody>
      </p:sp>
      <p:sp>
        <p:nvSpPr>
          <p:cNvPr id="228" name="Google Shape;228;p24"/>
          <p:cNvSpPr txBox="1"/>
          <p:nvPr/>
        </p:nvSpPr>
        <p:spPr>
          <a:xfrm>
            <a:off x="7886607" y="6016008"/>
            <a:ext cx="136447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3600">
                <a:solidFill>
                  <a:schemeClr val="dk1"/>
                </a:solidFill>
                <a:latin typeface="Roboto Light"/>
                <a:ea typeface="Roboto Light"/>
                <a:cs typeface="Roboto Light"/>
                <a:sym typeface="Roboto Light"/>
              </a:rPr>
              <a:t>100%</a:t>
            </a:r>
            <a:endParaRPr/>
          </a:p>
        </p:txBody>
      </p:sp>
      <p:sp>
        <p:nvSpPr>
          <p:cNvPr id="229" name="Google Shape;229;p24"/>
          <p:cNvSpPr txBox="1"/>
          <p:nvPr/>
        </p:nvSpPr>
        <p:spPr>
          <a:xfrm>
            <a:off x="7092280" y="3407095"/>
            <a:ext cx="2119026" cy="76944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de-DE" sz="3200">
                <a:solidFill>
                  <a:srgbClr val="7F7F7F"/>
                </a:solidFill>
                <a:latin typeface="Roboto Light"/>
                <a:ea typeface="Roboto Light"/>
                <a:cs typeface="Roboto Light"/>
                <a:sym typeface="Roboto Light"/>
              </a:rPr>
              <a:t>≈ 92% </a:t>
            </a:r>
            <a:endParaRPr/>
          </a:p>
          <a:p>
            <a:pPr indent="0" lvl="0" marL="0" marR="0" rtl="0" algn="r">
              <a:spcBef>
                <a:spcPts val="0"/>
              </a:spcBef>
              <a:spcAft>
                <a:spcPts val="0"/>
              </a:spcAft>
              <a:buNone/>
            </a:pPr>
            <a:r>
              <a:rPr lang="de-DE" sz="1200">
                <a:solidFill>
                  <a:srgbClr val="7F7F7F"/>
                </a:solidFill>
                <a:latin typeface="Roboto Light"/>
                <a:ea typeface="Roboto Light"/>
                <a:cs typeface="Roboto Light"/>
                <a:sym typeface="Roboto Light"/>
              </a:rPr>
              <a:t>(all original effect sizes valid)</a:t>
            </a:r>
            <a:endParaRPr/>
          </a:p>
        </p:txBody>
      </p:sp>
      <p:sp>
        <p:nvSpPr>
          <p:cNvPr id="230" name="Google Shape;230;p24"/>
          <p:cNvSpPr txBox="1"/>
          <p:nvPr/>
        </p:nvSpPr>
        <p:spPr>
          <a:xfrm>
            <a:off x="-27603" y="3746810"/>
            <a:ext cx="1925527"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3600">
                <a:solidFill>
                  <a:srgbClr val="7F7F7F"/>
                </a:solidFill>
                <a:latin typeface="Roboto Light"/>
                <a:ea typeface="Roboto Light"/>
                <a:cs typeface="Roboto Light"/>
                <a:sym typeface="Roboto Light"/>
              </a:rPr>
              <a:t>5%</a:t>
            </a:r>
            <a:endParaRPr/>
          </a:p>
          <a:p>
            <a:pPr indent="0" lvl="0" marL="0" marR="0" rtl="0" algn="l">
              <a:spcBef>
                <a:spcPts val="0"/>
              </a:spcBef>
              <a:spcAft>
                <a:spcPts val="0"/>
              </a:spcAft>
              <a:buNone/>
            </a:pPr>
            <a:r>
              <a:rPr lang="de-DE" sz="1400">
                <a:solidFill>
                  <a:srgbClr val="7F7F7F"/>
                </a:solidFill>
                <a:latin typeface="Roboto Light"/>
                <a:ea typeface="Roboto Light"/>
                <a:cs typeface="Roboto Light"/>
                <a:sym typeface="Roboto Light"/>
              </a:rPr>
              <a:t>(all true effect sizes 0)</a:t>
            </a:r>
            <a:endParaRPr/>
          </a:p>
        </p:txBody>
      </p:sp>
      <p:sp>
        <p:nvSpPr>
          <p:cNvPr id="231" name="Google Shape;231;p24"/>
          <p:cNvSpPr txBox="1"/>
          <p:nvPr/>
        </p:nvSpPr>
        <p:spPr>
          <a:xfrm>
            <a:off x="3868521" y="2636912"/>
            <a:ext cx="2278544"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de-DE" sz="3600">
                <a:solidFill>
                  <a:srgbClr val="7F7F7F"/>
                </a:solidFill>
                <a:latin typeface="Roboto Light"/>
                <a:ea typeface="Roboto Light"/>
                <a:cs typeface="Roboto Light"/>
                <a:sym typeface="Roboto Light"/>
              </a:rPr>
              <a:t>     54%</a:t>
            </a:r>
            <a:endParaRPr/>
          </a:p>
          <a:p>
            <a:pPr indent="0" lvl="0" marL="0" marR="0" rtl="0" algn="ctr">
              <a:spcBef>
                <a:spcPts val="0"/>
              </a:spcBef>
              <a:spcAft>
                <a:spcPts val="0"/>
              </a:spcAft>
              <a:buNone/>
            </a:pPr>
            <a:r>
              <a:rPr lang="de-DE" sz="1800">
                <a:solidFill>
                  <a:srgbClr val="7F7F7F"/>
                </a:solidFill>
                <a:latin typeface="Roboto Light"/>
                <a:ea typeface="Roboto Light"/>
                <a:cs typeface="Roboto Light"/>
                <a:sym typeface="Roboto Light"/>
              </a:rPr>
              <a:t>mean expectation of psychologists </a:t>
            </a:r>
            <a:endParaRPr/>
          </a:p>
          <a:p>
            <a:pPr indent="0" lvl="0" marL="0" marR="0" rtl="0" algn="ctr">
              <a:spcBef>
                <a:spcPts val="0"/>
              </a:spcBef>
              <a:spcAft>
                <a:spcPts val="0"/>
              </a:spcAft>
              <a:buNone/>
            </a:pPr>
            <a:r>
              <a:rPr lang="de-DE" sz="1800">
                <a:solidFill>
                  <a:srgbClr val="7F7F7F"/>
                </a:solidFill>
                <a:latin typeface="Roboto Light"/>
                <a:ea typeface="Roboto Light"/>
                <a:cs typeface="Roboto Light"/>
                <a:sym typeface="Roboto Light"/>
              </a:rPr>
              <a:t>(</a:t>
            </a:r>
            <a:r>
              <a:rPr lang="de-DE" sz="1100">
                <a:solidFill>
                  <a:srgbClr val="7F7F7F"/>
                </a:solidFill>
                <a:latin typeface="Roboto Light"/>
                <a:ea typeface="Roboto Light"/>
                <a:cs typeface="Roboto Light"/>
                <a:sym typeface="Roboto Light"/>
              </a:rPr>
              <a:t>Fuchs, Fiedler &amp; Jenny, 2012</a:t>
            </a:r>
            <a:r>
              <a:rPr lang="de-DE" sz="1800">
                <a:solidFill>
                  <a:srgbClr val="7F7F7F"/>
                </a:solidFill>
                <a:latin typeface="Roboto Light"/>
                <a:ea typeface="Roboto Light"/>
                <a:cs typeface="Roboto Light"/>
                <a:sym typeface="Roboto Light"/>
              </a:rPr>
              <a:t>)</a:t>
            </a:r>
            <a:endParaRPr/>
          </a:p>
        </p:txBody>
      </p:sp>
      <p:cxnSp>
        <p:nvCxnSpPr>
          <p:cNvPr id="232" name="Google Shape;232;p24"/>
          <p:cNvCxnSpPr/>
          <p:nvPr/>
        </p:nvCxnSpPr>
        <p:spPr>
          <a:xfrm flipH="1">
            <a:off x="7668344" y="4866332"/>
            <a:ext cx="1043397" cy="874391"/>
          </a:xfrm>
          <a:prstGeom prst="straightConnector1">
            <a:avLst/>
          </a:prstGeom>
          <a:noFill/>
          <a:ln cap="flat" cmpd="sng" w="28575">
            <a:solidFill>
              <a:srgbClr val="A5A5A5"/>
            </a:solidFill>
            <a:prstDash val="solid"/>
            <a:miter lim="800000"/>
            <a:headEnd len="sm" w="sm" type="none"/>
            <a:tailEnd len="sm" w="sm" type="none"/>
          </a:ln>
        </p:spPr>
      </p:cxnSp>
      <p:cxnSp>
        <p:nvCxnSpPr>
          <p:cNvPr id="233" name="Google Shape;233;p24"/>
          <p:cNvCxnSpPr/>
          <p:nvPr/>
        </p:nvCxnSpPr>
        <p:spPr>
          <a:xfrm rot="10800000">
            <a:off x="8686800" y="4176536"/>
            <a:ext cx="10635" cy="703463"/>
          </a:xfrm>
          <a:prstGeom prst="straightConnector1">
            <a:avLst/>
          </a:prstGeom>
          <a:noFill/>
          <a:ln cap="flat" cmpd="sng" w="28575">
            <a:solidFill>
              <a:srgbClr val="A5A5A5"/>
            </a:solidFill>
            <a:prstDash val="solid"/>
            <a:miter lim="800000"/>
            <a:headEnd len="sm" w="sm" type="none"/>
            <a:tailEnd len="sm" w="sm" type="none"/>
          </a:ln>
        </p:spPr>
      </p:cxnSp>
      <p:cxnSp>
        <p:nvCxnSpPr>
          <p:cNvPr id="234" name="Google Shape;234;p24"/>
          <p:cNvCxnSpPr/>
          <p:nvPr/>
        </p:nvCxnSpPr>
        <p:spPr>
          <a:xfrm>
            <a:off x="714020" y="5305772"/>
            <a:ext cx="545612" cy="434951"/>
          </a:xfrm>
          <a:prstGeom prst="straightConnector1">
            <a:avLst/>
          </a:prstGeom>
          <a:noFill/>
          <a:ln cap="flat" cmpd="sng" w="28575">
            <a:solidFill>
              <a:srgbClr val="A5A5A5"/>
            </a:solidFill>
            <a:prstDash val="solid"/>
            <a:miter lim="800000"/>
            <a:headEnd len="sm" w="sm" type="none"/>
            <a:tailEnd len="sm" w="sm" type="none"/>
          </a:ln>
        </p:spPr>
      </p:cxnSp>
      <p:cxnSp>
        <p:nvCxnSpPr>
          <p:cNvPr id="235" name="Google Shape;235;p24"/>
          <p:cNvCxnSpPr/>
          <p:nvPr/>
        </p:nvCxnSpPr>
        <p:spPr>
          <a:xfrm rot="10800000">
            <a:off x="714019" y="4622428"/>
            <a:ext cx="10636" cy="703464"/>
          </a:xfrm>
          <a:prstGeom prst="straightConnector1">
            <a:avLst/>
          </a:prstGeom>
          <a:noFill/>
          <a:ln cap="flat" cmpd="sng" w="28575">
            <a:solidFill>
              <a:srgbClr val="A5A5A5"/>
            </a:solidFill>
            <a:prstDash val="solid"/>
            <a:miter lim="800000"/>
            <a:headEnd len="sm" w="sm" type="none"/>
            <a:tailEnd len="sm" w="sm" type="none"/>
          </a:ln>
        </p:spPr>
      </p:cxnSp>
      <p:cxnSp>
        <p:nvCxnSpPr>
          <p:cNvPr id="236" name="Google Shape;236;p24"/>
          <p:cNvCxnSpPr/>
          <p:nvPr/>
        </p:nvCxnSpPr>
        <p:spPr>
          <a:xfrm flipH="1">
            <a:off x="4916183" y="4526565"/>
            <a:ext cx="107652" cy="804522"/>
          </a:xfrm>
          <a:prstGeom prst="straightConnector1">
            <a:avLst/>
          </a:prstGeom>
          <a:noFill/>
          <a:ln cap="flat" cmpd="sng" w="28575">
            <a:solidFill>
              <a:srgbClr val="A5A5A5"/>
            </a:solidFill>
            <a:prstDash val="solid"/>
            <a:miter lim="800000"/>
            <a:headEnd len="sm" w="sm" type="none"/>
            <a:tailEnd len="sm" w="sm" type="none"/>
          </a:ln>
        </p:spPr>
      </p:cxnSp>
      <p:cxnSp>
        <p:nvCxnSpPr>
          <p:cNvPr id="237" name="Google Shape;237;p24"/>
          <p:cNvCxnSpPr/>
          <p:nvPr/>
        </p:nvCxnSpPr>
        <p:spPr>
          <a:xfrm rot="10800000">
            <a:off x="4997160" y="4272301"/>
            <a:ext cx="10636" cy="275942"/>
          </a:xfrm>
          <a:prstGeom prst="straightConnector1">
            <a:avLst/>
          </a:prstGeom>
          <a:noFill/>
          <a:ln cap="flat" cmpd="sng" w="28575">
            <a:solidFill>
              <a:srgbClr val="A5A5A5"/>
            </a:solidFill>
            <a:prstDash val="solid"/>
            <a:miter lim="800000"/>
            <a:headEnd len="sm" w="sm" type="none"/>
            <a:tailEnd len="sm" w="sm" type="none"/>
          </a:ln>
        </p:spPr>
      </p:cxnSp>
      <p:sp>
        <p:nvSpPr>
          <p:cNvPr id="238" name="Google Shape;238;p24"/>
          <p:cNvSpPr txBox="1"/>
          <p:nvPr/>
        </p:nvSpPr>
        <p:spPr>
          <a:xfrm>
            <a:off x="6275401" y="2513162"/>
            <a:ext cx="2278544"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de-DE" sz="3600">
                <a:solidFill>
                  <a:srgbClr val="7B7B7B"/>
                </a:solidFill>
                <a:latin typeface="Roboto Light"/>
                <a:ea typeface="Roboto Light"/>
                <a:cs typeface="Roboto Light"/>
                <a:sym typeface="Roboto Light"/>
              </a:rPr>
              <a:t>≈ 76 %</a:t>
            </a:r>
            <a:endParaRPr/>
          </a:p>
          <a:p>
            <a:pPr indent="0" lvl="0" marL="0" marR="0" rtl="0" algn="ctr">
              <a:spcBef>
                <a:spcPts val="0"/>
              </a:spcBef>
              <a:spcAft>
                <a:spcPts val="0"/>
              </a:spcAft>
              <a:buNone/>
            </a:pPr>
            <a:r>
              <a:rPr lang="de-DE" sz="1800">
                <a:solidFill>
                  <a:srgbClr val="7B7B7B"/>
                </a:solidFill>
                <a:latin typeface="Roboto Light"/>
                <a:ea typeface="Roboto Light"/>
                <a:cs typeface="Roboto Light"/>
                <a:sym typeface="Roboto Light"/>
              </a:rPr>
              <a:t>mean expectation of economists</a:t>
            </a:r>
            <a:endParaRPr/>
          </a:p>
        </p:txBody>
      </p:sp>
      <p:cxnSp>
        <p:nvCxnSpPr>
          <p:cNvPr id="239" name="Google Shape;239;p24"/>
          <p:cNvCxnSpPr/>
          <p:nvPr/>
        </p:nvCxnSpPr>
        <p:spPr>
          <a:xfrm flipH="1">
            <a:off x="6444208" y="4698400"/>
            <a:ext cx="479078" cy="774280"/>
          </a:xfrm>
          <a:prstGeom prst="straightConnector1">
            <a:avLst/>
          </a:prstGeom>
          <a:noFill/>
          <a:ln cap="flat" cmpd="sng" w="28575">
            <a:solidFill>
              <a:srgbClr val="AEABAB"/>
            </a:solidFill>
            <a:prstDash val="solid"/>
            <a:miter lim="800000"/>
            <a:headEnd len="sm" w="sm" type="none"/>
            <a:tailEnd len="sm" w="sm" type="none"/>
          </a:ln>
        </p:spPr>
      </p:cxnSp>
      <p:cxnSp>
        <p:nvCxnSpPr>
          <p:cNvPr id="240" name="Google Shape;240;p24"/>
          <p:cNvCxnSpPr/>
          <p:nvPr/>
        </p:nvCxnSpPr>
        <p:spPr>
          <a:xfrm rot="10800000">
            <a:off x="6923286" y="3713491"/>
            <a:ext cx="8784" cy="980515"/>
          </a:xfrm>
          <a:prstGeom prst="straightConnector1">
            <a:avLst/>
          </a:prstGeom>
          <a:noFill/>
          <a:ln cap="flat" cmpd="sng" w="28575">
            <a:solidFill>
              <a:srgbClr val="AEABAB"/>
            </a:solidFill>
            <a:prstDash val="solid"/>
            <a:miter lim="800000"/>
            <a:headEnd len="sm" w="sm" type="none"/>
            <a:tailEnd len="sm" w="sm" type="none"/>
          </a:ln>
        </p:spPr>
      </p:cxnSp>
      <p:sp>
        <p:nvSpPr>
          <p:cNvPr id="241" name="Google Shape;241;p24"/>
          <p:cNvSpPr txBox="1"/>
          <p:nvPr/>
        </p:nvSpPr>
        <p:spPr>
          <a:xfrm>
            <a:off x="2555775" y="1412776"/>
            <a:ext cx="2848039" cy="10926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de-DE" sz="3600">
                <a:solidFill>
                  <a:srgbClr val="FF0066"/>
                </a:solidFill>
                <a:latin typeface="Roboto Light"/>
                <a:ea typeface="Roboto Light"/>
                <a:cs typeface="Roboto Light"/>
                <a:sym typeface="Roboto Light"/>
              </a:rPr>
              <a:t>36% </a:t>
            </a:r>
            <a:endParaRPr>
              <a:solidFill>
                <a:srgbClr val="FF0066"/>
              </a:solidFill>
            </a:endParaRPr>
          </a:p>
          <a:p>
            <a:pPr indent="0" lvl="0" marL="0" marR="0" rtl="0" algn="ctr">
              <a:spcBef>
                <a:spcPts val="0"/>
              </a:spcBef>
              <a:spcAft>
                <a:spcPts val="0"/>
              </a:spcAft>
              <a:buNone/>
            </a:pPr>
            <a:r>
              <a:rPr lang="de-DE" sz="1800">
                <a:solidFill>
                  <a:srgbClr val="FF0066"/>
                </a:solidFill>
                <a:latin typeface="Roboto Light"/>
                <a:ea typeface="Roboto Light"/>
                <a:cs typeface="Roboto Light"/>
                <a:sym typeface="Roboto Light"/>
              </a:rPr>
              <a:t>significant replications</a:t>
            </a:r>
            <a:endParaRPr>
              <a:solidFill>
                <a:srgbClr val="FF0066"/>
              </a:solidFill>
            </a:endParaRPr>
          </a:p>
          <a:p>
            <a:pPr indent="0" lvl="0" marL="0" marR="0" rtl="0" algn="ctr">
              <a:spcBef>
                <a:spcPts val="0"/>
              </a:spcBef>
              <a:spcAft>
                <a:spcPts val="0"/>
              </a:spcAft>
              <a:buNone/>
            </a:pPr>
            <a:r>
              <a:rPr lang="de-DE" sz="1100">
                <a:solidFill>
                  <a:srgbClr val="FF0066"/>
                </a:solidFill>
                <a:latin typeface="Roboto Light"/>
                <a:ea typeface="Roboto Light"/>
                <a:cs typeface="Roboto Light"/>
                <a:sym typeface="Roboto Light"/>
              </a:rPr>
              <a:t>(</a:t>
            </a:r>
            <a:r>
              <a:rPr lang="de-DE" sz="1100">
                <a:solidFill>
                  <a:srgbClr val="FF0066"/>
                </a:solidFill>
                <a:latin typeface="Roboto Light"/>
                <a:ea typeface="Roboto Light"/>
                <a:cs typeface="Roboto Light"/>
                <a:sym typeface="Roboto Light"/>
              </a:rPr>
              <a:t>Open Science Framework</a:t>
            </a:r>
            <a:r>
              <a:rPr lang="de-DE" sz="1100">
                <a:solidFill>
                  <a:srgbClr val="FF0066"/>
                </a:solidFill>
                <a:latin typeface="Roboto Light"/>
                <a:ea typeface="Roboto Light"/>
                <a:cs typeface="Roboto Light"/>
                <a:sym typeface="Roboto Light"/>
              </a:rPr>
              <a:t>)</a:t>
            </a:r>
            <a:endParaRPr>
              <a:solidFill>
                <a:srgbClr val="FF0066"/>
              </a:solidFill>
            </a:endParaRPr>
          </a:p>
        </p:txBody>
      </p:sp>
      <p:cxnSp>
        <p:nvCxnSpPr>
          <p:cNvPr id="242" name="Google Shape;242;p24"/>
          <p:cNvCxnSpPr/>
          <p:nvPr/>
        </p:nvCxnSpPr>
        <p:spPr>
          <a:xfrm>
            <a:off x="3453084" y="4512666"/>
            <a:ext cx="208208" cy="854398"/>
          </a:xfrm>
          <a:prstGeom prst="straightConnector1">
            <a:avLst/>
          </a:prstGeom>
          <a:noFill/>
          <a:ln cap="flat" cmpd="sng" w="28575">
            <a:solidFill>
              <a:srgbClr val="FF0066"/>
            </a:solidFill>
            <a:prstDash val="solid"/>
            <a:miter lim="800000"/>
            <a:headEnd len="sm" w="sm" type="none"/>
            <a:tailEnd len="sm" w="sm" type="none"/>
          </a:ln>
        </p:spPr>
      </p:cxnSp>
      <p:cxnSp>
        <p:nvCxnSpPr>
          <p:cNvPr id="243" name="Google Shape;243;p24"/>
          <p:cNvCxnSpPr/>
          <p:nvPr/>
        </p:nvCxnSpPr>
        <p:spPr>
          <a:xfrm rot="10800000">
            <a:off x="3661293" y="2661786"/>
            <a:ext cx="23850" cy="1755690"/>
          </a:xfrm>
          <a:prstGeom prst="straightConnector1">
            <a:avLst/>
          </a:prstGeom>
          <a:noFill/>
          <a:ln cap="flat" cmpd="sng" w="28575">
            <a:solidFill>
              <a:srgbClr val="FF0066"/>
            </a:solidFill>
            <a:prstDash val="solid"/>
            <a:miter lim="800000"/>
            <a:headEnd len="sm" w="sm" type="none"/>
            <a:tailEnd len="sm" w="sm" type="none"/>
          </a:ln>
        </p:spPr>
      </p:cxnSp>
      <p:cxnSp>
        <p:nvCxnSpPr>
          <p:cNvPr id="244" name="Google Shape;244;p24"/>
          <p:cNvCxnSpPr/>
          <p:nvPr/>
        </p:nvCxnSpPr>
        <p:spPr>
          <a:xfrm flipH="1" rot="10800000">
            <a:off x="3465988" y="4405028"/>
            <a:ext cx="208964" cy="101652"/>
          </a:xfrm>
          <a:prstGeom prst="straightConnector1">
            <a:avLst/>
          </a:prstGeom>
          <a:noFill/>
          <a:ln cap="flat" cmpd="sng" w="28575">
            <a:solidFill>
              <a:srgbClr val="FF0066"/>
            </a:solidFill>
            <a:prstDash val="solid"/>
            <a:miter lim="800000"/>
            <a:headEnd len="sm" w="sm" type="none"/>
            <a:tailEnd len="sm" w="sm" type="none"/>
          </a:ln>
        </p:spPr>
      </p:cxnSp>
      <p:sp>
        <p:nvSpPr>
          <p:cNvPr id="245" name="Google Shape;245;p24"/>
          <p:cNvSpPr txBox="1"/>
          <p:nvPr/>
        </p:nvSpPr>
        <p:spPr>
          <a:xfrm>
            <a:off x="5729202" y="1411651"/>
            <a:ext cx="2729182" cy="10926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de-DE" sz="3600">
                <a:solidFill>
                  <a:srgbClr val="FF0066"/>
                </a:solidFill>
                <a:latin typeface="Roboto Light"/>
                <a:ea typeface="Roboto Light"/>
                <a:cs typeface="Roboto Light"/>
                <a:sym typeface="Roboto Light"/>
              </a:rPr>
              <a:t>66.7 %</a:t>
            </a:r>
            <a:endParaRPr/>
          </a:p>
          <a:p>
            <a:pPr indent="0" lvl="0" marL="0" marR="0" rtl="0" algn="ctr">
              <a:spcBef>
                <a:spcPts val="0"/>
              </a:spcBef>
              <a:spcAft>
                <a:spcPts val="0"/>
              </a:spcAft>
              <a:buNone/>
            </a:pPr>
            <a:r>
              <a:rPr lang="de-DE" sz="1800">
                <a:solidFill>
                  <a:srgbClr val="FF0066"/>
                </a:solidFill>
                <a:latin typeface="Roboto Light"/>
                <a:ea typeface="Roboto Light"/>
                <a:cs typeface="Roboto Light"/>
                <a:sym typeface="Roboto Light"/>
              </a:rPr>
              <a:t>significant replications </a:t>
            </a:r>
            <a:r>
              <a:rPr lang="de-DE" sz="1100">
                <a:solidFill>
                  <a:srgbClr val="FF0066"/>
                </a:solidFill>
                <a:latin typeface="Roboto Light"/>
                <a:ea typeface="Roboto Light"/>
                <a:cs typeface="Roboto Light"/>
                <a:sym typeface="Roboto Light"/>
              </a:rPr>
              <a:t>(Camerer et al.)</a:t>
            </a:r>
            <a:endParaRPr/>
          </a:p>
        </p:txBody>
      </p:sp>
      <p:cxnSp>
        <p:nvCxnSpPr>
          <p:cNvPr id="246" name="Google Shape;246;p24"/>
          <p:cNvCxnSpPr/>
          <p:nvPr/>
        </p:nvCxnSpPr>
        <p:spPr>
          <a:xfrm flipH="1">
            <a:off x="5827505" y="4348240"/>
            <a:ext cx="479078" cy="774280"/>
          </a:xfrm>
          <a:prstGeom prst="straightConnector1">
            <a:avLst/>
          </a:prstGeom>
          <a:noFill/>
          <a:ln cap="flat" cmpd="sng" w="28575">
            <a:solidFill>
              <a:srgbClr val="FF0066"/>
            </a:solidFill>
            <a:prstDash val="solid"/>
            <a:miter lim="800000"/>
            <a:headEnd len="sm" w="sm" type="none"/>
            <a:tailEnd len="sm" w="sm" type="none"/>
          </a:ln>
        </p:spPr>
      </p:cxnSp>
      <p:cxnSp>
        <p:nvCxnSpPr>
          <p:cNvPr id="247" name="Google Shape;247;p24"/>
          <p:cNvCxnSpPr/>
          <p:nvPr/>
        </p:nvCxnSpPr>
        <p:spPr>
          <a:xfrm rot="10800000">
            <a:off x="6291244" y="2373796"/>
            <a:ext cx="24123" cy="1970051"/>
          </a:xfrm>
          <a:prstGeom prst="straightConnector1">
            <a:avLst/>
          </a:prstGeom>
          <a:noFill/>
          <a:ln cap="flat" cmpd="sng" w="28575">
            <a:solidFill>
              <a:srgbClr val="FF0066"/>
            </a:solidFill>
            <a:prstDash val="solid"/>
            <a:miter lim="800000"/>
            <a:headEnd len="sm" w="sm" type="none"/>
            <a:tailEnd len="sm" w="sm" type="none"/>
          </a:ln>
        </p:spPr>
      </p:cxnSp>
      <p:sp>
        <p:nvSpPr>
          <p:cNvPr id="248" name="Google Shape;248;p24"/>
          <p:cNvSpPr txBox="1"/>
          <p:nvPr/>
        </p:nvSpPr>
        <p:spPr>
          <a:xfrm>
            <a:off x="457200" y="274638"/>
            <a:ext cx="8229600" cy="1089457"/>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0066"/>
              </a:buClr>
              <a:buSzPts val="4800"/>
              <a:buFont typeface="Arial"/>
              <a:buNone/>
            </a:pPr>
            <a:r>
              <a:rPr lang="de-DE" sz="4800">
                <a:solidFill>
                  <a:srgbClr val="FF0066"/>
                </a:solidFill>
                <a:latin typeface="Arial"/>
                <a:ea typeface="Arial"/>
                <a:cs typeface="Arial"/>
                <a:sym typeface="Arial"/>
              </a:rPr>
              <a:t>Predictions of Replication. </a:t>
            </a:r>
            <a:endParaRPr/>
          </a:p>
        </p:txBody>
      </p:sp>
      <p:sp>
        <p:nvSpPr>
          <p:cNvPr id="249" name="Google Shape;249;p24"/>
          <p:cNvSpPr txBox="1"/>
          <p:nvPr/>
        </p:nvSpPr>
        <p:spPr>
          <a:xfrm>
            <a:off x="902921" y="2438012"/>
            <a:ext cx="2278500" cy="1477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de-DE" sz="3600">
                <a:solidFill>
                  <a:srgbClr val="7F7F7F"/>
                </a:solidFill>
                <a:latin typeface="Roboto Light"/>
                <a:ea typeface="Roboto Light"/>
                <a:cs typeface="Roboto Light"/>
                <a:sym typeface="Roboto Light"/>
              </a:rPr>
              <a:t>  </a:t>
            </a:r>
            <a:r>
              <a:rPr lang="de-DE" sz="3600">
                <a:solidFill>
                  <a:srgbClr val="9900FF"/>
                </a:solidFill>
                <a:latin typeface="Roboto Light"/>
                <a:ea typeface="Roboto Light"/>
                <a:cs typeface="Roboto Light"/>
                <a:sym typeface="Roboto Light"/>
              </a:rPr>
              <a:t>  11-25%</a:t>
            </a:r>
            <a:endParaRPr>
              <a:solidFill>
                <a:srgbClr val="9900FF"/>
              </a:solidFill>
            </a:endParaRPr>
          </a:p>
          <a:p>
            <a:pPr indent="0" lvl="0" marL="0" marR="0" rtl="0" algn="ctr">
              <a:spcBef>
                <a:spcPts val="0"/>
              </a:spcBef>
              <a:spcAft>
                <a:spcPts val="0"/>
              </a:spcAft>
              <a:buNone/>
            </a:pPr>
            <a:r>
              <a:rPr lang="de-DE" sz="1800">
                <a:solidFill>
                  <a:srgbClr val="9900FF"/>
                </a:solidFill>
                <a:latin typeface="Roboto Light"/>
                <a:ea typeface="Roboto Light"/>
                <a:cs typeface="Roboto Light"/>
                <a:sym typeface="Roboto Light"/>
              </a:rPr>
              <a:t>cancer biology</a:t>
            </a:r>
            <a:r>
              <a:rPr lang="de-DE" sz="1800">
                <a:solidFill>
                  <a:srgbClr val="9900FF"/>
                </a:solidFill>
                <a:latin typeface="Roboto Light"/>
                <a:ea typeface="Roboto Light"/>
                <a:cs typeface="Roboto Light"/>
                <a:sym typeface="Roboto Light"/>
              </a:rPr>
              <a:t> </a:t>
            </a:r>
            <a:endParaRPr>
              <a:solidFill>
                <a:srgbClr val="9900FF"/>
              </a:solidFill>
            </a:endParaRPr>
          </a:p>
          <a:p>
            <a:pPr indent="0" lvl="0" marL="0" marR="0" rtl="0" algn="ctr">
              <a:spcBef>
                <a:spcPts val="0"/>
              </a:spcBef>
              <a:spcAft>
                <a:spcPts val="0"/>
              </a:spcAft>
              <a:buNone/>
            </a:pPr>
            <a:r>
              <a:rPr lang="de-DE" sz="1800">
                <a:solidFill>
                  <a:srgbClr val="9900FF"/>
                </a:solidFill>
                <a:latin typeface="Roboto Light"/>
                <a:ea typeface="Roboto Light"/>
                <a:cs typeface="Roboto Light"/>
                <a:sym typeface="Roboto Light"/>
              </a:rPr>
              <a:t>(</a:t>
            </a:r>
            <a:r>
              <a:rPr lang="de-DE" sz="1100">
                <a:solidFill>
                  <a:srgbClr val="9900FF"/>
                </a:solidFill>
                <a:latin typeface="Roboto Light"/>
                <a:ea typeface="Roboto Light"/>
                <a:cs typeface="Roboto Light"/>
                <a:sym typeface="Roboto Light"/>
              </a:rPr>
              <a:t>RPP: Cancer Biology</a:t>
            </a:r>
            <a:r>
              <a:rPr lang="de-DE" sz="1800">
                <a:solidFill>
                  <a:srgbClr val="9900FF"/>
                </a:solidFill>
                <a:latin typeface="Roboto Light"/>
                <a:ea typeface="Roboto Light"/>
                <a:cs typeface="Roboto Light"/>
                <a:sym typeface="Roboto Light"/>
              </a:rPr>
              <a:t>)</a:t>
            </a:r>
            <a:endParaRPr>
              <a:solidFill>
                <a:srgbClr val="9900FF"/>
              </a:solidFill>
            </a:endParaRPr>
          </a:p>
        </p:txBody>
      </p:sp>
      <p:cxnSp>
        <p:nvCxnSpPr>
          <p:cNvPr id="250" name="Google Shape;250;p24"/>
          <p:cNvCxnSpPr/>
          <p:nvPr/>
        </p:nvCxnSpPr>
        <p:spPr>
          <a:xfrm rot="10800000">
            <a:off x="2027475" y="3713500"/>
            <a:ext cx="33300" cy="1117500"/>
          </a:xfrm>
          <a:prstGeom prst="straightConnector1">
            <a:avLst/>
          </a:prstGeom>
          <a:noFill/>
          <a:ln cap="flat" cmpd="sng" w="28575">
            <a:solidFill>
              <a:srgbClr val="9900FF"/>
            </a:solidFill>
            <a:prstDash val="solid"/>
            <a:miter lim="800000"/>
            <a:headEnd len="sm" w="sm" type="none"/>
            <a:tailEnd len="sm" w="sm" type="none"/>
          </a:ln>
        </p:spPr>
      </p:cxnSp>
      <p:cxnSp>
        <p:nvCxnSpPr>
          <p:cNvPr id="251" name="Google Shape;251;p24"/>
          <p:cNvCxnSpPr/>
          <p:nvPr/>
        </p:nvCxnSpPr>
        <p:spPr>
          <a:xfrm rot="10800000">
            <a:off x="1441292" y="4966172"/>
            <a:ext cx="36000" cy="265200"/>
          </a:xfrm>
          <a:prstGeom prst="straightConnector1">
            <a:avLst/>
          </a:prstGeom>
          <a:noFill/>
          <a:ln cap="flat" cmpd="sng" w="28575">
            <a:solidFill>
              <a:srgbClr val="9900FF"/>
            </a:solidFill>
            <a:prstDash val="solid"/>
            <a:miter lim="800000"/>
            <a:headEnd len="sm" w="sm" type="none"/>
            <a:tailEnd len="sm" w="sm" type="none"/>
          </a:ln>
        </p:spPr>
      </p:cxnSp>
      <p:cxnSp>
        <p:nvCxnSpPr>
          <p:cNvPr id="252" name="Google Shape;252;p24"/>
          <p:cNvCxnSpPr/>
          <p:nvPr/>
        </p:nvCxnSpPr>
        <p:spPr>
          <a:xfrm rot="10800000">
            <a:off x="2607192" y="4796222"/>
            <a:ext cx="36000" cy="265200"/>
          </a:xfrm>
          <a:prstGeom prst="straightConnector1">
            <a:avLst/>
          </a:prstGeom>
          <a:noFill/>
          <a:ln cap="flat" cmpd="sng" w="28575">
            <a:solidFill>
              <a:srgbClr val="9900FF"/>
            </a:solidFill>
            <a:prstDash val="solid"/>
            <a:miter lim="800000"/>
            <a:headEnd len="sm" w="sm" type="none"/>
            <a:tailEnd len="sm" w="sm" type="none"/>
          </a:ln>
        </p:spPr>
      </p:cxnSp>
      <p:cxnSp>
        <p:nvCxnSpPr>
          <p:cNvPr id="253" name="Google Shape;253;p24"/>
          <p:cNvCxnSpPr/>
          <p:nvPr/>
        </p:nvCxnSpPr>
        <p:spPr>
          <a:xfrm flipH="1">
            <a:off x="1441525" y="4808475"/>
            <a:ext cx="1182300" cy="180300"/>
          </a:xfrm>
          <a:prstGeom prst="straightConnector1">
            <a:avLst/>
          </a:prstGeom>
          <a:noFill/>
          <a:ln cap="flat" cmpd="sng" w="28575">
            <a:solidFill>
              <a:srgbClr val="9900FF"/>
            </a:solidFill>
            <a:prstDash val="solid"/>
            <a:miter lim="800000"/>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pic>
        <p:nvPicPr>
          <p:cNvPr id="259" name="Google Shape;259;p27"/>
          <p:cNvPicPr preferRelativeResize="0"/>
          <p:nvPr/>
        </p:nvPicPr>
        <p:blipFill rotWithShape="1">
          <a:blip r:embed="rId3">
            <a:alphaModFix/>
          </a:blip>
          <a:srcRect b="0" l="0" r="0" t="0"/>
          <a:stretch/>
        </p:blipFill>
        <p:spPr>
          <a:xfrm>
            <a:off x="853168" y="1230178"/>
            <a:ext cx="7357933" cy="36702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60" name="Google Shape;260;p27"/>
          <p:cNvSpPr txBox="1"/>
          <p:nvPr/>
        </p:nvSpPr>
        <p:spPr>
          <a:xfrm>
            <a:off x="1334825" y="5118525"/>
            <a:ext cx="5849700" cy="1615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de-DE">
                <a:solidFill>
                  <a:schemeClr val="dk1"/>
                </a:solidFill>
                <a:latin typeface="Calibri"/>
                <a:ea typeface="Calibri"/>
                <a:cs typeface="Calibri"/>
                <a:sym typeface="Calibri"/>
              </a:rPr>
              <a:t>52 </a:t>
            </a:r>
            <a:r>
              <a:rPr lang="de-DE">
                <a:solidFill>
                  <a:schemeClr val="dk1"/>
                </a:solidFill>
                <a:latin typeface="Calibri"/>
                <a:ea typeface="Calibri"/>
                <a:cs typeface="Calibri"/>
                <a:sym typeface="Calibri"/>
              </a:rPr>
              <a:t>publications from Brian Wansink which (are alleged to) contain minor to very serious issues (which are summarized in this post),</a:t>
            </a:r>
            <a:endParaRPr>
              <a:solidFill>
                <a:schemeClr val="dk1"/>
              </a:solidFill>
              <a:latin typeface="Calibri"/>
              <a:ea typeface="Calibri"/>
              <a:cs typeface="Calibri"/>
              <a:sym typeface="Calibri"/>
            </a:endParaRPr>
          </a:p>
          <a:p>
            <a:pPr indent="0" lvl="0" marL="0" rtl="0" algn="l">
              <a:spcBef>
                <a:spcPts val="0"/>
              </a:spcBef>
              <a:spcAft>
                <a:spcPts val="0"/>
              </a:spcAft>
              <a:buNone/>
            </a:pPr>
            <a:r>
              <a:rPr lang="de-DE">
                <a:solidFill>
                  <a:schemeClr val="dk1"/>
                </a:solidFill>
                <a:latin typeface="Calibri"/>
                <a:ea typeface="Calibri"/>
                <a:cs typeface="Calibri"/>
                <a:sym typeface="Calibri"/>
              </a:rPr>
              <a:t>which have been cited </a:t>
            </a:r>
            <a:r>
              <a:rPr b="1" lang="de-DE">
                <a:solidFill>
                  <a:schemeClr val="dk1"/>
                </a:solidFill>
                <a:latin typeface="Calibri"/>
                <a:ea typeface="Calibri"/>
                <a:cs typeface="Calibri"/>
                <a:sym typeface="Calibri"/>
              </a:rPr>
              <a:t>over 4000 </a:t>
            </a:r>
            <a:r>
              <a:rPr lang="de-DE">
                <a:solidFill>
                  <a:schemeClr val="dk1"/>
                </a:solidFill>
                <a:latin typeface="Calibri"/>
                <a:ea typeface="Calibri"/>
                <a:cs typeface="Calibri"/>
                <a:sym typeface="Calibri"/>
              </a:rPr>
              <a:t>times,</a:t>
            </a:r>
            <a:endParaRPr>
              <a:solidFill>
                <a:schemeClr val="dk1"/>
              </a:solidFill>
              <a:latin typeface="Calibri"/>
              <a:ea typeface="Calibri"/>
              <a:cs typeface="Calibri"/>
              <a:sym typeface="Calibri"/>
            </a:endParaRPr>
          </a:p>
          <a:p>
            <a:pPr indent="0" lvl="0" marL="0" rtl="0" algn="l">
              <a:spcBef>
                <a:spcPts val="0"/>
              </a:spcBef>
              <a:spcAft>
                <a:spcPts val="0"/>
              </a:spcAft>
              <a:buNone/>
            </a:pPr>
            <a:r>
              <a:rPr lang="de-DE">
                <a:solidFill>
                  <a:schemeClr val="dk1"/>
                </a:solidFill>
                <a:latin typeface="Calibri"/>
                <a:ea typeface="Calibri"/>
                <a:cs typeface="Calibri"/>
                <a:sym typeface="Calibri"/>
              </a:rPr>
              <a:t>are published in </a:t>
            </a:r>
            <a:r>
              <a:rPr b="1" lang="de-DE">
                <a:solidFill>
                  <a:schemeClr val="dk1"/>
                </a:solidFill>
                <a:latin typeface="Calibri"/>
                <a:ea typeface="Calibri"/>
                <a:cs typeface="Calibri"/>
                <a:sym typeface="Calibri"/>
              </a:rPr>
              <a:t>over 25</a:t>
            </a:r>
            <a:r>
              <a:rPr lang="de-DE">
                <a:solidFill>
                  <a:schemeClr val="dk1"/>
                </a:solidFill>
                <a:latin typeface="Calibri"/>
                <a:ea typeface="Calibri"/>
                <a:cs typeface="Calibri"/>
                <a:sym typeface="Calibri"/>
              </a:rPr>
              <a:t> different journals, and in </a:t>
            </a:r>
            <a:r>
              <a:rPr b="1" lang="de-DE">
                <a:solidFill>
                  <a:schemeClr val="dk1"/>
                </a:solidFill>
                <a:latin typeface="Calibri"/>
                <a:ea typeface="Calibri"/>
                <a:cs typeface="Calibri"/>
                <a:sym typeface="Calibri"/>
              </a:rPr>
              <a:t>8</a:t>
            </a:r>
            <a:r>
              <a:rPr lang="de-DE">
                <a:solidFill>
                  <a:schemeClr val="dk1"/>
                </a:solidFill>
                <a:latin typeface="Calibri"/>
                <a:ea typeface="Calibri"/>
                <a:cs typeface="Calibri"/>
                <a:sym typeface="Calibri"/>
              </a:rPr>
              <a:t> books,</a:t>
            </a:r>
            <a:endParaRPr>
              <a:solidFill>
                <a:schemeClr val="dk1"/>
              </a:solidFill>
              <a:latin typeface="Calibri"/>
              <a:ea typeface="Calibri"/>
              <a:cs typeface="Calibri"/>
              <a:sym typeface="Calibri"/>
            </a:endParaRPr>
          </a:p>
          <a:p>
            <a:pPr indent="0" lvl="0" marL="0" rtl="0" algn="l">
              <a:spcBef>
                <a:spcPts val="0"/>
              </a:spcBef>
              <a:spcAft>
                <a:spcPts val="0"/>
              </a:spcAft>
              <a:buNone/>
            </a:pPr>
            <a:r>
              <a:rPr lang="de-DE">
                <a:solidFill>
                  <a:schemeClr val="dk1"/>
                </a:solidFill>
                <a:latin typeface="Calibri"/>
                <a:ea typeface="Calibri"/>
                <a:cs typeface="Calibri"/>
                <a:sym typeface="Calibri"/>
              </a:rPr>
              <a:t>spanning </a:t>
            </a:r>
            <a:r>
              <a:rPr b="1" lang="de-DE">
                <a:solidFill>
                  <a:schemeClr val="dk1"/>
                </a:solidFill>
                <a:latin typeface="Calibri"/>
                <a:ea typeface="Calibri"/>
                <a:cs typeface="Calibri"/>
                <a:sym typeface="Calibri"/>
              </a:rPr>
              <a:t>over 20 years </a:t>
            </a:r>
            <a:r>
              <a:rPr lang="de-DE">
                <a:solidFill>
                  <a:schemeClr val="dk1"/>
                </a:solidFill>
                <a:latin typeface="Calibri"/>
                <a:ea typeface="Calibri"/>
                <a:cs typeface="Calibri"/>
                <a:sym typeface="Calibri"/>
              </a:rPr>
              <a:t>of research,</a:t>
            </a:r>
            <a:endParaRPr>
              <a:solidFill>
                <a:schemeClr val="dk1"/>
              </a:solidFill>
              <a:latin typeface="Calibri"/>
              <a:ea typeface="Calibri"/>
              <a:cs typeface="Calibri"/>
              <a:sym typeface="Calibri"/>
            </a:endParaRPr>
          </a:p>
          <a:p>
            <a:pPr indent="0" lvl="0" marL="0" rtl="0" algn="l">
              <a:spcBef>
                <a:spcPts val="0"/>
              </a:spcBef>
              <a:spcAft>
                <a:spcPts val="0"/>
              </a:spcAft>
              <a:buNone/>
            </a:pPr>
            <a:r>
              <a:rPr b="1" lang="de-DE">
                <a:solidFill>
                  <a:schemeClr val="dk1"/>
                </a:solidFill>
                <a:latin typeface="Calibri"/>
                <a:ea typeface="Calibri"/>
                <a:cs typeface="Calibri"/>
                <a:sym typeface="Calibri"/>
              </a:rPr>
              <a:t>7</a:t>
            </a:r>
            <a:r>
              <a:rPr lang="de-DE">
                <a:solidFill>
                  <a:schemeClr val="dk1"/>
                </a:solidFill>
                <a:latin typeface="Calibri"/>
                <a:ea typeface="Calibri"/>
                <a:cs typeface="Calibri"/>
                <a:sym typeface="Calibri"/>
              </a:rPr>
              <a:t> articles have been retracted, and</a:t>
            </a:r>
            <a:endParaRPr>
              <a:solidFill>
                <a:schemeClr val="dk1"/>
              </a:solidFill>
              <a:latin typeface="Calibri"/>
              <a:ea typeface="Calibri"/>
              <a:cs typeface="Calibri"/>
              <a:sym typeface="Calibri"/>
            </a:endParaRPr>
          </a:p>
          <a:p>
            <a:pPr indent="0" lvl="0" marL="0" rtl="0" algn="l">
              <a:spcBef>
                <a:spcPts val="0"/>
              </a:spcBef>
              <a:spcAft>
                <a:spcPts val="0"/>
              </a:spcAft>
              <a:buNone/>
            </a:pPr>
            <a:r>
              <a:rPr b="1" lang="de-DE">
                <a:solidFill>
                  <a:schemeClr val="dk1"/>
                </a:solidFill>
                <a:latin typeface="Calibri"/>
                <a:ea typeface="Calibri"/>
                <a:cs typeface="Calibri"/>
                <a:sym typeface="Calibri"/>
              </a:rPr>
              <a:t>15 </a:t>
            </a:r>
            <a:r>
              <a:rPr lang="de-DE">
                <a:solidFill>
                  <a:schemeClr val="dk1"/>
                </a:solidFill>
                <a:latin typeface="Calibri"/>
                <a:ea typeface="Calibri"/>
                <a:cs typeface="Calibri"/>
                <a:sym typeface="Calibri"/>
              </a:rPr>
              <a:t>articles have been corrected.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pic>
        <p:nvPicPr>
          <p:cNvPr id="266" name="Google Shape;266;p29"/>
          <p:cNvPicPr preferRelativeResize="0"/>
          <p:nvPr/>
        </p:nvPicPr>
        <p:blipFill rotWithShape="1">
          <a:blip r:embed="rId3">
            <a:alphaModFix/>
          </a:blip>
          <a:srcRect b="0" l="0" r="0" t="0"/>
          <a:stretch/>
        </p:blipFill>
        <p:spPr>
          <a:xfrm>
            <a:off x="578887" y="1737802"/>
            <a:ext cx="8372475" cy="32766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pic>
        <p:nvPicPr>
          <p:cNvPr id="272" name="Google Shape;272;p30"/>
          <p:cNvPicPr preferRelativeResize="0"/>
          <p:nvPr/>
        </p:nvPicPr>
        <p:blipFill rotWithShape="1">
          <a:blip r:embed="rId3">
            <a:alphaModFix/>
          </a:blip>
          <a:srcRect b="0" l="0" r="0" t="0"/>
          <a:stretch/>
        </p:blipFill>
        <p:spPr>
          <a:xfrm>
            <a:off x="-389019" y="2842721"/>
            <a:ext cx="9922020" cy="151530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pic>
        <p:nvPicPr>
          <p:cNvPr id="278" name="Google Shape;278;p31"/>
          <p:cNvPicPr preferRelativeResize="0"/>
          <p:nvPr/>
        </p:nvPicPr>
        <p:blipFill rotWithShape="1">
          <a:blip r:embed="rId3">
            <a:alphaModFix/>
          </a:blip>
          <a:srcRect b="0" l="0" r="0" t="0"/>
          <a:stretch/>
        </p:blipFill>
        <p:spPr>
          <a:xfrm>
            <a:off x="0" y="1185891"/>
            <a:ext cx="9144002" cy="54827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32"/>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0066"/>
              </a:buClr>
              <a:buSzPts val="4500"/>
              <a:buFont typeface="Arial"/>
              <a:buNone/>
            </a:pPr>
            <a:r>
              <a:rPr lang="de-DE"/>
              <a:t>Causes and Effects</a:t>
            </a:r>
            <a:endParaRPr/>
          </a:p>
        </p:txBody>
      </p:sp>
      <p:sp>
        <p:nvSpPr>
          <p:cNvPr id="284" name="Google Shape;284;p32"/>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18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33"/>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600"/>
              <a:buFont typeface="Arial"/>
              <a:buNone/>
            </a:pPr>
            <a:r>
              <a:rPr lang="de-DE" sz="3600">
                <a:solidFill>
                  <a:srgbClr val="FF0066"/>
                </a:solidFill>
              </a:rPr>
              <a:t>The incentive system</a:t>
            </a:r>
            <a:endParaRPr/>
          </a:p>
        </p:txBody>
      </p:sp>
      <p:sp>
        <p:nvSpPr>
          <p:cNvPr id="294" name="Google Shape;294;p33"/>
          <p:cNvSpPr txBox="1"/>
          <p:nvPr>
            <p:ph idx="1" type="body"/>
          </p:nvPr>
        </p:nvSpPr>
        <p:spPr>
          <a:xfrm>
            <a:off x="628650" y="1363134"/>
            <a:ext cx="8515350" cy="4627563"/>
          </a:xfrm>
          <a:prstGeom prst="rect">
            <a:avLst/>
          </a:prstGeom>
          <a:noFill/>
          <a:ln>
            <a:noFill/>
          </a:ln>
        </p:spPr>
        <p:txBody>
          <a:bodyPr anchorCtr="0" anchor="t" bIns="45700" lIns="91425" spcFirstLastPara="1" rIns="91425" wrap="square" tIns="45700">
            <a:normAutofit/>
          </a:bodyPr>
          <a:lstStyle/>
          <a:p>
            <a:pPr indent="0" lvl="0" marL="109537" rtl="0" algn="l">
              <a:lnSpc>
                <a:spcPct val="90000"/>
              </a:lnSpc>
              <a:spcBef>
                <a:spcPts val="0"/>
              </a:spcBef>
              <a:spcAft>
                <a:spcPts val="0"/>
              </a:spcAft>
              <a:buClr>
                <a:srgbClr val="3A3838"/>
              </a:buClr>
              <a:buSzPts val="2800"/>
              <a:buNone/>
            </a:pPr>
            <a:r>
              <a:rPr b="1" lang="de-DE" sz="2800"/>
              <a:t>Culture of  „Publish or Perish!“</a:t>
            </a:r>
            <a:endParaRPr/>
          </a:p>
          <a:p>
            <a:pPr indent="0" lvl="0" marL="0" rtl="0" algn="l">
              <a:lnSpc>
                <a:spcPct val="90000"/>
              </a:lnSpc>
              <a:spcBef>
                <a:spcPts val="750"/>
              </a:spcBef>
              <a:spcAft>
                <a:spcPts val="0"/>
              </a:spcAft>
              <a:buNone/>
            </a:pPr>
            <a:r>
              <a:t/>
            </a:r>
            <a:endParaRPr sz="2800"/>
          </a:p>
          <a:p>
            <a:pPr indent="-406400" lvl="0" marL="457200" rtl="0" algn="l">
              <a:lnSpc>
                <a:spcPct val="90000"/>
              </a:lnSpc>
              <a:spcBef>
                <a:spcPts val="750"/>
              </a:spcBef>
              <a:spcAft>
                <a:spcPts val="0"/>
              </a:spcAft>
              <a:buSzPts val="2800"/>
              <a:buChar char="•"/>
            </a:pPr>
            <a:r>
              <a:rPr lang="de-DE" sz="2800"/>
              <a:t>Publishing as much as possible (count of IF)</a:t>
            </a:r>
            <a:endParaRPr/>
          </a:p>
          <a:p>
            <a:pPr indent="-355600" lvl="1" marL="914400" rtl="0" algn="l">
              <a:lnSpc>
                <a:spcPct val="90000"/>
              </a:lnSpc>
              <a:spcBef>
                <a:spcPts val="0"/>
              </a:spcBef>
              <a:spcAft>
                <a:spcPts val="0"/>
              </a:spcAft>
              <a:buSzPts val="2000"/>
              <a:buChar char="•"/>
            </a:pPr>
            <a:r>
              <a:rPr lang="de-DE" sz="2000"/>
              <a:t> </a:t>
            </a:r>
            <a:r>
              <a:rPr lang="de-DE" sz="2000">
                <a:solidFill>
                  <a:srgbClr val="FF0066"/>
                </a:solidFill>
              </a:rPr>
              <a:t>Multiple underpowered studies („efficient resource alloctaion“)</a:t>
            </a:r>
            <a:endParaRPr/>
          </a:p>
          <a:p>
            <a:pPr indent="-406400" lvl="0" marL="457200" rtl="0" algn="l">
              <a:lnSpc>
                <a:spcPct val="90000"/>
              </a:lnSpc>
              <a:spcBef>
                <a:spcPts val="0"/>
              </a:spcBef>
              <a:spcAft>
                <a:spcPts val="0"/>
              </a:spcAft>
              <a:buSzPts val="2800"/>
              <a:buChar char="•"/>
            </a:pPr>
            <a:r>
              <a:rPr lang="de-DE" sz="2800"/>
              <a:t>Preferential publishing of statistically significant studies</a:t>
            </a:r>
            <a:endParaRPr/>
          </a:p>
          <a:p>
            <a:pPr indent="-406400" lvl="0" marL="457200" rtl="0" algn="l">
              <a:lnSpc>
                <a:spcPct val="90000"/>
              </a:lnSpc>
              <a:spcBef>
                <a:spcPts val="0"/>
              </a:spcBef>
              <a:spcAft>
                <a:spcPts val="0"/>
              </a:spcAft>
              <a:buSzPts val="2800"/>
              <a:buChar char="•"/>
            </a:pPr>
            <a:r>
              <a:rPr lang="de-DE" sz="2800"/>
              <a:t>Preferential publishing of </a:t>
            </a:r>
            <a:r>
              <a:rPr lang="de-DE" sz="2800"/>
              <a:t>surprising</a:t>
            </a:r>
            <a:r>
              <a:rPr lang="de-DE" sz="2800"/>
              <a:t> (counter-intuitive) and catchy results</a:t>
            </a:r>
            <a:endParaRPr sz="2800"/>
          </a:p>
          <a:p>
            <a:pPr indent="-406400" lvl="0" marL="457200" rtl="0" algn="l">
              <a:lnSpc>
                <a:spcPct val="90000"/>
              </a:lnSpc>
              <a:spcBef>
                <a:spcPts val="0"/>
              </a:spcBef>
              <a:spcAft>
                <a:spcPts val="0"/>
              </a:spcAft>
              <a:buSzPts val="2800"/>
              <a:buChar char="•"/>
            </a:pPr>
            <a:r>
              <a:rPr lang="de-DE" sz="2800"/>
              <a:t>Data are rather rhetorical devices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g604c3ecd85_0_1"/>
          <p:cNvSpPr txBox="1"/>
          <p:nvPr>
            <p:ph type="title"/>
          </p:nvPr>
        </p:nvSpPr>
        <p:spPr>
          <a:xfrm>
            <a:off x="628650" y="365126"/>
            <a:ext cx="7886700" cy="989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de-DE"/>
              <a:t>Pretty different...</a:t>
            </a:r>
            <a:endParaRPr/>
          </a:p>
        </p:txBody>
      </p:sp>
      <p:pic>
        <p:nvPicPr>
          <p:cNvPr id="75" name="Google Shape;75;g604c3ecd85_0_1"/>
          <p:cNvPicPr preferRelativeResize="0"/>
          <p:nvPr/>
        </p:nvPicPr>
        <p:blipFill rotWithShape="1">
          <a:blip r:embed="rId3">
            <a:alphaModFix/>
          </a:blip>
          <a:srcRect b="0" l="17080" r="15592" t="0"/>
          <a:stretch/>
        </p:blipFill>
        <p:spPr>
          <a:xfrm>
            <a:off x="4971550" y="2266075"/>
            <a:ext cx="4039751" cy="3086275"/>
          </a:xfrm>
          <a:prstGeom prst="rect">
            <a:avLst/>
          </a:prstGeom>
          <a:noFill/>
          <a:ln>
            <a:noFill/>
          </a:ln>
        </p:spPr>
      </p:pic>
      <p:pic>
        <p:nvPicPr>
          <p:cNvPr id="76" name="Google Shape;76;g604c3ecd85_0_1"/>
          <p:cNvPicPr preferRelativeResize="0"/>
          <p:nvPr/>
        </p:nvPicPr>
        <p:blipFill>
          <a:blip r:embed="rId4">
            <a:alphaModFix/>
          </a:blip>
          <a:stretch>
            <a:fillRect/>
          </a:stretch>
        </p:blipFill>
        <p:spPr>
          <a:xfrm>
            <a:off x="140925" y="2266075"/>
            <a:ext cx="4632300" cy="30862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34"/>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t>Research Cycle</a:t>
            </a:r>
            <a:endParaRPr/>
          </a:p>
        </p:txBody>
      </p:sp>
      <p:sp>
        <p:nvSpPr>
          <p:cNvPr id="301" name="Google Shape;301;p34"/>
          <p:cNvSpPr txBox="1"/>
          <p:nvPr/>
        </p:nvSpPr>
        <p:spPr>
          <a:xfrm>
            <a:off x="5591134" y="2622739"/>
            <a:ext cx="194421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chemeClr val="dk1"/>
                </a:solidFill>
                <a:latin typeface="Arial"/>
                <a:ea typeface="Arial"/>
                <a:cs typeface="Arial"/>
                <a:sym typeface="Arial"/>
              </a:rPr>
              <a:t>Generating Hypothesis</a:t>
            </a:r>
            <a:endParaRPr/>
          </a:p>
        </p:txBody>
      </p:sp>
      <p:sp>
        <p:nvSpPr>
          <p:cNvPr id="302" name="Google Shape;302;p34"/>
          <p:cNvSpPr txBox="1"/>
          <p:nvPr/>
        </p:nvSpPr>
        <p:spPr>
          <a:xfrm>
            <a:off x="6615488" y="4287711"/>
            <a:ext cx="147968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chemeClr val="dk1"/>
                </a:solidFill>
                <a:latin typeface="Arial"/>
                <a:ea typeface="Arial"/>
                <a:cs typeface="Arial"/>
                <a:sym typeface="Arial"/>
              </a:rPr>
              <a:t>Study design</a:t>
            </a:r>
            <a:endParaRPr/>
          </a:p>
        </p:txBody>
      </p:sp>
      <p:sp>
        <p:nvSpPr>
          <p:cNvPr id="303" name="Google Shape;303;p34"/>
          <p:cNvSpPr txBox="1"/>
          <p:nvPr/>
        </p:nvSpPr>
        <p:spPr>
          <a:xfrm>
            <a:off x="5299658" y="5795939"/>
            <a:ext cx="1584300" cy="58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chemeClr val="dk1"/>
                </a:solidFill>
                <a:latin typeface="Arial"/>
                <a:ea typeface="Arial"/>
                <a:cs typeface="Arial"/>
                <a:sym typeface="Arial"/>
              </a:rPr>
              <a:t>Data collection</a:t>
            </a:r>
            <a:endParaRPr sz="1600">
              <a:solidFill>
                <a:schemeClr val="dk1"/>
              </a:solidFill>
              <a:latin typeface="Arial"/>
              <a:ea typeface="Arial"/>
              <a:cs typeface="Arial"/>
              <a:sym typeface="Arial"/>
            </a:endParaRPr>
          </a:p>
        </p:txBody>
      </p:sp>
      <p:sp>
        <p:nvSpPr>
          <p:cNvPr id="304" name="Google Shape;304;p34"/>
          <p:cNvSpPr txBox="1"/>
          <p:nvPr/>
        </p:nvSpPr>
        <p:spPr>
          <a:xfrm>
            <a:off x="2555775" y="5582196"/>
            <a:ext cx="244827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chemeClr val="dk1"/>
                </a:solidFill>
                <a:latin typeface="Arial"/>
                <a:ea typeface="Arial"/>
                <a:cs typeface="Arial"/>
                <a:sym typeface="Arial"/>
              </a:rPr>
              <a:t>Analysis &amp; Hypothesis test</a:t>
            </a:r>
            <a:endParaRPr sz="1600">
              <a:solidFill>
                <a:schemeClr val="dk1"/>
              </a:solidFill>
              <a:latin typeface="Arial"/>
              <a:ea typeface="Arial"/>
              <a:cs typeface="Arial"/>
              <a:sym typeface="Arial"/>
            </a:endParaRPr>
          </a:p>
        </p:txBody>
      </p:sp>
      <p:sp>
        <p:nvSpPr>
          <p:cNvPr id="305" name="Google Shape;305;p34"/>
          <p:cNvSpPr txBox="1"/>
          <p:nvPr/>
        </p:nvSpPr>
        <p:spPr>
          <a:xfrm>
            <a:off x="1559894" y="3794528"/>
            <a:ext cx="23042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chemeClr val="dk1"/>
                </a:solidFill>
                <a:latin typeface="Arial"/>
                <a:ea typeface="Arial"/>
                <a:cs typeface="Arial"/>
                <a:sym typeface="Arial"/>
              </a:rPr>
              <a:t>Interpretation</a:t>
            </a:r>
            <a:endParaRPr/>
          </a:p>
        </p:txBody>
      </p:sp>
      <p:sp>
        <p:nvSpPr>
          <p:cNvPr id="306" name="Google Shape;306;p34"/>
          <p:cNvSpPr txBox="1"/>
          <p:nvPr/>
        </p:nvSpPr>
        <p:spPr>
          <a:xfrm>
            <a:off x="2392180" y="2191805"/>
            <a:ext cx="223015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chemeClr val="dk1"/>
                </a:solidFill>
                <a:latin typeface="Arial"/>
                <a:ea typeface="Arial"/>
                <a:cs typeface="Arial"/>
                <a:sym typeface="Arial"/>
              </a:rPr>
              <a:t>Publication or new Experiment</a:t>
            </a:r>
            <a:endParaRPr/>
          </a:p>
        </p:txBody>
      </p:sp>
      <p:pic>
        <p:nvPicPr>
          <p:cNvPr id="307" name="Google Shape;307;p34"/>
          <p:cNvPicPr preferRelativeResize="0"/>
          <p:nvPr/>
        </p:nvPicPr>
        <p:blipFill rotWithShape="1">
          <a:blip r:embed="rId3">
            <a:alphaModFix/>
          </a:blip>
          <a:srcRect b="0" l="0" r="0" t="0"/>
          <a:stretch/>
        </p:blipFill>
        <p:spPr>
          <a:xfrm rot="-8363844">
            <a:off x="4464026" y="5472012"/>
            <a:ext cx="1232654" cy="1232654"/>
          </a:xfrm>
          <a:prstGeom prst="rect">
            <a:avLst/>
          </a:prstGeom>
          <a:noFill/>
          <a:ln>
            <a:noFill/>
          </a:ln>
        </p:spPr>
      </p:pic>
      <p:pic>
        <p:nvPicPr>
          <p:cNvPr id="308" name="Google Shape;308;p34"/>
          <p:cNvPicPr preferRelativeResize="0"/>
          <p:nvPr/>
        </p:nvPicPr>
        <p:blipFill rotWithShape="1">
          <a:blip r:embed="rId3">
            <a:alphaModFix/>
          </a:blip>
          <a:srcRect b="0" l="0" r="0" t="0"/>
          <a:stretch/>
        </p:blipFill>
        <p:spPr>
          <a:xfrm rot="-5578074">
            <a:off x="1939448" y="4368508"/>
            <a:ext cx="1232654" cy="1232654"/>
          </a:xfrm>
          <a:prstGeom prst="rect">
            <a:avLst/>
          </a:prstGeom>
          <a:noFill/>
          <a:ln>
            <a:noFill/>
          </a:ln>
        </p:spPr>
      </p:pic>
      <p:pic>
        <p:nvPicPr>
          <p:cNvPr id="309" name="Google Shape;309;p34"/>
          <p:cNvPicPr preferRelativeResize="0"/>
          <p:nvPr/>
        </p:nvPicPr>
        <p:blipFill rotWithShape="1">
          <a:blip r:embed="rId3">
            <a:alphaModFix/>
          </a:blip>
          <a:srcRect b="37401" l="19960" r="0" t="0"/>
          <a:stretch/>
        </p:blipFill>
        <p:spPr>
          <a:xfrm rot="-1567016">
            <a:off x="2009514" y="2764769"/>
            <a:ext cx="986617" cy="771619"/>
          </a:xfrm>
          <a:prstGeom prst="rect">
            <a:avLst/>
          </a:prstGeom>
          <a:noFill/>
          <a:ln>
            <a:noFill/>
          </a:ln>
        </p:spPr>
      </p:pic>
      <p:pic>
        <p:nvPicPr>
          <p:cNvPr id="310" name="Google Shape;310;p34"/>
          <p:cNvPicPr preferRelativeResize="0"/>
          <p:nvPr/>
        </p:nvPicPr>
        <p:blipFill rotWithShape="1">
          <a:blip r:embed="rId3">
            <a:alphaModFix/>
          </a:blip>
          <a:srcRect b="0" l="0" r="0" t="0"/>
          <a:stretch/>
        </p:blipFill>
        <p:spPr>
          <a:xfrm rot="2447825">
            <a:off x="4479993" y="1844846"/>
            <a:ext cx="1232654" cy="1232654"/>
          </a:xfrm>
          <a:prstGeom prst="rect">
            <a:avLst/>
          </a:prstGeom>
          <a:noFill/>
          <a:ln>
            <a:noFill/>
          </a:ln>
        </p:spPr>
      </p:pic>
      <p:pic>
        <p:nvPicPr>
          <p:cNvPr id="311" name="Google Shape;311;p34"/>
          <p:cNvPicPr preferRelativeResize="0"/>
          <p:nvPr/>
        </p:nvPicPr>
        <p:blipFill rotWithShape="1">
          <a:blip r:embed="rId3">
            <a:alphaModFix/>
          </a:blip>
          <a:srcRect b="0" l="0" r="0" t="0"/>
          <a:stretch/>
        </p:blipFill>
        <p:spPr>
          <a:xfrm rot="6208315">
            <a:off x="6368917" y="3136134"/>
            <a:ext cx="1232654" cy="1232654"/>
          </a:xfrm>
          <a:prstGeom prst="rect">
            <a:avLst/>
          </a:prstGeom>
          <a:noFill/>
          <a:ln>
            <a:noFill/>
          </a:ln>
        </p:spPr>
      </p:pic>
      <p:pic>
        <p:nvPicPr>
          <p:cNvPr id="312" name="Google Shape;312;p34"/>
          <p:cNvPicPr preferRelativeResize="0"/>
          <p:nvPr/>
        </p:nvPicPr>
        <p:blipFill rotWithShape="1">
          <a:blip r:embed="rId3">
            <a:alphaModFix/>
          </a:blip>
          <a:srcRect b="0" l="0" r="0" t="0"/>
          <a:stretch/>
        </p:blipFill>
        <p:spPr>
          <a:xfrm rot="9753739">
            <a:off x="6368917" y="4720035"/>
            <a:ext cx="1232654" cy="1232654"/>
          </a:xfrm>
          <a:prstGeom prst="rect">
            <a:avLst/>
          </a:prstGeom>
          <a:noFill/>
          <a:ln>
            <a:noFill/>
          </a:ln>
        </p:spPr>
      </p:pic>
      <p:sp>
        <p:nvSpPr>
          <p:cNvPr id="313" name="Google Shape;313;p34"/>
          <p:cNvSpPr txBox="1"/>
          <p:nvPr/>
        </p:nvSpPr>
        <p:spPr>
          <a:xfrm>
            <a:off x="2774330" y="6519769"/>
            <a:ext cx="6382529"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de-DE" sz="1400">
                <a:solidFill>
                  <a:srgbClr val="FF0066"/>
                </a:solidFill>
                <a:latin typeface="Arial"/>
                <a:ea typeface="Arial"/>
                <a:cs typeface="Arial"/>
                <a:sym typeface="Arial"/>
              </a:rPr>
              <a:t>Open Science Ambassadors</a:t>
            </a:r>
            <a:endParaRPr sz="1400">
              <a:solidFill>
                <a:srgbClr val="FF0066"/>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35"/>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t>Research Cycle: Goes Wrong</a:t>
            </a:r>
            <a:endParaRPr/>
          </a:p>
        </p:txBody>
      </p:sp>
      <p:sp>
        <p:nvSpPr>
          <p:cNvPr id="320" name="Google Shape;320;p35"/>
          <p:cNvSpPr txBox="1"/>
          <p:nvPr/>
        </p:nvSpPr>
        <p:spPr>
          <a:xfrm>
            <a:off x="5591134" y="2622739"/>
            <a:ext cx="194421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Generating Hypothesis</a:t>
            </a:r>
            <a:endParaRPr/>
          </a:p>
        </p:txBody>
      </p:sp>
      <p:sp>
        <p:nvSpPr>
          <p:cNvPr id="321" name="Google Shape;321;p35"/>
          <p:cNvSpPr txBox="1"/>
          <p:nvPr/>
        </p:nvSpPr>
        <p:spPr>
          <a:xfrm>
            <a:off x="6615488" y="4287711"/>
            <a:ext cx="147968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Study design</a:t>
            </a:r>
            <a:endParaRPr/>
          </a:p>
        </p:txBody>
      </p:sp>
      <p:sp>
        <p:nvSpPr>
          <p:cNvPr id="322" name="Google Shape;322;p35"/>
          <p:cNvSpPr txBox="1"/>
          <p:nvPr/>
        </p:nvSpPr>
        <p:spPr>
          <a:xfrm>
            <a:off x="2555775" y="5582196"/>
            <a:ext cx="244827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Analysis &amp; Hypothesis test</a:t>
            </a:r>
            <a:endParaRPr sz="1600">
              <a:solidFill>
                <a:srgbClr val="7F7F7F"/>
              </a:solidFill>
              <a:latin typeface="Arial"/>
              <a:ea typeface="Arial"/>
              <a:cs typeface="Arial"/>
              <a:sym typeface="Arial"/>
            </a:endParaRPr>
          </a:p>
        </p:txBody>
      </p:sp>
      <p:sp>
        <p:nvSpPr>
          <p:cNvPr id="323" name="Google Shape;323;p35"/>
          <p:cNvSpPr txBox="1"/>
          <p:nvPr/>
        </p:nvSpPr>
        <p:spPr>
          <a:xfrm>
            <a:off x="1559894" y="3794528"/>
            <a:ext cx="23042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Interpretation</a:t>
            </a:r>
            <a:endParaRPr/>
          </a:p>
        </p:txBody>
      </p:sp>
      <p:sp>
        <p:nvSpPr>
          <p:cNvPr id="324" name="Google Shape;324;p35"/>
          <p:cNvSpPr txBox="1"/>
          <p:nvPr/>
        </p:nvSpPr>
        <p:spPr>
          <a:xfrm>
            <a:off x="2392180" y="2191805"/>
            <a:ext cx="223015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Publication or new Experiment</a:t>
            </a:r>
            <a:endParaRPr/>
          </a:p>
        </p:txBody>
      </p:sp>
      <p:pic>
        <p:nvPicPr>
          <p:cNvPr id="325" name="Google Shape;325;p35"/>
          <p:cNvPicPr preferRelativeResize="0"/>
          <p:nvPr/>
        </p:nvPicPr>
        <p:blipFill rotWithShape="1">
          <a:blip r:embed="rId3">
            <a:alphaModFix/>
          </a:blip>
          <a:srcRect b="0" l="0" r="0" t="0"/>
          <a:stretch/>
        </p:blipFill>
        <p:spPr>
          <a:xfrm rot="-8363844">
            <a:off x="4464026" y="5472012"/>
            <a:ext cx="1232654" cy="1232654"/>
          </a:xfrm>
          <a:prstGeom prst="rect">
            <a:avLst/>
          </a:prstGeom>
          <a:noFill/>
          <a:ln>
            <a:noFill/>
          </a:ln>
        </p:spPr>
      </p:pic>
      <p:pic>
        <p:nvPicPr>
          <p:cNvPr id="326" name="Google Shape;326;p35"/>
          <p:cNvPicPr preferRelativeResize="0"/>
          <p:nvPr/>
        </p:nvPicPr>
        <p:blipFill rotWithShape="1">
          <a:blip r:embed="rId3">
            <a:alphaModFix/>
          </a:blip>
          <a:srcRect b="0" l="0" r="0" t="0"/>
          <a:stretch/>
        </p:blipFill>
        <p:spPr>
          <a:xfrm rot="-5578074">
            <a:off x="1939448" y="4368508"/>
            <a:ext cx="1232654" cy="1232654"/>
          </a:xfrm>
          <a:prstGeom prst="rect">
            <a:avLst/>
          </a:prstGeom>
          <a:noFill/>
          <a:ln>
            <a:noFill/>
          </a:ln>
        </p:spPr>
      </p:pic>
      <p:pic>
        <p:nvPicPr>
          <p:cNvPr id="327" name="Google Shape;327;p35"/>
          <p:cNvPicPr preferRelativeResize="0"/>
          <p:nvPr/>
        </p:nvPicPr>
        <p:blipFill rotWithShape="1">
          <a:blip r:embed="rId3">
            <a:alphaModFix/>
          </a:blip>
          <a:srcRect b="37401" l="19960" r="0" t="0"/>
          <a:stretch/>
        </p:blipFill>
        <p:spPr>
          <a:xfrm rot="-1567016">
            <a:off x="2009514" y="2764769"/>
            <a:ext cx="986617" cy="771619"/>
          </a:xfrm>
          <a:prstGeom prst="rect">
            <a:avLst/>
          </a:prstGeom>
          <a:noFill/>
          <a:ln>
            <a:noFill/>
          </a:ln>
        </p:spPr>
      </p:pic>
      <p:pic>
        <p:nvPicPr>
          <p:cNvPr id="328" name="Google Shape;328;p35"/>
          <p:cNvPicPr preferRelativeResize="0"/>
          <p:nvPr/>
        </p:nvPicPr>
        <p:blipFill rotWithShape="1">
          <a:blip r:embed="rId3">
            <a:alphaModFix/>
          </a:blip>
          <a:srcRect b="0" l="0" r="0" t="0"/>
          <a:stretch/>
        </p:blipFill>
        <p:spPr>
          <a:xfrm rot="2447825">
            <a:off x="4479993" y="1844846"/>
            <a:ext cx="1232654" cy="1232654"/>
          </a:xfrm>
          <a:prstGeom prst="rect">
            <a:avLst/>
          </a:prstGeom>
          <a:noFill/>
          <a:ln>
            <a:noFill/>
          </a:ln>
        </p:spPr>
      </p:pic>
      <p:pic>
        <p:nvPicPr>
          <p:cNvPr id="329" name="Google Shape;329;p35"/>
          <p:cNvPicPr preferRelativeResize="0"/>
          <p:nvPr/>
        </p:nvPicPr>
        <p:blipFill rotWithShape="1">
          <a:blip r:embed="rId3">
            <a:alphaModFix/>
          </a:blip>
          <a:srcRect b="0" l="0" r="0" t="0"/>
          <a:stretch/>
        </p:blipFill>
        <p:spPr>
          <a:xfrm rot="6208315">
            <a:off x="6368917" y="3136134"/>
            <a:ext cx="1232654" cy="1232654"/>
          </a:xfrm>
          <a:prstGeom prst="rect">
            <a:avLst/>
          </a:prstGeom>
          <a:noFill/>
          <a:ln>
            <a:noFill/>
          </a:ln>
        </p:spPr>
      </p:pic>
      <p:pic>
        <p:nvPicPr>
          <p:cNvPr id="330" name="Google Shape;330;p35"/>
          <p:cNvPicPr preferRelativeResize="0"/>
          <p:nvPr/>
        </p:nvPicPr>
        <p:blipFill rotWithShape="1">
          <a:blip r:embed="rId3">
            <a:alphaModFix/>
          </a:blip>
          <a:srcRect b="0" l="0" r="0" t="0"/>
          <a:stretch/>
        </p:blipFill>
        <p:spPr>
          <a:xfrm rot="9753739">
            <a:off x="6368917" y="4720035"/>
            <a:ext cx="1232654" cy="1232654"/>
          </a:xfrm>
          <a:prstGeom prst="rect">
            <a:avLst/>
          </a:prstGeom>
          <a:noFill/>
          <a:ln>
            <a:noFill/>
          </a:ln>
        </p:spPr>
      </p:pic>
      <p:sp>
        <p:nvSpPr>
          <p:cNvPr id="331" name="Google Shape;331;p35"/>
          <p:cNvSpPr/>
          <p:nvPr/>
        </p:nvSpPr>
        <p:spPr>
          <a:xfrm>
            <a:off x="7882982" y="4395415"/>
            <a:ext cx="1273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rgbClr val="FF0000"/>
                </a:solidFill>
                <a:latin typeface="Arial"/>
                <a:ea typeface="Arial"/>
                <a:cs typeface="Arial"/>
                <a:sym typeface="Arial"/>
              </a:rPr>
              <a:t>Low Power</a:t>
            </a:r>
            <a:endParaRPr/>
          </a:p>
        </p:txBody>
      </p:sp>
      <p:sp>
        <p:nvSpPr>
          <p:cNvPr id="332" name="Google Shape;332;p35"/>
          <p:cNvSpPr txBox="1"/>
          <p:nvPr/>
        </p:nvSpPr>
        <p:spPr>
          <a:xfrm>
            <a:off x="7116401" y="5076850"/>
            <a:ext cx="2006100" cy="13851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 –50% Chance to show medium sized effect</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200">
                <a:solidFill>
                  <a:schemeClr val="dk1"/>
                </a:solidFill>
                <a:latin typeface="Arial"/>
                <a:ea typeface="Arial"/>
                <a:cs typeface="Arial"/>
                <a:sym typeface="Arial"/>
              </a:rPr>
              <a:t>(Cohen, 1962; Sedlmeier &amp; Gigerenzer, 1989; Bezeau &amp; Graves, 2003)</a:t>
            </a:r>
            <a:r>
              <a:rPr lang="de-DE" sz="1200">
                <a:solidFill>
                  <a:srgbClr val="FF0000"/>
                </a:solidFill>
                <a:latin typeface="Arial"/>
                <a:ea typeface="Arial"/>
                <a:cs typeface="Arial"/>
                <a:sym typeface="Arial"/>
              </a:rPr>
              <a:t> </a:t>
            </a:r>
            <a:endParaRPr/>
          </a:p>
        </p:txBody>
      </p:sp>
      <p:sp>
        <p:nvSpPr>
          <p:cNvPr id="333" name="Google Shape;333;p35"/>
          <p:cNvSpPr txBox="1"/>
          <p:nvPr/>
        </p:nvSpPr>
        <p:spPr>
          <a:xfrm>
            <a:off x="2774330" y="6519769"/>
            <a:ext cx="6382529"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de-DE" sz="1400">
                <a:solidFill>
                  <a:srgbClr val="FF0066"/>
                </a:solidFill>
                <a:latin typeface="Arial"/>
                <a:ea typeface="Arial"/>
                <a:cs typeface="Arial"/>
                <a:sym typeface="Arial"/>
              </a:rPr>
              <a:t>Open Science Ambassadors</a:t>
            </a:r>
            <a:endParaRPr sz="1400">
              <a:solidFill>
                <a:srgbClr val="FF0066"/>
              </a:solidFill>
              <a:latin typeface="Arial"/>
              <a:ea typeface="Arial"/>
              <a:cs typeface="Arial"/>
              <a:sym typeface="Arial"/>
            </a:endParaRPr>
          </a:p>
        </p:txBody>
      </p:sp>
      <p:sp>
        <p:nvSpPr>
          <p:cNvPr id="334" name="Google Shape;334;p35"/>
          <p:cNvSpPr txBox="1"/>
          <p:nvPr/>
        </p:nvSpPr>
        <p:spPr>
          <a:xfrm>
            <a:off x="5299658" y="5795939"/>
            <a:ext cx="15843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600">
                <a:solidFill>
                  <a:srgbClr val="666666"/>
                </a:solidFill>
                <a:latin typeface="Arial"/>
                <a:ea typeface="Arial"/>
                <a:cs typeface="Arial"/>
                <a:sym typeface="Arial"/>
              </a:rPr>
              <a:t>Data collection</a:t>
            </a:r>
            <a:endParaRPr sz="1600">
              <a:solidFill>
                <a:srgbClr val="666666"/>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36"/>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0066"/>
              </a:buClr>
              <a:buSzPts val="3200"/>
              <a:buFont typeface="Arial"/>
              <a:buNone/>
            </a:pPr>
            <a:r>
              <a:rPr lang="de-DE"/>
              <a:t>Research Cycle: Goes Wrong</a:t>
            </a:r>
            <a:endParaRPr/>
          </a:p>
        </p:txBody>
      </p:sp>
      <p:sp>
        <p:nvSpPr>
          <p:cNvPr id="341" name="Google Shape;341;p36"/>
          <p:cNvSpPr txBox="1"/>
          <p:nvPr/>
        </p:nvSpPr>
        <p:spPr>
          <a:xfrm>
            <a:off x="5591134" y="2622739"/>
            <a:ext cx="194421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Generating Hypothesis</a:t>
            </a:r>
            <a:endParaRPr/>
          </a:p>
        </p:txBody>
      </p:sp>
      <p:sp>
        <p:nvSpPr>
          <p:cNvPr id="342" name="Google Shape;342;p36"/>
          <p:cNvSpPr txBox="1"/>
          <p:nvPr/>
        </p:nvSpPr>
        <p:spPr>
          <a:xfrm>
            <a:off x="6615488" y="4287711"/>
            <a:ext cx="147968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Study design</a:t>
            </a:r>
            <a:endParaRPr/>
          </a:p>
        </p:txBody>
      </p:sp>
      <p:sp>
        <p:nvSpPr>
          <p:cNvPr id="343" name="Google Shape;343;p36"/>
          <p:cNvSpPr txBox="1"/>
          <p:nvPr/>
        </p:nvSpPr>
        <p:spPr>
          <a:xfrm>
            <a:off x="2555775" y="5582196"/>
            <a:ext cx="244827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Analysis &amp; Hypothesis test</a:t>
            </a:r>
            <a:endParaRPr sz="1600">
              <a:solidFill>
                <a:srgbClr val="7F7F7F"/>
              </a:solidFill>
              <a:latin typeface="Arial"/>
              <a:ea typeface="Arial"/>
              <a:cs typeface="Arial"/>
              <a:sym typeface="Arial"/>
            </a:endParaRPr>
          </a:p>
        </p:txBody>
      </p:sp>
      <p:sp>
        <p:nvSpPr>
          <p:cNvPr id="344" name="Google Shape;344;p36"/>
          <p:cNvSpPr txBox="1"/>
          <p:nvPr/>
        </p:nvSpPr>
        <p:spPr>
          <a:xfrm>
            <a:off x="1559894" y="3794528"/>
            <a:ext cx="23043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Interpretation</a:t>
            </a:r>
            <a:endParaRPr/>
          </a:p>
        </p:txBody>
      </p:sp>
      <p:sp>
        <p:nvSpPr>
          <p:cNvPr id="345" name="Google Shape;345;p36"/>
          <p:cNvSpPr txBox="1"/>
          <p:nvPr/>
        </p:nvSpPr>
        <p:spPr>
          <a:xfrm>
            <a:off x="2392180" y="2191805"/>
            <a:ext cx="223015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Publication or new Experiment</a:t>
            </a:r>
            <a:endParaRPr/>
          </a:p>
        </p:txBody>
      </p:sp>
      <p:pic>
        <p:nvPicPr>
          <p:cNvPr id="346" name="Google Shape;346;p36"/>
          <p:cNvPicPr preferRelativeResize="0"/>
          <p:nvPr/>
        </p:nvPicPr>
        <p:blipFill rotWithShape="1">
          <a:blip r:embed="rId3">
            <a:alphaModFix/>
          </a:blip>
          <a:srcRect b="0" l="0" r="0" t="0"/>
          <a:stretch/>
        </p:blipFill>
        <p:spPr>
          <a:xfrm rot="-8363844">
            <a:off x="4464026" y="5472012"/>
            <a:ext cx="1232654" cy="1232654"/>
          </a:xfrm>
          <a:prstGeom prst="rect">
            <a:avLst/>
          </a:prstGeom>
          <a:noFill/>
          <a:ln>
            <a:noFill/>
          </a:ln>
        </p:spPr>
      </p:pic>
      <p:pic>
        <p:nvPicPr>
          <p:cNvPr id="347" name="Google Shape;347;p36"/>
          <p:cNvPicPr preferRelativeResize="0"/>
          <p:nvPr/>
        </p:nvPicPr>
        <p:blipFill rotWithShape="1">
          <a:blip r:embed="rId3">
            <a:alphaModFix/>
          </a:blip>
          <a:srcRect b="0" l="0" r="0" t="0"/>
          <a:stretch/>
        </p:blipFill>
        <p:spPr>
          <a:xfrm rot="-5578074">
            <a:off x="1939448" y="4368508"/>
            <a:ext cx="1232654" cy="1232654"/>
          </a:xfrm>
          <a:prstGeom prst="rect">
            <a:avLst/>
          </a:prstGeom>
          <a:noFill/>
          <a:ln>
            <a:noFill/>
          </a:ln>
        </p:spPr>
      </p:pic>
      <p:pic>
        <p:nvPicPr>
          <p:cNvPr id="348" name="Google Shape;348;p36"/>
          <p:cNvPicPr preferRelativeResize="0"/>
          <p:nvPr/>
        </p:nvPicPr>
        <p:blipFill rotWithShape="1">
          <a:blip r:embed="rId3">
            <a:alphaModFix/>
          </a:blip>
          <a:srcRect b="37401" l="19960" r="0" t="0"/>
          <a:stretch/>
        </p:blipFill>
        <p:spPr>
          <a:xfrm rot="-1567016">
            <a:off x="2009514" y="2764769"/>
            <a:ext cx="986617" cy="771619"/>
          </a:xfrm>
          <a:prstGeom prst="rect">
            <a:avLst/>
          </a:prstGeom>
          <a:noFill/>
          <a:ln>
            <a:noFill/>
          </a:ln>
        </p:spPr>
      </p:pic>
      <p:pic>
        <p:nvPicPr>
          <p:cNvPr id="349" name="Google Shape;349;p36"/>
          <p:cNvPicPr preferRelativeResize="0"/>
          <p:nvPr/>
        </p:nvPicPr>
        <p:blipFill rotWithShape="1">
          <a:blip r:embed="rId3">
            <a:alphaModFix/>
          </a:blip>
          <a:srcRect b="0" l="0" r="0" t="0"/>
          <a:stretch/>
        </p:blipFill>
        <p:spPr>
          <a:xfrm rot="2447825">
            <a:off x="4479993" y="1844846"/>
            <a:ext cx="1232654" cy="1232654"/>
          </a:xfrm>
          <a:prstGeom prst="rect">
            <a:avLst/>
          </a:prstGeom>
          <a:noFill/>
          <a:ln>
            <a:noFill/>
          </a:ln>
        </p:spPr>
      </p:pic>
      <p:pic>
        <p:nvPicPr>
          <p:cNvPr id="350" name="Google Shape;350;p36"/>
          <p:cNvPicPr preferRelativeResize="0"/>
          <p:nvPr/>
        </p:nvPicPr>
        <p:blipFill rotWithShape="1">
          <a:blip r:embed="rId3">
            <a:alphaModFix/>
          </a:blip>
          <a:srcRect b="0" l="0" r="0" t="0"/>
          <a:stretch/>
        </p:blipFill>
        <p:spPr>
          <a:xfrm rot="6208315">
            <a:off x="6368917" y="3136134"/>
            <a:ext cx="1232654" cy="1232654"/>
          </a:xfrm>
          <a:prstGeom prst="rect">
            <a:avLst/>
          </a:prstGeom>
          <a:noFill/>
          <a:ln>
            <a:noFill/>
          </a:ln>
        </p:spPr>
      </p:pic>
      <p:pic>
        <p:nvPicPr>
          <p:cNvPr id="351" name="Google Shape;351;p36"/>
          <p:cNvPicPr preferRelativeResize="0"/>
          <p:nvPr/>
        </p:nvPicPr>
        <p:blipFill rotWithShape="1">
          <a:blip r:embed="rId3">
            <a:alphaModFix/>
          </a:blip>
          <a:srcRect b="0" l="0" r="0" t="0"/>
          <a:stretch/>
        </p:blipFill>
        <p:spPr>
          <a:xfrm rot="9753739">
            <a:off x="6368917" y="4720035"/>
            <a:ext cx="1232654" cy="1232654"/>
          </a:xfrm>
          <a:prstGeom prst="rect">
            <a:avLst/>
          </a:prstGeom>
          <a:noFill/>
          <a:ln>
            <a:noFill/>
          </a:ln>
        </p:spPr>
      </p:pic>
      <p:cxnSp>
        <p:nvCxnSpPr>
          <p:cNvPr id="352" name="Google Shape;352;p36"/>
          <p:cNvCxnSpPr/>
          <p:nvPr/>
        </p:nvCxnSpPr>
        <p:spPr>
          <a:xfrm>
            <a:off x="2611083" y="4142180"/>
            <a:ext cx="763518" cy="1484308"/>
          </a:xfrm>
          <a:prstGeom prst="straightConnector1">
            <a:avLst/>
          </a:prstGeom>
          <a:noFill/>
          <a:ln cap="flat" cmpd="sng" w="28575">
            <a:solidFill>
              <a:srgbClr val="FF0000"/>
            </a:solidFill>
            <a:prstDash val="solid"/>
            <a:miter lim="800000"/>
            <a:headEnd len="med" w="med" type="triangle"/>
            <a:tailEnd len="med" w="med" type="triangle"/>
          </a:ln>
        </p:spPr>
      </p:cxnSp>
      <p:sp>
        <p:nvSpPr>
          <p:cNvPr id="353" name="Google Shape;353;p36"/>
          <p:cNvSpPr txBox="1"/>
          <p:nvPr/>
        </p:nvSpPr>
        <p:spPr>
          <a:xfrm>
            <a:off x="3429909" y="4507119"/>
            <a:ext cx="2260200" cy="5541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 –2 - 11% prevalence</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400">
                <a:solidFill>
                  <a:schemeClr val="dk1"/>
                </a:solidFill>
                <a:latin typeface="Arial"/>
                <a:ea typeface="Arial"/>
                <a:cs typeface="Arial"/>
                <a:sym typeface="Arial"/>
              </a:rPr>
              <a:t>(Fiedler &amp; Schwarz, 2015)</a:t>
            </a:r>
            <a:r>
              <a:rPr lang="de-DE" sz="1400">
                <a:solidFill>
                  <a:srgbClr val="FF0000"/>
                </a:solidFill>
                <a:latin typeface="Arial"/>
                <a:ea typeface="Arial"/>
                <a:cs typeface="Arial"/>
                <a:sym typeface="Arial"/>
              </a:rPr>
              <a:t> </a:t>
            </a:r>
            <a:endParaRPr/>
          </a:p>
        </p:txBody>
      </p:sp>
      <p:sp>
        <p:nvSpPr>
          <p:cNvPr id="354" name="Google Shape;354;p36"/>
          <p:cNvSpPr txBox="1"/>
          <p:nvPr/>
        </p:nvSpPr>
        <p:spPr>
          <a:xfrm rot="-7040105">
            <a:off x="2474470" y="4633330"/>
            <a:ext cx="12683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de-DE" sz="1800">
                <a:solidFill>
                  <a:srgbClr val="FF0000"/>
                </a:solidFill>
                <a:latin typeface="Arial"/>
                <a:ea typeface="Arial"/>
                <a:cs typeface="Arial"/>
                <a:sym typeface="Arial"/>
              </a:rPr>
              <a:t>p</a:t>
            </a:r>
            <a:r>
              <a:rPr lang="de-DE" sz="1800">
                <a:solidFill>
                  <a:srgbClr val="FF0000"/>
                </a:solidFill>
                <a:latin typeface="Arial"/>
                <a:ea typeface="Arial"/>
                <a:cs typeface="Arial"/>
                <a:sym typeface="Arial"/>
              </a:rPr>
              <a:t>-hacking</a:t>
            </a:r>
            <a:endParaRPr sz="1800">
              <a:solidFill>
                <a:srgbClr val="FF0000"/>
              </a:solidFill>
              <a:latin typeface="Arial"/>
              <a:ea typeface="Arial"/>
              <a:cs typeface="Arial"/>
              <a:sym typeface="Arial"/>
            </a:endParaRPr>
          </a:p>
        </p:txBody>
      </p:sp>
      <p:sp>
        <p:nvSpPr>
          <p:cNvPr id="355" name="Google Shape;355;p36"/>
          <p:cNvSpPr txBox="1"/>
          <p:nvPr/>
        </p:nvSpPr>
        <p:spPr>
          <a:xfrm>
            <a:off x="3779911" y="5318446"/>
            <a:ext cx="30597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de-DE" sz="1800">
                <a:solidFill>
                  <a:srgbClr val="FF0000"/>
                </a:solidFill>
                <a:latin typeface="Arial"/>
                <a:ea typeface="Arial"/>
                <a:cs typeface="Arial"/>
                <a:sym typeface="Arial"/>
              </a:rPr>
              <a:t>p</a:t>
            </a:r>
            <a:r>
              <a:rPr lang="de-DE" sz="1800">
                <a:solidFill>
                  <a:srgbClr val="FF0000"/>
                </a:solidFill>
                <a:latin typeface="Arial"/>
                <a:ea typeface="Arial"/>
                <a:cs typeface="Arial"/>
                <a:sym typeface="Arial"/>
              </a:rPr>
              <a:t>-hacking / flexible stopping</a:t>
            </a:r>
            <a:endParaRPr sz="1800">
              <a:solidFill>
                <a:srgbClr val="FF0000"/>
              </a:solidFill>
              <a:latin typeface="Arial"/>
              <a:ea typeface="Arial"/>
              <a:cs typeface="Arial"/>
              <a:sym typeface="Arial"/>
            </a:endParaRPr>
          </a:p>
        </p:txBody>
      </p:sp>
      <p:sp>
        <p:nvSpPr>
          <p:cNvPr id="356" name="Google Shape;356;p36"/>
          <p:cNvSpPr txBox="1"/>
          <p:nvPr/>
        </p:nvSpPr>
        <p:spPr>
          <a:xfrm>
            <a:off x="2774330" y="6519769"/>
            <a:ext cx="6382529"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de-DE" sz="1400">
                <a:solidFill>
                  <a:srgbClr val="FF0066"/>
                </a:solidFill>
                <a:latin typeface="Arial"/>
                <a:ea typeface="Arial"/>
                <a:cs typeface="Arial"/>
                <a:sym typeface="Arial"/>
              </a:rPr>
              <a:t>Open Science Ambassadors</a:t>
            </a:r>
            <a:endParaRPr sz="1400">
              <a:solidFill>
                <a:srgbClr val="FF0066"/>
              </a:solidFill>
              <a:latin typeface="Arial"/>
              <a:ea typeface="Arial"/>
              <a:cs typeface="Arial"/>
              <a:sym typeface="Arial"/>
            </a:endParaRPr>
          </a:p>
        </p:txBody>
      </p:sp>
      <p:sp>
        <p:nvSpPr>
          <p:cNvPr id="357" name="Google Shape;357;p36"/>
          <p:cNvSpPr/>
          <p:nvPr/>
        </p:nvSpPr>
        <p:spPr>
          <a:xfrm>
            <a:off x="7882982" y="4395415"/>
            <a:ext cx="1273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rgbClr val="FF0000"/>
                </a:solidFill>
                <a:latin typeface="Arial"/>
                <a:ea typeface="Arial"/>
                <a:cs typeface="Arial"/>
                <a:sym typeface="Arial"/>
              </a:rPr>
              <a:t>Low Power</a:t>
            </a:r>
            <a:endParaRPr/>
          </a:p>
        </p:txBody>
      </p:sp>
      <p:sp>
        <p:nvSpPr>
          <p:cNvPr id="358" name="Google Shape;358;p36"/>
          <p:cNvSpPr txBox="1"/>
          <p:nvPr/>
        </p:nvSpPr>
        <p:spPr>
          <a:xfrm>
            <a:off x="7116401" y="5076850"/>
            <a:ext cx="2006100" cy="13851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 –50% Chance to show medium sized effect</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200">
                <a:solidFill>
                  <a:schemeClr val="dk1"/>
                </a:solidFill>
                <a:latin typeface="Arial"/>
                <a:ea typeface="Arial"/>
                <a:cs typeface="Arial"/>
                <a:sym typeface="Arial"/>
              </a:rPr>
              <a:t>(Cohen, 1962; Sedlmeier &amp; Gigerenzer, 1989; Bezeau &amp; Graves, 2003)</a:t>
            </a:r>
            <a:r>
              <a:rPr lang="de-DE" sz="1200">
                <a:solidFill>
                  <a:srgbClr val="FF0000"/>
                </a:solidFill>
                <a:latin typeface="Arial"/>
                <a:ea typeface="Arial"/>
                <a:cs typeface="Arial"/>
                <a:sym typeface="Arial"/>
              </a:rPr>
              <a:t> </a:t>
            </a:r>
            <a:endParaRPr/>
          </a:p>
        </p:txBody>
      </p:sp>
      <p:sp>
        <p:nvSpPr>
          <p:cNvPr id="359" name="Google Shape;359;p36"/>
          <p:cNvSpPr txBox="1"/>
          <p:nvPr/>
        </p:nvSpPr>
        <p:spPr>
          <a:xfrm>
            <a:off x="5299658" y="5795939"/>
            <a:ext cx="15843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600">
                <a:solidFill>
                  <a:srgbClr val="666666"/>
                </a:solidFill>
                <a:latin typeface="Arial"/>
                <a:ea typeface="Arial"/>
                <a:cs typeface="Arial"/>
                <a:sym typeface="Arial"/>
              </a:rPr>
              <a:t>Data collection</a:t>
            </a:r>
            <a:endParaRPr sz="1600">
              <a:solidFill>
                <a:srgbClr val="666666"/>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37"/>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0066"/>
              </a:buClr>
              <a:buSzPts val="3200"/>
              <a:buFont typeface="Arial"/>
              <a:buNone/>
            </a:pPr>
            <a:r>
              <a:rPr lang="de-DE"/>
              <a:t>Research Cycle: Goes Wrong</a:t>
            </a:r>
            <a:endParaRPr/>
          </a:p>
        </p:txBody>
      </p:sp>
      <p:sp>
        <p:nvSpPr>
          <p:cNvPr id="366" name="Google Shape;366;p37"/>
          <p:cNvSpPr txBox="1"/>
          <p:nvPr/>
        </p:nvSpPr>
        <p:spPr>
          <a:xfrm>
            <a:off x="5591134" y="2622739"/>
            <a:ext cx="194421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Generating Hypothesis</a:t>
            </a:r>
            <a:endParaRPr/>
          </a:p>
        </p:txBody>
      </p:sp>
      <p:sp>
        <p:nvSpPr>
          <p:cNvPr id="367" name="Google Shape;367;p37"/>
          <p:cNvSpPr txBox="1"/>
          <p:nvPr/>
        </p:nvSpPr>
        <p:spPr>
          <a:xfrm>
            <a:off x="6615488" y="4287711"/>
            <a:ext cx="147968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Study design</a:t>
            </a:r>
            <a:endParaRPr/>
          </a:p>
        </p:txBody>
      </p:sp>
      <p:sp>
        <p:nvSpPr>
          <p:cNvPr id="368" name="Google Shape;368;p37"/>
          <p:cNvSpPr txBox="1"/>
          <p:nvPr/>
        </p:nvSpPr>
        <p:spPr>
          <a:xfrm>
            <a:off x="2555775" y="5582196"/>
            <a:ext cx="244827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Analysis &amp; Hypothesis test</a:t>
            </a:r>
            <a:endParaRPr sz="1600">
              <a:solidFill>
                <a:srgbClr val="7F7F7F"/>
              </a:solidFill>
              <a:latin typeface="Arial"/>
              <a:ea typeface="Arial"/>
              <a:cs typeface="Arial"/>
              <a:sym typeface="Arial"/>
            </a:endParaRPr>
          </a:p>
        </p:txBody>
      </p:sp>
      <p:sp>
        <p:nvSpPr>
          <p:cNvPr id="369" name="Google Shape;369;p37"/>
          <p:cNvSpPr txBox="1"/>
          <p:nvPr/>
        </p:nvSpPr>
        <p:spPr>
          <a:xfrm>
            <a:off x="1559894" y="3794528"/>
            <a:ext cx="23042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Interpretation</a:t>
            </a:r>
            <a:endParaRPr/>
          </a:p>
        </p:txBody>
      </p:sp>
      <p:sp>
        <p:nvSpPr>
          <p:cNvPr id="370" name="Google Shape;370;p37"/>
          <p:cNvSpPr txBox="1"/>
          <p:nvPr/>
        </p:nvSpPr>
        <p:spPr>
          <a:xfrm>
            <a:off x="2392180" y="2191805"/>
            <a:ext cx="223015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Publication or new Experiment</a:t>
            </a:r>
            <a:endParaRPr/>
          </a:p>
        </p:txBody>
      </p:sp>
      <p:pic>
        <p:nvPicPr>
          <p:cNvPr id="371" name="Google Shape;371;p37"/>
          <p:cNvPicPr preferRelativeResize="0"/>
          <p:nvPr/>
        </p:nvPicPr>
        <p:blipFill rotWithShape="1">
          <a:blip r:embed="rId3">
            <a:alphaModFix/>
          </a:blip>
          <a:srcRect b="0" l="0" r="0" t="0"/>
          <a:stretch/>
        </p:blipFill>
        <p:spPr>
          <a:xfrm rot="-8363844">
            <a:off x="4464026" y="5472012"/>
            <a:ext cx="1232654" cy="1232654"/>
          </a:xfrm>
          <a:prstGeom prst="rect">
            <a:avLst/>
          </a:prstGeom>
          <a:noFill/>
          <a:ln>
            <a:noFill/>
          </a:ln>
        </p:spPr>
      </p:pic>
      <p:pic>
        <p:nvPicPr>
          <p:cNvPr id="372" name="Google Shape;372;p37"/>
          <p:cNvPicPr preferRelativeResize="0"/>
          <p:nvPr/>
        </p:nvPicPr>
        <p:blipFill rotWithShape="1">
          <a:blip r:embed="rId3">
            <a:alphaModFix/>
          </a:blip>
          <a:srcRect b="0" l="0" r="0" t="0"/>
          <a:stretch/>
        </p:blipFill>
        <p:spPr>
          <a:xfrm rot="-5578074">
            <a:off x="1939448" y="4368508"/>
            <a:ext cx="1232654" cy="1232654"/>
          </a:xfrm>
          <a:prstGeom prst="rect">
            <a:avLst/>
          </a:prstGeom>
          <a:noFill/>
          <a:ln>
            <a:noFill/>
          </a:ln>
        </p:spPr>
      </p:pic>
      <p:pic>
        <p:nvPicPr>
          <p:cNvPr id="373" name="Google Shape;373;p37"/>
          <p:cNvPicPr preferRelativeResize="0"/>
          <p:nvPr/>
        </p:nvPicPr>
        <p:blipFill rotWithShape="1">
          <a:blip r:embed="rId3">
            <a:alphaModFix/>
          </a:blip>
          <a:srcRect b="37401" l="19960" r="0" t="0"/>
          <a:stretch/>
        </p:blipFill>
        <p:spPr>
          <a:xfrm rot="-1567016">
            <a:off x="2009514" y="2764769"/>
            <a:ext cx="986617" cy="771619"/>
          </a:xfrm>
          <a:prstGeom prst="rect">
            <a:avLst/>
          </a:prstGeom>
          <a:noFill/>
          <a:ln>
            <a:noFill/>
          </a:ln>
        </p:spPr>
      </p:pic>
      <p:pic>
        <p:nvPicPr>
          <p:cNvPr id="374" name="Google Shape;374;p37"/>
          <p:cNvPicPr preferRelativeResize="0"/>
          <p:nvPr/>
        </p:nvPicPr>
        <p:blipFill rotWithShape="1">
          <a:blip r:embed="rId3">
            <a:alphaModFix/>
          </a:blip>
          <a:srcRect b="0" l="0" r="0" t="0"/>
          <a:stretch/>
        </p:blipFill>
        <p:spPr>
          <a:xfrm rot="2447825">
            <a:off x="4479993" y="1844846"/>
            <a:ext cx="1232654" cy="1232654"/>
          </a:xfrm>
          <a:prstGeom prst="rect">
            <a:avLst/>
          </a:prstGeom>
          <a:noFill/>
          <a:ln>
            <a:noFill/>
          </a:ln>
        </p:spPr>
      </p:pic>
      <p:pic>
        <p:nvPicPr>
          <p:cNvPr id="375" name="Google Shape;375;p37"/>
          <p:cNvPicPr preferRelativeResize="0"/>
          <p:nvPr/>
        </p:nvPicPr>
        <p:blipFill rotWithShape="1">
          <a:blip r:embed="rId3">
            <a:alphaModFix/>
          </a:blip>
          <a:srcRect b="0" l="0" r="0" t="0"/>
          <a:stretch/>
        </p:blipFill>
        <p:spPr>
          <a:xfrm rot="6208315">
            <a:off x="6368917" y="3136134"/>
            <a:ext cx="1232654" cy="1232654"/>
          </a:xfrm>
          <a:prstGeom prst="rect">
            <a:avLst/>
          </a:prstGeom>
          <a:noFill/>
          <a:ln>
            <a:noFill/>
          </a:ln>
        </p:spPr>
      </p:pic>
      <p:pic>
        <p:nvPicPr>
          <p:cNvPr id="376" name="Google Shape;376;p37"/>
          <p:cNvPicPr preferRelativeResize="0"/>
          <p:nvPr/>
        </p:nvPicPr>
        <p:blipFill rotWithShape="1">
          <a:blip r:embed="rId3">
            <a:alphaModFix/>
          </a:blip>
          <a:srcRect b="0" l="0" r="0" t="0"/>
          <a:stretch/>
        </p:blipFill>
        <p:spPr>
          <a:xfrm rot="9753739">
            <a:off x="6368917" y="4720035"/>
            <a:ext cx="1232654" cy="1232654"/>
          </a:xfrm>
          <a:prstGeom prst="rect">
            <a:avLst/>
          </a:prstGeom>
          <a:noFill/>
          <a:ln>
            <a:noFill/>
          </a:ln>
        </p:spPr>
      </p:pic>
      <p:cxnSp>
        <p:nvCxnSpPr>
          <p:cNvPr id="377" name="Google Shape;377;p37"/>
          <p:cNvCxnSpPr/>
          <p:nvPr/>
        </p:nvCxnSpPr>
        <p:spPr>
          <a:xfrm flipH="1" rot="10800000">
            <a:off x="2657290" y="2896500"/>
            <a:ext cx="2880320" cy="959368"/>
          </a:xfrm>
          <a:prstGeom prst="straightConnector1">
            <a:avLst/>
          </a:prstGeom>
          <a:noFill/>
          <a:ln cap="flat" cmpd="sng" w="28575">
            <a:solidFill>
              <a:srgbClr val="FF0000"/>
            </a:solidFill>
            <a:prstDash val="solid"/>
            <a:miter lim="800000"/>
            <a:headEnd len="med" w="med" type="triangle"/>
            <a:tailEnd len="med" w="med" type="triangle"/>
          </a:ln>
        </p:spPr>
      </p:cxnSp>
      <p:cxnSp>
        <p:nvCxnSpPr>
          <p:cNvPr id="378" name="Google Shape;378;p37"/>
          <p:cNvCxnSpPr/>
          <p:nvPr/>
        </p:nvCxnSpPr>
        <p:spPr>
          <a:xfrm>
            <a:off x="2611083" y="4142180"/>
            <a:ext cx="763518" cy="1484308"/>
          </a:xfrm>
          <a:prstGeom prst="straightConnector1">
            <a:avLst/>
          </a:prstGeom>
          <a:noFill/>
          <a:ln cap="flat" cmpd="sng" w="28575">
            <a:solidFill>
              <a:srgbClr val="FF0000"/>
            </a:solidFill>
            <a:prstDash val="solid"/>
            <a:miter lim="800000"/>
            <a:headEnd len="med" w="med" type="triangle"/>
            <a:tailEnd len="med" w="med" type="triangle"/>
          </a:ln>
        </p:spPr>
      </p:cxnSp>
      <p:sp>
        <p:nvSpPr>
          <p:cNvPr id="379" name="Google Shape;379;p37"/>
          <p:cNvSpPr txBox="1"/>
          <p:nvPr/>
        </p:nvSpPr>
        <p:spPr>
          <a:xfrm>
            <a:off x="3429909" y="4507119"/>
            <a:ext cx="2260282" cy="55399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 –2 - 11% prevalence</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400">
                <a:solidFill>
                  <a:schemeClr val="dk1"/>
                </a:solidFill>
                <a:latin typeface="Arial"/>
                <a:ea typeface="Arial"/>
                <a:cs typeface="Arial"/>
                <a:sym typeface="Arial"/>
              </a:rPr>
              <a:t>(Fiedler &amp; Schwarz, 2015)</a:t>
            </a:r>
            <a:r>
              <a:rPr lang="de-DE" sz="1400">
                <a:solidFill>
                  <a:srgbClr val="FF0000"/>
                </a:solidFill>
                <a:latin typeface="Arial"/>
                <a:ea typeface="Arial"/>
                <a:cs typeface="Arial"/>
                <a:sym typeface="Arial"/>
              </a:rPr>
              <a:t> </a:t>
            </a:r>
            <a:endParaRPr/>
          </a:p>
        </p:txBody>
      </p:sp>
      <p:sp>
        <p:nvSpPr>
          <p:cNvPr id="380" name="Google Shape;380;p37"/>
          <p:cNvSpPr txBox="1"/>
          <p:nvPr/>
        </p:nvSpPr>
        <p:spPr>
          <a:xfrm rot="-1086776">
            <a:off x="3549802" y="3130366"/>
            <a:ext cx="26185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de-DE" sz="1800">
                <a:solidFill>
                  <a:srgbClr val="FF0000"/>
                </a:solidFill>
                <a:latin typeface="Arial"/>
                <a:ea typeface="Arial"/>
                <a:cs typeface="Arial"/>
                <a:sym typeface="Arial"/>
              </a:rPr>
              <a:t>HARK</a:t>
            </a:r>
            <a:r>
              <a:rPr lang="de-DE" sz="1800">
                <a:solidFill>
                  <a:srgbClr val="FF0000"/>
                </a:solidFill>
                <a:latin typeface="Arial"/>
                <a:ea typeface="Arial"/>
                <a:cs typeface="Arial"/>
                <a:sym typeface="Arial"/>
              </a:rPr>
              <a:t>ing</a:t>
            </a:r>
            <a:endParaRPr sz="1800">
              <a:solidFill>
                <a:srgbClr val="FF0000"/>
              </a:solidFill>
              <a:latin typeface="Arial"/>
              <a:ea typeface="Arial"/>
              <a:cs typeface="Arial"/>
              <a:sym typeface="Arial"/>
            </a:endParaRPr>
          </a:p>
        </p:txBody>
      </p:sp>
      <p:sp>
        <p:nvSpPr>
          <p:cNvPr id="381" name="Google Shape;381;p37"/>
          <p:cNvSpPr/>
          <p:nvPr/>
        </p:nvSpPr>
        <p:spPr>
          <a:xfrm>
            <a:off x="4512394" y="3602076"/>
            <a:ext cx="2218330" cy="55399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 –5 -10% prevalence</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400">
                <a:solidFill>
                  <a:schemeClr val="dk1"/>
                </a:solidFill>
                <a:latin typeface="Arial"/>
                <a:ea typeface="Arial"/>
                <a:cs typeface="Arial"/>
                <a:sym typeface="Arial"/>
              </a:rPr>
              <a:t>(Fiedler &amp; Schwarz, 2015)</a:t>
            </a:r>
            <a:endParaRPr sz="1400">
              <a:solidFill>
                <a:schemeClr val="dk1"/>
              </a:solidFill>
              <a:latin typeface="Calibri"/>
              <a:ea typeface="Calibri"/>
              <a:cs typeface="Calibri"/>
              <a:sym typeface="Calibri"/>
            </a:endParaRPr>
          </a:p>
        </p:txBody>
      </p:sp>
      <p:sp>
        <p:nvSpPr>
          <p:cNvPr id="382" name="Google Shape;382;p37"/>
          <p:cNvSpPr txBox="1"/>
          <p:nvPr/>
        </p:nvSpPr>
        <p:spPr>
          <a:xfrm rot="-7040105">
            <a:off x="2474470" y="4633330"/>
            <a:ext cx="12683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de-DE" sz="1800">
                <a:solidFill>
                  <a:srgbClr val="FF0000"/>
                </a:solidFill>
                <a:latin typeface="Arial"/>
                <a:ea typeface="Arial"/>
                <a:cs typeface="Arial"/>
                <a:sym typeface="Arial"/>
              </a:rPr>
              <a:t>p</a:t>
            </a:r>
            <a:r>
              <a:rPr lang="de-DE" sz="1800">
                <a:solidFill>
                  <a:srgbClr val="FF0000"/>
                </a:solidFill>
                <a:latin typeface="Arial"/>
                <a:ea typeface="Arial"/>
                <a:cs typeface="Arial"/>
                <a:sym typeface="Arial"/>
              </a:rPr>
              <a:t>-hacking</a:t>
            </a:r>
            <a:endParaRPr sz="1800">
              <a:solidFill>
                <a:srgbClr val="FF0000"/>
              </a:solidFill>
              <a:latin typeface="Arial"/>
              <a:ea typeface="Arial"/>
              <a:cs typeface="Arial"/>
              <a:sym typeface="Arial"/>
            </a:endParaRPr>
          </a:p>
        </p:txBody>
      </p:sp>
      <p:sp>
        <p:nvSpPr>
          <p:cNvPr id="383" name="Google Shape;383;p37"/>
          <p:cNvSpPr txBox="1"/>
          <p:nvPr/>
        </p:nvSpPr>
        <p:spPr>
          <a:xfrm>
            <a:off x="2774330" y="6519769"/>
            <a:ext cx="6382529"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de-DE" sz="1400">
                <a:solidFill>
                  <a:srgbClr val="FF0066"/>
                </a:solidFill>
                <a:latin typeface="Arial"/>
                <a:ea typeface="Arial"/>
                <a:cs typeface="Arial"/>
                <a:sym typeface="Arial"/>
              </a:rPr>
              <a:t>Open Science Ambassadors</a:t>
            </a:r>
            <a:endParaRPr sz="1400">
              <a:solidFill>
                <a:srgbClr val="FF0066"/>
              </a:solidFill>
              <a:latin typeface="Arial"/>
              <a:ea typeface="Arial"/>
              <a:cs typeface="Arial"/>
              <a:sym typeface="Arial"/>
            </a:endParaRPr>
          </a:p>
        </p:txBody>
      </p:sp>
      <p:sp>
        <p:nvSpPr>
          <p:cNvPr id="384" name="Google Shape;384;p37"/>
          <p:cNvSpPr txBox="1"/>
          <p:nvPr/>
        </p:nvSpPr>
        <p:spPr>
          <a:xfrm>
            <a:off x="3779911" y="5318446"/>
            <a:ext cx="30597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de-DE" sz="1800">
                <a:solidFill>
                  <a:srgbClr val="FF0000"/>
                </a:solidFill>
                <a:latin typeface="Arial"/>
                <a:ea typeface="Arial"/>
                <a:cs typeface="Arial"/>
                <a:sym typeface="Arial"/>
              </a:rPr>
              <a:t>p</a:t>
            </a:r>
            <a:r>
              <a:rPr lang="de-DE" sz="1800">
                <a:solidFill>
                  <a:srgbClr val="FF0000"/>
                </a:solidFill>
                <a:latin typeface="Arial"/>
                <a:ea typeface="Arial"/>
                <a:cs typeface="Arial"/>
                <a:sym typeface="Arial"/>
              </a:rPr>
              <a:t>-hacking / flexible stopping</a:t>
            </a:r>
            <a:endParaRPr sz="1800">
              <a:solidFill>
                <a:srgbClr val="FF0000"/>
              </a:solidFill>
              <a:latin typeface="Arial"/>
              <a:ea typeface="Arial"/>
              <a:cs typeface="Arial"/>
              <a:sym typeface="Arial"/>
            </a:endParaRPr>
          </a:p>
        </p:txBody>
      </p:sp>
      <p:sp>
        <p:nvSpPr>
          <p:cNvPr id="385" name="Google Shape;385;p37"/>
          <p:cNvSpPr/>
          <p:nvPr/>
        </p:nvSpPr>
        <p:spPr>
          <a:xfrm>
            <a:off x="7882982" y="4395415"/>
            <a:ext cx="1273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rgbClr val="FF0000"/>
                </a:solidFill>
                <a:latin typeface="Arial"/>
                <a:ea typeface="Arial"/>
                <a:cs typeface="Arial"/>
                <a:sym typeface="Arial"/>
              </a:rPr>
              <a:t>Low Power</a:t>
            </a:r>
            <a:endParaRPr/>
          </a:p>
        </p:txBody>
      </p:sp>
      <p:sp>
        <p:nvSpPr>
          <p:cNvPr id="386" name="Google Shape;386;p37"/>
          <p:cNvSpPr txBox="1"/>
          <p:nvPr/>
        </p:nvSpPr>
        <p:spPr>
          <a:xfrm>
            <a:off x="7116401" y="5076850"/>
            <a:ext cx="2006100" cy="13851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 –50% Chance to show medium sized effect</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200">
                <a:solidFill>
                  <a:schemeClr val="dk1"/>
                </a:solidFill>
                <a:latin typeface="Arial"/>
                <a:ea typeface="Arial"/>
                <a:cs typeface="Arial"/>
                <a:sym typeface="Arial"/>
              </a:rPr>
              <a:t>(Cohen, 1962; Sedlmeier &amp; Gigerenzer, 1989; Bezeau &amp; Graves, 2003)</a:t>
            </a:r>
            <a:r>
              <a:rPr lang="de-DE" sz="1200">
                <a:solidFill>
                  <a:srgbClr val="FF0000"/>
                </a:solidFill>
                <a:latin typeface="Arial"/>
                <a:ea typeface="Arial"/>
                <a:cs typeface="Arial"/>
                <a:sym typeface="Arial"/>
              </a:rPr>
              <a:t> </a:t>
            </a:r>
            <a:endParaRPr/>
          </a:p>
        </p:txBody>
      </p:sp>
      <p:sp>
        <p:nvSpPr>
          <p:cNvPr id="387" name="Google Shape;387;p37"/>
          <p:cNvSpPr txBox="1"/>
          <p:nvPr/>
        </p:nvSpPr>
        <p:spPr>
          <a:xfrm>
            <a:off x="5299658" y="5795939"/>
            <a:ext cx="15843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600">
                <a:solidFill>
                  <a:srgbClr val="666666"/>
                </a:solidFill>
                <a:latin typeface="Arial"/>
                <a:ea typeface="Arial"/>
                <a:cs typeface="Arial"/>
                <a:sym typeface="Arial"/>
              </a:rPr>
              <a:t>Data collection</a:t>
            </a:r>
            <a:endParaRPr sz="1600">
              <a:solidFill>
                <a:srgbClr val="666666"/>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38"/>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0066"/>
              </a:buClr>
              <a:buSzPts val="3200"/>
              <a:buFont typeface="Arial"/>
              <a:buNone/>
            </a:pPr>
            <a:r>
              <a:rPr lang="de-DE"/>
              <a:t>Research Cycle: Goes Wrong</a:t>
            </a:r>
            <a:endParaRPr/>
          </a:p>
        </p:txBody>
      </p:sp>
      <p:sp>
        <p:nvSpPr>
          <p:cNvPr id="394" name="Google Shape;394;p38"/>
          <p:cNvSpPr txBox="1"/>
          <p:nvPr/>
        </p:nvSpPr>
        <p:spPr>
          <a:xfrm>
            <a:off x="5591134" y="2622739"/>
            <a:ext cx="194421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Generating Hypothesis</a:t>
            </a:r>
            <a:endParaRPr/>
          </a:p>
        </p:txBody>
      </p:sp>
      <p:sp>
        <p:nvSpPr>
          <p:cNvPr id="395" name="Google Shape;395;p38"/>
          <p:cNvSpPr txBox="1"/>
          <p:nvPr/>
        </p:nvSpPr>
        <p:spPr>
          <a:xfrm>
            <a:off x="6615488" y="4287711"/>
            <a:ext cx="147968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Study design</a:t>
            </a:r>
            <a:endParaRPr/>
          </a:p>
        </p:txBody>
      </p:sp>
      <p:sp>
        <p:nvSpPr>
          <p:cNvPr id="396" name="Google Shape;396;p38"/>
          <p:cNvSpPr txBox="1"/>
          <p:nvPr/>
        </p:nvSpPr>
        <p:spPr>
          <a:xfrm>
            <a:off x="2555775" y="5582196"/>
            <a:ext cx="244827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Analysis &amp; Hypothesis test</a:t>
            </a:r>
            <a:endParaRPr sz="1600">
              <a:solidFill>
                <a:srgbClr val="7F7F7F"/>
              </a:solidFill>
              <a:latin typeface="Arial"/>
              <a:ea typeface="Arial"/>
              <a:cs typeface="Arial"/>
              <a:sym typeface="Arial"/>
            </a:endParaRPr>
          </a:p>
        </p:txBody>
      </p:sp>
      <p:sp>
        <p:nvSpPr>
          <p:cNvPr id="397" name="Google Shape;397;p38"/>
          <p:cNvSpPr txBox="1"/>
          <p:nvPr/>
        </p:nvSpPr>
        <p:spPr>
          <a:xfrm>
            <a:off x="1559894" y="3794528"/>
            <a:ext cx="23042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Interpretation</a:t>
            </a:r>
            <a:endParaRPr/>
          </a:p>
        </p:txBody>
      </p:sp>
      <p:sp>
        <p:nvSpPr>
          <p:cNvPr id="398" name="Google Shape;398;p38"/>
          <p:cNvSpPr txBox="1"/>
          <p:nvPr/>
        </p:nvSpPr>
        <p:spPr>
          <a:xfrm>
            <a:off x="2392180" y="2191805"/>
            <a:ext cx="223015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Publication or new Experiment</a:t>
            </a:r>
            <a:endParaRPr/>
          </a:p>
        </p:txBody>
      </p:sp>
      <p:pic>
        <p:nvPicPr>
          <p:cNvPr id="399" name="Google Shape;399;p38"/>
          <p:cNvPicPr preferRelativeResize="0"/>
          <p:nvPr/>
        </p:nvPicPr>
        <p:blipFill rotWithShape="1">
          <a:blip r:embed="rId3">
            <a:alphaModFix/>
          </a:blip>
          <a:srcRect b="0" l="0" r="0" t="0"/>
          <a:stretch/>
        </p:blipFill>
        <p:spPr>
          <a:xfrm rot="-8363844">
            <a:off x="4464026" y="5472012"/>
            <a:ext cx="1232654" cy="1232654"/>
          </a:xfrm>
          <a:prstGeom prst="rect">
            <a:avLst/>
          </a:prstGeom>
          <a:noFill/>
          <a:ln>
            <a:noFill/>
          </a:ln>
        </p:spPr>
      </p:pic>
      <p:pic>
        <p:nvPicPr>
          <p:cNvPr id="400" name="Google Shape;400;p38"/>
          <p:cNvPicPr preferRelativeResize="0"/>
          <p:nvPr/>
        </p:nvPicPr>
        <p:blipFill rotWithShape="1">
          <a:blip r:embed="rId3">
            <a:alphaModFix/>
          </a:blip>
          <a:srcRect b="0" l="0" r="0" t="0"/>
          <a:stretch/>
        </p:blipFill>
        <p:spPr>
          <a:xfrm rot="-5578074">
            <a:off x="1939448" y="4368508"/>
            <a:ext cx="1232654" cy="1232654"/>
          </a:xfrm>
          <a:prstGeom prst="rect">
            <a:avLst/>
          </a:prstGeom>
          <a:noFill/>
          <a:ln>
            <a:noFill/>
          </a:ln>
        </p:spPr>
      </p:pic>
      <p:pic>
        <p:nvPicPr>
          <p:cNvPr id="401" name="Google Shape;401;p38"/>
          <p:cNvPicPr preferRelativeResize="0"/>
          <p:nvPr/>
        </p:nvPicPr>
        <p:blipFill rotWithShape="1">
          <a:blip r:embed="rId3">
            <a:alphaModFix/>
          </a:blip>
          <a:srcRect b="37401" l="19960" r="0" t="0"/>
          <a:stretch/>
        </p:blipFill>
        <p:spPr>
          <a:xfrm rot="-1567016">
            <a:off x="2009514" y="2764769"/>
            <a:ext cx="986617" cy="771619"/>
          </a:xfrm>
          <a:prstGeom prst="rect">
            <a:avLst/>
          </a:prstGeom>
          <a:noFill/>
          <a:ln>
            <a:noFill/>
          </a:ln>
        </p:spPr>
      </p:pic>
      <p:pic>
        <p:nvPicPr>
          <p:cNvPr id="402" name="Google Shape;402;p38"/>
          <p:cNvPicPr preferRelativeResize="0"/>
          <p:nvPr/>
        </p:nvPicPr>
        <p:blipFill rotWithShape="1">
          <a:blip r:embed="rId3">
            <a:alphaModFix/>
          </a:blip>
          <a:srcRect b="0" l="0" r="0" t="0"/>
          <a:stretch/>
        </p:blipFill>
        <p:spPr>
          <a:xfrm rot="2447825">
            <a:off x="4479993" y="1844846"/>
            <a:ext cx="1232654" cy="1232654"/>
          </a:xfrm>
          <a:prstGeom prst="rect">
            <a:avLst/>
          </a:prstGeom>
          <a:noFill/>
          <a:ln>
            <a:noFill/>
          </a:ln>
        </p:spPr>
      </p:pic>
      <p:pic>
        <p:nvPicPr>
          <p:cNvPr id="403" name="Google Shape;403;p38"/>
          <p:cNvPicPr preferRelativeResize="0"/>
          <p:nvPr/>
        </p:nvPicPr>
        <p:blipFill rotWithShape="1">
          <a:blip r:embed="rId3">
            <a:alphaModFix/>
          </a:blip>
          <a:srcRect b="0" l="0" r="0" t="0"/>
          <a:stretch/>
        </p:blipFill>
        <p:spPr>
          <a:xfrm rot="6208315">
            <a:off x="6368917" y="3136134"/>
            <a:ext cx="1232654" cy="1232654"/>
          </a:xfrm>
          <a:prstGeom prst="rect">
            <a:avLst/>
          </a:prstGeom>
          <a:noFill/>
          <a:ln>
            <a:noFill/>
          </a:ln>
        </p:spPr>
      </p:pic>
      <p:pic>
        <p:nvPicPr>
          <p:cNvPr id="404" name="Google Shape;404;p38"/>
          <p:cNvPicPr preferRelativeResize="0"/>
          <p:nvPr/>
        </p:nvPicPr>
        <p:blipFill rotWithShape="1">
          <a:blip r:embed="rId3">
            <a:alphaModFix/>
          </a:blip>
          <a:srcRect b="0" l="0" r="0" t="0"/>
          <a:stretch/>
        </p:blipFill>
        <p:spPr>
          <a:xfrm rot="9753739">
            <a:off x="6368917" y="4720035"/>
            <a:ext cx="1232654" cy="1232654"/>
          </a:xfrm>
          <a:prstGeom prst="rect">
            <a:avLst/>
          </a:prstGeom>
          <a:noFill/>
          <a:ln>
            <a:noFill/>
          </a:ln>
        </p:spPr>
      </p:pic>
      <p:cxnSp>
        <p:nvCxnSpPr>
          <p:cNvPr id="405" name="Google Shape;405;p38"/>
          <p:cNvCxnSpPr/>
          <p:nvPr/>
        </p:nvCxnSpPr>
        <p:spPr>
          <a:xfrm flipH="1" rot="10800000">
            <a:off x="2657290" y="2896500"/>
            <a:ext cx="2880320" cy="959368"/>
          </a:xfrm>
          <a:prstGeom prst="straightConnector1">
            <a:avLst/>
          </a:prstGeom>
          <a:noFill/>
          <a:ln cap="flat" cmpd="sng" w="28575">
            <a:solidFill>
              <a:srgbClr val="FF0000"/>
            </a:solidFill>
            <a:prstDash val="solid"/>
            <a:miter lim="800000"/>
            <a:headEnd len="med" w="med" type="triangle"/>
            <a:tailEnd len="med" w="med" type="triangle"/>
          </a:ln>
        </p:spPr>
      </p:cxnSp>
      <p:cxnSp>
        <p:nvCxnSpPr>
          <p:cNvPr id="406" name="Google Shape;406;p38"/>
          <p:cNvCxnSpPr/>
          <p:nvPr/>
        </p:nvCxnSpPr>
        <p:spPr>
          <a:xfrm>
            <a:off x="2611083" y="4142180"/>
            <a:ext cx="763518" cy="1484308"/>
          </a:xfrm>
          <a:prstGeom prst="straightConnector1">
            <a:avLst/>
          </a:prstGeom>
          <a:noFill/>
          <a:ln cap="flat" cmpd="sng" w="28575">
            <a:solidFill>
              <a:srgbClr val="FF0000"/>
            </a:solidFill>
            <a:prstDash val="solid"/>
            <a:miter lim="800000"/>
            <a:headEnd len="med" w="med" type="triangle"/>
            <a:tailEnd len="med" w="med" type="triangle"/>
          </a:ln>
        </p:spPr>
      </p:cxnSp>
      <p:sp>
        <p:nvSpPr>
          <p:cNvPr id="407" name="Google Shape;407;p38"/>
          <p:cNvSpPr txBox="1"/>
          <p:nvPr/>
        </p:nvSpPr>
        <p:spPr>
          <a:xfrm>
            <a:off x="3429909" y="4507119"/>
            <a:ext cx="2260282" cy="55399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 –2 - 11% prevalence</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400">
                <a:solidFill>
                  <a:schemeClr val="dk1"/>
                </a:solidFill>
                <a:latin typeface="Arial"/>
                <a:ea typeface="Arial"/>
                <a:cs typeface="Arial"/>
                <a:sym typeface="Arial"/>
              </a:rPr>
              <a:t>(Fiedler &amp; Schwarz, 2015)</a:t>
            </a:r>
            <a:r>
              <a:rPr lang="de-DE" sz="1400">
                <a:solidFill>
                  <a:srgbClr val="FF0000"/>
                </a:solidFill>
                <a:latin typeface="Arial"/>
                <a:ea typeface="Arial"/>
                <a:cs typeface="Arial"/>
                <a:sym typeface="Arial"/>
              </a:rPr>
              <a:t> </a:t>
            </a:r>
            <a:endParaRPr/>
          </a:p>
        </p:txBody>
      </p:sp>
      <p:sp>
        <p:nvSpPr>
          <p:cNvPr id="408" name="Google Shape;408;p38"/>
          <p:cNvSpPr txBox="1"/>
          <p:nvPr/>
        </p:nvSpPr>
        <p:spPr>
          <a:xfrm rot="-1086776">
            <a:off x="3549802" y="3130366"/>
            <a:ext cx="26185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de-DE" sz="1800">
                <a:solidFill>
                  <a:srgbClr val="FF0000"/>
                </a:solidFill>
                <a:latin typeface="Arial"/>
                <a:ea typeface="Arial"/>
                <a:cs typeface="Arial"/>
                <a:sym typeface="Arial"/>
              </a:rPr>
              <a:t>HARK</a:t>
            </a:r>
            <a:r>
              <a:rPr lang="de-DE" sz="1800">
                <a:solidFill>
                  <a:srgbClr val="FF0000"/>
                </a:solidFill>
                <a:latin typeface="Arial"/>
                <a:ea typeface="Arial"/>
                <a:cs typeface="Arial"/>
                <a:sym typeface="Arial"/>
              </a:rPr>
              <a:t>ing</a:t>
            </a:r>
            <a:endParaRPr sz="1800">
              <a:solidFill>
                <a:srgbClr val="FF0000"/>
              </a:solidFill>
              <a:latin typeface="Arial"/>
              <a:ea typeface="Arial"/>
              <a:cs typeface="Arial"/>
              <a:sym typeface="Arial"/>
            </a:endParaRPr>
          </a:p>
        </p:txBody>
      </p:sp>
      <p:sp>
        <p:nvSpPr>
          <p:cNvPr id="409" name="Google Shape;409;p38"/>
          <p:cNvSpPr/>
          <p:nvPr/>
        </p:nvSpPr>
        <p:spPr>
          <a:xfrm>
            <a:off x="4512394" y="3602076"/>
            <a:ext cx="2218330" cy="55399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 –5 -10% prevalence</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400">
                <a:solidFill>
                  <a:schemeClr val="dk1"/>
                </a:solidFill>
                <a:latin typeface="Arial"/>
                <a:ea typeface="Arial"/>
                <a:cs typeface="Arial"/>
                <a:sym typeface="Arial"/>
              </a:rPr>
              <a:t>(Fiedler &amp; Schwarz, 2015)</a:t>
            </a:r>
            <a:endParaRPr sz="1400">
              <a:solidFill>
                <a:schemeClr val="dk1"/>
              </a:solidFill>
              <a:latin typeface="Calibri"/>
              <a:ea typeface="Calibri"/>
              <a:cs typeface="Calibri"/>
              <a:sym typeface="Calibri"/>
            </a:endParaRPr>
          </a:p>
        </p:txBody>
      </p:sp>
      <p:sp>
        <p:nvSpPr>
          <p:cNvPr id="410" name="Google Shape;410;p38"/>
          <p:cNvSpPr txBox="1"/>
          <p:nvPr/>
        </p:nvSpPr>
        <p:spPr>
          <a:xfrm rot="-7040105">
            <a:off x="2474470" y="4633330"/>
            <a:ext cx="12683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de-DE" sz="1800">
                <a:solidFill>
                  <a:srgbClr val="FF0000"/>
                </a:solidFill>
                <a:latin typeface="Arial"/>
                <a:ea typeface="Arial"/>
                <a:cs typeface="Arial"/>
                <a:sym typeface="Arial"/>
              </a:rPr>
              <a:t>p</a:t>
            </a:r>
            <a:r>
              <a:rPr lang="de-DE" sz="1800">
                <a:solidFill>
                  <a:srgbClr val="FF0000"/>
                </a:solidFill>
                <a:latin typeface="Arial"/>
                <a:ea typeface="Arial"/>
                <a:cs typeface="Arial"/>
                <a:sym typeface="Arial"/>
              </a:rPr>
              <a:t>-hacking</a:t>
            </a:r>
            <a:endParaRPr sz="1800">
              <a:solidFill>
                <a:srgbClr val="FF0000"/>
              </a:solidFill>
              <a:latin typeface="Arial"/>
              <a:ea typeface="Arial"/>
              <a:cs typeface="Arial"/>
              <a:sym typeface="Arial"/>
            </a:endParaRPr>
          </a:p>
        </p:txBody>
      </p:sp>
      <p:sp>
        <p:nvSpPr>
          <p:cNvPr id="411" name="Google Shape;411;p38"/>
          <p:cNvSpPr txBox="1"/>
          <p:nvPr/>
        </p:nvSpPr>
        <p:spPr>
          <a:xfrm>
            <a:off x="882038" y="1431347"/>
            <a:ext cx="289787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rgbClr val="FF0000"/>
                </a:solidFill>
                <a:latin typeface="Arial"/>
                <a:ea typeface="Arial"/>
                <a:cs typeface="Arial"/>
                <a:sym typeface="Arial"/>
              </a:rPr>
              <a:t>Publication bias &amp; lack in transparency</a:t>
            </a:r>
            <a:endParaRPr sz="1800">
              <a:solidFill>
                <a:srgbClr val="FF0000"/>
              </a:solidFill>
              <a:latin typeface="Arial"/>
              <a:ea typeface="Arial"/>
              <a:cs typeface="Arial"/>
              <a:sym typeface="Arial"/>
            </a:endParaRPr>
          </a:p>
        </p:txBody>
      </p:sp>
      <p:sp>
        <p:nvSpPr>
          <p:cNvPr id="412" name="Google Shape;412;p38"/>
          <p:cNvSpPr/>
          <p:nvPr/>
        </p:nvSpPr>
        <p:spPr>
          <a:xfrm>
            <a:off x="179512" y="2128550"/>
            <a:ext cx="2018770" cy="132343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 –70% no data </a:t>
            </a:r>
            <a:r>
              <a:rPr lang="de-DE" sz="1200">
                <a:solidFill>
                  <a:schemeClr val="dk1"/>
                </a:solidFill>
                <a:latin typeface="Arial"/>
                <a:ea typeface="Arial"/>
                <a:cs typeface="Arial"/>
                <a:sym typeface="Arial"/>
              </a:rPr>
              <a:t>(Psychology, Wichters      et al. 2006)</a:t>
            </a:r>
            <a:endParaRPr/>
          </a:p>
          <a:p>
            <a:pPr indent="0" lvl="0" marL="0" marR="0" rtl="0" algn="l">
              <a:spcBef>
                <a:spcPts val="0"/>
              </a:spcBef>
              <a:spcAft>
                <a:spcPts val="0"/>
              </a:spcAft>
              <a:buNone/>
            </a:pPr>
            <a:r>
              <a:rPr lang="de-DE" sz="1600">
                <a:solidFill>
                  <a:srgbClr val="FF0000"/>
                </a:solidFill>
                <a:latin typeface="Arial"/>
                <a:ea typeface="Arial"/>
                <a:cs typeface="Arial"/>
                <a:sym typeface="Arial"/>
              </a:rPr>
              <a:t>~ –66% no data     </a:t>
            </a:r>
            <a:r>
              <a:rPr lang="de-DE" sz="1200">
                <a:solidFill>
                  <a:schemeClr val="dk1"/>
                </a:solidFill>
                <a:latin typeface="Arial"/>
                <a:ea typeface="Arial"/>
                <a:cs typeface="Arial"/>
                <a:sym typeface="Arial"/>
              </a:rPr>
              <a:t>(AER, Dewald, Thursby, &amp; Anderson, 1986)</a:t>
            </a:r>
            <a:endParaRPr/>
          </a:p>
        </p:txBody>
      </p:sp>
      <p:sp>
        <p:nvSpPr>
          <p:cNvPr id="413" name="Google Shape;413;p38"/>
          <p:cNvSpPr txBox="1"/>
          <p:nvPr/>
        </p:nvSpPr>
        <p:spPr>
          <a:xfrm>
            <a:off x="2774330" y="6519769"/>
            <a:ext cx="6382529"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de-DE" sz="1400">
                <a:solidFill>
                  <a:srgbClr val="FF0066"/>
                </a:solidFill>
                <a:latin typeface="Arial"/>
                <a:ea typeface="Arial"/>
                <a:cs typeface="Arial"/>
                <a:sym typeface="Arial"/>
              </a:rPr>
              <a:t>Open Science Ambassadors</a:t>
            </a:r>
            <a:endParaRPr sz="1400">
              <a:solidFill>
                <a:srgbClr val="FF0066"/>
              </a:solidFill>
              <a:latin typeface="Arial"/>
              <a:ea typeface="Arial"/>
              <a:cs typeface="Arial"/>
              <a:sym typeface="Arial"/>
            </a:endParaRPr>
          </a:p>
        </p:txBody>
      </p:sp>
      <p:sp>
        <p:nvSpPr>
          <p:cNvPr id="414" name="Google Shape;414;p38"/>
          <p:cNvSpPr txBox="1"/>
          <p:nvPr/>
        </p:nvSpPr>
        <p:spPr>
          <a:xfrm>
            <a:off x="3779911" y="5318446"/>
            <a:ext cx="30597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de-DE" sz="1800">
                <a:solidFill>
                  <a:srgbClr val="FF0000"/>
                </a:solidFill>
                <a:latin typeface="Arial"/>
                <a:ea typeface="Arial"/>
                <a:cs typeface="Arial"/>
                <a:sym typeface="Arial"/>
              </a:rPr>
              <a:t>p</a:t>
            </a:r>
            <a:r>
              <a:rPr lang="de-DE" sz="1800">
                <a:solidFill>
                  <a:srgbClr val="FF0000"/>
                </a:solidFill>
                <a:latin typeface="Arial"/>
                <a:ea typeface="Arial"/>
                <a:cs typeface="Arial"/>
                <a:sym typeface="Arial"/>
              </a:rPr>
              <a:t>-hacking / flexible stopping</a:t>
            </a:r>
            <a:endParaRPr sz="1800">
              <a:solidFill>
                <a:srgbClr val="FF0000"/>
              </a:solidFill>
              <a:latin typeface="Arial"/>
              <a:ea typeface="Arial"/>
              <a:cs typeface="Arial"/>
              <a:sym typeface="Arial"/>
            </a:endParaRPr>
          </a:p>
        </p:txBody>
      </p:sp>
      <p:sp>
        <p:nvSpPr>
          <p:cNvPr id="415" name="Google Shape;415;p38"/>
          <p:cNvSpPr/>
          <p:nvPr/>
        </p:nvSpPr>
        <p:spPr>
          <a:xfrm>
            <a:off x="7882982" y="4395415"/>
            <a:ext cx="1273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rgbClr val="FF0000"/>
                </a:solidFill>
                <a:latin typeface="Arial"/>
                <a:ea typeface="Arial"/>
                <a:cs typeface="Arial"/>
                <a:sym typeface="Arial"/>
              </a:rPr>
              <a:t>Low Power</a:t>
            </a:r>
            <a:endParaRPr/>
          </a:p>
        </p:txBody>
      </p:sp>
      <p:sp>
        <p:nvSpPr>
          <p:cNvPr id="416" name="Google Shape;416;p38"/>
          <p:cNvSpPr txBox="1"/>
          <p:nvPr/>
        </p:nvSpPr>
        <p:spPr>
          <a:xfrm>
            <a:off x="7116401" y="5076850"/>
            <a:ext cx="2006100" cy="13851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 –50% Chance to show medium sized effect</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200">
                <a:solidFill>
                  <a:schemeClr val="dk1"/>
                </a:solidFill>
                <a:latin typeface="Arial"/>
                <a:ea typeface="Arial"/>
                <a:cs typeface="Arial"/>
                <a:sym typeface="Arial"/>
              </a:rPr>
              <a:t>(Cohen, 1962; Sedlmeier &amp; Gigerenzer, 1989; Bezeau &amp; Graves, 2003)</a:t>
            </a:r>
            <a:r>
              <a:rPr lang="de-DE" sz="1200">
                <a:solidFill>
                  <a:srgbClr val="FF0000"/>
                </a:solidFill>
                <a:latin typeface="Arial"/>
                <a:ea typeface="Arial"/>
                <a:cs typeface="Arial"/>
                <a:sym typeface="Arial"/>
              </a:rPr>
              <a:t> </a:t>
            </a:r>
            <a:endParaRPr/>
          </a:p>
        </p:txBody>
      </p:sp>
      <p:sp>
        <p:nvSpPr>
          <p:cNvPr id="417" name="Google Shape;417;p38"/>
          <p:cNvSpPr txBox="1"/>
          <p:nvPr/>
        </p:nvSpPr>
        <p:spPr>
          <a:xfrm>
            <a:off x="5299658" y="5795939"/>
            <a:ext cx="15843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600">
                <a:solidFill>
                  <a:srgbClr val="666666"/>
                </a:solidFill>
                <a:latin typeface="Arial"/>
                <a:ea typeface="Arial"/>
                <a:cs typeface="Arial"/>
                <a:sym typeface="Arial"/>
              </a:rPr>
              <a:t>Data collection</a:t>
            </a:r>
            <a:endParaRPr sz="1600">
              <a:solidFill>
                <a:srgbClr val="666666"/>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39"/>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0066"/>
              </a:buClr>
              <a:buSzPts val="3200"/>
              <a:buFont typeface="Arial"/>
              <a:buNone/>
            </a:pPr>
            <a:r>
              <a:rPr lang="de-DE"/>
              <a:t>Research Cycle: Goes Wrong</a:t>
            </a:r>
            <a:endParaRPr/>
          </a:p>
        </p:txBody>
      </p:sp>
      <p:sp>
        <p:nvSpPr>
          <p:cNvPr id="424" name="Google Shape;424;p39"/>
          <p:cNvSpPr txBox="1"/>
          <p:nvPr/>
        </p:nvSpPr>
        <p:spPr>
          <a:xfrm>
            <a:off x="5591134" y="2622739"/>
            <a:ext cx="194421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Generating Hypothesis</a:t>
            </a:r>
            <a:endParaRPr/>
          </a:p>
        </p:txBody>
      </p:sp>
      <p:sp>
        <p:nvSpPr>
          <p:cNvPr id="425" name="Google Shape;425;p39"/>
          <p:cNvSpPr txBox="1"/>
          <p:nvPr/>
        </p:nvSpPr>
        <p:spPr>
          <a:xfrm>
            <a:off x="6615488" y="4287711"/>
            <a:ext cx="147968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Study design</a:t>
            </a:r>
            <a:endParaRPr/>
          </a:p>
        </p:txBody>
      </p:sp>
      <p:sp>
        <p:nvSpPr>
          <p:cNvPr id="426" name="Google Shape;426;p39"/>
          <p:cNvSpPr txBox="1"/>
          <p:nvPr/>
        </p:nvSpPr>
        <p:spPr>
          <a:xfrm>
            <a:off x="2555775" y="5582196"/>
            <a:ext cx="244827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Analysis &amp; Hypothesis test</a:t>
            </a:r>
            <a:endParaRPr sz="1600">
              <a:solidFill>
                <a:srgbClr val="7F7F7F"/>
              </a:solidFill>
              <a:latin typeface="Arial"/>
              <a:ea typeface="Arial"/>
              <a:cs typeface="Arial"/>
              <a:sym typeface="Arial"/>
            </a:endParaRPr>
          </a:p>
        </p:txBody>
      </p:sp>
      <p:sp>
        <p:nvSpPr>
          <p:cNvPr id="427" name="Google Shape;427;p39"/>
          <p:cNvSpPr txBox="1"/>
          <p:nvPr/>
        </p:nvSpPr>
        <p:spPr>
          <a:xfrm>
            <a:off x="1559894" y="3794528"/>
            <a:ext cx="23042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Interpretation</a:t>
            </a:r>
            <a:endParaRPr/>
          </a:p>
        </p:txBody>
      </p:sp>
      <p:sp>
        <p:nvSpPr>
          <p:cNvPr id="428" name="Google Shape;428;p39"/>
          <p:cNvSpPr txBox="1"/>
          <p:nvPr/>
        </p:nvSpPr>
        <p:spPr>
          <a:xfrm>
            <a:off x="2392180" y="2191805"/>
            <a:ext cx="223015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Publication or new Experiment</a:t>
            </a:r>
            <a:endParaRPr/>
          </a:p>
        </p:txBody>
      </p:sp>
      <p:pic>
        <p:nvPicPr>
          <p:cNvPr id="429" name="Google Shape;429;p39"/>
          <p:cNvPicPr preferRelativeResize="0"/>
          <p:nvPr/>
        </p:nvPicPr>
        <p:blipFill rotWithShape="1">
          <a:blip r:embed="rId3">
            <a:alphaModFix/>
          </a:blip>
          <a:srcRect b="0" l="0" r="0" t="0"/>
          <a:stretch/>
        </p:blipFill>
        <p:spPr>
          <a:xfrm rot="-8363844">
            <a:off x="4464026" y="5472012"/>
            <a:ext cx="1232654" cy="1232654"/>
          </a:xfrm>
          <a:prstGeom prst="rect">
            <a:avLst/>
          </a:prstGeom>
          <a:noFill/>
          <a:ln>
            <a:noFill/>
          </a:ln>
        </p:spPr>
      </p:pic>
      <p:pic>
        <p:nvPicPr>
          <p:cNvPr id="430" name="Google Shape;430;p39"/>
          <p:cNvPicPr preferRelativeResize="0"/>
          <p:nvPr/>
        </p:nvPicPr>
        <p:blipFill rotWithShape="1">
          <a:blip r:embed="rId3">
            <a:alphaModFix/>
          </a:blip>
          <a:srcRect b="0" l="0" r="0" t="0"/>
          <a:stretch/>
        </p:blipFill>
        <p:spPr>
          <a:xfrm rot="-5578074">
            <a:off x="1939448" y="4368508"/>
            <a:ext cx="1232654" cy="1232654"/>
          </a:xfrm>
          <a:prstGeom prst="rect">
            <a:avLst/>
          </a:prstGeom>
          <a:noFill/>
          <a:ln>
            <a:noFill/>
          </a:ln>
        </p:spPr>
      </p:pic>
      <p:pic>
        <p:nvPicPr>
          <p:cNvPr id="431" name="Google Shape;431;p39"/>
          <p:cNvPicPr preferRelativeResize="0"/>
          <p:nvPr/>
        </p:nvPicPr>
        <p:blipFill rotWithShape="1">
          <a:blip r:embed="rId3">
            <a:alphaModFix/>
          </a:blip>
          <a:srcRect b="37401" l="19960" r="0" t="0"/>
          <a:stretch/>
        </p:blipFill>
        <p:spPr>
          <a:xfrm rot="-1567016">
            <a:off x="2009514" y="2764769"/>
            <a:ext cx="986617" cy="771619"/>
          </a:xfrm>
          <a:prstGeom prst="rect">
            <a:avLst/>
          </a:prstGeom>
          <a:noFill/>
          <a:ln>
            <a:noFill/>
          </a:ln>
        </p:spPr>
      </p:pic>
      <p:pic>
        <p:nvPicPr>
          <p:cNvPr id="432" name="Google Shape;432;p39"/>
          <p:cNvPicPr preferRelativeResize="0"/>
          <p:nvPr/>
        </p:nvPicPr>
        <p:blipFill rotWithShape="1">
          <a:blip r:embed="rId3">
            <a:alphaModFix/>
          </a:blip>
          <a:srcRect b="0" l="0" r="0" t="0"/>
          <a:stretch/>
        </p:blipFill>
        <p:spPr>
          <a:xfrm rot="2447825">
            <a:off x="4479993" y="1844846"/>
            <a:ext cx="1232654" cy="1232654"/>
          </a:xfrm>
          <a:prstGeom prst="rect">
            <a:avLst/>
          </a:prstGeom>
          <a:noFill/>
          <a:ln>
            <a:noFill/>
          </a:ln>
        </p:spPr>
      </p:pic>
      <p:pic>
        <p:nvPicPr>
          <p:cNvPr id="433" name="Google Shape;433;p39"/>
          <p:cNvPicPr preferRelativeResize="0"/>
          <p:nvPr/>
        </p:nvPicPr>
        <p:blipFill rotWithShape="1">
          <a:blip r:embed="rId3">
            <a:alphaModFix/>
          </a:blip>
          <a:srcRect b="0" l="0" r="0" t="0"/>
          <a:stretch/>
        </p:blipFill>
        <p:spPr>
          <a:xfrm rot="6208315">
            <a:off x="6368917" y="3136134"/>
            <a:ext cx="1232654" cy="1232654"/>
          </a:xfrm>
          <a:prstGeom prst="rect">
            <a:avLst/>
          </a:prstGeom>
          <a:noFill/>
          <a:ln>
            <a:noFill/>
          </a:ln>
        </p:spPr>
      </p:pic>
      <p:pic>
        <p:nvPicPr>
          <p:cNvPr id="434" name="Google Shape;434;p39"/>
          <p:cNvPicPr preferRelativeResize="0"/>
          <p:nvPr/>
        </p:nvPicPr>
        <p:blipFill rotWithShape="1">
          <a:blip r:embed="rId3">
            <a:alphaModFix/>
          </a:blip>
          <a:srcRect b="0" l="0" r="0" t="0"/>
          <a:stretch/>
        </p:blipFill>
        <p:spPr>
          <a:xfrm rot="9753739">
            <a:off x="6368917" y="4720035"/>
            <a:ext cx="1232654" cy="1232654"/>
          </a:xfrm>
          <a:prstGeom prst="rect">
            <a:avLst/>
          </a:prstGeom>
          <a:noFill/>
          <a:ln>
            <a:noFill/>
          </a:ln>
        </p:spPr>
      </p:pic>
      <p:cxnSp>
        <p:nvCxnSpPr>
          <p:cNvPr id="435" name="Google Shape;435;p39"/>
          <p:cNvCxnSpPr/>
          <p:nvPr/>
        </p:nvCxnSpPr>
        <p:spPr>
          <a:xfrm flipH="1" rot="10800000">
            <a:off x="2657290" y="2896500"/>
            <a:ext cx="2880320" cy="959368"/>
          </a:xfrm>
          <a:prstGeom prst="straightConnector1">
            <a:avLst/>
          </a:prstGeom>
          <a:noFill/>
          <a:ln cap="flat" cmpd="sng" w="28575">
            <a:solidFill>
              <a:srgbClr val="FF0000"/>
            </a:solidFill>
            <a:prstDash val="solid"/>
            <a:miter lim="800000"/>
            <a:headEnd len="med" w="med" type="triangle"/>
            <a:tailEnd len="med" w="med" type="triangle"/>
          </a:ln>
        </p:spPr>
      </p:cxnSp>
      <p:cxnSp>
        <p:nvCxnSpPr>
          <p:cNvPr id="436" name="Google Shape;436;p39"/>
          <p:cNvCxnSpPr/>
          <p:nvPr/>
        </p:nvCxnSpPr>
        <p:spPr>
          <a:xfrm>
            <a:off x="2611083" y="4142180"/>
            <a:ext cx="763518" cy="1484308"/>
          </a:xfrm>
          <a:prstGeom prst="straightConnector1">
            <a:avLst/>
          </a:prstGeom>
          <a:noFill/>
          <a:ln cap="flat" cmpd="sng" w="28575">
            <a:solidFill>
              <a:srgbClr val="FF0000"/>
            </a:solidFill>
            <a:prstDash val="solid"/>
            <a:miter lim="800000"/>
            <a:headEnd len="med" w="med" type="triangle"/>
            <a:tailEnd len="med" w="med" type="triangle"/>
          </a:ln>
        </p:spPr>
      </p:cxnSp>
      <p:sp>
        <p:nvSpPr>
          <p:cNvPr id="437" name="Google Shape;437;p39"/>
          <p:cNvSpPr txBox="1"/>
          <p:nvPr/>
        </p:nvSpPr>
        <p:spPr>
          <a:xfrm>
            <a:off x="3429909" y="4507119"/>
            <a:ext cx="2260282" cy="55399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 –2 - 11% prevalence</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400">
                <a:solidFill>
                  <a:schemeClr val="dk1"/>
                </a:solidFill>
                <a:latin typeface="Arial"/>
                <a:ea typeface="Arial"/>
                <a:cs typeface="Arial"/>
                <a:sym typeface="Arial"/>
              </a:rPr>
              <a:t>(Fiedler &amp; Schwarz, 2015)</a:t>
            </a:r>
            <a:r>
              <a:rPr lang="de-DE" sz="1400">
                <a:solidFill>
                  <a:srgbClr val="FF0000"/>
                </a:solidFill>
                <a:latin typeface="Arial"/>
                <a:ea typeface="Arial"/>
                <a:cs typeface="Arial"/>
                <a:sym typeface="Arial"/>
              </a:rPr>
              <a:t> </a:t>
            </a:r>
            <a:endParaRPr/>
          </a:p>
        </p:txBody>
      </p:sp>
      <p:sp>
        <p:nvSpPr>
          <p:cNvPr id="438" name="Google Shape;438;p39"/>
          <p:cNvSpPr txBox="1"/>
          <p:nvPr/>
        </p:nvSpPr>
        <p:spPr>
          <a:xfrm rot="-1086776">
            <a:off x="3549802" y="3130366"/>
            <a:ext cx="26185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de-DE" sz="1800">
                <a:solidFill>
                  <a:srgbClr val="FF0000"/>
                </a:solidFill>
                <a:latin typeface="Arial"/>
                <a:ea typeface="Arial"/>
                <a:cs typeface="Arial"/>
                <a:sym typeface="Arial"/>
              </a:rPr>
              <a:t>HARK</a:t>
            </a:r>
            <a:r>
              <a:rPr lang="de-DE" sz="1800">
                <a:solidFill>
                  <a:srgbClr val="FF0000"/>
                </a:solidFill>
                <a:latin typeface="Arial"/>
                <a:ea typeface="Arial"/>
                <a:cs typeface="Arial"/>
                <a:sym typeface="Arial"/>
              </a:rPr>
              <a:t>ing</a:t>
            </a:r>
            <a:endParaRPr sz="1800">
              <a:solidFill>
                <a:srgbClr val="FF0000"/>
              </a:solidFill>
              <a:latin typeface="Arial"/>
              <a:ea typeface="Arial"/>
              <a:cs typeface="Arial"/>
              <a:sym typeface="Arial"/>
            </a:endParaRPr>
          </a:p>
        </p:txBody>
      </p:sp>
      <p:sp>
        <p:nvSpPr>
          <p:cNvPr id="439" name="Google Shape;439;p39"/>
          <p:cNvSpPr/>
          <p:nvPr/>
        </p:nvSpPr>
        <p:spPr>
          <a:xfrm>
            <a:off x="4512394" y="3602076"/>
            <a:ext cx="2218330" cy="55399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 –5 -10% prevalence</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400">
                <a:solidFill>
                  <a:schemeClr val="dk1"/>
                </a:solidFill>
                <a:latin typeface="Arial"/>
                <a:ea typeface="Arial"/>
                <a:cs typeface="Arial"/>
                <a:sym typeface="Arial"/>
              </a:rPr>
              <a:t>(Fiedler &amp; Schwarz, 2015)</a:t>
            </a:r>
            <a:endParaRPr sz="1400">
              <a:solidFill>
                <a:schemeClr val="dk1"/>
              </a:solidFill>
              <a:latin typeface="Calibri"/>
              <a:ea typeface="Calibri"/>
              <a:cs typeface="Calibri"/>
              <a:sym typeface="Calibri"/>
            </a:endParaRPr>
          </a:p>
        </p:txBody>
      </p:sp>
      <p:sp>
        <p:nvSpPr>
          <p:cNvPr id="440" name="Google Shape;440;p39"/>
          <p:cNvSpPr txBox="1"/>
          <p:nvPr/>
        </p:nvSpPr>
        <p:spPr>
          <a:xfrm rot="-7040105">
            <a:off x="2474470" y="4633330"/>
            <a:ext cx="12683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de-DE" sz="1800">
                <a:solidFill>
                  <a:srgbClr val="FF0000"/>
                </a:solidFill>
                <a:latin typeface="Arial"/>
                <a:ea typeface="Arial"/>
                <a:cs typeface="Arial"/>
                <a:sym typeface="Arial"/>
              </a:rPr>
              <a:t>p</a:t>
            </a:r>
            <a:r>
              <a:rPr lang="de-DE" sz="1800">
                <a:solidFill>
                  <a:srgbClr val="FF0000"/>
                </a:solidFill>
                <a:latin typeface="Arial"/>
                <a:ea typeface="Arial"/>
                <a:cs typeface="Arial"/>
                <a:sym typeface="Arial"/>
              </a:rPr>
              <a:t>-hacking</a:t>
            </a:r>
            <a:endParaRPr sz="1800">
              <a:solidFill>
                <a:srgbClr val="FF0000"/>
              </a:solidFill>
              <a:latin typeface="Arial"/>
              <a:ea typeface="Arial"/>
              <a:cs typeface="Arial"/>
              <a:sym typeface="Arial"/>
            </a:endParaRPr>
          </a:p>
        </p:txBody>
      </p:sp>
      <p:sp>
        <p:nvSpPr>
          <p:cNvPr id="441" name="Google Shape;441;p39"/>
          <p:cNvSpPr txBox="1"/>
          <p:nvPr/>
        </p:nvSpPr>
        <p:spPr>
          <a:xfrm>
            <a:off x="7252790" y="2415141"/>
            <a:ext cx="1890306" cy="55399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1 in 1000 papers</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400">
                <a:solidFill>
                  <a:schemeClr val="dk1"/>
                </a:solidFill>
                <a:latin typeface="Arial"/>
                <a:ea typeface="Arial"/>
                <a:cs typeface="Arial"/>
                <a:sym typeface="Arial"/>
              </a:rPr>
              <a:t>(Makel et al. 2012)</a:t>
            </a:r>
            <a:r>
              <a:rPr lang="de-DE" sz="1400">
                <a:solidFill>
                  <a:srgbClr val="FF0000"/>
                </a:solidFill>
                <a:latin typeface="Arial"/>
                <a:ea typeface="Arial"/>
                <a:cs typeface="Arial"/>
                <a:sym typeface="Arial"/>
              </a:rPr>
              <a:t> </a:t>
            </a:r>
            <a:endParaRPr/>
          </a:p>
        </p:txBody>
      </p:sp>
      <p:sp>
        <p:nvSpPr>
          <p:cNvPr id="442" name="Google Shape;442;p39"/>
          <p:cNvSpPr txBox="1"/>
          <p:nvPr/>
        </p:nvSpPr>
        <p:spPr>
          <a:xfrm>
            <a:off x="882038" y="1431347"/>
            <a:ext cx="289787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rgbClr val="FF0000"/>
                </a:solidFill>
                <a:latin typeface="Arial"/>
                <a:ea typeface="Arial"/>
                <a:cs typeface="Arial"/>
                <a:sym typeface="Arial"/>
              </a:rPr>
              <a:t>Publication bias &amp; lack in transparency</a:t>
            </a:r>
            <a:endParaRPr sz="1800">
              <a:solidFill>
                <a:srgbClr val="FF0000"/>
              </a:solidFill>
              <a:latin typeface="Arial"/>
              <a:ea typeface="Arial"/>
              <a:cs typeface="Arial"/>
              <a:sym typeface="Arial"/>
            </a:endParaRPr>
          </a:p>
        </p:txBody>
      </p:sp>
      <p:sp>
        <p:nvSpPr>
          <p:cNvPr id="443" name="Google Shape;443;p39"/>
          <p:cNvSpPr txBox="1"/>
          <p:nvPr/>
        </p:nvSpPr>
        <p:spPr>
          <a:xfrm>
            <a:off x="7077041" y="2051036"/>
            <a:ext cx="239211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rgbClr val="FF0000"/>
                </a:solidFill>
                <a:latin typeface="Arial"/>
                <a:ea typeface="Arial"/>
                <a:cs typeface="Arial"/>
                <a:sym typeface="Arial"/>
              </a:rPr>
              <a:t>Lack of replications</a:t>
            </a:r>
            <a:endParaRPr sz="1800">
              <a:solidFill>
                <a:srgbClr val="FF0000"/>
              </a:solidFill>
              <a:latin typeface="Arial"/>
              <a:ea typeface="Arial"/>
              <a:cs typeface="Arial"/>
              <a:sym typeface="Arial"/>
            </a:endParaRPr>
          </a:p>
        </p:txBody>
      </p:sp>
      <p:sp>
        <p:nvSpPr>
          <p:cNvPr id="444" name="Google Shape;444;p39"/>
          <p:cNvSpPr txBox="1"/>
          <p:nvPr/>
        </p:nvSpPr>
        <p:spPr>
          <a:xfrm>
            <a:off x="7252790" y="2960832"/>
            <a:ext cx="1884568" cy="80021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27% should be replications</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400">
                <a:solidFill>
                  <a:schemeClr val="dk1"/>
                </a:solidFill>
                <a:latin typeface="Arial"/>
                <a:ea typeface="Arial"/>
                <a:cs typeface="Arial"/>
                <a:sym typeface="Arial"/>
              </a:rPr>
              <a:t>(Fuchs et al. 2011)</a:t>
            </a:r>
            <a:r>
              <a:rPr lang="de-DE" sz="1400">
                <a:solidFill>
                  <a:srgbClr val="FF0000"/>
                </a:solidFill>
                <a:latin typeface="Arial"/>
                <a:ea typeface="Arial"/>
                <a:cs typeface="Arial"/>
                <a:sym typeface="Arial"/>
              </a:rPr>
              <a:t> </a:t>
            </a:r>
            <a:endParaRPr/>
          </a:p>
        </p:txBody>
      </p:sp>
      <p:sp>
        <p:nvSpPr>
          <p:cNvPr id="445" name="Google Shape;445;p39"/>
          <p:cNvSpPr/>
          <p:nvPr/>
        </p:nvSpPr>
        <p:spPr>
          <a:xfrm>
            <a:off x="179512" y="2128550"/>
            <a:ext cx="2018770" cy="132343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 –70% no data </a:t>
            </a:r>
            <a:r>
              <a:rPr lang="de-DE" sz="1200">
                <a:solidFill>
                  <a:schemeClr val="dk1"/>
                </a:solidFill>
                <a:latin typeface="Arial"/>
                <a:ea typeface="Arial"/>
                <a:cs typeface="Arial"/>
                <a:sym typeface="Arial"/>
              </a:rPr>
              <a:t>(Psychology, Wichters      et al. 2006)</a:t>
            </a:r>
            <a:endParaRPr/>
          </a:p>
          <a:p>
            <a:pPr indent="0" lvl="0" marL="0" marR="0" rtl="0" algn="l">
              <a:spcBef>
                <a:spcPts val="0"/>
              </a:spcBef>
              <a:spcAft>
                <a:spcPts val="0"/>
              </a:spcAft>
              <a:buNone/>
            </a:pPr>
            <a:r>
              <a:rPr lang="de-DE" sz="1600">
                <a:solidFill>
                  <a:srgbClr val="FF0000"/>
                </a:solidFill>
                <a:latin typeface="Arial"/>
                <a:ea typeface="Arial"/>
                <a:cs typeface="Arial"/>
                <a:sym typeface="Arial"/>
              </a:rPr>
              <a:t>~ –66% no data     </a:t>
            </a:r>
            <a:r>
              <a:rPr lang="de-DE" sz="1200">
                <a:solidFill>
                  <a:schemeClr val="dk1"/>
                </a:solidFill>
                <a:latin typeface="Arial"/>
                <a:ea typeface="Arial"/>
                <a:cs typeface="Arial"/>
                <a:sym typeface="Arial"/>
              </a:rPr>
              <a:t>(AER, Dewald, Thursby, &amp; Anderson, 1986)</a:t>
            </a:r>
            <a:endParaRPr/>
          </a:p>
        </p:txBody>
      </p:sp>
      <p:sp>
        <p:nvSpPr>
          <p:cNvPr id="446" name="Google Shape;446;p39"/>
          <p:cNvSpPr txBox="1"/>
          <p:nvPr/>
        </p:nvSpPr>
        <p:spPr>
          <a:xfrm>
            <a:off x="2774330" y="6519769"/>
            <a:ext cx="6382529"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de-DE" sz="1400">
                <a:solidFill>
                  <a:srgbClr val="FF0066"/>
                </a:solidFill>
                <a:latin typeface="Arial"/>
                <a:ea typeface="Arial"/>
                <a:cs typeface="Arial"/>
                <a:sym typeface="Arial"/>
              </a:rPr>
              <a:t>Open Science Ambassadors</a:t>
            </a:r>
            <a:endParaRPr sz="1400">
              <a:solidFill>
                <a:srgbClr val="FF0066"/>
              </a:solidFill>
              <a:latin typeface="Arial"/>
              <a:ea typeface="Arial"/>
              <a:cs typeface="Arial"/>
              <a:sym typeface="Arial"/>
            </a:endParaRPr>
          </a:p>
        </p:txBody>
      </p:sp>
      <p:sp>
        <p:nvSpPr>
          <p:cNvPr id="447" name="Google Shape;447;p39"/>
          <p:cNvSpPr txBox="1"/>
          <p:nvPr/>
        </p:nvSpPr>
        <p:spPr>
          <a:xfrm>
            <a:off x="3779911" y="5318446"/>
            <a:ext cx="30597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de-DE" sz="1800">
                <a:solidFill>
                  <a:srgbClr val="FF0000"/>
                </a:solidFill>
                <a:latin typeface="Arial"/>
                <a:ea typeface="Arial"/>
                <a:cs typeface="Arial"/>
                <a:sym typeface="Arial"/>
              </a:rPr>
              <a:t>p</a:t>
            </a:r>
            <a:r>
              <a:rPr lang="de-DE" sz="1800">
                <a:solidFill>
                  <a:srgbClr val="FF0000"/>
                </a:solidFill>
                <a:latin typeface="Arial"/>
                <a:ea typeface="Arial"/>
                <a:cs typeface="Arial"/>
                <a:sym typeface="Arial"/>
              </a:rPr>
              <a:t>-hacking / flexible stopping</a:t>
            </a:r>
            <a:endParaRPr sz="1800">
              <a:solidFill>
                <a:srgbClr val="FF0000"/>
              </a:solidFill>
              <a:latin typeface="Arial"/>
              <a:ea typeface="Arial"/>
              <a:cs typeface="Arial"/>
              <a:sym typeface="Arial"/>
            </a:endParaRPr>
          </a:p>
        </p:txBody>
      </p:sp>
      <p:sp>
        <p:nvSpPr>
          <p:cNvPr id="448" name="Google Shape;448;p39"/>
          <p:cNvSpPr/>
          <p:nvPr/>
        </p:nvSpPr>
        <p:spPr>
          <a:xfrm>
            <a:off x="7882982" y="4395415"/>
            <a:ext cx="1273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rgbClr val="FF0000"/>
                </a:solidFill>
                <a:latin typeface="Arial"/>
                <a:ea typeface="Arial"/>
                <a:cs typeface="Arial"/>
                <a:sym typeface="Arial"/>
              </a:rPr>
              <a:t>Low Power</a:t>
            </a:r>
            <a:endParaRPr/>
          </a:p>
        </p:txBody>
      </p:sp>
      <p:sp>
        <p:nvSpPr>
          <p:cNvPr id="449" name="Google Shape;449;p39"/>
          <p:cNvSpPr txBox="1"/>
          <p:nvPr/>
        </p:nvSpPr>
        <p:spPr>
          <a:xfrm>
            <a:off x="7116401" y="5076850"/>
            <a:ext cx="2006100" cy="13851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 –50% Chance to show medium sized effect</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200">
                <a:solidFill>
                  <a:schemeClr val="dk1"/>
                </a:solidFill>
                <a:latin typeface="Arial"/>
                <a:ea typeface="Arial"/>
                <a:cs typeface="Arial"/>
                <a:sym typeface="Arial"/>
              </a:rPr>
              <a:t>(Cohen, 1962; Sedlmeier &amp; Gigerenzer, 1989; Bezeau &amp; Graves, 2003)</a:t>
            </a:r>
            <a:r>
              <a:rPr lang="de-DE" sz="1200">
                <a:solidFill>
                  <a:srgbClr val="FF0000"/>
                </a:solidFill>
                <a:latin typeface="Arial"/>
                <a:ea typeface="Arial"/>
                <a:cs typeface="Arial"/>
                <a:sym typeface="Arial"/>
              </a:rPr>
              <a:t> </a:t>
            </a:r>
            <a:endParaRPr/>
          </a:p>
        </p:txBody>
      </p:sp>
      <p:sp>
        <p:nvSpPr>
          <p:cNvPr id="450" name="Google Shape;450;p39"/>
          <p:cNvSpPr txBox="1"/>
          <p:nvPr/>
        </p:nvSpPr>
        <p:spPr>
          <a:xfrm>
            <a:off x="5299658" y="5795939"/>
            <a:ext cx="15843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600">
                <a:solidFill>
                  <a:srgbClr val="666666"/>
                </a:solidFill>
                <a:latin typeface="Arial"/>
                <a:ea typeface="Arial"/>
                <a:cs typeface="Arial"/>
                <a:sym typeface="Arial"/>
              </a:rPr>
              <a:t>Data collection</a:t>
            </a:r>
            <a:endParaRPr sz="1600">
              <a:solidFill>
                <a:srgbClr val="666666"/>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p43"/>
          <p:cNvSpPr txBox="1"/>
          <p:nvPr/>
        </p:nvSpPr>
        <p:spPr>
          <a:xfrm>
            <a:off x="628650" y="365126"/>
            <a:ext cx="8515200" cy="693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0066"/>
              </a:buClr>
              <a:buSzPts val="3200"/>
              <a:buFont typeface="Arial"/>
              <a:buNone/>
            </a:pPr>
            <a:r>
              <a:rPr lang="de-DE" sz="3200">
                <a:solidFill>
                  <a:srgbClr val="FF0066"/>
                </a:solidFill>
              </a:rPr>
              <a:t>Research Cycle: Goes Wrong</a:t>
            </a:r>
            <a:endParaRPr sz="3200">
              <a:solidFill>
                <a:srgbClr val="FF0066"/>
              </a:solidFill>
            </a:endParaRPr>
          </a:p>
        </p:txBody>
      </p:sp>
      <p:pic>
        <p:nvPicPr>
          <p:cNvPr id="457" name="Google Shape;457;p43"/>
          <p:cNvPicPr preferRelativeResize="0"/>
          <p:nvPr/>
        </p:nvPicPr>
        <p:blipFill rotWithShape="1">
          <a:blip r:embed="rId3">
            <a:alphaModFix/>
          </a:blip>
          <a:srcRect b="0" l="0" r="0" t="0"/>
          <a:stretch/>
        </p:blipFill>
        <p:spPr>
          <a:xfrm>
            <a:off x="628650" y="1911927"/>
            <a:ext cx="7824661" cy="2991954"/>
          </a:xfrm>
          <a:prstGeom prst="rect">
            <a:avLst/>
          </a:prstGeom>
          <a:noFill/>
          <a:ln>
            <a:noFill/>
          </a:ln>
        </p:spPr>
      </p:pic>
      <p:sp>
        <p:nvSpPr>
          <p:cNvPr id="458" name="Google Shape;458;p43"/>
          <p:cNvSpPr/>
          <p:nvPr/>
        </p:nvSpPr>
        <p:spPr>
          <a:xfrm>
            <a:off x="0" y="5016646"/>
            <a:ext cx="9144000" cy="740700"/>
          </a:xfrm>
          <a:prstGeom prst="rect">
            <a:avLst/>
          </a:prstGeom>
          <a:solidFill>
            <a:srgbClr val="FF0066">
              <a:alpha val="67060"/>
            </a:srgbClr>
          </a:solidFill>
          <a:ln>
            <a:noFill/>
          </a:ln>
        </p:spPr>
        <p:txBody>
          <a:bodyPr anchorCtr="0" anchor="ctr" bIns="45700" lIns="91425" spcFirstLastPara="1" rIns="91425" wrap="square" tIns="45700">
            <a:noAutofit/>
          </a:bodyPr>
          <a:lstStyle/>
          <a:p>
            <a:pPr indent="0" lvl="0" marL="0" marR="0" rtl="0" algn="ctr">
              <a:lnSpc>
                <a:spcPct val="110000"/>
              </a:lnSpc>
              <a:spcBef>
                <a:spcPts val="0"/>
              </a:spcBef>
              <a:spcAft>
                <a:spcPts val="0"/>
              </a:spcAft>
              <a:buNone/>
            </a:pPr>
            <a:r>
              <a:rPr b="1" lang="de-DE" sz="1800">
                <a:solidFill>
                  <a:schemeClr val="lt1"/>
                </a:solidFill>
                <a:latin typeface="Arial"/>
                <a:ea typeface="Arial"/>
                <a:cs typeface="Arial"/>
                <a:sym typeface="Arial"/>
              </a:rPr>
              <a:t>http://compare-trials.org</a:t>
            </a:r>
            <a:endParaRPr b="1" sz="1800">
              <a:solidFill>
                <a:schemeClr val="lt1"/>
              </a:solidFill>
              <a:latin typeface="Arial"/>
              <a:ea typeface="Arial"/>
              <a:cs typeface="Arial"/>
              <a:sym typeface="Arial"/>
            </a:endParaRPr>
          </a:p>
        </p:txBody>
      </p:sp>
      <p:sp>
        <p:nvSpPr>
          <p:cNvPr id="459" name="Google Shape;459;p43"/>
          <p:cNvSpPr/>
          <p:nvPr/>
        </p:nvSpPr>
        <p:spPr>
          <a:xfrm>
            <a:off x="628650" y="1152831"/>
            <a:ext cx="73992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1800">
                <a:solidFill>
                  <a:schemeClr val="dk1"/>
                </a:solidFill>
                <a:latin typeface="Arial"/>
                <a:ea typeface="Arial"/>
                <a:cs typeface="Arial"/>
                <a:sym typeface="Arial"/>
              </a:rPr>
              <a:t>October 2015 - January 2016: top 5 medical journals (</a:t>
            </a:r>
            <a:r>
              <a:rPr lang="de-DE" sz="1800" u="sng">
                <a:solidFill>
                  <a:schemeClr val="dk1"/>
                </a:solidFill>
                <a:latin typeface="Arial"/>
                <a:ea typeface="Arial"/>
                <a:cs typeface="Arial"/>
                <a:sym typeface="Arial"/>
                <a:hlinkClick r:id="rId4"/>
              </a:rPr>
              <a:t>NEJM</a:t>
            </a:r>
            <a:r>
              <a:rPr lang="de-DE" sz="1800">
                <a:solidFill>
                  <a:schemeClr val="dk1"/>
                </a:solidFill>
                <a:latin typeface="Arial"/>
                <a:ea typeface="Arial"/>
                <a:cs typeface="Arial"/>
                <a:sym typeface="Arial"/>
              </a:rPr>
              <a:t>, </a:t>
            </a:r>
            <a:r>
              <a:rPr lang="de-DE" sz="1800" u="sng">
                <a:solidFill>
                  <a:schemeClr val="dk1"/>
                </a:solidFill>
                <a:latin typeface="Arial"/>
                <a:ea typeface="Arial"/>
                <a:cs typeface="Arial"/>
                <a:sym typeface="Arial"/>
                <a:hlinkClick r:id="rId5"/>
              </a:rPr>
              <a:t>JAMA</a:t>
            </a:r>
            <a:r>
              <a:rPr lang="de-DE" sz="1800">
                <a:solidFill>
                  <a:schemeClr val="dk1"/>
                </a:solidFill>
                <a:latin typeface="Arial"/>
                <a:ea typeface="Arial"/>
                <a:cs typeface="Arial"/>
                <a:sym typeface="Arial"/>
              </a:rPr>
              <a:t>, </a:t>
            </a:r>
            <a:r>
              <a:rPr lang="de-DE" sz="1800" u="sng">
                <a:solidFill>
                  <a:schemeClr val="dk1"/>
                </a:solidFill>
                <a:latin typeface="Arial"/>
                <a:ea typeface="Arial"/>
                <a:cs typeface="Arial"/>
                <a:sym typeface="Arial"/>
                <a:hlinkClick r:id="rId6"/>
              </a:rPr>
              <a:t>The Lancet</a:t>
            </a:r>
            <a:r>
              <a:rPr lang="de-DE" sz="1800">
                <a:solidFill>
                  <a:schemeClr val="dk1"/>
                </a:solidFill>
                <a:latin typeface="Arial"/>
                <a:ea typeface="Arial"/>
                <a:cs typeface="Arial"/>
                <a:sym typeface="Arial"/>
              </a:rPr>
              <a:t>, </a:t>
            </a:r>
            <a:r>
              <a:rPr lang="de-DE" sz="1800" u="sng">
                <a:solidFill>
                  <a:schemeClr val="dk1"/>
                </a:solidFill>
                <a:latin typeface="Arial"/>
                <a:ea typeface="Arial"/>
                <a:cs typeface="Arial"/>
                <a:sym typeface="Arial"/>
                <a:hlinkClick r:id="rId7"/>
              </a:rPr>
              <a:t>Annals of Internal Medicine</a:t>
            </a:r>
            <a:r>
              <a:rPr lang="de-DE" sz="1800">
                <a:solidFill>
                  <a:schemeClr val="dk1"/>
                </a:solidFill>
                <a:latin typeface="Arial"/>
                <a:ea typeface="Arial"/>
                <a:cs typeface="Arial"/>
                <a:sym typeface="Arial"/>
              </a:rPr>
              <a:t>, </a:t>
            </a:r>
            <a:r>
              <a:rPr lang="de-DE" sz="1800" u="sng">
                <a:solidFill>
                  <a:schemeClr val="dk1"/>
                </a:solidFill>
                <a:latin typeface="Arial"/>
                <a:ea typeface="Arial"/>
                <a:cs typeface="Arial"/>
                <a:sym typeface="Arial"/>
                <a:hlinkClick r:id="rId8"/>
              </a:rPr>
              <a:t>BMJ</a:t>
            </a:r>
            <a:r>
              <a:rPr lang="de-DE" sz="1800">
                <a:solidFill>
                  <a:schemeClr val="dk1"/>
                </a:solidFill>
                <a:latin typeface="Arial"/>
                <a:ea typeface="Arial"/>
                <a:cs typeface="Arial"/>
                <a:sym typeface="Arial"/>
              </a:rPr>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Google Shape;464;p44"/>
          <p:cNvSpPr txBox="1"/>
          <p:nvPr>
            <p:ph idx="1" type="body"/>
          </p:nvPr>
        </p:nvSpPr>
        <p:spPr>
          <a:xfrm>
            <a:off x="628650" y="1549401"/>
            <a:ext cx="7886700" cy="4627563"/>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de-DE">
                <a:solidFill>
                  <a:schemeClr val="dk1"/>
                </a:solidFill>
              </a:rPr>
              <a:t>The </a:t>
            </a:r>
            <a:r>
              <a:rPr b="1" lang="de-DE">
                <a:solidFill>
                  <a:schemeClr val="dk1"/>
                </a:solidFill>
              </a:rPr>
              <a:t>smaller the studies conducted </a:t>
            </a:r>
            <a:r>
              <a:rPr lang="de-DE">
                <a:solidFill>
                  <a:schemeClr val="dk1"/>
                </a:solidFill>
              </a:rPr>
              <a:t>in a scientific field...</a:t>
            </a:r>
            <a:endParaRPr/>
          </a:p>
          <a:p>
            <a:pPr indent="-171450" lvl="0" marL="171450" rtl="0" algn="l">
              <a:lnSpc>
                <a:spcPct val="90000"/>
              </a:lnSpc>
              <a:spcBef>
                <a:spcPts val="750"/>
              </a:spcBef>
              <a:spcAft>
                <a:spcPts val="0"/>
              </a:spcAft>
              <a:buClr>
                <a:schemeClr val="dk1"/>
              </a:buClr>
              <a:buSzPts val="2100"/>
              <a:buChar char="•"/>
            </a:pPr>
            <a:r>
              <a:rPr lang="de-DE">
                <a:solidFill>
                  <a:schemeClr val="dk1"/>
                </a:solidFill>
              </a:rPr>
              <a:t>The </a:t>
            </a:r>
            <a:r>
              <a:rPr b="1" lang="de-DE">
                <a:solidFill>
                  <a:schemeClr val="dk1"/>
                </a:solidFill>
              </a:rPr>
              <a:t>smaller the effect sizes </a:t>
            </a:r>
            <a:r>
              <a:rPr lang="de-DE">
                <a:solidFill>
                  <a:schemeClr val="dk1"/>
                </a:solidFill>
              </a:rPr>
              <a:t>in a scientific field...</a:t>
            </a:r>
            <a:endParaRPr/>
          </a:p>
          <a:p>
            <a:pPr indent="-171450" lvl="0" marL="171450" rtl="0" algn="l">
              <a:lnSpc>
                <a:spcPct val="90000"/>
              </a:lnSpc>
              <a:spcBef>
                <a:spcPts val="750"/>
              </a:spcBef>
              <a:spcAft>
                <a:spcPts val="0"/>
              </a:spcAft>
              <a:buClr>
                <a:schemeClr val="dk1"/>
              </a:buClr>
              <a:buSzPts val="2100"/>
              <a:buChar char="•"/>
            </a:pPr>
            <a:r>
              <a:rPr lang="de-DE">
                <a:solidFill>
                  <a:schemeClr val="dk1"/>
                </a:solidFill>
              </a:rPr>
              <a:t>The </a:t>
            </a:r>
            <a:r>
              <a:rPr b="1" lang="de-DE">
                <a:solidFill>
                  <a:schemeClr val="dk1"/>
                </a:solidFill>
              </a:rPr>
              <a:t>greater the number </a:t>
            </a:r>
            <a:r>
              <a:rPr lang="de-DE">
                <a:solidFill>
                  <a:schemeClr val="dk1"/>
                </a:solidFill>
              </a:rPr>
              <a:t>and the lesser the selection </a:t>
            </a:r>
            <a:r>
              <a:rPr b="1" lang="de-DE">
                <a:solidFill>
                  <a:schemeClr val="dk1"/>
                </a:solidFill>
              </a:rPr>
              <a:t>of tested relationships</a:t>
            </a:r>
            <a:r>
              <a:rPr lang="de-DE">
                <a:solidFill>
                  <a:schemeClr val="dk1"/>
                </a:solidFill>
              </a:rPr>
              <a:t> in a scientific field.. </a:t>
            </a:r>
            <a:endParaRPr/>
          </a:p>
          <a:p>
            <a:pPr indent="0" lvl="0" marL="0" rtl="0" algn="r">
              <a:lnSpc>
                <a:spcPct val="90000"/>
              </a:lnSpc>
              <a:spcBef>
                <a:spcPts val="750"/>
              </a:spcBef>
              <a:spcAft>
                <a:spcPts val="0"/>
              </a:spcAft>
              <a:buClr>
                <a:schemeClr val="dk1"/>
              </a:buClr>
              <a:buSzPts val="2100"/>
              <a:buNone/>
            </a:pPr>
            <a:r>
              <a:rPr lang="de-DE">
                <a:solidFill>
                  <a:schemeClr val="dk1"/>
                </a:solidFill>
              </a:rPr>
              <a:t>... the less likely the research findings are to be true.</a:t>
            </a:r>
            <a:endParaRPr/>
          </a:p>
        </p:txBody>
      </p:sp>
      <p:sp>
        <p:nvSpPr>
          <p:cNvPr id="465" name="Google Shape;465;p44"/>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t>False Discovery Rate</a:t>
            </a:r>
            <a:endParaRPr/>
          </a:p>
        </p:txBody>
      </p:sp>
      <p:sp>
        <p:nvSpPr>
          <p:cNvPr id="466" name="Google Shape;466;p44"/>
          <p:cNvSpPr txBox="1"/>
          <p:nvPr/>
        </p:nvSpPr>
        <p:spPr>
          <a:xfrm>
            <a:off x="653143" y="3483172"/>
            <a:ext cx="7862207" cy="380010"/>
          </a:xfrm>
          <a:prstGeom prst="rect">
            <a:avLst/>
          </a:prstGeom>
          <a:noFill/>
          <a:ln>
            <a:noFill/>
          </a:ln>
        </p:spPr>
        <p:txBody>
          <a:bodyPr anchorCtr="0" anchor="t" bIns="45700" lIns="91425" spcFirstLastPara="1" rIns="91425" wrap="square" tIns="45700">
            <a:normAutofit/>
          </a:bodyPr>
          <a:lstStyle/>
          <a:p>
            <a:pPr indent="0" lvl="0" marL="0" marR="0" rtl="0" algn="r">
              <a:lnSpc>
                <a:spcPct val="110000"/>
              </a:lnSpc>
              <a:spcBef>
                <a:spcPts val="0"/>
              </a:spcBef>
              <a:spcAft>
                <a:spcPts val="0"/>
              </a:spcAft>
              <a:buClr>
                <a:srgbClr val="FF0066"/>
              </a:buClr>
              <a:buSzPts val="1800"/>
              <a:buFont typeface="Arial"/>
              <a:buNone/>
            </a:pPr>
            <a:r>
              <a:rPr lang="de-DE" sz="1800">
                <a:solidFill>
                  <a:srgbClr val="FF0066"/>
                </a:solidFill>
                <a:latin typeface="Arial"/>
                <a:ea typeface="Arial"/>
                <a:cs typeface="Arial"/>
                <a:sym typeface="Arial"/>
              </a:rPr>
              <a:t>(Ioannidis, 2005)</a:t>
            </a:r>
            <a:endParaRPr sz="1800">
              <a:solidFill>
                <a:srgbClr val="FF0066"/>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49"/>
          <p:cNvSpPr txBox="1"/>
          <p:nvPr/>
        </p:nvSpPr>
        <p:spPr>
          <a:xfrm>
            <a:off x="4913312" y="1104469"/>
            <a:ext cx="3962400" cy="1143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FF0066"/>
              </a:buClr>
              <a:buSzPts val="4070"/>
              <a:buFont typeface="Arial"/>
              <a:buNone/>
            </a:pPr>
            <a:r>
              <a:rPr b="1" lang="de-DE" sz="4070">
                <a:solidFill>
                  <a:srgbClr val="FF0066"/>
                </a:solidFill>
              </a:rPr>
              <a:t>Problematic</a:t>
            </a:r>
            <a:endParaRPr b="1" sz="4070">
              <a:solidFill>
                <a:srgbClr val="FF0066"/>
              </a:solidFill>
              <a:latin typeface="Arial"/>
              <a:ea typeface="Arial"/>
              <a:cs typeface="Arial"/>
              <a:sym typeface="Arial"/>
            </a:endParaRPr>
          </a:p>
        </p:txBody>
      </p:sp>
      <p:sp>
        <p:nvSpPr>
          <p:cNvPr id="473" name="Google Shape;473;p49"/>
          <p:cNvSpPr txBox="1"/>
          <p:nvPr/>
        </p:nvSpPr>
        <p:spPr>
          <a:xfrm>
            <a:off x="5129336" y="2430032"/>
            <a:ext cx="4267200" cy="5075237"/>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7F7F7F"/>
              </a:buClr>
              <a:buSzPts val="2400"/>
              <a:buFont typeface="Arial"/>
              <a:buNone/>
            </a:pPr>
            <a:r>
              <a:rPr b="1" lang="de-DE" sz="2400">
                <a:solidFill>
                  <a:srgbClr val="7F7F7F"/>
                </a:solidFill>
                <a:latin typeface="Arial"/>
                <a:ea typeface="Arial"/>
                <a:cs typeface="Arial"/>
                <a:sym typeface="Arial"/>
              </a:rPr>
              <a:t>Secrecy</a:t>
            </a:r>
            <a:endParaRPr/>
          </a:p>
          <a:p>
            <a:pPr indent="0" lvl="0" marL="0" marR="0" rtl="0" algn="l">
              <a:spcBef>
                <a:spcPts val="360"/>
              </a:spcBef>
              <a:spcAft>
                <a:spcPts val="0"/>
              </a:spcAft>
              <a:buClr>
                <a:srgbClr val="7F7F7F"/>
              </a:buClr>
              <a:buSzPts val="1800"/>
              <a:buFont typeface="Arial"/>
              <a:buNone/>
            </a:pPr>
            <a:r>
              <a:rPr lang="de-DE" sz="1800">
                <a:solidFill>
                  <a:srgbClr val="7F7F7F"/>
                </a:solidFill>
                <a:latin typeface="Arial"/>
                <a:ea typeface="Arial"/>
                <a:cs typeface="Arial"/>
                <a:sym typeface="Arial"/>
              </a:rPr>
              <a:t>Closed</a:t>
            </a:r>
            <a:endParaRPr/>
          </a:p>
          <a:p>
            <a:pPr indent="0" lvl="0" marL="0" marR="0" rtl="0" algn="l">
              <a:spcBef>
                <a:spcPts val="480"/>
              </a:spcBef>
              <a:spcAft>
                <a:spcPts val="0"/>
              </a:spcAft>
              <a:buClr>
                <a:srgbClr val="7F7F7F"/>
              </a:buClr>
              <a:buSzPts val="2400"/>
              <a:buFont typeface="Arial"/>
              <a:buNone/>
            </a:pPr>
            <a:r>
              <a:rPr b="1" lang="de-DE" sz="2400">
                <a:solidFill>
                  <a:srgbClr val="7F7F7F"/>
                </a:solidFill>
                <a:latin typeface="Arial"/>
                <a:ea typeface="Arial"/>
                <a:cs typeface="Arial"/>
                <a:sym typeface="Arial"/>
              </a:rPr>
              <a:t>Self-interestedness</a:t>
            </a:r>
            <a:endParaRPr/>
          </a:p>
          <a:p>
            <a:pPr indent="0" lvl="0" marL="0" marR="0" rtl="0" algn="l">
              <a:spcBef>
                <a:spcPts val="360"/>
              </a:spcBef>
              <a:spcAft>
                <a:spcPts val="0"/>
              </a:spcAft>
              <a:buClr>
                <a:srgbClr val="7F7F7F"/>
              </a:buClr>
              <a:buSzPts val="1800"/>
              <a:buFont typeface="Arial"/>
              <a:buNone/>
            </a:pPr>
            <a:r>
              <a:rPr lang="de-DE" sz="1800">
                <a:solidFill>
                  <a:srgbClr val="7F7F7F"/>
                </a:solidFill>
                <a:latin typeface="Arial"/>
                <a:ea typeface="Arial"/>
                <a:cs typeface="Arial"/>
                <a:sym typeface="Arial"/>
              </a:rPr>
              <a:t>Treat science as a competition </a:t>
            </a:r>
            <a:endParaRPr/>
          </a:p>
          <a:p>
            <a:pPr indent="0" lvl="0" marL="0" marR="0" rtl="0" algn="l">
              <a:spcBef>
                <a:spcPts val="480"/>
              </a:spcBef>
              <a:spcAft>
                <a:spcPts val="0"/>
              </a:spcAft>
              <a:buClr>
                <a:srgbClr val="7F7F7F"/>
              </a:buClr>
              <a:buSzPts val="2400"/>
              <a:buFont typeface="Arial"/>
              <a:buNone/>
            </a:pPr>
            <a:r>
              <a:rPr b="1" lang="de-DE" sz="2400">
                <a:solidFill>
                  <a:srgbClr val="7F7F7F"/>
                </a:solidFill>
                <a:latin typeface="Arial"/>
                <a:ea typeface="Arial"/>
                <a:cs typeface="Arial"/>
                <a:sym typeface="Arial"/>
              </a:rPr>
              <a:t>Organized dogmatism</a:t>
            </a:r>
            <a:endParaRPr/>
          </a:p>
          <a:p>
            <a:pPr indent="0" lvl="0" marL="0" marR="0" rtl="0" algn="l">
              <a:spcBef>
                <a:spcPts val="360"/>
              </a:spcBef>
              <a:spcAft>
                <a:spcPts val="0"/>
              </a:spcAft>
              <a:buClr>
                <a:srgbClr val="7F7F7F"/>
              </a:buClr>
              <a:buSzPts val="1800"/>
              <a:buFont typeface="Arial"/>
              <a:buNone/>
            </a:pPr>
            <a:r>
              <a:rPr lang="de-DE" sz="1800">
                <a:solidFill>
                  <a:srgbClr val="7F7F7F"/>
                </a:solidFill>
                <a:latin typeface="Arial"/>
                <a:ea typeface="Arial"/>
                <a:cs typeface="Arial"/>
                <a:sym typeface="Arial"/>
              </a:rPr>
              <a:t>Invest career promoting one’s own theories, findings</a:t>
            </a:r>
            <a:endParaRPr/>
          </a:p>
          <a:p>
            <a:pPr indent="0" lvl="0" marL="0" marR="0" rtl="0" algn="l">
              <a:spcBef>
                <a:spcPts val="480"/>
              </a:spcBef>
              <a:spcAft>
                <a:spcPts val="0"/>
              </a:spcAft>
              <a:buClr>
                <a:schemeClr val="dk1"/>
              </a:buClr>
              <a:buSzPts val="2400"/>
              <a:buFont typeface="Arial"/>
              <a:buNone/>
            </a:pPr>
            <a:r>
              <a:rPr b="1" lang="de-DE" sz="2400">
                <a:solidFill>
                  <a:schemeClr val="dk1"/>
                </a:solidFill>
                <a:latin typeface="Arial"/>
                <a:ea typeface="Arial"/>
                <a:cs typeface="Arial"/>
                <a:sym typeface="Arial"/>
              </a:rPr>
              <a:t>Quantity</a:t>
            </a:r>
            <a:endParaRPr/>
          </a:p>
        </p:txBody>
      </p:sp>
      <p:cxnSp>
        <p:nvCxnSpPr>
          <p:cNvPr id="474" name="Google Shape;474;p49"/>
          <p:cNvCxnSpPr/>
          <p:nvPr/>
        </p:nvCxnSpPr>
        <p:spPr>
          <a:xfrm flipH="1">
            <a:off x="5053127" y="1572613"/>
            <a:ext cx="20400" cy="5112600"/>
          </a:xfrm>
          <a:prstGeom prst="straightConnector1">
            <a:avLst/>
          </a:prstGeom>
          <a:noFill/>
          <a:ln cap="flat" cmpd="sng" w="76200">
            <a:solidFill>
              <a:srgbClr val="FF0066"/>
            </a:solidFill>
            <a:prstDash val="solid"/>
            <a:miter lim="800000"/>
            <a:headEnd len="sm" w="sm" type="none"/>
            <a:tailEnd len="sm" w="sm" type="none"/>
          </a:ln>
        </p:spPr>
      </p:cxnSp>
      <p:sp>
        <p:nvSpPr>
          <p:cNvPr id="475" name="Google Shape;475;p49"/>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solidFill>
                  <a:srgbClr val="FF0066"/>
                </a:solidFill>
              </a:rPr>
              <a:t>Norms</a:t>
            </a:r>
            <a:endParaRPr>
              <a:solidFill>
                <a:srgbClr val="FF0066"/>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9" name="Shape 479"/>
        <p:cNvGrpSpPr/>
        <p:nvPr/>
      </p:nvGrpSpPr>
      <p:grpSpPr>
        <a:xfrm>
          <a:off x="0" y="0"/>
          <a:ext cx="0" cy="0"/>
          <a:chOff x="0" y="0"/>
          <a:chExt cx="0" cy="0"/>
        </a:xfrm>
      </p:grpSpPr>
      <p:sp>
        <p:nvSpPr>
          <p:cNvPr id="480" name="Google Shape;480;p50"/>
          <p:cNvSpPr txBox="1"/>
          <p:nvPr/>
        </p:nvSpPr>
        <p:spPr>
          <a:xfrm>
            <a:off x="4913312" y="1104469"/>
            <a:ext cx="3962400" cy="1143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FF0066"/>
              </a:buClr>
              <a:buSzPts val="4070"/>
              <a:buFont typeface="Arial"/>
              <a:buNone/>
            </a:pPr>
            <a:r>
              <a:rPr b="1" lang="de-DE" sz="4070">
                <a:solidFill>
                  <a:srgbClr val="FF0066"/>
                </a:solidFill>
              </a:rPr>
              <a:t>Problematic</a:t>
            </a:r>
            <a:endParaRPr b="1" sz="4070">
              <a:solidFill>
                <a:srgbClr val="FF0066"/>
              </a:solidFill>
              <a:latin typeface="Arial"/>
              <a:ea typeface="Arial"/>
              <a:cs typeface="Arial"/>
              <a:sym typeface="Arial"/>
            </a:endParaRPr>
          </a:p>
        </p:txBody>
      </p:sp>
      <p:sp>
        <p:nvSpPr>
          <p:cNvPr id="481" name="Google Shape;481;p50"/>
          <p:cNvSpPr txBox="1"/>
          <p:nvPr/>
        </p:nvSpPr>
        <p:spPr>
          <a:xfrm>
            <a:off x="5129336" y="2430032"/>
            <a:ext cx="4267200" cy="5075237"/>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7F7F7F"/>
              </a:buClr>
              <a:buSzPts val="2400"/>
              <a:buFont typeface="Arial"/>
              <a:buNone/>
            </a:pPr>
            <a:r>
              <a:rPr b="1" lang="de-DE" sz="2400">
                <a:solidFill>
                  <a:srgbClr val="7F7F7F"/>
                </a:solidFill>
                <a:latin typeface="Arial"/>
                <a:ea typeface="Arial"/>
                <a:cs typeface="Arial"/>
                <a:sym typeface="Arial"/>
              </a:rPr>
              <a:t>Secrecy</a:t>
            </a:r>
            <a:endParaRPr/>
          </a:p>
          <a:p>
            <a:pPr indent="0" lvl="0" marL="0" marR="0" rtl="0" algn="l">
              <a:spcBef>
                <a:spcPts val="360"/>
              </a:spcBef>
              <a:spcAft>
                <a:spcPts val="0"/>
              </a:spcAft>
              <a:buClr>
                <a:srgbClr val="7F7F7F"/>
              </a:buClr>
              <a:buSzPts val="1800"/>
              <a:buFont typeface="Arial"/>
              <a:buNone/>
            </a:pPr>
            <a:r>
              <a:rPr lang="de-DE" sz="1800">
                <a:solidFill>
                  <a:srgbClr val="7F7F7F"/>
                </a:solidFill>
                <a:latin typeface="Arial"/>
                <a:ea typeface="Arial"/>
                <a:cs typeface="Arial"/>
                <a:sym typeface="Arial"/>
              </a:rPr>
              <a:t>Closed</a:t>
            </a:r>
            <a:endParaRPr/>
          </a:p>
          <a:p>
            <a:pPr indent="0" lvl="0" marL="0" marR="0" rtl="0" algn="l">
              <a:spcBef>
                <a:spcPts val="480"/>
              </a:spcBef>
              <a:spcAft>
                <a:spcPts val="0"/>
              </a:spcAft>
              <a:buClr>
                <a:srgbClr val="7F7F7F"/>
              </a:buClr>
              <a:buSzPts val="2400"/>
              <a:buFont typeface="Arial"/>
              <a:buNone/>
            </a:pPr>
            <a:r>
              <a:rPr b="1" lang="de-DE" sz="2400">
                <a:solidFill>
                  <a:srgbClr val="7F7F7F"/>
                </a:solidFill>
                <a:latin typeface="Arial"/>
                <a:ea typeface="Arial"/>
                <a:cs typeface="Arial"/>
                <a:sym typeface="Arial"/>
              </a:rPr>
              <a:t>Self-interestedness</a:t>
            </a:r>
            <a:endParaRPr/>
          </a:p>
          <a:p>
            <a:pPr indent="0" lvl="0" marL="0" marR="0" rtl="0" algn="l">
              <a:spcBef>
                <a:spcPts val="360"/>
              </a:spcBef>
              <a:spcAft>
                <a:spcPts val="0"/>
              </a:spcAft>
              <a:buClr>
                <a:srgbClr val="7F7F7F"/>
              </a:buClr>
              <a:buSzPts val="1800"/>
              <a:buFont typeface="Arial"/>
              <a:buNone/>
            </a:pPr>
            <a:r>
              <a:rPr lang="de-DE" sz="1800">
                <a:solidFill>
                  <a:srgbClr val="7F7F7F"/>
                </a:solidFill>
                <a:latin typeface="Arial"/>
                <a:ea typeface="Arial"/>
                <a:cs typeface="Arial"/>
                <a:sym typeface="Arial"/>
              </a:rPr>
              <a:t>Treat science as a competition </a:t>
            </a:r>
            <a:endParaRPr/>
          </a:p>
          <a:p>
            <a:pPr indent="0" lvl="0" marL="0" marR="0" rtl="0" algn="l">
              <a:spcBef>
                <a:spcPts val="480"/>
              </a:spcBef>
              <a:spcAft>
                <a:spcPts val="0"/>
              </a:spcAft>
              <a:buClr>
                <a:srgbClr val="7F7F7F"/>
              </a:buClr>
              <a:buSzPts val="2400"/>
              <a:buFont typeface="Arial"/>
              <a:buNone/>
            </a:pPr>
            <a:r>
              <a:rPr b="1" lang="de-DE" sz="2400">
                <a:solidFill>
                  <a:srgbClr val="7F7F7F"/>
                </a:solidFill>
                <a:latin typeface="Arial"/>
                <a:ea typeface="Arial"/>
                <a:cs typeface="Arial"/>
                <a:sym typeface="Arial"/>
              </a:rPr>
              <a:t>Organized dogmatism</a:t>
            </a:r>
            <a:endParaRPr/>
          </a:p>
          <a:p>
            <a:pPr indent="0" lvl="0" marL="0" marR="0" rtl="0" algn="l">
              <a:spcBef>
                <a:spcPts val="360"/>
              </a:spcBef>
              <a:spcAft>
                <a:spcPts val="0"/>
              </a:spcAft>
              <a:buClr>
                <a:srgbClr val="7F7F7F"/>
              </a:buClr>
              <a:buSzPts val="1800"/>
              <a:buFont typeface="Arial"/>
              <a:buNone/>
            </a:pPr>
            <a:r>
              <a:rPr lang="de-DE" sz="1800">
                <a:solidFill>
                  <a:srgbClr val="7F7F7F"/>
                </a:solidFill>
                <a:latin typeface="Arial"/>
                <a:ea typeface="Arial"/>
                <a:cs typeface="Arial"/>
                <a:sym typeface="Arial"/>
              </a:rPr>
              <a:t>Invest career promoting one’s own theories, findings</a:t>
            </a:r>
            <a:endParaRPr/>
          </a:p>
          <a:p>
            <a:pPr indent="0" lvl="0" marL="0" marR="0" rtl="0" algn="l">
              <a:spcBef>
                <a:spcPts val="480"/>
              </a:spcBef>
              <a:spcAft>
                <a:spcPts val="0"/>
              </a:spcAft>
              <a:buClr>
                <a:schemeClr val="dk1"/>
              </a:buClr>
              <a:buSzPts val="2400"/>
              <a:buFont typeface="Arial"/>
              <a:buNone/>
            </a:pPr>
            <a:r>
              <a:rPr b="1" lang="de-DE" sz="2400">
                <a:solidFill>
                  <a:schemeClr val="dk1"/>
                </a:solidFill>
                <a:latin typeface="Arial"/>
                <a:ea typeface="Arial"/>
                <a:cs typeface="Arial"/>
                <a:sym typeface="Arial"/>
              </a:rPr>
              <a:t>Quantity</a:t>
            </a:r>
            <a:endParaRPr/>
          </a:p>
        </p:txBody>
      </p:sp>
      <p:sp>
        <p:nvSpPr>
          <p:cNvPr id="482" name="Google Shape;482;p50"/>
          <p:cNvSpPr txBox="1"/>
          <p:nvPr/>
        </p:nvSpPr>
        <p:spPr>
          <a:xfrm>
            <a:off x="315722" y="2252607"/>
            <a:ext cx="4561194" cy="830997"/>
          </a:xfrm>
          <a:prstGeom prst="rect">
            <a:avLst/>
          </a:prstGeom>
          <a:solidFill>
            <a:srgbClr val="FF006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2400">
                <a:solidFill>
                  <a:schemeClr val="dk1"/>
                </a:solidFill>
                <a:latin typeface="Arial"/>
                <a:ea typeface="Arial"/>
                <a:cs typeface="Arial"/>
                <a:sym typeface="Arial"/>
              </a:rPr>
              <a:t>Lack of Open Data and Materials</a:t>
            </a:r>
            <a:endParaRPr b="1" sz="2400">
              <a:solidFill>
                <a:schemeClr val="dk1"/>
              </a:solidFill>
              <a:latin typeface="Arial"/>
              <a:ea typeface="Arial"/>
              <a:cs typeface="Arial"/>
              <a:sym typeface="Arial"/>
            </a:endParaRPr>
          </a:p>
        </p:txBody>
      </p:sp>
      <p:sp>
        <p:nvSpPr>
          <p:cNvPr id="483" name="Google Shape;483;p50"/>
          <p:cNvSpPr txBox="1"/>
          <p:nvPr/>
        </p:nvSpPr>
        <p:spPr>
          <a:xfrm>
            <a:off x="323363" y="3161908"/>
            <a:ext cx="4561194" cy="830997"/>
          </a:xfrm>
          <a:prstGeom prst="rect">
            <a:avLst/>
          </a:prstGeom>
          <a:solidFill>
            <a:srgbClr val="FF0066">
              <a:alpha val="80000"/>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2400">
                <a:solidFill>
                  <a:schemeClr val="dk1"/>
                </a:solidFill>
                <a:latin typeface="Arial"/>
                <a:ea typeface="Arial"/>
                <a:cs typeface="Arial"/>
                <a:sym typeface="Arial"/>
              </a:rPr>
              <a:t>P-hacking, HARKing, publication bias</a:t>
            </a:r>
            <a:endParaRPr b="1" sz="2400">
              <a:solidFill>
                <a:schemeClr val="dk1"/>
              </a:solidFill>
              <a:latin typeface="Arial"/>
              <a:ea typeface="Arial"/>
              <a:cs typeface="Arial"/>
              <a:sym typeface="Arial"/>
            </a:endParaRPr>
          </a:p>
        </p:txBody>
      </p:sp>
      <p:sp>
        <p:nvSpPr>
          <p:cNvPr id="484" name="Google Shape;484;p50"/>
          <p:cNvSpPr txBox="1"/>
          <p:nvPr/>
        </p:nvSpPr>
        <p:spPr>
          <a:xfrm>
            <a:off x="342091" y="4088304"/>
            <a:ext cx="4561194" cy="830997"/>
          </a:xfrm>
          <a:prstGeom prst="rect">
            <a:avLst/>
          </a:prstGeom>
          <a:solidFill>
            <a:srgbClr val="FF0066">
              <a:alpha val="60000"/>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2400">
                <a:solidFill>
                  <a:schemeClr val="dk1"/>
                </a:solidFill>
                <a:latin typeface="Arial"/>
                <a:ea typeface="Arial"/>
                <a:cs typeface="Arial"/>
                <a:sym typeface="Arial"/>
              </a:rPr>
              <a:t>Lack of replications, publication bias</a:t>
            </a:r>
            <a:endParaRPr b="1" sz="2400">
              <a:solidFill>
                <a:schemeClr val="dk1"/>
              </a:solidFill>
              <a:latin typeface="Arial"/>
              <a:ea typeface="Arial"/>
              <a:cs typeface="Arial"/>
              <a:sym typeface="Arial"/>
            </a:endParaRPr>
          </a:p>
        </p:txBody>
      </p:sp>
      <p:sp>
        <p:nvSpPr>
          <p:cNvPr id="485" name="Google Shape;485;p50"/>
          <p:cNvSpPr txBox="1"/>
          <p:nvPr/>
        </p:nvSpPr>
        <p:spPr>
          <a:xfrm>
            <a:off x="342091" y="5010555"/>
            <a:ext cx="4561194" cy="461665"/>
          </a:xfrm>
          <a:prstGeom prst="rect">
            <a:avLst/>
          </a:prstGeom>
          <a:solidFill>
            <a:srgbClr val="FF0066">
              <a:alpha val="38823"/>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2400">
                <a:solidFill>
                  <a:schemeClr val="dk1"/>
                </a:solidFill>
                <a:latin typeface="Arial"/>
                <a:ea typeface="Arial"/>
                <a:cs typeface="Arial"/>
                <a:sym typeface="Arial"/>
              </a:rPr>
              <a:t>Low statistical power</a:t>
            </a:r>
            <a:endParaRPr b="1" sz="2400">
              <a:solidFill>
                <a:schemeClr val="dk1"/>
              </a:solidFill>
              <a:latin typeface="Arial"/>
              <a:ea typeface="Arial"/>
              <a:cs typeface="Arial"/>
              <a:sym typeface="Arial"/>
            </a:endParaRPr>
          </a:p>
        </p:txBody>
      </p:sp>
      <p:sp>
        <p:nvSpPr>
          <p:cNvPr id="486" name="Google Shape;486;p50"/>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solidFill>
                  <a:srgbClr val="FF0066"/>
                </a:solidFill>
              </a:rPr>
              <a:t>Norms</a:t>
            </a:r>
            <a:endParaRPr>
              <a:solidFill>
                <a:srgbClr val="FF0066"/>
              </a:solidFill>
            </a:endParaRPr>
          </a:p>
        </p:txBody>
      </p:sp>
      <p:cxnSp>
        <p:nvCxnSpPr>
          <p:cNvPr id="487" name="Google Shape;487;p50"/>
          <p:cNvCxnSpPr/>
          <p:nvPr/>
        </p:nvCxnSpPr>
        <p:spPr>
          <a:xfrm flipH="1">
            <a:off x="5053127" y="1572613"/>
            <a:ext cx="20400" cy="5112600"/>
          </a:xfrm>
          <a:prstGeom prst="straightConnector1">
            <a:avLst/>
          </a:prstGeom>
          <a:noFill/>
          <a:ln cap="flat" cmpd="sng" w="76200">
            <a:solidFill>
              <a:srgbClr val="FF0066"/>
            </a:solidFill>
            <a:prstDash val="solid"/>
            <a:miter lim="800000"/>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Google Shape;82;g604c3ecd85_0_14"/>
          <p:cNvSpPr txBox="1"/>
          <p:nvPr>
            <p:ph type="title"/>
          </p:nvPr>
        </p:nvSpPr>
        <p:spPr>
          <a:xfrm>
            <a:off x="628650" y="365126"/>
            <a:ext cx="7886700" cy="989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de-DE"/>
              <a:t>Do we have anything in common? </a:t>
            </a:r>
            <a:endParaRPr/>
          </a:p>
        </p:txBody>
      </p:sp>
      <p:pic>
        <p:nvPicPr>
          <p:cNvPr id="83" name="Google Shape;83;g604c3ecd85_0_14"/>
          <p:cNvPicPr preferRelativeResize="0"/>
          <p:nvPr/>
        </p:nvPicPr>
        <p:blipFill>
          <a:blip r:embed="rId3">
            <a:alphaModFix/>
          </a:blip>
          <a:stretch>
            <a:fillRect/>
          </a:stretch>
        </p:blipFill>
        <p:spPr>
          <a:xfrm>
            <a:off x="642300" y="1354526"/>
            <a:ext cx="7859412" cy="51986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pic>
        <p:nvPicPr>
          <p:cNvPr id="493" name="Google Shape;493;p51"/>
          <p:cNvPicPr preferRelativeResize="0"/>
          <p:nvPr/>
        </p:nvPicPr>
        <p:blipFill rotWithShape="1">
          <a:blip r:embed="rId3">
            <a:alphaModFix/>
          </a:blip>
          <a:srcRect b="0" l="0" r="0" t="0"/>
          <a:stretch/>
        </p:blipFill>
        <p:spPr>
          <a:xfrm>
            <a:off x="1835696" y="4169801"/>
            <a:ext cx="5376228" cy="2139519"/>
          </a:xfrm>
          <a:prstGeom prst="rect">
            <a:avLst/>
          </a:prstGeom>
          <a:noFill/>
          <a:ln>
            <a:noFill/>
          </a:ln>
        </p:spPr>
      </p:pic>
      <p:pic>
        <p:nvPicPr>
          <p:cNvPr id="494" name="Google Shape;494;p51"/>
          <p:cNvPicPr preferRelativeResize="0"/>
          <p:nvPr/>
        </p:nvPicPr>
        <p:blipFill rotWithShape="1">
          <a:blip r:embed="rId4">
            <a:alphaModFix/>
          </a:blip>
          <a:srcRect b="0" l="0" r="0" t="0"/>
          <a:stretch/>
        </p:blipFill>
        <p:spPr>
          <a:xfrm>
            <a:off x="3179298" y="980728"/>
            <a:ext cx="3120894" cy="4016932"/>
          </a:xfrm>
          <a:prstGeom prst="rect">
            <a:avLst/>
          </a:prstGeom>
          <a:noFill/>
          <a:ln>
            <a:noFill/>
          </a:ln>
        </p:spPr>
      </p:pic>
      <p:pic>
        <p:nvPicPr>
          <p:cNvPr id="495" name="Google Shape;495;p51"/>
          <p:cNvPicPr preferRelativeResize="0"/>
          <p:nvPr>
            <p:ph idx="1" type="body"/>
          </p:nvPr>
        </p:nvPicPr>
        <p:blipFill rotWithShape="1">
          <a:blip r:embed="rId5">
            <a:alphaModFix/>
          </a:blip>
          <a:srcRect b="32212" l="71347" r="0" t="0"/>
          <a:stretch/>
        </p:blipFill>
        <p:spPr>
          <a:xfrm rot="-825096">
            <a:off x="1293719" y="1274167"/>
            <a:ext cx="2514780" cy="3619230"/>
          </a:xfrm>
          <a:prstGeom prst="rect">
            <a:avLst/>
          </a:prstGeom>
          <a:noFill/>
          <a:ln>
            <a:noFill/>
          </a:ln>
        </p:spPr>
      </p:pic>
      <p:pic>
        <p:nvPicPr>
          <p:cNvPr id="496" name="Google Shape;496;p51"/>
          <p:cNvPicPr preferRelativeResize="0"/>
          <p:nvPr/>
        </p:nvPicPr>
        <p:blipFill rotWithShape="1">
          <a:blip r:embed="rId6">
            <a:alphaModFix/>
          </a:blip>
          <a:srcRect b="37621" l="0" r="66431" t="10036"/>
          <a:stretch/>
        </p:blipFill>
        <p:spPr>
          <a:xfrm rot="617614">
            <a:off x="5083423" y="1658794"/>
            <a:ext cx="3069559" cy="2911642"/>
          </a:xfrm>
          <a:prstGeom prst="rect">
            <a:avLst/>
          </a:prstGeom>
          <a:noFill/>
          <a:ln>
            <a:noFill/>
          </a:ln>
        </p:spPr>
      </p:pic>
      <p:sp>
        <p:nvSpPr>
          <p:cNvPr id="497" name="Google Shape;497;p51"/>
          <p:cNvSpPr/>
          <p:nvPr/>
        </p:nvSpPr>
        <p:spPr>
          <a:xfrm>
            <a:off x="410817" y="781878"/>
            <a:ext cx="8733183" cy="410818"/>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pic>
        <p:nvPicPr>
          <p:cNvPr id="503" name="Google Shape;503;p52"/>
          <p:cNvPicPr preferRelativeResize="0"/>
          <p:nvPr/>
        </p:nvPicPr>
        <p:blipFill rotWithShape="1">
          <a:blip r:embed="rId3">
            <a:alphaModFix/>
          </a:blip>
          <a:srcRect b="78166" l="78842" r="0" t="0"/>
          <a:stretch/>
        </p:blipFill>
        <p:spPr>
          <a:xfrm>
            <a:off x="6558454" y="135443"/>
            <a:ext cx="842325" cy="989301"/>
          </a:xfrm>
          <a:prstGeom prst="rect">
            <a:avLst/>
          </a:prstGeom>
          <a:noFill/>
          <a:ln>
            <a:noFill/>
          </a:ln>
        </p:spPr>
      </p:pic>
      <p:pic>
        <p:nvPicPr>
          <p:cNvPr id="504" name="Google Shape;504;p52"/>
          <p:cNvPicPr preferRelativeResize="0"/>
          <p:nvPr/>
        </p:nvPicPr>
        <p:blipFill rotWithShape="1">
          <a:blip r:embed="rId4">
            <a:alphaModFix/>
          </a:blip>
          <a:srcRect b="57323" l="0" r="0" t="-1"/>
          <a:stretch/>
        </p:blipFill>
        <p:spPr>
          <a:xfrm>
            <a:off x="2725434" y="1124744"/>
            <a:ext cx="3981164" cy="1933766"/>
          </a:xfrm>
          <a:prstGeom prst="rect">
            <a:avLst/>
          </a:prstGeom>
          <a:noFill/>
          <a:ln>
            <a:noFill/>
          </a:ln>
        </p:spPr>
      </p:pic>
      <p:sp>
        <p:nvSpPr>
          <p:cNvPr id="505" name="Google Shape;505;p52"/>
          <p:cNvSpPr/>
          <p:nvPr/>
        </p:nvSpPr>
        <p:spPr>
          <a:xfrm>
            <a:off x="4139952" y="2348880"/>
            <a:ext cx="1152128" cy="1152128"/>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6" name="Google Shape;506;p52"/>
          <p:cNvSpPr/>
          <p:nvPr/>
        </p:nvSpPr>
        <p:spPr>
          <a:xfrm>
            <a:off x="3383868" y="3717032"/>
            <a:ext cx="2664296" cy="1019331"/>
          </a:xfrm>
          <a:prstGeom prst="snip2SameRect">
            <a:avLst>
              <a:gd fmla="val 16667" name="adj1"/>
              <a:gd fmla="val 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07" name="Google Shape;507;p52"/>
          <p:cNvPicPr preferRelativeResize="0"/>
          <p:nvPr/>
        </p:nvPicPr>
        <p:blipFill rotWithShape="1">
          <a:blip r:embed="rId4">
            <a:alphaModFix/>
          </a:blip>
          <a:srcRect b="47556" l="0" r="74078" t="31659"/>
          <a:stretch/>
        </p:blipFill>
        <p:spPr>
          <a:xfrm rot="1692832">
            <a:off x="2051720" y="1464773"/>
            <a:ext cx="1032014" cy="941739"/>
          </a:xfrm>
          <a:prstGeom prst="rect">
            <a:avLst/>
          </a:prstGeom>
          <a:noFill/>
          <a:ln>
            <a:noFill/>
          </a:ln>
        </p:spPr>
      </p:pic>
      <p:pic>
        <p:nvPicPr>
          <p:cNvPr id="508" name="Google Shape;508;p52"/>
          <p:cNvPicPr preferRelativeResize="0"/>
          <p:nvPr/>
        </p:nvPicPr>
        <p:blipFill rotWithShape="1">
          <a:blip r:embed="rId3">
            <a:alphaModFix/>
          </a:blip>
          <a:srcRect b="80135" l="78842" r="0" t="0"/>
          <a:stretch/>
        </p:blipFill>
        <p:spPr>
          <a:xfrm rot="1088400">
            <a:off x="6979617" y="1082770"/>
            <a:ext cx="842325" cy="900100"/>
          </a:xfrm>
          <a:prstGeom prst="rect">
            <a:avLst/>
          </a:prstGeom>
          <a:noFill/>
          <a:ln>
            <a:noFill/>
          </a:ln>
        </p:spPr>
      </p:pic>
      <p:pic>
        <p:nvPicPr>
          <p:cNvPr id="509" name="Google Shape;509;p52"/>
          <p:cNvPicPr preferRelativeResize="0"/>
          <p:nvPr/>
        </p:nvPicPr>
        <p:blipFill rotWithShape="1">
          <a:blip r:embed="rId5">
            <a:alphaModFix/>
          </a:blip>
          <a:srcRect b="60270" l="78842" r="0" t="21826"/>
          <a:stretch/>
        </p:blipFill>
        <p:spPr>
          <a:xfrm rot="1313828">
            <a:off x="6732403" y="2233329"/>
            <a:ext cx="842325" cy="811276"/>
          </a:xfrm>
          <a:prstGeom prst="rect">
            <a:avLst/>
          </a:prstGeom>
          <a:noFill/>
          <a:ln>
            <a:noFill/>
          </a:ln>
        </p:spPr>
      </p:pic>
      <p:sp>
        <p:nvSpPr>
          <p:cNvPr id="510" name="Google Shape;510;p52"/>
          <p:cNvSpPr/>
          <p:nvPr/>
        </p:nvSpPr>
        <p:spPr>
          <a:xfrm>
            <a:off x="410817" y="781878"/>
            <a:ext cx="8733183" cy="410818"/>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pic>
        <p:nvPicPr>
          <p:cNvPr descr="http://www.change.pt/logo_change_shop.png" id="516" name="Google Shape;516;p53"/>
          <p:cNvPicPr preferRelativeResize="0"/>
          <p:nvPr/>
        </p:nvPicPr>
        <p:blipFill rotWithShape="1">
          <a:blip r:embed="rId3">
            <a:alphaModFix/>
          </a:blip>
          <a:srcRect b="22619" l="0" r="0" t="29137"/>
          <a:stretch/>
        </p:blipFill>
        <p:spPr>
          <a:xfrm>
            <a:off x="539552" y="2492896"/>
            <a:ext cx="7800801" cy="1584176"/>
          </a:xfrm>
          <a:prstGeom prst="rect">
            <a:avLst/>
          </a:prstGeom>
          <a:noFill/>
          <a:ln>
            <a:noFill/>
          </a:ln>
        </p:spPr>
      </p:pic>
      <p:sp>
        <p:nvSpPr>
          <p:cNvPr id="517" name="Google Shape;517;p53"/>
          <p:cNvSpPr/>
          <p:nvPr/>
        </p:nvSpPr>
        <p:spPr>
          <a:xfrm>
            <a:off x="410817" y="781878"/>
            <a:ext cx="8733183" cy="410818"/>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pic>
        <p:nvPicPr>
          <p:cNvPr id="522" name="Google Shape;522;p110"/>
          <p:cNvPicPr preferRelativeResize="0"/>
          <p:nvPr/>
        </p:nvPicPr>
        <p:blipFill rotWithShape="1">
          <a:blip r:embed="rId3">
            <a:alphaModFix/>
          </a:blip>
          <a:srcRect b="36833" l="30950" r="60706" t="45954"/>
          <a:stretch/>
        </p:blipFill>
        <p:spPr>
          <a:xfrm>
            <a:off x="3859218" y="3755841"/>
            <a:ext cx="303457" cy="309089"/>
          </a:xfrm>
          <a:prstGeom prst="rect">
            <a:avLst/>
          </a:prstGeom>
          <a:noFill/>
          <a:ln>
            <a:noFill/>
          </a:ln>
        </p:spPr>
      </p:pic>
      <p:sp>
        <p:nvSpPr>
          <p:cNvPr id="523" name="Google Shape;523;p110"/>
          <p:cNvSpPr/>
          <p:nvPr/>
        </p:nvSpPr>
        <p:spPr>
          <a:xfrm>
            <a:off x="259307" y="764275"/>
            <a:ext cx="8611738" cy="36046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pic>
        <p:nvPicPr>
          <p:cNvPr id="528" name="Google Shape;528;p111"/>
          <p:cNvPicPr preferRelativeResize="0"/>
          <p:nvPr/>
        </p:nvPicPr>
        <p:blipFill rotWithShape="1">
          <a:blip r:embed="rId3">
            <a:alphaModFix/>
          </a:blip>
          <a:srcRect b="36833" l="30950" r="60706" t="45954"/>
          <a:stretch/>
        </p:blipFill>
        <p:spPr>
          <a:xfrm>
            <a:off x="3697511" y="3531076"/>
            <a:ext cx="303457" cy="309089"/>
          </a:xfrm>
          <a:prstGeom prst="rect">
            <a:avLst/>
          </a:prstGeom>
          <a:noFill/>
          <a:ln>
            <a:noFill/>
          </a:ln>
        </p:spPr>
      </p:pic>
      <p:pic>
        <p:nvPicPr>
          <p:cNvPr id="529" name="Google Shape;529;p111"/>
          <p:cNvPicPr preferRelativeResize="0"/>
          <p:nvPr/>
        </p:nvPicPr>
        <p:blipFill rotWithShape="1">
          <a:blip r:embed="rId4">
            <a:alphaModFix/>
          </a:blip>
          <a:srcRect b="36833" l="30950" r="60706" t="45954"/>
          <a:stretch/>
        </p:blipFill>
        <p:spPr>
          <a:xfrm>
            <a:off x="4152830" y="3735910"/>
            <a:ext cx="303457" cy="309089"/>
          </a:xfrm>
          <a:prstGeom prst="rect">
            <a:avLst/>
          </a:prstGeom>
          <a:noFill/>
          <a:ln>
            <a:noFill/>
          </a:ln>
        </p:spPr>
      </p:pic>
      <p:pic>
        <p:nvPicPr>
          <p:cNvPr id="530" name="Google Shape;530;p111"/>
          <p:cNvPicPr preferRelativeResize="0"/>
          <p:nvPr/>
        </p:nvPicPr>
        <p:blipFill rotWithShape="1">
          <a:blip r:embed="rId3">
            <a:alphaModFix/>
          </a:blip>
          <a:srcRect b="36833" l="30950" r="60706" t="45954"/>
          <a:stretch/>
        </p:blipFill>
        <p:spPr>
          <a:xfrm>
            <a:off x="3545782" y="3759944"/>
            <a:ext cx="303457" cy="309089"/>
          </a:xfrm>
          <a:prstGeom prst="rect">
            <a:avLst/>
          </a:prstGeom>
          <a:noFill/>
          <a:ln>
            <a:noFill/>
          </a:ln>
        </p:spPr>
      </p:pic>
      <p:pic>
        <p:nvPicPr>
          <p:cNvPr id="531" name="Google Shape;531;p111"/>
          <p:cNvPicPr preferRelativeResize="0"/>
          <p:nvPr/>
        </p:nvPicPr>
        <p:blipFill rotWithShape="1">
          <a:blip r:embed="rId4">
            <a:alphaModFix/>
          </a:blip>
          <a:srcRect b="36833" l="30950" r="60706" t="45954"/>
          <a:stretch/>
        </p:blipFill>
        <p:spPr>
          <a:xfrm>
            <a:off x="3859218" y="3755841"/>
            <a:ext cx="303457" cy="309089"/>
          </a:xfrm>
          <a:prstGeom prst="rect">
            <a:avLst/>
          </a:prstGeom>
          <a:noFill/>
          <a:ln>
            <a:noFill/>
          </a:ln>
        </p:spPr>
      </p:pic>
      <p:pic>
        <p:nvPicPr>
          <p:cNvPr id="532" name="Google Shape;532;p111"/>
          <p:cNvPicPr preferRelativeResize="0"/>
          <p:nvPr/>
        </p:nvPicPr>
        <p:blipFill rotWithShape="1">
          <a:blip r:embed="rId3">
            <a:alphaModFix/>
          </a:blip>
          <a:srcRect b="36833" l="30950" r="60706" t="45954"/>
          <a:stretch/>
        </p:blipFill>
        <p:spPr>
          <a:xfrm>
            <a:off x="4042988" y="3481922"/>
            <a:ext cx="303457" cy="309089"/>
          </a:xfrm>
          <a:prstGeom prst="rect">
            <a:avLst/>
          </a:prstGeom>
          <a:noFill/>
          <a:ln>
            <a:noFill/>
          </a:ln>
        </p:spPr>
      </p:pic>
      <p:pic>
        <p:nvPicPr>
          <p:cNvPr id="533" name="Google Shape;533;p111"/>
          <p:cNvPicPr preferRelativeResize="0"/>
          <p:nvPr/>
        </p:nvPicPr>
        <p:blipFill rotWithShape="1">
          <a:blip r:embed="rId4">
            <a:alphaModFix/>
          </a:blip>
          <a:srcRect b="36833" l="30950" r="60706" t="45954"/>
          <a:stretch/>
        </p:blipFill>
        <p:spPr>
          <a:xfrm>
            <a:off x="3707488" y="4035677"/>
            <a:ext cx="303457" cy="309089"/>
          </a:xfrm>
          <a:prstGeom prst="rect">
            <a:avLst/>
          </a:prstGeom>
          <a:noFill/>
          <a:ln>
            <a:noFill/>
          </a:ln>
        </p:spPr>
      </p:pic>
      <p:pic>
        <p:nvPicPr>
          <p:cNvPr id="534" name="Google Shape;534;p111"/>
          <p:cNvPicPr preferRelativeResize="0"/>
          <p:nvPr/>
        </p:nvPicPr>
        <p:blipFill rotWithShape="1">
          <a:blip r:embed="rId4">
            <a:alphaModFix/>
          </a:blip>
          <a:srcRect b="36833" l="30950" r="60706" t="45954"/>
          <a:stretch/>
        </p:blipFill>
        <p:spPr>
          <a:xfrm>
            <a:off x="3470368" y="4074157"/>
            <a:ext cx="303457" cy="309089"/>
          </a:xfrm>
          <a:prstGeom prst="rect">
            <a:avLst/>
          </a:prstGeom>
          <a:noFill/>
          <a:ln>
            <a:noFill/>
          </a:ln>
        </p:spPr>
      </p:pic>
      <p:pic>
        <p:nvPicPr>
          <p:cNvPr id="535" name="Google Shape;535;p111"/>
          <p:cNvPicPr preferRelativeResize="0"/>
          <p:nvPr/>
        </p:nvPicPr>
        <p:blipFill rotWithShape="1">
          <a:blip r:embed="rId5">
            <a:alphaModFix/>
          </a:blip>
          <a:srcRect b="25109" l="30533" r="59883" t="52875"/>
          <a:stretch/>
        </p:blipFill>
        <p:spPr>
          <a:xfrm>
            <a:off x="3723154" y="3712188"/>
            <a:ext cx="272520" cy="309089"/>
          </a:xfrm>
          <a:prstGeom prst="rect">
            <a:avLst/>
          </a:prstGeom>
          <a:noFill/>
          <a:ln>
            <a:noFill/>
          </a:ln>
        </p:spPr>
      </p:pic>
      <p:pic>
        <p:nvPicPr>
          <p:cNvPr id="536" name="Google Shape;536;p111"/>
          <p:cNvPicPr preferRelativeResize="0"/>
          <p:nvPr/>
        </p:nvPicPr>
        <p:blipFill rotWithShape="1">
          <a:blip r:embed="rId5">
            <a:alphaModFix/>
          </a:blip>
          <a:srcRect b="25109" l="30533" r="59883" t="52875"/>
          <a:stretch/>
        </p:blipFill>
        <p:spPr>
          <a:xfrm>
            <a:off x="4026414" y="3641537"/>
            <a:ext cx="272520" cy="309089"/>
          </a:xfrm>
          <a:prstGeom prst="rect">
            <a:avLst/>
          </a:prstGeom>
          <a:noFill/>
          <a:ln>
            <a:noFill/>
          </a:ln>
        </p:spPr>
      </p:pic>
      <p:pic>
        <p:nvPicPr>
          <p:cNvPr id="537" name="Google Shape;537;p111"/>
          <p:cNvPicPr preferRelativeResize="0"/>
          <p:nvPr/>
        </p:nvPicPr>
        <p:blipFill rotWithShape="1">
          <a:blip r:embed="rId5">
            <a:alphaModFix/>
          </a:blip>
          <a:srcRect b="25109" l="30533" r="59883" t="52875"/>
          <a:stretch/>
        </p:blipFill>
        <p:spPr>
          <a:xfrm>
            <a:off x="3575650" y="3914489"/>
            <a:ext cx="272520" cy="309089"/>
          </a:xfrm>
          <a:prstGeom prst="rect">
            <a:avLst/>
          </a:prstGeom>
          <a:noFill/>
          <a:ln>
            <a:noFill/>
          </a:ln>
        </p:spPr>
      </p:pic>
      <p:sp>
        <p:nvSpPr>
          <p:cNvPr id="538" name="Google Shape;538;p111"/>
          <p:cNvSpPr/>
          <p:nvPr/>
        </p:nvSpPr>
        <p:spPr>
          <a:xfrm>
            <a:off x="259307" y="764275"/>
            <a:ext cx="8611738" cy="36046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pic>
        <p:nvPicPr>
          <p:cNvPr id="544" name="Google Shape;544;p114"/>
          <p:cNvPicPr preferRelativeResize="0"/>
          <p:nvPr/>
        </p:nvPicPr>
        <p:blipFill rotWithShape="1">
          <a:blip r:embed="rId3">
            <a:alphaModFix/>
          </a:blip>
          <a:srcRect b="36833" l="30950" r="60706" t="45954"/>
          <a:stretch/>
        </p:blipFill>
        <p:spPr>
          <a:xfrm>
            <a:off x="3697511" y="3531076"/>
            <a:ext cx="303457" cy="309089"/>
          </a:xfrm>
          <a:prstGeom prst="rect">
            <a:avLst/>
          </a:prstGeom>
          <a:noFill/>
          <a:ln>
            <a:noFill/>
          </a:ln>
        </p:spPr>
      </p:pic>
      <p:pic>
        <p:nvPicPr>
          <p:cNvPr id="545" name="Google Shape;545;p114"/>
          <p:cNvPicPr preferRelativeResize="0"/>
          <p:nvPr/>
        </p:nvPicPr>
        <p:blipFill rotWithShape="1">
          <a:blip r:embed="rId4">
            <a:alphaModFix/>
          </a:blip>
          <a:srcRect b="36833" l="30950" r="60706" t="45954"/>
          <a:stretch/>
        </p:blipFill>
        <p:spPr>
          <a:xfrm>
            <a:off x="4152830" y="3735910"/>
            <a:ext cx="303457" cy="309089"/>
          </a:xfrm>
          <a:prstGeom prst="rect">
            <a:avLst/>
          </a:prstGeom>
          <a:noFill/>
          <a:ln>
            <a:noFill/>
          </a:ln>
        </p:spPr>
      </p:pic>
      <p:pic>
        <p:nvPicPr>
          <p:cNvPr id="546" name="Google Shape;546;p114"/>
          <p:cNvPicPr preferRelativeResize="0"/>
          <p:nvPr/>
        </p:nvPicPr>
        <p:blipFill rotWithShape="1">
          <a:blip r:embed="rId3">
            <a:alphaModFix/>
          </a:blip>
          <a:srcRect b="36833" l="30950" r="60706" t="45954"/>
          <a:stretch/>
        </p:blipFill>
        <p:spPr>
          <a:xfrm>
            <a:off x="3545782" y="3759944"/>
            <a:ext cx="303457" cy="309089"/>
          </a:xfrm>
          <a:prstGeom prst="rect">
            <a:avLst/>
          </a:prstGeom>
          <a:noFill/>
          <a:ln>
            <a:noFill/>
          </a:ln>
        </p:spPr>
      </p:pic>
      <p:pic>
        <p:nvPicPr>
          <p:cNvPr id="547" name="Google Shape;547;p114"/>
          <p:cNvPicPr preferRelativeResize="0"/>
          <p:nvPr/>
        </p:nvPicPr>
        <p:blipFill rotWithShape="1">
          <a:blip r:embed="rId4">
            <a:alphaModFix/>
          </a:blip>
          <a:srcRect b="36833" l="30950" r="60706" t="45954"/>
          <a:stretch/>
        </p:blipFill>
        <p:spPr>
          <a:xfrm>
            <a:off x="3859218" y="3755841"/>
            <a:ext cx="303457" cy="309089"/>
          </a:xfrm>
          <a:prstGeom prst="rect">
            <a:avLst/>
          </a:prstGeom>
          <a:noFill/>
          <a:ln>
            <a:noFill/>
          </a:ln>
        </p:spPr>
      </p:pic>
      <p:pic>
        <p:nvPicPr>
          <p:cNvPr id="548" name="Google Shape;548;p114"/>
          <p:cNvPicPr preferRelativeResize="0"/>
          <p:nvPr/>
        </p:nvPicPr>
        <p:blipFill rotWithShape="1">
          <a:blip r:embed="rId3">
            <a:alphaModFix/>
          </a:blip>
          <a:srcRect b="36833" l="30950" r="60706" t="45954"/>
          <a:stretch/>
        </p:blipFill>
        <p:spPr>
          <a:xfrm>
            <a:off x="4042988" y="3481922"/>
            <a:ext cx="303457" cy="309089"/>
          </a:xfrm>
          <a:prstGeom prst="rect">
            <a:avLst/>
          </a:prstGeom>
          <a:noFill/>
          <a:ln>
            <a:noFill/>
          </a:ln>
        </p:spPr>
      </p:pic>
      <p:pic>
        <p:nvPicPr>
          <p:cNvPr id="549" name="Google Shape;549;p114"/>
          <p:cNvPicPr preferRelativeResize="0"/>
          <p:nvPr/>
        </p:nvPicPr>
        <p:blipFill rotWithShape="1">
          <a:blip r:embed="rId4">
            <a:alphaModFix/>
          </a:blip>
          <a:srcRect b="36833" l="30950" r="60706" t="45954"/>
          <a:stretch/>
        </p:blipFill>
        <p:spPr>
          <a:xfrm>
            <a:off x="3707488" y="4035677"/>
            <a:ext cx="303457" cy="309089"/>
          </a:xfrm>
          <a:prstGeom prst="rect">
            <a:avLst/>
          </a:prstGeom>
          <a:noFill/>
          <a:ln>
            <a:noFill/>
          </a:ln>
        </p:spPr>
      </p:pic>
      <p:pic>
        <p:nvPicPr>
          <p:cNvPr id="550" name="Google Shape;550;p114"/>
          <p:cNvPicPr preferRelativeResize="0"/>
          <p:nvPr/>
        </p:nvPicPr>
        <p:blipFill rotWithShape="1">
          <a:blip r:embed="rId4">
            <a:alphaModFix/>
          </a:blip>
          <a:srcRect b="36833" l="30950" r="60706" t="45954"/>
          <a:stretch/>
        </p:blipFill>
        <p:spPr>
          <a:xfrm>
            <a:off x="3470368" y="4074157"/>
            <a:ext cx="303457" cy="309089"/>
          </a:xfrm>
          <a:prstGeom prst="rect">
            <a:avLst/>
          </a:prstGeom>
          <a:noFill/>
          <a:ln>
            <a:noFill/>
          </a:ln>
        </p:spPr>
      </p:pic>
      <p:pic>
        <p:nvPicPr>
          <p:cNvPr id="551" name="Google Shape;551;p114"/>
          <p:cNvPicPr preferRelativeResize="0"/>
          <p:nvPr/>
        </p:nvPicPr>
        <p:blipFill rotWithShape="1">
          <a:blip r:embed="rId5">
            <a:alphaModFix/>
          </a:blip>
          <a:srcRect b="25109" l="30533" r="59883" t="52875"/>
          <a:stretch/>
        </p:blipFill>
        <p:spPr>
          <a:xfrm>
            <a:off x="3723154" y="3712188"/>
            <a:ext cx="272520" cy="309089"/>
          </a:xfrm>
          <a:prstGeom prst="rect">
            <a:avLst/>
          </a:prstGeom>
          <a:noFill/>
          <a:ln>
            <a:noFill/>
          </a:ln>
        </p:spPr>
      </p:pic>
      <p:pic>
        <p:nvPicPr>
          <p:cNvPr id="552" name="Google Shape;552;p114"/>
          <p:cNvPicPr preferRelativeResize="0"/>
          <p:nvPr/>
        </p:nvPicPr>
        <p:blipFill rotWithShape="1">
          <a:blip r:embed="rId5">
            <a:alphaModFix/>
          </a:blip>
          <a:srcRect b="25109" l="30533" r="59883" t="52875"/>
          <a:stretch/>
        </p:blipFill>
        <p:spPr>
          <a:xfrm>
            <a:off x="4026414" y="3641537"/>
            <a:ext cx="272520" cy="309089"/>
          </a:xfrm>
          <a:prstGeom prst="rect">
            <a:avLst/>
          </a:prstGeom>
          <a:noFill/>
          <a:ln>
            <a:noFill/>
          </a:ln>
        </p:spPr>
      </p:pic>
      <p:pic>
        <p:nvPicPr>
          <p:cNvPr id="553" name="Google Shape;553;p114"/>
          <p:cNvPicPr preferRelativeResize="0"/>
          <p:nvPr/>
        </p:nvPicPr>
        <p:blipFill rotWithShape="1">
          <a:blip r:embed="rId5">
            <a:alphaModFix/>
          </a:blip>
          <a:srcRect b="25109" l="30533" r="59883" t="52875"/>
          <a:stretch/>
        </p:blipFill>
        <p:spPr>
          <a:xfrm>
            <a:off x="3575650" y="3914489"/>
            <a:ext cx="272520" cy="309089"/>
          </a:xfrm>
          <a:prstGeom prst="rect">
            <a:avLst/>
          </a:prstGeom>
          <a:noFill/>
          <a:ln>
            <a:noFill/>
          </a:ln>
        </p:spPr>
      </p:pic>
      <p:sp>
        <p:nvSpPr>
          <p:cNvPr id="554" name="Google Shape;554;p114"/>
          <p:cNvSpPr/>
          <p:nvPr/>
        </p:nvSpPr>
        <p:spPr>
          <a:xfrm>
            <a:off x="259307" y="764275"/>
            <a:ext cx="8611738" cy="36046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pic>
        <p:nvPicPr>
          <p:cNvPr id="559" name="Google Shape;559;p115"/>
          <p:cNvPicPr preferRelativeResize="0"/>
          <p:nvPr/>
        </p:nvPicPr>
        <p:blipFill rotWithShape="1">
          <a:blip r:embed="rId3">
            <a:alphaModFix/>
          </a:blip>
          <a:srcRect b="36833" l="30950" r="60706" t="45954"/>
          <a:stretch/>
        </p:blipFill>
        <p:spPr>
          <a:xfrm>
            <a:off x="3697511" y="3531076"/>
            <a:ext cx="303457" cy="309089"/>
          </a:xfrm>
          <a:prstGeom prst="rect">
            <a:avLst/>
          </a:prstGeom>
          <a:noFill/>
          <a:ln>
            <a:noFill/>
          </a:ln>
        </p:spPr>
      </p:pic>
      <p:pic>
        <p:nvPicPr>
          <p:cNvPr id="560" name="Google Shape;560;p115"/>
          <p:cNvPicPr preferRelativeResize="0"/>
          <p:nvPr/>
        </p:nvPicPr>
        <p:blipFill rotWithShape="1">
          <a:blip r:embed="rId4">
            <a:alphaModFix/>
          </a:blip>
          <a:srcRect b="36833" l="30950" r="60706" t="45954"/>
          <a:stretch/>
        </p:blipFill>
        <p:spPr>
          <a:xfrm>
            <a:off x="4152830" y="3735910"/>
            <a:ext cx="303457" cy="309089"/>
          </a:xfrm>
          <a:prstGeom prst="rect">
            <a:avLst/>
          </a:prstGeom>
          <a:noFill/>
          <a:ln>
            <a:noFill/>
          </a:ln>
        </p:spPr>
      </p:pic>
      <p:pic>
        <p:nvPicPr>
          <p:cNvPr id="561" name="Google Shape;561;p115"/>
          <p:cNvPicPr preferRelativeResize="0"/>
          <p:nvPr/>
        </p:nvPicPr>
        <p:blipFill rotWithShape="1">
          <a:blip r:embed="rId4">
            <a:alphaModFix/>
          </a:blip>
          <a:srcRect b="36833" l="30950" r="60706" t="45954"/>
          <a:stretch/>
        </p:blipFill>
        <p:spPr>
          <a:xfrm>
            <a:off x="3000466" y="3619361"/>
            <a:ext cx="303457" cy="309089"/>
          </a:xfrm>
          <a:prstGeom prst="rect">
            <a:avLst/>
          </a:prstGeom>
          <a:noFill/>
          <a:ln>
            <a:noFill/>
          </a:ln>
        </p:spPr>
      </p:pic>
      <p:pic>
        <p:nvPicPr>
          <p:cNvPr id="562" name="Google Shape;562;p115"/>
          <p:cNvPicPr preferRelativeResize="0"/>
          <p:nvPr/>
        </p:nvPicPr>
        <p:blipFill rotWithShape="1">
          <a:blip r:embed="rId3">
            <a:alphaModFix/>
          </a:blip>
          <a:srcRect b="36833" l="30950" r="60706" t="45954"/>
          <a:stretch/>
        </p:blipFill>
        <p:spPr>
          <a:xfrm>
            <a:off x="2763832" y="3407991"/>
            <a:ext cx="303457" cy="309089"/>
          </a:xfrm>
          <a:prstGeom prst="rect">
            <a:avLst/>
          </a:prstGeom>
          <a:noFill/>
          <a:ln>
            <a:noFill/>
          </a:ln>
        </p:spPr>
      </p:pic>
      <p:pic>
        <p:nvPicPr>
          <p:cNvPr id="563" name="Google Shape;563;p115"/>
          <p:cNvPicPr preferRelativeResize="0"/>
          <p:nvPr/>
        </p:nvPicPr>
        <p:blipFill rotWithShape="1">
          <a:blip r:embed="rId3">
            <a:alphaModFix/>
          </a:blip>
          <a:srcRect b="36833" l="30950" r="60706" t="45954"/>
          <a:stretch/>
        </p:blipFill>
        <p:spPr>
          <a:xfrm>
            <a:off x="2934362" y="3227249"/>
            <a:ext cx="303457" cy="309089"/>
          </a:xfrm>
          <a:prstGeom prst="rect">
            <a:avLst/>
          </a:prstGeom>
          <a:noFill/>
          <a:ln>
            <a:noFill/>
          </a:ln>
        </p:spPr>
      </p:pic>
      <p:pic>
        <p:nvPicPr>
          <p:cNvPr id="564" name="Google Shape;564;p115"/>
          <p:cNvPicPr preferRelativeResize="0"/>
          <p:nvPr/>
        </p:nvPicPr>
        <p:blipFill rotWithShape="1">
          <a:blip r:embed="rId3">
            <a:alphaModFix/>
          </a:blip>
          <a:srcRect b="36833" l="30950" r="60706" t="45954"/>
          <a:stretch/>
        </p:blipFill>
        <p:spPr>
          <a:xfrm>
            <a:off x="3178966" y="3136007"/>
            <a:ext cx="303457" cy="309089"/>
          </a:xfrm>
          <a:prstGeom prst="rect">
            <a:avLst/>
          </a:prstGeom>
          <a:noFill/>
          <a:ln>
            <a:noFill/>
          </a:ln>
        </p:spPr>
      </p:pic>
      <p:pic>
        <p:nvPicPr>
          <p:cNvPr id="565" name="Google Shape;565;p115"/>
          <p:cNvPicPr preferRelativeResize="0"/>
          <p:nvPr/>
        </p:nvPicPr>
        <p:blipFill rotWithShape="1">
          <a:blip r:embed="rId3">
            <a:alphaModFix/>
          </a:blip>
          <a:srcRect b="36833" l="30950" r="60706" t="45954"/>
          <a:stretch/>
        </p:blipFill>
        <p:spPr>
          <a:xfrm>
            <a:off x="2560749" y="3243293"/>
            <a:ext cx="303457" cy="309089"/>
          </a:xfrm>
          <a:prstGeom prst="rect">
            <a:avLst/>
          </a:prstGeom>
          <a:noFill/>
          <a:ln>
            <a:noFill/>
          </a:ln>
        </p:spPr>
      </p:pic>
      <p:pic>
        <p:nvPicPr>
          <p:cNvPr id="566" name="Google Shape;566;p115"/>
          <p:cNvPicPr preferRelativeResize="0"/>
          <p:nvPr/>
        </p:nvPicPr>
        <p:blipFill rotWithShape="1">
          <a:blip r:embed="rId3">
            <a:alphaModFix/>
          </a:blip>
          <a:srcRect b="36833" l="30950" r="60706" t="45954"/>
          <a:stretch/>
        </p:blipFill>
        <p:spPr>
          <a:xfrm>
            <a:off x="3545782" y="3759944"/>
            <a:ext cx="303457" cy="309089"/>
          </a:xfrm>
          <a:prstGeom prst="rect">
            <a:avLst/>
          </a:prstGeom>
          <a:noFill/>
          <a:ln>
            <a:noFill/>
          </a:ln>
        </p:spPr>
      </p:pic>
      <p:pic>
        <p:nvPicPr>
          <p:cNvPr id="567" name="Google Shape;567;p115"/>
          <p:cNvPicPr preferRelativeResize="0"/>
          <p:nvPr/>
        </p:nvPicPr>
        <p:blipFill rotWithShape="1">
          <a:blip r:embed="rId4">
            <a:alphaModFix/>
          </a:blip>
          <a:srcRect b="36833" l="30950" r="60706" t="45954"/>
          <a:stretch/>
        </p:blipFill>
        <p:spPr>
          <a:xfrm>
            <a:off x="3859218" y="3755841"/>
            <a:ext cx="303457" cy="309089"/>
          </a:xfrm>
          <a:prstGeom prst="rect">
            <a:avLst/>
          </a:prstGeom>
          <a:noFill/>
          <a:ln>
            <a:noFill/>
          </a:ln>
        </p:spPr>
      </p:pic>
      <p:pic>
        <p:nvPicPr>
          <p:cNvPr id="568" name="Google Shape;568;p115"/>
          <p:cNvPicPr preferRelativeResize="0"/>
          <p:nvPr/>
        </p:nvPicPr>
        <p:blipFill rotWithShape="1">
          <a:blip r:embed="rId3">
            <a:alphaModFix/>
          </a:blip>
          <a:srcRect b="36833" l="30950" r="60706" t="45954"/>
          <a:stretch/>
        </p:blipFill>
        <p:spPr>
          <a:xfrm>
            <a:off x="4042988" y="3481922"/>
            <a:ext cx="303457" cy="309089"/>
          </a:xfrm>
          <a:prstGeom prst="rect">
            <a:avLst/>
          </a:prstGeom>
          <a:noFill/>
          <a:ln>
            <a:noFill/>
          </a:ln>
        </p:spPr>
      </p:pic>
      <p:pic>
        <p:nvPicPr>
          <p:cNvPr id="569" name="Google Shape;569;p115"/>
          <p:cNvPicPr preferRelativeResize="0"/>
          <p:nvPr/>
        </p:nvPicPr>
        <p:blipFill rotWithShape="1">
          <a:blip r:embed="rId4">
            <a:alphaModFix/>
          </a:blip>
          <a:srcRect b="36833" l="30950" r="60706" t="45954"/>
          <a:stretch/>
        </p:blipFill>
        <p:spPr>
          <a:xfrm>
            <a:off x="3707488" y="4035677"/>
            <a:ext cx="303457" cy="309089"/>
          </a:xfrm>
          <a:prstGeom prst="rect">
            <a:avLst/>
          </a:prstGeom>
          <a:noFill/>
          <a:ln>
            <a:noFill/>
          </a:ln>
        </p:spPr>
      </p:pic>
      <p:pic>
        <p:nvPicPr>
          <p:cNvPr id="570" name="Google Shape;570;p115"/>
          <p:cNvPicPr preferRelativeResize="0"/>
          <p:nvPr/>
        </p:nvPicPr>
        <p:blipFill rotWithShape="1">
          <a:blip r:embed="rId4">
            <a:alphaModFix/>
          </a:blip>
          <a:srcRect b="36833" l="30950" r="60706" t="45954"/>
          <a:stretch/>
        </p:blipFill>
        <p:spPr>
          <a:xfrm>
            <a:off x="3470368" y="4074157"/>
            <a:ext cx="303457" cy="309089"/>
          </a:xfrm>
          <a:prstGeom prst="rect">
            <a:avLst/>
          </a:prstGeom>
          <a:noFill/>
          <a:ln>
            <a:noFill/>
          </a:ln>
        </p:spPr>
      </p:pic>
      <p:pic>
        <p:nvPicPr>
          <p:cNvPr id="571" name="Google Shape;571;p115"/>
          <p:cNvPicPr preferRelativeResize="0"/>
          <p:nvPr/>
        </p:nvPicPr>
        <p:blipFill rotWithShape="1">
          <a:blip r:embed="rId3">
            <a:alphaModFix/>
          </a:blip>
          <a:srcRect b="36833" l="30950" r="60706" t="45954"/>
          <a:stretch/>
        </p:blipFill>
        <p:spPr>
          <a:xfrm>
            <a:off x="3067289" y="2762184"/>
            <a:ext cx="303457" cy="309089"/>
          </a:xfrm>
          <a:prstGeom prst="rect">
            <a:avLst/>
          </a:prstGeom>
          <a:noFill/>
          <a:ln>
            <a:noFill/>
          </a:ln>
        </p:spPr>
      </p:pic>
      <p:pic>
        <p:nvPicPr>
          <p:cNvPr id="572" name="Google Shape;572;p115"/>
          <p:cNvPicPr preferRelativeResize="0"/>
          <p:nvPr/>
        </p:nvPicPr>
        <p:blipFill rotWithShape="1">
          <a:blip r:embed="rId3">
            <a:alphaModFix/>
          </a:blip>
          <a:srcRect b="36833" l="30950" r="60706" t="45954"/>
          <a:stretch/>
        </p:blipFill>
        <p:spPr>
          <a:xfrm>
            <a:off x="2864206" y="3012214"/>
            <a:ext cx="303457" cy="309089"/>
          </a:xfrm>
          <a:prstGeom prst="rect">
            <a:avLst/>
          </a:prstGeom>
          <a:noFill/>
          <a:ln>
            <a:noFill/>
          </a:ln>
        </p:spPr>
      </p:pic>
      <p:pic>
        <p:nvPicPr>
          <p:cNvPr id="573" name="Google Shape;573;p115"/>
          <p:cNvPicPr preferRelativeResize="0"/>
          <p:nvPr/>
        </p:nvPicPr>
        <p:blipFill rotWithShape="1">
          <a:blip r:embed="rId5">
            <a:alphaModFix/>
          </a:blip>
          <a:srcRect b="25109" l="30533" r="59883" t="52875"/>
          <a:stretch/>
        </p:blipFill>
        <p:spPr>
          <a:xfrm>
            <a:off x="3723154" y="3712188"/>
            <a:ext cx="272520" cy="309089"/>
          </a:xfrm>
          <a:prstGeom prst="rect">
            <a:avLst/>
          </a:prstGeom>
          <a:noFill/>
          <a:ln>
            <a:noFill/>
          </a:ln>
        </p:spPr>
      </p:pic>
      <p:pic>
        <p:nvPicPr>
          <p:cNvPr id="574" name="Google Shape;574;p115"/>
          <p:cNvPicPr preferRelativeResize="0"/>
          <p:nvPr/>
        </p:nvPicPr>
        <p:blipFill rotWithShape="1">
          <a:blip r:embed="rId5">
            <a:alphaModFix/>
          </a:blip>
          <a:srcRect b="25109" l="30533" r="59883" t="52875"/>
          <a:stretch/>
        </p:blipFill>
        <p:spPr>
          <a:xfrm>
            <a:off x="4026414" y="3641537"/>
            <a:ext cx="272520" cy="309089"/>
          </a:xfrm>
          <a:prstGeom prst="rect">
            <a:avLst/>
          </a:prstGeom>
          <a:noFill/>
          <a:ln>
            <a:noFill/>
          </a:ln>
        </p:spPr>
      </p:pic>
      <p:pic>
        <p:nvPicPr>
          <p:cNvPr id="575" name="Google Shape;575;p115"/>
          <p:cNvPicPr preferRelativeResize="0"/>
          <p:nvPr/>
        </p:nvPicPr>
        <p:blipFill rotWithShape="1">
          <a:blip r:embed="rId5">
            <a:alphaModFix/>
          </a:blip>
          <a:srcRect b="25109" l="30533" r="59883" t="52875"/>
          <a:stretch/>
        </p:blipFill>
        <p:spPr>
          <a:xfrm>
            <a:off x="3575650" y="3914489"/>
            <a:ext cx="272520" cy="309089"/>
          </a:xfrm>
          <a:prstGeom prst="rect">
            <a:avLst/>
          </a:prstGeom>
          <a:noFill/>
          <a:ln>
            <a:noFill/>
          </a:ln>
        </p:spPr>
      </p:pic>
      <p:pic>
        <p:nvPicPr>
          <p:cNvPr id="576" name="Google Shape;576;p115"/>
          <p:cNvPicPr preferRelativeResize="0"/>
          <p:nvPr/>
        </p:nvPicPr>
        <p:blipFill rotWithShape="1">
          <a:blip r:embed="rId5">
            <a:alphaModFix/>
          </a:blip>
          <a:srcRect b="25109" l="30533" r="59883" t="52875"/>
          <a:stretch/>
        </p:blipFill>
        <p:spPr>
          <a:xfrm>
            <a:off x="3077350" y="3390167"/>
            <a:ext cx="272520" cy="309089"/>
          </a:xfrm>
          <a:prstGeom prst="rect">
            <a:avLst/>
          </a:prstGeom>
          <a:noFill/>
          <a:ln>
            <a:noFill/>
          </a:ln>
        </p:spPr>
      </p:pic>
      <p:pic>
        <p:nvPicPr>
          <p:cNvPr id="577" name="Google Shape;577;p115"/>
          <p:cNvPicPr preferRelativeResize="0"/>
          <p:nvPr/>
        </p:nvPicPr>
        <p:blipFill rotWithShape="1">
          <a:blip r:embed="rId5">
            <a:alphaModFix/>
          </a:blip>
          <a:srcRect b="25109" l="30533" r="59883" t="52875"/>
          <a:stretch/>
        </p:blipFill>
        <p:spPr>
          <a:xfrm>
            <a:off x="3045667" y="2978461"/>
            <a:ext cx="272520" cy="309089"/>
          </a:xfrm>
          <a:prstGeom prst="rect">
            <a:avLst/>
          </a:prstGeom>
          <a:noFill/>
          <a:ln>
            <a:noFill/>
          </a:ln>
        </p:spPr>
      </p:pic>
      <p:pic>
        <p:nvPicPr>
          <p:cNvPr id="578" name="Google Shape;578;p115"/>
          <p:cNvPicPr preferRelativeResize="0"/>
          <p:nvPr/>
        </p:nvPicPr>
        <p:blipFill rotWithShape="1">
          <a:blip r:embed="rId5">
            <a:alphaModFix/>
          </a:blip>
          <a:srcRect b="25109" l="30533" r="59883" t="52875"/>
          <a:stretch/>
        </p:blipFill>
        <p:spPr>
          <a:xfrm>
            <a:off x="2773147" y="3195491"/>
            <a:ext cx="272520" cy="309089"/>
          </a:xfrm>
          <a:prstGeom prst="rect">
            <a:avLst/>
          </a:prstGeom>
          <a:noFill/>
          <a:ln>
            <a:noFill/>
          </a:ln>
        </p:spPr>
      </p:pic>
      <p:pic>
        <p:nvPicPr>
          <p:cNvPr id="579" name="Google Shape;579;p115"/>
          <p:cNvPicPr preferRelativeResize="0"/>
          <p:nvPr/>
        </p:nvPicPr>
        <p:blipFill rotWithShape="1">
          <a:blip r:embed="rId6">
            <a:alphaModFix/>
          </a:blip>
          <a:srcRect b="25109" l="30533" r="59883" t="52875"/>
          <a:stretch/>
        </p:blipFill>
        <p:spPr>
          <a:xfrm>
            <a:off x="4238999" y="3914528"/>
            <a:ext cx="272520" cy="309089"/>
          </a:xfrm>
          <a:prstGeom prst="rect">
            <a:avLst/>
          </a:prstGeom>
          <a:noFill/>
          <a:ln>
            <a:noFill/>
          </a:ln>
        </p:spPr>
      </p:pic>
      <p:pic>
        <p:nvPicPr>
          <p:cNvPr id="580" name="Google Shape;580;p115"/>
          <p:cNvPicPr preferRelativeResize="0"/>
          <p:nvPr/>
        </p:nvPicPr>
        <p:blipFill rotWithShape="1">
          <a:blip r:embed="rId4">
            <a:alphaModFix/>
          </a:blip>
          <a:srcRect b="36833" l="30950" r="60706" t="45954"/>
          <a:stretch/>
        </p:blipFill>
        <p:spPr>
          <a:xfrm>
            <a:off x="3086757" y="3981185"/>
            <a:ext cx="303457" cy="309089"/>
          </a:xfrm>
          <a:prstGeom prst="rect">
            <a:avLst/>
          </a:prstGeom>
          <a:noFill/>
          <a:ln>
            <a:noFill/>
          </a:ln>
        </p:spPr>
      </p:pic>
      <p:pic>
        <p:nvPicPr>
          <p:cNvPr id="581" name="Google Shape;581;p115"/>
          <p:cNvPicPr preferRelativeResize="0"/>
          <p:nvPr/>
        </p:nvPicPr>
        <p:blipFill rotWithShape="1">
          <a:blip r:embed="rId4">
            <a:alphaModFix/>
          </a:blip>
          <a:srcRect b="36833" l="30950" r="60706" t="45954"/>
          <a:stretch/>
        </p:blipFill>
        <p:spPr>
          <a:xfrm>
            <a:off x="3166458" y="4284135"/>
            <a:ext cx="303457" cy="309089"/>
          </a:xfrm>
          <a:prstGeom prst="rect">
            <a:avLst/>
          </a:prstGeom>
          <a:noFill/>
          <a:ln>
            <a:noFill/>
          </a:ln>
        </p:spPr>
      </p:pic>
      <p:pic>
        <p:nvPicPr>
          <p:cNvPr id="582" name="Google Shape;582;p115"/>
          <p:cNvPicPr preferRelativeResize="0"/>
          <p:nvPr/>
        </p:nvPicPr>
        <p:blipFill rotWithShape="1">
          <a:blip r:embed="rId4">
            <a:alphaModFix/>
          </a:blip>
          <a:srcRect b="36833" l="30950" r="60706" t="45954"/>
          <a:stretch/>
        </p:blipFill>
        <p:spPr>
          <a:xfrm>
            <a:off x="3810604" y="4593224"/>
            <a:ext cx="303457" cy="309089"/>
          </a:xfrm>
          <a:prstGeom prst="rect">
            <a:avLst/>
          </a:prstGeom>
          <a:noFill/>
          <a:ln>
            <a:noFill/>
          </a:ln>
        </p:spPr>
      </p:pic>
      <p:pic>
        <p:nvPicPr>
          <p:cNvPr id="583" name="Google Shape;583;p115"/>
          <p:cNvPicPr preferRelativeResize="0"/>
          <p:nvPr/>
        </p:nvPicPr>
        <p:blipFill rotWithShape="1">
          <a:blip r:embed="rId4">
            <a:alphaModFix/>
          </a:blip>
          <a:srcRect b="36833" l="30950" r="60706" t="45954"/>
          <a:stretch/>
        </p:blipFill>
        <p:spPr>
          <a:xfrm>
            <a:off x="4087270" y="4601616"/>
            <a:ext cx="303457" cy="309089"/>
          </a:xfrm>
          <a:prstGeom prst="rect">
            <a:avLst/>
          </a:prstGeom>
          <a:noFill/>
          <a:ln>
            <a:noFill/>
          </a:ln>
        </p:spPr>
      </p:pic>
      <p:pic>
        <p:nvPicPr>
          <p:cNvPr id="584" name="Google Shape;584;p115"/>
          <p:cNvPicPr preferRelativeResize="0"/>
          <p:nvPr/>
        </p:nvPicPr>
        <p:blipFill rotWithShape="1">
          <a:blip r:embed="rId4">
            <a:alphaModFix/>
          </a:blip>
          <a:srcRect b="36833" l="30950" r="60706" t="45954"/>
          <a:stretch/>
        </p:blipFill>
        <p:spPr>
          <a:xfrm>
            <a:off x="3931324" y="4292527"/>
            <a:ext cx="303457" cy="309089"/>
          </a:xfrm>
          <a:prstGeom prst="rect">
            <a:avLst/>
          </a:prstGeom>
          <a:noFill/>
          <a:ln>
            <a:noFill/>
          </a:ln>
        </p:spPr>
      </p:pic>
      <p:pic>
        <p:nvPicPr>
          <p:cNvPr id="585" name="Google Shape;585;p115"/>
          <p:cNvPicPr preferRelativeResize="0"/>
          <p:nvPr/>
        </p:nvPicPr>
        <p:blipFill rotWithShape="1">
          <a:blip r:embed="rId6">
            <a:alphaModFix/>
          </a:blip>
          <a:srcRect b="25109" l="30533" r="59883" t="52875"/>
          <a:stretch/>
        </p:blipFill>
        <p:spPr>
          <a:xfrm>
            <a:off x="3966479" y="4467157"/>
            <a:ext cx="272520" cy="309089"/>
          </a:xfrm>
          <a:prstGeom prst="rect">
            <a:avLst/>
          </a:prstGeom>
          <a:noFill/>
          <a:ln>
            <a:noFill/>
          </a:ln>
        </p:spPr>
      </p:pic>
      <p:pic>
        <p:nvPicPr>
          <p:cNvPr id="586" name="Google Shape;586;p115"/>
          <p:cNvPicPr preferRelativeResize="0"/>
          <p:nvPr/>
        </p:nvPicPr>
        <p:blipFill rotWithShape="1">
          <a:blip r:embed="rId6">
            <a:alphaModFix/>
          </a:blip>
          <a:srcRect b="25109" l="30533" r="59883" t="52875"/>
          <a:stretch/>
        </p:blipFill>
        <p:spPr>
          <a:xfrm rot="-1431457">
            <a:off x="3246300" y="4106782"/>
            <a:ext cx="272520" cy="309089"/>
          </a:xfrm>
          <a:prstGeom prst="rect">
            <a:avLst/>
          </a:prstGeom>
          <a:noFill/>
          <a:ln>
            <a:noFill/>
          </a:ln>
        </p:spPr>
      </p:pic>
      <p:pic>
        <p:nvPicPr>
          <p:cNvPr id="587" name="Google Shape;587;p115"/>
          <p:cNvPicPr preferRelativeResize="0"/>
          <p:nvPr/>
        </p:nvPicPr>
        <p:blipFill rotWithShape="1">
          <a:blip r:embed="rId5">
            <a:alphaModFix/>
          </a:blip>
          <a:srcRect b="25109" l="30533" r="59883" t="52875"/>
          <a:stretch/>
        </p:blipFill>
        <p:spPr>
          <a:xfrm rot="1882430">
            <a:off x="2507008" y="3088837"/>
            <a:ext cx="272520" cy="309089"/>
          </a:xfrm>
          <a:prstGeom prst="rect">
            <a:avLst/>
          </a:prstGeom>
          <a:noFill/>
          <a:ln>
            <a:noFill/>
          </a:ln>
        </p:spPr>
      </p:pic>
      <p:pic>
        <p:nvPicPr>
          <p:cNvPr id="588" name="Google Shape;588;p115"/>
          <p:cNvPicPr preferRelativeResize="0"/>
          <p:nvPr/>
        </p:nvPicPr>
        <p:blipFill rotWithShape="1">
          <a:blip r:embed="rId5">
            <a:alphaModFix/>
          </a:blip>
          <a:srcRect b="25109" l="30533" r="59883" t="52875"/>
          <a:stretch/>
        </p:blipFill>
        <p:spPr>
          <a:xfrm rot="1059167">
            <a:off x="2547961" y="2732253"/>
            <a:ext cx="272520" cy="309089"/>
          </a:xfrm>
          <a:prstGeom prst="rect">
            <a:avLst/>
          </a:prstGeom>
          <a:noFill/>
          <a:ln>
            <a:noFill/>
          </a:ln>
        </p:spPr>
      </p:pic>
      <p:pic>
        <p:nvPicPr>
          <p:cNvPr id="589" name="Google Shape;589;p115"/>
          <p:cNvPicPr preferRelativeResize="0"/>
          <p:nvPr/>
        </p:nvPicPr>
        <p:blipFill rotWithShape="1">
          <a:blip r:embed="rId3">
            <a:alphaModFix/>
          </a:blip>
          <a:srcRect b="36833" l="30950" r="60706" t="45954"/>
          <a:stretch/>
        </p:blipFill>
        <p:spPr>
          <a:xfrm>
            <a:off x="2825947" y="2341201"/>
            <a:ext cx="303457" cy="309089"/>
          </a:xfrm>
          <a:prstGeom prst="rect">
            <a:avLst/>
          </a:prstGeom>
          <a:noFill/>
          <a:ln>
            <a:noFill/>
          </a:ln>
        </p:spPr>
      </p:pic>
      <p:pic>
        <p:nvPicPr>
          <p:cNvPr id="590" name="Google Shape;590;p115"/>
          <p:cNvPicPr preferRelativeResize="0"/>
          <p:nvPr/>
        </p:nvPicPr>
        <p:blipFill rotWithShape="1">
          <a:blip r:embed="rId3">
            <a:alphaModFix/>
          </a:blip>
          <a:srcRect b="36833" l="30950" r="60706" t="45954"/>
          <a:stretch/>
        </p:blipFill>
        <p:spPr>
          <a:xfrm>
            <a:off x="2357211" y="2769386"/>
            <a:ext cx="303457" cy="309089"/>
          </a:xfrm>
          <a:prstGeom prst="rect">
            <a:avLst/>
          </a:prstGeom>
          <a:noFill/>
          <a:ln>
            <a:noFill/>
          </a:ln>
        </p:spPr>
      </p:pic>
      <p:pic>
        <p:nvPicPr>
          <p:cNvPr id="591" name="Google Shape;591;p115"/>
          <p:cNvPicPr preferRelativeResize="0"/>
          <p:nvPr/>
        </p:nvPicPr>
        <p:blipFill rotWithShape="1">
          <a:blip r:embed="rId3">
            <a:alphaModFix/>
          </a:blip>
          <a:srcRect b="36833" l="30950" r="60706" t="45954"/>
          <a:stretch/>
        </p:blipFill>
        <p:spPr>
          <a:xfrm>
            <a:off x="2257291" y="3070864"/>
            <a:ext cx="303457" cy="309089"/>
          </a:xfrm>
          <a:prstGeom prst="rect">
            <a:avLst/>
          </a:prstGeom>
          <a:noFill/>
          <a:ln>
            <a:noFill/>
          </a:ln>
        </p:spPr>
      </p:pic>
      <p:pic>
        <p:nvPicPr>
          <p:cNvPr id="592" name="Google Shape;592;p115"/>
          <p:cNvPicPr preferRelativeResize="0"/>
          <p:nvPr/>
        </p:nvPicPr>
        <p:blipFill rotWithShape="1">
          <a:blip r:embed="rId3">
            <a:alphaModFix/>
          </a:blip>
          <a:srcRect b="36833" l="30950" r="60706" t="45954"/>
          <a:stretch/>
        </p:blipFill>
        <p:spPr>
          <a:xfrm>
            <a:off x="2935029" y="1894994"/>
            <a:ext cx="303457" cy="309089"/>
          </a:xfrm>
          <a:prstGeom prst="rect">
            <a:avLst/>
          </a:prstGeom>
          <a:noFill/>
          <a:ln>
            <a:noFill/>
          </a:ln>
        </p:spPr>
      </p:pic>
      <p:pic>
        <p:nvPicPr>
          <p:cNvPr id="593" name="Google Shape;593;p115"/>
          <p:cNvPicPr preferRelativeResize="0"/>
          <p:nvPr/>
        </p:nvPicPr>
        <p:blipFill rotWithShape="1">
          <a:blip r:embed="rId3">
            <a:alphaModFix/>
          </a:blip>
          <a:srcRect b="36833" l="30950" r="60706" t="45954"/>
          <a:stretch/>
        </p:blipFill>
        <p:spPr>
          <a:xfrm>
            <a:off x="2556008" y="2913866"/>
            <a:ext cx="303457" cy="309089"/>
          </a:xfrm>
          <a:prstGeom prst="rect">
            <a:avLst/>
          </a:prstGeom>
          <a:noFill/>
          <a:ln>
            <a:noFill/>
          </a:ln>
        </p:spPr>
      </p:pic>
      <p:pic>
        <p:nvPicPr>
          <p:cNvPr id="594" name="Google Shape;594;p115"/>
          <p:cNvPicPr preferRelativeResize="0"/>
          <p:nvPr/>
        </p:nvPicPr>
        <p:blipFill rotWithShape="1">
          <a:blip r:embed="rId3">
            <a:alphaModFix/>
          </a:blip>
          <a:srcRect b="36833" l="30950" r="60706" t="45954"/>
          <a:stretch/>
        </p:blipFill>
        <p:spPr>
          <a:xfrm>
            <a:off x="2560749" y="2532296"/>
            <a:ext cx="303457" cy="309089"/>
          </a:xfrm>
          <a:prstGeom prst="rect">
            <a:avLst/>
          </a:prstGeom>
          <a:noFill/>
          <a:ln>
            <a:noFill/>
          </a:ln>
        </p:spPr>
      </p:pic>
      <p:pic>
        <p:nvPicPr>
          <p:cNvPr id="595" name="Google Shape;595;p115"/>
          <p:cNvPicPr preferRelativeResize="0"/>
          <p:nvPr/>
        </p:nvPicPr>
        <p:blipFill rotWithShape="1">
          <a:blip r:embed="rId5">
            <a:alphaModFix/>
          </a:blip>
          <a:srcRect b="25109" l="30533" r="59883" t="52875"/>
          <a:stretch/>
        </p:blipFill>
        <p:spPr>
          <a:xfrm rot="2391007">
            <a:off x="3157235" y="1936279"/>
            <a:ext cx="272520" cy="309089"/>
          </a:xfrm>
          <a:prstGeom prst="rect">
            <a:avLst/>
          </a:prstGeom>
          <a:noFill/>
          <a:ln>
            <a:noFill/>
          </a:ln>
        </p:spPr>
      </p:pic>
      <p:pic>
        <p:nvPicPr>
          <p:cNvPr id="596" name="Google Shape;596;p115"/>
          <p:cNvPicPr preferRelativeResize="0"/>
          <p:nvPr/>
        </p:nvPicPr>
        <p:blipFill rotWithShape="1">
          <a:blip r:embed="rId7">
            <a:alphaModFix/>
          </a:blip>
          <a:srcRect b="36833" l="30950" r="60706" t="45954"/>
          <a:stretch/>
        </p:blipFill>
        <p:spPr>
          <a:xfrm>
            <a:off x="3266351" y="1433833"/>
            <a:ext cx="303457" cy="309089"/>
          </a:xfrm>
          <a:prstGeom prst="rect">
            <a:avLst/>
          </a:prstGeom>
          <a:noFill/>
          <a:ln>
            <a:noFill/>
          </a:ln>
        </p:spPr>
      </p:pic>
      <p:pic>
        <p:nvPicPr>
          <p:cNvPr id="597" name="Google Shape;597;p115"/>
          <p:cNvPicPr preferRelativeResize="0"/>
          <p:nvPr/>
        </p:nvPicPr>
        <p:blipFill rotWithShape="1">
          <a:blip r:embed="rId3">
            <a:alphaModFix/>
          </a:blip>
          <a:srcRect b="36833" l="30950" r="60706" t="45954"/>
          <a:stretch/>
        </p:blipFill>
        <p:spPr>
          <a:xfrm>
            <a:off x="3152193" y="2483423"/>
            <a:ext cx="303457" cy="309089"/>
          </a:xfrm>
          <a:prstGeom prst="rect">
            <a:avLst/>
          </a:prstGeom>
          <a:noFill/>
          <a:ln>
            <a:noFill/>
          </a:ln>
        </p:spPr>
      </p:pic>
      <p:pic>
        <p:nvPicPr>
          <p:cNvPr id="598" name="Google Shape;598;p115"/>
          <p:cNvPicPr preferRelativeResize="0"/>
          <p:nvPr/>
        </p:nvPicPr>
        <p:blipFill rotWithShape="1">
          <a:blip r:embed="rId3">
            <a:alphaModFix/>
          </a:blip>
          <a:srcRect b="36833" l="30950" r="60706" t="45954"/>
          <a:stretch/>
        </p:blipFill>
        <p:spPr>
          <a:xfrm>
            <a:off x="2659772" y="2238478"/>
            <a:ext cx="303457" cy="309089"/>
          </a:xfrm>
          <a:prstGeom prst="rect">
            <a:avLst/>
          </a:prstGeom>
          <a:noFill/>
          <a:ln>
            <a:noFill/>
          </a:ln>
        </p:spPr>
      </p:pic>
      <p:pic>
        <p:nvPicPr>
          <p:cNvPr id="599" name="Google Shape;599;p115"/>
          <p:cNvPicPr preferRelativeResize="0"/>
          <p:nvPr/>
        </p:nvPicPr>
        <p:blipFill rotWithShape="1">
          <a:blip r:embed="rId5">
            <a:alphaModFix/>
          </a:blip>
          <a:srcRect b="25109" l="30533" r="59883" t="52875"/>
          <a:stretch/>
        </p:blipFill>
        <p:spPr>
          <a:xfrm rot="1643731">
            <a:off x="3025251" y="2308016"/>
            <a:ext cx="272520" cy="309089"/>
          </a:xfrm>
          <a:prstGeom prst="rect">
            <a:avLst/>
          </a:prstGeom>
          <a:noFill/>
          <a:ln>
            <a:noFill/>
          </a:ln>
        </p:spPr>
      </p:pic>
      <p:pic>
        <p:nvPicPr>
          <p:cNvPr id="600" name="Google Shape;600;p115"/>
          <p:cNvPicPr preferRelativeResize="0"/>
          <p:nvPr/>
        </p:nvPicPr>
        <p:blipFill rotWithShape="1">
          <a:blip r:embed="rId3">
            <a:alphaModFix/>
          </a:blip>
          <a:srcRect b="36833" l="30950" r="60706" t="45954"/>
          <a:stretch/>
        </p:blipFill>
        <p:spPr>
          <a:xfrm>
            <a:off x="2757678" y="2577709"/>
            <a:ext cx="303457" cy="309089"/>
          </a:xfrm>
          <a:prstGeom prst="rect">
            <a:avLst/>
          </a:prstGeom>
          <a:noFill/>
          <a:ln>
            <a:noFill/>
          </a:ln>
        </p:spPr>
      </p:pic>
      <p:pic>
        <p:nvPicPr>
          <p:cNvPr id="601" name="Google Shape;601;p115"/>
          <p:cNvPicPr preferRelativeResize="0"/>
          <p:nvPr/>
        </p:nvPicPr>
        <p:blipFill rotWithShape="1">
          <a:blip r:embed="rId3">
            <a:alphaModFix/>
          </a:blip>
          <a:srcRect b="36833" l="30950" r="60706" t="45954"/>
          <a:stretch/>
        </p:blipFill>
        <p:spPr>
          <a:xfrm>
            <a:off x="3342465" y="1827970"/>
            <a:ext cx="303457" cy="309089"/>
          </a:xfrm>
          <a:prstGeom prst="rect">
            <a:avLst/>
          </a:prstGeom>
          <a:noFill/>
          <a:ln>
            <a:noFill/>
          </a:ln>
        </p:spPr>
      </p:pic>
      <p:pic>
        <p:nvPicPr>
          <p:cNvPr id="602" name="Google Shape;602;p115"/>
          <p:cNvPicPr preferRelativeResize="0"/>
          <p:nvPr/>
        </p:nvPicPr>
        <p:blipFill rotWithShape="1">
          <a:blip r:embed="rId4">
            <a:alphaModFix/>
          </a:blip>
          <a:srcRect b="36833" l="30950" r="60706" t="45954"/>
          <a:stretch/>
        </p:blipFill>
        <p:spPr>
          <a:xfrm>
            <a:off x="4056018" y="1527098"/>
            <a:ext cx="303457" cy="309089"/>
          </a:xfrm>
          <a:prstGeom prst="rect">
            <a:avLst/>
          </a:prstGeom>
          <a:noFill/>
          <a:ln>
            <a:noFill/>
          </a:ln>
        </p:spPr>
      </p:pic>
      <p:pic>
        <p:nvPicPr>
          <p:cNvPr id="603" name="Google Shape;603;p115"/>
          <p:cNvPicPr preferRelativeResize="0"/>
          <p:nvPr/>
        </p:nvPicPr>
        <p:blipFill rotWithShape="1">
          <a:blip r:embed="rId5">
            <a:alphaModFix/>
          </a:blip>
          <a:srcRect b="25109" l="30533" r="59883" t="52875"/>
          <a:stretch/>
        </p:blipFill>
        <p:spPr>
          <a:xfrm rot="1643731">
            <a:off x="2972692" y="2571593"/>
            <a:ext cx="272520" cy="309089"/>
          </a:xfrm>
          <a:prstGeom prst="rect">
            <a:avLst/>
          </a:prstGeom>
          <a:noFill/>
          <a:ln>
            <a:noFill/>
          </a:ln>
        </p:spPr>
      </p:pic>
      <p:pic>
        <p:nvPicPr>
          <p:cNvPr id="604" name="Google Shape;604;p115"/>
          <p:cNvPicPr preferRelativeResize="0"/>
          <p:nvPr/>
        </p:nvPicPr>
        <p:blipFill rotWithShape="1">
          <a:blip r:embed="rId3">
            <a:alphaModFix/>
          </a:blip>
          <a:srcRect b="36833" l="30950" r="60706" t="45954"/>
          <a:stretch/>
        </p:blipFill>
        <p:spPr>
          <a:xfrm>
            <a:off x="3211388" y="2090823"/>
            <a:ext cx="303457" cy="309089"/>
          </a:xfrm>
          <a:prstGeom prst="rect">
            <a:avLst/>
          </a:prstGeom>
          <a:noFill/>
          <a:ln>
            <a:noFill/>
          </a:ln>
        </p:spPr>
      </p:pic>
      <p:pic>
        <p:nvPicPr>
          <p:cNvPr id="605" name="Google Shape;605;p115"/>
          <p:cNvPicPr preferRelativeResize="0"/>
          <p:nvPr/>
        </p:nvPicPr>
        <p:blipFill rotWithShape="1">
          <a:blip r:embed="rId3">
            <a:alphaModFix/>
          </a:blip>
          <a:srcRect b="36833" l="30950" r="60706" t="45954"/>
          <a:stretch/>
        </p:blipFill>
        <p:spPr>
          <a:xfrm>
            <a:off x="3584758" y="1316314"/>
            <a:ext cx="303457" cy="309089"/>
          </a:xfrm>
          <a:prstGeom prst="rect">
            <a:avLst/>
          </a:prstGeom>
          <a:noFill/>
          <a:ln>
            <a:noFill/>
          </a:ln>
        </p:spPr>
      </p:pic>
      <p:pic>
        <p:nvPicPr>
          <p:cNvPr id="606" name="Google Shape;606;p115"/>
          <p:cNvPicPr preferRelativeResize="0"/>
          <p:nvPr/>
        </p:nvPicPr>
        <p:blipFill rotWithShape="1">
          <a:blip r:embed="rId5">
            <a:alphaModFix/>
          </a:blip>
          <a:srcRect b="25109" l="30533" r="59883" t="52875"/>
          <a:stretch/>
        </p:blipFill>
        <p:spPr>
          <a:xfrm rot="3007201">
            <a:off x="3787465" y="1395495"/>
            <a:ext cx="219577" cy="383616"/>
          </a:xfrm>
          <a:prstGeom prst="rect">
            <a:avLst/>
          </a:prstGeom>
          <a:noFill/>
          <a:ln>
            <a:noFill/>
          </a:ln>
        </p:spPr>
      </p:pic>
      <p:pic>
        <p:nvPicPr>
          <p:cNvPr id="607" name="Google Shape;607;p115"/>
          <p:cNvPicPr preferRelativeResize="0"/>
          <p:nvPr/>
        </p:nvPicPr>
        <p:blipFill rotWithShape="1">
          <a:blip r:embed="rId4">
            <a:alphaModFix/>
          </a:blip>
          <a:srcRect b="36833" l="30950" r="60706" t="45954"/>
          <a:stretch/>
        </p:blipFill>
        <p:spPr>
          <a:xfrm>
            <a:off x="3724367" y="1587304"/>
            <a:ext cx="303457" cy="309089"/>
          </a:xfrm>
          <a:prstGeom prst="rect">
            <a:avLst/>
          </a:prstGeom>
          <a:noFill/>
          <a:ln>
            <a:noFill/>
          </a:ln>
        </p:spPr>
      </p:pic>
      <p:pic>
        <p:nvPicPr>
          <p:cNvPr id="608" name="Google Shape;608;p115"/>
          <p:cNvPicPr preferRelativeResize="0"/>
          <p:nvPr/>
        </p:nvPicPr>
        <p:blipFill rotWithShape="1">
          <a:blip r:embed="rId5">
            <a:alphaModFix/>
          </a:blip>
          <a:srcRect b="25109" l="30533" r="59883" t="52875"/>
          <a:stretch/>
        </p:blipFill>
        <p:spPr>
          <a:xfrm rot="5602768">
            <a:off x="3476384" y="1550040"/>
            <a:ext cx="219577" cy="383616"/>
          </a:xfrm>
          <a:prstGeom prst="rect">
            <a:avLst/>
          </a:prstGeom>
          <a:noFill/>
          <a:ln>
            <a:noFill/>
          </a:ln>
        </p:spPr>
      </p:pic>
      <p:pic>
        <p:nvPicPr>
          <p:cNvPr id="609" name="Google Shape;609;p115"/>
          <p:cNvPicPr preferRelativeResize="0"/>
          <p:nvPr/>
        </p:nvPicPr>
        <p:blipFill rotWithShape="1">
          <a:blip r:embed="rId4">
            <a:alphaModFix/>
          </a:blip>
          <a:srcRect b="36833" l="30950" r="60706" t="45954"/>
          <a:stretch/>
        </p:blipFill>
        <p:spPr>
          <a:xfrm>
            <a:off x="2051720" y="3930912"/>
            <a:ext cx="303457" cy="309089"/>
          </a:xfrm>
          <a:prstGeom prst="rect">
            <a:avLst/>
          </a:prstGeom>
          <a:noFill/>
          <a:ln>
            <a:noFill/>
          </a:ln>
        </p:spPr>
      </p:pic>
      <p:pic>
        <p:nvPicPr>
          <p:cNvPr id="610" name="Google Shape;610;p115"/>
          <p:cNvPicPr preferRelativeResize="0"/>
          <p:nvPr/>
        </p:nvPicPr>
        <p:blipFill rotWithShape="1">
          <a:blip r:embed="rId4">
            <a:alphaModFix/>
          </a:blip>
          <a:srcRect b="36833" l="30950" r="60706" t="45954"/>
          <a:stretch/>
        </p:blipFill>
        <p:spPr>
          <a:xfrm>
            <a:off x="2757678" y="4523360"/>
            <a:ext cx="303457" cy="309089"/>
          </a:xfrm>
          <a:prstGeom prst="rect">
            <a:avLst/>
          </a:prstGeom>
          <a:noFill/>
          <a:ln>
            <a:noFill/>
          </a:ln>
        </p:spPr>
      </p:pic>
      <p:pic>
        <p:nvPicPr>
          <p:cNvPr id="611" name="Google Shape;611;p115"/>
          <p:cNvPicPr preferRelativeResize="0"/>
          <p:nvPr/>
        </p:nvPicPr>
        <p:blipFill rotWithShape="1">
          <a:blip r:embed="rId4">
            <a:alphaModFix/>
          </a:blip>
          <a:srcRect b="36833" l="30950" r="60706" t="45954"/>
          <a:stretch/>
        </p:blipFill>
        <p:spPr>
          <a:xfrm>
            <a:off x="2051720" y="4264334"/>
            <a:ext cx="303457" cy="309089"/>
          </a:xfrm>
          <a:prstGeom prst="rect">
            <a:avLst/>
          </a:prstGeom>
          <a:noFill/>
          <a:ln>
            <a:noFill/>
          </a:ln>
        </p:spPr>
      </p:pic>
      <p:pic>
        <p:nvPicPr>
          <p:cNvPr id="612" name="Google Shape;612;p115"/>
          <p:cNvPicPr preferRelativeResize="0"/>
          <p:nvPr/>
        </p:nvPicPr>
        <p:blipFill rotWithShape="1">
          <a:blip r:embed="rId4">
            <a:alphaModFix/>
          </a:blip>
          <a:srcRect b="36833" l="30950" r="60706" t="45954"/>
          <a:stretch/>
        </p:blipFill>
        <p:spPr>
          <a:xfrm>
            <a:off x="2192754" y="3347429"/>
            <a:ext cx="303457" cy="309089"/>
          </a:xfrm>
          <a:prstGeom prst="rect">
            <a:avLst/>
          </a:prstGeom>
          <a:noFill/>
          <a:ln>
            <a:noFill/>
          </a:ln>
        </p:spPr>
      </p:pic>
      <p:pic>
        <p:nvPicPr>
          <p:cNvPr id="613" name="Google Shape;613;p115"/>
          <p:cNvPicPr preferRelativeResize="0"/>
          <p:nvPr/>
        </p:nvPicPr>
        <p:blipFill rotWithShape="1">
          <a:blip r:embed="rId4">
            <a:alphaModFix/>
          </a:blip>
          <a:srcRect b="36833" l="30950" r="60706" t="45954"/>
          <a:stretch/>
        </p:blipFill>
        <p:spPr>
          <a:xfrm>
            <a:off x="2427072" y="4151024"/>
            <a:ext cx="303457" cy="309089"/>
          </a:xfrm>
          <a:prstGeom prst="rect">
            <a:avLst/>
          </a:prstGeom>
          <a:noFill/>
          <a:ln>
            <a:noFill/>
          </a:ln>
        </p:spPr>
      </p:pic>
      <p:pic>
        <p:nvPicPr>
          <p:cNvPr id="614" name="Google Shape;614;p115"/>
          <p:cNvPicPr preferRelativeResize="0"/>
          <p:nvPr/>
        </p:nvPicPr>
        <p:blipFill rotWithShape="1">
          <a:blip r:embed="rId4">
            <a:alphaModFix/>
          </a:blip>
          <a:srcRect b="36833" l="30950" r="60706" t="45954"/>
          <a:stretch/>
        </p:blipFill>
        <p:spPr>
          <a:xfrm>
            <a:off x="2697007" y="4235160"/>
            <a:ext cx="303457" cy="309089"/>
          </a:xfrm>
          <a:prstGeom prst="rect">
            <a:avLst/>
          </a:prstGeom>
          <a:noFill/>
          <a:ln>
            <a:noFill/>
          </a:ln>
        </p:spPr>
      </p:pic>
      <p:pic>
        <p:nvPicPr>
          <p:cNvPr id="615" name="Google Shape;615;p115"/>
          <p:cNvPicPr preferRelativeResize="0"/>
          <p:nvPr/>
        </p:nvPicPr>
        <p:blipFill rotWithShape="1">
          <a:blip r:embed="rId4">
            <a:alphaModFix/>
          </a:blip>
          <a:srcRect b="36833" l="30950" r="60706" t="45954"/>
          <a:stretch/>
        </p:blipFill>
        <p:spPr>
          <a:xfrm>
            <a:off x="2084215" y="3592046"/>
            <a:ext cx="303457" cy="309089"/>
          </a:xfrm>
          <a:prstGeom prst="rect">
            <a:avLst/>
          </a:prstGeom>
          <a:noFill/>
          <a:ln>
            <a:noFill/>
          </a:ln>
        </p:spPr>
      </p:pic>
      <p:pic>
        <p:nvPicPr>
          <p:cNvPr id="616" name="Google Shape;616;p115"/>
          <p:cNvPicPr preferRelativeResize="0"/>
          <p:nvPr/>
        </p:nvPicPr>
        <p:blipFill rotWithShape="1">
          <a:blip r:embed="rId4">
            <a:alphaModFix/>
          </a:blip>
          <a:srcRect b="36833" l="30950" r="60706" t="45954"/>
          <a:stretch/>
        </p:blipFill>
        <p:spPr>
          <a:xfrm>
            <a:off x="2401869" y="4434096"/>
            <a:ext cx="303457" cy="309089"/>
          </a:xfrm>
          <a:prstGeom prst="rect">
            <a:avLst/>
          </a:prstGeom>
          <a:noFill/>
          <a:ln>
            <a:noFill/>
          </a:ln>
        </p:spPr>
      </p:pic>
      <p:pic>
        <p:nvPicPr>
          <p:cNvPr id="617" name="Google Shape;617;p115"/>
          <p:cNvPicPr preferRelativeResize="0"/>
          <p:nvPr/>
        </p:nvPicPr>
        <p:blipFill rotWithShape="1">
          <a:blip r:embed="rId4">
            <a:alphaModFix/>
          </a:blip>
          <a:srcRect b="36833" l="30950" r="60706" t="45954"/>
          <a:stretch/>
        </p:blipFill>
        <p:spPr>
          <a:xfrm>
            <a:off x="3347268" y="4628191"/>
            <a:ext cx="303457" cy="309089"/>
          </a:xfrm>
          <a:prstGeom prst="rect">
            <a:avLst/>
          </a:prstGeom>
          <a:noFill/>
          <a:ln>
            <a:noFill/>
          </a:ln>
        </p:spPr>
      </p:pic>
      <p:pic>
        <p:nvPicPr>
          <p:cNvPr id="618" name="Google Shape;618;p115"/>
          <p:cNvPicPr preferRelativeResize="0"/>
          <p:nvPr/>
        </p:nvPicPr>
        <p:blipFill rotWithShape="1">
          <a:blip r:embed="rId4">
            <a:alphaModFix/>
          </a:blip>
          <a:srcRect b="36833" l="30950" r="60706" t="45954"/>
          <a:stretch/>
        </p:blipFill>
        <p:spPr>
          <a:xfrm>
            <a:off x="2979657" y="4523360"/>
            <a:ext cx="303457" cy="309089"/>
          </a:xfrm>
          <a:prstGeom prst="rect">
            <a:avLst/>
          </a:prstGeom>
          <a:noFill/>
          <a:ln>
            <a:noFill/>
          </a:ln>
        </p:spPr>
      </p:pic>
      <p:pic>
        <p:nvPicPr>
          <p:cNvPr id="619" name="Google Shape;619;p115"/>
          <p:cNvPicPr preferRelativeResize="0"/>
          <p:nvPr/>
        </p:nvPicPr>
        <p:blipFill rotWithShape="1">
          <a:blip r:embed="rId4">
            <a:alphaModFix/>
          </a:blip>
          <a:srcRect b="36833" l="30950" r="60706" t="45954"/>
          <a:stretch/>
        </p:blipFill>
        <p:spPr>
          <a:xfrm>
            <a:off x="2605948" y="3970463"/>
            <a:ext cx="303457" cy="309089"/>
          </a:xfrm>
          <a:prstGeom prst="rect">
            <a:avLst/>
          </a:prstGeom>
          <a:noFill/>
          <a:ln>
            <a:noFill/>
          </a:ln>
        </p:spPr>
      </p:pic>
      <p:pic>
        <p:nvPicPr>
          <p:cNvPr id="620" name="Google Shape;620;p115"/>
          <p:cNvPicPr preferRelativeResize="0"/>
          <p:nvPr/>
        </p:nvPicPr>
        <p:blipFill rotWithShape="1">
          <a:blip r:embed="rId3">
            <a:alphaModFix/>
          </a:blip>
          <a:srcRect b="36833" l="30950" r="60706" t="45954"/>
          <a:stretch/>
        </p:blipFill>
        <p:spPr>
          <a:xfrm>
            <a:off x="3843945" y="1218010"/>
            <a:ext cx="303457" cy="309089"/>
          </a:xfrm>
          <a:prstGeom prst="rect">
            <a:avLst/>
          </a:prstGeom>
          <a:noFill/>
          <a:ln>
            <a:noFill/>
          </a:ln>
        </p:spPr>
      </p:pic>
      <p:pic>
        <p:nvPicPr>
          <p:cNvPr id="621" name="Google Shape;621;p115"/>
          <p:cNvPicPr preferRelativeResize="0"/>
          <p:nvPr/>
        </p:nvPicPr>
        <p:blipFill rotWithShape="1">
          <a:blip r:embed="rId4">
            <a:alphaModFix/>
          </a:blip>
          <a:srcRect b="36833" l="30950" r="60706" t="45954"/>
          <a:stretch/>
        </p:blipFill>
        <p:spPr>
          <a:xfrm>
            <a:off x="2811500" y="3791717"/>
            <a:ext cx="303457" cy="309089"/>
          </a:xfrm>
          <a:prstGeom prst="rect">
            <a:avLst/>
          </a:prstGeom>
          <a:noFill/>
          <a:ln>
            <a:noFill/>
          </a:ln>
        </p:spPr>
      </p:pic>
      <p:pic>
        <p:nvPicPr>
          <p:cNvPr id="622" name="Google Shape;622;p115"/>
          <p:cNvPicPr preferRelativeResize="0"/>
          <p:nvPr/>
        </p:nvPicPr>
        <p:blipFill rotWithShape="1">
          <a:blip r:embed="rId3">
            <a:alphaModFix/>
          </a:blip>
          <a:srcRect b="36833" l="30950" r="60706" t="45954"/>
          <a:stretch/>
        </p:blipFill>
        <p:spPr>
          <a:xfrm>
            <a:off x="4270900" y="1218010"/>
            <a:ext cx="303457" cy="309089"/>
          </a:xfrm>
          <a:prstGeom prst="rect">
            <a:avLst/>
          </a:prstGeom>
          <a:noFill/>
          <a:ln>
            <a:noFill/>
          </a:ln>
        </p:spPr>
      </p:pic>
      <p:pic>
        <p:nvPicPr>
          <p:cNvPr id="623" name="Google Shape;623;p115"/>
          <p:cNvPicPr preferRelativeResize="0"/>
          <p:nvPr/>
        </p:nvPicPr>
        <p:blipFill rotWithShape="1">
          <a:blip r:embed="rId4">
            <a:alphaModFix/>
          </a:blip>
          <a:srcRect b="36833" l="30950" r="60706" t="45954"/>
          <a:stretch/>
        </p:blipFill>
        <p:spPr>
          <a:xfrm>
            <a:off x="3577155" y="4582929"/>
            <a:ext cx="303457" cy="309089"/>
          </a:xfrm>
          <a:prstGeom prst="rect">
            <a:avLst/>
          </a:prstGeom>
          <a:noFill/>
          <a:ln>
            <a:noFill/>
          </a:ln>
        </p:spPr>
      </p:pic>
      <p:pic>
        <p:nvPicPr>
          <p:cNvPr id="624" name="Google Shape;624;p115"/>
          <p:cNvPicPr preferRelativeResize="0"/>
          <p:nvPr/>
        </p:nvPicPr>
        <p:blipFill rotWithShape="1">
          <a:blip r:embed="rId3">
            <a:alphaModFix/>
          </a:blip>
          <a:srcRect b="36833" l="30950" r="60706" t="45954"/>
          <a:stretch/>
        </p:blipFill>
        <p:spPr>
          <a:xfrm>
            <a:off x="3500239" y="1124744"/>
            <a:ext cx="303457" cy="309089"/>
          </a:xfrm>
          <a:prstGeom prst="rect">
            <a:avLst/>
          </a:prstGeom>
          <a:noFill/>
          <a:ln>
            <a:noFill/>
          </a:ln>
        </p:spPr>
      </p:pic>
      <p:pic>
        <p:nvPicPr>
          <p:cNvPr id="625" name="Google Shape;625;p115"/>
          <p:cNvPicPr preferRelativeResize="0"/>
          <p:nvPr/>
        </p:nvPicPr>
        <p:blipFill rotWithShape="1">
          <a:blip r:embed="rId4">
            <a:alphaModFix/>
          </a:blip>
          <a:srcRect b="36833" l="30950" r="60706" t="45954"/>
          <a:stretch/>
        </p:blipFill>
        <p:spPr>
          <a:xfrm>
            <a:off x="3482424" y="4362915"/>
            <a:ext cx="303457" cy="309089"/>
          </a:xfrm>
          <a:prstGeom prst="rect">
            <a:avLst/>
          </a:prstGeom>
          <a:noFill/>
          <a:ln>
            <a:noFill/>
          </a:ln>
        </p:spPr>
      </p:pic>
      <p:pic>
        <p:nvPicPr>
          <p:cNvPr id="626" name="Google Shape;626;p115"/>
          <p:cNvPicPr preferRelativeResize="0"/>
          <p:nvPr/>
        </p:nvPicPr>
        <p:blipFill rotWithShape="1">
          <a:blip r:embed="rId3">
            <a:alphaModFix/>
          </a:blip>
          <a:srcRect b="36833" l="30950" r="60706" t="45954"/>
          <a:stretch/>
        </p:blipFill>
        <p:spPr>
          <a:xfrm>
            <a:off x="4572161" y="1292374"/>
            <a:ext cx="303457" cy="309089"/>
          </a:xfrm>
          <a:prstGeom prst="rect">
            <a:avLst/>
          </a:prstGeom>
          <a:noFill/>
          <a:ln>
            <a:noFill/>
          </a:ln>
        </p:spPr>
      </p:pic>
      <p:pic>
        <p:nvPicPr>
          <p:cNvPr id="627" name="Google Shape;627;p115"/>
          <p:cNvPicPr preferRelativeResize="0"/>
          <p:nvPr/>
        </p:nvPicPr>
        <p:blipFill rotWithShape="1">
          <a:blip r:embed="rId3">
            <a:alphaModFix/>
          </a:blip>
          <a:srcRect b="36833" l="30950" r="60706" t="45954"/>
          <a:stretch/>
        </p:blipFill>
        <p:spPr>
          <a:xfrm>
            <a:off x="3230831" y="3773906"/>
            <a:ext cx="303457" cy="309089"/>
          </a:xfrm>
          <a:prstGeom prst="rect">
            <a:avLst/>
          </a:prstGeom>
          <a:noFill/>
          <a:ln>
            <a:noFill/>
          </a:ln>
        </p:spPr>
      </p:pic>
      <p:pic>
        <p:nvPicPr>
          <p:cNvPr id="628" name="Google Shape;628;p115"/>
          <p:cNvPicPr preferRelativeResize="0"/>
          <p:nvPr/>
        </p:nvPicPr>
        <p:blipFill rotWithShape="1">
          <a:blip r:embed="rId4">
            <a:alphaModFix/>
          </a:blip>
          <a:srcRect b="36833" l="30950" r="60706" t="45954"/>
          <a:stretch/>
        </p:blipFill>
        <p:spPr>
          <a:xfrm>
            <a:off x="4059252" y="4018856"/>
            <a:ext cx="303457" cy="309089"/>
          </a:xfrm>
          <a:prstGeom prst="rect">
            <a:avLst/>
          </a:prstGeom>
          <a:noFill/>
          <a:ln>
            <a:noFill/>
          </a:ln>
        </p:spPr>
      </p:pic>
      <p:pic>
        <p:nvPicPr>
          <p:cNvPr id="629" name="Google Shape;629;p115"/>
          <p:cNvPicPr preferRelativeResize="0"/>
          <p:nvPr/>
        </p:nvPicPr>
        <p:blipFill rotWithShape="1">
          <a:blip r:embed="rId4">
            <a:alphaModFix/>
          </a:blip>
          <a:srcRect b="36833" l="30950" r="60706" t="45954"/>
          <a:stretch/>
        </p:blipFill>
        <p:spPr>
          <a:xfrm>
            <a:off x="2368316" y="3828547"/>
            <a:ext cx="303457" cy="309089"/>
          </a:xfrm>
          <a:prstGeom prst="rect">
            <a:avLst/>
          </a:prstGeom>
          <a:noFill/>
          <a:ln>
            <a:noFill/>
          </a:ln>
        </p:spPr>
      </p:pic>
      <p:pic>
        <p:nvPicPr>
          <p:cNvPr id="630" name="Google Shape;630;p115"/>
          <p:cNvPicPr preferRelativeResize="0"/>
          <p:nvPr/>
        </p:nvPicPr>
        <p:blipFill rotWithShape="1">
          <a:blip r:embed="rId4">
            <a:alphaModFix/>
          </a:blip>
          <a:srcRect b="36833" l="30950" r="60706" t="45954"/>
          <a:stretch/>
        </p:blipFill>
        <p:spPr>
          <a:xfrm>
            <a:off x="4359476" y="1470859"/>
            <a:ext cx="303457" cy="309089"/>
          </a:xfrm>
          <a:prstGeom prst="rect">
            <a:avLst/>
          </a:prstGeom>
          <a:noFill/>
          <a:ln>
            <a:noFill/>
          </a:ln>
        </p:spPr>
      </p:pic>
      <p:pic>
        <p:nvPicPr>
          <p:cNvPr id="631" name="Google Shape;631;p115"/>
          <p:cNvPicPr preferRelativeResize="0"/>
          <p:nvPr/>
        </p:nvPicPr>
        <p:blipFill rotWithShape="1">
          <a:blip r:embed="rId6">
            <a:alphaModFix/>
          </a:blip>
          <a:srcRect b="25109" l="30533" r="59883" t="52875"/>
          <a:stretch/>
        </p:blipFill>
        <p:spPr>
          <a:xfrm rot="-2247334">
            <a:off x="2575492" y="3746108"/>
            <a:ext cx="272520" cy="309089"/>
          </a:xfrm>
          <a:prstGeom prst="rect">
            <a:avLst/>
          </a:prstGeom>
          <a:noFill/>
          <a:ln>
            <a:noFill/>
          </a:ln>
        </p:spPr>
      </p:pic>
      <p:pic>
        <p:nvPicPr>
          <p:cNvPr id="632" name="Google Shape;632;p115"/>
          <p:cNvPicPr preferRelativeResize="0"/>
          <p:nvPr/>
        </p:nvPicPr>
        <p:blipFill rotWithShape="1">
          <a:blip r:embed="rId4">
            <a:alphaModFix/>
          </a:blip>
          <a:srcRect b="36833" l="30950" r="60706" t="45954"/>
          <a:stretch/>
        </p:blipFill>
        <p:spPr>
          <a:xfrm>
            <a:off x="2405152" y="3622142"/>
            <a:ext cx="303457" cy="309089"/>
          </a:xfrm>
          <a:prstGeom prst="rect">
            <a:avLst/>
          </a:prstGeom>
          <a:noFill/>
          <a:ln>
            <a:noFill/>
          </a:ln>
        </p:spPr>
      </p:pic>
      <p:pic>
        <p:nvPicPr>
          <p:cNvPr id="633" name="Google Shape;633;p115"/>
          <p:cNvPicPr preferRelativeResize="0"/>
          <p:nvPr/>
        </p:nvPicPr>
        <p:blipFill rotWithShape="1">
          <a:blip r:embed="rId4">
            <a:alphaModFix/>
          </a:blip>
          <a:srcRect b="36833" l="30950" r="60706" t="45954"/>
          <a:stretch/>
        </p:blipFill>
        <p:spPr>
          <a:xfrm>
            <a:off x="3732092" y="4321067"/>
            <a:ext cx="303457" cy="309089"/>
          </a:xfrm>
          <a:prstGeom prst="rect">
            <a:avLst/>
          </a:prstGeom>
          <a:noFill/>
          <a:ln>
            <a:noFill/>
          </a:ln>
        </p:spPr>
      </p:pic>
      <p:pic>
        <p:nvPicPr>
          <p:cNvPr id="634" name="Google Shape;634;p115"/>
          <p:cNvPicPr preferRelativeResize="0"/>
          <p:nvPr/>
        </p:nvPicPr>
        <p:blipFill rotWithShape="1">
          <a:blip r:embed="rId6">
            <a:alphaModFix/>
          </a:blip>
          <a:srcRect b="25109" l="30533" r="59883" t="52875"/>
          <a:stretch/>
        </p:blipFill>
        <p:spPr>
          <a:xfrm rot="1643731">
            <a:off x="2454970" y="3397005"/>
            <a:ext cx="272520" cy="309089"/>
          </a:xfrm>
          <a:prstGeom prst="rect">
            <a:avLst/>
          </a:prstGeom>
          <a:noFill/>
          <a:ln>
            <a:noFill/>
          </a:ln>
        </p:spPr>
      </p:pic>
      <p:pic>
        <p:nvPicPr>
          <p:cNvPr id="635" name="Google Shape;635;p115"/>
          <p:cNvPicPr preferRelativeResize="0"/>
          <p:nvPr/>
        </p:nvPicPr>
        <p:blipFill rotWithShape="1">
          <a:blip r:embed="rId6">
            <a:alphaModFix/>
          </a:blip>
          <a:srcRect b="25109" l="30533" r="59883" t="52875"/>
          <a:stretch/>
        </p:blipFill>
        <p:spPr>
          <a:xfrm rot="1250974">
            <a:off x="2647791" y="4389704"/>
            <a:ext cx="272520" cy="309089"/>
          </a:xfrm>
          <a:prstGeom prst="rect">
            <a:avLst/>
          </a:prstGeom>
          <a:noFill/>
          <a:ln>
            <a:noFill/>
          </a:ln>
        </p:spPr>
      </p:pic>
      <p:pic>
        <p:nvPicPr>
          <p:cNvPr id="636" name="Google Shape;636;p115"/>
          <p:cNvPicPr preferRelativeResize="0"/>
          <p:nvPr/>
        </p:nvPicPr>
        <p:blipFill rotWithShape="1">
          <a:blip r:embed="rId6">
            <a:alphaModFix/>
          </a:blip>
          <a:srcRect b="25109" l="30533" r="59883" t="52875"/>
          <a:stretch/>
        </p:blipFill>
        <p:spPr>
          <a:xfrm>
            <a:off x="2208222" y="3766990"/>
            <a:ext cx="272520" cy="309089"/>
          </a:xfrm>
          <a:prstGeom prst="rect">
            <a:avLst/>
          </a:prstGeom>
          <a:noFill/>
          <a:ln>
            <a:noFill/>
          </a:ln>
        </p:spPr>
      </p:pic>
      <p:pic>
        <p:nvPicPr>
          <p:cNvPr id="637" name="Google Shape;637;p115"/>
          <p:cNvPicPr preferRelativeResize="0"/>
          <p:nvPr/>
        </p:nvPicPr>
        <p:blipFill rotWithShape="1">
          <a:blip r:embed="rId6">
            <a:alphaModFix/>
          </a:blip>
          <a:srcRect b="25109" l="30533" r="59883" t="52875"/>
          <a:stretch/>
        </p:blipFill>
        <p:spPr>
          <a:xfrm rot="1250974">
            <a:off x="3209864" y="4455047"/>
            <a:ext cx="272520" cy="309089"/>
          </a:xfrm>
          <a:prstGeom prst="rect">
            <a:avLst/>
          </a:prstGeom>
          <a:noFill/>
          <a:ln>
            <a:noFill/>
          </a:ln>
        </p:spPr>
      </p:pic>
      <p:pic>
        <p:nvPicPr>
          <p:cNvPr id="638" name="Google Shape;638;p115"/>
          <p:cNvPicPr preferRelativeResize="0"/>
          <p:nvPr/>
        </p:nvPicPr>
        <p:blipFill rotWithShape="1">
          <a:blip r:embed="rId6">
            <a:alphaModFix/>
          </a:blip>
          <a:srcRect b="25109" l="30533" r="59883" t="52875"/>
          <a:stretch/>
        </p:blipFill>
        <p:spPr>
          <a:xfrm rot="1643731">
            <a:off x="2308920" y="4240655"/>
            <a:ext cx="272520" cy="309089"/>
          </a:xfrm>
          <a:prstGeom prst="rect">
            <a:avLst/>
          </a:prstGeom>
          <a:noFill/>
          <a:ln>
            <a:noFill/>
          </a:ln>
        </p:spPr>
      </p:pic>
      <p:pic>
        <p:nvPicPr>
          <p:cNvPr id="639" name="Google Shape;639;p115"/>
          <p:cNvPicPr preferRelativeResize="0"/>
          <p:nvPr/>
        </p:nvPicPr>
        <p:blipFill rotWithShape="1">
          <a:blip r:embed="rId6">
            <a:alphaModFix/>
          </a:blip>
          <a:srcRect b="25109" l="30533" r="59883" t="52875"/>
          <a:stretch/>
        </p:blipFill>
        <p:spPr>
          <a:xfrm rot="2559821">
            <a:off x="3669105" y="4196682"/>
            <a:ext cx="272520" cy="309089"/>
          </a:xfrm>
          <a:prstGeom prst="rect">
            <a:avLst/>
          </a:prstGeom>
          <a:noFill/>
          <a:ln>
            <a:noFill/>
          </a:ln>
        </p:spPr>
      </p:pic>
      <p:pic>
        <p:nvPicPr>
          <p:cNvPr id="640" name="Google Shape;640;p115"/>
          <p:cNvPicPr preferRelativeResize="0"/>
          <p:nvPr/>
        </p:nvPicPr>
        <p:blipFill rotWithShape="1">
          <a:blip r:embed="rId6">
            <a:alphaModFix/>
          </a:blip>
          <a:srcRect b="25109" l="30533" r="59883" t="52875"/>
          <a:stretch/>
        </p:blipFill>
        <p:spPr>
          <a:xfrm rot="1643731">
            <a:off x="2297772" y="3544974"/>
            <a:ext cx="272520" cy="309089"/>
          </a:xfrm>
          <a:prstGeom prst="rect">
            <a:avLst/>
          </a:prstGeom>
          <a:noFill/>
          <a:ln>
            <a:noFill/>
          </a:ln>
        </p:spPr>
      </p:pic>
      <p:pic>
        <p:nvPicPr>
          <p:cNvPr id="641" name="Google Shape;641;p115"/>
          <p:cNvPicPr preferRelativeResize="0"/>
          <p:nvPr/>
        </p:nvPicPr>
        <p:blipFill rotWithShape="1">
          <a:blip r:embed="rId5">
            <a:alphaModFix/>
          </a:blip>
          <a:srcRect b="25109" l="30533" r="59883" t="52875"/>
          <a:stretch/>
        </p:blipFill>
        <p:spPr>
          <a:xfrm rot="-1050818">
            <a:off x="4399487" y="1333447"/>
            <a:ext cx="272520" cy="309089"/>
          </a:xfrm>
          <a:prstGeom prst="rect">
            <a:avLst/>
          </a:prstGeom>
          <a:noFill/>
          <a:ln>
            <a:noFill/>
          </a:ln>
        </p:spPr>
      </p:pic>
      <p:pic>
        <p:nvPicPr>
          <p:cNvPr id="642" name="Google Shape;642;p115"/>
          <p:cNvPicPr preferRelativeResize="0"/>
          <p:nvPr/>
        </p:nvPicPr>
        <p:blipFill rotWithShape="1">
          <a:blip r:embed="rId6">
            <a:alphaModFix/>
          </a:blip>
          <a:srcRect b="25109" l="30533" r="59883" t="52875"/>
          <a:stretch/>
        </p:blipFill>
        <p:spPr>
          <a:xfrm rot="3757962">
            <a:off x="2526520" y="3951882"/>
            <a:ext cx="219577" cy="383616"/>
          </a:xfrm>
          <a:prstGeom prst="rect">
            <a:avLst/>
          </a:prstGeom>
          <a:noFill/>
          <a:ln>
            <a:noFill/>
          </a:ln>
        </p:spPr>
      </p:pic>
      <p:pic>
        <p:nvPicPr>
          <p:cNvPr id="643" name="Google Shape;643;p115"/>
          <p:cNvPicPr preferRelativeResize="0"/>
          <p:nvPr/>
        </p:nvPicPr>
        <p:blipFill rotWithShape="1">
          <a:blip r:embed="rId5">
            <a:alphaModFix/>
          </a:blip>
          <a:srcRect b="25109" l="30533" r="59883" t="52875"/>
          <a:stretch/>
        </p:blipFill>
        <p:spPr>
          <a:xfrm rot="3304993">
            <a:off x="4141893" y="1279050"/>
            <a:ext cx="219577" cy="383616"/>
          </a:xfrm>
          <a:prstGeom prst="rect">
            <a:avLst/>
          </a:prstGeom>
          <a:noFill/>
          <a:ln>
            <a:noFill/>
          </a:ln>
        </p:spPr>
      </p:pic>
      <p:sp>
        <p:nvSpPr>
          <p:cNvPr id="644" name="Google Shape;644;p115"/>
          <p:cNvSpPr/>
          <p:nvPr/>
        </p:nvSpPr>
        <p:spPr>
          <a:xfrm>
            <a:off x="259307" y="764275"/>
            <a:ext cx="8611738" cy="36046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pic>
        <p:nvPicPr>
          <p:cNvPr id="649" name="Google Shape;649;p116"/>
          <p:cNvPicPr preferRelativeResize="0"/>
          <p:nvPr/>
        </p:nvPicPr>
        <p:blipFill rotWithShape="1">
          <a:blip r:embed="rId3">
            <a:alphaModFix/>
          </a:blip>
          <a:srcRect b="36833" l="30950" r="60706" t="45954"/>
          <a:stretch/>
        </p:blipFill>
        <p:spPr>
          <a:xfrm>
            <a:off x="3697511" y="3531076"/>
            <a:ext cx="303457" cy="309089"/>
          </a:xfrm>
          <a:prstGeom prst="rect">
            <a:avLst/>
          </a:prstGeom>
          <a:noFill/>
          <a:ln>
            <a:noFill/>
          </a:ln>
        </p:spPr>
      </p:pic>
      <p:pic>
        <p:nvPicPr>
          <p:cNvPr id="650" name="Google Shape;650;p116"/>
          <p:cNvPicPr preferRelativeResize="0"/>
          <p:nvPr/>
        </p:nvPicPr>
        <p:blipFill rotWithShape="1">
          <a:blip r:embed="rId3">
            <a:alphaModFix/>
          </a:blip>
          <a:srcRect b="36833" l="30950" r="60706" t="45954"/>
          <a:stretch/>
        </p:blipFill>
        <p:spPr>
          <a:xfrm>
            <a:off x="3514845" y="3358589"/>
            <a:ext cx="303457" cy="309089"/>
          </a:xfrm>
          <a:prstGeom prst="rect">
            <a:avLst/>
          </a:prstGeom>
          <a:noFill/>
          <a:ln>
            <a:noFill/>
          </a:ln>
        </p:spPr>
      </p:pic>
      <p:pic>
        <p:nvPicPr>
          <p:cNvPr id="651" name="Google Shape;651;p116"/>
          <p:cNvPicPr preferRelativeResize="0"/>
          <p:nvPr/>
        </p:nvPicPr>
        <p:blipFill rotWithShape="1">
          <a:blip r:embed="rId3">
            <a:alphaModFix/>
          </a:blip>
          <a:srcRect b="36833" l="30950" r="60706" t="45954"/>
          <a:stretch/>
        </p:blipFill>
        <p:spPr>
          <a:xfrm>
            <a:off x="3342465" y="3526983"/>
            <a:ext cx="303457" cy="309089"/>
          </a:xfrm>
          <a:prstGeom prst="rect">
            <a:avLst/>
          </a:prstGeom>
          <a:noFill/>
          <a:ln>
            <a:noFill/>
          </a:ln>
        </p:spPr>
      </p:pic>
      <p:pic>
        <p:nvPicPr>
          <p:cNvPr id="652" name="Google Shape;652;p116"/>
          <p:cNvPicPr preferRelativeResize="0"/>
          <p:nvPr/>
        </p:nvPicPr>
        <p:blipFill rotWithShape="1">
          <a:blip r:embed="rId4">
            <a:alphaModFix/>
          </a:blip>
          <a:srcRect b="36833" l="30950" r="60706" t="45954"/>
          <a:stretch/>
        </p:blipFill>
        <p:spPr>
          <a:xfrm>
            <a:off x="4406198" y="3921217"/>
            <a:ext cx="303457" cy="309089"/>
          </a:xfrm>
          <a:prstGeom prst="rect">
            <a:avLst/>
          </a:prstGeom>
          <a:noFill/>
          <a:ln>
            <a:noFill/>
          </a:ln>
        </p:spPr>
      </p:pic>
      <p:pic>
        <p:nvPicPr>
          <p:cNvPr id="653" name="Google Shape;653;p116"/>
          <p:cNvPicPr preferRelativeResize="0"/>
          <p:nvPr/>
        </p:nvPicPr>
        <p:blipFill rotWithShape="1">
          <a:blip r:embed="rId4">
            <a:alphaModFix/>
          </a:blip>
          <a:srcRect b="36833" l="30950" r="60706" t="45954"/>
          <a:stretch/>
        </p:blipFill>
        <p:spPr>
          <a:xfrm>
            <a:off x="4152830" y="3735910"/>
            <a:ext cx="303457" cy="309089"/>
          </a:xfrm>
          <a:prstGeom prst="rect">
            <a:avLst/>
          </a:prstGeom>
          <a:noFill/>
          <a:ln>
            <a:noFill/>
          </a:ln>
        </p:spPr>
      </p:pic>
      <p:pic>
        <p:nvPicPr>
          <p:cNvPr id="654" name="Google Shape;654;p116"/>
          <p:cNvPicPr preferRelativeResize="0"/>
          <p:nvPr/>
        </p:nvPicPr>
        <p:blipFill rotWithShape="1">
          <a:blip r:embed="rId4">
            <a:alphaModFix/>
          </a:blip>
          <a:srcRect b="36833" l="30950" r="60706" t="45954"/>
          <a:stretch/>
        </p:blipFill>
        <p:spPr>
          <a:xfrm>
            <a:off x="3000466" y="3619361"/>
            <a:ext cx="303457" cy="309089"/>
          </a:xfrm>
          <a:prstGeom prst="rect">
            <a:avLst/>
          </a:prstGeom>
          <a:noFill/>
          <a:ln>
            <a:noFill/>
          </a:ln>
        </p:spPr>
      </p:pic>
      <p:pic>
        <p:nvPicPr>
          <p:cNvPr id="655" name="Google Shape;655;p116"/>
          <p:cNvPicPr preferRelativeResize="0"/>
          <p:nvPr/>
        </p:nvPicPr>
        <p:blipFill rotWithShape="1">
          <a:blip r:embed="rId3">
            <a:alphaModFix/>
          </a:blip>
          <a:srcRect b="36833" l="30950" r="60706" t="45954"/>
          <a:stretch/>
        </p:blipFill>
        <p:spPr>
          <a:xfrm>
            <a:off x="2763832" y="3407991"/>
            <a:ext cx="303457" cy="309089"/>
          </a:xfrm>
          <a:prstGeom prst="rect">
            <a:avLst/>
          </a:prstGeom>
          <a:noFill/>
          <a:ln>
            <a:noFill/>
          </a:ln>
        </p:spPr>
      </p:pic>
      <p:pic>
        <p:nvPicPr>
          <p:cNvPr id="656" name="Google Shape;656;p116"/>
          <p:cNvPicPr preferRelativeResize="0"/>
          <p:nvPr/>
        </p:nvPicPr>
        <p:blipFill rotWithShape="1">
          <a:blip r:embed="rId3">
            <a:alphaModFix/>
          </a:blip>
          <a:srcRect b="36833" l="30950" r="60706" t="45954"/>
          <a:stretch/>
        </p:blipFill>
        <p:spPr>
          <a:xfrm>
            <a:off x="2934362" y="3227249"/>
            <a:ext cx="303457" cy="309089"/>
          </a:xfrm>
          <a:prstGeom prst="rect">
            <a:avLst/>
          </a:prstGeom>
          <a:noFill/>
          <a:ln>
            <a:noFill/>
          </a:ln>
        </p:spPr>
      </p:pic>
      <p:pic>
        <p:nvPicPr>
          <p:cNvPr id="657" name="Google Shape;657;p116"/>
          <p:cNvPicPr preferRelativeResize="0"/>
          <p:nvPr/>
        </p:nvPicPr>
        <p:blipFill rotWithShape="1">
          <a:blip r:embed="rId3">
            <a:alphaModFix/>
          </a:blip>
          <a:srcRect b="36833" l="30950" r="60706" t="45954"/>
          <a:stretch/>
        </p:blipFill>
        <p:spPr>
          <a:xfrm>
            <a:off x="3178966" y="3136007"/>
            <a:ext cx="303457" cy="309089"/>
          </a:xfrm>
          <a:prstGeom prst="rect">
            <a:avLst/>
          </a:prstGeom>
          <a:noFill/>
          <a:ln>
            <a:noFill/>
          </a:ln>
        </p:spPr>
      </p:pic>
      <p:pic>
        <p:nvPicPr>
          <p:cNvPr id="658" name="Google Shape;658;p116"/>
          <p:cNvPicPr preferRelativeResize="0"/>
          <p:nvPr/>
        </p:nvPicPr>
        <p:blipFill rotWithShape="1">
          <a:blip r:embed="rId3">
            <a:alphaModFix/>
          </a:blip>
          <a:srcRect b="36833" l="30950" r="60706" t="45954"/>
          <a:stretch/>
        </p:blipFill>
        <p:spPr>
          <a:xfrm>
            <a:off x="2560749" y="3243293"/>
            <a:ext cx="303457" cy="309089"/>
          </a:xfrm>
          <a:prstGeom prst="rect">
            <a:avLst/>
          </a:prstGeom>
          <a:noFill/>
          <a:ln>
            <a:noFill/>
          </a:ln>
        </p:spPr>
      </p:pic>
      <p:pic>
        <p:nvPicPr>
          <p:cNvPr id="659" name="Google Shape;659;p116"/>
          <p:cNvPicPr preferRelativeResize="0"/>
          <p:nvPr/>
        </p:nvPicPr>
        <p:blipFill rotWithShape="1">
          <a:blip r:embed="rId3">
            <a:alphaModFix/>
          </a:blip>
          <a:srcRect b="36833" l="30950" r="60706" t="45954"/>
          <a:stretch/>
        </p:blipFill>
        <p:spPr>
          <a:xfrm>
            <a:off x="3545782" y="3759944"/>
            <a:ext cx="303457" cy="309089"/>
          </a:xfrm>
          <a:prstGeom prst="rect">
            <a:avLst/>
          </a:prstGeom>
          <a:noFill/>
          <a:ln>
            <a:noFill/>
          </a:ln>
        </p:spPr>
      </p:pic>
      <p:pic>
        <p:nvPicPr>
          <p:cNvPr id="660" name="Google Shape;660;p116"/>
          <p:cNvPicPr preferRelativeResize="0"/>
          <p:nvPr/>
        </p:nvPicPr>
        <p:blipFill rotWithShape="1">
          <a:blip r:embed="rId4">
            <a:alphaModFix/>
          </a:blip>
          <a:srcRect b="36833" l="30950" r="60706" t="45954"/>
          <a:stretch/>
        </p:blipFill>
        <p:spPr>
          <a:xfrm>
            <a:off x="3859218" y="3755841"/>
            <a:ext cx="303457" cy="309089"/>
          </a:xfrm>
          <a:prstGeom prst="rect">
            <a:avLst/>
          </a:prstGeom>
          <a:noFill/>
          <a:ln>
            <a:noFill/>
          </a:ln>
        </p:spPr>
      </p:pic>
      <p:pic>
        <p:nvPicPr>
          <p:cNvPr id="661" name="Google Shape;661;p116"/>
          <p:cNvPicPr preferRelativeResize="0"/>
          <p:nvPr/>
        </p:nvPicPr>
        <p:blipFill rotWithShape="1">
          <a:blip r:embed="rId3">
            <a:alphaModFix/>
          </a:blip>
          <a:srcRect b="36833" l="30950" r="60706" t="45954"/>
          <a:stretch/>
        </p:blipFill>
        <p:spPr>
          <a:xfrm>
            <a:off x="4042988" y="3481922"/>
            <a:ext cx="303457" cy="309089"/>
          </a:xfrm>
          <a:prstGeom prst="rect">
            <a:avLst/>
          </a:prstGeom>
          <a:noFill/>
          <a:ln>
            <a:noFill/>
          </a:ln>
        </p:spPr>
      </p:pic>
      <p:pic>
        <p:nvPicPr>
          <p:cNvPr id="662" name="Google Shape;662;p116"/>
          <p:cNvPicPr preferRelativeResize="0"/>
          <p:nvPr/>
        </p:nvPicPr>
        <p:blipFill rotWithShape="1">
          <a:blip r:embed="rId3">
            <a:alphaModFix/>
          </a:blip>
          <a:srcRect b="36833" l="30950" r="60706" t="45954"/>
          <a:stretch/>
        </p:blipFill>
        <p:spPr>
          <a:xfrm>
            <a:off x="4183497" y="2985971"/>
            <a:ext cx="303457" cy="309089"/>
          </a:xfrm>
          <a:prstGeom prst="rect">
            <a:avLst/>
          </a:prstGeom>
          <a:noFill/>
          <a:ln>
            <a:noFill/>
          </a:ln>
        </p:spPr>
      </p:pic>
      <p:pic>
        <p:nvPicPr>
          <p:cNvPr id="663" name="Google Shape;663;p116"/>
          <p:cNvPicPr preferRelativeResize="0"/>
          <p:nvPr/>
        </p:nvPicPr>
        <p:blipFill rotWithShape="1">
          <a:blip r:embed="rId3">
            <a:alphaModFix/>
          </a:blip>
          <a:srcRect b="36833" l="30950" r="60706" t="45954"/>
          <a:stretch/>
        </p:blipFill>
        <p:spPr>
          <a:xfrm>
            <a:off x="3799282" y="3188334"/>
            <a:ext cx="303457" cy="309089"/>
          </a:xfrm>
          <a:prstGeom prst="rect">
            <a:avLst/>
          </a:prstGeom>
          <a:noFill/>
          <a:ln>
            <a:noFill/>
          </a:ln>
        </p:spPr>
      </p:pic>
      <p:pic>
        <p:nvPicPr>
          <p:cNvPr id="664" name="Google Shape;664;p116"/>
          <p:cNvPicPr preferRelativeResize="0"/>
          <p:nvPr/>
        </p:nvPicPr>
        <p:blipFill rotWithShape="1">
          <a:blip r:embed="rId4">
            <a:alphaModFix/>
          </a:blip>
          <a:srcRect b="36833" l="30950" r="60706" t="45954"/>
          <a:stretch/>
        </p:blipFill>
        <p:spPr>
          <a:xfrm>
            <a:off x="3707488" y="4035677"/>
            <a:ext cx="303457" cy="309089"/>
          </a:xfrm>
          <a:prstGeom prst="rect">
            <a:avLst/>
          </a:prstGeom>
          <a:noFill/>
          <a:ln>
            <a:noFill/>
          </a:ln>
        </p:spPr>
      </p:pic>
      <p:pic>
        <p:nvPicPr>
          <p:cNvPr id="665" name="Google Shape;665;p116"/>
          <p:cNvPicPr preferRelativeResize="0"/>
          <p:nvPr/>
        </p:nvPicPr>
        <p:blipFill rotWithShape="1">
          <a:blip r:embed="rId4">
            <a:alphaModFix/>
          </a:blip>
          <a:srcRect b="36833" l="30950" r="60706" t="45954"/>
          <a:stretch/>
        </p:blipFill>
        <p:spPr>
          <a:xfrm>
            <a:off x="3470368" y="4074157"/>
            <a:ext cx="303457" cy="309089"/>
          </a:xfrm>
          <a:prstGeom prst="rect">
            <a:avLst/>
          </a:prstGeom>
          <a:noFill/>
          <a:ln>
            <a:noFill/>
          </a:ln>
        </p:spPr>
      </p:pic>
      <p:pic>
        <p:nvPicPr>
          <p:cNvPr id="666" name="Google Shape;666;p116"/>
          <p:cNvPicPr preferRelativeResize="0"/>
          <p:nvPr/>
        </p:nvPicPr>
        <p:blipFill rotWithShape="1">
          <a:blip r:embed="rId3">
            <a:alphaModFix/>
          </a:blip>
          <a:srcRect b="36833" l="30950" r="60706" t="45954"/>
          <a:stretch/>
        </p:blipFill>
        <p:spPr>
          <a:xfrm>
            <a:off x="3067289" y="2762184"/>
            <a:ext cx="303457" cy="309089"/>
          </a:xfrm>
          <a:prstGeom prst="rect">
            <a:avLst/>
          </a:prstGeom>
          <a:noFill/>
          <a:ln>
            <a:noFill/>
          </a:ln>
        </p:spPr>
      </p:pic>
      <p:pic>
        <p:nvPicPr>
          <p:cNvPr id="667" name="Google Shape;667;p116"/>
          <p:cNvPicPr preferRelativeResize="0"/>
          <p:nvPr/>
        </p:nvPicPr>
        <p:blipFill rotWithShape="1">
          <a:blip r:embed="rId3">
            <a:alphaModFix/>
          </a:blip>
          <a:srcRect b="36833" l="30950" r="60706" t="45954"/>
          <a:stretch/>
        </p:blipFill>
        <p:spPr>
          <a:xfrm>
            <a:off x="2864206" y="3012214"/>
            <a:ext cx="303457" cy="309089"/>
          </a:xfrm>
          <a:prstGeom prst="rect">
            <a:avLst/>
          </a:prstGeom>
          <a:noFill/>
          <a:ln>
            <a:noFill/>
          </a:ln>
        </p:spPr>
      </p:pic>
      <p:pic>
        <p:nvPicPr>
          <p:cNvPr id="668" name="Google Shape;668;p116"/>
          <p:cNvPicPr preferRelativeResize="0"/>
          <p:nvPr/>
        </p:nvPicPr>
        <p:blipFill rotWithShape="1">
          <a:blip r:embed="rId5">
            <a:alphaModFix/>
          </a:blip>
          <a:srcRect b="25109" l="30533" r="59883" t="52875"/>
          <a:stretch/>
        </p:blipFill>
        <p:spPr>
          <a:xfrm>
            <a:off x="3545782" y="3518259"/>
            <a:ext cx="272520" cy="309089"/>
          </a:xfrm>
          <a:prstGeom prst="rect">
            <a:avLst/>
          </a:prstGeom>
          <a:noFill/>
          <a:ln>
            <a:noFill/>
          </a:ln>
        </p:spPr>
      </p:pic>
      <p:pic>
        <p:nvPicPr>
          <p:cNvPr id="669" name="Google Shape;669;p116"/>
          <p:cNvPicPr preferRelativeResize="0"/>
          <p:nvPr/>
        </p:nvPicPr>
        <p:blipFill rotWithShape="1">
          <a:blip r:embed="rId5">
            <a:alphaModFix/>
          </a:blip>
          <a:srcRect b="25109" l="30533" r="59883" t="52875"/>
          <a:stretch/>
        </p:blipFill>
        <p:spPr>
          <a:xfrm>
            <a:off x="3723154" y="3712188"/>
            <a:ext cx="272520" cy="309089"/>
          </a:xfrm>
          <a:prstGeom prst="rect">
            <a:avLst/>
          </a:prstGeom>
          <a:noFill/>
          <a:ln>
            <a:noFill/>
          </a:ln>
        </p:spPr>
      </p:pic>
      <p:pic>
        <p:nvPicPr>
          <p:cNvPr id="670" name="Google Shape;670;p116"/>
          <p:cNvPicPr preferRelativeResize="0"/>
          <p:nvPr/>
        </p:nvPicPr>
        <p:blipFill rotWithShape="1">
          <a:blip r:embed="rId5">
            <a:alphaModFix/>
          </a:blip>
          <a:srcRect b="25109" l="30533" r="59883" t="52875"/>
          <a:stretch/>
        </p:blipFill>
        <p:spPr>
          <a:xfrm rot="1711210">
            <a:off x="4069951" y="3131530"/>
            <a:ext cx="272520" cy="309089"/>
          </a:xfrm>
          <a:prstGeom prst="rect">
            <a:avLst/>
          </a:prstGeom>
          <a:noFill/>
          <a:ln>
            <a:noFill/>
          </a:ln>
        </p:spPr>
      </p:pic>
      <p:pic>
        <p:nvPicPr>
          <p:cNvPr id="671" name="Google Shape;671;p116"/>
          <p:cNvPicPr preferRelativeResize="0"/>
          <p:nvPr/>
        </p:nvPicPr>
        <p:blipFill rotWithShape="1">
          <a:blip r:embed="rId5">
            <a:alphaModFix/>
          </a:blip>
          <a:srcRect b="25109" l="30533" r="59883" t="52875"/>
          <a:stretch/>
        </p:blipFill>
        <p:spPr>
          <a:xfrm>
            <a:off x="4026414" y="3641537"/>
            <a:ext cx="272520" cy="309089"/>
          </a:xfrm>
          <a:prstGeom prst="rect">
            <a:avLst/>
          </a:prstGeom>
          <a:noFill/>
          <a:ln>
            <a:noFill/>
          </a:ln>
        </p:spPr>
      </p:pic>
      <p:pic>
        <p:nvPicPr>
          <p:cNvPr id="672" name="Google Shape;672;p116"/>
          <p:cNvPicPr preferRelativeResize="0"/>
          <p:nvPr/>
        </p:nvPicPr>
        <p:blipFill rotWithShape="1">
          <a:blip r:embed="rId5">
            <a:alphaModFix/>
          </a:blip>
          <a:srcRect b="25109" l="30533" r="59883" t="52875"/>
          <a:stretch/>
        </p:blipFill>
        <p:spPr>
          <a:xfrm>
            <a:off x="3575650" y="3914489"/>
            <a:ext cx="272520" cy="309089"/>
          </a:xfrm>
          <a:prstGeom prst="rect">
            <a:avLst/>
          </a:prstGeom>
          <a:noFill/>
          <a:ln>
            <a:noFill/>
          </a:ln>
        </p:spPr>
      </p:pic>
      <p:pic>
        <p:nvPicPr>
          <p:cNvPr id="673" name="Google Shape;673;p116"/>
          <p:cNvPicPr preferRelativeResize="0"/>
          <p:nvPr/>
        </p:nvPicPr>
        <p:blipFill rotWithShape="1">
          <a:blip r:embed="rId5">
            <a:alphaModFix/>
          </a:blip>
          <a:srcRect b="25109" l="30533" r="59883" t="52875"/>
          <a:stretch/>
        </p:blipFill>
        <p:spPr>
          <a:xfrm>
            <a:off x="3077350" y="3390167"/>
            <a:ext cx="272520" cy="309089"/>
          </a:xfrm>
          <a:prstGeom prst="rect">
            <a:avLst/>
          </a:prstGeom>
          <a:noFill/>
          <a:ln>
            <a:noFill/>
          </a:ln>
        </p:spPr>
      </p:pic>
      <p:pic>
        <p:nvPicPr>
          <p:cNvPr id="674" name="Google Shape;674;p116"/>
          <p:cNvPicPr preferRelativeResize="0"/>
          <p:nvPr/>
        </p:nvPicPr>
        <p:blipFill rotWithShape="1">
          <a:blip r:embed="rId5">
            <a:alphaModFix/>
          </a:blip>
          <a:srcRect b="25109" l="30533" r="59883" t="52875"/>
          <a:stretch/>
        </p:blipFill>
        <p:spPr>
          <a:xfrm>
            <a:off x="3045667" y="2978461"/>
            <a:ext cx="272520" cy="309089"/>
          </a:xfrm>
          <a:prstGeom prst="rect">
            <a:avLst/>
          </a:prstGeom>
          <a:noFill/>
          <a:ln>
            <a:noFill/>
          </a:ln>
        </p:spPr>
      </p:pic>
      <p:pic>
        <p:nvPicPr>
          <p:cNvPr id="675" name="Google Shape;675;p116"/>
          <p:cNvPicPr preferRelativeResize="0"/>
          <p:nvPr/>
        </p:nvPicPr>
        <p:blipFill rotWithShape="1">
          <a:blip r:embed="rId5">
            <a:alphaModFix/>
          </a:blip>
          <a:srcRect b="25109" l="30533" r="59883" t="52875"/>
          <a:stretch/>
        </p:blipFill>
        <p:spPr>
          <a:xfrm>
            <a:off x="2773147" y="3195491"/>
            <a:ext cx="272520" cy="309089"/>
          </a:xfrm>
          <a:prstGeom prst="rect">
            <a:avLst/>
          </a:prstGeom>
          <a:noFill/>
          <a:ln>
            <a:noFill/>
          </a:ln>
        </p:spPr>
      </p:pic>
      <p:pic>
        <p:nvPicPr>
          <p:cNvPr id="676" name="Google Shape;676;p116"/>
          <p:cNvPicPr preferRelativeResize="0"/>
          <p:nvPr/>
        </p:nvPicPr>
        <p:blipFill rotWithShape="1">
          <a:blip r:embed="rId6">
            <a:alphaModFix/>
          </a:blip>
          <a:srcRect b="25109" l="30533" r="59883" t="52875"/>
          <a:stretch/>
        </p:blipFill>
        <p:spPr>
          <a:xfrm>
            <a:off x="4238999" y="3914528"/>
            <a:ext cx="272520" cy="309089"/>
          </a:xfrm>
          <a:prstGeom prst="rect">
            <a:avLst/>
          </a:prstGeom>
          <a:noFill/>
          <a:ln>
            <a:noFill/>
          </a:ln>
        </p:spPr>
      </p:pic>
      <p:pic>
        <p:nvPicPr>
          <p:cNvPr id="677" name="Google Shape;677;p116"/>
          <p:cNvPicPr preferRelativeResize="0"/>
          <p:nvPr/>
        </p:nvPicPr>
        <p:blipFill rotWithShape="1">
          <a:blip r:embed="rId6">
            <a:alphaModFix/>
          </a:blip>
          <a:srcRect b="25109" l="30533" r="59883" t="52875"/>
          <a:stretch/>
        </p:blipFill>
        <p:spPr>
          <a:xfrm>
            <a:off x="4417519" y="4106784"/>
            <a:ext cx="272520" cy="309089"/>
          </a:xfrm>
          <a:prstGeom prst="rect">
            <a:avLst/>
          </a:prstGeom>
          <a:noFill/>
          <a:ln>
            <a:noFill/>
          </a:ln>
        </p:spPr>
      </p:pic>
      <p:pic>
        <p:nvPicPr>
          <p:cNvPr id="678" name="Google Shape;678;p116"/>
          <p:cNvPicPr preferRelativeResize="0"/>
          <p:nvPr/>
        </p:nvPicPr>
        <p:blipFill rotWithShape="1">
          <a:blip r:embed="rId4">
            <a:alphaModFix/>
          </a:blip>
          <a:srcRect b="36833" l="30950" r="60706" t="45954"/>
          <a:stretch/>
        </p:blipFill>
        <p:spPr>
          <a:xfrm>
            <a:off x="3086757" y="3981185"/>
            <a:ext cx="303457" cy="309089"/>
          </a:xfrm>
          <a:prstGeom prst="rect">
            <a:avLst/>
          </a:prstGeom>
          <a:noFill/>
          <a:ln>
            <a:noFill/>
          </a:ln>
        </p:spPr>
      </p:pic>
      <p:pic>
        <p:nvPicPr>
          <p:cNvPr id="679" name="Google Shape;679;p116"/>
          <p:cNvPicPr preferRelativeResize="0"/>
          <p:nvPr/>
        </p:nvPicPr>
        <p:blipFill rotWithShape="1">
          <a:blip r:embed="rId4">
            <a:alphaModFix/>
          </a:blip>
          <a:srcRect b="36833" l="30950" r="60706" t="45954"/>
          <a:stretch/>
        </p:blipFill>
        <p:spPr>
          <a:xfrm>
            <a:off x="3166458" y="4284135"/>
            <a:ext cx="303457" cy="309089"/>
          </a:xfrm>
          <a:prstGeom prst="rect">
            <a:avLst/>
          </a:prstGeom>
          <a:noFill/>
          <a:ln>
            <a:noFill/>
          </a:ln>
        </p:spPr>
      </p:pic>
      <p:pic>
        <p:nvPicPr>
          <p:cNvPr id="680" name="Google Shape;680;p116"/>
          <p:cNvPicPr preferRelativeResize="0"/>
          <p:nvPr/>
        </p:nvPicPr>
        <p:blipFill rotWithShape="1">
          <a:blip r:embed="rId4">
            <a:alphaModFix/>
          </a:blip>
          <a:srcRect b="36833" l="30950" r="60706" t="45954"/>
          <a:stretch/>
        </p:blipFill>
        <p:spPr>
          <a:xfrm>
            <a:off x="4461248" y="3668692"/>
            <a:ext cx="303457" cy="309089"/>
          </a:xfrm>
          <a:prstGeom prst="rect">
            <a:avLst/>
          </a:prstGeom>
          <a:noFill/>
          <a:ln>
            <a:noFill/>
          </a:ln>
        </p:spPr>
      </p:pic>
      <p:pic>
        <p:nvPicPr>
          <p:cNvPr id="681" name="Google Shape;681;p116"/>
          <p:cNvPicPr preferRelativeResize="0"/>
          <p:nvPr/>
        </p:nvPicPr>
        <p:blipFill rotWithShape="1">
          <a:blip r:embed="rId4">
            <a:alphaModFix/>
          </a:blip>
          <a:srcRect b="36833" l="30950" r="60706" t="45954"/>
          <a:stretch/>
        </p:blipFill>
        <p:spPr>
          <a:xfrm>
            <a:off x="4718586" y="4475499"/>
            <a:ext cx="303457" cy="309089"/>
          </a:xfrm>
          <a:prstGeom prst="rect">
            <a:avLst/>
          </a:prstGeom>
          <a:noFill/>
          <a:ln>
            <a:noFill/>
          </a:ln>
        </p:spPr>
      </p:pic>
      <p:pic>
        <p:nvPicPr>
          <p:cNvPr id="682" name="Google Shape;682;p116"/>
          <p:cNvPicPr preferRelativeResize="0"/>
          <p:nvPr/>
        </p:nvPicPr>
        <p:blipFill rotWithShape="1">
          <a:blip r:embed="rId4">
            <a:alphaModFix/>
          </a:blip>
          <a:srcRect b="36833" l="30950" r="60706" t="45954"/>
          <a:stretch/>
        </p:blipFill>
        <p:spPr>
          <a:xfrm>
            <a:off x="3810604" y="4593224"/>
            <a:ext cx="303457" cy="309089"/>
          </a:xfrm>
          <a:prstGeom prst="rect">
            <a:avLst/>
          </a:prstGeom>
          <a:noFill/>
          <a:ln>
            <a:noFill/>
          </a:ln>
        </p:spPr>
      </p:pic>
      <p:pic>
        <p:nvPicPr>
          <p:cNvPr id="683" name="Google Shape;683;p116"/>
          <p:cNvPicPr preferRelativeResize="0"/>
          <p:nvPr/>
        </p:nvPicPr>
        <p:blipFill rotWithShape="1">
          <a:blip r:embed="rId3">
            <a:alphaModFix/>
          </a:blip>
          <a:srcRect b="36833" l="30950" r="60706" t="45954"/>
          <a:stretch/>
        </p:blipFill>
        <p:spPr>
          <a:xfrm>
            <a:off x="4278646" y="3321650"/>
            <a:ext cx="303457" cy="309089"/>
          </a:xfrm>
          <a:prstGeom prst="rect">
            <a:avLst/>
          </a:prstGeom>
          <a:noFill/>
          <a:ln>
            <a:noFill/>
          </a:ln>
        </p:spPr>
      </p:pic>
      <p:pic>
        <p:nvPicPr>
          <p:cNvPr id="684" name="Google Shape;684;p116"/>
          <p:cNvPicPr preferRelativeResize="0"/>
          <p:nvPr/>
        </p:nvPicPr>
        <p:blipFill rotWithShape="1">
          <a:blip r:embed="rId3">
            <a:alphaModFix/>
          </a:blip>
          <a:srcRect b="36833" l="30950" r="60706" t="45954"/>
          <a:stretch/>
        </p:blipFill>
        <p:spPr>
          <a:xfrm>
            <a:off x="4842160" y="3310273"/>
            <a:ext cx="303457" cy="309089"/>
          </a:xfrm>
          <a:prstGeom prst="rect">
            <a:avLst/>
          </a:prstGeom>
          <a:noFill/>
          <a:ln>
            <a:noFill/>
          </a:ln>
        </p:spPr>
      </p:pic>
      <p:pic>
        <p:nvPicPr>
          <p:cNvPr id="685" name="Google Shape;685;p116"/>
          <p:cNvPicPr preferRelativeResize="0"/>
          <p:nvPr/>
        </p:nvPicPr>
        <p:blipFill rotWithShape="1">
          <a:blip r:embed="rId4">
            <a:alphaModFix/>
          </a:blip>
          <a:srcRect b="36833" l="30950" r="60706" t="45954"/>
          <a:stretch/>
        </p:blipFill>
        <p:spPr>
          <a:xfrm>
            <a:off x="4087270" y="4601616"/>
            <a:ext cx="303457" cy="309089"/>
          </a:xfrm>
          <a:prstGeom prst="rect">
            <a:avLst/>
          </a:prstGeom>
          <a:noFill/>
          <a:ln>
            <a:noFill/>
          </a:ln>
        </p:spPr>
      </p:pic>
      <p:pic>
        <p:nvPicPr>
          <p:cNvPr id="686" name="Google Shape;686;p116"/>
          <p:cNvPicPr preferRelativeResize="0"/>
          <p:nvPr/>
        </p:nvPicPr>
        <p:blipFill rotWithShape="1">
          <a:blip r:embed="rId3">
            <a:alphaModFix/>
          </a:blip>
          <a:srcRect b="36833" l="30950" r="60706" t="45954"/>
          <a:stretch/>
        </p:blipFill>
        <p:spPr>
          <a:xfrm>
            <a:off x="6155972" y="3648582"/>
            <a:ext cx="303457" cy="309089"/>
          </a:xfrm>
          <a:prstGeom prst="rect">
            <a:avLst/>
          </a:prstGeom>
          <a:noFill/>
          <a:ln>
            <a:noFill/>
          </a:ln>
        </p:spPr>
      </p:pic>
      <p:pic>
        <p:nvPicPr>
          <p:cNvPr id="687" name="Google Shape;687;p116"/>
          <p:cNvPicPr preferRelativeResize="0"/>
          <p:nvPr/>
        </p:nvPicPr>
        <p:blipFill rotWithShape="1">
          <a:blip r:embed="rId4">
            <a:alphaModFix/>
          </a:blip>
          <a:srcRect b="36833" l="30950" r="60706" t="45954"/>
          <a:stretch/>
        </p:blipFill>
        <p:spPr>
          <a:xfrm>
            <a:off x="4440598" y="4590563"/>
            <a:ext cx="303457" cy="309089"/>
          </a:xfrm>
          <a:prstGeom prst="rect">
            <a:avLst/>
          </a:prstGeom>
          <a:noFill/>
          <a:ln>
            <a:noFill/>
          </a:ln>
        </p:spPr>
      </p:pic>
      <p:pic>
        <p:nvPicPr>
          <p:cNvPr id="688" name="Google Shape;688;p116"/>
          <p:cNvPicPr preferRelativeResize="0"/>
          <p:nvPr/>
        </p:nvPicPr>
        <p:blipFill rotWithShape="1">
          <a:blip r:embed="rId4">
            <a:alphaModFix/>
          </a:blip>
          <a:srcRect b="36833" l="30950" r="60706" t="45954"/>
          <a:stretch/>
        </p:blipFill>
        <p:spPr>
          <a:xfrm>
            <a:off x="3931324" y="4292527"/>
            <a:ext cx="303457" cy="309089"/>
          </a:xfrm>
          <a:prstGeom prst="rect">
            <a:avLst/>
          </a:prstGeom>
          <a:noFill/>
          <a:ln>
            <a:noFill/>
          </a:ln>
        </p:spPr>
      </p:pic>
      <p:pic>
        <p:nvPicPr>
          <p:cNvPr id="689" name="Google Shape;689;p116"/>
          <p:cNvPicPr preferRelativeResize="0"/>
          <p:nvPr/>
        </p:nvPicPr>
        <p:blipFill rotWithShape="1">
          <a:blip r:embed="rId3">
            <a:alphaModFix/>
          </a:blip>
          <a:srcRect b="36833" l="30950" r="60706" t="45954"/>
          <a:stretch/>
        </p:blipFill>
        <p:spPr>
          <a:xfrm>
            <a:off x="4841768" y="3590623"/>
            <a:ext cx="303457" cy="309089"/>
          </a:xfrm>
          <a:prstGeom prst="rect">
            <a:avLst/>
          </a:prstGeom>
          <a:noFill/>
          <a:ln>
            <a:noFill/>
          </a:ln>
        </p:spPr>
      </p:pic>
      <p:pic>
        <p:nvPicPr>
          <p:cNvPr id="690" name="Google Shape;690;p116"/>
          <p:cNvPicPr preferRelativeResize="0"/>
          <p:nvPr/>
        </p:nvPicPr>
        <p:blipFill rotWithShape="1">
          <a:blip r:embed="rId3">
            <a:alphaModFix/>
          </a:blip>
          <a:srcRect b="36833" l="30950" r="60706" t="45954"/>
          <a:stretch/>
        </p:blipFill>
        <p:spPr>
          <a:xfrm>
            <a:off x="5175692" y="3236347"/>
            <a:ext cx="303457" cy="309089"/>
          </a:xfrm>
          <a:prstGeom prst="rect">
            <a:avLst/>
          </a:prstGeom>
          <a:noFill/>
          <a:ln>
            <a:noFill/>
          </a:ln>
        </p:spPr>
      </p:pic>
      <p:pic>
        <p:nvPicPr>
          <p:cNvPr id="691" name="Google Shape;691;p116"/>
          <p:cNvPicPr preferRelativeResize="0"/>
          <p:nvPr/>
        </p:nvPicPr>
        <p:blipFill rotWithShape="1">
          <a:blip r:embed="rId4">
            <a:alphaModFix/>
          </a:blip>
          <a:srcRect b="36833" l="30950" r="60706" t="45954"/>
          <a:stretch/>
        </p:blipFill>
        <p:spPr>
          <a:xfrm>
            <a:off x="4289098" y="4248847"/>
            <a:ext cx="303457" cy="309089"/>
          </a:xfrm>
          <a:prstGeom prst="rect">
            <a:avLst/>
          </a:prstGeom>
          <a:noFill/>
          <a:ln>
            <a:noFill/>
          </a:ln>
        </p:spPr>
      </p:pic>
      <p:pic>
        <p:nvPicPr>
          <p:cNvPr id="692" name="Google Shape;692;p116"/>
          <p:cNvPicPr preferRelativeResize="0"/>
          <p:nvPr/>
        </p:nvPicPr>
        <p:blipFill rotWithShape="1">
          <a:blip r:embed="rId3">
            <a:alphaModFix/>
          </a:blip>
          <a:srcRect b="36833" l="30950" r="60706" t="45954"/>
          <a:stretch/>
        </p:blipFill>
        <p:spPr>
          <a:xfrm>
            <a:off x="5573789" y="3370062"/>
            <a:ext cx="303457" cy="309089"/>
          </a:xfrm>
          <a:prstGeom prst="rect">
            <a:avLst/>
          </a:prstGeom>
          <a:noFill/>
          <a:ln>
            <a:noFill/>
          </a:ln>
        </p:spPr>
      </p:pic>
      <p:pic>
        <p:nvPicPr>
          <p:cNvPr id="693" name="Google Shape;693;p116"/>
          <p:cNvPicPr preferRelativeResize="0"/>
          <p:nvPr/>
        </p:nvPicPr>
        <p:blipFill rotWithShape="1">
          <a:blip r:embed="rId4">
            <a:alphaModFix/>
          </a:blip>
          <a:srcRect b="36833" l="30950" r="60706" t="45954"/>
          <a:stretch/>
        </p:blipFill>
        <p:spPr>
          <a:xfrm>
            <a:off x="4832114" y="3796489"/>
            <a:ext cx="303457" cy="309089"/>
          </a:xfrm>
          <a:prstGeom prst="rect">
            <a:avLst/>
          </a:prstGeom>
          <a:noFill/>
          <a:ln>
            <a:noFill/>
          </a:ln>
        </p:spPr>
      </p:pic>
      <p:pic>
        <p:nvPicPr>
          <p:cNvPr id="694" name="Google Shape;694;p116"/>
          <p:cNvPicPr preferRelativeResize="0"/>
          <p:nvPr/>
        </p:nvPicPr>
        <p:blipFill rotWithShape="1">
          <a:blip r:embed="rId4">
            <a:alphaModFix/>
          </a:blip>
          <a:srcRect b="36833" l="30950" r="60706" t="45954"/>
          <a:stretch/>
        </p:blipFill>
        <p:spPr>
          <a:xfrm>
            <a:off x="4538310" y="4228701"/>
            <a:ext cx="303457" cy="309089"/>
          </a:xfrm>
          <a:prstGeom prst="rect">
            <a:avLst/>
          </a:prstGeom>
          <a:noFill/>
          <a:ln>
            <a:noFill/>
          </a:ln>
        </p:spPr>
      </p:pic>
      <p:pic>
        <p:nvPicPr>
          <p:cNvPr id="695" name="Google Shape;695;p116"/>
          <p:cNvPicPr preferRelativeResize="0"/>
          <p:nvPr/>
        </p:nvPicPr>
        <p:blipFill rotWithShape="1">
          <a:blip r:embed="rId3">
            <a:alphaModFix/>
          </a:blip>
          <a:srcRect b="36833" l="30950" r="60706" t="45954"/>
          <a:stretch/>
        </p:blipFill>
        <p:spPr>
          <a:xfrm>
            <a:off x="4570619" y="3308159"/>
            <a:ext cx="303457" cy="309089"/>
          </a:xfrm>
          <a:prstGeom prst="rect">
            <a:avLst/>
          </a:prstGeom>
          <a:noFill/>
          <a:ln>
            <a:noFill/>
          </a:ln>
        </p:spPr>
      </p:pic>
      <p:pic>
        <p:nvPicPr>
          <p:cNvPr id="696" name="Google Shape;696;p116"/>
          <p:cNvPicPr preferRelativeResize="0"/>
          <p:nvPr/>
        </p:nvPicPr>
        <p:blipFill rotWithShape="1">
          <a:blip r:embed="rId6">
            <a:alphaModFix/>
          </a:blip>
          <a:srcRect b="25109" l="30533" r="59883" t="52875"/>
          <a:stretch/>
        </p:blipFill>
        <p:spPr>
          <a:xfrm>
            <a:off x="4286369" y="4438680"/>
            <a:ext cx="272520" cy="309089"/>
          </a:xfrm>
          <a:prstGeom prst="rect">
            <a:avLst/>
          </a:prstGeom>
          <a:noFill/>
          <a:ln>
            <a:noFill/>
          </a:ln>
        </p:spPr>
      </p:pic>
      <p:pic>
        <p:nvPicPr>
          <p:cNvPr id="697" name="Google Shape;697;p116"/>
          <p:cNvPicPr preferRelativeResize="0"/>
          <p:nvPr/>
        </p:nvPicPr>
        <p:blipFill rotWithShape="1">
          <a:blip r:embed="rId6">
            <a:alphaModFix/>
          </a:blip>
          <a:srcRect b="25109" l="30533" r="59883" t="52875"/>
          <a:stretch/>
        </p:blipFill>
        <p:spPr>
          <a:xfrm>
            <a:off x="4569248" y="4398744"/>
            <a:ext cx="272520" cy="309089"/>
          </a:xfrm>
          <a:prstGeom prst="rect">
            <a:avLst/>
          </a:prstGeom>
          <a:noFill/>
          <a:ln>
            <a:noFill/>
          </a:ln>
        </p:spPr>
      </p:pic>
      <p:pic>
        <p:nvPicPr>
          <p:cNvPr id="698" name="Google Shape;698;p116"/>
          <p:cNvPicPr preferRelativeResize="0"/>
          <p:nvPr/>
        </p:nvPicPr>
        <p:blipFill rotWithShape="1">
          <a:blip r:embed="rId6">
            <a:alphaModFix/>
          </a:blip>
          <a:srcRect b="25109" l="30533" r="59883" t="52875"/>
          <a:stretch/>
        </p:blipFill>
        <p:spPr>
          <a:xfrm>
            <a:off x="3966479" y="4467157"/>
            <a:ext cx="272520" cy="309089"/>
          </a:xfrm>
          <a:prstGeom prst="rect">
            <a:avLst/>
          </a:prstGeom>
          <a:noFill/>
          <a:ln>
            <a:noFill/>
          </a:ln>
        </p:spPr>
      </p:pic>
      <p:pic>
        <p:nvPicPr>
          <p:cNvPr id="699" name="Google Shape;699;p116"/>
          <p:cNvPicPr preferRelativeResize="0"/>
          <p:nvPr/>
        </p:nvPicPr>
        <p:blipFill rotWithShape="1">
          <a:blip r:embed="rId6">
            <a:alphaModFix/>
          </a:blip>
          <a:srcRect b="25109" l="30533" r="59883" t="52875"/>
          <a:stretch/>
        </p:blipFill>
        <p:spPr>
          <a:xfrm>
            <a:off x="4129529" y="4254014"/>
            <a:ext cx="272520" cy="309089"/>
          </a:xfrm>
          <a:prstGeom prst="rect">
            <a:avLst/>
          </a:prstGeom>
          <a:noFill/>
          <a:ln>
            <a:noFill/>
          </a:ln>
        </p:spPr>
      </p:pic>
      <p:pic>
        <p:nvPicPr>
          <p:cNvPr id="700" name="Google Shape;700;p116"/>
          <p:cNvPicPr preferRelativeResize="0"/>
          <p:nvPr/>
        </p:nvPicPr>
        <p:blipFill rotWithShape="1">
          <a:blip r:embed="rId6">
            <a:alphaModFix/>
          </a:blip>
          <a:srcRect b="25109" l="30533" r="59883" t="52875"/>
          <a:stretch/>
        </p:blipFill>
        <p:spPr>
          <a:xfrm rot="-1431457">
            <a:off x="3246300" y="4106782"/>
            <a:ext cx="272520" cy="309089"/>
          </a:xfrm>
          <a:prstGeom prst="rect">
            <a:avLst/>
          </a:prstGeom>
          <a:noFill/>
          <a:ln>
            <a:noFill/>
          </a:ln>
        </p:spPr>
      </p:pic>
      <p:pic>
        <p:nvPicPr>
          <p:cNvPr id="701" name="Google Shape;701;p116"/>
          <p:cNvPicPr preferRelativeResize="0"/>
          <p:nvPr/>
        </p:nvPicPr>
        <p:blipFill rotWithShape="1">
          <a:blip r:embed="rId5">
            <a:alphaModFix/>
          </a:blip>
          <a:srcRect b="25109" l="30533" r="59883" t="52875"/>
          <a:stretch/>
        </p:blipFill>
        <p:spPr>
          <a:xfrm rot="3595353">
            <a:off x="4397492" y="3134461"/>
            <a:ext cx="219577" cy="383616"/>
          </a:xfrm>
          <a:prstGeom prst="rect">
            <a:avLst/>
          </a:prstGeom>
          <a:noFill/>
          <a:ln>
            <a:noFill/>
          </a:ln>
        </p:spPr>
      </p:pic>
      <p:pic>
        <p:nvPicPr>
          <p:cNvPr id="702" name="Google Shape;702;p116"/>
          <p:cNvPicPr preferRelativeResize="0"/>
          <p:nvPr/>
        </p:nvPicPr>
        <p:blipFill rotWithShape="1">
          <a:blip r:embed="rId5">
            <a:alphaModFix/>
          </a:blip>
          <a:srcRect b="25109" l="30533" r="59883" t="52875"/>
          <a:stretch/>
        </p:blipFill>
        <p:spPr>
          <a:xfrm>
            <a:off x="4561617" y="3460134"/>
            <a:ext cx="272520" cy="309089"/>
          </a:xfrm>
          <a:prstGeom prst="rect">
            <a:avLst/>
          </a:prstGeom>
          <a:noFill/>
          <a:ln>
            <a:noFill/>
          </a:ln>
        </p:spPr>
      </p:pic>
      <p:pic>
        <p:nvPicPr>
          <p:cNvPr id="703" name="Google Shape;703;p116"/>
          <p:cNvPicPr preferRelativeResize="0"/>
          <p:nvPr/>
        </p:nvPicPr>
        <p:blipFill rotWithShape="1">
          <a:blip r:embed="rId5">
            <a:alphaModFix/>
          </a:blip>
          <a:srcRect b="25109" l="30533" r="59883" t="52875"/>
          <a:stretch/>
        </p:blipFill>
        <p:spPr>
          <a:xfrm>
            <a:off x="5616030" y="3070864"/>
            <a:ext cx="272520" cy="309089"/>
          </a:xfrm>
          <a:prstGeom prst="rect">
            <a:avLst/>
          </a:prstGeom>
          <a:noFill/>
          <a:ln>
            <a:noFill/>
          </a:ln>
        </p:spPr>
      </p:pic>
      <p:pic>
        <p:nvPicPr>
          <p:cNvPr id="704" name="Google Shape;704;p116"/>
          <p:cNvPicPr preferRelativeResize="0"/>
          <p:nvPr/>
        </p:nvPicPr>
        <p:blipFill rotWithShape="1">
          <a:blip r:embed="rId3">
            <a:alphaModFix/>
          </a:blip>
          <a:srcRect b="36833" l="30950" r="60706" t="45954"/>
          <a:stretch/>
        </p:blipFill>
        <p:spPr>
          <a:xfrm>
            <a:off x="6036982" y="2936661"/>
            <a:ext cx="303457" cy="309089"/>
          </a:xfrm>
          <a:prstGeom prst="rect">
            <a:avLst/>
          </a:prstGeom>
          <a:noFill/>
          <a:ln>
            <a:noFill/>
          </a:ln>
        </p:spPr>
      </p:pic>
      <p:pic>
        <p:nvPicPr>
          <p:cNvPr id="705" name="Google Shape;705;p116"/>
          <p:cNvPicPr preferRelativeResize="0"/>
          <p:nvPr/>
        </p:nvPicPr>
        <p:blipFill rotWithShape="1">
          <a:blip r:embed="rId6">
            <a:alphaModFix/>
          </a:blip>
          <a:srcRect b="25109" l="30533" r="59883" t="52875"/>
          <a:stretch/>
        </p:blipFill>
        <p:spPr>
          <a:xfrm>
            <a:off x="6308329" y="4478208"/>
            <a:ext cx="272520" cy="309089"/>
          </a:xfrm>
          <a:prstGeom prst="rect">
            <a:avLst/>
          </a:prstGeom>
          <a:noFill/>
          <a:ln>
            <a:noFill/>
          </a:ln>
        </p:spPr>
      </p:pic>
      <p:pic>
        <p:nvPicPr>
          <p:cNvPr id="706" name="Google Shape;706;p116"/>
          <p:cNvPicPr preferRelativeResize="0"/>
          <p:nvPr/>
        </p:nvPicPr>
        <p:blipFill rotWithShape="1">
          <a:blip r:embed="rId5">
            <a:alphaModFix/>
          </a:blip>
          <a:srcRect b="25109" l="30533" r="59883" t="52875"/>
          <a:stretch/>
        </p:blipFill>
        <p:spPr>
          <a:xfrm rot="3857615">
            <a:off x="5916979" y="2990045"/>
            <a:ext cx="219577" cy="383616"/>
          </a:xfrm>
          <a:prstGeom prst="rect">
            <a:avLst/>
          </a:prstGeom>
          <a:noFill/>
          <a:ln>
            <a:noFill/>
          </a:ln>
        </p:spPr>
      </p:pic>
      <p:pic>
        <p:nvPicPr>
          <p:cNvPr id="707" name="Google Shape;707;p116"/>
          <p:cNvPicPr preferRelativeResize="0"/>
          <p:nvPr/>
        </p:nvPicPr>
        <p:blipFill rotWithShape="1">
          <a:blip r:embed="rId5">
            <a:alphaModFix/>
          </a:blip>
          <a:srcRect b="25109" l="30533" r="59883" t="52875"/>
          <a:stretch/>
        </p:blipFill>
        <p:spPr>
          <a:xfrm rot="1679104">
            <a:off x="4695854" y="3712598"/>
            <a:ext cx="272520" cy="309089"/>
          </a:xfrm>
          <a:prstGeom prst="rect">
            <a:avLst/>
          </a:prstGeom>
          <a:noFill/>
          <a:ln>
            <a:noFill/>
          </a:ln>
        </p:spPr>
      </p:pic>
      <p:pic>
        <p:nvPicPr>
          <p:cNvPr id="708" name="Google Shape;708;p116"/>
          <p:cNvPicPr preferRelativeResize="0"/>
          <p:nvPr/>
        </p:nvPicPr>
        <p:blipFill rotWithShape="1">
          <a:blip r:embed="rId5">
            <a:alphaModFix/>
          </a:blip>
          <a:srcRect b="25109" l="30533" r="59883" t="52875"/>
          <a:stretch/>
        </p:blipFill>
        <p:spPr>
          <a:xfrm>
            <a:off x="5403700" y="3250224"/>
            <a:ext cx="272520" cy="309089"/>
          </a:xfrm>
          <a:prstGeom prst="rect">
            <a:avLst/>
          </a:prstGeom>
          <a:noFill/>
          <a:ln>
            <a:noFill/>
          </a:ln>
        </p:spPr>
      </p:pic>
      <p:pic>
        <p:nvPicPr>
          <p:cNvPr id="709" name="Google Shape;709;p116"/>
          <p:cNvPicPr preferRelativeResize="0"/>
          <p:nvPr/>
        </p:nvPicPr>
        <p:blipFill rotWithShape="1">
          <a:blip r:embed="rId4">
            <a:alphaModFix/>
          </a:blip>
          <a:srcRect b="36833" l="30950" r="60706" t="45954"/>
          <a:stretch/>
        </p:blipFill>
        <p:spPr>
          <a:xfrm>
            <a:off x="5885253" y="4137918"/>
            <a:ext cx="303457" cy="309089"/>
          </a:xfrm>
          <a:prstGeom prst="rect">
            <a:avLst/>
          </a:prstGeom>
          <a:noFill/>
          <a:ln>
            <a:noFill/>
          </a:ln>
        </p:spPr>
      </p:pic>
      <p:pic>
        <p:nvPicPr>
          <p:cNvPr id="710" name="Google Shape;710;p116"/>
          <p:cNvPicPr preferRelativeResize="0"/>
          <p:nvPr/>
        </p:nvPicPr>
        <p:blipFill rotWithShape="1">
          <a:blip r:embed="rId6">
            <a:alphaModFix/>
          </a:blip>
          <a:srcRect b="25109" l="30533" r="59883" t="52875"/>
          <a:stretch/>
        </p:blipFill>
        <p:spPr>
          <a:xfrm>
            <a:off x="5603596" y="4337721"/>
            <a:ext cx="272520" cy="309089"/>
          </a:xfrm>
          <a:prstGeom prst="rect">
            <a:avLst/>
          </a:prstGeom>
          <a:noFill/>
          <a:ln>
            <a:noFill/>
          </a:ln>
        </p:spPr>
      </p:pic>
      <p:pic>
        <p:nvPicPr>
          <p:cNvPr id="711" name="Google Shape;711;p116"/>
          <p:cNvPicPr preferRelativeResize="0"/>
          <p:nvPr/>
        </p:nvPicPr>
        <p:blipFill rotWithShape="1">
          <a:blip r:embed="rId6">
            <a:alphaModFix/>
          </a:blip>
          <a:srcRect b="25109" l="30533" r="59883" t="52875"/>
          <a:stretch/>
        </p:blipFill>
        <p:spPr>
          <a:xfrm rot="-1444992">
            <a:off x="4777967" y="4299641"/>
            <a:ext cx="272520" cy="309089"/>
          </a:xfrm>
          <a:prstGeom prst="rect">
            <a:avLst/>
          </a:prstGeom>
          <a:noFill/>
          <a:ln>
            <a:noFill/>
          </a:ln>
        </p:spPr>
      </p:pic>
      <p:pic>
        <p:nvPicPr>
          <p:cNvPr id="712" name="Google Shape;712;p116"/>
          <p:cNvPicPr preferRelativeResize="0"/>
          <p:nvPr/>
        </p:nvPicPr>
        <p:blipFill rotWithShape="1">
          <a:blip r:embed="rId5">
            <a:alphaModFix/>
          </a:blip>
          <a:srcRect b="25109" l="30533" r="59883" t="52875"/>
          <a:stretch/>
        </p:blipFill>
        <p:spPr>
          <a:xfrm rot="1882430">
            <a:off x="2507008" y="3088837"/>
            <a:ext cx="272520" cy="309089"/>
          </a:xfrm>
          <a:prstGeom prst="rect">
            <a:avLst/>
          </a:prstGeom>
          <a:noFill/>
          <a:ln>
            <a:noFill/>
          </a:ln>
        </p:spPr>
      </p:pic>
      <p:pic>
        <p:nvPicPr>
          <p:cNvPr id="713" name="Google Shape;713;p116"/>
          <p:cNvPicPr preferRelativeResize="0"/>
          <p:nvPr/>
        </p:nvPicPr>
        <p:blipFill rotWithShape="1">
          <a:blip r:embed="rId5">
            <a:alphaModFix/>
          </a:blip>
          <a:srcRect b="25109" l="30533" r="59883" t="52875"/>
          <a:stretch/>
        </p:blipFill>
        <p:spPr>
          <a:xfrm>
            <a:off x="6556666" y="3715196"/>
            <a:ext cx="272520" cy="309089"/>
          </a:xfrm>
          <a:prstGeom prst="rect">
            <a:avLst/>
          </a:prstGeom>
          <a:noFill/>
          <a:ln>
            <a:noFill/>
          </a:ln>
        </p:spPr>
      </p:pic>
      <p:pic>
        <p:nvPicPr>
          <p:cNvPr id="714" name="Google Shape;714;p116"/>
          <p:cNvPicPr preferRelativeResize="0"/>
          <p:nvPr/>
        </p:nvPicPr>
        <p:blipFill rotWithShape="1">
          <a:blip r:embed="rId4">
            <a:alphaModFix/>
          </a:blip>
          <a:srcRect b="36833" l="30950" r="60706" t="45954"/>
          <a:stretch/>
        </p:blipFill>
        <p:spPr>
          <a:xfrm>
            <a:off x="5585092" y="4145097"/>
            <a:ext cx="303457" cy="309089"/>
          </a:xfrm>
          <a:prstGeom prst="rect">
            <a:avLst/>
          </a:prstGeom>
          <a:noFill/>
          <a:ln>
            <a:noFill/>
          </a:ln>
        </p:spPr>
      </p:pic>
      <p:pic>
        <p:nvPicPr>
          <p:cNvPr id="715" name="Google Shape;715;p116"/>
          <p:cNvPicPr preferRelativeResize="0"/>
          <p:nvPr/>
        </p:nvPicPr>
        <p:blipFill rotWithShape="1">
          <a:blip r:embed="rId5">
            <a:alphaModFix/>
          </a:blip>
          <a:srcRect b="25109" l="30533" r="59883" t="52875"/>
          <a:stretch/>
        </p:blipFill>
        <p:spPr>
          <a:xfrm rot="1711210">
            <a:off x="5097091" y="3790962"/>
            <a:ext cx="272520" cy="309089"/>
          </a:xfrm>
          <a:prstGeom prst="rect">
            <a:avLst/>
          </a:prstGeom>
          <a:noFill/>
          <a:ln>
            <a:noFill/>
          </a:ln>
        </p:spPr>
      </p:pic>
      <p:pic>
        <p:nvPicPr>
          <p:cNvPr id="716" name="Google Shape;716;p116"/>
          <p:cNvPicPr preferRelativeResize="0"/>
          <p:nvPr/>
        </p:nvPicPr>
        <p:blipFill rotWithShape="1">
          <a:blip r:embed="rId5">
            <a:alphaModFix/>
          </a:blip>
          <a:srcRect b="25109" l="30533" r="59883" t="52875"/>
          <a:stretch/>
        </p:blipFill>
        <p:spPr>
          <a:xfrm>
            <a:off x="6444589" y="3095679"/>
            <a:ext cx="272520" cy="309089"/>
          </a:xfrm>
          <a:prstGeom prst="rect">
            <a:avLst/>
          </a:prstGeom>
          <a:noFill/>
          <a:ln>
            <a:noFill/>
          </a:ln>
        </p:spPr>
      </p:pic>
      <p:pic>
        <p:nvPicPr>
          <p:cNvPr id="717" name="Google Shape;717;p116"/>
          <p:cNvPicPr preferRelativeResize="0"/>
          <p:nvPr/>
        </p:nvPicPr>
        <p:blipFill rotWithShape="1">
          <a:blip r:embed="rId6">
            <a:alphaModFix/>
          </a:blip>
          <a:srcRect b="25109" l="30533" r="59883" t="52875"/>
          <a:stretch/>
        </p:blipFill>
        <p:spPr>
          <a:xfrm rot="-3562206">
            <a:off x="5589740" y="4535942"/>
            <a:ext cx="219577" cy="383616"/>
          </a:xfrm>
          <a:prstGeom prst="rect">
            <a:avLst/>
          </a:prstGeom>
          <a:noFill/>
          <a:ln>
            <a:noFill/>
          </a:ln>
        </p:spPr>
      </p:pic>
      <p:pic>
        <p:nvPicPr>
          <p:cNvPr id="718" name="Google Shape;718;p116"/>
          <p:cNvPicPr preferRelativeResize="0"/>
          <p:nvPr/>
        </p:nvPicPr>
        <p:blipFill rotWithShape="1">
          <a:blip r:embed="rId3">
            <a:alphaModFix/>
          </a:blip>
          <a:srcRect b="36833" l="30950" r="60706" t="45954"/>
          <a:stretch/>
        </p:blipFill>
        <p:spPr>
          <a:xfrm>
            <a:off x="5600561" y="2916319"/>
            <a:ext cx="303457" cy="309089"/>
          </a:xfrm>
          <a:prstGeom prst="rect">
            <a:avLst/>
          </a:prstGeom>
          <a:noFill/>
          <a:ln>
            <a:noFill/>
          </a:ln>
        </p:spPr>
      </p:pic>
      <p:pic>
        <p:nvPicPr>
          <p:cNvPr id="719" name="Google Shape;719;p116"/>
          <p:cNvPicPr preferRelativeResize="0"/>
          <p:nvPr/>
        </p:nvPicPr>
        <p:blipFill rotWithShape="1">
          <a:blip r:embed="rId5">
            <a:alphaModFix/>
          </a:blip>
          <a:srcRect b="25109" l="30533" r="59883" t="52875"/>
          <a:stretch/>
        </p:blipFill>
        <p:spPr>
          <a:xfrm rot="1059167">
            <a:off x="2547961" y="2732253"/>
            <a:ext cx="272520" cy="309089"/>
          </a:xfrm>
          <a:prstGeom prst="rect">
            <a:avLst/>
          </a:prstGeom>
          <a:noFill/>
          <a:ln>
            <a:noFill/>
          </a:ln>
        </p:spPr>
      </p:pic>
      <p:pic>
        <p:nvPicPr>
          <p:cNvPr id="720" name="Google Shape;720;p116"/>
          <p:cNvPicPr preferRelativeResize="0"/>
          <p:nvPr/>
        </p:nvPicPr>
        <p:blipFill rotWithShape="1">
          <a:blip r:embed="rId5">
            <a:alphaModFix/>
          </a:blip>
          <a:srcRect b="25109" l="30533" r="59883" t="52875"/>
          <a:stretch/>
        </p:blipFill>
        <p:spPr>
          <a:xfrm rot="1711210">
            <a:off x="5132502" y="3425977"/>
            <a:ext cx="272520" cy="309089"/>
          </a:xfrm>
          <a:prstGeom prst="rect">
            <a:avLst/>
          </a:prstGeom>
          <a:noFill/>
          <a:ln>
            <a:noFill/>
          </a:ln>
        </p:spPr>
      </p:pic>
      <p:pic>
        <p:nvPicPr>
          <p:cNvPr id="721" name="Google Shape;721;p116"/>
          <p:cNvPicPr preferRelativeResize="0"/>
          <p:nvPr/>
        </p:nvPicPr>
        <p:blipFill rotWithShape="1">
          <a:blip r:embed="rId5">
            <a:alphaModFix/>
          </a:blip>
          <a:srcRect b="25109" l="30533" r="59883" t="52875"/>
          <a:stretch/>
        </p:blipFill>
        <p:spPr>
          <a:xfrm rot="1250974">
            <a:off x="6002095" y="3214963"/>
            <a:ext cx="272520" cy="309089"/>
          </a:xfrm>
          <a:prstGeom prst="rect">
            <a:avLst/>
          </a:prstGeom>
          <a:noFill/>
          <a:ln>
            <a:noFill/>
          </a:ln>
        </p:spPr>
      </p:pic>
      <p:pic>
        <p:nvPicPr>
          <p:cNvPr id="722" name="Google Shape;722;p116"/>
          <p:cNvPicPr preferRelativeResize="0"/>
          <p:nvPr/>
        </p:nvPicPr>
        <p:blipFill rotWithShape="1">
          <a:blip r:embed="rId6">
            <a:alphaModFix/>
          </a:blip>
          <a:srcRect b="25109" l="30533" r="59883" t="52875"/>
          <a:stretch/>
        </p:blipFill>
        <p:spPr>
          <a:xfrm>
            <a:off x="5767758" y="3991470"/>
            <a:ext cx="272520" cy="309089"/>
          </a:xfrm>
          <a:prstGeom prst="rect">
            <a:avLst/>
          </a:prstGeom>
          <a:noFill/>
          <a:ln>
            <a:noFill/>
          </a:ln>
        </p:spPr>
      </p:pic>
      <p:pic>
        <p:nvPicPr>
          <p:cNvPr id="723" name="Google Shape;723;p116"/>
          <p:cNvPicPr preferRelativeResize="0"/>
          <p:nvPr/>
        </p:nvPicPr>
        <p:blipFill rotWithShape="1">
          <a:blip r:embed="rId3">
            <a:alphaModFix/>
          </a:blip>
          <a:srcRect b="36833" l="30950" r="60706" t="45954"/>
          <a:stretch/>
        </p:blipFill>
        <p:spPr>
          <a:xfrm>
            <a:off x="5419854" y="3076038"/>
            <a:ext cx="303457" cy="309089"/>
          </a:xfrm>
          <a:prstGeom prst="rect">
            <a:avLst/>
          </a:prstGeom>
          <a:noFill/>
          <a:ln>
            <a:noFill/>
          </a:ln>
        </p:spPr>
      </p:pic>
      <p:pic>
        <p:nvPicPr>
          <p:cNvPr id="724" name="Google Shape;724;p116"/>
          <p:cNvPicPr preferRelativeResize="0"/>
          <p:nvPr/>
        </p:nvPicPr>
        <p:blipFill rotWithShape="1">
          <a:blip r:embed="rId5">
            <a:alphaModFix/>
          </a:blip>
          <a:srcRect b="25109" l="30533" r="59883" t="52875"/>
          <a:stretch/>
        </p:blipFill>
        <p:spPr>
          <a:xfrm rot="1643731">
            <a:off x="6060840" y="3509091"/>
            <a:ext cx="272520" cy="309089"/>
          </a:xfrm>
          <a:prstGeom prst="rect">
            <a:avLst/>
          </a:prstGeom>
          <a:noFill/>
          <a:ln>
            <a:noFill/>
          </a:ln>
        </p:spPr>
      </p:pic>
      <p:pic>
        <p:nvPicPr>
          <p:cNvPr id="725" name="Google Shape;725;p116"/>
          <p:cNvPicPr preferRelativeResize="0"/>
          <p:nvPr/>
        </p:nvPicPr>
        <p:blipFill rotWithShape="1">
          <a:blip r:embed="rId5">
            <a:alphaModFix/>
          </a:blip>
          <a:srcRect b="25109" l="30533" r="59883" t="52875"/>
          <a:stretch/>
        </p:blipFill>
        <p:spPr>
          <a:xfrm rot="1711210">
            <a:off x="6369542" y="3372440"/>
            <a:ext cx="272520" cy="309089"/>
          </a:xfrm>
          <a:prstGeom prst="rect">
            <a:avLst/>
          </a:prstGeom>
          <a:noFill/>
          <a:ln>
            <a:noFill/>
          </a:ln>
        </p:spPr>
      </p:pic>
      <p:pic>
        <p:nvPicPr>
          <p:cNvPr id="726" name="Google Shape;726;p116"/>
          <p:cNvPicPr preferRelativeResize="0"/>
          <p:nvPr/>
        </p:nvPicPr>
        <p:blipFill rotWithShape="1">
          <a:blip r:embed="rId6">
            <a:alphaModFix/>
          </a:blip>
          <a:srcRect b="25109" l="30533" r="59883" t="52875"/>
          <a:stretch/>
        </p:blipFill>
        <p:spPr>
          <a:xfrm rot="1530784">
            <a:off x="6623111" y="3996480"/>
            <a:ext cx="272520" cy="309089"/>
          </a:xfrm>
          <a:prstGeom prst="rect">
            <a:avLst/>
          </a:prstGeom>
          <a:noFill/>
          <a:ln>
            <a:noFill/>
          </a:ln>
        </p:spPr>
      </p:pic>
      <p:pic>
        <p:nvPicPr>
          <p:cNvPr id="727" name="Google Shape;727;p116"/>
          <p:cNvPicPr preferRelativeResize="0"/>
          <p:nvPr/>
        </p:nvPicPr>
        <p:blipFill rotWithShape="1">
          <a:blip r:embed="rId5">
            <a:alphaModFix/>
          </a:blip>
          <a:srcRect b="25109" l="30533" r="59883" t="52875"/>
          <a:stretch/>
        </p:blipFill>
        <p:spPr>
          <a:xfrm>
            <a:off x="5845595" y="3685481"/>
            <a:ext cx="272520" cy="309089"/>
          </a:xfrm>
          <a:prstGeom prst="rect">
            <a:avLst/>
          </a:prstGeom>
          <a:noFill/>
          <a:ln>
            <a:noFill/>
          </a:ln>
        </p:spPr>
      </p:pic>
      <p:pic>
        <p:nvPicPr>
          <p:cNvPr id="728" name="Google Shape;728;p116"/>
          <p:cNvPicPr preferRelativeResize="0"/>
          <p:nvPr/>
        </p:nvPicPr>
        <p:blipFill rotWithShape="1">
          <a:blip r:embed="rId3">
            <a:alphaModFix/>
          </a:blip>
          <a:srcRect b="36833" l="30950" r="60706" t="45954"/>
          <a:stretch/>
        </p:blipFill>
        <p:spPr>
          <a:xfrm>
            <a:off x="4557797" y="3035624"/>
            <a:ext cx="303457" cy="309089"/>
          </a:xfrm>
          <a:prstGeom prst="rect">
            <a:avLst/>
          </a:prstGeom>
          <a:noFill/>
          <a:ln>
            <a:noFill/>
          </a:ln>
        </p:spPr>
      </p:pic>
      <p:pic>
        <p:nvPicPr>
          <p:cNvPr id="729" name="Google Shape;729;p116"/>
          <p:cNvPicPr preferRelativeResize="0"/>
          <p:nvPr/>
        </p:nvPicPr>
        <p:blipFill rotWithShape="1">
          <a:blip r:embed="rId6">
            <a:alphaModFix/>
          </a:blip>
          <a:srcRect b="25109" l="30533" r="59883" t="52875"/>
          <a:stretch/>
        </p:blipFill>
        <p:spPr>
          <a:xfrm>
            <a:off x="6679927" y="4355925"/>
            <a:ext cx="272520" cy="309089"/>
          </a:xfrm>
          <a:prstGeom prst="rect">
            <a:avLst/>
          </a:prstGeom>
          <a:noFill/>
          <a:ln>
            <a:noFill/>
          </a:ln>
        </p:spPr>
      </p:pic>
      <p:pic>
        <p:nvPicPr>
          <p:cNvPr id="730" name="Google Shape;730;p116"/>
          <p:cNvPicPr preferRelativeResize="0"/>
          <p:nvPr/>
        </p:nvPicPr>
        <p:blipFill rotWithShape="1">
          <a:blip r:embed="rId3">
            <a:alphaModFix/>
          </a:blip>
          <a:srcRect b="36833" l="30950" r="60706" t="45954"/>
          <a:stretch/>
        </p:blipFill>
        <p:spPr>
          <a:xfrm>
            <a:off x="2825947" y="2341201"/>
            <a:ext cx="303457" cy="309089"/>
          </a:xfrm>
          <a:prstGeom prst="rect">
            <a:avLst/>
          </a:prstGeom>
          <a:noFill/>
          <a:ln>
            <a:noFill/>
          </a:ln>
        </p:spPr>
      </p:pic>
      <p:pic>
        <p:nvPicPr>
          <p:cNvPr id="731" name="Google Shape;731;p116"/>
          <p:cNvPicPr preferRelativeResize="0"/>
          <p:nvPr/>
        </p:nvPicPr>
        <p:blipFill rotWithShape="1">
          <a:blip r:embed="rId3">
            <a:alphaModFix/>
          </a:blip>
          <a:srcRect b="36833" l="30950" r="60706" t="45954"/>
          <a:stretch/>
        </p:blipFill>
        <p:spPr>
          <a:xfrm>
            <a:off x="5819275" y="3502071"/>
            <a:ext cx="303457" cy="309089"/>
          </a:xfrm>
          <a:prstGeom prst="rect">
            <a:avLst/>
          </a:prstGeom>
          <a:noFill/>
          <a:ln>
            <a:noFill/>
          </a:ln>
        </p:spPr>
      </p:pic>
      <p:pic>
        <p:nvPicPr>
          <p:cNvPr id="732" name="Google Shape;732;p116"/>
          <p:cNvPicPr preferRelativeResize="0"/>
          <p:nvPr/>
        </p:nvPicPr>
        <p:blipFill rotWithShape="1">
          <a:blip r:embed="rId3">
            <a:alphaModFix/>
          </a:blip>
          <a:srcRect b="36833" l="30950" r="60706" t="45954"/>
          <a:stretch/>
        </p:blipFill>
        <p:spPr>
          <a:xfrm>
            <a:off x="2357211" y="2769386"/>
            <a:ext cx="303457" cy="309089"/>
          </a:xfrm>
          <a:prstGeom prst="rect">
            <a:avLst/>
          </a:prstGeom>
          <a:noFill/>
          <a:ln>
            <a:noFill/>
          </a:ln>
        </p:spPr>
      </p:pic>
      <p:pic>
        <p:nvPicPr>
          <p:cNvPr id="733" name="Google Shape;733;p116"/>
          <p:cNvPicPr preferRelativeResize="0"/>
          <p:nvPr/>
        </p:nvPicPr>
        <p:blipFill rotWithShape="1">
          <a:blip r:embed="rId3">
            <a:alphaModFix/>
          </a:blip>
          <a:srcRect b="36833" l="30950" r="60706" t="45954"/>
          <a:stretch/>
        </p:blipFill>
        <p:spPr>
          <a:xfrm>
            <a:off x="2257291" y="3070864"/>
            <a:ext cx="303457" cy="309089"/>
          </a:xfrm>
          <a:prstGeom prst="rect">
            <a:avLst/>
          </a:prstGeom>
          <a:noFill/>
          <a:ln>
            <a:noFill/>
          </a:ln>
        </p:spPr>
      </p:pic>
      <p:pic>
        <p:nvPicPr>
          <p:cNvPr id="734" name="Google Shape;734;p116"/>
          <p:cNvPicPr preferRelativeResize="0"/>
          <p:nvPr/>
        </p:nvPicPr>
        <p:blipFill rotWithShape="1">
          <a:blip r:embed="rId6">
            <a:alphaModFix/>
          </a:blip>
          <a:srcRect b="25109" l="30533" r="59883" t="52875"/>
          <a:stretch/>
        </p:blipFill>
        <p:spPr>
          <a:xfrm rot="288529">
            <a:off x="6475030" y="4192721"/>
            <a:ext cx="272520" cy="309089"/>
          </a:xfrm>
          <a:prstGeom prst="rect">
            <a:avLst/>
          </a:prstGeom>
          <a:noFill/>
          <a:ln>
            <a:noFill/>
          </a:ln>
        </p:spPr>
      </p:pic>
      <p:pic>
        <p:nvPicPr>
          <p:cNvPr id="735" name="Google Shape;735;p116"/>
          <p:cNvPicPr preferRelativeResize="0"/>
          <p:nvPr/>
        </p:nvPicPr>
        <p:blipFill rotWithShape="1">
          <a:blip r:embed="rId4">
            <a:alphaModFix/>
          </a:blip>
          <a:srcRect b="36833" l="30950" r="60706" t="45954"/>
          <a:stretch/>
        </p:blipFill>
        <p:spPr>
          <a:xfrm>
            <a:off x="5723311" y="3822480"/>
            <a:ext cx="303457" cy="309089"/>
          </a:xfrm>
          <a:prstGeom prst="rect">
            <a:avLst/>
          </a:prstGeom>
          <a:noFill/>
          <a:ln>
            <a:noFill/>
          </a:ln>
        </p:spPr>
      </p:pic>
      <p:pic>
        <p:nvPicPr>
          <p:cNvPr id="736" name="Google Shape;736;p116"/>
          <p:cNvPicPr preferRelativeResize="0"/>
          <p:nvPr/>
        </p:nvPicPr>
        <p:blipFill rotWithShape="1">
          <a:blip r:embed="rId3">
            <a:alphaModFix/>
          </a:blip>
          <a:srcRect b="36833" l="30950" r="60706" t="45954"/>
          <a:stretch/>
        </p:blipFill>
        <p:spPr>
          <a:xfrm>
            <a:off x="2935029" y="1894994"/>
            <a:ext cx="303457" cy="309089"/>
          </a:xfrm>
          <a:prstGeom prst="rect">
            <a:avLst/>
          </a:prstGeom>
          <a:noFill/>
          <a:ln>
            <a:noFill/>
          </a:ln>
        </p:spPr>
      </p:pic>
      <p:pic>
        <p:nvPicPr>
          <p:cNvPr id="737" name="Google Shape;737;p116"/>
          <p:cNvPicPr preferRelativeResize="0"/>
          <p:nvPr/>
        </p:nvPicPr>
        <p:blipFill rotWithShape="1">
          <a:blip r:embed="rId4">
            <a:alphaModFix/>
          </a:blip>
          <a:srcRect b="36833" l="30950" r="60706" t="45954"/>
          <a:stretch/>
        </p:blipFill>
        <p:spPr>
          <a:xfrm>
            <a:off x="5971158" y="3836072"/>
            <a:ext cx="303457" cy="309089"/>
          </a:xfrm>
          <a:prstGeom prst="rect">
            <a:avLst/>
          </a:prstGeom>
          <a:noFill/>
          <a:ln>
            <a:noFill/>
          </a:ln>
        </p:spPr>
      </p:pic>
      <p:pic>
        <p:nvPicPr>
          <p:cNvPr id="738" name="Google Shape;738;p116"/>
          <p:cNvPicPr preferRelativeResize="0"/>
          <p:nvPr/>
        </p:nvPicPr>
        <p:blipFill rotWithShape="1">
          <a:blip r:embed="rId3">
            <a:alphaModFix/>
          </a:blip>
          <a:srcRect b="36833" l="30950" r="60706" t="45954"/>
          <a:stretch/>
        </p:blipFill>
        <p:spPr>
          <a:xfrm>
            <a:off x="2556008" y="2913866"/>
            <a:ext cx="303457" cy="309089"/>
          </a:xfrm>
          <a:prstGeom prst="rect">
            <a:avLst/>
          </a:prstGeom>
          <a:noFill/>
          <a:ln>
            <a:noFill/>
          </a:ln>
        </p:spPr>
      </p:pic>
      <p:pic>
        <p:nvPicPr>
          <p:cNvPr id="739" name="Google Shape;739;p116"/>
          <p:cNvPicPr preferRelativeResize="0"/>
          <p:nvPr/>
        </p:nvPicPr>
        <p:blipFill rotWithShape="1">
          <a:blip r:embed="rId3">
            <a:alphaModFix/>
          </a:blip>
          <a:srcRect b="36833" l="30950" r="60706" t="45954"/>
          <a:stretch/>
        </p:blipFill>
        <p:spPr>
          <a:xfrm>
            <a:off x="2560749" y="2532296"/>
            <a:ext cx="303457" cy="309089"/>
          </a:xfrm>
          <a:prstGeom prst="rect">
            <a:avLst/>
          </a:prstGeom>
          <a:noFill/>
          <a:ln>
            <a:noFill/>
          </a:ln>
        </p:spPr>
      </p:pic>
      <p:pic>
        <p:nvPicPr>
          <p:cNvPr id="740" name="Google Shape;740;p116"/>
          <p:cNvPicPr preferRelativeResize="0"/>
          <p:nvPr/>
        </p:nvPicPr>
        <p:blipFill rotWithShape="1">
          <a:blip r:embed="rId5">
            <a:alphaModFix/>
          </a:blip>
          <a:srcRect b="25109" l="30533" r="59883" t="52875"/>
          <a:stretch/>
        </p:blipFill>
        <p:spPr>
          <a:xfrm rot="2391007">
            <a:off x="3157235" y="1936279"/>
            <a:ext cx="272520" cy="309089"/>
          </a:xfrm>
          <a:prstGeom prst="rect">
            <a:avLst/>
          </a:prstGeom>
          <a:noFill/>
          <a:ln>
            <a:noFill/>
          </a:ln>
        </p:spPr>
      </p:pic>
      <p:pic>
        <p:nvPicPr>
          <p:cNvPr id="741" name="Google Shape;741;p116"/>
          <p:cNvPicPr preferRelativeResize="0"/>
          <p:nvPr/>
        </p:nvPicPr>
        <p:blipFill rotWithShape="1">
          <a:blip r:embed="rId3">
            <a:alphaModFix/>
          </a:blip>
          <a:srcRect b="36833" l="30950" r="60706" t="45954"/>
          <a:stretch/>
        </p:blipFill>
        <p:spPr>
          <a:xfrm>
            <a:off x="5762790" y="3197894"/>
            <a:ext cx="303457" cy="309089"/>
          </a:xfrm>
          <a:prstGeom prst="rect">
            <a:avLst/>
          </a:prstGeom>
          <a:noFill/>
          <a:ln>
            <a:noFill/>
          </a:ln>
        </p:spPr>
      </p:pic>
      <p:pic>
        <p:nvPicPr>
          <p:cNvPr id="742" name="Google Shape;742;p116"/>
          <p:cNvPicPr preferRelativeResize="0"/>
          <p:nvPr/>
        </p:nvPicPr>
        <p:blipFill rotWithShape="1">
          <a:blip r:embed="rId7">
            <a:alphaModFix/>
          </a:blip>
          <a:srcRect b="36833" l="30950" r="60706" t="45954"/>
          <a:stretch/>
        </p:blipFill>
        <p:spPr>
          <a:xfrm>
            <a:off x="3266351" y="1433833"/>
            <a:ext cx="303457" cy="309089"/>
          </a:xfrm>
          <a:prstGeom prst="rect">
            <a:avLst/>
          </a:prstGeom>
          <a:noFill/>
          <a:ln>
            <a:noFill/>
          </a:ln>
        </p:spPr>
      </p:pic>
      <p:pic>
        <p:nvPicPr>
          <p:cNvPr id="743" name="Google Shape;743;p116"/>
          <p:cNvPicPr preferRelativeResize="0"/>
          <p:nvPr/>
        </p:nvPicPr>
        <p:blipFill rotWithShape="1">
          <a:blip r:embed="rId3">
            <a:alphaModFix/>
          </a:blip>
          <a:srcRect b="36833" l="30950" r="60706" t="45954"/>
          <a:stretch/>
        </p:blipFill>
        <p:spPr>
          <a:xfrm>
            <a:off x="6471382" y="3524606"/>
            <a:ext cx="303457" cy="309089"/>
          </a:xfrm>
          <a:prstGeom prst="rect">
            <a:avLst/>
          </a:prstGeom>
          <a:noFill/>
          <a:ln>
            <a:noFill/>
          </a:ln>
        </p:spPr>
      </p:pic>
      <p:pic>
        <p:nvPicPr>
          <p:cNvPr id="744" name="Google Shape;744;p116"/>
          <p:cNvPicPr preferRelativeResize="0"/>
          <p:nvPr/>
        </p:nvPicPr>
        <p:blipFill rotWithShape="1">
          <a:blip r:embed="rId3">
            <a:alphaModFix/>
          </a:blip>
          <a:srcRect b="36833" l="30950" r="60706" t="45954"/>
          <a:stretch/>
        </p:blipFill>
        <p:spPr>
          <a:xfrm>
            <a:off x="3152193" y="2483423"/>
            <a:ext cx="303457" cy="309089"/>
          </a:xfrm>
          <a:prstGeom prst="rect">
            <a:avLst/>
          </a:prstGeom>
          <a:noFill/>
          <a:ln>
            <a:noFill/>
          </a:ln>
        </p:spPr>
      </p:pic>
      <p:pic>
        <p:nvPicPr>
          <p:cNvPr id="745" name="Google Shape;745;p116"/>
          <p:cNvPicPr preferRelativeResize="0"/>
          <p:nvPr/>
        </p:nvPicPr>
        <p:blipFill rotWithShape="1">
          <a:blip r:embed="rId3">
            <a:alphaModFix/>
          </a:blip>
          <a:srcRect b="36833" l="30950" r="60706" t="45954"/>
          <a:stretch/>
        </p:blipFill>
        <p:spPr>
          <a:xfrm>
            <a:off x="2659772" y="2238478"/>
            <a:ext cx="303457" cy="309089"/>
          </a:xfrm>
          <a:prstGeom prst="rect">
            <a:avLst/>
          </a:prstGeom>
          <a:noFill/>
          <a:ln>
            <a:noFill/>
          </a:ln>
        </p:spPr>
      </p:pic>
      <p:pic>
        <p:nvPicPr>
          <p:cNvPr id="746" name="Google Shape;746;p116"/>
          <p:cNvPicPr preferRelativeResize="0"/>
          <p:nvPr/>
        </p:nvPicPr>
        <p:blipFill rotWithShape="1">
          <a:blip r:embed="rId5">
            <a:alphaModFix/>
          </a:blip>
          <a:srcRect b="25109" l="30533" r="59883" t="52875"/>
          <a:stretch/>
        </p:blipFill>
        <p:spPr>
          <a:xfrm rot="1643731">
            <a:off x="3025251" y="2308016"/>
            <a:ext cx="272520" cy="309089"/>
          </a:xfrm>
          <a:prstGeom prst="rect">
            <a:avLst/>
          </a:prstGeom>
          <a:noFill/>
          <a:ln>
            <a:noFill/>
          </a:ln>
        </p:spPr>
      </p:pic>
      <p:pic>
        <p:nvPicPr>
          <p:cNvPr id="747" name="Google Shape;747;p116"/>
          <p:cNvPicPr preferRelativeResize="0"/>
          <p:nvPr/>
        </p:nvPicPr>
        <p:blipFill rotWithShape="1">
          <a:blip r:embed="rId3">
            <a:alphaModFix/>
          </a:blip>
          <a:srcRect b="36833" l="30950" r="60706" t="45954"/>
          <a:stretch/>
        </p:blipFill>
        <p:spPr>
          <a:xfrm>
            <a:off x="5210618" y="3595571"/>
            <a:ext cx="303457" cy="309089"/>
          </a:xfrm>
          <a:prstGeom prst="rect">
            <a:avLst/>
          </a:prstGeom>
          <a:noFill/>
          <a:ln>
            <a:noFill/>
          </a:ln>
        </p:spPr>
      </p:pic>
      <p:pic>
        <p:nvPicPr>
          <p:cNvPr id="748" name="Google Shape;748;p116"/>
          <p:cNvPicPr preferRelativeResize="0"/>
          <p:nvPr/>
        </p:nvPicPr>
        <p:blipFill rotWithShape="1">
          <a:blip r:embed="rId3">
            <a:alphaModFix/>
          </a:blip>
          <a:srcRect b="36833" l="30950" r="60706" t="45954"/>
          <a:stretch/>
        </p:blipFill>
        <p:spPr>
          <a:xfrm>
            <a:off x="2757678" y="2577709"/>
            <a:ext cx="303457" cy="309089"/>
          </a:xfrm>
          <a:prstGeom prst="rect">
            <a:avLst/>
          </a:prstGeom>
          <a:noFill/>
          <a:ln>
            <a:noFill/>
          </a:ln>
        </p:spPr>
      </p:pic>
      <p:pic>
        <p:nvPicPr>
          <p:cNvPr id="749" name="Google Shape;749;p116"/>
          <p:cNvPicPr preferRelativeResize="0"/>
          <p:nvPr/>
        </p:nvPicPr>
        <p:blipFill rotWithShape="1">
          <a:blip r:embed="rId3">
            <a:alphaModFix/>
          </a:blip>
          <a:srcRect b="36833" l="30950" r="60706" t="45954"/>
          <a:stretch/>
        </p:blipFill>
        <p:spPr>
          <a:xfrm>
            <a:off x="6489375" y="3289297"/>
            <a:ext cx="303457" cy="309089"/>
          </a:xfrm>
          <a:prstGeom prst="rect">
            <a:avLst/>
          </a:prstGeom>
          <a:noFill/>
          <a:ln>
            <a:noFill/>
          </a:ln>
        </p:spPr>
      </p:pic>
      <p:pic>
        <p:nvPicPr>
          <p:cNvPr id="750" name="Google Shape;750;p116"/>
          <p:cNvPicPr preferRelativeResize="0"/>
          <p:nvPr/>
        </p:nvPicPr>
        <p:blipFill rotWithShape="1">
          <a:blip r:embed="rId3">
            <a:alphaModFix/>
          </a:blip>
          <a:srcRect b="36833" l="30950" r="60706" t="45954"/>
          <a:stretch/>
        </p:blipFill>
        <p:spPr>
          <a:xfrm>
            <a:off x="3342465" y="1827970"/>
            <a:ext cx="303457" cy="309089"/>
          </a:xfrm>
          <a:prstGeom prst="rect">
            <a:avLst/>
          </a:prstGeom>
          <a:noFill/>
          <a:ln>
            <a:noFill/>
          </a:ln>
        </p:spPr>
      </p:pic>
      <p:pic>
        <p:nvPicPr>
          <p:cNvPr id="751" name="Google Shape;751;p116"/>
          <p:cNvPicPr preferRelativeResize="0"/>
          <p:nvPr/>
        </p:nvPicPr>
        <p:blipFill rotWithShape="1">
          <a:blip r:embed="rId4">
            <a:alphaModFix/>
          </a:blip>
          <a:srcRect b="36833" l="30950" r="60706" t="45954"/>
          <a:stretch/>
        </p:blipFill>
        <p:spPr>
          <a:xfrm>
            <a:off x="4056018" y="1527098"/>
            <a:ext cx="303457" cy="309089"/>
          </a:xfrm>
          <a:prstGeom prst="rect">
            <a:avLst/>
          </a:prstGeom>
          <a:noFill/>
          <a:ln>
            <a:noFill/>
          </a:ln>
        </p:spPr>
      </p:pic>
      <p:pic>
        <p:nvPicPr>
          <p:cNvPr id="752" name="Google Shape;752;p116"/>
          <p:cNvPicPr preferRelativeResize="0"/>
          <p:nvPr/>
        </p:nvPicPr>
        <p:blipFill rotWithShape="1">
          <a:blip r:embed="rId5">
            <a:alphaModFix/>
          </a:blip>
          <a:srcRect b="25109" l="30533" r="59883" t="52875"/>
          <a:stretch/>
        </p:blipFill>
        <p:spPr>
          <a:xfrm rot="1643731">
            <a:off x="2972692" y="2571593"/>
            <a:ext cx="272520" cy="309089"/>
          </a:xfrm>
          <a:prstGeom prst="rect">
            <a:avLst/>
          </a:prstGeom>
          <a:noFill/>
          <a:ln>
            <a:noFill/>
          </a:ln>
        </p:spPr>
      </p:pic>
      <p:pic>
        <p:nvPicPr>
          <p:cNvPr id="753" name="Google Shape;753;p116"/>
          <p:cNvPicPr preferRelativeResize="0"/>
          <p:nvPr/>
        </p:nvPicPr>
        <p:blipFill rotWithShape="1">
          <a:blip r:embed="rId3">
            <a:alphaModFix/>
          </a:blip>
          <a:srcRect b="36833" l="30950" r="60706" t="45954"/>
          <a:stretch/>
        </p:blipFill>
        <p:spPr>
          <a:xfrm>
            <a:off x="6354073" y="3768733"/>
            <a:ext cx="303457" cy="309089"/>
          </a:xfrm>
          <a:prstGeom prst="rect">
            <a:avLst/>
          </a:prstGeom>
          <a:noFill/>
          <a:ln>
            <a:noFill/>
          </a:ln>
        </p:spPr>
      </p:pic>
      <p:pic>
        <p:nvPicPr>
          <p:cNvPr id="754" name="Google Shape;754;p116"/>
          <p:cNvPicPr preferRelativeResize="0"/>
          <p:nvPr/>
        </p:nvPicPr>
        <p:blipFill rotWithShape="1">
          <a:blip r:embed="rId4">
            <a:alphaModFix/>
          </a:blip>
          <a:srcRect b="36833" l="30950" r="60706" t="45954"/>
          <a:stretch/>
        </p:blipFill>
        <p:spPr>
          <a:xfrm>
            <a:off x="6155972" y="4602791"/>
            <a:ext cx="303457" cy="309089"/>
          </a:xfrm>
          <a:prstGeom prst="rect">
            <a:avLst/>
          </a:prstGeom>
          <a:noFill/>
          <a:ln>
            <a:noFill/>
          </a:ln>
        </p:spPr>
      </p:pic>
      <p:pic>
        <p:nvPicPr>
          <p:cNvPr id="755" name="Google Shape;755;p116"/>
          <p:cNvPicPr preferRelativeResize="0"/>
          <p:nvPr/>
        </p:nvPicPr>
        <p:blipFill rotWithShape="1">
          <a:blip r:embed="rId3">
            <a:alphaModFix/>
          </a:blip>
          <a:srcRect b="36833" l="30950" r="60706" t="45954"/>
          <a:stretch/>
        </p:blipFill>
        <p:spPr>
          <a:xfrm>
            <a:off x="6681459" y="3833695"/>
            <a:ext cx="303457" cy="309089"/>
          </a:xfrm>
          <a:prstGeom prst="rect">
            <a:avLst/>
          </a:prstGeom>
          <a:noFill/>
          <a:ln>
            <a:noFill/>
          </a:ln>
        </p:spPr>
      </p:pic>
      <p:pic>
        <p:nvPicPr>
          <p:cNvPr id="756" name="Google Shape;756;p116"/>
          <p:cNvPicPr preferRelativeResize="0"/>
          <p:nvPr/>
        </p:nvPicPr>
        <p:blipFill rotWithShape="1">
          <a:blip r:embed="rId3">
            <a:alphaModFix/>
          </a:blip>
          <a:srcRect b="36833" l="30950" r="60706" t="45954"/>
          <a:stretch/>
        </p:blipFill>
        <p:spPr>
          <a:xfrm>
            <a:off x="3211388" y="2090823"/>
            <a:ext cx="303457" cy="309089"/>
          </a:xfrm>
          <a:prstGeom prst="rect">
            <a:avLst/>
          </a:prstGeom>
          <a:noFill/>
          <a:ln>
            <a:noFill/>
          </a:ln>
        </p:spPr>
      </p:pic>
      <p:pic>
        <p:nvPicPr>
          <p:cNvPr id="757" name="Google Shape;757;p116"/>
          <p:cNvPicPr preferRelativeResize="0"/>
          <p:nvPr/>
        </p:nvPicPr>
        <p:blipFill rotWithShape="1">
          <a:blip r:embed="rId3">
            <a:alphaModFix/>
          </a:blip>
          <a:srcRect b="36833" l="30950" r="60706" t="45954"/>
          <a:stretch/>
        </p:blipFill>
        <p:spPr>
          <a:xfrm>
            <a:off x="3584758" y="1316314"/>
            <a:ext cx="303457" cy="309089"/>
          </a:xfrm>
          <a:prstGeom prst="rect">
            <a:avLst/>
          </a:prstGeom>
          <a:noFill/>
          <a:ln>
            <a:noFill/>
          </a:ln>
        </p:spPr>
      </p:pic>
      <p:pic>
        <p:nvPicPr>
          <p:cNvPr id="758" name="Google Shape;758;p116"/>
          <p:cNvPicPr preferRelativeResize="0"/>
          <p:nvPr/>
        </p:nvPicPr>
        <p:blipFill rotWithShape="1">
          <a:blip r:embed="rId5">
            <a:alphaModFix/>
          </a:blip>
          <a:srcRect b="25109" l="30533" r="59883" t="52875"/>
          <a:stretch/>
        </p:blipFill>
        <p:spPr>
          <a:xfrm rot="3007201">
            <a:off x="3787465" y="1395495"/>
            <a:ext cx="219577" cy="383616"/>
          </a:xfrm>
          <a:prstGeom prst="rect">
            <a:avLst/>
          </a:prstGeom>
          <a:noFill/>
          <a:ln>
            <a:noFill/>
          </a:ln>
        </p:spPr>
      </p:pic>
      <p:pic>
        <p:nvPicPr>
          <p:cNvPr id="759" name="Google Shape;759;p116"/>
          <p:cNvPicPr preferRelativeResize="0"/>
          <p:nvPr/>
        </p:nvPicPr>
        <p:blipFill rotWithShape="1">
          <a:blip r:embed="rId4">
            <a:alphaModFix/>
          </a:blip>
          <a:srcRect b="36833" l="30950" r="60706" t="45954"/>
          <a:stretch/>
        </p:blipFill>
        <p:spPr>
          <a:xfrm>
            <a:off x="5251971" y="3881131"/>
            <a:ext cx="303457" cy="309089"/>
          </a:xfrm>
          <a:prstGeom prst="rect">
            <a:avLst/>
          </a:prstGeom>
          <a:noFill/>
          <a:ln>
            <a:noFill/>
          </a:ln>
        </p:spPr>
      </p:pic>
      <p:pic>
        <p:nvPicPr>
          <p:cNvPr id="760" name="Google Shape;760;p116"/>
          <p:cNvPicPr preferRelativeResize="0"/>
          <p:nvPr/>
        </p:nvPicPr>
        <p:blipFill rotWithShape="1">
          <a:blip r:embed="rId4">
            <a:alphaModFix/>
          </a:blip>
          <a:srcRect b="36833" l="30950" r="60706" t="45954"/>
          <a:stretch/>
        </p:blipFill>
        <p:spPr>
          <a:xfrm>
            <a:off x="6277391" y="4279552"/>
            <a:ext cx="303457" cy="309089"/>
          </a:xfrm>
          <a:prstGeom prst="rect">
            <a:avLst/>
          </a:prstGeom>
          <a:noFill/>
          <a:ln>
            <a:noFill/>
          </a:ln>
        </p:spPr>
      </p:pic>
      <p:pic>
        <p:nvPicPr>
          <p:cNvPr id="761" name="Google Shape;761;p116"/>
          <p:cNvPicPr preferRelativeResize="0"/>
          <p:nvPr/>
        </p:nvPicPr>
        <p:blipFill rotWithShape="1">
          <a:blip r:embed="rId3">
            <a:alphaModFix/>
          </a:blip>
          <a:srcRect b="36833" l="30950" r="60706" t="45954"/>
          <a:stretch/>
        </p:blipFill>
        <p:spPr>
          <a:xfrm>
            <a:off x="6142766" y="3130364"/>
            <a:ext cx="303457" cy="309089"/>
          </a:xfrm>
          <a:prstGeom prst="rect">
            <a:avLst/>
          </a:prstGeom>
          <a:noFill/>
          <a:ln>
            <a:noFill/>
          </a:ln>
        </p:spPr>
      </p:pic>
      <p:pic>
        <p:nvPicPr>
          <p:cNvPr id="762" name="Google Shape;762;p116"/>
          <p:cNvPicPr preferRelativeResize="0"/>
          <p:nvPr/>
        </p:nvPicPr>
        <p:blipFill rotWithShape="1">
          <a:blip r:embed="rId4">
            <a:alphaModFix/>
          </a:blip>
          <a:srcRect b="36833" l="30950" r="60706" t="45954"/>
          <a:stretch/>
        </p:blipFill>
        <p:spPr>
          <a:xfrm>
            <a:off x="3724367" y="1587304"/>
            <a:ext cx="303457" cy="309089"/>
          </a:xfrm>
          <a:prstGeom prst="rect">
            <a:avLst/>
          </a:prstGeom>
          <a:noFill/>
          <a:ln>
            <a:noFill/>
          </a:ln>
        </p:spPr>
      </p:pic>
      <p:pic>
        <p:nvPicPr>
          <p:cNvPr id="763" name="Google Shape;763;p116"/>
          <p:cNvPicPr preferRelativeResize="0"/>
          <p:nvPr/>
        </p:nvPicPr>
        <p:blipFill rotWithShape="1">
          <a:blip r:embed="rId4">
            <a:alphaModFix/>
          </a:blip>
          <a:srcRect b="36833" l="30950" r="60706" t="45954"/>
          <a:stretch/>
        </p:blipFill>
        <p:spPr>
          <a:xfrm>
            <a:off x="5585092" y="4763274"/>
            <a:ext cx="303457" cy="309089"/>
          </a:xfrm>
          <a:prstGeom prst="rect">
            <a:avLst/>
          </a:prstGeom>
          <a:noFill/>
          <a:ln>
            <a:noFill/>
          </a:ln>
        </p:spPr>
      </p:pic>
      <p:pic>
        <p:nvPicPr>
          <p:cNvPr id="764" name="Google Shape;764;p116"/>
          <p:cNvPicPr preferRelativeResize="0"/>
          <p:nvPr/>
        </p:nvPicPr>
        <p:blipFill rotWithShape="1">
          <a:blip r:embed="rId5">
            <a:alphaModFix/>
          </a:blip>
          <a:srcRect b="25109" l="30533" r="59883" t="52875"/>
          <a:stretch/>
        </p:blipFill>
        <p:spPr>
          <a:xfrm rot="5602768">
            <a:off x="3476384" y="1550040"/>
            <a:ext cx="219577" cy="383616"/>
          </a:xfrm>
          <a:prstGeom prst="rect">
            <a:avLst/>
          </a:prstGeom>
          <a:noFill/>
          <a:ln>
            <a:noFill/>
          </a:ln>
        </p:spPr>
      </p:pic>
      <p:pic>
        <p:nvPicPr>
          <p:cNvPr id="765" name="Google Shape;765;p116"/>
          <p:cNvPicPr preferRelativeResize="0"/>
          <p:nvPr/>
        </p:nvPicPr>
        <p:blipFill rotWithShape="1">
          <a:blip r:embed="rId4">
            <a:alphaModFix/>
          </a:blip>
          <a:srcRect b="36833" l="30950" r="60706" t="45954"/>
          <a:stretch/>
        </p:blipFill>
        <p:spPr>
          <a:xfrm>
            <a:off x="6402054" y="4028697"/>
            <a:ext cx="303457" cy="309089"/>
          </a:xfrm>
          <a:prstGeom prst="rect">
            <a:avLst/>
          </a:prstGeom>
          <a:noFill/>
          <a:ln>
            <a:noFill/>
          </a:ln>
        </p:spPr>
      </p:pic>
      <p:pic>
        <p:nvPicPr>
          <p:cNvPr id="766" name="Google Shape;766;p116"/>
          <p:cNvPicPr preferRelativeResize="0"/>
          <p:nvPr/>
        </p:nvPicPr>
        <p:blipFill rotWithShape="1">
          <a:blip r:embed="rId4">
            <a:alphaModFix/>
          </a:blip>
          <a:srcRect b="36833" l="30950" r="60706" t="45954"/>
          <a:stretch/>
        </p:blipFill>
        <p:spPr>
          <a:xfrm>
            <a:off x="6529730" y="4490057"/>
            <a:ext cx="303457" cy="309089"/>
          </a:xfrm>
          <a:prstGeom prst="rect">
            <a:avLst/>
          </a:prstGeom>
          <a:noFill/>
          <a:ln>
            <a:noFill/>
          </a:ln>
        </p:spPr>
      </p:pic>
      <p:pic>
        <p:nvPicPr>
          <p:cNvPr id="767" name="Google Shape;767;p116"/>
          <p:cNvPicPr preferRelativeResize="0"/>
          <p:nvPr/>
        </p:nvPicPr>
        <p:blipFill rotWithShape="1">
          <a:blip r:embed="rId3">
            <a:alphaModFix/>
          </a:blip>
          <a:srcRect b="36833" l="30950" r="60706" t="45954"/>
          <a:stretch/>
        </p:blipFill>
        <p:spPr>
          <a:xfrm>
            <a:off x="6123584" y="3346656"/>
            <a:ext cx="303457" cy="309089"/>
          </a:xfrm>
          <a:prstGeom prst="rect">
            <a:avLst/>
          </a:prstGeom>
          <a:noFill/>
          <a:ln>
            <a:noFill/>
          </a:ln>
        </p:spPr>
      </p:pic>
      <p:pic>
        <p:nvPicPr>
          <p:cNvPr id="768" name="Google Shape;768;p116"/>
          <p:cNvPicPr preferRelativeResize="0"/>
          <p:nvPr/>
        </p:nvPicPr>
        <p:blipFill rotWithShape="1">
          <a:blip r:embed="rId4">
            <a:alphaModFix/>
          </a:blip>
          <a:srcRect b="36833" l="30950" r="60706" t="45954"/>
          <a:stretch/>
        </p:blipFill>
        <p:spPr>
          <a:xfrm>
            <a:off x="5411541" y="4398744"/>
            <a:ext cx="303457" cy="309089"/>
          </a:xfrm>
          <a:prstGeom prst="rect">
            <a:avLst/>
          </a:prstGeom>
          <a:noFill/>
          <a:ln>
            <a:noFill/>
          </a:ln>
        </p:spPr>
      </p:pic>
      <p:pic>
        <p:nvPicPr>
          <p:cNvPr id="769" name="Google Shape;769;p116"/>
          <p:cNvPicPr preferRelativeResize="0"/>
          <p:nvPr/>
        </p:nvPicPr>
        <p:blipFill rotWithShape="1">
          <a:blip r:embed="rId4">
            <a:alphaModFix/>
          </a:blip>
          <a:srcRect b="36833" l="30950" r="60706" t="45954"/>
          <a:stretch/>
        </p:blipFill>
        <p:spPr>
          <a:xfrm>
            <a:off x="5747284" y="4454185"/>
            <a:ext cx="303457" cy="309089"/>
          </a:xfrm>
          <a:prstGeom prst="rect">
            <a:avLst/>
          </a:prstGeom>
          <a:noFill/>
          <a:ln>
            <a:noFill/>
          </a:ln>
        </p:spPr>
      </p:pic>
      <p:pic>
        <p:nvPicPr>
          <p:cNvPr id="770" name="Google Shape;770;p116"/>
          <p:cNvPicPr preferRelativeResize="0"/>
          <p:nvPr/>
        </p:nvPicPr>
        <p:blipFill rotWithShape="1">
          <a:blip r:embed="rId5">
            <a:alphaModFix/>
          </a:blip>
          <a:srcRect b="25109" l="30533" r="59883" t="52875"/>
          <a:stretch/>
        </p:blipFill>
        <p:spPr>
          <a:xfrm rot="1643731">
            <a:off x="5473780" y="3529621"/>
            <a:ext cx="272520" cy="309089"/>
          </a:xfrm>
          <a:prstGeom prst="rect">
            <a:avLst/>
          </a:prstGeom>
          <a:noFill/>
          <a:ln>
            <a:noFill/>
          </a:ln>
        </p:spPr>
      </p:pic>
      <p:pic>
        <p:nvPicPr>
          <p:cNvPr id="771" name="Google Shape;771;p116"/>
          <p:cNvPicPr preferRelativeResize="0"/>
          <p:nvPr/>
        </p:nvPicPr>
        <p:blipFill rotWithShape="1">
          <a:blip r:embed="rId4">
            <a:alphaModFix/>
          </a:blip>
          <a:srcRect b="36833" l="30950" r="60706" t="45954"/>
          <a:stretch/>
        </p:blipFill>
        <p:spPr>
          <a:xfrm>
            <a:off x="6650494" y="4183242"/>
            <a:ext cx="303457" cy="309089"/>
          </a:xfrm>
          <a:prstGeom prst="rect">
            <a:avLst/>
          </a:prstGeom>
          <a:noFill/>
          <a:ln>
            <a:noFill/>
          </a:ln>
        </p:spPr>
      </p:pic>
      <p:pic>
        <p:nvPicPr>
          <p:cNvPr id="772" name="Google Shape;772;p116"/>
          <p:cNvPicPr preferRelativeResize="0"/>
          <p:nvPr/>
        </p:nvPicPr>
        <p:blipFill rotWithShape="1">
          <a:blip r:embed="rId4">
            <a:alphaModFix/>
          </a:blip>
          <a:srcRect b="36833" l="30950" r="60706" t="45954"/>
          <a:stretch/>
        </p:blipFill>
        <p:spPr>
          <a:xfrm>
            <a:off x="2051720" y="3930912"/>
            <a:ext cx="303457" cy="309089"/>
          </a:xfrm>
          <a:prstGeom prst="rect">
            <a:avLst/>
          </a:prstGeom>
          <a:noFill/>
          <a:ln>
            <a:noFill/>
          </a:ln>
        </p:spPr>
      </p:pic>
      <p:pic>
        <p:nvPicPr>
          <p:cNvPr id="773" name="Google Shape;773;p116"/>
          <p:cNvPicPr preferRelativeResize="0"/>
          <p:nvPr/>
        </p:nvPicPr>
        <p:blipFill rotWithShape="1">
          <a:blip r:embed="rId4">
            <a:alphaModFix/>
          </a:blip>
          <a:srcRect b="36833" l="30950" r="60706" t="45954"/>
          <a:stretch/>
        </p:blipFill>
        <p:spPr>
          <a:xfrm>
            <a:off x="2757678" y="4523360"/>
            <a:ext cx="303457" cy="309089"/>
          </a:xfrm>
          <a:prstGeom prst="rect">
            <a:avLst/>
          </a:prstGeom>
          <a:noFill/>
          <a:ln>
            <a:noFill/>
          </a:ln>
        </p:spPr>
      </p:pic>
      <p:pic>
        <p:nvPicPr>
          <p:cNvPr id="774" name="Google Shape;774;p116"/>
          <p:cNvPicPr preferRelativeResize="0"/>
          <p:nvPr/>
        </p:nvPicPr>
        <p:blipFill rotWithShape="1">
          <a:blip r:embed="rId4">
            <a:alphaModFix/>
          </a:blip>
          <a:srcRect b="36833" l="30950" r="60706" t="45954"/>
          <a:stretch/>
        </p:blipFill>
        <p:spPr>
          <a:xfrm>
            <a:off x="2051720" y="4264334"/>
            <a:ext cx="303457" cy="309089"/>
          </a:xfrm>
          <a:prstGeom prst="rect">
            <a:avLst/>
          </a:prstGeom>
          <a:noFill/>
          <a:ln>
            <a:noFill/>
          </a:ln>
        </p:spPr>
      </p:pic>
      <p:pic>
        <p:nvPicPr>
          <p:cNvPr id="775" name="Google Shape;775;p116"/>
          <p:cNvPicPr preferRelativeResize="0"/>
          <p:nvPr/>
        </p:nvPicPr>
        <p:blipFill rotWithShape="1">
          <a:blip r:embed="rId4">
            <a:alphaModFix/>
          </a:blip>
          <a:srcRect b="36833" l="30950" r="60706" t="45954"/>
          <a:stretch/>
        </p:blipFill>
        <p:spPr>
          <a:xfrm>
            <a:off x="2192754" y="3347429"/>
            <a:ext cx="303457" cy="309089"/>
          </a:xfrm>
          <a:prstGeom prst="rect">
            <a:avLst/>
          </a:prstGeom>
          <a:noFill/>
          <a:ln>
            <a:noFill/>
          </a:ln>
        </p:spPr>
      </p:pic>
      <p:pic>
        <p:nvPicPr>
          <p:cNvPr id="776" name="Google Shape;776;p116"/>
          <p:cNvPicPr preferRelativeResize="0"/>
          <p:nvPr/>
        </p:nvPicPr>
        <p:blipFill rotWithShape="1">
          <a:blip r:embed="rId4">
            <a:alphaModFix/>
          </a:blip>
          <a:srcRect b="36833" l="30950" r="60706" t="45954"/>
          <a:stretch/>
        </p:blipFill>
        <p:spPr>
          <a:xfrm>
            <a:off x="2427072" y="4151024"/>
            <a:ext cx="303457" cy="309089"/>
          </a:xfrm>
          <a:prstGeom prst="rect">
            <a:avLst/>
          </a:prstGeom>
          <a:noFill/>
          <a:ln>
            <a:noFill/>
          </a:ln>
        </p:spPr>
      </p:pic>
      <p:pic>
        <p:nvPicPr>
          <p:cNvPr id="777" name="Google Shape;777;p116"/>
          <p:cNvPicPr preferRelativeResize="0"/>
          <p:nvPr/>
        </p:nvPicPr>
        <p:blipFill rotWithShape="1">
          <a:blip r:embed="rId4">
            <a:alphaModFix/>
          </a:blip>
          <a:srcRect b="36833" l="30950" r="60706" t="45954"/>
          <a:stretch/>
        </p:blipFill>
        <p:spPr>
          <a:xfrm>
            <a:off x="2697007" y="4235160"/>
            <a:ext cx="303457" cy="309089"/>
          </a:xfrm>
          <a:prstGeom prst="rect">
            <a:avLst/>
          </a:prstGeom>
          <a:noFill/>
          <a:ln>
            <a:noFill/>
          </a:ln>
        </p:spPr>
      </p:pic>
      <p:pic>
        <p:nvPicPr>
          <p:cNvPr id="778" name="Google Shape;778;p116"/>
          <p:cNvPicPr preferRelativeResize="0"/>
          <p:nvPr/>
        </p:nvPicPr>
        <p:blipFill rotWithShape="1">
          <a:blip r:embed="rId4">
            <a:alphaModFix/>
          </a:blip>
          <a:srcRect b="36833" l="30950" r="60706" t="45954"/>
          <a:stretch/>
        </p:blipFill>
        <p:spPr>
          <a:xfrm>
            <a:off x="2084215" y="3592046"/>
            <a:ext cx="303457" cy="309089"/>
          </a:xfrm>
          <a:prstGeom prst="rect">
            <a:avLst/>
          </a:prstGeom>
          <a:noFill/>
          <a:ln>
            <a:noFill/>
          </a:ln>
        </p:spPr>
      </p:pic>
      <p:pic>
        <p:nvPicPr>
          <p:cNvPr id="779" name="Google Shape;779;p116"/>
          <p:cNvPicPr preferRelativeResize="0"/>
          <p:nvPr/>
        </p:nvPicPr>
        <p:blipFill rotWithShape="1">
          <a:blip r:embed="rId4">
            <a:alphaModFix/>
          </a:blip>
          <a:srcRect b="36833" l="30950" r="60706" t="45954"/>
          <a:stretch/>
        </p:blipFill>
        <p:spPr>
          <a:xfrm>
            <a:off x="2401869" y="4434096"/>
            <a:ext cx="303457" cy="309089"/>
          </a:xfrm>
          <a:prstGeom prst="rect">
            <a:avLst/>
          </a:prstGeom>
          <a:noFill/>
          <a:ln>
            <a:noFill/>
          </a:ln>
        </p:spPr>
      </p:pic>
      <p:pic>
        <p:nvPicPr>
          <p:cNvPr id="780" name="Google Shape;780;p116"/>
          <p:cNvPicPr preferRelativeResize="0"/>
          <p:nvPr/>
        </p:nvPicPr>
        <p:blipFill rotWithShape="1">
          <a:blip r:embed="rId4">
            <a:alphaModFix/>
          </a:blip>
          <a:srcRect b="36833" l="30950" r="60706" t="45954"/>
          <a:stretch/>
        </p:blipFill>
        <p:spPr>
          <a:xfrm>
            <a:off x="3347268" y="4628191"/>
            <a:ext cx="303457" cy="309089"/>
          </a:xfrm>
          <a:prstGeom prst="rect">
            <a:avLst/>
          </a:prstGeom>
          <a:noFill/>
          <a:ln>
            <a:noFill/>
          </a:ln>
        </p:spPr>
      </p:pic>
      <p:pic>
        <p:nvPicPr>
          <p:cNvPr id="781" name="Google Shape;781;p116"/>
          <p:cNvPicPr preferRelativeResize="0"/>
          <p:nvPr/>
        </p:nvPicPr>
        <p:blipFill rotWithShape="1">
          <a:blip r:embed="rId4">
            <a:alphaModFix/>
          </a:blip>
          <a:srcRect b="36833" l="30950" r="60706" t="45954"/>
          <a:stretch/>
        </p:blipFill>
        <p:spPr>
          <a:xfrm>
            <a:off x="2979657" y="4523360"/>
            <a:ext cx="303457" cy="309089"/>
          </a:xfrm>
          <a:prstGeom prst="rect">
            <a:avLst/>
          </a:prstGeom>
          <a:noFill/>
          <a:ln>
            <a:noFill/>
          </a:ln>
        </p:spPr>
      </p:pic>
      <p:pic>
        <p:nvPicPr>
          <p:cNvPr id="782" name="Google Shape;782;p116"/>
          <p:cNvPicPr preferRelativeResize="0"/>
          <p:nvPr/>
        </p:nvPicPr>
        <p:blipFill rotWithShape="1">
          <a:blip r:embed="rId4">
            <a:alphaModFix/>
          </a:blip>
          <a:srcRect b="36833" l="30950" r="60706" t="45954"/>
          <a:stretch/>
        </p:blipFill>
        <p:spPr>
          <a:xfrm>
            <a:off x="2605948" y="3970463"/>
            <a:ext cx="303457" cy="309089"/>
          </a:xfrm>
          <a:prstGeom prst="rect">
            <a:avLst/>
          </a:prstGeom>
          <a:noFill/>
          <a:ln>
            <a:noFill/>
          </a:ln>
        </p:spPr>
      </p:pic>
      <p:pic>
        <p:nvPicPr>
          <p:cNvPr id="783" name="Google Shape;783;p116"/>
          <p:cNvPicPr preferRelativeResize="0"/>
          <p:nvPr/>
        </p:nvPicPr>
        <p:blipFill rotWithShape="1">
          <a:blip r:embed="rId3">
            <a:alphaModFix/>
          </a:blip>
          <a:srcRect b="36833" l="30950" r="60706" t="45954"/>
          <a:stretch/>
        </p:blipFill>
        <p:spPr>
          <a:xfrm>
            <a:off x="3843945" y="1218010"/>
            <a:ext cx="303457" cy="309089"/>
          </a:xfrm>
          <a:prstGeom prst="rect">
            <a:avLst/>
          </a:prstGeom>
          <a:noFill/>
          <a:ln>
            <a:noFill/>
          </a:ln>
        </p:spPr>
      </p:pic>
      <p:pic>
        <p:nvPicPr>
          <p:cNvPr id="784" name="Google Shape;784;p116"/>
          <p:cNvPicPr preferRelativeResize="0"/>
          <p:nvPr/>
        </p:nvPicPr>
        <p:blipFill rotWithShape="1">
          <a:blip r:embed="rId4">
            <a:alphaModFix/>
          </a:blip>
          <a:srcRect b="36833" l="30950" r="60706" t="45954"/>
          <a:stretch/>
        </p:blipFill>
        <p:spPr>
          <a:xfrm>
            <a:off x="2811500" y="3791717"/>
            <a:ext cx="303457" cy="309089"/>
          </a:xfrm>
          <a:prstGeom prst="rect">
            <a:avLst/>
          </a:prstGeom>
          <a:noFill/>
          <a:ln>
            <a:noFill/>
          </a:ln>
        </p:spPr>
      </p:pic>
      <p:pic>
        <p:nvPicPr>
          <p:cNvPr id="785" name="Google Shape;785;p116"/>
          <p:cNvPicPr preferRelativeResize="0"/>
          <p:nvPr/>
        </p:nvPicPr>
        <p:blipFill rotWithShape="1">
          <a:blip r:embed="rId4">
            <a:alphaModFix/>
          </a:blip>
          <a:srcRect b="36833" l="30950" r="60706" t="45954"/>
          <a:stretch/>
        </p:blipFill>
        <p:spPr>
          <a:xfrm>
            <a:off x="5268125" y="4261327"/>
            <a:ext cx="303457" cy="309089"/>
          </a:xfrm>
          <a:prstGeom prst="rect">
            <a:avLst/>
          </a:prstGeom>
          <a:noFill/>
          <a:ln>
            <a:noFill/>
          </a:ln>
        </p:spPr>
      </p:pic>
      <p:pic>
        <p:nvPicPr>
          <p:cNvPr id="786" name="Google Shape;786;p116"/>
          <p:cNvPicPr preferRelativeResize="0"/>
          <p:nvPr/>
        </p:nvPicPr>
        <p:blipFill rotWithShape="1">
          <a:blip r:embed="rId3">
            <a:alphaModFix/>
          </a:blip>
          <a:srcRect b="36833" l="30950" r="60706" t="45954"/>
          <a:stretch/>
        </p:blipFill>
        <p:spPr>
          <a:xfrm>
            <a:off x="4270900" y="1218010"/>
            <a:ext cx="303457" cy="309089"/>
          </a:xfrm>
          <a:prstGeom prst="rect">
            <a:avLst/>
          </a:prstGeom>
          <a:noFill/>
          <a:ln>
            <a:noFill/>
          </a:ln>
        </p:spPr>
      </p:pic>
      <p:pic>
        <p:nvPicPr>
          <p:cNvPr id="787" name="Google Shape;787;p116"/>
          <p:cNvPicPr preferRelativeResize="0"/>
          <p:nvPr/>
        </p:nvPicPr>
        <p:blipFill rotWithShape="1">
          <a:blip r:embed="rId4">
            <a:alphaModFix/>
          </a:blip>
          <a:srcRect b="36833" l="30950" r="60706" t="45954"/>
          <a:stretch/>
        </p:blipFill>
        <p:spPr>
          <a:xfrm>
            <a:off x="5001383" y="4076079"/>
            <a:ext cx="303457" cy="309089"/>
          </a:xfrm>
          <a:prstGeom prst="rect">
            <a:avLst/>
          </a:prstGeom>
          <a:noFill/>
          <a:ln>
            <a:noFill/>
          </a:ln>
        </p:spPr>
      </p:pic>
      <p:pic>
        <p:nvPicPr>
          <p:cNvPr id="788" name="Google Shape;788;p116"/>
          <p:cNvPicPr preferRelativeResize="0"/>
          <p:nvPr/>
        </p:nvPicPr>
        <p:blipFill rotWithShape="1">
          <a:blip r:embed="rId4">
            <a:alphaModFix/>
          </a:blip>
          <a:srcRect b="36833" l="30950" r="60706" t="45954"/>
          <a:stretch/>
        </p:blipFill>
        <p:spPr>
          <a:xfrm>
            <a:off x="5500132" y="3702890"/>
            <a:ext cx="303457" cy="309089"/>
          </a:xfrm>
          <a:prstGeom prst="rect">
            <a:avLst/>
          </a:prstGeom>
          <a:noFill/>
          <a:ln>
            <a:noFill/>
          </a:ln>
        </p:spPr>
      </p:pic>
      <p:pic>
        <p:nvPicPr>
          <p:cNvPr id="789" name="Google Shape;789;p116"/>
          <p:cNvPicPr preferRelativeResize="0"/>
          <p:nvPr/>
        </p:nvPicPr>
        <p:blipFill rotWithShape="1">
          <a:blip r:embed="rId4">
            <a:alphaModFix/>
          </a:blip>
          <a:srcRect b="36833" l="30950" r="60706" t="45954"/>
          <a:stretch/>
        </p:blipFill>
        <p:spPr>
          <a:xfrm>
            <a:off x="6331592" y="4893470"/>
            <a:ext cx="303457" cy="309089"/>
          </a:xfrm>
          <a:prstGeom prst="rect">
            <a:avLst/>
          </a:prstGeom>
          <a:noFill/>
          <a:ln>
            <a:noFill/>
          </a:ln>
        </p:spPr>
      </p:pic>
      <p:pic>
        <p:nvPicPr>
          <p:cNvPr id="790" name="Google Shape;790;p116"/>
          <p:cNvPicPr preferRelativeResize="0"/>
          <p:nvPr/>
        </p:nvPicPr>
        <p:blipFill rotWithShape="1">
          <a:blip r:embed="rId4">
            <a:alphaModFix/>
          </a:blip>
          <a:srcRect b="36833" l="30950" r="60706" t="45954"/>
          <a:stretch/>
        </p:blipFill>
        <p:spPr>
          <a:xfrm>
            <a:off x="5058950" y="4342251"/>
            <a:ext cx="303457" cy="309089"/>
          </a:xfrm>
          <a:prstGeom prst="rect">
            <a:avLst/>
          </a:prstGeom>
          <a:noFill/>
          <a:ln>
            <a:noFill/>
          </a:ln>
        </p:spPr>
      </p:pic>
      <p:pic>
        <p:nvPicPr>
          <p:cNvPr id="791" name="Google Shape;791;p116"/>
          <p:cNvPicPr preferRelativeResize="0"/>
          <p:nvPr/>
        </p:nvPicPr>
        <p:blipFill rotWithShape="1">
          <a:blip r:embed="rId4">
            <a:alphaModFix/>
          </a:blip>
          <a:srcRect b="36833" l="30950" r="60706" t="45954"/>
          <a:stretch/>
        </p:blipFill>
        <p:spPr>
          <a:xfrm>
            <a:off x="4738989" y="4095572"/>
            <a:ext cx="303457" cy="309089"/>
          </a:xfrm>
          <a:prstGeom prst="rect">
            <a:avLst/>
          </a:prstGeom>
          <a:noFill/>
          <a:ln>
            <a:noFill/>
          </a:ln>
        </p:spPr>
      </p:pic>
      <p:pic>
        <p:nvPicPr>
          <p:cNvPr id="792" name="Google Shape;792;p116"/>
          <p:cNvPicPr preferRelativeResize="0"/>
          <p:nvPr/>
        </p:nvPicPr>
        <p:blipFill rotWithShape="1">
          <a:blip r:embed="rId4">
            <a:alphaModFix/>
          </a:blip>
          <a:srcRect b="36833" l="30950" r="60706" t="45954"/>
          <a:stretch/>
        </p:blipFill>
        <p:spPr>
          <a:xfrm>
            <a:off x="3577155" y="4582929"/>
            <a:ext cx="303457" cy="309089"/>
          </a:xfrm>
          <a:prstGeom prst="rect">
            <a:avLst/>
          </a:prstGeom>
          <a:noFill/>
          <a:ln>
            <a:noFill/>
          </a:ln>
        </p:spPr>
      </p:pic>
      <p:pic>
        <p:nvPicPr>
          <p:cNvPr id="793" name="Google Shape;793;p116"/>
          <p:cNvPicPr preferRelativeResize="0"/>
          <p:nvPr/>
        </p:nvPicPr>
        <p:blipFill rotWithShape="1">
          <a:blip r:embed="rId3">
            <a:alphaModFix/>
          </a:blip>
          <a:srcRect b="36833" l="30950" r="60706" t="45954"/>
          <a:stretch/>
        </p:blipFill>
        <p:spPr>
          <a:xfrm>
            <a:off x="3500239" y="1124744"/>
            <a:ext cx="303457" cy="309089"/>
          </a:xfrm>
          <a:prstGeom prst="rect">
            <a:avLst/>
          </a:prstGeom>
          <a:noFill/>
          <a:ln>
            <a:noFill/>
          </a:ln>
        </p:spPr>
      </p:pic>
      <p:pic>
        <p:nvPicPr>
          <p:cNvPr id="794" name="Google Shape;794;p116"/>
          <p:cNvPicPr preferRelativeResize="0"/>
          <p:nvPr/>
        </p:nvPicPr>
        <p:blipFill rotWithShape="1">
          <a:blip r:embed="rId4">
            <a:alphaModFix/>
          </a:blip>
          <a:srcRect b="36833" l="30950" r="60706" t="45954"/>
          <a:stretch/>
        </p:blipFill>
        <p:spPr>
          <a:xfrm>
            <a:off x="5991038" y="4398744"/>
            <a:ext cx="303457" cy="309089"/>
          </a:xfrm>
          <a:prstGeom prst="rect">
            <a:avLst/>
          </a:prstGeom>
          <a:noFill/>
          <a:ln>
            <a:noFill/>
          </a:ln>
        </p:spPr>
      </p:pic>
      <p:pic>
        <p:nvPicPr>
          <p:cNvPr id="795" name="Google Shape;795;p116"/>
          <p:cNvPicPr preferRelativeResize="0"/>
          <p:nvPr/>
        </p:nvPicPr>
        <p:blipFill rotWithShape="1">
          <a:blip r:embed="rId4">
            <a:alphaModFix/>
          </a:blip>
          <a:srcRect b="36833" l="30950" r="60706" t="45954"/>
          <a:stretch/>
        </p:blipFill>
        <p:spPr>
          <a:xfrm>
            <a:off x="3482424" y="4362915"/>
            <a:ext cx="303457" cy="309089"/>
          </a:xfrm>
          <a:prstGeom prst="rect">
            <a:avLst/>
          </a:prstGeom>
          <a:noFill/>
          <a:ln>
            <a:noFill/>
          </a:ln>
        </p:spPr>
      </p:pic>
      <p:pic>
        <p:nvPicPr>
          <p:cNvPr id="796" name="Google Shape;796;p116"/>
          <p:cNvPicPr preferRelativeResize="0"/>
          <p:nvPr/>
        </p:nvPicPr>
        <p:blipFill rotWithShape="1">
          <a:blip r:embed="rId3">
            <a:alphaModFix/>
          </a:blip>
          <a:srcRect b="36833" l="30950" r="60706" t="45954"/>
          <a:stretch/>
        </p:blipFill>
        <p:spPr>
          <a:xfrm>
            <a:off x="4572161" y="1292374"/>
            <a:ext cx="303457" cy="309089"/>
          </a:xfrm>
          <a:prstGeom prst="rect">
            <a:avLst/>
          </a:prstGeom>
          <a:noFill/>
          <a:ln>
            <a:noFill/>
          </a:ln>
        </p:spPr>
      </p:pic>
      <p:pic>
        <p:nvPicPr>
          <p:cNvPr id="797" name="Google Shape;797;p116"/>
          <p:cNvPicPr preferRelativeResize="0"/>
          <p:nvPr/>
        </p:nvPicPr>
        <p:blipFill rotWithShape="1">
          <a:blip r:embed="rId4">
            <a:alphaModFix/>
          </a:blip>
          <a:srcRect b="36833" l="30950" r="60706" t="45954"/>
          <a:stretch/>
        </p:blipFill>
        <p:spPr>
          <a:xfrm>
            <a:off x="5942342" y="4799146"/>
            <a:ext cx="303457" cy="309089"/>
          </a:xfrm>
          <a:prstGeom prst="rect">
            <a:avLst/>
          </a:prstGeom>
          <a:noFill/>
          <a:ln>
            <a:noFill/>
          </a:ln>
        </p:spPr>
      </p:pic>
      <p:pic>
        <p:nvPicPr>
          <p:cNvPr id="798" name="Google Shape;798;p116"/>
          <p:cNvPicPr preferRelativeResize="0"/>
          <p:nvPr/>
        </p:nvPicPr>
        <p:blipFill rotWithShape="1">
          <a:blip r:embed="rId3">
            <a:alphaModFix/>
          </a:blip>
          <a:srcRect b="36833" l="30950" r="60706" t="45954"/>
          <a:stretch/>
        </p:blipFill>
        <p:spPr>
          <a:xfrm>
            <a:off x="3230831" y="3773906"/>
            <a:ext cx="303457" cy="309089"/>
          </a:xfrm>
          <a:prstGeom prst="rect">
            <a:avLst/>
          </a:prstGeom>
          <a:noFill/>
          <a:ln>
            <a:noFill/>
          </a:ln>
        </p:spPr>
      </p:pic>
      <p:pic>
        <p:nvPicPr>
          <p:cNvPr id="799" name="Google Shape;799;p116"/>
          <p:cNvPicPr preferRelativeResize="0"/>
          <p:nvPr/>
        </p:nvPicPr>
        <p:blipFill rotWithShape="1">
          <a:blip r:embed="rId4">
            <a:alphaModFix/>
          </a:blip>
          <a:srcRect b="36833" l="30950" r="60706" t="45954"/>
          <a:stretch/>
        </p:blipFill>
        <p:spPr>
          <a:xfrm>
            <a:off x="4059252" y="4018856"/>
            <a:ext cx="303457" cy="309089"/>
          </a:xfrm>
          <a:prstGeom prst="rect">
            <a:avLst/>
          </a:prstGeom>
          <a:noFill/>
          <a:ln>
            <a:noFill/>
          </a:ln>
        </p:spPr>
      </p:pic>
      <p:pic>
        <p:nvPicPr>
          <p:cNvPr id="800" name="Google Shape;800;p116"/>
          <p:cNvPicPr preferRelativeResize="0"/>
          <p:nvPr/>
        </p:nvPicPr>
        <p:blipFill rotWithShape="1">
          <a:blip r:embed="rId4">
            <a:alphaModFix/>
          </a:blip>
          <a:srcRect b="36833" l="30950" r="60706" t="45954"/>
          <a:stretch/>
        </p:blipFill>
        <p:spPr>
          <a:xfrm>
            <a:off x="2368316" y="3828547"/>
            <a:ext cx="303457" cy="309089"/>
          </a:xfrm>
          <a:prstGeom prst="rect">
            <a:avLst/>
          </a:prstGeom>
          <a:noFill/>
          <a:ln>
            <a:noFill/>
          </a:ln>
        </p:spPr>
      </p:pic>
      <p:pic>
        <p:nvPicPr>
          <p:cNvPr id="801" name="Google Shape;801;p116"/>
          <p:cNvPicPr preferRelativeResize="0"/>
          <p:nvPr/>
        </p:nvPicPr>
        <p:blipFill rotWithShape="1">
          <a:blip r:embed="rId4">
            <a:alphaModFix/>
          </a:blip>
          <a:srcRect b="36833" l="30950" r="60706" t="45954"/>
          <a:stretch/>
        </p:blipFill>
        <p:spPr>
          <a:xfrm>
            <a:off x="4359476" y="1470859"/>
            <a:ext cx="303457" cy="309089"/>
          </a:xfrm>
          <a:prstGeom prst="rect">
            <a:avLst/>
          </a:prstGeom>
          <a:noFill/>
          <a:ln>
            <a:noFill/>
          </a:ln>
        </p:spPr>
      </p:pic>
      <p:pic>
        <p:nvPicPr>
          <p:cNvPr id="802" name="Google Shape;802;p116"/>
          <p:cNvPicPr preferRelativeResize="0"/>
          <p:nvPr/>
        </p:nvPicPr>
        <p:blipFill rotWithShape="1">
          <a:blip r:embed="rId6">
            <a:alphaModFix/>
          </a:blip>
          <a:srcRect b="25109" l="30533" r="59883" t="52875"/>
          <a:stretch/>
        </p:blipFill>
        <p:spPr>
          <a:xfrm rot="-2247334">
            <a:off x="2575492" y="3746108"/>
            <a:ext cx="272520" cy="309089"/>
          </a:xfrm>
          <a:prstGeom prst="rect">
            <a:avLst/>
          </a:prstGeom>
          <a:noFill/>
          <a:ln>
            <a:noFill/>
          </a:ln>
        </p:spPr>
      </p:pic>
      <p:pic>
        <p:nvPicPr>
          <p:cNvPr id="803" name="Google Shape;803;p116"/>
          <p:cNvPicPr preferRelativeResize="0"/>
          <p:nvPr/>
        </p:nvPicPr>
        <p:blipFill rotWithShape="1">
          <a:blip r:embed="rId4">
            <a:alphaModFix/>
          </a:blip>
          <a:srcRect b="36833" l="30950" r="60706" t="45954"/>
          <a:stretch/>
        </p:blipFill>
        <p:spPr>
          <a:xfrm>
            <a:off x="2405152" y="3622142"/>
            <a:ext cx="303457" cy="309089"/>
          </a:xfrm>
          <a:prstGeom prst="rect">
            <a:avLst/>
          </a:prstGeom>
          <a:noFill/>
          <a:ln>
            <a:noFill/>
          </a:ln>
        </p:spPr>
      </p:pic>
      <p:pic>
        <p:nvPicPr>
          <p:cNvPr id="804" name="Google Shape;804;p116"/>
          <p:cNvPicPr preferRelativeResize="0"/>
          <p:nvPr/>
        </p:nvPicPr>
        <p:blipFill rotWithShape="1">
          <a:blip r:embed="rId4">
            <a:alphaModFix/>
          </a:blip>
          <a:srcRect b="36833" l="30950" r="60706" t="45954"/>
          <a:stretch/>
        </p:blipFill>
        <p:spPr>
          <a:xfrm>
            <a:off x="3732092" y="4321067"/>
            <a:ext cx="303457" cy="309089"/>
          </a:xfrm>
          <a:prstGeom prst="rect">
            <a:avLst/>
          </a:prstGeom>
          <a:noFill/>
          <a:ln>
            <a:noFill/>
          </a:ln>
        </p:spPr>
      </p:pic>
      <p:pic>
        <p:nvPicPr>
          <p:cNvPr id="805" name="Google Shape;805;p116"/>
          <p:cNvPicPr preferRelativeResize="0"/>
          <p:nvPr/>
        </p:nvPicPr>
        <p:blipFill rotWithShape="1">
          <a:blip r:embed="rId6">
            <a:alphaModFix/>
          </a:blip>
          <a:srcRect b="25109" l="30533" r="59883" t="52875"/>
          <a:stretch/>
        </p:blipFill>
        <p:spPr>
          <a:xfrm rot="1643731">
            <a:off x="2454970" y="3397005"/>
            <a:ext cx="272520" cy="309089"/>
          </a:xfrm>
          <a:prstGeom prst="rect">
            <a:avLst/>
          </a:prstGeom>
          <a:noFill/>
          <a:ln>
            <a:noFill/>
          </a:ln>
        </p:spPr>
      </p:pic>
      <p:pic>
        <p:nvPicPr>
          <p:cNvPr id="806" name="Google Shape;806;p116"/>
          <p:cNvPicPr preferRelativeResize="0"/>
          <p:nvPr/>
        </p:nvPicPr>
        <p:blipFill rotWithShape="1">
          <a:blip r:embed="rId6">
            <a:alphaModFix/>
          </a:blip>
          <a:srcRect b="25109" l="30533" r="59883" t="52875"/>
          <a:stretch/>
        </p:blipFill>
        <p:spPr>
          <a:xfrm rot="1250974">
            <a:off x="2647791" y="4389704"/>
            <a:ext cx="272520" cy="309089"/>
          </a:xfrm>
          <a:prstGeom prst="rect">
            <a:avLst/>
          </a:prstGeom>
          <a:noFill/>
          <a:ln>
            <a:noFill/>
          </a:ln>
        </p:spPr>
      </p:pic>
      <p:pic>
        <p:nvPicPr>
          <p:cNvPr id="807" name="Google Shape;807;p116"/>
          <p:cNvPicPr preferRelativeResize="0"/>
          <p:nvPr/>
        </p:nvPicPr>
        <p:blipFill rotWithShape="1">
          <a:blip r:embed="rId6">
            <a:alphaModFix/>
          </a:blip>
          <a:srcRect b="25109" l="30533" r="59883" t="52875"/>
          <a:stretch/>
        </p:blipFill>
        <p:spPr>
          <a:xfrm>
            <a:off x="2208222" y="3766990"/>
            <a:ext cx="272520" cy="309089"/>
          </a:xfrm>
          <a:prstGeom prst="rect">
            <a:avLst/>
          </a:prstGeom>
          <a:noFill/>
          <a:ln>
            <a:noFill/>
          </a:ln>
        </p:spPr>
      </p:pic>
      <p:pic>
        <p:nvPicPr>
          <p:cNvPr id="808" name="Google Shape;808;p116"/>
          <p:cNvPicPr preferRelativeResize="0"/>
          <p:nvPr/>
        </p:nvPicPr>
        <p:blipFill rotWithShape="1">
          <a:blip r:embed="rId6">
            <a:alphaModFix/>
          </a:blip>
          <a:srcRect b="25109" l="30533" r="59883" t="52875"/>
          <a:stretch/>
        </p:blipFill>
        <p:spPr>
          <a:xfrm rot="1250974">
            <a:off x="3209864" y="4455047"/>
            <a:ext cx="272520" cy="309089"/>
          </a:xfrm>
          <a:prstGeom prst="rect">
            <a:avLst/>
          </a:prstGeom>
          <a:noFill/>
          <a:ln>
            <a:noFill/>
          </a:ln>
        </p:spPr>
      </p:pic>
      <p:pic>
        <p:nvPicPr>
          <p:cNvPr id="809" name="Google Shape;809;p116"/>
          <p:cNvPicPr preferRelativeResize="0"/>
          <p:nvPr/>
        </p:nvPicPr>
        <p:blipFill rotWithShape="1">
          <a:blip r:embed="rId6">
            <a:alphaModFix/>
          </a:blip>
          <a:srcRect b="25109" l="30533" r="59883" t="52875"/>
          <a:stretch/>
        </p:blipFill>
        <p:spPr>
          <a:xfrm rot="1643731">
            <a:off x="2308920" y="4240655"/>
            <a:ext cx="272520" cy="309089"/>
          </a:xfrm>
          <a:prstGeom prst="rect">
            <a:avLst/>
          </a:prstGeom>
          <a:noFill/>
          <a:ln>
            <a:noFill/>
          </a:ln>
        </p:spPr>
      </p:pic>
      <p:pic>
        <p:nvPicPr>
          <p:cNvPr id="810" name="Google Shape;810;p116"/>
          <p:cNvPicPr preferRelativeResize="0"/>
          <p:nvPr/>
        </p:nvPicPr>
        <p:blipFill rotWithShape="1">
          <a:blip r:embed="rId6">
            <a:alphaModFix/>
          </a:blip>
          <a:srcRect b="25109" l="30533" r="59883" t="52875"/>
          <a:stretch/>
        </p:blipFill>
        <p:spPr>
          <a:xfrm rot="2559821">
            <a:off x="3669105" y="4196682"/>
            <a:ext cx="272520" cy="309089"/>
          </a:xfrm>
          <a:prstGeom prst="rect">
            <a:avLst/>
          </a:prstGeom>
          <a:noFill/>
          <a:ln>
            <a:noFill/>
          </a:ln>
        </p:spPr>
      </p:pic>
      <p:pic>
        <p:nvPicPr>
          <p:cNvPr id="811" name="Google Shape;811;p116"/>
          <p:cNvPicPr preferRelativeResize="0"/>
          <p:nvPr/>
        </p:nvPicPr>
        <p:blipFill rotWithShape="1">
          <a:blip r:embed="rId6">
            <a:alphaModFix/>
          </a:blip>
          <a:srcRect b="25109" l="30533" r="59883" t="52875"/>
          <a:stretch/>
        </p:blipFill>
        <p:spPr>
          <a:xfrm rot="1643731">
            <a:off x="2297772" y="3544974"/>
            <a:ext cx="272520" cy="309089"/>
          </a:xfrm>
          <a:prstGeom prst="rect">
            <a:avLst/>
          </a:prstGeom>
          <a:noFill/>
          <a:ln>
            <a:noFill/>
          </a:ln>
        </p:spPr>
      </p:pic>
      <p:pic>
        <p:nvPicPr>
          <p:cNvPr id="812" name="Google Shape;812;p116"/>
          <p:cNvPicPr preferRelativeResize="0"/>
          <p:nvPr/>
        </p:nvPicPr>
        <p:blipFill rotWithShape="1">
          <a:blip r:embed="rId5">
            <a:alphaModFix/>
          </a:blip>
          <a:srcRect b="25109" l="30533" r="59883" t="52875"/>
          <a:stretch/>
        </p:blipFill>
        <p:spPr>
          <a:xfrm rot="-1050818">
            <a:off x="4399487" y="1333447"/>
            <a:ext cx="272520" cy="309089"/>
          </a:xfrm>
          <a:prstGeom prst="rect">
            <a:avLst/>
          </a:prstGeom>
          <a:noFill/>
          <a:ln>
            <a:noFill/>
          </a:ln>
        </p:spPr>
      </p:pic>
      <p:pic>
        <p:nvPicPr>
          <p:cNvPr id="813" name="Google Shape;813;p116"/>
          <p:cNvPicPr preferRelativeResize="0"/>
          <p:nvPr/>
        </p:nvPicPr>
        <p:blipFill rotWithShape="1">
          <a:blip r:embed="rId6">
            <a:alphaModFix/>
          </a:blip>
          <a:srcRect b="25109" l="30533" r="59883" t="52875"/>
          <a:stretch/>
        </p:blipFill>
        <p:spPr>
          <a:xfrm rot="3757962">
            <a:off x="2526520" y="3951882"/>
            <a:ext cx="219577" cy="383616"/>
          </a:xfrm>
          <a:prstGeom prst="rect">
            <a:avLst/>
          </a:prstGeom>
          <a:noFill/>
          <a:ln>
            <a:noFill/>
          </a:ln>
        </p:spPr>
      </p:pic>
      <p:pic>
        <p:nvPicPr>
          <p:cNvPr id="814" name="Google Shape;814;p116"/>
          <p:cNvPicPr preferRelativeResize="0"/>
          <p:nvPr/>
        </p:nvPicPr>
        <p:blipFill rotWithShape="1">
          <a:blip r:embed="rId6">
            <a:alphaModFix/>
          </a:blip>
          <a:srcRect b="25109" l="30533" r="59883" t="52875"/>
          <a:stretch/>
        </p:blipFill>
        <p:spPr>
          <a:xfrm rot="1250974">
            <a:off x="5514281" y="3901406"/>
            <a:ext cx="272520" cy="309089"/>
          </a:xfrm>
          <a:prstGeom prst="rect">
            <a:avLst/>
          </a:prstGeom>
          <a:noFill/>
          <a:ln>
            <a:noFill/>
          </a:ln>
        </p:spPr>
      </p:pic>
      <p:pic>
        <p:nvPicPr>
          <p:cNvPr id="815" name="Google Shape;815;p116"/>
          <p:cNvPicPr preferRelativeResize="0"/>
          <p:nvPr/>
        </p:nvPicPr>
        <p:blipFill rotWithShape="1">
          <a:blip r:embed="rId6">
            <a:alphaModFix/>
          </a:blip>
          <a:srcRect b="25109" l="30533" r="59883" t="52875"/>
          <a:stretch/>
        </p:blipFill>
        <p:spPr>
          <a:xfrm rot="1250974">
            <a:off x="4865123" y="3955028"/>
            <a:ext cx="272520" cy="309089"/>
          </a:xfrm>
          <a:prstGeom prst="rect">
            <a:avLst/>
          </a:prstGeom>
          <a:noFill/>
          <a:ln>
            <a:noFill/>
          </a:ln>
        </p:spPr>
      </p:pic>
      <p:pic>
        <p:nvPicPr>
          <p:cNvPr id="816" name="Google Shape;816;p116"/>
          <p:cNvPicPr preferRelativeResize="0"/>
          <p:nvPr/>
        </p:nvPicPr>
        <p:blipFill rotWithShape="1">
          <a:blip r:embed="rId5">
            <a:alphaModFix/>
          </a:blip>
          <a:srcRect b="25109" l="30533" r="59883" t="52875"/>
          <a:stretch/>
        </p:blipFill>
        <p:spPr>
          <a:xfrm rot="3304993">
            <a:off x="4141893" y="1279050"/>
            <a:ext cx="219577" cy="383616"/>
          </a:xfrm>
          <a:prstGeom prst="rect">
            <a:avLst/>
          </a:prstGeom>
          <a:noFill/>
          <a:ln>
            <a:noFill/>
          </a:ln>
        </p:spPr>
      </p:pic>
      <p:pic>
        <p:nvPicPr>
          <p:cNvPr id="817" name="Google Shape;817;p116"/>
          <p:cNvPicPr preferRelativeResize="0"/>
          <p:nvPr/>
        </p:nvPicPr>
        <p:blipFill rotWithShape="1">
          <a:blip r:embed="rId6">
            <a:alphaModFix/>
          </a:blip>
          <a:srcRect b="25109" l="30533" r="59883" t="52875"/>
          <a:stretch/>
        </p:blipFill>
        <p:spPr>
          <a:xfrm rot="1250974">
            <a:off x="5834744" y="4734318"/>
            <a:ext cx="272520" cy="309089"/>
          </a:xfrm>
          <a:prstGeom prst="rect">
            <a:avLst/>
          </a:prstGeom>
          <a:noFill/>
          <a:ln>
            <a:noFill/>
          </a:ln>
        </p:spPr>
      </p:pic>
      <p:pic>
        <p:nvPicPr>
          <p:cNvPr id="818" name="Google Shape;818;p116"/>
          <p:cNvPicPr preferRelativeResize="0"/>
          <p:nvPr/>
        </p:nvPicPr>
        <p:blipFill rotWithShape="1">
          <a:blip r:embed="rId6">
            <a:alphaModFix/>
          </a:blip>
          <a:srcRect b="25109" l="30533" r="59883" t="52875"/>
          <a:stretch/>
        </p:blipFill>
        <p:spPr>
          <a:xfrm rot="1250974">
            <a:off x="6204179" y="4860832"/>
            <a:ext cx="272520" cy="309089"/>
          </a:xfrm>
          <a:prstGeom prst="rect">
            <a:avLst/>
          </a:prstGeom>
          <a:noFill/>
          <a:ln>
            <a:noFill/>
          </a:ln>
        </p:spPr>
      </p:pic>
      <p:sp>
        <p:nvSpPr>
          <p:cNvPr id="819" name="Google Shape;819;p116"/>
          <p:cNvSpPr/>
          <p:nvPr/>
        </p:nvSpPr>
        <p:spPr>
          <a:xfrm>
            <a:off x="259307" y="764275"/>
            <a:ext cx="8611738" cy="36046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4" name="Shape 824"/>
        <p:cNvGrpSpPr/>
        <p:nvPr/>
      </p:nvGrpSpPr>
      <p:grpSpPr>
        <a:xfrm>
          <a:off x="0" y="0"/>
          <a:ext cx="0" cy="0"/>
          <a:chOff x="0" y="0"/>
          <a:chExt cx="0" cy="0"/>
        </a:xfrm>
      </p:grpSpPr>
      <p:pic>
        <p:nvPicPr>
          <p:cNvPr id="825" name="Google Shape;825;p117"/>
          <p:cNvPicPr preferRelativeResize="0"/>
          <p:nvPr/>
        </p:nvPicPr>
        <p:blipFill rotWithShape="1">
          <a:blip r:embed="rId3">
            <a:alphaModFix/>
          </a:blip>
          <a:srcRect b="36833" l="30950" r="60706" t="45954"/>
          <a:stretch/>
        </p:blipFill>
        <p:spPr>
          <a:xfrm>
            <a:off x="3697511" y="3531076"/>
            <a:ext cx="303457" cy="309089"/>
          </a:xfrm>
          <a:prstGeom prst="rect">
            <a:avLst/>
          </a:prstGeom>
          <a:noFill/>
          <a:ln>
            <a:noFill/>
          </a:ln>
        </p:spPr>
      </p:pic>
      <p:pic>
        <p:nvPicPr>
          <p:cNvPr id="826" name="Google Shape;826;p117"/>
          <p:cNvPicPr preferRelativeResize="0"/>
          <p:nvPr/>
        </p:nvPicPr>
        <p:blipFill rotWithShape="1">
          <a:blip r:embed="rId3">
            <a:alphaModFix/>
          </a:blip>
          <a:srcRect b="36833" l="30950" r="60706" t="45954"/>
          <a:stretch/>
        </p:blipFill>
        <p:spPr>
          <a:xfrm>
            <a:off x="3514845" y="3358589"/>
            <a:ext cx="303457" cy="309089"/>
          </a:xfrm>
          <a:prstGeom prst="rect">
            <a:avLst/>
          </a:prstGeom>
          <a:noFill/>
          <a:ln>
            <a:noFill/>
          </a:ln>
        </p:spPr>
      </p:pic>
      <p:pic>
        <p:nvPicPr>
          <p:cNvPr id="827" name="Google Shape;827;p117"/>
          <p:cNvPicPr preferRelativeResize="0"/>
          <p:nvPr/>
        </p:nvPicPr>
        <p:blipFill rotWithShape="1">
          <a:blip r:embed="rId3">
            <a:alphaModFix/>
          </a:blip>
          <a:srcRect b="36833" l="30950" r="60706" t="45954"/>
          <a:stretch/>
        </p:blipFill>
        <p:spPr>
          <a:xfrm>
            <a:off x="3342465" y="3526983"/>
            <a:ext cx="303457" cy="309089"/>
          </a:xfrm>
          <a:prstGeom prst="rect">
            <a:avLst/>
          </a:prstGeom>
          <a:noFill/>
          <a:ln>
            <a:noFill/>
          </a:ln>
        </p:spPr>
      </p:pic>
      <p:pic>
        <p:nvPicPr>
          <p:cNvPr id="828" name="Google Shape;828;p117"/>
          <p:cNvPicPr preferRelativeResize="0"/>
          <p:nvPr/>
        </p:nvPicPr>
        <p:blipFill rotWithShape="1">
          <a:blip r:embed="rId4">
            <a:alphaModFix/>
          </a:blip>
          <a:srcRect b="36833" l="30950" r="60706" t="45954"/>
          <a:stretch/>
        </p:blipFill>
        <p:spPr>
          <a:xfrm>
            <a:off x="4406198" y="3921217"/>
            <a:ext cx="303457" cy="309089"/>
          </a:xfrm>
          <a:prstGeom prst="rect">
            <a:avLst/>
          </a:prstGeom>
          <a:noFill/>
          <a:ln>
            <a:noFill/>
          </a:ln>
        </p:spPr>
      </p:pic>
      <p:pic>
        <p:nvPicPr>
          <p:cNvPr id="829" name="Google Shape;829;p117"/>
          <p:cNvPicPr preferRelativeResize="0"/>
          <p:nvPr/>
        </p:nvPicPr>
        <p:blipFill rotWithShape="1">
          <a:blip r:embed="rId4">
            <a:alphaModFix/>
          </a:blip>
          <a:srcRect b="36833" l="30950" r="60706" t="45954"/>
          <a:stretch/>
        </p:blipFill>
        <p:spPr>
          <a:xfrm>
            <a:off x="4152830" y="3735910"/>
            <a:ext cx="303457" cy="309089"/>
          </a:xfrm>
          <a:prstGeom prst="rect">
            <a:avLst/>
          </a:prstGeom>
          <a:noFill/>
          <a:ln>
            <a:noFill/>
          </a:ln>
        </p:spPr>
      </p:pic>
      <p:pic>
        <p:nvPicPr>
          <p:cNvPr id="830" name="Google Shape;830;p117"/>
          <p:cNvPicPr preferRelativeResize="0"/>
          <p:nvPr/>
        </p:nvPicPr>
        <p:blipFill rotWithShape="1">
          <a:blip r:embed="rId4">
            <a:alphaModFix/>
          </a:blip>
          <a:srcRect b="36833" l="30950" r="60706" t="45954"/>
          <a:stretch/>
        </p:blipFill>
        <p:spPr>
          <a:xfrm>
            <a:off x="3000466" y="3619361"/>
            <a:ext cx="303457" cy="309089"/>
          </a:xfrm>
          <a:prstGeom prst="rect">
            <a:avLst/>
          </a:prstGeom>
          <a:noFill/>
          <a:ln>
            <a:noFill/>
          </a:ln>
        </p:spPr>
      </p:pic>
      <p:pic>
        <p:nvPicPr>
          <p:cNvPr id="831" name="Google Shape;831;p117"/>
          <p:cNvPicPr preferRelativeResize="0"/>
          <p:nvPr/>
        </p:nvPicPr>
        <p:blipFill rotWithShape="1">
          <a:blip r:embed="rId3">
            <a:alphaModFix/>
          </a:blip>
          <a:srcRect b="36833" l="30950" r="60706" t="45954"/>
          <a:stretch/>
        </p:blipFill>
        <p:spPr>
          <a:xfrm>
            <a:off x="2763832" y="3407991"/>
            <a:ext cx="303457" cy="309089"/>
          </a:xfrm>
          <a:prstGeom prst="rect">
            <a:avLst/>
          </a:prstGeom>
          <a:noFill/>
          <a:ln>
            <a:noFill/>
          </a:ln>
        </p:spPr>
      </p:pic>
      <p:pic>
        <p:nvPicPr>
          <p:cNvPr id="832" name="Google Shape;832;p117"/>
          <p:cNvPicPr preferRelativeResize="0"/>
          <p:nvPr/>
        </p:nvPicPr>
        <p:blipFill rotWithShape="1">
          <a:blip r:embed="rId3">
            <a:alphaModFix/>
          </a:blip>
          <a:srcRect b="36833" l="30950" r="60706" t="45954"/>
          <a:stretch/>
        </p:blipFill>
        <p:spPr>
          <a:xfrm>
            <a:off x="2934362" y="3227249"/>
            <a:ext cx="303457" cy="309089"/>
          </a:xfrm>
          <a:prstGeom prst="rect">
            <a:avLst/>
          </a:prstGeom>
          <a:noFill/>
          <a:ln>
            <a:noFill/>
          </a:ln>
        </p:spPr>
      </p:pic>
      <p:pic>
        <p:nvPicPr>
          <p:cNvPr id="833" name="Google Shape;833;p117"/>
          <p:cNvPicPr preferRelativeResize="0"/>
          <p:nvPr/>
        </p:nvPicPr>
        <p:blipFill rotWithShape="1">
          <a:blip r:embed="rId3">
            <a:alphaModFix/>
          </a:blip>
          <a:srcRect b="36833" l="30950" r="60706" t="45954"/>
          <a:stretch/>
        </p:blipFill>
        <p:spPr>
          <a:xfrm>
            <a:off x="3178966" y="3136007"/>
            <a:ext cx="303457" cy="309089"/>
          </a:xfrm>
          <a:prstGeom prst="rect">
            <a:avLst/>
          </a:prstGeom>
          <a:noFill/>
          <a:ln>
            <a:noFill/>
          </a:ln>
        </p:spPr>
      </p:pic>
      <p:pic>
        <p:nvPicPr>
          <p:cNvPr id="834" name="Google Shape;834;p117"/>
          <p:cNvPicPr preferRelativeResize="0"/>
          <p:nvPr/>
        </p:nvPicPr>
        <p:blipFill rotWithShape="1">
          <a:blip r:embed="rId3">
            <a:alphaModFix/>
          </a:blip>
          <a:srcRect b="36833" l="30950" r="60706" t="45954"/>
          <a:stretch/>
        </p:blipFill>
        <p:spPr>
          <a:xfrm>
            <a:off x="2560749" y="3243293"/>
            <a:ext cx="303457" cy="309089"/>
          </a:xfrm>
          <a:prstGeom prst="rect">
            <a:avLst/>
          </a:prstGeom>
          <a:noFill/>
          <a:ln>
            <a:noFill/>
          </a:ln>
        </p:spPr>
      </p:pic>
      <p:pic>
        <p:nvPicPr>
          <p:cNvPr id="835" name="Google Shape;835;p117"/>
          <p:cNvPicPr preferRelativeResize="0"/>
          <p:nvPr/>
        </p:nvPicPr>
        <p:blipFill rotWithShape="1">
          <a:blip r:embed="rId3">
            <a:alphaModFix/>
          </a:blip>
          <a:srcRect b="36833" l="30950" r="60706" t="45954"/>
          <a:stretch/>
        </p:blipFill>
        <p:spPr>
          <a:xfrm>
            <a:off x="3545782" y="3759944"/>
            <a:ext cx="303457" cy="309089"/>
          </a:xfrm>
          <a:prstGeom prst="rect">
            <a:avLst/>
          </a:prstGeom>
          <a:noFill/>
          <a:ln>
            <a:noFill/>
          </a:ln>
        </p:spPr>
      </p:pic>
      <p:pic>
        <p:nvPicPr>
          <p:cNvPr id="836" name="Google Shape;836;p117"/>
          <p:cNvPicPr preferRelativeResize="0"/>
          <p:nvPr/>
        </p:nvPicPr>
        <p:blipFill rotWithShape="1">
          <a:blip r:embed="rId4">
            <a:alphaModFix/>
          </a:blip>
          <a:srcRect b="36833" l="30950" r="60706" t="45954"/>
          <a:stretch/>
        </p:blipFill>
        <p:spPr>
          <a:xfrm>
            <a:off x="3859218" y="3755841"/>
            <a:ext cx="303457" cy="309089"/>
          </a:xfrm>
          <a:prstGeom prst="rect">
            <a:avLst/>
          </a:prstGeom>
          <a:noFill/>
          <a:ln>
            <a:noFill/>
          </a:ln>
        </p:spPr>
      </p:pic>
      <p:pic>
        <p:nvPicPr>
          <p:cNvPr id="837" name="Google Shape;837;p117"/>
          <p:cNvPicPr preferRelativeResize="0"/>
          <p:nvPr/>
        </p:nvPicPr>
        <p:blipFill rotWithShape="1">
          <a:blip r:embed="rId3">
            <a:alphaModFix/>
          </a:blip>
          <a:srcRect b="36833" l="30950" r="60706" t="45954"/>
          <a:stretch/>
        </p:blipFill>
        <p:spPr>
          <a:xfrm>
            <a:off x="4042988" y="3481922"/>
            <a:ext cx="303457" cy="309089"/>
          </a:xfrm>
          <a:prstGeom prst="rect">
            <a:avLst/>
          </a:prstGeom>
          <a:noFill/>
          <a:ln>
            <a:noFill/>
          </a:ln>
        </p:spPr>
      </p:pic>
      <p:pic>
        <p:nvPicPr>
          <p:cNvPr id="838" name="Google Shape;838;p117"/>
          <p:cNvPicPr preferRelativeResize="0"/>
          <p:nvPr/>
        </p:nvPicPr>
        <p:blipFill rotWithShape="1">
          <a:blip r:embed="rId3">
            <a:alphaModFix/>
          </a:blip>
          <a:srcRect b="36833" l="30950" r="60706" t="45954"/>
          <a:stretch/>
        </p:blipFill>
        <p:spPr>
          <a:xfrm>
            <a:off x="4183497" y="2985971"/>
            <a:ext cx="303457" cy="309089"/>
          </a:xfrm>
          <a:prstGeom prst="rect">
            <a:avLst/>
          </a:prstGeom>
          <a:noFill/>
          <a:ln>
            <a:noFill/>
          </a:ln>
        </p:spPr>
      </p:pic>
      <p:pic>
        <p:nvPicPr>
          <p:cNvPr id="839" name="Google Shape;839;p117"/>
          <p:cNvPicPr preferRelativeResize="0"/>
          <p:nvPr/>
        </p:nvPicPr>
        <p:blipFill rotWithShape="1">
          <a:blip r:embed="rId3">
            <a:alphaModFix/>
          </a:blip>
          <a:srcRect b="36833" l="30950" r="60706" t="45954"/>
          <a:stretch/>
        </p:blipFill>
        <p:spPr>
          <a:xfrm>
            <a:off x="3799282" y="3188334"/>
            <a:ext cx="303457" cy="309089"/>
          </a:xfrm>
          <a:prstGeom prst="rect">
            <a:avLst/>
          </a:prstGeom>
          <a:noFill/>
          <a:ln>
            <a:noFill/>
          </a:ln>
        </p:spPr>
      </p:pic>
      <p:pic>
        <p:nvPicPr>
          <p:cNvPr id="840" name="Google Shape;840;p117"/>
          <p:cNvPicPr preferRelativeResize="0"/>
          <p:nvPr/>
        </p:nvPicPr>
        <p:blipFill rotWithShape="1">
          <a:blip r:embed="rId4">
            <a:alphaModFix/>
          </a:blip>
          <a:srcRect b="36833" l="30950" r="60706" t="45954"/>
          <a:stretch/>
        </p:blipFill>
        <p:spPr>
          <a:xfrm>
            <a:off x="3707488" y="4035677"/>
            <a:ext cx="303457" cy="309089"/>
          </a:xfrm>
          <a:prstGeom prst="rect">
            <a:avLst/>
          </a:prstGeom>
          <a:noFill/>
          <a:ln>
            <a:noFill/>
          </a:ln>
        </p:spPr>
      </p:pic>
      <p:pic>
        <p:nvPicPr>
          <p:cNvPr id="841" name="Google Shape;841;p117"/>
          <p:cNvPicPr preferRelativeResize="0"/>
          <p:nvPr/>
        </p:nvPicPr>
        <p:blipFill rotWithShape="1">
          <a:blip r:embed="rId4">
            <a:alphaModFix/>
          </a:blip>
          <a:srcRect b="36833" l="30950" r="60706" t="45954"/>
          <a:stretch/>
        </p:blipFill>
        <p:spPr>
          <a:xfrm>
            <a:off x="3470368" y="4074157"/>
            <a:ext cx="303457" cy="309089"/>
          </a:xfrm>
          <a:prstGeom prst="rect">
            <a:avLst/>
          </a:prstGeom>
          <a:noFill/>
          <a:ln>
            <a:noFill/>
          </a:ln>
        </p:spPr>
      </p:pic>
      <p:pic>
        <p:nvPicPr>
          <p:cNvPr id="842" name="Google Shape;842;p117"/>
          <p:cNvPicPr preferRelativeResize="0"/>
          <p:nvPr/>
        </p:nvPicPr>
        <p:blipFill rotWithShape="1">
          <a:blip r:embed="rId3">
            <a:alphaModFix/>
          </a:blip>
          <a:srcRect b="36833" l="30950" r="60706" t="45954"/>
          <a:stretch/>
        </p:blipFill>
        <p:spPr>
          <a:xfrm>
            <a:off x="3067289" y="2762184"/>
            <a:ext cx="303457" cy="309089"/>
          </a:xfrm>
          <a:prstGeom prst="rect">
            <a:avLst/>
          </a:prstGeom>
          <a:noFill/>
          <a:ln>
            <a:noFill/>
          </a:ln>
        </p:spPr>
      </p:pic>
      <p:pic>
        <p:nvPicPr>
          <p:cNvPr id="843" name="Google Shape;843;p117"/>
          <p:cNvPicPr preferRelativeResize="0"/>
          <p:nvPr/>
        </p:nvPicPr>
        <p:blipFill rotWithShape="1">
          <a:blip r:embed="rId3">
            <a:alphaModFix/>
          </a:blip>
          <a:srcRect b="36833" l="30950" r="60706" t="45954"/>
          <a:stretch/>
        </p:blipFill>
        <p:spPr>
          <a:xfrm>
            <a:off x="2864206" y="3012214"/>
            <a:ext cx="303457" cy="309089"/>
          </a:xfrm>
          <a:prstGeom prst="rect">
            <a:avLst/>
          </a:prstGeom>
          <a:noFill/>
          <a:ln>
            <a:noFill/>
          </a:ln>
        </p:spPr>
      </p:pic>
      <p:pic>
        <p:nvPicPr>
          <p:cNvPr id="844" name="Google Shape;844;p117"/>
          <p:cNvPicPr preferRelativeResize="0"/>
          <p:nvPr/>
        </p:nvPicPr>
        <p:blipFill rotWithShape="1">
          <a:blip r:embed="rId5">
            <a:alphaModFix/>
          </a:blip>
          <a:srcRect b="25109" l="30533" r="59883" t="52875"/>
          <a:stretch/>
        </p:blipFill>
        <p:spPr>
          <a:xfrm>
            <a:off x="3545782" y="3518259"/>
            <a:ext cx="272520" cy="309089"/>
          </a:xfrm>
          <a:prstGeom prst="rect">
            <a:avLst/>
          </a:prstGeom>
          <a:noFill/>
          <a:ln>
            <a:noFill/>
          </a:ln>
        </p:spPr>
      </p:pic>
      <p:pic>
        <p:nvPicPr>
          <p:cNvPr id="845" name="Google Shape;845;p117"/>
          <p:cNvPicPr preferRelativeResize="0"/>
          <p:nvPr/>
        </p:nvPicPr>
        <p:blipFill rotWithShape="1">
          <a:blip r:embed="rId5">
            <a:alphaModFix/>
          </a:blip>
          <a:srcRect b="25109" l="30533" r="59883" t="52875"/>
          <a:stretch/>
        </p:blipFill>
        <p:spPr>
          <a:xfrm>
            <a:off x="3723154" y="3712188"/>
            <a:ext cx="272520" cy="309089"/>
          </a:xfrm>
          <a:prstGeom prst="rect">
            <a:avLst/>
          </a:prstGeom>
          <a:noFill/>
          <a:ln>
            <a:noFill/>
          </a:ln>
        </p:spPr>
      </p:pic>
      <p:pic>
        <p:nvPicPr>
          <p:cNvPr id="846" name="Google Shape;846;p117"/>
          <p:cNvPicPr preferRelativeResize="0"/>
          <p:nvPr/>
        </p:nvPicPr>
        <p:blipFill rotWithShape="1">
          <a:blip r:embed="rId5">
            <a:alphaModFix/>
          </a:blip>
          <a:srcRect b="25109" l="30533" r="59883" t="52875"/>
          <a:stretch/>
        </p:blipFill>
        <p:spPr>
          <a:xfrm rot="1711210">
            <a:off x="4069951" y="3131530"/>
            <a:ext cx="272520" cy="309089"/>
          </a:xfrm>
          <a:prstGeom prst="rect">
            <a:avLst/>
          </a:prstGeom>
          <a:noFill/>
          <a:ln>
            <a:noFill/>
          </a:ln>
        </p:spPr>
      </p:pic>
      <p:pic>
        <p:nvPicPr>
          <p:cNvPr id="847" name="Google Shape;847;p117"/>
          <p:cNvPicPr preferRelativeResize="0"/>
          <p:nvPr/>
        </p:nvPicPr>
        <p:blipFill rotWithShape="1">
          <a:blip r:embed="rId5">
            <a:alphaModFix/>
          </a:blip>
          <a:srcRect b="25109" l="30533" r="59883" t="52875"/>
          <a:stretch/>
        </p:blipFill>
        <p:spPr>
          <a:xfrm>
            <a:off x="4026414" y="3641537"/>
            <a:ext cx="272520" cy="309089"/>
          </a:xfrm>
          <a:prstGeom prst="rect">
            <a:avLst/>
          </a:prstGeom>
          <a:noFill/>
          <a:ln>
            <a:noFill/>
          </a:ln>
        </p:spPr>
      </p:pic>
      <p:pic>
        <p:nvPicPr>
          <p:cNvPr id="848" name="Google Shape;848;p117"/>
          <p:cNvPicPr preferRelativeResize="0"/>
          <p:nvPr/>
        </p:nvPicPr>
        <p:blipFill rotWithShape="1">
          <a:blip r:embed="rId5">
            <a:alphaModFix/>
          </a:blip>
          <a:srcRect b="25109" l="30533" r="59883" t="52875"/>
          <a:stretch/>
        </p:blipFill>
        <p:spPr>
          <a:xfrm>
            <a:off x="3575650" y="3914489"/>
            <a:ext cx="272520" cy="309089"/>
          </a:xfrm>
          <a:prstGeom prst="rect">
            <a:avLst/>
          </a:prstGeom>
          <a:noFill/>
          <a:ln>
            <a:noFill/>
          </a:ln>
        </p:spPr>
      </p:pic>
      <p:pic>
        <p:nvPicPr>
          <p:cNvPr id="849" name="Google Shape;849;p117"/>
          <p:cNvPicPr preferRelativeResize="0"/>
          <p:nvPr/>
        </p:nvPicPr>
        <p:blipFill rotWithShape="1">
          <a:blip r:embed="rId5">
            <a:alphaModFix/>
          </a:blip>
          <a:srcRect b="25109" l="30533" r="59883" t="52875"/>
          <a:stretch/>
        </p:blipFill>
        <p:spPr>
          <a:xfrm>
            <a:off x="3077350" y="3390167"/>
            <a:ext cx="272520" cy="309089"/>
          </a:xfrm>
          <a:prstGeom prst="rect">
            <a:avLst/>
          </a:prstGeom>
          <a:noFill/>
          <a:ln>
            <a:noFill/>
          </a:ln>
        </p:spPr>
      </p:pic>
      <p:pic>
        <p:nvPicPr>
          <p:cNvPr id="850" name="Google Shape;850;p117"/>
          <p:cNvPicPr preferRelativeResize="0"/>
          <p:nvPr/>
        </p:nvPicPr>
        <p:blipFill rotWithShape="1">
          <a:blip r:embed="rId5">
            <a:alphaModFix/>
          </a:blip>
          <a:srcRect b="25109" l="30533" r="59883" t="52875"/>
          <a:stretch/>
        </p:blipFill>
        <p:spPr>
          <a:xfrm>
            <a:off x="3045667" y="2978461"/>
            <a:ext cx="272520" cy="309089"/>
          </a:xfrm>
          <a:prstGeom prst="rect">
            <a:avLst/>
          </a:prstGeom>
          <a:noFill/>
          <a:ln>
            <a:noFill/>
          </a:ln>
        </p:spPr>
      </p:pic>
      <p:pic>
        <p:nvPicPr>
          <p:cNvPr id="851" name="Google Shape;851;p117"/>
          <p:cNvPicPr preferRelativeResize="0"/>
          <p:nvPr/>
        </p:nvPicPr>
        <p:blipFill rotWithShape="1">
          <a:blip r:embed="rId5">
            <a:alphaModFix/>
          </a:blip>
          <a:srcRect b="25109" l="30533" r="59883" t="52875"/>
          <a:stretch/>
        </p:blipFill>
        <p:spPr>
          <a:xfrm>
            <a:off x="2773147" y="3195491"/>
            <a:ext cx="272520" cy="309089"/>
          </a:xfrm>
          <a:prstGeom prst="rect">
            <a:avLst/>
          </a:prstGeom>
          <a:noFill/>
          <a:ln>
            <a:noFill/>
          </a:ln>
        </p:spPr>
      </p:pic>
      <p:pic>
        <p:nvPicPr>
          <p:cNvPr id="852" name="Google Shape;852;p117"/>
          <p:cNvPicPr preferRelativeResize="0"/>
          <p:nvPr/>
        </p:nvPicPr>
        <p:blipFill rotWithShape="1">
          <a:blip r:embed="rId6">
            <a:alphaModFix/>
          </a:blip>
          <a:srcRect b="25109" l="30533" r="59883" t="52875"/>
          <a:stretch/>
        </p:blipFill>
        <p:spPr>
          <a:xfrm>
            <a:off x="4238999" y="3914528"/>
            <a:ext cx="272520" cy="309089"/>
          </a:xfrm>
          <a:prstGeom prst="rect">
            <a:avLst/>
          </a:prstGeom>
          <a:noFill/>
          <a:ln>
            <a:noFill/>
          </a:ln>
        </p:spPr>
      </p:pic>
      <p:pic>
        <p:nvPicPr>
          <p:cNvPr id="853" name="Google Shape;853;p117"/>
          <p:cNvPicPr preferRelativeResize="0"/>
          <p:nvPr/>
        </p:nvPicPr>
        <p:blipFill rotWithShape="1">
          <a:blip r:embed="rId6">
            <a:alphaModFix/>
          </a:blip>
          <a:srcRect b="25109" l="30533" r="59883" t="52875"/>
          <a:stretch/>
        </p:blipFill>
        <p:spPr>
          <a:xfrm>
            <a:off x="4417519" y="4106784"/>
            <a:ext cx="272520" cy="309089"/>
          </a:xfrm>
          <a:prstGeom prst="rect">
            <a:avLst/>
          </a:prstGeom>
          <a:noFill/>
          <a:ln>
            <a:noFill/>
          </a:ln>
        </p:spPr>
      </p:pic>
      <p:pic>
        <p:nvPicPr>
          <p:cNvPr id="854" name="Google Shape;854;p117"/>
          <p:cNvPicPr preferRelativeResize="0"/>
          <p:nvPr/>
        </p:nvPicPr>
        <p:blipFill rotWithShape="1">
          <a:blip r:embed="rId4">
            <a:alphaModFix/>
          </a:blip>
          <a:srcRect b="36833" l="30950" r="60706" t="45954"/>
          <a:stretch/>
        </p:blipFill>
        <p:spPr>
          <a:xfrm>
            <a:off x="3086757" y="3981185"/>
            <a:ext cx="303457" cy="309089"/>
          </a:xfrm>
          <a:prstGeom prst="rect">
            <a:avLst/>
          </a:prstGeom>
          <a:noFill/>
          <a:ln>
            <a:noFill/>
          </a:ln>
        </p:spPr>
      </p:pic>
      <p:pic>
        <p:nvPicPr>
          <p:cNvPr id="855" name="Google Shape;855;p117"/>
          <p:cNvPicPr preferRelativeResize="0"/>
          <p:nvPr/>
        </p:nvPicPr>
        <p:blipFill rotWithShape="1">
          <a:blip r:embed="rId4">
            <a:alphaModFix/>
          </a:blip>
          <a:srcRect b="36833" l="30950" r="60706" t="45954"/>
          <a:stretch/>
        </p:blipFill>
        <p:spPr>
          <a:xfrm>
            <a:off x="3166458" y="4284135"/>
            <a:ext cx="303457" cy="309089"/>
          </a:xfrm>
          <a:prstGeom prst="rect">
            <a:avLst/>
          </a:prstGeom>
          <a:noFill/>
          <a:ln>
            <a:noFill/>
          </a:ln>
        </p:spPr>
      </p:pic>
      <p:pic>
        <p:nvPicPr>
          <p:cNvPr id="856" name="Google Shape;856;p117"/>
          <p:cNvPicPr preferRelativeResize="0"/>
          <p:nvPr/>
        </p:nvPicPr>
        <p:blipFill rotWithShape="1">
          <a:blip r:embed="rId4">
            <a:alphaModFix/>
          </a:blip>
          <a:srcRect b="36833" l="30950" r="60706" t="45954"/>
          <a:stretch/>
        </p:blipFill>
        <p:spPr>
          <a:xfrm>
            <a:off x="4461248" y="3668692"/>
            <a:ext cx="303457" cy="309089"/>
          </a:xfrm>
          <a:prstGeom prst="rect">
            <a:avLst/>
          </a:prstGeom>
          <a:noFill/>
          <a:ln>
            <a:noFill/>
          </a:ln>
        </p:spPr>
      </p:pic>
      <p:pic>
        <p:nvPicPr>
          <p:cNvPr id="857" name="Google Shape;857;p117"/>
          <p:cNvPicPr preferRelativeResize="0"/>
          <p:nvPr/>
        </p:nvPicPr>
        <p:blipFill rotWithShape="1">
          <a:blip r:embed="rId4">
            <a:alphaModFix/>
          </a:blip>
          <a:srcRect b="36833" l="30950" r="60706" t="45954"/>
          <a:stretch/>
        </p:blipFill>
        <p:spPr>
          <a:xfrm>
            <a:off x="4718586" y="4475499"/>
            <a:ext cx="303457" cy="309089"/>
          </a:xfrm>
          <a:prstGeom prst="rect">
            <a:avLst/>
          </a:prstGeom>
          <a:noFill/>
          <a:ln>
            <a:noFill/>
          </a:ln>
        </p:spPr>
      </p:pic>
      <p:pic>
        <p:nvPicPr>
          <p:cNvPr id="858" name="Google Shape;858;p117"/>
          <p:cNvPicPr preferRelativeResize="0"/>
          <p:nvPr/>
        </p:nvPicPr>
        <p:blipFill rotWithShape="1">
          <a:blip r:embed="rId4">
            <a:alphaModFix/>
          </a:blip>
          <a:srcRect b="36833" l="30950" r="60706" t="45954"/>
          <a:stretch/>
        </p:blipFill>
        <p:spPr>
          <a:xfrm>
            <a:off x="3810604" y="4593224"/>
            <a:ext cx="303457" cy="309089"/>
          </a:xfrm>
          <a:prstGeom prst="rect">
            <a:avLst/>
          </a:prstGeom>
          <a:noFill/>
          <a:ln>
            <a:noFill/>
          </a:ln>
        </p:spPr>
      </p:pic>
      <p:pic>
        <p:nvPicPr>
          <p:cNvPr id="859" name="Google Shape;859;p117"/>
          <p:cNvPicPr preferRelativeResize="0"/>
          <p:nvPr/>
        </p:nvPicPr>
        <p:blipFill rotWithShape="1">
          <a:blip r:embed="rId3">
            <a:alphaModFix/>
          </a:blip>
          <a:srcRect b="36833" l="30950" r="60706" t="45954"/>
          <a:stretch/>
        </p:blipFill>
        <p:spPr>
          <a:xfrm>
            <a:off x="4278646" y="3321650"/>
            <a:ext cx="303457" cy="309089"/>
          </a:xfrm>
          <a:prstGeom prst="rect">
            <a:avLst/>
          </a:prstGeom>
          <a:noFill/>
          <a:ln>
            <a:noFill/>
          </a:ln>
        </p:spPr>
      </p:pic>
      <p:pic>
        <p:nvPicPr>
          <p:cNvPr id="860" name="Google Shape;860;p117"/>
          <p:cNvPicPr preferRelativeResize="0"/>
          <p:nvPr/>
        </p:nvPicPr>
        <p:blipFill rotWithShape="1">
          <a:blip r:embed="rId3">
            <a:alphaModFix/>
          </a:blip>
          <a:srcRect b="36833" l="30950" r="60706" t="45954"/>
          <a:stretch/>
        </p:blipFill>
        <p:spPr>
          <a:xfrm>
            <a:off x="4842160" y="3310273"/>
            <a:ext cx="303457" cy="309089"/>
          </a:xfrm>
          <a:prstGeom prst="rect">
            <a:avLst/>
          </a:prstGeom>
          <a:noFill/>
          <a:ln>
            <a:noFill/>
          </a:ln>
        </p:spPr>
      </p:pic>
      <p:pic>
        <p:nvPicPr>
          <p:cNvPr id="861" name="Google Shape;861;p117"/>
          <p:cNvPicPr preferRelativeResize="0"/>
          <p:nvPr/>
        </p:nvPicPr>
        <p:blipFill rotWithShape="1">
          <a:blip r:embed="rId4">
            <a:alphaModFix/>
          </a:blip>
          <a:srcRect b="36833" l="30950" r="60706" t="45954"/>
          <a:stretch/>
        </p:blipFill>
        <p:spPr>
          <a:xfrm>
            <a:off x="4087270" y="4601616"/>
            <a:ext cx="303457" cy="309089"/>
          </a:xfrm>
          <a:prstGeom prst="rect">
            <a:avLst/>
          </a:prstGeom>
          <a:noFill/>
          <a:ln>
            <a:noFill/>
          </a:ln>
        </p:spPr>
      </p:pic>
      <p:pic>
        <p:nvPicPr>
          <p:cNvPr id="862" name="Google Shape;862;p117"/>
          <p:cNvPicPr preferRelativeResize="0"/>
          <p:nvPr/>
        </p:nvPicPr>
        <p:blipFill rotWithShape="1">
          <a:blip r:embed="rId3">
            <a:alphaModFix/>
          </a:blip>
          <a:srcRect b="36833" l="30950" r="60706" t="45954"/>
          <a:stretch/>
        </p:blipFill>
        <p:spPr>
          <a:xfrm>
            <a:off x="6155972" y="3648582"/>
            <a:ext cx="303457" cy="309089"/>
          </a:xfrm>
          <a:prstGeom prst="rect">
            <a:avLst/>
          </a:prstGeom>
          <a:noFill/>
          <a:ln>
            <a:noFill/>
          </a:ln>
        </p:spPr>
      </p:pic>
      <p:pic>
        <p:nvPicPr>
          <p:cNvPr id="863" name="Google Shape;863;p117"/>
          <p:cNvPicPr preferRelativeResize="0"/>
          <p:nvPr/>
        </p:nvPicPr>
        <p:blipFill rotWithShape="1">
          <a:blip r:embed="rId4">
            <a:alphaModFix/>
          </a:blip>
          <a:srcRect b="36833" l="30950" r="60706" t="45954"/>
          <a:stretch/>
        </p:blipFill>
        <p:spPr>
          <a:xfrm>
            <a:off x="4440598" y="4590563"/>
            <a:ext cx="303457" cy="309089"/>
          </a:xfrm>
          <a:prstGeom prst="rect">
            <a:avLst/>
          </a:prstGeom>
          <a:noFill/>
          <a:ln>
            <a:noFill/>
          </a:ln>
        </p:spPr>
      </p:pic>
      <p:pic>
        <p:nvPicPr>
          <p:cNvPr id="864" name="Google Shape;864;p117"/>
          <p:cNvPicPr preferRelativeResize="0"/>
          <p:nvPr/>
        </p:nvPicPr>
        <p:blipFill rotWithShape="1">
          <a:blip r:embed="rId4">
            <a:alphaModFix/>
          </a:blip>
          <a:srcRect b="36833" l="30950" r="60706" t="45954"/>
          <a:stretch/>
        </p:blipFill>
        <p:spPr>
          <a:xfrm>
            <a:off x="3931324" y="4292527"/>
            <a:ext cx="303457" cy="309089"/>
          </a:xfrm>
          <a:prstGeom prst="rect">
            <a:avLst/>
          </a:prstGeom>
          <a:noFill/>
          <a:ln>
            <a:noFill/>
          </a:ln>
        </p:spPr>
      </p:pic>
      <p:pic>
        <p:nvPicPr>
          <p:cNvPr id="865" name="Google Shape;865;p117"/>
          <p:cNvPicPr preferRelativeResize="0"/>
          <p:nvPr/>
        </p:nvPicPr>
        <p:blipFill rotWithShape="1">
          <a:blip r:embed="rId3">
            <a:alphaModFix/>
          </a:blip>
          <a:srcRect b="36833" l="30950" r="60706" t="45954"/>
          <a:stretch/>
        </p:blipFill>
        <p:spPr>
          <a:xfrm>
            <a:off x="4841768" y="3590623"/>
            <a:ext cx="303457" cy="309089"/>
          </a:xfrm>
          <a:prstGeom prst="rect">
            <a:avLst/>
          </a:prstGeom>
          <a:noFill/>
          <a:ln>
            <a:noFill/>
          </a:ln>
        </p:spPr>
      </p:pic>
      <p:pic>
        <p:nvPicPr>
          <p:cNvPr id="866" name="Google Shape;866;p117"/>
          <p:cNvPicPr preferRelativeResize="0"/>
          <p:nvPr/>
        </p:nvPicPr>
        <p:blipFill rotWithShape="1">
          <a:blip r:embed="rId3">
            <a:alphaModFix/>
          </a:blip>
          <a:srcRect b="36833" l="30950" r="60706" t="45954"/>
          <a:stretch/>
        </p:blipFill>
        <p:spPr>
          <a:xfrm>
            <a:off x="5175692" y="3236347"/>
            <a:ext cx="303457" cy="309089"/>
          </a:xfrm>
          <a:prstGeom prst="rect">
            <a:avLst/>
          </a:prstGeom>
          <a:noFill/>
          <a:ln>
            <a:noFill/>
          </a:ln>
        </p:spPr>
      </p:pic>
      <p:pic>
        <p:nvPicPr>
          <p:cNvPr id="867" name="Google Shape;867;p117"/>
          <p:cNvPicPr preferRelativeResize="0"/>
          <p:nvPr/>
        </p:nvPicPr>
        <p:blipFill rotWithShape="1">
          <a:blip r:embed="rId4">
            <a:alphaModFix/>
          </a:blip>
          <a:srcRect b="36833" l="30950" r="60706" t="45954"/>
          <a:stretch/>
        </p:blipFill>
        <p:spPr>
          <a:xfrm>
            <a:off x="4289098" y="4248847"/>
            <a:ext cx="303457" cy="309089"/>
          </a:xfrm>
          <a:prstGeom prst="rect">
            <a:avLst/>
          </a:prstGeom>
          <a:noFill/>
          <a:ln>
            <a:noFill/>
          </a:ln>
        </p:spPr>
      </p:pic>
      <p:pic>
        <p:nvPicPr>
          <p:cNvPr id="868" name="Google Shape;868;p117"/>
          <p:cNvPicPr preferRelativeResize="0"/>
          <p:nvPr/>
        </p:nvPicPr>
        <p:blipFill rotWithShape="1">
          <a:blip r:embed="rId3">
            <a:alphaModFix/>
          </a:blip>
          <a:srcRect b="36833" l="30950" r="60706" t="45954"/>
          <a:stretch/>
        </p:blipFill>
        <p:spPr>
          <a:xfrm>
            <a:off x="5573789" y="3370062"/>
            <a:ext cx="303457" cy="309089"/>
          </a:xfrm>
          <a:prstGeom prst="rect">
            <a:avLst/>
          </a:prstGeom>
          <a:noFill/>
          <a:ln>
            <a:noFill/>
          </a:ln>
        </p:spPr>
      </p:pic>
      <p:pic>
        <p:nvPicPr>
          <p:cNvPr id="869" name="Google Shape;869;p117"/>
          <p:cNvPicPr preferRelativeResize="0"/>
          <p:nvPr/>
        </p:nvPicPr>
        <p:blipFill rotWithShape="1">
          <a:blip r:embed="rId4">
            <a:alphaModFix/>
          </a:blip>
          <a:srcRect b="36833" l="30950" r="60706" t="45954"/>
          <a:stretch/>
        </p:blipFill>
        <p:spPr>
          <a:xfrm>
            <a:off x="4832114" y="3796489"/>
            <a:ext cx="303457" cy="309089"/>
          </a:xfrm>
          <a:prstGeom prst="rect">
            <a:avLst/>
          </a:prstGeom>
          <a:noFill/>
          <a:ln>
            <a:noFill/>
          </a:ln>
        </p:spPr>
      </p:pic>
      <p:pic>
        <p:nvPicPr>
          <p:cNvPr id="870" name="Google Shape;870;p117"/>
          <p:cNvPicPr preferRelativeResize="0"/>
          <p:nvPr/>
        </p:nvPicPr>
        <p:blipFill rotWithShape="1">
          <a:blip r:embed="rId4">
            <a:alphaModFix/>
          </a:blip>
          <a:srcRect b="36833" l="30950" r="60706" t="45954"/>
          <a:stretch/>
        </p:blipFill>
        <p:spPr>
          <a:xfrm>
            <a:off x="4538310" y="4228701"/>
            <a:ext cx="303457" cy="309089"/>
          </a:xfrm>
          <a:prstGeom prst="rect">
            <a:avLst/>
          </a:prstGeom>
          <a:noFill/>
          <a:ln>
            <a:noFill/>
          </a:ln>
        </p:spPr>
      </p:pic>
      <p:pic>
        <p:nvPicPr>
          <p:cNvPr id="871" name="Google Shape;871;p117"/>
          <p:cNvPicPr preferRelativeResize="0"/>
          <p:nvPr/>
        </p:nvPicPr>
        <p:blipFill rotWithShape="1">
          <a:blip r:embed="rId3">
            <a:alphaModFix/>
          </a:blip>
          <a:srcRect b="36833" l="30950" r="60706" t="45954"/>
          <a:stretch/>
        </p:blipFill>
        <p:spPr>
          <a:xfrm>
            <a:off x="4570619" y="3308159"/>
            <a:ext cx="303457" cy="309089"/>
          </a:xfrm>
          <a:prstGeom prst="rect">
            <a:avLst/>
          </a:prstGeom>
          <a:noFill/>
          <a:ln>
            <a:noFill/>
          </a:ln>
        </p:spPr>
      </p:pic>
      <p:pic>
        <p:nvPicPr>
          <p:cNvPr id="872" name="Google Shape;872;p117"/>
          <p:cNvPicPr preferRelativeResize="0"/>
          <p:nvPr/>
        </p:nvPicPr>
        <p:blipFill rotWithShape="1">
          <a:blip r:embed="rId6">
            <a:alphaModFix/>
          </a:blip>
          <a:srcRect b="25109" l="30533" r="59883" t="52875"/>
          <a:stretch/>
        </p:blipFill>
        <p:spPr>
          <a:xfrm>
            <a:off x="4286369" y="4438680"/>
            <a:ext cx="272520" cy="309089"/>
          </a:xfrm>
          <a:prstGeom prst="rect">
            <a:avLst/>
          </a:prstGeom>
          <a:noFill/>
          <a:ln>
            <a:noFill/>
          </a:ln>
        </p:spPr>
      </p:pic>
      <p:pic>
        <p:nvPicPr>
          <p:cNvPr id="873" name="Google Shape;873;p117"/>
          <p:cNvPicPr preferRelativeResize="0"/>
          <p:nvPr/>
        </p:nvPicPr>
        <p:blipFill rotWithShape="1">
          <a:blip r:embed="rId6">
            <a:alphaModFix/>
          </a:blip>
          <a:srcRect b="25109" l="30533" r="59883" t="52875"/>
          <a:stretch/>
        </p:blipFill>
        <p:spPr>
          <a:xfrm>
            <a:off x="4569248" y="4398744"/>
            <a:ext cx="272520" cy="309089"/>
          </a:xfrm>
          <a:prstGeom prst="rect">
            <a:avLst/>
          </a:prstGeom>
          <a:noFill/>
          <a:ln>
            <a:noFill/>
          </a:ln>
        </p:spPr>
      </p:pic>
      <p:pic>
        <p:nvPicPr>
          <p:cNvPr id="874" name="Google Shape;874;p117"/>
          <p:cNvPicPr preferRelativeResize="0"/>
          <p:nvPr/>
        </p:nvPicPr>
        <p:blipFill rotWithShape="1">
          <a:blip r:embed="rId6">
            <a:alphaModFix/>
          </a:blip>
          <a:srcRect b="25109" l="30533" r="59883" t="52875"/>
          <a:stretch/>
        </p:blipFill>
        <p:spPr>
          <a:xfrm>
            <a:off x="3966479" y="4467157"/>
            <a:ext cx="272520" cy="309089"/>
          </a:xfrm>
          <a:prstGeom prst="rect">
            <a:avLst/>
          </a:prstGeom>
          <a:noFill/>
          <a:ln>
            <a:noFill/>
          </a:ln>
        </p:spPr>
      </p:pic>
      <p:pic>
        <p:nvPicPr>
          <p:cNvPr id="875" name="Google Shape;875;p117"/>
          <p:cNvPicPr preferRelativeResize="0"/>
          <p:nvPr/>
        </p:nvPicPr>
        <p:blipFill rotWithShape="1">
          <a:blip r:embed="rId6">
            <a:alphaModFix/>
          </a:blip>
          <a:srcRect b="25109" l="30533" r="59883" t="52875"/>
          <a:stretch/>
        </p:blipFill>
        <p:spPr>
          <a:xfrm>
            <a:off x="4129529" y="4254014"/>
            <a:ext cx="272520" cy="309089"/>
          </a:xfrm>
          <a:prstGeom prst="rect">
            <a:avLst/>
          </a:prstGeom>
          <a:noFill/>
          <a:ln>
            <a:noFill/>
          </a:ln>
        </p:spPr>
      </p:pic>
      <p:pic>
        <p:nvPicPr>
          <p:cNvPr id="876" name="Google Shape;876;p117"/>
          <p:cNvPicPr preferRelativeResize="0"/>
          <p:nvPr/>
        </p:nvPicPr>
        <p:blipFill rotWithShape="1">
          <a:blip r:embed="rId6">
            <a:alphaModFix/>
          </a:blip>
          <a:srcRect b="25109" l="30533" r="59883" t="52875"/>
          <a:stretch/>
        </p:blipFill>
        <p:spPr>
          <a:xfrm rot="-1431457">
            <a:off x="3246300" y="4106782"/>
            <a:ext cx="272520" cy="309089"/>
          </a:xfrm>
          <a:prstGeom prst="rect">
            <a:avLst/>
          </a:prstGeom>
          <a:noFill/>
          <a:ln>
            <a:noFill/>
          </a:ln>
        </p:spPr>
      </p:pic>
      <p:pic>
        <p:nvPicPr>
          <p:cNvPr id="877" name="Google Shape;877;p117"/>
          <p:cNvPicPr preferRelativeResize="0"/>
          <p:nvPr/>
        </p:nvPicPr>
        <p:blipFill rotWithShape="1">
          <a:blip r:embed="rId5">
            <a:alphaModFix/>
          </a:blip>
          <a:srcRect b="25109" l="30533" r="59883" t="52875"/>
          <a:stretch/>
        </p:blipFill>
        <p:spPr>
          <a:xfrm rot="3595353">
            <a:off x="4397492" y="3134461"/>
            <a:ext cx="219577" cy="383616"/>
          </a:xfrm>
          <a:prstGeom prst="rect">
            <a:avLst/>
          </a:prstGeom>
          <a:noFill/>
          <a:ln>
            <a:noFill/>
          </a:ln>
        </p:spPr>
      </p:pic>
      <p:pic>
        <p:nvPicPr>
          <p:cNvPr id="878" name="Google Shape;878;p117"/>
          <p:cNvPicPr preferRelativeResize="0"/>
          <p:nvPr/>
        </p:nvPicPr>
        <p:blipFill rotWithShape="1">
          <a:blip r:embed="rId5">
            <a:alphaModFix/>
          </a:blip>
          <a:srcRect b="25109" l="30533" r="59883" t="52875"/>
          <a:stretch/>
        </p:blipFill>
        <p:spPr>
          <a:xfrm>
            <a:off x="4561617" y="3460134"/>
            <a:ext cx="272520" cy="309089"/>
          </a:xfrm>
          <a:prstGeom prst="rect">
            <a:avLst/>
          </a:prstGeom>
          <a:noFill/>
          <a:ln>
            <a:noFill/>
          </a:ln>
        </p:spPr>
      </p:pic>
      <p:pic>
        <p:nvPicPr>
          <p:cNvPr id="879" name="Google Shape;879;p117"/>
          <p:cNvPicPr preferRelativeResize="0"/>
          <p:nvPr/>
        </p:nvPicPr>
        <p:blipFill rotWithShape="1">
          <a:blip r:embed="rId5">
            <a:alphaModFix/>
          </a:blip>
          <a:srcRect b="25109" l="30533" r="59883" t="52875"/>
          <a:stretch/>
        </p:blipFill>
        <p:spPr>
          <a:xfrm>
            <a:off x="5616030" y="3070864"/>
            <a:ext cx="272520" cy="309089"/>
          </a:xfrm>
          <a:prstGeom prst="rect">
            <a:avLst/>
          </a:prstGeom>
          <a:noFill/>
          <a:ln>
            <a:noFill/>
          </a:ln>
        </p:spPr>
      </p:pic>
      <p:pic>
        <p:nvPicPr>
          <p:cNvPr id="880" name="Google Shape;880;p117"/>
          <p:cNvPicPr preferRelativeResize="0"/>
          <p:nvPr/>
        </p:nvPicPr>
        <p:blipFill rotWithShape="1">
          <a:blip r:embed="rId3">
            <a:alphaModFix/>
          </a:blip>
          <a:srcRect b="36833" l="30950" r="60706" t="45954"/>
          <a:stretch/>
        </p:blipFill>
        <p:spPr>
          <a:xfrm>
            <a:off x="6036982" y="2936661"/>
            <a:ext cx="303457" cy="309089"/>
          </a:xfrm>
          <a:prstGeom prst="rect">
            <a:avLst/>
          </a:prstGeom>
          <a:noFill/>
          <a:ln>
            <a:noFill/>
          </a:ln>
        </p:spPr>
      </p:pic>
      <p:pic>
        <p:nvPicPr>
          <p:cNvPr id="881" name="Google Shape;881;p117"/>
          <p:cNvPicPr preferRelativeResize="0"/>
          <p:nvPr/>
        </p:nvPicPr>
        <p:blipFill rotWithShape="1">
          <a:blip r:embed="rId6">
            <a:alphaModFix/>
          </a:blip>
          <a:srcRect b="25109" l="30533" r="59883" t="52875"/>
          <a:stretch/>
        </p:blipFill>
        <p:spPr>
          <a:xfrm>
            <a:off x="6308329" y="4478208"/>
            <a:ext cx="272520" cy="309089"/>
          </a:xfrm>
          <a:prstGeom prst="rect">
            <a:avLst/>
          </a:prstGeom>
          <a:noFill/>
          <a:ln>
            <a:noFill/>
          </a:ln>
        </p:spPr>
      </p:pic>
      <p:pic>
        <p:nvPicPr>
          <p:cNvPr id="882" name="Google Shape;882;p117"/>
          <p:cNvPicPr preferRelativeResize="0"/>
          <p:nvPr/>
        </p:nvPicPr>
        <p:blipFill rotWithShape="1">
          <a:blip r:embed="rId5">
            <a:alphaModFix/>
          </a:blip>
          <a:srcRect b="25109" l="30533" r="59883" t="52875"/>
          <a:stretch/>
        </p:blipFill>
        <p:spPr>
          <a:xfrm rot="3857615">
            <a:off x="5916979" y="2990045"/>
            <a:ext cx="219577" cy="383616"/>
          </a:xfrm>
          <a:prstGeom prst="rect">
            <a:avLst/>
          </a:prstGeom>
          <a:noFill/>
          <a:ln>
            <a:noFill/>
          </a:ln>
        </p:spPr>
      </p:pic>
      <p:pic>
        <p:nvPicPr>
          <p:cNvPr id="883" name="Google Shape;883;p117"/>
          <p:cNvPicPr preferRelativeResize="0"/>
          <p:nvPr/>
        </p:nvPicPr>
        <p:blipFill rotWithShape="1">
          <a:blip r:embed="rId5">
            <a:alphaModFix/>
          </a:blip>
          <a:srcRect b="25109" l="30533" r="59883" t="52875"/>
          <a:stretch/>
        </p:blipFill>
        <p:spPr>
          <a:xfrm rot="1679104">
            <a:off x="4695854" y="3712598"/>
            <a:ext cx="272520" cy="309089"/>
          </a:xfrm>
          <a:prstGeom prst="rect">
            <a:avLst/>
          </a:prstGeom>
          <a:noFill/>
          <a:ln>
            <a:noFill/>
          </a:ln>
        </p:spPr>
      </p:pic>
      <p:pic>
        <p:nvPicPr>
          <p:cNvPr id="884" name="Google Shape;884;p117"/>
          <p:cNvPicPr preferRelativeResize="0"/>
          <p:nvPr/>
        </p:nvPicPr>
        <p:blipFill rotWithShape="1">
          <a:blip r:embed="rId5">
            <a:alphaModFix/>
          </a:blip>
          <a:srcRect b="25109" l="30533" r="59883" t="52875"/>
          <a:stretch/>
        </p:blipFill>
        <p:spPr>
          <a:xfrm>
            <a:off x="5403700" y="3250224"/>
            <a:ext cx="272520" cy="309089"/>
          </a:xfrm>
          <a:prstGeom prst="rect">
            <a:avLst/>
          </a:prstGeom>
          <a:noFill/>
          <a:ln>
            <a:noFill/>
          </a:ln>
        </p:spPr>
      </p:pic>
      <p:pic>
        <p:nvPicPr>
          <p:cNvPr id="885" name="Google Shape;885;p117"/>
          <p:cNvPicPr preferRelativeResize="0"/>
          <p:nvPr/>
        </p:nvPicPr>
        <p:blipFill rotWithShape="1">
          <a:blip r:embed="rId4">
            <a:alphaModFix/>
          </a:blip>
          <a:srcRect b="36833" l="30950" r="60706" t="45954"/>
          <a:stretch/>
        </p:blipFill>
        <p:spPr>
          <a:xfrm>
            <a:off x="5885253" y="4137918"/>
            <a:ext cx="303457" cy="309089"/>
          </a:xfrm>
          <a:prstGeom prst="rect">
            <a:avLst/>
          </a:prstGeom>
          <a:noFill/>
          <a:ln>
            <a:noFill/>
          </a:ln>
        </p:spPr>
      </p:pic>
      <p:pic>
        <p:nvPicPr>
          <p:cNvPr id="886" name="Google Shape;886;p117"/>
          <p:cNvPicPr preferRelativeResize="0"/>
          <p:nvPr/>
        </p:nvPicPr>
        <p:blipFill rotWithShape="1">
          <a:blip r:embed="rId6">
            <a:alphaModFix/>
          </a:blip>
          <a:srcRect b="25109" l="30533" r="59883" t="52875"/>
          <a:stretch/>
        </p:blipFill>
        <p:spPr>
          <a:xfrm>
            <a:off x="5603596" y="4337721"/>
            <a:ext cx="272520" cy="309089"/>
          </a:xfrm>
          <a:prstGeom prst="rect">
            <a:avLst/>
          </a:prstGeom>
          <a:noFill/>
          <a:ln>
            <a:noFill/>
          </a:ln>
        </p:spPr>
      </p:pic>
      <p:pic>
        <p:nvPicPr>
          <p:cNvPr id="887" name="Google Shape;887;p117"/>
          <p:cNvPicPr preferRelativeResize="0"/>
          <p:nvPr/>
        </p:nvPicPr>
        <p:blipFill rotWithShape="1">
          <a:blip r:embed="rId6">
            <a:alphaModFix/>
          </a:blip>
          <a:srcRect b="25109" l="30533" r="59883" t="52875"/>
          <a:stretch/>
        </p:blipFill>
        <p:spPr>
          <a:xfrm rot="-1444992">
            <a:off x="4777967" y="4299641"/>
            <a:ext cx="272520" cy="309089"/>
          </a:xfrm>
          <a:prstGeom prst="rect">
            <a:avLst/>
          </a:prstGeom>
          <a:noFill/>
          <a:ln>
            <a:noFill/>
          </a:ln>
        </p:spPr>
      </p:pic>
      <p:pic>
        <p:nvPicPr>
          <p:cNvPr id="888" name="Google Shape;888;p117"/>
          <p:cNvPicPr preferRelativeResize="0"/>
          <p:nvPr/>
        </p:nvPicPr>
        <p:blipFill rotWithShape="1">
          <a:blip r:embed="rId5">
            <a:alphaModFix/>
          </a:blip>
          <a:srcRect b="25109" l="30533" r="59883" t="52875"/>
          <a:stretch/>
        </p:blipFill>
        <p:spPr>
          <a:xfrm rot="1882430">
            <a:off x="2507008" y="3088837"/>
            <a:ext cx="272520" cy="309089"/>
          </a:xfrm>
          <a:prstGeom prst="rect">
            <a:avLst/>
          </a:prstGeom>
          <a:noFill/>
          <a:ln>
            <a:noFill/>
          </a:ln>
        </p:spPr>
      </p:pic>
      <p:pic>
        <p:nvPicPr>
          <p:cNvPr id="889" name="Google Shape;889;p117"/>
          <p:cNvPicPr preferRelativeResize="0"/>
          <p:nvPr/>
        </p:nvPicPr>
        <p:blipFill rotWithShape="1">
          <a:blip r:embed="rId5">
            <a:alphaModFix/>
          </a:blip>
          <a:srcRect b="25109" l="30533" r="59883" t="52875"/>
          <a:stretch/>
        </p:blipFill>
        <p:spPr>
          <a:xfrm>
            <a:off x="6556666" y="3715196"/>
            <a:ext cx="272520" cy="309089"/>
          </a:xfrm>
          <a:prstGeom prst="rect">
            <a:avLst/>
          </a:prstGeom>
          <a:noFill/>
          <a:ln>
            <a:noFill/>
          </a:ln>
        </p:spPr>
      </p:pic>
      <p:pic>
        <p:nvPicPr>
          <p:cNvPr id="890" name="Google Shape;890;p117"/>
          <p:cNvPicPr preferRelativeResize="0"/>
          <p:nvPr/>
        </p:nvPicPr>
        <p:blipFill rotWithShape="1">
          <a:blip r:embed="rId4">
            <a:alphaModFix/>
          </a:blip>
          <a:srcRect b="36833" l="30950" r="60706" t="45954"/>
          <a:stretch/>
        </p:blipFill>
        <p:spPr>
          <a:xfrm>
            <a:off x="5585092" y="4145097"/>
            <a:ext cx="303457" cy="309089"/>
          </a:xfrm>
          <a:prstGeom prst="rect">
            <a:avLst/>
          </a:prstGeom>
          <a:noFill/>
          <a:ln>
            <a:noFill/>
          </a:ln>
        </p:spPr>
      </p:pic>
      <p:pic>
        <p:nvPicPr>
          <p:cNvPr id="891" name="Google Shape;891;p117"/>
          <p:cNvPicPr preferRelativeResize="0"/>
          <p:nvPr/>
        </p:nvPicPr>
        <p:blipFill rotWithShape="1">
          <a:blip r:embed="rId5">
            <a:alphaModFix/>
          </a:blip>
          <a:srcRect b="25109" l="30533" r="59883" t="52875"/>
          <a:stretch/>
        </p:blipFill>
        <p:spPr>
          <a:xfrm rot="1711210">
            <a:off x="5097091" y="3790962"/>
            <a:ext cx="272520" cy="309089"/>
          </a:xfrm>
          <a:prstGeom prst="rect">
            <a:avLst/>
          </a:prstGeom>
          <a:noFill/>
          <a:ln>
            <a:noFill/>
          </a:ln>
        </p:spPr>
      </p:pic>
      <p:pic>
        <p:nvPicPr>
          <p:cNvPr id="892" name="Google Shape;892;p117"/>
          <p:cNvPicPr preferRelativeResize="0"/>
          <p:nvPr/>
        </p:nvPicPr>
        <p:blipFill rotWithShape="1">
          <a:blip r:embed="rId5">
            <a:alphaModFix/>
          </a:blip>
          <a:srcRect b="25109" l="30533" r="59883" t="52875"/>
          <a:stretch/>
        </p:blipFill>
        <p:spPr>
          <a:xfrm>
            <a:off x="6444589" y="3095679"/>
            <a:ext cx="272520" cy="309089"/>
          </a:xfrm>
          <a:prstGeom prst="rect">
            <a:avLst/>
          </a:prstGeom>
          <a:noFill/>
          <a:ln>
            <a:noFill/>
          </a:ln>
        </p:spPr>
      </p:pic>
      <p:pic>
        <p:nvPicPr>
          <p:cNvPr id="893" name="Google Shape;893;p117"/>
          <p:cNvPicPr preferRelativeResize="0"/>
          <p:nvPr/>
        </p:nvPicPr>
        <p:blipFill rotWithShape="1">
          <a:blip r:embed="rId6">
            <a:alphaModFix/>
          </a:blip>
          <a:srcRect b="25109" l="30533" r="59883" t="52875"/>
          <a:stretch/>
        </p:blipFill>
        <p:spPr>
          <a:xfrm rot="-3562206">
            <a:off x="5589740" y="4535942"/>
            <a:ext cx="219577" cy="383616"/>
          </a:xfrm>
          <a:prstGeom prst="rect">
            <a:avLst/>
          </a:prstGeom>
          <a:noFill/>
          <a:ln>
            <a:noFill/>
          </a:ln>
        </p:spPr>
      </p:pic>
      <p:pic>
        <p:nvPicPr>
          <p:cNvPr id="894" name="Google Shape;894;p117"/>
          <p:cNvPicPr preferRelativeResize="0"/>
          <p:nvPr/>
        </p:nvPicPr>
        <p:blipFill rotWithShape="1">
          <a:blip r:embed="rId3">
            <a:alphaModFix/>
          </a:blip>
          <a:srcRect b="36833" l="30950" r="60706" t="45954"/>
          <a:stretch/>
        </p:blipFill>
        <p:spPr>
          <a:xfrm>
            <a:off x="5600561" y="2916319"/>
            <a:ext cx="303457" cy="309089"/>
          </a:xfrm>
          <a:prstGeom prst="rect">
            <a:avLst/>
          </a:prstGeom>
          <a:noFill/>
          <a:ln>
            <a:noFill/>
          </a:ln>
        </p:spPr>
      </p:pic>
      <p:pic>
        <p:nvPicPr>
          <p:cNvPr id="895" name="Google Shape;895;p117"/>
          <p:cNvPicPr preferRelativeResize="0"/>
          <p:nvPr/>
        </p:nvPicPr>
        <p:blipFill rotWithShape="1">
          <a:blip r:embed="rId5">
            <a:alphaModFix/>
          </a:blip>
          <a:srcRect b="25109" l="30533" r="59883" t="52875"/>
          <a:stretch/>
        </p:blipFill>
        <p:spPr>
          <a:xfrm rot="1059167">
            <a:off x="2547961" y="2732253"/>
            <a:ext cx="272520" cy="309089"/>
          </a:xfrm>
          <a:prstGeom prst="rect">
            <a:avLst/>
          </a:prstGeom>
          <a:noFill/>
          <a:ln>
            <a:noFill/>
          </a:ln>
        </p:spPr>
      </p:pic>
      <p:pic>
        <p:nvPicPr>
          <p:cNvPr id="896" name="Google Shape;896;p117"/>
          <p:cNvPicPr preferRelativeResize="0"/>
          <p:nvPr/>
        </p:nvPicPr>
        <p:blipFill rotWithShape="1">
          <a:blip r:embed="rId5">
            <a:alphaModFix/>
          </a:blip>
          <a:srcRect b="25109" l="30533" r="59883" t="52875"/>
          <a:stretch/>
        </p:blipFill>
        <p:spPr>
          <a:xfrm rot="1711210">
            <a:off x="5132502" y="3425977"/>
            <a:ext cx="272520" cy="309089"/>
          </a:xfrm>
          <a:prstGeom prst="rect">
            <a:avLst/>
          </a:prstGeom>
          <a:noFill/>
          <a:ln>
            <a:noFill/>
          </a:ln>
        </p:spPr>
      </p:pic>
      <p:pic>
        <p:nvPicPr>
          <p:cNvPr id="897" name="Google Shape;897;p117"/>
          <p:cNvPicPr preferRelativeResize="0"/>
          <p:nvPr/>
        </p:nvPicPr>
        <p:blipFill rotWithShape="1">
          <a:blip r:embed="rId5">
            <a:alphaModFix/>
          </a:blip>
          <a:srcRect b="25109" l="30533" r="59883" t="52875"/>
          <a:stretch/>
        </p:blipFill>
        <p:spPr>
          <a:xfrm rot="1250974">
            <a:off x="6002095" y="3214963"/>
            <a:ext cx="272520" cy="309089"/>
          </a:xfrm>
          <a:prstGeom prst="rect">
            <a:avLst/>
          </a:prstGeom>
          <a:noFill/>
          <a:ln>
            <a:noFill/>
          </a:ln>
        </p:spPr>
      </p:pic>
      <p:pic>
        <p:nvPicPr>
          <p:cNvPr id="898" name="Google Shape;898;p117"/>
          <p:cNvPicPr preferRelativeResize="0"/>
          <p:nvPr/>
        </p:nvPicPr>
        <p:blipFill rotWithShape="1">
          <a:blip r:embed="rId6">
            <a:alphaModFix/>
          </a:blip>
          <a:srcRect b="25109" l="30533" r="59883" t="52875"/>
          <a:stretch/>
        </p:blipFill>
        <p:spPr>
          <a:xfrm>
            <a:off x="5767758" y="3991470"/>
            <a:ext cx="272520" cy="309089"/>
          </a:xfrm>
          <a:prstGeom prst="rect">
            <a:avLst/>
          </a:prstGeom>
          <a:noFill/>
          <a:ln>
            <a:noFill/>
          </a:ln>
        </p:spPr>
      </p:pic>
      <p:pic>
        <p:nvPicPr>
          <p:cNvPr id="899" name="Google Shape;899;p117"/>
          <p:cNvPicPr preferRelativeResize="0"/>
          <p:nvPr/>
        </p:nvPicPr>
        <p:blipFill rotWithShape="1">
          <a:blip r:embed="rId3">
            <a:alphaModFix/>
          </a:blip>
          <a:srcRect b="36833" l="30950" r="60706" t="45954"/>
          <a:stretch/>
        </p:blipFill>
        <p:spPr>
          <a:xfrm>
            <a:off x="5419854" y="3076038"/>
            <a:ext cx="303457" cy="309089"/>
          </a:xfrm>
          <a:prstGeom prst="rect">
            <a:avLst/>
          </a:prstGeom>
          <a:noFill/>
          <a:ln>
            <a:noFill/>
          </a:ln>
        </p:spPr>
      </p:pic>
      <p:pic>
        <p:nvPicPr>
          <p:cNvPr id="900" name="Google Shape;900;p117"/>
          <p:cNvPicPr preferRelativeResize="0"/>
          <p:nvPr/>
        </p:nvPicPr>
        <p:blipFill rotWithShape="1">
          <a:blip r:embed="rId5">
            <a:alphaModFix/>
          </a:blip>
          <a:srcRect b="25109" l="30533" r="59883" t="52875"/>
          <a:stretch/>
        </p:blipFill>
        <p:spPr>
          <a:xfrm rot="1643731">
            <a:off x="6060840" y="3509091"/>
            <a:ext cx="272520" cy="309089"/>
          </a:xfrm>
          <a:prstGeom prst="rect">
            <a:avLst/>
          </a:prstGeom>
          <a:noFill/>
          <a:ln>
            <a:noFill/>
          </a:ln>
        </p:spPr>
      </p:pic>
      <p:pic>
        <p:nvPicPr>
          <p:cNvPr id="901" name="Google Shape;901;p117"/>
          <p:cNvPicPr preferRelativeResize="0"/>
          <p:nvPr/>
        </p:nvPicPr>
        <p:blipFill rotWithShape="1">
          <a:blip r:embed="rId5">
            <a:alphaModFix/>
          </a:blip>
          <a:srcRect b="25109" l="30533" r="59883" t="52875"/>
          <a:stretch/>
        </p:blipFill>
        <p:spPr>
          <a:xfrm rot="1711210">
            <a:off x="6369542" y="3372440"/>
            <a:ext cx="272520" cy="309089"/>
          </a:xfrm>
          <a:prstGeom prst="rect">
            <a:avLst/>
          </a:prstGeom>
          <a:noFill/>
          <a:ln>
            <a:noFill/>
          </a:ln>
        </p:spPr>
      </p:pic>
      <p:pic>
        <p:nvPicPr>
          <p:cNvPr id="902" name="Google Shape;902;p117"/>
          <p:cNvPicPr preferRelativeResize="0"/>
          <p:nvPr/>
        </p:nvPicPr>
        <p:blipFill rotWithShape="1">
          <a:blip r:embed="rId6">
            <a:alphaModFix/>
          </a:blip>
          <a:srcRect b="25109" l="30533" r="59883" t="52875"/>
          <a:stretch/>
        </p:blipFill>
        <p:spPr>
          <a:xfrm rot="1530784">
            <a:off x="6623111" y="3996480"/>
            <a:ext cx="272520" cy="309089"/>
          </a:xfrm>
          <a:prstGeom prst="rect">
            <a:avLst/>
          </a:prstGeom>
          <a:noFill/>
          <a:ln>
            <a:noFill/>
          </a:ln>
        </p:spPr>
      </p:pic>
      <p:pic>
        <p:nvPicPr>
          <p:cNvPr id="903" name="Google Shape;903;p117"/>
          <p:cNvPicPr preferRelativeResize="0"/>
          <p:nvPr/>
        </p:nvPicPr>
        <p:blipFill rotWithShape="1">
          <a:blip r:embed="rId5">
            <a:alphaModFix/>
          </a:blip>
          <a:srcRect b="25109" l="30533" r="59883" t="52875"/>
          <a:stretch/>
        </p:blipFill>
        <p:spPr>
          <a:xfrm>
            <a:off x="5845595" y="3685481"/>
            <a:ext cx="272520" cy="309089"/>
          </a:xfrm>
          <a:prstGeom prst="rect">
            <a:avLst/>
          </a:prstGeom>
          <a:noFill/>
          <a:ln>
            <a:noFill/>
          </a:ln>
        </p:spPr>
      </p:pic>
      <p:pic>
        <p:nvPicPr>
          <p:cNvPr id="904" name="Google Shape;904;p117"/>
          <p:cNvPicPr preferRelativeResize="0"/>
          <p:nvPr/>
        </p:nvPicPr>
        <p:blipFill rotWithShape="1">
          <a:blip r:embed="rId3">
            <a:alphaModFix/>
          </a:blip>
          <a:srcRect b="36833" l="30950" r="60706" t="45954"/>
          <a:stretch/>
        </p:blipFill>
        <p:spPr>
          <a:xfrm>
            <a:off x="4557797" y="3035624"/>
            <a:ext cx="303457" cy="309089"/>
          </a:xfrm>
          <a:prstGeom prst="rect">
            <a:avLst/>
          </a:prstGeom>
          <a:noFill/>
          <a:ln>
            <a:noFill/>
          </a:ln>
        </p:spPr>
      </p:pic>
      <p:pic>
        <p:nvPicPr>
          <p:cNvPr id="905" name="Google Shape;905;p117"/>
          <p:cNvPicPr preferRelativeResize="0"/>
          <p:nvPr/>
        </p:nvPicPr>
        <p:blipFill rotWithShape="1">
          <a:blip r:embed="rId6">
            <a:alphaModFix/>
          </a:blip>
          <a:srcRect b="25109" l="30533" r="59883" t="52875"/>
          <a:stretch/>
        </p:blipFill>
        <p:spPr>
          <a:xfrm>
            <a:off x="6679927" y="4355925"/>
            <a:ext cx="272520" cy="309089"/>
          </a:xfrm>
          <a:prstGeom prst="rect">
            <a:avLst/>
          </a:prstGeom>
          <a:noFill/>
          <a:ln>
            <a:noFill/>
          </a:ln>
        </p:spPr>
      </p:pic>
      <p:pic>
        <p:nvPicPr>
          <p:cNvPr id="906" name="Google Shape;906;p117"/>
          <p:cNvPicPr preferRelativeResize="0"/>
          <p:nvPr/>
        </p:nvPicPr>
        <p:blipFill rotWithShape="1">
          <a:blip r:embed="rId3">
            <a:alphaModFix/>
          </a:blip>
          <a:srcRect b="36833" l="30950" r="60706" t="45954"/>
          <a:stretch/>
        </p:blipFill>
        <p:spPr>
          <a:xfrm>
            <a:off x="2825947" y="2341201"/>
            <a:ext cx="303457" cy="309089"/>
          </a:xfrm>
          <a:prstGeom prst="rect">
            <a:avLst/>
          </a:prstGeom>
          <a:noFill/>
          <a:ln>
            <a:noFill/>
          </a:ln>
        </p:spPr>
      </p:pic>
      <p:pic>
        <p:nvPicPr>
          <p:cNvPr id="907" name="Google Shape;907;p117"/>
          <p:cNvPicPr preferRelativeResize="0"/>
          <p:nvPr/>
        </p:nvPicPr>
        <p:blipFill rotWithShape="1">
          <a:blip r:embed="rId3">
            <a:alphaModFix/>
          </a:blip>
          <a:srcRect b="36833" l="30950" r="60706" t="45954"/>
          <a:stretch/>
        </p:blipFill>
        <p:spPr>
          <a:xfrm>
            <a:off x="5819275" y="3502071"/>
            <a:ext cx="303457" cy="309089"/>
          </a:xfrm>
          <a:prstGeom prst="rect">
            <a:avLst/>
          </a:prstGeom>
          <a:noFill/>
          <a:ln>
            <a:noFill/>
          </a:ln>
        </p:spPr>
      </p:pic>
      <p:pic>
        <p:nvPicPr>
          <p:cNvPr id="908" name="Google Shape;908;p117"/>
          <p:cNvPicPr preferRelativeResize="0"/>
          <p:nvPr/>
        </p:nvPicPr>
        <p:blipFill rotWithShape="1">
          <a:blip r:embed="rId3">
            <a:alphaModFix/>
          </a:blip>
          <a:srcRect b="36833" l="30950" r="60706" t="45954"/>
          <a:stretch/>
        </p:blipFill>
        <p:spPr>
          <a:xfrm>
            <a:off x="2357211" y="2769386"/>
            <a:ext cx="303457" cy="309089"/>
          </a:xfrm>
          <a:prstGeom prst="rect">
            <a:avLst/>
          </a:prstGeom>
          <a:noFill/>
          <a:ln>
            <a:noFill/>
          </a:ln>
        </p:spPr>
      </p:pic>
      <p:pic>
        <p:nvPicPr>
          <p:cNvPr id="909" name="Google Shape;909;p117"/>
          <p:cNvPicPr preferRelativeResize="0"/>
          <p:nvPr/>
        </p:nvPicPr>
        <p:blipFill rotWithShape="1">
          <a:blip r:embed="rId3">
            <a:alphaModFix/>
          </a:blip>
          <a:srcRect b="36833" l="30950" r="60706" t="45954"/>
          <a:stretch/>
        </p:blipFill>
        <p:spPr>
          <a:xfrm>
            <a:off x="2257291" y="3070864"/>
            <a:ext cx="303457" cy="309089"/>
          </a:xfrm>
          <a:prstGeom prst="rect">
            <a:avLst/>
          </a:prstGeom>
          <a:noFill/>
          <a:ln>
            <a:noFill/>
          </a:ln>
        </p:spPr>
      </p:pic>
      <p:pic>
        <p:nvPicPr>
          <p:cNvPr id="910" name="Google Shape;910;p117"/>
          <p:cNvPicPr preferRelativeResize="0"/>
          <p:nvPr/>
        </p:nvPicPr>
        <p:blipFill rotWithShape="1">
          <a:blip r:embed="rId6">
            <a:alphaModFix/>
          </a:blip>
          <a:srcRect b="25109" l="30533" r="59883" t="52875"/>
          <a:stretch/>
        </p:blipFill>
        <p:spPr>
          <a:xfrm rot="288529">
            <a:off x="6475030" y="4192721"/>
            <a:ext cx="272520" cy="309089"/>
          </a:xfrm>
          <a:prstGeom prst="rect">
            <a:avLst/>
          </a:prstGeom>
          <a:noFill/>
          <a:ln>
            <a:noFill/>
          </a:ln>
        </p:spPr>
      </p:pic>
      <p:pic>
        <p:nvPicPr>
          <p:cNvPr id="911" name="Google Shape;911;p117"/>
          <p:cNvPicPr preferRelativeResize="0"/>
          <p:nvPr/>
        </p:nvPicPr>
        <p:blipFill rotWithShape="1">
          <a:blip r:embed="rId4">
            <a:alphaModFix/>
          </a:blip>
          <a:srcRect b="36833" l="30950" r="60706" t="45954"/>
          <a:stretch/>
        </p:blipFill>
        <p:spPr>
          <a:xfrm>
            <a:off x="5723311" y="3822480"/>
            <a:ext cx="303457" cy="309089"/>
          </a:xfrm>
          <a:prstGeom prst="rect">
            <a:avLst/>
          </a:prstGeom>
          <a:noFill/>
          <a:ln>
            <a:noFill/>
          </a:ln>
        </p:spPr>
      </p:pic>
      <p:pic>
        <p:nvPicPr>
          <p:cNvPr id="912" name="Google Shape;912;p117"/>
          <p:cNvPicPr preferRelativeResize="0"/>
          <p:nvPr/>
        </p:nvPicPr>
        <p:blipFill rotWithShape="1">
          <a:blip r:embed="rId3">
            <a:alphaModFix/>
          </a:blip>
          <a:srcRect b="36833" l="30950" r="60706" t="45954"/>
          <a:stretch/>
        </p:blipFill>
        <p:spPr>
          <a:xfrm>
            <a:off x="2935029" y="1894994"/>
            <a:ext cx="303457" cy="309089"/>
          </a:xfrm>
          <a:prstGeom prst="rect">
            <a:avLst/>
          </a:prstGeom>
          <a:noFill/>
          <a:ln>
            <a:noFill/>
          </a:ln>
        </p:spPr>
      </p:pic>
      <p:pic>
        <p:nvPicPr>
          <p:cNvPr id="913" name="Google Shape;913;p117"/>
          <p:cNvPicPr preferRelativeResize="0"/>
          <p:nvPr/>
        </p:nvPicPr>
        <p:blipFill rotWithShape="1">
          <a:blip r:embed="rId4">
            <a:alphaModFix/>
          </a:blip>
          <a:srcRect b="36833" l="30950" r="60706" t="45954"/>
          <a:stretch/>
        </p:blipFill>
        <p:spPr>
          <a:xfrm>
            <a:off x="5971158" y="3836072"/>
            <a:ext cx="303457" cy="309089"/>
          </a:xfrm>
          <a:prstGeom prst="rect">
            <a:avLst/>
          </a:prstGeom>
          <a:noFill/>
          <a:ln>
            <a:noFill/>
          </a:ln>
        </p:spPr>
      </p:pic>
      <p:pic>
        <p:nvPicPr>
          <p:cNvPr id="914" name="Google Shape;914;p117"/>
          <p:cNvPicPr preferRelativeResize="0"/>
          <p:nvPr/>
        </p:nvPicPr>
        <p:blipFill rotWithShape="1">
          <a:blip r:embed="rId3">
            <a:alphaModFix/>
          </a:blip>
          <a:srcRect b="36833" l="30950" r="60706" t="45954"/>
          <a:stretch/>
        </p:blipFill>
        <p:spPr>
          <a:xfrm>
            <a:off x="2556008" y="2913866"/>
            <a:ext cx="303457" cy="309089"/>
          </a:xfrm>
          <a:prstGeom prst="rect">
            <a:avLst/>
          </a:prstGeom>
          <a:noFill/>
          <a:ln>
            <a:noFill/>
          </a:ln>
        </p:spPr>
      </p:pic>
      <p:pic>
        <p:nvPicPr>
          <p:cNvPr id="915" name="Google Shape;915;p117"/>
          <p:cNvPicPr preferRelativeResize="0"/>
          <p:nvPr/>
        </p:nvPicPr>
        <p:blipFill rotWithShape="1">
          <a:blip r:embed="rId3">
            <a:alphaModFix/>
          </a:blip>
          <a:srcRect b="36833" l="30950" r="60706" t="45954"/>
          <a:stretch/>
        </p:blipFill>
        <p:spPr>
          <a:xfrm>
            <a:off x="2560749" y="2532296"/>
            <a:ext cx="303457" cy="309089"/>
          </a:xfrm>
          <a:prstGeom prst="rect">
            <a:avLst/>
          </a:prstGeom>
          <a:noFill/>
          <a:ln>
            <a:noFill/>
          </a:ln>
        </p:spPr>
      </p:pic>
      <p:pic>
        <p:nvPicPr>
          <p:cNvPr id="916" name="Google Shape;916;p117"/>
          <p:cNvPicPr preferRelativeResize="0"/>
          <p:nvPr/>
        </p:nvPicPr>
        <p:blipFill rotWithShape="1">
          <a:blip r:embed="rId5">
            <a:alphaModFix/>
          </a:blip>
          <a:srcRect b="25109" l="30533" r="59883" t="52875"/>
          <a:stretch/>
        </p:blipFill>
        <p:spPr>
          <a:xfrm rot="2391007">
            <a:off x="3157235" y="1936279"/>
            <a:ext cx="272520" cy="309089"/>
          </a:xfrm>
          <a:prstGeom prst="rect">
            <a:avLst/>
          </a:prstGeom>
          <a:noFill/>
          <a:ln>
            <a:noFill/>
          </a:ln>
        </p:spPr>
      </p:pic>
      <p:pic>
        <p:nvPicPr>
          <p:cNvPr id="917" name="Google Shape;917;p117"/>
          <p:cNvPicPr preferRelativeResize="0"/>
          <p:nvPr/>
        </p:nvPicPr>
        <p:blipFill rotWithShape="1">
          <a:blip r:embed="rId3">
            <a:alphaModFix/>
          </a:blip>
          <a:srcRect b="36833" l="30950" r="60706" t="45954"/>
          <a:stretch/>
        </p:blipFill>
        <p:spPr>
          <a:xfrm>
            <a:off x="5762790" y="3197894"/>
            <a:ext cx="303457" cy="309089"/>
          </a:xfrm>
          <a:prstGeom prst="rect">
            <a:avLst/>
          </a:prstGeom>
          <a:noFill/>
          <a:ln>
            <a:noFill/>
          </a:ln>
        </p:spPr>
      </p:pic>
      <p:pic>
        <p:nvPicPr>
          <p:cNvPr id="918" name="Google Shape;918;p117"/>
          <p:cNvPicPr preferRelativeResize="0"/>
          <p:nvPr/>
        </p:nvPicPr>
        <p:blipFill rotWithShape="1">
          <a:blip r:embed="rId7">
            <a:alphaModFix/>
          </a:blip>
          <a:srcRect b="36833" l="30950" r="60706" t="45954"/>
          <a:stretch/>
        </p:blipFill>
        <p:spPr>
          <a:xfrm>
            <a:off x="3266351" y="1433833"/>
            <a:ext cx="303457" cy="309089"/>
          </a:xfrm>
          <a:prstGeom prst="rect">
            <a:avLst/>
          </a:prstGeom>
          <a:noFill/>
          <a:ln>
            <a:noFill/>
          </a:ln>
        </p:spPr>
      </p:pic>
      <p:pic>
        <p:nvPicPr>
          <p:cNvPr id="919" name="Google Shape;919;p117"/>
          <p:cNvPicPr preferRelativeResize="0"/>
          <p:nvPr/>
        </p:nvPicPr>
        <p:blipFill rotWithShape="1">
          <a:blip r:embed="rId3">
            <a:alphaModFix/>
          </a:blip>
          <a:srcRect b="36833" l="30950" r="60706" t="45954"/>
          <a:stretch/>
        </p:blipFill>
        <p:spPr>
          <a:xfrm>
            <a:off x="6471382" y="3524606"/>
            <a:ext cx="303457" cy="309089"/>
          </a:xfrm>
          <a:prstGeom prst="rect">
            <a:avLst/>
          </a:prstGeom>
          <a:noFill/>
          <a:ln>
            <a:noFill/>
          </a:ln>
        </p:spPr>
      </p:pic>
      <p:pic>
        <p:nvPicPr>
          <p:cNvPr id="920" name="Google Shape;920;p117"/>
          <p:cNvPicPr preferRelativeResize="0"/>
          <p:nvPr/>
        </p:nvPicPr>
        <p:blipFill rotWithShape="1">
          <a:blip r:embed="rId3">
            <a:alphaModFix/>
          </a:blip>
          <a:srcRect b="36833" l="30950" r="60706" t="45954"/>
          <a:stretch/>
        </p:blipFill>
        <p:spPr>
          <a:xfrm>
            <a:off x="3152193" y="2483423"/>
            <a:ext cx="303457" cy="309089"/>
          </a:xfrm>
          <a:prstGeom prst="rect">
            <a:avLst/>
          </a:prstGeom>
          <a:noFill/>
          <a:ln>
            <a:noFill/>
          </a:ln>
        </p:spPr>
      </p:pic>
      <p:pic>
        <p:nvPicPr>
          <p:cNvPr id="921" name="Google Shape;921;p117"/>
          <p:cNvPicPr preferRelativeResize="0"/>
          <p:nvPr/>
        </p:nvPicPr>
        <p:blipFill rotWithShape="1">
          <a:blip r:embed="rId3">
            <a:alphaModFix/>
          </a:blip>
          <a:srcRect b="36833" l="30950" r="60706" t="45954"/>
          <a:stretch/>
        </p:blipFill>
        <p:spPr>
          <a:xfrm>
            <a:off x="2659772" y="2238478"/>
            <a:ext cx="303457" cy="309089"/>
          </a:xfrm>
          <a:prstGeom prst="rect">
            <a:avLst/>
          </a:prstGeom>
          <a:noFill/>
          <a:ln>
            <a:noFill/>
          </a:ln>
        </p:spPr>
      </p:pic>
      <p:pic>
        <p:nvPicPr>
          <p:cNvPr id="922" name="Google Shape;922;p117"/>
          <p:cNvPicPr preferRelativeResize="0"/>
          <p:nvPr/>
        </p:nvPicPr>
        <p:blipFill rotWithShape="1">
          <a:blip r:embed="rId5">
            <a:alphaModFix/>
          </a:blip>
          <a:srcRect b="25109" l="30533" r="59883" t="52875"/>
          <a:stretch/>
        </p:blipFill>
        <p:spPr>
          <a:xfrm rot="1643731">
            <a:off x="3025251" y="2308016"/>
            <a:ext cx="272520" cy="309089"/>
          </a:xfrm>
          <a:prstGeom prst="rect">
            <a:avLst/>
          </a:prstGeom>
          <a:noFill/>
          <a:ln>
            <a:noFill/>
          </a:ln>
        </p:spPr>
      </p:pic>
      <p:pic>
        <p:nvPicPr>
          <p:cNvPr id="923" name="Google Shape;923;p117"/>
          <p:cNvPicPr preferRelativeResize="0"/>
          <p:nvPr/>
        </p:nvPicPr>
        <p:blipFill rotWithShape="1">
          <a:blip r:embed="rId3">
            <a:alphaModFix/>
          </a:blip>
          <a:srcRect b="36833" l="30950" r="60706" t="45954"/>
          <a:stretch/>
        </p:blipFill>
        <p:spPr>
          <a:xfrm>
            <a:off x="5210618" y="3595571"/>
            <a:ext cx="303457" cy="309089"/>
          </a:xfrm>
          <a:prstGeom prst="rect">
            <a:avLst/>
          </a:prstGeom>
          <a:noFill/>
          <a:ln>
            <a:noFill/>
          </a:ln>
        </p:spPr>
      </p:pic>
      <p:pic>
        <p:nvPicPr>
          <p:cNvPr id="924" name="Google Shape;924;p117"/>
          <p:cNvPicPr preferRelativeResize="0"/>
          <p:nvPr/>
        </p:nvPicPr>
        <p:blipFill rotWithShape="1">
          <a:blip r:embed="rId3">
            <a:alphaModFix/>
          </a:blip>
          <a:srcRect b="36833" l="30950" r="60706" t="45954"/>
          <a:stretch/>
        </p:blipFill>
        <p:spPr>
          <a:xfrm>
            <a:off x="2757678" y="2577709"/>
            <a:ext cx="303457" cy="309089"/>
          </a:xfrm>
          <a:prstGeom prst="rect">
            <a:avLst/>
          </a:prstGeom>
          <a:noFill/>
          <a:ln>
            <a:noFill/>
          </a:ln>
        </p:spPr>
      </p:pic>
      <p:pic>
        <p:nvPicPr>
          <p:cNvPr id="925" name="Google Shape;925;p117"/>
          <p:cNvPicPr preferRelativeResize="0"/>
          <p:nvPr/>
        </p:nvPicPr>
        <p:blipFill rotWithShape="1">
          <a:blip r:embed="rId3">
            <a:alphaModFix/>
          </a:blip>
          <a:srcRect b="36833" l="30950" r="60706" t="45954"/>
          <a:stretch/>
        </p:blipFill>
        <p:spPr>
          <a:xfrm>
            <a:off x="6489375" y="3289297"/>
            <a:ext cx="303457" cy="309089"/>
          </a:xfrm>
          <a:prstGeom prst="rect">
            <a:avLst/>
          </a:prstGeom>
          <a:noFill/>
          <a:ln>
            <a:noFill/>
          </a:ln>
        </p:spPr>
      </p:pic>
      <p:pic>
        <p:nvPicPr>
          <p:cNvPr id="926" name="Google Shape;926;p117"/>
          <p:cNvPicPr preferRelativeResize="0"/>
          <p:nvPr/>
        </p:nvPicPr>
        <p:blipFill rotWithShape="1">
          <a:blip r:embed="rId3">
            <a:alphaModFix/>
          </a:blip>
          <a:srcRect b="36833" l="30950" r="60706" t="45954"/>
          <a:stretch/>
        </p:blipFill>
        <p:spPr>
          <a:xfrm>
            <a:off x="3342465" y="1827970"/>
            <a:ext cx="303457" cy="309089"/>
          </a:xfrm>
          <a:prstGeom prst="rect">
            <a:avLst/>
          </a:prstGeom>
          <a:noFill/>
          <a:ln>
            <a:noFill/>
          </a:ln>
        </p:spPr>
      </p:pic>
      <p:pic>
        <p:nvPicPr>
          <p:cNvPr id="927" name="Google Shape;927;p117"/>
          <p:cNvPicPr preferRelativeResize="0"/>
          <p:nvPr/>
        </p:nvPicPr>
        <p:blipFill rotWithShape="1">
          <a:blip r:embed="rId4">
            <a:alphaModFix/>
          </a:blip>
          <a:srcRect b="36833" l="30950" r="60706" t="45954"/>
          <a:stretch/>
        </p:blipFill>
        <p:spPr>
          <a:xfrm>
            <a:off x="4056018" y="1527098"/>
            <a:ext cx="303457" cy="309089"/>
          </a:xfrm>
          <a:prstGeom prst="rect">
            <a:avLst/>
          </a:prstGeom>
          <a:noFill/>
          <a:ln>
            <a:noFill/>
          </a:ln>
        </p:spPr>
      </p:pic>
      <p:pic>
        <p:nvPicPr>
          <p:cNvPr id="928" name="Google Shape;928;p117"/>
          <p:cNvPicPr preferRelativeResize="0"/>
          <p:nvPr/>
        </p:nvPicPr>
        <p:blipFill rotWithShape="1">
          <a:blip r:embed="rId5">
            <a:alphaModFix/>
          </a:blip>
          <a:srcRect b="25109" l="30533" r="59883" t="52875"/>
          <a:stretch/>
        </p:blipFill>
        <p:spPr>
          <a:xfrm rot="1643731">
            <a:off x="2972692" y="2571593"/>
            <a:ext cx="272520" cy="309089"/>
          </a:xfrm>
          <a:prstGeom prst="rect">
            <a:avLst/>
          </a:prstGeom>
          <a:noFill/>
          <a:ln>
            <a:noFill/>
          </a:ln>
        </p:spPr>
      </p:pic>
      <p:pic>
        <p:nvPicPr>
          <p:cNvPr id="929" name="Google Shape;929;p117"/>
          <p:cNvPicPr preferRelativeResize="0"/>
          <p:nvPr/>
        </p:nvPicPr>
        <p:blipFill rotWithShape="1">
          <a:blip r:embed="rId3">
            <a:alphaModFix/>
          </a:blip>
          <a:srcRect b="36833" l="30950" r="60706" t="45954"/>
          <a:stretch/>
        </p:blipFill>
        <p:spPr>
          <a:xfrm>
            <a:off x="6354073" y="3768733"/>
            <a:ext cx="303457" cy="309089"/>
          </a:xfrm>
          <a:prstGeom prst="rect">
            <a:avLst/>
          </a:prstGeom>
          <a:noFill/>
          <a:ln>
            <a:noFill/>
          </a:ln>
        </p:spPr>
      </p:pic>
      <p:pic>
        <p:nvPicPr>
          <p:cNvPr id="930" name="Google Shape;930;p117"/>
          <p:cNvPicPr preferRelativeResize="0"/>
          <p:nvPr/>
        </p:nvPicPr>
        <p:blipFill rotWithShape="1">
          <a:blip r:embed="rId4">
            <a:alphaModFix/>
          </a:blip>
          <a:srcRect b="36833" l="30950" r="60706" t="45954"/>
          <a:stretch/>
        </p:blipFill>
        <p:spPr>
          <a:xfrm>
            <a:off x="6155972" y="4602791"/>
            <a:ext cx="303457" cy="309089"/>
          </a:xfrm>
          <a:prstGeom prst="rect">
            <a:avLst/>
          </a:prstGeom>
          <a:noFill/>
          <a:ln>
            <a:noFill/>
          </a:ln>
        </p:spPr>
      </p:pic>
      <p:pic>
        <p:nvPicPr>
          <p:cNvPr id="931" name="Google Shape;931;p117"/>
          <p:cNvPicPr preferRelativeResize="0"/>
          <p:nvPr/>
        </p:nvPicPr>
        <p:blipFill rotWithShape="1">
          <a:blip r:embed="rId3">
            <a:alphaModFix/>
          </a:blip>
          <a:srcRect b="36833" l="30950" r="60706" t="45954"/>
          <a:stretch/>
        </p:blipFill>
        <p:spPr>
          <a:xfrm>
            <a:off x="6681459" y="3833695"/>
            <a:ext cx="303457" cy="309089"/>
          </a:xfrm>
          <a:prstGeom prst="rect">
            <a:avLst/>
          </a:prstGeom>
          <a:noFill/>
          <a:ln>
            <a:noFill/>
          </a:ln>
        </p:spPr>
      </p:pic>
      <p:pic>
        <p:nvPicPr>
          <p:cNvPr id="932" name="Google Shape;932;p117"/>
          <p:cNvPicPr preferRelativeResize="0"/>
          <p:nvPr/>
        </p:nvPicPr>
        <p:blipFill rotWithShape="1">
          <a:blip r:embed="rId3">
            <a:alphaModFix/>
          </a:blip>
          <a:srcRect b="36833" l="30950" r="60706" t="45954"/>
          <a:stretch/>
        </p:blipFill>
        <p:spPr>
          <a:xfrm>
            <a:off x="3211388" y="2090823"/>
            <a:ext cx="303457" cy="309089"/>
          </a:xfrm>
          <a:prstGeom prst="rect">
            <a:avLst/>
          </a:prstGeom>
          <a:noFill/>
          <a:ln>
            <a:noFill/>
          </a:ln>
        </p:spPr>
      </p:pic>
      <p:pic>
        <p:nvPicPr>
          <p:cNvPr id="933" name="Google Shape;933;p117"/>
          <p:cNvPicPr preferRelativeResize="0"/>
          <p:nvPr/>
        </p:nvPicPr>
        <p:blipFill rotWithShape="1">
          <a:blip r:embed="rId3">
            <a:alphaModFix/>
          </a:blip>
          <a:srcRect b="36833" l="30950" r="60706" t="45954"/>
          <a:stretch/>
        </p:blipFill>
        <p:spPr>
          <a:xfrm>
            <a:off x="3584758" y="1316314"/>
            <a:ext cx="303457" cy="309089"/>
          </a:xfrm>
          <a:prstGeom prst="rect">
            <a:avLst/>
          </a:prstGeom>
          <a:noFill/>
          <a:ln>
            <a:noFill/>
          </a:ln>
        </p:spPr>
      </p:pic>
      <p:pic>
        <p:nvPicPr>
          <p:cNvPr id="934" name="Google Shape;934;p117"/>
          <p:cNvPicPr preferRelativeResize="0"/>
          <p:nvPr/>
        </p:nvPicPr>
        <p:blipFill rotWithShape="1">
          <a:blip r:embed="rId5">
            <a:alphaModFix/>
          </a:blip>
          <a:srcRect b="25109" l="30533" r="59883" t="52875"/>
          <a:stretch/>
        </p:blipFill>
        <p:spPr>
          <a:xfrm rot="3007201">
            <a:off x="3787465" y="1395495"/>
            <a:ext cx="219577" cy="383616"/>
          </a:xfrm>
          <a:prstGeom prst="rect">
            <a:avLst/>
          </a:prstGeom>
          <a:noFill/>
          <a:ln>
            <a:noFill/>
          </a:ln>
        </p:spPr>
      </p:pic>
      <p:pic>
        <p:nvPicPr>
          <p:cNvPr id="935" name="Google Shape;935;p117"/>
          <p:cNvPicPr preferRelativeResize="0"/>
          <p:nvPr/>
        </p:nvPicPr>
        <p:blipFill rotWithShape="1">
          <a:blip r:embed="rId4">
            <a:alphaModFix/>
          </a:blip>
          <a:srcRect b="36833" l="30950" r="60706" t="45954"/>
          <a:stretch/>
        </p:blipFill>
        <p:spPr>
          <a:xfrm>
            <a:off x="5251971" y="3881131"/>
            <a:ext cx="303457" cy="309089"/>
          </a:xfrm>
          <a:prstGeom prst="rect">
            <a:avLst/>
          </a:prstGeom>
          <a:noFill/>
          <a:ln>
            <a:noFill/>
          </a:ln>
        </p:spPr>
      </p:pic>
      <p:pic>
        <p:nvPicPr>
          <p:cNvPr id="936" name="Google Shape;936;p117"/>
          <p:cNvPicPr preferRelativeResize="0"/>
          <p:nvPr/>
        </p:nvPicPr>
        <p:blipFill rotWithShape="1">
          <a:blip r:embed="rId4">
            <a:alphaModFix/>
          </a:blip>
          <a:srcRect b="36833" l="30950" r="60706" t="45954"/>
          <a:stretch/>
        </p:blipFill>
        <p:spPr>
          <a:xfrm>
            <a:off x="6277391" y="4279552"/>
            <a:ext cx="303457" cy="309089"/>
          </a:xfrm>
          <a:prstGeom prst="rect">
            <a:avLst/>
          </a:prstGeom>
          <a:noFill/>
          <a:ln>
            <a:noFill/>
          </a:ln>
        </p:spPr>
      </p:pic>
      <p:pic>
        <p:nvPicPr>
          <p:cNvPr id="937" name="Google Shape;937;p117"/>
          <p:cNvPicPr preferRelativeResize="0"/>
          <p:nvPr/>
        </p:nvPicPr>
        <p:blipFill rotWithShape="1">
          <a:blip r:embed="rId3">
            <a:alphaModFix/>
          </a:blip>
          <a:srcRect b="36833" l="30950" r="60706" t="45954"/>
          <a:stretch/>
        </p:blipFill>
        <p:spPr>
          <a:xfrm>
            <a:off x="6142766" y="3130364"/>
            <a:ext cx="303457" cy="309089"/>
          </a:xfrm>
          <a:prstGeom prst="rect">
            <a:avLst/>
          </a:prstGeom>
          <a:noFill/>
          <a:ln>
            <a:noFill/>
          </a:ln>
        </p:spPr>
      </p:pic>
      <p:pic>
        <p:nvPicPr>
          <p:cNvPr id="938" name="Google Shape;938;p117"/>
          <p:cNvPicPr preferRelativeResize="0"/>
          <p:nvPr/>
        </p:nvPicPr>
        <p:blipFill rotWithShape="1">
          <a:blip r:embed="rId4">
            <a:alphaModFix/>
          </a:blip>
          <a:srcRect b="36833" l="30950" r="60706" t="45954"/>
          <a:stretch/>
        </p:blipFill>
        <p:spPr>
          <a:xfrm>
            <a:off x="3724367" y="1587304"/>
            <a:ext cx="303457" cy="309089"/>
          </a:xfrm>
          <a:prstGeom prst="rect">
            <a:avLst/>
          </a:prstGeom>
          <a:noFill/>
          <a:ln>
            <a:noFill/>
          </a:ln>
        </p:spPr>
      </p:pic>
      <p:pic>
        <p:nvPicPr>
          <p:cNvPr id="939" name="Google Shape;939;p117"/>
          <p:cNvPicPr preferRelativeResize="0"/>
          <p:nvPr/>
        </p:nvPicPr>
        <p:blipFill rotWithShape="1">
          <a:blip r:embed="rId4">
            <a:alphaModFix/>
          </a:blip>
          <a:srcRect b="36833" l="30950" r="60706" t="45954"/>
          <a:stretch/>
        </p:blipFill>
        <p:spPr>
          <a:xfrm>
            <a:off x="5585092" y="4763274"/>
            <a:ext cx="303457" cy="309089"/>
          </a:xfrm>
          <a:prstGeom prst="rect">
            <a:avLst/>
          </a:prstGeom>
          <a:noFill/>
          <a:ln>
            <a:noFill/>
          </a:ln>
        </p:spPr>
      </p:pic>
      <p:pic>
        <p:nvPicPr>
          <p:cNvPr id="940" name="Google Shape;940;p117"/>
          <p:cNvPicPr preferRelativeResize="0"/>
          <p:nvPr/>
        </p:nvPicPr>
        <p:blipFill rotWithShape="1">
          <a:blip r:embed="rId5">
            <a:alphaModFix/>
          </a:blip>
          <a:srcRect b="25109" l="30533" r="59883" t="52875"/>
          <a:stretch/>
        </p:blipFill>
        <p:spPr>
          <a:xfrm rot="5602768">
            <a:off x="3476384" y="1550040"/>
            <a:ext cx="219577" cy="383616"/>
          </a:xfrm>
          <a:prstGeom prst="rect">
            <a:avLst/>
          </a:prstGeom>
          <a:noFill/>
          <a:ln>
            <a:noFill/>
          </a:ln>
        </p:spPr>
      </p:pic>
      <p:pic>
        <p:nvPicPr>
          <p:cNvPr id="941" name="Google Shape;941;p117"/>
          <p:cNvPicPr preferRelativeResize="0"/>
          <p:nvPr/>
        </p:nvPicPr>
        <p:blipFill rotWithShape="1">
          <a:blip r:embed="rId4">
            <a:alphaModFix/>
          </a:blip>
          <a:srcRect b="36833" l="30950" r="60706" t="45954"/>
          <a:stretch/>
        </p:blipFill>
        <p:spPr>
          <a:xfrm>
            <a:off x="6402054" y="4028697"/>
            <a:ext cx="303457" cy="309089"/>
          </a:xfrm>
          <a:prstGeom prst="rect">
            <a:avLst/>
          </a:prstGeom>
          <a:noFill/>
          <a:ln>
            <a:noFill/>
          </a:ln>
        </p:spPr>
      </p:pic>
      <p:pic>
        <p:nvPicPr>
          <p:cNvPr id="942" name="Google Shape;942;p117"/>
          <p:cNvPicPr preferRelativeResize="0"/>
          <p:nvPr/>
        </p:nvPicPr>
        <p:blipFill rotWithShape="1">
          <a:blip r:embed="rId4">
            <a:alphaModFix/>
          </a:blip>
          <a:srcRect b="36833" l="30950" r="60706" t="45954"/>
          <a:stretch/>
        </p:blipFill>
        <p:spPr>
          <a:xfrm>
            <a:off x="6529730" y="4490057"/>
            <a:ext cx="303457" cy="309089"/>
          </a:xfrm>
          <a:prstGeom prst="rect">
            <a:avLst/>
          </a:prstGeom>
          <a:noFill/>
          <a:ln>
            <a:noFill/>
          </a:ln>
        </p:spPr>
      </p:pic>
      <p:pic>
        <p:nvPicPr>
          <p:cNvPr id="943" name="Google Shape;943;p117"/>
          <p:cNvPicPr preferRelativeResize="0"/>
          <p:nvPr/>
        </p:nvPicPr>
        <p:blipFill rotWithShape="1">
          <a:blip r:embed="rId3">
            <a:alphaModFix/>
          </a:blip>
          <a:srcRect b="36833" l="30950" r="60706" t="45954"/>
          <a:stretch/>
        </p:blipFill>
        <p:spPr>
          <a:xfrm>
            <a:off x="6123584" y="3346656"/>
            <a:ext cx="303457" cy="309089"/>
          </a:xfrm>
          <a:prstGeom prst="rect">
            <a:avLst/>
          </a:prstGeom>
          <a:noFill/>
          <a:ln>
            <a:noFill/>
          </a:ln>
        </p:spPr>
      </p:pic>
      <p:pic>
        <p:nvPicPr>
          <p:cNvPr id="944" name="Google Shape;944;p117"/>
          <p:cNvPicPr preferRelativeResize="0"/>
          <p:nvPr/>
        </p:nvPicPr>
        <p:blipFill rotWithShape="1">
          <a:blip r:embed="rId4">
            <a:alphaModFix/>
          </a:blip>
          <a:srcRect b="36833" l="30950" r="60706" t="45954"/>
          <a:stretch/>
        </p:blipFill>
        <p:spPr>
          <a:xfrm>
            <a:off x="5411541" y="4398744"/>
            <a:ext cx="303457" cy="309089"/>
          </a:xfrm>
          <a:prstGeom prst="rect">
            <a:avLst/>
          </a:prstGeom>
          <a:noFill/>
          <a:ln>
            <a:noFill/>
          </a:ln>
        </p:spPr>
      </p:pic>
      <p:pic>
        <p:nvPicPr>
          <p:cNvPr id="945" name="Google Shape;945;p117"/>
          <p:cNvPicPr preferRelativeResize="0"/>
          <p:nvPr/>
        </p:nvPicPr>
        <p:blipFill rotWithShape="1">
          <a:blip r:embed="rId4">
            <a:alphaModFix/>
          </a:blip>
          <a:srcRect b="36833" l="30950" r="60706" t="45954"/>
          <a:stretch/>
        </p:blipFill>
        <p:spPr>
          <a:xfrm>
            <a:off x="5747284" y="4454185"/>
            <a:ext cx="303457" cy="309089"/>
          </a:xfrm>
          <a:prstGeom prst="rect">
            <a:avLst/>
          </a:prstGeom>
          <a:noFill/>
          <a:ln>
            <a:noFill/>
          </a:ln>
        </p:spPr>
      </p:pic>
      <p:pic>
        <p:nvPicPr>
          <p:cNvPr id="946" name="Google Shape;946;p117"/>
          <p:cNvPicPr preferRelativeResize="0"/>
          <p:nvPr/>
        </p:nvPicPr>
        <p:blipFill rotWithShape="1">
          <a:blip r:embed="rId5">
            <a:alphaModFix/>
          </a:blip>
          <a:srcRect b="25109" l="30533" r="59883" t="52875"/>
          <a:stretch/>
        </p:blipFill>
        <p:spPr>
          <a:xfrm rot="1643731">
            <a:off x="5473780" y="3529621"/>
            <a:ext cx="272520" cy="309089"/>
          </a:xfrm>
          <a:prstGeom prst="rect">
            <a:avLst/>
          </a:prstGeom>
          <a:noFill/>
          <a:ln>
            <a:noFill/>
          </a:ln>
        </p:spPr>
      </p:pic>
      <p:pic>
        <p:nvPicPr>
          <p:cNvPr id="947" name="Google Shape;947;p117"/>
          <p:cNvPicPr preferRelativeResize="0"/>
          <p:nvPr/>
        </p:nvPicPr>
        <p:blipFill rotWithShape="1">
          <a:blip r:embed="rId4">
            <a:alphaModFix/>
          </a:blip>
          <a:srcRect b="36833" l="30950" r="60706" t="45954"/>
          <a:stretch/>
        </p:blipFill>
        <p:spPr>
          <a:xfrm>
            <a:off x="6650494" y="4183242"/>
            <a:ext cx="303457" cy="309089"/>
          </a:xfrm>
          <a:prstGeom prst="rect">
            <a:avLst/>
          </a:prstGeom>
          <a:noFill/>
          <a:ln>
            <a:noFill/>
          </a:ln>
        </p:spPr>
      </p:pic>
      <p:pic>
        <p:nvPicPr>
          <p:cNvPr id="948" name="Google Shape;948;p117"/>
          <p:cNvPicPr preferRelativeResize="0"/>
          <p:nvPr/>
        </p:nvPicPr>
        <p:blipFill rotWithShape="1">
          <a:blip r:embed="rId4">
            <a:alphaModFix/>
          </a:blip>
          <a:srcRect b="36833" l="30950" r="60706" t="45954"/>
          <a:stretch/>
        </p:blipFill>
        <p:spPr>
          <a:xfrm>
            <a:off x="2051720" y="3930912"/>
            <a:ext cx="303457" cy="309089"/>
          </a:xfrm>
          <a:prstGeom prst="rect">
            <a:avLst/>
          </a:prstGeom>
          <a:noFill/>
          <a:ln>
            <a:noFill/>
          </a:ln>
        </p:spPr>
      </p:pic>
      <p:pic>
        <p:nvPicPr>
          <p:cNvPr id="949" name="Google Shape;949;p117"/>
          <p:cNvPicPr preferRelativeResize="0"/>
          <p:nvPr/>
        </p:nvPicPr>
        <p:blipFill rotWithShape="1">
          <a:blip r:embed="rId4">
            <a:alphaModFix/>
          </a:blip>
          <a:srcRect b="36833" l="30950" r="60706" t="45954"/>
          <a:stretch/>
        </p:blipFill>
        <p:spPr>
          <a:xfrm>
            <a:off x="2757678" y="4523360"/>
            <a:ext cx="303457" cy="309089"/>
          </a:xfrm>
          <a:prstGeom prst="rect">
            <a:avLst/>
          </a:prstGeom>
          <a:noFill/>
          <a:ln>
            <a:noFill/>
          </a:ln>
        </p:spPr>
      </p:pic>
      <p:pic>
        <p:nvPicPr>
          <p:cNvPr id="950" name="Google Shape;950;p117"/>
          <p:cNvPicPr preferRelativeResize="0"/>
          <p:nvPr/>
        </p:nvPicPr>
        <p:blipFill rotWithShape="1">
          <a:blip r:embed="rId4">
            <a:alphaModFix/>
          </a:blip>
          <a:srcRect b="36833" l="30950" r="60706" t="45954"/>
          <a:stretch/>
        </p:blipFill>
        <p:spPr>
          <a:xfrm>
            <a:off x="2051720" y="4264334"/>
            <a:ext cx="303457" cy="309089"/>
          </a:xfrm>
          <a:prstGeom prst="rect">
            <a:avLst/>
          </a:prstGeom>
          <a:noFill/>
          <a:ln>
            <a:noFill/>
          </a:ln>
        </p:spPr>
      </p:pic>
      <p:pic>
        <p:nvPicPr>
          <p:cNvPr id="951" name="Google Shape;951;p117"/>
          <p:cNvPicPr preferRelativeResize="0"/>
          <p:nvPr/>
        </p:nvPicPr>
        <p:blipFill rotWithShape="1">
          <a:blip r:embed="rId4">
            <a:alphaModFix/>
          </a:blip>
          <a:srcRect b="36833" l="30950" r="60706" t="45954"/>
          <a:stretch/>
        </p:blipFill>
        <p:spPr>
          <a:xfrm>
            <a:off x="2192754" y="3347429"/>
            <a:ext cx="303457" cy="309089"/>
          </a:xfrm>
          <a:prstGeom prst="rect">
            <a:avLst/>
          </a:prstGeom>
          <a:noFill/>
          <a:ln>
            <a:noFill/>
          </a:ln>
        </p:spPr>
      </p:pic>
      <p:pic>
        <p:nvPicPr>
          <p:cNvPr id="952" name="Google Shape;952;p117"/>
          <p:cNvPicPr preferRelativeResize="0"/>
          <p:nvPr/>
        </p:nvPicPr>
        <p:blipFill rotWithShape="1">
          <a:blip r:embed="rId4">
            <a:alphaModFix/>
          </a:blip>
          <a:srcRect b="36833" l="30950" r="60706" t="45954"/>
          <a:stretch/>
        </p:blipFill>
        <p:spPr>
          <a:xfrm>
            <a:off x="2427072" y="4151024"/>
            <a:ext cx="303457" cy="309089"/>
          </a:xfrm>
          <a:prstGeom prst="rect">
            <a:avLst/>
          </a:prstGeom>
          <a:noFill/>
          <a:ln>
            <a:noFill/>
          </a:ln>
        </p:spPr>
      </p:pic>
      <p:pic>
        <p:nvPicPr>
          <p:cNvPr id="953" name="Google Shape;953;p117"/>
          <p:cNvPicPr preferRelativeResize="0"/>
          <p:nvPr/>
        </p:nvPicPr>
        <p:blipFill rotWithShape="1">
          <a:blip r:embed="rId4">
            <a:alphaModFix/>
          </a:blip>
          <a:srcRect b="36833" l="30950" r="60706" t="45954"/>
          <a:stretch/>
        </p:blipFill>
        <p:spPr>
          <a:xfrm>
            <a:off x="2697007" y="4235160"/>
            <a:ext cx="303457" cy="309089"/>
          </a:xfrm>
          <a:prstGeom prst="rect">
            <a:avLst/>
          </a:prstGeom>
          <a:noFill/>
          <a:ln>
            <a:noFill/>
          </a:ln>
        </p:spPr>
      </p:pic>
      <p:pic>
        <p:nvPicPr>
          <p:cNvPr id="954" name="Google Shape;954;p117"/>
          <p:cNvPicPr preferRelativeResize="0"/>
          <p:nvPr/>
        </p:nvPicPr>
        <p:blipFill rotWithShape="1">
          <a:blip r:embed="rId4">
            <a:alphaModFix/>
          </a:blip>
          <a:srcRect b="36833" l="30950" r="60706" t="45954"/>
          <a:stretch/>
        </p:blipFill>
        <p:spPr>
          <a:xfrm>
            <a:off x="2084215" y="3592046"/>
            <a:ext cx="303457" cy="309089"/>
          </a:xfrm>
          <a:prstGeom prst="rect">
            <a:avLst/>
          </a:prstGeom>
          <a:noFill/>
          <a:ln>
            <a:noFill/>
          </a:ln>
        </p:spPr>
      </p:pic>
      <p:pic>
        <p:nvPicPr>
          <p:cNvPr id="955" name="Google Shape;955;p117"/>
          <p:cNvPicPr preferRelativeResize="0"/>
          <p:nvPr/>
        </p:nvPicPr>
        <p:blipFill rotWithShape="1">
          <a:blip r:embed="rId4">
            <a:alphaModFix/>
          </a:blip>
          <a:srcRect b="36833" l="30950" r="60706" t="45954"/>
          <a:stretch/>
        </p:blipFill>
        <p:spPr>
          <a:xfrm>
            <a:off x="2401869" y="4434096"/>
            <a:ext cx="303457" cy="309089"/>
          </a:xfrm>
          <a:prstGeom prst="rect">
            <a:avLst/>
          </a:prstGeom>
          <a:noFill/>
          <a:ln>
            <a:noFill/>
          </a:ln>
        </p:spPr>
      </p:pic>
      <p:pic>
        <p:nvPicPr>
          <p:cNvPr id="956" name="Google Shape;956;p117"/>
          <p:cNvPicPr preferRelativeResize="0"/>
          <p:nvPr/>
        </p:nvPicPr>
        <p:blipFill rotWithShape="1">
          <a:blip r:embed="rId4">
            <a:alphaModFix/>
          </a:blip>
          <a:srcRect b="36833" l="30950" r="60706" t="45954"/>
          <a:stretch/>
        </p:blipFill>
        <p:spPr>
          <a:xfrm>
            <a:off x="3347268" y="4628191"/>
            <a:ext cx="303457" cy="309089"/>
          </a:xfrm>
          <a:prstGeom prst="rect">
            <a:avLst/>
          </a:prstGeom>
          <a:noFill/>
          <a:ln>
            <a:noFill/>
          </a:ln>
        </p:spPr>
      </p:pic>
      <p:pic>
        <p:nvPicPr>
          <p:cNvPr id="957" name="Google Shape;957;p117"/>
          <p:cNvPicPr preferRelativeResize="0"/>
          <p:nvPr/>
        </p:nvPicPr>
        <p:blipFill rotWithShape="1">
          <a:blip r:embed="rId4">
            <a:alphaModFix/>
          </a:blip>
          <a:srcRect b="36833" l="30950" r="60706" t="45954"/>
          <a:stretch/>
        </p:blipFill>
        <p:spPr>
          <a:xfrm>
            <a:off x="2979657" y="4523360"/>
            <a:ext cx="303457" cy="309089"/>
          </a:xfrm>
          <a:prstGeom prst="rect">
            <a:avLst/>
          </a:prstGeom>
          <a:noFill/>
          <a:ln>
            <a:noFill/>
          </a:ln>
        </p:spPr>
      </p:pic>
      <p:pic>
        <p:nvPicPr>
          <p:cNvPr id="958" name="Google Shape;958;p117"/>
          <p:cNvPicPr preferRelativeResize="0"/>
          <p:nvPr/>
        </p:nvPicPr>
        <p:blipFill rotWithShape="1">
          <a:blip r:embed="rId4">
            <a:alphaModFix/>
          </a:blip>
          <a:srcRect b="36833" l="30950" r="60706" t="45954"/>
          <a:stretch/>
        </p:blipFill>
        <p:spPr>
          <a:xfrm>
            <a:off x="2605948" y="3970463"/>
            <a:ext cx="303457" cy="309089"/>
          </a:xfrm>
          <a:prstGeom prst="rect">
            <a:avLst/>
          </a:prstGeom>
          <a:noFill/>
          <a:ln>
            <a:noFill/>
          </a:ln>
        </p:spPr>
      </p:pic>
      <p:pic>
        <p:nvPicPr>
          <p:cNvPr id="959" name="Google Shape;959;p117"/>
          <p:cNvPicPr preferRelativeResize="0"/>
          <p:nvPr/>
        </p:nvPicPr>
        <p:blipFill rotWithShape="1">
          <a:blip r:embed="rId3">
            <a:alphaModFix/>
          </a:blip>
          <a:srcRect b="36833" l="30950" r="60706" t="45954"/>
          <a:stretch/>
        </p:blipFill>
        <p:spPr>
          <a:xfrm>
            <a:off x="3843945" y="1218010"/>
            <a:ext cx="303457" cy="309089"/>
          </a:xfrm>
          <a:prstGeom prst="rect">
            <a:avLst/>
          </a:prstGeom>
          <a:noFill/>
          <a:ln>
            <a:noFill/>
          </a:ln>
        </p:spPr>
      </p:pic>
      <p:pic>
        <p:nvPicPr>
          <p:cNvPr id="960" name="Google Shape;960;p117"/>
          <p:cNvPicPr preferRelativeResize="0"/>
          <p:nvPr/>
        </p:nvPicPr>
        <p:blipFill rotWithShape="1">
          <a:blip r:embed="rId4">
            <a:alphaModFix/>
          </a:blip>
          <a:srcRect b="36833" l="30950" r="60706" t="45954"/>
          <a:stretch/>
        </p:blipFill>
        <p:spPr>
          <a:xfrm>
            <a:off x="2811500" y="3791717"/>
            <a:ext cx="303457" cy="309089"/>
          </a:xfrm>
          <a:prstGeom prst="rect">
            <a:avLst/>
          </a:prstGeom>
          <a:noFill/>
          <a:ln>
            <a:noFill/>
          </a:ln>
        </p:spPr>
      </p:pic>
      <p:pic>
        <p:nvPicPr>
          <p:cNvPr id="961" name="Google Shape;961;p117"/>
          <p:cNvPicPr preferRelativeResize="0"/>
          <p:nvPr/>
        </p:nvPicPr>
        <p:blipFill rotWithShape="1">
          <a:blip r:embed="rId4">
            <a:alphaModFix/>
          </a:blip>
          <a:srcRect b="36833" l="30950" r="60706" t="45954"/>
          <a:stretch/>
        </p:blipFill>
        <p:spPr>
          <a:xfrm>
            <a:off x="5268125" y="4261327"/>
            <a:ext cx="303457" cy="309089"/>
          </a:xfrm>
          <a:prstGeom prst="rect">
            <a:avLst/>
          </a:prstGeom>
          <a:noFill/>
          <a:ln>
            <a:noFill/>
          </a:ln>
        </p:spPr>
      </p:pic>
      <p:pic>
        <p:nvPicPr>
          <p:cNvPr id="962" name="Google Shape;962;p117"/>
          <p:cNvPicPr preferRelativeResize="0"/>
          <p:nvPr/>
        </p:nvPicPr>
        <p:blipFill rotWithShape="1">
          <a:blip r:embed="rId3">
            <a:alphaModFix/>
          </a:blip>
          <a:srcRect b="36833" l="30950" r="60706" t="45954"/>
          <a:stretch/>
        </p:blipFill>
        <p:spPr>
          <a:xfrm>
            <a:off x="4270900" y="1218010"/>
            <a:ext cx="303457" cy="309089"/>
          </a:xfrm>
          <a:prstGeom prst="rect">
            <a:avLst/>
          </a:prstGeom>
          <a:noFill/>
          <a:ln>
            <a:noFill/>
          </a:ln>
        </p:spPr>
      </p:pic>
      <p:pic>
        <p:nvPicPr>
          <p:cNvPr id="963" name="Google Shape;963;p117"/>
          <p:cNvPicPr preferRelativeResize="0"/>
          <p:nvPr/>
        </p:nvPicPr>
        <p:blipFill rotWithShape="1">
          <a:blip r:embed="rId4">
            <a:alphaModFix/>
          </a:blip>
          <a:srcRect b="36833" l="30950" r="60706" t="45954"/>
          <a:stretch/>
        </p:blipFill>
        <p:spPr>
          <a:xfrm>
            <a:off x="5001383" y="4076079"/>
            <a:ext cx="303457" cy="309089"/>
          </a:xfrm>
          <a:prstGeom prst="rect">
            <a:avLst/>
          </a:prstGeom>
          <a:noFill/>
          <a:ln>
            <a:noFill/>
          </a:ln>
        </p:spPr>
      </p:pic>
      <p:pic>
        <p:nvPicPr>
          <p:cNvPr id="964" name="Google Shape;964;p117"/>
          <p:cNvPicPr preferRelativeResize="0"/>
          <p:nvPr/>
        </p:nvPicPr>
        <p:blipFill rotWithShape="1">
          <a:blip r:embed="rId4">
            <a:alphaModFix/>
          </a:blip>
          <a:srcRect b="36833" l="30950" r="60706" t="45954"/>
          <a:stretch/>
        </p:blipFill>
        <p:spPr>
          <a:xfrm>
            <a:off x="5500132" y="3702890"/>
            <a:ext cx="303457" cy="309089"/>
          </a:xfrm>
          <a:prstGeom prst="rect">
            <a:avLst/>
          </a:prstGeom>
          <a:noFill/>
          <a:ln>
            <a:noFill/>
          </a:ln>
        </p:spPr>
      </p:pic>
      <p:pic>
        <p:nvPicPr>
          <p:cNvPr id="965" name="Google Shape;965;p117"/>
          <p:cNvPicPr preferRelativeResize="0"/>
          <p:nvPr/>
        </p:nvPicPr>
        <p:blipFill rotWithShape="1">
          <a:blip r:embed="rId4">
            <a:alphaModFix/>
          </a:blip>
          <a:srcRect b="36833" l="30950" r="60706" t="45954"/>
          <a:stretch/>
        </p:blipFill>
        <p:spPr>
          <a:xfrm>
            <a:off x="6331592" y="4893470"/>
            <a:ext cx="303457" cy="309089"/>
          </a:xfrm>
          <a:prstGeom prst="rect">
            <a:avLst/>
          </a:prstGeom>
          <a:noFill/>
          <a:ln>
            <a:noFill/>
          </a:ln>
        </p:spPr>
      </p:pic>
      <p:pic>
        <p:nvPicPr>
          <p:cNvPr id="966" name="Google Shape;966;p117"/>
          <p:cNvPicPr preferRelativeResize="0"/>
          <p:nvPr/>
        </p:nvPicPr>
        <p:blipFill rotWithShape="1">
          <a:blip r:embed="rId4">
            <a:alphaModFix/>
          </a:blip>
          <a:srcRect b="36833" l="30950" r="60706" t="45954"/>
          <a:stretch/>
        </p:blipFill>
        <p:spPr>
          <a:xfrm>
            <a:off x="5058950" y="4342251"/>
            <a:ext cx="303457" cy="309089"/>
          </a:xfrm>
          <a:prstGeom prst="rect">
            <a:avLst/>
          </a:prstGeom>
          <a:noFill/>
          <a:ln>
            <a:noFill/>
          </a:ln>
        </p:spPr>
      </p:pic>
      <p:pic>
        <p:nvPicPr>
          <p:cNvPr id="967" name="Google Shape;967;p117"/>
          <p:cNvPicPr preferRelativeResize="0"/>
          <p:nvPr/>
        </p:nvPicPr>
        <p:blipFill rotWithShape="1">
          <a:blip r:embed="rId4">
            <a:alphaModFix/>
          </a:blip>
          <a:srcRect b="36833" l="30950" r="60706" t="45954"/>
          <a:stretch/>
        </p:blipFill>
        <p:spPr>
          <a:xfrm>
            <a:off x="4738989" y="4095572"/>
            <a:ext cx="303457" cy="309089"/>
          </a:xfrm>
          <a:prstGeom prst="rect">
            <a:avLst/>
          </a:prstGeom>
          <a:noFill/>
          <a:ln>
            <a:noFill/>
          </a:ln>
        </p:spPr>
      </p:pic>
      <p:pic>
        <p:nvPicPr>
          <p:cNvPr id="968" name="Google Shape;968;p117"/>
          <p:cNvPicPr preferRelativeResize="0"/>
          <p:nvPr/>
        </p:nvPicPr>
        <p:blipFill rotWithShape="1">
          <a:blip r:embed="rId4">
            <a:alphaModFix/>
          </a:blip>
          <a:srcRect b="36833" l="30950" r="60706" t="45954"/>
          <a:stretch/>
        </p:blipFill>
        <p:spPr>
          <a:xfrm>
            <a:off x="3577155" y="4582929"/>
            <a:ext cx="303457" cy="309089"/>
          </a:xfrm>
          <a:prstGeom prst="rect">
            <a:avLst/>
          </a:prstGeom>
          <a:noFill/>
          <a:ln>
            <a:noFill/>
          </a:ln>
        </p:spPr>
      </p:pic>
      <p:pic>
        <p:nvPicPr>
          <p:cNvPr id="969" name="Google Shape;969;p117"/>
          <p:cNvPicPr preferRelativeResize="0"/>
          <p:nvPr/>
        </p:nvPicPr>
        <p:blipFill rotWithShape="1">
          <a:blip r:embed="rId3">
            <a:alphaModFix/>
          </a:blip>
          <a:srcRect b="36833" l="30950" r="60706" t="45954"/>
          <a:stretch/>
        </p:blipFill>
        <p:spPr>
          <a:xfrm>
            <a:off x="3500239" y="1124744"/>
            <a:ext cx="303457" cy="309089"/>
          </a:xfrm>
          <a:prstGeom prst="rect">
            <a:avLst/>
          </a:prstGeom>
          <a:noFill/>
          <a:ln>
            <a:noFill/>
          </a:ln>
        </p:spPr>
      </p:pic>
      <p:pic>
        <p:nvPicPr>
          <p:cNvPr id="970" name="Google Shape;970;p117"/>
          <p:cNvPicPr preferRelativeResize="0"/>
          <p:nvPr/>
        </p:nvPicPr>
        <p:blipFill rotWithShape="1">
          <a:blip r:embed="rId4">
            <a:alphaModFix/>
          </a:blip>
          <a:srcRect b="36833" l="30950" r="60706" t="45954"/>
          <a:stretch/>
        </p:blipFill>
        <p:spPr>
          <a:xfrm>
            <a:off x="5991038" y="4398744"/>
            <a:ext cx="303457" cy="309089"/>
          </a:xfrm>
          <a:prstGeom prst="rect">
            <a:avLst/>
          </a:prstGeom>
          <a:noFill/>
          <a:ln>
            <a:noFill/>
          </a:ln>
        </p:spPr>
      </p:pic>
      <p:pic>
        <p:nvPicPr>
          <p:cNvPr id="971" name="Google Shape;971;p117"/>
          <p:cNvPicPr preferRelativeResize="0"/>
          <p:nvPr/>
        </p:nvPicPr>
        <p:blipFill rotWithShape="1">
          <a:blip r:embed="rId4">
            <a:alphaModFix/>
          </a:blip>
          <a:srcRect b="36833" l="30950" r="60706" t="45954"/>
          <a:stretch/>
        </p:blipFill>
        <p:spPr>
          <a:xfrm>
            <a:off x="3482424" y="4362915"/>
            <a:ext cx="303457" cy="309089"/>
          </a:xfrm>
          <a:prstGeom prst="rect">
            <a:avLst/>
          </a:prstGeom>
          <a:noFill/>
          <a:ln>
            <a:noFill/>
          </a:ln>
        </p:spPr>
      </p:pic>
      <p:pic>
        <p:nvPicPr>
          <p:cNvPr id="972" name="Google Shape;972;p117"/>
          <p:cNvPicPr preferRelativeResize="0"/>
          <p:nvPr/>
        </p:nvPicPr>
        <p:blipFill rotWithShape="1">
          <a:blip r:embed="rId3">
            <a:alphaModFix/>
          </a:blip>
          <a:srcRect b="36833" l="30950" r="60706" t="45954"/>
          <a:stretch/>
        </p:blipFill>
        <p:spPr>
          <a:xfrm>
            <a:off x="4572161" y="1292374"/>
            <a:ext cx="303457" cy="309089"/>
          </a:xfrm>
          <a:prstGeom prst="rect">
            <a:avLst/>
          </a:prstGeom>
          <a:noFill/>
          <a:ln>
            <a:noFill/>
          </a:ln>
        </p:spPr>
      </p:pic>
      <p:pic>
        <p:nvPicPr>
          <p:cNvPr id="973" name="Google Shape;973;p117"/>
          <p:cNvPicPr preferRelativeResize="0"/>
          <p:nvPr/>
        </p:nvPicPr>
        <p:blipFill rotWithShape="1">
          <a:blip r:embed="rId4">
            <a:alphaModFix/>
          </a:blip>
          <a:srcRect b="36833" l="30950" r="60706" t="45954"/>
          <a:stretch/>
        </p:blipFill>
        <p:spPr>
          <a:xfrm>
            <a:off x="5942342" y="4799146"/>
            <a:ext cx="303457" cy="309089"/>
          </a:xfrm>
          <a:prstGeom prst="rect">
            <a:avLst/>
          </a:prstGeom>
          <a:noFill/>
          <a:ln>
            <a:noFill/>
          </a:ln>
        </p:spPr>
      </p:pic>
      <p:pic>
        <p:nvPicPr>
          <p:cNvPr id="974" name="Google Shape;974;p117"/>
          <p:cNvPicPr preferRelativeResize="0"/>
          <p:nvPr/>
        </p:nvPicPr>
        <p:blipFill rotWithShape="1">
          <a:blip r:embed="rId3">
            <a:alphaModFix/>
          </a:blip>
          <a:srcRect b="36833" l="30950" r="60706" t="45954"/>
          <a:stretch/>
        </p:blipFill>
        <p:spPr>
          <a:xfrm>
            <a:off x="3230831" y="3773906"/>
            <a:ext cx="303457" cy="309089"/>
          </a:xfrm>
          <a:prstGeom prst="rect">
            <a:avLst/>
          </a:prstGeom>
          <a:noFill/>
          <a:ln>
            <a:noFill/>
          </a:ln>
        </p:spPr>
      </p:pic>
      <p:pic>
        <p:nvPicPr>
          <p:cNvPr id="975" name="Google Shape;975;p117"/>
          <p:cNvPicPr preferRelativeResize="0"/>
          <p:nvPr/>
        </p:nvPicPr>
        <p:blipFill rotWithShape="1">
          <a:blip r:embed="rId4">
            <a:alphaModFix/>
          </a:blip>
          <a:srcRect b="36833" l="30950" r="60706" t="45954"/>
          <a:stretch/>
        </p:blipFill>
        <p:spPr>
          <a:xfrm>
            <a:off x="4059252" y="4018856"/>
            <a:ext cx="303457" cy="309089"/>
          </a:xfrm>
          <a:prstGeom prst="rect">
            <a:avLst/>
          </a:prstGeom>
          <a:noFill/>
          <a:ln>
            <a:noFill/>
          </a:ln>
        </p:spPr>
      </p:pic>
      <p:pic>
        <p:nvPicPr>
          <p:cNvPr id="976" name="Google Shape;976;p117"/>
          <p:cNvPicPr preferRelativeResize="0"/>
          <p:nvPr/>
        </p:nvPicPr>
        <p:blipFill rotWithShape="1">
          <a:blip r:embed="rId4">
            <a:alphaModFix/>
          </a:blip>
          <a:srcRect b="36833" l="30950" r="60706" t="45954"/>
          <a:stretch/>
        </p:blipFill>
        <p:spPr>
          <a:xfrm>
            <a:off x="2368316" y="3828547"/>
            <a:ext cx="303457" cy="309089"/>
          </a:xfrm>
          <a:prstGeom prst="rect">
            <a:avLst/>
          </a:prstGeom>
          <a:noFill/>
          <a:ln>
            <a:noFill/>
          </a:ln>
        </p:spPr>
      </p:pic>
      <p:pic>
        <p:nvPicPr>
          <p:cNvPr id="977" name="Google Shape;977;p117"/>
          <p:cNvPicPr preferRelativeResize="0"/>
          <p:nvPr/>
        </p:nvPicPr>
        <p:blipFill rotWithShape="1">
          <a:blip r:embed="rId4">
            <a:alphaModFix/>
          </a:blip>
          <a:srcRect b="36833" l="30950" r="60706" t="45954"/>
          <a:stretch/>
        </p:blipFill>
        <p:spPr>
          <a:xfrm>
            <a:off x="4359476" y="1470859"/>
            <a:ext cx="303457" cy="309089"/>
          </a:xfrm>
          <a:prstGeom prst="rect">
            <a:avLst/>
          </a:prstGeom>
          <a:noFill/>
          <a:ln>
            <a:noFill/>
          </a:ln>
        </p:spPr>
      </p:pic>
      <p:pic>
        <p:nvPicPr>
          <p:cNvPr id="978" name="Google Shape;978;p117"/>
          <p:cNvPicPr preferRelativeResize="0"/>
          <p:nvPr/>
        </p:nvPicPr>
        <p:blipFill rotWithShape="1">
          <a:blip r:embed="rId6">
            <a:alphaModFix/>
          </a:blip>
          <a:srcRect b="25109" l="30533" r="59883" t="52875"/>
          <a:stretch/>
        </p:blipFill>
        <p:spPr>
          <a:xfrm rot="-2247334">
            <a:off x="2575492" y="3746108"/>
            <a:ext cx="272520" cy="309089"/>
          </a:xfrm>
          <a:prstGeom prst="rect">
            <a:avLst/>
          </a:prstGeom>
          <a:noFill/>
          <a:ln>
            <a:noFill/>
          </a:ln>
        </p:spPr>
      </p:pic>
      <p:pic>
        <p:nvPicPr>
          <p:cNvPr id="979" name="Google Shape;979;p117"/>
          <p:cNvPicPr preferRelativeResize="0"/>
          <p:nvPr/>
        </p:nvPicPr>
        <p:blipFill rotWithShape="1">
          <a:blip r:embed="rId4">
            <a:alphaModFix/>
          </a:blip>
          <a:srcRect b="36833" l="30950" r="60706" t="45954"/>
          <a:stretch/>
        </p:blipFill>
        <p:spPr>
          <a:xfrm>
            <a:off x="2405152" y="3622142"/>
            <a:ext cx="303457" cy="309089"/>
          </a:xfrm>
          <a:prstGeom prst="rect">
            <a:avLst/>
          </a:prstGeom>
          <a:noFill/>
          <a:ln>
            <a:noFill/>
          </a:ln>
        </p:spPr>
      </p:pic>
      <p:pic>
        <p:nvPicPr>
          <p:cNvPr id="980" name="Google Shape;980;p117"/>
          <p:cNvPicPr preferRelativeResize="0"/>
          <p:nvPr/>
        </p:nvPicPr>
        <p:blipFill rotWithShape="1">
          <a:blip r:embed="rId4">
            <a:alphaModFix/>
          </a:blip>
          <a:srcRect b="36833" l="30950" r="60706" t="45954"/>
          <a:stretch/>
        </p:blipFill>
        <p:spPr>
          <a:xfrm>
            <a:off x="3732092" y="4321067"/>
            <a:ext cx="303457" cy="309089"/>
          </a:xfrm>
          <a:prstGeom prst="rect">
            <a:avLst/>
          </a:prstGeom>
          <a:noFill/>
          <a:ln>
            <a:noFill/>
          </a:ln>
        </p:spPr>
      </p:pic>
      <p:pic>
        <p:nvPicPr>
          <p:cNvPr id="981" name="Google Shape;981;p117"/>
          <p:cNvPicPr preferRelativeResize="0"/>
          <p:nvPr/>
        </p:nvPicPr>
        <p:blipFill rotWithShape="1">
          <a:blip r:embed="rId6">
            <a:alphaModFix/>
          </a:blip>
          <a:srcRect b="25109" l="30533" r="59883" t="52875"/>
          <a:stretch/>
        </p:blipFill>
        <p:spPr>
          <a:xfrm rot="1643731">
            <a:off x="2454970" y="3397005"/>
            <a:ext cx="272520" cy="309089"/>
          </a:xfrm>
          <a:prstGeom prst="rect">
            <a:avLst/>
          </a:prstGeom>
          <a:noFill/>
          <a:ln>
            <a:noFill/>
          </a:ln>
        </p:spPr>
      </p:pic>
      <p:pic>
        <p:nvPicPr>
          <p:cNvPr id="982" name="Google Shape;982;p117"/>
          <p:cNvPicPr preferRelativeResize="0"/>
          <p:nvPr/>
        </p:nvPicPr>
        <p:blipFill rotWithShape="1">
          <a:blip r:embed="rId6">
            <a:alphaModFix/>
          </a:blip>
          <a:srcRect b="25109" l="30533" r="59883" t="52875"/>
          <a:stretch/>
        </p:blipFill>
        <p:spPr>
          <a:xfrm rot="1250974">
            <a:off x="2647791" y="4389704"/>
            <a:ext cx="272520" cy="309089"/>
          </a:xfrm>
          <a:prstGeom prst="rect">
            <a:avLst/>
          </a:prstGeom>
          <a:noFill/>
          <a:ln>
            <a:noFill/>
          </a:ln>
        </p:spPr>
      </p:pic>
      <p:pic>
        <p:nvPicPr>
          <p:cNvPr id="983" name="Google Shape;983;p117"/>
          <p:cNvPicPr preferRelativeResize="0"/>
          <p:nvPr/>
        </p:nvPicPr>
        <p:blipFill rotWithShape="1">
          <a:blip r:embed="rId6">
            <a:alphaModFix/>
          </a:blip>
          <a:srcRect b="25109" l="30533" r="59883" t="52875"/>
          <a:stretch/>
        </p:blipFill>
        <p:spPr>
          <a:xfrm>
            <a:off x="2208222" y="3766990"/>
            <a:ext cx="272520" cy="309089"/>
          </a:xfrm>
          <a:prstGeom prst="rect">
            <a:avLst/>
          </a:prstGeom>
          <a:noFill/>
          <a:ln>
            <a:noFill/>
          </a:ln>
        </p:spPr>
      </p:pic>
      <p:pic>
        <p:nvPicPr>
          <p:cNvPr id="984" name="Google Shape;984;p117"/>
          <p:cNvPicPr preferRelativeResize="0"/>
          <p:nvPr/>
        </p:nvPicPr>
        <p:blipFill rotWithShape="1">
          <a:blip r:embed="rId6">
            <a:alphaModFix/>
          </a:blip>
          <a:srcRect b="25109" l="30533" r="59883" t="52875"/>
          <a:stretch/>
        </p:blipFill>
        <p:spPr>
          <a:xfrm rot="1250974">
            <a:off x="3209864" y="4455047"/>
            <a:ext cx="272520" cy="309089"/>
          </a:xfrm>
          <a:prstGeom prst="rect">
            <a:avLst/>
          </a:prstGeom>
          <a:noFill/>
          <a:ln>
            <a:noFill/>
          </a:ln>
        </p:spPr>
      </p:pic>
      <p:pic>
        <p:nvPicPr>
          <p:cNvPr id="985" name="Google Shape;985;p117"/>
          <p:cNvPicPr preferRelativeResize="0"/>
          <p:nvPr/>
        </p:nvPicPr>
        <p:blipFill rotWithShape="1">
          <a:blip r:embed="rId6">
            <a:alphaModFix/>
          </a:blip>
          <a:srcRect b="25109" l="30533" r="59883" t="52875"/>
          <a:stretch/>
        </p:blipFill>
        <p:spPr>
          <a:xfrm rot="1643731">
            <a:off x="2308920" y="4240655"/>
            <a:ext cx="272520" cy="309089"/>
          </a:xfrm>
          <a:prstGeom prst="rect">
            <a:avLst/>
          </a:prstGeom>
          <a:noFill/>
          <a:ln>
            <a:noFill/>
          </a:ln>
        </p:spPr>
      </p:pic>
      <p:pic>
        <p:nvPicPr>
          <p:cNvPr id="986" name="Google Shape;986;p117"/>
          <p:cNvPicPr preferRelativeResize="0"/>
          <p:nvPr/>
        </p:nvPicPr>
        <p:blipFill rotWithShape="1">
          <a:blip r:embed="rId6">
            <a:alphaModFix/>
          </a:blip>
          <a:srcRect b="25109" l="30533" r="59883" t="52875"/>
          <a:stretch/>
        </p:blipFill>
        <p:spPr>
          <a:xfrm rot="2559821">
            <a:off x="3669105" y="4196682"/>
            <a:ext cx="272520" cy="309089"/>
          </a:xfrm>
          <a:prstGeom prst="rect">
            <a:avLst/>
          </a:prstGeom>
          <a:noFill/>
          <a:ln>
            <a:noFill/>
          </a:ln>
        </p:spPr>
      </p:pic>
      <p:pic>
        <p:nvPicPr>
          <p:cNvPr id="987" name="Google Shape;987;p117"/>
          <p:cNvPicPr preferRelativeResize="0"/>
          <p:nvPr/>
        </p:nvPicPr>
        <p:blipFill rotWithShape="1">
          <a:blip r:embed="rId6">
            <a:alphaModFix/>
          </a:blip>
          <a:srcRect b="25109" l="30533" r="59883" t="52875"/>
          <a:stretch/>
        </p:blipFill>
        <p:spPr>
          <a:xfrm rot="1643731">
            <a:off x="2297772" y="3544974"/>
            <a:ext cx="272520" cy="309089"/>
          </a:xfrm>
          <a:prstGeom prst="rect">
            <a:avLst/>
          </a:prstGeom>
          <a:noFill/>
          <a:ln>
            <a:noFill/>
          </a:ln>
        </p:spPr>
      </p:pic>
      <p:pic>
        <p:nvPicPr>
          <p:cNvPr id="988" name="Google Shape;988;p117"/>
          <p:cNvPicPr preferRelativeResize="0"/>
          <p:nvPr/>
        </p:nvPicPr>
        <p:blipFill rotWithShape="1">
          <a:blip r:embed="rId5">
            <a:alphaModFix/>
          </a:blip>
          <a:srcRect b="25109" l="30533" r="59883" t="52875"/>
          <a:stretch/>
        </p:blipFill>
        <p:spPr>
          <a:xfrm rot="-1050818">
            <a:off x="4399487" y="1333447"/>
            <a:ext cx="272520" cy="309089"/>
          </a:xfrm>
          <a:prstGeom prst="rect">
            <a:avLst/>
          </a:prstGeom>
          <a:noFill/>
          <a:ln>
            <a:noFill/>
          </a:ln>
        </p:spPr>
      </p:pic>
      <p:pic>
        <p:nvPicPr>
          <p:cNvPr id="989" name="Google Shape;989;p117"/>
          <p:cNvPicPr preferRelativeResize="0"/>
          <p:nvPr/>
        </p:nvPicPr>
        <p:blipFill rotWithShape="1">
          <a:blip r:embed="rId6">
            <a:alphaModFix/>
          </a:blip>
          <a:srcRect b="25109" l="30533" r="59883" t="52875"/>
          <a:stretch/>
        </p:blipFill>
        <p:spPr>
          <a:xfrm rot="3757962">
            <a:off x="2526520" y="3951882"/>
            <a:ext cx="219577" cy="383616"/>
          </a:xfrm>
          <a:prstGeom prst="rect">
            <a:avLst/>
          </a:prstGeom>
          <a:noFill/>
          <a:ln>
            <a:noFill/>
          </a:ln>
        </p:spPr>
      </p:pic>
      <p:pic>
        <p:nvPicPr>
          <p:cNvPr id="990" name="Google Shape;990;p117"/>
          <p:cNvPicPr preferRelativeResize="0"/>
          <p:nvPr/>
        </p:nvPicPr>
        <p:blipFill rotWithShape="1">
          <a:blip r:embed="rId6">
            <a:alphaModFix/>
          </a:blip>
          <a:srcRect b="25109" l="30533" r="59883" t="52875"/>
          <a:stretch/>
        </p:blipFill>
        <p:spPr>
          <a:xfrm rot="1250974">
            <a:off x="5514281" y="3901406"/>
            <a:ext cx="272520" cy="309089"/>
          </a:xfrm>
          <a:prstGeom prst="rect">
            <a:avLst/>
          </a:prstGeom>
          <a:noFill/>
          <a:ln>
            <a:noFill/>
          </a:ln>
        </p:spPr>
      </p:pic>
      <p:pic>
        <p:nvPicPr>
          <p:cNvPr id="991" name="Google Shape;991;p117"/>
          <p:cNvPicPr preferRelativeResize="0"/>
          <p:nvPr/>
        </p:nvPicPr>
        <p:blipFill rotWithShape="1">
          <a:blip r:embed="rId6">
            <a:alphaModFix/>
          </a:blip>
          <a:srcRect b="25109" l="30533" r="59883" t="52875"/>
          <a:stretch/>
        </p:blipFill>
        <p:spPr>
          <a:xfrm rot="1250974">
            <a:off x="4865123" y="3955028"/>
            <a:ext cx="272520" cy="309089"/>
          </a:xfrm>
          <a:prstGeom prst="rect">
            <a:avLst/>
          </a:prstGeom>
          <a:noFill/>
          <a:ln>
            <a:noFill/>
          </a:ln>
        </p:spPr>
      </p:pic>
      <p:pic>
        <p:nvPicPr>
          <p:cNvPr id="992" name="Google Shape;992;p117"/>
          <p:cNvPicPr preferRelativeResize="0"/>
          <p:nvPr/>
        </p:nvPicPr>
        <p:blipFill rotWithShape="1">
          <a:blip r:embed="rId5">
            <a:alphaModFix/>
          </a:blip>
          <a:srcRect b="25109" l="30533" r="59883" t="52875"/>
          <a:stretch/>
        </p:blipFill>
        <p:spPr>
          <a:xfrm rot="3304993">
            <a:off x="4141893" y="1279050"/>
            <a:ext cx="219577" cy="383616"/>
          </a:xfrm>
          <a:prstGeom prst="rect">
            <a:avLst/>
          </a:prstGeom>
          <a:noFill/>
          <a:ln>
            <a:noFill/>
          </a:ln>
        </p:spPr>
      </p:pic>
      <p:pic>
        <p:nvPicPr>
          <p:cNvPr id="993" name="Google Shape;993;p117"/>
          <p:cNvPicPr preferRelativeResize="0"/>
          <p:nvPr/>
        </p:nvPicPr>
        <p:blipFill rotWithShape="1">
          <a:blip r:embed="rId6">
            <a:alphaModFix/>
          </a:blip>
          <a:srcRect b="25109" l="30533" r="59883" t="52875"/>
          <a:stretch/>
        </p:blipFill>
        <p:spPr>
          <a:xfrm rot="1250974">
            <a:off x="5834744" y="4734318"/>
            <a:ext cx="272520" cy="309089"/>
          </a:xfrm>
          <a:prstGeom prst="rect">
            <a:avLst/>
          </a:prstGeom>
          <a:noFill/>
          <a:ln>
            <a:noFill/>
          </a:ln>
        </p:spPr>
      </p:pic>
      <p:pic>
        <p:nvPicPr>
          <p:cNvPr id="994" name="Google Shape;994;p117"/>
          <p:cNvPicPr preferRelativeResize="0"/>
          <p:nvPr/>
        </p:nvPicPr>
        <p:blipFill rotWithShape="1">
          <a:blip r:embed="rId6">
            <a:alphaModFix/>
          </a:blip>
          <a:srcRect b="25109" l="30533" r="59883" t="52875"/>
          <a:stretch/>
        </p:blipFill>
        <p:spPr>
          <a:xfrm rot="1250974">
            <a:off x="6204179" y="4860832"/>
            <a:ext cx="272520" cy="309089"/>
          </a:xfrm>
          <a:prstGeom prst="rect">
            <a:avLst/>
          </a:prstGeom>
          <a:noFill/>
          <a:ln>
            <a:noFill/>
          </a:ln>
        </p:spPr>
      </p:pic>
      <p:sp>
        <p:nvSpPr>
          <p:cNvPr id="995" name="Google Shape;995;p117"/>
          <p:cNvSpPr txBox="1"/>
          <p:nvPr>
            <p:ph idx="1" type="body"/>
          </p:nvPr>
        </p:nvSpPr>
        <p:spPr>
          <a:xfrm>
            <a:off x="3541820" y="1620343"/>
            <a:ext cx="6138900" cy="6480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3A3838"/>
              </a:buClr>
              <a:buSzPts val="6000"/>
              <a:buNone/>
            </a:pPr>
            <a:r>
              <a:rPr lang="de-DE" sz="6000">
                <a:latin typeface="Oswald"/>
                <a:ea typeface="Oswald"/>
                <a:cs typeface="Oswald"/>
                <a:sym typeface="Oswald"/>
              </a:rPr>
              <a:t>Open Science</a:t>
            </a:r>
            <a:endParaRPr b="1" sz="6000">
              <a:latin typeface="Oswald"/>
              <a:ea typeface="Oswald"/>
              <a:cs typeface="Oswald"/>
              <a:sym typeface="Oswald"/>
            </a:endParaRPr>
          </a:p>
        </p:txBody>
      </p:sp>
      <p:pic>
        <p:nvPicPr>
          <p:cNvPr id="996" name="Google Shape;996;p117"/>
          <p:cNvPicPr preferRelativeResize="0"/>
          <p:nvPr/>
        </p:nvPicPr>
        <p:blipFill rotWithShape="1">
          <a:blip r:embed="rId8">
            <a:alphaModFix/>
          </a:blip>
          <a:srcRect b="0" l="0" r="0" t="0"/>
          <a:stretch/>
        </p:blipFill>
        <p:spPr>
          <a:xfrm flipH="1" rot="-5632812">
            <a:off x="3997241" y="1770809"/>
            <a:ext cx="804968" cy="1575040"/>
          </a:xfrm>
          <a:prstGeom prst="rect">
            <a:avLst/>
          </a:prstGeom>
          <a:noFill/>
          <a:ln>
            <a:noFill/>
          </a:ln>
        </p:spPr>
      </p:pic>
      <p:sp>
        <p:nvSpPr>
          <p:cNvPr id="997" name="Google Shape;997;p117"/>
          <p:cNvSpPr/>
          <p:nvPr/>
        </p:nvSpPr>
        <p:spPr>
          <a:xfrm>
            <a:off x="259307" y="764275"/>
            <a:ext cx="8611738" cy="36046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5" name="Shape 1005"/>
        <p:cNvGrpSpPr/>
        <p:nvPr/>
      </p:nvGrpSpPr>
      <p:grpSpPr>
        <a:xfrm>
          <a:off x="0" y="0"/>
          <a:ext cx="0" cy="0"/>
          <a:chOff x="0" y="0"/>
          <a:chExt cx="0" cy="0"/>
        </a:xfrm>
      </p:grpSpPr>
      <p:pic>
        <p:nvPicPr>
          <p:cNvPr id="1006" name="Google Shape;1006;p54"/>
          <p:cNvPicPr preferRelativeResize="0"/>
          <p:nvPr>
            <p:ph idx="1" type="body"/>
          </p:nvPr>
        </p:nvPicPr>
        <p:blipFill rotWithShape="1">
          <a:blip r:embed="rId3">
            <a:alphaModFix/>
          </a:blip>
          <a:srcRect b="49784" l="0" r="0" t="24354"/>
          <a:stretch/>
        </p:blipFill>
        <p:spPr>
          <a:xfrm>
            <a:off x="111085" y="1556792"/>
            <a:ext cx="8854021" cy="1416104"/>
          </a:xfrm>
          <a:prstGeom prst="rect">
            <a:avLst/>
          </a:prstGeom>
          <a:noFill/>
          <a:ln>
            <a:noFill/>
          </a:ln>
        </p:spPr>
      </p:pic>
      <p:pic>
        <p:nvPicPr>
          <p:cNvPr id="1007" name="Google Shape;1007;p54"/>
          <p:cNvPicPr preferRelativeResize="0"/>
          <p:nvPr/>
        </p:nvPicPr>
        <p:blipFill rotWithShape="1">
          <a:blip r:embed="rId3">
            <a:alphaModFix/>
          </a:blip>
          <a:srcRect b="49784" l="0" r="0" t="24354"/>
          <a:stretch/>
        </p:blipFill>
        <p:spPr>
          <a:xfrm>
            <a:off x="97110" y="2453041"/>
            <a:ext cx="8854021" cy="1416104"/>
          </a:xfrm>
          <a:prstGeom prst="rect">
            <a:avLst/>
          </a:prstGeom>
          <a:noFill/>
          <a:ln>
            <a:noFill/>
          </a:ln>
        </p:spPr>
      </p:pic>
      <p:pic>
        <p:nvPicPr>
          <p:cNvPr id="1008" name="Google Shape;1008;p54"/>
          <p:cNvPicPr preferRelativeResize="0"/>
          <p:nvPr/>
        </p:nvPicPr>
        <p:blipFill rotWithShape="1">
          <a:blip r:embed="rId3">
            <a:alphaModFix/>
          </a:blip>
          <a:srcRect b="49784" l="0" r="0" t="24354"/>
          <a:stretch/>
        </p:blipFill>
        <p:spPr>
          <a:xfrm>
            <a:off x="107504" y="3356992"/>
            <a:ext cx="8854021" cy="1416104"/>
          </a:xfrm>
          <a:prstGeom prst="rect">
            <a:avLst/>
          </a:prstGeom>
          <a:noFill/>
          <a:ln>
            <a:noFill/>
          </a:ln>
        </p:spPr>
      </p:pic>
      <p:sp>
        <p:nvSpPr>
          <p:cNvPr id="1009" name="Google Shape;1009;p54"/>
          <p:cNvSpPr txBox="1"/>
          <p:nvPr/>
        </p:nvSpPr>
        <p:spPr>
          <a:xfrm>
            <a:off x="6156176" y="2132856"/>
            <a:ext cx="13019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Century Gothic"/>
                <a:ea typeface="Century Gothic"/>
                <a:cs typeface="Century Gothic"/>
                <a:sym typeface="Century Gothic"/>
              </a:rPr>
              <a:t>Reviewers</a:t>
            </a:r>
            <a:endParaRPr sz="1800">
              <a:solidFill>
                <a:schemeClr val="dk1"/>
              </a:solidFill>
              <a:latin typeface="Century Gothic"/>
              <a:ea typeface="Century Gothic"/>
              <a:cs typeface="Century Gothic"/>
              <a:sym typeface="Century Gothic"/>
            </a:endParaRPr>
          </a:p>
        </p:txBody>
      </p:sp>
      <p:sp>
        <p:nvSpPr>
          <p:cNvPr id="1010" name="Google Shape;1010;p54"/>
          <p:cNvSpPr txBox="1"/>
          <p:nvPr/>
        </p:nvSpPr>
        <p:spPr>
          <a:xfrm>
            <a:off x="6156176" y="2991428"/>
            <a:ext cx="156845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400">
                <a:solidFill>
                  <a:schemeClr val="dk1"/>
                </a:solidFill>
                <a:latin typeface="Century Gothic"/>
                <a:ea typeface="Century Gothic"/>
                <a:cs typeface="Century Gothic"/>
                <a:sym typeface="Century Gothic"/>
              </a:rPr>
              <a:t>Committee members</a:t>
            </a:r>
            <a:endParaRPr sz="1400">
              <a:solidFill>
                <a:schemeClr val="dk1"/>
              </a:solidFill>
              <a:latin typeface="Century Gothic"/>
              <a:ea typeface="Century Gothic"/>
              <a:cs typeface="Century Gothic"/>
              <a:sym typeface="Century Gothic"/>
            </a:endParaRPr>
          </a:p>
        </p:txBody>
      </p:sp>
      <p:sp>
        <p:nvSpPr>
          <p:cNvPr id="1011" name="Google Shape;1011;p54"/>
          <p:cNvSpPr txBox="1"/>
          <p:nvPr/>
        </p:nvSpPr>
        <p:spPr>
          <a:xfrm>
            <a:off x="1390304" y="3962252"/>
            <a:ext cx="117051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Century Gothic"/>
                <a:ea typeface="Century Gothic"/>
                <a:cs typeface="Century Gothic"/>
                <a:sym typeface="Century Gothic"/>
              </a:rPr>
              <a:t>Scientists</a:t>
            </a:r>
            <a:endParaRPr sz="1800">
              <a:solidFill>
                <a:schemeClr val="dk1"/>
              </a:solidFill>
              <a:latin typeface="Century Gothic"/>
              <a:ea typeface="Century Gothic"/>
              <a:cs typeface="Century Gothic"/>
              <a:sym typeface="Century Gothic"/>
            </a:endParaRPr>
          </a:p>
        </p:txBody>
      </p:sp>
      <p:sp>
        <p:nvSpPr>
          <p:cNvPr id="1012" name="Google Shape;1012;p54"/>
          <p:cNvSpPr txBox="1"/>
          <p:nvPr/>
        </p:nvSpPr>
        <p:spPr>
          <a:xfrm>
            <a:off x="1477053" y="3121223"/>
            <a:ext cx="10470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Century Gothic"/>
                <a:ea typeface="Century Gothic"/>
                <a:cs typeface="Century Gothic"/>
                <a:sym typeface="Century Gothic"/>
              </a:rPr>
              <a:t>Funders</a:t>
            </a:r>
            <a:endParaRPr sz="1800">
              <a:solidFill>
                <a:schemeClr val="dk1"/>
              </a:solidFill>
              <a:latin typeface="Century Gothic"/>
              <a:ea typeface="Century Gothic"/>
              <a:cs typeface="Century Gothic"/>
              <a:sym typeface="Century Gothic"/>
            </a:endParaRPr>
          </a:p>
        </p:txBody>
      </p:sp>
      <p:sp>
        <p:nvSpPr>
          <p:cNvPr id="1013" name="Google Shape;1013;p54"/>
          <p:cNvSpPr txBox="1"/>
          <p:nvPr/>
        </p:nvSpPr>
        <p:spPr>
          <a:xfrm>
            <a:off x="1547664" y="2195572"/>
            <a:ext cx="90120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Century Gothic"/>
                <a:ea typeface="Century Gothic"/>
                <a:cs typeface="Century Gothic"/>
                <a:sym typeface="Century Gothic"/>
              </a:rPr>
              <a:t>Editors</a:t>
            </a:r>
            <a:endParaRPr/>
          </a:p>
        </p:txBody>
      </p:sp>
      <p:sp>
        <p:nvSpPr>
          <p:cNvPr id="1014" name="Google Shape;1014;p54"/>
          <p:cNvSpPr txBox="1"/>
          <p:nvPr/>
        </p:nvSpPr>
        <p:spPr>
          <a:xfrm>
            <a:off x="6660232" y="3923764"/>
            <a:ext cx="3770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Century Gothic"/>
                <a:ea typeface="Century Gothic"/>
                <a:cs typeface="Century Gothic"/>
                <a:sym typeface="Century Gothic"/>
              </a:rPr>
              <a:t>...</a:t>
            </a:r>
            <a:endParaRPr/>
          </a:p>
        </p:txBody>
      </p:sp>
      <p:sp>
        <p:nvSpPr>
          <p:cNvPr id="1015" name="Google Shape;1015;p54"/>
          <p:cNvSpPr txBox="1"/>
          <p:nvPr/>
        </p:nvSpPr>
        <p:spPr>
          <a:xfrm>
            <a:off x="323528" y="4916611"/>
            <a:ext cx="8229600" cy="1315616"/>
          </a:xfrm>
          <a:prstGeom prst="rect">
            <a:avLst/>
          </a:prstGeom>
          <a:noFill/>
          <a:ln>
            <a:noFill/>
          </a:ln>
        </p:spPr>
        <p:txBody>
          <a:bodyPr anchorCtr="0" anchor="t" bIns="45700" lIns="91425" spcFirstLastPara="1" rIns="91425" wrap="square" tIns="45700">
            <a:noAutofit/>
          </a:bodyPr>
          <a:lstStyle/>
          <a:p>
            <a:pPr indent="0" lvl="0" marL="109537" marR="0" rtl="0" algn="l">
              <a:spcBef>
                <a:spcPts val="0"/>
              </a:spcBef>
              <a:spcAft>
                <a:spcPts val="0"/>
              </a:spcAft>
              <a:buClr>
                <a:schemeClr val="accent2"/>
              </a:buClr>
              <a:buSzPts val="3000"/>
              <a:buFont typeface="Georgia"/>
              <a:buNone/>
            </a:pPr>
            <a:r>
              <a:rPr lang="de-DE" sz="3000">
                <a:solidFill>
                  <a:schemeClr val="dk1"/>
                </a:solidFill>
                <a:latin typeface="Century Gothic"/>
                <a:ea typeface="Century Gothic"/>
                <a:cs typeface="Century Gothic"/>
                <a:sym typeface="Century Gothic"/>
              </a:rPr>
              <a:t>„There is no single solution for such a complex problem“ </a:t>
            </a:r>
            <a:r>
              <a:rPr lang="de-DE" sz="2000">
                <a:solidFill>
                  <a:srgbClr val="FF0066"/>
                </a:solidFill>
                <a:latin typeface="Century Gothic"/>
                <a:ea typeface="Century Gothic"/>
                <a:cs typeface="Century Gothic"/>
                <a:sym typeface="Century Gothic"/>
              </a:rPr>
              <a:t>(Pashler &amp; Wagenmarkers, 2012)</a:t>
            </a:r>
            <a:endParaRPr/>
          </a:p>
          <a:p>
            <a:pPr indent="0" lvl="0" marL="109537" marR="0" rtl="0" algn="l">
              <a:spcBef>
                <a:spcPts val="300"/>
              </a:spcBef>
              <a:spcAft>
                <a:spcPts val="0"/>
              </a:spcAft>
              <a:buClr>
                <a:schemeClr val="accent2"/>
              </a:buClr>
              <a:buSzPts val="3800"/>
              <a:buFont typeface="Georgia"/>
              <a:buNone/>
            </a:pPr>
            <a:r>
              <a:t/>
            </a:r>
            <a:endParaRPr sz="3800">
              <a:solidFill>
                <a:srgbClr val="FF0066"/>
              </a:solidFill>
              <a:latin typeface="Century Gothic"/>
              <a:ea typeface="Century Gothic"/>
              <a:cs typeface="Century Gothic"/>
              <a:sym typeface="Century Gothic"/>
            </a:endParaRPr>
          </a:p>
        </p:txBody>
      </p:sp>
      <p:sp>
        <p:nvSpPr>
          <p:cNvPr id="1016" name="Google Shape;1016;p54"/>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t>Who makes the rules?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4"/>
          <p:cNvSpPr/>
          <p:nvPr/>
        </p:nvSpPr>
        <p:spPr>
          <a:xfrm>
            <a:off x="-1" y="0"/>
            <a:ext cx="9144001" cy="729358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0" name="Google Shape;90;p4"/>
          <p:cNvPicPr preferRelativeResize="0"/>
          <p:nvPr>
            <p:ph idx="1" type="body"/>
          </p:nvPr>
        </p:nvPicPr>
        <p:blipFill rotWithShape="1">
          <a:blip r:embed="rId3">
            <a:alphaModFix/>
          </a:blip>
          <a:srcRect b="0" l="0" r="0" t="0"/>
          <a:stretch/>
        </p:blipFill>
        <p:spPr>
          <a:xfrm>
            <a:off x="7303684" y="5240557"/>
            <a:ext cx="1747596" cy="1247013"/>
          </a:xfrm>
          <a:prstGeom prst="rect">
            <a:avLst/>
          </a:prstGeom>
          <a:noFill/>
          <a:ln>
            <a:noFill/>
          </a:ln>
        </p:spPr>
      </p:pic>
      <p:pic>
        <p:nvPicPr>
          <p:cNvPr id="91" name="Google Shape;91;p4"/>
          <p:cNvPicPr preferRelativeResize="0"/>
          <p:nvPr/>
        </p:nvPicPr>
        <p:blipFill rotWithShape="1">
          <a:blip r:embed="rId4">
            <a:alphaModFix/>
          </a:blip>
          <a:srcRect b="0" l="0" r="0" t="0"/>
          <a:stretch/>
        </p:blipFill>
        <p:spPr>
          <a:xfrm>
            <a:off x="105631" y="470023"/>
            <a:ext cx="2752768" cy="4197971"/>
          </a:xfrm>
          <a:prstGeom prst="rect">
            <a:avLst/>
          </a:prstGeom>
          <a:noFill/>
          <a:ln>
            <a:noFill/>
          </a:ln>
        </p:spPr>
      </p:pic>
      <p:pic>
        <p:nvPicPr>
          <p:cNvPr id="92" name="Google Shape;92;p4"/>
          <p:cNvPicPr preferRelativeResize="0"/>
          <p:nvPr/>
        </p:nvPicPr>
        <p:blipFill rotWithShape="1">
          <a:blip r:embed="rId5">
            <a:alphaModFix/>
          </a:blip>
          <a:srcRect b="0" l="0" r="0" t="0"/>
          <a:stretch/>
        </p:blipFill>
        <p:spPr>
          <a:xfrm>
            <a:off x="3020634" y="486199"/>
            <a:ext cx="6026344" cy="2872508"/>
          </a:xfrm>
          <a:prstGeom prst="rect">
            <a:avLst/>
          </a:prstGeom>
          <a:noFill/>
          <a:ln>
            <a:noFill/>
          </a:ln>
        </p:spPr>
      </p:pic>
      <p:pic>
        <p:nvPicPr>
          <p:cNvPr id="93" name="Google Shape;93;p4"/>
          <p:cNvPicPr preferRelativeResize="0"/>
          <p:nvPr/>
        </p:nvPicPr>
        <p:blipFill rotWithShape="1">
          <a:blip r:embed="rId6">
            <a:alphaModFix/>
          </a:blip>
          <a:srcRect b="0" l="0" r="30236" t="0"/>
          <a:stretch/>
        </p:blipFill>
        <p:spPr>
          <a:xfrm>
            <a:off x="7303684" y="3429221"/>
            <a:ext cx="1755649" cy="1672144"/>
          </a:xfrm>
          <a:prstGeom prst="rect">
            <a:avLst/>
          </a:prstGeom>
          <a:noFill/>
          <a:ln>
            <a:noFill/>
          </a:ln>
        </p:spPr>
      </p:pic>
      <p:pic>
        <p:nvPicPr>
          <p:cNvPr id="94" name="Google Shape;94;p4"/>
          <p:cNvPicPr preferRelativeResize="0"/>
          <p:nvPr/>
        </p:nvPicPr>
        <p:blipFill rotWithShape="1">
          <a:blip r:embed="rId7">
            <a:alphaModFix/>
          </a:blip>
          <a:srcRect b="0" l="0" r="0" t="0"/>
          <a:stretch/>
        </p:blipFill>
        <p:spPr>
          <a:xfrm>
            <a:off x="3020634" y="3428303"/>
            <a:ext cx="4129152" cy="2752768"/>
          </a:xfrm>
          <a:prstGeom prst="rect">
            <a:avLst/>
          </a:prstGeom>
          <a:noFill/>
          <a:ln>
            <a:noFill/>
          </a:ln>
        </p:spPr>
      </p:pic>
      <p:pic>
        <p:nvPicPr>
          <p:cNvPr id="95" name="Google Shape;95;p4"/>
          <p:cNvPicPr preferRelativeResize="0"/>
          <p:nvPr/>
        </p:nvPicPr>
        <p:blipFill rotWithShape="1">
          <a:blip r:embed="rId8">
            <a:alphaModFix/>
          </a:blip>
          <a:srcRect b="0" l="0" r="0" t="0"/>
          <a:stretch/>
        </p:blipFill>
        <p:spPr>
          <a:xfrm>
            <a:off x="113968" y="4765491"/>
            <a:ext cx="2752768" cy="1772878"/>
          </a:xfrm>
          <a:prstGeom prst="rect">
            <a:avLst/>
          </a:prstGeom>
          <a:noFill/>
          <a:ln>
            <a:noFill/>
          </a:ln>
        </p:spPr>
      </p:pic>
      <p:sp>
        <p:nvSpPr>
          <p:cNvPr id="96" name="Google Shape;96;p4"/>
          <p:cNvSpPr/>
          <p:nvPr/>
        </p:nvSpPr>
        <p:spPr>
          <a:xfrm>
            <a:off x="0" y="3152451"/>
            <a:ext cx="9144000" cy="740829"/>
          </a:xfrm>
          <a:prstGeom prst="rect">
            <a:avLst/>
          </a:prstGeom>
          <a:solidFill>
            <a:srgbClr val="FF0066">
              <a:alpha val="67058"/>
            </a:srgbClr>
          </a:solidFill>
          <a:ln>
            <a:noFill/>
          </a:ln>
        </p:spPr>
        <p:txBody>
          <a:bodyPr anchorCtr="0" anchor="ctr" bIns="45700" lIns="91425" spcFirstLastPara="1" rIns="91425" wrap="square" tIns="45700">
            <a:noAutofit/>
          </a:bodyPr>
          <a:lstStyle/>
          <a:p>
            <a:pPr indent="0" lvl="0" marL="0" marR="0" rtl="0" algn="ctr">
              <a:lnSpc>
                <a:spcPct val="110000"/>
              </a:lnSpc>
              <a:spcBef>
                <a:spcPts val="0"/>
              </a:spcBef>
              <a:spcAft>
                <a:spcPts val="0"/>
              </a:spcAft>
              <a:buNone/>
            </a:pPr>
            <a:r>
              <a:rPr b="1" i="0" lang="de-DE" sz="2400" u="none" cap="none" strike="noStrike">
                <a:solidFill>
                  <a:schemeClr val="lt1"/>
                </a:solidFill>
                <a:latin typeface="Arial"/>
                <a:ea typeface="Arial"/>
                <a:cs typeface="Arial"/>
                <a:sym typeface="Arial"/>
              </a:rPr>
              <a:t>Tension between Mission and Practice.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1" name="Shape 1021"/>
        <p:cNvGrpSpPr/>
        <p:nvPr/>
      </p:nvGrpSpPr>
      <p:grpSpPr>
        <a:xfrm>
          <a:off x="0" y="0"/>
          <a:ext cx="0" cy="0"/>
          <a:chOff x="0" y="0"/>
          <a:chExt cx="0" cy="0"/>
        </a:xfrm>
      </p:grpSpPr>
      <p:pic>
        <p:nvPicPr>
          <p:cNvPr id="1022" name="Google Shape;1022;g604bd1c60f_0_121"/>
          <p:cNvPicPr preferRelativeResize="0"/>
          <p:nvPr/>
        </p:nvPicPr>
        <p:blipFill>
          <a:blip r:embed="rId3">
            <a:alphaModFix/>
          </a:blip>
          <a:stretch>
            <a:fillRect/>
          </a:stretch>
        </p:blipFill>
        <p:spPr>
          <a:xfrm rot="-1720396">
            <a:off x="4287638" y="2028356"/>
            <a:ext cx="5877868" cy="5726317"/>
          </a:xfrm>
          <a:prstGeom prst="rect">
            <a:avLst/>
          </a:prstGeom>
          <a:noFill/>
          <a:ln>
            <a:noFill/>
          </a:ln>
        </p:spPr>
      </p:pic>
      <p:sp>
        <p:nvSpPr>
          <p:cNvPr id="1023" name="Google Shape;1023;g604bd1c60f_0_121"/>
          <p:cNvSpPr txBox="1"/>
          <p:nvPr>
            <p:ph idx="1" type="body"/>
          </p:nvPr>
        </p:nvSpPr>
        <p:spPr>
          <a:xfrm>
            <a:off x="628650" y="1549401"/>
            <a:ext cx="7886700" cy="46275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b="1" lang="de-DE">
                <a:solidFill>
                  <a:srgbClr val="FFFFFF"/>
                </a:solidFill>
                <a:highlight>
                  <a:srgbClr val="FF0066"/>
                </a:highlight>
              </a:rPr>
              <a:t>Open Science principles demanded by </a:t>
            </a:r>
            <a:endParaRPr b="1">
              <a:solidFill>
                <a:srgbClr val="FFFFFF"/>
              </a:solidFill>
              <a:highlight>
                <a:srgbClr val="FF0066"/>
              </a:highlight>
            </a:endParaRPr>
          </a:p>
          <a:p>
            <a:pPr indent="-361950" lvl="0" marL="457200" rtl="0" algn="l">
              <a:spcBef>
                <a:spcPts val="750"/>
              </a:spcBef>
              <a:spcAft>
                <a:spcPts val="0"/>
              </a:spcAft>
              <a:buClr>
                <a:srgbClr val="FFFFFF"/>
              </a:buClr>
              <a:buSzPts val="2100"/>
              <a:buChar char="-"/>
            </a:pPr>
            <a:r>
              <a:rPr b="1" lang="de-DE">
                <a:solidFill>
                  <a:srgbClr val="FFFFFF"/>
                </a:solidFill>
                <a:highlight>
                  <a:srgbClr val="FF0066"/>
                </a:highlight>
              </a:rPr>
              <a:t>German Research Foundation (DFG) </a:t>
            </a:r>
            <a:endParaRPr b="1">
              <a:solidFill>
                <a:srgbClr val="FFFFFF"/>
              </a:solidFill>
              <a:highlight>
                <a:srgbClr val="FF0066"/>
              </a:highlight>
            </a:endParaRPr>
          </a:p>
          <a:p>
            <a:pPr indent="-361950" lvl="0" marL="457200" rtl="0" algn="l">
              <a:spcBef>
                <a:spcPts val="0"/>
              </a:spcBef>
              <a:spcAft>
                <a:spcPts val="0"/>
              </a:spcAft>
              <a:buClr>
                <a:srgbClr val="FFFFFF"/>
              </a:buClr>
              <a:buSzPts val="2100"/>
              <a:buChar char="-"/>
            </a:pPr>
            <a:r>
              <a:rPr b="1" lang="de-DE">
                <a:solidFill>
                  <a:srgbClr val="FFFFFF"/>
                </a:solidFill>
                <a:highlight>
                  <a:srgbClr val="FF0066"/>
                </a:highlight>
              </a:rPr>
              <a:t>European Research Council</a:t>
            </a:r>
            <a:endParaRPr b="1">
              <a:solidFill>
                <a:srgbClr val="FFFFFF"/>
              </a:solidFill>
              <a:highlight>
                <a:srgbClr val="FF0066"/>
              </a:highlight>
            </a:endParaRPr>
          </a:p>
          <a:p>
            <a:pPr indent="0" lvl="0" marL="457200" rtl="0" algn="l">
              <a:spcBef>
                <a:spcPts val="750"/>
              </a:spcBef>
              <a:spcAft>
                <a:spcPts val="0"/>
              </a:spcAft>
              <a:buNone/>
            </a:pPr>
            <a:r>
              <a:t/>
            </a:r>
            <a:endParaRPr b="1">
              <a:solidFill>
                <a:srgbClr val="FFFFFF"/>
              </a:solidFill>
              <a:highlight>
                <a:srgbClr val="FF0066"/>
              </a:highlight>
            </a:endParaRPr>
          </a:p>
          <a:p>
            <a:pPr indent="0" lvl="0" marL="0" rtl="0" algn="l">
              <a:spcBef>
                <a:spcPts val="750"/>
              </a:spcBef>
              <a:spcAft>
                <a:spcPts val="0"/>
              </a:spcAft>
              <a:buNone/>
            </a:pPr>
            <a:r>
              <a:rPr b="1" lang="de-DE">
                <a:solidFill>
                  <a:srgbClr val="FFFFFF"/>
                </a:solidFill>
                <a:highlight>
                  <a:srgbClr val="FF0066"/>
                </a:highlight>
              </a:rPr>
              <a:t>40% of scientific funding institutions now have Open Data guidelines.</a:t>
            </a:r>
            <a:endParaRPr b="1">
              <a:solidFill>
                <a:srgbClr val="FFFFFF"/>
              </a:solidFill>
              <a:highlight>
                <a:srgbClr val="FF0066"/>
              </a:highlight>
            </a:endParaRPr>
          </a:p>
          <a:p>
            <a:pPr indent="0" lvl="0" marL="0" rtl="0" algn="l">
              <a:spcBef>
                <a:spcPts val="750"/>
              </a:spcBef>
              <a:spcAft>
                <a:spcPts val="0"/>
              </a:spcAft>
              <a:buNone/>
            </a:pPr>
            <a:r>
              <a:t/>
            </a:r>
            <a:endParaRPr b="1">
              <a:solidFill>
                <a:srgbClr val="FFFFFF"/>
              </a:solidFill>
              <a:highlight>
                <a:srgbClr val="FF0066"/>
              </a:highlight>
            </a:endParaRPr>
          </a:p>
          <a:p>
            <a:pPr indent="0" lvl="0" marL="0" rtl="0" algn="l">
              <a:spcBef>
                <a:spcPts val="750"/>
              </a:spcBef>
              <a:spcAft>
                <a:spcPts val="0"/>
              </a:spcAft>
              <a:buNone/>
            </a:pPr>
            <a:r>
              <a:rPr b="1" lang="de-DE">
                <a:solidFill>
                  <a:srgbClr val="FFFFFF"/>
                </a:solidFill>
                <a:highlight>
                  <a:srgbClr val="FF0066"/>
                </a:highlight>
              </a:rPr>
              <a:t>More and more institutions demand Open Science commitment as a hiring criterion</a:t>
            </a:r>
            <a:endParaRPr b="1">
              <a:solidFill>
                <a:srgbClr val="FFFFFF"/>
              </a:solidFill>
              <a:highlight>
                <a:srgbClr val="FF0066"/>
              </a:highlight>
            </a:endParaRPr>
          </a:p>
        </p:txBody>
      </p:sp>
      <p:sp>
        <p:nvSpPr>
          <p:cNvPr id="1024" name="Google Shape;1024;g604bd1c60f_0_121"/>
          <p:cNvSpPr txBox="1"/>
          <p:nvPr>
            <p:ph type="title"/>
          </p:nvPr>
        </p:nvSpPr>
        <p:spPr>
          <a:xfrm>
            <a:off x="628650" y="365126"/>
            <a:ext cx="7886700" cy="6933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de-DE"/>
              <a:t>The rules ARE changing.</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9" name="Shape 1029"/>
        <p:cNvGrpSpPr/>
        <p:nvPr/>
      </p:nvGrpSpPr>
      <p:grpSpPr>
        <a:xfrm>
          <a:off x="0" y="0"/>
          <a:ext cx="0" cy="0"/>
          <a:chOff x="0" y="0"/>
          <a:chExt cx="0" cy="0"/>
        </a:xfrm>
      </p:grpSpPr>
      <p:pic>
        <p:nvPicPr>
          <p:cNvPr id="1030" name="Google Shape;1030;p55"/>
          <p:cNvPicPr preferRelativeResize="0"/>
          <p:nvPr>
            <p:ph idx="1" type="body"/>
          </p:nvPr>
        </p:nvPicPr>
        <p:blipFill rotWithShape="1">
          <a:blip r:embed="rId3">
            <a:alphaModFix/>
          </a:blip>
          <a:srcRect b="0" l="0" r="0" t="0"/>
          <a:stretch/>
        </p:blipFill>
        <p:spPr>
          <a:xfrm>
            <a:off x="-1" y="-1"/>
            <a:ext cx="11245037" cy="6848481"/>
          </a:xfrm>
          <a:prstGeom prst="rect">
            <a:avLst/>
          </a:prstGeom>
          <a:noFill/>
          <a:ln>
            <a:noFill/>
          </a:ln>
        </p:spPr>
      </p:pic>
      <p:sp>
        <p:nvSpPr>
          <p:cNvPr id="1031" name="Google Shape;1031;p55"/>
          <p:cNvSpPr txBox="1"/>
          <p:nvPr>
            <p:ph type="title"/>
          </p:nvPr>
        </p:nvSpPr>
        <p:spPr>
          <a:xfrm>
            <a:off x="6115050" y="4208993"/>
            <a:ext cx="7886700" cy="693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solidFill>
                  <a:srgbClr val="FF0066"/>
                </a:solidFill>
              </a:rPr>
              <a:t>201</a:t>
            </a:r>
            <a:r>
              <a:rPr lang="de-DE"/>
              <a:t>9</a:t>
            </a:r>
            <a:r>
              <a:rPr lang="de-DE">
                <a:solidFill>
                  <a:srgbClr val="FF0066"/>
                </a:solidFill>
              </a:rPr>
              <a:t> Researcher</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6" name="Shape 1036"/>
        <p:cNvGrpSpPr/>
        <p:nvPr/>
      </p:nvGrpSpPr>
      <p:grpSpPr>
        <a:xfrm>
          <a:off x="0" y="0"/>
          <a:ext cx="0" cy="0"/>
          <a:chOff x="0" y="0"/>
          <a:chExt cx="0" cy="0"/>
        </a:xfrm>
      </p:grpSpPr>
      <p:sp>
        <p:nvSpPr>
          <p:cNvPr id="1037" name="Google Shape;1037;g604bd1c60f_0_308"/>
          <p:cNvSpPr txBox="1"/>
          <p:nvPr>
            <p:ph idx="1" type="body"/>
          </p:nvPr>
        </p:nvSpPr>
        <p:spPr>
          <a:xfrm>
            <a:off x="628650" y="1549401"/>
            <a:ext cx="7886700" cy="46275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sp>
        <p:nvSpPr>
          <p:cNvPr id="1038" name="Google Shape;1038;g604bd1c60f_0_308"/>
          <p:cNvSpPr txBox="1"/>
          <p:nvPr>
            <p:ph type="title"/>
          </p:nvPr>
        </p:nvSpPr>
        <p:spPr>
          <a:xfrm>
            <a:off x="628650" y="365126"/>
            <a:ext cx="7886700" cy="6933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de-DE"/>
              <a:t>2019 Researcher</a:t>
            </a:r>
            <a:endParaRPr/>
          </a:p>
        </p:txBody>
      </p:sp>
      <p:grpSp>
        <p:nvGrpSpPr>
          <p:cNvPr id="1039" name="Google Shape;1039;g604bd1c60f_0_308"/>
          <p:cNvGrpSpPr/>
          <p:nvPr/>
        </p:nvGrpSpPr>
        <p:grpSpPr>
          <a:xfrm>
            <a:off x="2961500" y="2557242"/>
            <a:ext cx="3221100" cy="3220500"/>
            <a:chOff x="2961500" y="961400"/>
            <a:chExt cx="3221100" cy="3220500"/>
          </a:xfrm>
        </p:grpSpPr>
        <p:sp>
          <p:nvSpPr>
            <p:cNvPr id="1040" name="Google Shape;1040;g604bd1c60f_0_308"/>
            <p:cNvSpPr/>
            <p:nvPr/>
          </p:nvSpPr>
          <p:spPr>
            <a:xfrm>
              <a:off x="2961500" y="961400"/>
              <a:ext cx="3221100" cy="3220500"/>
            </a:xfrm>
            <a:prstGeom prst="ellipse">
              <a:avLst/>
            </a:prstGeom>
            <a:solidFill>
              <a:srgbClr val="840D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g604bd1c60f_0_308"/>
            <p:cNvSpPr txBox="1"/>
            <p:nvPr/>
          </p:nvSpPr>
          <p:spPr>
            <a:xfrm>
              <a:off x="3782900" y="1200950"/>
              <a:ext cx="15780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2400">
                  <a:solidFill>
                    <a:srgbClr val="FFFFFF"/>
                  </a:solidFill>
                  <a:latin typeface="Roboto"/>
                  <a:ea typeface="Roboto"/>
                  <a:cs typeface="Roboto"/>
                  <a:sym typeface="Roboto"/>
                </a:rPr>
                <a:t>Reporting</a:t>
              </a:r>
              <a:endParaRPr sz="2400">
                <a:solidFill>
                  <a:srgbClr val="FFFFFF"/>
                </a:solidFill>
                <a:latin typeface="Roboto"/>
                <a:ea typeface="Roboto"/>
                <a:cs typeface="Roboto"/>
                <a:sym typeface="Roboto"/>
              </a:endParaRPr>
            </a:p>
          </p:txBody>
        </p:sp>
      </p:grpSp>
      <p:grpSp>
        <p:nvGrpSpPr>
          <p:cNvPr id="1042" name="Google Shape;1042;g604bd1c60f_0_308"/>
          <p:cNvGrpSpPr/>
          <p:nvPr/>
        </p:nvGrpSpPr>
        <p:grpSpPr>
          <a:xfrm>
            <a:off x="3401686" y="3437335"/>
            <a:ext cx="2340600" cy="2340600"/>
            <a:chOff x="3401686" y="1841492"/>
            <a:chExt cx="2340600" cy="2340600"/>
          </a:xfrm>
        </p:grpSpPr>
        <p:sp>
          <p:nvSpPr>
            <p:cNvPr id="1043" name="Google Shape;1043;g604bd1c60f_0_308"/>
            <p:cNvSpPr/>
            <p:nvPr/>
          </p:nvSpPr>
          <p:spPr>
            <a:xfrm>
              <a:off x="3401686" y="1841492"/>
              <a:ext cx="2340600" cy="2340600"/>
            </a:xfrm>
            <a:prstGeom prst="ellipse">
              <a:avLst/>
            </a:prstGeom>
            <a:solidFill>
              <a:srgbClr val="B612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g604bd1c60f_0_308"/>
            <p:cNvSpPr txBox="1"/>
            <p:nvPr/>
          </p:nvSpPr>
          <p:spPr>
            <a:xfrm>
              <a:off x="3833274" y="2126800"/>
              <a:ext cx="1477200" cy="53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2400">
                  <a:solidFill>
                    <a:srgbClr val="FFFFFF"/>
                  </a:solidFill>
                  <a:latin typeface="Roboto"/>
                  <a:ea typeface="Roboto"/>
                  <a:cs typeface="Roboto"/>
                  <a:sym typeface="Roboto"/>
                </a:rPr>
                <a:t>Doing</a:t>
              </a:r>
              <a:endParaRPr sz="2400">
                <a:solidFill>
                  <a:srgbClr val="FFFFFF"/>
                </a:solidFill>
                <a:latin typeface="Roboto"/>
                <a:ea typeface="Roboto"/>
                <a:cs typeface="Roboto"/>
                <a:sym typeface="Roboto"/>
              </a:endParaRPr>
            </a:p>
          </p:txBody>
        </p:sp>
      </p:grpSp>
      <p:grpSp>
        <p:nvGrpSpPr>
          <p:cNvPr id="1045" name="Google Shape;1045;g604bd1c60f_0_308"/>
          <p:cNvGrpSpPr/>
          <p:nvPr/>
        </p:nvGrpSpPr>
        <p:grpSpPr>
          <a:xfrm>
            <a:off x="3833620" y="4300758"/>
            <a:ext cx="1521930" cy="1477200"/>
            <a:chOff x="3833620" y="2704915"/>
            <a:chExt cx="1521930" cy="1477200"/>
          </a:xfrm>
        </p:grpSpPr>
        <p:sp>
          <p:nvSpPr>
            <p:cNvPr id="1046" name="Google Shape;1046;g604bd1c60f_0_308"/>
            <p:cNvSpPr/>
            <p:nvPr/>
          </p:nvSpPr>
          <p:spPr>
            <a:xfrm>
              <a:off x="3833620" y="2704915"/>
              <a:ext cx="1476900" cy="1477200"/>
            </a:xfrm>
            <a:prstGeom prst="ellipse">
              <a:avLst/>
            </a:prstGeom>
            <a:solidFill>
              <a:srgbClr val="E116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g604bd1c60f_0_308"/>
            <p:cNvSpPr txBox="1"/>
            <p:nvPr/>
          </p:nvSpPr>
          <p:spPr>
            <a:xfrm>
              <a:off x="3878650" y="3118907"/>
              <a:ext cx="1476900" cy="64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2400">
                  <a:solidFill>
                    <a:srgbClr val="FFFFFF"/>
                  </a:solidFill>
                  <a:latin typeface="Roboto"/>
                  <a:ea typeface="Roboto"/>
                  <a:cs typeface="Roboto"/>
                  <a:sym typeface="Roboto"/>
                </a:rPr>
                <a:t>Planning</a:t>
              </a:r>
              <a:endParaRPr sz="2400">
                <a:solidFill>
                  <a:srgbClr val="FFFFFF"/>
                </a:solidFill>
                <a:latin typeface="Roboto"/>
                <a:ea typeface="Roboto"/>
                <a:cs typeface="Roboto"/>
                <a:sym typeface="Roboto"/>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2" name="Shape 1052"/>
        <p:cNvGrpSpPr/>
        <p:nvPr/>
      </p:nvGrpSpPr>
      <p:grpSpPr>
        <a:xfrm>
          <a:off x="0" y="0"/>
          <a:ext cx="0" cy="0"/>
          <a:chOff x="0" y="0"/>
          <a:chExt cx="0" cy="0"/>
        </a:xfrm>
      </p:grpSpPr>
      <p:sp>
        <p:nvSpPr>
          <p:cNvPr id="1053" name="Google Shape;1053;g604bd1c60f_0_795"/>
          <p:cNvSpPr txBox="1"/>
          <p:nvPr>
            <p:ph idx="1" type="body"/>
          </p:nvPr>
        </p:nvSpPr>
        <p:spPr>
          <a:xfrm>
            <a:off x="628650" y="1549401"/>
            <a:ext cx="7886700" cy="46275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sp>
        <p:nvSpPr>
          <p:cNvPr id="1054" name="Google Shape;1054;g604bd1c60f_0_795"/>
          <p:cNvSpPr txBox="1"/>
          <p:nvPr>
            <p:ph type="title"/>
          </p:nvPr>
        </p:nvSpPr>
        <p:spPr>
          <a:xfrm>
            <a:off x="628650" y="365126"/>
            <a:ext cx="7886700" cy="6933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de-DE"/>
              <a:t>2019 Researcher</a:t>
            </a:r>
            <a:endParaRPr/>
          </a:p>
        </p:txBody>
      </p:sp>
      <p:grpSp>
        <p:nvGrpSpPr>
          <p:cNvPr id="1055" name="Google Shape;1055;g604bd1c60f_0_795"/>
          <p:cNvGrpSpPr/>
          <p:nvPr/>
        </p:nvGrpSpPr>
        <p:grpSpPr>
          <a:xfrm>
            <a:off x="2961500" y="2557242"/>
            <a:ext cx="3221100" cy="3220500"/>
            <a:chOff x="2961500" y="961400"/>
            <a:chExt cx="3221100" cy="3220500"/>
          </a:xfrm>
        </p:grpSpPr>
        <p:sp>
          <p:nvSpPr>
            <p:cNvPr id="1056" name="Google Shape;1056;g604bd1c60f_0_795"/>
            <p:cNvSpPr/>
            <p:nvPr/>
          </p:nvSpPr>
          <p:spPr>
            <a:xfrm>
              <a:off x="2961500" y="961400"/>
              <a:ext cx="3221100" cy="3220500"/>
            </a:xfrm>
            <a:prstGeom prst="ellipse">
              <a:avLst/>
            </a:prstGeom>
            <a:solidFill>
              <a:srgbClr val="840D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g604bd1c60f_0_795"/>
            <p:cNvSpPr txBox="1"/>
            <p:nvPr/>
          </p:nvSpPr>
          <p:spPr>
            <a:xfrm>
              <a:off x="3782900" y="1200950"/>
              <a:ext cx="15780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2400">
                  <a:solidFill>
                    <a:srgbClr val="FFFFFF"/>
                  </a:solidFill>
                  <a:latin typeface="Roboto"/>
                  <a:ea typeface="Roboto"/>
                  <a:cs typeface="Roboto"/>
                  <a:sym typeface="Roboto"/>
                </a:rPr>
                <a:t>Reporting</a:t>
              </a:r>
              <a:endParaRPr sz="2400">
                <a:solidFill>
                  <a:srgbClr val="FFFFFF"/>
                </a:solidFill>
                <a:latin typeface="Roboto"/>
                <a:ea typeface="Roboto"/>
                <a:cs typeface="Roboto"/>
                <a:sym typeface="Roboto"/>
              </a:endParaRPr>
            </a:p>
          </p:txBody>
        </p:sp>
      </p:grpSp>
      <p:grpSp>
        <p:nvGrpSpPr>
          <p:cNvPr id="1058" name="Google Shape;1058;g604bd1c60f_0_795"/>
          <p:cNvGrpSpPr/>
          <p:nvPr/>
        </p:nvGrpSpPr>
        <p:grpSpPr>
          <a:xfrm>
            <a:off x="3401686" y="3437335"/>
            <a:ext cx="2340600" cy="2340600"/>
            <a:chOff x="3401686" y="1841492"/>
            <a:chExt cx="2340600" cy="2340600"/>
          </a:xfrm>
        </p:grpSpPr>
        <p:sp>
          <p:nvSpPr>
            <p:cNvPr id="1059" name="Google Shape;1059;g604bd1c60f_0_795"/>
            <p:cNvSpPr/>
            <p:nvPr/>
          </p:nvSpPr>
          <p:spPr>
            <a:xfrm>
              <a:off x="3401686" y="1841492"/>
              <a:ext cx="2340600" cy="2340600"/>
            </a:xfrm>
            <a:prstGeom prst="ellipse">
              <a:avLst/>
            </a:prstGeom>
            <a:solidFill>
              <a:srgbClr val="B612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g604bd1c60f_0_795"/>
            <p:cNvSpPr txBox="1"/>
            <p:nvPr/>
          </p:nvSpPr>
          <p:spPr>
            <a:xfrm>
              <a:off x="3833274" y="2126800"/>
              <a:ext cx="1477200" cy="53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2400">
                  <a:solidFill>
                    <a:srgbClr val="FFFFFF"/>
                  </a:solidFill>
                  <a:latin typeface="Roboto"/>
                  <a:ea typeface="Roboto"/>
                  <a:cs typeface="Roboto"/>
                  <a:sym typeface="Roboto"/>
                </a:rPr>
                <a:t>Doing</a:t>
              </a:r>
              <a:endParaRPr sz="2400">
                <a:solidFill>
                  <a:srgbClr val="FFFFFF"/>
                </a:solidFill>
                <a:latin typeface="Roboto"/>
                <a:ea typeface="Roboto"/>
                <a:cs typeface="Roboto"/>
                <a:sym typeface="Roboto"/>
              </a:endParaRPr>
            </a:p>
          </p:txBody>
        </p:sp>
      </p:grpSp>
      <p:grpSp>
        <p:nvGrpSpPr>
          <p:cNvPr id="1061" name="Google Shape;1061;g604bd1c60f_0_795"/>
          <p:cNvGrpSpPr/>
          <p:nvPr/>
        </p:nvGrpSpPr>
        <p:grpSpPr>
          <a:xfrm>
            <a:off x="3833620" y="4300758"/>
            <a:ext cx="1521930" cy="1477200"/>
            <a:chOff x="3833620" y="2704915"/>
            <a:chExt cx="1521930" cy="1477200"/>
          </a:xfrm>
        </p:grpSpPr>
        <p:sp>
          <p:nvSpPr>
            <p:cNvPr id="1062" name="Google Shape;1062;g604bd1c60f_0_795"/>
            <p:cNvSpPr/>
            <p:nvPr/>
          </p:nvSpPr>
          <p:spPr>
            <a:xfrm>
              <a:off x="3833620" y="2704915"/>
              <a:ext cx="1476900" cy="1477200"/>
            </a:xfrm>
            <a:prstGeom prst="ellipse">
              <a:avLst/>
            </a:prstGeom>
            <a:solidFill>
              <a:srgbClr val="E116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g604bd1c60f_0_795"/>
            <p:cNvSpPr txBox="1"/>
            <p:nvPr/>
          </p:nvSpPr>
          <p:spPr>
            <a:xfrm>
              <a:off x="3878650" y="3118907"/>
              <a:ext cx="1476900" cy="64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2400">
                  <a:solidFill>
                    <a:srgbClr val="FFFFFF"/>
                  </a:solidFill>
                  <a:latin typeface="Roboto"/>
                  <a:ea typeface="Roboto"/>
                  <a:cs typeface="Roboto"/>
                  <a:sym typeface="Roboto"/>
                </a:rPr>
                <a:t>Planning</a:t>
              </a:r>
              <a:endParaRPr sz="2400">
                <a:solidFill>
                  <a:srgbClr val="FFFFFF"/>
                </a:solidFill>
                <a:latin typeface="Roboto"/>
                <a:ea typeface="Roboto"/>
                <a:cs typeface="Roboto"/>
                <a:sym typeface="Roboto"/>
              </a:endParaRPr>
            </a:p>
          </p:txBody>
        </p:sp>
      </p:grpSp>
      <p:sp>
        <p:nvSpPr>
          <p:cNvPr id="1064" name="Google Shape;1064;g604bd1c60f_0_795"/>
          <p:cNvSpPr txBox="1"/>
          <p:nvPr/>
        </p:nvSpPr>
        <p:spPr>
          <a:xfrm>
            <a:off x="2417175" y="5958600"/>
            <a:ext cx="6475800" cy="7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3600">
                <a:latin typeface="Roboto Light"/>
                <a:ea typeface="Roboto Light"/>
                <a:cs typeface="Roboto Light"/>
                <a:sym typeface="Roboto Light"/>
              </a:rPr>
              <a:t>actually make a plan ...</a:t>
            </a:r>
            <a:endParaRPr sz="3600">
              <a:latin typeface="Roboto Light"/>
              <a:ea typeface="Roboto Light"/>
              <a:cs typeface="Roboto Light"/>
              <a:sym typeface="Roboto 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8" name="Shape 1068"/>
        <p:cNvGrpSpPr/>
        <p:nvPr/>
      </p:nvGrpSpPr>
      <p:grpSpPr>
        <a:xfrm>
          <a:off x="0" y="0"/>
          <a:ext cx="0" cy="0"/>
          <a:chOff x="0" y="0"/>
          <a:chExt cx="0" cy="0"/>
        </a:xfrm>
      </p:grpSpPr>
      <p:sp>
        <p:nvSpPr>
          <p:cNvPr id="1069" name="Google Shape;1069;p76"/>
          <p:cNvSpPr txBox="1"/>
          <p:nvPr>
            <p:ph idx="1" type="body"/>
          </p:nvPr>
        </p:nvSpPr>
        <p:spPr>
          <a:xfrm>
            <a:off x="628650" y="1549401"/>
            <a:ext cx="7886700" cy="46275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rgbClr val="3A3838"/>
              </a:buClr>
              <a:buSzPts val="2100"/>
              <a:buNone/>
            </a:pPr>
            <a:r>
              <a:t/>
            </a:r>
            <a:endParaRPr/>
          </a:p>
        </p:txBody>
      </p:sp>
      <p:sp>
        <p:nvSpPr>
          <p:cNvPr id="1070" name="Google Shape;1070;p76"/>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t>Pre-registration</a:t>
            </a:r>
            <a:endParaRPr/>
          </a:p>
        </p:txBody>
      </p:sp>
      <p:pic>
        <p:nvPicPr>
          <p:cNvPr id="1071" name="Google Shape;1071;p76"/>
          <p:cNvPicPr preferRelativeResize="0"/>
          <p:nvPr/>
        </p:nvPicPr>
        <p:blipFill rotWithShape="1">
          <a:blip r:embed="rId3">
            <a:alphaModFix/>
          </a:blip>
          <a:srcRect b="0" l="0" r="0" t="0"/>
          <a:stretch/>
        </p:blipFill>
        <p:spPr>
          <a:xfrm>
            <a:off x="4441358" y="1271464"/>
            <a:ext cx="4291863" cy="5183436"/>
          </a:xfrm>
          <a:prstGeom prst="rect">
            <a:avLst/>
          </a:prstGeom>
          <a:noFill/>
          <a:ln>
            <a:noFill/>
          </a:ln>
        </p:spPr>
      </p:pic>
      <p:pic>
        <p:nvPicPr>
          <p:cNvPr id="1072" name="Google Shape;1072;p76"/>
          <p:cNvPicPr preferRelativeResize="0"/>
          <p:nvPr/>
        </p:nvPicPr>
        <p:blipFill rotWithShape="1">
          <a:blip r:embed="rId4">
            <a:alphaModFix/>
          </a:blip>
          <a:srcRect b="0" l="0" r="0" t="0"/>
          <a:stretch/>
        </p:blipFill>
        <p:spPr>
          <a:xfrm>
            <a:off x="304542" y="1271464"/>
            <a:ext cx="3918945"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7" name="Shape 1077"/>
        <p:cNvGrpSpPr/>
        <p:nvPr/>
      </p:nvGrpSpPr>
      <p:grpSpPr>
        <a:xfrm>
          <a:off x="0" y="0"/>
          <a:ext cx="0" cy="0"/>
          <a:chOff x="0" y="0"/>
          <a:chExt cx="0" cy="0"/>
        </a:xfrm>
      </p:grpSpPr>
      <p:sp>
        <p:nvSpPr>
          <p:cNvPr id="1078" name="Google Shape;1078;p77"/>
          <p:cNvSpPr txBox="1"/>
          <p:nvPr>
            <p:ph idx="1" type="body"/>
          </p:nvPr>
        </p:nvSpPr>
        <p:spPr>
          <a:xfrm>
            <a:off x="628650" y="1549401"/>
            <a:ext cx="7886700" cy="5023677"/>
          </a:xfrm>
          <a:prstGeom prst="rect">
            <a:avLst/>
          </a:prstGeom>
          <a:noFill/>
          <a:ln>
            <a:noFill/>
          </a:ln>
        </p:spPr>
        <p:txBody>
          <a:bodyPr anchorCtr="0" anchor="t" bIns="45700" lIns="91425" spcFirstLastPara="1" rIns="91425" wrap="square" tIns="45700">
            <a:normAutofit/>
          </a:bodyPr>
          <a:lstStyle/>
          <a:p>
            <a:pPr indent="-171450" lvl="0" marL="171450" rtl="0" algn="l">
              <a:lnSpc>
                <a:spcPct val="80000"/>
              </a:lnSpc>
              <a:spcBef>
                <a:spcPts val="0"/>
              </a:spcBef>
              <a:spcAft>
                <a:spcPts val="0"/>
              </a:spcAft>
              <a:buClr>
                <a:srgbClr val="3A3838"/>
              </a:buClr>
              <a:buSzPts val="2100"/>
              <a:buFont typeface="Noto Sans Symbols"/>
              <a:buChar char="⮚"/>
            </a:pPr>
            <a:r>
              <a:rPr lang="de-DE"/>
              <a:t> Pre-registration makes the distinction between confirmatory  and exploratory research more clear.</a:t>
            </a:r>
            <a:endParaRPr/>
          </a:p>
          <a:p>
            <a:pPr indent="-38100" lvl="0" marL="171450" rtl="0" algn="l">
              <a:lnSpc>
                <a:spcPct val="80000"/>
              </a:lnSpc>
              <a:spcBef>
                <a:spcPts val="750"/>
              </a:spcBef>
              <a:spcAft>
                <a:spcPts val="0"/>
              </a:spcAft>
              <a:buClr>
                <a:srgbClr val="3A3838"/>
              </a:buClr>
              <a:buSzPts val="2100"/>
              <a:buFont typeface="Noto Sans Symbols"/>
              <a:buNone/>
            </a:pPr>
            <a:r>
              <a:t/>
            </a:r>
            <a:endParaRPr/>
          </a:p>
          <a:p>
            <a:pPr indent="-38100" lvl="0" marL="171450" rtl="0" algn="l">
              <a:lnSpc>
                <a:spcPct val="80000"/>
              </a:lnSpc>
              <a:spcBef>
                <a:spcPts val="750"/>
              </a:spcBef>
              <a:spcAft>
                <a:spcPts val="0"/>
              </a:spcAft>
              <a:buClr>
                <a:srgbClr val="3A3838"/>
              </a:buClr>
              <a:buSzPts val="2100"/>
              <a:buFont typeface="Noto Sans Symbols"/>
              <a:buNone/>
            </a:pPr>
            <a:r>
              <a:t/>
            </a:r>
            <a:endParaRPr/>
          </a:p>
          <a:p>
            <a:pPr indent="-38100" lvl="0" marL="171450" rtl="0" algn="l">
              <a:lnSpc>
                <a:spcPct val="80000"/>
              </a:lnSpc>
              <a:spcBef>
                <a:spcPts val="750"/>
              </a:spcBef>
              <a:spcAft>
                <a:spcPts val="0"/>
              </a:spcAft>
              <a:buClr>
                <a:srgbClr val="3A3838"/>
              </a:buClr>
              <a:buSzPts val="2100"/>
              <a:buFont typeface="Noto Sans Symbols"/>
              <a:buNone/>
            </a:pPr>
            <a:r>
              <a:t/>
            </a:r>
            <a:endParaRPr/>
          </a:p>
          <a:p>
            <a:pPr indent="-38100" lvl="0" marL="171450" rtl="0" algn="l">
              <a:lnSpc>
                <a:spcPct val="80000"/>
              </a:lnSpc>
              <a:spcBef>
                <a:spcPts val="750"/>
              </a:spcBef>
              <a:spcAft>
                <a:spcPts val="0"/>
              </a:spcAft>
              <a:buClr>
                <a:srgbClr val="3A3838"/>
              </a:buClr>
              <a:buSzPts val="2100"/>
              <a:buFont typeface="Noto Sans Symbols"/>
              <a:buNone/>
            </a:pPr>
            <a:r>
              <a:t/>
            </a:r>
            <a:endParaRPr/>
          </a:p>
          <a:p>
            <a:pPr indent="-38100" lvl="0" marL="171450" rtl="0" algn="l">
              <a:lnSpc>
                <a:spcPct val="80000"/>
              </a:lnSpc>
              <a:spcBef>
                <a:spcPts val="750"/>
              </a:spcBef>
              <a:spcAft>
                <a:spcPts val="0"/>
              </a:spcAft>
              <a:buClr>
                <a:srgbClr val="3A3838"/>
              </a:buClr>
              <a:buSzPts val="2100"/>
              <a:buFont typeface="Noto Sans Symbols"/>
              <a:buNone/>
            </a:pPr>
            <a:r>
              <a:t/>
            </a:r>
            <a:endParaRPr/>
          </a:p>
          <a:p>
            <a:pPr indent="-38100" lvl="0" marL="171450" rtl="0" algn="l">
              <a:lnSpc>
                <a:spcPct val="80000"/>
              </a:lnSpc>
              <a:spcBef>
                <a:spcPts val="750"/>
              </a:spcBef>
              <a:spcAft>
                <a:spcPts val="0"/>
              </a:spcAft>
              <a:buClr>
                <a:srgbClr val="3A3838"/>
              </a:buClr>
              <a:buSzPts val="2100"/>
              <a:buFont typeface="Noto Sans Symbols"/>
              <a:buNone/>
            </a:pPr>
            <a:r>
              <a:t/>
            </a:r>
            <a:endParaRPr/>
          </a:p>
          <a:p>
            <a:pPr indent="-38100" lvl="0" marL="171450" rtl="0" algn="l">
              <a:lnSpc>
                <a:spcPct val="80000"/>
              </a:lnSpc>
              <a:spcBef>
                <a:spcPts val="750"/>
              </a:spcBef>
              <a:spcAft>
                <a:spcPts val="0"/>
              </a:spcAft>
              <a:buClr>
                <a:srgbClr val="3A3838"/>
              </a:buClr>
              <a:buSzPts val="2100"/>
              <a:buFont typeface="Noto Sans Symbols"/>
              <a:buNone/>
            </a:pPr>
            <a:r>
              <a:t/>
            </a:r>
            <a:endParaRPr/>
          </a:p>
          <a:p>
            <a:pPr indent="-38100" lvl="0" marL="171450" rtl="0" algn="l">
              <a:lnSpc>
                <a:spcPct val="80000"/>
              </a:lnSpc>
              <a:spcBef>
                <a:spcPts val="750"/>
              </a:spcBef>
              <a:spcAft>
                <a:spcPts val="0"/>
              </a:spcAft>
              <a:buClr>
                <a:srgbClr val="3A3838"/>
              </a:buClr>
              <a:buSzPts val="2100"/>
              <a:buFont typeface="Noto Sans Symbols"/>
              <a:buNone/>
            </a:pPr>
            <a:r>
              <a:t/>
            </a:r>
            <a:endParaRPr/>
          </a:p>
          <a:p>
            <a:pPr indent="-38100" lvl="0" marL="171450" rtl="0" algn="l">
              <a:lnSpc>
                <a:spcPct val="80000"/>
              </a:lnSpc>
              <a:spcBef>
                <a:spcPts val="750"/>
              </a:spcBef>
              <a:spcAft>
                <a:spcPts val="0"/>
              </a:spcAft>
              <a:buClr>
                <a:srgbClr val="3A3838"/>
              </a:buClr>
              <a:buSzPts val="2100"/>
              <a:buFont typeface="Noto Sans Symbols"/>
              <a:buNone/>
            </a:pPr>
            <a:r>
              <a:t/>
            </a:r>
            <a:endParaRPr/>
          </a:p>
          <a:p>
            <a:pPr indent="-38100" lvl="0" marL="171450" rtl="0" algn="l">
              <a:lnSpc>
                <a:spcPct val="80000"/>
              </a:lnSpc>
              <a:spcBef>
                <a:spcPts val="750"/>
              </a:spcBef>
              <a:spcAft>
                <a:spcPts val="0"/>
              </a:spcAft>
              <a:buClr>
                <a:srgbClr val="3A3838"/>
              </a:buClr>
              <a:buSzPts val="2100"/>
              <a:buFont typeface="Noto Sans Symbols"/>
              <a:buNone/>
            </a:pPr>
            <a:r>
              <a:t/>
            </a:r>
            <a:endParaRPr/>
          </a:p>
          <a:p>
            <a:pPr indent="-171450" lvl="0" marL="171450" rtl="0" algn="l">
              <a:lnSpc>
                <a:spcPct val="80000"/>
              </a:lnSpc>
              <a:spcBef>
                <a:spcPts val="750"/>
              </a:spcBef>
              <a:spcAft>
                <a:spcPts val="0"/>
              </a:spcAft>
              <a:buClr>
                <a:srgbClr val="3A3838"/>
              </a:buClr>
              <a:buSzPts val="2100"/>
              <a:buFont typeface="Noto Sans Symbols"/>
              <a:buChar char="⮚"/>
            </a:pPr>
            <a:r>
              <a:rPr lang="de-DE"/>
              <a:t>As a field we want to produce both new discoveries AND reliable evidence (or even well tested theories)</a:t>
            </a:r>
            <a:endParaRPr/>
          </a:p>
        </p:txBody>
      </p:sp>
      <p:sp>
        <p:nvSpPr>
          <p:cNvPr id="1079" name="Google Shape;1079;p77"/>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2700"/>
              <a:buFont typeface="Arial"/>
              <a:buNone/>
            </a:pPr>
            <a:r>
              <a:rPr lang="de-DE" sz="2700">
                <a:solidFill>
                  <a:srgbClr val="FF0066"/>
                </a:solidFill>
              </a:rPr>
              <a:t>What Problems Does Pre-registation fix?</a:t>
            </a:r>
            <a:endParaRPr/>
          </a:p>
        </p:txBody>
      </p:sp>
      <p:graphicFrame>
        <p:nvGraphicFramePr>
          <p:cNvPr id="1080" name="Google Shape;1080;p77"/>
          <p:cNvGraphicFramePr/>
          <p:nvPr/>
        </p:nvGraphicFramePr>
        <p:xfrm>
          <a:off x="775252" y="2321058"/>
          <a:ext cx="3000000" cy="3000000"/>
        </p:xfrm>
        <a:graphic>
          <a:graphicData uri="http://schemas.openxmlformats.org/drawingml/2006/table">
            <a:tbl>
              <a:tblPr bandRow="1" firstRow="1">
                <a:noFill/>
                <a:tableStyleId>{87BF55BB-F1BE-4A6F-8BAD-BEE82AE07188}</a:tableStyleId>
              </a:tblPr>
              <a:tblGrid>
                <a:gridCol w="3696275"/>
                <a:gridCol w="3696275"/>
              </a:tblGrid>
              <a:tr h="395750">
                <a:tc>
                  <a:txBody>
                    <a:bodyPr/>
                    <a:lstStyle/>
                    <a:p>
                      <a:pPr indent="0" lvl="0" marL="0" marR="0" rtl="0" algn="l">
                        <a:spcBef>
                          <a:spcPts val="0"/>
                        </a:spcBef>
                        <a:spcAft>
                          <a:spcPts val="0"/>
                        </a:spcAft>
                        <a:buNone/>
                      </a:pPr>
                      <a:r>
                        <a:rPr lang="de-DE" sz="2100" u="none" cap="none" strike="noStrike">
                          <a:solidFill>
                            <a:srgbClr val="3A3838"/>
                          </a:solidFill>
                          <a:latin typeface="Arial"/>
                          <a:ea typeface="Arial"/>
                          <a:cs typeface="Arial"/>
                          <a:sym typeface="Arial"/>
                        </a:rPr>
                        <a:t>Context of confirmation</a:t>
                      </a:r>
                      <a:endParaRPr sz="2100">
                        <a:solidFill>
                          <a:srgbClr val="3A3838"/>
                        </a:solidFill>
                        <a:latin typeface="Arial"/>
                        <a:ea typeface="Arial"/>
                        <a:cs typeface="Arial"/>
                        <a:sym typeface="Arial"/>
                      </a:endParaRPr>
                    </a:p>
                  </a:txBody>
                  <a:tcPr marT="45725" marB="45725" marR="91450" marL="91450">
                    <a:lnR cap="flat" cmpd="sng" w="12700">
                      <a:solidFill>
                        <a:schemeClr val="dk1"/>
                      </a:solidFill>
                      <a:prstDash val="dot"/>
                      <a:round/>
                      <a:headEnd len="sm" w="sm" type="none"/>
                      <a:tailEnd len="sm" w="sm" type="none"/>
                    </a:lnR>
                    <a:lnB cap="flat" cmpd="sng" w="12700">
                      <a:solidFill>
                        <a:schemeClr val="dk1"/>
                      </a:solidFill>
                      <a:prstDash val="dot"/>
                      <a:round/>
                      <a:headEnd len="sm" w="sm" type="none"/>
                      <a:tailEnd len="sm" w="sm" type="none"/>
                    </a:lnB>
                    <a:solidFill>
                      <a:schemeClr val="lt1"/>
                    </a:solidFill>
                  </a:tcPr>
                </a:tc>
                <a:tc>
                  <a:txBody>
                    <a:bodyPr/>
                    <a:lstStyle/>
                    <a:p>
                      <a:pPr indent="0" lvl="0" marL="0" marR="0" rtl="0" algn="l">
                        <a:spcBef>
                          <a:spcPts val="0"/>
                        </a:spcBef>
                        <a:spcAft>
                          <a:spcPts val="0"/>
                        </a:spcAft>
                        <a:buNone/>
                      </a:pPr>
                      <a:r>
                        <a:rPr b="1" lang="de-DE" sz="2100">
                          <a:solidFill>
                            <a:srgbClr val="3A3838"/>
                          </a:solidFill>
                          <a:latin typeface="Arial"/>
                          <a:ea typeface="Arial"/>
                          <a:cs typeface="Arial"/>
                          <a:sym typeface="Arial"/>
                        </a:rPr>
                        <a:t>Context of discovery</a:t>
                      </a:r>
                      <a:endParaRPr b="1" sz="2100">
                        <a:solidFill>
                          <a:srgbClr val="3A3838"/>
                        </a:solidFill>
                        <a:latin typeface="Arial"/>
                        <a:ea typeface="Arial"/>
                        <a:cs typeface="Arial"/>
                        <a:sym typeface="Arial"/>
                      </a:endParaRPr>
                    </a:p>
                  </a:txBody>
                  <a:tcPr marT="45725" marB="45725" marR="91450" marL="91450">
                    <a:lnL cap="flat" cmpd="sng" w="12700">
                      <a:solidFill>
                        <a:schemeClr val="dk1"/>
                      </a:solidFill>
                      <a:prstDash val="dot"/>
                      <a:round/>
                      <a:headEnd len="sm" w="sm" type="none"/>
                      <a:tailEnd len="sm" w="sm" type="none"/>
                    </a:lnL>
                    <a:lnB cap="flat" cmpd="sng" w="12700">
                      <a:solidFill>
                        <a:schemeClr val="dk1"/>
                      </a:solidFill>
                      <a:prstDash val="dot"/>
                      <a:round/>
                      <a:headEnd len="sm" w="sm" type="none"/>
                      <a:tailEnd len="sm" w="sm" type="none"/>
                    </a:lnB>
                    <a:solidFill>
                      <a:schemeClr val="lt1"/>
                    </a:solidFill>
                  </a:tcPr>
                </a:tc>
              </a:tr>
              <a:tr h="2462375">
                <a:tc>
                  <a:txBody>
                    <a:bodyPr/>
                    <a:lstStyle/>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Arial"/>
                          <a:ea typeface="Arial"/>
                          <a:cs typeface="Arial"/>
                          <a:sym typeface="Arial"/>
                        </a:rPr>
                        <a:t>Traditional</a:t>
                      </a:r>
                      <a:r>
                        <a:rPr lang="de-DE" sz="1800">
                          <a:solidFill>
                            <a:schemeClr val="dk1"/>
                          </a:solidFill>
                          <a:latin typeface="Arial"/>
                          <a:ea typeface="Arial"/>
                          <a:cs typeface="Arial"/>
                          <a:sym typeface="Arial"/>
                        </a:rPr>
                        <a:t> hypothesis testing</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Arial"/>
                          <a:ea typeface="Arial"/>
                          <a:cs typeface="Arial"/>
                          <a:sym typeface="Arial"/>
                        </a:rPr>
                        <a:t>Results held to the highest standards of rigor</a:t>
                      </a:r>
                      <a:endParaRPr sz="1800">
                        <a:solidFill>
                          <a:schemeClr val="dk1"/>
                        </a:solidFill>
                        <a:latin typeface="Arial"/>
                        <a:ea typeface="Arial"/>
                        <a:cs typeface="Arial"/>
                        <a:sym typeface="Arial"/>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Arial"/>
                          <a:ea typeface="Arial"/>
                          <a:cs typeface="Arial"/>
                          <a:sym typeface="Arial"/>
                        </a:rPr>
                        <a:t>Goal is to minimize false positives – don‘t rely on anything false!</a:t>
                      </a:r>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a:txBody>
                  <a:tcPr marT="45725" marB="45725" marR="91450" marL="91450">
                    <a:lnR cap="flat" cmpd="sng" w="12700">
                      <a:solidFill>
                        <a:schemeClr val="dk1"/>
                      </a:solidFill>
                      <a:prstDash val="dot"/>
                      <a:round/>
                      <a:headEnd len="sm" w="sm" type="none"/>
                      <a:tailEnd len="sm" w="sm" type="none"/>
                    </a:lnR>
                    <a:lnT cap="flat" cmpd="sng" w="12700">
                      <a:solidFill>
                        <a:schemeClr val="dk1"/>
                      </a:solidFill>
                      <a:prstDash val="dot"/>
                      <a:round/>
                      <a:headEnd len="sm" w="sm" type="none"/>
                      <a:tailEnd len="sm" w="sm" type="none"/>
                    </a:lnT>
                    <a:solidFill>
                      <a:schemeClr val="lt1"/>
                    </a:solidFill>
                  </a:tcPr>
                </a:tc>
                <a:tc>
                  <a:txBody>
                    <a:bodyPr/>
                    <a:lstStyle/>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Arial"/>
                          <a:ea typeface="Arial"/>
                          <a:cs typeface="Arial"/>
                          <a:sym typeface="Arial"/>
                        </a:rPr>
                        <a:t>Pushes knowledge into new areas/ data-led discovery</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Arial"/>
                          <a:ea typeface="Arial"/>
                          <a:cs typeface="Arial"/>
                          <a:sym typeface="Arial"/>
                        </a:rPr>
                        <a:t>Finds</a:t>
                      </a:r>
                      <a:r>
                        <a:rPr lang="de-DE" sz="1800">
                          <a:solidFill>
                            <a:schemeClr val="dk1"/>
                          </a:solidFill>
                          <a:latin typeface="Arial"/>
                          <a:ea typeface="Arial"/>
                          <a:cs typeface="Arial"/>
                          <a:sym typeface="Arial"/>
                        </a:rPr>
                        <a:t> unexpected relationships</a:t>
                      </a:r>
                      <a:endParaRPr sz="1800">
                        <a:solidFill>
                          <a:schemeClr val="dk1"/>
                        </a:solidFill>
                        <a:latin typeface="Arial"/>
                        <a:ea typeface="Arial"/>
                        <a:cs typeface="Arial"/>
                        <a:sym typeface="Arial"/>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de-DE" sz="1800">
                          <a:solidFill>
                            <a:schemeClr val="dk1"/>
                          </a:solidFill>
                          <a:latin typeface="Arial"/>
                          <a:ea typeface="Arial"/>
                          <a:cs typeface="Arial"/>
                          <a:sym typeface="Arial"/>
                        </a:rPr>
                        <a:t>Goal is to minimize false negatives – don‘t miss anything new!</a:t>
                      </a:r>
                      <a:endParaRPr sz="1800">
                        <a:solidFill>
                          <a:schemeClr val="dk1"/>
                        </a:solidFill>
                        <a:latin typeface="Arial"/>
                        <a:ea typeface="Arial"/>
                        <a:cs typeface="Arial"/>
                        <a:sym typeface="Arial"/>
                      </a:endParaRPr>
                    </a:p>
                  </a:txBody>
                  <a:tcPr marT="45725" marB="45725" marR="91450" marL="91450">
                    <a:lnL cap="flat" cmpd="sng" w="12700">
                      <a:solidFill>
                        <a:schemeClr val="dk1"/>
                      </a:solidFill>
                      <a:prstDash val="dot"/>
                      <a:round/>
                      <a:headEnd len="sm" w="sm" type="none"/>
                      <a:tailEnd len="sm" w="sm" type="none"/>
                    </a:lnL>
                    <a:lnT cap="flat" cmpd="sng" w="12700">
                      <a:solidFill>
                        <a:schemeClr val="dk1"/>
                      </a:solidFill>
                      <a:prstDash val="dot"/>
                      <a:round/>
                      <a:headEnd len="sm" w="sm" type="none"/>
                      <a:tailEnd len="sm" w="sm" type="none"/>
                    </a:lnT>
                    <a:solidFill>
                      <a:schemeClr val="lt1"/>
                    </a:solidFill>
                  </a:tcPr>
                </a:tc>
              </a:tr>
              <a:tr h="356650">
                <a:tc>
                  <a:txBody>
                    <a:bodyPr/>
                    <a:lstStyle/>
                    <a:p>
                      <a:pPr indent="0" lvl="0" marL="0" marR="0" rtl="0" algn="ctr">
                        <a:spcBef>
                          <a:spcPts val="0"/>
                        </a:spcBef>
                        <a:spcAft>
                          <a:spcPts val="0"/>
                        </a:spcAft>
                        <a:buNone/>
                      </a:pPr>
                      <a:r>
                        <a:rPr lang="de-DE" sz="1800">
                          <a:solidFill>
                            <a:srgbClr val="009900"/>
                          </a:solidFill>
                          <a:latin typeface="Arial"/>
                          <a:ea typeface="Arial"/>
                          <a:cs typeface="Arial"/>
                          <a:sym typeface="Arial"/>
                        </a:rPr>
                        <a:t>p-values interpretable</a:t>
                      </a:r>
                      <a:endParaRPr sz="1800">
                        <a:solidFill>
                          <a:srgbClr val="009900"/>
                        </a:solidFill>
                        <a:latin typeface="Arial"/>
                        <a:ea typeface="Arial"/>
                        <a:cs typeface="Arial"/>
                        <a:sym typeface="Arial"/>
                      </a:endParaRPr>
                    </a:p>
                  </a:txBody>
                  <a:tcPr marT="45725" marB="45725" marR="91450" marL="91450">
                    <a:lnR cap="flat" cmpd="sng" w="12700">
                      <a:solidFill>
                        <a:schemeClr val="dk1"/>
                      </a:solidFill>
                      <a:prstDash val="dot"/>
                      <a:round/>
                      <a:headEnd len="sm" w="sm" type="none"/>
                      <a:tailEnd len="sm" w="sm" type="none"/>
                    </a:lnR>
                    <a:solidFill>
                      <a:schemeClr val="lt1"/>
                    </a:solidFill>
                  </a:tcPr>
                </a:tc>
                <a:tc>
                  <a:txBody>
                    <a:bodyPr/>
                    <a:lstStyle/>
                    <a:p>
                      <a:pPr indent="0" lvl="0" marL="0" marR="0" rtl="0" algn="ctr">
                        <a:spcBef>
                          <a:spcPts val="0"/>
                        </a:spcBef>
                        <a:spcAft>
                          <a:spcPts val="0"/>
                        </a:spcAft>
                        <a:buNone/>
                      </a:pPr>
                      <a:r>
                        <a:rPr lang="de-DE" sz="1800">
                          <a:solidFill>
                            <a:srgbClr val="FF0000"/>
                          </a:solidFill>
                          <a:latin typeface="Arial"/>
                          <a:ea typeface="Arial"/>
                          <a:cs typeface="Arial"/>
                          <a:sym typeface="Arial"/>
                        </a:rPr>
                        <a:t>p-values</a:t>
                      </a:r>
                      <a:r>
                        <a:rPr lang="de-DE" sz="1800">
                          <a:solidFill>
                            <a:srgbClr val="FF0000"/>
                          </a:solidFill>
                          <a:latin typeface="Arial"/>
                          <a:ea typeface="Arial"/>
                          <a:cs typeface="Arial"/>
                          <a:sym typeface="Arial"/>
                        </a:rPr>
                        <a:t> meaningless</a:t>
                      </a:r>
                      <a:endParaRPr sz="1800">
                        <a:solidFill>
                          <a:srgbClr val="FF0000"/>
                        </a:solidFill>
                        <a:latin typeface="Arial"/>
                        <a:ea typeface="Arial"/>
                        <a:cs typeface="Arial"/>
                        <a:sym typeface="Arial"/>
                      </a:endParaRPr>
                    </a:p>
                  </a:txBody>
                  <a:tcPr marT="45725" marB="45725" marR="91450" marL="91450">
                    <a:lnL cap="flat" cmpd="sng" w="12700">
                      <a:solidFill>
                        <a:schemeClr val="dk1"/>
                      </a:solidFill>
                      <a:prstDash val="dot"/>
                      <a:round/>
                      <a:headEnd len="sm" w="sm" type="none"/>
                      <a:tailEnd len="sm" w="sm" type="none"/>
                    </a:lnL>
                    <a:solidFill>
                      <a:schemeClr val="lt1"/>
                    </a:solidFill>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5" name="Shape 1085"/>
        <p:cNvGrpSpPr/>
        <p:nvPr/>
      </p:nvGrpSpPr>
      <p:grpSpPr>
        <a:xfrm>
          <a:off x="0" y="0"/>
          <a:ext cx="0" cy="0"/>
          <a:chOff x="0" y="0"/>
          <a:chExt cx="0" cy="0"/>
        </a:xfrm>
      </p:grpSpPr>
      <p:sp>
        <p:nvSpPr>
          <p:cNvPr id="1086" name="Google Shape;1086;p78"/>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t>How will this probably look like?</a:t>
            </a:r>
            <a:endParaRPr/>
          </a:p>
        </p:txBody>
      </p:sp>
      <p:pic>
        <p:nvPicPr>
          <p:cNvPr id="1087" name="Google Shape;1087;p78"/>
          <p:cNvPicPr preferRelativeResize="0"/>
          <p:nvPr/>
        </p:nvPicPr>
        <p:blipFill rotWithShape="1">
          <a:blip r:embed="rId3">
            <a:alphaModFix/>
          </a:blip>
          <a:srcRect b="0" l="0" r="0" t="0"/>
          <a:stretch/>
        </p:blipFill>
        <p:spPr>
          <a:xfrm>
            <a:off x="1501325" y="1085590"/>
            <a:ext cx="5939134" cy="5586882"/>
          </a:xfrm>
          <a:prstGeom prst="rect">
            <a:avLst/>
          </a:prstGeom>
          <a:noFill/>
          <a:ln>
            <a:noFill/>
          </a:ln>
        </p:spPr>
      </p:pic>
      <p:sp>
        <p:nvSpPr>
          <p:cNvPr id="1088" name="Google Shape;1088;p78"/>
          <p:cNvSpPr txBox="1"/>
          <p:nvPr/>
        </p:nvSpPr>
        <p:spPr>
          <a:xfrm rot="-5400000">
            <a:off x="-360176" y="3445565"/>
            <a:ext cx="3882025"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2000">
                <a:solidFill>
                  <a:schemeClr val="dk1"/>
                </a:solidFill>
                <a:latin typeface="Arial"/>
                <a:ea typeface="Arial"/>
                <a:cs typeface="Arial"/>
                <a:sym typeface="Arial"/>
              </a:rPr>
              <a:t>Relative risk of primary outcome</a:t>
            </a:r>
            <a:endParaRPr sz="2000">
              <a:solidFill>
                <a:schemeClr val="dk1"/>
              </a:solidFill>
              <a:latin typeface="Arial"/>
              <a:ea typeface="Arial"/>
              <a:cs typeface="Arial"/>
              <a:sym typeface="Arial"/>
            </a:endParaRPr>
          </a:p>
        </p:txBody>
      </p:sp>
      <p:sp>
        <p:nvSpPr>
          <p:cNvPr id="1089" name="Google Shape;1089;p78"/>
          <p:cNvSpPr txBox="1"/>
          <p:nvPr/>
        </p:nvSpPr>
        <p:spPr>
          <a:xfrm>
            <a:off x="3278837" y="6379651"/>
            <a:ext cx="2024144"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2000">
                <a:solidFill>
                  <a:schemeClr val="dk1"/>
                </a:solidFill>
                <a:latin typeface="Arial"/>
                <a:ea typeface="Arial"/>
                <a:cs typeface="Arial"/>
                <a:sym typeface="Arial"/>
              </a:rPr>
              <a:t>Publication year</a:t>
            </a:r>
            <a:endParaRPr sz="2000">
              <a:solidFill>
                <a:schemeClr val="dk1"/>
              </a:solidFill>
              <a:latin typeface="Arial"/>
              <a:ea typeface="Arial"/>
              <a:cs typeface="Arial"/>
              <a:sym typeface="Arial"/>
            </a:endParaRPr>
          </a:p>
        </p:txBody>
      </p:sp>
      <p:pic>
        <p:nvPicPr>
          <p:cNvPr id="1090" name="Google Shape;1090;p78"/>
          <p:cNvPicPr preferRelativeResize="0"/>
          <p:nvPr/>
        </p:nvPicPr>
        <p:blipFill rotWithShape="1">
          <a:blip r:embed="rId3">
            <a:alphaModFix/>
          </a:blip>
          <a:srcRect b="14374" l="76677" r="20372" t="71775"/>
          <a:stretch/>
        </p:blipFill>
        <p:spPr>
          <a:xfrm>
            <a:off x="7619360" y="1272209"/>
            <a:ext cx="384313" cy="1696280"/>
          </a:xfrm>
          <a:prstGeom prst="rect">
            <a:avLst/>
          </a:prstGeom>
          <a:noFill/>
          <a:ln>
            <a:noFill/>
          </a:ln>
        </p:spPr>
      </p:pic>
      <p:sp>
        <p:nvSpPr>
          <p:cNvPr id="1091" name="Google Shape;1091;p78"/>
          <p:cNvSpPr txBox="1"/>
          <p:nvPr/>
        </p:nvSpPr>
        <p:spPr>
          <a:xfrm>
            <a:off x="7937413" y="1311212"/>
            <a:ext cx="973343" cy="147732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Arial"/>
                <a:ea typeface="Arial"/>
                <a:cs typeface="Arial"/>
                <a:sym typeface="Arial"/>
              </a:rPr>
              <a:t>harmful</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de-DE" sz="1800">
                <a:solidFill>
                  <a:schemeClr val="dk1"/>
                </a:solidFill>
                <a:latin typeface="Arial"/>
                <a:ea typeface="Arial"/>
                <a:cs typeface="Arial"/>
                <a:sym typeface="Arial"/>
              </a:rPr>
              <a:t>null</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de-DE" sz="1800">
                <a:solidFill>
                  <a:schemeClr val="dk1"/>
                </a:solidFill>
                <a:latin typeface="Arial"/>
                <a:ea typeface="Arial"/>
                <a:cs typeface="Arial"/>
                <a:sym typeface="Arial"/>
              </a:rPr>
              <a:t>benefit</a:t>
            </a:r>
            <a:endParaRPr sz="1800">
              <a:solidFill>
                <a:schemeClr val="dk1"/>
              </a:solidFill>
              <a:latin typeface="Arial"/>
              <a:ea typeface="Arial"/>
              <a:cs typeface="Arial"/>
              <a:sym typeface="Arial"/>
            </a:endParaRPr>
          </a:p>
        </p:txBody>
      </p:sp>
      <p:sp>
        <p:nvSpPr>
          <p:cNvPr id="1092" name="Google Shape;1092;p78"/>
          <p:cNvSpPr/>
          <p:nvPr/>
        </p:nvSpPr>
        <p:spPr>
          <a:xfrm>
            <a:off x="5049082" y="1218853"/>
            <a:ext cx="1921566" cy="509419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6" name="Shape 1096"/>
        <p:cNvGrpSpPr/>
        <p:nvPr/>
      </p:nvGrpSpPr>
      <p:grpSpPr>
        <a:xfrm>
          <a:off x="0" y="0"/>
          <a:ext cx="0" cy="0"/>
          <a:chOff x="0" y="0"/>
          <a:chExt cx="0" cy="0"/>
        </a:xfrm>
      </p:grpSpPr>
      <p:sp>
        <p:nvSpPr>
          <p:cNvPr id="1097" name="Google Shape;1097;p79"/>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t>How will this probably look like?</a:t>
            </a:r>
            <a:endParaRPr/>
          </a:p>
        </p:txBody>
      </p:sp>
      <p:pic>
        <p:nvPicPr>
          <p:cNvPr id="1098" name="Google Shape;1098;p79"/>
          <p:cNvPicPr preferRelativeResize="0"/>
          <p:nvPr/>
        </p:nvPicPr>
        <p:blipFill rotWithShape="1">
          <a:blip r:embed="rId3">
            <a:alphaModFix/>
          </a:blip>
          <a:srcRect b="0" l="0" r="0" t="0"/>
          <a:stretch/>
        </p:blipFill>
        <p:spPr>
          <a:xfrm>
            <a:off x="1501325" y="1085590"/>
            <a:ext cx="5939134" cy="5586882"/>
          </a:xfrm>
          <a:prstGeom prst="rect">
            <a:avLst/>
          </a:prstGeom>
          <a:noFill/>
          <a:ln>
            <a:noFill/>
          </a:ln>
        </p:spPr>
      </p:pic>
      <p:sp>
        <p:nvSpPr>
          <p:cNvPr id="1099" name="Google Shape;1099;p79"/>
          <p:cNvSpPr txBox="1"/>
          <p:nvPr/>
        </p:nvSpPr>
        <p:spPr>
          <a:xfrm rot="-5400000">
            <a:off x="-360176" y="3445565"/>
            <a:ext cx="3882025"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2000">
                <a:solidFill>
                  <a:schemeClr val="dk1"/>
                </a:solidFill>
                <a:latin typeface="Arial"/>
                <a:ea typeface="Arial"/>
                <a:cs typeface="Arial"/>
                <a:sym typeface="Arial"/>
              </a:rPr>
              <a:t>Relative risk of primary outcome</a:t>
            </a:r>
            <a:endParaRPr sz="2000">
              <a:solidFill>
                <a:schemeClr val="dk1"/>
              </a:solidFill>
              <a:latin typeface="Arial"/>
              <a:ea typeface="Arial"/>
              <a:cs typeface="Arial"/>
              <a:sym typeface="Arial"/>
            </a:endParaRPr>
          </a:p>
        </p:txBody>
      </p:sp>
      <p:sp>
        <p:nvSpPr>
          <p:cNvPr id="1100" name="Google Shape;1100;p79"/>
          <p:cNvSpPr txBox="1"/>
          <p:nvPr/>
        </p:nvSpPr>
        <p:spPr>
          <a:xfrm>
            <a:off x="3278837" y="6379651"/>
            <a:ext cx="2024144"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2000">
                <a:solidFill>
                  <a:schemeClr val="dk1"/>
                </a:solidFill>
                <a:latin typeface="Arial"/>
                <a:ea typeface="Arial"/>
                <a:cs typeface="Arial"/>
                <a:sym typeface="Arial"/>
              </a:rPr>
              <a:t>Publication year</a:t>
            </a:r>
            <a:endParaRPr sz="2000">
              <a:solidFill>
                <a:schemeClr val="dk1"/>
              </a:solidFill>
              <a:latin typeface="Arial"/>
              <a:ea typeface="Arial"/>
              <a:cs typeface="Arial"/>
              <a:sym typeface="Arial"/>
            </a:endParaRPr>
          </a:p>
        </p:txBody>
      </p:sp>
      <p:pic>
        <p:nvPicPr>
          <p:cNvPr id="1101" name="Google Shape;1101;p79"/>
          <p:cNvPicPr preferRelativeResize="0"/>
          <p:nvPr/>
        </p:nvPicPr>
        <p:blipFill rotWithShape="1">
          <a:blip r:embed="rId3">
            <a:alphaModFix/>
          </a:blip>
          <a:srcRect b="14374" l="76677" r="20372" t="71775"/>
          <a:stretch/>
        </p:blipFill>
        <p:spPr>
          <a:xfrm>
            <a:off x="7619360" y="1272209"/>
            <a:ext cx="384313" cy="1696280"/>
          </a:xfrm>
          <a:prstGeom prst="rect">
            <a:avLst/>
          </a:prstGeom>
          <a:noFill/>
          <a:ln>
            <a:noFill/>
          </a:ln>
        </p:spPr>
      </p:pic>
      <p:sp>
        <p:nvSpPr>
          <p:cNvPr id="1102" name="Google Shape;1102;p79"/>
          <p:cNvSpPr txBox="1"/>
          <p:nvPr/>
        </p:nvSpPr>
        <p:spPr>
          <a:xfrm>
            <a:off x="7937413" y="1311212"/>
            <a:ext cx="973343" cy="147732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Arial"/>
                <a:ea typeface="Arial"/>
                <a:cs typeface="Arial"/>
                <a:sym typeface="Arial"/>
              </a:rPr>
              <a:t>harmful</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de-DE" sz="1800">
                <a:solidFill>
                  <a:schemeClr val="dk1"/>
                </a:solidFill>
                <a:latin typeface="Arial"/>
                <a:ea typeface="Arial"/>
                <a:cs typeface="Arial"/>
                <a:sym typeface="Arial"/>
              </a:rPr>
              <a:t>null</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de-DE" sz="1800">
                <a:solidFill>
                  <a:schemeClr val="dk1"/>
                </a:solidFill>
                <a:latin typeface="Arial"/>
                <a:ea typeface="Arial"/>
                <a:cs typeface="Arial"/>
                <a:sym typeface="Arial"/>
              </a:rPr>
              <a:t>benefit</a:t>
            </a:r>
            <a:endParaRPr sz="1800">
              <a:solidFill>
                <a:schemeClr val="dk1"/>
              </a:solidFill>
              <a:latin typeface="Arial"/>
              <a:ea typeface="Arial"/>
              <a:cs typeface="Arial"/>
              <a:sym typeface="Arial"/>
            </a:endParaRPr>
          </a:p>
        </p:txBody>
      </p:sp>
      <p:sp>
        <p:nvSpPr>
          <p:cNvPr id="1103" name="Google Shape;1103;p79"/>
          <p:cNvSpPr/>
          <p:nvPr/>
        </p:nvSpPr>
        <p:spPr>
          <a:xfrm>
            <a:off x="5049082" y="4837043"/>
            <a:ext cx="1921566" cy="1166192"/>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8" name="Shape 1108"/>
        <p:cNvGrpSpPr/>
        <p:nvPr/>
      </p:nvGrpSpPr>
      <p:grpSpPr>
        <a:xfrm>
          <a:off x="0" y="0"/>
          <a:ext cx="0" cy="0"/>
          <a:chOff x="0" y="0"/>
          <a:chExt cx="0" cy="0"/>
        </a:xfrm>
      </p:grpSpPr>
      <p:sp>
        <p:nvSpPr>
          <p:cNvPr id="1109" name="Google Shape;1109;p80"/>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t>How will this probably look like?</a:t>
            </a:r>
            <a:endParaRPr/>
          </a:p>
        </p:txBody>
      </p:sp>
      <p:pic>
        <p:nvPicPr>
          <p:cNvPr id="1110" name="Google Shape;1110;p80"/>
          <p:cNvPicPr preferRelativeResize="0"/>
          <p:nvPr/>
        </p:nvPicPr>
        <p:blipFill rotWithShape="1">
          <a:blip r:embed="rId3">
            <a:alphaModFix/>
          </a:blip>
          <a:srcRect b="0" l="0" r="0" t="0"/>
          <a:stretch/>
        </p:blipFill>
        <p:spPr>
          <a:xfrm>
            <a:off x="1501325" y="1085590"/>
            <a:ext cx="5939134" cy="5586882"/>
          </a:xfrm>
          <a:prstGeom prst="rect">
            <a:avLst/>
          </a:prstGeom>
          <a:noFill/>
          <a:ln>
            <a:noFill/>
          </a:ln>
        </p:spPr>
      </p:pic>
      <p:sp>
        <p:nvSpPr>
          <p:cNvPr id="1111" name="Google Shape;1111;p80"/>
          <p:cNvSpPr txBox="1"/>
          <p:nvPr/>
        </p:nvSpPr>
        <p:spPr>
          <a:xfrm rot="-5400000">
            <a:off x="-360176" y="3445565"/>
            <a:ext cx="3882025"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2000">
                <a:solidFill>
                  <a:schemeClr val="dk1"/>
                </a:solidFill>
                <a:latin typeface="Arial"/>
                <a:ea typeface="Arial"/>
                <a:cs typeface="Arial"/>
                <a:sym typeface="Arial"/>
              </a:rPr>
              <a:t>Relative risk of primary outcome</a:t>
            </a:r>
            <a:endParaRPr sz="2000">
              <a:solidFill>
                <a:schemeClr val="dk1"/>
              </a:solidFill>
              <a:latin typeface="Arial"/>
              <a:ea typeface="Arial"/>
              <a:cs typeface="Arial"/>
              <a:sym typeface="Arial"/>
            </a:endParaRPr>
          </a:p>
        </p:txBody>
      </p:sp>
      <p:sp>
        <p:nvSpPr>
          <p:cNvPr id="1112" name="Google Shape;1112;p80"/>
          <p:cNvSpPr txBox="1"/>
          <p:nvPr/>
        </p:nvSpPr>
        <p:spPr>
          <a:xfrm>
            <a:off x="3278837" y="6379651"/>
            <a:ext cx="2024144"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2000">
                <a:solidFill>
                  <a:schemeClr val="dk1"/>
                </a:solidFill>
                <a:latin typeface="Arial"/>
                <a:ea typeface="Arial"/>
                <a:cs typeface="Arial"/>
                <a:sym typeface="Arial"/>
              </a:rPr>
              <a:t>Publication year</a:t>
            </a:r>
            <a:endParaRPr sz="2000">
              <a:solidFill>
                <a:schemeClr val="dk1"/>
              </a:solidFill>
              <a:latin typeface="Arial"/>
              <a:ea typeface="Arial"/>
              <a:cs typeface="Arial"/>
              <a:sym typeface="Arial"/>
            </a:endParaRPr>
          </a:p>
        </p:txBody>
      </p:sp>
      <p:pic>
        <p:nvPicPr>
          <p:cNvPr id="1113" name="Google Shape;1113;p80"/>
          <p:cNvPicPr preferRelativeResize="0"/>
          <p:nvPr/>
        </p:nvPicPr>
        <p:blipFill rotWithShape="1">
          <a:blip r:embed="rId3">
            <a:alphaModFix/>
          </a:blip>
          <a:srcRect b="14374" l="76677" r="20372" t="71775"/>
          <a:stretch/>
        </p:blipFill>
        <p:spPr>
          <a:xfrm>
            <a:off x="7619360" y="1272209"/>
            <a:ext cx="384313" cy="1696280"/>
          </a:xfrm>
          <a:prstGeom prst="rect">
            <a:avLst/>
          </a:prstGeom>
          <a:noFill/>
          <a:ln>
            <a:noFill/>
          </a:ln>
        </p:spPr>
      </p:pic>
      <p:sp>
        <p:nvSpPr>
          <p:cNvPr id="1114" name="Google Shape;1114;p80"/>
          <p:cNvSpPr txBox="1"/>
          <p:nvPr/>
        </p:nvSpPr>
        <p:spPr>
          <a:xfrm>
            <a:off x="7937413" y="1311212"/>
            <a:ext cx="973343" cy="147732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chemeClr val="dk1"/>
                </a:solidFill>
                <a:latin typeface="Arial"/>
                <a:ea typeface="Arial"/>
                <a:cs typeface="Arial"/>
                <a:sym typeface="Arial"/>
              </a:rPr>
              <a:t>harmful</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de-DE" sz="1800">
                <a:solidFill>
                  <a:schemeClr val="dk1"/>
                </a:solidFill>
                <a:latin typeface="Arial"/>
                <a:ea typeface="Arial"/>
                <a:cs typeface="Arial"/>
                <a:sym typeface="Arial"/>
              </a:rPr>
              <a:t>null</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de-DE" sz="1800">
                <a:solidFill>
                  <a:schemeClr val="dk1"/>
                </a:solidFill>
                <a:latin typeface="Arial"/>
                <a:ea typeface="Arial"/>
                <a:cs typeface="Arial"/>
                <a:sym typeface="Arial"/>
              </a:rPr>
              <a:t>benefit</a:t>
            </a:r>
            <a:endParaRPr sz="1800">
              <a:solidFill>
                <a:schemeClr val="dk1"/>
              </a:solidFill>
              <a:latin typeface="Arial"/>
              <a:ea typeface="Arial"/>
              <a:cs typeface="Arial"/>
              <a:sym typeface="Arial"/>
            </a:endParaRPr>
          </a:p>
        </p:txBody>
      </p:sp>
      <p:sp>
        <p:nvSpPr>
          <p:cNvPr id="1115" name="Google Shape;1115;p80"/>
          <p:cNvSpPr/>
          <p:nvPr/>
        </p:nvSpPr>
        <p:spPr>
          <a:xfrm>
            <a:off x="5049082" y="4837043"/>
            <a:ext cx="1921566" cy="1166192"/>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116" name="Google Shape;1116;p80"/>
          <p:cNvCxnSpPr/>
          <p:nvPr/>
        </p:nvCxnSpPr>
        <p:spPr>
          <a:xfrm>
            <a:off x="5141846" y="1271456"/>
            <a:ext cx="0" cy="4943814"/>
          </a:xfrm>
          <a:prstGeom prst="straightConnector1">
            <a:avLst/>
          </a:prstGeom>
          <a:noFill/>
          <a:ln cap="flat" cmpd="sng" w="38100">
            <a:solidFill>
              <a:srgbClr val="FF0066"/>
            </a:solidFill>
            <a:prstDash val="solid"/>
            <a:miter lim="800000"/>
            <a:headEnd len="sm" w="sm" type="none"/>
            <a:tailEnd len="sm" w="sm" type="none"/>
          </a:ln>
        </p:spPr>
      </p:cxnSp>
      <p:sp>
        <p:nvSpPr>
          <p:cNvPr id="1117" name="Google Shape;1117;p80"/>
          <p:cNvSpPr txBox="1"/>
          <p:nvPr/>
        </p:nvSpPr>
        <p:spPr>
          <a:xfrm>
            <a:off x="5310435" y="1271456"/>
            <a:ext cx="2130024" cy="129266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1800">
                <a:solidFill>
                  <a:srgbClr val="FF0066"/>
                </a:solidFill>
                <a:latin typeface="Arial"/>
                <a:ea typeface="Arial"/>
                <a:cs typeface="Arial"/>
                <a:sym typeface="Arial"/>
              </a:rPr>
              <a:t>2000</a:t>
            </a:r>
            <a:endParaRPr/>
          </a:p>
          <a:p>
            <a:pPr indent="0" lvl="0" marL="0" marR="0" rtl="0" algn="l">
              <a:spcBef>
                <a:spcPts val="0"/>
              </a:spcBef>
              <a:spcAft>
                <a:spcPts val="0"/>
              </a:spcAft>
              <a:buNone/>
            </a:pPr>
            <a:r>
              <a:rPr lang="de-DE" sz="1400">
                <a:solidFill>
                  <a:schemeClr val="dk1"/>
                </a:solidFill>
                <a:latin typeface="Arial"/>
                <a:ea typeface="Arial"/>
                <a:cs typeface="Arial"/>
                <a:sym typeface="Arial"/>
              </a:rPr>
              <a:t>Registration of all primary outcomes on ClinicalTrials.gov</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1" name="Shape 1121"/>
        <p:cNvGrpSpPr/>
        <p:nvPr/>
      </p:nvGrpSpPr>
      <p:grpSpPr>
        <a:xfrm>
          <a:off x="0" y="0"/>
          <a:ext cx="0" cy="0"/>
          <a:chOff x="0" y="0"/>
          <a:chExt cx="0" cy="0"/>
        </a:xfrm>
      </p:grpSpPr>
      <p:sp>
        <p:nvSpPr>
          <p:cNvPr id="1122" name="Google Shape;1122;p72"/>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t>Create an Analysis Plan</a:t>
            </a:r>
            <a:endParaRPr/>
          </a:p>
        </p:txBody>
      </p:sp>
      <p:sp>
        <p:nvSpPr>
          <p:cNvPr id="1123" name="Google Shape;1123;p72"/>
          <p:cNvSpPr txBox="1"/>
          <p:nvPr>
            <p:ph idx="1" type="body"/>
          </p:nvPr>
        </p:nvSpPr>
        <p:spPr>
          <a:xfrm>
            <a:off x="4165600" y="1549401"/>
            <a:ext cx="4349749" cy="4627563"/>
          </a:xfrm>
          <a:prstGeom prst="rect">
            <a:avLst/>
          </a:prstGeom>
          <a:noFill/>
          <a:ln>
            <a:noFill/>
          </a:ln>
        </p:spPr>
        <p:txBody>
          <a:bodyPr anchorCtr="0" anchor="t" bIns="45700" lIns="91425" spcFirstLastPara="1" rIns="91425" wrap="square" tIns="45700">
            <a:normAutofit/>
          </a:bodyPr>
          <a:lstStyle/>
          <a:p>
            <a:pPr indent="-171450" lvl="0" marL="171450" rtl="0" algn="l">
              <a:lnSpc>
                <a:spcPct val="80000"/>
              </a:lnSpc>
              <a:spcBef>
                <a:spcPts val="0"/>
              </a:spcBef>
              <a:spcAft>
                <a:spcPts val="0"/>
              </a:spcAft>
              <a:buClr>
                <a:srgbClr val="3A3838"/>
              </a:buClr>
              <a:buSzPts val="2100"/>
              <a:buChar char="•"/>
            </a:pPr>
            <a:r>
              <a:rPr lang="de-DE"/>
              <a:t>Extensive degrees of freedom in the analysis</a:t>
            </a:r>
            <a:endParaRPr/>
          </a:p>
          <a:p>
            <a:pPr indent="-171450" lvl="1" marL="514350" rtl="0" algn="l">
              <a:lnSpc>
                <a:spcPct val="80000"/>
              </a:lnSpc>
              <a:spcBef>
                <a:spcPts val="375"/>
              </a:spcBef>
              <a:spcAft>
                <a:spcPts val="0"/>
              </a:spcAft>
              <a:buClr>
                <a:schemeClr val="dk1"/>
              </a:buClr>
              <a:buSzPts val="1800"/>
              <a:buChar char="•"/>
            </a:pPr>
            <a:r>
              <a:rPr lang="de-DE">
                <a:solidFill>
                  <a:schemeClr val="dk1"/>
                </a:solidFill>
              </a:rPr>
              <a:t>241 fMRI studies reported 223 unique combinations of data cleaning and analysis (Carp, 2012)</a:t>
            </a:r>
            <a:endParaRPr/>
          </a:p>
          <a:p>
            <a:pPr indent="-171450" lvl="1" marL="514350" rtl="0" algn="l">
              <a:lnSpc>
                <a:spcPct val="80000"/>
              </a:lnSpc>
              <a:spcBef>
                <a:spcPts val="375"/>
              </a:spcBef>
              <a:spcAft>
                <a:spcPts val="0"/>
              </a:spcAft>
              <a:buClr>
                <a:srgbClr val="FF0066"/>
              </a:buClr>
              <a:buSzPts val="1800"/>
              <a:buChar char="•"/>
            </a:pPr>
            <a:r>
              <a:rPr lang="de-DE">
                <a:solidFill>
                  <a:srgbClr val="FF0066"/>
                </a:solidFill>
              </a:rPr>
              <a:t>When using all these combinations 90% of all voxels show a significant difference in at least one analysis </a:t>
            </a:r>
            <a:r>
              <a:rPr lang="de-DE">
                <a:solidFill>
                  <a:schemeClr val="dk1"/>
                </a:solidFill>
              </a:rPr>
              <a:t>(Carp, 2012)</a:t>
            </a:r>
            <a:endParaRPr/>
          </a:p>
          <a:p>
            <a:pPr indent="-57150" lvl="1" marL="514350" rtl="0" algn="l">
              <a:lnSpc>
                <a:spcPct val="80000"/>
              </a:lnSpc>
              <a:spcBef>
                <a:spcPts val="375"/>
              </a:spcBef>
              <a:spcAft>
                <a:spcPts val="0"/>
              </a:spcAft>
              <a:buClr>
                <a:srgbClr val="FF6600"/>
              </a:buClr>
              <a:buSzPts val="1800"/>
              <a:buNone/>
            </a:pPr>
            <a:r>
              <a:t/>
            </a:r>
            <a:endParaRPr/>
          </a:p>
          <a:p>
            <a:pPr indent="-171450" lvl="0" marL="171450" rtl="0" algn="l">
              <a:lnSpc>
                <a:spcPct val="80000"/>
              </a:lnSpc>
              <a:spcBef>
                <a:spcPts val="750"/>
              </a:spcBef>
              <a:spcAft>
                <a:spcPts val="0"/>
              </a:spcAft>
              <a:buClr>
                <a:srgbClr val="3A3838"/>
              </a:buClr>
              <a:buSzPts val="2100"/>
              <a:buChar char="•"/>
            </a:pPr>
            <a:r>
              <a:rPr lang="de-DE"/>
              <a:t>Decide before the experiment: What are the critical conditions, measures, exclusion criteria, potential moderators and covariates</a:t>
            </a:r>
            <a:endParaRPr/>
          </a:p>
          <a:p>
            <a:pPr indent="-171450" lvl="1" marL="514350" rtl="0" algn="l">
              <a:lnSpc>
                <a:spcPct val="80000"/>
              </a:lnSpc>
              <a:spcBef>
                <a:spcPts val="375"/>
              </a:spcBef>
              <a:spcAft>
                <a:spcPts val="0"/>
              </a:spcAft>
              <a:buClr>
                <a:schemeClr val="dk1"/>
              </a:buClr>
              <a:buSzPts val="1800"/>
              <a:buChar char="•"/>
            </a:pPr>
            <a:r>
              <a:rPr lang="de-DE">
                <a:solidFill>
                  <a:schemeClr val="dk1"/>
                </a:solidFill>
              </a:rPr>
              <a:t>This is the essence of confirmatory testing</a:t>
            </a:r>
            <a:endParaRPr>
              <a:solidFill>
                <a:schemeClr val="dk1"/>
              </a:solidFill>
            </a:endParaRPr>
          </a:p>
        </p:txBody>
      </p:sp>
      <p:pic>
        <p:nvPicPr>
          <p:cNvPr descr="http://dwleecgu.files.wordpress.com/2012/07/data-mean1.png" id="1124" name="Google Shape;1124;p72"/>
          <p:cNvPicPr preferRelativeResize="0"/>
          <p:nvPr/>
        </p:nvPicPr>
        <p:blipFill rotWithShape="1">
          <a:blip r:embed="rId3">
            <a:alphaModFix/>
          </a:blip>
          <a:srcRect b="0" l="0" r="0" t="0"/>
          <a:stretch/>
        </p:blipFill>
        <p:spPr>
          <a:xfrm>
            <a:off x="72806" y="1624012"/>
            <a:ext cx="3635098" cy="3609976"/>
          </a:xfrm>
          <a:prstGeom prst="ellipse">
            <a:avLst/>
          </a:prstGeom>
          <a:noFill/>
          <a:ln cap="rnd" cmpd="sng" w="9525">
            <a:solidFill>
              <a:srgbClr val="C8C6BD"/>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6"/>
          <p:cNvSpPr txBox="1"/>
          <p:nvPr>
            <p:ph type="title"/>
          </p:nvPr>
        </p:nvSpPr>
        <p:spPr>
          <a:xfrm>
            <a:off x="623888" y="885776"/>
            <a:ext cx="7886700" cy="211868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0066"/>
              </a:buClr>
              <a:buSzPts val="4500"/>
              <a:buFont typeface="Arial"/>
              <a:buNone/>
            </a:pPr>
            <a:r>
              <a:rPr lang="de-DE"/>
              <a:t>Seizing up the problem.</a:t>
            </a:r>
            <a:endParaRPr/>
          </a:p>
        </p:txBody>
      </p:sp>
      <p:sp>
        <p:nvSpPr>
          <p:cNvPr id="102" name="Google Shape;102;p6"/>
          <p:cNvSpPr txBox="1"/>
          <p:nvPr>
            <p:ph idx="1" type="body"/>
          </p:nvPr>
        </p:nvSpPr>
        <p:spPr>
          <a:xfrm>
            <a:off x="623888" y="3180404"/>
            <a:ext cx="78867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1800"/>
              <a:buNone/>
            </a:pPr>
            <a:r>
              <a:rPr lang="de-DE"/>
              <a:t>Estimating the replicability of scientific research.</a:t>
            </a:r>
            <a:endParaRPr/>
          </a:p>
        </p:txBody>
      </p:sp>
      <p:pic>
        <p:nvPicPr>
          <p:cNvPr descr="http://meterbuilder.com/mb1/mb1-images/meter-scales/meter-scale-no-units.jpg" id="103" name="Google Shape;103;p6"/>
          <p:cNvPicPr preferRelativeResize="0"/>
          <p:nvPr/>
        </p:nvPicPr>
        <p:blipFill rotWithShape="1">
          <a:blip r:embed="rId3">
            <a:alphaModFix/>
          </a:blip>
          <a:srcRect b="52119" l="14785" r="15834" t="23384"/>
          <a:stretch/>
        </p:blipFill>
        <p:spPr>
          <a:xfrm>
            <a:off x="179512" y="4680592"/>
            <a:ext cx="8784976" cy="1584176"/>
          </a:xfrm>
          <a:prstGeom prst="rect">
            <a:avLst/>
          </a:prstGeom>
          <a:noFill/>
          <a:ln>
            <a:noFill/>
          </a:ln>
        </p:spPr>
      </p:pic>
      <p:sp>
        <p:nvSpPr>
          <p:cNvPr id="104" name="Google Shape;104;p6"/>
          <p:cNvSpPr txBox="1"/>
          <p:nvPr/>
        </p:nvSpPr>
        <p:spPr>
          <a:xfrm>
            <a:off x="107504" y="5881553"/>
            <a:ext cx="79541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3600">
                <a:solidFill>
                  <a:schemeClr val="dk1"/>
                </a:solidFill>
                <a:latin typeface="Roboto Light"/>
                <a:ea typeface="Roboto Light"/>
                <a:cs typeface="Roboto Light"/>
                <a:sym typeface="Roboto Light"/>
              </a:rPr>
              <a:t>0%</a:t>
            </a:r>
            <a:endParaRPr/>
          </a:p>
        </p:txBody>
      </p:sp>
      <p:sp>
        <p:nvSpPr>
          <p:cNvPr id="105" name="Google Shape;105;p6"/>
          <p:cNvSpPr txBox="1"/>
          <p:nvPr/>
        </p:nvSpPr>
        <p:spPr>
          <a:xfrm>
            <a:off x="7886607" y="6016008"/>
            <a:ext cx="136447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3600">
                <a:solidFill>
                  <a:schemeClr val="dk1"/>
                </a:solidFill>
                <a:latin typeface="Roboto Light"/>
                <a:ea typeface="Roboto Light"/>
                <a:cs typeface="Roboto Light"/>
                <a:sym typeface="Roboto Light"/>
              </a:rPr>
              <a:t>100%</a:t>
            </a:r>
            <a:endParaRPr/>
          </a:p>
        </p:txBody>
      </p:sp>
      <p:cxnSp>
        <p:nvCxnSpPr>
          <p:cNvPr id="106" name="Google Shape;106;p6"/>
          <p:cNvCxnSpPr/>
          <p:nvPr/>
        </p:nvCxnSpPr>
        <p:spPr>
          <a:xfrm>
            <a:off x="704275" y="3004459"/>
            <a:ext cx="8057888" cy="0"/>
          </a:xfrm>
          <a:prstGeom prst="straightConnector1">
            <a:avLst/>
          </a:prstGeom>
          <a:noFill/>
          <a:ln cap="flat" cmpd="sng" w="12700">
            <a:solidFill>
              <a:srgbClr val="FF0066"/>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9" name="Shape 1129"/>
        <p:cNvGrpSpPr/>
        <p:nvPr/>
      </p:nvGrpSpPr>
      <p:grpSpPr>
        <a:xfrm>
          <a:off x="0" y="0"/>
          <a:ext cx="0" cy="0"/>
          <a:chOff x="0" y="0"/>
          <a:chExt cx="0" cy="0"/>
        </a:xfrm>
      </p:grpSpPr>
      <p:pic>
        <p:nvPicPr>
          <p:cNvPr id="1130" name="Google Shape;1130;p113"/>
          <p:cNvPicPr preferRelativeResize="0"/>
          <p:nvPr>
            <p:ph idx="1" type="body"/>
          </p:nvPr>
        </p:nvPicPr>
        <p:blipFill rotWithShape="1">
          <a:blip r:embed="rId3">
            <a:alphaModFix/>
          </a:blip>
          <a:srcRect b="0" l="0" r="0" t="0"/>
          <a:stretch/>
        </p:blipFill>
        <p:spPr>
          <a:xfrm>
            <a:off x="127000" y="2066132"/>
            <a:ext cx="4288504" cy="3017836"/>
          </a:xfrm>
          <a:prstGeom prst="rect">
            <a:avLst/>
          </a:prstGeom>
          <a:noFill/>
          <a:ln>
            <a:noFill/>
          </a:ln>
        </p:spPr>
      </p:pic>
      <p:sp>
        <p:nvSpPr>
          <p:cNvPr id="1131" name="Google Shape;1131;p113"/>
          <p:cNvSpPr txBox="1"/>
          <p:nvPr/>
        </p:nvSpPr>
        <p:spPr>
          <a:xfrm>
            <a:off x="1419578" y="1415460"/>
            <a:ext cx="1293549" cy="693207"/>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B0F0"/>
              </a:buClr>
              <a:buSzPts val="3000"/>
              <a:buFont typeface="Arial"/>
              <a:buNone/>
            </a:pPr>
            <a:r>
              <a:rPr lang="de-DE" sz="3000">
                <a:solidFill>
                  <a:srgbClr val="00B0F0"/>
                </a:solidFill>
                <a:latin typeface="Arial"/>
                <a:ea typeface="Arial"/>
                <a:cs typeface="Arial"/>
                <a:sym typeface="Arial"/>
              </a:rPr>
              <a:t>2016</a:t>
            </a:r>
            <a:endParaRPr/>
          </a:p>
        </p:txBody>
      </p:sp>
      <p:sp>
        <p:nvSpPr>
          <p:cNvPr id="1132" name="Google Shape;1132;p113"/>
          <p:cNvSpPr txBox="1"/>
          <p:nvPr/>
        </p:nvSpPr>
        <p:spPr>
          <a:xfrm>
            <a:off x="5604396" y="1403766"/>
            <a:ext cx="2586498" cy="693207"/>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B0F0"/>
              </a:buClr>
              <a:buSzPts val="3000"/>
              <a:buFont typeface="Arial"/>
              <a:buNone/>
            </a:pPr>
            <a:r>
              <a:rPr lang="de-DE" sz="3000">
                <a:solidFill>
                  <a:srgbClr val="00B0F0"/>
                </a:solidFill>
              </a:rPr>
              <a:t>Sunday</a:t>
            </a:r>
            <a:endParaRPr sz="3000">
              <a:solidFill>
                <a:srgbClr val="00B0F0"/>
              </a:solidFill>
              <a:latin typeface="Arial"/>
              <a:ea typeface="Arial"/>
              <a:cs typeface="Arial"/>
              <a:sym typeface="Arial"/>
            </a:endParaRPr>
          </a:p>
        </p:txBody>
      </p:sp>
      <p:pic>
        <p:nvPicPr>
          <p:cNvPr id="1133" name="Google Shape;1133;p113"/>
          <p:cNvPicPr preferRelativeResize="0"/>
          <p:nvPr/>
        </p:nvPicPr>
        <p:blipFill rotWithShape="1">
          <a:blip r:embed="rId4">
            <a:alphaModFix/>
          </a:blip>
          <a:srcRect b="0" l="0" r="0" t="0"/>
          <a:stretch/>
        </p:blipFill>
        <p:spPr>
          <a:xfrm flipH="1" rot="8407584">
            <a:off x="3540479" y="4246177"/>
            <a:ext cx="2611314" cy="2611314"/>
          </a:xfrm>
          <a:prstGeom prst="rect">
            <a:avLst/>
          </a:prstGeom>
          <a:noFill/>
          <a:ln>
            <a:noFill/>
          </a:ln>
        </p:spPr>
      </p:pic>
      <p:pic>
        <p:nvPicPr>
          <p:cNvPr id="1134" name="Google Shape;1134;p113"/>
          <p:cNvPicPr preferRelativeResize="0"/>
          <p:nvPr/>
        </p:nvPicPr>
        <p:blipFill rotWithShape="1">
          <a:blip r:embed="rId4">
            <a:alphaModFix/>
          </a:blip>
          <a:srcRect b="0" l="0" r="0" t="0"/>
          <a:stretch/>
        </p:blipFill>
        <p:spPr>
          <a:xfrm rot="2229872">
            <a:off x="3481965" y="446643"/>
            <a:ext cx="1995199" cy="1995199"/>
          </a:xfrm>
          <a:prstGeom prst="rect">
            <a:avLst/>
          </a:prstGeom>
          <a:noFill/>
          <a:ln>
            <a:noFill/>
          </a:ln>
        </p:spPr>
      </p:pic>
      <p:sp>
        <p:nvSpPr>
          <p:cNvPr id="1135" name="Google Shape;1135;p113"/>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t>It´s becoming the norm</a:t>
            </a:r>
            <a:endParaRPr/>
          </a:p>
        </p:txBody>
      </p:sp>
      <p:pic>
        <p:nvPicPr>
          <p:cNvPr id="1136" name="Google Shape;1136;p113"/>
          <p:cNvPicPr preferRelativeResize="0"/>
          <p:nvPr/>
        </p:nvPicPr>
        <p:blipFill rotWithShape="1">
          <a:blip r:embed="rId5">
            <a:alphaModFix/>
          </a:blip>
          <a:srcRect b="0" l="0" r="50855" t="0"/>
          <a:stretch/>
        </p:blipFill>
        <p:spPr>
          <a:xfrm>
            <a:off x="4572000" y="2191125"/>
            <a:ext cx="4493775" cy="2892850"/>
          </a:xfrm>
          <a:prstGeom prst="rect">
            <a:avLst/>
          </a:prstGeom>
          <a:noFill/>
          <a:ln>
            <a:noFill/>
          </a:ln>
        </p:spPr>
      </p:pic>
      <p:pic>
        <p:nvPicPr>
          <p:cNvPr id="1137" name="Google Shape;1137;p113"/>
          <p:cNvPicPr preferRelativeResize="0"/>
          <p:nvPr/>
        </p:nvPicPr>
        <p:blipFill>
          <a:blip r:embed="rId6">
            <a:alphaModFix/>
          </a:blip>
          <a:stretch>
            <a:fillRect/>
          </a:stretch>
        </p:blipFill>
        <p:spPr>
          <a:xfrm rot="-1720403">
            <a:off x="2934660" y="4790384"/>
            <a:ext cx="2842450" cy="2769168"/>
          </a:xfrm>
          <a:prstGeom prst="rect">
            <a:avLst/>
          </a:prstGeom>
          <a:noFill/>
          <a:ln>
            <a:noFill/>
          </a:ln>
        </p:spPr>
      </p:pic>
      <p:sp>
        <p:nvSpPr>
          <p:cNvPr id="1138" name="Google Shape;1138;p113"/>
          <p:cNvSpPr txBox="1"/>
          <p:nvPr/>
        </p:nvSpPr>
        <p:spPr>
          <a:xfrm>
            <a:off x="1890872" y="5923071"/>
            <a:ext cx="5572246" cy="693207"/>
          </a:xfrm>
          <a:prstGeom prst="rect">
            <a:avLst/>
          </a:prstGeom>
          <a:no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Clr>
                <a:srgbClr val="FF0066"/>
              </a:buClr>
              <a:buSzPts val="2550"/>
              <a:buFont typeface="Arial"/>
              <a:buNone/>
            </a:pPr>
            <a:r>
              <a:rPr b="1" lang="de-DE" sz="3000">
                <a:solidFill>
                  <a:srgbClr val="FFFFFF"/>
                </a:solidFill>
                <a:highlight>
                  <a:srgbClr val="FF0066"/>
                </a:highlight>
                <a:latin typeface="Oswald"/>
                <a:ea typeface="Oswald"/>
                <a:cs typeface="Oswald"/>
                <a:sym typeface="Oswald"/>
              </a:rPr>
              <a:t> 292,926</a:t>
            </a:r>
            <a:r>
              <a:rPr b="1" lang="de-DE" sz="3000">
                <a:solidFill>
                  <a:srgbClr val="FFFFFF"/>
                </a:solidFill>
                <a:highlight>
                  <a:srgbClr val="FF0066"/>
                </a:highlight>
                <a:latin typeface="Oswald"/>
                <a:ea typeface="Oswald"/>
                <a:cs typeface="Oswald"/>
                <a:sym typeface="Oswald"/>
              </a:rPr>
              <a:t> new registrations</a:t>
            </a:r>
            <a:endParaRPr b="1" sz="3000">
              <a:solidFill>
                <a:srgbClr val="FFFFFF"/>
              </a:solidFill>
              <a:highlight>
                <a:srgbClr val="FF0066"/>
              </a:highlight>
              <a:latin typeface="Oswald"/>
              <a:ea typeface="Oswald"/>
              <a:cs typeface="Oswald"/>
              <a:sym typeface="Oswa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2" name="Shape 1142"/>
        <p:cNvGrpSpPr/>
        <p:nvPr/>
      </p:nvGrpSpPr>
      <p:grpSpPr>
        <a:xfrm>
          <a:off x="0" y="0"/>
          <a:ext cx="0" cy="0"/>
          <a:chOff x="0" y="0"/>
          <a:chExt cx="0" cy="0"/>
        </a:xfrm>
      </p:grpSpPr>
      <p:sp>
        <p:nvSpPr>
          <p:cNvPr id="1143" name="Google Shape;1143;p81"/>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t>Changing Incentives</a:t>
            </a:r>
            <a:endParaRPr/>
          </a:p>
        </p:txBody>
      </p:sp>
      <p:pic>
        <p:nvPicPr>
          <p:cNvPr id="1144" name="Google Shape;1144;p81"/>
          <p:cNvPicPr preferRelativeResize="0"/>
          <p:nvPr/>
        </p:nvPicPr>
        <p:blipFill rotWithShape="1">
          <a:blip r:embed="rId3">
            <a:alphaModFix/>
          </a:blip>
          <a:srcRect b="0" l="0" r="26635" t="60923"/>
          <a:stretch/>
        </p:blipFill>
        <p:spPr>
          <a:xfrm>
            <a:off x="2014105" y="4086362"/>
            <a:ext cx="5786005" cy="2650031"/>
          </a:xfrm>
          <a:prstGeom prst="rect">
            <a:avLst/>
          </a:prstGeom>
          <a:noFill/>
          <a:ln>
            <a:noFill/>
          </a:ln>
        </p:spPr>
      </p:pic>
      <p:pic>
        <p:nvPicPr>
          <p:cNvPr id="1145" name="Google Shape;1145;p81"/>
          <p:cNvPicPr preferRelativeResize="0"/>
          <p:nvPr/>
        </p:nvPicPr>
        <p:blipFill rotWithShape="1">
          <a:blip r:embed="rId4">
            <a:alphaModFix/>
          </a:blip>
          <a:srcRect b="0" l="0" r="0" t="0"/>
          <a:stretch/>
        </p:blipFill>
        <p:spPr>
          <a:xfrm>
            <a:off x="-133833" y="1451502"/>
            <a:ext cx="9277833" cy="246784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0" name="Shape 1150"/>
        <p:cNvGrpSpPr/>
        <p:nvPr/>
      </p:nvGrpSpPr>
      <p:grpSpPr>
        <a:xfrm>
          <a:off x="0" y="0"/>
          <a:ext cx="0" cy="0"/>
          <a:chOff x="0" y="0"/>
          <a:chExt cx="0" cy="0"/>
        </a:xfrm>
      </p:grpSpPr>
      <p:sp>
        <p:nvSpPr>
          <p:cNvPr id="1151" name="Google Shape;1151;g604bd1c60f_0_810"/>
          <p:cNvSpPr txBox="1"/>
          <p:nvPr>
            <p:ph idx="1" type="body"/>
          </p:nvPr>
        </p:nvSpPr>
        <p:spPr>
          <a:xfrm>
            <a:off x="628650" y="1549401"/>
            <a:ext cx="7886700" cy="46275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sp>
        <p:nvSpPr>
          <p:cNvPr id="1152" name="Google Shape;1152;g604bd1c60f_0_810"/>
          <p:cNvSpPr txBox="1"/>
          <p:nvPr>
            <p:ph type="title"/>
          </p:nvPr>
        </p:nvSpPr>
        <p:spPr>
          <a:xfrm>
            <a:off x="628650" y="365126"/>
            <a:ext cx="7886700" cy="6933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de-DE"/>
              <a:t>2019 Researcher</a:t>
            </a:r>
            <a:endParaRPr/>
          </a:p>
        </p:txBody>
      </p:sp>
      <p:grpSp>
        <p:nvGrpSpPr>
          <p:cNvPr id="1153" name="Google Shape;1153;g604bd1c60f_0_810"/>
          <p:cNvGrpSpPr/>
          <p:nvPr/>
        </p:nvGrpSpPr>
        <p:grpSpPr>
          <a:xfrm>
            <a:off x="2961500" y="2557242"/>
            <a:ext cx="3221100" cy="3220500"/>
            <a:chOff x="2961500" y="961400"/>
            <a:chExt cx="3221100" cy="3220500"/>
          </a:xfrm>
        </p:grpSpPr>
        <p:sp>
          <p:nvSpPr>
            <p:cNvPr id="1154" name="Google Shape;1154;g604bd1c60f_0_810"/>
            <p:cNvSpPr/>
            <p:nvPr/>
          </p:nvSpPr>
          <p:spPr>
            <a:xfrm>
              <a:off x="2961500" y="961400"/>
              <a:ext cx="3221100" cy="3220500"/>
            </a:xfrm>
            <a:prstGeom prst="ellipse">
              <a:avLst/>
            </a:prstGeom>
            <a:solidFill>
              <a:srgbClr val="840D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g604bd1c60f_0_810"/>
            <p:cNvSpPr txBox="1"/>
            <p:nvPr/>
          </p:nvSpPr>
          <p:spPr>
            <a:xfrm>
              <a:off x="3782900" y="1200950"/>
              <a:ext cx="15780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2400">
                  <a:solidFill>
                    <a:srgbClr val="FFFFFF"/>
                  </a:solidFill>
                  <a:latin typeface="Roboto"/>
                  <a:ea typeface="Roboto"/>
                  <a:cs typeface="Roboto"/>
                  <a:sym typeface="Roboto"/>
                </a:rPr>
                <a:t>Reporting</a:t>
              </a:r>
              <a:endParaRPr sz="2400">
                <a:solidFill>
                  <a:srgbClr val="FFFFFF"/>
                </a:solidFill>
                <a:latin typeface="Roboto"/>
                <a:ea typeface="Roboto"/>
                <a:cs typeface="Roboto"/>
                <a:sym typeface="Roboto"/>
              </a:endParaRPr>
            </a:p>
          </p:txBody>
        </p:sp>
      </p:grpSp>
      <p:grpSp>
        <p:nvGrpSpPr>
          <p:cNvPr id="1156" name="Google Shape;1156;g604bd1c60f_0_810"/>
          <p:cNvGrpSpPr/>
          <p:nvPr/>
        </p:nvGrpSpPr>
        <p:grpSpPr>
          <a:xfrm>
            <a:off x="3401686" y="3437335"/>
            <a:ext cx="2340600" cy="2340600"/>
            <a:chOff x="3401686" y="1841492"/>
            <a:chExt cx="2340600" cy="2340600"/>
          </a:xfrm>
        </p:grpSpPr>
        <p:sp>
          <p:nvSpPr>
            <p:cNvPr id="1157" name="Google Shape;1157;g604bd1c60f_0_810"/>
            <p:cNvSpPr/>
            <p:nvPr/>
          </p:nvSpPr>
          <p:spPr>
            <a:xfrm>
              <a:off x="3401686" y="1841492"/>
              <a:ext cx="2340600" cy="2340600"/>
            </a:xfrm>
            <a:prstGeom prst="ellipse">
              <a:avLst/>
            </a:prstGeom>
            <a:solidFill>
              <a:srgbClr val="B612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g604bd1c60f_0_810"/>
            <p:cNvSpPr txBox="1"/>
            <p:nvPr/>
          </p:nvSpPr>
          <p:spPr>
            <a:xfrm>
              <a:off x="3833274" y="2126800"/>
              <a:ext cx="1477200" cy="53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2400">
                  <a:solidFill>
                    <a:srgbClr val="FFFFFF"/>
                  </a:solidFill>
                  <a:latin typeface="Roboto"/>
                  <a:ea typeface="Roboto"/>
                  <a:cs typeface="Roboto"/>
                  <a:sym typeface="Roboto"/>
                </a:rPr>
                <a:t>Doing</a:t>
              </a:r>
              <a:endParaRPr sz="2400">
                <a:solidFill>
                  <a:srgbClr val="FFFFFF"/>
                </a:solidFill>
                <a:latin typeface="Roboto"/>
                <a:ea typeface="Roboto"/>
                <a:cs typeface="Roboto"/>
                <a:sym typeface="Roboto"/>
              </a:endParaRPr>
            </a:p>
          </p:txBody>
        </p:sp>
      </p:grpSp>
      <p:grpSp>
        <p:nvGrpSpPr>
          <p:cNvPr id="1159" name="Google Shape;1159;g604bd1c60f_0_810"/>
          <p:cNvGrpSpPr/>
          <p:nvPr/>
        </p:nvGrpSpPr>
        <p:grpSpPr>
          <a:xfrm>
            <a:off x="3833620" y="4300758"/>
            <a:ext cx="1521930" cy="1477200"/>
            <a:chOff x="3833620" y="2704915"/>
            <a:chExt cx="1521930" cy="1477200"/>
          </a:xfrm>
        </p:grpSpPr>
        <p:sp>
          <p:nvSpPr>
            <p:cNvPr id="1160" name="Google Shape;1160;g604bd1c60f_0_810"/>
            <p:cNvSpPr/>
            <p:nvPr/>
          </p:nvSpPr>
          <p:spPr>
            <a:xfrm>
              <a:off x="3833620" y="2704915"/>
              <a:ext cx="1476900" cy="1477200"/>
            </a:xfrm>
            <a:prstGeom prst="ellipse">
              <a:avLst/>
            </a:prstGeom>
            <a:solidFill>
              <a:srgbClr val="E116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g604bd1c60f_0_810"/>
            <p:cNvSpPr txBox="1"/>
            <p:nvPr/>
          </p:nvSpPr>
          <p:spPr>
            <a:xfrm>
              <a:off x="3878650" y="3118907"/>
              <a:ext cx="1476900" cy="64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2400">
                  <a:solidFill>
                    <a:srgbClr val="FFFFFF"/>
                  </a:solidFill>
                  <a:latin typeface="Roboto"/>
                  <a:ea typeface="Roboto"/>
                  <a:cs typeface="Roboto"/>
                  <a:sym typeface="Roboto"/>
                </a:rPr>
                <a:t>Planning</a:t>
              </a:r>
              <a:endParaRPr sz="2400">
                <a:solidFill>
                  <a:srgbClr val="FFFFFF"/>
                </a:solidFill>
                <a:latin typeface="Roboto"/>
                <a:ea typeface="Roboto"/>
                <a:cs typeface="Roboto"/>
                <a:sym typeface="Roboto"/>
              </a:endParaRPr>
            </a:p>
          </p:txBody>
        </p:sp>
      </p:grpSp>
      <p:sp>
        <p:nvSpPr>
          <p:cNvPr id="1162" name="Google Shape;1162;g604bd1c60f_0_810"/>
          <p:cNvSpPr txBox="1"/>
          <p:nvPr/>
        </p:nvSpPr>
        <p:spPr>
          <a:xfrm>
            <a:off x="2417175" y="5958600"/>
            <a:ext cx="6475800" cy="7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3600">
                <a:latin typeface="Roboto Light"/>
                <a:ea typeface="Roboto Light"/>
                <a:cs typeface="Roboto Light"/>
                <a:sym typeface="Roboto Light"/>
              </a:rPr>
              <a:t>you need the power ….</a:t>
            </a:r>
            <a:endParaRPr sz="3600">
              <a:latin typeface="Roboto Light"/>
              <a:ea typeface="Roboto Light"/>
              <a:cs typeface="Roboto Light"/>
              <a:sym typeface="Roboto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7" name="Shape 1167"/>
        <p:cNvGrpSpPr/>
        <p:nvPr/>
      </p:nvGrpSpPr>
      <p:grpSpPr>
        <a:xfrm>
          <a:off x="0" y="0"/>
          <a:ext cx="0" cy="0"/>
          <a:chOff x="0" y="0"/>
          <a:chExt cx="0" cy="0"/>
        </a:xfrm>
      </p:grpSpPr>
      <p:sp>
        <p:nvSpPr>
          <p:cNvPr id="1168" name="Google Shape;1168;g604bd1c60f_0_1171"/>
          <p:cNvSpPr txBox="1"/>
          <p:nvPr>
            <p:ph idx="1" type="body"/>
          </p:nvPr>
        </p:nvSpPr>
        <p:spPr>
          <a:xfrm>
            <a:off x="623888" y="4589464"/>
            <a:ext cx="7886700" cy="15003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sp>
        <p:nvSpPr>
          <p:cNvPr id="1169" name="Google Shape;1169;g604bd1c60f_0_1171"/>
          <p:cNvSpPr txBox="1"/>
          <p:nvPr>
            <p:ph type="title"/>
          </p:nvPr>
        </p:nvSpPr>
        <p:spPr>
          <a:xfrm>
            <a:off x="623888" y="1709739"/>
            <a:ext cx="78867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de-DE"/>
              <a:t>Power in Observations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3" name="Shape 1173"/>
        <p:cNvGrpSpPr/>
        <p:nvPr/>
      </p:nvGrpSpPr>
      <p:grpSpPr>
        <a:xfrm>
          <a:off x="0" y="0"/>
          <a:ext cx="0" cy="0"/>
          <a:chOff x="0" y="0"/>
          <a:chExt cx="0" cy="0"/>
        </a:xfrm>
      </p:grpSpPr>
      <p:sp>
        <p:nvSpPr>
          <p:cNvPr id="1174" name="Google Shape;1174;p59"/>
          <p:cNvSpPr txBox="1"/>
          <p:nvPr>
            <p:ph idx="1" type="body"/>
          </p:nvPr>
        </p:nvSpPr>
        <p:spPr>
          <a:xfrm>
            <a:off x="628650" y="1549401"/>
            <a:ext cx="7886700" cy="46275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rgbClr val="3A3838"/>
              </a:buClr>
              <a:buSzPts val="2100"/>
              <a:buNone/>
            </a:pPr>
            <a:r>
              <a:t/>
            </a:r>
            <a:endParaRPr/>
          </a:p>
        </p:txBody>
      </p:sp>
      <p:sp>
        <p:nvSpPr>
          <p:cNvPr id="1175" name="Google Shape;1175;p59"/>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t/>
            </a:r>
            <a:endParaRPr/>
          </a:p>
        </p:txBody>
      </p:sp>
      <p:pic>
        <p:nvPicPr>
          <p:cNvPr descr="http://www.rd.com/wp-content/uploads/2011/01/3-Reasons-Its-Easier-for-Men-to-Lose-Weight-pa.jpg" id="1176" name="Google Shape;1176;p59"/>
          <p:cNvPicPr preferRelativeResize="0"/>
          <p:nvPr/>
        </p:nvPicPr>
        <p:blipFill rotWithShape="1">
          <a:blip r:embed="rId3">
            <a:alphaModFix/>
          </a:blip>
          <a:srcRect b="0" l="0" r="0" t="0"/>
          <a:stretch/>
        </p:blipFill>
        <p:spPr>
          <a:xfrm>
            <a:off x="0" y="1"/>
            <a:ext cx="9144000"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1" name="Shape 1181"/>
        <p:cNvGrpSpPr/>
        <p:nvPr/>
      </p:nvGrpSpPr>
      <p:grpSpPr>
        <a:xfrm>
          <a:off x="0" y="0"/>
          <a:ext cx="0" cy="0"/>
          <a:chOff x="0" y="0"/>
          <a:chExt cx="0" cy="0"/>
        </a:xfrm>
      </p:grpSpPr>
      <p:sp>
        <p:nvSpPr>
          <p:cNvPr id="1182" name="Google Shape;1182;p60"/>
          <p:cNvSpPr txBox="1"/>
          <p:nvPr>
            <p:ph idx="1" type="body"/>
          </p:nvPr>
        </p:nvSpPr>
        <p:spPr>
          <a:xfrm>
            <a:off x="628650" y="1549401"/>
            <a:ext cx="7886700" cy="46275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rgbClr val="3A3838"/>
              </a:buClr>
              <a:buSzPts val="2100"/>
              <a:buNone/>
            </a:pPr>
            <a:r>
              <a:t/>
            </a:r>
            <a:endParaRPr/>
          </a:p>
        </p:txBody>
      </p:sp>
      <p:sp>
        <p:nvSpPr>
          <p:cNvPr id="1183" name="Google Shape;1183;p60"/>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t/>
            </a:r>
            <a:endParaRPr/>
          </a:p>
        </p:txBody>
      </p:sp>
      <p:pic>
        <p:nvPicPr>
          <p:cNvPr descr="http://www.rd.com/wp-content/uploads/2011/01/3-Reasons-Its-Easier-for-Men-to-Lose-Weight-pa.jpg" id="1184" name="Google Shape;1184;p60"/>
          <p:cNvPicPr preferRelativeResize="0"/>
          <p:nvPr/>
        </p:nvPicPr>
        <p:blipFill rotWithShape="1">
          <a:blip r:embed="rId3">
            <a:alphaModFix/>
          </a:blip>
          <a:srcRect b="0" l="0" r="0" t="0"/>
          <a:stretch/>
        </p:blipFill>
        <p:spPr>
          <a:xfrm>
            <a:off x="0" y="1"/>
            <a:ext cx="9144000" cy="6858000"/>
          </a:xfrm>
          <a:prstGeom prst="rect">
            <a:avLst/>
          </a:prstGeom>
          <a:noFill/>
          <a:ln>
            <a:noFill/>
          </a:ln>
        </p:spPr>
      </p:pic>
      <p:sp>
        <p:nvSpPr>
          <p:cNvPr id="1185" name="Google Shape;1185;p60"/>
          <p:cNvSpPr/>
          <p:nvPr/>
        </p:nvSpPr>
        <p:spPr>
          <a:xfrm>
            <a:off x="0" y="2470484"/>
            <a:ext cx="9144000" cy="1427748"/>
          </a:xfrm>
          <a:prstGeom prst="rect">
            <a:avLst/>
          </a:prstGeom>
          <a:solidFill>
            <a:srgbClr val="FFFFFF">
              <a:alpha val="60784"/>
            </a:srgbClr>
          </a:solidFill>
          <a:ln>
            <a:noFill/>
          </a:ln>
        </p:spPr>
        <p:txBody>
          <a:bodyPr anchorCtr="0" anchor="ctr" bIns="45700" lIns="91425" spcFirstLastPara="1" rIns="91425" wrap="square" tIns="45700">
            <a:noAutofit/>
          </a:bodyPr>
          <a:lstStyle/>
          <a:p>
            <a:pPr indent="0" lvl="1" marL="342900" marR="0" rtl="0" algn="l">
              <a:spcBef>
                <a:spcPts val="0"/>
              </a:spcBef>
              <a:spcAft>
                <a:spcPts val="0"/>
              </a:spcAft>
              <a:buClr>
                <a:srgbClr val="3A3838"/>
              </a:buClr>
              <a:buSzPts val="2800"/>
              <a:buFont typeface="Arial"/>
              <a:buNone/>
            </a:pPr>
            <a:r>
              <a:rPr b="0" i="0" lang="de-DE" sz="2800" u="none" cap="none" strike="noStrike">
                <a:solidFill>
                  <a:srgbClr val="3A3838"/>
                </a:solidFill>
                <a:latin typeface="Arial"/>
                <a:ea typeface="Arial"/>
                <a:cs typeface="Arial"/>
                <a:sym typeface="Arial"/>
              </a:rPr>
              <a:t>Gender effect on weight (d = .59) </a:t>
            </a:r>
            <a:r>
              <a:rPr lang="de-DE" sz="2800">
                <a:solidFill>
                  <a:srgbClr val="3A3838"/>
                </a:solidFill>
              </a:rPr>
              <a:t>→ </a:t>
            </a:r>
            <a:r>
              <a:rPr b="0" i="0" lang="de-DE" sz="2800" u="none" cap="none" strike="noStrike">
                <a:solidFill>
                  <a:srgbClr val="3A3838"/>
                </a:solidFill>
                <a:latin typeface="Arial"/>
                <a:ea typeface="Arial"/>
                <a:cs typeface="Arial"/>
                <a:sym typeface="Arial"/>
              </a:rPr>
              <a:t>around 40 per cell</a:t>
            </a:r>
            <a:endParaRPr b="0" i="0" sz="2800" u="none" cap="none" strike="noStrike">
              <a:solidFill>
                <a:srgbClr val="3A3838"/>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0" name="Shape 1190"/>
        <p:cNvGrpSpPr/>
        <p:nvPr/>
      </p:nvGrpSpPr>
      <p:grpSpPr>
        <a:xfrm>
          <a:off x="0" y="0"/>
          <a:ext cx="0" cy="0"/>
          <a:chOff x="0" y="0"/>
          <a:chExt cx="0" cy="0"/>
        </a:xfrm>
      </p:grpSpPr>
      <p:sp>
        <p:nvSpPr>
          <p:cNvPr id="1191" name="Google Shape;1191;g604bd1c60f_0_96"/>
          <p:cNvSpPr txBox="1"/>
          <p:nvPr>
            <p:ph idx="1" type="body"/>
          </p:nvPr>
        </p:nvSpPr>
        <p:spPr>
          <a:xfrm>
            <a:off x="628650" y="1549401"/>
            <a:ext cx="7886700" cy="46275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sp>
        <p:nvSpPr>
          <p:cNvPr id="1192" name="Google Shape;1192;g604bd1c60f_0_96"/>
          <p:cNvSpPr txBox="1"/>
          <p:nvPr>
            <p:ph type="title"/>
          </p:nvPr>
        </p:nvSpPr>
        <p:spPr>
          <a:xfrm>
            <a:off x="628650" y="365126"/>
            <a:ext cx="7886700" cy="6933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de-DE"/>
              <a:t>Adequate power -- joint data collection</a:t>
            </a:r>
            <a:endParaRPr/>
          </a:p>
        </p:txBody>
      </p:sp>
      <p:pic>
        <p:nvPicPr>
          <p:cNvPr id="1193" name="Google Shape;1193;g604bd1c60f_0_96"/>
          <p:cNvPicPr preferRelativeResize="0"/>
          <p:nvPr/>
        </p:nvPicPr>
        <p:blipFill>
          <a:blip r:embed="rId3">
            <a:alphaModFix/>
          </a:blip>
          <a:stretch>
            <a:fillRect/>
          </a:stretch>
        </p:blipFill>
        <p:spPr>
          <a:xfrm>
            <a:off x="1990850" y="1368600"/>
            <a:ext cx="5162301" cy="516230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7" name="Shape 1197"/>
        <p:cNvGrpSpPr/>
        <p:nvPr/>
      </p:nvGrpSpPr>
      <p:grpSpPr>
        <a:xfrm>
          <a:off x="0" y="0"/>
          <a:ext cx="0" cy="0"/>
          <a:chOff x="0" y="0"/>
          <a:chExt cx="0" cy="0"/>
        </a:xfrm>
      </p:grpSpPr>
      <p:sp>
        <p:nvSpPr>
          <p:cNvPr id="1198" name="Google Shape;1198;p68"/>
          <p:cNvSpPr txBox="1"/>
          <p:nvPr>
            <p:ph idx="1" type="body"/>
          </p:nvPr>
        </p:nvSpPr>
        <p:spPr>
          <a:xfrm>
            <a:off x="628650" y="1549401"/>
            <a:ext cx="7886700" cy="46275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rgbClr val="3A3838"/>
              </a:buClr>
              <a:buSzPts val="2100"/>
              <a:buNone/>
            </a:pPr>
            <a:r>
              <a:t/>
            </a:r>
            <a:endParaRPr/>
          </a:p>
        </p:txBody>
      </p:sp>
      <p:sp>
        <p:nvSpPr>
          <p:cNvPr id="1199" name="Google Shape;1199;p68"/>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t>Many Babies Project</a:t>
            </a:r>
            <a:endParaRPr/>
          </a:p>
        </p:txBody>
      </p:sp>
      <p:pic>
        <p:nvPicPr>
          <p:cNvPr id="1200" name="Google Shape;1200;p68"/>
          <p:cNvPicPr preferRelativeResize="0"/>
          <p:nvPr/>
        </p:nvPicPr>
        <p:blipFill rotWithShape="1">
          <a:blip r:embed="rId3">
            <a:alphaModFix/>
          </a:blip>
          <a:srcRect b="0" l="0" r="0" t="0"/>
          <a:stretch/>
        </p:blipFill>
        <p:spPr>
          <a:xfrm>
            <a:off x="526238" y="1736335"/>
            <a:ext cx="8091524" cy="425369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4" name="Shape 1204"/>
        <p:cNvGrpSpPr/>
        <p:nvPr/>
      </p:nvGrpSpPr>
      <p:grpSpPr>
        <a:xfrm>
          <a:off x="0" y="0"/>
          <a:ext cx="0" cy="0"/>
          <a:chOff x="0" y="0"/>
          <a:chExt cx="0" cy="0"/>
        </a:xfrm>
      </p:grpSpPr>
      <p:sp>
        <p:nvSpPr>
          <p:cNvPr id="1205" name="Google Shape;1205;p67"/>
          <p:cNvSpPr txBox="1"/>
          <p:nvPr>
            <p:ph idx="1" type="body"/>
          </p:nvPr>
        </p:nvSpPr>
        <p:spPr>
          <a:xfrm>
            <a:off x="628650" y="1549401"/>
            <a:ext cx="7886700" cy="1070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A3838"/>
              </a:buClr>
              <a:buSzPts val="2100"/>
              <a:buNone/>
            </a:pPr>
            <a:r>
              <a:rPr lang="de-DE"/>
              <a:t>548 Labs in 72 countries</a:t>
            </a:r>
            <a:endParaRPr/>
          </a:p>
        </p:txBody>
      </p:sp>
      <p:sp>
        <p:nvSpPr>
          <p:cNvPr id="1206" name="Google Shape;1206;p67"/>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t>Psychological Science Accelerator</a:t>
            </a:r>
            <a:endParaRPr/>
          </a:p>
        </p:txBody>
      </p:sp>
      <p:pic>
        <p:nvPicPr>
          <p:cNvPr descr="Psychological Science Accelerator" id="1207" name="Google Shape;1207;p67"/>
          <p:cNvPicPr preferRelativeResize="0"/>
          <p:nvPr/>
        </p:nvPicPr>
        <p:blipFill rotWithShape="1">
          <a:blip r:embed="rId3">
            <a:alphaModFix/>
          </a:blip>
          <a:srcRect b="0" l="0" r="0" t="0"/>
          <a:stretch/>
        </p:blipFill>
        <p:spPr>
          <a:xfrm>
            <a:off x="6927367" y="0"/>
            <a:ext cx="2064175" cy="2064175"/>
          </a:xfrm>
          <a:prstGeom prst="rect">
            <a:avLst/>
          </a:prstGeom>
          <a:noFill/>
          <a:ln>
            <a:noFill/>
          </a:ln>
        </p:spPr>
      </p:pic>
      <p:pic>
        <p:nvPicPr>
          <p:cNvPr id="1208" name="Google Shape;1208;p67"/>
          <p:cNvPicPr preferRelativeResize="0"/>
          <p:nvPr/>
        </p:nvPicPr>
        <p:blipFill rotWithShape="1">
          <a:blip r:embed="rId4">
            <a:alphaModFix/>
          </a:blip>
          <a:srcRect b="8469" l="0" r="0" t="16047"/>
          <a:stretch/>
        </p:blipFill>
        <p:spPr>
          <a:xfrm>
            <a:off x="0" y="2773350"/>
            <a:ext cx="9144000" cy="408464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3" name="Shape 1213"/>
        <p:cNvGrpSpPr/>
        <p:nvPr/>
      </p:nvGrpSpPr>
      <p:grpSpPr>
        <a:xfrm>
          <a:off x="0" y="0"/>
          <a:ext cx="0" cy="0"/>
          <a:chOff x="0" y="0"/>
          <a:chExt cx="0" cy="0"/>
        </a:xfrm>
      </p:grpSpPr>
      <p:sp>
        <p:nvSpPr>
          <p:cNvPr id="1214" name="Google Shape;1214;g604bd1c60f_0_1177"/>
          <p:cNvSpPr txBox="1"/>
          <p:nvPr>
            <p:ph idx="1" type="body"/>
          </p:nvPr>
        </p:nvSpPr>
        <p:spPr>
          <a:xfrm>
            <a:off x="623888" y="4589464"/>
            <a:ext cx="7886700" cy="15003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sp>
        <p:nvSpPr>
          <p:cNvPr id="1215" name="Google Shape;1215;g604bd1c60f_0_1177"/>
          <p:cNvSpPr txBox="1"/>
          <p:nvPr>
            <p:ph type="title"/>
          </p:nvPr>
        </p:nvSpPr>
        <p:spPr>
          <a:xfrm>
            <a:off x="623888" y="1709739"/>
            <a:ext cx="78867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de-DE"/>
              <a:t>Power in Solving Problems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7"/>
          <p:cNvSpPr txBox="1"/>
          <p:nvPr>
            <p:ph type="title"/>
          </p:nvPr>
        </p:nvSpPr>
        <p:spPr>
          <a:xfrm>
            <a:off x="457200" y="274638"/>
            <a:ext cx="8229600" cy="108945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0066"/>
              </a:buClr>
              <a:buSzPts val="4800"/>
              <a:buFont typeface="Arial"/>
              <a:buNone/>
            </a:pPr>
            <a:r>
              <a:rPr lang="de-DE" sz="4800">
                <a:latin typeface="Arial"/>
                <a:ea typeface="Arial"/>
                <a:cs typeface="Arial"/>
                <a:sym typeface="Arial"/>
              </a:rPr>
              <a:t>Predictions of Replication. </a:t>
            </a:r>
            <a:endParaRPr/>
          </a:p>
        </p:txBody>
      </p:sp>
      <p:pic>
        <p:nvPicPr>
          <p:cNvPr descr="http://meterbuilder.com/mb1/mb1-images/meter-scales/meter-scale-no-units.jpg" id="113" name="Google Shape;113;p7"/>
          <p:cNvPicPr preferRelativeResize="0"/>
          <p:nvPr/>
        </p:nvPicPr>
        <p:blipFill rotWithShape="1">
          <a:blip r:embed="rId3">
            <a:alphaModFix/>
          </a:blip>
          <a:srcRect b="52119" l="14785" r="15834" t="23384"/>
          <a:stretch/>
        </p:blipFill>
        <p:spPr>
          <a:xfrm>
            <a:off x="179512" y="4680592"/>
            <a:ext cx="8784976" cy="1584176"/>
          </a:xfrm>
          <a:prstGeom prst="rect">
            <a:avLst/>
          </a:prstGeom>
          <a:noFill/>
          <a:ln>
            <a:noFill/>
          </a:ln>
        </p:spPr>
      </p:pic>
      <p:sp>
        <p:nvSpPr>
          <p:cNvPr id="114" name="Google Shape;114;p7"/>
          <p:cNvSpPr txBox="1"/>
          <p:nvPr/>
        </p:nvSpPr>
        <p:spPr>
          <a:xfrm>
            <a:off x="107504" y="5881553"/>
            <a:ext cx="79541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3600">
                <a:solidFill>
                  <a:schemeClr val="dk1"/>
                </a:solidFill>
                <a:latin typeface="Roboto Light"/>
                <a:ea typeface="Roboto Light"/>
                <a:cs typeface="Roboto Light"/>
                <a:sym typeface="Roboto Light"/>
              </a:rPr>
              <a:t>0%</a:t>
            </a:r>
            <a:endParaRPr/>
          </a:p>
        </p:txBody>
      </p:sp>
      <p:sp>
        <p:nvSpPr>
          <p:cNvPr id="115" name="Google Shape;115;p7"/>
          <p:cNvSpPr txBox="1"/>
          <p:nvPr/>
        </p:nvSpPr>
        <p:spPr>
          <a:xfrm>
            <a:off x="7886607" y="6016008"/>
            <a:ext cx="136447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3600">
                <a:solidFill>
                  <a:schemeClr val="dk1"/>
                </a:solidFill>
                <a:latin typeface="Roboto Light"/>
                <a:ea typeface="Roboto Light"/>
                <a:cs typeface="Roboto Light"/>
                <a:sym typeface="Roboto Light"/>
              </a:rPr>
              <a:t>100%</a:t>
            </a:r>
            <a:endParaRPr/>
          </a:p>
        </p:txBody>
      </p:sp>
      <p:sp>
        <p:nvSpPr>
          <p:cNvPr id="116" name="Google Shape;116;p7"/>
          <p:cNvSpPr txBox="1"/>
          <p:nvPr/>
        </p:nvSpPr>
        <p:spPr>
          <a:xfrm>
            <a:off x="-27603" y="3746810"/>
            <a:ext cx="1925527"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3600">
                <a:solidFill>
                  <a:srgbClr val="7F7F7F"/>
                </a:solidFill>
                <a:latin typeface="Roboto Light"/>
                <a:ea typeface="Roboto Light"/>
                <a:cs typeface="Roboto Light"/>
                <a:sym typeface="Roboto Light"/>
              </a:rPr>
              <a:t>5%</a:t>
            </a:r>
            <a:endParaRPr/>
          </a:p>
          <a:p>
            <a:pPr indent="0" lvl="0" marL="0" marR="0" rtl="0" algn="l">
              <a:spcBef>
                <a:spcPts val="0"/>
              </a:spcBef>
              <a:spcAft>
                <a:spcPts val="0"/>
              </a:spcAft>
              <a:buNone/>
            </a:pPr>
            <a:r>
              <a:rPr lang="de-DE" sz="1400">
                <a:solidFill>
                  <a:srgbClr val="7F7F7F"/>
                </a:solidFill>
                <a:latin typeface="Roboto Light"/>
                <a:ea typeface="Roboto Light"/>
                <a:cs typeface="Roboto Light"/>
                <a:sym typeface="Roboto Light"/>
              </a:rPr>
              <a:t>(all true effect sizes 0)</a:t>
            </a:r>
            <a:endParaRPr/>
          </a:p>
        </p:txBody>
      </p:sp>
      <p:cxnSp>
        <p:nvCxnSpPr>
          <p:cNvPr id="117" name="Google Shape;117;p7"/>
          <p:cNvCxnSpPr/>
          <p:nvPr/>
        </p:nvCxnSpPr>
        <p:spPr>
          <a:xfrm>
            <a:off x="714020" y="5305772"/>
            <a:ext cx="545612" cy="434951"/>
          </a:xfrm>
          <a:prstGeom prst="straightConnector1">
            <a:avLst/>
          </a:prstGeom>
          <a:noFill/>
          <a:ln cap="flat" cmpd="sng" w="28575">
            <a:solidFill>
              <a:srgbClr val="A5A5A5"/>
            </a:solidFill>
            <a:prstDash val="solid"/>
            <a:miter lim="800000"/>
            <a:headEnd len="sm" w="sm" type="none"/>
            <a:tailEnd len="sm" w="sm" type="none"/>
          </a:ln>
        </p:spPr>
      </p:cxnSp>
      <p:cxnSp>
        <p:nvCxnSpPr>
          <p:cNvPr id="118" name="Google Shape;118;p7"/>
          <p:cNvCxnSpPr/>
          <p:nvPr/>
        </p:nvCxnSpPr>
        <p:spPr>
          <a:xfrm rot="10800000">
            <a:off x="714019" y="4622428"/>
            <a:ext cx="10636" cy="703464"/>
          </a:xfrm>
          <a:prstGeom prst="straightConnector1">
            <a:avLst/>
          </a:prstGeom>
          <a:noFill/>
          <a:ln cap="flat" cmpd="sng" w="28575">
            <a:solidFill>
              <a:srgbClr val="A5A5A5"/>
            </a:solidFill>
            <a:prstDash val="solid"/>
            <a:miter lim="800000"/>
            <a:headEnd len="sm" w="sm" type="none"/>
            <a:tailEnd len="sm" w="sm" type="none"/>
          </a:ln>
        </p:spPr>
      </p:cxn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0" name="Shape 1220"/>
        <p:cNvGrpSpPr/>
        <p:nvPr/>
      </p:nvGrpSpPr>
      <p:grpSpPr>
        <a:xfrm>
          <a:off x="0" y="0"/>
          <a:ext cx="0" cy="0"/>
          <a:chOff x="0" y="0"/>
          <a:chExt cx="0" cy="0"/>
        </a:xfrm>
      </p:grpSpPr>
      <p:sp>
        <p:nvSpPr>
          <p:cNvPr id="1221" name="Google Shape;1221;g604bd1c60f_0_103"/>
          <p:cNvSpPr txBox="1"/>
          <p:nvPr>
            <p:ph idx="1" type="body"/>
          </p:nvPr>
        </p:nvSpPr>
        <p:spPr>
          <a:xfrm>
            <a:off x="673700" y="1189051"/>
            <a:ext cx="7886700" cy="46275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de-DE"/>
              <a:t>Testing the Standard Model</a:t>
            </a:r>
            <a:endParaRPr/>
          </a:p>
          <a:p>
            <a:pPr indent="0" lvl="0" marL="0" rtl="0" algn="l">
              <a:spcBef>
                <a:spcPts val="750"/>
              </a:spcBef>
              <a:spcAft>
                <a:spcPts val="0"/>
              </a:spcAft>
              <a:buNone/>
            </a:pPr>
            <a:r>
              <a:rPr lang="de-DE"/>
              <a:t>3000 authors from 183 institutions</a:t>
            </a:r>
            <a:endParaRPr/>
          </a:p>
        </p:txBody>
      </p:sp>
      <p:sp>
        <p:nvSpPr>
          <p:cNvPr id="1222" name="Google Shape;1222;g604bd1c60f_0_103"/>
          <p:cNvSpPr txBox="1"/>
          <p:nvPr>
            <p:ph type="title"/>
          </p:nvPr>
        </p:nvSpPr>
        <p:spPr>
          <a:xfrm>
            <a:off x="628650" y="365126"/>
            <a:ext cx="7886700" cy="6933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de-DE"/>
              <a:t>ATLAS collaboration</a:t>
            </a:r>
            <a:endParaRPr/>
          </a:p>
        </p:txBody>
      </p:sp>
      <p:pic>
        <p:nvPicPr>
          <p:cNvPr id="1223" name="Google Shape;1223;g604bd1c60f_0_103"/>
          <p:cNvPicPr preferRelativeResize="0"/>
          <p:nvPr/>
        </p:nvPicPr>
        <p:blipFill rotWithShape="1">
          <a:blip r:embed="rId3">
            <a:alphaModFix/>
          </a:blip>
          <a:srcRect b="0" l="0" r="0" t="7791"/>
          <a:stretch/>
        </p:blipFill>
        <p:spPr>
          <a:xfrm>
            <a:off x="0" y="2121826"/>
            <a:ext cx="9144000" cy="45803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8" name="Shape 1228"/>
        <p:cNvGrpSpPr/>
        <p:nvPr/>
      </p:nvGrpSpPr>
      <p:grpSpPr>
        <a:xfrm>
          <a:off x="0" y="0"/>
          <a:ext cx="0" cy="0"/>
          <a:chOff x="0" y="0"/>
          <a:chExt cx="0" cy="0"/>
        </a:xfrm>
      </p:grpSpPr>
      <p:sp>
        <p:nvSpPr>
          <p:cNvPr id="1229" name="Google Shape;1229;g604bd1c60f_0_1164"/>
          <p:cNvSpPr txBox="1"/>
          <p:nvPr>
            <p:ph idx="1" type="body"/>
          </p:nvPr>
        </p:nvSpPr>
        <p:spPr>
          <a:xfrm>
            <a:off x="628650" y="1549400"/>
            <a:ext cx="5161200" cy="46275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de-DE"/>
              <a:t>13-year joint effort to sequence the human genome</a:t>
            </a:r>
            <a:endParaRPr/>
          </a:p>
          <a:p>
            <a:pPr indent="0" lvl="0" marL="0" rtl="0" algn="l">
              <a:spcBef>
                <a:spcPts val="750"/>
              </a:spcBef>
              <a:spcAft>
                <a:spcPts val="0"/>
              </a:spcAft>
              <a:buNone/>
            </a:pPr>
            <a:r>
              <a:t/>
            </a:r>
            <a:endParaRPr/>
          </a:p>
          <a:p>
            <a:pPr indent="0" lvl="0" marL="0" rtl="0" algn="l">
              <a:spcBef>
                <a:spcPts val="750"/>
              </a:spcBef>
              <a:spcAft>
                <a:spcPts val="0"/>
              </a:spcAft>
              <a:buNone/>
            </a:pPr>
            <a:r>
              <a:rPr lang="de-DE"/>
              <a:t>data now publicly available</a:t>
            </a:r>
            <a:endParaRPr/>
          </a:p>
        </p:txBody>
      </p:sp>
      <p:sp>
        <p:nvSpPr>
          <p:cNvPr id="1230" name="Google Shape;1230;g604bd1c60f_0_1164"/>
          <p:cNvSpPr txBox="1"/>
          <p:nvPr>
            <p:ph type="title"/>
          </p:nvPr>
        </p:nvSpPr>
        <p:spPr>
          <a:xfrm>
            <a:off x="628650" y="365126"/>
            <a:ext cx="7886700" cy="6933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de-DE"/>
              <a:t>Human Genome Project</a:t>
            </a:r>
            <a:endParaRPr/>
          </a:p>
        </p:txBody>
      </p:sp>
      <p:pic>
        <p:nvPicPr>
          <p:cNvPr id="1231" name="Google Shape;1231;g604bd1c60f_0_1164"/>
          <p:cNvPicPr preferRelativeResize="0"/>
          <p:nvPr/>
        </p:nvPicPr>
        <p:blipFill>
          <a:blip r:embed="rId3">
            <a:alphaModFix/>
          </a:blip>
          <a:stretch>
            <a:fillRect/>
          </a:stretch>
        </p:blipFill>
        <p:spPr>
          <a:xfrm>
            <a:off x="5892225" y="1281675"/>
            <a:ext cx="2727250" cy="53599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5" name="Shape 1235"/>
        <p:cNvGrpSpPr/>
        <p:nvPr/>
      </p:nvGrpSpPr>
      <p:grpSpPr>
        <a:xfrm>
          <a:off x="0" y="0"/>
          <a:ext cx="0" cy="0"/>
          <a:chOff x="0" y="0"/>
          <a:chExt cx="0" cy="0"/>
        </a:xfrm>
      </p:grpSpPr>
      <p:sp>
        <p:nvSpPr>
          <p:cNvPr id="1236" name="Google Shape;1236;g604bd1c60f_0_840"/>
          <p:cNvSpPr txBox="1"/>
          <p:nvPr>
            <p:ph idx="1" type="body"/>
          </p:nvPr>
        </p:nvSpPr>
        <p:spPr>
          <a:xfrm>
            <a:off x="628650" y="1549401"/>
            <a:ext cx="7886700" cy="4627500"/>
          </a:xfrm>
          <a:prstGeom prst="rect">
            <a:avLst/>
          </a:prstGeom>
          <a:noFill/>
          <a:ln>
            <a:noFill/>
          </a:ln>
        </p:spPr>
        <p:txBody>
          <a:bodyPr anchorCtr="0" anchor="t" bIns="45700" lIns="91425" spcFirstLastPara="1" rIns="91425" wrap="square" tIns="45700">
            <a:noAutofit/>
          </a:bodyPr>
          <a:lstStyle/>
          <a:p>
            <a:pPr indent="-38100" lvl="0" marL="171450" rtl="0" algn="l">
              <a:lnSpc>
                <a:spcPct val="90000"/>
              </a:lnSpc>
              <a:spcBef>
                <a:spcPts val="0"/>
              </a:spcBef>
              <a:spcAft>
                <a:spcPts val="0"/>
              </a:spcAft>
              <a:buClr>
                <a:srgbClr val="3A3838"/>
              </a:buClr>
              <a:buSzPts val="2100"/>
              <a:buNone/>
            </a:pPr>
            <a:r>
              <a:t/>
            </a:r>
            <a:endParaRPr/>
          </a:p>
        </p:txBody>
      </p:sp>
      <p:sp>
        <p:nvSpPr>
          <p:cNvPr id="1237" name="Google Shape;1237;g604bd1c60f_0_840"/>
          <p:cNvSpPr txBox="1"/>
          <p:nvPr>
            <p:ph type="title"/>
          </p:nvPr>
        </p:nvSpPr>
        <p:spPr>
          <a:xfrm>
            <a:off x="628650" y="365126"/>
            <a:ext cx="7886700" cy="693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0066"/>
              </a:buClr>
              <a:buSzPts val="3200"/>
              <a:buFont typeface="Arial"/>
              <a:buNone/>
            </a:pPr>
            <a:r>
              <a:rPr lang="de-DE"/>
              <a:t>Open Hardware</a:t>
            </a:r>
            <a:endParaRPr/>
          </a:p>
        </p:txBody>
      </p:sp>
      <p:pic>
        <p:nvPicPr>
          <p:cNvPr id="1238" name="Google Shape;1238;g604bd1c60f_0_840"/>
          <p:cNvPicPr preferRelativeResize="0"/>
          <p:nvPr/>
        </p:nvPicPr>
        <p:blipFill>
          <a:blip r:embed="rId3">
            <a:alphaModFix/>
          </a:blip>
          <a:stretch>
            <a:fillRect/>
          </a:stretch>
        </p:blipFill>
        <p:spPr>
          <a:xfrm>
            <a:off x="0" y="998138"/>
            <a:ext cx="9143999" cy="486172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2" name="Shape 1242"/>
        <p:cNvGrpSpPr/>
        <p:nvPr/>
      </p:nvGrpSpPr>
      <p:grpSpPr>
        <a:xfrm>
          <a:off x="0" y="0"/>
          <a:ext cx="0" cy="0"/>
          <a:chOff x="0" y="0"/>
          <a:chExt cx="0" cy="0"/>
        </a:xfrm>
      </p:grpSpPr>
      <p:pic>
        <p:nvPicPr>
          <p:cNvPr id="1243" name="Google Shape;1243;g604bd1c60f_0_847"/>
          <p:cNvPicPr preferRelativeResize="0"/>
          <p:nvPr/>
        </p:nvPicPr>
        <p:blipFill>
          <a:blip r:embed="rId3">
            <a:alphaModFix/>
          </a:blip>
          <a:stretch>
            <a:fillRect/>
          </a:stretch>
        </p:blipFill>
        <p:spPr>
          <a:xfrm>
            <a:off x="1227022" y="5056947"/>
            <a:ext cx="1830500" cy="1587450"/>
          </a:xfrm>
          <a:prstGeom prst="rect">
            <a:avLst/>
          </a:prstGeom>
          <a:noFill/>
          <a:ln>
            <a:noFill/>
          </a:ln>
        </p:spPr>
      </p:pic>
      <p:sp>
        <p:nvSpPr>
          <p:cNvPr id="1244" name="Google Shape;1244;g604bd1c60f_0_847"/>
          <p:cNvSpPr txBox="1"/>
          <p:nvPr>
            <p:ph type="title"/>
          </p:nvPr>
        </p:nvSpPr>
        <p:spPr>
          <a:xfrm>
            <a:off x="628650" y="365126"/>
            <a:ext cx="7886700" cy="693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0066"/>
              </a:buClr>
              <a:buSzPts val="3200"/>
              <a:buFont typeface="Arial"/>
              <a:buNone/>
            </a:pPr>
            <a:r>
              <a:rPr lang="de-DE"/>
              <a:t>Open Software</a:t>
            </a:r>
            <a:endParaRPr/>
          </a:p>
        </p:txBody>
      </p:sp>
      <p:pic>
        <p:nvPicPr>
          <p:cNvPr id="1245" name="Google Shape;1245;g604bd1c60f_0_847"/>
          <p:cNvPicPr preferRelativeResize="0"/>
          <p:nvPr/>
        </p:nvPicPr>
        <p:blipFill>
          <a:blip r:embed="rId4">
            <a:alphaModFix/>
          </a:blip>
          <a:stretch>
            <a:fillRect/>
          </a:stretch>
        </p:blipFill>
        <p:spPr>
          <a:xfrm>
            <a:off x="4144700" y="86175"/>
            <a:ext cx="4849500" cy="6858001"/>
          </a:xfrm>
          <a:prstGeom prst="rect">
            <a:avLst/>
          </a:prstGeom>
          <a:noFill/>
          <a:ln>
            <a:noFill/>
          </a:ln>
        </p:spPr>
      </p:pic>
      <p:pic>
        <p:nvPicPr>
          <p:cNvPr id="1246" name="Google Shape;1246;g604bd1c60f_0_847"/>
          <p:cNvPicPr preferRelativeResize="0"/>
          <p:nvPr/>
        </p:nvPicPr>
        <p:blipFill>
          <a:blip r:embed="rId5">
            <a:alphaModFix/>
          </a:blip>
          <a:stretch>
            <a:fillRect/>
          </a:stretch>
        </p:blipFill>
        <p:spPr>
          <a:xfrm>
            <a:off x="1013080" y="1431925"/>
            <a:ext cx="2044443" cy="1587450"/>
          </a:xfrm>
          <a:prstGeom prst="rect">
            <a:avLst/>
          </a:prstGeom>
          <a:noFill/>
          <a:ln>
            <a:noFill/>
          </a:ln>
        </p:spPr>
      </p:pic>
      <p:pic>
        <p:nvPicPr>
          <p:cNvPr id="1247" name="Google Shape;1247;g604bd1c60f_0_847"/>
          <p:cNvPicPr preferRelativeResize="0"/>
          <p:nvPr/>
        </p:nvPicPr>
        <p:blipFill>
          <a:blip r:embed="rId6">
            <a:alphaModFix/>
          </a:blip>
          <a:stretch>
            <a:fillRect/>
          </a:stretch>
        </p:blipFill>
        <p:spPr>
          <a:xfrm>
            <a:off x="1097547" y="3244222"/>
            <a:ext cx="1691275" cy="16912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2" name="Shape 1252"/>
        <p:cNvGrpSpPr/>
        <p:nvPr/>
      </p:nvGrpSpPr>
      <p:grpSpPr>
        <a:xfrm>
          <a:off x="0" y="0"/>
          <a:ext cx="0" cy="0"/>
          <a:chOff x="0" y="0"/>
          <a:chExt cx="0" cy="0"/>
        </a:xfrm>
      </p:grpSpPr>
      <p:sp>
        <p:nvSpPr>
          <p:cNvPr id="1253" name="Google Shape;1253;p86"/>
          <p:cNvSpPr txBox="1"/>
          <p:nvPr>
            <p:ph type="title"/>
          </p:nvPr>
        </p:nvSpPr>
        <p:spPr>
          <a:xfrm>
            <a:off x="628650" y="365126"/>
            <a:ext cx="7886700" cy="98954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000"/>
              <a:buFont typeface="Arial"/>
              <a:buNone/>
            </a:pPr>
            <a:r>
              <a:rPr lang="de-DE"/>
              <a:t>Open Software</a:t>
            </a:r>
            <a:endParaRPr/>
          </a:p>
        </p:txBody>
      </p:sp>
      <p:pic>
        <p:nvPicPr>
          <p:cNvPr id="1254" name="Google Shape;1254;p86">
            <a:hlinkClick r:id="rId3"/>
          </p:cNvPr>
          <p:cNvPicPr preferRelativeResize="0"/>
          <p:nvPr/>
        </p:nvPicPr>
        <p:blipFill rotWithShape="1">
          <a:blip r:embed="rId4">
            <a:alphaModFix/>
          </a:blip>
          <a:srcRect b="0" l="0" r="0" t="0"/>
          <a:stretch/>
        </p:blipFill>
        <p:spPr>
          <a:xfrm>
            <a:off x="866947" y="4182098"/>
            <a:ext cx="6096851" cy="2057687"/>
          </a:xfrm>
          <a:prstGeom prst="rect">
            <a:avLst/>
          </a:prstGeom>
          <a:noFill/>
          <a:ln>
            <a:noFill/>
          </a:ln>
        </p:spPr>
      </p:pic>
      <p:pic>
        <p:nvPicPr>
          <p:cNvPr id="1255" name="Google Shape;1255;p86">
            <a:hlinkClick r:id="rId5"/>
          </p:cNvPr>
          <p:cNvPicPr preferRelativeResize="0"/>
          <p:nvPr/>
        </p:nvPicPr>
        <p:blipFill rotWithShape="1">
          <a:blip r:embed="rId6">
            <a:alphaModFix/>
          </a:blip>
          <a:srcRect b="0" l="0" r="0" t="0"/>
          <a:stretch/>
        </p:blipFill>
        <p:spPr>
          <a:xfrm>
            <a:off x="272468" y="1442909"/>
            <a:ext cx="6049220" cy="227679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0" name="Shape 1260"/>
        <p:cNvGrpSpPr/>
        <p:nvPr/>
      </p:nvGrpSpPr>
      <p:grpSpPr>
        <a:xfrm>
          <a:off x="0" y="0"/>
          <a:ext cx="0" cy="0"/>
          <a:chOff x="0" y="0"/>
          <a:chExt cx="0" cy="0"/>
        </a:xfrm>
      </p:grpSpPr>
      <p:sp>
        <p:nvSpPr>
          <p:cNvPr id="1261" name="Google Shape;1261;g604bd1c60f_0_860"/>
          <p:cNvSpPr txBox="1"/>
          <p:nvPr>
            <p:ph idx="1" type="body"/>
          </p:nvPr>
        </p:nvSpPr>
        <p:spPr>
          <a:xfrm>
            <a:off x="628650" y="1549401"/>
            <a:ext cx="7886700" cy="46275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sp>
        <p:nvSpPr>
          <p:cNvPr id="1262" name="Google Shape;1262;g604bd1c60f_0_860"/>
          <p:cNvSpPr txBox="1"/>
          <p:nvPr>
            <p:ph type="title"/>
          </p:nvPr>
        </p:nvSpPr>
        <p:spPr>
          <a:xfrm>
            <a:off x="628650" y="365126"/>
            <a:ext cx="7886700" cy="6933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de-DE"/>
              <a:t>2019 Researcher</a:t>
            </a:r>
            <a:endParaRPr/>
          </a:p>
        </p:txBody>
      </p:sp>
      <p:grpSp>
        <p:nvGrpSpPr>
          <p:cNvPr id="1263" name="Google Shape;1263;g604bd1c60f_0_860"/>
          <p:cNvGrpSpPr/>
          <p:nvPr/>
        </p:nvGrpSpPr>
        <p:grpSpPr>
          <a:xfrm>
            <a:off x="2961500" y="2557242"/>
            <a:ext cx="3221100" cy="3220500"/>
            <a:chOff x="2961500" y="961400"/>
            <a:chExt cx="3221100" cy="3220500"/>
          </a:xfrm>
        </p:grpSpPr>
        <p:sp>
          <p:nvSpPr>
            <p:cNvPr id="1264" name="Google Shape;1264;g604bd1c60f_0_860"/>
            <p:cNvSpPr/>
            <p:nvPr/>
          </p:nvSpPr>
          <p:spPr>
            <a:xfrm>
              <a:off x="2961500" y="961400"/>
              <a:ext cx="3221100" cy="3220500"/>
            </a:xfrm>
            <a:prstGeom prst="ellipse">
              <a:avLst/>
            </a:prstGeom>
            <a:solidFill>
              <a:srgbClr val="840D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g604bd1c60f_0_860"/>
            <p:cNvSpPr txBox="1"/>
            <p:nvPr/>
          </p:nvSpPr>
          <p:spPr>
            <a:xfrm>
              <a:off x="3782900" y="1200950"/>
              <a:ext cx="15780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2400">
                  <a:solidFill>
                    <a:srgbClr val="FFFFFF"/>
                  </a:solidFill>
                  <a:latin typeface="Roboto"/>
                  <a:ea typeface="Roboto"/>
                  <a:cs typeface="Roboto"/>
                  <a:sym typeface="Roboto"/>
                </a:rPr>
                <a:t>Reporting</a:t>
              </a:r>
              <a:endParaRPr sz="2400">
                <a:solidFill>
                  <a:srgbClr val="FFFFFF"/>
                </a:solidFill>
                <a:latin typeface="Roboto"/>
                <a:ea typeface="Roboto"/>
                <a:cs typeface="Roboto"/>
                <a:sym typeface="Roboto"/>
              </a:endParaRPr>
            </a:p>
          </p:txBody>
        </p:sp>
      </p:grpSp>
      <p:grpSp>
        <p:nvGrpSpPr>
          <p:cNvPr id="1266" name="Google Shape;1266;g604bd1c60f_0_860"/>
          <p:cNvGrpSpPr/>
          <p:nvPr/>
        </p:nvGrpSpPr>
        <p:grpSpPr>
          <a:xfrm>
            <a:off x="3401686" y="3437335"/>
            <a:ext cx="2340600" cy="2340600"/>
            <a:chOff x="3401686" y="1841492"/>
            <a:chExt cx="2340600" cy="2340600"/>
          </a:xfrm>
        </p:grpSpPr>
        <p:sp>
          <p:nvSpPr>
            <p:cNvPr id="1267" name="Google Shape;1267;g604bd1c60f_0_860"/>
            <p:cNvSpPr/>
            <p:nvPr/>
          </p:nvSpPr>
          <p:spPr>
            <a:xfrm>
              <a:off x="3401686" y="1841492"/>
              <a:ext cx="2340600" cy="2340600"/>
            </a:xfrm>
            <a:prstGeom prst="ellipse">
              <a:avLst/>
            </a:prstGeom>
            <a:solidFill>
              <a:srgbClr val="B612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g604bd1c60f_0_860"/>
            <p:cNvSpPr txBox="1"/>
            <p:nvPr/>
          </p:nvSpPr>
          <p:spPr>
            <a:xfrm>
              <a:off x="3833274" y="2126800"/>
              <a:ext cx="1477200" cy="53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2400">
                  <a:solidFill>
                    <a:srgbClr val="FFFFFF"/>
                  </a:solidFill>
                  <a:latin typeface="Roboto"/>
                  <a:ea typeface="Roboto"/>
                  <a:cs typeface="Roboto"/>
                  <a:sym typeface="Roboto"/>
                </a:rPr>
                <a:t>Doing</a:t>
              </a:r>
              <a:endParaRPr sz="2400">
                <a:solidFill>
                  <a:srgbClr val="FFFFFF"/>
                </a:solidFill>
                <a:latin typeface="Roboto"/>
                <a:ea typeface="Roboto"/>
                <a:cs typeface="Roboto"/>
                <a:sym typeface="Roboto"/>
              </a:endParaRPr>
            </a:p>
          </p:txBody>
        </p:sp>
      </p:grpSp>
      <p:grpSp>
        <p:nvGrpSpPr>
          <p:cNvPr id="1269" name="Google Shape;1269;g604bd1c60f_0_860"/>
          <p:cNvGrpSpPr/>
          <p:nvPr/>
        </p:nvGrpSpPr>
        <p:grpSpPr>
          <a:xfrm>
            <a:off x="3833620" y="4300758"/>
            <a:ext cx="1521930" cy="1477200"/>
            <a:chOff x="3833620" y="2704915"/>
            <a:chExt cx="1521930" cy="1477200"/>
          </a:xfrm>
        </p:grpSpPr>
        <p:sp>
          <p:nvSpPr>
            <p:cNvPr id="1270" name="Google Shape;1270;g604bd1c60f_0_860"/>
            <p:cNvSpPr/>
            <p:nvPr/>
          </p:nvSpPr>
          <p:spPr>
            <a:xfrm>
              <a:off x="3833620" y="2704915"/>
              <a:ext cx="1476900" cy="1477200"/>
            </a:xfrm>
            <a:prstGeom prst="ellipse">
              <a:avLst/>
            </a:prstGeom>
            <a:solidFill>
              <a:srgbClr val="E116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g604bd1c60f_0_860"/>
            <p:cNvSpPr txBox="1"/>
            <p:nvPr/>
          </p:nvSpPr>
          <p:spPr>
            <a:xfrm>
              <a:off x="3878650" y="3118907"/>
              <a:ext cx="1476900" cy="64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2400">
                  <a:solidFill>
                    <a:srgbClr val="FFFFFF"/>
                  </a:solidFill>
                  <a:latin typeface="Roboto"/>
                  <a:ea typeface="Roboto"/>
                  <a:cs typeface="Roboto"/>
                  <a:sym typeface="Roboto"/>
                </a:rPr>
                <a:t>Planning</a:t>
              </a:r>
              <a:endParaRPr sz="2400">
                <a:solidFill>
                  <a:srgbClr val="FFFFFF"/>
                </a:solidFill>
                <a:latin typeface="Roboto"/>
                <a:ea typeface="Roboto"/>
                <a:cs typeface="Roboto"/>
                <a:sym typeface="Roboto"/>
              </a:endParaRPr>
            </a:p>
          </p:txBody>
        </p:sp>
      </p:grpSp>
      <p:sp>
        <p:nvSpPr>
          <p:cNvPr id="1272" name="Google Shape;1272;g604bd1c60f_0_860"/>
          <p:cNvSpPr txBox="1"/>
          <p:nvPr/>
        </p:nvSpPr>
        <p:spPr>
          <a:xfrm>
            <a:off x="2417175" y="5958600"/>
            <a:ext cx="6475800" cy="7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3600">
                <a:latin typeface="Roboto Light"/>
                <a:ea typeface="Roboto Light"/>
                <a:cs typeface="Roboto Light"/>
                <a:sym typeface="Roboto Light"/>
              </a:rPr>
              <a:t>get it out there ...</a:t>
            </a:r>
            <a:endParaRPr sz="3600">
              <a:latin typeface="Roboto Light"/>
              <a:ea typeface="Roboto Light"/>
              <a:cs typeface="Roboto Light"/>
              <a:sym typeface="Roboto Light"/>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7" name="Shape 1277"/>
        <p:cNvGrpSpPr/>
        <p:nvPr/>
      </p:nvGrpSpPr>
      <p:grpSpPr>
        <a:xfrm>
          <a:off x="0" y="0"/>
          <a:ext cx="0" cy="0"/>
          <a:chOff x="0" y="0"/>
          <a:chExt cx="0" cy="0"/>
        </a:xfrm>
      </p:grpSpPr>
      <p:pic>
        <p:nvPicPr>
          <p:cNvPr descr="http://lessonpix.com/images/iceCreamKids2.jpg" id="1278" name="Google Shape;1278;p92"/>
          <p:cNvPicPr preferRelativeResize="0"/>
          <p:nvPr/>
        </p:nvPicPr>
        <p:blipFill rotWithShape="1">
          <a:blip r:embed="rId3">
            <a:alphaModFix/>
          </a:blip>
          <a:srcRect b="0" l="0" r="0" t="0"/>
          <a:stretch/>
        </p:blipFill>
        <p:spPr>
          <a:xfrm>
            <a:off x="2967789" y="2815363"/>
            <a:ext cx="6176211" cy="3754770"/>
          </a:xfrm>
          <a:prstGeom prst="rect">
            <a:avLst/>
          </a:prstGeom>
          <a:noFill/>
          <a:ln>
            <a:noFill/>
          </a:ln>
        </p:spPr>
      </p:pic>
      <p:sp>
        <p:nvSpPr>
          <p:cNvPr id="1279" name="Google Shape;1279;p92"/>
          <p:cNvSpPr txBox="1"/>
          <p:nvPr>
            <p:ph idx="1" type="body"/>
          </p:nvPr>
        </p:nvSpPr>
        <p:spPr>
          <a:xfrm>
            <a:off x="628650" y="1549401"/>
            <a:ext cx="7886700" cy="502073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A3838"/>
              </a:buClr>
              <a:buSzPts val="2400"/>
              <a:buNone/>
            </a:pPr>
            <a:r>
              <a:rPr lang="de-DE" sz="2400"/>
              <a:t>Share your Materials, Data &amp; Code</a:t>
            </a:r>
            <a:endParaRPr/>
          </a:p>
          <a:p>
            <a:pPr indent="-171450" lvl="0" marL="171450" rtl="0" algn="l">
              <a:lnSpc>
                <a:spcPct val="90000"/>
              </a:lnSpc>
              <a:spcBef>
                <a:spcPts val="750"/>
              </a:spcBef>
              <a:spcAft>
                <a:spcPts val="0"/>
              </a:spcAft>
              <a:buClr>
                <a:srgbClr val="FF0066"/>
              </a:buClr>
              <a:buSzPts val="2400"/>
              <a:buChar char="•"/>
            </a:pPr>
            <a:r>
              <a:rPr lang="de-DE" sz="2400">
                <a:solidFill>
                  <a:srgbClr val="FF0066"/>
                </a:solidFill>
              </a:rPr>
              <a:t>release your work under a license and indicate explicitly in the paper or in the metadata how you want others to give you credit</a:t>
            </a:r>
            <a:endParaRPr sz="2400">
              <a:solidFill>
                <a:srgbClr val="FF0066"/>
              </a:solidFill>
            </a:endParaRPr>
          </a:p>
          <a:p>
            <a:pPr indent="0" lvl="0" marL="0" rtl="0" algn="l">
              <a:lnSpc>
                <a:spcPct val="90000"/>
              </a:lnSpc>
              <a:spcBef>
                <a:spcPts val="750"/>
              </a:spcBef>
              <a:spcAft>
                <a:spcPts val="0"/>
              </a:spcAft>
              <a:buClr>
                <a:srgbClr val="3A3838"/>
              </a:buClr>
              <a:buSzPts val="2400"/>
              <a:buNone/>
            </a:pPr>
            <a:r>
              <a:t/>
            </a:r>
            <a:endParaRPr sz="2400"/>
          </a:p>
          <a:p>
            <a:pPr indent="0" lvl="1" marL="342900" rtl="0" algn="l">
              <a:lnSpc>
                <a:spcPct val="90000"/>
              </a:lnSpc>
              <a:spcBef>
                <a:spcPts val="375"/>
              </a:spcBef>
              <a:spcAft>
                <a:spcPts val="0"/>
              </a:spcAft>
              <a:buClr>
                <a:srgbClr val="FF6600"/>
              </a:buClr>
              <a:buSzPts val="1800"/>
              <a:buNone/>
            </a:pPr>
            <a:r>
              <a:t/>
            </a:r>
            <a:endParaRPr/>
          </a:p>
          <a:p>
            <a:pPr indent="0" lvl="1" marL="342900" rtl="0" algn="l">
              <a:lnSpc>
                <a:spcPct val="90000"/>
              </a:lnSpc>
              <a:spcBef>
                <a:spcPts val="375"/>
              </a:spcBef>
              <a:spcAft>
                <a:spcPts val="0"/>
              </a:spcAft>
              <a:buClr>
                <a:srgbClr val="FF6600"/>
              </a:buClr>
              <a:buSzPts val="1800"/>
              <a:buNone/>
            </a:pPr>
            <a:r>
              <a:t/>
            </a:r>
            <a:endParaRPr/>
          </a:p>
        </p:txBody>
      </p:sp>
      <p:sp>
        <p:nvSpPr>
          <p:cNvPr id="1280" name="Google Shape;1280;p92"/>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t>Share your work!</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5" name="Shape 1285"/>
        <p:cNvGrpSpPr/>
        <p:nvPr/>
      </p:nvGrpSpPr>
      <p:grpSpPr>
        <a:xfrm>
          <a:off x="0" y="0"/>
          <a:ext cx="0" cy="0"/>
          <a:chOff x="0" y="0"/>
          <a:chExt cx="0" cy="0"/>
        </a:xfrm>
      </p:grpSpPr>
      <p:sp>
        <p:nvSpPr>
          <p:cNvPr id="1286" name="Google Shape;1286;g604bd1c60f_0_833"/>
          <p:cNvSpPr txBox="1"/>
          <p:nvPr>
            <p:ph idx="1" type="body"/>
          </p:nvPr>
        </p:nvSpPr>
        <p:spPr>
          <a:xfrm>
            <a:off x="628650" y="1549401"/>
            <a:ext cx="7886700" cy="46275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sp>
        <p:nvSpPr>
          <p:cNvPr id="1287" name="Google Shape;1287;g604bd1c60f_0_833"/>
          <p:cNvSpPr txBox="1"/>
          <p:nvPr>
            <p:ph type="title"/>
          </p:nvPr>
        </p:nvSpPr>
        <p:spPr>
          <a:xfrm>
            <a:off x="628650" y="365126"/>
            <a:ext cx="7886700" cy="6933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de-DE"/>
              <a:t>Document &amp; Share your Procedure</a:t>
            </a:r>
            <a:endParaRPr/>
          </a:p>
        </p:txBody>
      </p:sp>
      <p:pic>
        <p:nvPicPr>
          <p:cNvPr id="1288" name="Google Shape;1288;g604bd1c60f_0_833"/>
          <p:cNvPicPr preferRelativeResize="0"/>
          <p:nvPr/>
        </p:nvPicPr>
        <p:blipFill>
          <a:blip r:embed="rId3">
            <a:alphaModFix/>
          </a:blip>
          <a:stretch>
            <a:fillRect/>
          </a:stretch>
        </p:blipFill>
        <p:spPr>
          <a:xfrm>
            <a:off x="0" y="1343353"/>
            <a:ext cx="9144001" cy="551464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2" name="Shape 1292"/>
        <p:cNvGrpSpPr/>
        <p:nvPr/>
      </p:nvGrpSpPr>
      <p:grpSpPr>
        <a:xfrm>
          <a:off x="0" y="0"/>
          <a:ext cx="0" cy="0"/>
          <a:chOff x="0" y="0"/>
          <a:chExt cx="0" cy="0"/>
        </a:xfrm>
      </p:grpSpPr>
      <p:sp>
        <p:nvSpPr>
          <p:cNvPr id="1293" name="Google Shape;1293;p89"/>
          <p:cNvSpPr txBox="1"/>
          <p:nvPr>
            <p:ph idx="1" type="body"/>
          </p:nvPr>
        </p:nvSpPr>
        <p:spPr>
          <a:xfrm>
            <a:off x="628650" y="1549401"/>
            <a:ext cx="7886700" cy="46275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rgbClr val="3A3838"/>
              </a:buClr>
              <a:buSzPts val="2100"/>
              <a:buNone/>
            </a:pPr>
            <a:r>
              <a:t/>
            </a:r>
            <a:endParaRPr/>
          </a:p>
        </p:txBody>
      </p:sp>
      <p:sp>
        <p:nvSpPr>
          <p:cNvPr id="1294" name="Google Shape;1294;p89"/>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t/>
            </a:r>
            <a:endParaRPr/>
          </a:p>
        </p:txBody>
      </p:sp>
      <p:pic>
        <p:nvPicPr>
          <p:cNvPr id="1295" name="Google Shape;1295;p89"/>
          <p:cNvPicPr preferRelativeResize="0"/>
          <p:nvPr/>
        </p:nvPicPr>
        <p:blipFill rotWithShape="1">
          <a:blip r:embed="rId3">
            <a:alphaModFix/>
          </a:blip>
          <a:srcRect b="0" l="0" r="0" t="0"/>
          <a:stretch/>
        </p:blipFill>
        <p:spPr>
          <a:xfrm>
            <a:off x="-2909888" y="-233363"/>
            <a:ext cx="14963775" cy="73247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0" name="Shape 1300"/>
        <p:cNvGrpSpPr/>
        <p:nvPr/>
      </p:nvGrpSpPr>
      <p:grpSpPr>
        <a:xfrm>
          <a:off x="0" y="0"/>
          <a:ext cx="0" cy="0"/>
          <a:chOff x="0" y="0"/>
          <a:chExt cx="0" cy="0"/>
        </a:xfrm>
      </p:grpSpPr>
      <p:sp>
        <p:nvSpPr>
          <p:cNvPr id="1301" name="Google Shape;1301;p100"/>
          <p:cNvSpPr txBox="1"/>
          <p:nvPr>
            <p:ph idx="1" type="body"/>
          </p:nvPr>
        </p:nvSpPr>
        <p:spPr>
          <a:xfrm>
            <a:off x="628650" y="1549401"/>
            <a:ext cx="7886700" cy="46275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rgbClr val="3A3838"/>
              </a:buClr>
              <a:buSzPts val="2100"/>
              <a:buNone/>
            </a:pPr>
            <a:r>
              <a:t/>
            </a:r>
            <a:endParaRPr/>
          </a:p>
        </p:txBody>
      </p:sp>
      <p:sp>
        <p:nvSpPr>
          <p:cNvPr id="1302" name="Google Shape;1302;p100"/>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sz="3200">
                <a:solidFill>
                  <a:srgbClr val="FF0066"/>
                </a:solidFill>
              </a:rPr>
              <a:t>Facilitate Meta-Analysis</a:t>
            </a:r>
            <a:endParaRPr sz="3200">
              <a:solidFill>
                <a:srgbClr val="FF0066"/>
              </a:solidFill>
            </a:endParaRPr>
          </a:p>
        </p:txBody>
      </p:sp>
      <p:pic>
        <p:nvPicPr>
          <p:cNvPr id="1303" name="Google Shape;1303;p100"/>
          <p:cNvPicPr preferRelativeResize="0"/>
          <p:nvPr/>
        </p:nvPicPr>
        <p:blipFill rotWithShape="1">
          <a:blip r:embed="rId3">
            <a:alphaModFix/>
          </a:blip>
          <a:srcRect b="0" l="0" r="0" t="0"/>
          <a:stretch/>
        </p:blipFill>
        <p:spPr>
          <a:xfrm>
            <a:off x="413836" y="1137653"/>
            <a:ext cx="8316328" cy="572034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pic>
        <p:nvPicPr>
          <p:cNvPr descr="http://meterbuilder.com/mb1/mb1-images/meter-scales/meter-scale-no-units.jpg" id="124" name="Google Shape;124;p10"/>
          <p:cNvPicPr preferRelativeResize="0"/>
          <p:nvPr/>
        </p:nvPicPr>
        <p:blipFill rotWithShape="1">
          <a:blip r:embed="rId3">
            <a:alphaModFix/>
          </a:blip>
          <a:srcRect b="52119" l="14785" r="15834" t="23384"/>
          <a:stretch/>
        </p:blipFill>
        <p:spPr>
          <a:xfrm>
            <a:off x="179512" y="4680592"/>
            <a:ext cx="8784976" cy="1584176"/>
          </a:xfrm>
          <a:prstGeom prst="rect">
            <a:avLst/>
          </a:prstGeom>
          <a:noFill/>
          <a:ln>
            <a:noFill/>
          </a:ln>
        </p:spPr>
      </p:pic>
      <p:sp>
        <p:nvSpPr>
          <p:cNvPr id="125" name="Google Shape;125;p10"/>
          <p:cNvSpPr txBox="1"/>
          <p:nvPr/>
        </p:nvSpPr>
        <p:spPr>
          <a:xfrm>
            <a:off x="107504" y="5881553"/>
            <a:ext cx="79541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3600">
                <a:solidFill>
                  <a:schemeClr val="dk1"/>
                </a:solidFill>
                <a:latin typeface="Roboto Light"/>
                <a:ea typeface="Roboto Light"/>
                <a:cs typeface="Roboto Light"/>
                <a:sym typeface="Roboto Light"/>
              </a:rPr>
              <a:t>0%</a:t>
            </a:r>
            <a:endParaRPr/>
          </a:p>
        </p:txBody>
      </p:sp>
      <p:sp>
        <p:nvSpPr>
          <p:cNvPr id="126" name="Google Shape;126;p10"/>
          <p:cNvSpPr txBox="1"/>
          <p:nvPr/>
        </p:nvSpPr>
        <p:spPr>
          <a:xfrm>
            <a:off x="7886607" y="6016008"/>
            <a:ext cx="136447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3600">
                <a:solidFill>
                  <a:schemeClr val="dk1"/>
                </a:solidFill>
                <a:latin typeface="Roboto Light"/>
                <a:ea typeface="Roboto Light"/>
                <a:cs typeface="Roboto Light"/>
                <a:sym typeface="Roboto Light"/>
              </a:rPr>
              <a:t>100%</a:t>
            </a:r>
            <a:endParaRPr/>
          </a:p>
        </p:txBody>
      </p:sp>
      <p:sp>
        <p:nvSpPr>
          <p:cNvPr id="127" name="Google Shape;127;p10"/>
          <p:cNvSpPr txBox="1"/>
          <p:nvPr/>
        </p:nvSpPr>
        <p:spPr>
          <a:xfrm>
            <a:off x="7092280" y="3407095"/>
            <a:ext cx="2119026" cy="76944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de-DE" sz="3200">
                <a:solidFill>
                  <a:srgbClr val="7F7F7F"/>
                </a:solidFill>
                <a:latin typeface="Roboto Light"/>
                <a:ea typeface="Roboto Light"/>
                <a:cs typeface="Roboto Light"/>
                <a:sym typeface="Roboto Light"/>
              </a:rPr>
              <a:t>≈ 92% </a:t>
            </a:r>
            <a:endParaRPr/>
          </a:p>
          <a:p>
            <a:pPr indent="0" lvl="0" marL="0" marR="0" rtl="0" algn="r">
              <a:spcBef>
                <a:spcPts val="0"/>
              </a:spcBef>
              <a:spcAft>
                <a:spcPts val="0"/>
              </a:spcAft>
              <a:buNone/>
            </a:pPr>
            <a:r>
              <a:rPr lang="de-DE" sz="1200">
                <a:solidFill>
                  <a:srgbClr val="7F7F7F"/>
                </a:solidFill>
                <a:latin typeface="Roboto Light"/>
                <a:ea typeface="Roboto Light"/>
                <a:cs typeface="Roboto Light"/>
                <a:sym typeface="Roboto Light"/>
              </a:rPr>
              <a:t>(all original effect sizes valid)</a:t>
            </a:r>
            <a:endParaRPr/>
          </a:p>
        </p:txBody>
      </p:sp>
      <p:sp>
        <p:nvSpPr>
          <p:cNvPr id="128" name="Google Shape;128;p10"/>
          <p:cNvSpPr txBox="1"/>
          <p:nvPr/>
        </p:nvSpPr>
        <p:spPr>
          <a:xfrm>
            <a:off x="-27603" y="3746810"/>
            <a:ext cx="1925527"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3600">
                <a:solidFill>
                  <a:srgbClr val="7F7F7F"/>
                </a:solidFill>
                <a:latin typeface="Roboto Light"/>
                <a:ea typeface="Roboto Light"/>
                <a:cs typeface="Roboto Light"/>
                <a:sym typeface="Roboto Light"/>
              </a:rPr>
              <a:t>5%</a:t>
            </a:r>
            <a:endParaRPr/>
          </a:p>
          <a:p>
            <a:pPr indent="0" lvl="0" marL="0" marR="0" rtl="0" algn="l">
              <a:spcBef>
                <a:spcPts val="0"/>
              </a:spcBef>
              <a:spcAft>
                <a:spcPts val="0"/>
              </a:spcAft>
              <a:buNone/>
            </a:pPr>
            <a:r>
              <a:rPr lang="de-DE" sz="1400">
                <a:solidFill>
                  <a:srgbClr val="7F7F7F"/>
                </a:solidFill>
                <a:latin typeface="Roboto Light"/>
                <a:ea typeface="Roboto Light"/>
                <a:cs typeface="Roboto Light"/>
                <a:sym typeface="Roboto Light"/>
              </a:rPr>
              <a:t>(all true effect sizes 0)</a:t>
            </a:r>
            <a:endParaRPr/>
          </a:p>
        </p:txBody>
      </p:sp>
      <p:cxnSp>
        <p:nvCxnSpPr>
          <p:cNvPr id="129" name="Google Shape;129;p10"/>
          <p:cNvCxnSpPr/>
          <p:nvPr/>
        </p:nvCxnSpPr>
        <p:spPr>
          <a:xfrm flipH="1">
            <a:off x="7668344" y="4866332"/>
            <a:ext cx="1043397" cy="874391"/>
          </a:xfrm>
          <a:prstGeom prst="straightConnector1">
            <a:avLst/>
          </a:prstGeom>
          <a:noFill/>
          <a:ln cap="flat" cmpd="sng" w="28575">
            <a:solidFill>
              <a:srgbClr val="A5A5A5"/>
            </a:solidFill>
            <a:prstDash val="solid"/>
            <a:miter lim="800000"/>
            <a:headEnd len="sm" w="sm" type="none"/>
            <a:tailEnd len="sm" w="sm" type="none"/>
          </a:ln>
        </p:spPr>
      </p:cxnSp>
      <p:cxnSp>
        <p:nvCxnSpPr>
          <p:cNvPr id="130" name="Google Shape;130;p10"/>
          <p:cNvCxnSpPr/>
          <p:nvPr/>
        </p:nvCxnSpPr>
        <p:spPr>
          <a:xfrm rot="10800000">
            <a:off x="8686800" y="4176536"/>
            <a:ext cx="10635" cy="703463"/>
          </a:xfrm>
          <a:prstGeom prst="straightConnector1">
            <a:avLst/>
          </a:prstGeom>
          <a:noFill/>
          <a:ln cap="flat" cmpd="sng" w="28575">
            <a:solidFill>
              <a:srgbClr val="A5A5A5"/>
            </a:solidFill>
            <a:prstDash val="solid"/>
            <a:miter lim="800000"/>
            <a:headEnd len="sm" w="sm" type="none"/>
            <a:tailEnd len="sm" w="sm" type="none"/>
          </a:ln>
        </p:spPr>
      </p:cxnSp>
      <p:cxnSp>
        <p:nvCxnSpPr>
          <p:cNvPr id="131" name="Google Shape;131;p10"/>
          <p:cNvCxnSpPr/>
          <p:nvPr/>
        </p:nvCxnSpPr>
        <p:spPr>
          <a:xfrm>
            <a:off x="714020" y="5305772"/>
            <a:ext cx="545612" cy="434951"/>
          </a:xfrm>
          <a:prstGeom prst="straightConnector1">
            <a:avLst/>
          </a:prstGeom>
          <a:noFill/>
          <a:ln cap="flat" cmpd="sng" w="28575">
            <a:solidFill>
              <a:srgbClr val="A5A5A5"/>
            </a:solidFill>
            <a:prstDash val="solid"/>
            <a:miter lim="800000"/>
            <a:headEnd len="sm" w="sm" type="none"/>
            <a:tailEnd len="sm" w="sm" type="none"/>
          </a:ln>
        </p:spPr>
      </p:cxnSp>
      <p:cxnSp>
        <p:nvCxnSpPr>
          <p:cNvPr id="132" name="Google Shape;132;p10"/>
          <p:cNvCxnSpPr/>
          <p:nvPr/>
        </p:nvCxnSpPr>
        <p:spPr>
          <a:xfrm rot="10800000">
            <a:off x="714019" y="4622428"/>
            <a:ext cx="10636" cy="703464"/>
          </a:xfrm>
          <a:prstGeom prst="straightConnector1">
            <a:avLst/>
          </a:prstGeom>
          <a:noFill/>
          <a:ln cap="flat" cmpd="sng" w="28575">
            <a:solidFill>
              <a:srgbClr val="A5A5A5"/>
            </a:solidFill>
            <a:prstDash val="solid"/>
            <a:miter lim="800000"/>
            <a:headEnd len="sm" w="sm" type="none"/>
            <a:tailEnd len="sm" w="sm" type="none"/>
          </a:ln>
        </p:spPr>
      </p:cxnSp>
      <p:sp>
        <p:nvSpPr>
          <p:cNvPr id="133" name="Google Shape;133;p10"/>
          <p:cNvSpPr txBox="1"/>
          <p:nvPr/>
        </p:nvSpPr>
        <p:spPr>
          <a:xfrm>
            <a:off x="457200" y="274638"/>
            <a:ext cx="8229600" cy="1089457"/>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0066"/>
              </a:buClr>
              <a:buSzPts val="4800"/>
              <a:buFont typeface="Arial"/>
              <a:buNone/>
            </a:pPr>
            <a:r>
              <a:rPr lang="de-DE" sz="4800">
                <a:solidFill>
                  <a:srgbClr val="FF0066"/>
                </a:solidFill>
                <a:latin typeface="Arial"/>
                <a:ea typeface="Arial"/>
                <a:cs typeface="Arial"/>
                <a:sym typeface="Arial"/>
              </a:rPr>
              <a:t>Predictions of Replication.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7" name="Shape 1307"/>
        <p:cNvGrpSpPr/>
        <p:nvPr/>
      </p:nvGrpSpPr>
      <p:grpSpPr>
        <a:xfrm>
          <a:off x="0" y="0"/>
          <a:ext cx="0" cy="0"/>
          <a:chOff x="0" y="0"/>
          <a:chExt cx="0" cy="0"/>
        </a:xfrm>
      </p:grpSpPr>
      <p:sp>
        <p:nvSpPr>
          <p:cNvPr id="1308" name="Google Shape;1308;p95"/>
          <p:cNvSpPr txBox="1"/>
          <p:nvPr>
            <p:ph idx="1" type="body"/>
          </p:nvPr>
        </p:nvSpPr>
        <p:spPr>
          <a:xfrm>
            <a:off x="628650" y="1549401"/>
            <a:ext cx="7886700" cy="462756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A3838"/>
              </a:buClr>
              <a:buSzPts val="2400"/>
              <a:buNone/>
            </a:pPr>
            <a:r>
              <a:rPr lang="de-DE" sz="2400"/>
              <a:t>Share your Paper!</a:t>
            </a:r>
            <a:endParaRPr/>
          </a:p>
          <a:p>
            <a:pPr indent="-171450" lvl="0" marL="171450" rtl="0" algn="l">
              <a:lnSpc>
                <a:spcPct val="90000"/>
              </a:lnSpc>
              <a:spcBef>
                <a:spcPts val="750"/>
              </a:spcBef>
              <a:spcAft>
                <a:spcPts val="0"/>
              </a:spcAft>
              <a:buClr>
                <a:srgbClr val="3A3838"/>
              </a:buClr>
              <a:buSzPts val="2400"/>
              <a:buFont typeface="Noto Sans Symbols"/>
              <a:buChar char="⮚"/>
            </a:pPr>
            <a:r>
              <a:rPr lang="de-DE" sz="2400"/>
              <a:t> </a:t>
            </a:r>
            <a:r>
              <a:rPr lang="de-DE" sz="2400" u="sng">
                <a:solidFill>
                  <a:schemeClr val="hlink"/>
                </a:solidFill>
                <a:hlinkClick r:id="rId3"/>
              </a:rPr>
              <a:t>http://www.sherpa.ac.uk/romeo/index.php</a:t>
            </a:r>
            <a:endParaRPr sz="2400"/>
          </a:p>
          <a:p>
            <a:pPr indent="-171450" lvl="1" marL="514350" rtl="0" algn="l">
              <a:lnSpc>
                <a:spcPct val="90000"/>
              </a:lnSpc>
              <a:spcBef>
                <a:spcPts val="375"/>
              </a:spcBef>
              <a:spcAft>
                <a:spcPts val="0"/>
              </a:spcAft>
              <a:buClr>
                <a:srgbClr val="FF0066"/>
              </a:buClr>
              <a:buSzPts val="1800"/>
              <a:buFont typeface="Noto Sans Symbols"/>
              <a:buChar char="⮚"/>
            </a:pPr>
            <a:r>
              <a:rPr lang="de-DE">
                <a:solidFill>
                  <a:srgbClr val="FF0066"/>
                </a:solidFill>
              </a:rPr>
              <a:t>Check </a:t>
            </a:r>
            <a:r>
              <a:rPr b="1" lang="de-DE">
                <a:solidFill>
                  <a:srgbClr val="FF0066"/>
                </a:solidFill>
              </a:rPr>
              <a:t>which</a:t>
            </a:r>
            <a:r>
              <a:rPr lang="de-DE">
                <a:solidFill>
                  <a:srgbClr val="FF0066"/>
                </a:solidFill>
              </a:rPr>
              <a:t> version of your paper you are allowed to share</a:t>
            </a:r>
            <a:endParaRPr>
              <a:solidFill>
                <a:srgbClr val="FF0066"/>
              </a:solidFill>
            </a:endParaRPr>
          </a:p>
          <a:p>
            <a:pPr indent="-57150" lvl="1" marL="514350" rtl="0" algn="l">
              <a:lnSpc>
                <a:spcPct val="90000"/>
              </a:lnSpc>
              <a:spcBef>
                <a:spcPts val="375"/>
              </a:spcBef>
              <a:spcAft>
                <a:spcPts val="0"/>
              </a:spcAft>
              <a:buClr>
                <a:srgbClr val="FF6600"/>
              </a:buClr>
              <a:buSzPts val="1800"/>
              <a:buFont typeface="Noto Sans Symbols"/>
              <a:buNone/>
            </a:pPr>
            <a:r>
              <a:t/>
            </a:r>
            <a:endParaRPr/>
          </a:p>
          <a:p>
            <a:pPr indent="0" lvl="0" marL="0" rtl="0" algn="l">
              <a:lnSpc>
                <a:spcPct val="90000"/>
              </a:lnSpc>
              <a:spcBef>
                <a:spcPts val="750"/>
              </a:spcBef>
              <a:spcAft>
                <a:spcPts val="0"/>
              </a:spcAft>
              <a:buClr>
                <a:schemeClr val="lt1"/>
              </a:buClr>
              <a:buSzPts val="2400"/>
              <a:buNone/>
            </a:pPr>
            <a:r>
              <a:rPr lang="de-DE" sz="2400">
                <a:solidFill>
                  <a:schemeClr val="lt1"/>
                </a:solidFill>
              </a:rPr>
              <a:t>Share your Data &amp; Code!</a:t>
            </a:r>
            <a:endParaRPr/>
          </a:p>
          <a:p>
            <a:pPr indent="-171450" lvl="0" marL="171450" rtl="0" algn="l">
              <a:lnSpc>
                <a:spcPct val="90000"/>
              </a:lnSpc>
              <a:spcBef>
                <a:spcPts val="750"/>
              </a:spcBef>
              <a:spcAft>
                <a:spcPts val="0"/>
              </a:spcAft>
              <a:buClr>
                <a:schemeClr val="lt1"/>
              </a:buClr>
              <a:buSzPts val="2400"/>
              <a:buFont typeface="Noto Sans Symbols"/>
              <a:buChar char="⮚"/>
            </a:pPr>
            <a:r>
              <a:rPr lang="de-DE" sz="2400">
                <a:solidFill>
                  <a:schemeClr val="lt1"/>
                </a:solidFill>
              </a:rPr>
              <a:t>https://osf.io/</a:t>
            </a:r>
            <a:endParaRPr/>
          </a:p>
          <a:p>
            <a:pPr indent="-171450" lvl="1" marL="514350" rtl="0" algn="l">
              <a:lnSpc>
                <a:spcPct val="90000"/>
              </a:lnSpc>
              <a:spcBef>
                <a:spcPts val="375"/>
              </a:spcBef>
              <a:spcAft>
                <a:spcPts val="0"/>
              </a:spcAft>
              <a:buClr>
                <a:schemeClr val="lt1"/>
              </a:buClr>
              <a:buSzPts val="1800"/>
              <a:buFont typeface="Noto Sans Symbols"/>
              <a:buChar char="⮚"/>
            </a:pPr>
            <a:r>
              <a:rPr lang="de-DE">
                <a:solidFill>
                  <a:schemeClr val="lt1"/>
                </a:solidFill>
              </a:rPr>
              <a:t>What coud be reasons not to do that?</a:t>
            </a:r>
            <a:endParaRPr/>
          </a:p>
          <a:p>
            <a:pPr indent="0" lvl="1" marL="342900" rtl="0" algn="l">
              <a:lnSpc>
                <a:spcPct val="90000"/>
              </a:lnSpc>
              <a:spcBef>
                <a:spcPts val="375"/>
              </a:spcBef>
              <a:spcAft>
                <a:spcPts val="0"/>
              </a:spcAft>
              <a:buClr>
                <a:srgbClr val="FF6600"/>
              </a:buClr>
              <a:buSzPts val="1800"/>
              <a:buNone/>
            </a:pPr>
            <a:r>
              <a:t/>
            </a:r>
            <a:endParaRPr>
              <a:solidFill>
                <a:schemeClr val="lt1"/>
              </a:solidFill>
            </a:endParaRPr>
          </a:p>
          <a:p>
            <a:pPr indent="0" lvl="1" marL="342900" rtl="0" algn="l">
              <a:lnSpc>
                <a:spcPct val="90000"/>
              </a:lnSpc>
              <a:spcBef>
                <a:spcPts val="375"/>
              </a:spcBef>
              <a:spcAft>
                <a:spcPts val="0"/>
              </a:spcAft>
              <a:buClr>
                <a:srgbClr val="FF6600"/>
              </a:buClr>
              <a:buSzPts val="1800"/>
              <a:buNone/>
            </a:pPr>
            <a:r>
              <a:t/>
            </a:r>
            <a:endParaRPr>
              <a:solidFill>
                <a:schemeClr val="lt1"/>
              </a:solidFill>
            </a:endParaRPr>
          </a:p>
          <a:p>
            <a:pPr indent="0" lvl="0" marL="0" rtl="0" algn="l">
              <a:lnSpc>
                <a:spcPct val="90000"/>
              </a:lnSpc>
              <a:spcBef>
                <a:spcPts val="750"/>
              </a:spcBef>
              <a:spcAft>
                <a:spcPts val="0"/>
              </a:spcAft>
              <a:buClr>
                <a:schemeClr val="lt1"/>
              </a:buClr>
              <a:buSzPts val="2400"/>
              <a:buNone/>
            </a:pPr>
            <a:r>
              <a:rPr lang="de-DE" sz="2400">
                <a:solidFill>
                  <a:schemeClr val="lt1"/>
                </a:solidFill>
              </a:rPr>
              <a:t>Share your Materials</a:t>
            </a:r>
            <a:endParaRPr/>
          </a:p>
          <a:p>
            <a:pPr indent="-171450" lvl="0" marL="171450" rtl="0" algn="l">
              <a:lnSpc>
                <a:spcPct val="90000"/>
              </a:lnSpc>
              <a:spcBef>
                <a:spcPts val="750"/>
              </a:spcBef>
              <a:spcAft>
                <a:spcPts val="0"/>
              </a:spcAft>
              <a:buClr>
                <a:schemeClr val="lt1"/>
              </a:buClr>
              <a:buSzPts val="2400"/>
              <a:buFont typeface="Noto Sans Symbols"/>
              <a:buChar char="⮚"/>
            </a:pPr>
            <a:r>
              <a:rPr lang="de-DE" sz="2400">
                <a:solidFill>
                  <a:schemeClr val="lt1"/>
                </a:solidFill>
              </a:rPr>
              <a:t>https://osf.io/</a:t>
            </a:r>
            <a:endParaRPr/>
          </a:p>
          <a:p>
            <a:pPr indent="-171450" lvl="1" marL="514350" rtl="0" algn="l">
              <a:lnSpc>
                <a:spcPct val="90000"/>
              </a:lnSpc>
              <a:spcBef>
                <a:spcPts val="375"/>
              </a:spcBef>
              <a:spcAft>
                <a:spcPts val="0"/>
              </a:spcAft>
              <a:buClr>
                <a:schemeClr val="lt1"/>
              </a:buClr>
              <a:buSzPts val="1800"/>
              <a:buFont typeface="Noto Sans Symbols"/>
              <a:buChar char="⮚"/>
            </a:pPr>
            <a:r>
              <a:rPr lang="de-DE">
                <a:solidFill>
                  <a:schemeClr val="lt1"/>
                </a:solidFill>
              </a:rPr>
              <a:t>What coud be reasons not to do that?</a:t>
            </a:r>
            <a:endParaRPr/>
          </a:p>
          <a:p>
            <a:pPr indent="0" lvl="1" marL="342900" rtl="0" algn="l">
              <a:lnSpc>
                <a:spcPct val="90000"/>
              </a:lnSpc>
              <a:spcBef>
                <a:spcPts val="375"/>
              </a:spcBef>
              <a:spcAft>
                <a:spcPts val="0"/>
              </a:spcAft>
              <a:buClr>
                <a:srgbClr val="FF6600"/>
              </a:buClr>
              <a:buSzPts val="1800"/>
              <a:buNone/>
            </a:pPr>
            <a:r>
              <a:t/>
            </a:r>
            <a:endParaRPr>
              <a:solidFill>
                <a:schemeClr val="lt1"/>
              </a:solidFill>
            </a:endParaRPr>
          </a:p>
          <a:p>
            <a:pPr indent="0" lvl="1" marL="342900" rtl="0" algn="l">
              <a:lnSpc>
                <a:spcPct val="90000"/>
              </a:lnSpc>
              <a:spcBef>
                <a:spcPts val="375"/>
              </a:spcBef>
              <a:spcAft>
                <a:spcPts val="0"/>
              </a:spcAft>
              <a:buClr>
                <a:srgbClr val="FF6600"/>
              </a:buClr>
              <a:buSzPts val="1800"/>
              <a:buNone/>
            </a:pPr>
            <a:r>
              <a:t/>
            </a:r>
            <a:endParaRPr>
              <a:solidFill>
                <a:schemeClr val="lt1"/>
              </a:solidFill>
            </a:endParaRPr>
          </a:p>
        </p:txBody>
      </p:sp>
      <p:sp>
        <p:nvSpPr>
          <p:cNvPr id="1309" name="Google Shape;1309;p95"/>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solidFill>
                  <a:srgbClr val="FF0066"/>
                </a:solidFill>
              </a:rPr>
              <a:t>Share your work!</a:t>
            </a:r>
            <a:endParaRPr/>
          </a:p>
        </p:txBody>
      </p:sp>
      <p:pic>
        <p:nvPicPr>
          <p:cNvPr descr="http://lessonpix.com/images/iceCreamKids2.jpg" id="1310" name="Google Shape;1310;p95"/>
          <p:cNvPicPr preferRelativeResize="0"/>
          <p:nvPr/>
        </p:nvPicPr>
        <p:blipFill rotWithShape="1">
          <a:blip r:embed="rId4">
            <a:alphaModFix/>
          </a:blip>
          <a:srcRect b="0" l="0" r="0" t="0"/>
          <a:stretch/>
        </p:blipFill>
        <p:spPr>
          <a:xfrm>
            <a:off x="2967789" y="2815363"/>
            <a:ext cx="6176211" cy="375477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4" name="Shape 1314"/>
        <p:cNvGrpSpPr/>
        <p:nvPr/>
      </p:nvGrpSpPr>
      <p:grpSpPr>
        <a:xfrm>
          <a:off x="0" y="0"/>
          <a:ext cx="0" cy="0"/>
          <a:chOff x="0" y="0"/>
          <a:chExt cx="0" cy="0"/>
        </a:xfrm>
      </p:grpSpPr>
      <p:sp>
        <p:nvSpPr>
          <p:cNvPr id="1315" name="Google Shape;1315;p96"/>
          <p:cNvSpPr txBox="1"/>
          <p:nvPr>
            <p:ph idx="1" type="body"/>
          </p:nvPr>
        </p:nvSpPr>
        <p:spPr>
          <a:xfrm>
            <a:off x="628650" y="1549401"/>
            <a:ext cx="7886700" cy="46275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rgbClr val="3A3838"/>
              </a:buClr>
              <a:buSzPts val="2100"/>
              <a:buNone/>
            </a:pPr>
            <a:r>
              <a:t/>
            </a:r>
            <a:endParaRPr/>
          </a:p>
        </p:txBody>
      </p:sp>
      <p:sp>
        <p:nvSpPr>
          <p:cNvPr id="1316" name="Google Shape;1316;p96"/>
          <p:cNvSpPr txBox="1"/>
          <p:nvPr>
            <p:ph idx="4294967295" type="dt"/>
          </p:nvPr>
        </p:nvSpPr>
        <p:spPr>
          <a:xfrm>
            <a:off x="628650" y="6570133"/>
            <a:ext cx="2057400" cy="27834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de-DE"/>
              <a:t>15.06.18</a:t>
            </a:r>
            <a:endParaRPr/>
          </a:p>
        </p:txBody>
      </p:sp>
      <p:sp>
        <p:nvSpPr>
          <p:cNvPr id="1317" name="Google Shape;1317;p96"/>
          <p:cNvSpPr txBox="1"/>
          <p:nvPr>
            <p:ph idx="4294967295" type="ftr"/>
          </p:nvPr>
        </p:nvSpPr>
        <p:spPr>
          <a:xfrm>
            <a:off x="3028950" y="6570133"/>
            <a:ext cx="3086100" cy="27834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de-DE"/>
              <a:t>IMPRS Attitudes &amp; Preferences</a:t>
            </a:r>
            <a:endParaRPr/>
          </a:p>
        </p:txBody>
      </p:sp>
      <p:sp>
        <p:nvSpPr>
          <p:cNvPr id="1318" name="Google Shape;1318;p96"/>
          <p:cNvSpPr txBox="1"/>
          <p:nvPr>
            <p:ph idx="4294967295" type="sldNum"/>
          </p:nvPr>
        </p:nvSpPr>
        <p:spPr>
          <a:xfrm>
            <a:off x="6457950" y="6570133"/>
            <a:ext cx="2057400" cy="278348"/>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1319" name="Google Shape;1319;p96"/>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sz="3200">
                <a:solidFill>
                  <a:srgbClr val="FF0066"/>
                </a:solidFill>
              </a:rPr>
              <a:t>Share your paper!</a:t>
            </a:r>
            <a:endParaRPr>
              <a:solidFill>
                <a:srgbClr val="FF0066"/>
              </a:solidFill>
            </a:endParaRPr>
          </a:p>
        </p:txBody>
      </p:sp>
      <p:pic>
        <p:nvPicPr>
          <p:cNvPr id="1320" name="Google Shape;1320;p96"/>
          <p:cNvPicPr preferRelativeResize="0"/>
          <p:nvPr/>
        </p:nvPicPr>
        <p:blipFill rotWithShape="1">
          <a:blip r:embed="rId3">
            <a:alphaModFix/>
          </a:blip>
          <a:srcRect b="0" l="0" r="0" t="0"/>
          <a:stretch/>
        </p:blipFill>
        <p:spPr>
          <a:xfrm>
            <a:off x="976" y="1050033"/>
            <a:ext cx="9726249" cy="544373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4" name="Shape 1324"/>
        <p:cNvGrpSpPr/>
        <p:nvPr/>
      </p:nvGrpSpPr>
      <p:grpSpPr>
        <a:xfrm>
          <a:off x="0" y="0"/>
          <a:ext cx="0" cy="0"/>
          <a:chOff x="0" y="0"/>
          <a:chExt cx="0" cy="0"/>
        </a:xfrm>
      </p:grpSpPr>
      <p:sp>
        <p:nvSpPr>
          <p:cNvPr id="1325" name="Google Shape;1325;p97"/>
          <p:cNvSpPr txBox="1"/>
          <p:nvPr>
            <p:ph idx="1" type="body"/>
          </p:nvPr>
        </p:nvSpPr>
        <p:spPr>
          <a:xfrm>
            <a:off x="628650" y="1549401"/>
            <a:ext cx="7886700" cy="46275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rgbClr val="3A3838"/>
              </a:buClr>
              <a:buSzPts val="2100"/>
              <a:buNone/>
            </a:pPr>
            <a:r>
              <a:t/>
            </a:r>
            <a:endParaRPr/>
          </a:p>
        </p:txBody>
      </p:sp>
      <p:sp>
        <p:nvSpPr>
          <p:cNvPr id="1326" name="Google Shape;1326;p97"/>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t>Pre-prints</a:t>
            </a:r>
            <a:endParaRPr/>
          </a:p>
        </p:txBody>
      </p:sp>
      <p:pic>
        <p:nvPicPr>
          <p:cNvPr id="1327" name="Google Shape;1327;p97">
            <a:hlinkClick r:id="rId3"/>
          </p:cNvPr>
          <p:cNvPicPr preferRelativeResize="0"/>
          <p:nvPr/>
        </p:nvPicPr>
        <p:blipFill rotWithShape="1">
          <a:blip r:embed="rId4">
            <a:alphaModFix/>
          </a:blip>
          <a:srcRect b="0" l="0" r="0" t="0"/>
          <a:stretch/>
        </p:blipFill>
        <p:spPr>
          <a:xfrm>
            <a:off x="0" y="1501000"/>
            <a:ext cx="9144000" cy="3856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2" name="Shape 1332"/>
        <p:cNvGrpSpPr/>
        <p:nvPr/>
      </p:nvGrpSpPr>
      <p:grpSpPr>
        <a:xfrm>
          <a:off x="0" y="0"/>
          <a:ext cx="0" cy="0"/>
          <a:chOff x="0" y="0"/>
          <a:chExt cx="0" cy="0"/>
        </a:xfrm>
      </p:grpSpPr>
      <p:graphicFrame>
        <p:nvGraphicFramePr>
          <p:cNvPr id="1333" name="Google Shape;1333;p98"/>
          <p:cNvGraphicFramePr/>
          <p:nvPr/>
        </p:nvGraphicFramePr>
        <p:xfrm>
          <a:off x="180975" y="1255929"/>
          <a:ext cx="3000000" cy="3000000"/>
        </p:xfrm>
        <a:graphic>
          <a:graphicData uri="http://schemas.openxmlformats.org/drawingml/2006/table">
            <a:tbl>
              <a:tblPr>
                <a:noFill/>
                <a:tableStyleId>{B582079F-DAF0-4265-A497-A212A6B9DA8E}</a:tableStyleId>
              </a:tblPr>
              <a:tblGrid>
                <a:gridCol w="1463675"/>
                <a:gridCol w="1463675"/>
                <a:gridCol w="1463675"/>
                <a:gridCol w="1463675"/>
                <a:gridCol w="1463675"/>
                <a:gridCol w="1463675"/>
              </a:tblGrid>
              <a:tr h="220600">
                <a:tc>
                  <a:txBody>
                    <a:bodyPr/>
                    <a:lstStyle/>
                    <a:p>
                      <a:pPr indent="0" lvl="0" marL="0" marR="0" rtl="0" algn="l">
                        <a:spcBef>
                          <a:spcPts val="0"/>
                        </a:spcBef>
                        <a:spcAft>
                          <a:spcPts val="0"/>
                        </a:spcAft>
                        <a:buNone/>
                      </a:pPr>
                      <a:r>
                        <a:rPr b="1" lang="de-DE" sz="900">
                          <a:latin typeface="Arial"/>
                          <a:ea typeface="Arial"/>
                          <a:cs typeface="Arial"/>
                          <a:sym typeface="Arial"/>
                        </a:rPr>
                        <a:t>Preprint server or repository*</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F7F7"/>
                    </a:solidFill>
                  </a:tcPr>
                </a:tc>
                <a:tc>
                  <a:txBody>
                    <a:bodyPr/>
                    <a:lstStyle/>
                    <a:p>
                      <a:pPr indent="0" lvl="0" marL="0" marR="0" rtl="0" algn="l">
                        <a:spcBef>
                          <a:spcPts val="0"/>
                        </a:spcBef>
                        <a:spcAft>
                          <a:spcPts val="0"/>
                        </a:spcAft>
                        <a:buNone/>
                      </a:pPr>
                      <a:r>
                        <a:rPr b="1" lang="de-DE" sz="900">
                          <a:latin typeface="Arial"/>
                          <a:ea typeface="Arial"/>
                          <a:cs typeface="Arial"/>
                          <a:sym typeface="Arial"/>
                        </a:rPr>
                        <a:t>Subject areas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F7F7"/>
                    </a:solidFill>
                  </a:tcPr>
                </a:tc>
                <a:tc>
                  <a:txBody>
                    <a:bodyPr/>
                    <a:lstStyle/>
                    <a:p>
                      <a:pPr indent="0" lvl="0" marL="0" marR="0" rtl="0" algn="l">
                        <a:spcBef>
                          <a:spcPts val="0"/>
                        </a:spcBef>
                        <a:spcAft>
                          <a:spcPts val="0"/>
                        </a:spcAft>
                        <a:buNone/>
                      </a:pPr>
                      <a:r>
                        <a:rPr b="1" lang="de-DE" sz="900">
                          <a:latin typeface="Arial"/>
                          <a:ea typeface="Arial"/>
                          <a:cs typeface="Arial"/>
                          <a:sym typeface="Arial"/>
                        </a:rPr>
                        <a:t>Repository open source?</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F7F7"/>
                    </a:solidFill>
                  </a:tcPr>
                </a:tc>
                <a:tc>
                  <a:txBody>
                    <a:bodyPr/>
                    <a:lstStyle/>
                    <a:p>
                      <a:pPr indent="0" lvl="0" marL="0" marR="0" rtl="0" algn="l">
                        <a:spcBef>
                          <a:spcPts val="0"/>
                        </a:spcBef>
                        <a:spcAft>
                          <a:spcPts val="0"/>
                        </a:spcAft>
                        <a:buNone/>
                      </a:pPr>
                      <a:r>
                        <a:rPr b="1" lang="de-DE" sz="900">
                          <a:latin typeface="Arial"/>
                          <a:ea typeface="Arial"/>
                          <a:cs typeface="Arial"/>
                          <a:sym typeface="Arial"/>
                        </a:rPr>
                        <a:t>Public API?</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F7F7"/>
                    </a:solidFill>
                  </a:tcPr>
                </a:tc>
                <a:tc>
                  <a:txBody>
                    <a:bodyPr/>
                    <a:lstStyle/>
                    <a:p>
                      <a:pPr indent="0" lvl="0" marL="0" marR="0" rtl="0" algn="l">
                        <a:spcBef>
                          <a:spcPts val="0"/>
                        </a:spcBef>
                        <a:spcAft>
                          <a:spcPts val="0"/>
                        </a:spcAft>
                        <a:buNone/>
                      </a:pPr>
                      <a:r>
                        <a:rPr b="1" lang="de-DE" sz="900">
                          <a:latin typeface="Arial"/>
                          <a:ea typeface="Arial"/>
                          <a:cs typeface="Arial"/>
                          <a:sym typeface="Arial"/>
                        </a:rPr>
                        <a:t>Can leave feedback?</a:t>
                      </a:r>
                      <a:r>
                        <a:rPr b="1" baseline="30000" lang="de-DE" sz="900">
                          <a:latin typeface="Arial"/>
                          <a:ea typeface="Arial"/>
                          <a:cs typeface="Arial"/>
                          <a:sym typeface="Arial"/>
                        </a:rPr>
                        <a:t>†</a:t>
                      </a:r>
                      <a:endParaRPr b="1"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F7F7"/>
                    </a:solidFill>
                  </a:tcPr>
                </a:tc>
                <a:tc>
                  <a:txBody>
                    <a:bodyPr/>
                    <a:lstStyle/>
                    <a:p>
                      <a:pPr indent="0" lvl="0" marL="0" marR="0" rtl="0" algn="l">
                        <a:spcBef>
                          <a:spcPts val="0"/>
                        </a:spcBef>
                        <a:spcAft>
                          <a:spcPts val="0"/>
                        </a:spcAft>
                        <a:buNone/>
                      </a:pPr>
                      <a:r>
                        <a:rPr b="1" lang="de-DE" sz="900">
                          <a:latin typeface="Arial"/>
                          <a:ea typeface="Arial"/>
                          <a:cs typeface="Arial"/>
                          <a:sym typeface="Arial"/>
                        </a:rPr>
                        <a:t>Third party persistent ID?</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F7F7"/>
                    </a:solidFill>
                  </a:tcPr>
                </a:tc>
              </a:tr>
              <a:tr h="522275">
                <a:tc>
                  <a:txBody>
                    <a:bodyPr/>
                    <a:lstStyle/>
                    <a:p>
                      <a:pPr indent="0" lvl="0" marL="0" marR="0" rtl="0" algn="l">
                        <a:spcBef>
                          <a:spcPts val="0"/>
                        </a:spcBef>
                        <a:spcAft>
                          <a:spcPts val="0"/>
                        </a:spcAft>
                        <a:buNone/>
                      </a:pPr>
                      <a:r>
                        <a:rPr b="0" lang="de-DE" sz="900">
                          <a:latin typeface="Arial"/>
                          <a:ea typeface="Arial"/>
                          <a:cs typeface="Arial"/>
                          <a:sym typeface="Arial"/>
                        </a:rPr>
                        <a:t>arXiv </a:t>
                      </a:r>
                      <a:r>
                        <a:rPr b="0" lang="de-DE" sz="900" u="sng" strike="noStrike">
                          <a:solidFill>
                            <a:srgbClr val="0288D1"/>
                          </a:solidFill>
                          <a:latin typeface="Arial"/>
                          <a:ea typeface="Arial"/>
                          <a:cs typeface="Arial"/>
                          <a:sym typeface="Arial"/>
                          <a:hlinkClick r:id="rId3"/>
                        </a:rPr>
                        <a:t>arxiv.org</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physics, mathematics, computer science, quantitative biology, quantitative finance, statistics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r>
                        <a:rPr b="0" baseline="30000" lang="de-DE" sz="900">
                          <a:latin typeface="Arial"/>
                          <a:ea typeface="Arial"/>
                          <a:cs typeface="Arial"/>
                          <a:sym typeface="Arial"/>
                        </a:rPr>
                        <a:t>‡</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E0E0E0"/>
                      </a:solidFill>
                      <a:prstDash val="solid"/>
                      <a:round/>
                      <a:headEnd len="sm" w="sm" type="none"/>
                      <a:tailEnd len="sm" w="sm" type="none"/>
                    </a:lnB>
                  </a:tcPr>
                </a:tc>
              </a:tr>
              <a:tr h="120025">
                <a:tc>
                  <a:txBody>
                    <a:bodyPr/>
                    <a:lstStyle/>
                    <a:p>
                      <a:pPr indent="0" lvl="0" marL="0" marR="0" rtl="0" algn="l">
                        <a:spcBef>
                          <a:spcPts val="0"/>
                        </a:spcBef>
                        <a:spcAft>
                          <a:spcPts val="0"/>
                        </a:spcAft>
                        <a:buNone/>
                      </a:pPr>
                      <a:r>
                        <a:rPr b="0" lang="de-DE" sz="900">
                          <a:latin typeface="Arial"/>
                          <a:ea typeface="Arial"/>
                          <a:cs typeface="Arial"/>
                          <a:sym typeface="Arial"/>
                        </a:rPr>
                        <a:t>bioRxiv </a:t>
                      </a:r>
                      <a:r>
                        <a:rPr b="0" lang="de-DE" sz="900" u="sng" strike="noStrike">
                          <a:solidFill>
                            <a:srgbClr val="0288D1"/>
                          </a:solidFill>
                          <a:latin typeface="Arial"/>
                          <a:ea typeface="Arial"/>
                          <a:cs typeface="Arial"/>
                          <a:sym typeface="Arial"/>
                          <a:hlinkClick r:id="rId4"/>
                        </a:rPr>
                        <a:t>biorxiv.org</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biology, life sciences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 (DOI)</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r>
              <a:tr h="220600">
                <a:tc>
                  <a:txBody>
                    <a:bodyPr/>
                    <a:lstStyle/>
                    <a:p>
                      <a:pPr indent="0" lvl="0" marL="0" marR="0" rtl="0" algn="l">
                        <a:spcBef>
                          <a:spcPts val="0"/>
                        </a:spcBef>
                        <a:spcAft>
                          <a:spcPts val="0"/>
                        </a:spcAft>
                        <a:buNone/>
                      </a:pPr>
                      <a:r>
                        <a:rPr b="0" lang="de-DE" sz="900">
                          <a:latin typeface="Arial"/>
                          <a:ea typeface="Arial"/>
                          <a:cs typeface="Arial"/>
                          <a:sym typeface="Arial"/>
                        </a:rPr>
                        <a:t>CERN document server </a:t>
                      </a:r>
                      <a:r>
                        <a:rPr b="0" lang="de-DE" sz="900" u="sng" strike="noStrike">
                          <a:solidFill>
                            <a:srgbClr val="0288D1"/>
                          </a:solidFill>
                          <a:latin typeface="Arial"/>
                          <a:ea typeface="Arial"/>
                          <a:cs typeface="Arial"/>
                          <a:sym typeface="Arial"/>
                          <a:hlinkClick r:id="rId5"/>
                        </a:rPr>
                        <a:t>cds.cern.ch</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high-energy physics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 (GPL)</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r>
              <a:tr h="421725">
                <a:tc>
                  <a:txBody>
                    <a:bodyPr/>
                    <a:lstStyle/>
                    <a:p>
                      <a:pPr indent="0" lvl="0" marL="0" marR="0" rtl="0" algn="l">
                        <a:spcBef>
                          <a:spcPts val="0"/>
                        </a:spcBef>
                        <a:spcAft>
                          <a:spcPts val="0"/>
                        </a:spcAft>
                        <a:buNone/>
                      </a:pPr>
                      <a:r>
                        <a:rPr b="0" lang="de-DE" sz="900">
                          <a:latin typeface="Arial"/>
                          <a:ea typeface="Arial"/>
                          <a:cs typeface="Arial"/>
                          <a:sym typeface="Arial"/>
                        </a:rPr>
                        <a:t>Cogprints </a:t>
                      </a:r>
                      <a:r>
                        <a:rPr b="0" lang="de-DE" sz="900" u="sng" strike="noStrike">
                          <a:solidFill>
                            <a:srgbClr val="0288D1"/>
                          </a:solidFill>
                          <a:latin typeface="Arial"/>
                          <a:ea typeface="Arial"/>
                          <a:cs typeface="Arial"/>
                          <a:sym typeface="Arial"/>
                          <a:hlinkClick r:id="rId6"/>
                        </a:rPr>
                        <a:t>cogprints.org</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psychology, neuroscience, linguistics, computer science, philosophy, biology</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r>
              <a:tr h="120025">
                <a:tc>
                  <a:txBody>
                    <a:bodyPr/>
                    <a:lstStyle/>
                    <a:p>
                      <a:pPr indent="0" lvl="0" marL="0" marR="0" rtl="0" algn="l">
                        <a:spcBef>
                          <a:spcPts val="0"/>
                        </a:spcBef>
                        <a:spcAft>
                          <a:spcPts val="0"/>
                        </a:spcAft>
                        <a:buNone/>
                      </a:pPr>
                      <a:r>
                        <a:rPr b="0" lang="de-DE" sz="900">
                          <a:latin typeface="Arial"/>
                          <a:ea typeface="Arial"/>
                          <a:cs typeface="Arial"/>
                          <a:sym typeface="Arial"/>
                        </a:rPr>
                        <a:t>EconStor </a:t>
                      </a:r>
                      <a:r>
                        <a:rPr b="0" lang="de-DE" sz="900" u="sng" strike="noStrike">
                          <a:solidFill>
                            <a:srgbClr val="0288D1"/>
                          </a:solidFill>
                          <a:latin typeface="Arial"/>
                          <a:ea typeface="Arial"/>
                          <a:cs typeface="Arial"/>
                          <a:sym typeface="Arial"/>
                          <a:hlinkClick r:id="rId7"/>
                        </a:rPr>
                        <a:t>econstor.eu</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economics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 (Handle)</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r>
              <a:tr h="220600">
                <a:tc>
                  <a:txBody>
                    <a:bodyPr/>
                    <a:lstStyle/>
                    <a:p>
                      <a:pPr indent="0" lvl="0" marL="0" marR="0" rtl="0" algn="l">
                        <a:spcBef>
                          <a:spcPts val="0"/>
                        </a:spcBef>
                        <a:spcAft>
                          <a:spcPts val="0"/>
                        </a:spcAft>
                        <a:buNone/>
                      </a:pPr>
                      <a:r>
                        <a:rPr b="0" lang="de-DE" sz="900">
                          <a:latin typeface="Arial"/>
                          <a:ea typeface="Arial"/>
                          <a:cs typeface="Arial"/>
                          <a:sym typeface="Arial"/>
                        </a:rPr>
                        <a:t>e-LiS </a:t>
                      </a:r>
                      <a:r>
                        <a:rPr b="0" lang="de-DE" sz="900" u="sng" strike="noStrike">
                          <a:solidFill>
                            <a:srgbClr val="0288D1"/>
                          </a:solidFill>
                          <a:latin typeface="Arial"/>
                          <a:ea typeface="Arial"/>
                          <a:cs typeface="Arial"/>
                          <a:sym typeface="Arial"/>
                          <a:hlinkClick r:id="rId8"/>
                        </a:rPr>
                        <a:t>eprints.rclis.org</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library and information sciences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r>
                        <a:rPr b="0" baseline="30000" lang="de-DE" sz="900">
                          <a:latin typeface="Arial"/>
                          <a:ea typeface="Arial"/>
                          <a:cs typeface="Arial"/>
                          <a:sym typeface="Arial"/>
                        </a:rPr>
                        <a:t>§</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 (Handle)</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r>
              <a:tr h="220600">
                <a:tc>
                  <a:txBody>
                    <a:bodyPr/>
                    <a:lstStyle/>
                    <a:p>
                      <a:pPr indent="0" lvl="0" marL="0" marR="0" rtl="0" algn="l">
                        <a:spcBef>
                          <a:spcPts val="0"/>
                        </a:spcBef>
                        <a:spcAft>
                          <a:spcPts val="0"/>
                        </a:spcAft>
                        <a:buNone/>
                      </a:pPr>
                      <a:r>
                        <a:rPr b="0" lang="de-DE" sz="900">
                          <a:latin typeface="Arial"/>
                          <a:ea typeface="Arial"/>
                          <a:cs typeface="Arial"/>
                          <a:sym typeface="Arial"/>
                        </a:rPr>
                        <a:t>figshare </a:t>
                      </a:r>
                      <a:r>
                        <a:rPr b="0" lang="de-DE" sz="900" u="sng" strike="noStrike">
                          <a:solidFill>
                            <a:srgbClr val="0288D1"/>
                          </a:solidFill>
                          <a:latin typeface="Arial"/>
                          <a:ea typeface="Arial"/>
                          <a:cs typeface="Arial"/>
                          <a:sym typeface="Arial"/>
                          <a:hlinkClick r:id="rId9"/>
                        </a:rPr>
                        <a:t>figshare.com</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general repository for all disciplines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 (DOI)</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r>
              <a:tr h="321150">
                <a:tc>
                  <a:txBody>
                    <a:bodyPr/>
                    <a:lstStyle/>
                    <a:p>
                      <a:pPr indent="0" lvl="0" marL="0" marR="0" rtl="0" algn="l">
                        <a:spcBef>
                          <a:spcPts val="0"/>
                        </a:spcBef>
                        <a:spcAft>
                          <a:spcPts val="0"/>
                        </a:spcAft>
                        <a:buNone/>
                      </a:pPr>
                      <a:r>
                        <a:rPr b="0" lang="de-DE" sz="900">
                          <a:latin typeface="Arial"/>
                          <a:ea typeface="Arial"/>
                          <a:cs typeface="Arial"/>
                          <a:sym typeface="Arial"/>
                        </a:rPr>
                        <a:t>Munich Personal RePEc Archive </a:t>
                      </a:r>
                      <a:r>
                        <a:rPr b="0" lang="de-DE" sz="900" u="sng" strike="noStrike">
                          <a:solidFill>
                            <a:srgbClr val="0288D1"/>
                          </a:solidFill>
                          <a:latin typeface="Arial"/>
                          <a:ea typeface="Arial"/>
                          <a:cs typeface="Arial"/>
                          <a:sym typeface="Arial"/>
                          <a:hlinkClick r:id="rId10"/>
                        </a:rPr>
                        <a:t>mpra.ub.uni-muenchen.de</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economics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r>
                        <a:rPr b="0" baseline="30000" lang="de-DE" sz="900">
                          <a:latin typeface="Arial"/>
                          <a:ea typeface="Arial"/>
                          <a:cs typeface="Arial"/>
                          <a:sym typeface="Arial"/>
                        </a:rPr>
                        <a:t>¶</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r>
              <a:tr h="220600">
                <a:tc>
                  <a:txBody>
                    <a:bodyPr/>
                    <a:lstStyle/>
                    <a:p>
                      <a:pPr indent="0" lvl="0" marL="0" marR="0" rtl="0" algn="l">
                        <a:spcBef>
                          <a:spcPts val="0"/>
                        </a:spcBef>
                        <a:spcAft>
                          <a:spcPts val="0"/>
                        </a:spcAft>
                        <a:buNone/>
                      </a:pPr>
                      <a:r>
                        <a:rPr b="0" lang="de-DE" sz="900">
                          <a:latin typeface="Arial"/>
                          <a:ea typeface="Arial"/>
                          <a:cs typeface="Arial"/>
                          <a:sym typeface="Arial"/>
                        </a:rPr>
                        <a:t>Open Science Framework </a:t>
                      </a:r>
                      <a:r>
                        <a:rPr b="0" lang="de-DE" sz="900" u="sng" strike="noStrike">
                          <a:solidFill>
                            <a:srgbClr val="0288D1"/>
                          </a:solidFill>
                          <a:latin typeface="Arial"/>
                          <a:ea typeface="Arial"/>
                          <a:cs typeface="Arial"/>
                          <a:sym typeface="Arial"/>
                          <a:hlinkClick r:id="rId11"/>
                        </a:rPr>
                        <a:t>osf.io</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general repository for all disciplines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 (Apache 2)</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 (DOI/ARK)</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r>
              <a:tr h="321150">
                <a:tc>
                  <a:txBody>
                    <a:bodyPr/>
                    <a:lstStyle/>
                    <a:p>
                      <a:pPr indent="0" lvl="0" marL="0" marR="0" rtl="0" algn="l">
                        <a:spcBef>
                          <a:spcPts val="0"/>
                        </a:spcBef>
                        <a:spcAft>
                          <a:spcPts val="0"/>
                        </a:spcAft>
                        <a:buNone/>
                      </a:pPr>
                      <a:r>
                        <a:rPr b="0" lang="de-DE" sz="900">
                          <a:latin typeface="Arial"/>
                          <a:ea typeface="Arial"/>
                          <a:cs typeface="Arial"/>
                          <a:sym typeface="Arial"/>
                        </a:rPr>
                        <a:t>PeerJ Preprints </a:t>
                      </a:r>
                      <a:r>
                        <a:rPr b="0" lang="de-DE" sz="900" u="sng" strike="noStrike">
                          <a:solidFill>
                            <a:srgbClr val="0288D1"/>
                          </a:solidFill>
                          <a:latin typeface="Arial"/>
                          <a:ea typeface="Arial"/>
                          <a:cs typeface="Arial"/>
                          <a:sym typeface="Arial"/>
                          <a:hlinkClick r:id="rId12"/>
                        </a:rPr>
                        <a:t>peerj.com/archives-preprints</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biological, life, medical, and computer sciences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 (DOI)</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r>
              <a:tr h="220600">
                <a:tc>
                  <a:txBody>
                    <a:bodyPr/>
                    <a:lstStyle/>
                    <a:p>
                      <a:pPr indent="0" lvl="0" marL="0" marR="0" rtl="0" algn="l">
                        <a:spcBef>
                          <a:spcPts val="0"/>
                        </a:spcBef>
                        <a:spcAft>
                          <a:spcPts val="0"/>
                        </a:spcAft>
                        <a:buNone/>
                      </a:pPr>
                      <a:r>
                        <a:rPr b="0" lang="de-DE" sz="900">
                          <a:latin typeface="Arial"/>
                          <a:ea typeface="Arial"/>
                          <a:cs typeface="Arial"/>
                          <a:sym typeface="Arial"/>
                        </a:rPr>
                        <a:t>PhilSci Archive </a:t>
                      </a:r>
                      <a:r>
                        <a:rPr b="0" lang="de-DE" sz="900" u="sng" strike="noStrike">
                          <a:solidFill>
                            <a:srgbClr val="0288D1"/>
                          </a:solidFill>
                          <a:latin typeface="Arial"/>
                          <a:ea typeface="Arial"/>
                          <a:cs typeface="Arial"/>
                          <a:sym typeface="Arial"/>
                          <a:hlinkClick r:id="rId13"/>
                        </a:rPr>
                        <a:t>philsci-archive.pitt.edu</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philosophy of science</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r>
              <a:tr h="220600">
                <a:tc>
                  <a:txBody>
                    <a:bodyPr/>
                    <a:lstStyle/>
                    <a:p>
                      <a:pPr indent="0" lvl="0" marL="0" marR="0" rtl="0" algn="l">
                        <a:spcBef>
                          <a:spcPts val="0"/>
                        </a:spcBef>
                        <a:spcAft>
                          <a:spcPts val="0"/>
                        </a:spcAft>
                        <a:buNone/>
                      </a:pPr>
                      <a:r>
                        <a:rPr b="0" lang="de-DE" sz="900">
                          <a:latin typeface="Arial"/>
                          <a:ea typeface="Arial"/>
                          <a:cs typeface="Arial"/>
                          <a:sym typeface="Arial"/>
                        </a:rPr>
                        <a:t>Self-Journal of Science </a:t>
                      </a:r>
                      <a:r>
                        <a:rPr b="0" lang="de-DE" sz="900" u="sng" strike="noStrike">
                          <a:solidFill>
                            <a:srgbClr val="0288D1"/>
                          </a:solidFill>
                          <a:latin typeface="Arial"/>
                          <a:ea typeface="Arial"/>
                          <a:cs typeface="Arial"/>
                          <a:sym typeface="Arial"/>
                          <a:hlinkClick r:id="rId14"/>
                        </a:rPr>
                        <a:t>www.sjscience.org</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general repository for all disciplines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r>
              <a:tr h="220600">
                <a:tc>
                  <a:txBody>
                    <a:bodyPr/>
                    <a:lstStyle/>
                    <a:p>
                      <a:pPr indent="0" lvl="0" marL="0" marR="0" rtl="0" algn="l">
                        <a:spcBef>
                          <a:spcPts val="0"/>
                        </a:spcBef>
                        <a:spcAft>
                          <a:spcPts val="0"/>
                        </a:spcAft>
                        <a:buNone/>
                      </a:pPr>
                      <a:r>
                        <a:rPr b="0" lang="de-DE" sz="900">
                          <a:latin typeface="Arial"/>
                          <a:ea typeface="Arial"/>
                          <a:cs typeface="Arial"/>
                          <a:sym typeface="Arial"/>
                        </a:rPr>
                        <a:t>Social Science Research Network </a:t>
                      </a:r>
                      <a:r>
                        <a:rPr b="0" lang="de-DE" sz="900" u="sng" strike="noStrike">
                          <a:solidFill>
                            <a:srgbClr val="0288D1"/>
                          </a:solidFill>
                          <a:latin typeface="Arial"/>
                          <a:ea typeface="Arial"/>
                          <a:cs typeface="Arial"/>
                          <a:sym typeface="Arial"/>
                          <a:hlinkClick r:id="rId15"/>
                        </a:rPr>
                        <a:t>ssrn.com</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social sciences and humanities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 (DOI)</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r>
              <a:tr h="321150">
                <a:tc>
                  <a:txBody>
                    <a:bodyPr/>
                    <a:lstStyle/>
                    <a:p>
                      <a:pPr indent="0" lvl="0" marL="0" marR="0" rtl="0" algn="l">
                        <a:spcBef>
                          <a:spcPts val="0"/>
                        </a:spcBef>
                        <a:spcAft>
                          <a:spcPts val="0"/>
                        </a:spcAft>
                        <a:buNone/>
                      </a:pPr>
                      <a:r>
                        <a:rPr b="0" lang="de-DE" sz="900">
                          <a:latin typeface="Arial"/>
                          <a:ea typeface="Arial"/>
                          <a:cs typeface="Arial"/>
                          <a:sym typeface="Arial"/>
                        </a:rPr>
                        <a:t>The Winnower </a:t>
                      </a:r>
                      <a:r>
                        <a:rPr b="0" lang="de-DE" sz="900" u="sng" strike="noStrike">
                          <a:solidFill>
                            <a:srgbClr val="0288D1"/>
                          </a:solidFill>
                          <a:latin typeface="Arial"/>
                          <a:ea typeface="Arial"/>
                          <a:cs typeface="Arial"/>
                          <a:sym typeface="Arial"/>
                          <a:hlinkClick r:id="rId16"/>
                        </a:rPr>
                        <a:t>thewinnower.com</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general repository for all disciplines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 (DOI)</a:t>
                      </a:r>
                      <a:r>
                        <a:rPr b="0" baseline="30000" lang="de-DE" sz="900">
                          <a:latin typeface="Arial"/>
                          <a:ea typeface="Arial"/>
                          <a:cs typeface="Arial"/>
                          <a:sym typeface="Arial"/>
                        </a:rPr>
                        <a:t>††</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tcPr>
                </a:tc>
              </a:tr>
              <a:tr h="114300">
                <a:tc>
                  <a:txBody>
                    <a:bodyPr/>
                    <a:lstStyle/>
                    <a:p>
                      <a:pPr indent="0" lvl="0" marL="0" marR="0" rtl="0" algn="l">
                        <a:spcBef>
                          <a:spcPts val="0"/>
                        </a:spcBef>
                        <a:spcAft>
                          <a:spcPts val="0"/>
                        </a:spcAft>
                        <a:buNone/>
                      </a:pPr>
                      <a:r>
                        <a:rPr b="0" lang="de-DE" sz="900">
                          <a:latin typeface="Arial"/>
                          <a:ea typeface="Arial"/>
                          <a:cs typeface="Arial"/>
                          <a:sym typeface="Arial"/>
                        </a:rPr>
                        <a:t>Zenodo </a:t>
                      </a:r>
                      <a:r>
                        <a:rPr b="0" lang="de-DE" sz="900" u="sng" strike="noStrike">
                          <a:solidFill>
                            <a:srgbClr val="0288D1"/>
                          </a:solidFill>
                          <a:latin typeface="Arial"/>
                          <a:ea typeface="Arial"/>
                          <a:cs typeface="Arial"/>
                          <a:sym typeface="Arial"/>
                          <a:hlinkClick r:id="rId17"/>
                        </a:rPr>
                        <a:t>zenodo.org</a:t>
                      </a:r>
                      <a:endParaRPr b="0" sz="900">
                        <a:latin typeface="Arial"/>
                        <a:ea typeface="Arial"/>
                        <a:cs typeface="Arial"/>
                        <a:sym typeface="Arial"/>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general repository for all disciplines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 (GPLv2)</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No</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0" lang="de-DE" sz="900">
                          <a:latin typeface="Arial"/>
                          <a:ea typeface="Arial"/>
                          <a:cs typeface="Arial"/>
                          <a:sym typeface="Arial"/>
                        </a:rPr>
                        <a:t>Yes (DOI)</a:t>
                      </a:r>
                      <a:endParaRPr/>
                    </a:p>
                  </a:txBody>
                  <a:tcPr marT="11800" marB="11800" marR="23600" marL="236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1334" name="Google Shape;1334;p98"/>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2880"/>
              <a:buFont typeface="Arial"/>
              <a:buNone/>
            </a:pPr>
            <a:r>
              <a:rPr lang="de-DE" sz="2880"/>
              <a:t>Pre-print servers and general repositories accepting pre-prints.</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9" name="Shape 1339"/>
        <p:cNvGrpSpPr/>
        <p:nvPr/>
      </p:nvGrpSpPr>
      <p:grpSpPr>
        <a:xfrm>
          <a:off x="0" y="0"/>
          <a:ext cx="0" cy="0"/>
          <a:chOff x="0" y="0"/>
          <a:chExt cx="0" cy="0"/>
        </a:xfrm>
      </p:grpSpPr>
      <p:sp>
        <p:nvSpPr>
          <p:cNvPr id="1340" name="Google Shape;1340;g604bd1c60f_0_1122"/>
          <p:cNvSpPr txBox="1"/>
          <p:nvPr>
            <p:ph type="title"/>
          </p:nvPr>
        </p:nvSpPr>
        <p:spPr>
          <a:xfrm>
            <a:off x="628650" y="365126"/>
            <a:ext cx="7886700" cy="6933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de-DE"/>
              <a:t>2019 Researcher</a:t>
            </a:r>
            <a:endParaRPr/>
          </a:p>
        </p:txBody>
      </p:sp>
      <p:grpSp>
        <p:nvGrpSpPr>
          <p:cNvPr id="1341" name="Google Shape;1341;g604bd1c60f_0_1122"/>
          <p:cNvGrpSpPr/>
          <p:nvPr/>
        </p:nvGrpSpPr>
        <p:grpSpPr>
          <a:xfrm>
            <a:off x="2961500" y="2557242"/>
            <a:ext cx="3221100" cy="3220500"/>
            <a:chOff x="2961500" y="961400"/>
            <a:chExt cx="3221100" cy="3220500"/>
          </a:xfrm>
        </p:grpSpPr>
        <p:sp>
          <p:nvSpPr>
            <p:cNvPr id="1342" name="Google Shape;1342;g604bd1c60f_0_1122"/>
            <p:cNvSpPr/>
            <p:nvPr/>
          </p:nvSpPr>
          <p:spPr>
            <a:xfrm>
              <a:off x="2961500" y="961400"/>
              <a:ext cx="3221100" cy="3220500"/>
            </a:xfrm>
            <a:prstGeom prst="ellipse">
              <a:avLst/>
            </a:prstGeom>
            <a:solidFill>
              <a:srgbClr val="840D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g604bd1c60f_0_1122"/>
            <p:cNvSpPr txBox="1"/>
            <p:nvPr/>
          </p:nvSpPr>
          <p:spPr>
            <a:xfrm>
              <a:off x="3782900" y="1200950"/>
              <a:ext cx="15780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2400">
                  <a:solidFill>
                    <a:srgbClr val="FFFFFF"/>
                  </a:solidFill>
                  <a:latin typeface="Roboto"/>
                  <a:ea typeface="Roboto"/>
                  <a:cs typeface="Roboto"/>
                  <a:sym typeface="Roboto"/>
                </a:rPr>
                <a:t>Reporting</a:t>
              </a:r>
              <a:endParaRPr sz="2400">
                <a:solidFill>
                  <a:srgbClr val="FFFFFF"/>
                </a:solidFill>
                <a:latin typeface="Roboto"/>
                <a:ea typeface="Roboto"/>
                <a:cs typeface="Roboto"/>
                <a:sym typeface="Roboto"/>
              </a:endParaRPr>
            </a:p>
          </p:txBody>
        </p:sp>
      </p:grpSp>
      <p:grpSp>
        <p:nvGrpSpPr>
          <p:cNvPr id="1344" name="Google Shape;1344;g604bd1c60f_0_1122"/>
          <p:cNvGrpSpPr/>
          <p:nvPr/>
        </p:nvGrpSpPr>
        <p:grpSpPr>
          <a:xfrm>
            <a:off x="3401686" y="3437335"/>
            <a:ext cx="2340600" cy="2340600"/>
            <a:chOff x="3401686" y="1841492"/>
            <a:chExt cx="2340600" cy="2340600"/>
          </a:xfrm>
        </p:grpSpPr>
        <p:sp>
          <p:nvSpPr>
            <p:cNvPr id="1345" name="Google Shape;1345;g604bd1c60f_0_1122"/>
            <p:cNvSpPr/>
            <p:nvPr/>
          </p:nvSpPr>
          <p:spPr>
            <a:xfrm>
              <a:off x="3401686" y="1841492"/>
              <a:ext cx="2340600" cy="2340600"/>
            </a:xfrm>
            <a:prstGeom prst="ellipse">
              <a:avLst/>
            </a:prstGeom>
            <a:solidFill>
              <a:srgbClr val="B612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g604bd1c60f_0_1122"/>
            <p:cNvSpPr txBox="1"/>
            <p:nvPr/>
          </p:nvSpPr>
          <p:spPr>
            <a:xfrm>
              <a:off x="3833274" y="2126800"/>
              <a:ext cx="1477200" cy="53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2400">
                  <a:solidFill>
                    <a:srgbClr val="FFFFFF"/>
                  </a:solidFill>
                  <a:latin typeface="Roboto"/>
                  <a:ea typeface="Roboto"/>
                  <a:cs typeface="Roboto"/>
                  <a:sym typeface="Roboto"/>
                </a:rPr>
                <a:t>Doing</a:t>
              </a:r>
              <a:endParaRPr sz="2400">
                <a:solidFill>
                  <a:srgbClr val="FFFFFF"/>
                </a:solidFill>
                <a:latin typeface="Roboto"/>
                <a:ea typeface="Roboto"/>
                <a:cs typeface="Roboto"/>
                <a:sym typeface="Roboto"/>
              </a:endParaRPr>
            </a:p>
          </p:txBody>
        </p:sp>
      </p:grpSp>
      <p:grpSp>
        <p:nvGrpSpPr>
          <p:cNvPr id="1347" name="Google Shape;1347;g604bd1c60f_0_1122"/>
          <p:cNvGrpSpPr/>
          <p:nvPr/>
        </p:nvGrpSpPr>
        <p:grpSpPr>
          <a:xfrm>
            <a:off x="3833620" y="4300758"/>
            <a:ext cx="1521930" cy="1477200"/>
            <a:chOff x="3833620" y="2704915"/>
            <a:chExt cx="1521930" cy="1477200"/>
          </a:xfrm>
        </p:grpSpPr>
        <p:sp>
          <p:nvSpPr>
            <p:cNvPr id="1348" name="Google Shape;1348;g604bd1c60f_0_1122"/>
            <p:cNvSpPr/>
            <p:nvPr/>
          </p:nvSpPr>
          <p:spPr>
            <a:xfrm>
              <a:off x="3833620" y="2704915"/>
              <a:ext cx="1476900" cy="1477200"/>
            </a:xfrm>
            <a:prstGeom prst="ellipse">
              <a:avLst/>
            </a:prstGeom>
            <a:solidFill>
              <a:srgbClr val="E116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g604bd1c60f_0_1122"/>
            <p:cNvSpPr txBox="1"/>
            <p:nvPr/>
          </p:nvSpPr>
          <p:spPr>
            <a:xfrm>
              <a:off x="3878650" y="3118907"/>
              <a:ext cx="1476900" cy="64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2400">
                  <a:solidFill>
                    <a:srgbClr val="FFFFFF"/>
                  </a:solidFill>
                  <a:latin typeface="Roboto"/>
                  <a:ea typeface="Roboto"/>
                  <a:cs typeface="Roboto"/>
                  <a:sym typeface="Roboto"/>
                </a:rPr>
                <a:t>Planning</a:t>
              </a:r>
              <a:endParaRPr sz="2400">
                <a:solidFill>
                  <a:srgbClr val="FFFFFF"/>
                </a:solidFill>
                <a:latin typeface="Roboto"/>
                <a:ea typeface="Roboto"/>
                <a:cs typeface="Roboto"/>
                <a:sym typeface="Roboto"/>
              </a:endParaRPr>
            </a:p>
          </p:txBody>
        </p:sp>
      </p:grpSp>
      <p:sp>
        <p:nvSpPr>
          <p:cNvPr id="1350" name="Google Shape;1350;g604bd1c60f_0_1122"/>
          <p:cNvSpPr txBox="1"/>
          <p:nvPr/>
        </p:nvSpPr>
        <p:spPr>
          <a:xfrm>
            <a:off x="2417175" y="5958600"/>
            <a:ext cx="6475800" cy="7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3600">
                <a:latin typeface="Roboto Light"/>
                <a:ea typeface="Roboto Light"/>
                <a:cs typeface="Roboto Light"/>
                <a:sym typeface="Roboto Light"/>
              </a:rPr>
              <a:t>change the game ...</a:t>
            </a:r>
            <a:endParaRPr sz="3600">
              <a:latin typeface="Roboto Light"/>
              <a:ea typeface="Roboto Light"/>
              <a:cs typeface="Roboto Light"/>
              <a:sym typeface="Roboto Light"/>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5" name="Shape 1355"/>
        <p:cNvGrpSpPr/>
        <p:nvPr/>
      </p:nvGrpSpPr>
      <p:grpSpPr>
        <a:xfrm>
          <a:off x="0" y="0"/>
          <a:ext cx="0" cy="0"/>
          <a:chOff x="0" y="0"/>
          <a:chExt cx="0" cy="0"/>
        </a:xfrm>
      </p:grpSpPr>
      <p:sp>
        <p:nvSpPr>
          <p:cNvPr id="1356" name="Google Shape;1356;g604bd1c60f_0_888"/>
          <p:cNvSpPr txBox="1"/>
          <p:nvPr>
            <p:ph type="title"/>
          </p:nvPr>
        </p:nvSpPr>
        <p:spPr>
          <a:xfrm>
            <a:off x="628650" y="365126"/>
            <a:ext cx="7886700" cy="6933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de-DE"/>
              <a:t>2019 Researcher</a:t>
            </a:r>
            <a:endParaRPr/>
          </a:p>
        </p:txBody>
      </p:sp>
      <p:grpSp>
        <p:nvGrpSpPr>
          <p:cNvPr id="1357" name="Google Shape;1357;g604bd1c60f_0_888"/>
          <p:cNvGrpSpPr/>
          <p:nvPr/>
        </p:nvGrpSpPr>
        <p:grpSpPr>
          <a:xfrm>
            <a:off x="5534070" y="2795492"/>
            <a:ext cx="3358906" cy="3421679"/>
            <a:chOff x="1492639" y="125012"/>
            <a:chExt cx="4689900" cy="3786300"/>
          </a:xfrm>
        </p:grpSpPr>
        <p:sp>
          <p:nvSpPr>
            <p:cNvPr id="1358" name="Google Shape;1358;g604bd1c60f_0_888"/>
            <p:cNvSpPr/>
            <p:nvPr/>
          </p:nvSpPr>
          <p:spPr>
            <a:xfrm>
              <a:off x="1492639" y="125012"/>
              <a:ext cx="4689900" cy="3786300"/>
            </a:xfrm>
            <a:prstGeom prst="ellipse">
              <a:avLst/>
            </a:prstGeom>
            <a:solidFill>
              <a:srgbClr val="840D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g604bd1c60f_0_888"/>
            <p:cNvSpPr txBox="1"/>
            <p:nvPr/>
          </p:nvSpPr>
          <p:spPr>
            <a:xfrm>
              <a:off x="1775095" y="1239080"/>
              <a:ext cx="4125000" cy="155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4800">
                  <a:solidFill>
                    <a:srgbClr val="FFFFFF"/>
                  </a:solidFill>
                  <a:latin typeface="Roboto"/>
                  <a:ea typeface="Roboto"/>
                  <a:cs typeface="Roboto"/>
                  <a:sym typeface="Roboto"/>
                </a:rPr>
                <a:t>Reporting</a:t>
              </a:r>
              <a:endParaRPr sz="4800">
                <a:solidFill>
                  <a:srgbClr val="FFFFFF"/>
                </a:solidFill>
                <a:latin typeface="Roboto"/>
                <a:ea typeface="Roboto"/>
                <a:cs typeface="Roboto"/>
                <a:sym typeface="Roboto"/>
              </a:endParaRPr>
            </a:p>
          </p:txBody>
        </p:sp>
      </p:grpSp>
      <p:grpSp>
        <p:nvGrpSpPr>
          <p:cNvPr id="1360" name="Google Shape;1360;g604bd1c60f_0_888"/>
          <p:cNvGrpSpPr/>
          <p:nvPr/>
        </p:nvGrpSpPr>
        <p:grpSpPr>
          <a:xfrm>
            <a:off x="2888874" y="1585036"/>
            <a:ext cx="3366251" cy="3273095"/>
            <a:chOff x="3401686" y="1841492"/>
            <a:chExt cx="2340600" cy="2340600"/>
          </a:xfrm>
        </p:grpSpPr>
        <p:sp>
          <p:nvSpPr>
            <p:cNvPr id="1361" name="Google Shape;1361;g604bd1c60f_0_888"/>
            <p:cNvSpPr/>
            <p:nvPr/>
          </p:nvSpPr>
          <p:spPr>
            <a:xfrm>
              <a:off x="3401686" y="1841492"/>
              <a:ext cx="2340600" cy="2340600"/>
            </a:xfrm>
            <a:prstGeom prst="ellipse">
              <a:avLst/>
            </a:prstGeom>
            <a:solidFill>
              <a:srgbClr val="B612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g604bd1c60f_0_888"/>
            <p:cNvSpPr txBox="1"/>
            <p:nvPr/>
          </p:nvSpPr>
          <p:spPr>
            <a:xfrm>
              <a:off x="3833374" y="2744793"/>
              <a:ext cx="1477200" cy="53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4800">
                  <a:solidFill>
                    <a:srgbClr val="FFFFFF"/>
                  </a:solidFill>
                  <a:latin typeface="Roboto"/>
                  <a:ea typeface="Roboto"/>
                  <a:cs typeface="Roboto"/>
                  <a:sym typeface="Roboto"/>
                </a:rPr>
                <a:t>Doing</a:t>
              </a:r>
              <a:endParaRPr sz="4800">
                <a:solidFill>
                  <a:srgbClr val="FFFFFF"/>
                </a:solidFill>
                <a:latin typeface="Roboto"/>
                <a:ea typeface="Roboto"/>
                <a:cs typeface="Roboto"/>
                <a:sym typeface="Roboto"/>
              </a:endParaRPr>
            </a:p>
          </p:txBody>
        </p:sp>
      </p:grpSp>
      <p:grpSp>
        <p:nvGrpSpPr>
          <p:cNvPr id="1363" name="Google Shape;1363;g604bd1c60f_0_888"/>
          <p:cNvGrpSpPr/>
          <p:nvPr/>
        </p:nvGrpSpPr>
        <p:grpSpPr>
          <a:xfrm>
            <a:off x="170719" y="1740126"/>
            <a:ext cx="3125865" cy="3073019"/>
            <a:chOff x="3833620" y="2704915"/>
            <a:chExt cx="1476903" cy="1477200"/>
          </a:xfrm>
        </p:grpSpPr>
        <p:sp>
          <p:nvSpPr>
            <p:cNvPr id="1364" name="Google Shape;1364;g604bd1c60f_0_888"/>
            <p:cNvSpPr/>
            <p:nvPr/>
          </p:nvSpPr>
          <p:spPr>
            <a:xfrm>
              <a:off x="3833620" y="2704915"/>
              <a:ext cx="1476900" cy="1477200"/>
            </a:xfrm>
            <a:prstGeom prst="ellipse">
              <a:avLst/>
            </a:prstGeom>
            <a:solidFill>
              <a:srgbClr val="E116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g604bd1c60f_0_888"/>
            <p:cNvSpPr txBox="1"/>
            <p:nvPr/>
          </p:nvSpPr>
          <p:spPr>
            <a:xfrm>
              <a:off x="3833623" y="3118919"/>
              <a:ext cx="1476900" cy="64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4800">
                  <a:solidFill>
                    <a:srgbClr val="FFFFFF"/>
                  </a:solidFill>
                  <a:latin typeface="Roboto"/>
                  <a:ea typeface="Roboto"/>
                  <a:cs typeface="Roboto"/>
                  <a:sym typeface="Roboto"/>
                </a:rPr>
                <a:t>Planning</a:t>
              </a:r>
              <a:endParaRPr sz="4800">
                <a:solidFill>
                  <a:srgbClr val="FFFFFF"/>
                </a:solidFill>
                <a:latin typeface="Roboto"/>
                <a:ea typeface="Roboto"/>
                <a:cs typeface="Roboto"/>
                <a:sym typeface="Roboto"/>
              </a:endParaRPr>
            </a:p>
          </p:txBody>
        </p:sp>
      </p:grpSp>
      <p:sp>
        <p:nvSpPr>
          <p:cNvPr id="1366" name="Google Shape;1366;g604bd1c60f_0_888"/>
          <p:cNvSpPr txBox="1"/>
          <p:nvPr/>
        </p:nvSpPr>
        <p:spPr>
          <a:xfrm>
            <a:off x="2417175" y="5958600"/>
            <a:ext cx="6475800" cy="7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3600">
                <a:latin typeface="Roboto Light"/>
                <a:ea typeface="Roboto Light"/>
                <a:cs typeface="Roboto Light"/>
                <a:sym typeface="Roboto Light"/>
              </a:rPr>
              <a:t>change the game</a:t>
            </a:r>
            <a:r>
              <a:rPr lang="de-DE" sz="3600">
                <a:latin typeface="Roboto Light"/>
                <a:ea typeface="Roboto Light"/>
                <a:cs typeface="Roboto Light"/>
                <a:sym typeface="Roboto Light"/>
              </a:rPr>
              <a:t> ...</a:t>
            </a:r>
            <a:endParaRPr sz="3600">
              <a:latin typeface="Roboto Light"/>
              <a:ea typeface="Roboto Light"/>
              <a:cs typeface="Roboto Light"/>
              <a:sym typeface="Roboto Light"/>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0" name="Shape 1370"/>
        <p:cNvGrpSpPr/>
        <p:nvPr/>
      </p:nvGrpSpPr>
      <p:grpSpPr>
        <a:xfrm>
          <a:off x="0" y="0"/>
          <a:ext cx="0" cy="0"/>
          <a:chOff x="0" y="0"/>
          <a:chExt cx="0" cy="0"/>
        </a:xfrm>
      </p:grpSpPr>
      <p:sp>
        <p:nvSpPr>
          <p:cNvPr id="1371" name="Google Shape;1371;p82"/>
          <p:cNvSpPr txBox="1"/>
          <p:nvPr>
            <p:ph idx="1" type="body"/>
          </p:nvPr>
        </p:nvSpPr>
        <p:spPr>
          <a:xfrm>
            <a:off x="628650" y="5694226"/>
            <a:ext cx="7886700" cy="718273"/>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Clr>
                <a:srgbClr val="3A3838"/>
              </a:buClr>
              <a:buSzPts val="2100"/>
              <a:buNone/>
            </a:pPr>
            <a:r>
              <a:rPr lang="de-DE"/>
              <a:t>204 journals currently accept registered reports</a:t>
            </a:r>
            <a:endParaRPr/>
          </a:p>
          <a:p>
            <a:pPr indent="0" lvl="0" marL="0" rtl="0" algn="ctr">
              <a:lnSpc>
                <a:spcPct val="80000"/>
              </a:lnSpc>
              <a:spcBef>
                <a:spcPts val="750"/>
              </a:spcBef>
              <a:spcAft>
                <a:spcPts val="0"/>
              </a:spcAft>
              <a:buClr>
                <a:srgbClr val="3A3838"/>
              </a:buClr>
              <a:buSzPts val="2100"/>
              <a:buNone/>
            </a:pPr>
            <a:r>
              <a:rPr lang="de-DE"/>
              <a:t>See the full list: http://cos.io/rr</a:t>
            </a:r>
            <a:endParaRPr/>
          </a:p>
          <a:p>
            <a:pPr indent="-38100" lvl="0" marL="171450" rtl="0" algn="ctr">
              <a:lnSpc>
                <a:spcPct val="80000"/>
              </a:lnSpc>
              <a:spcBef>
                <a:spcPts val="750"/>
              </a:spcBef>
              <a:spcAft>
                <a:spcPts val="0"/>
              </a:spcAft>
              <a:buClr>
                <a:srgbClr val="3A3838"/>
              </a:buClr>
              <a:buSzPts val="2100"/>
              <a:buNone/>
            </a:pPr>
            <a:r>
              <a:t/>
            </a:r>
            <a:endParaRPr/>
          </a:p>
        </p:txBody>
      </p:sp>
      <p:sp>
        <p:nvSpPr>
          <p:cNvPr id="1372" name="Google Shape;1372;p82"/>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2700"/>
              <a:buFont typeface="Arial"/>
              <a:buNone/>
            </a:pPr>
            <a:r>
              <a:rPr lang="de-DE" sz="2700">
                <a:solidFill>
                  <a:srgbClr val="FF0066"/>
                </a:solidFill>
              </a:rPr>
              <a:t>Who Publishes Registered Reports?</a:t>
            </a:r>
            <a:endParaRPr/>
          </a:p>
        </p:txBody>
      </p:sp>
      <p:pic>
        <p:nvPicPr>
          <p:cNvPr id="1373" name="Google Shape;1373;p82"/>
          <p:cNvPicPr preferRelativeResize="0"/>
          <p:nvPr/>
        </p:nvPicPr>
        <p:blipFill rotWithShape="1">
          <a:blip r:embed="rId3">
            <a:alphaModFix/>
          </a:blip>
          <a:srcRect b="0" l="0" r="0" t="0"/>
          <a:stretch/>
        </p:blipFill>
        <p:spPr>
          <a:xfrm>
            <a:off x="-42863" y="1747837"/>
            <a:ext cx="9229725" cy="33623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8" name="Shape 1378"/>
        <p:cNvGrpSpPr/>
        <p:nvPr/>
      </p:nvGrpSpPr>
      <p:grpSpPr>
        <a:xfrm>
          <a:off x="0" y="0"/>
          <a:ext cx="0" cy="0"/>
          <a:chOff x="0" y="0"/>
          <a:chExt cx="0" cy="0"/>
        </a:xfrm>
      </p:grpSpPr>
      <p:sp>
        <p:nvSpPr>
          <p:cNvPr id="1379" name="Google Shape;1379;p103"/>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t>Research Cycle: Goes Wrong</a:t>
            </a:r>
            <a:endParaRPr/>
          </a:p>
        </p:txBody>
      </p:sp>
      <p:sp>
        <p:nvSpPr>
          <p:cNvPr id="1380" name="Google Shape;1380;p103"/>
          <p:cNvSpPr txBox="1"/>
          <p:nvPr/>
        </p:nvSpPr>
        <p:spPr>
          <a:xfrm>
            <a:off x="5591134" y="2622739"/>
            <a:ext cx="194421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Generating Hypothesis</a:t>
            </a:r>
            <a:endParaRPr/>
          </a:p>
        </p:txBody>
      </p:sp>
      <p:sp>
        <p:nvSpPr>
          <p:cNvPr id="1381" name="Google Shape;1381;p103"/>
          <p:cNvSpPr txBox="1"/>
          <p:nvPr/>
        </p:nvSpPr>
        <p:spPr>
          <a:xfrm>
            <a:off x="6615488" y="4287711"/>
            <a:ext cx="147968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Study design</a:t>
            </a:r>
            <a:endParaRPr/>
          </a:p>
        </p:txBody>
      </p:sp>
      <p:sp>
        <p:nvSpPr>
          <p:cNvPr id="1382" name="Google Shape;1382;p103"/>
          <p:cNvSpPr txBox="1"/>
          <p:nvPr/>
        </p:nvSpPr>
        <p:spPr>
          <a:xfrm>
            <a:off x="2555775" y="5582196"/>
            <a:ext cx="244827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Analysis &amp; Hypothesis test</a:t>
            </a:r>
            <a:endParaRPr sz="1600">
              <a:solidFill>
                <a:srgbClr val="7F7F7F"/>
              </a:solidFill>
              <a:latin typeface="Arial"/>
              <a:ea typeface="Arial"/>
              <a:cs typeface="Arial"/>
              <a:sym typeface="Arial"/>
            </a:endParaRPr>
          </a:p>
        </p:txBody>
      </p:sp>
      <p:sp>
        <p:nvSpPr>
          <p:cNvPr id="1383" name="Google Shape;1383;p103"/>
          <p:cNvSpPr txBox="1"/>
          <p:nvPr/>
        </p:nvSpPr>
        <p:spPr>
          <a:xfrm>
            <a:off x="1559894" y="3794528"/>
            <a:ext cx="23042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Interpretation</a:t>
            </a:r>
            <a:endParaRPr/>
          </a:p>
        </p:txBody>
      </p:sp>
      <p:sp>
        <p:nvSpPr>
          <p:cNvPr id="1384" name="Google Shape;1384;p103"/>
          <p:cNvSpPr txBox="1"/>
          <p:nvPr/>
        </p:nvSpPr>
        <p:spPr>
          <a:xfrm>
            <a:off x="2392180" y="2191805"/>
            <a:ext cx="223015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Publication or new Experiment</a:t>
            </a:r>
            <a:endParaRPr/>
          </a:p>
        </p:txBody>
      </p:sp>
      <p:pic>
        <p:nvPicPr>
          <p:cNvPr id="1385" name="Google Shape;1385;p103"/>
          <p:cNvPicPr preferRelativeResize="0"/>
          <p:nvPr/>
        </p:nvPicPr>
        <p:blipFill rotWithShape="1">
          <a:blip r:embed="rId3">
            <a:alphaModFix/>
          </a:blip>
          <a:srcRect b="0" l="0" r="0" t="0"/>
          <a:stretch/>
        </p:blipFill>
        <p:spPr>
          <a:xfrm rot="-8363844">
            <a:off x="4464026" y="5472012"/>
            <a:ext cx="1232654" cy="1232654"/>
          </a:xfrm>
          <a:prstGeom prst="rect">
            <a:avLst/>
          </a:prstGeom>
          <a:noFill/>
          <a:ln>
            <a:noFill/>
          </a:ln>
        </p:spPr>
      </p:pic>
      <p:pic>
        <p:nvPicPr>
          <p:cNvPr id="1386" name="Google Shape;1386;p103"/>
          <p:cNvPicPr preferRelativeResize="0"/>
          <p:nvPr/>
        </p:nvPicPr>
        <p:blipFill rotWithShape="1">
          <a:blip r:embed="rId3">
            <a:alphaModFix/>
          </a:blip>
          <a:srcRect b="0" l="0" r="0" t="0"/>
          <a:stretch/>
        </p:blipFill>
        <p:spPr>
          <a:xfrm rot="-5578074">
            <a:off x="1939448" y="4368508"/>
            <a:ext cx="1232654" cy="1232654"/>
          </a:xfrm>
          <a:prstGeom prst="rect">
            <a:avLst/>
          </a:prstGeom>
          <a:noFill/>
          <a:ln>
            <a:noFill/>
          </a:ln>
        </p:spPr>
      </p:pic>
      <p:pic>
        <p:nvPicPr>
          <p:cNvPr id="1387" name="Google Shape;1387;p103"/>
          <p:cNvPicPr preferRelativeResize="0"/>
          <p:nvPr/>
        </p:nvPicPr>
        <p:blipFill rotWithShape="1">
          <a:blip r:embed="rId3">
            <a:alphaModFix/>
          </a:blip>
          <a:srcRect b="37401" l="19960" r="0" t="0"/>
          <a:stretch/>
        </p:blipFill>
        <p:spPr>
          <a:xfrm rot="-1567016">
            <a:off x="2009514" y="2764769"/>
            <a:ext cx="986617" cy="771619"/>
          </a:xfrm>
          <a:prstGeom prst="rect">
            <a:avLst/>
          </a:prstGeom>
          <a:noFill/>
          <a:ln>
            <a:noFill/>
          </a:ln>
        </p:spPr>
      </p:pic>
      <p:pic>
        <p:nvPicPr>
          <p:cNvPr id="1388" name="Google Shape;1388;p103"/>
          <p:cNvPicPr preferRelativeResize="0"/>
          <p:nvPr/>
        </p:nvPicPr>
        <p:blipFill rotWithShape="1">
          <a:blip r:embed="rId3">
            <a:alphaModFix/>
          </a:blip>
          <a:srcRect b="0" l="0" r="0" t="0"/>
          <a:stretch/>
        </p:blipFill>
        <p:spPr>
          <a:xfrm rot="2447825">
            <a:off x="4479993" y="1844846"/>
            <a:ext cx="1232654" cy="1232654"/>
          </a:xfrm>
          <a:prstGeom prst="rect">
            <a:avLst/>
          </a:prstGeom>
          <a:noFill/>
          <a:ln>
            <a:noFill/>
          </a:ln>
        </p:spPr>
      </p:pic>
      <p:pic>
        <p:nvPicPr>
          <p:cNvPr id="1389" name="Google Shape;1389;p103"/>
          <p:cNvPicPr preferRelativeResize="0"/>
          <p:nvPr/>
        </p:nvPicPr>
        <p:blipFill rotWithShape="1">
          <a:blip r:embed="rId3">
            <a:alphaModFix/>
          </a:blip>
          <a:srcRect b="0" l="0" r="0" t="0"/>
          <a:stretch/>
        </p:blipFill>
        <p:spPr>
          <a:xfrm rot="6208315">
            <a:off x="6368917" y="3136134"/>
            <a:ext cx="1232654" cy="1232654"/>
          </a:xfrm>
          <a:prstGeom prst="rect">
            <a:avLst/>
          </a:prstGeom>
          <a:noFill/>
          <a:ln>
            <a:noFill/>
          </a:ln>
        </p:spPr>
      </p:pic>
      <p:pic>
        <p:nvPicPr>
          <p:cNvPr id="1390" name="Google Shape;1390;p103"/>
          <p:cNvPicPr preferRelativeResize="0"/>
          <p:nvPr/>
        </p:nvPicPr>
        <p:blipFill rotWithShape="1">
          <a:blip r:embed="rId3">
            <a:alphaModFix/>
          </a:blip>
          <a:srcRect b="0" l="0" r="0" t="0"/>
          <a:stretch/>
        </p:blipFill>
        <p:spPr>
          <a:xfrm rot="9753739">
            <a:off x="6368917" y="4720035"/>
            <a:ext cx="1232654" cy="1232654"/>
          </a:xfrm>
          <a:prstGeom prst="rect">
            <a:avLst/>
          </a:prstGeom>
          <a:noFill/>
          <a:ln>
            <a:noFill/>
          </a:ln>
        </p:spPr>
      </p:pic>
      <p:cxnSp>
        <p:nvCxnSpPr>
          <p:cNvPr id="1391" name="Google Shape;1391;p103"/>
          <p:cNvCxnSpPr/>
          <p:nvPr/>
        </p:nvCxnSpPr>
        <p:spPr>
          <a:xfrm flipH="1" rot="10800000">
            <a:off x="2657290" y="2896500"/>
            <a:ext cx="2880320" cy="959368"/>
          </a:xfrm>
          <a:prstGeom prst="straightConnector1">
            <a:avLst/>
          </a:prstGeom>
          <a:noFill/>
          <a:ln cap="flat" cmpd="sng" w="28575">
            <a:solidFill>
              <a:srgbClr val="FF0000"/>
            </a:solidFill>
            <a:prstDash val="solid"/>
            <a:miter lim="800000"/>
            <a:headEnd len="med" w="med" type="triangle"/>
            <a:tailEnd len="med" w="med" type="triangle"/>
          </a:ln>
        </p:spPr>
      </p:cxnSp>
      <p:cxnSp>
        <p:nvCxnSpPr>
          <p:cNvPr id="1392" name="Google Shape;1392;p103"/>
          <p:cNvCxnSpPr/>
          <p:nvPr/>
        </p:nvCxnSpPr>
        <p:spPr>
          <a:xfrm>
            <a:off x="2611083" y="4142180"/>
            <a:ext cx="763518" cy="1484308"/>
          </a:xfrm>
          <a:prstGeom prst="straightConnector1">
            <a:avLst/>
          </a:prstGeom>
          <a:noFill/>
          <a:ln cap="flat" cmpd="sng" w="28575">
            <a:solidFill>
              <a:srgbClr val="FF0000"/>
            </a:solidFill>
            <a:prstDash val="solid"/>
            <a:miter lim="800000"/>
            <a:headEnd len="med" w="med" type="triangle"/>
            <a:tailEnd len="med" w="med" type="triangle"/>
          </a:ln>
        </p:spPr>
      </p:cxnSp>
      <p:sp>
        <p:nvSpPr>
          <p:cNvPr id="1393" name="Google Shape;1393;p103"/>
          <p:cNvSpPr txBox="1"/>
          <p:nvPr/>
        </p:nvSpPr>
        <p:spPr>
          <a:xfrm>
            <a:off x="3429909" y="4507119"/>
            <a:ext cx="2260282" cy="55399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 –2 - 11% prevalence</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400">
                <a:solidFill>
                  <a:schemeClr val="dk1"/>
                </a:solidFill>
                <a:latin typeface="Arial"/>
                <a:ea typeface="Arial"/>
                <a:cs typeface="Arial"/>
                <a:sym typeface="Arial"/>
              </a:rPr>
              <a:t>(Fiedler &amp; Schwarz, 2015)</a:t>
            </a:r>
            <a:r>
              <a:rPr lang="de-DE" sz="1400">
                <a:solidFill>
                  <a:srgbClr val="FF0000"/>
                </a:solidFill>
                <a:latin typeface="Arial"/>
                <a:ea typeface="Arial"/>
                <a:cs typeface="Arial"/>
                <a:sym typeface="Arial"/>
              </a:rPr>
              <a:t> </a:t>
            </a:r>
            <a:endParaRPr/>
          </a:p>
        </p:txBody>
      </p:sp>
      <p:sp>
        <p:nvSpPr>
          <p:cNvPr id="1394" name="Google Shape;1394;p103"/>
          <p:cNvSpPr txBox="1"/>
          <p:nvPr/>
        </p:nvSpPr>
        <p:spPr>
          <a:xfrm rot="-1086776">
            <a:off x="3549802" y="3130366"/>
            <a:ext cx="26185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de-DE" sz="1800">
                <a:solidFill>
                  <a:srgbClr val="FF0000"/>
                </a:solidFill>
                <a:latin typeface="Arial"/>
                <a:ea typeface="Arial"/>
                <a:cs typeface="Arial"/>
                <a:sym typeface="Arial"/>
              </a:rPr>
              <a:t>HARK</a:t>
            </a:r>
            <a:r>
              <a:rPr lang="de-DE" sz="1800">
                <a:solidFill>
                  <a:srgbClr val="FF0000"/>
                </a:solidFill>
                <a:latin typeface="Arial"/>
                <a:ea typeface="Arial"/>
                <a:cs typeface="Arial"/>
                <a:sym typeface="Arial"/>
              </a:rPr>
              <a:t>ing</a:t>
            </a:r>
            <a:endParaRPr sz="1800">
              <a:solidFill>
                <a:srgbClr val="FF0000"/>
              </a:solidFill>
              <a:latin typeface="Arial"/>
              <a:ea typeface="Arial"/>
              <a:cs typeface="Arial"/>
              <a:sym typeface="Arial"/>
            </a:endParaRPr>
          </a:p>
        </p:txBody>
      </p:sp>
      <p:sp>
        <p:nvSpPr>
          <p:cNvPr id="1395" name="Google Shape;1395;p103"/>
          <p:cNvSpPr/>
          <p:nvPr/>
        </p:nvSpPr>
        <p:spPr>
          <a:xfrm>
            <a:off x="4512394" y="3602076"/>
            <a:ext cx="2218330" cy="55399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 –5 -10% prevalence</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400">
                <a:solidFill>
                  <a:schemeClr val="dk1"/>
                </a:solidFill>
                <a:latin typeface="Arial"/>
                <a:ea typeface="Arial"/>
                <a:cs typeface="Arial"/>
                <a:sym typeface="Arial"/>
              </a:rPr>
              <a:t>(Fiedler &amp; Schwarz, 2015)</a:t>
            </a:r>
            <a:endParaRPr sz="1400">
              <a:solidFill>
                <a:schemeClr val="dk1"/>
              </a:solidFill>
              <a:latin typeface="Calibri"/>
              <a:ea typeface="Calibri"/>
              <a:cs typeface="Calibri"/>
              <a:sym typeface="Calibri"/>
            </a:endParaRPr>
          </a:p>
        </p:txBody>
      </p:sp>
      <p:sp>
        <p:nvSpPr>
          <p:cNvPr id="1396" name="Google Shape;1396;p103"/>
          <p:cNvSpPr txBox="1"/>
          <p:nvPr/>
        </p:nvSpPr>
        <p:spPr>
          <a:xfrm rot="-7040105">
            <a:off x="2474470" y="4633330"/>
            <a:ext cx="12683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de-DE" sz="1800">
                <a:solidFill>
                  <a:srgbClr val="FF0000"/>
                </a:solidFill>
                <a:latin typeface="Arial"/>
                <a:ea typeface="Arial"/>
                <a:cs typeface="Arial"/>
                <a:sym typeface="Arial"/>
              </a:rPr>
              <a:t>p</a:t>
            </a:r>
            <a:r>
              <a:rPr lang="de-DE" sz="1800">
                <a:solidFill>
                  <a:srgbClr val="FF0000"/>
                </a:solidFill>
                <a:latin typeface="Arial"/>
                <a:ea typeface="Arial"/>
                <a:cs typeface="Arial"/>
                <a:sym typeface="Arial"/>
              </a:rPr>
              <a:t>-hacking</a:t>
            </a:r>
            <a:endParaRPr sz="1800">
              <a:solidFill>
                <a:srgbClr val="FF0000"/>
              </a:solidFill>
              <a:latin typeface="Arial"/>
              <a:ea typeface="Arial"/>
              <a:cs typeface="Arial"/>
              <a:sym typeface="Arial"/>
            </a:endParaRPr>
          </a:p>
        </p:txBody>
      </p:sp>
      <p:sp>
        <p:nvSpPr>
          <p:cNvPr id="1397" name="Google Shape;1397;p103"/>
          <p:cNvSpPr txBox="1"/>
          <p:nvPr/>
        </p:nvSpPr>
        <p:spPr>
          <a:xfrm>
            <a:off x="7252790" y="2415141"/>
            <a:ext cx="1890306" cy="55399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1 in 1000 papers</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400">
                <a:solidFill>
                  <a:schemeClr val="dk1"/>
                </a:solidFill>
                <a:latin typeface="Arial"/>
                <a:ea typeface="Arial"/>
                <a:cs typeface="Arial"/>
                <a:sym typeface="Arial"/>
              </a:rPr>
              <a:t>(Makel et al. 2012)</a:t>
            </a:r>
            <a:r>
              <a:rPr lang="de-DE" sz="1400">
                <a:solidFill>
                  <a:srgbClr val="FF0000"/>
                </a:solidFill>
                <a:latin typeface="Arial"/>
                <a:ea typeface="Arial"/>
                <a:cs typeface="Arial"/>
                <a:sym typeface="Arial"/>
              </a:rPr>
              <a:t> </a:t>
            </a:r>
            <a:endParaRPr/>
          </a:p>
        </p:txBody>
      </p:sp>
      <p:sp>
        <p:nvSpPr>
          <p:cNvPr id="1398" name="Google Shape;1398;p103"/>
          <p:cNvSpPr txBox="1"/>
          <p:nvPr/>
        </p:nvSpPr>
        <p:spPr>
          <a:xfrm>
            <a:off x="882038" y="1431347"/>
            <a:ext cx="289787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rgbClr val="FF0000"/>
                </a:solidFill>
                <a:latin typeface="Arial"/>
                <a:ea typeface="Arial"/>
                <a:cs typeface="Arial"/>
                <a:sym typeface="Arial"/>
              </a:rPr>
              <a:t>Publication bias &amp; lack in transparency</a:t>
            </a:r>
            <a:endParaRPr sz="1800">
              <a:solidFill>
                <a:srgbClr val="FF0000"/>
              </a:solidFill>
              <a:latin typeface="Arial"/>
              <a:ea typeface="Arial"/>
              <a:cs typeface="Arial"/>
              <a:sym typeface="Arial"/>
            </a:endParaRPr>
          </a:p>
        </p:txBody>
      </p:sp>
      <p:sp>
        <p:nvSpPr>
          <p:cNvPr id="1399" name="Google Shape;1399;p103"/>
          <p:cNvSpPr txBox="1"/>
          <p:nvPr/>
        </p:nvSpPr>
        <p:spPr>
          <a:xfrm>
            <a:off x="7077041" y="2051036"/>
            <a:ext cx="239211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rgbClr val="FF0000"/>
                </a:solidFill>
                <a:latin typeface="Arial"/>
                <a:ea typeface="Arial"/>
                <a:cs typeface="Arial"/>
                <a:sym typeface="Arial"/>
              </a:rPr>
              <a:t>Lack of replications</a:t>
            </a:r>
            <a:endParaRPr sz="1800">
              <a:solidFill>
                <a:srgbClr val="FF0000"/>
              </a:solidFill>
              <a:latin typeface="Arial"/>
              <a:ea typeface="Arial"/>
              <a:cs typeface="Arial"/>
              <a:sym typeface="Arial"/>
            </a:endParaRPr>
          </a:p>
        </p:txBody>
      </p:sp>
      <p:sp>
        <p:nvSpPr>
          <p:cNvPr id="1400" name="Google Shape;1400;p103"/>
          <p:cNvSpPr/>
          <p:nvPr/>
        </p:nvSpPr>
        <p:spPr>
          <a:xfrm>
            <a:off x="7549332" y="4718340"/>
            <a:ext cx="127387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rgbClr val="FF0000"/>
                </a:solidFill>
                <a:latin typeface="Arial"/>
                <a:ea typeface="Arial"/>
                <a:cs typeface="Arial"/>
                <a:sym typeface="Arial"/>
              </a:rPr>
              <a:t>Low Power</a:t>
            </a:r>
            <a:endParaRPr/>
          </a:p>
        </p:txBody>
      </p:sp>
      <p:sp>
        <p:nvSpPr>
          <p:cNvPr id="1401" name="Google Shape;1401;p103"/>
          <p:cNvSpPr txBox="1"/>
          <p:nvPr/>
        </p:nvSpPr>
        <p:spPr>
          <a:xfrm>
            <a:off x="7279132" y="5076862"/>
            <a:ext cx="1843361" cy="1384995"/>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 –50% Chance to show medium sized effect</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200">
                <a:solidFill>
                  <a:schemeClr val="dk1"/>
                </a:solidFill>
                <a:latin typeface="Arial"/>
                <a:ea typeface="Arial"/>
                <a:cs typeface="Arial"/>
                <a:sym typeface="Arial"/>
              </a:rPr>
              <a:t>(Cohen, 1962; Sedlmeier &amp; Gigerenzer, 1989; Bezeau &amp; Graves, 2003)</a:t>
            </a:r>
            <a:r>
              <a:rPr lang="de-DE" sz="1200">
                <a:solidFill>
                  <a:srgbClr val="FF0000"/>
                </a:solidFill>
                <a:latin typeface="Arial"/>
                <a:ea typeface="Arial"/>
                <a:cs typeface="Arial"/>
                <a:sym typeface="Arial"/>
              </a:rPr>
              <a:t> </a:t>
            </a:r>
            <a:endParaRPr/>
          </a:p>
        </p:txBody>
      </p:sp>
      <p:sp>
        <p:nvSpPr>
          <p:cNvPr id="1402" name="Google Shape;1402;p103"/>
          <p:cNvSpPr txBox="1"/>
          <p:nvPr/>
        </p:nvSpPr>
        <p:spPr>
          <a:xfrm>
            <a:off x="7252790" y="2960832"/>
            <a:ext cx="1884568" cy="80021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27% should be replications</a:t>
            </a:r>
            <a:endParaRPr sz="1600">
              <a:solidFill>
                <a:srgbClr val="FF0000"/>
              </a:solidFill>
              <a:latin typeface="Arial"/>
              <a:ea typeface="Arial"/>
              <a:cs typeface="Arial"/>
              <a:sym typeface="Arial"/>
            </a:endParaRPr>
          </a:p>
          <a:p>
            <a:pPr indent="0" lvl="0" marL="0" marR="0" rtl="0" algn="l">
              <a:spcBef>
                <a:spcPts val="0"/>
              </a:spcBef>
              <a:spcAft>
                <a:spcPts val="0"/>
              </a:spcAft>
              <a:buNone/>
            </a:pPr>
            <a:r>
              <a:rPr lang="de-DE" sz="1400">
                <a:solidFill>
                  <a:schemeClr val="dk1"/>
                </a:solidFill>
                <a:latin typeface="Arial"/>
                <a:ea typeface="Arial"/>
                <a:cs typeface="Arial"/>
                <a:sym typeface="Arial"/>
              </a:rPr>
              <a:t>(Fuchs et al. 2011)</a:t>
            </a:r>
            <a:r>
              <a:rPr lang="de-DE" sz="1400">
                <a:solidFill>
                  <a:srgbClr val="FF0000"/>
                </a:solidFill>
                <a:latin typeface="Arial"/>
                <a:ea typeface="Arial"/>
                <a:cs typeface="Arial"/>
                <a:sym typeface="Arial"/>
              </a:rPr>
              <a:t> </a:t>
            </a:r>
            <a:endParaRPr/>
          </a:p>
        </p:txBody>
      </p:sp>
      <p:sp>
        <p:nvSpPr>
          <p:cNvPr id="1403" name="Google Shape;1403;p103"/>
          <p:cNvSpPr/>
          <p:nvPr/>
        </p:nvSpPr>
        <p:spPr>
          <a:xfrm>
            <a:off x="179512" y="2128550"/>
            <a:ext cx="2018770" cy="132343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FF0000"/>
                </a:solidFill>
                <a:latin typeface="Arial"/>
                <a:ea typeface="Arial"/>
                <a:cs typeface="Arial"/>
                <a:sym typeface="Arial"/>
              </a:rPr>
              <a:t>~ –70% no data </a:t>
            </a:r>
            <a:r>
              <a:rPr lang="de-DE" sz="1200">
                <a:solidFill>
                  <a:schemeClr val="dk1"/>
                </a:solidFill>
                <a:latin typeface="Arial"/>
                <a:ea typeface="Arial"/>
                <a:cs typeface="Arial"/>
                <a:sym typeface="Arial"/>
              </a:rPr>
              <a:t>(Psychology, Wichters      et al. 2006)</a:t>
            </a:r>
            <a:endParaRPr/>
          </a:p>
          <a:p>
            <a:pPr indent="0" lvl="0" marL="0" marR="0" rtl="0" algn="l">
              <a:spcBef>
                <a:spcPts val="0"/>
              </a:spcBef>
              <a:spcAft>
                <a:spcPts val="0"/>
              </a:spcAft>
              <a:buNone/>
            </a:pPr>
            <a:r>
              <a:rPr lang="de-DE" sz="1600">
                <a:solidFill>
                  <a:srgbClr val="FF0000"/>
                </a:solidFill>
                <a:latin typeface="Arial"/>
                <a:ea typeface="Arial"/>
                <a:cs typeface="Arial"/>
                <a:sym typeface="Arial"/>
              </a:rPr>
              <a:t>~ –66% no data     </a:t>
            </a:r>
            <a:r>
              <a:rPr lang="de-DE" sz="1200">
                <a:solidFill>
                  <a:schemeClr val="dk1"/>
                </a:solidFill>
                <a:latin typeface="Arial"/>
                <a:ea typeface="Arial"/>
                <a:cs typeface="Arial"/>
                <a:sym typeface="Arial"/>
              </a:rPr>
              <a:t>(AER, Dewald, Thursby, &amp; Anderson, 1986)</a:t>
            </a:r>
            <a:endParaRPr/>
          </a:p>
        </p:txBody>
      </p:sp>
      <p:sp>
        <p:nvSpPr>
          <p:cNvPr id="1404" name="Google Shape;1404;p103"/>
          <p:cNvSpPr txBox="1"/>
          <p:nvPr/>
        </p:nvSpPr>
        <p:spPr>
          <a:xfrm>
            <a:off x="2774330" y="6519769"/>
            <a:ext cx="6382529"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de-DE" sz="1400">
                <a:solidFill>
                  <a:srgbClr val="FF0066"/>
                </a:solidFill>
                <a:latin typeface="Arial"/>
                <a:ea typeface="Arial"/>
                <a:cs typeface="Arial"/>
                <a:sym typeface="Arial"/>
              </a:rPr>
              <a:t>Open Science Ambassadors</a:t>
            </a:r>
            <a:endParaRPr sz="1400">
              <a:solidFill>
                <a:srgbClr val="FF0066"/>
              </a:solidFill>
              <a:latin typeface="Arial"/>
              <a:ea typeface="Arial"/>
              <a:cs typeface="Arial"/>
              <a:sym typeface="Arial"/>
            </a:endParaRPr>
          </a:p>
        </p:txBody>
      </p:sp>
      <p:sp>
        <p:nvSpPr>
          <p:cNvPr id="1405" name="Google Shape;1405;p103"/>
          <p:cNvSpPr txBox="1"/>
          <p:nvPr/>
        </p:nvSpPr>
        <p:spPr>
          <a:xfrm>
            <a:off x="5255533" y="5770489"/>
            <a:ext cx="15843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5F5F5F"/>
                </a:solidFill>
                <a:latin typeface="Arial"/>
                <a:ea typeface="Arial"/>
                <a:cs typeface="Arial"/>
                <a:sym typeface="Arial"/>
              </a:rPr>
              <a:t>Data collection</a:t>
            </a:r>
            <a:endParaRPr sz="1600">
              <a:solidFill>
                <a:srgbClr val="5F5F5F"/>
              </a:solidFill>
              <a:latin typeface="Arial"/>
              <a:ea typeface="Arial"/>
              <a:cs typeface="Arial"/>
              <a:sym typeface="Arial"/>
            </a:endParaRPr>
          </a:p>
        </p:txBody>
      </p:sp>
      <p:sp>
        <p:nvSpPr>
          <p:cNvPr id="1406" name="Google Shape;1406;p103"/>
          <p:cNvSpPr txBox="1"/>
          <p:nvPr/>
        </p:nvSpPr>
        <p:spPr>
          <a:xfrm>
            <a:off x="3779911" y="5318446"/>
            <a:ext cx="30597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de-DE" sz="1800">
                <a:solidFill>
                  <a:srgbClr val="FF0000"/>
                </a:solidFill>
                <a:latin typeface="Arial"/>
                <a:ea typeface="Arial"/>
                <a:cs typeface="Arial"/>
                <a:sym typeface="Arial"/>
              </a:rPr>
              <a:t>p</a:t>
            </a:r>
            <a:r>
              <a:rPr lang="de-DE" sz="1800">
                <a:solidFill>
                  <a:srgbClr val="FF0000"/>
                </a:solidFill>
                <a:latin typeface="Arial"/>
                <a:ea typeface="Arial"/>
                <a:cs typeface="Arial"/>
                <a:sym typeface="Arial"/>
              </a:rPr>
              <a:t>-hacking / flexible stopping</a:t>
            </a:r>
            <a:endParaRPr sz="1800">
              <a:solidFill>
                <a:srgbClr val="FF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1" name="Shape 1411"/>
        <p:cNvGrpSpPr/>
        <p:nvPr/>
      </p:nvGrpSpPr>
      <p:grpSpPr>
        <a:xfrm>
          <a:off x="0" y="0"/>
          <a:ext cx="0" cy="0"/>
          <a:chOff x="0" y="0"/>
          <a:chExt cx="0" cy="0"/>
        </a:xfrm>
      </p:grpSpPr>
      <p:sp>
        <p:nvSpPr>
          <p:cNvPr id="1412" name="Google Shape;1412;p104"/>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t>Research Cylce: Goes GRRRREAT!</a:t>
            </a:r>
            <a:endParaRPr/>
          </a:p>
        </p:txBody>
      </p:sp>
      <p:sp>
        <p:nvSpPr>
          <p:cNvPr id="1413" name="Google Shape;1413;p104"/>
          <p:cNvSpPr txBox="1"/>
          <p:nvPr/>
        </p:nvSpPr>
        <p:spPr>
          <a:xfrm>
            <a:off x="4853199" y="2109395"/>
            <a:ext cx="194421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Generating Hypothesis</a:t>
            </a:r>
            <a:endParaRPr/>
          </a:p>
        </p:txBody>
      </p:sp>
      <p:sp>
        <p:nvSpPr>
          <p:cNvPr id="1414" name="Google Shape;1414;p104"/>
          <p:cNvSpPr txBox="1"/>
          <p:nvPr/>
        </p:nvSpPr>
        <p:spPr>
          <a:xfrm>
            <a:off x="5877553" y="3774367"/>
            <a:ext cx="147968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Study design</a:t>
            </a:r>
            <a:endParaRPr/>
          </a:p>
        </p:txBody>
      </p:sp>
      <p:sp>
        <p:nvSpPr>
          <p:cNvPr id="1415" name="Google Shape;1415;p104"/>
          <p:cNvSpPr txBox="1"/>
          <p:nvPr/>
        </p:nvSpPr>
        <p:spPr>
          <a:xfrm>
            <a:off x="1817840" y="5068852"/>
            <a:ext cx="244827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Analysis &amp; Hypothesis test</a:t>
            </a:r>
            <a:endParaRPr sz="1600">
              <a:solidFill>
                <a:srgbClr val="7F7F7F"/>
              </a:solidFill>
              <a:latin typeface="Arial"/>
              <a:ea typeface="Arial"/>
              <a:cs typeface="Arial"/>
              <a:sym typeface="Arial"/>
            </a:endParaRPr>
          </a:p>
        </p:txBody>
      </p:sp>
      <p:sp>
        <p:nvSpPr>
          <p:cNvPr id="1416" name="Google Shape;1416;p104"/>
          <p:cNvSpPr txBox="1"/>
          <p:nvPr/>
        </p:nvSpPr>
        <p:spPr>
          <a:xfrm>
            <a:off x="821959" y="3281184"/>
            <a:ext cx="23042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Interpretation</a:t>
            </a:r>
            <a:endParaRPr/>
          </a:p>
        </p:txBody>
      </p:sp>
      <p:sp>
        <p:nvSpPr>
          <p:cNvPr id="1417" name="Google Shape;1417;p104"/>
          <p:cNvSpPr txBox="1"/>
          <p:nvPr/>
        </p:nvSpPr>
        <p:spPr>
          <a:xfrm>
            <a:off x="1654245" y="1678461"/>
            <a:ext cx="223015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7F7F7F"/>
                </a:solidFill>
                <a:latin typeface="Arial"/>
                <a:ea typeface="Arial"/>
                <a:cs typeface="Arial"/>
                <a:sym typeface="Arial"/>
              </a:rPr>
              <a:t>Publication or new Experiment</a:t>
            </a:r>
            <a:endParaRPr/>
          </a:p>
        </p:txBody>
      </p:sp>
      <p:pic>
        <p:nvPicPr>
          <p:cNvPr id="1418" name="Google Shape;1418;p104"/>
          <p:cNvPicPr preferRelativeResize="0"/>
          <p:nvPr/>
        </p:nvPicPr>
        <p:blipFill rotWithShape="1">
          <a:blip r:embed="rId3">
            <a:alphaModFix/>
          </a:blip>
          <a:srcRect b="0" l="0" r="0" t="0"/>
          <a:stretch/>
        </p:blipFill>
        <p:spPr>
          <a:xfrm rot="-8363844">
            <a:off x="3795406" y="5124782"/>
            <a:ext cx="1232654" cy="1232654"/>
          </a:xfrm>
          <a:prstGeom prst="rect">
            <a:avLst/>
          </a:prstGeom>
          <a:noFill/>
          <a:ln>
            <a:noFill/>
          </a:ln>
        </p:spPr>
      </p:pic>
      <p:pic>
        <p:nvPicPr>
          <p:cNvPr id="1419" name="Google Shape;1419;p104"/>
          <p:cNvPicPr preferRelativeResize="0"/>
          <p:nvPr/>
        </p:nvPicPr>
        <p:blipFill rotWithShape="1">
          <a:blip r:embed="rId3">
            <a:alphaModFix/>
          </a:blip>
          <a:srcRect b="0" l="0" r="0" t="0"/>
          <a:stretch/>
        </p:blipFill>
        <p:spPr>
          <a:xfrm rot="-5578074">
            <a:off x="1201513" y="3855164"/>
            <a:ext cx="1232654" cy="1232654"/>
          </a:xfrm>
          <a:prstGeom prst="rect">
            <a:avLst/>
          </a:prstGeom>
          <a:noFill/>
          <a:ln>
            <a:noFill/>
          </a:ln>
        </p:spPr>
      </p:pic>
      <p:pic>
        <p:nvPicPr>
          <p:cNvPr id="1420" name="Google Shape;1420;p104"/>
          <p:cNvPicPr preferRelativeResize="0"/>
          <p:nvPr/>
        </p:nvPicPr>
        <p:blipFill rotWithShape="1">
          <a:blip r:embed="rId3">
            <a:alphaModFix/>
          </a:blip>
          <a:srcRect b="37401" l="19960" r="0" t="0"/>
          <a:stretch/>
        </p:blipFill>
        <p:spPr>
          <a:xfrm rot="-1567016">
            <a:off x="1271579" y="2251425"/>
            <a:ext cx="986617" cy="771619"/>
          </a:xfrm>
          <a:prstGeom prst="rect">
            <a:avLst/>
          </a:prstGeom>
          <a:noFill/>
          <a:ln>
            <a:noFill/>
          </a:ln>
        </p:spPr>
      </p:pic>
      <p:pic>
        <p:nvPicPr>
          <p:cNvPr id="1421" name="Google Shape;1421;p104"/>
          <p:cNvPicPr preferRelativeResize="0"/>
          <p:nvPr/>
        </p:nvPicPr>
        <p:blipFill rotWithShape="1">
          <a:blip r:embed="rId3">
            <a:alphaModFix/>
          </a:blip>
          <a:srcRect b="0" l="0" r="0" t="0"/>
          <a:stretch/>
        </p:blipFill>
        <p:spPr>
          <a:xfrm rot="2447825">
            <a:off x="3742058" y="1331502"/>
            <a:ext cx="1232654" cy="1232654"/>
          </a:xfrm>
          <a:prstGeom prst="rect">
            <a:avLst/>
          </a:prstGeom>
          <a:noFill/>
          <a:ln>
            <a:noFill/>
          </a:ln>
        </p:spPr>
      </p:pic>
      <p:pic>
        <p:nvPicPr>
          <p:cNvPr id="1422" name="Google Shape;1422;p104"/>
          <p:cNvPicPr preferRelativeResize="0"/>
          <p:nvPr/>
        </p:nvPicPr>
        <p:blipFill rotWithShape="1">
          <a:blip r:embed="rId3">
            <a:alphaModFix/>
          </a:blip>
          <a:srcRect b="0" l="0" r="0" t="0"/>
          <a:stretch/>
        </p:blipFill>
        <p:spPr>
          <a:xfrm rot="6208315">
            <a:off x="5630982" y="2622790"/>
            <a:ext cx="1232654" cy="1232654"/>
          </a:xfrm>
          <a:prstGeom prst="rect">
            <a:avLst/>
          </a:prstGeom>
          <a:noFill/>
          <a:ln>
            <a:noFill/>
          </a:ln>
        </p:spPr>
      </p:pic>
      <p:pic>
        <p:nvPicPr>
          <p:cNvPr id="1423" name="Google Shape;1423;p104"/>
          <p:cNvPicPr preferRelativeResize="0"/>
          <p:nvPr/>
        </p:nvPicPr>
        <p:blipFill rotWithShape="1">
          <a:blip r:embed="rId3">
            <a:alphaModFix/>
          </a:blip>
          <a:srcRect b="0" l="0" r="0" t="0"/>
          <a:stretch/>
        </p:blipFill>
        <p:spPr>
          <a:xfrm rot="9753739">
            <a:off x="5630982" y="4206691"/>
            <a:ext cx="1232654" cy="1232654"/>
          </a:xfrm>
          <a:prstGeom prst="rect">
            <a:avLst/>
          </a:prstGeom>
          <a:noFill/>
          <a:ln>
            <a:noFill/>
          </a:ln>
        </p:spPr>
      </p:pic>
      <p:sp>
        <p:nvSpPr>
          <p:cNvPr id="1424" name="Google Shape;1424;p104"/>
          <p:cNvSpPr txBox="1"/>
          <p:nvPr/>
        </p:nvSpPr>
        <p:spPr>
          <a:xfrm>
            <a:off x="6507356" y="4946651"/>
            <a:ext cx="2046461" cy="55399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0000FF"/>
                </a:solidFill>
                <a:latin typeface="Arial"/>
                <a:ea typeface="Arial"/>
                <a:cs typeface="Arial"/>
                <a:sym typeface="Arial"/>
              </a:rPr>
              <a:t>Open Notebook</a:t>
            </a:r>
            <a:endParaRPr/>
          </a:p>
          <a:p>
            <a:pPr indent="0" lvl="0" marL="0" marR="0" rtl="0" algn="l">
              <a:spcBef>
                <a:spcPts val="0"/>
              </a:spcBef>
              <a:spcAft>
                <a:spcPts val="0"/>
              </a:spcAft>
              <a:buNone/>
            </a:pPr>
            <a:r>
              <a:rPr lang="de-DE" sz="1400">
                <a:solidFill>
                  <a:schemeClr val="dk1"/>
                </a:solidFill>
                <a:latin typeface="Arial"/>
                <a:ea typeface="Arial"/>
                <a:cs typeface="Arial"/>
                <a:sym typeface="Arial"/>
              </a:rPr>
              <a:t>(No insider information)</a:t>
            </a:r>
            <a:r>
              <a:rPr lang="de-DE" sz="1400">
                <a:solidFill>
                  <a:srgbClr val="FF0000"/>
                </a:solidFill>
                <a:latin typeface="Arial"/>
                <a:ea typeface="Arial"/>
                <a:cs typeface="Arial"/>
                <a:sym typeface="Arial"/>
              </a:rPr>
              <a:t> </a:t>
            </a:r>
            <a:endParaRPr/>
          </a:p>
        </p:txBody>
      </p:sp>
      <p:sp>
        <p:nvSpPr>
          <p:cNvPr id="1425" name="Google Shape;1425;p104"/>
          <p:cNvSpPr txBox="1"/>
          <p:nvPr/>
        </p:nvSpPr>
        <p:spPr>
          <a:xfrm>
            <a:off x="5819218" y="1509454"/>
            <a:ext cx="2313859" cy="55399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0000FF"/>
                </a:solidFill>
                <a:latin typeface="Arial"/>
                <a:ea typeface="Arial"/>
                <a:cs typeface="Arial"/>
                <a:sym typeface="Arial"/>
              </a:rPr>
              <a:t>Pre-registration</a:t>
            </a:r>
            <a:endParaRPr/>
          </a:p>
          <a:p>
            <a:pPr indent="0" lvl="0" marL="0" marR="0" rtl="0" algn="l">
              <a:spcBef>
                <a:spcPts val="0"/>
              </a:spcBef>
              <a:spcAft>
                <a:spcPts val="0"/>
              </a:spcAft>
              <a:buNone/>
            </a:pPr>
            <a:r>
              <a:rPr lang="de-DE" sz="1400">
                <a:solidFill>
                  <a:schemeClr val="dk1"/>
                </a:solidFill>
                <a:latin typeface="Arial"/>
                <a:ea typeface="Arial"/>
                <a:cs typeface="Arial"/>
                <a:sym typeface="Arial"/>
              </a:rPr>
              <a:t>(OSF, as Predicted)</a:t>
            </a:r>
            <a:r>
              <a:rPr lang="de-DE" sz="1400">
                <a:solidFill>
                  <a:srgbClr val="FF0000"/>
                </a:solidFill>
                <a:latin typeface="Arial"/>
                <a:ea typeface="Arial"/>
                <a:cs typeface="Arial"/>
                <a:sym typeface="Arial"/>
              </a:rPr>
              <a:t> </a:t>
            </a:r>
            <a:endParaRPr/>
          </a:p>
        </p:txBody>
      </p:sp>
      <p:sp>
        <p:nvSpPr>
          <p:cNvPr id="1426" name="Google Shape;1426;p104"/>
          <p:cNvSpPr txBox="1"/>
          <p:nvPr/>
        </p:nvSpPr>
        <p:spPr>
          <a:xfrm>
            <a:off x="6491584" y="2174663"/>
            <a:ext cx="1889382" cy="55399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0000FF"/>
                </a:solidFill>
                <a:latin typeface="Arial"/>
                <a:ea typeface="Arial"/>
                <a:cs typeface="Arial"/>
                <a:sym typeface="Arial"/>
              </a:rPr>
              <a:t>Registered Reports</a:t>
            </a:r>
            <a:endParaRPr/>
          </a:p>
          <a:p>
            <a:pPr indent="0" lvl="0" marL="0" marR="0" rtl="0" algn="l">
              <a:spcBef>
                <a:spcPts val="0"/>
              </a:spcBef>
              <a:spcAft>
                <a:spcPts val="0"/>
              </a:spcAft>
              <a:buNone/>
            </a:pPr>
            <a:r>
              <a:rPr lang="de-DE" sz="1400">
                <a:solidFill>
                  <a:schemeClr val="dk1"/>
                </a:solidFill>
                <a:latin typeface="Arial"/>
                <a:ea typeface="Arial"/>
                <a:cs typeface="Arial"/>
                <a:sym typeface="Arial"/>
              </a:rPr>
              <a:t>(Not Utopia)</a:t>
            </a:r>
            <a:r>
              <a:rPr lang="de-DE" sz="1400">
                <a:solidFill>
                  <a:srgbClr val="FF0000"/>
                </a:solidFill>
                <a:latin typeface="Arial"/>
                <a:ea typeface="Arial"/>
                <a:cs typeface="Arial"/>
                <a:sym typeface="Arial"/>
              </a:rPr>
              <a:t> </a:t>
            </a:r>
            <a:endParaRPr/>
          </a:p>
        </p:txBody>
      </p:sp>
      <p:sp>
        <p:nvSpPr>
          <p:cNvPr id="1427" name="Google Shape;1427;p104"/>
          <p:cNvSpPr txBox="1"/>
          <p:nvPr/>
        </p:nvSpPr>
        <p:spPr>
          <a:xfrm>
            <a:off x="7116306" y="3675776"/>
            <a:ext cx="1861017" cy="107721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0000FF"/>
                </a:solidFill>
                <a:latin typeface="Arial"/>
                <a:ea typeface="Arial"/>
                <a:cs typeface="Arial"/>
                <a:sym typeface="Arial"/>
              </a:rPr>
              <a:t>Register study design, procedure, materials, &amp; data analytic plan</a:t>
            </a:r>
            <a:endParaRPr/>
          </a:p>
        </p:txBody>
      </p:sp>
      <p:sp>
        <p:nvSpPr>
          <p:cNvPr id="1428" name="Google Shape;1428;p104"/>
          <p:cNvSpPr txBox="1"/>
          <p:nvPr/>
        </p:nvSpPr>
        <p:spPr>
          <a:xfrm>
            <a:off x="4781875" y="5983030"/>
            <a:ext cx="2334431" cy="338554"/>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0000FF"/>
                </a:solidFill>
                <a:latin typeface="Arial"/>
                <a:ea typeface="Arial"/>
                <a:cs typeface="Arial"/>
                <a:sym typeface="Arial"/>
              </a:rPr>
              <a:t>Data </a:t>
            </a:r>
            <a:r>
              <a:rPr lang="de-DE" sz="1600">
                <a:solidFill>
                  <a:srgbClr val="0000FF"/>
                </a:solidFill>
              </a:rPr>
              <a:t>Management</a:t>
            </a:r>
            <a:r>
              <a:rPr lang="de-DE" sz="1600">
                <a:solidFill>
                  <a:srgbClr val="0000FF"/>
                </a:solidFill>
                <a:latin typeface="Arial"/>
                <a:ea typeface="Arial"/>
                <a:cs typeface="Arial"/>
                <a:sym typeface="Arial"/>
              </a:rPr>
              <a:t> Plan</a:t>
            </a:r>
            <a:endParaRPr/>
          </a:p>
        </p:txBody>
      </p:sp>
      <p:sp>
        <p:nvSpPr>
          <p:cNvPr id="1429" name="Google Shape;1429;p104"/>
          <p:cNvSpPr txBox="1"/>
          <p:nvPr/>
        </p:nvSpPr>
        <p:spPr>
          <a:xfrm>
            <a:off x="302414" y="5754810"/>
            <a:ext cx="2075250" cy="584775"/>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0000FF"/>
                </a:solidFill>
                <a:latin typeface="Arial"/>
                <a:ea typeface="Arial"/>
                <a:cs typeface="Arial"/>
                <a:sym typeface="Arial"/>
              </a:rPr>
              <a:t>Confirmatory and Exploratory analyses</a:t>
            </a:r>
            <a:endParaRPr sz="1600">
              <a:solidFill>
                <a:srgbClr val="0000FF"/>
              </a:solidFill>
              <a:latin typeface="Arial"/>
              <a:ea typeface="Arial"/>
              <a:cs typeface="Arial"/>
              <a:sym typeface="Arial"/>
            </a:endParaRPr>
          </a:p>
        </p:txBody>
      </p:sp>
      <p:sp>
        <p:nvSpPr>
          <p:cNvPr id="1430" name="Google Shape;1430;p104"/>
          <p:cNvSpPr txBox="1"/>
          <p:nvPr/>
        </p:nvSpPr>
        <p:spPr>
          <a:xfrm>
            <a:off x="58950" y="1178388"/>
            <a:ext cx="1595295" cy="80021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0000FF"/>
                </a:solidFill>
                <a:latin typeface="Arial"/>
                <a:ea typeface="Arial"/>
                <a:cs typeface="Arial"/>
                <a:sym typeface="Arial"/>
              </a:rPr>
              <a:t>Pre-print Server</a:t>
            </a:r>
            <a:endParaRPr/>
          </a:p>
          <a:p>
            <a:pPr indent="0" lvl="0" marL="0" marR="0" rtl="0" algn="l">
              <a:spcBef>
                <a:spcPts val="0"/>
              </a:spcBef>
              <a:spcAft>
                <a:spcPts val="0"/>
              </a:spcAft>
              <a:buNone/>
            </a:pPr>
            <a:r>
              <a:rPr lang="de-DE" sz="1400">
                <a:solidFill>
                  <a:schemeClr val="dk1"/>
                </a:solidFill>
                <a:latin typeface="Arial"/>
                <a:ea typeface="Arial"/>
                <a:cs typeface="Arial"/>
                <a:sym typeface="Arial"/>
              </a:rPr>
              <a:t>PsyArXiv</a:t>
            </a:r>
            <a:endParaRPr sz="1400">
              <a:solidFill>
                <a:schemeClr val="dk1"/>
              </a:solidFill>
              <a:latin typeface="Arial"/>
              <a:ea typeface="Arial"/>
              <a:cs typeface="Arial"/>
              <a:sym typeface="Arial"/>
            </a:endParaRPr>
          </a:p>
        </p:txBody>
      </p:sp>
      <p:sp>
        <p:nvSpPr>
          <p:cNvPr id="1431" name="Google Shape;1431;p104"/>
          <p:cNvSpPr txBox="1"/>
          <p:nvPr/>
        </p:nvSpPr>
        <p:spPr>
          <a:xfrm>
            <a:off x="1885046" y="1117125"/>
            <a:ext cx="2313859" cy="55399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0000FF"/>
                </a:solidFill>
                <a:latin typeface="Arial"/>
                <a:ea typeface="Arial"/>
                <a:cs typeface="Arial"/>
                <a:sym typeface="Arial"/>
              </a:rPr>
              <a:t>Share</a:t>
            </a:r>
            <a:endParaRPr/>
          </a:p>
          <a:p>
            <a:pPr indent="0" lvl="0" marL="0" marR="0" rtl="0" algn="l">
              <a:spcBef>
                <a:spcPts val="0"/>
              </a:spcBef>
              <a:spcAft>
                <a:spcPts val="0"/>
              </a:spcAft>
              <a:buNone/>
            </a:pPr>
            <a:r>
              <a:rPr lang="de-DE" sz="1400">
                <a:solidFill>
                  <a:schemeClr val="dk1"/>
                </a:solidFill>
                <a:latin typeface="Arial"/>
                <a:ea typeface="Arial"/>
                <a:cs typeface="Arial"/>
                <a:sym typeface="Arial"/>
              </a:rPr>
              <a:t>(Data, code, meta-data)</a:t>
            </a:r>
            <a:r>
              <a:rPr lang="de-DE" sz="1400">
                <a:solidFill>
                  <a:srgbClr val="FF0000"/>
                </a:solidFill>
                <a:latin typeface="Arial"/>
                <a:ea typeface="Arial"/>
                <a:cs typeface="Arial"/>
                <a:sym typeface="Arial"/>
              </a:rPr>
              <a:t> </a:t>
            </a:r>
            <a:endParaRPr/>
          </a:p>
        </p:txBody>
      </p:sp>
      <p:sp>
        <p:nvSpPr>
          <p:cNvPr id="1432" name="Google Shape;1432;p104"/>
          <p:cNvSpPr txBox="1"/>
          <p:nvPr/>
        </p:nvSpPr>
        <p:spPr>
          <a:xfrm>
            <a:off x="4853199" y="5375649"/>
            <a:ext cx="158417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600">
                <a:solidFill>
                  <a:srgbClr val="5F5F5F"/>
                </a:solidFill>
                <a:latin typeface="Arial"/>
                <a:ea typeface="Arial"/>
                <a:cs typeface="Arial"/>
                <a:sym typeface="Arial"/>
              </a:rPr>
              <a:t>Data collection</a:t>
            </a:r>
            <a:endParaRPr sz="1600">
              <a:solidFill>
                <a:srgbClr val="5F5F5F"/>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6" name="Shape 1436"/>
        <p:cNvGrpSpPr/>
        <p:nvPr/>
      </p:nvGrpSpPr>
      <p:grpSpPr>
        <a:xfrm>
          <a:off x="0" y="0"/>
          <a:ext cx="0" cy="0"/>
          <a:chOff x="0" y="0"/>
          <a:chExt cx="0" cy="0"/>
        </a:xfrm>
      </p:grpSpPr>
      <p:sp>
        <p:nvSpPr>
          <p:cNvPr id="1437" name="Google Shape;1437;p105"/>
          <p:cNvSpPr txBox="1"/>
          <p:nvPr/>
        </p:nvSpPr>
        <p:spPr>
          <a:xfrm>
            <a:off x="88776" y="1104469"/>
            <a:ext cx="3962400" cy="11430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FF"/>
              </a:buClr>
              <a:buSzPts val="4100"/>
              <a:buFont typeface="Arial"/>
              <a:buNone/>
            </a:pPr>
            <a:r>
              <a:rPr b="1" lang="de-DE" sz="4100">
                <a:solidFill>
                  <a:srgbClr val="0000FF"/>
                </a:solidFill>
              </a:rPr>
              <a:t>Open</a:t>
            </a:r>
            <a:endParaRPr/>
          </a:p>
        </p:txBody>
      </p:sp>
      <p:sp>
        <p:nvSpPr>
          <p:cNvPr id="1438" name="Google Shape;1438;p105"/>
          <p:cNvSpPr txBox="1"/>
          <p:nvPr/>
        </p:nvSpPr>
        <p:spPr>
          <a:xfrm>
            <a:off x="232792" y="2430032"/>
            <a:ext cx="4771256" cy="401171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7F7F7F"/>
              </a:buClr>
              <a:buSzPts val="2400"/>
              <a:buFont typeface="Arial"/>
              <a:buNone/>
            </a:pPr>
            <a:r>
              <a:rPr b="1" lang="de-DE" sz="2400">
                <a:solidFill>
                  <a:srgbClr val="7F7F7F"/>
                </a:solidFill>
                <a:latin typeface="Arial"/>
                <a:ea typeface="Arial"/>
                <a:cs typeface="Arial"/>
                <a:sym typeface="Arial"/>
              </a:rPr>
              <a:t>Communality</a:t>
            </a:r>
            <a:endParaRPr/>
          </a:p>
          <a:p>
            <a:pPr indent="0" lvl="0" marL="0" marR="0" rtl="0" algn="l">
              <a:lnSpc>
                <a:spcPct val="90000"/>
              </a:lnSpc>
              <a:spcBef>
                <a:spcPts val="750"/>
              </a:spcBef>
              <a:spcAft>
                <a:spcPts val="0"/>
              </a:spcAft>
              <a:buClr>
                <a:srgbClr val="7F7F7F"/>
              </a:buClr>
              <a:buSzPts val="1800"/>
              <a:buFont typeface="Arial"/>
              <a:buNone/>
            </a:pPr>
            <a:r>
              <a:rPr lang="de-DE" sz="1800">
                <a:solidFill>
                  <a:srgbClr val="7F7F7F"/>
                </a:solidFill>
                <a:latin typeface="Arial"/>
                <a:ea typeface="Arial"/>
                <a:cs typeface="Arial"/>
                <a:sym typeface="Arial"/>
              </a:rPr>
              <a:t>Open sharing</a:t>
            </a:r>
            <a:endParaRPr/>
          </a:p>
          <a:p>
            <a:pPr indent="0" lvl="0" marL="0" marR="0" rtl="0" algn="l">
              <a:lnSpc>
                <a:spcPct val="90000"/>
              </a:lnSpc>
              <a:spcBef>
                <a:spcPts val="750"/>
              </a:spcBef>
              <a:spcAft>
                <a:spcPts val="0"/>
              </a:spcAft>
              <a:buClr>
                <a:srgbClr val="7F7F7F"/>
              </a:buClr>
              <a:buSzPts val="2400"/>
              <a:buFont typeface="Arial"/>
              <a:buNone/>
            </a:pPr>
            <a:r>
              <a:rPr b="1" lang="de-DE" sz="2400">
                <a:solidFill>
                  <a:srgbClr val="7F7F7F"/>
                </a:solidFill>
                <a:latin typeface="Arial"/>
                <a:ea typeface="Arial"/>
                <a:cs typeface="Arial"/>
                <a:sym typeface="Arial"/>
              </a:rPr>
              <a:t>Disinterestedness</a:t>
            </a:r>
            <a:endParaRPr/>
          </a:p>
          <a:p>
            <a:pPr indent="0" lvl="0" marL="0" marR="0" rtl="0" algn="l">
              <a:lnSpc>
                <a:spcPct val="90000"/>
              </a:lnSpc>
              <a:spcBef>
                <a:spcPts val="750"/>
              </a:spcBef>
              <a:spcAft>
                <a:spcPts val="0"/>
              </a:spcAft>
              <a:buClr>
                <a:srgbClr val="7F7F7F"/>
              </a:buClr>
              <a:buSzPts val="1800"/>
              <a:buFont typeface="Arial"/>
              <a:buNone/>
            </a:pPr>
            <a:r>
              <a:rPr lang="de-DE" sz="1800">
                <a:solidFill>
                  <a:srgbClr val="7F7F7F"/>
                </a:solidFill>
                <a:latin typeface="Arial"/>
                <a:ea typeface="Arial"/>
                <a:cs typeface="Arial"/>
                <a:sym typeface="Arial"/>
              </a:rPr>
              <a:t>Motivated by knowledge and discovery</a:t>
            </a:r>
            <a:endParaRPr/>
          </a:p>
          <a:p>
            <a:pPr indent="0" lvl="0" marL="0" marR="0" rtl="0" algn="l">
              <a:lnSpc>
                <a:spcPct val="90000"/>
              </a:lnSpc>
              <a:spcBef>
                <a:spcPts val="750"/>
              </a:spcBef>
              <a:spcAft>
                <a:spcPts val="0"/>
              </a:spcAft>
              <a:buClr>
                <a:srgbClr val="7F7F7F"/>
              </a:buClr>
              <a:buSzPts val="2400"/>
              <a:buFont typeface="Arial"/>
              <a:buNone/>
            </a:pPr>
            <a:r>
              <a:rPr b="1" lang="de-DE" sz="2400">
                <a:solidFill>
                  <a:srgbClr val="7F7F7F"/>
                </a:solidFill>
                <a:latin typeface="Arial"/>
                <a:ea typeface="Arial"/>
                <a:cs typeface="Arial"/>
                <a:sym typeface="Arial"/>
              </a:rPr>
              <a:t>Organized skepticism</a:t>
            </a:r>
            <a:endParaRPr/>
          </a:p>
          <a:p>
            <a:pPr indent="0" lvl="0" marL="0" marR="0" rtl="0" algn="l">
              <a:lnSpc>
                <a:spcPct val="90000"/>
              </a:lnSpc>
              <a:spcBef>
                <a:spcPts val="750"/>
              </a:spcBef>
              <a:spcAft>
                <a:spcPts val="0"/>
              </a:spcAft>
              <a:buClr>
                <a:srgbClr val="7F7F7F"/>
              </a:buClr>
              <a:buSzPts val="1800"/>
              <a:buFont typeface="Arial"/>
              <a:buNone/>
            </a:pPr>
            <a:r>
              <a:rPr lang="de-DE" sz="1800">
                <a:solidFill>
                  <a:srgbClr val="7F7F7F"/>
                </a:solidFill>
                <a:latin typeface="Arial"/>
                <a:ea typeface="Arial"/>
                <a:cs typeface="Arial"/>
                <a:sym typeface="Arial"/>
              </a:rPr>
              <a:t>Consider all new evidence, even against one’s prior work</a:t>
            </a:r>
            <a:endParaRPr/>
          </a:p>
          <a:p>
            <a:pPr indent="0" lvl="0" marL="0" marR="0" rtl="0" algn="l">
              <a:lnSpc>
                <a:spcPct val="90000"/>
              </a:lnSpc>
              <a:spcBef>
                <a:spcPts val="750"/>
              </a:spcBef>
              <a:spcAft>
                <a:spcPts val="0"/>
              </a:spcAft>
              <a:buClr>
                <a:srgbClr val="3A3838"/>
              </a:buClr>
              <a:buSzPts val="2400"/>
              <a:buFont typeface="Arial"/>
              <a:buNone/>
            </a:pPr>
            <a:r>
              <a:rPr b="1" lang="de-DE" sz="2400">
                <a:solidFill>
                  <a:srgbClr val="3A3838"/>
                </a:solidFill>
                <a:latin typeface="Arial"/>
                <a:ea typeface="Arial"/>
                <a:cs typeface="Arial"/>
                <a:sym typeface="Arial"/>
              </a:rPr>
              <a:t>Quality</a:t>
            </a:r>
            <a:endParaRPr/>
          </a:p>
        </p:txBody>
      </p:sp>
      <p:sp>
        <p:nvSpPr>
          <p:cNvPr id="1439" name="Google Shape;1439;p105"/>
          <p:cNvSpPr txBox="1"/>
          <p:nvPr/>
        </p:nvSpPr>
        <p:spPr>
          <a:xfrm>
            <a:off x="4913312" y="1104469"/>
            <a:ext cx="3962400" cy="1143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FF0066"/>
              </a:buClr>
              <a:buSzPts val="4070"/>
              <a:buFont typeface="Arial"/>
              <a:buNone/>
            </a:pPr>
            <a:r>
              <a:rPr b="1" lang="de-DE" sz="4070">
                <a:solidFill>
                  <a:srgbClr val="FF0066"/>
                </a:solidFill>
              </a:rPr>
              <a:t>Problematic</a:t>
            </a:r>
            <a:endParaRPr b="1" sz="4070">
              <a:solidFill>
                <a:srgbClr val="FF0066"/>
              </a:solidFill>
              <a:latin typeface="Arial"/>
              <a:ea typeface="Arial"/>
              <a:cs typeface="Arial"/>
              <a:sym typeface="Arial"/>
            </a:endParaRPr>
          </a:p>
        </p:txBody>
      </p:sp>
      <p:sp>
        <p:nvSpPr>
          <p:cNvPr id="1440" name="Google Shape;1440;p105"/>
          <p:cNvSpPr txBox="1"/>
          <p:nvPr/>
        </p:nvSpPr>
        <p:spPr>
          <a:xfrm>
            <a:off x="5129336" y="2430032"/>
            <a:ext cx="4267200" cy="5075237"/>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7F7F7F"/>
              </a:buClr>
              <a:buSzPts val="2400"/>
              <a:buFont typeface="Arial"/>
              <a:buNone/>
            </a:pPr>
            <a:r>
              <a:rPr b="1" lang="de-DE" sz="2400">
                <a:solidFill>
                  <a:srgbClr val="7F7F7F"/>
                </a:solidFill>
                <a:latin typeface="Arial"/>
                <a:ea typeface="Arial"/>
                <a:cs typeface="Arial"/>
                <a:sym typeface="Arial"/>
              </a:rPr>
              <a:t>Secrecy</a:t>
            </a:r>
            <a:endParaRPr/>
          </a:p>
          <a:p>
            <a:pPr indent="0" lvl="0" marL="0" marR="0" rtl="0" algn="l">
              <a:spcBef>
                <a:spcPts val="360"/>
              </a:spcBef>
              <a:spcAft>
                <a:spcPts val="0"/>
              </a:spcAft>
              <a:buClr>
                <a:srgbClr val="7F7F7F"/>
              </a:buClr>
              <a:buSzPts val="1800"/>
              <a:buFont typeface="Arial"/>
              <a:buNone/>
            </a:pPr>
            <a:r>
              <a:rPr lang="de-DE" sz="1800">
                <a:solidFill>
                  <a:srgbClr val="7F7F7F"/>
                </a:solidFill>
                <a:latin typeface="Arial"/>
                <a:ea typeface="Arial"/>
                <a:cs typeface="Arial"/>
                <a:sym typeface="Arial"/>
              </a:rPr>
              <a:t>Closed</a:t>
            </a:r>
            <a:endParaRPr/>
          </a:p>
          <a:p>
            <a:pPr indent="0" lvl="0" marL="0" marR="0" rtl="0" algn="l">
              <a:spcBef>
                <a:spcPts val="480"/>
              </a:spcBef>
              <a:spcAft>
                <a:spcPts val="0"/>
              </a:spcAft>
              <a:buClr>
                <a:srgbClr val="7F7F7F"/>
              </a:buClr>
              <a:buSzPts val="2400"/>
              <a:buFont typeface="Arial"/>
              <a:buNone/>
            </a:pPr>
            <a:r>
              <a:rPr b="1" lang="de-DE" sz="2400">
                <a:solidFill>
                  <a:srgbClr val="7F7F7F"/>
                </a:solidFill>
                <a:latin typeface="Arial"/>
                <a:ea typeface="Arial"/>
                <a:cs typeface="Arial"/>
                <a:sym typeface="Arial"/>
              </a:rPr>
              <a:t>Self-interestedness</a:t>
            </a:r>
            <a:endParaRPr/>
          </a:p>
          <a:p>
            <a:pPr indent="0" lvl="0" marL="0" marR="0" rtl="0" algn="l">
              <a:spcBef>
                <a:spcPts val="360"/>
              </a:spcBef>
              <a:spcAft>
                <a:spcPts val="0"/>
              </a:spcAft>
              <a:buClr>
                <a:srgbClr val="7F7F7F"/>
              </a:buClr>
              <a:buSzPts val="1800"/>
              <a:buFont typeface="Arial"/>
              <a:buNone/>
            </a:pPr>
            <a:r>
              <a:rPr lang="de-DE" sz="1800">
                <a:solidFill>
                  <a:srgbClr val="7F7F7F"/>
                </a:solidFill>
                <a:latin typeface="Arial"/>
                <a:ea typeface="Arial"/>
                <a:cs typeface="Arial"/>
                <a:sym typeface="Arial"/>
              </a:rPr>
              <a:t>Treat science as a competition </a:t>
            </a:r>
            <a:endParaRPr/>
          </a:p>
          <a:p>
            <a:pPr indent="0" lvl="0" marL="0" marR="0" rtl="0" algn="l">
              <a:spcBef>
                <a:spcPts val="480"/>
              </a:spcBef>
              <a:spcAft>
                <a:spcPts val="0"/>
              </a:spcAft>
              <a:buClr>
                <a:srgbClr val="7F7F7F"/>
              </a:buClr>
              <a:buSzPts val="2400"/>
              <a:buFont typeface="Arial"/>
              <a:buNone/>
            </a:pPr>
            <a:r>
              <a:rPr b="1" lang="de-DE" sz="2400">
                <a:solidFill>
                  <a:srgbClr val="7F7F7F"/>
                </a:solidFill>
                <a:latin typeface="Arial"/>
                <a:ea typeface="Arial"/>
                <a:cs typeface="Arial"/>
                <a:sym typeface="Arial"/>
              </a:rPr>
              <a:t>Organized dogmatism</a:t>
            </a:r>
            <a:endParaRPr/>
          </a:p>
          <a:p>
            <a:pPr indent="0" lvl="0" marL="0" marR="0" rtl="0" algn="l">
              <a:spcBef>
                <a:spcPts val="360"/>
              </a:spcBef>
              <a:spcAft>
                <a:spcPts val="0"/>
              </a:spcAft>
              <a:buClr>
                <a:srgbClr val="7F7F7F"/>
              </a:buClr>
              <a:buSzPts val="1800"/>
              <a:buFont typeface="Arial"/>
              <a:buNone/>
            </a:pPr>
            <a:r>
              <a:rPr lang="de-DE" sz="1800">
                <a:solidFill>
                  <a:srgbClr val="7F7F7F"/>
                </a:solidFill>
                <a:latin typeface="Arial"/>
                <a:ea typeface="Arial"/>
                <a:cs typeface="Arial"/>
                <a:sym typeface="Arial"/>
              </a:rPr>
              <a:t>Invest career promoting one’s own theories, findings</a:t>
            </a:r>
            <a:endParaRPr/>
          </a:p>
          <a:p>
            <a:pPr indent="0" lvl="0" marL="0" marR="0" rtl="0" algn="l">
              <a:spcBef>
                <a:spcPts val="480"/>
              </a:spcBef>
              <a:spcAft>
                <a:spcPts val="0"/>
              </a:spcAft>
              <a:buClr>
                <a:schemeClr val="dk1"/>
              </a:buClr>
              <a:buSzPts val="2400"/>
              <a:buFont typeface="Arial"/>
              <a:buNone/>
            </a:pPr>
            <a:r>
              <a:rPr b="1" lang="de-DE" sz="2400">
                <a:solidFill>
                  <a:schemeClr val="dk1"/>
                </a:solidFill>
                <a:latin typeface="Arial"/>
                <a:ea typeface="Arial"/>
                <a:cs typeface="Arial"/>
                <a:sym typeface="Arial"/>
              </a:rPr>
              <a:t>Quantity</a:t>
            </a:r>
            <a:endParaRPr/>
          </a:p>
        </p:txBody>
      </p:sp>
      <p:cxnSp>
        <p:nvCxnSpPr>
          <p:cNvPr id="1441" name="Google Shape;1441;p105"/>
          <p:cNvCxnSpPr/>
          <p:nvPr/>
        </p:nvCxnSpPr>
        <p:spPr>
          <a:xfrm>
            <a:off x="232812" y="1652432"/>
            <a:ext cx="13200" cy="5032800"/>
          </a:xfrm>
          <a:prstGeom prst="straightConnector1">
            <a:avLst/>
          </a:prstGeom>
          <a:noFill/>
          <a:ln cap="flat" cmpd="sng" w="76200">
            <a:solidFill>
              <a:srgbClr val="0000FF"/>
            </a:solidFill>
            <a:prstDash val="solid"/>
            <a:miter lim="800000"/>
            <a:headEnd len="sm" w="sm" type="none"/>
            <a:tailEnd len="sm" w="sm" type="none"/>
          </a:ln>
        </p:spPr>
      </p:cxnSp>
      <p:sp>
        <p:nvSpPr>
          <p:cNvPr id="1442" name="Google Shape;1442;p105"/>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solidFill>
                  <a:srgbClr val="FF0066"/>
                </a:solidFill>
              </a:rPr>
              <a:t>Norms</a:t>
            </a:r>
            <a:endParaRPr>
              <a:solidFill>
                <a:srgbClr val="FF0066"/>
              </a:solidFill>
            </a:endParaRPr>
          </a:p>
        </p:txBody>
      </p:sp>
      <p:cxnSp>
        <p:nvCxnSpPr>
          <p:cNvPr id="1443" name="Google Shape;1443;p105"/>
          <p:cNvCxnSpPr/>
          <p:nvPr/>
        </p:nvCxnSpPr>
        <p:spPr>
          <a:xfrm flipH="1">
            <a:off x="5053127" y="1572613"/>
            <a:ext cx="20400" cy="5112600"/>
          </a:xfrm>
          <a:prstGeom prst="straightConnector1">
            <a:avLst/>
          </a:prstGeom>
          <a:noFill/>
          <a:ln cap="flat" cmpd="sng" w="76200">
            <a:solidFill>
              <a:srgbClr val="FF0066"/>
            </a:solidFill>
            <a:prstDash val="solid"/>
            <a:miter lim="800000"/>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pic>
        <p:nvPicPr>
          <p:cNvPr descr="http://meterbuilder.com/mb1/mb1-images/meter-scales/meter-scale-no-units.jpg" id="139" name="Google Shape;139;g604bd1c60f_0_0"/>
          <p:cNvPicPr preferRelativeResize="0"/>
          <p:nvPr/>
        </p:nvPicPr>
        <p:blipFill rotWithShape="1">
          <a:blip r:embed="rId3">
            <a:alphaModFix/>
          </a:blip>
          <a:srcRect b="52117" l="14784" r="15838" t="23385"/>
          <a:stretch/>
        </p:blipFill>
        <p:spPr>
          <a:xfrm>
            <a:off x="179512" y="4680592"/>
            <a:ext cx="8784976" cy="1584176"/>
          </a:xfrm>
          <a:prstGeom prst="rect">
            <a:avLst/>
          </a:prstGeom>
          <a:noFill/>
          <a:ln>
            <a:noFill/>
          </a:ln>
        </p:spPr>
      </p:pic>
      <p:sp>
        <p:nvSpPr>
          <p:cNvPr id="140" name="Google Shape;140;g604bd1c60f_0_0"/>
          <p:cNvSpPr txBox="1"/>
          <p:nvPr/>
        </p:nvSpPr>
        <p:spPr>
          <a:xfrm>
            <a:off x="107504" y="5881553"/>
            <a:ext cx="7953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3600">
                <a:solidFill>
                  <a:schemeClr val="dk1"/>
                </a:solidFill>
                <a:latin typeface="Roboto Light"/>
                <a:ea typeface="Roboto Light"/>
                <a:cs typeface="Roboto Light"/>
                <a:sym typeface="Roboto Light"/>
              </a:rPr>
              <a:t>0%</a:t>
            </a:r>
            <a:endParaRPr/>
          </a:p>
        </p:txBody>
      </p:sp>
      <p:sp>
        <p:nvSpPr>
          <p:cNvPr id="141" name="Google Shape;141;g604bd1c60f_0_0"/>
          <p:cNvSpPr txBox="1"/>
          <p:nvPr/>
        </p:nvSpPr>
        <p:spPr>
          <a:xfrm>
            <a:off x="7886607" y="6016008"/>
            <a:ext cx="13644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3600">
                <a:solidFill>
                  <a:schemeClr val="dk1"/>
                </a:solidFill>
                <a:latin typeface="Roboto Light"/>
                <a:ea typeface="Roboto Light"/>
                <a:cs typeface="Roboto Light"/>
                <a:sym typeface="Roboto Light"/>
              </a:rPr>
              <a:t>100%</a:t>
            </a:r>
            <a:endParaRPr/>
          </a:p>
        </p:txBody>
      </p:sp>
      <p:sp>
        <p:nvSpPr>
          <p:cNvPr id="142" name="Google Shape;142;g604bd1c60f_0_0"/>
          <p:cNvSpPr txBox="1"/>
          <p:nvPr/>
        </p:nvSpPr>
        <p:spPr>
          <a:xfrm>
            <a:off x="7092280" y="3407095"/>
            <a:ext cx="2118900" cy="7695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de-DE" sz="3200">
                <a:solidFill>
                  <a:srgbClr val="7F7F7F"/>
                </a:solidFill>
                <a:latin typeface="Roboto Light"/>
                <a:ea typeface="Roboto Light"/>
                <a:cs typeface="Roboto Light"/>
                <a:sym typeface="Roboto Light"/>
              </a:rPr>
              <a:t>≈ 92% </a:t>
            </a:r>
            <a:endParaRPr/>
          </a:p>
          <a:p>
            <a:pPr indent="0" lvl="0" marL="0" marR="0" rtl="0" algn="r">
              <a:spcBef>
                <a:spcPts val="0"/>
              </a:spcBef>
              <a:spcAft>
                <a:spcPts val="0"/>
              </a:spcAft>
              <a:buNone/>
            </a:pPr>
            <a:r>
              <a:rPr lang="de-DE" sz="1200">
                <a:solidFill>
                  <a:srgbClr val="7F7F7F"/>
                </a:solidFill>
                <a:latin typeface="Roboto Light"/>
                <a:ea typeface="Roboto Light"/>
                <a:cs typeface="Roboto Light"/>
                <a:sym typeface="Roboto Light"/>
              </a:rPr>
              <a:t>(all original effect sizes valid)</a:t>
            </a:r>
            <a:endParaRPr/>
          </a:p>
        </p:txBody>
      </p:sp>
      <p:sp>
        <p:nvSpPr>
          <p:cNvPr id="143" name="Google Shape;143;g604bd1c60f_0_0"/>
          <p:cNvSpPr txBox="1"/>
          <p:nvPr/>
        </p:nvSpPr>
        <p:spPr>
          <a:xfrm>
            <a:off x="-27603" y="3746810"/>
            <a:ext cx="1925400" cy="861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de-DE" sz="3600">
                <a:solidFill>
                  <a:srgbClr val="7F7F7F"/>
                </a:solidFill>
                <a:latin typeface="Roboto Light"/>
                <a:ea typeface="Roboto Light"/>
                <a:cs typeface="Roboto Light"/>
                <a:sym typeface="Roboto Light"/>
              </a:rPr>
              <a:t>5%</a:t>
            </a:r>
            <a:endParaRPr/>
          </a:p>
          <a:p>
            <a:pPr indent="0" lvl="0" marL="0" marR="0" rtl="0" algn="l">
              <a:spcBef>
                <a:spcPts val="0"/>
              </a:spcBef>
              <a:spcAft>
                <a:spcPts val="0"/>
              </a:spcAft>
              <a:buNone/>
            </a:pPr>
            <a:r>
              <a:rPr lang="de-DE" sz="1400">
                <a:solidFill>
                  <a:srgbClr val="7F7F7F"/>
                </a:solidFill>
                <a:latin typeface="Roboto Light"/>
                <a:ea typeface="Roboto Light"/>
                <a:cs typeface="Roboto Light"/>
                <a:sym typeface="Roboto Light"/>
              </a:rPr>
              <a:t>(all true effect sizes 0)</a:t>
            </a:r>
            <a:endParaRPr/>
          </a:p>
        </p:txBody>
      </p:sp>
      <p:sp>
        <p:nvSpPr>
          <p:cNvPr id="144" name="Google Shape;144;g604bd1c60f_0_0"/>
          <p:cNvSpPr txBox="1"/>
          <p:nvPr/>
        </p:nvSpPr>
        <p:spPr>
          <a:xfrm>
            <a:off x="3868521" y="2636912"/>
            <a:ext cx="2278500" cy="1477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de-DE" sz="3600">
                <a:solidFill>
                  <a:srgbClr val="7F7F7F"/>
                </a:solidFill>
                <a:latin typeface="Roboto Light"/>
                <a:ea typeface="Roboto Light"/>
                <a:cs typeface="Roboto Light"/>
                <a:sym typeface="Roboto Light"/>
              </a:rPr>
              <a:t>     54%</a:t>
            </a:r>
            <a:endParaRPr/>
          </a:p>
          <a:p>
            <a:pPr indent="0" lvl="0" marL="0" marR="0" rtl="0" algn="ctr">
              <a:spcBef>
                <a:spcPts val="0"/>
              </a:spcBef>
              <a:spcAft>
                <a:spcPts val="0"/>
              </a:spcAft>
              <a:buNone/>
            </a:pPr>
            <a:r>
              <a:rPr lang="de-DE" sz="1800">
                <a:solidFill>
                  <a:srgbClr val="7F7F7F"/>
                </a:solidFill>
                <a:latin typeface="Roboto Light"/>
                <a:ea typeface="Roboto Light"/>
                <a:cs typeface="Roboto Light"/>
                <a:sym typeface="Roboto Light"/>
              </a:rPr>
              <a:t>mean expectation of psychologists </a:t>
            </a:r>
            <a:endParaRPr/>
          </a:p>
          <a:p>
            <a:pPr indent="0" lvl="0" marL="0" marR="0" rtl="0" algn="ctr">
              <a:spcBef>
                <a:spcPts val="0"/>
              </a:spcBef>
              <a:spcAft>
                <a:spcPts val="0"/>
              </a:spcAft>
              <a:buNone/>
            </a:pPr>
            <a:r>
              <a:rPr lang="de-DE" sz="1800">
                <a:solidFill>
                  <a:srgbClr val="7F7F7F"/>
                </a:solidFill>
                <a:latin typeface="Roboto Light"/>
                <a:ea typeface="Roboto Light"/>
                <a:cs typeface="Roboto Light"/>
                <a:sym typeface="Roboto Light"/>
              </a:rPr>
              <a:t>(</a:t>
            </a:r>
            <a:r>
              <a:rPr lang="de-DE" sz="1100">
                <a:solidFill>
                  <a:srgbClr val="7F7F7F"/>
                </a:solidFill>
                <a:latin typeface="Roboto Light"/>
                <a:ea typeface="Roboto Light"/>
                <a:cs typeface="Roboto Light"/>
                <a:sym typeface="Roboto Light"/>
              </a:rPr>
              <a:t>Fuchs, Fiedler &amp; Jenny, 2012</a:t>
            </a:r>
            <a:r>
              <a:rPr lang="de-DE" sz="1800">
                <a:solidFill>
                  <a:srgbClr val="7F7F7F"/>
                </a:solidFill>
                <a:latin typeface="Roboto Light"/>
                <a:ea typeface="Roboto Light"/>
                <a:cs typeface="Roboto Light"/>
                <a:sym typeface="Roboto Light"/>
              </a:rPr>
              <a:t>)</a:t>
            </a:r>
            <a:endParaRPr/>
          </a:p>
        </p:txBody>
      </p:sp>
      <p:cxnSp>
        <p:nvCxnSpPr>
          <p:cNvPr id="145" name="Google Shape;145;g604bd1c60f_0_0"/>
          <p:cNvCxnSpPr/>
          <p:nvPr/>
        </p:nvCxnSpPr>
        <p:spPr>
          <a:xfrm flipH="1">
            <a:off x="7668341" y="4866332"/>
            <a:ext cx="1043400" cy="874500"/>
          </a:xfrm>
          <a:prstGeom prst="straightConnector1">
            <a:avLst/>
          </a:prstGeom>
          <a:noFill/>
          <a:ln cap="flat" cmpd="sng" w="28575">
            <a:solidFill>
              <a:srgbClr val="A5A5A5"/>
            </a:solidFill>
            <a:prstDash val="solid"/>
            <a:miter lim="800000"/>
            <a:headEnd len="sm" w="sm" type="none"/>
            <a:tailEnd len="sm" w="sm" type="none"/>
          </a:ln>
        </p:spPr>
      </p:cxnSp>
      <p:cxnSp>
        <p:nvCxnSpPr>
          <p:cNvPr id="146" name="Google Shape;146;g604bd1c60f_0_0"/>
          <p:cNvCxnSpPr/>
          <p:nvPr/>
        </p:nvCxnSpPr>
        <p:spPr>
          <a:xfrm rot="10800000">
            <a:off x="8686935" y="4176499"/>
            <a:ext cx="10500" cy="703500"/>
          </a:xfrm>
          <a:prstGeom prst="straightConnector1">
            <a:avLst/>
          </a:prstGeom>
          <a:noFill/>
          <a:ln cap="flat" cmpd="sng" w="28575">
            <a:solidFill>
              <a:srgbClr val="A5A5A5"/>
            </a:solidFill>
            <a:prstDash val="solid"/>
            <a:miter lim="800000"/>
            <a:headEnd len="sm" w="sm" type="none"/>
            <a:tailEnd len="sm" w="sm" type="none"/>
          </a:ln>
        </p:spPr>
      </p:cxnSp>
      <p:cxnSp>
        <p:nvCxnSpPr>
          <p:cNvPr id="147" name="Google Shape;147;g604bd1c60f_0_0"/>
          <p:cNvCxnSpPr/>
          <p:nvPr/>
        </p:nvCxnSpPr>
        <p:spPr>
          <a:xfrm>
            <a:off x="714020" y="5305772"/>
            <a:ext cx="545700" cy="435000"/>
          </a:xfrm>
          <a:prstGeom prst="straightConnector1">
            <a:avLst/>
          </a:prstGeom>
          <a:noFill/>
          <a:ln cap="flat" cmpd="sng" w="28575">
            <a:solidFill>
              <a:srgbClr val="A5A5A5"/>
            </a:solidFill>
            <a:prstDash val="solid"/>
            <a:miter lim="800000"/>
            <a:headEnd len="sm" w="sm" type="none"/>
            <a:tailEnd len="sm" w="sm" type="none"/>
          </a:ln>
        </p:spPr>
      </p:cxnSp>
      <p:cxnSp>
        <p:nvCxnSpPr>
          <p:cNvPr id="148" name="Google Shape;148;g604bd1c60f_0_0"/>
          <p:cNvCxnSpPr/>
          <p:nvPr/>
        </p:nvCxnSpPr>
        <p:spPr>
          <a:xfrm rot="10800000">
            <a:off x="714155" y="4622392"/>
            <a:ext cx="10500" cy="703500"/>
          </a:xfrm>
          <a:prstGeom prst="straightConnector1">
            <a:avLst/>
          </a:prstGeom>
          <a:noFill/>
          <a:ln cap="flat" cmpd="sng" w="28575">
            <a:solidFill>
              <a:srgbClr val="A5A5A5"/>
            </a:solidFill>
            <a:prstDash val="solid"/>
            <a:miter lim="800000"/>
            <a:headEnd len="sm" w="sm" type="none"/>
            <a:tailEnd len="sm" w="sm" type="none"/>
          </a:ln>
        </p:spPr>
      </p:cxnSp>
      <p:cxnSp>
        <p:nvCxnSpPr>
          <p:cNvPr id="149" name="Google Shape;149;g604bd1c60f_0_0"/>
          <p:cNvCxnSpPr/>
          <p:nvPr/>
        </p:nvCxnSpPr>
        <p:spPr>
          <a:xfrm flipH="1">
            <a:off x="4916135" y="4526565"/>
            <a:ext cx="107700" cy="804600"/>
          </a:xfrm>
          <a:prstGeom prst="straightConnector1">
            <a:avLst/>
          </a:prstGeom>
          <a:noFill/>
          <a:ln cap="flat" cmpd="sng" w="28575">
            <a:solidFill>
              <a:srgbClr val="A5A5A5"/>
            </a:solidFill>
            <a:prstDash val="solid"/>
            <a:miter lim="800000"/>
            <a:headEnd len="sm" w="sm" type="none"/>
            <a:tailEnd len="sm" w="sm" type="none"/>
          </a:ln>
        </p:spPr>
      </p:cxnSp>
      <p:cxnSp>
        <p:nvCxnSpPr>
          <p:cNvPr id="150" name="Google Shape;150;g604bd1c60f_0_0"/>
          <p:cNvCxnSpPr/>
          <p:nvPr/>
        </p:nvCxnSpPr>
        <p:spPr>
          <a:xfrm flipH="1" rot="10800000">
            <a:off x="5018947" y="4282143"/>
            <a:ext cx="4800" cy="266100"/>
          </a:xfrm>
          <a:prstGeom prst="straightConnector1">
            <a:avLst/>
          </a:prstGeom>
          <a:noFill/>
          <a:ln cap="flat" cmpd="sng" w="28575">
            <a:solidFill>
              <a:srgbClr val="A5A5A5"/>
            </a:solidFill>
            <a:prstDash val="solid"/>
            <a:miter lim="800000"/>
            <a:headEnd len="sm" w="sm" type="none"/>
            <a:tailEnd len="sm" w="sm" type="none"/>
          </a:ln>
        </p:spPr>
      </p:cxnSp>
      <p:sp>
        <p:nvSpPr>
          <p:cNvPr id="151" name="Google Shape;151;g604bd1c60f_0_0"/>
          <p:cNvSpPr txBox="1"/>
          <p:nvPr/>
        </p:nvSpPr>
        <p:spPr>
          <a:xfrm>
            <a:off x="6275401" y="2513162"/>
            <a:ext cx="2278500" cy="12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de-DE" sz="3600">
                <a:solidFill>
                  <a:srgbClr val="7B7B7B"/>
                </a:solidFill>
                <a:latin typeface="Roboto Light"/>
                <a:ea typeface="Roboto Light"/>
                <a:cs typeface="Roboto Light"/>
                <a:sym typeface="Roboto Light"/>
              </a:rPr>
              <a:t>≈ 76 %</a:t>
            </a:r>
            <a:endParaRPr/>
          </a:p>
          <a:p>
            <a:pPr indent="0" lvl="0" marL="0" marR="0" rtl="0" algn="ctr">
              <a:spcBef>
                <a:spcPts val="0"/>
              </a:spcBef>
              <a:spcAft>
                <a:spcPts val="0"/>
              </a:spcAft>
              <a:buNone/>
            </a:pPr>
            <a:r>
              <a:rPr lang="de-DE" sz="1800">
                <a:solidFill>
                  <a:srgbClr val="7B7B7B"/>
                </a:solidFill>
                <a:latin typeface="Roboto Light"/>
                <a:ea typeface="Roboto Light"/>
                <a:cs typeface="Roboto Light"/>
                <a:sym typeface="Roboto Light"/>
              </a:rPr>
              <a:t>mean expectation of economists</a:t>
            </a:r>
            <a:endParaRPr/>
          </a:p>
        </p:txBody>
      </p:sp>
      <p:cxnSp>
        <p:nvCxnSpPr>
          <p:cNvPr id="152" name="Google Shape;152;g604bd1c60f_0_0"/>
          <p:cNvCxnSpPr/>
          <p:nvPr/>
        </p:nvCxnSpPr>
        <p:spPr>
          <a:xfrm flipH="1">
            <a:off x="6444186" y="4698400"/>
            <a:ext cx="479100" cy="774300"/>
          </a:xfrm>
          <a:prstGeom prst="straightConnector1">
            <a:avLst/>
          </a:prstGeom>
          <a:noFill/>
          <a:ln cap="flat" cmpd="sng" w="28575">
            <a:solidFill>
              <a:srgbClr val="AEABAB"/>
            </a:solidFill>
            <a:prstDash val="solid"/>
            <a:miter lim="800000"/>
            <a:headEnd len="sm" w="sm" type="none"/>
            <a:tailEnd len="sm" w="sm" type="none"/>
          </a:ln>
        </p:spPr>
      </p:cxnSp>
      <p:cxnSp>
        <p:nvCxnSpPr>
          <p:cNvPr id="153" name="Google Shape;153;g604bd1c60f_0_0"/>
          <p:cNvCxnSpPr/>
          <p:nvPr/>
        </p:nvCxnSpPr>
        <p:spPr>
          <a:xfrm rot="10800000">
            <a:off x="6923370" y="3713606"/>
            <a:ext cx="8700" cy="980400"/>
          </a:xfrm>
          <a:prstGeom prst="straightConnector1">
            <a:avLst/>
          </a:prstGeom>
          <a:noFill/>
          <a:ln cap="flat" cmpd="sng" w="28575">
            <a:solidFill>
              <a:srgbClr val="AEABAB"/>
            </a:solidFill>
            <a:prstDash val="solid"/>
            <a:miter lim="800000"/>
            <a:headEnd len="sm" w="sm" type="none"/>
            <a:tailEnd len="sm" w="sm" type="none"/>
          </a:ln>
        </p:spPr>
      </p:cxnSp>
      <p:sp>
        <p:nvSpPr>
          <p:cNvPr id="154" name="Google Shape;154;g604bd1c60f_0_0"/>
          <p:cNvSpPr txBox="1"/>
          <p:nvPr/>
        </p:nvSpPr>
        <p:spPr>
          <a:xfrm>
            <a:off x="457200" y="274638"/>
            <a:ext cx="8229600" cy="1089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0066"/>
              </a:buClr>
              <a:buSzPts val="4800"/>
              <a:buFont typeface="Arial"/>
              <a:buNone/>
            </a:pPr>
            <a:r>
              <a:rPr lang="de-DE" sz="4800">
                <a:solidFill>
                  <a:srgbClr val="FF0066"/>
                </a:solidFill>
                <a:latin typeface="Arial"/>
                <a:ea typeface="Arial"/>
                <a:cs typeface="Arial"/>
                <a:sym typeface="Arial"/>
              </a:rPr>
              <a:t>Predictions of Replication.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7" name="Shape 1447"/>
        <p:cNvGrpSpPr/>
        <p:nvPr/>
      </p:nvGrpSpPr>
      <p:grpSpPr>
        <a:xfrm>
          <a:off x="0" y="0"/>
          <a:ext cx="0" cy="0"/>
          <a:chOff x="0" y="0"/>
          <a:chExt cx="0" cy="0"/>
        </a:xfrm>
      </p:grpSpPr>
      <p:sp>
        <p:nvSpPr>
          <p:cNvPr id="1448" name="Google Shape;1448;p106"/>
          <p:cNvSpPr txBox="1"/>
          <p:nvPr/>
        </p:nvSpPr>
        <p:spPr>
          <a:xfrm>
            <a:off x="232792" y="2430032"/>
            <a:ext cx="4771256" cy="401171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7F7F7F"/>
              </a:buClr>
              <a:buSzPts val="2400"/>
              <a:buFont typeface="Arial"/>
              <a:buNone/>
            </a:pPr>
            <a:r>
              <a:rPr b="1" lang="de-DE" sz="2400">
                <a:solidFill>
                  <a:srgbClr val="7F7F7F"/>
                </a:solidFill>
                <a:latin typeface="Arial"/>
                <a:ea typeface="Arial"/>
                <a:cs typeface="Arial"/>
                <a:sym typeface="Arial"/>
              </a:rPr>
              <a:t>Communality</a:t>
            </a:r>
            <a:endParaRPr/>
          </a:p>
          <a:p>
            <a:pPr indent="0" lvl="0" marL="0" marR="0" rtl="0" algn="l">
              <a:lnSpc>
                <a:spcPct val="90000"/>
              </a:lnSpc>
              <a:spcBef>
                <a:spcPts val="750"/>
              </a:spcBef>
              <a:spcAft>
                <a:spcPts val="0"/>
              </a:spcAft>
              <a:buClr>
                <a:srgbClr val="7F7F7F"/>
              </a:buClr>
              <a:buSzPts val="1800"/>
              <a:buFont typeface="Arial"/>
              <a:buNone/>
            </a:pPr>
            <a:r>
              <a:rPr lang="de-DE" sz="1800">
                <a:solidFill>
                  <a:srgbClr val="7F7F7F"/>
                </a:solidFill>
                <a:latin typeface="Arial"/>
                <a:ea typeface="Arial"/>
                <a:cs typeface="Arial"/>
                <a:sym typeface="Arial"/>
              </a:rPr>
              <a:t>Open sharing</a:t>
            </a:r>
            <a:endParaRPr/>
          </a:p>
          <a:p>
            <a:pPr indent="0" lvl="0" marL="0" marR="0" rtl="0" algn="l">
              <a:lnSpc>
                <a:spcPct val="90000"/>
              </a:lnSpc>
              <a:spcBef>
                <a:spcPts val="750"/>
              </a:spcBef>
              <a:spcAft>
                <a:spcPts val="0"/>
              </a:spcAft>
              <a:buClr>
                <a:srgbClr val="7F7F7F"/>
              </a:buClr>
              <a:buSzPts val="2400"/>
              <a:buFont typeface="Arial"/>
              <a:buNone/>
            </a:pPr>
            <a:r>
              <a:rPr b="1" lang="de-DE" sz="2400">
                <a:solidFill>
                  <a:srgbClr val="7F7F7F"/>
                </a:solidFill>
                <a:latin typeface="Arial"/>
                <a:ea typeface="Arial"/>
                <a:cs typeface="Arial"/>
                <a:sym typeface="Arial"/>
              </a:rPr>
              <a:t>Disinterestedness</a:t>
            </a:r>
            <a:endParaRPr/>
          </a:p>
          <a:p>
            <a:pPr indent="0" lvl="0" marL="0" marR="0" rtl="0" algn="l">
              <a:lnSpc>
                <a:spcPct val="90000"/>
              </a:lnSpc>
              <a:spcBef>
                <a:spcPts val="750"/>
              </a:spcBef>
              <a:spcAft>
                <a:spcPts val="0"/>
              </a:spcAft>
              <a:buClr>
                <a:srgbClr val="7F7F7F"/>
              </a:buClr>
              <a:buSzPts val="1800"/>
              <a:buFont typeface="Arial"/>
              <a:buNone/>
            </a:pPr>
            <a:r>
              <a:rPr lang="de-DE" sz="1800">
                <a:solidFill>
                  <a:srgbClr val="7F7F7F"/>
                </a:solidFill>
                <a:latin typeface="Arial"/>
                <a:ea typeface="Arial"/>
                <a:cs typeface="Arial"/>
                <a:sym typeface="Arial"/>
              </a:rPr>
              <a:t>Motivated by knowledge and discovery</a:t>
            </a:r>
            <a:endParaRPr/>
          </a:p>
          <a:p>
            <a:pPr indent="0" lvl="0" marL="0" marR="0" rtl="0" algn="l">
              <a:lnSpc>
                <a:spcPct val="90000"/>
              </a:lnSpc>
              <a:spcBef>
                <a:spcPts val="750"/>
              </a:spcBef>
              <a:spcAft>
                <a:spcPts val="0"/>
              </a:spcAft>
              <a:buClr>
                <a:srgbClr val="7F7F7F"/>
              </a:buClr>
              <a:buSzPts val="2400"/>
              <a:buFont typeface="Arial"/>
              <a:buNone/>
            </a:pPr>
            <a:r>
              <a:rPr b="1" lang="de-DE" sz="2400">
                <a:solidFill>
                  <a:srgbClr val="7F7F7F"/>
                </a:solidFill>
                <a:latin typeface="Arial"/>
                <a:ea typeface="Arial"/>
                <a:cs typeface="Arial"/>
                <a:sym typeface="Arial"/>
              </a:rPr>
              <a:t>Organized skepticism</a:t>
            </a:r>
            <a:endParaRPr/>
          </a:p>
          <a:p>
            <a:pPr indent="0" lvl="0" marL="0" marR="0" rtl="0" algn="l">
              <a:lnSpc>
                <a:spcPct val="90000"/>
              </a:lnSpc>
              <a:spcBef>
                <a:spcPts val="750"/>
              </a:spcBef>
              <a:spcAft>
                <a:spcPts val="0"/>
              </a:spcAft>
              <a:buClr>
                <a:srgbClr val="7F7F7F"/>
              </a:buClr>
              <a:buSzPts val="1800"/>
              <a:buFont typeface="Arial"/>
              <a:buNone/>
            </a:pPr>
            <a:r>
              <a:rPr lang="de-DE" sz="1800">
                <a:solidFill>
                  <a:srgbClr val="7F7F7F"/>
                </a:solidFill>
                <a:latin typeface="Arial"/>
                <a:ea typeface="Arial"/>
                <a:cs typeface="Arial"/>
                <a:sym typeface="Arial"/>
              </a:rPr>
              <a:t>Consider all new evidence, even against one’s prior work</a:t>
            </a:r>
            <a:endParaRPr/>
          </a:p>
          <a:p>
            <a:pPr indent="0" lvl="0" marL="0" marR="0" rtl="0" algn="l">
              <a:lnSpc>
                <a:spcPct val="90000"/>
              </a:lnSpc>
              <a:spcBef>
                <a:spcPts val="750"/>
              </a:spcBef>
              <a:spcAft>
                <a:spcPts val="0"/>
              </a:spcAft>
              <a:buClr>
                <a:srgbClr val="3A3838"/>
              </a:buClr>
              <a:buSzPts val="2400"/>
              <a:buFont typeface="Arial"/>
              <a:buNone/>
            </a:pPr>
            <a:r>
              <a:rPr b="1" lang="de-DE" sz="2400">
                <a:solidFill>
                  <a:srgbClr val="3A3838"/>
                </a:solidFill>
                <a:latin typeface="Arial"/>
                <a:ea typeface="Arial"/>
                <a:cs typeface="Arial"/>
                <a:sym typeface="Arial"/>
              </a:rPr>
              <a:t>Quality</a:t>
            </a:r>
            <a:endParaRPr/>
          </a:p>
        </p:txBody>
      </p:sp>
      <p:sp>
        <p:nvSpPr>
          <p:cNvPr id="1449" name="Google Shape;1449;p106"/>
          <p:cNvSpPr txBox="1"/>
          <p:nvPr/>
        </p:nvSpPr>
        <p:spPr>
          <a:xfrm>
            <a:off x="5119750" y="2300733"/>
            <a:ext cx="3884582" cy="461665"/>
          </a:xfrm>
          <a:prstGeom prst="rect">
            <a:avLst/>
          </a:prstGeom>
          <a:solidFill>
            <a:srgbClr val="0000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2400">
                <a:solidFill>
                  <a:schemeClr val="dk1"/>
                </a:solidFill>
                <a:latin typeface="Arial"/>
                <a:ea typeface="Arial"/>
                <a:cs typeface="Arial"/>
                <a:sym typeface="Arial"/>
              </a:rPr>
              <a:t>Open data &amp; Material</a:t>
            </a:r>
            <a:endParaRPr b="1" sz="2400">
              <a:solidFill>
                <a:schemeClr val="dk1"/>
              </a:solidFill>
              <a:latin typeface="Arial"/>
              <a:ea typeface="Arial"/>
              <a:cs typeface="Arial"/>
              <a:sym typeface="Arial"/>
            </a:endParaRPr>
          </a:p>
        </p:txBody>
      </p:sp>
      <p:sp>
        <p:nvSpPr>
          <p:cNvPr id="1450" name="Google Shape;1450;p106"/>
          <p:cNvSpPr txBox="1"/>
          <p:nvPr/>
        </p:nvSpPr>
        <p:spPr>
          <a:xfrm>
            <a:off x="5122056" y="2806927"/>
            <a:ext cx="3884582" cy="830997"/>
          </a:xfrm>
          <a:prstGeom prst="rect">
            <a:avLst/>
          </a:prstGeom>
          <a:solidFill>
            <a:srgbClr val="0000FF">
              <a:alpha val="80000"/>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2400">
                <a:solidFill>
                  <a:schemeClr val="dk1"/>
                </a:solidFill>
                <a:latin typeface="Arial"/>
                <a:ea typeface="Arial"/>
                <a:cs typeface="Arial"/>
                <a:sym typeface="Arial"/>
              </a:rPr>
              <a:t>Pre-registration, Transparency</a:t>
            </a:r>
            <a:endParaRPr b="1" sz="2400">
              <a:solidFill>
                <a:schemeClr val="dk1"/>
              </a:solidFill>
              <a:latin typeface="Arial"/>
              <a:ea typeface="Arial"/>
              <a:cs typeface="Arial"/>
              <a:sym typeface="Arial"/>
            </a:endParaRPr>
          </a:p>
        </p:txBody>
      </p:sp>
      <p:sp>
        <p:nvSpPr>
          <p:cNvPr id="1451" name="Google Shape;1451;p106"/>
          <p:cNvSpPr txBox="1"/>
          <p:nvPr/>
        </p:nvSpPr>
        <p:spPr>
          <a:xfrm>
            <a:off x="5119750" y="3681495"/>
            <a:ext cx="3884582" cy="1569660"/>
          </a:xfrm>
          <a:prstGeom prst="rect">
            <a:avLst/>
          </a:prstGeom>
          <a:solidFill>
            <a:srgbClr val="0000FF">
              <a:alpha val="60000"/>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2400">
                <a:solidFill>
                  <a:schemeClr val="dk1"/>
                </a:solidFill>
                <a:latin typeface="Arial"/>
                <a:ea typeface="Arial"/>
                <a:cs typeface="Arial"/>
                <a:sym typeface="Arial"/>
              </a:rPr>
              <a:t>Large scal replication efforts, Registered Reports, Curate Science</a:t>
            </a:r>
            <a:endParaRPr b="1" sz="2400">
              <a:solidFill>
                <a:schemeClr val="dk1"/>
              </a:solidFill>
              <a:latin typeface="Arial"/>
              <a:ea typeface="Arial"/>
              <a:cs typeface="Arial"/>
              <a:sym typeface="Arial"/>
            </a:endParaRPr>
          </a:p>
        </p:txBody>
      </p:sp>
      <p:sp>
        <p:nvSpPr>
          <p:cNvPr id="1452" name="Google Shape;1452;p106"/>
          <p:cNvSpPr txBox="1"/>
          <p:nvPr/>
        </p:nvSpPr>
        <p:spPr>
          <a:xfrm>
            <a:off x="5119750" y="5294726"/>
            <a:ext cx="3884582" cy="830997"/>
          </a:xfrm>
          <a:prstGeom prst="rect">
            <a:avLst/>
          </a:prstGeom>
          <a:solidFill>
            <a:srgbClr val="0000FF">
              <a:alpha val="38823"/>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de-DE" sz="2400">
                <a:solidFill>
                  <a:schemeClr val="dk1"/>
                </a:solidFill>
                <a:latin typeface="Arial"/>
                <a:ea typeface="Arial"/>
                <a:cs typeface="Arial"/>
                <a:sym typeface="Arial"/>
              </a:rPr>
              <a:t>Increased statistical power</a:t>
            </a:r>
            <a:endParaRPr b="1" sz="2400">
              <a:solidFill>
                <a:schemeClr val="dk1"/>
              </a:solidFill>
              <a:latin typeface="Arial"/>
              <a:ea typeface="Arial"/>
              <a:cs typeface="Arial"/>
              <a:sym typeface="Arial"/>
            </a:endParaRPr>
          </a:p>
        </p:txBody>
      </p:sp>
      <p:sp>
        <p:nvSpPr>
          <p:cNvPr id="1453" name="Google Shape;1453;p106"/>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solidFill>
                  <a:srgbClr val="FF0066"/>
                </a:solidFill>
              </a:rPr>
              <a:t>Norms</a:t>
            </a:r>
            <a:endParaRPr>
              <a:solidFill>
                <a:srgbClr val="FF0066"/>
              </a:solidFill>
            </a:endParaRPr>
          </a:p>
        </p:txBody>
      </p:sp>
      <p:sp>
        <p:nvSpPr>
          <p:cNvPr id="1454" name="Google Shape;1454;p106"/>
          <p:cNvSpPr txBox="1"/>
          <p:nvPr/>
        </p:nvSpPr>
        <p:spPr>
          <a:xfrm>
            <a:off x="5004051" y="1138219"/>
            <a:ext cx="39624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FF"/>
              </a:buClr>
              <a:buSzPts val="4100"/>
              <a:buFont typeface="Arial"/>
              <a:buNone/>
            </a:pPr>
            <a:r>
              <a:rPr b="1" lang="de-DE" sz="4100">
                <a:solidFill>
                  <a:srgbClr val="0000FF"/>
                </a:solidFill>
              </a:rPr>
              <a:t>Open</a:t>
            </a:r>
            <a:endParaRPr/>
          </a:p>
        </p:txBody>
      </p:sp>
      <p:cxnSp>
        <p:nvCxnSpPr>
          <p:cNvPr id="1455" name="Google Shape;1455;p106"/>
          <p:cNvCxnSpPr/>
          <p:nvPr/>
        </p:nvCxnSpPr>
        <p:spPr>
          <a:xfrm>
            <a:off x="5148087" y="1686182"/>
            <a:ext cx="13200" cy="5032800"/>
          </a:xfrm>
          <a:prstGeom prst="straightConnector1">
            <a:avLst/>
          </a:prstGeom>
          <a:noFill/>
          <a:ln cap="flat" cmpd="sng" w="76200">
            <a:solidFill>
              <a:srgbClr val="0000FF"/>
            </a:solidFill>
            <a:prstDash val="solid"/>
            <a:miter lim="800000"/>
            <a:headEnd len="sm" w="sm" type="none"/>
            <a:tailEnd len="sm" w="sm" type="none"/>
          </a:ln>
        </p:spPr>
      </p:cxn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9" name="Shape 1459"/>
        <p:cNvGrpSpPr/>
        <p:nvPr/>
      </p:nvGrpSpPr>
      <p:grpSpPr>
        <a:xfrm>
          <a:off x="0" y="0"/>
          <a:ext cx="0" cy="0"/>
          <a:chOff x="0" y="0"/>
          <a:chExt cx="0" cy="0"/>
        </a:xfrm>
      </p:grpSpPr>
      <p:sp>
        <p:nvSpPr>
          <p:cNvPr id="1460" name="Google Shape;1460;p107"/>
          <p:cNvSpPr/>
          <p:nvPr/>
        </p:nvSpPr>
        <p:spPr>
          <a:xfrm>
            <a:off x="885825" y="2043777"/>
            <a:ext cx="7372350"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4000">
                <a:solidFill>
                  <a:srgbClr val="5F5F5F"/>
                </a:solidFill>
                <a:latin typeface="Arial"/>
                <a:ea typeface="Arial"/>
                <a:cs typeface="Arial"/>
                <a:sym typeface="Arial"/>
              </a:rPr>
              <a:t>“The first principle is that you must not fool yourself -and you are the easiest person to fool”</a:t>
            </a:r>
            <a:endParaRPr/>
          </a:p>
          <a:p>
            <a:pPr indent="0" lvl="0" marL="0" marR="0" rtl="0" algn="r">
              <a:spcBef>
                <a:spcPts val="0"/>
              </a:spcBef>
              <a:spcAft>
                <a:spcPts val="0"/>
              </a:spcAft>
              <a:buNone/>
            </a:pPr>
            <a:r>
              <a:rPr lang="de-DE" sz="4000">
                <a:solidFill>
                  <a:srgbClr val="FF0066"/>
                </a:solidFill>
                <a:latin typeface="Arial"/>
                <a:ea typeface="Arial"/>
                <a:cs typeface="Arial"/>
                <a:sym typeface="Arial"/>
              </a:rPr>
              <a:t>Feynman, 1974</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5" name="Shape 1465"/>
        <p:cNvGrpSpPr/>
        <p:nvPr/>
      </p:nvGrpSpPr>
      <p:grpSpPr>
        <a:xfrm>
          <a:off x="0" y="0"/>
          <a:ext cx="0" cy="0"/>
          <a:chOff x="0" y="0"/>
          <a:chExt cx="0" cy="0"/>
        </a:xfrm>
      </p:grpSpPr>
      <p:sp>
        <p:nvSpPr>
          <p:cNvPr id="1466" name="Google Shape;1466;p108"/>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2880"/>
              <a:buFont typeface="Arial"/>
              <a:buNone/>
            </a:pPr>
            <a:r>
              <a:rPr lang="de-DE" sz="2880">
                <a:solidFill>
                  <a:srgbClr val="FF0066"/>
                </a:solidFill>
              </a:rPr>
              <a:t>Put reality back into the published  literature!</a:t>
            </a:r>
            <a:endParaRPr/>
          </a:p>
        </p:txBody>
      </p:sp>
      <p:pic>
        <p:nvPicPr>
          <p:cNvPr descr="Pinterest fail: Rainbow Cake | Pinterest Fail / Nailed It ..." id="1467" name="Google Shape;1467;p108"/>
          <p:cNvPicPr preferRelativeResize="0"/>
          <p:nvPr/>
        </p:nvPicPr>
        <p:blipFill rotWithShape="1">
          <a:blip r:embed="rId3">
            <a:alphaModFix/>
          </a:blip>
          <a:srcRect b="50158" l="0" r="49773" t="0"/>
          <a:stretch/>
        </p:blipFill>
        <p:spPr>
          <a:xfrm>
            <a:off x="1050925" y="1954213"/>
            <a:ext cx="3521075" cy="3494088"/>
          </a:xfrm>
          <a:prstGeom prst="rect">
            <a:avLst/>
          </a:prstGeom>
          <a:noFill/>
          <a:ln>
            <a:noFill/>
          </a:ln>
        </p:spPr>
      </p:pic>
      <p:pic>
        <p:nvPicPr>
          <p:cNvPr descr="Pinterest fail: Rainbow Cake | Pinterest Fail / Nailed It ..." id="1468" name="Google Shape;1468;p108"/>
          <p:cNvPicPr preferRelativeResize="0"/>
          <p:nvPr/>
        </p:nvPicPr>
        <p:blipFill rotWithShape="1">
          <a:blip r:embed="rId3">
            <a:alphaModFix/>
          </a:blip>
          <a:srcRect b="157" l="272" r="50270" t="50000"/>
          <a:stretch/>
        </p:blipFill>
        <p:spPr>
          <a:xfrm>
            <a:off x="4705351" y="1954213"/>
            <a:ext cx="3467100" cy="34940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3" name="Shape 1473"/>
        <p:cNvGrpSpPr/>
        <p:nvPr/>
      </p:nvGrpSpPr>
      <p:grpSpPr>
        <a:xfrm>
          <a:off x="0" y="0"/>
          <a:ext cx="0" cy="0"/>
          <a:chOff x="0" y="0"/>
          <a:chExt cx="0" cy="0"/>
        </a:xfrm>
      </p:grpSpPr>
      <p:sp>
        <p:nvSpPr>
          <p:cNvPr id="1474" name="Google Shape;1474;p119"/>
          <p:cNvSpPr txBox="1"/>
          <p:nvPr>
            <p:ph idx="1" type="body"/>
          </p:nvPr>
        </p:nvSpPr>
        <p:spPr>
          <a:xfrm>
            <a:off x="628650" y="1549401"/>
            <a:ext cx="7886700" cy="4627563"/>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rgbClr val="3A3838"/>
              </a:buClr>
              <a:buSzPts val="2100"/>
              <a:buNone/>
            </a:pPr>
            <a:r>
              <a:t/>
            </a:r>
            <a:endParaRPr/>
          </a:p>
        </p:txBody>
      </p:sp>
      <p:sp>
        <p:nvSpPr>
          <p:cNvPr id="1475" name="Google Shape;1475;p119"/>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solidFill>
                  <a:srgbClr val="FF0066"/>
                </a:solidFill>
              </a:rPr>
              <a:t>Join Your Research Community!</a:t>
            </a:r>
            <a:endParaRPr/>
          </a:p>
        </p:txBody>
      </p:sp>
      <p:pic>
        <p:nvPicPr>
          <p:cNvPr descr="https://cos.io/static/img/icons/venndiagram.png" id="1476" name="Google Shape;1476;p119"/>
          <p:cNvPicPr preferRelativeResize="0"/>
          <p:nvPr/>
        </p:nvPicPr>
        <p:blipFill rotWithShape="1">
          <a:blip r:embed="rId3">
            <a:alphaModFix/>
          </a:blip>
          <a:srcRect b="0" l="0" r="0" t="0"/>
          <a:stretch/>
        </p:blipFill>
        <p:spPr>
          <a:xfrm>
            <a:off x="1873835" y="1447716"/>
            <a:ext cx="5396330" cy="4860547"/>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0" name="Shape 1480"/>
        <p:cNvGrpSpPr/>
        <p:nvPr/>
      </p:nvGrpSpPr>
      <p:grpSpPr>
        <a:xfrm>
          <a:off x="0" y="0"/>
          <a:ext cx="0" cy="0"/>
          <a:chOff x="0" y="0"/>
          <a:chExt cx="0" cy="0"/>
        </a:xfrm>
      </p:grpSpPr>
      <p:sp>
        <p:nvSpPr>
          <p:cNvPr id="1481" name="Google Shape;1481;p120"/>
          <p:cNvSpPr txBox="1"/>
          <p:nvPr>
            <p:ph type="title"/>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200"/>
              <a:buFont typeface="Arial"/>
              <a:buNone/>
            </a:pPr>
            <a:r>
              <a:rPr lang="de-DE"/>
              <a:t>Expand your Research Community</a:t>
            </a:r>
            <a:endParaRPr/>
          </a:p>
        </p:txBody>
      </p:sp>
      <p:pic>
        <p:nvPicPr>
          <p:cNvPr descr="https://lh6.googleusercontent.com/Q2j4K3wsl3dogK5pmYPDbtPFmSCelGURuOhOxBtVzYk-i3gCP_VVLZaGz9dkWKGKeBR3wp0hW0rq5i2R_IOUOheLpudAKGaT_zi_XXbXqrtqNSlsHAMXGRMB8u--8kFFA2IzSI3SBAY" id="1482" name="Google Shape;1482;p120"/>
          <p:cNvPicPr preferRelativeResize="0"/>
          <p:nvPr/>
        </p:nvPicPr>
        <p:blipFill rotWithShape="1">
          <a:blip r:embed="rId3">
            <a:alphaModFix/>
          </a:blip>
          <a:srcRect b="0" l="0" r="0" t="0"/>
          <a:stretch/>
        </p:blipFill>
        <p:spPr>
          <a:xfrm>
            <a:off x="3312092" y="4685700"/>
            <a:ext cx="1444752" cy="1444752"/>
          </a:xfrm>
          <a:prstGeom prst="rect">
            <a:avLst/>
          </a:prstGeom>
          <a:noFill/>
          <a:ln>
            <a:noFill/>
          </a:ln>
        </p:spPr>
      </p:pic>
      <p:pic>
        <p:nvPicPr>
          <p:cNvPr descr="https://lh5.googleusercontent.com/73GTacHIvSFFlaV2Z4sJJV65bQCN64l4UE28B_QEdR31L24NOIMjiZSIWpy3zyKrL7TQn5E9Swq_ceB3R1kOMIALwwlEpX6rk0dMu9IQPBTGYu4sJcMee98QxK8rIolAti4jZl0eaIo" id="1483" name="Google Shape;1483;p120"/>
          <p:cNvPicPr preferRelativeResize="0"/>
          <p:nvPr/>
        </p:nvPicPr>
        <p:blipFill rotWithShape="1">
          <a:blip r:embed="rId4">
            <a:alphaModFix/>
          </a:blip>
          <a:srcRect b="0" l="0" r="0" t="0"/>
          <a:stretch/>
        </p:blipFill>
        <p:spPr>
          <a:xfrm>
            <a:off x="7035605" y="3969656"/>
            <a:ext cx="1410891" cy="1058168"/>
          </a:xfrm>
          <a:prstGeom prst="rect">
            <a:avLst/>
          </a:prstGeom>
          <a:noFill/>
          <a:ln>
            <a:noFill/>
          </a:ln>
        </p:spPr>
      </p:pic>
      <p:pic>
        <p:nvPicPr>
          <p:cNvPr descr="https://lh4.googleusercontent.com/NLsmqbU0OWYGNKqjNYj3_OiHQkOKmWI8hGyWHZHhYpGbn_WgCiQ8V8Xhym4JFSYHF4SVM3N4a-mKf1t0ZQM0dQro9X-h3XiAtq3O_cs8ntpT8d6O-ykUe_xVwPUe9-2s-QnGqdK4R4o" id="1484" name="Google Shape;1484;p120"/>
          <p:cNvPicPr preferRelativeResize="0"/>
          <p:nvPr/>
        </p:nvPicPr>
        <p:blipFill rotWithShape="1">
          <a:blip r:embed="rId5">
            <a:alphaModFix/>
          </a:blip>
          <a:srcRect b="0" l="0" r="0" t="0"/>
          <a:stretch/>
        </p:blipFill>
        <p:spPr>
          <a:xfrm>
            <a:off x="5796291" y="1065467"/>
            <a:ext cx="2257425" cy="2257425"/>
          </a:xfrm>
          <a:prstGeom prst="rect">
            <a:avLst/>
          </a:prstGeom>
          <a:noFill/>
          <a:ln>
            <a:noFill/>
          </a:ln>
        </p:spPr>
      </p:pic>
      <p:pic>
        <p:nvPicPr>
          <p:cNvPr descr="https://lh4.googleusercontent.com/WZtNRDVG4f4Zn8SaKtlejZ2tvueKrOGkOcWvOyFIAg10CKqb3_dlru8cSCwqUenlX3sePY45sXNCUkVJaGWW1438TarY-M-tucGZ_Rq1_48iwpLC2aj2HZnzHb9oF50C8WKaFu5iSes" id="1485" name="Google Shape;1485;p120"/>
          <p:cNvPicPr preferRelativeResize="0"/>
          <p:nvPr/>
        </p:nvPicPr>
        <p:blipFill rotWithShape="1">
          <a:blip r:embed="rId6">
            <a:alphaModFix/>
          </a:blip>
          <a:srcRect b="0" l="0" r="0" t="0"/>
          <a:stretch/>
        </p:blipFill>
        <p:spPr>
          <a:xfrm>
            <a:off x="1808987" y="1191481"/>
            <a:ext cx="2146195" cy="1216065"/>
          </a:xfrm>
          <a:prstGeom prst="rect">
            <a:avLst/>
          </a:prstGeom>
          <a:noFill/>
          <a:ln>
            <a:noFill/>
          </a:ln>
        </p:spPr>
      </p:pic>
      <p:pic>
        <p:nvPicPr>
          <p:cNvPr descr="https://lh3.googleusercontent.com/nYGKxe5VB6AFP10EdHaSPQNhwVbVy4PdEcqiZbPs5NbRNK6-xjrQK9-uNiP4eepJ0Upy57jWHLINTfmz8qNq0_mQUNNjmR8cbV_S_iYkB1PepGQqkYVsqEFnhSD6sZSliviBFCCD-_4" id="1486" name="Google Shape;1486;p120"/>
          <p:cNvPicPr preferRelativeResize="0"/>
          <p:nvPr/>
        </p:nvPicPr>
        <p:blipFill rotWithShape="1">
          <a:blip r:embed="rId7">
            <a:alphaModFix/>
          </a:blip>
          <a:srcRect b="0" l="0" r="0" t="0"/>
          <a:stretch/>
        </p:blipFill>
        <p:spPr>
          <a:xfrm>
            <a:off x="85068" y="3490182"/>
            <a:ext cx="3591993" cy="958947"/>
          </a:xfrm>
          <a:prstGeom prst="rect">
            <a:avLst/>
          </a:prstGeom>
          <a:noFill/>
          <a:ln>
            <a:noFill/>
          </a:ln>
        </p:spPr>
      </p:pic>
      <p:sp>
        <p:nvSpPr>
          <p:cNvPr id="1487" name="Google Shape;1487;p120"/>
          <p:cNvSpPr/>
          <p:nvPr/>
        </p:nvSpPr>
        <p:spPr>
          <a:xfrm>
            <a:off x="111558" y="4449129"/>
            <a:ext cx="314701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rgbClr val="000000"/>
                </a:solidFill>
                <a:latin typeface="Arial"/>
                <a:ea typeface="Arial"/>
                <a:cs typeface="Arial"/>
                <a:sym typeface="Arial"/>
              </a:rPr>
              <a:t>https://ask-open-science.org/</a:t>
            </a:r>
            <a:endParaRPr sz="1800">
              <a:solidFill>
                <a:schemeClr val="dk1"/>
              </a:solidFill>
              <a:latin typeface="Calibri"/>
              <a:ea typeface="Calibri"/>
              <a:cs typeface="Calibri"/>
              <a:sym typeface="Calibri"/>
            </a:endParaRPr>
          </a:p>
        </p:txBody>
      </p:sp>
      <p:sp>
        <p:nvSpPr>
          <p:cNvPr id="1488" name="Google Shape;1488;p120"/>
          <p:cNvSpPr/>
          <p:nvPr/>
        </p:nvSpPr>
        <p:spPr>
          <a:xfrm>
            <a:off x="2954685" y="6137586"/>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rgbClr val="000000"/>
                </a:solidFill>
                <a:latin typeface="Arial"/>
                <a:ea typeface="Arial"/>
                <a:cs typeface="Arial"/>
                <a:sym typeface="Arial"/>
              </a:rPr>
              <a:t>Open Science Radio</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de-DE" sz="1800">
                <a:solidFill>
                  <a:srgbClr val="000000"/>
                </a:solidFill>
                <a:latin typeface="Arial"/>
                <a:ea typeface="Arial"/>
                <a:cs typeface="Arial"/>
                <a:sym typeface="Arial"/>
              </a:rPr>
              <a:t>The Black Goat</a:t>
            </a:r>
            <a:endParaRPr sz="1800">
              <a:solidFill>
                <a:schemeClr val="dk1"/>
              </a:solidFill>
              <a:latin typeface="Calibri"/>
              <a:ea typeface="Calibri"/>
              <a:cs typeface="Calibri"/>
              <a:sym typeface="Calibri"/>
            </a:endParaRPr>
          </a:p>
        </p:txBody>
      </p:sp>
      <p:sp>
        <p:nvSpPr>
          <p:cNvPr id="1489" name="Google Shape;1489;p120"/>
          <p:cNvSpPr/>
          <p:nvPr/>
        </p:nvSpPr>
        <p:spPr>
          <a:xfrm>
            <a:off x="2665925" y="2405122"/>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rgbClr val="000000"/>
                </a:solidFill>
                <a:latin typeface="Arial"/>
                <a:ea typeface="Arial"/>
                <a:cs typeface="Arial"/>
                <a:sym typeface="Arial"/>
              </a:rPr>
              <a:t>andrewgelman.com</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de-DE" sz="1800">
                <a:solidFill>
                  <a:srgbClr val="000000"/>
                </a:solidFill>
                <a:latin typeface="Arial"/>
                <a:ea typeface="Arial"/>
                <a:cs typeface="Arial"/>
                <a:sym typeface="Arial"/>
              </a:rPr>
              <a:t>thehardestscience.com</a:t>
            </a:r>
            <a:endParaRPr sz="1800">
              <a:solidFill>
                <a:schemeClr val="dk1"/>
              </a:solidFill>
              <a:latin typeface="Calibri"/>
              <a:ea typeface="Calibri"/>
              <a:cs typeface="Calibri"/>
              <a:sym typeface="Calibri"/>
            </a:endParaRPr>
          </a:p>
        </p:txBody>
      </p:sp>
      <p:sp>
        <p:nvSpPr>
          <p:cNvPr id="1490" name="Google Shape;1490;p120"/>
          <p:cNvSpPr/>
          <p:nvPr/>
        </p:nvSpPr>
        <p:spPr>
          <a:xfrm>
            <a:off x="5934003" y="2884596"/>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rgbClr val="000000"/>
                </a:solidFill>
                <a:latin typeface="Arial"/>
                <a:ea typeface="Arial"/>
                <a:cs typeface="Arial"/>
                <a:sym typeface="Arial"/>
              </a:rPr>
              <a:t>@openscience</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de-DE" sz="1800">
                <a:solidFill>
                  <a:srgbClr val="000000"/>
                </a:solidFill>
                <a:latin typeface="Arial"/>
                <a:ea typeface="Arial"/>
                <a:cs typeface="Arial"/>
                <a:sym typeface="Arial"/>
              </a:rPr>
              <a:t>#openscience</a:t>
            </a:r>
            <a:endParaRPr sz="1800">
              <a:solidFill>
                <a:schemeClr val="dk1"/>
              </a:solidFill>
              <a:latin typeface="Calibri"/>
              <a:ea typeface="Calibri"/>
              <a:cs typeface="Calibri"/>
              <a:sym typeface="Calibri"/>
            </a:endParaRPr>
          </a:p>
        </p:txBody>
      </p:sp>
      <p:sp>
        <p:nvSpPr>
          <p:cNvPr id="1491" name="Google Shape;1491;p120"/>
          <p:cNvSpPr/>
          <p:nvPr/>
        </p:nvSpPr>
        <p:spPr>
          <a:xfrm>
            <a:off x="824816" y="2054292"/>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rgbClr val="000000"/>
                </a:solidFill>
                <a:latin typeface="Arial"/>
                <a:ea typeface="Arial"/>
                <a:cs typeface="Arial"/>
                <a:sym typeface="Arial"/>
              </a:rPr>
              <a:t>datacolada.org</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de-DE" sz="1800">
                <a:solidFill>
                  <a:srgbClr val="000000"/>
                </a:solidFill>
                <a:latin typeface="Arial"/>
                <a:ea typeface="Arial"/>
                <a:cs typeface="Arial"/>
                <a:sym typeface="Arial"/>
              </a:rPr>
              <a:t>the100.ci</a:t>
            </a:r>
            <a:endParaRPr sz="1800">
              <a:solidFill>
                <a:schemeClr val="dk1"/>
              </a:solidFill>
              <a:latin typeface="Calibri"/>
              <a:ea typeface="Calibri"/>
              <a:cs typeface="Calibri"/>
              <a:sym typeface="Calibri"/>
            </a:endParaRPr>
          </a:p>
        </p:txBody>
      </p:sp>
      <p:sp>
        <p:nvSpPr>
          <p:cNvPr id="1492" name="Google Shape;1492;p120"/>
          <p:cNvSpPr/>
          <p:nvPr/>
        </p:nvSpPr>
        <p:spPr>
          <a:xfrm>
            <a:off x="6140860" y="5121040"/>
            <a:ext cx="300314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1800">
                <a:solidFill>
                  <a:srgbClr val="000000"/>
                </a:solidFill>
                <a:latin typeface="Arial"/>
                <a:ea typeface="Arial"/>
                <a:cs typeface="Arial"/>
                <a:sym typeface="Arial"/>
              </a:rPr>
              <a:t>PsychMAP</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de-DE" sz="1800">
                <a:solidFill>
                  <a:srgbClr val="000000"/>
                </a:solidFill>
                <a:latin typeface="Arial"/>
                <a:ea typeface="Arial"/>
                <a:cs typeface="Arial"/>
                <a:sym typeface="Arial"/>
              </a:rPr>
              <a:t>Psychological Methods Discussion Group</a:t>
            </a:r>
            <a:endParaRPr sz="1800">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6" name="Shape 1496"/>
        <p:cNvGrpSpPr/>
        <p:nvPr/>
      </p:nvGrpSpPr>
      <p:grpSpPr>
        <a:xfrm>
          <a:off x="0" y="0"/>
          <a:ext cx="0" cy="0"/>
          <a:chOff x="0" y="0"/>
          <a:chExt cx="0" cy="0"/>
        </a:xfrm>
      </p:grpSpPr>
      <p:sp>
        <p:nvSpPr>
          <p:cNvPr id="1497" name="Google Shape;1497;g604c3ecd85_1_27"/>
          <p:cNvSpPr txBox="1"/>
          <p:nvPr>
            <p:ph type="title"/>
          </p:nvPr>
        </p:nvSpPr>
        <p:spPr>
          <a:xfrm>
            <a:off x="469232" y="5754511"/>
            <a:ext cx="8046000" cy="9894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0066"/>
              </a:buClr>
              <a:buSzPts val="2400"/>
              <a:buFont typeface="Arial"/>
              <a:buNone/>
            </a:pPr>
            <a:r>
              <a:rPr lang="de-DE" sz="2400"/>
              <a:t>https://rimamrahal.wordpress.com</a:t>
            </a:r>
            <a:endParaRPr/>
          </a:p>
        </p:txBody>
      </p:sp>
      <p:sp>
        <p:nvSpPr>
          <p:cNvPr id="1498" name="Google Shape;1498;g604c3ecd85_1_27"/>
          <p:cNvSpPr txBox="1"/>
          <p:nvPr/>
        </p:nvSpPr>
        <p:spPr>
          <a:xfrm>
            <a:off x="628650" y="365126"/>
            <a:ext cx="7886700" cy="693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0066"/>
              </a:buClr>
              <a:buSzPts val="3000"/>
              <a:buFont typeface="Arial"/>
              <a:buNone/>
            </a:pPr>
            <a:r>
              <a:rPr lang="de-DE" sz="3000">
                <a:solidFill>
                  <a:srgbClr val="FF0066"/>
                </a:solidFill>
                <a:latin typeface="Arial"/>
                <a:ea typeface="Arial"/>
                <a:cs typeface="Arial"/>
                <a:sym typeface="Arial"/>
              </a:rPr>
              <a:t>Learn new and refresh old stuff!</a:t>
            </a:r>
            <a:endParaRPr/>
          </a:p>
        </p:txBody>
      </p:sp>
      <p:pic>
        <p:nvPicPr>
          <p:cNvPr id="1499" name="Google Shape;1499;g604c3ecd85_1_27"/>
          <p:cNvPicPr preferRelativeResize="0"/>
          <p:nvPr/>
        </p:nvPicPr>
        <p:blipFill>
          <a:blip r:embed="rId3">
            <a:alphaModFix/>
          </a:blip>
          <a:stretch>
            <a:fillRect/>
          </a:stretch>
        </p:blipFill>
        <p:spPr>
          <a:xfrm>
            <a:off x="676025" y="1363226"/>
            <a:ext cx="7791961" cy="439128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3" name="Shape 1503"/>
        <p:cNvGrpSpPr/>
        <p:nvPr/>
      </p:nvGrpSpPr>
      <p:grpSpPr>
        <a:xfrm>
          <a:off x="0" y="0"/>
          <a:ext cx="0" cy="0"/>
          <a:chOff x="0" y="0"/>
          <a:chExt cx="0" cy="0"/>
        </a:xfrm>
      </p:grpSpPr>
      <p:sp>
        <p:nvSpPr>
          <p:cNvPr id="1504" name="Google Shape;1504;p121"/>
          <p:cNvSpPr txBox="1"/>
          <p:nvPr>
            <p:ph type="title"/>
          </p:nvPr>
        </p:nvSpPr>
        <p:spPr>
          <a:xfrm>
            <a:off x="469232" y="5754511"/>
            <a:ext cx="8046118" cy="98954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66"/>
              </a:buClr>
              <a:buSzPts val="2400"/>
              <a:buFont typeface="Arial"/>
              <a:buNone/>
            </a:pPr>
            <a:r>
              <a:rPr lang="de-DE" sz="2400"/>
              <a:t>https://www.coursera.org/learn/statistical-inferences</a:t>
            </a:r>
            <a:endParaRPr/>
          </a:p>
        </p:txBody>
      </p:sp>
      <p:sp>
        <p:nvSpPr>
          <p:cNvPr id="1505" name="Google Shape;1505;p121"/>
          <p:cNvSpPr txBox="1"/>
          <p:nvPr/>
        </p:nvSpPr>
        <p:spPr>
          <a:xfrm>
            <a:off x="628650" y="365126"/>
            <a:ext cx="7886700" cy="693207"/>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FF0066"/>
              </a:buClr>
              <a:buSzPts val="3000"/>
              <a:buFont typeface="Arial"/>
              <a:buNone/>
            </a:pPr>
            <a:r>
              <a:rPr lang="de-DE" sz="3000">
                <a:solidFill>
                  <a:srgbClr val="FF0066"/>
                </a:solidFill>
                <a:latin typeface="Arial"/>
                <a:ea typeface="Arial"/>
                <a:cs typeface="Arial"/>
                <a:sym typeface="Arial"/>
              </a:rPr>
              <a:t>Learn new and refresh old stuff!</a:t>
            </a:r>
            <a:endParaRPr/>
          </a:p>
        </p:txBody>
      </p:sp>
      <p:pic>
        <p:nvPicPr>
          <p:cNvPr id="1506" name="Google Shape;1506;p121"/>
          <p:cNvPicPr preferRelativeResize="0"/>
          <p:nvPr/>
        </p:nvPicPr>
        <p:blipFill rotWithShape="1">
          <a:blip r:embed="rId3">
            <a:alphaModFix/>
          </a:blip>
          <a:srcRect b="0" l="0" r="0" t="0"/>
          <a:stretch/>
        </p:blipFill>
        <p:spPr>
          <a:xfrm>
            <a:off x="0" y="1103489"/>
            <a:ext cx="9144000" cy="4651022"/>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0" name="Shape 1510"/>
        <p:cNvGrpSpPr/>
        <p:nvPr/>
      </p:nvGrpSpPr>
      <p:grpSpPr>
        <a:xfrm>
          <a:off x="0" y="0"/>
          <a:ext cx="0" cy="0"/>
          <a:chOff x="0" y="0"/>
          <a:chExt cx="0" cy="0"/>
        </a:xfrm>
      </p:grpSpPr>
      <p:pic>
        <p:nvPicPr>
          <p:cNvPr id="1511" name="Google Shape;1511;p122"/>
          <p:cNvPicPr preferRelativeResize="0"/>
          <p:nvPr/>
        </p:nvPicPr>
        <p:blipFill>
          <a:blip r:embed="rId3">
            <a:alphaModFix/>
          </a:blip>
          <a:stretch>
            <a:fillRect/>
          </a:stretch>
        </p:blipFill>
        <p:spPr>
          <a:xfrm>
            <a:off x="1331150" y="830500"/>
            <a:ext cx="6481699" cy="6027501"/>
          </a:xfrm>
          <a:prstGeom prst="rect">
            <a:avLst/>
          </a:prstGeom>
          <a:noFill/>
          <a:ln>
            <a:noFill/>
          </a:ln>
        </p:spPr>
      </p:pic>
      <p:sp>
        <p:nvSpPr>
          <p:cNvPr id="1512" name="Google Shape;1512;p122"/>
          <p:cNvSpPr txBox="1"/>
          <p:nvPr>
            <p:ph type="title"/>
          </p:nvPr>
        </p:nvSpPr>
        <p:spPr>
          <a:xfrm>
            <a:off x="628650" y="365126"/>
            <a:ext cx="7886700" cy="98954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66"/>
              </a:buClr>
              <a:buSzPts val="3000"/>
              <a:buFont typeface="Arial"/>
              <a:buNone/>
            </a:pPr>
            <a:r>
              <a:rPr lang="de-DE"/>
              <a:t>Keep asking questions!</a:t>
            </a:r>
            <a:endParaRPr/>
          </a:p>
        </p:txBody>
      </p:sp>
      <p:sp>
        <p:nvSpPr>
          <p:cNvPr id="1513" name="Google Shape;1513;p122"/>
          <p:cNvSpPr/>
          <p:nvPr/>
        </p:nvSpPr>
        <p:spPr>
          <a:xfrm>
            <a:off x="0" y="2762026"/>
            <a:ext cx="9144000" cy="900953"/>
          </a:xfrm>
          <a:prstGeom prst="rect">
            <a:avLst/>
          </a:prstGeom>
          <a:solidFill>
            <a:srgbClr val="FF0066">
              <a:alpha val="67058"/>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de-DE" sz="1800">
                <a:solidFill>
                  <a:schemeClr val="lt1"/>
                </a:solidFill>
                <a:latin typeface="Calibri"/>
                <a:ea typeface="Calibri"/>
                <a:cs typeface="Calibri"/>
                <a:sym typeface="Calibri"/>
              </a:rPr>
              <a:t>https://how-to-open.science</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8" name="Shape 1518"/>
        <p:cNvGrpSpPr/>
        <p:nvPr/>
      </p:nvGrpSpPr>
      <p:grpSpPr>
        <a:xfrm>
          <a:off x="0" y="0"/>
          <a:ext cx="0" cy="0"/>
          <a:chOff x="0" y="0"/>
          <a:chExt cx="0" cy="0"/>
        </a:xfrm>
      </p:grpSpPr>
      <p:sp>
        <p:nvSpPr>
          <p:cNvPr id="1519" name="Google Shape;1519;g604bd1c60f_0_1183"/>
          <p:cNvSpPr txBox="1"/>
          <p:nvPr>
            <p:ph type="title"/>
          </p:nvPr>
        </p:nvSpPr>
        <p:spPr>
          <a:xfrm>
            <a:off x="628650" y="365126"/>
            <a:ext cx="7886700" cy="6933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de-DE"/>
              <a:t>Jump right in! </a:t>
            </a:r>
            <a:endParaRPr/>
          </a:p>
        </p:txBody>
      </p:sp>
      <p:grpSp>
        <p:nvGrpSpPr>
          <p:cNvPr id="1520" name="Google Shape;1520;g604bd1c60f_0_1183"/>
          <p:cNvGrpSpPr/>
          <p:nvPr/>
        </p:nvGrpSpPr>
        <p:grpSpPr>
          <a:xfrm>
            <a:off x="5534070" y="2795492"/>
            <a:ext cx="3358906" cy="3421679"/>
            <a:chOff x="1492639" y="125012"/>
            <a:chExt cx="4689900" cy="3786300"/>
          </a:xfrm>
        </p:grpSpPr>
        <p:sp>
          <p:nvSpPr>
            <p:cNvPr id="1521" name="Google Shape;1521;g604bd1c60f_0_1183"/>
            <p:cNvSpPr/>
            <p:nvPr/>
          </p:nvSpPr>
          <p:spPr>
            <a:xfrm>
              <a:off x="1492639" y="125012"/>
              <a:ext cx="4689900" cy="3786300"/>
            </a:xfrm>
            <a:prstGeom prst="ellipse">
              <a:avLst/>
            </a:prstGeom>
            <a:solidFill>
              <a:srgbClr val="840D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g604bd1c60f_0_1183"/>
            <p:cNvSpPr txBox="1"/>
            <p:nvPr/>
          </p:nvSpPr>
          <p:spPr>
            <a:xfrm>
              <a:off x="1775095" y="1239080"/>
              <a:ext cx="4125000" cy="155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4800">
                  <a:solidFill>
                    <a:srgbClr val="FFFFFF"/>
                  </a:solidFill>
                  <a:latin typeface="Roboto"/>
                  <a:ea typeface="Roboto"/>
                  <a:cs typeface="Roboto"/>
                  <a:sym typeface="Roboto"/>
                </a:rPr>
                <a:t>Reporting</a:t>
              </a:r>
              <a:endParaRPr sz="4800">
                <a:solidFill>
                  <a:srgbClr val="FFFFFF"/>
                </a:solidFill>
                <a:latin typeface="Roboto"/>
                <a:ea typeface="Roboto"/>
                <a:cs typeface="Roboto"/>
                <a:sym typeface="Roboto"/>
              </a:endParaRPr>
            </a:p>
          </p:txBody>
        </p:sp>
      </p:grpSp>
      <p:grpSp>
        <p:nvGrpSpPr>
          <p:cNvPr id="1523" name="Google Shape;1523;g604bd1c60f_0_1183"/>
          <p:cNvGrpSpPr/>
          <p:nvPr/>
        </p:nvGrpSpPr>
        <p:grpSpPr>
          <a:xfrm>
            <a:off x="2888874" y="1585036"/>
            <a:ext cx="3366251" cy="3273095"/>
            <a:chOff x="3401686" y="1841492"/>
            <a:chExt cx="2340600" cy="2340600"/>
          </a:xfrm>
        </p:grpSpPr>
        <p:sp>
          <p:nvSpPr>
            <p:cNvPr id="1524" name="Google Shape;1524;g604bd1c60f_0_1183"/>
            <p:cNvSpPr/>
            <p:nvPr/>
          </p:nvSpPr>
          <p:spPr>
            <a:xfrm>
              <a:off x="3401686" y="1841492"/>
              <a:ext cx="2340600" cy="2340600"/>
            </a:xfrm>
            <a:prstGeom prst="ellipse">
              <a:avLst/>
            </a:prstGeom>
            <a:solidFill>
              <a:srgbClr val="B612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g604bd1c60f_0_1183"/>
            <p:cNvSpPr txBox="1"/>
            <p:nvPr/>
          </p:nvSpPr>
          <p:spPr>
            <a:xfrm>
              <a:off x="3833374" y="2744793"/>
              <a:ext cx="1477200" cy="53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4800">
                  <a:solidFill>
                    <a:srgbClr val="FFFFFF"/>
                  </a:solidFill>
                  <a:latin typeface="Roboto"/>
                  <a:ea typeface="Roboto"/>
                  <a:cs typeface="Roboto"/>
                  <a:sym typeface="Roboto"/>
                </a:rPr>
                <a:t>Doing</a:t>
              </a:r>
              <a:endParaRPr sz="4800">
                <a:solidFill>
                  <a:srgbClr val="FFFFFF"/>
                </a:solidFill>
                <a:latin typeface="Roboto"/>
                <a:ea typeface="Roboto"/>
                <a:cs typeface="Roboto"/>
                <a:sym typeface="Roboto"/>
              </a:endParaRPr>
            </a:p>
          </p:txBody>
        </p:sp>
      </p:grpSp>
      <p:grpSp>
        <p:nvGrpSpPr>
          <p:cNvPr id="1526" name="Google Shape;1526;g604bd1c60f_0_1183"/>
          <p:cNvGrpSpPr/>
          <p:nvPr/>
        </p:nvGrpSpPr>
        <p:grpSpPr>
          <a:xfrm>
            <a:off x="170719" y="1740126"/>
            <a:ext cx="3125865" cy="3073019"/>
            <a:chOff x="3833620" y="2704915"/>
            <a:chExt cx="1476903" cy="1477200"/>
          </a:xfrm>
        </p:grpSpPr>
        <p:sp>
          <p:nvSpPr>
            <p:cNvPr id="1527" name="Google Shape;1527;g604bd1c60f_0_1183"/>
            <p:cNvSpPr/>
            <p:nvPr/>
          </p:nvSpPr>
          <p:spPr>
            <a:xfrm>
              <a:off x="3833620" y="2704915"/>
              <a:ext cx="1476900" cy="1477200"/>
            </a:xfrm>
            <a:prstGeom prst="ellipse">
              <a:avLst/>
            </a:prstGeom>
            <a:solidFill>
              <a:srgbClr val="E116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g604bd1c60f_0_1183"/>
            <p:cNvSpPr txBox="1"/>
            <p:nvPr/>
          </p:nvSpPr>
          <p:spPr>
            <a:xfrm>
              <a:off x="3833623" y="3118919"/>
              <a:ext cx="1476900" cy="64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DE" sz="4800">
                  <a:solidFill>
                    <a:srgbClr val="FFFFFF"/>
                  </a:solidFill>
                  <a:latin typeface="Roboto"/>
                  <a:ea typeface="Roboto"/>
                  <a:cs typeface="Roboto"/>
                  <a:sym typeface="Roboto"/>
                </a:rPr>
                <a:t>Planning</a:t>
              </a:r>
              <a:endParaRPr sz="4800">
                <a:solidFill>
                  <a:srgbClr val="FFFFFF"/>
                </a:solidFill>
                <a:latin typeface="Roboto"/>
                <a:ea typeface="Roboto"/>
                <a:cs typeface="Roboto"/>
                <a:sym typeface="Roboto"/>
              </a:endParaRPr>
            </a:p>
          </p:txBody>
        </p:sp>
      </p:grpSp>
      <p:sp>
        <p:nvSpPr>
          <p:cNvPr id="1529" name="Google Shape;1529;g604bd1c60f_0_1183"/>
          <p:cNvSpPr txBox="1"/>
          <p:nvPr/>
        </p:nvSpPr>
        <p:spPr>
          <a:xfrm>
            <a:off x="2417175" y="5958600"/>
            <a:ext cx="6475800" cy="7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3600">
                <a:latin typeface="Roboto Light"/>
                <a:ea typeface="Roboto Light"/>
                <a:cs typeface="Roboto Light"/>
                <a:sym typeface="Roboto Light"/>
              </a:rPr>
              <a:t>change the game ...</a:t>
            </a:r>
            <a:endParaRPr sz="3600">
              <a:latin typeface="Roboto Light"/>
              <a:ea typeface="Roboto Light"/>
              <a:cs typeface="Roboto Light"/>
              <a:sym typeface="Roboto Light"/>
            </a:endParaRPr>
          </a:p>
        </p:txBody>
      </p:sp>
      <p:pic>
        <p:nvPicPr>
          <p:cNvPr id="1530" name="Google Shape;1530;g604bd1c60f_0_1183"/>
          <p:cNvPicPr preferRelativeResize="0"/>
          <p:nvPr/>
        </p:nvPicPr>
        <p:blipFill>
          <a:blip r:embed="rId3">
            <a:alphaModFix/>
          </a:blip>
          <a:stretch>
            <a:fillRect/>
          </a:stretch>
        </p:blipFill>
        <p:spPr>
          <a:xfrm>
            <a:off x="57457" y="5099175"/>
            <a:ext cx="1829208" cy="1829208"/>
          </a:xfrm>
          <a:prstGeom prst="rect">
            <a:avLst/>
          </a:prstGeom>
          <a:noFill/>
          <a:ln>
            <a:noFill/>
          </a:ln>
        </p:spPr>
      </p:pic>
      <p:pic>
        <p:nvPicPr>
          <p:cNvPr id="1531" name="Google Shape;1531;g604bd1c60f_0_1183"/>
          <p:cNvPicPr preferRelativeResize="0"/>
          <p:nvPr/>
        </p:nvPicPr>
        <p:blipFill rotWithShape="1">
          <a:blip r:embed="rId4">
            <a:alphaModFix/>
          </a:blip>
          <a:srcRect b="0" l="0" r="0" t="0"/>
          <a:stretch/>
        </p:blipFill>
        <p:spPr>
          <a:xfrm flipH="1" rot="-3294814">
            <a:off x="961921" y="4569125"/>
            <a:ext cx="857159" cy="1041200"/>
          </a:xfrm>
          <a:prstGeom prst="rect">
            <a:avLst/>
          </a:prstGeom>
          <a:noFill/>
          <a:ln>
            <a:noFill/>
          </a:ln>
        </p:spPr>
      </p:pic>
      <p:sp>
        <p:nvSpPr>
          <p:cNvPr id="1532" name="Google Shape;1532;g604bd1c60f_0_1183"/>
          <p:cNvSpPr txBox="1"/>
          <p:nvPr/>
        </p:nvSpPr>
        <p:spPr>
          <a:xfrm>
            <a:off x="1809525" y="4858113"/>
            <a:ext cx="3654300" cy="7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a:latin typeface="Roboto Light"/>
                <a:ea typeface="Roboto Light"/>
                <a:cs typeface="Roboto Light"/>
                <a:sym typeface="Roboto Light"/>
              </a:rPr>
              <a:t>Scan to read a summary!</a:t>
            </a:r>
            <a:endParaRPr>
              <a:latin typeface="Roboto Light"/>
              <a:ea typeface="Roboto Light"/>
              <a:cs typeface="Roboto Light"/>
              <a:sym typeface="Roboto Light"/>
            </a:endParaRPr>
          </a:p>
          <a:p>
            <a:pPr indent="0" lvl="0" marL="0" rtl="0" algn="l">
              <a:spcBef>
                <a:spcPts val="0"/>
              </a:spcBef>
              <a:spcAft>
                <a:spcPts val="0"/>
              </a:spcAft>
              <a:buNone/>
            </a:pPr>
            <a:r>
              <a:rPr lang="de-DE" u="sng">
                <a:solidFill>
                  <a:schemeClr val="hlink"/>
                </a:solidFill>
                <a:latin typeface="Roboto Light"/>
                <a:ea typeface="Roboto Light"/>
                <a:cs typeface="Roboto Light"/>
                <a:sym typeface="Roboto Light"/>
                <a:hlinkClick r:id="rId5"/>
              </a:rPr>
              <a:t>https://osf.io/preprints/metaarxiv/3hb6g</a:t>
            </a:r>
            <a:r>
              <a:rPr lang="de-DE">
                <a:latin typeface="Roboto Light"/>
                <a:ea typeface="Roboto Light"/>
                <a:cs typeface="Roboto Light"/>
                <a:sym typeface="Roboto Light"/>
              </a:rPr>
              <a:t> </a:t>
            </a:r>
            <a:endParaRPr>
              <a:latin typeface="Roboto Light"/>
              <a:ea typeface="Roboto Light"/>
              <a:cs typeface="Roboto Light"/>
              <a:sym typeface="Robo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pic>
        <p:nvPicPr>
          <p:cNvPr descr="http://meterbuilder.com/mb1/mb1-images/meter-scales/meter-scale-no-units.jpg" id="160" name="Google Shape;160;p18"/>
          <p:cNvPicPr preferRelativeResize="0"/>
          <p:nvPr/>
        </p:nvPicPr>
        <p:blipFill rotWithShape="1">
          <a:blip r:embed="rId3">
            <a:alphaModFix/>
          </a:blip>
          <a:srcRect b="52119" l="14785" r="15834" t="23384"/>
          <a:stretch/>
        </p:blipFill>
        <p:spPr>
          <a:xfrm>
            <a:off x="179512" y="4680592"/>
            <a:ext cx="8784976" cy="1584176"/>
          </a:xfrm>
          <a:prstGeom prst="rect">
            <a:avLst/>
          </a:prstGeom>
          <a:noFill/>
          <a:ln>
            <a:noFill/>
          </a:ln>
        </p:spPr>
      </p:pic>
      <p:sp>
        <p:nvSpPr>
          <p:cNvPr id="161" name="Google Shape;161;p18"/>
          <p:cNvSpPr txBox="1"/>
          <p:nvPr/>
        </p:nvSpPr>
        <p:spPr>
          <a:xfrm>
            <a:off x="107504" y="5881553"/>
            <a:ext cx="79541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3600">
                <a:solidFill>
                  <a:schemeClr val="dk1"/>
                </a:solidFill>
                <a:latin typeface="Roboto Light"/>
                <a:ea typeface="Roboto Light"/>
                <a:cs typeface="Roboto Light"/>
                <a:sym typeface="Roboto Light"/>
              </a:rPr>
              <a:t>0%</a:t>
            </a:r>
            <a:endParaRPr/>
          </a:p>
        </p:txBody>
      </p:sp>
      <p:sp>
        <p:nvSpPr>
          <p:cNvPr id="162" name="Google Shape;162;p18"/>
          <p:cNvSpPr txBox="1"/>
          <p:nvPr/>
        </p:nvSpPr>
        <p:spPr>
          <a:xfrm>
            <a:off x="7886607" y="6016008"/>
            <a:ext cx="136447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3600">
                <a:solidFill>
                  <a:schemeClr val="dk1"/>
                </a:solidFill>
                <a:latin typeface="Roboto Light"/>
                <a:ea typeface="Roboto Light"/>
                <a:cs typeface="Roboto Light"/>
                <a:sym typeface="Roboto Light"/>
              </a:rPr>
              <a:t>100%</a:t>
            </a:r>
            <a:endParaRPr/>
          </a:p>
        </p:txBody>
      </p:sp>
      <p:sp>
        <p:nvSpPr>
          <p:cNvPr id="163" name="Google Shape;163;p18"/>
          <p:cNvSpPr txBox="1"/>
          <p:nvPr/>
        </p:nvSpPr>
        <p:spPr>
          <a:xfrm>
            <a:off x="7092280" y="3407095"/>
            <a:ext cx="2119026" cy="76944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de-DE" sz="3200">
                <a:solidFill>
                  <a:srgbClr val="7F7F7F"/>
                </a:solidFill>
                <a:latin typeface="Roboto Light"/>
                <a:ea typeface="Roboto Light"/>
                <a:cs typeface="Roboto Light"/>
                <a:sym typeface="Roboto Light"/>
              </a:rPr>
              <a:t>≈ 92% </a:t>
            </a:r>
            <a:endParaRPr/>
          </a:p>
          <a:p>
            <a:pPr indent="0" lvl="0" marL="0" marR="0" rtl="0" algn="r">
              <a:spcBef>
                <a:spcPts val="0"/>
              </a:spcBef>
              <a:spcAft>
                <a:spcPts val="0"/>
              </a:spcAft>
              <a:buNone/>
            </a:pPr>
            <a:r>
              <a:rPr lang="de-DE" sz="1200">
                <a:solidFill>
                  <a:srgbClr val="7F7F7F"/>
                </a:solidFill>
                <a:latin typeface="Roboto Light"/>
                <a:ea typeface="Roboto Light"/>
                <a:cs typeface="Roboto Light"/>
                <a:sym typeface="Roboto Light"/>
              </a:rPr>
              <a:t>(all original effect sizes valid)</a:t>
            </a:r>
            <a:endParaRPr/>
          </a:p>
        </p:txBody>
      </p:sp>
      <p:sp>
        <p:nvSpPr>
          <p:cNvPr id="164" name="Google Shape;164;p18"/>
          <p:cNvSpPr txBox="1"/>
          <p:nvPr/>
        </p:nvSpPr>
        <p:spPr>
          <a:xfrm>
            <a:off x="-27603" y="3746810"/>
            <a:ext cx="1925527"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de-DE" sz="3600">
                <a:solidFill>
                  <a:srgbClr val="7F7F7F"/>
                </a:solidFill>
                <a:latin typeface="Roboto Light"/>
                <a:ea typeface="Roboto Light"/>
                <a:cs typeface="Roboto Light"/>
                <a:sym typeface="Roboto Light"/>
              </a:rPr>
              <a:t>5%</a:t>
            </a:r>
            <a:endParaRPr/>
          </a:p>
          <a:p>
            <a:pPr indent="0" lvl="0" marL="0" marR="0" rtl="0" algn="l">
              <a:spcBef>
                <a:spcPts val="0"/>
              </a:spcBef>
              <a:spcAft>
                <a:spcPts val="0"/>
              </a:spcAft>
              <a:buNone/>
            </a:pPr>
            <a:r>
              <a:rPr lang="de-DE" sz="1400">
                <a:solidFill>
                  <a:srgbClr val="7F7F7F"/>
                </a:solidFill>
                <a:latin typeface="Roboto Light"/>
                <a:ea typeface="Roboto Light"/>
                <a:cs typeface="Roboto Light"/>
                <a:sym typeface="Roboto Light"/>
              </a:rPr>
              <a:t>(all true effect sizes 0)</a:t>
            </a:r>
            <a:endParaRPr/>
          </a:p>
        </p:txBody>
      </p:sp>
      <p:sp>
        <p:nvSpPr>
          <p:cNvPr id="165" name="Google Shape;165;p18"/>
          <p:cNvSpPr txBox="1"/>
          <p:nvPr/>
        </p:nvSpPr>
        <p:spPr>
          <a:xfrm>
            <a:off x="3868521" y="2636912"/>
            <a:ext cx="2278544"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de-DE" sz="3600">
                <a:solidFill>
                  <a:srgbClr val="7F7F7F"/>
                </a:solidFill>
                <a:latin typeface="Roboto Light"/>
                <a:ea typeface="Roboto Light"/>
                <a:cs typeface="Roboto Light"/>
                <a:sym typeface="Roboto Light"/>
              </a:rPr>
              <a:t>     54%</a:t>
            </a:r>
            <a:endParaRPr/>
          </a:p>
          <a:p>
            <a:pPr indent="0" lvl="0" marL="0" marR="0" rtl="0" algn="ctr">
              <a:spcBef>
                <a:spcPts val="0"/>
              </a:spcBef>
              <a:spcAft>
                <a:spcPts val="0"/>
              </a:spcAft>
              <a:buNone/>
            </a:pPr>
            <a:r>
              <a:rPr lang="de-DE" sz="1800">
                <a:solidFill>
                  <a:srgbClr val="7F7F7F"/>
                </a:solidFill>
                <a:latin typeface="Roboto Light"/>
                <a:ea typeface="Roboto Light"/>
                <a:cs typeface="Roboto Light"/>
                <a:sym typeface="Roboto Light"/>
              </a:rPr>
              <a:t>mean expectation of psychologists </a:t>
            </a:r>
            <a:endParaRPr/>
          </a:p>
          <a:p>
            <a:pPr indent="0" lvl="0" marL="0" marR="0" rtl="0" algn="ctr">
              <a:spcBef>
                <a:spcPts val="0"/>
              </a:spcBef>
              <a:spcAft>
                <a:spcPts val="0"/>
              </a:spcAft>
              <a:buNone/>
            </a:pPr>
            <a:r>
              <a:rPr lang="de-DE" sz="1800">
                <a:solidFill>
                  <a:srgbClr val="7F7F7F"/>
                </a:solidFill>
                <a:latin typeface="Roboto Light"/>
                <a:ea typeface="Roboto Light"/>
                <a:cs typeface="Roboto Light"/>
                <a:sym typeface="Roboto Light"/>
              </a:rPr>
              <a:t>(</a:t>
            </a:r>
            <a:r>
              <a:rPr lang="de-DE" sz="1100">
                <a:solidFill>
                  <a:srgbClr val="7F7F7F"/>
                </a:solidFill>
                <a:latin typeface="Roboto Light"/>
                <a:ea typeface="Roboto Light"/>
                <a:cs typeface="Roboto Light"/>
                <a:sym typeface="Roboto Light"/>
              </a:rPr>
              <a:t>Fuchs, Fiedler &amp; Jenny, 2012</a:t>
            </a:r>
            <a:r>
              <a:rPr lang="de-DE" sz="1800">
                <a:solidFill>
                  <a:srgbClr val="7F7F7F"/>
                </a:solidFill>
                <a:latin typeface="Roboto Light"/>
                <a:ea typeface="Roboto Light"/>
                <a:cs typeface="Roboto Light"/>
                <a:sym typeface="Roboto Light"/>
              </a:rPr>
              <a:t>)</a:t>
            </a:r>
            <a:endParaRPr/>
          </a:p>
        </p:txBody>
      </p:sp>
      <p:cxnSp>
        <p:nvCxnSpPr>
          <p:cNvPr id="166" name="Google Shape;166;p18"/>
          <p:cNvCxnSpPr/>
          <p:nvPr/>
        </p:nvCxnSpPr>
        <p:spPr>
          <a:xfrm flipH="1">
            <a:off x="7668344" y="4866332"/>
            <a:ext cx="1043397" cy="874391"/>
          </a:xfrm>
          <a:prstGeom prst="straightConnector1">
            <a:avLst/>
          </a:prstGeom>
          <a:noFill/>
          <a:ln cap="flat" cmpd="sng" w="28575">
            <a:solidFill>
              <a:srgbClr val="A5A5A5"/>
            </a:solidFill>
            <a:prstDash val="solid"/>
            <a:miter lim="800000"/>
            <a:headEnd len="sm" w="sm" type="none"/>
            <a:tailEnd len="sm" w="sm" type="none"/>
          </a:ln>
        </p:spPr>
      </p:cxnSp>
      <p:cxnSp>
        <p:nvCxnSpPr>
          <p:cNvPr id="167" name="Google Shape;167;p18"/>
          <p:cNvCxnSpPr/>
          <p:nvPr/>
        </p:nvCxnSpPr>
        <p:spPr>
          <a:xfrm rot="10800000">
            <a:off x="8686800" y="4176536"/>
            <a:ext cx="10635" cy="703463"/>
          </a:xfrm>
          <a:prstGeom prst="straightConnector1">
            <a:avLst/>
          </a:prstGeom>
          <a:noFill/>
          <a:ln cap="flat" cmpd="sng" w="28575">
            <a:solidFill>
              <a:srgbClr val="A5A5A5"/>
            </a:solidFill>
            <a:prstDash val="solid"/>
            <a:miter lim="800000"/>
            <a:headEnd len="sm" w="sm" type="none"/>
            <a:tailEnd len="sm" w="sm" type="none"/>
          </a:ln>
        </p:spPr>
      </p:cxnSp>
      <p:cxnSp>
        <p:nvCxnSpPr>
          <p:cNvPr id="168" name="Google Shape;168;p18"/>
          <p:cNvCxnSpPr/>
          <p:nvPr/>
        </p:nvCxnSpPr>
        <p:spPr>
          <a:xfrm>
            <a:off x="714020" y="5305772"/>
            <a:ext cx="545612" cy="434951"/>
          </a:xfrm>
          <a:prstGeom prst="straightConnector1">
            <a:avLst/>
          </a:prstGeom>
          <a:noFill/>
          <a:ln cap="flat" cmpd="sng" w="28575">
            <a:solidFill>
              <a:srgbClr val="A5A5A5"/>
            </a:solidFill>
            <a:prstDash val="solid"/>
            <a:miter lim="800000"/>
            <a:headEnd len="sm" w="sm" type="none"/>
            <a:tailEnd len="sm" w="sm" type="none"/>
          </a:ln>
        </p:spPr>
      </p:cxnSp>
      <p:cxnSp>
        <p:nvCxnSpPr>
          <p:cNvPr id="169" name="Google Shape;169;p18"/>
          <p:cNvCxnSpPr/>
          <p:nvPr/>
        </p:nvCxnSpPr>
        <p:spPr>
          <a:xfrm rot="10800000">
            <a:off x="714019" y="4622428"/>
            <a:ext cx="10636" cy="703464"/>
          </a:xfrm>
          <a:prstGeom prst="straightConnector1">
            <a:avLst/>
          </a:prstGeom>
          <a:noFill/>
          <a:ln cap="flat" cmpd="sng" w="28575">
            <a:solidFill>
              <a:srgbClr val="A5A5A5"/>
            </a:solidFill>
            <a:prstDash val="solid"/>
            <a:miter lim="800000"/>
            <a:headEnd len="sm" w="sm" type="none"/>
            <a:tailEnd len="sm" w="sm" type="none"/>
          </a:ln>
        </p:spPr>
      </p:cxnSp>
      <p:cxnSp>
        <p:nvCxnSpPr>
          <p:cNvPr id="170" name="Google Shape;170;p18"/>
          <p:cNvCxnSpPr/>
          <p:nvPr/>
        </p:nvCxnSpPr>
        <p:spPr>
          <a:xfrm flipH="1">
            <a:off x="4916183" y="4526565"/>
            <a:ext cx="107652" cy="804522"/>
          </a:xfrm>
          <a:prstGeom prst="straightConnector1">
            <a:avLst/>
          </a:prstGeom>
          <a:noFill/>
          <a:ln cap="flat" cmpd="sng" w="28575">
            <a:solidFill>
              <a:srgbClr val="A5A5A5"/>
            </a:solidFill>
            <a:prstDash val="solid"/>
            <a:miter lim="800000"/>
            <a:headEnd len="sm" w="sm" type="none"/>
            <a:tailEnd len="sm" w="sm" type="none"/>
          </a:ln>
        </p:spPr>
      </p:cxnSp>
      <p:cxnSp>
        <p:nvCxnSpPr>
          <p:cNvPr id="171" name="Google Shape;171;p18"/>
          <p:cNvCxnSpPr/>
          <p:nvPr/>
        </p:nvCxnSpPr>
        <p:spPr>
          <a:xfrm rot="10800000">
            <a:off x="4997160" y="4272301"/>
            <a:ext cx="10636" cy="275942"/>
          </a:xfrm>
          <a:prstGeom prst="straightConnector1">
            <a:avLst/>
          </a:prstGeom>
          <a:noFill/>
          <a:ln cap="flat" cmpd="sng" w="28575">
            <a:solidFill>
              <a:srgbClr val="A5A5A5"/>
            </a:solidFill>
            <a:prstDash val="solid"/>
            <a:miter lim="800000"/>
            <a:headEnd len="sm" w="sm" type="none"/>
            <a:tailEnd len="sm" w="sm" type="none"/>
          </a:ln>
        </p:spPr>
      </p:cxnSp>
      <p:sp>
        <p:nvSpPr>
          <p:cNvPr id="172" name="Google Shape;172;p18"/>
          <p:cNvSpPr txBox="1"/>
          <p:nvPr/>
        </p:nvSpPr>
        <p:spPr>
          <a:xfrm>
            <a:off x="6275401" y="2513162"/>
            <a:ext cx="2278544"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de-DE" sz="3600">
                <a:solidFill>
                  <a:srgbClr val="7B7B7B"/>
                </a:solidFill>
                <a:latin typeface="Roboto Light"/>
                <a:ea typeface="Roboto Light"/>
                <a:cs typeface="Roboto Light"/>
                <a:sym typeface="Roboto Light"/>
              </a:rPr>
              <a:t>≈ 76 %</a:t>
            </a:r>
            <a:endParaRPr/>
          </a:p>
          <a:p>
            <a:pPr indent="0" lvl="0" marL="0" marR="0" rtl="0" algn="ctr">
              <a:spcBef>
                <a:spcPts val="0"/>
              </a:spcBef>
              <a:spcAft>
                <a:spcPts val="0"/>
              </a:spcAft>
              <a:buNone/>
            </a:pPr>
            <a:r>
              <a:rPr lang="de-DE" sz="1800">
                <a:solidFill>
                  <a:srgbClr val="7B7B7B"/>
                </a:solidFill>
                <a:latin typeface="Roboto Light"/>
                <a:ea typeface="Roboto Light"/>
                <a:cs typeface="Roboto Light"/>
                <a:sym typeface="Roboto Light"/>
              </a:rPr>
              <a:t>mean expectation of economists</a:t>
            </a:r>
            <a:endParaRPr/>
          </a:p>
        </p:txBody>
      </p:sp>
      <p:cxnSp>
        <p:nvCxnSpPr>
          <p:cNvPr id="173" name="Google Shape;173;p18"/>
          <p:cNvCxnSpPr/>
          <p:nvPr/>
        </p:nvCxnSpPr>
        <p:spPr>
          <a:xfrm flipH="1">
            <a:off x="6444208" y="4698400"/>
            <a:ext cx="479078" cy="774280"/>
          </a:xfrm>
          <a:prstGeom prst="straightConnector1">
            <a:avLst/>
          </a:prstGeom>
          <a:noFill/>
          <a:ln cap="flat" cmpd="sng" w="28575">
            <a:solidFill>
              <a:srgbClr val="AEABAB"/>
            </a:solidFill>
            <a:prstDash val="solid"/>
            <a:miter lim="800000"/>
            <a:headEnd len="sm" w="sm" type="none"/>
            <a:tailEnd len="sm" w="sm" type="none"/>
          </a:ln>
        </p:spPr>
      </p:cxnSp>
      <p:cxnSp>
        <p:nvCxnSpPr>
          <p:cNvPr id="174" name="Google Shape;174;p18"/>
          <p:cNvCxnSpPr/>
          <p:nvPr/>
        </p:nvCxnSpPr>
        <p:spPr>
          <a:xfrm rot="10800000">
            <a:off x="6923286" y="3713491"/>
            <a:ext cx="8784" cy="980515"/>
          </a:xfrm>
          <a:prstGeom prst="straightConnector1">
            <a:avLst/>
          </a:prstGeom>
          <a:noFill/>
          <a:ln cap="flat" cmpd="sng" w="28575">
            <a:solidFill>
              <a:srgbClr val="AEABAB"/>
            </a:solidFill>
            <a:prstDash val="solid"/>
            <a:miter lim="800000"/>
            <a:headEnd len="sm" w="sm" type="none"/>
            <a:tailEnd len="sm" w="sm" type="none"/>
          </a:ln>
        </p:spPr>
      </p:cxnSp>
      <p:sp>
        <p:nvSpPr>
          <p:cNvPr id="175" name="Google Shape;175;p18"/>
          <p:cNvSpPr txBox="1"/>
          <p:nvPr/>
        </p:nvSpPr>
        <p:spPr>
          <a:xfrm>
            <a:off x="2555775" y="1412776"/>
            <a:ext cx="2848039" cy="10926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de-DE" sz="3600">
                <a:solidFill>
                  <a:srgbClr val="FF0066"/>
                </a:solidFill>
                <a:latin typeface="Roboto Light"/>
                <a:ea typeface="Roboto Light"/>
                <a:cs typeface="Roboto Light"/>
                <a:sym typeface="Roboto Light"/>
              </a:rPr>
              <a:t>36% </a:t>
            </a:r>
            <a:endParaRPr>
              <a:solidFill>
                <a:srgbClr val="FF0066"/>
              </a:solidFill>
            </a:endParaRPr>
          </a:p>
          <a:p>
            <a:pPr indent="0" lvl="0" marL="0" marR="0" rtl="0" algn="ctr">
              <a:spcBef>
                <a:spcPts val="0"/>
              </a:spcBef>
              <a:spcAft>
                <a:spcPts val="0"/>
              </a:spcAft>
              <a:buNone/>
            </a:pPr>
            <a:r>
              <a:rPr lang="de-DE" sz="1800">
                <a:solidFill>
                  <a:srgbClr val="FF0066"/>
                </a:solidFill>
                <a:latin typeface="Roboto Light"/>
                <a:ea typeface="Roboto Light"/>
                <a:cs typeface="Roboto Light"/>
                <a:sym typeface="Roboto Light"/>
              </a:rPr>
              <a:t>significant replications</a:t>
            </a:r>
            <a:endParaRPr>
              <a:solidFill>
                <a:srgbClr val="FF0066"/>
              </a:solidFill>
            </a:endParaRPr>
          </a:p>
          <a:p>
            <a:pPr indent="0" lvl="0" marL="0" marR="0" rtl="0" algn="ctr">
              <a:spcBef>
                <a:spcPts val="0"/>
              </a:spcBef>
              <a:spcAft>
                <a:spcPts val="0"/>
              </a:spcAft>
              <a:buNone/>
            </a:pPr>
            <a:r>
              <a:rPr lang="de-DE" sz="1100">
                <a:solidFill>
                  <a:srgbClr val="FF0066"/>
                </a:solidFill>
                <a:latin typeface="Roboto Light"/>
                <a:ea typeface="Roboto Light"/>
                <a:cs typeface="Roboto Light"/>
                <a:sym typeface="Roboto Light"/>
              </a:rPr>
              <a:t>(Open Science Framework)</a:t>
            </a:r>
            <a:endParaRPr>
              <a:solidFill>
                <a:srgbClr val="FF0066"/>
              </a:solidFill>
            </a:endParaRPr>
          </a:p>
        </p:txBody>
      </p:sp>
      <p:cxnSp>
        <p:nvCxnSpPr>
          <p:cNvPr id="176" name="Google Shape;176;p18"/>
          <p:cNvCxnSpPr/>
          <p:nvPr/>
        </p:nvCxnSpPr>
        <p:spPr>
          <a:xfrm>
            <a:off x="3453084" y="4512666"/>
            <a:ext cx="208208" cy="854398"/>
          </a:xfrm>
          <a:prstGeom prst="straightConnector1">
            <a:avLst/>
          </a:prstGeom>
          <a:noFill/>
          <a:ln cap="flat" cmpd="sng" w="28575">
            <a:solidFill>
              <a:srgbClr val="FF0066"/>
            </a:solidFill>
            <a:prstDash val="solid"/>
            <a:miter lim="800000"/>
            <a:headEnd len="sm" w="sm" type="none"/>
            <a:tailEnd len="sm" w="sm" type="none"/>
          </a:ln>
        </p:spPr>
      </p:cxnSp>
      <p:cxnSp>
        <p:nvCxnSpPr>
          <p:cNvPr id="177" name="Google Shape;177;p18"/>
          <p:cNvCxnSpPr/>
          <p:nvPr/>
        </p:nvCxnSpPr>
        <p:spPr>
          <a:xfrm rot="10800000">
            <a:off x="3661293" y="2661786"/>
            <a:ext cx="23850" cy="1755690"/>
          </a:xfrm>
          <a:prstGeom prst="straightConnector1">
            <a:avLst/>
          </a:prstGeom>
          <a:noFill/>
          <a:ln cap="flat" cmpd="sng" w="28575">
            <a:solidFill>
              <a:srgbClr val="FF0066"/>
            </a:solidFill>
            <a:prstDash val="solid"/>
            <a:miter lim="800000"/>
            <a:headEnd len="sm" w="sm" type="none"/>
            <a:tailEnd len="sm" w="sm" type="none"/>
          </a:ln>
        </p:spPr>
      </p:cxnSp>
      <p:cxnSp>
        <p:nvCxnSpPr>
          <p:cNvPr id="178" name="Google Shape;178;p18"/>
          <p:cNvCxnSpPr/>
          <p:nvPr/>
        </p:nvCxnSpPr>
        <p:spPr>
          <a:xfrm flipH="1" rot="10800000">
            <a:off x="3465988" y="4405028"/>
            <a:ext cx="208964" cy="101652"/>
          </a:xfrm>
          <a:prstGeom prst="straightConnector1">
            <a:avLst/>
          </a:prstGeom>
          <a:noFill/>
          <a:ln cap="flat" cmpd="sng" w="28575">
            <a:solidFill>
              <a:srgbClr val="FF0066"/>
            </a:solidFill>
            <a:prstDash val="solid"/>
            <a:miter lim="800000"/>
            <a:headEnd len="sm" w="sm" type="none"/>
            <a:tailEnd len="sm" w="sm" type="none"/>
          </a:ln>
        </p:spPr>
      </p:cxnSp>
      <p:sp>
        <p:nvSpPr>
          <p:cNvPr id="179" name="Google Shape;179;p18"/>
          <p:cNvSpPr txBox="1"/>
          <p:nvPr>
            <p:ph type="title"/>
          </p:nvPr>
        </p:nvSpPr>
        <p:spPr>
          <a:xfrm>
            <a:off x="457200" y="274638"/>
            <a:ext cx="8229600" cy="108945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0066"/>
              </a:buClr>
              <a:buSzPts val="4800"/>
              <a:buFont typeface="Arial"/>
              <a:buNone/>
            </a:pPr>
            <a:r>
              <a:rPr lang="de-DE" sz="4800">
                <a:latin typeface="Arial"/>
                <a:ea typeface="Arial"/>
                <a:cs typeface="Arial"/>
                <a:sym typeface="Arial"/>
              </a:rPr>
              <a:t>Predictions of Replication.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2016-07-15T10:02:22Z</dcterms:created>
  <dc:creator>Susann Fiedler</dc:creator>
</cp:coreProperties>
</file>