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309" r:id="rId2"/>
    <p:sldId id="315" r:id="rId3"/>
    <p:sldId id="286" r:id="rId4"/>
    <p:sldId id="287" r:id="rId5"/>
    <p:sldId id="311" r:id="rId6"/>
    <p:sldId id="288" r:id="rId7"/>
    <p:sldId id="290" r:id="rId8"/>
    <p:sldId id="312" r:id="rId9"/>
    <p:sldId id="292" r:id="rId10"/>
    <p:sldId id="305" r:id="rId11"/>
    <p:sldId id="306" r:id="rId12"/>
    <p:sldId id="313" r:id="rId13"/>
    <p:sldId id="279" r:id="rId14"/>
    <p:sldId id="316" r:id="rId15"/>
    <p:sldId id="317" r:id="rId16"/>
    <p:sldId id="318" r:id="rId17"/>
    <p:sldId id="291"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5" autoAdjust="0"/>
    <p:restoredTop sz="88137" autoAdjust="0"/>
  </p:normalViewPr>
  <p:slideViewPr>
    <p:cSldViewPr snapToGrid="0" snapToObjects="1">
      <p:cViewPr varScale="1">
        <p:scale>
          <a:sx n="95" d="100"/>
          <a:sy n="95" d="100"/>
        </p:scale>
        <p:origin x="424" y="168"/>
      </p:cViewPr>
      <p:guideLst/>
    </p:cSldViewPr>
  </p:slideViewPr>
  <p:notesTextViewPr>
    <p:cViewPr>
      <p:scale>
        <a:sx n="1" d="1"/>
        <a:sy n="1" d="1"/>
      </p:scale>
      <p:origin x="0" y="0"/>
    </p:cViewPr>
  </p:notesTextViewPr>
  <p:notesViewPr>
    <p:cSldViewPr snapToGrid="0" snapToObjects="1">
      <p:cViewPr varScale="1">
        <p:scale>
          <a:sx n="137" d="100"/>
          <a:sy n="137" d="100"/>
        </p:scale>
        <p:origin x="433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3A586F5-6B4D-344C-A003-967B535C97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5F54E2B2-91F5-FE4D-A43E-50DCD11073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E5F5D4-717A-8442-AA2F-29E6917AB874}" type="datetimeFigureOut">
              <a:rPr lang="en-US" smtClean="0"/>
              <a:t>8/26/19</a:t>
            </a:fld>
            <a:endParaRPr lang="en-US"/>
          </a:p>
        </p:txBody>
      </p:sp>
      <p:sp>
        <p:nvSpPr>
          <p:cNvPr id="4" name="Fußzeilenplatzhalter 3">
            <a:extLst>
              <a:ext uri="{FF2B5EF4-FFF2-40B4-BE49-F238E27FC236}">
                <a16:creationId xmlns:a16="http://schemas.microsoft.com/office/drawing/2014/main" id="{0C8BF7AC-F7EA-2C45-A609-72D30D7539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698C2EDD-50C3-094F-BC8C-D7ABEB2CB4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E95135-A5E8-904B-937C-F543FF288B14}" type="slidenum">
              <a:rPr lang="en-US" smtClean="0"/>
              <a:t>‹Nr.›</a:t>
            </a:fld>
            <a:endParaRPr lang="en-US"/>
          </a:p>
        </p:txBody>
      </p:sp>
    </p:spTree>
    <p:extLst>
      <p:ext uri="{BB962C8B-B14F-4D97-AF65-F5344CB8AC3E}">
        <p14:creationId xmlns:p14="http://schemas.microsoft.com/office/powerpoint/2010/main" val="2142660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F3928-3C0D-6643-8E1B-4ACC29A8674E}" type="datetimeFigureOut">
              <a:rPr lang="de-DE" smtClean="0"/>
              <a:t>26.08.19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099DC-58FA-3F4E-9287-55FEE6C80F0E}" type="slidenum">
              <a:rPr lang="de-DE" smtClean="0"/>
              <a:t>‹Nr.›</a:t>
            </a:fld>
            <a:endParaRPr lang="de-DE"/>
          </a:p>
        </p:txBody>
      </p:sp>
    </p:spTree>
    <p:extLst>
      <p:ext uri="{BB962C8B-B14F-4D97-AF65-F5344CB8AC3E}">
        <p14:creationId xmlns:p14="http://schemas.microsoft.com/office/powerpoint/2010/main" val="195806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767099DC-58FA-3F4E-9287-55FEE6C80F0E}" type="slidenum">
              <a:rPr lang="de-DE" smtClean="0"/>
              <a:t>1</a:t>
            </a:fld>
            <a:endParaRPr lang="de-DE"/>
          </a:p>
        </p:txBody>
      </p:sp>
    </p:spTree>
    <p:extLst>
      <p:ext uri="{BB962C8B-B14F-4D97-AF65-F5344CB8AC3E}">
        <p14:creationId xmlns:p14="http://schemas.microsoft.com/office/powerpoint/2010/main" val="238874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Grundlegende Frage: Wir brauchen Technologieentwicklungen</a:t>
            </a:r>
            <a:r>
              <a:rPr lang="de-DE" baseline="0" dirty="0"/>
              <a:t> um die </a:t>
            </a:r>
            <a:r>
              <a:rPr lang="de-DE" baseline="0" dirty="0" err="1"/>
              <a:t>grand</a:t>
            </a:r>
            <a:r>
              <a:rPr lang="de-DE" baseline="0" dirty="0"/>
              <a:t> </a:t>
            </a:r>
            <a:r>
              <a:rPr lang="de-DE" baseline="0" dirty="0" err="1"/>
              <a:t>challenges</a:t>
            </a:r>
            <a:r>
              <a:rPr lang="de-DE" baseline="0" dirty="0"/>
              <a:t> (Klimawandel, alternde Gesellschaft, Nahrungssicherheit, etc.) zu ‚lösen‘. Hierbei muss möglichst früh über die nicht intendierten Folgen nachgedacht werden. Z.B. durch Einbindung betroffener Gruppen (Stakeholder) </a:t>
            </a:r>
          </a:p>
          <a:p>
            <a:pPr marL="171450" indent="-171450">
              <a:buFontTx/>
              <a:buChar char="-"/>
            </a:pPr>
            <a:r>
              <a:rPr lang="de-DE" baseline="0" dirty="0"/>
              <a:t>Das geht nur inter- und </a:t>
            </a:r>
            <a:r>
              <a:rPr lang="de-DE" baseline="0" dirty="0" err="1"/>
              <a:t>transdiziplinär</a:t>
            </a:r>
            <a:r>
              <a:rPr lang="de-DE" baseline="0" dirty="0"/>
              <a:t>: Eine Disziplin kann dem komplexen Verhältnis von Gesellschaft und Technologie nicht gerecht werden </a:t>
            </a:r>
            <a:endParaRPr lang="de-DE" dirty="0"/>
          </a:p>
        </p:txBody>
      </p:sp>
      <p:sp>
        <p:nvSpPr>
          <p:cNvPr id="4" name="Foliennummernplatzhalter 3"/>
          <p:cNvSpPr>
            <a:spLocks noGrp="1"/>
          </p:cNvSpPr>
          <p:nvPr>
            <p:ph type="sldNum" sz="quarter" idx="10"/>
          </p:nvPr>
        </p:nvSpPr>
        <p:spPr/>
        <p:txBody>
          <a:bodyPr/>
          <a:lstStyle/>
          <a:p>
            <a:fld id="{F1E84BE8-AC1D-442A-B067-94F0902587F6}" type="slidenum">
              <a:rPr lang="de-DE" smtClean="0"/>
              <a:t>3</a:t>
            </a:fld>
            <a:endParaRPr lang="de-DE"/>
          </a:p>
        </p:txBody>
      </p:sp>
    </p:spTree>
    <p:extLst>
      <p:ext uri="{BB962C8B-B14F-4D97-AF65-F5344CB8AC3E}">
        <p14:creationId xmlns:p14="http://schemas.microsoft.com/office/powerpoint/2010/main" val="395636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67099DC-58FA-3F4E-9287-55FEE6C80F0E}" type="slidenum">
              <a:rPr lang="de-DE" smtClean="0"/>
              <a:t>4</a:t>
            </a:fld>
            <a:endParaRPr lang="de-DE"/>
          </a:p>
        </p:txBody>
      </p:sp>
    </p:spTree>
    <p:extLst>
      <p:ext uri="{BB962C8B-B14F-4D97-AF65-F5344CB8AC3E}">
        <p14:creationId xmlns:p14="http://schemas.microsoft.com/office/powerpoint/2010/main" val="73356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JRC Report: understanding our political nature </a:t>
            </a:r>
          </a:p>
        </p:txBody>
      </p:sp>
      <p:sp>
        <p:nvSpPr>
          <p:cNvPr id="4" name="Foliennummernplatzhalter 3"/>
          <p:cNvSpPr>
            <a:spLocks noGrp="1"/>
          </p:cNvSpPr>
          <p:nvPr>
            <p:ph type="sldNum" sz="quarter" idx="5"/>
          </p:nvPr>
        </p:nvSpPr>
        <p:spPr/>
        <p:txBody>
          <a:bodyPr/>
          <a:lstStyle/>
          <a:p>
            <a:fld id="{767099DC-58FA-3F4E-9287-55FEE6C80F0E}" type="slidenum">
              <a:rPr lang="de-DE" smtClean="0"/>
              <a:t>9</a:t>
            </a:fld>
            <a:endParaRPr lang="de-DE"/>
          </a:p>
        </p:txBody>
      </p:sp>
    </p:spTree>
    <p:extLst>
      <p:ext uri="{BB962C8B-B14F-4D97-AF65-F5344CB8AC3E}">
        <p14:creationId xmlns:p14="http://schemas.microsoft.com/office/powerpoint/2010/main" val="367229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67099DC-58FA-3F4E-9287-55FEE6C80F0E}" type="slidenum">
              <a:rPr lang="de-DE" smtClean="0"/>
              <a:t>11</a:t>
            </a:fld>
            <a:endParaRPr lang="de-DE"/>
          </a:p>
        </p:txBody>
      </p:sp>
    </p:spTree>
    <p:extLst>
      <p:ext uri="{BB962C8B-B14F-4D97-AF65-F5344CB8AC3E}">
        <p14:creationId xmlns:p14="http://schemas.microsoft.com/office/powerpoint/2010/main" val="295536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What does responsibility mean???</a:t>
            </a:r>
          </a:p>
        </p:txBody>
      </p:sp>
      <p:sp>
        <p:nvSpPr>
          <p:cNvPr id="4" name="Foliennummernplatzhalter 3"/>
          <p:cNvSpPr>
            <a:spLocks noGrp="1"/>
          </p:cNvSpPr>
          <p:nvPr>
            <p:ph type="sldNum" sz="quarter" idx="5"/>
          </p:nvPr>
        </p:nvSpPr>
        <p:spPr/>
        <p:txBody>
          <a:bodyPr/>
          <a:lstStyle/>
          <a:p>
            <a:fld id="{767099DC-58FA-3F4E-9287-55FEE6C80F0E}" type="slidenum">
              <a:rPr lang="de-DE" smtClean="0"/>
              <a:t>12</a:t>
            </a:fld>
            <a:endParaRPr lang="de-DE"/>
          </a:p>
        </p:txBody>
      </p:sp>
    </p:spTree>
    <p:extLst>
      <p:ext uri="{BB962C8B-B14F-4D97-AF65-F5344CB8AC3E}">
        <p14:creationId xmlns:p14="http://schemas.microsoft.com/office/powerpoint/2010/main" val="409498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generation, linking and analysis of huge amounts of data </a:t>
            </a:r>
            <a:r>
              <a:rPr lang="en-US" noProof="0" dirty="0">
                <a:sym typeface="Wingdings" pitchFamily="2" charset="2"/>
              </a:rPr>
              <a:t>term itself different according to disciplines: in the project understood as umbrella term under which different crucial questions of digitalization and how different actors discuss and reflect </a:t>
            </a:r>
          </a:p>
          <a:p>
            <a:r>
              <a:rPr lang="en-US" noProof="0" dirty="0">
                <a:sym typeface="Wingdings" pitchFamily="2" charset="2"/>
              </a:rPr>
              <a:t>e.g. assessment of societal effects of scoring or profiling or machine learning </a:t>
            </a:r>
            <a:endParaRPr lang="en-US" noProof="0" dirty="0"/>
          </a:p>
          <a:p>
            <a:endParaRPr lang="en-US" noProof="0" dirty="0"/>
          </a:p>
          <a:p>
            <a:r>
              <a:rPr lang="en-US" noProof="0" dirty="0"/>
              <a:t>data sources have multiplied due to an extensive use of networked computer technologies. These range from smartphones, social networks and surfing habits up to the networking of everyday live – the latter made possible through advances in the Internet of Things (e.g., smart wearables, watches, buildings, and electric supply networks). At the same time, the possibility to link these data sources and advances in the development of hard- and software technologies have brought about new possibilities of data evaluation affecting almost all areas of human life and the economic sectors.</a:t>
            </a:r>
          </a:p>
          <a:p>
            <a:endParaRPr lang="en-US" noProof="0" dirty="0"/>
          </a:p>
          <a:p>
            <a:r>
              <a:rPr lang="en-US" noProof="0" dirty="0"/>
              <a:t>Project components feed into each other: e.g. monitoring and scenarios go into citizens consultations and survey </a:t>
            </a:r>
            <a:r>
              <a:rPr lang="en-US" noProof="0" dirty="0">
                <a:sym typeface="Wingdings" pitchFamily="2" charset="2"/>
              </a:rPr>
              <a:t>this then goes into the determination of in-depth studies </a:t>
            </a:r>
            <a:endParaRPr lang="en-US" noProof="0" dirty="0"/>
          </a:p>
        </p:txBody>
      </p:sp>
      <p:sp>
        <p:nvSpPr>
          <p:cNvPr id="4" name="Foliennummernplatzhalter 3"/>
          <p:cNvSpPr>
            <a:spLocks noGrp="1"/>
          </p:cNvSpPr>
          <p:nvPr>
            <p:ph type="sldNum" sz="quarter" idx="5"/>
          </p:nvPr>
        </p:nvSpPr>
        <p:spPr/>
        <p:txBody>
          <a:bodyPr/>
          <a:lstStyle/>
          <a:p>
            <a:fld id="{767099DC-58FA-3F4E-9287-55FEE6C80F0E}" type="slidenum">
              <a:rPr lang="de-DE" smtClean="0"/>
              <a:t>14</a:t>
            </a:fld>
            <a:endParaRPr lang="de-DE"/>
          </a:p>
        </p:txBody>
      </p:sp>
    </p:spTree>
    <p:extLst>
      <p:ext uri="{BB962C8B-B14F-4D97-AF65-F5344CB8AC3E}">
        <p14:creationId xmlns:p14="http://schemas.microsoft.com/office/powerpoint/2010/main" val="221340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Factors </a:t>
            </a:r>
            <a:r>
              <a:rPr lang="en-US" dirty="0">
                <a:latin typeface="Calibri" panose="020F0502020204030204" pitchFamily="34" charset="0"/>
                <a:cs typeface="Calibri" panose="020F0502020204030204" pitchFamily="34" charset="0"/>
              </a:rPr>
              <a:t>(competence as team player, social behavior) </a:t>
            </a:r>
            <a:endParaRPr lang="en-US" dirty="0"/>
          </a:p>
        </p:txBody>
      </p:sp>
      <p:sp>
        <p:nvSpPr>
          <p:cNvPr id="4" name="Foliennummernplatzhalter 3"/>
          <p:cNvSpPr>
            <a:spLocks noGrp="1"/>
          </p:cNvSpPr>
          <p:nvPr>
            <p:ph type="sldNum" sz="quarter" idx="5"/>
          </p:nvPr>
        </p:nvSpPr>
        <p:spPr/>
        <p:txBody>
          <a:bodyPr/>
          <a:lstStyle/>
          <a:p>
            <a:fld id="{767099DC-58FA-3F4E-9287-55FEE6C80F0E}" type="slidenum">
              <a:rPr lang="de-DE" smtClean="0"/>
              <a:t>15</a:t>
            </a:fld>
            <a:endParaRPr lang="de-DE"/>
          </a:p>
        </p:txBody>
      </p:sp>
    </p:spTree>
    <p:extLst>
      <p:ext uri="{BB962C8B-B14F-4D97-AF65-F5344CB8AC3E}">
        <p14:creationId xmlns:p14="http://schemas.microsoft.com/office/powerpoint/2010/main" val="4011608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8ACB58F-41EA-5A46-A485-1A650326C4F8}"/>
              </a:ext>
            </a:extLst>
          </p:cNvPr>
          <p:cNvPicPr>
            <a:picLocks noChangeAspect="1"/>
          </p:cNvPicPr>
          <p:nvPr userDrawn="1"/>
        </p:nvPicPr>
        <p:blipFill>
          <a:blip r:embed="rId2"/>
          <a:stretch>
            <a:fillRect/>
          </a:stretch>
        </p:blipFill>
        <p:spPr>
          <a:xfrm>
            <a:off x="140677" y="0"/>
            <a:ext cx="11920090" cy="6332351"/>
          </a:xfrm>
          <a:prstGeom prst="rect">
            <a:avLst/>
          </a:prstGeom>
        </p:spPr>
      </p:pic>
      <p:pic>
        <p:nvPicPr>
          <p:cNvPr id="26635" name="Picture 9" descr="II_rahmen_neu_titel"/>
          <p:cNvPicPr>
            <a:picLocks noChangeAspect="1" noChangeArrowheads="1"/>
          </p:cNvPicPr>
          <p:nvPr/>
        </p:nvPicPr>
        <p:blipFill>
          <a:blip r:embed="rId3" cstate="screen"/>
          <a:srcRect/>
          <a:stretch>
            <a:fillRect/>
          </a:stretch>
        </p:blipFill>
        <p:spPr bwMode="auto">
          <a:xfrm>
            <a:off x="0" y="-12700"/>
            <a:ext cx="12192000" cy="6870700"/>
          </a:xfrm>
          <a:prstGeom prst="rect">
            <a:avLst/>
          </a:prstGeom>
          <a:noFill/>
          <a:ln w="9525">
            <a:noFill/>
            <a:miter lim="800000"/>
            <a:headEnd/>
            <a:tailEnd/>
          </a:ln>
        </p:spPr>
      </p:pic>
      <p:sp>
        <p:nvSpPr>
          <p:cNvPr id="14" name="Text Box 14"/>
          <p:cNvSpPr txBox="1">
            <a:spLocks noChangeArrowheads="1"/>
          </p:cNvSpPr>
          <p:nvPr/>
        </p:nvSpPr>
        <p:spPr bwMode="auto">
          <a:xfrm>
            <a:off x="9757834" y="6497639"/>
            <a:ext cx="2302933" cy="244475"/>
          </a:xfrm>
          <a:prstGeom prst="rect">
            <a:avLst/>
          </a:prstGeom>
          <a:noFill/>
          <a:ln w="9525">
            <a:noFill/>
            <a:miter lim="800000"/>
            <a:headEnd/>
            <a:tailEnd/>
          </a:ln>
          <a:effectLst/>
        </p:spPr>
        <p:txBody>
          <a:bodyPr lIns="0" tIns="0" rIns="0" bIns="0">
            <a:spAutoFit/>
          </a:bodyPr>
          <a:lstStyle/>
          <a:p>
            <a:pPr algn="r" fontAlgn="base">
              <a:spcBef>
                <a:spcPct val="0"/>
              </a:spcBef>
              <a:spcAft>
                <a:spcPct val="0"/>
              </a:spcAft>
              <a:defRPr/>
            </a:pPr>
            <a:r>
              <a:rPr lang="de-DE" sz="1600" b="1" dirty="0">
                <a:solidFill>
                  <a:srgbClr val="FFFFFF"/>
                </a:solidFill>
              </a:rPr>
              <a:t>www.kit.edu</a:t>
            </a:r>
          </a:p>
        </p:txBody>
      </p:sp>
      <p:sp>
        <p:nvSpPr>
          <p:cNvPr id="2" name="Rechteck 1"/>
          <p:cNvSpPr/>
          <p:nvPr userDrawn="1"/>
        </p:nvSpPr>
        <p:spPr>
          <a:xfrm>
            <a:off x="140677" y="2924503"/>
            <a:ext cx="11913500" cy="47378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640" name="Picture 13" descr="KIT-Logo-rgb_en"/>
          <p:cNvPicPr>
            <a:picLocks noChangeAspect="1" noChangeArrowheads="1"/>
          </p:cNvPicPr>
          <p:nvPr/>
        </p:nvPicPr>
        <p:blipFill>
          <a:blip r:embed="rId4" cstate="screen"/>
          <a:srcRect/>
          <a:stretch>
            <a:fillRect/>
          </a:stretch>
        </p:blipFill>
        <p:spPr bwMode="auto">
          <a:xfrm>
            <a:off x="406400" y="359687"/>
            <a:ext cx="1409700" cy="667729"/>
          </a:xfrm>
          <a:prstGeom prst="rect">
            <a:avLst/>
          </a:prstGeom>
          <a:noFill/>
          <a:ln w="9525">
            <a:noFill/>
            <a:miter lim="800000"/>
            <a:headEnd/>
            <a:tailEnd/>
          </a:ln>
        </p:spPr>
      </p:pic>
      <p:sp>
        <p:nvSpPr>
          <p:cNvPr id="10" name="Textfeld 9"/>
          <p:cNvSpPr txBox="1"/>
          <p:nvPr userDrawn="1"/>
        </p:nvSpPr>
        <p:spPr>
          <a:xfrm>
            <a:off x="406400" y="1641788"/>
            <a:ext cx="11277600" cy="584775"/>
          </a:xfrm>
          <a:prstGeom prst="rect">
            <a:avLst/>
          </a:prstGeom>
          <a:noFill/>
        </p:spPr>
        <p:txBody>
          <a:bodyPr wrap="square" rtlCol="0">
            <a:spAutoFit/>
          </a:bodyPr>
          <a:lstStyle/>
          <a:p>
            <a:pPr algn="ctr"/>
            <a:r>
              <a:rPr lang="en-US" sz="3200" b="1" i="0" u="none" strike="noStrike" kern="1200" noProof="0" dirty="0">
                <a:solidFill>
                  <a:schemeClr val="tx1"/>
                </a:solidFill>
                <a:effectLst/>
                <a:latin typeface="Calibri" panose="020F0502020204030204" pitchFamily="34" charset="0"/>
                <a:ea typeface="+mn-ea"/>
                <a:cs typeface="Calibri" panose="020F0502020204030204" pitchFamily="34" charset="0"/>
              </a:rPr>
              <a:t>Responsible Research and Technology Assessment</a:t>
            </a:r>
          </a:p>
        </p:txBody>
      </p:sp>
      <p:sp>
        <p:nvSpPr>
          <p:cNvPr id="13" name="Text Box 21"/>
          <p:cNvSpPr txBox="1">
            <a:spLocks noChangeArrowheads="1"/>
          </p:cNvSpPr>
          <p:nvPr/>
        </p:nvSpPr>
        <p:spPr bwMode="auto">
          <a:xfrm>
            <a:off x="1708150" y="3031351"/>
            <a:ext cx="8775700" cy="553998"/>
          </a:xfrm>
          <a:prstGeom prst="rect">
            <a:avLst/>
          </a:prstGeom>
          <a:noFill/>
          <a:ln w="9525">
            <a:noFill/>
            <a:miter lim="800000"/>
            <a:headEnd/>
            <a:tailEnd/>
          </a:ln>
          <a:effectLst/>
        </p:spPr>
        <p:txBody>
          <a:bodyPr wrap="square" lIns="0" tIns="0" rIns="0" bIns="0" anchor="ctr">
            <a:spAutoFit/>
          </a:bodyPr>
          <a:lstStyle/>
          <a:p>
            <a:pPr algn="ctr">
              <a:defRPr/>
            </a:pPr>
            <a:r>
              <a:rPr lang="en-GB" sz="1800" baseline="0" noProof="0" dirty="0">
                <a:solidFill>
                  <a:srgbClr val="FFFFFF"/>
                </a:solidFill>
                <a:latin typeface="Calibri" panose="020F0502020204030204" pitchFamily="34" charset="0"/>
                <a:cs typeface="Calibri" panose="020F0502020204030204" pitchFamily="34" charset="0"/>
              </a:rPr>
              <a:t>Julia Hahn</a:t>
            </a:r>
          </a:p>
          <a:p>
            <a:pPr algn="ctr">
              <a:defRPr/>
            </a:pPr>
            <a:r>
              <a:rPr lang="en-GB" sz="1800" noProof="0" dirty="0">
                <a:solidFill>
                  <a:srgbClr val="FFFFFF"/>
                </a:solidFill>
                <a:latin typeface="Calibri" panose="020F0502020204030204" pitchFamily="34" charset="0"/>
                <a:cs typeface="Calibri" panose="020F0502020204030204" pitchFamily="34" charset="0"/>
              </a:rPr>
              <a:t>Institute for Technology Assessment and Systems Analysis</a:t>
            </a:r>
          </a:p>
        </p:txBody>
      </p:sp>
      <p:sp>
        <p:nvSpPr>
          <p:cNvPr id="11" name="Text Box 14"/>
          <p:cNvSpPr txBox="1">
            <a:spLocks noChangeArrowheads="1"/>
          </p:cNvSpPr>
          <p:nvPr userDrawn="1"/>
        </p:nvSpPr>
        <p:spPr bwMode="auto">
          <a:xfrm>
            <a:off x="514550" y="6497639"/>
            <a:ext cx="489373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de-DE" sz="800"/>
              <a:t>KIT –  The Research University in the Helmholtz Association</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
Zweite Ebene
Dritte Ebene
Vierte Ebene
Fünfte Ebene</a:t>
            </a:r>
            <a:endParaRPr lang="de-DE" dirty="0"/>
          </a:p>
        </p:txBody>
      </p:sp>
      <p:sp>
        <p:nvSpPr>
          <p:cNvPr id="11" name="Datumsplatzhalter 9"/>
          <p:cNvSpPr>
            <a:spLocks noGrp="1"/>
          </p:cNvSpPr>
          <p:nvPr>
            <p:ph type="dt" sz="half" idx="2"/>
          </p:nvPr>
        </p:nvSpPr>
        <p:spPr>
          <a:xfrm>
            <a:off x="816000" y="6444000"/>
            <a:ext cx="1392000" cy="360000"/>
          </a:xfrm>
          <a:prstGeom prst="rect">
            <a:avLst/>
          </a:prstGeom>
        </p:spPr>
        <p:txBody>
          <a:bodyPr vert="horz" lIns="0" tIns="0" rIns="0" bIns="0" rtlCol="0" anchor="t" anchorCtr="0"/>
          <a:lstStyle>
            <a:lvl1pPr algn="l">
              <a:defRPr sz="900">
                <a:solidFill>
                  <a:schemeClr val="tx1">
                    <a:tint val="75000"/>
                  </a:schemeClr>
                </a:solidFill>
              </a:defRPr>
            </a:lvl1p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a:solidFill>
                <a:srgbClr val="000000">
                  <a:tint val="75000"/>
                </a:srgb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4" name="Rectangle 12"/>
          <p:cNvSpPr>
            <a:spLocks noGrp="1" noChangeArrowheads="1"/>
          </p:cNvSpPr>
          <p:nvPr>
            <p:ph type="ftr" sz="quarter" idx="3"/>
          </p:nvPr>
        </p:nvSpPr>
        <p:spPr bwMode="auto">
          <a:xfrm>
            <a:off x="2269067" y="6445251"/>
            <a:ext cx="566420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pPr fontAlgn="base">
              <a:spcBef>
                <a:spcPct val="0"/>
              </a:spcBef>
              <a:spcAft>
                <a:spcPct val="0"/>
              </a:spcAft>
            </a:pPr>
            <a:r>
              <a:rPr lang="de-DE" dirty="0">
                <a:solidFill>
                  <a:srgbClr val="000000"/>
                </a:solidFill>
              </a:rPr>
              <a:t>„Die Partizipation rettet uns“  -   </a:t>
            </a:r>
            <a:r>
              <a:rPr lang="en-US" dirty="0">
                <a:solidFill>
                  <a:srgbClr val="000000"/>
                </a:solidFill>
              </a:rPr>
              <a:t>Julia Hahn,  Stefanie B. Seitz &amp; Torsten Fleischer</a:t>
            </a:r>
          </a:p>
          <a:p>
            <a:pPr fontAlgn="base">
              <a:spcBef>
                <a:spcPct val="0"/>
              </a:spcBef>
              <a:spcAft>
                <a:spcPct val="0"/>
              </a:spcAft>
            </a:pPr>
            <a:r>
              <a:rPr lang="en-US" dirty="0">
                <a:solidFill>
                  <a:srgbClr val="000000"/>
                </a:solidFill>
              </a:rPr>
              <a:t>       NTA6/TA14 Wien</a:t>
            </a:r>
          </a:p>
          <a:p>
            <a:pPr fontAlgn="base">
              <a:spcBef>
                <a:spcPct val="0"/>
              </a:spcBef>
              <a:spcAft>
                <a:spcPct val="0"/>
              </a:spcAft>
            </a:pPr>
            <a:endParaRPr lang="en-US" dirty="0">
              <a:solidFill>
                <a:srgbClr val="000000"/>
              </a:solidFill>
            </a:endParaRPr>
          </a:p>
        </p:txBody>
      </p:sp>
      <p:sp>
        <p:nvSpPr>
          <p:cNvPr id="5" name="Datumsplatzhalter 9"/>
          <p:cNvSpPr>
            <a:spLocks noGrp="1"/>
          </p:cNvSpPr>
          <p:nvPr>
            <p:ph type="dt" sz="half" idx="2"/>
          </p:nvPr>
        </p:nvSpPr>
        <p:spPr>
          <a:xfrm>
            <a:off x="816000" y="6444000"/>
            <a:ext cx="1392000" cy="360000"/>
          </a:xfrm>
          <a:prstGeom prst="rect">
            <a:avLst/>
          </a:prstGeom>
        </p:spPr>
        <p:txBody>
          <a:bodyPr vert="horz" lIns="0" tIns="0" rIns="0" bIns="0" rtlCol="0" anchor="t" anchorCtr="0"/>
          <a:lstStyle>
            <a:lvl1pPr algn="l">
              <a:defRPr sz="900">
                <a:solidFill>
                  <a:schemeClr val="tx1">
                    <a:tint val="75000"/>
                  </a:schemeClr>
                </a:solidFill>
              </a:defRPr>
            </a:lvl1p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dirty="0">
              <a:solidFill>
                <a:srgbClr val="000000">
                  <a:tint val="75000"/>
                </a:srgbClr>
              </a:solidFill>
            </a:endParaRPr>
          </a:p>
        </p:txBody>
      </p:sp>
    </p:spTree>
    <p:extLst>
      <p:ext uri="{BB962C8B-B14F-4D97-AF65-F5344CB8AC3E}">
        <p14:creationId xmlns:p14="http://schemas.microsoft.com/office/powerpoint/2010/main" val="21813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22817" y="1198563"/>
            <a:ext cx="5469467"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5484" y="1198563"/>
            <a:ext cx="5469467"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2"/>
          <p:cNvSpPr>
            <a:spLocks noGrp="1" noChangeArrowheads="1"/>
          </p:cNvSpPr>
          <p:nvPr>
            <p:ph type="ftr" sz="quarter" idx="3"/>
          </p:nvPr>
        </p:nvSpPr>
        <p:spPr bwMode="auto">
          <a:xfrm>
            <a:off x="2269067" y="6445251"/>
            <a:ext cx="566420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pPr fontAlgn="base">
              <a:spcBef>
                <a:spcPct val="0"/>
              </a:spcBef>
              <a:spcAft>
                <a:spcPct val="0"/>
              </a:spcAft>
            </a:pPr>
            <a:r>
              <a:rPr lang="de-DE" dirty="0">
                <a:solidFill>
                  <a:srgbClr val="000000"/>
                </a:solidFill>
              </a:rPr>
              <a:t>„Die Partizipation rettet uns“  -   </a:t>
            </a:r>
            <a:r>
              <a:rPr lang="en-US" dirty="0">
                <a:solidFill>
                  <a:srgbClr val="000000"/>
                </a:solidFill>
              </a:rPr>
              <a:t>Julia Hahn,  Stefanie B. Seitz &amp; Torsten Fleischer</a:t>
            </a:r>
          </a:p>
          <a:p>
            <a:pPr fontAlgn="base">
              <a:spcBef>
                <a:spcPct val="0"/>
              </a:spcBef>
              <a:spcAft>
                <a:spcPct val="0"/>
              </a:spcAft>
            </a:pPr>
            <a:r>
              <a:rPr lang="en-US" dirty="0">
                <a:solidFill>
                  <a:srgbClr val="000000"/>
                </a:solidFill>
              </a:rPr>
              <a:t>       NTA6/TA14 Wien</a:t>
            </a:r>
          </a:p>
          <a:p>
            <a:pPr fontAlgn="base">
              <a:spcBef>
                <a:spcPct val="0"/>
              </a:spcBef>
              <a:spcAft>
                <a:spcPct val="0"/>
              </a:spcAft>
            </a:pPr>
            <a:endParaRPr lang="en-US" dirty="0">
              <a:solidFill>
                <a:srgbClr val="000000"/>
              </a:solidFill>
            </a:endParaRPr>
          </a:p>
        </p:txBody>
      </p:sp>
      <p:sp>
        <p:nvSpPr>
          <p:cNvPr id="8" name="Datumsplatzhalter 9"/>
          <p:cNvSpPr>
            <a:spLocks noGrp="1"/>
          </p:cNvSpPr>
          <p:nvPr>
            <p:ph type="dt" sz="half" idx="10"/>
          </p:nvPr>
        </p:nvSpPr>
        <p:spPr>
          <a:xfrm>
            <a:off x="816000" y="6444000"/>
            <a:ext cx="1392000" cy="360000"/>
          </a:xfrm>
          <a:prstGeom prst="rect">
            <a:avLst/>
          </a:prstGeom>
        </p:spPr>
        <p:txBody>
          <a:bodyPr vert="horz" lIns="0" tIns="0" rIns="0" bIns="0" rtlCol="0" anchor="t" anchorCtr="0"/>
          <a:lstStyle>
            <a:lvl1pPr algn="l">
              <a:defRPr sz="900">
                <a:solidFill>
                  <a:schemeClr val="tx1">
                    <a:tint val="75000"/>
                  </a:schemeClr>
                </a:solidFill>
              </a:defRPr>
            </a:lvl1p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dirty="0">
              <a:solidFill>
                <a:srgbClr val="000000">
                  <a:tint val="75000"/>
                </a:srgbClr>
              </a:solidFill>
            </a:endParaRPr>
          </a:p>
        </p:txBody>
      </p:sp>
    </p:spTree>
    <p:extLst>
      <p:ext uri="{BB962C8B-B14F-4D97-AF65-F5344CB8AC3E}">
        <p14:creationId xmlns:p14="http://schemas.microsoft.com/office/powerpoint/2010/main" val="244846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2"/>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Datumsplatzhalter 9"/>
          <p:cNvSpPr>
            <a:spLocks noGrp="1"/>
          </p:cNvSpPr>
          <p:nvPr>
            <p:ph type="dt" sz="half" idx="2"/>
          </p:nvPr>
        </p:nvSpPr>
        <p:spPr>
          <a:xfrm>
            <a:off x="816000" y="6444000"/>
            <a:ext cx="1392000" cy="360000"/>
          </a:xfrm>
          <a:prstGeom prst="rect">
            <a:avLst/>
          </a:prstGeom>
        </p:spPr>
        <p:txBody>
          <a:bodyPr vert="horz" lIns="0" tIns="0" rIns="0" bIns="0" rtlCol="0" anchor="t" anchorCtr="0"/>
          <a:lstStyle>
            <a:lvl1pPr algn="l">
              <a:defRPr sz="900">
                <a:solidFill>
                  <a:schemeClr val="tx1">
                    <a:tint val="75000"/>
                  </a:schemeClr>
                </a:solidFill>
              </a:defRPr>
            </a:lvl1pPr>
          </a:lstStyle>
          <a:p>
            <a:endParaRPr lang="de-DE" dirty="0">
              <a:solidFill>
                <a:srgbClr val="000000">
                  <a:tint val="75000"/>
                </a:srgbClr>
              </a:solidFill>
            </a:endParaRPr>
          </a:p>
        </p:txBody>
      </p:sp>
      <p:sp>
        <p:nvSpPr>
          <p:cNvPr id="7" name="Inhaltsplatzhalter 6"/>
          <p:cNvSpPr>
            <a:spLocks noGrp="1"/>
          </p:cNvSpPr>
          <p:nvPr>
            <p:ph sz="quarter" idx="11"/>
          </p:nvPr>
        </p:nvSpPr>
        <p:spPr>
          <a:xfrm>
            <a:off x="10648951" y="6804025"/>
            <a:ext cx="1219200" cy="9144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1981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7" cstate="screen"/>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20701" y="333376"/>
            <a:ext cx="9215967"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add title</a:t>
            </a:r>
          </a:p>
        </p:txBody>
      </p:sp>
      <p:sp>
        <p:nvSpPr>
          <p:cNvPr id="1028" name="Rectangle 3"/>
          <p:cNvSpPr>
            <a:spLocks noGrp="1" noChangeArrowheads="1"/>
          </p:cNvSpPr>
          <p:nvPr>
            <p:ph type="body" idx="1"/>
          </p:nvPr>
        </p:nvSpPr>
        <p:spPr bwMode="auto">
          <a:xfrm>
            <a:off x="522818" y="1198563"/>
            <a:ext cx="11142133"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4" name="Text Box 10"/>
          <p:cNvSpPr txBox="1">
            <a:spLocks noChangeArrowheads="1"/>
          </p:cNvSpPr>
          <p:nvPr/>
        </p:nvSpPr>
        <p:spPr bwMode="auto">
          <a:xfrm>
            <a:off x="8015818" y="6453188"/>
            <a:ext cx="3649133" cy="360362"/>
          </a:xfrm>
          <a:prstGeom prst="rect">
            <a:avLst/>
          </a:prstGeom>
          <a:noFill/>
          <a:ln w="9525">
            <a:noFill/>
            <a:miter lim="800000"/>
            <a:headEnd/>
            <a:tailEnd/>
          </a:ln>
          <a:effectLst/>
        </p:spPr>
        <p:txBody>
          <a:bodyPr lIns="0" tIns="0" rIns="0" bIns="0"/>
          <a:lstStyle/>
          <a:p>
            <a:pPr algn="r" fontAlgn="base">
              <a:spcBef>
                <a:spcPct val="50000"/>
              </a:spcBef>
              <a:spcAft>
                <a:spcPct val="0"/>
              </a:spcAft>
            </a:pPr>
            <a:endParaRPr lang="en-US" sz="900" dirty="0">
              <a:solidFill>
                <a:srgbClr val="000000"/>
              </a:solidFill>
            </a:endParaRPr>
          </a:p>
        </p:txBody>
      </p:sp>
      <p:sp>
        <p:nvSpPr>
          <p:cNvPr id="1035" name="Text Box 11"/>
          <p:cNvSpPr txBox="1">
            <a:spLocks noChangeArrowheads="1"/>
          </p:cNvSpPr>
          <p:nvPr/>
        </p:nvSpPr>
        <p:spPr bwMode="auto">
          <a:xfrm>
            <a:off x="334434" y="6445250"/>
            <a:ext cx="433917" cy="215900"/>
          </a:xfrm>
          <a:prstGeom prst="rect">
            <a:avLst/>
          </a:prstGeom>
          <a:noFill/>
          <a:ln w="9525">
            <a:noFill/>
            <a:miter lim="800000"/>
            <a:headEnd/>
            <a:tailEnd/>
          </a:ln>
          <a:effectLst/>
        </p:spPr>
        <p:txBody>
          <a:bodyPr lIns="0" tIns="0" rIns="0" bIns="0"/>
          <a:lstStyle/>
          <a:p>
            <a:pPr fontAlgn="base">
              <a:spcBef>
                <a:spcPct val="50000"/>
              </a:spcBef>
              <a:spcAft>
                <a:spcPct val="0"/>
              </a:spcAft>
              <a:defRPr/>
            </a:pPr>
            <a:fld id="{1667C520-F49C-4D12-A1AD-7CEE7577070E}" type="slidenum">
              <a:rPr lang="de-DE" sz="900" b="1">
                <a:solidFill>
                  <a:srgbClr val="000000"/>
                </a:solidFill>
              </a:rPr>
              <a:pPr fontAlgn="base">
                <a:spcBef>
                  <a:spcPct val="50000"/>
                </a:spcBef>
                <a:spcAft>
                  <a:spcPct val="0"/>
                </a:spcAft>
                <a:defRPr/>
              </a:pPr>
              <a:t>‹Nr.›</a:t>
            </a:fld>
            <a:endParaRPr lang="de-DE" sz="900" b="1" dirty="0">
              <a:solidFill>
                <a:srgbClr val="000000"/>
              </a:solidFill>
            </a:endParaRPr>
          </a:p>
        </p:txBody>
      </p:sp>
      <p:pic>
        <p:nvPicPr>
          <p:cNvPr id="1037" name="Picture 9" descr="KITlogo_4c_frutiger"/>
          <p:cNvPicPr>
            <a:picLocks noChangeAspect="1" noChangeArrowheads="1"/>
          </p:cNvPicPr>
          <p:nvPr/>
        </p:nvPicPr>
        <p:blipFill>
          <a:blip r:embed="rId8" cstate="screen"/>
          <a:srcRect/>
          <a:stretch>
            <a:fillRect/>
          </a:stretch>
        </p:blipFill>
        <p:spPr bwMode="auto">
          <a:xfrm>
            <a:off x="10521863" y="341313"/>
            <a:ext cx="1147322" cy="495300"/>
          </a:xfrm>
          <a:prstGeom prst="rect">
            <a:avLst/>
          </a:prstGeom>
          <a:noFill/>
          <a:ln w="9525">
            <a:noFill/>
            <a:miter lim="800000"/>
            <a:headEnd/>
            <a:tailEnd/>
          </a:ln>
        </p:spPr>
      </p:pic>
      <p:sp>
        <p:nvSpPr>
          <p:cNvPr id="10" name="Datumsplatzhalter 9"/>
          <p:cNvSpPr>
            <a:spLocks noGrp="1"/>
          </p:cNvSpPr>
          <p:nvPr>
            <p:ph type="dt" sz="half" idx="2"/>
          </p:nvPr>
        </p:nvSpPr>
        <p:spPr>
          <a:xfrm>
            <a:off x="816000" y="6444000"/>
            <a:ext cx="1392000" cy="360000"/>
          </a:xfrm>
          <a:prstGeom prst="rect">
            <a:avLst/>
          </a:prstGeom>
        </p:spPr>
        <p:txBody>
          <a:bodyPr vert="horz" lIns="0" tIns="0" rIns="0" bIns="0" rtlCol="0" anchor="t" anchorCtr="0"/>
          <a:lstStyle>
            <a:lvl1pPr algn="l">
              <a:defRPr sz="900">
                <a:solidFill>
                  <a:schemeClr val="tx1">
                    <a:tint val="75000"/>
                  </a:schemeClr>
                </a:solidFill>
              </a:defRPr>
            </a:lvl1p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dirty="0">
              <a:solidFill>
                <a:srgbClr val="000000">
                  <a:tint val="75000"/>
                </a:srgbClr>
              </a:solidFill>
            </a:endParaRPr>
          </a:p>
        </p:txBody>
      </p:sp>
      <p:pic>
        <p:nvPicPr>
          <p:cNvPr id="12" name="Grafik 11" descr="ITAS-Logo V4 CMYK english aufGrau.jpg"/>
          <p:cNvPicPr>
            <a:picLocks noChangeAspect="1"/>
          </p:cNvPicPr>
          <p:nvPr userDrawn="1"/>
        </p:nvPicPr>
        <p:blipFill>
          <a:blip r:embed="rId9" cstate="screen"/>
          <a:stretch>
            <a:fillRect/>
          </a:stretch>
        </p:blipFill>
        <p:spPr>
          <a:xfrm>
            <a:off x="10295466" y="6377430"/>
            <a:ext cx="1658165" cy="480570"/>
          </a:xfrm>
          <a:prstGeom prst="rect">
            <a:avLst/>
          </a:prstGeom>
        </p:spPr>
      </p:pic>
    </p:spTree>
    <p:extLst>
      <p:ext uri="{BB962C8B-B14F-4D97-AF65-F5344CB8AC3E}">
        <p14:creationId xmlns:p14="http://schemas.microsoft.com/office/powerpoint/2010/main" val="852173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hf sldNum="0"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0"/>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1"/>
        </a:buBlip>
        <a:defRPr>
          <a:solidFill>
            <a:schemeClr val="tx1"/>
          </a:solidFill>
          <a:latin typeface="+mn-lt"/>
        </a:defRPr>
      </a:lvl2pPr>
      <a:lvl3pPr marL="1209675" indent="-276225" algn="l" rtl="0" eaLnBrk="1" fontAlgn="base" hangingPunct="1">
        <a:spcBef>
          <a:spcPct val="20000"/>
        </a:spcBef>
        <a:spcAft>
          <a:spcPct val="0"/>
        </a:spcAft>
        <a:buBlip>
          <a:blip r:embed="rId12"/>
        </a:buBlip>
        <a:defRPr sz="1600">
          <a:solidFill>
            <a:schemeClr val="tx1"/>
          </a:solidFill>
          <a:latin typeface="+mn-lt"/>
        </a:defRPr>
      </a:lvl3pPr>
      <a:lvl4pPr marL="1657350" indent="-276225" algn="l" rtl="0" eaLnBrk="1" fontAlgn="base" hangingPunct="1">
        <a:spcBef>
          <a:spcPct val="20000"/>
        </a:spcBef>
        <a:spcAft>
          <a:spcPct val="0"/>
        </a:spcAft>
        <a:buBlip>
          <a:blip r:embed="rId12"/>
        </a:buBlip>
        <a:defRPr sz="1600">
          <a:solidFill>
            <a:schemeClr val="tx1"/>
          </a:solidFill>
          <a:latin typeface="+mn-lt"/>
        </a:defRPr>
      </a:lvl4pPr>
      <a:lvl5pPr marL="2095500" indent="-276225" algn="l" rtl="0" eaLnBrk="1" fontAlgn="base" hangingPunct="1">
        <a:spcBef>
          <a:spcPct val="20000"/>
        </a:spcBef>
        <a:spcAft>
          <a:spcPct val="0"/>
        </a:spcAft>
        <a:buBlip>
          <a:blip r:embed="rId12"/>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3"/>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3"/>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3"/>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3"/>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kationen.bibliothek.kit.edu/1000085280/23225323"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00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06466" y="291290"/>
            <a:ext cx="708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ts val="1800"/>
              </a:spcBef>
            </a:pPr>
            <a:r>
              <a:rPr lang="en-GB" altLang="en-US" sz="3200" b="1" dirty="0">
                <a:latin typeface="Calibri" panose="020F0502020204030204" pitchFamily="34" charset="0"/>
                <a:cs typeface="Calibri" panose="020F0502020204030204" pitchFamily="34" charset="0"/>
              </a:rPr>
              <a:t>Methods of TA </a:t>
            </a:r>
            <a:endParaRPr lang="de-DE" altLang="en-US" sz="3200" dirty="0">
              <a:latin typeface="Calibri" panose="020F0502020204030204" pitchFamily="34" charset="0"/>
              <a:cs typeface="Calibri" panose="020F0502020204030204" pitchFamily="34" charset="0"/>
            </a:endParaRPr>
          </a:p>
        </p:txBody>
      </p:sp>
      <p:sp>
        <p:nvSpPr>
          <p:cNvPr id="74758" name="Text Box 6"/>
          <p:cNvSpPr txBox="1">
            <a:spLocks noChangeArrowheads="1"/>
          </p:cNvSpPr>
          <p:nvPr/>
        </p:nvSpPr>
        <p:spPr bwMode="auto">
          <a:xfrm>
            <a:off x="704309" y="1508976"/>
            <a:ext cx="4704032" cy="4490380"/>
          </a:xfrm>
          <a:prstGeom prst="rect">
            <a:avLst/>
          </a:prstGeom>
          <a:solidFill>
            <a:schemeClr val="bg1">
              <a:lumMod val="95000"/>
            </a:schemeClr>
          </a:solidFill>
          <a:ln w="12700">
            <a:solidFill>
              <a:schemeClr val="accent1">
                <a:lumMod val="75000"/>
              </a:schemeClr>
            </a:solidFill>
          </a:ln>
        </p:spPr>
        <p:txBody>
          <a:bodyPr lIns="21600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altLang="en-US" sz="2800" b="1" dirty="0">
                <a:latin typeface="Calibri" panose="020F0502020204030204" pitchFamily="34" charset="0"/>
                <a:cs typeface="Calibri" panose="020F0502020204030204" pitchFamily="34" charset="0"/>
              </a:rPr>
              <a:t>Classical TA</a:t>
            </a:r>
          </a:p>
          <a:p>
            <a:pPr marL="342900" indent="-342900">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Expert orientated /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focus on risks</a:t>
            </a:r>
          </a:p>
          <a:p>
            <a:pPr marL="342900" indent="-342900">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Attempt to ‘rationalise’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debate (threat diffusion)</a:t>
            </a:r>
          </a:p>
          <a:p>
            <a:pPr marL="342900" indent="-342900">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One-way relationship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between TA and public</a:t>
            </a:r>
          </a:p>
          <a:p>
            <a:pPr marL="342900" indent="-342900">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Examples: TAB, ITAS</a:t>
            </a:r>
          </a:p>
        </p:txBody>
      </p:sp>
      <p:sp>
        <p:nvSpPr>
          <p:cNvPr id="74759" name="Text Box 7"/>
          <p:cNvSpPr txBox="1">
            <a:spLocks noChangeArrowheads="1"/>
          </p:cNvSpPr>
          <p:nvPr/>
        </p:nvSpPr>
        <p:spPr bwMode="auto">
          <a:xfrm>
            <a:off x="6189742" y="1490235"/>
            <a:ext cx="5072990" cy="4490380"/>
          </a:xfrm>
          <a:prstGeom prst="rect">
            <a:avLst/>
          </a:prstGeom>
          <a:solidFill>
            <a:schemeClr val="bg1">
              <a:lumMod val="95000"/>
            </a:schemeClr>
          </a:solidFill>
          <a:ln w="12700">
            <a:solidFill>
              <a:schemeClr val="accent1">
                <a:lumMod val="75000"/>
              </a:schemeClr>
            </a:solidFill>
          </a:ln>
        </p:spPr>
        <p:txBody>
          <a:bodyPr lIns="144000"/>
          <a:lstStyle>
            <a:lvl1pPr>
              <a:defRPr sz="2400">
                <a:solidFill>
                  <a:schemeClr val="tx1"/>
                </a:solidFill>
                <a:latin typeface="Arial" charset="0"/>
                <a:ea typeface="ＭＳ Ｐゴシック" charset="-128"/>
              </a:defRPr>
            </a:lvl1pPr>
            <a:lvl2pPr marL="342900" indent="-3429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Clr>
                <a:schemeClr val="folHlink"/>
              </a:buClr>
              <a:buFont typeface="Webdings" charset="2"/>
              <a:buNone/>
            </a:pPr>
            <a:r>
              <a:rPr lang="en-GB" altLang="en-US" sz="2800" b="1" dirty="0">
                <a:latin typeface="Calibri" panose="020F0502020204030204" pitchFamily="34" charset="0"/>
                <a:cs typeface="Calibri" panose="020F0502020204030204" pitchFamily="34" charset="0"/>
              </a:rPr>
              <a:t>Participatory TA</a:t>
            </a:r>
          </a:p>
          <a:p>
            <a:pPr lvl="1">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Non-expert / public inclusion</a:t>
            </a:r>
          </a:p>
          <a:p>
            <a:pPr lvl="1">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Focus also on ‘value’ </a:t>
            </a:r>
          </a:p>
          <a:p>
            <a:pPr lvl="1">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Attempt to create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‘coherent’ debate</a:t>
            </a:r>
          </a:p>
          <a:p>
            <a:pPr lvl="1">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Variety of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experimental models</a:t>
            </a:r>
          </a:p>
          <a:p>
            <a:pPr lvl="1">
              <a:spcBef>
                <a:spcPct val="50000"/>
              </a:spcBef>
              <a:buFont typeface="Wingdings" charset="2"/>
              <a:buChar char="§"/>
            </a:pPr>
            <a:r>
              <a:rPr lang="en-GB" altLang="en-US" sz="2800" dirty="0">
                <a:latin typeface="Calibri" panose="020F0502020204030204" pitchFamily="34" charset="0"/>
                <a:cs typeface="Calibri" panose="020F0502020204030204" pitchFamily="34" charset="0"/>
              </a:rPr>
              <a:t>Examples: DBT, RATHENAU</a:t>
            </a:r>
          </a:p>
        </p:txBody>
      </p:sp>
    </p:spTree>
    <p:extLst>
      <p:ext uri="{BB962C8B-B14F-4D97-AF65-F5344CB8AC3E}">
        <p14:creationId xmlns:p14="http://schemas.microsoft.com/office/powerpoint/2010/main" val="3218794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334747" y="323861"/>
            <a:ext cx="5078288" cy="495259"/>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spcBef>
                <a:spcPts val="1800"/>
              </a:spcBef>
            </a:pPr>
            <a:r>
              <a:rPr lang="en-GB" altLang="en-US" sz="3200" kern="1200" dirty="0">
                <a:solidFill>
                  <a:schemeClr val="tx1"/>
                </a:solidFill>
                <a:latin typeface="Calibri" panose="020F0502020204030204" pitchFamily="34" charset="0"/>
                <a:ea typeface="ＭＳ Ｐゴシック" charset="-128"/>
                <a:cs typeface="Calibri" panose="020F0502020204030204" pitchFamily="34" charset="0"/>
              </a:rPr>
              <a:t>TA Tool Box</a:t>
            </a:r>
          </a:p>
        </p:txBody>
      </p:sp>
      <p:sp>
        <p:nvSpPr>
          <p:cNvPr id="96259" name="Rectangle 3"/>
          <p:cNvSpPr>
            <a:spLocks noGrp="1" noChangeArrowheads="1"/>
          </p:cNvSpPr>
          <p:nvPr>
            <p:ph type="body" sz="half" idx="1"/>
          </p:nvPr>
        </p:nvSpPr>
        <p:spPr>
          <a:xfrm>
            <a:off x="334747" y="1537663"/>
            <a:ext cx="2787594" cy="2681585"/>
          </a:xfrm>
        </p:spPr>
        <p:txBody>
          <a:bodyPr/>
          <a:lstStyle/>
          <a:p>
            <a:pPr marL="0" indent="0">
              <a:buNone/>
            </a:pPr>
            <a:r>
              <a:rPr lang="en-GB" altLang="en-US" sz="2400" b="1" dirty="0">
                <a:latin typeface="Calibri" panose="020F0502020204030204" pitchFamily="34" charset="0"/>
                <a:ea typeface="Verdana" charset="0"/>
                <a:cs typeface="Calibri" panose="020F0502020204030204" pitchFamily="34" charset="0"/>
              </a:rPr>
              <a:t>Scientific methods:</a:t>
            </a:r>
            <a:endParaRPr lang="en-GB" altLang="en-US" dirty="0">
              <a:latin typeface="Calibri" panose="020F0502020204030204" pitchFamily="34" charset="0"/>
              <a:ea typeface="Verdana" charset="0"/>
              <a:cs typeface="Calibri" panose="020F0502020204030204" pitchFamily="34" charset="0"/>
            </a:endParaRP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Expert discussion</a:t>
            </a: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Delphi method</a:t>
            </a: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Modelling / simulation</a:t>
            </a:r>
          </a:p>
        </p:txBody>
      </p:sp>
      <p:sp>
        <p:nvSpPr>
          <p:cNvPr id="96260" name="Rectangle 4"/>
          <p:cNvSpPr>
            <a:spLocks noGrp="1" noChangeArrowheads="1"/>
          </p:cNvSpPr>
          <p:nvPr>
            <p:ph type="body" sz="half" idx="2"/>
          </p:nvPr>
        </p:nvSpPr>
        <p:spPr>
          <a:xfrm>
            <a:off x="4268265" y="981306"/>
            <a:ext cx="2668039" cy="3794301"/>
          </a:xfrm>
        </p:spPr>
        <p:txBody>
          <a:bodyPr/>
          <a:lstStyle/>
          <a:p>
            <a:pPr marL="0" indent="0">
              <a:buNone/>
            </a:pPr>
            <a:r>
              <a:rPr lang="en-GB" altLang="en-US" sz="2400" b="1" dirty="0">
                <a:latin typeface="Calibri" panose="020F0502020204030204" pitchFamily="34" charset="0"/>
                <a:ea typeface="Verdana" charset="0"/>
                <a:cs typeface="Calibri" panose="020F0502020204030204" pitchFamily="34" charset="0"/>
              </a:rPr>
              <a:t>Interactive methods:</a:t>
            </a:r>
            <a:endParaRPr lang="en-GB" altLang="en-US" dirty="0">
              <a:latin typeface="Calibri" panose="020F0502020204030204" pitchFamily="34" charset="0"/>
              <a:ea typeface="Verdana" charset="0"/>
              <a:cs typeface="Calibri" panose="020F0502020204030204" pitchFamily="34" charset="0"/>
            </a:endParaRP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Consensus conference</a:t>
            </a: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Citizens’ jury</a:t>
            </a: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Scenario workshop</a:t>
            </a:r>
          </a:p>
        </p:txBody>
      </p:sp>
      <p:sp>
        <p:nvSpPr>
          <p:cNvPr id="8" name="Rectangle 3"/>
          <p:cNvSpPr txBox="1">
            <a:spLocks noChangeArrowheads="1"/>
          </p:cNvSpPr>
          <p:nvPr/>
        </p:nvSpPr>
        <p:spPr bwMode="auto">
          <a:xfrm>
            <a:off x="7975526" y="1159726"/>
            <a:ext cx="2798998" cy="30394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8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sz="2400">
                <a:solidFill>
                  <a:schemeClr val="tx1"/>
                </a:solidFill>
                <a:latin typeface="+mn-lt"/>
              </a:defRPr>
            </a:lvl2pPr>
            <a:lvl3pPr marL="1209675" indent="-276225" algn="l" rtl="0" eaLnBrk="1" fontAlgn="base" hangingPunct="1">
              <a:spcBef>
                <a:spcPct val="20000"/>
              </a:spcBef>
              <a:spcAft>
                <a:spcPct val="0"/>
              </a:spcAft>
              <a:buBlip>
                <a:blip r:embed="rId5"/>
              </a:buBlip>
              <a:defRPr sz="2000">
                <a:solidFill>
                  <a:schemeClr val="tx1"/>
                </a:solidFill>
                <a:latin typeface="+mn-lt"/>
              </a:defRPr>
            </a:lvl3pPr>
            <a:lvl4pPr marL="1657350" indent="-276225" algn="l" rtl="0" eaLnBrk="1" fontAlgn="base" hangingPunct="1">
              <a:spcBef>
                <a:spcPct val="20000"/>
              </a:spcBef>
              <a:spcAft>
                <a:spcPct val="0"/>
              </a:spcAft>
              <a:buBlip>
                <a:blip r:embed="rId5"/>
              </a:buBlip>
              <a:defRPr sz="1800">
                <a:solidFill>
                  <a:schemeClr val="tx1"/>
                </a:solidFill>
                <a:latin typeface="+mn-lt"/>
              </a:defRPr>
            </a:lvl4pPr>
            <a:lvl5pPr marL="2095500" indent="-276225" algn="l" rtl="0" eaLnBrk="1" fontAlgn="base" hangingPunct="1">
              <a:spcBef>
                <a:spcPct val="200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8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8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8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800">
                <a:solidFill>
                  <a:schemeClr val="tx1"/>
                </a:solidFill>
                <a:latin typeface="+mn-lt"/>
              </a:defRPr>
            </a:lvl9pPr>
          </a:lstStyle>
          <a:p>
            <a:pPr marL="0" indent="0">
              <a:buClr>
                <a:srgbClr val="339933"/>
              </a:buClr>
              <a:buNone/>
            </a:pPr>
            <a:r>
              <a:rPr lang="en-GB" altLang="en-US" sz="2400" b="1" dirty="0">
                <a:latin typeface="Calibri" panose="020F0502020204030204" pitchFamily="34" charset="0"/>
                <a:ea typeface="Verdana" charset="0"/>
                <a:cs typeface="Calibri" panose="020F0502020204030204" pitchFamily="34" charset="0"/>
              </a:rPr>
              <a:t>Communication:</a:t>
            </a:r>
            <a:endParaRPr lang="en-GB" altLang="en-US" dirty="0">
              <a:latin typeface="Calibri" panose="020F0502020204030204" pitchFamily="34" charset="0"/>
              <a:ea typeface="Verdana" charset="0"/>
              <a:cs typeface="Calibri" panose="020F0502020204030204" pitchFamily="34" charset="0"/>
            </a:endParaRP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Newsletter</a:t>
            </a: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Articles in press</a:t>
            </a:r>
          </a:p>
          <a:p>
            <a:pPr lvl="1">
              <a:buClr>
                <a:schemeClr val="tx1"/>
              </a:buClr>
              <a:buFont typeface="Arial" panose="020B0604020202020204" pitchFamily="34" charset="0"/>
              <a:buChar char="•"/>
            </a:pPr>
            <a:r>
              <a:rPr lang="en-GB" altLang="en-US" dirty="0">
                <a:latin typeface="Calibri" panose="020F0502020204030204" pitchFamily="34" charset="0"/>
                <a:ea typeface="Verdana" charset="0"/>
                <a:cs typeface="Calibri" panose="020F0502020204030204" pitchFamily="34" charset="0"/>
              </a:rPr>
              <a:t>Video presentation</a:t>
            </a:r>
          </a:p>
        </p:txBody>
      </p:sp>
      <p:pic>
        <p:nvPicPr>
          <p:cNvPr id="9" name="Grafik 8">
            <a:extLst>
              <a:ext uri="{FF2B5EF4-FFF2-40B4-BE49-F238E27FC236}">
                <a16:creationId xmlns:a16="http://schemas.microsoft.com/office/drawing/2014/main" id="{2E02FE34-CAF2-0946-9947-9188B3189CB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268265" y="3620987"/>
            <a:ext cx="3303413" cy="2192587"/>
          </a:xfrm>
          <a:prstGeom prst="rect">
            <a:avLst/>
          </a:prstGeom>
        </p:spPr>
      </p:pic>
      <p:pic>
        <p:nvPicPr>
          <p:cNvPr id="3" name="Grafik 2">
            <a:extLst>
              <a:ext uri="{FF2B5EF4-FFF2-40B4-BE49-F238E27FC236}">
                <a16:creationId xmlns:a16="http://schemas.microsoft.com/office/drawing/2014/main" id="{8F0E9E22-7FDE-4940-866B-6D32BF4F06CC}"/>
              </a:ext>
            </a:extLst>
          </p:cNvPr>
          <p:cNvPicPr>
            <a:picLocks noChangeAspect="1"/>
          </p:cNvPicPr>
          <p:nvPr/>
        </p:nvPicPr>
        <p:blipFill>
          <a:blip r:embed="rId8"/>
          <a:stretch>
            <a:fillRect/>
          </a:stretch>
        </p:blipFill>
        <p:spPr>
          <a:xfrm>
            <a:off x="8428533" y="3434376"/>
            <a:ext cx="2111992" cy="2565808"/>
          </a:xfrm>
          <a:prstGeom prst="rect">
            <a:avLst/>
          </a:prstGeom>
        </p:spPr>
      </p:pic>
      <p:pic>
        <p:nvPicPr>
          <p:cNvPr id="5" name="Grafik 4">
            <a:extLst>
              <a:ext uri="{FF2B5EF4-FFF2-40B4-BE49-F238E27FC236}">
                <a16:creationId xmlns:a16="http://schemas.microsoft.com/office/drawing/2014/main" id="{BEC97AF0-0E23-184C-ACC4-F7EE1DD843A6}"/>
              </a:ext>
            </a:extLst>
          </p:cNvPr>
          <p:cNvPicPr>
            <a:picLocks noChangeAspect="1"/>
          </p:cNvPicPr>
          <p:nvPr/>
        </p:nvPicPr>
        <p:blipFill>
          <a:blip r:embed="rId9"/>
          <a:stretch>
            <a:fillRect/>
          </a:stretch>
        </p:blipFill>
        <p:spPr>
          <a:xfrm>
            <a:off x="235527" y="4416661"/>
            <a:ext cx="3832193" cy="1096433"/>
          </a:xfrm>
          <a:prstGeom prst="rect">
            <a:avLst/>
          </a:prstGeom>
        </p:spPr>
      </p:pic>
    </p:spTree>
    <p:extLst>
      <p:ext uri="{BB962C8B-B14F-4D97-AF65-F5344CB8AC3E}">
        <p14:creationId xmlns:p14="http://schemas.microsoft.com/office/powerpoint/2010/main" val="311549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6259">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62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96260">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6260">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96260">
                                            <p:txEl>
                                              <p:pRg st="2" end="2"/>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626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1" build="p"/>
      <p:bldP spid="96260" grpId="1" build="p"/>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5E568-FF44-1A49-9350-93B46A843287}"/>
              </a:ext>
            </a:extLst>
          </p:cNvPr>
          <p:cNvSpPr>
            <a:spLocks noGrp="1"/>
          </p:cNvSpPr>
          <p:nvPr>
            <p:ph type="title"/>
          </p:nvPr>
        </p:nvSpPr>
        <p:spPr>
          <a:xfrm>
            <a:off x="288689" y="149296"/>
            <a:ext cx="9215967" cy="561975"/>
          </a:xfrm>
        </p:spPr>
        <p:txBody>
          <a:bodyPr/>
          <a:lstStyle/>
          <a:p>
            <a:r>
              <a:rPr lang="en-US" dirty="0">
                <a:latin typeface="Calibri" panose="020F0502020204030204" pitchFamily="34" charset="0"/>
                <a:cs typeface="Calibri" panose="020F0502020204030204" pitchFamily="34" charset="0"/>
              </a:rPr>
              <a:t>Responsible Research and Innovation </a:t>
            </a:r>
          </a:p>
        </p:txBody>
      </p:sp>
      <p:sp>
        <p:nvSpPr>
          <p:cNvPr id="3" name="Inhaltsplatzhalter 2">
            <a:extLst>
              <a:ext uri="{FF2B5EF4-FFF2-40B4-BE49-F238E27FC236}">
                <a16:creationId xmlns:a16="http://schemas.microsoft.com/office/drawing/2014/main" id="{F61F7BBB-267A-8D42-BE20-B5DCB705CF8C}"/>
              </a:ext>
            </a:extLst>
          </p:cNvPr>
          <p:cNvSpPr>
            <a:spLocks noGrp="1"/>
          </p:cNvSpPr>
          <p:nvPr>
            <p:ph idx="1"/>
          </p:nvPr>
        </p:nvSpPr>
        <p:spPr>
          <a:xfrm>
            <a:off x="288690" y="892098"/>
            <a:ext cx="11638852" cy="4668464"/>
          </a:xfrm>
        </p:spPr>
        <p:txBody>
          <a:bodyPr/>
          <a:lstStyle/>
          <a:p>
            <a:pPr>
              <a:spcBef>
                <a:spcPts val="600"/>
              </a:spcBef>
              <a:spcAft>
                <a:spcPts val="600"/>
              </a:spcAft>
            </a:pPr>
            <a:r>
              <a:rPr lang="en-US" dirty="0">
                <a:latin typeface="Calibri" charset="0"/>
                <a:ea typeface="Calibri" charset="0"/>
                <a:cs typeface="Calibri" charset="0"/>
              </a:rPr>
              <a:t>“RRI implies that </a:t>
            </a:r>
            <a:r>
              <a:rPr lang="en-US" b="1" dirty="0">
                <a:latin typeface="Calibri" charset="0"/>
                <a:ea typeface="Calibri" charset="0"/>
                <a:cs typeface="Calibri" charset="0"/>
              </a:rPr>
              <a:t>societal actors </a:t>
            </a:r>
            <a:r>
              <a:rPr lang="en-US" dirty="0">
                <a:latin typeface="Calibri" charset="0"/>
                <a:ea typeface="Calibri" charset="0"/>
                <a:cs typeface="Calibri" charset="0"/>
              </a:rPr>
              <a:t>(researchers, citizens, policy makers, business, third sector </a:t>
            </a:r>
            <a:r>
              <a:rPr lang="en-US" dirty="0" err="1">
                <a:latin typeface="Calibri" charset="0"/>
                <a:ea typeface="Calibri" charset="0"/>
                <a:cs typeface="Calibri" charset="0"/>
              </a:rPr>
              <a:t>organisations</a:t>
            </a:r>
            <a:r>
              <a:rPr lang="en-US" dirty="0">
                <a:latin typeface="Calibri" charset="0"/>
                <a:ea typeface="Calibri" charset="0"/>
                <a:cs typeface="Calibri" charset="0"/>
              </a:rPr>
              <a:t>, etc.) work together during the </a:t>
            </a:r>
            <a:r>
              <a:rPr lang="en-US" b="1" dirty="0">
                <a:latin typeface="Calibri" charset="0"/>
                <a:ea typeface="Calibri" charset="0"/>
                <a:cs typeface="Calibri" charset="0"/>
              </a:rPr>
              <a:t>whole research and innovation process </a:t>
            </a:r>
            <a:r>
              <a:rPr lang="en-US" dirty="0">
                <a:latin typeface="Calibri" charset="0"/>
                <a:ea typeface="Calibri" charset="0"/>
                <a:cs typeface="Calibri" charset="0"/>
              </a:rPr>
              <a:t>in order to better align both the process and its outcomes with the </a:t>
            </a:r>
            <a:r>
              <a:rPr lang="en-US" b="1" dirty="0">
                <a:latin typeface="Calibri" charset="0"/>
                <a:ea typeface="Calibri" charset="0"/>
                <a:cs typeface="Calibri" charset="0"/>
              </a:rPr>
              <a:t>values, needs and expectations of society</a:t>
            </a:r>
            <a:r>
              <a:rPr lang="en-US" dirty="0">
                <a:latin typeface="Calibri" charset="0"/>
                <a:ea typeface="Calibri" charset="0"/>
                <a:cs typeface="Calibri" charset="0"/>
              </a:rPr>
              <a:t>” </a:t>
            </a:r>
            <a:r>
              <a:rPr lang="en-US" kern="1200" dirty="0">
                <a:solidFill>
                  <a:srgbClr val="000000"/>
                </a:solidFill>
                <a:latin typeface="Calibri" charset="0"/>
                <a:ea typeface="Calibri" charset="0"/>
                <a:cs typeface="Calibri" charset="0"/>
              </a:rPr>
              <a:t>(EU Commission) </a:t>
            </a:r>
          </a:p>
          <a:p>
            <a:pPr>
              <a:spcBef>
                <a:spcPts val="600"/>
              </a:spcBef>
              <a:spcAft>
                <a:spcPts val="600"/>
              </a:spcAft>
            </a:pPr>
            <a:r>
              <a:rPr lang="en-US" dirty="0">
                <a:latin typeface="Calibri" charset="0"/>
                <a:ea typeface="Calibri" charset="0"/>
                <a:cs typeface="Calibri" charset="0"/>
              </a:rPr>
              <a:t>Ideally: through engagement problems of acceptance are solved by including all relevant actors during the entire development process </a:t>
            </a:r>
            <a:endParaRPr lang="en-US" b="1" dirty="0">
              <a:solidFill>
                <a:srgbClr val="000000"/>
              </a:solidFill>
              <a:latin typeface="Calibri" charset="0"/>
              <a:ea typeface="Calibri" charset="0"/>
              <a:cs typeface="Calibri" charset="0"/>
            </a:endParaRPr>
          </a:p>
          <a:p>
            <a:pPr>
              <a:spcBef>
                <a:spcPts val="600"/>
              </a:spcBef>
              <a:spcAft>
                <a:spcPts val="600"/>
              </a:spcAft>
            </a:pPr>
            <a:r>
              <a:rPr lang="en-US" kern="1200" dirty="0">
                <a:solidFill>
                  <a:srgbClr val="000000"/>
                </a:solidFill>
                <a:latin typeface="Calibri" charset="0"/>
                <a:ea typeface="Calibri" charset="0"/>
                <a:cs typeface="Calibri" charset="0"/>
              </a:rPr>
              <a:t>Stakeholders should “obtain relevant knowledge […] to effectively evaluate both outcomes and options in terms of </a:t>
            </a:r>
            <a:r>
              <a:rPr lang="en-US" b="1" kern="1200" dirty="0">
                <a:solidFill>
                  <a:srgbClr val="000000"/>
                </a:solidFill>
                <a:latin typeface="Calibri" charset="0"/>
                <a:ea typeface="Calibri" charset="0"/>
                <a:cs typeface="Calibri" charset="0"/>
              </a:rPr>
              <a:t>societal needs and moral values </a:t>
            </a:r>
            <a:r>
              <a:rPr lang="en-US" kern="1200" dirty="0">
                <a:solidFill>
                  <a:srgbClr val="000000"/>
                </a:solidFill>
                <a:latin typeface="Calibri" charset="0"/>
                <a:ea typeface="Calibri" charset="0"/>
                <a:cs typeface="Calibri" charset="0"/>
              </a:rPr>
              <a:t>[…] to use these considerations […] as </a:t>
            </a:r>
            <a:r>
              <a:rPr lang="en-US" b="1" kern="1200" dirty="0">
                <a:solidFill>
                  <a:srgbClr val="000000"/>
                </a:solidFill>
                <a:latin typeface="Calibri" charset="0"/>
                <a:ea typeface="Calibri" charset="0"/>
                <a:cs typeface="Calibri" charset="0"/>
              </a:rPr>
              <a:t>functional requirements for design and development</a:t>
            </a:r>
            <a:r>
              <a:rPr lang="en-US" kern="1200" dirty="0">
                <a:solidFill>
                  <a:srgbClr val="000000"/>
                </a:solidFill>
                <a:latin typeface="Calibri" charset="0"/>
                <a:ea typeface="Calibri" charset="0"/>
                <a:cs typeface="Calibri" charset="0"/>
              </a:rPr>
              <a:t> [this] should be established as a </a:t>
            </a:r>
            <a:r>
              <a:rPr lang="en-US" b="1" kern="1200" dirty="0">
                <a:solidFill>
                  <a:srgbClr val="000000"/>
                </a:solidFill>
                <a:latin typeface="Calibri" charset="0"/>
                <a:ea typeface="Calibri" charset="0"/>
                <a:cs typeface="Calibri" charset="0"/>
              </a:rPr>
              <a:t>collective, inclusive and system-wide a</a:t>
            </a:r>
            <a:r>
              <a:rPr lang="en-US" kern="1200" dirty="0">
                <a:solidFill>
                  <a:srgbClr val="000000"/>
                </a:solidFill>
                <a:latin typeface="Calibri" charset="0"/>
                <a:ea typeface="Calibri" charset="0"/>
                <a:cs typeface="Calibri" charset="0"/>
              </a:rPr>
              <a:t>pproach” (EU Commission 2013).</a:t>
            </a:r>
          </a:p>
          <a:p>
            <a:pPr marL="0" indent="0">
              <a:buNone/>
            </a:pPr>
            <a:endParaRPr lang="en-US" dirty="0"/>
          </a:p>
        </p:txBody>
      </p:sp>
      <p:sp>
        <p:nvSpPr>
          <p:cNvPr id="4" name="Datumsplatzhalter 3">
            <a:extLst>
              <a:ext uri="{FF2B5EF4-FFF2-40B4-BE49-F238E27FC236}">
                <a16:creationId xmlns:a16="http://schemas.microsoft.com/office/drawing/2014/main" id="{F2E14CCB-1C10-A84A-B6FE-F92435161E44}"/>
              </a:ext>
            </a:extLst>
          </p:cNvPr>
          <p:cNvSpPr>
            <a:spLocks noGrp="1"/>
          </p:cNvSpPr>
          <p:nvPr>
            <p:ph type="dt" sz="half" idx="2"/>
          </p:nvPr>
        </p:nvSpPr>
        <p:spPr/>
        <p:txBody>
          <a:body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a:solidFill>
                <a:srgbClr val="000000">
                  <a:tint val="75000"/>
                </a:srgbClr>
              </a:solidFill>
            </a:endParaRPr>
          </a:p>
        </p:txBody>
      </p:sp>
      <p:pic>
        <p:nvPicPr>
          <p:cNvPr id="5" name="Bild 7">
            <a:extLst>
              <a:ext uri="{FF2B5EF4-FFF2-40B4-BE49-F238E27FC236}">
                <a16:creationId xmlns:a16="http://schemas.microsoft.com/office/drawing/2014/main" id="{5169099C-686C-7549-B70D-3BA4A6024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990" y="4231702"/>
            <a:ext cx="3018389" cy="2071662"/>
          </a:xfrm>
          <a:prstGeom prst="rect">
            <a:avLst/>
          </a:prstGeom>
        </p:spPr>
      </p:pic>
      <p:pic>
        <p:nvPicPr>
          <p:cNvPr id="7" name="Grafik 6">
            <a:extLst>
              <a:ext uri="{FF2B5EF4-FFF2-40B4-BE49-F238E27FC236}">
                <a16:creationId xmlns:a16="http://schemas.microsoft.com/office/drawing/2014/main" id="{8C5B44EC-729E-5C47-AD8D-E2CE8B2D87EC}"/>
              </a:ext>
            </a:extLst>
          </p:cNvPr>
          <p:cNvPicPr>
            <a:picLocks noChangeAspect="1"/>
          </p:cNvPicPr>
          <p:nvPr/>
        </p:nvPicPr>
        <p:blipFill>
          <a:blip r:embed="rId4"/>
          <a:stretch>
            <a:fillRect/>
          </a:stretch>
        </p:blipFill>
        <p:spPr>
          <a:xfrm>
            <a:off x="8246389" y="3983735"/>
            <a:ext cx="3184431" cy="2018546"/>
          </a:xfrm>
          <a:prstGeom prst="rect">
            <a:avLst/>
          </a:prstGeom>
        </p:spPr>
      </p:pic>
    </p:spTree>
    <p:extLst>
      <p:ext uri="{BB962C8B-B14F-4D97-AF65-F5344CB8AC3E}">
        <p14:creationId xmlns:p14="http://schemas.microsoft.com/office/powerpoint/2010/main" val="2544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0230\Desktop\Responsible Industry\Stakeholder Workshop II June 2016\Zum Mitnehmen\Fig4_Responsible_Industry_ExecutiveBrief_PR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716" y="156118"/>
            <a:ext cx="8702299" cy="604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7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9F33F-6BA2-2D43-9C9E-CDFAA46B6311}"/>
              </a:ext>
            </a:extLst>
          </p:cNvPr>
          <p:cNvSpPr>
            <a:spLocks noGrp="1"/>
          </p:cNvSpPr>
          <p:nvPr>
            <p:ph type="title"/>
          </p:nvPr>
        </p:nvSpPr>
        <p:spPr>
          <a:xfrm>
            <a:off x="232887" y="66399"/>
            <a:ext cx="9215967" cy="561975"/>
          </a:xfrm>
        </p:spPr>
        <p:txBody>
          <a:bodyPr/>
          <a:lstStyle/>
          <a:p>
            <a:r>
              <a:rPr lang="en-US" dirty="0">
                <a:latin typeface="Calibri" panose="020F0502020204030204" pitchFamily="34" charset="0"/>
                <a:cs typeface="Calibri" panose="020F0502020204030204" pitchFamily="34" charset="0"/>
              </a:rPr>
              <a:t>Assessing Big Data – ABIDA </a:t>
            </a:r>
          </a:p>
        </p:txBody>
      </p:sp>
      <p:pic>
        <p:nvPicPr>
          <p:cNvPr id="11" name="Inhaltsplatzhalter 10">
            <a:extLst>
              <a:ext uri="{FF2B5EF4-FFF2-40B4-BE49-F238E27FC236}">
                <a16:creationId xmlns:a16="http://schemas.microsoft.com/office/drawing/2014/main" id="{70AEDBDF-51B8-254A-A1C3-ADC3349049D2}"/>
              </a:ext>
            </a:extLst>
          </p:cNvPr>
          <p:cNvPicPr>
            <a:picLocks noGrp="1" noChangeAspect="1"/>
          </p:cNvPicPr>
          <p:nvPr>
            <p:ph idx="1"/>
          </p:nvPr>
        </p:nvPicPr>
        <p:blipFill>
          <a:blip r:embed="rId3"/>
          <a:stretch>
            <a:fillRect/>
          </a:stretch>
        </p:blipFill>
        <p:spPr>
          <a:xfrm>
            <a:off x="1317616" y="3136405"/>
            <a:ext cx="8430818" cy="3142669"/>
          </a:xfrm>
        </p:spPr>
      </p:pic>
      <p:sp>
        <p:nvSpPr>
          <p:cNvPr id="4" name="Datumsplatzhalter 3">
            <a:extLst>
              <a:ext uri="{FF2B5EF4-FFF2-40B4-BE49-F238E27FC236}">
                <a16:creationId xmlns:a16="http://schemas.microsoft.com/office/drawing/2014/main" id="{FAFE440B-9C07-C544-938F-495CE74484D0}"/>
              </a:ext>
            </a:extLst>
          </p:cNvPr>
          <p:cNvSpPr>
            <a:spLocks noGrp="1"/>
          </p:cNvSpPr>
          <p:nvPr>
            <p:ph type="dt" sz="half" idx="2"/>
          </p:nvPr>
        </p:nvSpPr>
        <p:spPr/>
        <p:txBody>
          <a:body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a:solidFill>
                <a:srgbClr val="000000">
                  <a:tint val="75000"/>
                </a:srgbClr>
              </a:solidFill>
            </a:endParaRPr>
          </a:p>
        </p:txBody>
      </p:sp>
      <p:sp>
        <p:nvSpPr>
          <p:cNvPr id="9" name="Textfeld 8">
            <a:extLst>
              <a:ext uri="{FF2B5EF4-FFF2-40B4-BE49-F238E27FC236}">
                <a16:creationId xmlns:a16="http://schemas.microsoft.com/office/drawing/2014/main" id="{954C77BE-D636-0A45-9B88-9631BD1B4200}"/>
              </a:ext>
            </a:extLst>
          </p:cNvPr>
          <p:cNvSpPr txBox="1"/>
          <p:nvPr/>
        </p:nvSpPr>
        <p:spPr>
          <a:xfrm>
            <a:off x="7092176" y="2999678"/>
            <a:ext cx="184731" cy="369332"/>
          </a:xfrm>
          <a:prstGeom prst="rect">
            <a:avLst/>
          </a:prstGeom>
          <a:noFill/>
        </p:spPr>
        <p:txBody>
          <a:bodyPr wrap="none" rtlCol="0">
            <a:spAutoFit/>
          </a:bodyPr>
          <a:lstStyle/>
          <a:p>
            <a:endParaRPr lang="en-US" dirty="0"/>
          </a:p>
        </p:txBody>
      </p:sp>
      <p:sp>
        <p:nvSpPr>
          <p:cNvPr id="12" name="Inhaltsplatzhalter 2">
            <a:extLst>
              <a:ext uri="{FF2B5EF4-FFF2-40B4-BE49-F238E27FC236}">
                <a16:creationId xmlns:a16="http://schemas.microsoft.com/office/drawing/2014/main" id="{B0608E2A-82EE-694B-BF20-8107BDE9108C}"/>
              </a:ext>
            </a:extLst>
          </p:cNvPr>
          <p:cNvSpPr txBox="1">
            <a:spLocks/>
          </p:cNvSpPr>
          <p:nvPr/>
        </p:nvSpPr>
        <p:spPr bwMode="auto">
          <a:xfrm>
            <a:off x="232887" y="847493"/>
            <a:ext cx="11097837" cy="25215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5"/>
              </a:buBlip>
              <a:defRPr>
                <a:solidFill>
                  <a:schemeClr val="tx1"/>
                </a:solidFill>
                <a:latin typeface="+mn-lt"/>
              </a:defRPr>
            </a:lvl2pPr>
            <a:lvl3pPr marL="1209675" indent="-276225" algn="l" rtl="0" eaLnBrk="1" fontAlgn="base" hangingPunct="1">
              <a:spcBef>
                <a:spcPct val="20000"/>
              </a:spcBef>
              <a:spcAft>
                <a:spcPct val="0"/>
              </a:spcAft>
              <a:buBlip>
                <a:blip r:embed="rId6"/>
              </a:buBlip>
              <a:defRPr sz="1600">
                <a:solidFill>
                  <a:schemeClr val="tx1"/>
                </a:solidFill>
                <a:latin typeface="+mn-lt"/>
              </a:defRPr>
            </a:lvl3pPr>
            <a:lvl4pPr marL="1657350" indent="-276225" algn="l" rtl="0" eaLnBrk="1" fontAlgn="base" hangingPunct="1">
              <a:spcBef>
                <a:spcPct val="20000"/>
              </a:spcBef>
              <a:spcAft>
                <a:spcPct val="0"/>
              </a:spcAft>
              <a:buBlip>
                <a:blip r:embed="rId6"/>
              </a:buBlip>
              <a:defRPr sz="1600">
                <a:solidFill>
                  <a:schemeClr val="tx1"/>
                </a:solidFill>
                <a:latin typeface="+mn-lt"/>
              </a:defRPr>
            </a:lvl4pPr>
            <a:lvl5pPr marL="2095500" indent="-276225" algn="l" rtl="0" eaLnBrk="1" fontAlgn="base" hangingPunct="1">
              <a:spcBef>
                <a:spcPct val="20000"/>
              </a:spcBef>
              <a:spcAft>
                <a:spcPct val="0"/>
              </a:spcAft>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r>
              <a:rPr lang="en-US" dirty="0">
                <a:latin typeface="Calibri" panose="020F0502020204030204" pitchFamily="34" charset="0"/>
                <a:cs typeface="Calibri" panose="020F0502020204030204" pitchFamily="34" charset="0"/>
              </a:rPr>
              <a:t>What are the </a:t>
            </a:r>
            <a:r>
              <a:rPr lang="en-US" b="1" dirty="0">
                <a:latin typeface="Calibri" panose="020F0502020204030204" pitchFamily="34" charset="0"/>
                <a:cs typeface="Calibri" panose="020F0502020204030204" pitchFamily="34" charset="0"/>
              </a:rPr>
              <a:t>developments in Big Data </a:t>
            </a:r>
            <a:r>
              <a:rPr lang="en-US" dirty="0">
                <a:latin typeface="Calibri" panose="020F0502020204030204" pitchFamily="34" charset="0"/>
                <a:cs typeface="Calibri" panose="020F0502020204030204" pitchFamily="34" charset="0"/>
              </a:rPr>
              <a:t>technologies and applications and </a:t>
            </a:r>
            <a:r>
              <a:rPr lang="en-US" b="1" dirty="0">
                <a:latin typeface="Calibri" panose="020F0502020204030204" pitchFamily="34" charset="0"/>
                <a:cs typeface="Calibri" panose="020F0502020204030204" pitchFamily="34" charset="0"/>
              </a:rPr>
              <a:t>what trends </a:t>
            </a:r>
            <a:r>
              <a:rPr lang="en-US" dirty="0">
                <a:latin typeface="Calibri" panose="020F0502020204030204" pitchFamily="34" charset="0"/>
                <a:cs typeface="Calibri" panose="020F0502020204030204" pitchFamily="34" charset="0"/>
              </a:rPr>
              <a:t>can be expected in the near future? What </a:t>
            </a:r>
            <a:r>
              <a:rPr lang="en-US" b="1" dirty="0">
                <a:latin typeface="Calibri" panose="020F0502020204030204" pitchFamily="34" charset="0"/>
                <a:cs typeface="Calibri" panose="020F0502020204030204" pitchFamily="34" charset="0"/>
              </a:rPr>
              <a:t>changes </a:t>
            </a:r>
            <a:r>
              <a:rPr lang="en-US" dirty="0">
                <a:latin typeface="Calibri" panose="020F0502020204030204" pitchFamily="34" charset="0"/>
                <a:cs typeface="Calibri" panose="020F0502020204030204" pitchFamily="34" charset="0"/>
              </a:rPr>
              <a:t>will be brought about in the </a:t>
            </a:r>
            <a:r>
              <a:rPr lang="en-US" b="1" dirty="0">
                <a:latin typeface="Calibri" panose="020F0502020204030204" pitchFamily="34" charset="0"/>
                <a:cs typeface="Calibri" panose="020F0502020204030204" pitchFamily="34" charset="0"/>
              </a:rPr>
              <a:t>economy, in services, in government action, or private life</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What do </a:t>
            </a:r>
            <a:r>
              <a:rPr lang="en-US" b="1" dirty="0">
                <a:latin typeface="Calibri" panose="020F0502020204030204" pitchFamily="34" charset="0"/>
                <a:cs typeface="Calibri" panose="020F0502020204030204" pitchFamily="34" charset="0"/>
              </a:rPr>
              <a:t>citizens</a:t>
            </a:r>
            <a:r>
              <a:rPr lang="en-US" dirty="0">
                <a:latin typeface="Calibri" panose="020F0502020204030204" pitchFamily="34" charset="0"/>
                <a:cs typeface="Calibri" panose="020F0502020204030204" pitchFamily="34" charset="0"/>
              </a:rPr>
              <a:t> know about Big Data and what is their assessment of the developments?</a:t>
            </a:r>
          </a:p>
          <a:p>
            <a:r>
              <a:rPr lang="en-US" dirty="0">
                <a:latin typeface="Calibri" panose="020F0502020204030204" pitchFamily="34" charset="0"/>
                <a:cs typeface="Calibri" panose="020F0502020204030204" pitchFamily="34" charset="0"/>
              </a:rPr>
              <a:t>What are the </a:t>
            </a:r>
            <a:r>
              <a:rPr lang="en-US" b="1" dirty="0">
                <a:latin typeface="Calibri" panose="020F0502020204030204" pitchFamily="34" charset="0"/>
                <a:cs typeface="Calibri" panose="020F0502020204030204" pitchFamily="34" charset="0"/>
              </a:rPr>
              <a:t>relevant issues of social change</a:t>
            </a:r>
            <a:r>
              <a:rPr lang="en-US" dirty="0">
                <a:latin typeface="Calibri" panose="020F0502020204030204" pitchFamily="34" charset="0"/>
                <a:cs typeface="Calibri" panose="020F0502020204030204" pitchFamily="34" charset="0"/>
              </a:rPr>
              <a:t> triggered by Big Data? What do </a:t>
            </a:r>
            <a:r>
              <a:rPr lang="en-US" b="1" dirty="0">
                <a:latin typeface="Calibri" panose="020F0502020204030204" pitchFamily="34" charset="0"/>
                <a:cs typeface="Calibri" panose="020F0502020204030204" pitchFamily="34" charset="0"/>
              </a:rPr>
              <a:t>individual disciplines </a:t>
            </a:r>
            <a:r>
              <a:rPr lang="en-US" dirty="0">
                <a:latin typeface="Calibri" panose="020F0502020204030204" pitchFamily="34" charset="0"/>
                <a:cs typeface="Calibri" panose="020F0502020204030204" pitchFamily="34" charset="0"/>
              </a:rPr>
              <a:t>know about it, and how are Big Data developments judged by them?</a:t>
            </a:r>
          </a:p>
          <a:p>
            <a:r>
              <a:rPr lang="en-US" dirty="0">
                <a:latin typeface="Calibri" panose="020F0502020204030204" pitchFamily="34" charset="0"/>
                <a:cs typeface="Calibri" panose="020F0502020204030204" pitchFamily="34" charset="0"/>
              </a:rPr>
              <a:t>What conclusions can be drawn for </a:t>
            </a:r>
            <a:r>
              <a:rPr lang="en-US" b="1" dirty="0">
                <a:latin typeface="Calibri" panose="020F0502020204030204" pitchFamily="34" charset="0"/>
                <a:cs typeface="Calibri" panose="020F0502020204030204" pitchFamily="34" charset="0"/>
              </a:rPr>
              <a:t>options for political and social action</a:t>
            </a:r>
            <a:r>
              <a:rPr lang="en-US" dirty="0">
                <a:latin typeface="Calibri" panose="020F0502020204030204" pitchFamily="34" charset="0"/>
                <a:cs typeface="Calibri" panose="020F0502020204030204" pitchFamily="34" charset="0"/>
              </a:rPr>
              <a:t>?</a:t>
            </a:r>
            <a:endParaRPr lang="en-US" kern="0" dirty="0">
              <a:latin typeface="Calibri" panose="020F0502020204030204" pitchFamily="34" charset="0"/>
              <a:cs typeface="Calibri" panose="020F0502020204030204" pitchFamily="34" charset="0"/>
            </a:endParaRPr>
          </a:p>
        </p:txBody>
      </p:sp>
      <p:pic>
        <p:nvPicPr>
          <p:cNvPr id="14" name="Grafik 13">
            <a:extLst>
              <a:ext uri="{FF2B5EF4-FFF2-40B4-BE49-F238E27FC236}">
                <a16:creationId xmlns:a16="http://schemas.microsoft.com/office/drawing/2014/main" id="{4BA24582-0F0B-154A-A570-B4220CD7256A}"/>
              </a:ext>
            </a:extLst>
          </p:cNvPr>
          <p:cNvPicPr>
            <a:picLocks noChangeAspect="1"/>
          </p:cNvPicPr>
          <p:nvPr/>
        </p:nvPicPr>
        <p:blipFill>
          <a:blip r:embed="rId8"/>
          <a:stretch>
            <a:fillRect/>
          </a:stretch>
        </p:blipFill>
        <p:spPr>
          <a:xfrm>
            <a:off x="9977063" y="4707740"/>
            <a:ext cx="1796720" cy="781906"/>
          </a:xfrm>
          <a:prstGeom prst="rect">
            <a:avLst/>
          </a:prstGeom>
        </p:spPr>
      </p:pic>
      <p:pic>
        <p:nvPicPr>
          <p:cNvPr id="16" name="Grafik 15">
            <a:extLst>
              <a:ext uri="{FF2B5EF4-FFF2-40B4-BE49-F238E27FC236}">
                <a16:creationId xmlns:a16="http://schemas.microsoft.com/office/drawing/2014/main" id="{01DB7EA0-D690-C74A-857F-174BD6712CD1}"/>
              </a:ext>
            </a:extLst>
          </p:cNvPr>
          <p:cNvPicPr>
            <a:picLocks noChangeAspect="1"/>
          </p:cNvPicPr>
          <p:nvPr/>
        </p:nvPicPr>
        <p:blipFill>
          <a:blip r:embed="rId9"/>
          <a:stretch>
            <a:fillRect/>
          </a:stretch>
        </p:blipFill>
        <p:spPr>
          <a:xfrm>
            <a:off x="10808583" y="5609218"/>
            <a:ext cx="965200" cy="546100"/>
          </a:xfrm>
          <a:prstGeom prst="rect">
            <a:avLst/>
          </a:prstGeom>
        </p:spPr>
      </p:pic>
    </p:spTree>
    <p:extLst>
      <p:ext uri="{BB962C8B-B14F-4D97-AF65-F5344CB8AC3E}">
        <p14:creationId xmlns:p14="http://schemas.microsoft.com/office/powerpoint/2010/main" val="4376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3CCA4-508D-8949-9E88-CF3FDB4D50F2}"/>
              </a:ext>
            </a:extLst>
          </p:cNvPr>
          <p:cNvSpPr>
            <a:spLocks noGrp="1"/>
          </p:cNvSpPr>
          <p:nvPr>
            <p:ph type="title"/>
          </p:nvPr>
        </p:nvSpPr>
        <p:spPr>
          <a:xfrm>
            <a:off x="276831" y="55038"/>
            <a:ext cx="9215967" cy="561975"/>
          </a:xfrm>
        </p:spPr>
        <p:txBody>
          <a:bodyPr/>
          <a:lstStyle/>
          <a:p>
            <a:r>
              <a:rPr lang="en-US" dirty="0">
                <a:latin typeface="Calibri" panose="020F0502020204030204" pitchFamily="34" charset="0"/>
                <a:cs typeface="Calibri" panose="020F0502020204030204" pitchFamily="34" charset="0"/>
              </a:rPr>
              <a:t>Some Insights… </a:t>
            </a:r>
          </a:p>
        </p:txBody>
      </p:sp>
      <p:sp>
        <p:nvSpPr>
          <p:cNvPr id="3" name="Inhaltsplatzhalter 2">
            <a:extLst>
              <a:ext uri="{FF2B5EF4-FFF2-40B4-BE49-F238E27FC236}">
                <a16:creationId xmlns:a16="http://schemas.microsoft.com/office/drawing/2014/main" id="{A70AE18C-6CC8-034F-B184-393A310AE3D8}"/>
              </a:ext>
            </a:extLst>
          </p:cNvPr>
          <p:cNvSpPr>
            <a:spLocks noGrp="1"/>
          </p:cNvSpPr>
          <p:nvPr>
            <p:ph idx="1"/>
          </p:nvPr>
        </p:nvSpPr>
        <p:spPr>
          <a:xfrm>
            <a:off x="522818" y="968188"/>
            <a:ext cx="11142133" cy="5124637"/>
          </a:xfrm>
        </p:spPr>
        <p:txBody>
          <a:bodyPr/>
          <a:lstStyle/>
          <a:p>
            <a:r>
              <a:rPr lang="en-US" dirty="0">
                <a:latin typeface="Calibri" panose="020F0502020204030204" pitchFamily="34" charset="0"/>
                <a:cs typeface="Calibri" panose="020F0502020204030204" pitchFamily="34" charset="0"/>
              </a:rPr>
              <a:t>Expert workshop: </a:t>
            </a:r>
            <a:r>
              <a:rPr lang="en-US" b="1" dirty="0">
                <a:latin typeface="Calibri" panose="020F0502020204030204" pitchFamily="34" charset="0"/>
                <a:cs typeface="Calibri" panose="020F0502020204030204" pitchFamily="34" charset="0"/>
              </a:rPr>
              <a:t>“Discrimination through algorithms in AI and </a:t>
            </a:r>
            <a:r>
              <a:rPr lang="en-US" b="1" dirty="0" err="1">
                <a:latin typeface="Calibri" panose="020F0502020204030204" pitchFamily="34" charset="0"/>
                <a:cs typeface="Calibri" panose="020F0502020204030204" pitchFamily="34" charset="0"/>
              </a:rPr>
              <a:t>eRecruiting</a:t>
            </a:r>
            <a:r>
              <a:rPr lang="en-US" b="1" dirty="0">
                <a:latin typeface="Calibri" panose="020F0502020204030204" pitchFamily="34" charset="0"/>
                <a:cs typeface="Calibri" panose="020F0502020204030204" pitchFamily="34" charset="0"/>
              </a:rPr>
              <a:t>”</a:t>
            </a:r>
          </a:p>
          <a:p>
            <a:pPr lvl="1"/>
            <a:r>
              <a:rPr lang="en-US" b="1" dirty="0">
                <a:latin typeface="Calibri" panose="020F0502020204030204" pitchFamily="34" charset="0"/>
                <a:cs typeface="Calibri" panose="020F0502020204030204" pitchFamily="34" charset="0"/>
              </a:rPr>
              <a:t>More transparency required </a:t>
            </a:r>
            <a:r>
              <a:rPr lang="en-US" dirty="0">
                <a:latin typeface="Calibri" panose="020F0502020204030204" pitchFamily="34" charset="0"/>
                <a:cs typeface="Calibri" panose="020F0502020204030204" pitchFamily="34" charset="0"/>
              </a:rPr>
              <a:t>regarding comprehensiveness of factors, not entire algorithm but instead decisions made and the</a:t>
            </a:r>
            <a:r>
              <a:rPr lang="en-US" b="1" dirty="0">
                <a:latin typeface="Calibri" panose="020F0502020204030204" pitchFamily="34" charset="0"/>
                <a:cs typeface="Calibri" panose="020F0502020204030204" pitchFamily="34" charset="0"/>
              </a:rPr>
              <a:t> parameters </a:t>
            </a:r>
            <a:r>
              <a:rPr lang="en-US" dirty="0">
                <a:latin typeface="Calibri" panose="020F0502020204030204" pitchFamily="34" charset="0"/>
                <a:cs typeface="Calibri" panose="020F0502020204030204" pitchFamily="34" charset="0"/>
              </a:rPr>
              <a:t>used </a:t>
            </a:r>
          </a:p>
          <a:p>
            <a:pPr lvl="1"/>
            <a:r>
              <a:rPr lang="en-US" dirty="0">
                <a:latin typeface="Calibri" panose="020F0502020204030204" pitchFamily="34" charset="0"/>
                <a:cs typeface="Calibri" panose="020F0502020204030204" pitchFamily="34" charset="0"/>
              </a:rPr>
              <a:t>Algorithms can help </a:t>
            </a:r>
            <a:r>
              <a:rPr lang="en-US" b="1" dirty="0">
                <a:latin typeface="Calibri" panose="020F0502020204030204" pitchFamily="34" charset="0"/>
                <a:cs typeface="Calibri" panose="020F0502020204030204" pitchFamily="34" charset="0"/>
              </a:rPr>
              <a:t>show interdependencies and uncover structural discrimination</a:t>
            </a:r>
          </a:p>
          <a:p>
            <a:pPr lvl="1"/>
            <a:r>
              <a:rPr lang="en-US" b="1" dirty="0">
                <a:latin typeface="Calibri" panose="020F0502020204030204" pitchFamily="34" charset="0"/>
                <a:cs typeface="Calibri" panose="020F0502020204030204" pitchFamily="34" charset="0"/>
              </a:rPr>
              <a:t>Often unclear what companies regard as a “good employee” </a:t>
            </a:r>
            <a:r>
              <a:rPr lang="en-US" dirty="0">
                <a:latin typeface="Calibri" panose="020F0502020204030204" pitchFamily="34" charset="0"/>
                <a:cs typeface="Calibri" panose="020F0502020204030204" pitchFamily="34" charset="0"/>
              </a:rPr>
              <a:t>(soft factors) and </a:t>
            </a:r>
            <a:r>
              <a:rPr lang="en-US" b="1" dirty="0">
                <a:latin typeface="Calibri" panose="020F0502020204030204" pitchFamily="34" charset="0"/>
                <a:cs typeface="Calibri" panose="020F0502020204030204" pitchFamily="34" charset="0"/>
              </a:rPr>
              <a:t>correlation between prejudices and confidential factors</a:t>
            </a:r>
            <a:r>
              <a:rPr lang="en-US" dirty="0">
                <a:latin typeface="Calibri" panose="020F0502020204030204" pitchFamily="34" charset="0"/>
                <a:cs typeface="Calibri" panose="020F0502020204030204" pitchFamily="34" charset="0"/>
              </a:rPr>
              <a:t> (gender, religion, etc.)</a:t>
            </a:r>
          </a:p>
          <a:p>
            <a:pPr lvl="0"/>
            <a:r>
              <a:rPr lang="en-US" dirty="0">
                <a:solidFill>
                  <a:srgbClr val="000000"/>
                </a:solidFill>
                <a:latin typeface="Calibri" panose="020F0502020204030204" pitchFamily="34" charset="0"/>
                <a:cs typeface="Calibri" panose="020F0502020204030204" pitchFamily="34" charset="0"/>
              </a:rPr>
              <a:t>Expert workshop: </a:t>
            </a:r>
            <a:r>
              <a:rPr lang="en-US" b="1" dirty="0">
                <a:solidFill>
                  <a:srgbClr val="000000"/>
                </a:solidFill>
                <a:latin typeface="Calibri" panose="020F0502020204030204" pitchFamily="34" charset="0"/>
                <a:cs typeface="Calibri" panose="020F0502020204030204" pitchFamily="34" charset="0"/>
              </a:rPr>
              <a:t>“Digital Demos - Big Data in political campaigns” </a:t>
            </a:r>
          </a:p>
          <a:p>
            <a:pPr lvl="1"/>
            <a:r>
              <a:rPr lang="en-US" b="1" dirty="0">
                <a:solidFill>
                  <a:srgbClr val="000000"/>
                </a:solidFill>
                <a:latin typeface="Calibri" panose="020F0502020204030204" pitchFamily="34" charset="0"/>
                <a:cs typeface="Calibri" panose="020F0502020204030204" pitchFamily="34" charset="0"/>
              </a:rPr>
              <a:t>Journalistic coverage ambivalent: </a:t>
            </a:r>
            <a:r>
              <a:rPr lang="en-US" dirty="0">
                <a:solidFill>
                  <a:srgbClr val="000000"/>
                </a:solidFill>
                <a:latin typeface="Calibri" panose="020F0502020204030204" pitchFamily="34" charset="0"/>
                <a:cs typeface="Calibri" panose="020F0502020204030204" pitchFamily="34" charset="0"/>
                <a:sym typeface="Wingdings" pitchFamily="2" charset="2"/>
              </a:rPr>
              <a:t>big data either as </a:t>
            </a:r>
            <a:r>
              <a:rPr lang="en-US" b="1" dirty="0">
                <a:solidFill>
                  <a:srgbClr val="000000"/>
                </a:solidFill>
                <a:latin typeface="Calibri" panose="020F0502020204030204" pitchFamily="34" charset="0"/>
                <a:cs typeface="Calibri" panose="020F0502020204030204" pitchFamily="34" charset="0"/>
                <a:sym typeface="Wingdings" pitchFamily="2" charset="2"/>
              </a:rPr>
              <a:t>new power </a:t>
            </a:r>
            <a:r>
              <a:rPr lang="en-US" dirty="0">
                <a:solidFill>
                  <a:srgbClr val="000000"/>
                </a:solidFill>
                <a:latin typeface="Calibri" panose="020F0502020204030204" pitchFamily="34" charset="0"/>
                <a:cs typeface="Calibri" panose="020F0502020204030204" pitchFamily="34" charset="0"/>
                <a:sym typeface="Wingdings" pitchFamily="2" charset="2"/>
              </a:rPr>
              <a:t>encompassing all or </a:t>
            </a:r>
            <a:r>
              <a:rPr lang="en-US" b="1" dirty="0">
                <a:solidFill>
                  <a:srgbClr val="000000"/>
                </a:solidFill>
                <a:latin typeface="Calibri" panose="020F0502020204030204" pitchFamily="34" charset="0"/>
                <a:cs typeface="Calibri" panose="020F0502020204030204" pitchFamily="34" charset="0"/>
                <a:sym typeface="Wingdings" pitchFamily="2" charset="2"/>
              </a:rPr>
              <a:t>as exaggeration </a:t>
            </a:r>
          </a:p>
          <a:p>
            <a:pPr lvl="1"/>
            <a:r>
              <a:rPr lang="en-US" dirty="0">
                <a:solidFill>
                  <a:srgbClr val="000000"/>
                </a:solidFill>
                <a:latin typeface="Calibri" panose="020F0502020204030204" pitchFamily="34" charset="0"/>
                <a:cs typeface="Calibri" panose="020F0502020204030204" pitchFamily="34" charset="0"/>
                <a:sym typeface="Wingdings" pitchFamily="2" charset="2"/>
              </a:rPr>
              <a:t>Often unclear whether fascination is with </a:t>
            </a:r>
            <a:r>
              <a:rPr lang="en-US" b="1" dirty="0">
                <a:solidFill>
                  <a:srgbClr val="000000"/>
                </a:solidFill>
                <a:latin typeface="Calibri" panose="020F0502020204030204" pitchFamily="34" charset="0"/>
                <a:cs typeface="Calibri" panose="020F0502020204030204" pitchFamily="34" charset="0"/>
                <a:sym typeface="Wingdings" pitchFamily="2" charset="2"/>
              </a:rPr>
              <a:t>content or function of big data</a:t>
            </a:r>
            <a:r>
              <a:rPr lang="en-US" dirty="0">
                <a:solidFill>
                  <a:srgbClr val="000000"/>
                </a:solidFill>
                <a:latin typeface="Calibri" panose="020F0502020204030204" pitchFamily="34" charset="0"/>
                <a:cs typeface="Calibri" panose="020F0502020204030204" pitchFamily="34" charset="0"/>
                <a:sym typeface="Wingdings" pitchFamily="2" charset="2"/>
              </a:rPr>
              <a:t>, e.g. presidential campaign in USA: often reported how heterogenic the data sets and the resulting prognosis were  shift from actual content of prognosis to a </a:t>
            </a:r>
            <a:r>
              <a:rPr lang="en-US" b="1" dirty="0">
                <a:solidFill>
                  <a:srgbClr val="000000"/>
                </a:solidFill>
                <a:latin typeface="Calibri" panose="020F0502020204030204" pitchFamily="34" charset="0"/>
                <a:cs typeface="Calibri" panose="020F0502020204030204" pitchFamily="34" charset="0"/>
                <a:sym typeface="Wingdings" pitchFamily="2" charset="2"/>
              </a:rPr>
              <a:t>judgement of outcome </a:t>
            </a:r>
            <a:r>
              <a:rPr lang="en-US" dirty="0">
                <a:solidFill>
                  <a:srgbClr val="000000"/>
                </a:solidFill>
                <a:latin typeface="Calibri" panose="020F0502020204030204" pitchFamily="34" charset="0"/>
                <a:cs typeface="Calibri" panose="020F0502020204030204" pitchFamily="34" charset="0"/>
                <a:sym typeface="Wingdings" pitchFamily="2" charset="2"/>
              </a:rPr>
              <a:t>(big data use for Clinton positive, for Trump negative) </a:t>
            </a:r>
          </a:p>
          <a:p>
            <a:pPr lvl="1"/>
            <a:r>
              <a:rPr lang="en-US" dirty="0">
                <a:solidFill>
                  <a:srgbClr val="000000"/>
                </a:solidFill>
                <a:latin typeface="Calibri" panose="020F0502020204030204" pitchFamily="34" charset="0"/>
                <a:cs typeface="Calibri" panose="020F0502020204030204" pitchFamily="34" charset="0"/>
                <a:sym typeface="Wingdings" pitchFamily="2" charset="2"/>
              </a:rPr>
              <a:t>Need for a </a:t>
            </a:r>
            <a:r>
              <a:rPr lang="en-US" b="1" dirty="0">
                <a:solidFill>
                  <a:srgbClr val="000000"/>
                </a:solidFill>
                <a:latin typeface="Calibri" panose="020F0502020204030204" pitchFamily="34" charset="0"/>
                <a:cs typeface="Calibri" panose="020F0502020204030204" pitchFamily="34" charset="0"/>
                <a:sym typeface="Wingdings" pitchFamily="2" charset="2"/>
              </a:rPr>
              <a:t>dialogue-form of education</a:t>
            </a:r>
            <a:r>
              <a:rPr lang="en-US" dirty="0">
                <a:solidFill>
                  <a:srgbClr val="000000"/>
                </a:solidFill>
                <a:latin typeface="Calibri" panose="020F0502020204030204" pitchFamily="34" charset="0"/>
                <a:cs typeface="Calibri" panose="020F0502020204030204" pitchFamily="34" charset="0"/>
                <a:sym typeface="Wingdings" pitchFamily="2" charset="2"/>
              </a:rPr>
              <a:t> with inclusion of public for open dialogue </a:t>
            </a:r>
          </a:p>
          <a:p>
            <a:pPr lvl="1"/>
            <a:r>
              <a:rPr lang="en-US" b="1" dirty="0">
                <a:solidFill>
                  <a:srgbClr val="000000"/>
                </a:solidFill>
                <a:latin typeface="Calibri" panose="020F0502020204030204" pitchFamily="34" charset="0"/>
                <a:cs typeface="Calibri" panose="020F0502020204030204" pitchFamily="34" charset="0"/>
                <a:sym typeface="Wingdings" pitchFamily="2" charset="2"/>
              </a:rPr>
              <a:t>Big data itself a form of politics</a:t>
            </a:r>
            <a:r>
              <a:rPr lang="en-US" dirty="0">
                <a:solidFill>
                  <a:srgbClr val="000000"/>
                </a:solidFill>
                <a:latin typeface="Calibri" panose="020F0502020204030204" pitchFamily="34" charset="0"/>
                <a:cs typeface="Calibri" panose="020F0502020204030204" pitchFamily="34" charset="0"/>
                <a:sym typeface="Wingdings" pitchFamily="2" charset="2"/>
              </a:rPr>
              <a:t> </a:t>
            </a:r>
            <a:r>
              <a:rPr lang="en-US">
                <a:solidFill>
                  <a:srgbClr val="000000"/>
                </a:solidFill>
                <a:latin typeface="Calibri" panose="020F0502020204030204" pitchFamily="34" charset="0"/>
                <a:cs typeface="Calibri" panose="020F0502020204030204" pitchFamily="34" charset="0"/>
                <a:sym typeface="Wingdings" pitchFamily="2" charset="2"/>
              </a:rPr>
              <a:t>encompassing and behind </a:t>
            </a:r>
            <a:r>
              <a:rPr lang="en-US" dirty="0">
                <a:solidFill>
                  <a:srgbClr val="000000"/>
                </a:solidFill>
                <a:latin typeface="Calibri" panose="020F0502020204030204" pitchFamily="34" charset="0"/>
                <a:cs typeface="Calibri" panose="020F0502020204030204" pitchFamily="34" charset="0"/>
                <a:sym typeface="Wingdings" pitchFamily="2" charset="2"/>
              </a:rPr>
              <a:t>each algorithm or digital claim there is a </a:t>
            </a:r>
            <a:r>
              <a:rPr lang="en-US" b="1" dirty="0">
                <a:solidFill>
                  <a:srgbClr val="000000"/>
                </a:solidFill>
                <a:latin typeface="Calibri" panose="020F0502020204030204" pitchFamily="34" charset="0"/>
                <a:cs typeface="Calibri" panose="020F0502020204030204" pitchFamily="34" charset="0"/>
                <a:sym typeface="Wingdings" pitchFamily="2" charset="2"/>
              </a:rPr>
              <a:t>interest or intension </a:t>
            </a:r>
          </a:p>
          <a:p>
            <a:pPr lvl="1"/>
            <a:r>
              <a:rPr lang="en-US" dirty="0">
                <a:solidFill>
                  <a:srgbClr val="000000"/>
                </a:solidFill>
                <a:latin typeface="Calibri" panose="020F0502020204030204" pitchFamily="34" charset="0"/>
                <a:cs typeface="Calibri" panose="020F0502020204030204" pitchFamily="34" charset="0"/>
                <a:sym typeface="Wingdings" pitchFamily="2" charset="2"/>
              </a:rPr>
              <a:t>Need for </a:t>
            </a:r>
            <a:r>
              <a:rPr lang="en-US" b="1" dirty="0">
                <a:solidFill>
                  <a:srgbClr val="000000"/>
                </a:solidFill>
                <a:latin typeface="Calibri" panose="020F0502020204030204" pitchFamily="34" charset="0"/>
                <a:cs typeface="Calibri" panose="020F0502020204030204" pitchFamily="34" charset="0"/>
                <a:sym typeface="Wingdings" pitchFamily="2" charset="2"/>
              </a:rPr>
              <a:t>minimal consensus and discourse on democracy </a:t>
            </a:r>
            <a:r>
              <a:rPr lang="en-US" dirty="0">
                <a:solidFill>
                  <a:srgbClr val="000000"/>
                </a:solidFill>
                <a:latin typeface="Calibri" panose="020F0502020204030204" pitchFamily="34" charset="0"/>
                <a:cs typeface="Calibri" panose="020F0502020204030204" pitchFamily="34" charset="0"/>
                <a:sym typeface="Wingdings" pitchFamily="2" charset="2"/>
              </a:rPr>
              <a:t>in the context of social media </a:t>
            </a:r>
            <a:endParaRPr lang="en-US" dirty="0">
              <a:latin typeface="Calibri" panose="020F0502020204030204" pitchFamily="34" charset="0"/>
              <a:cs typeface="Calibri" panose="020F0502020204030204" pitchFamily="34" charset="0"/>
            </a:endParaRPr>
          </a:p>
        </p:txBody>
      </p:sp>
      <p:sp>
        <p:nvSpPr>
          <p:cNvPr id="4" name="Datumsplatzhalter 3">
            <a:extLst>
              <a:ext uri="{FF2B5EF4-FFF2-40B4-BE49-F238E27FC236}">
                <a16:creationId xmlns:a16="http://schemas.microsoft.com/office/drawing/2014/main" id="{14F4673C-2099-4E45-A464-5801D37BC657}"/>
              </a:ext>
            </a:extLst>
          </p:cNvPr>
          <p:cNvSpPr>
            <a:spLocks noGrp="1"/>
          </p:cNvSpPr>
          <p:nvPr>
            <p:ph type="dt" sz="half" idx="2"/>
          </p:nvPr>
        </p:nvSpPr>
        <p:spPr/>
        <p:txBody>
          <a:body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a:solidFill>
                <a:srgbClr val="000000">
                  <a:tint val="75000"/>
                </a:srgbClr>
              </a:solidFill>
            </a:endParaRPr>
          </a:p>
        </p:txBody>
      </p:sp>
      <p:pic>
        <p:nvPicPr>
          <p:cNvPr id="5" name="Grafik 4">
            <a:extLst>
              <a:ext uri="{FF2B5EF4-FFF2-40B4-BE49-F238E27FC236}">
                <a16:creationId xmlns:a16="http://schemas.microsoft.com/office/drawing/2014/main" id="{A81AA44A-2B04-6B4B-8609-5F129F41368D}"/>
              </a:ext>
            </a:extLst>
          </p:cNvPr>
          <p:cNvPicPr>
            <a:picLocks noChangeAspect="1"/>
          </p:cNvPicPr>
          <p:nvPr/>
        </p:nvPicPr>
        <p:blipFill>
          <a:blip r:embed="rId3"/>
          <a:stretch>
            <a:fillRect/>
          </a:stretch>
        </p:blipFill>
        <p:spPr>
          <a:xfrm>
            <a:off x="9868231" y="5310919"/>
            <a:ext cx="1796720" cy="781906"/>
          </a:xfrm>
          <a:prstGeom prst="rect">
            <a:avLst/>
          </a:prstGeom>
        </p:spPr>
      </p:pic>
    </p:spTree>
    <p:extLst>
      <p:ext uri="{BB962C8B-B14F-4D97-AF65-F5344CB8AC3E}">
        <p14:creationId xmlns:p14="http://schemas.microsoft.com/office/powerpoint/2010/main" val="2155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E5454-5618-E541-B188-486EDFDCF6D8}"/>
              </a:ext>
            </a:extLst>
          </p:cNvPr>
          <p:cNvSpPr>
            <a:spLocks noGrp="1"/>
          </p:cNvSpPr>
          <p:nvPr>
            <p:ph type="title"/>
          </p:nvPr>
        </p:nvSpPr>
        <p:spPr/>
        <p:txBody>
          <a:bodyPr/>
          <a:lstStyle/>
          <a:p>
            <a:r>
              <a:rPr lang="en-US" sz="3200" dirty="0">
                <a:latin typeface="Calibri" panose="020F0502020204030204" pitchFamily="34" charset="0"/>
                <a:cs typeface="Calibri" panose="020F0502020204030204" pitchFamily="34" charset="0"/>
              </a:rPr>
              <a:t>What Now? </a:t>
            </a:r>
          </a:p>
        </p:txBody>
      </p:sp>
      <p:sp>
        <p:nvSpPr>
          <p:cNvPr id="4" name="Datumsplatzhalter 3">
            <a:extLst>
              <a:ext uri="{FF2B5EF4-FFF2-40B4-BE49-F238E27FC236}">
                <a16:creationId xmlns:a16="http://schemas.microsoft.com/office/drawing/2014/main" id="{F6C02091-A06D-DF40-9061-A49F88EEE1B3}"/>
              </a:ext>
            </a:extLst>
          </p:cNvPr>
          <p:cNvSpPr>
            <a:spLocks noGrp="1"/>
          </p:cNvSpPr>
          <p:nvPr>
            <p:ph type="dt" sz="half" idx="2"/>
          </p:nvPr>
        </p:nvSpPr>
        <p:spPr/>
        <p:txBody>
          <a:body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a:solidFill>
                <a:srgbClr val="000000">
                  <a:tint val="75000"/>
                </a:srgbClr>
              </a:solidFill>
            </a:endParaRPr>
          </a:p>
        </p:txBody>
      </p:sp>
      <p:sp>
        <p:nvSpPr>
          <p:cNvPr id="5" name="Inhaltsplatzhalter 2">
            <a:extLst>
              <a:ext uri="{FF2B5EF4-FFF2-40B4-BE49-F238E27FC236}">
                <a16:creationId xmlns:a16="http://schemas.microsoft.com/office/drawing/2014/main" id="{237D195E-28A7-6B45-85E6-EF9E836B7D0C}"/>
              </a:ext>
            </a:extLst>
          </p:cNvPr>
          <p:cNvSpPr>
            <a:spLocks noGrp="1"/>
          </p:cNvSpPr>
          <p:nvPr>
            <p:ph idx="1"/>
          </p:nvPr>
        </p:nvSpPr>
        <p:spPr/>
        <p:txBody>
          <a:bodyPr/>
          <a:lstStyle/>
          <a:p>
            <a:r>
              <a:rPr lang="en-US" sz="2800" dirty="0">
                <a:latin typeface="Calibri" charset="0"/>
                <a:ea typeface="Calibri" charset="0"/>
                <a:cs typeface="Calibri" charset="0"/>
              </a:rPr>
              <a:t>Insight: </a:t>
            </a:r>
            <a:r>
              <a:rPr lang="en-US" sz="2800" b="1" dirty="0">
                <a:latin typeface="Calibri" charset="0"/>
                <a:ea typeface="Calibri" charset="0"/>
                <a:cs typeface="Calibri" charset="0"/>
              </a:rPr>
              <a:t>ethical, social, cultural aspects </a:t>
            </a:r>
            <a:r>
              <a:rPr lang="en-US" sz="2800" dirty="0">
                <a:latin typeface="Calibri" charset="0"/>
                <a:ea typeface="Calibri" charset="0"/>
                <a:cs typeface="Calibri" charset="0"/>
              </a:rPr>
              <a:t>should be part of technology assessments and reflection</a:t>
            </a:r>
          </a:p>
          <a:p>
            <a:r>
              <a:rPr lang="en-US" sz="2800" dirty="0">
                <a:latin typeface="Calibri" charset="0"/>
                <a:ea typeface="Calibri" charset="0"/>
                <a:cs typeface="Calibri" charset="0"/>
              </a:rPr>
              <a:t>Challenges such as complexity, ambivalence, uncertainty require </a:t>
            </a:r>
            <a:r>
              <a:rPr lang="en-US" sz="2800" b="1" dirty="0">
                <a:latin typeface="Calibri" charset="0"/>
                <a:ea typeface="Calibri" charset="0"/>
                <a:cs typeface="Calibri" charset="0"/>
              </a:rPr>
              <a:t>different forms of gaining knowledge  </a:t>
            </a:r>
          </a:p>
          <a:p>
            <a:r>
              <a:rPr lang="en-US" sz="2800" dirty="0">
                <a:latin typeface="Calibri" charset="0"/>
                <a:ea typeface="Calibri" charset="0"/>
                <a:cs typeface="Calibri" charset="0"/>
              </a:rPr>
              <a:t>TA and RRI are approaches that aim to find answers </a:t>
            </a:r>
            <a:r>
              <a:rPr lang="en-US" sz="2800" dirty="0">
                <a:latin typeface="Calibri" charset="0"/>
                <a:ea typeface="Calibri" charset="0"/>
                <a:cs typeface="Calibri" charset="0"/>
                <a:sym typeface="Wingdings" pitchFamily="2" charset="2"/>
              </a:rPr>
              <a:t> </a:t>
            </a:r>
            <a:r>
              <a:rPr lang="en-US" sz="2800" b="1" dirty="0">
                <a:latin typeface="Calibri" charset="0"/>
                <a:ea typeface="Calibri" charset="0"/>
                <a:cs typeface="Calibri" charset="0"/>
                <a:sym typeface="Wingdings" pitchFamily="2" charset="2"/>
              </a:rPr>
              <a:t>mix of methods </a:t>
            </a:r>
            <a:r>
              <a:rPr lang="en-US" sz="2800" dirty="0">
                <a:latin typeface="Calibri" charset="0"/>
                <a:ea typeface="Calibri" charset="0"/>
                <a:cs typeface="Calibri" charset="0"/>
                <a:sym typeface="Wingdings" pitchFamily="2" charset="2"/>
              </a:rPr>
              <a:t>and </a:t>
            </a:r>
            <a:r>
              <a:rPr lang="en-US" sz="2800" b="1" dirty="0">
                <a:latin typeface="Calibri" charset="0"/>
                <a:ea typeface="Calibri" charset="0"/>
                <a:cs typeface="Calibri" charset="0"/>
                <a:sym typeface="Wingdings" pitchFamily="2" charset="2"/>
              </a:rPr>
              <a:t>problem-oriented focus</a:t>
            </a:r>
          </a:p>
          <a:p>
            <a:r>
              <a:rPr lang="en-US" sz="2800" dirty="0">
                <a:latin typeface="Calibri" charset="0"/>
                <a:ea typeface="Calibri" charset="0"/>
                <a:cs typeface="Calibri" charset="0"/>
                <a:sym typeface="Wingdings" pitchFamily="2" charset="2"/>
              </a:rPr>
              <a:t>All-encompassing developments such as big data require the </a:t>
            </a:r>
            <a:r>
              <a:rPr lang="en-US" sz="2800" b="1" dirty="0">
                <a:latin typeface="Calibri" charset="0"/>
                <a:ea typeface="Calibri" charset="0"/>
                <a:cs typeface="Calibri" charset="0"/>
                <a:sym typeface="Wingdings" pitchFamily="2" charset="2"/>
              </a:rPr>
              <a:t>inclusion of an array of disciplines</a:t>
            </a:r>
            <a:r>
              <a:rPr lang="en-US" sz="2800" dirty="0">
                <a:latin typeface="Calibri" charset="0"/>
                <a:ea typeface="Calibri" charset="0"/>
                <a:cs typeface="Calibri" charset="0"/>
                <a:sym typeface="Wingdings" pitchFamily="2" charset="2"/>
              </a:rPr>
              <a:t> (interdisciplinarity) and </a:t>
            </a:r>
            <a:r>
              <a:rPr lang="en-US" sz="2800" b="1" dirty="0">
                <a:latin typeface="Calibri" charset="0"/>
                <a:ea typeface="Calibri" charset="0"/>
                <a:cs typeface="Calibri" charset="0"/>
                <a:sym typeface="Wingdings" pitchFamily="2" charset="2"/>
              </a:rPr>
              <a:t>actors</a:t>
            </a:r>
            <a:r>
              <a:rPr lang="en-US" sz="2800" dirty="0">
                <a:latin typeface="Calibri" charset="0"/>
                <a:ea typeface="Calibri" charset="0"/>
                <a:cs typeface="Calibri" charset="0"/>
                <a:sym typeface="Wingdings" pitchFamily="2" charset="2"/>
              </a:rPr>
              <a:t> (transdisciplinarity) </a:t>
            </a:r>
          </a:p>
          <a:p>
            <a:pPr marL="0" indent="0">
              <a:buNone/>
            </a:pPr>
            <a:endParaRPr lang="en-US" sz="2800" dirty="0">
              <a:latin typeface="Calibri" charset="0"/>
              <a:ea typeface="Calibri" charset="0"/>
              <a:cs typeface="Calibri" charset="0"/>
            </a:endParaRPr>
          </a:p>
          <a:p>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379595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D8F8E608-3373-1849-8977-D2DDA939322F}"/>
              </a:ext>
            </a:extLst>
          </p:cNvPr>
          <p:cNvPicPr>
            <a:picLocks noGrp="1" noChangeAspect="1"/>
          </p:cNvPicPr>
          <p:nvPr>
            <p:ph idx="1"/>
          </p:nvPr>
        </p:nvPicPr>
        <p:blipFill>
          <a:blip r:embed="rId2"/>
          <a:stretch>
            <a:fillRect/>
          </a:stretch>
        </p:blipFill>
        <p:spPr>
          <a:xfrm>
            <a:off x="4015518" y="247035"/>
            <a:ext cx="4033375" cy="5909815"/>
          </a:xfrm>
        </p:spPr>
      </p:pic>
      <p:sp>
        <p:nvSpPr>
          <p:cNvPr id="4" name="Datumsplatzhalter 3">
            <a:extLst>
              <a:ext uri="{FF2B5EF4-FFF2-40B4-BE49-F238E27FC236}">
                <a16:creationId xmlns:a16="http://schemas.microsoft.com/office/drawing/2014/main" id="{23502C1F-BACE-DE4E-98AB-3AD4391C89F0}"/>
              </a:ext>
            </a:extLst>
          </p:cNvPr>
          <p:cNvSpPr>
            <a:spLocks noGrp="1"/>
          </p:cNvSpPr>
          <p:nvPr>
            <p:ph type="dt" sz="half" idx="2"/>
          </p:nvPr>
        </p:nvSpPr>
        <p:spPr/>
        <p:txBody>
          <a:body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a:solidFill>
                <a:srgbClr val="000000">
                  <a:tint val="75000"/>
                </a:srgbClr>
              </a:solidFill>
            </a:endParaRPr>
          </a:p>
        </p:txBody>
      </p:sp>
      <p:sp>
        <p:nvSpPr>
          <p:cNvPr id="9" name="Rechteck 8">
            <a:extLst>
              <a:ext uri="{FF2B5EF4-FFF2-40B4-BE49-F238E27FC236}">
                <a16:creationId xmlns:a16="http://schemas.microsoft.com/office/drawing/2014/main" id="{51965B4C-A339-8044-9CA0-D7957793B26C}"/>
              </a:ext>
            </a:extLst>
          </p:cNvPr>
          <p:cNvSpPr/>
          <p:nvPr/>
        </p:nvSpPr>
        <p:spPr>
          <a:xfrm>
            <a:off x="8194939" y="5572075"/>
            <a:ext cx="3435784" cy="584775"/>
          </a:xfrm>
          <a:prstGeom prst="rect">
            <a:avLst/>
          </a:prstGeom>
        </p:spPr>
        <p:txBody>
          <a:bodyPr wrap="square">
            <a:spAutoFit/>
          </a:bodyPr>
          <a:lstStyle/>
          <a:p>
            <a:r>
              <a:rPr lang="en-US" sz="1600" u="sng" dirty="0">
                <a:latin typeface="Calibri" panose="020F0502020204030204" pitchFamily="34" charset="0"/>
                <a:hlinkClick r:id="rId3">
                  <a:extLst>
                    <a:ext uri="{A12FA001-AC4F-418D-AE19-62706E023703}">
                      <ahyp:hlinkClr xmlns:ahyp="http://schemas.microsoft.com/office/drawing/2018/hyperlinkcolor" val="tx"/>
                    </a:ext>
                  </a:extLst>
                </a:hlinkClick>
              </a:rPr>
              <a:t>https://publikationen.bibliothek.kit.edu/1000085280/23225323</a:t>
            </a:r>
            <a:r>
              <a:rPr lang="en-US" sz="1600" dirty="0">
                <a:latin typeface="Calibri" panose="020F0502020204030204" pitchFamily="34" charset="0"/>
              </a:rPr>
              <a:t> </a:t>
            </a:r>
            <a:endParaRPr lang="en-US" sz="1600" dirty="0"/>
          </a:p>
        </p:txBody>
      </p:sp>
      <p:pic>
        <p:nvPicPr>
          <p:cNvPr id="3" name="Grafik 2">
            <a:extLst>
              <a:ext uri="{FF2B5EF4-FFF2-40B4-BE49-F238E27FC236}">
                <a16:creationId xmlns:a16="http://schemas.microsoft.com/office/drawing/2014/main" id="{88C86A77-39C4-8C40-9BC3-F08BCA66E32D}"/>
              </a:ext>
            </a:extLst>
          </p:cNvPr>
          <p:cNvPicPr>
            <a:picLocks noChangeAspect="1"/>
          </p:cNvPicPr>
          <p:nvPr/>
        </p:nvPicPr>
        <p:blipFill>
          <a:blip r:embed="rId4"/>
          <a:stretch>
            <a:fillRect/>
          </a:stretch>
        </p:blipFill>
        <p:spPr>
          <a:xfrm>
            <a:off x="816000" y="4626953"/>
            <a:ext cx="2447836" cy="1529897"/>
          </a:xfrm>
          <a:prstGeom prst="rect">
            <a:avLst/>
          </a:prstGeom>
        </p:spPr>
      </p:pic>
    </p:spTree>
    <p:extLst>
      <p:ext uri="{BB962C8B-B14F-4D97-AF65-F5344CB8AC3E}">
        <p14:creationId xmlns:p14="http://schemas.microsoft.com/office/powerpoint/2010/main" val="23950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F0E63-1DA6-2A46-9E23-6F213BFF4ADD}"/>
              </a:ext>
            </a:extLst>
          </p:cNvPr>
          <p:cNvSpPr>
            <a:spLocks noGrp="1"/>
          </p:cNvSpPr>
          <p:nvPr>
            <p:ph type="title"/>
          </p:nvPr>
        </p:nvSpPr>
        <p:spPr>
          <a:xfrm>
            <a:off x="342283" y="296460"/>
            <a:ext cx="9215967" cy="561975"/>
          </a:xfrm>
        </p:spPr>
        <p:txBody>
          <a:bodyPr/>
          <a:lstStyle/>
          <a:p>
            <a:r>
              <a:rPr lang="en-US" sz="3200" dirty="0">
                <a:latin typeface="Calibri" panose="020F0502020204030204" pitchFamily="34" charset="0"/>
                <a:cs typeface="Calibri" panose="020F0502020204030204" pitchFamily="34" charset="0"/>
              </a:rPr>
              <a:t>On the Agenda </a:t>
            </a:r>
          </a:p>
        </p:txBody>
      </p:sp>
      <p:sp>
        <p:nvSpPr>
          <p:cNvPr id="3" name="Inhaltsplatzhalter 2">
            <a:extLst>
              <a:ext uri="{FF2B5EF4-FFF2-40B4-BE49-F238E27FC236}">
                <a16:creationId xmlns:a16="http://schemas.microsoft.com/office/drawing/2014/main" id="{2300F362-C02B-2945-92DB-FC84EC089C04}"/>
              </a:ext>
            </a:extLst>
          </p:cNvPr>
          <p:cNvSpPr>
            <a:spLocks noGrp="1"/>
          </p:cNvSpPr>
          <p:nvPr>
            <p:ph idx="1"/>
          </p:nvPr>
        </p:nvSpPr>
        <p:spPr>
          <a:xfrm>
            <a:off x="422457" y="1198563"/>
            <a:ext cx="11142133" cy="4894262"/>
          </a:xfrm>
        </p:spPr>
        <p:txBody>
          <a:bodyPr/>
          <a:lstStyle/>
          <a:p>
            <a:r>
              <a:rPr lang="en-US" sz="2800" dirty="0">
                <a:latin typeface="Calibri" panose="020F0502020204030204" pitchFamily="34" charset="0"/>
                <a:cs typeface="Calibri" panose="020F0502020204030204" pitchFamily="34" charset="0"/>
              </a:rPr>
              <a:t>Technology and society</a:t>
            </a:r>
          </a:p>
          <a:p>
            <a:r>
              <a:rPr lang="en-US" sz="2800" dirty="0">
                <a:latin typeface="Calibri" panose="020F0502020204030204" pitchFamily="34" charset="0"/>
                <a:cs typeface="Calibri" panose="020F0502020204030204" pitchFamily="34" charset="0"/>
              </a:rPr>
              <a:t>Technology Assessment</a:t>
            </a:r>
          </a:p>
          <a:p>
            <a:r>
              <a:rPr lang="en-US" sz="2800" dirty="0">
                <a:latin typeface="Calibri" panose="020F0502020204030204" pitchFamily="34" charset="0"/>
                <a:cs typeface="Calibri" panose="020F0502020204030204" pitchFamily="34" charset="0"/>
              </a:rPr>
              <a:t>Challenges of Assessing</a:t>
            </a:r>
          </a:p>
          <a:p>
            <a:r>
              <a:rPr lang="en-US" sz="2800" dirty="0">
                <a:latin typeface="Calibri" panose="020F0502020204030204" pitchFamily="34" charset="0"/>
                <a:cs typeface="Calibri" panose="020F0502020204030204" pitchFamily="34" charset="0"/>
              </a:rPr>
              <a:t>Methods of Technology Assessment </a:t>
            </a:r>
          </a:p>
          <a:p>
            <a:r>
              <a:rPr lang="en-US" sz="2800" dirty="0">
                <a:latin typeface="Calibri" panose="020F0502020204030204" pitchFamily="34" charset="0"/>
                <a:cs typeface="Calibri" panose="020F0502020204030204" pitchFamily="34" charset="0"/>
              </a:rPr>
              <a:t>Responsible Research and Innovation</a:t>
            </a:r>
          </a:p>
          <a:p>
            <a:r>
              <a:rPr lang="en-US" sz="2800" dirty="0">
                <a:latin typeface="Calibri" panose="020F0502020204030204" pitchFamily="34" charset="0"/>
                <a:cs typeface="Calibri" panose="020F0502020204030204" pitchFamily="34" charset="0"/>
              </a:rPr>
              <a:t>Assessing Big Data – Insights from a project </a:t>
            </a:r>
          </a:p>
        </p:txBody>
      </p:sp>
      <p:sp>
        <p:nvSpPr>
          <p:cNvPr id="4" name="Datumsplatzhalter 3">
            <a:extLst>
              <a:ext uri="{FF2B5EF4-FFF2-40B4-BE49-F238E27FC236}">
                <a16:creationId xmlns:a16="http://schemas.microsoft.com/office/drawing/2014/main" id="{79E37D00-F7E5-0D42-9175-833038538CCC}"/>
              </a:ext>
            </a:extLst>
          </p:cNvPr>
          <p:cNvSpPr>
            <a:spLocks noGrp="1"/>
          </p:cNvSpPr>
          <p:nvPr>
            <p:ph type="dt" sz="half" idx="2"/>
          </p:nvPr>
        </p:nvSpPr>
        <p:spPr/>
        <p:txBody>
          <a:bodyPr/>
          <a:lstStyle/>
          <a:p>
            <a:pPr fontAlgn="base">
              <a:spcBef>
                <a:spcPct val="0"/>
              </a:spcBef>
              <a:spcAft>
                <a:spcPct val="0"/>
              </a:spcAft>
            </a:pPr>
            <a:fld id="{CB1F3A00-3E15-4B36-B67A-79F40893A8F3}" type="datetime1">
              <a:rPr lang="de-DE" smtClean="0">
                <a:solidFill>
                  <a:srgbClr val="000000">
                    <a:tint val="75000"/>
                  </a:srgbClr>
                </a:solidFill>
              </a:rPr>
              <a:pPr fontAlgn="base">
                <a:spcBef>
                  <a:spcPct val="0"/>
                </a:spcBef>
                <a:spcAft>
                  <a:spcPct val="0"/>
                </a:spcAft>
              </a:pPr>
              <a:t>26.08.19</a:t>
            </a:fld>
            <a:endParaRPr lang="de-DE">
              <a:solidFill>
                <a:srgbClr val="000000">
                  <a:tint val="75000"/>
                </a:srgbClr>
              </a:solidFill>
            </a:endParaRPr>
          </a:p>
        </p:txBody>
      </p:sp>
    </p:spTree>
    <p:extLst>
      <p:ext uri="{BB962C8B-B14F-4D97-AF65-F5344CB8AC3E}">
        <p14:creationId xmlns:p14="http://schemas.microsoft.com/office/powerpoint/2010/main" val="95584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405" y="0"/>
            <a:ext cx="9215967" cy="561975"/>
          </a:xfrm>
        </p:spPr>
        <p:txBody>
          <a:bodyPr/>
          <a:lstStyle/>
          <a:p>
            <a:r>
              <a:rPr lang="de-DE" dirty="0">
                <a:latin typeface="Calibri" charset="0"/>
                <a:ea typeface="Calibri" charset="0"/>
                <a:cs typeface="Calibri" charset="0"/>
              </a:rPr>
              <a:t>Technology AND Society </a:t>
            </a:r>
          </a:p>
        </p:txBody>
      </p:sp>
      <p:sp>
        <p:nvSpPr>
          <p:cNvPr id="3" name="Inhaltsplatzhalter 2"/>
          <p:cNvSpPr>
            <a:spLocks noGrp="1"/>
          </p:cNvSpPr>
          <p:nvPr>
            <p:ph idx="1"/>
          </p:nvPr>
        </p:nvSpPr>
        <p:spPr>
          <a:xfrm>
            <a:off x="314096" y="774701"/>
            <a:ext cx="11142133" cy="5298246"/>
          </a:xfrm>
        </p:spPr>
        <p:txBody>
          <a:bodyPr/>
          <a:lstStyle/>
          <a:p>
            <a:r>
              <a:rPr lang="en-US" dirty="0">
                <a:latin typeface="Calibri" charset="0"/>
                <a:ea typeface="Calibri" charset="0"/>
                <a:cs typeface="Calibri" charset="0"/>
              </a:rPr>
              <a:t>Effects of technologies are the </a:t>
            </a:r>
            <a:r>
              <a:rPr lang="en-US" b="1" dirty="0">
                <a:latin typeface="Calibri" charset="0"/>
                <a:ea typeface="Calibri" charset="0"/>
                <a:cs typeface="Calibri" charset="0"/>
              </a:rPr>
              <a:t>outcome of human decisions and activities </a:t>
            </a:r>
            <a:r>
              <a:rPr lang="en-US" dirty="0">
                <a:latin typeface="Calibri" charset="0"/>
                <a:ea typeface="Calibri" charset="0"/>
                <a:cs typeface="Calibri" charset="0"/>
              </a:rPr>
              <a:t>in a specific context (“intended or unintended consequences”)</a:t>
            </a:r>
          </a:p>
          <a:p>
            <a:r>
              <a:rPr lang="en-US" dirty="0">
                <a:latin typeface="Calibri" charset="0"/>
                <a:ea typeface="Calibri" charset="0"/>
                <a:cs typeface="Calibri" charset="0"/>
              </a:rPr>
              <a:t>Assumption: </a:t>
            </a:r>
            <a:r>
              <a:rPr lang="en-US" b="1" dirty="0">
                <a:latin typeface="Calibri" charset="0"/>
                <a:ea typeface="Calibri" charset="0"/>
                <a:cs typeface="Calibri" charset="0"/>
              </a:rPr>
              <a:t>Technology systems are results of social processes</a:t>
            </a:r>
          </a:p>
          <a:p>
            <a:r>
              <a:rPr lang="en-US" dirty="0">
                <a:latin typeface="Calibri" charset="0"/>
                <a:ea typeface="Calibri" charset="0"/>
                <a:cs typeface="Calibri" charset="0"/>
              </a:rPr>
              <a:t>Basis question: How can </a:t>
            </a:r>
            <a:r>
              <a:rPr lang="en-US" b="1" dirty="0">
                <a:latin typeface="Calibri" charset="0"/>
                <a:ea typeface="Calibri" charset="0"/>
                <a:cs typeface="Calibri" charset="0"/>
              </a:rPr>
              <a:t>societal challenges be solved by technologies</a:t>
            </a:r>
            <a:r>
              <a:rPr lang="en-US" dirty="0">
                <a:latin typeface="Calibri" charset="0"/>
                <a:ea typeface="Calibri" charset="0"/>
                <a:cs typeface="Calibri" charset="0"/>
              </a:rPr>
              <a:t> </a:t>
            </a:r>
            <a:r>
              <a:rPr lang="en-US" b="1" dirty="0">
                <a:latin typeface="Calibri" charset="0"/>
                <a:ea typeface="Calibri" charset="0"/>
                <a:cs typeface="Calibri" charset="0"/>
              </a:rPr>
              <a:t>without necessarily increasing unintended consequences</a:t>
            </a:r>
            <a:r>
              <a:rPr lang="en-US" dirty="0">
                <a:latin typeface="Calibri" charset="0"/>
                <a:ea typeface="Calibri" charset="0"/>
                <a:cs typeface="Calibri" charset="0"/>
              </a:rPr>
              <a:t>? </a:t>
            </a:r>
          </a:p>
          <a:p>
            <a:endParaRPr lang="en-US" dirty="0">
              <a:latin typeface="Calibri" charset="0"/>
              <a:ea typeface="Calibri" charset="0"/>
              <a:cs typeface="Calibri" charset="0"/>
            </a:endParaRPr>
          </a:p>
          <a:p>
            <a:pPr marL="0" indent="0">
              <a:buNone/>
            </a:pPr>
            <a:r>
              <a:rPr lang="en-US" sz="2400" dirty="0">
                <a:latin typeface="Calibri" charset="0"/>
                <a:ea typeface="Calibri" charset="0"/>
                <a:cs typeface="Calibri" charset="0"/>
              </a:rPr>
              <a:t>Research AND Advice </a:t>
            </a:r>
          </a:p>
        </p:txBody>
      </p:sp>
      <p:sp>
        <p:nvSpPr>
          <p:cNvPr id="6" name="Textfeld 5"/>
          <p:cNvSpPr txBox="1"/>
          <p:nvPr/>
        </p:nvSpPr>
        <p:spPr>
          <a:xfrm>
            <a:off x="8033418" y="2416199"/>
            <a:ext cx="3195362" cy="830997"/>
          </a:xfrm>
          <a:prstGeom prst="rect">
            <a:avLst/>
          </a:prstGeom>
          <a:noFill/>
        </p:spPr>
        <p:txBody>
          <a:bodyPr wrap="none" rtlCol="0">
            <a:spAutoFit/>
          </a:bodyPr>
          <a:lstStyle/>
          <a:p>
            <a:r>
              <a:rPr lang="de-DE" sz="2400" dirty="0">
                <a:latin typeface="Calibri" charset="0"/>
                <a:ea typeface="Calibri" charset="0"/>
                <a:cs typeface="Calibri" charset="0"/>
              </a:rPr>
              <a:t>Technology AND Society</a:t>
            </a:r>
          </a:p>
          <a:p>
            <a:endParaRPr lang="de-DE" sz="2400" dirty="0">
              <a:latin typeface="Calibri" charset="0"/>
              <a:ea typeface="Calibri" charset="0"/>
              <a:cs typeface="Calibri" charset="0"/>
            </a:endParaRPr>
          </a:p>
        </p:txBody>
      </p:sp>
      <p:sp>
        <p:nvSpPr>
          <p:cNvPr id="7" name="Textfeld 6"/>
          <p:cNvSpPr txBox="1"/>
          <p:nvPr/>
        </p:nvSpPr>
        <p:spPr>
          <a:xfrm>
            <a:off x="3522512" y="2416198"/>
            <a:ext cx="3736023" cy="830997"/>
          </a:xfrm>
          <a:prstGeom prst="rect">
            <a:avLst/>
          </a:prstGeom>
          <a:noFill/>
        </p:spPr>
        <p:txBody>
          <a:bodyPr wrap="none" rtlCol="0">
            <a:spAutoFit/>
          </a:bodyPr>
          <a:lstStyle/>
          <a:p>
            <a:r>
              <a:rPr lang="de-DE" sz="2400" dirty="0">
                <a:latin typeface="Calibri" charset="0"/>
                <a:ea typeface="Calibri" charset="0"/>
                <a:cs typeface="Calibri" charset="0"/>
              </a:rPr>
              <a:t>Natural AND </a:t>
            </a:r>
            <a:r>
              <a:rPr lang="de-DE" sz="2400" dirty="0" err="1">
                <a:latin typeface="Calibri" charset="0"/>
                <a:ea typeface="Calibri" charset="0"/>
                <a:cs typeface="Calibri" charset="0"/>
              </a:rPr>
              <a:t>Social</a:t>
            </a:r>
            <a:r>
              <a:rPr lang="de-DE" sz="2400" dirty="0">
                <a:latin typeface="Calibri" charset="0"/>
                <a:ea typeface="Calibri" charset="0"/>
                <a:cs typeface="Calibri" charset="0"/>
              </a:rPr>
              <a:t> </a:t>
            </a:r>
            <a:r>
              <a:rPr lang="de-DE" sz="2400" dirty="0" err="1">
                <a:latin typeface="Calibri" charset="0"/>
                <a:ea typeface="Calibri" charset="0"/>
                <a:cs typeface="Calibri" charset="0"/>
              </a:rPr>
              <a:t>Sciences</a:t>
            </a:r>
            <a:r>
              <a:rPr lang="de-DE" sz="2400" dirty="0">
                <a:latin typeface="Calibri" charset="0"/>
                <a:ea typeface="Calibri" charset="0"/>
                <a:cs typeface="Calibri" charset="0"/>
              </a:rPr>
              <a:t> </a:t>
            </a:r>
          </a:p>
          <a:p>
            <a:endParaRPr lang="de-DE" sz="2400" dirty="0">
              <a:latin typeface="Calibri" charset="0"/>
              <a:ea typeface="Calibri" charset="0"/>
              <a:cs typeface="Calibri" charset="0"/>
            </a:endParaRPr>
          </a:p>
        </p:txBody>
      </p:sp>
      <p:pic>
        <p:nvPicPr>
          <p:cNvPr id="8" name="Bild 15" descr="IMG_1092.JPG">
            <a:extLst>
              <a:ext uri="{FF2B5EF4-FFF2-40B4-BE49-F238E27FC236}">
                <a16:creationId xmlns:a16="http://schemas.microsoft.com/office/drawing/2014/main" id="{46BA79AC-35FB-C146-92DA-82B1FA8527F8}"/>
              </a:ext>
            </a:extLst>
          </p:cNvPr>
          <p:cNvPicPr>
            <a:picLocks noChangeAspect="1"/>
          </p:cNvPicPr>
          <p:nvPr/>
        </p:nvPicPr>
        <p:blipFill>
          <a:blip r:embed="rId3"/>
          <a:stretch>
            <a:fillRect/>
          </a:stretch>
        </p:blipFill>
        <p:spPr>
          <a:xfrm>
            <a:off x="8065077" y="2940902"/>
            <a:ext cx="3132045" cy="3132045"/>
          </a:xfrm>
          <a:prstGeom prst="rect">
            <a:avLst/>
          </a:prstGeom>
          <a:effectLst>
            <a:softEdge rad="31750"/>
          </a:effectLst>
        </p:spPr>
      </p:pic>
      <p:pic>
        <p:nvPicPr>
          <p:cNvPr id="9" name="Bild 17" descr="IMG_0851.JPG">
            <a:extLst>
              <a:ext uri="{FF2B5EF4-FFF2-40B4-BE49-F238E27FC236}">
                <a16:creationId xmlns:a16="http://schemas.microsoft.com/office/drawing/2014/main" id="{FDA3E0E2-E0A6-A24B-9AD5-79D210D375AC}"/>
              </a:ext>
            </a:extLst>
          </p:cNvPr>
          <p:cNvPicPr>
            <a:picLocks noChangeAspect="1"/>
          </p:cNvPicPr>
          <p:nvPr/>
        </p:nvPicPr>
        <p:blipFill>
          <a:blip r:embed="rId4"/>
          <a:stretch>
            <a:fillRect/>
          </a:stretch>
        </p:blipFill>
        <p:spPr>
          <a:xfrm>
            <a:off x="441298" y="3423824"/>
            <a:ext cx="2502199" cy="2502199"/>
          </a:xfrm>
          <a:prstGeom prst="rect">
            <a:avLst/>
          </a:prstGeom>
          <a:effectLst>
            <a:softEdge rad="31750"/>
          </a:effectLst>
        </p:spPr>
      </p:pic>
      <p:pic>
        <p:nvPicPr>
          <p:cNvPr id="5" name="Grafik 4">
            <a:extLst>
              <a:ext uri="{FF2B5EF4-FFF2-40B4-BE49-F238E27FC236}">
                <a16:creationId xmlns:a16="http://schemas.microsoft.com/office/drawing/2014/main" id="{805D2E63-3D3C-E64B-80FF-6060A3106EF7}"/>
              </a:ext>
            </a:extLst>
          </p:cNvPr>
          <p:cNvPicPr>
            <a:picLocks noChangeAspect="1"/>
          </p:cNvPicPr>
          <p:nvPr/>
        </p:nvPicPr>
        <p:blipFill>
          <a:blip r:embed="rId5"/>
          <a:stretch>
            <a:fillRect/>
          </a:stretch>
        </p:blipFill>
        <p:spPr>
          <a:xfrm>
            <a:off x="3727782" y="2831698"/>
            <a:ext cx="3069452" cy="3241250"/>
          </a:xfrm>
          <a:prstGeom prst="rect">
            <a:avLst/>
          </a:prstGeom>
          <a:effectLst>
            <a:softEdge rad="31750"/>
          </a:effectLst>
        </p:spPr>
      </p:pic>
    </p:spTree>
    <p:extLst>
      <p:ext uri="{BB962C8B-B14F-4D97-AF65-F5344CB8AC3E}">
        <p14:creationId xmlns:p14="http://schemas.microsoft.com/office/powerpoint/2010/main" val="224561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24" y="30671"/>
            <a:ext cx="9090636" cy="561975"/>
          </a:xfrm>
        </p:spPr>
        <p:txBody>
          <a:bodyPr/>
          <a:lstStyle/>
          <a:p>
            <a:r>
              <a:rPr lang="en-US" dirty="0">
                <a:latin typeface="Calibri" charset="0"/>
                <a:ea typeface="Calibri" charset="0"/>
                <a:cs typeface="Calibri" charset="0"/>
              </a:rPr>
              <a:t>A Bit of Historical Context...</a:t>
            </a:r>
          </a:p>
        </p:txBody>
      </p:sp>
      <p:sp>
        <p:nvSpPr>
          <p:cNvPr id="3" name="Inhaltsplatzhalter 2"/>
          <p:cNvSpPr>
            <a:spLocks noGrp="1"/>
          </p:cNvSpPr>
          <p:nvPr>
            <p:ph idx="1"/>
          </p:nvPr>
        </p:nvSpPr>
        <p:spPr>
          <a:xfrm>
            <a:off x="391885" y="766354"/>
            <a:ext cx="11495315" cy="5312183"/>
          </a:xfrm>
        </p:spPr>
        <p:txBody>
          <a:bodyPr/>
          <a:lstStyle/>
          <a:p>
            <a:r>
              <a:rPr lang="en-US" sz="2200" b="1" dirty="0">
                <a:latin typeface="Calibri" charset="0"/>
                <a:ea typeface="Calibri" charset="0"/>
                <a:cs typeface="Calibri" charset="0"/>
              </a:rPr>
              <a:t>Technological progress </a:t>
            </a:r>
            <a:r>
              <a:rPr lang="en-US" sz="2200" dirty="0">
                <a:latin typeface="Calibri" charset="0"/>
                <a:ea typeface="Calibri" charset="0"/>
                <a:cs typeface="Calibri" charset="0"/>
              </a:rPr>
              <a:t>increasingly criticized, e.g. sustainability </a:t>
            </a:r>
          </a:p>
          <a:p>
            <a:r>
              <a:rPr lang="en-US" sz="2200" b="1" dirty="0">
                <a:latin typeface="Calibri" charset="0"/>
                <a:ea typeface="Calibri" charset="0"/>
                <a:cs typeface="Calibri" charset="0"/>
              </a:rPr>
              <a:t>Investments</a:t>
            </a:r>
            <a:r>
              <a:rPr lang="en-US" sz="2200" dirty="0">
                <a:latin typeface="Calibri" charset="0"/>
                <a:ea typeface="Calibri" charset="0"/>
                <a:cs typeface="Calibri" charset="0"/>
              </a:rPr>
              <a:t> in research and development increase</a:t>
            </a:r>
          </a:p>
          <a:p>
            <a:r>
              <a:rPr lang="en-US" sz="2200" dirty="0">
                <a:latin typeface="Calibri" charset="0"/>
                <a:ea typeface="Calibri" charset="0"/>
                <a:cs typeface="Calibri" charset="0"/>
              </a:rPr>
              <a:t>Risks often </a:t>
            </a:r>
            <a:r>
              <a:rPr lang="en-US" sz="2200" b="1" dirty="0">
                <a:latin typeface="Calibri" charset="0"/>
                <a:ea typeface="Calibri" charset="0"/>
                <a:cs typeface="Calibri" charset="0"/>
              </a:rPr>
              <a:t>underestimated or ignored</a:t>
            </a:r>
          </a:p>
          <a:p>
            <a:r>
              <a:rPr lang="en-US" sz="2200" dirty="0">
                <a:latin typeface="Calibri" charset="0"/>
                <a:ea typeface="Calibri" charset="0"/>
                <a:cs typeface="Calibri" charset="0"/>
              </a:rPr>
              <a:t>Need for an </a:t>
            </a:r>
            <a:r>
              <a:rPr lang="en-US" sz="2200" b="1" dirty="0">
                <a:latin typeface="Calibri" charset="0"/>
                <a:ea typeface="Calibri" charset="0"/>
                <a:cs typeface="Calibri" charset="0"/>
              </a:rPr>
              <a:t>early warning system </a:t>
            </a:r>
            <a:r>
              <a:rPr lang="en-US" sz="2200" dirty="0">
                <a:latin typeface="Calibri" charset="0"/>
                <a:ea typeface="Calibri" charset="0"/>
                <a:cs typeface="Calibri" charset="0"/>
              </a:rPr>
              <a:t>to identify potential hazards and minimize effects </a:t>
            </a:r>
          </a:p>
          <a:p>
            <a:r>
              <a:rPr lang="en-US" sz="2200" dirty="0">
                <a:latin typeface="Calibri" charset="0"/>
                <a:ea typeface="Calibri" charset="0"/>
                <a:cs typeface="Calibri" charset="0"/>
              </a:rPr>
              <a:t>“it is essential that, to the fullest extent possible, the </a:t>
            </a:r>
            <a:r>
              <a:rPr lang="en-US" sz="2200" b="1" dirty="0">
                <a:latin typeface="Calibri" charset="0"/>
                <a:ea typeface="Calibri" charset="0"/>
                <a:cs typeface="Calibri" charset="0"/>
              </a:rPr>
              <a:t>consequences of technological applications be anticipated, understood, and considered </a:t>
            </a:r>
            <a:r>
              <a:rPr lang="en-US" sz="2200" dirty="0">
                <a:latin typeface="Calibri" charset="0"/>
                <a:ea typeface="Calibri" charset="0"/>
                <a:cs typeface="Calibri" charset="0"/>
              </a:rPr>
              <a:t>in determination of public policy on existing and emerging problems” (US Senate 1972)</a:t>
            </a:r>
          </a:p>
        </p:txBody>
      </p:sp>
      <p:pic>
        <p:nvPicPr>
          <p:cNvPr id="1026" name="Picture 2" descr="ildergebnis für limits to 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763" y="3659094"/>
            <a:ext cx="3349485" cy="243251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AutoShape 6" descr="ildergebnis für industrie smog"/>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Bild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085" y="3685240"/>
            <a:ext cx="3607794" cy="2406370"/>
          </a:xfrm>
          <a:prstGeom prst="rect">
            <a:avLst/>
          </a:prstGeom>
          <a:effectLst>
            <a:softEdge rad="31750"/>
          </a:effectLst>
        </p:spPr>
      </p:pic>
      <p:pic>
        <p:nvPicPr>
          <p:cNvPr id="10" name="Bild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24" y="3733823"/>
            <a:ext cx="4030200" cy="2256912"/>
          </a:xfrm>
          <a:prstGeom prst="rect">
            <a:avLst/>
          </a:prstGeom>
          <a:effectLst>
            <a:softEdge rad="31750"/>
          </a:effectLst>
        </p:spPr>
      </p:pic>
    </p:spTree>
    <p:extLst>
      <p:ext uri="{BB962C8B-B14F-4D97-AF65-F5344CB8AC3E}">
        <p14:creationId xmlns:p14="http://schemas.microsoft.com/office/powerpoint/2010/main" val="14120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0269" y="159274"/>
            <a:ext cx="9215967" cy="561975"/>
          </a:xfrm>
        </p:spPr>
        <p:txBody>
          <a:bodyPr/>
          <a:lstStyle/>
          <a:p>
            <a:r>
              <a:rPr lang="de-DE" dirty="0">
                <a:latin typeface="Calibri" charset="0"/>
                <a:ea typeface="Calibri" charset="0"/>
                <a:cs typeface="Calibri" charset="0"/>
              </a:rPr>
              <a:t>Technology Assessment on </a:t>
            </a:r>
            <a:r>
              <a:rPr lang="de-DE" dirty="0" err="1">
                <a:latin typeface="Calibri" charset="0"/>
                <a:ea typeface="Calibri" charset="0"/>
                <a:cs typeface="Calibri" charset="0"/>
              </a:rPr>
              <a:t>the</a:t>
            </a:r>
            <a:r>
              <a:rPr lang="de-DE" dirty="0">
                <a:latin typeface="Calibri" charset="0"/>
                <a:ea typeface="Calibri" charset="0"/>
                <a:cs typeface="Calibri" charset="0"/>
              </a:rPr>
              <a:t> </a:t>
            </a:r>
            <a:r>
              <a:rPr lang="de-DE" dirty="0" err="1">
                <a:latin typeface="Calibri" charset="0"/>
                <a:ea typeface="Calibri" charset="0"/>
                <a:cs typeface="Calibri" charset="0"/>
              </a:rPr>
              <a:t>Rise</a:t>
            </a:r>
            <a:r>
              <a:rPr lang="de-DE" dirty="0">
                <a:latin typeface="Calibri" charset="0"/>
                <a:ea typeface="Calibri" charset="0"/>
                <a:cs typeface="Calibri" charset="0"/>
              </a:rPr>
              <a:t> </a:t>
            </a:r>
          </a:p>
        </p:txBody>
      </p:sp>
      <p:sp>
        <p:nvSpPr>
          <p:cNvPr id="3" name="Inhaltsplatzhalter 2"/>
          <p:cNvSpPr>
            <a:spLocks noGrp="1"/>
          </p:cNvSpPr>
          <p:nvPr>
            <p:ph idx="1"/>
          </p:nvPr>
        </p:nvSpPr>
        <p:spPr>
          <a:xfrm>
            <a:off x="270269" y="1137603"/>
            <a:ext cx="11293546" cy="4894262"/>
          </a:xfrm>
        </p:spPr>
        <p:txBody>
          <a:bodyPr/>
          <a:lstStyle/>
          <a:p>
            <a:r>
              <a:rPr lang="en-US" dirty="0">
                <a:latin typeface="Calibri" charset="0"/>
                <a:ea typeface="Calibri" charset="0"/>
                <a:cs typeface="Calibri" charset="0"/>
              </a:rPr>
              <a:t>1960s: TA as a ‘technocratic’ response to technocratic problems: TA as experts, assessments as reaction to progress and complex effects </a:t>
            </a:r>
          </a:p>
          <a:p>
            <a:pPr marL="476250" lvl="1" indent="0">
              <a:buNone/>
            </a:pPr>
            <a:r>
              <a:rPr lang="en-GB" altLang="en-US" i="1" dirty="0">
                <a:latin typeface="Calibri" panose="020F0502020204030204" pitchFamily="34" charset="0"/>
                <a:ea typeface="ＭＳ Ｐゴシック" charset="-128"/>
                <a:cs typeface="Calibri" panose="020F0502020204030204" pitchFamily="34" charset="0"/>
              </a:rPr>
              <a:t>	</a:t>
            </a:r>
            <a:r>
              <a:rPr lang="en-GB" altLang="en-US" sz="2000" i="1" dirty="0">
                <a:latin typeface="Calibri" panose="020F0502020204030204" pitchFamily="34" charset="0"/>
                <a:ea typeface="ＭＳ Ｐゴシック" charset="-128"/>
                <a:cs typeface="Calibri" panose="020F0502020204030204" pitchFamily="34" charset="0"/>
              </a:rPr>
              <a:t>“TA is class of </a:t>
            </a:r>
            <a:r>
              <a:rPr lang="en-GB" altLang="en-US" sz="2000" b="1" i="1" dirty="0">
                <a:latin typeface="Calibri" panose="020F0502020204030204" pitchFamily="34" charset="0"/>
                <a:ea typeface="ＭＳ Ｐゴシック" charset="-128"/>
                <a:cs typeface="Calibri" panose="020F0502020204030204" pitchFamily="34" charset="0"/>
              </a:rPr>
              <a:t>policy studies </a:t>
            </a:r>
            <a:r>
              <a:rPr lang="en-GB" altLang="en-US" sz="2000" i="1" dirty="0">
                <a:latin typeface="Calibri" panose="020F0502020204030204" pitchFamily="34" charset="0"/>
                <a:ea typeface="ＭＳ Ｐゴシック" charset="-128"/>
                <a:cs typeface="Calibri" panose="020F0502020204030204" pitchFamily="34" charset="0"/>
              </a:rPr>
              <a:t>which </a:t>
            </a:r>
            <a:r>
              <a:rPr lang="en-GB" altLang="en-US" sz="2000" b="1" i="1" dirty="0">
                <a:latin typeface="Calibri" panose="020F0502020204030204" pitchFamily="34" charset="0"/>
                <a:ea typeface="ＭＳ Ｐゴシック" charset="-128"/>
                <a:cs typeface="Calibri" panose="020F0502020204030204" pitchFamily="34" charset="0"/>
              </a:rPr>
              <a:t>systematically examine the effects on society </a:t>
            </a:r>
            <a:r>
              <a:rPr lang="en-GB" altLang="en-US" sz="2000" i="1" dirty="0">
                <a:latin typeface="Calibri" panose="020F0502020204030204" pitchFamily="34" charset="0"/>
                <a:ea typeface="ＭＳ Ｐゴシック" charset="-128"/>
                <a:cs typeface="Calibri" panose="020F0502020204030204" pitchFamily="34" charset="0"/>
              </a:rPr>
              <a:t>that may occur 	when a technology is introduced, extended or modified…” </a:t>
            </a:r>
            <a:r>
              <a:rPr lang="en-GB" altLang="en-US" sz="2000" dirty="0">
                <a:latin typeface="Calibri" panose="020F0502020204030204" pitchFamily="34" charset="0"/>
                <a:ea typeface="ＭＳ Ｐゴシック" charset="-128"/>
                <a:cs typeface="Calibri" panose="020F0502020204030204" pitchFamily="34" charset="0"/>
              </a:rPr>
              <a:t>J.F. Coates, 1980</a:t>
            </a:r>
          </a:p>
          <a:p>
            <a:pPr marL="476250" lvl="1" indent="0">
              <a:buNone/>
            </a:pPr>
            <a:endParaRPr lang="en-US" b="1" dirty="0">
              <a:latin typeface="Calibri" charset="0"/>
              <a:ea typeface="Calibri" charset="0"/>
              <a:cs typeface="Calibri" charset="0"/>
            </a:endParaRPr>
          </a:p>
          <a:p>
            <a:r>
              <a:rPr lang="en-US" dirty="0">
                <a:latin typeface="Calibri" charset="0"/>
                <a:ea typeface="Calibri" charset="0"/>
                <a:cs typeface="Calibri" charset="0"/>
              </a:rPr>
              <a:t>Science and technology are social processes, embedded in society: TA is problem-oriented </a:t>
            </a:r>
          </a:p>
          <a:p>
            <a:pPr marL="0" indent="0">
              <a:buNone/>
            </a:pPr>
            <a:r>
              <a:rPr lang="en-US" altLang="en-US" i="1" dirty="0">
                <a:latin typeface="Calibri" panose="020F0502020204030204" pitchFamily="34" charset="0"/>
                <a:ea typeface="ＭＳ Ｐゴシック" charset="-128"/>
                <a:cs typeface="Calibri" panose="020F0502020204030204" pitchFamily="34" charset="0"/>
              </a:rPr>
              <a:t>	“TA is a </a:t>
            </a:r>
            <a:r>
              <a:rPr lang="en-US" altLang="en-US" b="1" i="1" dirty="0">
                <a:latin typeface="Calibri" panose="020F0502020204030204" pitchFamily="34" charset="0"/>
                <a:ea typeface="ＭＳ Ｐゴシック" charset="-128"/>
                <a:cs typeface="Calibri" panose="020F0502020204030204" pitchFamily="34" charset="0"/>
              </a:rPr>
              <a:t>scientific, interactive and communicative process </a:t>
            </a:r>
            <a:r>
              <a:rPr lang="en-US" altLang="en-US" i="1" dirty="0">
                <a:latin typeface="Calibri" panose="020F0502020204030204" pitchFamily="34" charset="0"/>
                <a:ea typeface="ＭＳ Ｐゴシック" charset="-128"/>
                <a:cs typeface="Calibri" panose="020F0502020204030204" pitchFamily="34" charset="0"/>
              </a:rPr>
              <a:t>which aims to contribute to the 	</a:t>
            </a:r>
            <a:r>
              <a:rPr lang="en-US" altLang="en-US" b="1" i="1" dirty="0">
                <a:latin typeface="Calibri" panose="020F0502020204030204" pitchFamily="34" charset="0"/>
                <a:ea typeface="ＭＳ Ｐゴシック" charset="-128"/>
                <a:cs typeface="Calibri" panose="020F0502020204030204" pitchFamily="34" charset="0"/>
              </a:rPr>
              <a:t>formation of public and political opinion</a:t>
            </a:r>
            <a:r>
              <a:rPr lang="en-US" altLang="en-US" i="1" dirty="0">
                <a:latin typeface="Calibri" panose="020F0502020204030204" pitchFamily="34" charset="0"/>
                <a:ea typeface="ＭＳ Ｐゴシック" charset="-128"/>
                <a:cs typeface="Calibri" panose="020F0502020204030204" pitchFamily="34" charset="0"/>
              </a:rPr>
              <a:t> on societal aspects of science and technology.” </a:t>
            </a:r>
            <a:r>
              <a:rPr lang="en-GB" altLang="en-US" dirty="0">
                <a:latin typeface="Calibri" panose="020F0502020204030204" pitchFamily="34" charset="0"/>
                <a:ea typeface="ＭＳ Ｐゴシック" charset="-128"/>
                <a:cs typeface="Calibri" panose="020F0502020204030204" pitchFamily="34" charset="0"/>
              </a:rPr>
              <a:t>TAMI, 2003</a:t>
            </a:r>
          </a:p>
          <a:p>
            <a:pPr marL="0" indent="0">
              <a:buNone/>
            </a:pPr>
            <a:endParaRPr lang="en-US" dirty="0">
              <a:latin typeface="Calibri" charset="0"/>
              <a:ea typeface="Calibri" charset="0"/>
              <a:cs typeface="Calibri" charset="0"/>
            </a:endParaRPr>
          </a:p>
          <a:p>
            <a:r>
              <a:rPr lang="en-US" dirty="0">
                <a:latin typeface="Calibri" charset="0"/>
                <a:ea typeface="Calibri" charset="0"/>
                <a:cs typeface="Calibri" charset="0"/>
              </a:rPr>
              <a:t>Central for TA: </a:t>
            </a:r>
          </a:p>
          <a:p>
            <a:pPr lvl="1"/>
            <a:r>
              <a:rPr lang="en-US" dirty="0">
                <a:latin typeface="Calibri" charset="0"/>
                <a:ea typeface="Calibri" charset="0"/>
                <a:cs typeface="Calibri" charset="0"/>
              </a:rPr>
              <a:t>Knowledge of possible consequences for various stakeholders </a:t>
            </a:r>
          </a:p>
          <a:p>
            <a:pPr lvl="1"/>
            <a:r>
              <a:rPr lang="en-US" dirty="0">
                <a:latin typeface="Calibri" charset="0"/>
                <a:ea typeface="Calibri" charset="0"/>
                <a:cs typeface="Calibri" charset="0"/>
              </a:rPr>
              <a:t>Knowledge for decision making processes</a:t>
            </a:r>
          </a:p>
          <a:p>
            <a:pPr lvl="1"/>
            <a:r>
              <a:rPr lang="en-US" dirty="0">
                <a:latin typeface="Calibri" charset="0"/>
                <a:ea typeface="Calibri" charset="0"/>
                <a:cs typeface="Calibri" charset="0"/>
              </a:rPr>
              <a:t>‘Better’ developments and innovation for society</a:t>
            </a:r>
          </a:p>
        </p:txBody>
      </p:sp>
      <p:pic>
        <p:nvPicPr>
          <p:cNvPr id="13" name="Grafik 12">
            <a:extLst>
              <a:ext uri="{FF2B5EF4-FFF2-40B4-BE49-F238E27FC236}">
                <a16:creationId xmlns:a16="http://schemas.microsoft.com/office/drawing/2014/main" id="{017DD8B4-1478-4244-8557-E770C6D58FD8}"/>
              </a:ext>
            </a:extLst>
          </p:cNvPr>
          <p:cNvPicPr>
            <a:picLocks noChangeAspect="1"/>
          </p:cNvPicPr>
          <p:nvPr/>
        </p:nvPicPr>
        <p:blipFill>
          <a:blip r:embed="rId2"/>
          <a:stretch>
            <a:fillRect/>
          </a:stretch>
        </p:blipFill>
        <p:spPr>
          <a:xfrm>
            <a:off x="9143999" y="4709093"/>
            <a:ext cx="2565400" cy="787400"/>
          </a:xfrm>
          <a:prstGeom prst="rect">
            <a:avLst/>
          </a:prstGeom>
        </p:spPr>
      </p:pic>
      <p:pic>
        <p:nvPicPr>
          <p:cNvPr id="15" name="Grafik 14">
            <a:extLst>
              <a:ext uri="{FF2B5EF4-FFF2-40B4-BE49-F238E27FC236}">
                <a16:creationId xmlns:a16="http://schemas.microsoft.com/office/drawing/2014/main" id="{8D20E3F1-54D9-1143-89C5-180717F5CB74}"/>
              </a:ext>
            </a:extLst>
          </p:cNvPr>
          <p:cNvPicPr>
            <a:picLocks noChangeAspect="1"/>
          </p:cNvPicPr>
          <p:nvPr/>
        </p:nvPicPr>
        <p:blipFill>
          <a:blip r:embed="rId3"/>
          <a:stretch>
            <a:fillRect/>
          </a:stretch>
        </p:blipFill>
        <p:spPr>
          <a:xfrm>
            <a:off x="7175112" y="4085166"/>
            <a:ext cx="1968887" cy="2035254"/>
          </a:xfrm>
          <a:prstGeom prst="rect">
            <a:avLst/>
          </a:prstGeom>
        </p:spPr>
      </p:pic>
    </p:spTree>
    <p:extLst>
      <p:ext uri="{BB962C8B-B14F-4D97-AF65-F5344CB8AC3E}">
        <p14:creationId xmlns:p14="http://schemas.microsoft.com/office/powerpoint/2010/main" val="167804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537" y="333376"/>
            <a:ext cx="9402131" cy="561975"/>
          </a:xfrm>
        </p:spPr>
        <p:txBody>
          <a:bodyPr/>
          <a:lstStyle/>
          <a:p>
            <a:r>
              <a:rPr lang="de-DE" sz="2800" dirty="0">
                <a:latin typeface="Calibri" charset="0"/>
                <a:ea typeface="Calibri" charset="0"/>
                <a:cs typeface="Calibri" charset="0"/>
              </a:rPr>
              <a:t>Challenge: Ambivalenz </a:t>
            </a:r>
          </a:p>
        </p:txBody>
      </p:sp>
      <p:sp>
        <p:nvSpPr>
          <p:cNvPr id="3" name="Inhaltsplatzhalter 2"/>
          <p:cNvSpPr>
            <a:spLocks noGrp="1"/>
          </p:cNvSpPr>
          <p:nvPr>
            <p:ph idx="1"/>
          </p:nvPr>
        </p:nvSpPr>
        <p:spPr/>
        <p:txBody>
          <a:bodyPr/>
          <a:lstStyle/>
          <a:p>
            <a:r>
              <a:rPr lang="en-US" sz="2400" dirty="0">
                <a:latin typeface="Calibri" charset="0"/>
                <a:ea typeface="Calibri" charset="0"/>
                <a:cs typeface="Calibri" charset="0"/>
              </a:rPr>
              <a:t>TA is </a:t>
            </a:r>
            <a:r>
              <a:rPr lang="en-US" sz="2400" b="1" dirty="0">
                <a:latin typeface="Calibri" charset="0"/>
                <a:ea typeface="Calibri" charset="0"/>
                <a:cs typeface="Calibri" charset="0"/>
              </a:rPr>
              <a:t>not about </a:t>
            </a:r>
            <a:r>
              <a:rPr lang="en-US" sz="2400" dirty="0">
                <a:latin typeface="Calibri" charset="0"/>
                <a:ea typeface="Calibri" charset="0"/>
                <a:cs typeface="Calibri" charset="0"/>
              </a:rPr>
              <a:t>providing recommendations to </a:t>
            </a:r>
            <a:r>
              <a:rPr lang="en-US" sz="2400" b="1" dirty="0">
                <a:latin typeface="Calibri" charset="0"/>
                <a:ea typeface="Calibri" charset="0"/>
                <a:cs typeface="Calibri" charset="0"/>
              </a:rPr>
              <a:t>morally justify </a:t>
            </a:r>
            <a:r>
              <a:rPr lang="en-US" sz="2400" dirty="0">
                <a:latin typeface="Calibri" charset="0"/>
                <a:ea typeface="Calibri" charset="0"/>
                <a:cs typeface="Calibri" charset="0"/>
              </a:rPr>
              <a:t>or a certain technology or not  </a:t>
            </a:r>
          </a:p>
          <a:p>
            <a:r>
              <a:rPr lang="en-US" sz="2400" dirty="0">
                <a:latin typeface="Calibri" charset="0"/>
                <a:ea typeface="Calibri" charset="0"/>
                <a:cs typeface="Calibri" charset="0"/>
              </a:rPr>
              <a:t>Instead it is about </a:t>
            </a:r>
            <a:r>
              <a:rPr lang="en-US" sz="2400" b="1" dirty="0">
                <a:latin typeface="Calibri" charset="0"/>
                <a:ea typeface="Calibri" charset="0"/>
                <a:cs typeface="Calibri" charset="0"/>
              </a:rPr>
              <a:t>balancing options</a:t>
            </a:r>
            <a:r>
              <a:rPr lang="en-US" sz="2400" dirty="0">
                <a:latin typeface="Calibri" charset="0"/>
                <a:ea typeface="Calibri" charset="0"/>
                <a:cs typeface="Calibri" charset="0"/>
              </a:rPr>
              <a:t>, needed for this: knowledge and assessment</a:t>
            </a:r>
          </a:p>
          <a:p>
            <a:r>
              <a:rPr lang="en-US" sz="2400" dirty="0">
                <a:latin typeface="Calibri" charset="0"/>
                <a:ea typeface="Calibri" charset="0"/>
                <a:cs typeface="Calibri" charset="0"/>
              </a:rPr>
              <a:t>Assessment of </a:t>
            </a:r>
            <a:r>
              <a:rPr lang="en-US" sz="2400" b="1" dirty="0">
                <a:latin typeface="Calibri" charset="0"/>
                <a:ea typeface="Calibri" charset="0"/>
                <a:cs typeface="Calibri" charset="0"/>
              </a:rPr>
              <a:t>effects</a:t>
            </a:r>
            <a:r>
              <a:rPr lang="en-US" sz="2400" dirty="0">
                <a:latin typeface="Calibri" charset="0"/>
                <a:ea typeface="Calibri" charset="0"/>
                <a:cs typeface="Calibri" charset="0"/>
              </a:rPr>
              <a:t> and </a:t>
            </a:r>
            <a:r>
              <a:rPr lang="en-US" sz="2400" b="1" dirty="0">
                <a:latin typeface="Calibri" charset="0"/>
                <a:ea typeface="Calibri" charset="0"/>
                <a:cs typeface="Calibri" charset="0"/>
              </a:rPr>
              <a:t>weighing of options </a:t>
            </a:r>
          </a:p>
        </p:txBody>
      </p:sp>
      <p:pic>
        <p:nvPicPr>
          <p:cNvPr id="5" name="Bi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739" y="2923848"/>
            <a:ext cx="6083653" cy="3168977"/>
          </a:xfrm>
          <a:prstGeom prst="rect">
            <a:avLst/>
          </a:prstGeom>
        </p:spPr>
      </p:pic>
    </p:spTree>
    <p:extLst>
      <p:ext uri="{BB962C8B-B14F-4D97-AF65-F5344CB8AC3E}">
        <p14:creationId xmlns:p14="http://schemas.microsoft.com/office/powerpoint/2010/main" val="312713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8828" y="233015"/>
            <a:ext cx="9215967" cy="561975"/>
          </a:xfrm>
        </p:spPr>
        <p:txBody>
          <a:bodyPr/>
          <a:lstStyle/>
          <a:p>
            <a:r>
              <a:rPr lang="de-DE" sz="2800" dirty="0">
                <a:latin typeface="Calibri" charset="0"/>
                <a:ea typeface="Calibri" charset="0"/>
                <a:cs typeface="Calibri" charset="0"/>
              </a:rPr>
              <a:t>Challenge: </a:t>
            </a:r>
            <a:r>
              <a:rPr lang="de-DE" sz="2800" dirty="0" err="1">
                <a:latin typeface="Calibri" charset="0"/>
                <a:ea typeface="Calibri" charset="0"/>
                <a:cs typeface="Calibri" charset="0"/>
              </a:rPr>
              <a:t>Complexity</a:t>
            </a:r>
            <a:r>
              <a:rPr lang="de-DE" sz="2800" dirty="0">
                <a:latin typeface="Calibri" charset="0"/>
                <a:ea typeface="Calibri" charset="0"/>
                <a:cs typeface="Calibri" charset="0"/>
              </a:rPr>
              <a:t> </a:t>
            </a:r>
          </a:p>
        </p:txBody>
      </p:sp>
      <p:sp>
        <p:nvSpPr>
          <p:cNvPr id="3" name="Inhaltsplatzhalter 2"/>
          <p:cNvSpPr>
            <a:spLocks noGrp="1"/>
          </p:cNvSpPr>
          <p:nvPr>
            <p:ph idx="1"/>
          </p:nvPr>
        </p:nvSpPr>
        <p:spPr/>
        <p:txBody>
          <a:bodyPr/>
          <a:lstStyle/>
          <a:p>
            <a:r>
              <a:rPr lang="en-US" sz="2400" dirty="0">
                <a:latin typeface="Calibri" charset="0"/>
                <a:ea typeface="Calibri" charset="0"/>
                <a:cs typeface="Calibri" charset="0"/>
              </a:rPr>
              <a:t>The positive and negative effects of technology are determined by </a:t>
            </a:r>
            <a:r>
              <a:rPr lang="en-US" sz="2400" b="1" dirty="0">
                <a:latin typeface="Calibri" charset="0"/>
                <a:ea typeface="Calibri" charset="0"/>
                <a:cs typeface="Calibri" charset="0"/>
              </a:rPr>
              <a:t>societal frames and contexts</a:t>
            </a:r>
            <a:r>
              <a:rPr lang="en-US" sz="2400" dirty="0">
                <a:latin typeface="Calibri" charset="0"/>
                <a:ea typeface="Calibri" charset="0"/>
                <a:cs typeface="Calibri" charset="0"/>
              </a:rPr>
              <a:t> </a:t>
            </a:r>
          </a:p>
          <a:p>
            <a:r>
              <a:rPr lang="en-US" sz="2400" dirty="0">
                <a:latin typeface="Calibri" charset="0"/>
                <a:ea typeface="Calibri" charset="0"/>
                <a:cs typeface="Calibri" charset="0"/>
              </a:rPr>
              <a:t>Often unclear, which </a:t>
            </a:r>
            <a:r>
              <a:rPr lang="en-US" sz="2400" b="1" dirty="0">
                <a:latin typeface="Calibri" charset="0"/>
                <a:ea typeface="Calibri" charset="0"/>
                <a:cs typeface="Calibri" charset="0"/>
              </a:rPr>
              <a:t>cause is responsible for which effect</a:t>
            </a:r>
          </a:p>
          <a:p>
            <a:r>
              <a:rPr lang="en-US" sz="2400" b="1" dirty="0">
                <a:latin typeface="Calibri" charset="0"/>
                <a:ea typeface="Calibri" charset="0"/>
                <a:cs typeface="Calibri" charset="0"/>
              </a:rPr>
              <a:t>Effects are different </a:t>
            </a:r>
            <a:r>
              <a:rPr lang="en-US" sz="2400" dirty="0">
                <a:latin typeface="Calibri" charset="0"/>
                <a:ea typeface="Calibri" charset="0"/>
                <a:cs typeface="Calibri" charset="0"/>
              </a:rPr>
              <a:t>for different groups, individuals, societies </a:t>
            </a:r>
          </a:p>
        </p:txBody>
      </p:sp>
      <p:pic>
        <p:nvPicPr>
          <p:cNvPr id="5" name="Bi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99" y="3025306"/>
            <a:ext cx="5760640" cy="3308319"/>
          </a:xfrm>
          <a:prstGeom prst="rect">
            <a:avLst/>
          </a:prstGeom>
        </p:spPr>
      </p:pic>
    </p:spTree>
    <p:extLst>
      <p:ext uri="{BB962C8B-B14F-4D97-AF65-F5344CB8AC3E}">
        <p14:creationId xmlns:p14="http://schemas.microsoft.com/office/powerpoint/2010/main" val="15434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1257" y="124671"/>
            <a:ext cx="6911975" cy="561975"/>
          </a:xfrm>
        </p:spPr>
        <p:txBody>
          <a:bodyPr/>
          <a:lstStyle/>
          <a:p>
            <a:r>
              <a:rPr lang="de-DE" sz="2800" dirty="0">
                <a:latin typeface="Calibri" charset="0"/>
                <a:ea typeface="Calibri" charset="0"/>
                <a:cs typeface="Calibri" charset="0"/>
              </a:rPr>
              <a:t>Challenge: </a:t>
            </a:r>
            <a:r>
              <a:rPr lang="de-DE" sz="2800" dirty="0" err="1">
                <a:latin typeface="Calibri" charset="0"/>
                <a:ea typeface="Calibri" charset="0"/>
                <a:cs typeface="Calibri" charset="0"/>
              </a:rPr>
              <a:t>Uncertainty</a:t>
            </a:r>
            <a:endParaRPr lang="de-DE" sz="2800" dirty="0">
              <a:latin typeface="Calibri" charset="0"/>
              <a:ea typeface="Calibri" charset="0"/>
              <a:cs typeface="Calibri" charset="0"/>
            </a:endParaRPr>
          </a:p>
        </p:txBody>
      </p:sp>
      <p:sp>
        <p:nvSpPr>
          <p:cNvPr id="3" name="Inhaltsplatzhalter 2"/>
          <p:cNvSpPr>
            <a:spLocks noGrp="1"/>
          </p:cNvSpPr>
          <p:nvPr>
            <p:ph idx="1"/>
          </p:nvPr>
        </p:nvSpPr>
        <p:spPr>
          <a:xfrm>
            <a:off x="412594" y="1014761"/>
            <a:ext cx="10560205" cy="5211880"/>
          </a:xfrm>
        </p:spPr>
        <p:txBody>
          <a:bodyPr/>
          <a:lstStyle/>
          <a:p>
            <a:r>
              <a:rPr lang="en-US" sz="2400" dirty="0">
                <a:latin typeface="Calibri" charset="0"/>
                <a:ea typeface="Calibri" charset="0"/>
                <a:cs typeface="Calibri" charset="0"/>
              </a:rPr>
              <a:t>Technology effects can lead to </a:t>
            </a:r>
            <a:r>
              <a:rPr lang="en-US" sz="2400" b="1" dirty="0">
                <a:latin typeface="Calibri" charset="0"/>
                <a:ea typeface="Calibri" charset="0"/>
                <a:cs typeface="Calibri" charset="0"/>
              </a:rPr>
              <a:t>very different reactions </a:t>
            </a:r>
            <a:r>
              <a:rPr lang="en-US" sz="2400" dirty="0">
                <a:latin typeface="Calibri" charset="0"/>
                <a:ea typeface="Calibri" charset="0"/>
                <a:cs typeface="Calibri" charset="0"/>
              </a:rPr>
              <a:t>by different individuals, stakeholders, etc. </a:t>
            </a:r>
          </a:p>
          <a:p>
            <a:r>
              <a:rPr lang="en-US" sz="2400" dirty="0">
                <a:latin typeface="Calibri" charset="0"/>
                <a:ea typeface="Calibri" charset="0"/>
                <a:cs typeface="Calibri" charset="0"/>
              </a:rPr>
              <a:t>Next to classic measurement errors </a:t>
            </a:r>
            <a:r>
              <a:rPr lang="en-US" sz="2400" b="1" dirty="0">
                <a:latin typeface="Calibri" charset="0"/>
                <a:ea typeface="Calibri" charset="0"/>
                <a:cs typeface="Calibri" charset="0"/>
              </a:rPr>
              <a:t>uncertainty also comes from non-knowledge</a:t>
            </a:r>
          </a:p>
          <a:p>
            <a:r>
              <a:rPr lang="en-US" sz="2400" dirty="0">
                <a:latin typeface="Calibri" charset="0"/>
                <a:ea typeface="Calibri" charset="0"/>
                <a:cs typeface="Calibri" charset="0"/>
              </a:rPr>
              <a:t>Non-knowledge due to assessment of only </a:t>
            </a:r>
            <a:r>
              <a:rPr lang="en-US" sz="2400" b="1" dirty="0">
                <a:latin typeface="Calibri" charset="0"/>
                <a:ea typeface="Calibri" charset="0"/>
                <a:cs typeface="Calibri" charset="0"/>
              </a:rPr>
              <a:t>certain systems </a:t>
            </a:r>
            <a:r>
              <a:rPr lang="en-US" sz="2400" dirty="0">
                <a:latin typeface="Calibri" charset="0"/>
                <a:ea typeface="Calibri" charset="0"/>
                <a:cs typeface="Calibri" charset="0"/>
              </a:rPr>
              <a:t>or </a:t>
            </a:r>
            <a:r>
              <a:rPr lang="en-US" sz="2400" b="1" dirty="0">
                <a:latin typeface="Calibri" charset="0"/>
                <a:ea typeface="Calibri" charset="0"/>
                <a:cs typeface="Calibri" charset="0"/>
              </a:rPr>
              <a:t>unknown external factors </a:t>
            </a:r>
          </a:p>
          <a:p>
            <a:r>
              <a:rPr lang="en-US" sz="2400" dirty="0">
                <a:latin typeface="Calibri" charset="0"/>
                <a:ea typeface="Calibri" charset="0"/>
                <a:cs typeface="Calibri" charset="0"/>
              </a:rPr>
              <a:t>When do we </a:t>
            </a:r>
            <a:r>
              <a:rPr lang="en-US" sz="2400" b="1" dirty="0">
                <a:latin typeface="Calibri" charset="0"/>
                <a:ea typeface="Calibri" charset="0"/>
                <a:cs typeface="Calibri" charset="0"/>
              </a:rPr>
              <a:t>start assessing</a:t>
            </a:r>
            <a:r>
              <a:rPr lang="en-US" sz="2400" dirty="0">
                <a:latin typeface="Calibri" charset="0"/>
                <a:ea typeface="Calibri" charset="0"/>
                <a:cs typeface="Calibri" charset="0"/>
              </a:rPr>
              <a:t>? </a:t>
            </a:r>
          </a:p>
        </p:txBody>
      </p:sp>
      <p:pic>
        <p:nvPicPr>
          <p:cNvPr id="5" name="Bi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352" y="2785998"/>
            <a:ext cx="4237192" cy="3440643"/>
          </a:xfrm>
          <a:prstGeom prst="rect">
            <a:avLst/>
          </a:prstGeom>
        </p:spPr>
      </p:pic>
    </p:spTree>
    <p:extLst>
      <p:ext uri="{BB962C8B-B14F-4D97-AF65-F5344CB8AC3E}">
        <p14:creationId xmlns:p14="http://schemas.microsoft.com/office/powerpoint/2010/main" val="27647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769" y="22992"/>
            <a:ext cx="6911975" cy="561975"/>
          </a:xfrm>
        </p:spPr>
        <p:txBody>
          <a:bodyPr/>
          <a:lstStyle/>
          <a:p>
            <a:r>
              <a:rPr lang="en-US" dirty="0">
                <a:latin typeface="Calibri" charset="0"/>
                <a:ea typeface="Calibri" charset="0"/>
                <a:cs typeface="Calibri" charset="0"/>
              </a:rPr>
              <a:t>Dealing with Challenges....</a:t>
            </a:r>
          </a:p>
        </p:txBody>
      </p:sp>
      <p:sp>
        <p:nvSpPr>
          <p:cNvPr id="3" name="Inhaltsplatzhalter 2"/>
          <p:cNvSpPr>
            <a:spLocks noGrp="1"/>
          </p:cNvSpPr>
          <p:nvPr>
            <p:ph idx="1"/>
          </p:nvPr>
        </p:nvSpPr>
        <p:spPr>
          <a:xfrm>
            <a:off x="392769" y="830661"/>
            <a:ext cx="11137592" cy="5038278"/>
          </a:xfrm>
        </p:spPr>
        <p:txBody>
          <a:bodyPr/>
          <a:lstStyle/>
          <a:p>
            <a:r>
              <a:rPr lang="en-US" dirty="0">
                <a:latin typeface="Calibri" charset="0"/>
                <a:ea typeface="Calibri" charset="0"/>
                <a:cs typeface="Calibri" charset="0"/>
              </a:rPr>
              <a:t>Inclusion of </a:t>
            </a:r>
            <a:r>
              <a:rPr lang="en-US" b="1" dirty="0">
                <a:latin typeface="Calibri" charset="0"/>
                <a:ea typeface="Calibri" charset="0"/>
                <a:cs typeface="Calibri" charset="0"/>
              </a:rPr>
              <a:t>public and stakeholders </a:t>
            </a:r>
            <a:r>
              <a:rPr lang="en-US" dirty="0">
                <a:latin typeface="Calibri" charset="0"/>
                <a:ea typeface="Calibri" charset="0"/>
                <a:cs typeface="Calibri" charset="0"/>
              </a:rPr>
              <a:t>in assessments </a:t>
            </a:r>
          </a:p>
          <a:p>
            <a:r>
              <a:rPr lang="en-US" dirty="0">
                <a:latin typeface="Calibri" charset="0"/>
                <a:ea typeface="Calibri" charset="0"/>
                <a:cs typeface="Calibri" charset="0"/>
              </a:rPr>
              <a:t>Ethical considerations often based on </a:t>
            </a:r>
            <a:r>
              <a:rPr lang="en-US" b="1" dirty="0">
                <a:latin typeface="Calibri" charset="0"/>
                <a:ea typeface="Calibri" charset="0"/>
                <a:cs typeface="Calibri" charset="0"/>
              </a:rPr>
              <a:t>culture, values, identity, emotions</a:t>
            </a:r>
            <a:r>
              <a:rPr lang="en-US" dirty="0">
                <a:latin typeface="Calibri" charset="0"/>
                <a:ea typeface="Calibri" charset="0"/>
                <a:cs typeface="Calibri" charset="0"/>
              </a:rPr>
              <a:t>, etc.</a:t>
            </a:r>
          </a:p>
          <a:p>
            <a:r>
              <a:rPr lang="en-US" dirty="0">
                <a:latin typeface="Calibri" charset="0"/>
                <a:ea typeface="Calibri" charset="0"/>
                <a:cs typeface="Calibri" charset="0"/>
              </a:rPr>
              <a:t>Facts don’t speak for themselves: </a:t>
            </a:r>
            <a:r>
              <a:rPr lang="en-US" b="1" dirty="0">
                <a:latin typeface="Calibri" charset="0"/>
                <a:ea typeface="Calibri" charset="0"/>
                <a:cs typeface="Calibri" charset="0"/>
              </a:rPr>
              <a:t>framing of issues and narratives</a:t>
            </a:r>
            <a:r>
              <a:rPr lang="en-US" dirty="0">
                <a:latin typeface="Calibri" charset="0"/>
                <a:ea typeface="Calibri" charset="0"/>
                <a:cs typeface="Calibri" charset="0"/>
              </a:rPr>
              <a:t> important for providing evidence-informed policy advice </a:t>
            </a:r>
          </a:p>
          <a:p>
            <a:r>
              <a:rPr lang="en-US" dirty="0">
                <a:latin typeface="Calibri" charset="0"/>
                <a:ea typeface="Calibri" charset="0"/>
                <a:cs typeface="Calibri" charset="0"/>
              </a:rPr>
              <a:t>Technologies are often connected to “</a:t>
            </a:r>
            <a:r>
              <a:rPr lang="en-US" b="1" dirty="0">
                <a:latin typeface="Calibri" charset="0"/>
                <a:ea typeface="Calibri" charset="0"/>
                <a:cs typeface="Calibri" charset="0"/>
              </a:rPr>
              <a:t>controversies about risk and benefits </a:t>
            </a:r>
            <a:r>
              <a:rPr lang="en-US" dirty="0">
                <a:latin typeface="Calibri" charset="0"/>
                <a:ea typeface="Calibri" charset="0"/>
                <a:cs typeface="Calibri" charset="0"/>
              </a:rPr>
              <a:t>and </a:t>
            </a:r>
            <a:r>
              <a:rPr lang="en-US" b="1" dirty="0">
                <a:latin typeface="Calibri" charset="0"/>
                <a:ea typeface="Calibri" charset="0"/>
                <a:cs typeface="Calibri" charset="0"/>
              </a:rPr>
              <a:t>ethical disputes </a:t>
            </a:r>
            <a:r>
              <a:rPr lang="en-US" dirty="0">
                <a:latin typeface="Calibri" charset="0"/>
                <a:ea typeface="Calibri" charset="0"/>
                <a:cs typeface="Calibri" charset="0"/>
              </a:rPr>
              <a:t>about human dignity, the common good and questions of responsible research” (Zhao et. al 2015: 40)</a:t>
            </a:r>
          </a:p>
          <a:p>
            <a:r>
              <a:rPr lang="en-US" dirty="0">
                <a:latin typeface="Calibri" charset="0"/>
                <a:ea typeface="Calibri" charset="0"/>
                <a:cs typeface="Calibri" charset="0"/>
              </a:rPr>
              <a:t>Engagement as method to </a:t>
            </a:r>
            <a:r>
              <a:rPr lang="en-US" b="1" dirty="0">
                <a:latin typeface="Calibri" charset="0"/>
                <a:ea typeface="Calibri" charset="0"/>
                <a:cs typeface="Calibri" charset="0"/>
              </a:rPr>
              <a:t>include ethical considerations and current discussions </a:t>
            </a:r>
            <a:r>
              <a:rPr lang="en-US" dirty="0">
                <a:latin typeface="Calibri" charset="0"/>
                <a:ea typeface="Calibri" charset="0"/>
                <a:cs typeface="Calibri" charset="0"/>
              </a:rPr>
              <a:t>based on values, etc. in assessment</a:t>
            </a:r>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82" y="3799594"/>
            <a:ext cx="11012879" cy="2069345"/>
          </a:xfrm>
          <a:prstGeom prst="rect">
            <a:avLst/>
          </a:prstGeom>
        </p:spPr>
      </p:pic>
    </p:spTree>
    <p:extLst>
      <p:ext uri="{BB962C8B-B14F-4D97-AF65-F5344CB8AC3E}">
        <p14:creationId xmlns:p14="http://schemas.microsoft.com/office/powerpoint/2010/main" val="26387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IT_master_ppt2007_en">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ahn_Ladikas_Citizens_Dialogues" id="{9F163183-789D-834F-A7B4-3781157C185F}" vid="{7373C53C-E5F4-AA48-9D66-7533D38C8F8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1290</Words>
  <Application>Microsoft Macintosh PowerPoint</Application>
  <PresentationFormat>Breitbild</PresentationFormat>
  <Paragraphs>127</Paragraphs>
  <Slides>17</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ＭＳ Ｐゴシック</vt:lpstr>
      <vt:lpstr>Arial</vt:lpstr>
      <vt:lpstr>Calibri</vt:lpstr>
      <vt:lpstr>Verdana</vt:lpstr>
      <vt:lpstr>Webdings</vt:lpstr>
      <vt:lpstr>Wingdings</vt:lpstr>
      <vt:lpstr>KIT_master_ppt2007_en</vt:lpstr>
      <vt:lpstr>PowerPoint-Präsentation</vt:lpstr>
      <vt:lpstr>On the Agenda </vt:lpstr>
      <vt:lpstr>Technology AND Society </vt:lpstr>
      <vt:lpstr>A Bit of Historical Context...</vt:lpstr>
      <vt:lpstr>Technology Assessment on the Rise </vt:lpstr>
      <vt:lpstr>Challenge: Ambivalenz </vt:lpstr>
      <vt:lpstr>Challenge: Complexity </vt:lpstr>
      <vt:lpstr>Challenge: Uncertainty</vt:lpstr>
      <vt:lpstr>Dealing with Challenges....</vt:lpstr>
      <vt:lpstr>PowerPoint-Präsentation</vt:lpstr>
      <vt:lpstr>TA Tool Box</vt:lpstr>
      <vt:lpstr>Responsible Research and Innovation </vt:lpstr>
      <vt:lpstr>PowerPoint-Präsentation</vt:lpstr>
      <vt:lpstr>Assessing Big Data – ABIDA </vt:lpstr>
      <vt:lpstr>Some Insights… </vt:lpstr>
      <vt:lpstr>What Now? </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Ein Microsoft Office-Anwender</dc:creator>
  <cp:lastModifiedBy>Ein Microsoft Office-Anwender</cp:lastModifiedBy>
  <cp:revision>310</cp:revision>
  <cp:lastPrinted>2019-08-22T12:33:25Z</cp:lastPrinted>
  <dcterms:created xsi:type="dcterms:W3CDTF">2019-02-06T12:33:11Z</dcterms:created>
  <dcterms:modified xsi:type="dcterms:W3CDTF">2019-08-26T14:07:17Z</dcterms:modified>
</cp:coreProperties>
</file>