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490" r:id="rId3"/>
    <p:sldId id="493" r:id="rId4"/>
    <p:sldId id="489" r:id="rId5"/>
    <p:sldId id="481" r:id="rId6"/>
    <p:sldId id="491" r:id="rId7"/>
    <p:sldId id="492" r:id="rId8"/>
    <p:sldId id="488" r:id="rId9"/>
    <p:sldId id="494" r:id="rId10"/>
    <p:sldId id="480" r:id="rId11"/>
    <p:sldId id="448" r:id="rId1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A98"/>
    <a:srgbClr val="FF7D4E"/>
    <a:srgbClr val="FFB5C0"/>
    <a:srgbClr val="ADD8E6"/>
    <a:srgbClr val="D6604D"/>
    <a:srgbClr val="D9CD76"/>
    <a:srgbClr val="888888"/>
    <a:srgbClr val="979A30"/>
    <a:srgbClr val="95CBEE"/>
    <a:srgbClr val="C36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78909" autoAdjust="0"/>
  </p:normalViewPr>
  <p:slideViewPr>
    <p:cSldViewPr>
      <p:cViewPr varScale="1">
        <p:scale>
          <a:sx n="74" d="100"/>
          <a:sy n="74" d="100"/>
        </p:scale>
        <p:origin x="1709" y="58"/>
      </p:cViewPr>
      <p:guideLst>
        <p:guide orient="horz" pos="238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3257" y="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CFC87-3C96-48C4-923B-B0C8D038FD46}" type="datetimeFigureOut">
              <a:rPr lang="de-DE" smtClean="0"/>
              <a:pPr/>
              <a:t>25.06.2025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BA0B7-A88D-40F6-8E18-4EEE6433537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CE561-A166-483F-A1ED-4CF71B98A1E1}" type="datetimeFigureOut">
              <a:rPr lang="de-DE" smtClean="0"/>
              <a:pPr/>
              <a:t>25.06.2025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52D68-532E-47A3-BA4A-DCF2D043738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66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Cross-validation: 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All_Stat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assumed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truth</a:t>
            </a:r>
            <a:r>
              <a:rPr lang="de-DE" dirty="0"/>
              <a:t> and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leave</a:t>
            </a:r>
            <a:r>
              <a:rPr lang="de-DE" dirty="0"/>
              <a:t>-</a:t>
            </a:r>
            <a:r>
              <a:rPr lang="de-DE" dirty="0" err="1"/>
              <a:t>one</a:t>
            </a:r>
            <a:r>
              <a:rPr lang="de-DE" dirty="0"/>
              <a:t>-out </a:t>
            </a:r>
            <a:r>
              <a:rPr lang="de-DE" dirty="0" err="1"/>
              <a:t>evaluated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Bias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smallest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3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de-DE" dirty="0"/>
              <a:t>Transition </a:t>
            </a:r>
            <a:r>
              <a:rPr lang="de-DE" dirty="0" err="1"/>
              <a:t>probabilities</a:t>
            </a:r>
            <a:r>
              <a:rPr lang="de-DE" dirty="0"/>
              <a:t> </a:t>
            </a:r>
            <a:r>
              <a:rPr lang="de-DE" dirty="0" err="1"/>
              <a:t>extended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and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dependencies</a:t>
            </a:r>
            <a:endParaRPr lang="de-DE" dirty="0"/>
          </a:p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73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DWD German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Weather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BS Municipal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Wastewater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management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Quality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checks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: Double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sum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analysis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,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number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of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missing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values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58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DWD German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Weather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BS Municipal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Wastewater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management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/ NOT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accessible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CS /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accessible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Quality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checks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: Double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sum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analysis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,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number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of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missing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DE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values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587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Cross-validation: 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validated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assumed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truth</a:t>
            </a:r>
            <a:r>
              <a:rPr lang="de-DE" dirty="0"/>
              <a:t> and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leave</a:t>
            </a:r>
            <a:r>
              <a:rPr lang="de-DE" dirty="0"/>
              <a:t>-</a:t>
            </a:r>
            <a:r>
              <a:rPr lang="de-DE" dirty="0" err="1"/>
              <a:t>one</a:t>
            </a:r>
            <a:r>
              <a:rPr lang="de-DE" dirty="0"/>
              <a:t>-out </a:t>
            </a:r>
            <a:r>
              <a:rPr lang="de-DE" dirty="0" err="1"/>
              <a:t>evaluated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national extreme value catalogue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Example OK-BS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72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national extreme value catalogue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93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national extreme value catalogue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812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26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D68-532E-47A3-BA4A-DCF2D043738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66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22E1-B5D0-4654-8577-55B21E6CDD0F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A637-F9BE-4613-9F93-788F96DFF6F1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723B-1375-4C5D-9D07-BA9417934C72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0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-252536" y="692696"/>
            <a:ext cx="6408712" cy="0"/>
          </a:xfrm>
          <a:prstGeom prst="line">
            <a:avLst/>
          </a:prstGeom>
          <a:ln w="19050">
            <a:solidFill>
              <a:srgbClr val="BD1E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-180528" y="764704"/>
            <a:ext cx="7848872" cy="0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5652121" y="6597352"/>
            <a:ext cx="2016224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2483769" y="6525344"/>
            <a:ext cx="6660232" cy="0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539553" y="6597352"/>
            <a:ext cx="8604448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>
            <a:off x="539553" y="6597352"/>
            <a:ext cx="7416824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 userDrawn="1"/>
        </p:nvCxnSpPr>
        <p:spPr>
          <a:xfrm>
            <a:off x="7812360" y="6597352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 userDrawn="1"/>
        </p:nvSpPr>
        <p:spPr>
          <a:xfrm>
            <a:off x="107505" y="6381330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BB74033-84E0-45D9-A85E-E48DE3F8661A}" type="slidenum">
              <a:rPr lang="de-DE" sz="1200" smtClean="0">
                <a:solidFill>
                  <a:schemeClr val="tx2"/>
                </a:solidFill>
              </a:rPr>
              <a:pPr/>
              <a:t>‹Nr.›</a:t>
            </a:fld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065-6EB1-46A3-9622-BCDD6550027F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Picture 20" descr="TUBS_CO_70vH_150dpi">
            <a:extLst>
              <a:ext uri="{FF2B5EF4-FFF2-40B4-BE49-F238E27FC236}">
                <a16:creationId xmlns:a16="http://schemas.microsoft.com/office/drawing/2014/main" id="{5604F255-B8E1-4146-873C-8EF8E77EA8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126"/>
            <a:ext cx="1361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6704-39C3-4220-AEBC-F86DB5607E19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24CA-F8C1-43FB-85CB-08775054D2B9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F4AE-2F28-44D7-A4B8-0E8B51759509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4211-3AE9-4A4A-9AD3-02B1258B3F3B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E035-5DBD-49A4-831D-3F4397D6B18A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84AF-348A-4373-B1C9-72FE1B7686E4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9D53C-608B-4DC8-AF25-FF7629C0DF84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31065-6EB1-46A3-9622-BCDD6550027F}" type="datetime1">
              <a:rPr lang="de-DE" smtClean="0"/>
              <a:pPr/>
              <a:t>25.06.2025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DB072-79D8-4616-B617-2BF2B2635E0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8B18F5-7420-424F-A25D-71D326EF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1" t="12333" r="19296"/>
          <a:stretch/>
        </p:blipFill>
        <p:spPr>
          <a:xfrm>
            <a:off x="4225790" y="3429000"/>
            <a:ext cx="926845" cy="1221600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 idx="4294967295"/>
          </p:nvPr>
        </p:nvSpPr>
        <p:spPr>
          <a:xfrm>
            <a:off x="462372" y="1488926"/>
            <a:ext cx="8219256" cy="122792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citizen science data improve the reconstruction of heavy rainfall events?</a:t>
            </a:r>
            <a:endParaRPr lang="de-DE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164B56-0032-4223-8292-59AD9EDE6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739" t="8158" r="5900" b="30981"/>
          <a:stretch/>
        </p:blipFill>
        <p:spPr>
          <a:xfrm>
            <a:off x="7452320" y="-7576"/>
            <a:ext cx="1691680" cy="6522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48B099-9599-478A-A583-6A425D175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66" y="3434817"/>
            <a:ext cx="1224000" cy="1224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349CB78-6618-4901-9016-D67F2F5EB2DC}"/>
              </a:ext>
            </a:extLst>
          </p:cNvPr>
          <p:cNvSpPr/>
          <p:nvPr/>
        </p:nvSpPr>
        <p:spPr>
          <a:xfrm>
            <a:off x="2287161" y="5673442"/>
            <a:ext cx="4569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000" dirty="0"/>
              <a:t>Opportunistic Sensing of Precipitation</a:t>
            </a:r>
          </a:p>
          <a:p>
            <a:pPr marL="457200" indent="-457200" algn="ctr"/>
            <a:r>
              <a:rPr lang="en-US" sz="2000" dirty="0"/>
              <a:t>Offenbach, 26.06.2025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E316FD-9128-4706-84DC-5A69A8AF5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59" y="3429000"/>
            <a:ext cx="980769" cy="1224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6A7E6D1-EA25-45ED-BA9E-46B76D85DFD0}"/>
              </a:ext>
            </a:extLst>
          </p:cNvPr>
          <p:cNvSpPr/>
          <p:nvPr/>
        </p:nvSpPr>
        <p:spPr>
          <a:xfrm>
            <a:off x="462372" y="2994603"/>
            <a:ext cx="8219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de-DE" sz="2000" u="sng" dirty="0">
                <a:ea typeface="+mj-ea"/>
                <a:cs typeface="+mj-cs"/>
              </a:rPr>
              <a:t>H. Müller-Thomy</a:t>
            </a:r>
            <a:r>
              <a:rPr lang="de-DE" sz="2000" dirty="0">
                <a:ea typeface="+mj-ea"/>
                <a:cs typeface="+mj-cs"/>
              </a:rPr>
              <a:t>, F. Meyer, K. Schröter</a:t>
            </a:r>
            <a:endParaRPr lang="en-US" u="sng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319EB67-D0B4-4052-8FA2-FC2F11EBE8AD}"/>
              </a:ext>
            </a:extLst>
          </p:cNvPr>
          <p:cNvSpPr/>
          <p:nvPr/>
        </p:nvSpPr>
        <p:spPr>
          <a:xfrm>
            <a:off x="462372" y="4821266"/>
            <a:ext cx="821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de-DE" sz="2000" dirty="0">
                <a:ea typeface="+mj-ea"/>
                <a:cs typeface="+mj-cs"/>
              </a:rPr>
              <a:t>Leichtweiß-Institute </a:t>
            </a:r>
            <a:r>
              <a:rPr lang="de-DE" sz="2000" dirty="0" err="1">
                <a:ea typeface="+mj-ea"/>
                <a:cs typeface="+mj-cs"/>
              </a:rPr>
              <a:t>for</a:t>
            </a:r>
            <a:r>
              <a:rPr lang="de-DE" sz="2000" dirty="0">
                <a:ea typeface="+mj-ea"/>
                <a:cs typeface="+mj-cs"/>
              </a:rPr>
              <a:t> </a:t>
            </a:r>
            <a:r>
              <a:rPr lang="de-DE" sz="2000" dirty="0" err="1">
                <a:ea typeface="+mj-ea"/>
                <a:cs typeface="+mj-cs"/>
              </a:rPr>
              <a:t>Hydraulic</a:t>
            </a:r>
            <a:r>
              <a:rPr lang="de-DE" sz="2000" dirty="0">
                <a:ea typeface="+mj-ea"/>
                <a:cs typeface="+mj-cs"/>
              </a:rPr>
              <a:t> Engineering and </a:t>
            </a:r>
            <a:r>
              <a:rPr lang="de-DE" sz="2000" dirty="0" err="1">
                <a:ea typeface="+mj-ea"/>
                <a:cs typeface="+mj-cs"/>
              </a:rPr>
              <a:t>Water</a:t>
            </a:r>
            <a:r>
              <a:rPr lang="de-DE" sz="2000" dirty="0">
                <a:ea typeface="+mj-ea"/>
                <a:cs typeface="+mj-cs"/>
              </a:rPr>
              <a:t> Resources</a:t>
            </a:r>
          </a:p>
          <a:p>
            <a:pPr marL="457200" indent="-457200" algn="ctr"/>
            <a:r>
              <a:rPr lang="de-DE" sz="2000" dirty="0">
                <a:ea typeface="+mj-ea"/>
                <a:cs typeface="+mj-cs"/>
              </a:rPr>
              <a:t>Div. </a:t>
            </a:r>
            <a:r>
              <a:rPr lang="de-DE" sz="2000" dirty="0" err="1">
                <a:ea typeface="+mj-ea"/>
                <a:cs typeface="+mj-cs"/>
              </a:rPr>
              <a:t>Hydrology</a:t>
            </a:r>
            <a:r>
              <a:rPr lang="de-DE" sz="2000" dirty="0">
                <a:ea typeface="+mj-ea"/>
                <a:cs typeface="+mj-cs"/>
              </a:rPr>
              <a:t> and River </a:t>
            </a:r>
            <a:r>
              <a:rPr lang="de-DE" sz="2000" dirty="0" err="1">
                <a:ea typeface="+mj-ea"/>
                <a:cs typeface="+mj-cs"/>
              </a:rPr>
              <a:t>Basin</a:t>
            </a:r>
            <a:r>
              <a:rPr lang="de-DE" sz="2000" dirty="0">
                <a:ea typeface="+mj-ea"/>
                <a:cs typeface="+mj-cs"/>
              </a:rPr>
              <a:t> Management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Methods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C0551DE-45A6-4086-B783-B33BC6FA4F29}"/>
              </a:ext>
            </a:extLst>
          </p:cNvPr>
          <p:cNvSpPr txBox="1"/>
          <p:nvPr/>
        </p:nvSpPr>
        <p:spPr bwMode="auto">
          <a:xfrm>
            <a:off x="107503" y="908720"/>
            <a:ext cx="9036497" cy="418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1588">
              <a:defRPr/>
            </a:pPr>
            <a:r>
              <a:rPr lang="en-GB" sz="2000" u="sng" dirty="0"/>
              <a:t>Regionalization</a:t>
            </a:r>
            <a:r>
              <a:rPr lang="en-GB" sz="2000" dirty="0"/>
              <a:t>				Rainfall amount 22.06., 19:00-19:10</a:t>
            </a:r>
            <a:endParaRPr lang="de-DE" sz="2000" dirty="0"/>
          </a:p>
          <a:p>
            <a:pPr indent="1588">
              <a:defRPr/>
            </a:pP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6303543-801A-40B6-9EA6-7AA2B9BDCF03}"/>
              </a:ext>
            </a:extLst>
          </p:cNvPr>
          <p:cNvSpPr/>
          <p:nvPr/>
        </p:nvSpPr>
        <p:spPr>
          <a:xfrm>
            <a:off x="2507351" y="1340768"/>
            <a:ext cx="2761456" cy="157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958DE22-481D-4DA0-83B4-876407F41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36" y="1440226"/>
            <a:ext cx="1795500" cy="2052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5BF96B7-E749-4106-ACFD-E57DD0A1D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89" y="1440226"/>
            <a:ext cx="1795500" cy="2052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88284CD-1687-44F1-B3AB-FBB36BE48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06" y="1440815"/>
            <a:ext cx="1795500" cy="205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643D4DD-2A34-4838-890A-54E13E67BB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" y="1440815"/>
            <a:ext cx="1795500" cy="2052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D067694-70F7-4EF2-8A87-8D10B5958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82" y="1426992"/>
            <a:ext cx="1795500" cy="2052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FC8E407-47CA-4E3D-8D9A-535B7CD29F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0" t="36350" r="7840" b="25723"/>
          <a:stretch/>
        </p:blipFill>
        <p:spPr>
          <a:xfrm>
            <a:off x="8268658" y="1764467"/>
            <a:ext cx="767838" cy="1341112"/>
          </a:xfrm>
          <a:prstGeom prst="rect">
            <a:avLst/>
          </a:prstGeom>
        </p:spPr>
      </p:pic>
      <p:sp>
        <p:nvSpPr>
          <p:cNvPr id="28" name="Eckige Klammer links 27">
            <a:extLst>
              <a:ext uri="{FF2B5EF4-FFF2-40B4-BE49-F238E27FC236}">
                <a16:creationId xmlns:a16="http://schemas.microsoft.com/office/drawing/2014/main" id="{A3E40847-7215-4BF3-8FD1-56652B1D613F}"/>
              </a:ext>
            </a:extLst>
          </p:cNvPr>
          <p:cNvSpPr/>
          <p:nvPr/>
        </p:nvSpPr>
        <p:spPr>
          <a:xfrm>
            <a:off x="116331" y="1384256"/>
            <a:ext cx="144000" cy="21079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ckige Klammer links 28">
            <a:extLst>
              <a:ext uri="{FF2B5EF4-FFF2-40B4-BE49-F238E27FC236}">
                <a16:creationId xmlns:a16="http://schemas.microsoft.com/office/drawing/2014/main" id="{85461105-23C4-4F0F-B8D6-C137CE1BCF40}"/>
              </a:ext>
            </a:extLst>
          </p:cNvPr>
          <p:cNvSpPr/>
          <p:nvPr/>
        </p:nvSpPr>
        <p:spPr>
          <a:xfrm flipH="1">
            <a:off x="3134504" y="1381038"/>
            <a:ext cx="144000" cy="21079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97E9DFD-DE1E-4F86-995D-AA0B678D191E}"/>
              </a:ext>
            </a:extLst>
          </p:cNvPr>
          <p:cNvSpPr/>
          <p:nvPr/>
        </p:nvSpPr>
        <p:spPr>
          <a:xfrm>
            <a:off x="260330" y="3789363"/>
            <a:ext cx="3114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Cross-validation via RMSE:</a:t>
            </a:r>
          </a:p>
          <a:p>
            <a:r>
              <a:rPr lang="en-GB" sz="2000" dirty="0"/>
              <a:t>(truth := data set studied)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199F01AB-045D-4386-A76A-1AC2F071B69D}"/>
              </a:ext>
            </a:extLst>
          </p:cNvPr>
          <p:cNvSpPr/>
          <p:nvPr/>
        </p:nvSpPr>
        <p:spPr>
          <a:xfrm>
            <a:off x="374248" y="1389592"/>
            <a:ext cx="1075004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DWD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42FA981D-D968-49E8-8D2B-FC699DE05DA8}"/>
              </a:ext>
            </a:extLst>
          </p:cNvPr>
          <p:cNvSpPr/>
          <p:nvPr/>
        </p:nvSpPr>
        <p:spPr>
          <a:xfrm>
            <a:off x="1809306" y="1381038"/>
            <a:ext cx="1267570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Radar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AB5348EE-1BBE-4E5B-98B7-DBF69601022C}"/>
              </a:ext>
            </a:extLst>
          </p:cNvPr>
          <p:cNvSpPr/>
          <p:nvPr/>
        </p:nvSpPr>
        <p:spPr>
          <a:xfrm>
            <a:off x="3499924" y="1334871"/>
            <a:ext cx="134583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- NN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5A17E905-E69D-436D-BE42-2546F5D4F0A7}"/>
              </a:ext>
            </a:extLst>
          </p:cNvPr>
          <p:cNvSpPr/>
          <p:nvPr/>
        </p:nvSpPr>
        <p:spPr>
          <a:xfrm>
            <a:off x="4995170" y="1342673"/>
            <a:ext cx="174125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– IDW-Q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6BABD2BA-7954-4214-921F-4B8C7CEE27A3}"/>
              </a:ext>
            </a:extLst>
          </p:cNvPr>
          <p:cNvSpPr/>
          <p:nvPr/>
        </p:nvSpPr>
        <p:spPr>
          <a:xfrm>
            <a:off x="6719682" y="1342673"/>
            <a:ext cx="174125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– OK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B693E60F-2640-46F2-9A18-EAFBD88253BE}"/>
              </a:ext>
            </a:extLst>
          </p:cNvPr>
          <p:cNvGrpSpPr/>
          <p:nvPr/>
        </p:nvGrpSpPr>
        <p:grpSpPr>
          <a:xfrm>
            <a:off x="4286828" y="3532332"/>
            <a:ext cx="4857172" cy="2915081"/>
            <a:chOff x="4286828" y="3532332"/>
            <a:chExt cx="4857172" cy="2915081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75D629BE-46E2-4AFA-9688-8688E3CE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7" t="15971" r="26850" b="4240"/>
            <a:stretch/>
          </p:blipFill>
          <p:spPr>
            <a:xfrm>
              <a:off x="4286828" y="3532332"/>
              <a:ext cx="4228646" cy="2915081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D880F630-CD50-4D87-A82A-2965587F7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77" t="2176" b="92627"/>
            <a:stretch/>
          </p:blipFill>
          <p:spPr>
            <a:xfrm>
              <a:off x="7941717" y="3961326"/>
              <a:ext cx="1202283" cy="172800"/>
            </a:xfrm>
            <a:prstGeom prst="rect">
              <a:avLst/>
            </a:prstGeom>
          </p:spPr>
        </p:pic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18F5F5E9-8B50-407F-B6EF-946566CD58A8}"/>
                </a:ext>
              </a:extLst>
            </p:cNvPr>
            <p:cNvSpPr/>
            <p:nvPr/>
          </p:nvSpPr>
          <p:spPr>
            <a:xfrm rot="1917243">
              <a:off x="4322252" y="5773616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Method</a:t>
              </a:r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E55DE329-BD0C-4322-8B24-92CE16C0E9A0}"/>
                </a:ext>
              </a:extLst>
            </p:cNvPr>
            <p:cNvSpPr/>
            <p:nvPr/>
          </p:nvSpPr>
          <p:spPr>
            <a:xfrm rot="19253457">
              <a:off x="7491431" y="5775586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Data </a:t>
              </a:r>
              <a:r>
                <a:rPr lang="de-DE" dirty="0" err="1">
                  <a:solidFill>
                    <a:schemeClr val="tx1"/>
                  </a:solidFill>
                </a:rPr>
                <a:t>set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18A2C0C-D163-468D-BF93-2548E80E0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77" t="6299" r="12778" b="42804"/>
            <a:stretch/>
          </p:blipFill>
          <p:spPr>
            <a:xfrm>
              <a:off x="8563305" y="4143873"/>
              <a:ext cx="468000" cy="1692000"/>
            </a:xfrm>
            <a:prstGeom prst="rect">
              <a:avLst/>
            </a:prstGeom>
          </p:spPr>
        </p:pic>
      </p:grpSp>
      <p:sp>
        <p:nvSpPr>
          <p:cNvPr id="43" name="Rechteck 42">
            <a:extLst>
              <a:ext uri="{FF2B5EF4-FFF2-40B4-BE49-F238E27FC236}">
                <a16:creationId xmlns:a16="http://schemas.microsoft.com/office/drawing/2014/main" id="{AEBECC0B-2B79-4198-A120-5BADFA260CEB}"/>
              </a:ext>
            </a:extLst>
          </p:cNvPr>
          <p:cNvSpPr/>
          <p:nvPr/>
        </p:nvSpPr>
        <p:spPr>
          <a:xfrm>
            <a:off x="757509" y="4781673"/>
            <a:ext cx="311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CS less peaky than </a:t>
            </a:r>
            <a:r>
              <a:rPr lang="en-GB" sz="2000" dirty="0" err="1">
                <a:solidFill>
                  <a:srgbClr val="FF0000"/>
                </a:solidFill>
              </a:rPr>
              <a:t>ALL_Stat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926F56E7-4FAD-495D-BE40-8FACBA7CB94B}"/>
              </a:ext>
            </a:extLst>
          </p:cNvPr>
          <p:cNvSpPr/>
          <p:nvPr/>
        </p:nvSpPr>
        <p:spPr>
          <a:xfrm rot="1761136">
            <a:off x="4890136" y="4278880"/>
            <a:ext cx="2448272" cy="15065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EBE70340-2601-47DA-8765-E9458D1B29C3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 flipV="1">
            <a:off x="3872385" y="4432113"/>
            <a:ext cx="1174903" cy="549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52411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D317BCA3-B231-45CD-B88D-E28D63A27F66}"/>
              </a:ext>
            </a:extLst>
          </p:cNvPr>
          <p:cNvSpPr txBox="1">
            <a:spLocks/>
          </p:cNvSpPr>
          <p:nvPr/>
        </p:nvSpPr>
        <p:spPr>
          <a:xfrm>
            <a:off x="0" y="1268760"/>
            <a:ext cx="9144000" cy="367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1938" indent="-261938"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Shehu, B., Willems, W.,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Stockel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H., Thiele, L.-B., Haberlandt, U. (2023):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Regionalisation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rainfall-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dept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-duration-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frequency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curves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different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data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types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in Germany,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Hydrol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. Earth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Syt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Sci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. 27, 1109-1132, 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oi.org/10.5194/hess-27-1109-2023.</a:t>
            </a:r>
          </a:p>
          <a:p>
            <a:pPr marL="261938" indent="-261938"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Junghänel, T., Bär, F. , Deutschländer, T., Haberlandt, U., Otte, I., Shehu, B.,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Stockel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H., Stricker, K., Thiele, L.-B., Willems, W. (2022): Methodische Untersuchungen zur Novellierung der Starkregenstatistik für Deutschland (MUNSTAR), Synthesebericht. 95 pp.</a:t>
            </a:r>
          </a:p>
          <a:p>
            <a:pPr marL="261938" indent="-261938">
              <a:defRPr/>
            </a:pPr>
            <a:endParaRPr lang="de-DE" sz="12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32CA2D6F-FE13-479F-B892-97769342AD24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4364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12B41D07-60A0-4B63-89C2-30BEF2117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22" y="1182815"/>
            <a:ext cx="2476400" cy="1649177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Data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C424A7-A451-43F5-8092-1376D4399C85}"/>
              </a:ext>
            </a:extLst>
          </p:cNvPr>
          <p:cNvSpPr/>
          <p:nvPr/>
        </p:nvSpPr>
        <p:spPr>
          <a:xfrm>
            <a:off x="431008" y="1224000"/>
            <a:ext cx="4813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u="sng" dirty="0"/>
              <a:t>Studied rainfall event</a:t>
            </a:r>
            <a:endParaRPr lang="en-GB" sz="2000" u="sng" dirty="0"/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Storm Lambert (single rainfall event)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Braunschweig, Germany (205 km²)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Start: 22.06.2023, 18:00 CET</a:t>
            </a:r>
          </a:p>
          <a:p>
            <a:r>
              <a:rPr lang="en-GB" sz="2000" dirty="0"/>
              <a:t>      End:   23.06.2023, 18:00 CET </a:t>
            </a:r>
          </a:p>
          <a:p>
            <a:endParaRPr lang="en-GB" sz="2000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6CC942C-7A15-4D02-8E50-EEC18D3F7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707" y="3412333"/>
            <a:ext cx="2072700" cy="1550477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38F994D-2E0E-492F-B58C-2289F5F57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08" y="4206076"/>
            <a:ext cx="2898386" cy="193020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CC14243-6AF5-4697-BD5C-8391D082B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455" y="4243722"/>
            <a:ext cx="2573603" cy="193020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3EF4EAB-967C-4780-80F7-9F2D08F5F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771" y="2905164"/>
            <a:ext cx="1977684" cy="263691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F7CC6863-3534-4F2B-B45B-5E9B9BD47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630" y="4899281"/>
            <a:ext cx="2420447" cy="18224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76FDB2B3-B569-4845-8729-40E03BD8F1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22" t="6146" r="17250" b="27207"/>
          <a:stretch/>
        </p:blipFill>
        <p:spPr>
          <a:xfrm>
            <a:off x="6319056" y="2557135"/>
            <a:ext cx="2573603" cy="1766364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D61BFA7-769F-4B33-BB4F-A6FF188C10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2256"/>
          <a:stretch/>
        </p:blipFill>
        <p:spPr>
          <a:xfrm>
            <a:off x="2157248" y="4960316"/>
            <a:ext cx="3121158" cy="1585806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C23D4C4B-3A91-4D2B-8926-4F5826B6B9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8235" y="2593232"/>
            <a:ext cx="1318062" cy="2852368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CE2A0AE5-4380-4B2E-A779-7977432187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2431" y="800801"/>
            <a:ext cx="1795209" cy="3191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980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58006664-A4BF-45E8-8FA7-03A84F722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98" t="91096" r="3222" b="2008"/>
          <a:stretch/>
        </p:blipFill>
        <p:spPr>
          <a:xfrm>
            <a:off x="6453612" y="6051232"/>
            <a:ext cx="2704708" cy="367163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Data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1C424A7-A451-43F5-8092-1376D4399C85}"/>
              </a:ext>
            </a:extLst>
          </p:cNvPr>
          <p:cNvSpPr/>
          <p:nvPr/>
        </p:nvSpPr>
        <p:spPr>
          <a:xfrm>
            <a:off x="431008" y="1224000"/>
            <a:ext cx="48138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u="sng" dirty="0"/>
              <a:t>Studied rainfall event</a:t>
            </a:r>
            <a:endParaRPr lang="en-GB" sz="2000" u="sng" dirty="0"/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Storm Lambert (single rainfall event)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Braunschweig, Germany (205 km²)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Start: 22.06.2023, 18:00 CET</a:t>
            </a:r>
          </a:p>
          <a:p>
            <a:r>
              <a:rPr lang="en-GB" sz="2000" dirty="0"/>
              <a:t>      End:   23.06.2023, 18:00 CET </a:t>
            </a:r>
          </a:p>
          <a:p>
            <a:endParaRPr lang="en-GB" sz="2000" dirty="0"/>
          </a:p>
          <a:p>
            <a:r>
              <a:rPr lang="en-GB" sz="2000" u="sng" dirty="0"/>
              <a:t>Station data</a:t>
            </a:r>
          </a:p>
          <a:p>
            <a:endParaRPr lang="en-GB" sz="2000" dirty="0"/>
          </a:p>
          <a:p>
            <a:r>
              <a:rPr lang="en-GB" sz="2000" dirty="0"/>
              <a:t>      DWD:                   1 station</a:t>
            </a:r>
          </a:p>
          <a:p>
            <a:r>
              <a:rPr lang="en-GB" sz="2000" dirty="0"/>
              <a:t>      Citizen Science:  8 stations</a:t>
            </a:r>
          </a:p>
          <a:p>
            <a:r>
              <a:rPr lang="en-GB" sz="2000" dirty="0"/>
              <a:t>      BS (incl. LWI):	    9 stations 		</a:t>
            </a:r>
          </a:p>
          <a:p>
            <a:endParaRPr lang="en-GB" sz="2000" dirty="0"/>
          </a:p>
          <a:p>
            <a:r>
              <a:rPr lang="en-GB" sz="2000" u="sng" dirty="0"/>
              <a:t>Radar data:</a:t>
            </a:r>
          </a:p>
          <a:p>
            <a:pPr lvl="1"/>
            <a:endParaRPr lang="en-GB" sz="2000" dirty="0"/>
          </a:p>
          <a:p>
            <a:pPr marL="36195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YW data set (downscaled RADOLAN)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41C314-9F43-4F58-978A-44CEFFFC24D1}"/>
              </a:ext>
            </a:extLst>
          </p:cNvPr>
          <p:cNvSpPr/>
          <p:nvPr/>
        </p:nvSpPr>
        <p:spPr>
          <a:xfrm>
            <a:off x="467544" y="4077072"/>
            <a:ext cx="154360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1ABB04-51CB-4DBD-9FCF-967E95462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6" r="41249" b="6730"/>
          <a:stretch/>
        </p:blipFill>
        <p:spPr>
          <a:xfrm>
            <a:off x="4814339" y="1412776"/>
            <a:ext cx="4343980" cy="4680520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3815AD0F-BD4F-47CC-9F60-A122395A52F6}"/>
              </a:ext>
            </a:extLst>
          </p:cNvPr>
          <p:cNvSpPr/>
          <p:nvPr/>
        </p:nvSpPr>
        <p:spPr>
          <a:xfrm>
            <a:off x="5724128" y="3212976"/>
            <a:ext cx="154360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BECDE3F-1F17-49E0-937A-669C4AAEE996}"/>
              </a:ext>
            </a:extLst>
          </p:cNvPr>
          <p:cNvSpPr/>
          <p:nvPr/>
        </p:nvSpPr>
        <p:spPr>
          <a:xfrm>
            <a:off x="467544" y="4403779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EF20D0-8DFF-45BF-8627-0B7D0CA69E52}"/>
              </a:ext>
            </a:extLst>
          </p:cNvPr>
          <p:cNvSpPr/>
          <p:nvPr/>
        </p:nvSpPr>
        <p:spPr>
          <a:xfrm>
            <a:off x="6232534" y="4264393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8BEF958-0F4A-46C6-A3C5-CB28E2D45236}"/>
              </a:ext>
            </a:extLst>
          </p:cNvPr>
          <p:cNvSpPr/>
          <p:nvPr/>
        </p:nvSpPr>
        <p:spPr>
          <a:xfrm>
            <a:off x="7254000" y="4860000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9F6A706-E8D3-4CD2-808D-A2ECFFDB5CBA}"/>
              </a:ext>
            </a:extLst>
          </p:cNvPr>
          <p:cNvSpPr/>
          <p:nvPr/>
        </p:nvSpPr>
        <p:spPr>
          <a:xfrm>
            <a:off x="7956376" y="4500000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0382189-98BA-41B8-BC4A-60491DAA1AA4}"/>
              </a:ext>
            </a:extLst>
          </p:cNvPr>
          <p:cNvSpPr/>
          <p:nvPr/>
        </p:nvSpPr>
        <p:spPr>
          <a:xfrm>
            <a:off x="7408360" y="3356992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A39CF1A-BB75-45D5-9A6B-4EB748446D9A}"/>
              </a:ext>
            </a:extLst>
          </p:cNvPr>
          <p:cNvSpPr/>
          <p:nvPr/>
        </p:nvSpPr>
        <p:spPr>
          <a:xfrm>
            <a:off x="6986329" y="3972054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9637C13-FF39-4B5F-AF17-FC4D37F273CA}"/>
              </a:ext>
            </a:extLst>
          </p:cNvPr>
          <p:cNvSpPr/>
          <p:nvPr/>
        </p:nvSpPr>
        <p:spPr>
          <a:xfrm>
            <a:off x="7408120" y="3740776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A1415BB-7BDA-4908-94BB-EEBAB75E3E90}"/>
              </a:ext>
            </a:extLst>
          </p:cNvPr>
          <p:cNvSpPr/>
          <p:nvPr/>
        </p:nvSpPr>
        <p:spPr>
          <a:xfrm>
            <a:off x="6552000" y="2787128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1C0E524-4734-43F6-910E-04B0EE187330}"/>
              </a:ext>
            </a:extLst>
          </p:cNvPr>
          <p:cNvSpPr/>
          <p:nvPr/>
        </p:nvSpPr>
        <p:spPr>
          <a:xfrm>
            <a:off x="7125037" y="3242920"/>
            <a:ext cx="154360" cy="14401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ABACB04-D080-4178-ABEE-97C3D0F46BA2}"/>
              </a:ext>
            </a:extLst>
          </p:cNvPr>
          <p:cNvSpPr/>
          <p:nvPr/>
        </p:nvSpPr>
        <p:spPr>
          <a:xfrm>
            <a:off x="467544" y="4691028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7B9542F-50CD-4A12-88DF-72DA186E7812}"/>
              </a:ext>
            </a:extLst>
          </p:cNvPr>
          <p:cNvSpPr/>
          <p:nvPr/>
        </p:nvSpPr>
        <p:spPr>
          <a:xfrm>
            <a:off x="6403028" y="4303434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50931CE-79D1-4A5A-813B-4FB647A9461E}"/>
              </a:ext>
            </a:extLst>
          </p:cNvPr>
          <p:cNvSpPr/>
          <p:nvPr/>
        </p:nvSpPr>
        <p:spPr>
          <a:xfrm>
            <a:off x="6894829" y="4058939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0119404-4B6A-46D7-82BD-27D8E4BB7848}"/>
              </a:ext>
            </a:extLst>
          </p:cNvPr>
          <p:cNvSpPr/>
          <p:nvPr/>
        </p:nvSpPr>
        <p:spPr>
          <a:xfrm>
            <a:off x="7087686" y="4290136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812D232-2D49-4DD9-8B49-B577E9F92006}"/>
              </a:ext>
            </a:extLst>
          </p:cNvPr>
          <p:cNvSpPr/>
          <p:nvPr/>
        </p:nvSpPr>
        <p:spPr>
          <a:xfrm>
            <a:off x="7464737" y="3708175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C6F0857-C9CE-4952-AF2B-59B216578889}"/>
              </a:ext>
            </a:extLst>
          </p:cNvPr>
          <p:cNvSpPr/>
          <p:nvPr/>
        </p:nvSpPr>
        <p:spPr>
          <a:xfrm>
            <a:off x="7387557" y="3415753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E2E64A-7B00-4E68-BB79-EF1D89BA8CD6}"/>
              </a:ext>
            </a:extLst>
          </p:cNvPr>
          <p:cNvSpPr/>
          <p:nvPr/>
        </p:nvSpPr>
        <p:spPr>
          <a:xfrm>
            <a:off x="7256383" y="3103824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7CACCB0-52C0-4AF2-9D6C-864C5E3D7397}"/>
              </a:ext>
            </a:extLst>
          </p:cNvPr>
          <p:cNvSpPr/>
          <p:nvPr/>
        </p:nvSpPr>
        <p:spPr>
          <a:xfrm>
            <a:off x="5742000" y="2492896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B48090D-D696-460F-98ED-6C4E3CD999C8}"/>
              </a:ext>
            </a:extLst>
          </p:cNvPr>
          <p:cNvSpPr/>
          <p:nvPr/>
        </p:nvSpPr>
        <p:spPr>
          <a:xfrm>
            <a:off x="6444208" y="3627646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7D4831A-771F-45A2-B1A4-6E48A9F465F5}"/>
              </a:ext>
            </a:extLst>
          </p:cNvPr>
          <p:cNvSpPr/>
          <p:nvPr/>
        </p:nvSpPr>
        <p:spPr>
          <a:xfrm>
            <a:off x="7485300" y="3424160"/>
            <a:ext cx="154360" cy="144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38E263B9-425D-4A64-A8A9-6377F0F3FDA8}"/>
              </a:ext>
            </a:extLst>
          </p:cNvPr>
          <p:cNvSpPr/>
          <p:nvPr/>
        </p:nvSpPr>
        <p:spPr>
          <a:xfrm rot="18337152">
            <a:off x="5470366" y="4923449"/>
            <a:ext cx="1127607" cy="109439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08320E0B-1C4E-4B9C-99CA-D79A4D9564E5}"/>
              </a:ext>
            </a:extLst>
          </p:cNvPr>
          <p:cNvSpPr/>
          <p:nvPr/>
        </p:nvSpPr>
        <p:spPr>
          <a:xfrm>
            <a:off x="3717510" y="4284000"/>
            <a:ext cx="1287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4 stations</a:t>
            </a:r>
          </a:p>
          <a:p>
            <a:r>
              <a:rPr lang="en-GB" sz="2000" dirty="0"/>
              <a:t>8 stations</a:t>
            </a:r>
          </a:p>
        </p:txBody>
      </p:sp>
      <p:sp>
        <p:nvSpPr>
          <p:cNvPr id="10" name="Pfeil: nach oben gekrümmt 9">
            <a:extLst>
              <a:ext uri="{FF2B5EF4-FFF2-40B4-BE49-F238E27FC236}">
                <a16:creationId xmlns:a16="http://schemas.microsoft.com/office/drawing/2014/main" id="{D25DFA47-C392-4062-946D-0B0B84BDBED0}"/>
              </a:ext>
            </a:extLst>
          </p:cNvPr>
          <p:cNvSpPr/>
          <p:nvPr/>
        </p:nvSpPr>
        <p:spPr>
          <a:xfrm>
            <a:off x="2910019" y="4891938"/>
            <a:ext cx="1411135" cy="297192"/>
          </a:xfrm>
          <a:prstGeom prst="curvedUp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570CFF14-BE0B-4B47-A755-54BC29302EB1}"/>
              </a:ext>
            </a:extLst>
          </p:cNvPr>
          <p:cNvSpPr/>
          <p:nvPr/>
        </p:nvSpPr>
        <p:spPr>
          <a:xfrm>
            <a:off x="2375308" y="5189130"/>
            <a:ext cx="2480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3"/>
                </a:solidFill>
              </a:rPr>
              <a:t>Simple quality checks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15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0" grpId="0" animBg="1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Methods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C0551DE-45A6-4086-B783-B33BC6FA4F29}"/>
              </a:ext>
            </a:extLst>
          </p:cNvPr>
          <p:cNvSpPr txBox="1"/>
          <p:nvPr/>
        </p:nvSpPr>
        <p:spPr bwMode="auto">
          <a:xfrm>
            <a:off x="107503" y="908720"/>
            <a:ext cx="9036497" cy="418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1588">
              <a:defRPr/>
            </a:pPr>
            <a:r>
              <a:rPr lang="en-GB" sz="2000" u="sng" dirty="0"/>
              <a:t>Regionalization</a:t>
            </a:r>
            <a:r>
              <a:rPr lang="en-GB" sz="2000" dirty="0"/>
              <a:t>				Rainfall amount 22.06., 19:00-19:10</a:t>
            </a:r>
            <a:endParaRPr lang="de-DE" sz="2000" dirty="0"/>
          </a:p>
          <a:p>
            <a:pPr indent="1588">
              <a:defRPr/>
            </a:pP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6303543-801A-40B6-9EA6-7AA2B9BDCF03}"/>
              </a:ext>
            </a:extLst>
          </p:cNvPr>
          <p:cNvSpPr/>
          <p:nvPr/>
        </p:nvSpPr>
        <p:spPr>
          <a:xfrm>
            <a:off x="2507351" y="1340768"/>
            <a:ext cx="2761456" cy="157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958DE22-481D-4DA0-83B4-876407F41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36" y="1440226"/>
            <a:ext cx="1795500" cy="2052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5BF96B7-E749-4106-ACFD-E57DD0A1D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89" y="1440226"/>
            <a:ext cx="1795500" cy="2052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88284CD-1687-44F1-B3AB-FBB36BE48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06" y="1440815"/>
            <a:ext cx="1795500" cy="205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643D4DD-2A34-4838-890A-54E13E67BB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" y="1440815"/>
            <a:ext cx="1795500" cy="2052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D067694-70F7-4EF2-8A87-8D10B5958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82" y="1426992"/>
            <a:ext cx="1795500" cy="2052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FC8E407-47CA-4E3D-8D9A-535B7CD29F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0" t="36350" r="7840" b="25723"/>
          <a:stretch/>
        </p:blipFill>
        <p:spPr>
          <a:xfrm>
            <a:off x="8268658" y="1764467"/>
            <a:ext cx="767838" cy="1341112"/>
          </a:xfrm>
          <a:prstGeom prst="rect">
            <a:avLst/>
          </a:prstGeom>
        </p:spPr>
      </p:pic>
      <p:sp>
        <p:nvSpPr>
          <p:cNvPr id="28" name="Eckige Klammer links 27">
            <a:extLst>
              <a:ext uri="{FF2B5EF4-FFF2-40B4-BE49-F238E27FC236}">
                <a16:creationId xmlns:a16="http://schemas.microsoft.com/office/drawing/2014/main" id="{A3E40847-7215-4BF3-8FD1-56652B1D613F}"/>
              </a:ext>
            </a:extLst>
          </p:cNvPr>
          <p:cNvSpPr/>
          <p:nvPr/>
        </p:nvSpPr>
        <p:spPr>
          <a:xfrm>
            <a:off x="116331" y="1384256"/>
            <a:ext cx="144000" cy="21079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ckige Klammer links 28">
            <a:extLst>
              <a:ext uri="{FF2B5EF4-FFF2-40B4-BE49-F238E27FC236}">
                <a16:creationId xmlns:a16="http://schemas.microsoft.com/office/drawing/2014/main" id="{85461105-23C4-4F0F-B8D6-C137CE1BCF40}"/>
              </a:ext>
            </a:extLst>
          </p:cNvPr>
          <p:cNvSpPr/>
          <p:nvPr/>
        </p:nvSpPr>
        <p:spPr>
          <a:xfrm flipH="1">
            <a:off x="3134504" y="1381038"/>
            <a:ext cx="144000" cy="21079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199F01AB-045D-4386-A76A-1AC2F071B69D}"/>
              </a:ext>
            </a:extLst>
          </p:cNvPr>
          <p:cNvSpPr/>
          <p:nvPr/>
        </p:nvSpPr>
        <p:spPr>
          <a:xfrm>
            <a:off x="374248" y="1389592"/>
            <a:ext cx="1075004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DWD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42FA981D-D968-49E8-8D2B-FC699DE05DA8}"/>
              </a:ext>
            </a:extLst>
          </p:cNvPr>
          <p:cNvSpPr/>
          <p:nvPr/>
        </p:nvSpPr>
        <p:spPr>
          <a:xfrm>
            <a:off x="1809306" y="1381038"/>
            <a:ext cx="1267570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Radar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AB5348EE-1BBE-4E5B-98B7-DBF69601022C}"/>
              </a:ext>
            </a:extLst>
          </p:cNvPr>
          <p:cNvSpPr/>
          <p:nvPr/>
        </p:nvSpPr>
        <p:spPr>
          <a:xfrm>
            <a:off x="3499924" y="1334871"/>
            <a:ext cx="134583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- NN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5A17E905-E69D-436D-BE42-2546F5D4F0A7}"/>
              </a:ext>
            </a:extLst>
          </p:cNvPr>
          <p:cNvSpPr/>
          <p:nvPr/>
        </p:nvSpPr>
        <p:spPr>
          <a:xfrm>
            <a:off x="4995170" y="1342673"/>
            <a:ext cx="174125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– IDW-Q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6BABD2BA-7954-4214-921F-4B8C7CEE27A3}"/>
              </a:ext>
            </a:extLst>
          </p:cNvPr>
          <p:cNvSpPr/>
          <p:nvPr/>
        </p:nvSpPr>
        <p:spPr>
          <a:xfrm>
            <a:off x="6719682" y="1342673"/>
            <a:ext cx="1741255" cy="351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 </a:t>
            </a:r>
            <a:r>
              <a:rPr lang="de-DE" dirty="0" err="1">
                <a:solidFill>
                  <a:schemeClr val="tx1"/>
                </a:solidFill>
              </a:rPr>
              <a:t>Stat</a:t>
            </a:r>
            <a:r>
              <a:rPr lang="de-DE" dirty="0">
                <a:solidFill>
                  <a:schemeClr val="tx1"/>
                </a:solidFill>
              </a:rPr>
              <a:t> – OK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7C6C4EE-8D0F-4FEA-84EA-5CEA44FA2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27243"/>
              </p:ext>
            </p:extLst>
          </p:nvPr>
        </p:nvGraphicFramePr>
        <p:xfrm>
          <a:off x="1264045" y="3789363"/>
          <a:ext cx="6615909" cy="1973580"/>
        </p:xfrm>
        <a:graphic>
          <a:graphicData uri="http://schemas.openxmlformats.org/drawingml/2006/table">
            <a:tbl>
              <a:tblPr/>
              <a:tblGrid>
                <a:gridCol w="1435747">
                  <a:extLst>
                    <a:ext uri="{9D8B030D-6E8A-4147-A177-3AD203B41FA5}">
                      <a16:colId xmlns:a16="http://schemas.microsoft.com/office/drawing/2014/main" val="217680768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634015721"/>
                    </a:ext>
                  </a:extLst>
                </a:gridCol>
                <a:gridCol w="572188">
                  <a:extLst>
                    <a:ext uri="{9D8B030D-6E8A-4147-A177-3AD203B41FA5}">
                      <a16:colId xmlns:a16="http://schemas.microsoft.com/office/drawing/2014/main" val="2514314257"/>
                    </a:ext>
                  </a:extLst>
                </a:gridCol>
                <a:gridCol w="893673">
                  <a:extLst>
                    <a:ext uri="{9D8B030D-6E8A-4147-A177-3AD203B41FA5}">
                      <a16:colId xmlns:a16="http://schemas.microsoft.com/office/drawing/2014/main" val="331268793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3957718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611764340"/>
                    </a:ext>
                  </a:extLst>
                </a:gridCol>
                <a:gridCol w="1050005">
                  <a:extLst>
                    <a:ext uri="{9D8B030D-6E8A-4147-A177-3AD203B41FA5}">
                      <a16:colId xmlns:a16="http://schemas.microsoft.com/office/drawing/2014/main" val="2688739535"/>
                    </a:ext>
                  </a:extLst>
                </a:gridCol>
              </a:tblGrid>
              <a:tr h="67104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Regionalization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rainfall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[mm/24h]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1587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DWD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BS+DWD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ALL_Stat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0067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2806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352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IDW_Q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097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772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OK_Q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229649"/>
                  </a:ext>
                </a:extLst>
              </a:tr>
            </a:tbl>
          </a:graphicData>
        </a:graphic>
      </p:graphicFrame>
      <p:sp>
        <p:nvSpPr>
          <p:cNvPr id="31" name="Rechteck 30">
            <a:extLst>
              <a:ext uri="{FF2B5EF4-FFF2-40B4-BE49-F238E27FC236}">
                <a16:creationId xmlns:a16="http://schemas.microsoft.com/office/drawing/2014/main" id="{AB384D08-EBD8-4633-8ED4-5542A02DA70D}"/>
              </a:ext>
            </a:extLst>
          </p:cNvPr>
          <p:cNvSpPr/>
          <p:nvPr/>
        </p:nvSpPr>
        <p:spPr>
          <a:xfrm>
            <a:off x="1069693" y="5993060"/>
            <a:ext cx="7004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Data set choice is more important than regionalization technic!</a:t>
            </a: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76CCC2E7-260C-4998-8E20-42325C2730EE}"/>
              </a:ext>
            </a:extLst>
          </p:cNvPr>
          <p:cNvSpPr/>
          <p:nvPr/>
        </p:nvSpPr>
        <p:spPr>
          <a:xfrm>
            <a:off x="2771800" y="4489891"/>
            <a:ext cx="155448" cy="11361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Geschweifte Klammer rechts 31">
            <a:extLst>
              <a:ext uri="{FF2B5EF4-FFF2-40B4-BE49-F238E27FC236}">
                <a16:creationId xmlns:a16="http://schemas.microsoft.com/office/drawing/2014/main" id="{BB9A7679-7630-475E-828C-8E35DEAFB650}"/>
              </a:ext>
            </a:extLst>
          </p:cNvPr>
          <p:cNvSpPr/>
          <p:nvPr/>
        </p:nvSpPr>
        <p:spPr>
          <a:xfrm>
            <a:off x="3481547" y="4489891"/>
            <a:ext cx="155448" cy="11361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195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6933850-E320-416F-9414-F530FD6F0E78}"/>
              </a:ext>
            </a:extLst>
          </p:cNvPr>
          <p:cNvGrpSpPr/>
          <p:nvPr/>
        </p:nvGrpSpPr>
        <p:grpSpPr>
          <a:xfrm>
            <a:off x="1619672" y="2708920"/>
            <a:ext cx="5934461" cy="2511165"/>
            <a:chOff x="3209539" y="2983858"/>
            <a:chExt cx="5934461" cy="251116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4C147AE-D51E-46D3-A037-56D1FB284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32" t="1" r="5567" b="25468"/>
            <a:stretch/>
          </p:blipFill>
          <p:spPr>
            <a:xfrm>
              <a:off x="3517316" y="2983858"/>
              <a:ext cx="5626684" cy="2246769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D9DDA17-E6A5-4BCA-B61E-1F48BAB5AAB0}"/>
                </a:ext>
              </a:extLst>
            </p:cNvPr>
            <p:cNvSpPr/>
            <p:nvPr/>
          </p:nvSpPr>
          <p:spPr>
            <a:xfrm>
              <a:off x="5376665" y="5187246"/>
              <a:ext cx="1656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9050"/>
              <a:r>
                <a:rPr lang="en-GB" sz="1400" dirty="0"/>
                <a:t>Return period [</a:t>
              </a:r>
              <a:r>
                <a:rPr lang="en-GB" sz="1400" dirty="0" err="1"/>
                <a:t>yrs</a:t>
              </a:r>
              <a:r>
                <a:rPr lang="en-GB" sz="1400" dirty="0"/>
                <a:t>]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E72A824-80EE-49D2-8C46-C5890354B088}"/>
                </a:ext>
              </a:extLst>
            </p:cNvPr>
            <p:cNvSpPr/>
            <p:nvPr/>
          </p:nvSpPr>
          <p:spPr>
            <a:xfrm rot="16200000">
              <a:off x="2366047" y="3827350"/>
              <a:ext cx="19947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9050"/>
              <a:r>
                <a:rPr lang="en-GB" sz="1400" dirty="0"/>
                <a:t>Rainfall amount [mm]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E322DCB5-C157-4866-8086-385535F8F78F}"/>
              </a:ext>
            </a:extLst>
          </p:cNvPr>
          <p:cNvSpPr/>
          <p:nvPr/>
        </p:nvSpPr>
        <p:spPr>
          <a:xfrm>
            <a:off x="179512" y="1461894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/>
            <a:r>
              <a:rPr lang="en-GB" sz="2000" dirty="0"/>
              <a:t>Extreme value analysis based on KOSTRA2020 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Raster-based extreme value analysis for Germany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Durations: 	    D={5, 10, 15, 20, 30, 45, 60, 90 [min], 2, 3, 4, 6, 9, 12, 18, 24 [h]}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Return periods:  T={1, 2, 3, 5, 10, 20, 30, 50, 100 [a]}</a:t>
            </a: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/>
              <a:t>Methods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C0551DE-45A6-4086-B783-B33BC6FA4F29}"/>
              </a:ext>
            </a:extLst>
          </p:cNvPr>
          <p:cNvSpPr txBox="1"/>
          <p:nvPr/>
        </p:nvSpPr>
        <p:spPr bwMode="auto">
          <a:xfrm>
            <a:off x="107503" y="908720"/>
            <a:ext cx="9036497" cy="418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1588">
              <a:defRPr/>
            </a:pPr>
            <a:r>
              <a:rPr lang="en-GB" sz="2000" u="sng" dirty="0"/>
              <a:t>Return period</a:t>
            </a:r>
          </a:p>
          <a:p>
            <a:pPr indent="1588">
              <a:defRPr/>
            </a:pPr>
            <a:endParaRPr lang="de-DE" sz="2000" u="sng" dirty="0"/>
          </a:p>
          <a:p>
            <a:pPr indent="1588">
              <a:defRPr/>
            </a:pPr>
            <a:endParaRPr lang="de-DE" sz="2000" dirty="0"/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FADC2F32-995F-4937-ADBF-362C8FCD4978}"/>
              </a:ext>
            </a:extLst>
          </p:cNvPr>
          <p:cNvSpPr txBox="1">
            <a:spLocks/>
          </p:cNvSpPr>
          <p:nvPr/>
        </p:nvSpPr>
        <p:spPr>
          <a:xfrm>
            <a:off x="4944628" y="1551349"/>
            <a:ext cx="3193506" cy="29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1938" indent="-261938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(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Junghähnel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et al., 2022; Shehu et al., 2023) 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	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F386815-B1D5-4B60-A577-64A8D396168F}"/>
              </a:ext>
            </a:extLst>
          </p:cNvPr>
          <p:cNvSpPr/>
          <p:nvPr/>
        </p:nvSpPr>
        <p:spPr>
          <a:xfrm>
            <a:off x="2823587" y="4509120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88DE2C9-1F9F-41BF-82AA-2B71900246B6}"/>
              </a:ext>
            </a:extLst>
          </p:cNvPr>
          <p:cNvSpPr/>
          <p:nvPr/>
        </p:nvSpPr>
        <p:spPr>
          <a:xfrm>
            <a:off x="179512" y="537321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/>
            <a:r>
              <a:rPr lang="en-GB" sz="2000" dirty="0"/>
              <a:t>→ For all durations D the </a:t>
            </a:r>
            <a:r>
              <a:rPr lang="en-GB" sz="2000" dirty="0">
                <a:solidFill>
                  <a:schemeClr val="accent1"/>
                </a:solidFill>
              </a:rPr>
              <a:t>maximum value for each raster field </a:t>
            </a:r>
            <a:r>
              <a:rPr lang="en-GB" sz="2000" dirty="0"/>
              <a:t>was classified.</a:t>
            </a:r>
          </a:p>
          <a:p>
            <a:pPr marL="19050"/>
            <a:r>
              <a:rPr lang="en-GB" sz="2000" dirty="0"/>
              <a:t>→ 12 KOSTRA raster cells for Braunschweig enable spatial return period estimation </a:t>
            </a:r>
          </a:p>
          <a:p>
            <a:pPr marL="19050"/>
            <a:endParaRPr lang="en-GB" sz="2000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D918D55-45DF-4F59-ABBC-6B3CA92DB1F5}"/>
              </a:ext>
            </a:extLst>
          </p:cNvPr>
          <p:cNvSpPr/>
          <p:nvPr/>
        </p:nvSpPr>
        <p:spPr>
          <a:xfrm>
            <a:off x="3779222" y="438253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4100BD-C530-4974-8B49-59412F42FE0D}"/>
              </a:ext>
            </a:extLst>
          </p:cNvPr>
          <p:cNvSpPr/>
          <p:nvPr/>
        </p:nvSpPr>
        <p:spPr>
          <a:xfrm>
            <a:off x="5738994" y="4112518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B4252CC-D56A-4A43-B91B-2BB67F77A1A2}"/>
              </a:ext>
            </a:extLst>
          </p:cNvPr>
          <p:cNvSpPr/>
          <p:nvPr/>
        </p:nvSpPr>
        <p:spPr>
          <a:xfrm>
            <a:off x="5846994" y="3968502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808AAC9-D6DB-413C-82AF-B1A3C1B91208}"/>
              </a:ext>
            </a:extLst>
          </p:cNvPr>
          <p:cNvSpPr/>
          <p:nvPr/>
        </p:nvSpPr>
        <p:spPr>
          <a:xfrm>
            <a:off x="4776979" y="3770615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4B85F7-4AAF-4222-9F5D-3742D12150A7}"/>
              </a:ext>
            </a:extLst>
          </p:cNvPr>
          <p:cNvSpPr/>
          <p:nvPr/>
        </p:nvSpPr>
        <p:spPr>
          <a:xfrm>
            <a:off x="5100277" y="3539226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E93291E-87AE-4827-91D1-3C39C156D961}"/>
              </a:ext>
            </a:extLst>
          </p:cNvPr>
          <p:cNvSpPr/>
          <p:nvPr/>
        </p:nvSpPr>
        <p:spPr>
          <a:xfrm>
            <a:off x="5630994" y="3236426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512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C0551DE-45A6-4086-B783-B33BC6FA4F29}"/>
              </a:ext>
            </a:extLst>
          </p:cNvPr>
          <p:cNvSpPr txBox="1"/>
          <p:nvPr/>
        </p:nvSpPr>
        <p:spPr bwMode="auto">
          <a:xfrm>
            <a:off x="107503" y="908720"/>
            <a:ext cx="9036497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1588">
              <a:defRPr/>
            </a:pPr>
            <a:r>
              <a:rPr lang="en-GB" sz="2000" u="sng" dirty="0"/>
              <a:t>Return period</a:t>
            </a:r>
          </a:p>
          <a:p>
            <a:pPr indent="1588">
              <a:defRPr/>
            </a:pPr>
            <a:endParaRPr lang="de-DE" sz="2000" u="sng" dirty="0"/>
          </a:p>
          <a:p>
            <a:pPr indent="1588">
              <a:defRPr/>
            </a:pP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24A48E-93FE-417B-B32B-4B4D532CB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0" r="1170" b="4176"/>
          <a:stretch/>
        </p:blipFill>
        <p:spPr>
          <a:xfrm>
            <a:off x="4067943" y="899984"/>
            <a:ext cx="5076057" cy="2649985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9A9B0A3-A0A0-41CB-BDC6-5717A40983E5}"/>
              </a:ext>
            </a:extLst>
          </p:cNvPr>
          <p:cNvGrpSpPr/>
          <p:nvPr/>
        </p:nvGrpSpPr>
        <p:grpSpPr>
          <a:xfrm>
            <a:off x="855549" y="3529505"/>
            <a:ext cx="8266175" cy="2765805"/>
            <a:chOff x="855549" y="3529505"/>
            <a:chExt cx="8266175" cy="276580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D75F186-5B4C-4DF5-A265-5E3AAE63B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94" t="-183" b="10945"/>
            <a:stretch/>
          </p:blipFill>
          <p:spPr>
            <a:xfrm>
              <a:off x="971600" y="3529505"/>
              <a:ext cx="8150124" cy="2765805"/>
            </a:xfrm>
            <a:prstGeom prst="rect">
              <a:avLst/>
            </a:prstGeom>
          </p:spPr>
        </p:pic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6928EBC6-D28F-4046-A8BB-AE7688C57860}"/>
                </a:ext>
              </a:extLst>
            </p:cNvPr>
            <p:cNvSpPr/>
            <p:nvPr/>
          </p:nvSpPr>
          <p:spPr>
            <a:xfrm rot="16200000">
              <a:off x="358295" y="5062271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Fraction</a:t>
              </a:r>
              <a:r>
                <a:rPr lang="de-DE" sz="1600" dirty="0">
                  <a:solidFill>
                    <a:schemeClr val="tx1"/>
                  </a:solidFill>
                </a:rPr>
                <a:t> [%]</a:t>
              </a:r>
            </a:p>
          </p:txBody>
        </p: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BA429049-7440-44E8-9D8C-658E1BFA4397}"/>
                </a:ext>
              </a:extLst>
            </p:cNvPr>
            <p:cNvSpPr/>
            <p:nvPr/>
          </p:nvSpPr>
          <p:spPr>
            <a:xfrm rot="16200000">
              <a:off x="4491384" y="5064903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Fraction</a:t>
              </a:r>
              <a:r>
                <a:rPr lang="de-DE" sz="1600" dirty="0">
                  <a:solidFill>
                    <a:schemeClr val="tx1"/>
                  </a:solidFill>
                </a:rPr>
                <a:t> [%]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38EF44A3-6663-40A7-9C10-430E6839F85E}"/>
              </a:ext>
            </a:extLst>
          </p:cNvPr>
          <p:cNvSpPr/>
          <p:nvPr/>
        </p:nvSpPr>
        <p:spPr>
          <a:xfrm>
            <a:off x="4012468" y="899983"/>
            <a:ext cx="2071700" cy="2658721"/>
          </a:xfrm>
          <a:prstGeom prst="rect">
            <a:avLst/>
          </a:prstGeom>
          <a:noFill/>
          <a:ln w="28575">
            <a:solidFill>
              <a:srgbClr val="59A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0C18C74-10E8-4C04-B414-8721162C4159}"/>
              </a:ext>
            </a:extLst>
          </p:cNvPr>
          <p:cNvSpPr/>
          <p:nvPr/>
        </p:nvSpPr>
        <p:spPr>
          <a:xfrm>
            <a:off x="6444208" y="889752"/>
            <a:ext cx="2071700" cy="2658721"/>
          </a:xfrm>
          <a:prstGeom prst="rect">
            <a:avLst/>
          </a:prstGeom>
          <a:noFill/>
          <a:ln w="28575">
            <a:solidFill>
              <a:srgbClr val="59A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F566B8A6-2C83-4E6A-BCE4-D601DBEBE6FB}"/>
              </a:ext>
            </a:extLst>
          </p:cNvPr>
          <p:cNvCxnSpPr>
            <a:cxnSpLocks/>
            <a:stCxn id="28" idx="2"/>
            <a:endCxn id="36" idx="0"/>
          </p:cNvCxnSpPr>
          <p:nvPr/>
        </p:nvCxnSpPr>
        <p:spPr>
          <a:xfrm rot="5400000">
            <a:off x="4280352" y="3264034"/>
            <a:ext cx="473297" cy="1062636"/>
          </a:xfrm>
          <a:prstGeom prst="bentConnector3">
            <a:avLst>
              <a:gd name="adj1" fmla="val 50000"/>
            </a:avLst>
          </a:prstGeom>
          <a:ln w="28575">
            <a:solidFill>
              <a:srgbClr val="59AA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513E55B6-7177-4D7D-BCAA-4A33BBA2A3DE}"/>
              </a:ext>
            </a:extLst>
          </p:cNvPr>
          <p:cNvSpPr/>
          <p:nvPr/>
        </p:nvSpPr>
        <p:spPr>
          <a:xfrm>
            <a:off x="3816000" y="4032001"/>
            <a:ext cx="339364" cy="2034000"/>
          </a:xfrm>
          <a:prstGeom prst="rect">
            <a:avLst/>
          </a:prstGeom>
          <a:noFill/>
          <a:ln w="28575">
            <a:solidFill>
              <a:srgbClr val="59A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5A90E2A-1287-45B9-A339-DB159A55DC15}"/>
              </a:ext>
            </a:extLst>
          </p:cNvPr>
          <p:cNvSpPr/>
          <p:nvPr/>
        </p:nvSpPr>
        <p:spPr>
          <a:xfrm>
            <a:off x="7884000" y="4032001"/>
            <a:ext cx="339364" cy="2034000"/>
          </a:xfrm>
          <a:prstGeom prst="rect">
            <a:avLst/>
          </a:prstGeom>
          <a:noFill/>
          <a:ln w="28575">
            <a:solidFill>
              <a:srgbClr val="59A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655BFA6F-306C-4658-B881-4C2922F0A19A}"/>
              </a:ext>
            </a:extLst>
          </p:cNvPr>
          <p:cNvCxnSpPr>
            <a:cxnSpLocks/>
            <a:stCxn id="29" idx="2"/>
            <a:endCxn id="37" idx="0"/>
          </p:cNvCxnSpPr>
          <p:nvPr/>
        </p:nvCxnSpPr>
        <p:spPr>
          <a:xfrm rot="16200000" flipH="1">
            <a:off x="7525106" y="3503425"/>
            <a:ext cx="483528" cy="573624"/>
          </a:xfrm>
          <a:prstGeom prst="bentConnector3">
            <a:avLst>
              <a:gd name="adj1" fmla="val 50000"/>
            </a:avLst>
          </a:prstGeom>
          <a:ln w="28575">
            <a:solidFill>
              <a:srgbClr val="59AA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637021E0-55E5-4A3F-999B-B1EDADFBB124}"/>
              </a:ext>
            </a:extLst>
          </p:cNvPr>
          <p:cNvSpPr/>
          <p:nvPr/>
        </p:nvSpPr>
        <p:spPr>
          <a:xfrm>
            <a:off x="179512" y="1461894"/>
            <a:ext cx="363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Raster-based extreme value within the event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4966BD2F-DED9-497C-9441-1F34A285DEB9}"/>
              </a:ext>
            </a:extLst>
          </p:cNvPr>
          <p:cNvSpPr/>
          <p:nvPr/>
        </p:nvSpPr>
        <p:spPr>
          <a:xfrm>
            <a:off x="179513" y="2217058"/>
            <a:ext cx="363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59AA98"/>
                </a:solidFill>
              </a:rPr>
              <a:t>Spatial return period estimation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90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6" grpId="0" animBg="1"/>
      <p:bldP spid="37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2C0551DE-45A6-4086-B783-B33BC6FA4F29}"/>
              </a:ext>
            </a:extLst>
          </p:cNvPr>
          <p:cNvSpPr txBox="1"/>
          <p:nvPr/>
        </p:nvSpPr>
        <p:spPr bwMode="auto">
          <a:xfrm>
            <a:off x="107503" y="908720"/>
            <a:ext cx="9036497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1588">
              <a:defRPr/>
            </a:pPr>
            <a:r>
              <a:rPr lang="en-GB" sz="2000" u="sng" dirty="0"/>
              <a:t>Return period</a:t>
            </a:r>
          </a:p>
          <a:p>
            <a:pPr indent="1588">
              <a:defRPr/>
            </a:pPr>
            <a:endParaRPr lang="de-DE" sz="2000" u="sng" dirty="0"/>
          </a:p>
          <a:p>
            <a:pPr indent="1588">
              <a:defRPr/>
            </a:pPr>
            <a:endParaRPr lang="de-DE" sz="2000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637021E0-55E5-4A3F-999B-B1EDADFBB124}"/>
              </a:ext>
            </a:extLst>
          </p:cNvPr>
          <p:cNvSpPr/>
          <p:nvPr/>
        </p:nvSpPr>
        <p:spPr>
          <a:xfrm>
            <a:off x="179512" y="1461894"/>
            <a:ext cx="3636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DWD &amp; YW:</a:t>
            </a:r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(10min)	=     1 </a:t>
            </a:r>
            <a:r>
              <a:rPr lang="en-GB" sz="2000" dirty="0" err="1"/>
              <a:t>yr</a:t>
            </a:r>
            <a:r>
              <a:rPr lang="en-GB" sz="2000" dirty="0"/>
              <a:t> &amp; &lt;1 </a:t>
            </a:r>
            <a:r>
              <a:rPr lang="en-GB" sz="2000" dirty="0" err="1"/>
              <a:t>yr</a:t>
            </a:r>
            <a:endParaRPr lang="en-GB" sz="2000" dirty="0"/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(1440 min)	=   20 </a:t>
            </a:r>
            <a:r>
              <a:rPr lang="en-GB" sz="2000" dirty="0" err="1"/>
              <a:t>yrs</a:t>
            </a:r>
            <a:endParaRPr lang="en-GB" sz="20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023496B-ECD5-4C58-A45A-D7858D54BC5F}"/>
              </a:ext>
            </a:extLst>
          </p:cNvPr>
          <p:cNvGrpSpPr/>
          <p:nvPr/>
        </p:nvGrpSpPr>
        <p:grpSpPr>
          <a:xfrm>
            <a:off x="3707904" y="548680"/>
            <a:ext cx="5463304" cy="1998560"/>
            <a:chOff x="3707904" y="548680"/>
            <a:chExt cx="5463304" cy="19985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AC8710E-0C7B-4270-8D6D-265CEE5A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740" t="-183" b="10945"/>
            <a:stretch/>
          </p:blipFill>
          <p:spPr>
            <a:xfrm>
              <a:off x="6147464" y="559872"/>
              <a:ext cx="3023744" cy="1987368"/>
            </a:xfrm>
            <a:prstGeom prst="rect">
              <a:avLst/>
            </a:prstGeom>
          </p:spPr>
        </p:pic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BF63786D-A5AB-4AD4-948A-D9B0E0D0D4C6}"/>
                </a:ext>
              </a:extLst>
            </p:cNvPr>
            <p:cNvSpPr/>
            <p:nvPr/>
          </p:nvSpPr>
          <p:spPr>
            <a:xfrm rot="16200000">
              <a:off x="5546554" y="1658107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88A47768-441E-40B0-817B-2E609901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5" t="-183" r="56910" b="10945"/>
            <a:stretch/>
          </p:blipFill>
          <p:spPr>
            <a:xfrm>
              <a:off x="3915216" y="548680"/>
              <a:ext cx="2376264" cy="1998560"/>
            </a:xfrm>
            <a:prstGeom prst="rect">
              <a:avLst/>
            </a:prstGeom>
          </p:spPr>
        </p:pic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24CEE244-25F1-4E68-A113-4DA81AC66EB9}"/>
                </a:ext>
              </a:extLst>
            </p:cNvPr>
            <p:cNvSpPr/>
            <p:nvPr/>
          </p:nvSpPr>
          <p:spPr>
            <a:xfrm rot="16200000">
              <a:off x="3210650" y="1599809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</a:rPr>
                <a:t>Fraction</a:t>
              </a:r>
              <a:r>
                <a:rPr lang="de-DE" sz="1400" dirty="0">
                  <a:solidFill>
                    <a:schemeClr val="tx1"/>
                  </a:solidFill>
                </a:rPr>
                <a:t> [%]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37BFDB-DC7E-4D0D-9155-AD75CE212E08}"/>
              </a:ext>
            </a:extLst>
          </p:cNvPr>
          <p:cNvGrpSpPr/>
          <p:nvPr/>
        </p:nvGrpSpPr>
        <p:grpSpPr>
          <a:xfrm>
            <a:off x="3714155" y="2618972"/>
            <a:ext cx="4881581" cy="1800476"/>
            <a:chOff x="3714155" y="2618972"/>
            <a:chExt cx="4881581" cy="1800476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3B7CCCB0-AF73-48DC-8A9F-F01F01B32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825" b="10713"/>
            <a:stretch/>
          </p:blipFill>
          <p:spPr>
            <a:xfrm>
              <a:off x="3843209" y="2618972"/>
              <a:ext cx="4752527" cy="1800476"/>
            </a:xfrm>
            <a:prstGeom prst="rect">
              <a:avLst/>
            </a:prstGeom>
          </p:spPr>
        </p:pic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8584B1DA-B299-4614-A4F2-0D0C04A1F46A}"/>
                </a:ext>
              </a:extLst>
            </p:cNvPr>
            <p:cNvSpPr/>
            <p:nvPr/>
          </p:nvSpPr>
          <p:spPr>
            <a:xfrm rot="16200000">
              <a:off x="3216901" y="3447554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</a:rPr>
                <a:t>Fraction</a:t>
              </a:r>
              <a:r>
                <a:rPr lang="de-DE" sz="1400" dirty="0">
                  <a:solidFill>
                    <a:schemeClr val="tx1"/>
                  </a:solidFill>
                </a:rPr>
                <a:t> [%]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6035AF6B-62CA-455A-856A-555EED3C1909}"/>
                </a:ext>
              </a:extLst>
            </p:cNvPr>
            <p:cNvSpPr/>
            <p:nvPr/>
          </p:nvSpPr>
          <p:spPr>
            <a:xfrm rot="16200000">
              <a:off x="5634387" y="3535386"/>
              <a:ext cx="1345835" cy="1756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3007EA3-A4BB-4731-B0E9-8DE5F93D3859}"/>
              </a:ext>
            </a:extLst>
          </p:cNvPr>
          <p:cNvGrpSpPr/>
          <p:nvPr/>
        </p:nvGrpSpPr>
        <p:grpSpPr>
          <a:xfrm>
            <a:off x="3707904" y="4635472"/>
            <a:ext cx="4887832" cy="2191844"/>
            <a:chOff x="3707904" y="4635472"/>
            <a:chExt cx="4887832" cy="2191844"/>
          </a:xfrm>
        </p:grpSpPr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5B4FD257-2B43-4F65-8B71-AC9737735F30}"/>
                </a:ext>
              </a:extLst>
            </p:cNvPr>
            <p:cNvSpPr/>
            <p:nvPr/>
          </p:nvSpPr>
          <p:spPr>
            <a:xfrm rot="16200000">
              <a:off x="5946105" y="4177684"/>
              <a:ext cx="438806" cy="48604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B6D3349-157C-4B60-A46D-0DA4AC28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68" r="5355" b="10478"/>
            <a:stretch/>
          </p:blipFill>
          <p:spPr>
            <a:xfrm>
              <a:off x="4059232" y="4635472"/>
              <a:ext cx="4536504" cy="1845700"/>
            </a:xfrm>
            <a:prstGeom prst="rect">
              <a:avLst/>
            </a:prstGeom>
          </p:spPr>
        </p:pic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970495E5-86D4-4500-8C1A-2DE434869831}"/>
                </a:ext>
              </a:extLst>
            </p:cNvPr>
            <p:cNvSpPr/>
            <p:nvPr/>
          </p:nvSpPr>
          <p:spPr>
            <a:xfrm rot="16200000">
              <a:off x="3210650" y="5539927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</a:rPr>
                <a:t>Fraction</a:t>
              </a:r>
              <a:r>
                <a:rPr lang="de-DE" sz="1400" dirty="0">
                  <a:solidFill>
                    <a:schemeClr val="tx1"/>
                  </a:solidFill>
                </a:rPr>
                <a:t> [%]</a:t>
              </a: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64AF1DD0-C9B5-4B3A-A21E-C75AFCA2B6C6}"/>
                </a:ext>
              </a:extLst>
            </p:cNvPr>
            <p:cNvSpPr/>
            <p:nvPr/>
          </p:nvSpPr>
          <p:spPr>
            <a:xfrm rot="16200000">
              <a:off x="5654567" y="5580598"/>
              <a:ext cx="1345835" cy="1756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0C41BECD-11D6-4B65-A860-0B51DDEFDF31}"/>
                </a:ext>
              </a:extLst>
            </p:cNvPr>
            <p:cNvSpPr/>
            <p:nvPr/>
          </p:nvSpPr>
          <p:spPr>
            <a:xfrm>
              <a:off x="4707304" y="6475988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Duration [min]</a:t>
              </a:r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A353A11C-2244-40E6-8D31-4FB2DC3E597C}"/>
                </a:ext>
              </a:extLst>
            </p:cNvPr>
            <p:cNvSpPr/>
            <p:nvPr/>
          </p:nvSpPr>
          <p:spPr>
            <a:xfrm>
              <a:off x="6986418" y="6475988"/>
              <a:ext cx="1345835" cy="3513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Duration [min]</a:t>
              </a:r>
            </a:p>
          </p:txBody>
        </p: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1B011205-6428-4AA3-AD16-BA13571E2BD5}"/>
              </a:ext>
            </a:extLst>
          </p:cNvPr>
          <p:cNvSpPr/>
          <p:nvPr/>
        </p:nvSpPr>
        <p:spPr>
          <a:xfrm>
            <a:off x="179512" y="3068960"/>
            <a:ext cx="3636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BS &amp; BS+DWD (‘conventional measurements’):</a:t>
            </a:r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(10min)	=   30 </a:t>
            </a:r>
            <a:r>
              <a:rPr lang="en-GB" sz="2000" dirty="0" err="1"/>
              <a:t>yrs</a:t>
            </a:r>
            <a:endParaRPr lang="en-GB" sz="2000" dirty="0"/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(1440 min)	= 100 </a:t>
            </a:r>
            <a:r>
              <a:rPr lang="en-GB" sz="2000" dirty="0" err="1"/>
              <a:t>yrs</a:t>
            </a:r>
            <a:endParaRPr lang="en-GB" sz="2000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4CE6311-2065-468C-9F85-247A3D16632E}"/>
              </a:ext>
            </a:extLst>
          </p:cNvPr>
          <p:cNvSpPr/>
          <p:nvPr/>
        </p:nvSpPr>
        <p:spPr>
          <a:xfrm>
            <a:off x="179512" y="5046725"/>
            <a:ext cx="3636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42900">
              <a:buFont typeface="Arial" panose="020B0604020202020204" pitchFamily="34" charset="0"/>
              <a:buChar char="•"/>
            </a:pPr>
            <a:r>
              <a:rPr lang="en-GB" sz="2000" dirty="0"/>
              <a:t>CS : </a:t>
            </a:r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(10min)	=    5 </a:t>
            </a:r>
            <a:r>
              <a:rPr lang="en-GB" sz="2000" dirty="0" err="1"/>
              <a:t>yrs</a:t>
            </a:r>
            <a:endParaRPr lang="en-GB" sz="2000" dirty="0"/>
          </a:p>
          <a:p>
            <a:pPr marL="19050"/>
            <a:r>
              <a:rPr lang="en-GB" sz="2000" dirty="0"/>
              <a:t>      T</a:t>
            </a:r>
            <a:r>
              <a:rPr lang="en-GB" sz="2000" baseline="-25000" dirty="0"/>
              <a:t>G</a:t>
            </a:r>
            <a:r>
              <a:rPr lang="en-GB" sz="2000" dirty="0"/>
              <a:t>(1440 min)	=  50 </a:t>
            </a:r>
            <a:r>
              <a:rPr lang="en-GB" sz="2000" dirty="0" err="1"/>
              <a:t>yrs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349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9">
            <a:extLst>
              <a:ext uri="{FF2B5EF4-FFF2-40B4-BE49-F238E27FC236}">
                <a16:creationId xmlns:a16="http://schemas.microsoft.com/office/drawing/2014/main" id="{C490B7CC-D40C-4ED6-A525-5EBED6FBE6FC}"/>
              </a:ext>
            </a:extLst>
          </p:cNvPr>
          <p:cNvSpPr txBox="1">
            <a:spLocks/>
          </p:cNvSpPr>
          <p:nvPr/>
        </p:nvSpPr>
        <p:spPr>
          <a:xfrm>
            <a:off x="817240" y="-157410"/>
            <a:ext cx="82192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09E51E1-EE7D-44CC-9389-6528DC88F983}"/>
              </a:ext>
            </a:extLst>
          </p:cNvPr>
          <p:cNvSpPr/>
          <p:nvPr/>
        </p:nvSpPr>
        <p:spPr>
          <a:xfrm>
            <a:off x="107504" y="907200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000" b="0" u="sng" dirty="0"/>
              <a:t>Citizen </a:t>
            </a:r>
            <a:r>
              <a:rPr lang="de-DE" sz="2000" b="0" u="sng" dirty="0" err="1"/>
              <a:t>science</a:t>
            </a:r>
            <a:r>
              <a:rPr lang="de-DE" sz="2000" b="0" u="sng" dirty="0"/>
              <a:t> </a:t>
            </a:r>
            <a:r>
              <a:rPr lang="de-DE" sz="2000" b="0" u="sng" dirty="0" err="1"/>
              <a:t>data</a:t>
            </a:r>
            <a:r>
              <a:rPr lang="de-DE" sz="2000" u="sng" dirty="0"/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000" b="0" u="sng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 err="1"/>
              <a:t>Enrich</a:t>
            </a:r>
            <a:r>
              <a:rPr lang="de-DE" sz="2000" dirty="0"/>
              <a:t> </a:t>
            </a:r>
            <a:r>
              <a:rPr lang="de-DE" sz="2000" dirty="0" err="1"/>
              <a:t>rainfall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r>
              <a:rPr lang="de-DE" sz="2000" dirty="0"/>
              <a:t> and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easily</a:t>
            </a:r>
            <a:r>
              <a:rPr lang="de-DE" sz="2000" dirty="0"/>
              <a:t> </a:t>
            </a:r>
            <a:r>
              <a:rPr lang="de-DE" sz="2000" dirty="0" err="1"/>
              <a:t>accessible</a:t>
            </a:r>
            <a:endParaRPr lang="de-DE" sz="20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0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/>
              <a:t>Add </a:t>
            </a:r>
            <a:r>
              <a:rPr lang="de-DE" sz="2000" dirty="0" err="1"/>
              <a:t>spatial</a:t>
            </a:r>
            <a:r>
              <a:rPr lang="de-DE" sz="2000" dirty="0"/>
              <a:t> </a:t>
            </a:r>
            <a:r>
              <a:rPr lang="de-DE" sz="2000" dirty="0" err="1"/>
              <a:t>detail</a:t>
            </a:r>
            <a:r>
              <a:rPr lang="de-DE" sz="2000" dirty="0"/>
              <a:t> </a:t>
            </a:r>
            <a:r>
              <a:rPr lang="de-DE" sz="2000" dirty="0" err="1"/>
              <a:t>which</a:t>
            </a:r>
            <a:r>
              <a:rPr lang="de-DE" sz="2000" dirty="0"/>
              <a:t> </a:t>
            </a:r>
            <a:r>
              <a:rPr lang="de-DE" sz="2000" dirty="0" err="1"/>
              <a:t>outweighs</a:t>
            </a:r>
            <a:r>
              <a:rPr lang="de-DE" sz="2000" dirty="0"/>
              <a:t> limited </a:t>
            </a:r>
            <a:r>
              <a:rPr lang="de-DE" sz="2000" dirty="0" err="1"/>
              <a:t>measuring</a:t>
            </a:r>
            <a:r>
              <a:rPr lang="de-DE" sz="2000" dirty="0"/>
              <a:t> </a:t>
            </a:r>
            <a:r>
              <a:rPr lang="de-DE" sz="2000" dirty="0" err="1"/>
              <a:t>accuracy</a:t>
            </a:r>
            <a:endParaRPr lang="de-DE" sz="20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000" b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 err="1"/>
              <a:t>With</a:t>
            </a:r>
            <a:r>
              <a:rPr lang="de-DE" sz="2000" dirty="0"/>
              <a:t> simple </a:t>
            </a:r>
            <a:r>
              <a:rPr lang="de-DE" sz="2000" dirty="0" err="1"/>
              <a:t>quality</a:t>
            </a:r>
            <a:r>
              <a:rPr lang="de-DE" sz="2000" dirty="0"/>
              <a:t> </a:t>
            </a:r>
            <a:r>
              <a:rPr lang="de-DE" sz="2000" dirty="0" err="1"/>
              <a:t>checks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slightly</a:t>
            </a:r>
            <a:r>
              <a:rPr lang="de-DE" sz="2000" dirty="0"/>
              <a:t> </a:t>
            </a:r>
            <a:r>
              <a:rPr lang="de-DE" sz="2000" dirty="0" err="1"/>
              <a:t>less</a:t>
            </a:r>
            <a:r>
              <a:rPr lang="de-DE" sz="2000" dirty="0"/>
              <a:t> </a:t>
            </a:r>
            <a:r>
              <a:rPr lang="de-DE" sz="2000" dirty="0" err="1"/>
              <a:t>accurate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</a:t>
            </a:r>
            <a:r>
              <a:rPr lang="de-DE" sz="2000" dirty="0" err="1"/>
              <a:t>conventional</a:t>
            </a:r>
            <a:r>
              <a:rPr lang="de-DE" sz="2000" dirty="0"/>
              <a:t> </a:t>
            </a:r>
            <a:r>
              <a:rPr lang="de-DE" sz="2000" dirty="0" err="1"/>
              <a:t>measurements</a:t>
            </a:r>
            <a:endParaRPr lang="de-DE" sz="20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000" b="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9BD3908-8BCC-49A1-87DE-B1A900A5B3D8}"/>
              </a:ext>
            </a:extLst>
          </p:cNvPr>
          <p:cNvGrpSpPr/>
          <p:nvPr/>
        </p:nvGrpSpPr>
        <p:grpSpPr>
          <a:xfrm>
            <a:off x="6440147" y="5084857"/>
            <a:ext cx="2485432" cy="1368479"/>
            <a:chOff x="6440147" y="5084857"/>
            <a:chExt cx="2485432" cy="1368479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E7CBF79F-E318-46B9-8E01-1332871E6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0" t="12909" r="26041" b="16071"/>
            <a:stretch/>
          </p:blipFill>
          <p:spPr>
            <a:xfrm>
              <a:off x="6876256" y="5132217"/>
              <a:ext cx="324395" cy="303266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65618F22-C3E8-4FDE-AEA0-83A370C21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6440147" y="5126800"/>
              <a:ext cx="343320" cy="303266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F0469C10-CE77-46DD-B5CD-ADB215CE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5597844"/>
              <a:ext cx="343320" cy="343320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27E36541-6E5B-420A-88AA-758D578BC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6083073"/>
              <a:ext cx="324395" cy="324395"/>
            </a:xfrm>
            <a:prstGeom prst="rect">
              <a:avLst/>
            </a:prstGeom>
          </p:spPr>
        </p:pic>
        <p:sp>
          <p:nvSpPr>
            <p:cNvPr id="47" name="Inhaltsplatzhalter 1">
              <a:extLst>
                <a:ext uri="{FF2B5EF4-FFF2-40B4-BE49-F238E27FC236}">
                  <a16:creationId xmlns:a16="http://schemas.microsoft.com/office/drawing/2014/main" id="{B0A93668-6A9E-46F4-9984-3BAA08B4F5AD}"/>
                </a:ext>
              </a:extLst>
            </p:cNvPr>
            <p:cNvSpPr txBox="1">
              <a:spLocks/>
            </p:cNvSpPr>
            <p:nvPr/>
          </p:nvSpPr>
          <p:spPr>
            <a:xfrm>
              <a:off x="7228638" y="6071593"/>
              <a:ext cx="1696941" cy="3817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indent="4763">
                <a:defRPr/>
              </a:pPr>
              <a:r>
                <a:rPr lang="de-DE" sz="1600" i="1" dirty="0">
                  <a:sym typeface="Wingdings" pitchFamily="2" charset="2"/>
                </a:rPr>
                <a:t>@hydriv@mas.to</a:t>
              </a:r>
            </a:p>
          </p:txBody>
        </p:sp>
        <p:sp>
          <p:nvSpPr>
            <p:cNvPr id="48" name="Inhaltsplatzhalter 1">
              <a:extLst>
                <a:ext uri="{FF2B5EF4-FFF2-40B4-BE49-F238E27FC236}">
                  <a16:creationId xmlns:a16="http://schemas.microsoft.com/office/drawing/2014/main" id="{4C7C0BB1-B9B3-4176-AC4E-9B4E89598ACF}"/>
                </a:ext>
              </a:extLst>
            </p:cNvPr>
            <p:cNvSpPr txBox="1">
              <a:spLocks/>
            </p:cNvSpPr>
            <p:nvPr/>
          </p:nvSpPr>
          <p:spPr>
            <a:xfrm>
              <a:off x="7222831" y="5084857"/>
              <a:ext cx="1525633" cy="3817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lvl="1" indent="4763">
                <a:defRPr/>
              </a:pPr>
              <a:r>
                <a:rPr lang="de-DE" sz="1600" i="1" dirty="0">
                  <a:sym typeface="Wingdings" pitchFamily="2" charset="2"/>
                </a:rPr>
                <a:t>@HydroHannes</a:t>
              </a:r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1F68BBBD-255F-478A-B7E5-AE2AC680C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6440147" y="5597844"/>
              <a:ext cx="343320" cy="303266"/>
            </a:xfrm>
            <a:prstGeom prst="rect">
              <a:avLst/>
            </a:prstGeom>
          </p:spPr>
        </p:pic>
        <p:sp>
          <p:nvSpPr>
            <p:cNvPr id="50" name="Inhaltsplatzhalter 1">
              <a:extLst>
                <a:ext uri="{FF2B5EF4-FFF2-40B4-BE49-F238E27FC236}">
                  <a16:creationId xmlns:a16="http://schemas.microsoft.com/office/drawing/2014/main" id="{CB99B2BF-51BE-4282-9212-2280207FFAAC}"/>
                </a:ext>
              </a:extLst>
            </p:cNvPr>
            <p:cNvSpPr txBox="1">
              <a:spLocks/>
            </p:cNvSpPr>
            <p:nvPr/>
          </p:nvSpPr>
          <p:spPr>
            <a:xfrm>
              <a:off x="7227952" y="5558606"/>
              <a:ext cx="1697627" cy="3817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indent="4763">
                <a:defRPr/>
              </a:pPr>
              <a:r>
                <a:rPr lang="de-DE" sz="1600" i="1" dirty="0">
                  <a:sym typeface="Wingdings" pitchFamily="2" charset="2"/>
                </a:rPr>
                <a:t>@hydriv-lwi</a:t>
              </a:r>
            </a:p>
          </p:txBody>
        </p:sp>
      </p:grpSp>
      <p:sp>
        <p:nvSpPr>
          <p:cNvPr id="51" name="Rechteck 50">
            <a:extLst>
              <a:ext uri="{FF2B5EF4-FFF2-40B4-BE49-F238E27FC236}">
                <a16:creationId xmlns:a16="http://schemas.microsoft.com/office/drawing/2014/main" id="{0E70990C-4B8E-4A77-BC83-78F69846201F}"/>
              </a:ext>
            </a:extLst>
          </p:cNvPr>
          <p:cNvSpPr/>
          <p:nvPr/>
        </p:nvSpPr>
        <p:spPr>
          <a:xfrm>
            <a:off x="384445" y="4058783"/>
            <a:ext cx="8375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/>
              <a:t>Thank you for your attention!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124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355BC26-AEAE-463D-B029-43A801BFB33D}"/>
              </a:ext>
            </a:extLst>
          </p:cNvPr>
          <p:cNvGrpSpPr/>
          <p:nvPr/>
        </p:nvGrpSpPr>
        <p:grpSpPr>
          <a:xfrm>
            <a:off x="0" y="0"/>
            <a:ext cx="9148788" cy="6858000"/>
            <a:chOff x="0" y="0"/>
            <a:chExt cx="9148788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49F8A48-536D-4703-9258-5A8E8C2D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9144000" cy="6096000"/>
            </a:xfrm>
            <a:prstGeom prst="rect">
              <a:avLst/>
            </a:prstGeom>
          </p:spPr>
        </p:pic>
        <p:sp>
          <p:nvSpPr>
            <p:cNvPr id="14" name="Rechteck 70">
              <a:extLst>
                <a:ext uri="{FF2B5EF4-FFF2-40B4-BE49-F238E27FC236}">
                  <a16:creationId xmlns:a16="http://schemas.microsoft.com/office/drawing/2014/main" id="{321C65AC-4A6B-45DF-B9C5-41C4663F41E1}"/>
                </a:ext>
              </a:extLst>
            </p:cNvPr>
            <p:cNvSpPr/>
            <p:nvPr/>
          </p:nvSpPr>
          <p:spPr>
            <a:xfrm>
              <a:off x="6372200" y="0"/>
              <a:ext cx="2776588" cy="1484784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2400" b="0" strike="noStrike" spc="-1" dirty="0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15" name="Pfeil: Fünfeck 64">
              <a:extLst>
                <a:ext uri="{FF2B5EF4-FFF2-40B4-BE49-F238E27FC236}">
                  <a16:creationId xmlns:a16="http://schemas.microsoft.com/office/drawing/2014/main" id="{E5594C68-C0CC-4B7E-87C8-02B89CA1AA98}"/>
                </a:ext>
              </a:extLst>
            </p:cNvPr>
            <p:cNvSpPr/>
            <p:nvPr/>
          </p:nvSpPr>
          <p:spPr>
            <a:xfrm>
              <a:off x="1" y="0"/>
              <a:ext cx="6876256" cy="1484784"/>
            </a:xfrm>
            <a:prstGeom prst="homePlate">
              <a:avLst>
                <a:gd name="adj" fmla="val 31111"/>
              </a:avLst>
            </a:prstGeom>
            <a:gradFill flip="none" rotWithShape="1">
              <a:gsLst>
                <a:gs pos="0">
                  <a:srgbClr val="00709B">
                    <a:shade val="30000"/>
                    <a:satMod val="115000"/>
                  </a:srgbClr>
                </a:gs>
                <a:gs pos="50000">
                  <a:srgbClr val="00709B">
                    <a:shade val="67500"/>
                    <a:satMod val="115000"/>
                  </a:srgbClr>
                </a:gs>
                <a:gs pos="100000">
                  <a:srgbClr val="00709B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266700" defTabSz="4160880">
                <a:lnSpc>
                  <a:spcPct val="92000"/>
                </a:lnSpc>
                <a:spcBef>
                  <a:spcPts val="6900"/>
                </a:spcBef>
                <a:spcAft>
                  <a:spcPts val="1380"/>
                </a:spcAft>
              </a:pPr>
              <a: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  <a:t>DO IT! </a:t>
              </a:r>
              <a:b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</a:br>
              <a:r>
                <a:rPr lang="en-GB" sz="2400" b="1" u="sng" strike="noStrike" spc="-1" dirty="0">
                  <a:solidFill>
                    <a:srgbClr val="FFFFFF"/>
                  </a:solidFill>
                  <a:uFillTx/>
                  <a:latin typeface="Arial"/>
                </a:rPr>
                <a:t>D</a:t>
              </a:r>
              <a:r>
                <a:rPr lang="en-GB" sz="2400" b="1" strike="noStrike" spc="-1" dirty="0">
                  <a:solidFill>
                    <a:srgbClr val="FFFFFF"/>
                  </a:solidFill>
                  <a:latin typeface="Arial"/>
                </a:rPr>
                <a:t>igitization</a:t>
              </a:r>
              <a: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GB" sz="2400" b="1" u="sng" strike="noStrike" spc="-1" dirty="0">
                  <a:solidFill>
                    <a:srgbClr val="FFFFFF"/>
                  </a:solidFill>
                  <a:uFillTx/>
                  <a:latin typeface="Arial"/>
                </a:rPr>
                <a:t>o</a:t>
              </a:r>
              <a:r>
                <a:rPr lang="en-GB" sz="2400" b="1" strike="noStrike" spc="-1" dirty="0">
                  <a:solidFill>
                    <a:srgbClr val="FFFFFF"/>
                  </a:solidFill>
                  <a:latin typeface="Arial"/>
                </a:rPr>
                <a:t>f</a:t>
              </a:r>
              <a: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  <a:t> analogue records </a:t>
              </a:r>
              <a:r>
                <a:rPr lang="de-DE" sz="2400" b="1" u="sng" strike="noStrike" spc="-1" dirty="0">
                  <a:solidFill>
                    <a:srgbClr val="FFFFFF"/>
                  </a:solidFill>
                  <a:uFillTx/>
                  <a:latin typeface="Arial"/>
                </a:rPr>
                <a:t>i</a:t>
              </a:r>
              <a: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  <a:t>n </a:t>
              </a:r>
              <a:r>
                <a:rPr lang="de-DE" sz="2400" b="1" u="sng" strike="noStrike" spc="-1" dirty="0">
                  <a:solidFill>
                    <a:srgbClr val="FFFFFF"/>
                  </a:solidFill>
                  <a:uFillTx/>
                  <a:latin typeface="Arial"/>
                </a:rPr>
                <a:t>t</a:t>
              </a:r>
              <a:r>
                <a:rPr lang="de-DE" sz="2400" b="1" strike="noStrike" spc="-1" dirty="0">
                  <a:solidFill>
                    <a:srgbClr val="FFFFFF"/>
                  </a:solidFill>
                  <a:latin typeface="Arial"/>
                </a:rPr>
                <a:t>ime</a:t>
              </a:r>
              <a:endParaRPr lang="de-DE" sz="2400" b="0" strike="noStrike" spc="-1" dirty="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75BE77D-172B-4E24-AE48-C59CA8CC1B8F}"/>
                </a:ext>
              </a:extLst>
            </p:cNvPr>
            <p:cNvGrpSpPr/>
            <p:nvPr/>
          </p:nvGrpSpPr>
          <p:grpSpPr>
            <a:xfrm>
              <a:off x="5532357" y="1583451"/>
              <a:ext cx="3421269" cy="3603104"/>
              <a:chOff x="3995935" y="2492896"/>
              <a:chExt cx="3421269" cy="3603104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C37CE626-6CBC-4BF6-A5BB-F77681CF011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print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827"/>
              <a:stretch/>
            </p:blipFill>
            <p:spPr>
              <a:xfrm>
                <a:off x="3995935" y="2492896"/>
                <a:ext cx="3421269" cy="3603104"/>
              </a:xfrm>
              <a:prstGeom prst="rect">
                <a:avLst/>
              </a:prstGeom>
              <a:gradFill>
                <a:gsLst>
                  <a:gs pos="8000">
                    <a:srgbClr val="FEFCF3"/>
                  </a:gs>
                  <a:gs pos="50000">
                    <a:schemeClr val="bg1"/>
                  </a:gs>
                  <a:gs pos="100000">
                    <a:srgbClr val="F7F3E6"/>
                  </a:gs>
                </a:gsLst>
                <a:lin ang="0" scaled="1"/>
              </a:gradFill>
            </p:spPr>
          </p:pic>
          <p:sp>
            <p:nvSpPr>
              <p:cNvPr id="24" name="Rechteck 4">
                <a:extLst>
                  <a:ext uri="{FF2B5EF4-FFF2-40B4-BE49-F238E27FC236}">
                    <a16:creationId xmlns:a16="http://schemas.microsoft.com/office/drawing/2014/main" id="{155C5DC3-6031-4330-B11F-0CD33B517BCD}"/>
                  </a:ext>
                </a:extLst>
              </p:cNvPr>
              <p:cNvSpPr/>
              <p:nvPr/>
            </p:nvSpPr>
            <p:spPr>
              <a:xfrm>
                <a:off x="3995935" y="2492896"/>
                <a:ext cx="3421269" cy="3603104"/>
              </a:xfrm>
              <a:custGeom>
                <a:avLst/>
                <a:gdLst>
                  <a:gd name="textAreaLeft" fmla="*/ 0 w 4290480"/>
                  <a:gd name="textAreaRight" fmla="*/ 4290840 w 4290480"/>
                  <a:gd name="textAreaTop" fmla="*/ 0 h 6728040"/>
                  <a:gd name="textAreaBottom" fmla="*/ 6728400 h 6728040"/>
                </a:gdLst>
                <a:ahLst/>
                <a:cxnLst/>
                <a:rect l="textAreaLeft" t="textAreaTop" r="textAreaRight" b="textAreaBottom"/>
                <a:pathLst>
                  <a:path w="4290759" h="6728223" fill="none">
                    <a:moveTo>
                      <a:pt x="0" y="0"/>
                    </a:moveTo>
                    <a:cubicBezTo>
                      <a:pt x="212157" y="-15720"/>
                      <a:pt x="447439" y="4293"/>
                      <a:pt x="579252" y="0"/>
                    </a:cubicBezTo>
                    <a:cubicBezTo>
                      <a:pt x="711065" y="-4293"/>
                      <a:pt x="813247" y="52"/>
                      <a:pt x="986875" y="0"/>
                    </a:cubicBezTo>
                    <a:cubicBezTo>
                      <a:pt x="1160503" y="-52"/>
                      <a:pt x="1335027" y="37656"/>
                      <a:pt x="1566127" y="0"/>
                    </a:cubicBezTo>
                    <a:cubicBezTo>
                      <a:pt x="1797227" y="-37656"/>
                      <a:pt x="1905981" y="31514"/>
                      <a:pt x="2016657" y="0"/>
                    </a:cubicBezTo>
                    <a:cubicBezTo>
                      <a:pt x="2127333" y="-31514"/>
                      <a:pt x="2383146" y="33636"/>
                      <a:pt x="2510094" y="0"/>
                    </a:cubicBezTo>
                    <a:cubicBezTo>
                      <a:pt x="2637042" y="-33636"/>
                      <a:pt x="2885829" y="35527"/>
                      <a:pt x="3003531" y="0"/>
                    </a:cubicBezTo>
                    <a:cubicBezTo>
                      <a:pt x="3121233" y="-35527"/>
                      <a:pt x="3356497" y="61981"/>
                      <a:pt x="3625691" y="0"/>
                    </a:cubicBezTo>
                    <a:cubicBezTo>
                      <a:pt x="3894885" y="-61981"/>
                      <a:pt x="4143825" y="68826"/>
                      <a:pt x="4290759" y="0"/>
                    </a:cubicBezTo>
                    <a:cubicBezTo>
                      <a:pt x="4332789" y="243109"/>
                      <a:pt x="4239834" y="338258"/>
                      <a:pt x="4290759" y="493403"/>
                    </a:cubicBezTo>
                    <a:cubicBezTo>
                      <a:pt x="4341684" y="648548"/>
                      <a:pt x="4227083" y="787179"/>
                      <a:pt x="4290759" y="1054088"/>
                    </a:cubicBezTo>
                    <a:cubicBezTo>
                      <a:pt x="4354435" y="1320998"/>
                      <a:pt x="4210931" y="1426341"/>
                      <a:pt x="4290759" y="1749338"/>
                    </a:cubicBezTo>
                    <a:cubicBezTo>
                      <a:pt x="4370587" y="2072335"/>
                      <a:pt x="4278377" y="2165668"/>
                      <a:pt x="4290759" y="2444588"/>
                    </a:cubicBezTo>
                    <a:cubicBezTo>
                      <a:pt x="4303141" y="2723508"/>
                      <a:pt x="4288230" y="2760434"/>
                      <a:pt x="4290759" y="2870708"/>
                    </a:cubicBezTo>
                    <a:cubicBezTo>
                      <a:pt x="4293288" y="2980982"/>
                      <a:pt x="4246480" y="3272820"/>
                      <a:pt x="4290759" y="3565958"/>
                    </a:cubicBezTo>
                    <a:cubicBezTo>
                      <a:pt x="4335038" y="3859096"/>
                      <a:pt x="4277261" y="3948117"/>
                      <a:pt x="4290759" y="4261208"/>
                    </a:cubicBezTo>
                    <a:cubicBezTo>
                      <a:pt x="4304257" y="4574299"/>
                      <a:pt x="4251926" y="4702553"/>
                      <a:pt x="4290759" y="4821893"/>
                    </a:cubicBezTo>
                    <a:cubicBezTo>
                      <a:pt x="4329592" y="4941234"/>
                      <a:pt x="4282640" y="5152186"/>
                      <a:pt x="4290759" y="5315296"/>
                    </a:cubicBezTo>
                    <a:cubicBezTo>
                      <a:pt x="4298878" y="5478406"/>
                      <a:pt x="4262622" y="5581771"/>
                      <a:pt x="4290759" y="5741417"/>
                    </a:cubicBezTo>
                    <a:cubicBezTo>
                      <a:pt x="4318896" y="5901063"/>
                      <a:pt x="4288849" y="6124053"/>
                      <a:pt x="4290759" y="6234820"/>
                    </a:cubicBezTo>
                    <a:cubicBezTo>
                      <a:pt x="4292669" y="6345587"/>
                      <a:pt x="4239574" y="6568986"/>
                      <a:pt x="4290759" y="6728223"/>
                    </a:cubicBezTo>
                    <a:cubicBezTo>
                      <a:pt x="4087687" y="6731597"/>
                      <a:pt x="3944449" y="6725698"/>
                      <a:pt x="3797322" y="6728223"/>
                    </a:cubicBezTo>
                    <a:cubicBezTo>
                      <a:pt x="3650195" y="6730748"/>
                      <a:pt x="3465460" y="6699995"/>
                      <a:pt x="3260977" y="6728223"/>
                    </a:cubicBezTo>
                    <a:cubicBezTo>
                      <a:pt x="3056495" y="6756451"/>
                      <a:pt x="3025096" y="6690905"/>
                      <a:pt x="2810447" y="6728223"/>
                    </a:cubicBezTo>
                    <a:cubicBezTo>
                      <a:pt x="2595798" y="6765541"/>
                      <a:pt x="2548818" y="6701482"/>
                      <a:pt x="2359917" y="6728223"/>
                    </a:cubicBezTo>
                    <a:cubicBezTo>
                      <a:pt x="2171016" y="6754964"/>
                      <a:pt x="1902915" y="6658784"/>
                      <a:pt x="1737757" y="6728223"/>
                    </a:cubicBezTo>
                    <a:cubicBezTo>
                      <a:pt x="1572599" y="6797662"/>
                      <a:pt x="1288737" y="6708662"/>
                      <a:pt x="1158505" y="6728223"/>
                    </a:cubicBezTo>
                    <a:cubicBezTo>
                      <a:pt x="1028273" y="6747784"/>
                      <a:pt x="845032" y="6709789"/>
                      <a:pt x="579252" y="6728223"/>
                    </a:cubicBezTo>
                    <a:cubicBezTo>
                      <a:pt x="313472" y="6746657"/>
                      <a:pt x="120610" y="6712091"/>
                      <a:pt x="0" y="6728223"/>
                    </a:cubicBezTo>
                    <a:cubicBezTo>
                      <a:pt x="-14384" y="6552617"/>
                      <a:pt x="11345" y="6477097"/>
                      <a:pt x="0" y="6302102"/>
                    </a:cubicBezTo>
                    <a:cubicBezTo>
                      <a:pt x="-11345" y="6127107"/>
                      <a:pt x="50064" y="5930513"/>
                      <a:pt x="0" y="5808699"/>
                    </a:cubicBezTo>
                    <a:cubicBezTo>
                      <a:pt x="-50064" y="5686885"/>
                      <a:pt x="54005" y="5330607"/>
                      <a:pt x="0" y="5180732"/>
                    </a:cubicBezTo>
                    <a:cubicBezTo>
                      <a:pt x="-54005" y="5030857"/>
                      <a:pt x="26760" y="4719241"/>
                      <a:pt x="0" y="4552764"/>
                    </a:cubicBezTo>
                    <a:cubicBezTo>
                      <a:pt x="-26760" y="4386287"/>
                      <a:pt x="36981" y="4244874"/>
                      <a:pt x="0" y="4126643"/>
                    </a:cubicBezTo>
                    <a:cubicBezTo>
                      <a:pt x="-36981" y="4008412"/>
                      <a:pt x="54356" y="3827826"/>
                      <a:pt x="0" y="3633240"/>
                    </a:cubicBezTo>
                    <a:cubicBezTo>
                      <a:pt x="-54356" y="3438654"/>
                      <a:pt x="67962" y="3252085"/>
                      <a:pt x="0" y="3005273"/>
                    </a:cubicBezTo>
                    <a:cubicBezTo>
                      <a:pt x="-67962" y="2758461"/>
                      <a:pt x="25755" y="2718807"/>
                      <a:pt x="0" y="2646434"/>
                    </a:cubicBezTo>
                    <a:cubicBezTo>
                      <a:pt x="-25755" y="2574061"/>
                      <a:pt x="50" y="2394893"/>
                      <a:pt x="0" y="2287596"/>
                    </a:cubicBezTo>
                    <a:cubicBezTo>
                      <a:pt x="-50" y="2180299"/>
                      <a:pt x="34925" y="1857891"/>
                      <a:pt x="0" y="1659628"/>
                    </a:cubicBezTo>
                    <a:cubicBezTo>
                      <a:pt x="-34925" y="1461365"/>
                      <a:pt x="40399" y="1408928"/>
                      <a:pt x="0" y="1300790"/>
                    </a:cubicBezTo>
                    <a:cubicBezTo>
                      <a:pt x="-40399" y="1192652"/>
                      <a:pt x="39262" y="934145"/>
                      <a:pt x="0" y="605540"/>
                    </a:cubicBezTo>
                    <a:cubicBezTo>
                      <a:pt x="-39262" y="276935"/>
                      <a:pt x="910" y="173974"/>
                      <a:pt x="0" y="0"/>
                    </a:cubicBezTo>
                    <a:close/>
                  </a:path>
                  <a:path w="4290759" h="6728223" stroke="0">
                    <a:moveTo>
                      <a:pt x="0" y="0"/>
                    </a:moveTo>
                    <a:cubicBezTo>
                      <a:pt x="235223" y="-48682"/>
                      <a:pt x="367992" y="50764"/>
                      <a:pt x="579252" y="0"/>
                    </a:cubicBezTo>
                    <a:cubicBezTo>
                      <a:pt x="790512" y="-50764"/>
                      <a:pt x="957159" y="13932"/>
                      <a:pt x="1158505" y="0"/>
                    </a:cubicBezTo>
                    <a:cubicBezTo>
                      <a:pt x="1359851" y="-13932"/>
                      <a:pt x="1527617" y="26140"/>
                      <a:pt x="1737757" y="0"/>
                    </a:cubicBezTo>
                    <a:cubicBezTo>
                      <a:pt x="1947897" y="-26140"/>
                      <a:pt x="2040870" y="38538"/>
                      <a:pt x="2317010" y="0"/>
                    </a:cubicBezTo>
                    <a:cubicBezTo>
                      <a:pt x="2593150" y="-38538"/>
                      <a:pt x="2706503" y="8410"/>
                      <a:pt x="2810447" y="0"/>
                    </a:cubicBezTo>
                    <a:cubicBezTo>
                      <a:pt x="2914391" y="-8410"/>
                      <a:pt x="3240400" y="12964"/>
                      <a:pt x="3432607" y="0"/>
                    </a:cubicBezTo>
                    <a:cubicBezTo>
                      <a:pt x="3624814" y="-12964"/>
                      <a:pt x="3927591" y="65871"/>
                      <a:pt x="4290759" y="0"/>
                    </a:cubicBezTo>
                    <a:cubicBezTo>
                      <a:pt x="4332157" y="103757"/>
                      <a:pt x="4283892" y="281240"/>
                      <a:pt x="4290759" y="426121"/>
                    </a:cubicBezTo>
                    <a:cubicBezTo>
                      <a:pt x="4297626" y="571002"/>
                      <a:pt x="4276730" y="676924"/>
                      <a:pt x="4290759" y="852242"/>
                    </a:cubicBezTo>
                    <a:cubicBezTo>
                      <a:pt x="4304788" y="1027560"/>
                      <a:pt x="4260730" y="1342964"/>
                      <a:pt x="4290759" y="1547491"/>
                    </a:cubicBezTo>
                    <a:cubicBezTo>
                      <a:pt x="4320788" y="1752018"/>
                      <a:pt x="4262711" y="1947561"/>
                      <a:pt x="4290759" y="2175459"/>
                    </a:cubicBezTo>
                    <a:cubicBezTo>
                      <a:pt x="4318807" y="2403357"/>
                      <a:pt x="4227925" y="2471906"/>
                      <a:pt x="4290759" y="2736144"/>
                    </a:cubicBezTo>
                    <a:cubicBezTo>
                      <a:pt x="4353593" y="3000382"/>
                      <a:pt x="4290257" y="3117388"/>
                      <a:pt x="4290759" y="3296829"/>
                    </a:cubicBezTo>
                    <a:cubicBezTo>
                      <a:pt x="4291261" y="3476270"/>
                      <a:pt x="4238190" y="3546385"/>
                      <a:pt x="4290759" y="3790232"/>
                    </a:cubicBezTo>
                    <a:cubicBezTo>
                      <a:pt x="4343328" y="4034079"/>
                      <a:pt x="4260368" y="4242893"/>
                      <a:pt x="4290759" y="4418200"/>
                    </a:cubicBezTo>
                    <a:cubicBezTo>
                      <a:pt x="4321150" y="4593507"/>
                      <a:pt x="4284248" y="4770980"/>
                      <a:pt x="4290759" y="5113449"/>
                    </a:cubicBezTo>
                    <a:cubicBezTo>
                      <a:pt x="4297270" y="5455918"/>
                      <a:pt x="4239827" y="5451881"/>
                      <a:pt x="4290759" y="5606852"/>
                    </a:cubicBezTo>
                    <a:cubicBezTo>
                      <a:pt x="4341691" y="5761823"/>
                      <a:pt x="4243820" y="5908540"/>
                      <a:pt x="4290759" y="6167538"/>
                    </a:cubicBezTo>
                    <a:cubicBezTo>
                      <a:pt x="4337698" y="6426536"/>
                      <a:pt x="4230939" y="6614272"/>
                      <a:pt x="4290759" y="6728223"/>
                    </a:cubicBezTo>
                    <a:cubicBezTo>
                      <a:pt x="4162799" y="6736882"/>
                      <a:pt x="3803095" y="6712366"/>
                      <a:pt x="3668599" y="6728223"/>
                    </a:cubicBezTo>
                    <a:cubicBezTo>
                      <a:pt x="3534103" y="6744080"/>
                      <a:pt x="3216296" y="6721270"/>
                      <a:pt x="3089346" y="6728223"/>
                    </a:cubicBezTo>
                    <a:cubicBezTo>
                      <a:pt x="2962396" y="6735176"/>
                      <a:pt x="2765801" y="6686032"/>
                      <a:pt x="2595909" y="6728223"/>
                    </a:cubicBezTo>
                    <a:cubicBezTo>
                      <a:pt x="2426017" y="6770414"/>
                      <a:pt x="2332837" y="6714218"/>
                      <a:pt x="2188287" y="6728223"/>
                    </a:cubicBezTo>
                    <a:cubicBezTo>
                      <a:pt x="2043737" y="6742228"/>
                      <a:pt x="1849104" y="6681194"/>
                      <a:pt x="1694850" y="6728223"/>
                    </a:cubicBezTo>
                    <a:cubicBezTo>
                      <a:pt x="1540596" y="6775252"/>
                      <a:pt x="1458176" y="6711194"/>
                      <a:pt x="1287228" y="6728223"/>
                    </a:cubicBezTo>
                    <a:cubicBezTo>
                      <a:pt x="1116280" y="6745252"/>
                      <a:pt x="960916" y="6684964"/>
                      <a:pt x="836698" y="6728223"/>
                    </a:cubicBezTo>
                    <a:cubicBezTo>
                      <a:pt x="712480" y="6771482"/>
                      <a:pt x="410824" y="6717161"/>
                      <a:pt x="0" y="6728223"/>
                    </a:cubicBezTo>
                    <a:cubicBezTo>
                      <a:pt x="-25395" y="6596174"/>
                      <a:pt x="39836" y="6397809"/>
                      <a:pt x="0" y="6234820"/>
                    </a:cubicBezTo>
                    <a:cubicBezTo>
                      <a:pt x="-39836" y="6071831"/>
                      <a:pt x="34668" y="5854531"/>
                      <a:pt x="0" y="5741417"/>
                    </a:cubicBezTo>
                    <a:cubicBezTo>
                      <a:pt x="-34668" y="5628303"/>
                      <a:pt x="1747" y="5541517"/>
                      <a:pt x="0" y="5382578"/>
                    </a:cubicBezTo>
                    <a:cubicBezTo>
                      <a:pt x="-1747" y="5223639"/>
                      <a:pt x="14710" y="5198435"/>
                      <a:pt x="0" y="5023740"/>
                    </a:cubicBezTo>
                    <a:cubicBezTo>
                      <a:pt x="-14710" y="4849045"/>
                      <a:pt x="44987" y="4520187"/>
                      <a:pt x="0" y="4328490"/>
                    </a:cubicBezTo>
                    <a:cubicBezTo>
                      <a:pt x="-44987" y="4136793"/>
                      <a:pt x="33677" y="4099639"/>
                      <a:pt x="0" y="3902369"/>
                    </a:cubicBezTo>
                    <a:cubicBezTo>
                      <a:pt x="-33677" y="3705099"/>
                      <a:pt x="57020" y="3567803"/>
                      <a:pt x="0" y="3274402"/>
                    </a:cubicBezTo>
                    <a:cubicBezTo>
                      <a:pt x="-57020" y="2981001"/>
                      <a:pt x="46739" y="2993772"/>
                      <a:pt x="0" y="2780999"/>
                    </a:cubicBezTo>
                    <a:cubicBezTo>
                      <a:pt x="-46739" y="2568226"/>
                      <a:pt x="40631" y="2446363"/>
                      <a:pt x="0" y="2220314"/>
                    </a:cubicBezTo>
                    <a:cubicBezTo>
                      <a:pt x="-40631" y="1994265"/>
                      <a:pt x="54583" y="1916450"/>
                      <a:pt x="0" y="1726911"/>
                    </a:cubicBezTo>
                    <a:cubicBezTo>
                      <a:pt x="-54583" y="1537372"/>
                      <a:pt x="17494" y="1445086"/>
                      <a:pt x="0" y="1233508"/>
                    </a:cubicBezTo>
                    <a:cubicBezTo>
                      <a:pt x="-17494" y="1021930"/>
                      <a:pt x="31653" y="1015634"/>
                      <a:pt x="0" y="807387"/>
                    </a:cubicBezTo>
                    <a:cubicBezTo>
                      <a:pt x="-31653" y="599140"/>
                      <a:pt x="76325" y="387509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48000">
                    <a:srgbClr val="F2ECDC">
                      <a:alpha val="67000"/>
                    </a:srgbClr>
                  </a:gs>
                  <a:gs pos="100000">
                    <a:srgbClr val="FAF3DE">
                      <a:alpha val="15000"/>
                    </a:srgbClr>
                  </a:gs>
                </a:gsLst>
                <a:lin ang="0" scaled="1"/>
                <a:tileRect/>
              </a:gradFill>
              <a:ln w="38100">
                <a:noFill/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strike="noStrike" spc="-1" dirty="0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54B18041-9387-4A21-BF39-6958F1F0BDC3}"/>
                  </a:ext>
                </a:extLst>
              </p:cNvPr>
              <p:cNvSpPr/>
              <p:nvPr/>
            </p:nvSpPr>
            <p:spPr>
              <a:xfrm>
                <a:off x="4690259" y="5516465"/>
                <a:ext cx="2185998" cy="39865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de-DE" sz="2000" b="1" strike="noStrike" spc="-1" dirty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/>
                  </a:rPr>
                  <a:t>doit-lwi.tu-bs.de</a:t>
                </a:r>
                <a:endParaRPr lang="de-DE" sz="20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28" name="Grafik 3">
                <a:extLst>
                  <a:ext uri="{FF2B5EF4-FFF2-40B4-BE49-F238E27FC236}">
                    <a16:creationId xmlns:a16="http://schemas.microsoft.com/office/drawing/2014/main" id="{729E9F17-EE57-4E49-8E39-5ADE850D0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>
              <a:xfrm>
                <a:off x="4674016" y="3284984"/>
                <a:ext cx="2185998" cy="2286702"/>
              </a:xfrm>
              <a:prstGeom prst="rect">
                <a:avLst/>
              </a:prstGeom>
              <a:blipFill dpi="0" rotWithShape="1">
                <a:blip r:embed="rId7">
                  <a:alphaModFix amt="7000"/>
                </a:blip>
                <a:srcRect/>
                <a:stretch>
                  <a:fillRect/>
                </a:stretch>
              </a:blipFill>
              <a:ln w="0">
                <a:noFill/>
              </a:ln>
            </p:spPr>
          </p:pic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D2F5CA8-BAC7-48D0-9540-57B50B248352}"/>
                </a:ext>
              </a:extLst>
            </p:cNvPr>
            <p:cNvSpPr txBox="1"/>
            <p:nvPr/>
          </p:nvSpPr>
          <p:spPr>
            <a:xfrm>
              <a:off x="187970" y="1529497"/>
              <a:ext cx="3807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rgbClr val="595959"/>
                  </a:solidFill>
                </a:rPr>
                <a:t>Opportunistic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sensors</a:t>
              </a:r>
              <a:r>
                <a:rPr lang="de-DE" sz="2000" dirty="0">
                  <a:solidFill>
                    <a:srgbClr val="595959"/>
                  </a:solidFill>
                </a:rPr>
                <a:t> will </a:t>
              </a:r>
              <a:r>
                <a:rPr lang="de-DE" sz="2000" dirty="0" err="1">
                  <a:solidFill>
                    <a:srgbClr val="595959"/>
                  </a:solidFill>
                </a:rPr>
                <a:t>improve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</a:p>
            <a:p>
              <a:r>
                <a:rPr lang="de-DE" sz="2000" dirty="0" err="1">
                  <a:solidFill>
                    <a:srgbClr val="595959"/>
                  </a:solidFill>
                </a:rPr>
                <a:t>the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precipitation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data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situation</a:t>
              </a:r>
              <a:r>
                <a:rPr lang="de-DE" sz="2000" dirty="0">
                  <a:solidFill>
                    <a:srgbClr val="595959"/>
                  </a:solidFill>
                </a:rPr>
                <a:t>…</a:t>
              </a:r>
            </a:p>
            <a:p>
              <a:r>
                <a:rPr lang="de-DE" sz="2000" dirty="0">
                  <a:solidFill>
                    <a:srgbClr val="595959"/>
                  </a:solidFill>
                </a:rPr>
                <a:t>…in </a:t>
              </a:r>
              <a:r>
                <a:rPr lang="de-DE" sz="2000" dirty="0" err="1">
                  <a:solidFill>
                    <a:srgbClr val="595959"/>
                  </a:solidFill>
                </a:rPr>
                <a:t>the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meanwhile</a:t>
              </a:r>
              <a:r>
                <a:rPr lang="de-DE" sz="2000" dirty="0">
                  <a:solidFill>
                    <a:srgbClr val="595959"/>
                  </a:solidFill>
                </a:rPr>
                <a:t> in </a:t>
              </a:r>
              <a:r>
                <a:rPr lang="de-DE" sz="2000" dirty="0" err="1">
                  <a:solidFill>
                    <a:srgbClr val="595959"/>
                  </a:solidFill>
                </a:rPr>
                <a:t>the</a:t>
              </a:r>
              <a:r>
                <a:rPr lang="de-DE" sz="2000" dirty="0">
                  <a:solidFill>
                    <a:srgbClr val="595959"/>
                  </a:solidFill>
                </a:rPr>
                <a:t> </a:t>
              </a:r>
              <a:r>
                <a:rPr lang="de-DE" sz="2000" dirty="0" err="1">
                  <a:solidFill>
                    <a:srgbClr val="595959"/>
                  </a:solidFill>
                </a:rPr>
                <a:t>archives</a:t>
              </a:r>
              <a:r>
                <a:rPr lang="de-DE" sz="2000" dirty="0">
                  <a:solidFill>
                    <a:srgbClr val="595959"/>
                  </a:solidFill>
                </a:rPr>
                <a:t>: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7541D29D-8818-49A7-A744-BE1E5EFA2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651" t="37401" r="26375" b="16400"/>
            <a:stretch/>
          </p:blipFill>
          <p:spPr>
            <a:xfrm>
              <a:off x="1277118" y="2564904"/>
              <a:ext cx="2574802" cy="1716535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88B72C18-BE94-4284-BB33-C765BE245149}"/>
                </a:ext>
              </a:extLst>
            </p:cNvPr>
            <p:cNvSpPr txBox="1"/>
            <p:nvPr/>
          </p:nvSpPr>
          <p:spPr>
            <a:xfrm>
              <a:off x="187970" y="4621419"/>
              <a:ext cx="25735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Help </a:t>
              </a:r>
              <a:r>
                <a:rPr lang="de-DE" sz="2000" dirty="0" err="1">
                  <a:solidFill>
                    <a:schemeClr val="bg1"/>
                  </a:solidFill>
                </a:rPr>
                <a:t>us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digitize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historical</a:t>
              </a:r>
              <a:r>
                <a:rPr lang="de-DE" sz="2000" dirty="0">
                  <a:solidFill>
                    <a:schemeClr val="bg1"/>
                  </a:solidFill>
                </a:rPr>
                <a:t> records - </a:t>
              </a:r>
              <a:r>
                <a:rPr lang="de-DE" sz="2000" dirty="0" err="1">
                  <a:solidFill>
                    <a:schemeClr val="bg1"/>
                  </a:solidFill>
                </a:rPr>
                <a:t>only</a:t>
              </a:r>
              <a:r>
                <a:rPr lang="de-DE" sz="2000" dirty="0">
                  <a:solidFill>
                    <a:schemeClr val="bg1"/>
                  </a:solidFill>
                </a:rPr>
                <a:t> a </a:t>
              </a:r>
              <a:r>
                <a:rPr lang="de-DE" sz="2000" dirty="0" err="1">
                  <a:solidFill>
                    <a:schemeClr val="bg1"/>
                  </a:solidFill>
                </a:rPr>
                <a:t>few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minutes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by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everyone</a:t>
              </a:r>
              <a:r>
                <a:rPr lang="de-DE" sz="2000" dirty="0">
                  <a:solidFill>
                    <a:schemeClr val="bg1"/>
                  </a:solidFill>
                </a:rPr>
                <a:t> will </a:t>
              </a:r>
              <a:r>
                <a:rPr lang="de-DE" sz="2000" dirty="0" err="1">
                  <a:solidFill>
                    <a:schemeClr val="bg1"/>
                  </a:solidFill>
                </a:rPr>
                <a:t>add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centuries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</a:rPr>
                <a:t> records </a:t>
              </a:r>
              <a:r>
                <a:rPr lang="de-DE" sz="2000" dirty="0" err="1">
                  <a:solidFill>
                    <a:schemeClr val="bg1"/>
                  </a:solidFill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our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precipitation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data</a:t>
              </a:r>
              <a:r>
                <a:rPr lang="de-DE" sz="2000" dirty="0">
                  <a:solidFill>
                    <a:schemeClr val="bg1"/>
                  </a:solidFill>
                </a:rPr>
                <a:t>! 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042FE5AA-7463-474A-B4FA-957CEB62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143" y="4885176"/>
              <a:ext cx="2112218" cy="1149210"/>
            </a:xfrm>
            <a:prstGeom prst="rect">
              <a:avLst/>
            </a:prstGeom>
          </p:spPr>
        </p:pic>
        <p:sp>
          <p:nvSpPr>
            <p:cNvPr id="35" name="Pfeil: nach rechts gekrümmt 34">
              <a:extLst>
                <a:ext uri="{FF2B5EF4-FFF2-40B4-BE49-F238E27FC236}">
                  <a16:creationId xmlns:a16="http://schemas.microsoft.com/office/drawing/2014/main" id="{93643075-3F28-43E1-ACD0-5BDC42C43F49}"/>
                </a:ext>
              </a:extLst>
            </p:cNvPr>
            <p:cNvSpPr/>
            <p:nvPr/>
          </p:nvSpPr>
          <p:spPr>
            <a:xfrm rot="17647052">
              <a:off x="4405609" y="3201863"/>
              <a:ext cx="702986" cy="3100442"/>
            </a:xfrm>
            <a:prstGeom prst="curved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38A95A0-387D-4316-B191-E3CC8869CBA2}"/>
                </a:ext>
              </a:extLst>
            </p:cNvPr>
            <p:cNvSpPr txBox="1"/>
            <p:nvPr/>
          </p:nvSpPr>
          <p:spPr>
            <a:xfrm>
              <a:off x="5709961" y="6042104"/>
              <a:ext cx="224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</a:rPr>
                <a:t>Questions &amp; </a:t>
              </a:r>
              <a:r>
                <a:rPr lang="de-DE" sz="1400" dirty="0" err="1">
                  <a:solidFill>
                    <a:schemeClr val="bg1"/>
                  </a:solidFill>
                </a:rPr>
                <a:t>feedback</a:t>
              </a:r>
              <a:r>
                <a:rPr lang="de-DE" sz="1400" dirty="0">
                  <a:solidFill>
                    <a:schemeClr val="bg1"/>
                  </a:solidFill>
                </a:rPr>
                <a:t>?</a:t>
              </a:r>
            </a:p>
            <a:p>
              <a:pPr algn="r"/>
              <a:r>
                <a:rPr lang="de-DE" sz="1400" dirty="0">
                  <a:solidFill>
                    <a:schemeClr val="bg1"/>
                  </a:solidFill>
                </a:rPr>
                <a:t>h.mueller-thomy@tu-bs.de</a:t>
              </a: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1636BA49-5D00-4D62-9556-DAB54FF9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6376" y="5587388"/>
              <a:ext cx="973023" cy="9730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5.2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Bildschirmpräsentation (4:3)</PresentationFormat>
  <Paragraphs>171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Calibri</vt:lpstr>
      <vt:lpstr>Larissa-Design</vt:lpstr>
      <vt:lpstr>Do citizen science data improve the reconstruction of heavy rainfall events?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fangmann</dc:creator>
  <cp:lastModifiedBy>Johnny Cash</cp:lastModifiedBy>
  <cp:revision>3831</cp:revision>
  <dcterms:created xsi:type="dcterms:W3CDTF">2012-11-20T07:49:23Z</dcterms:created>
  <dcterms:modified xsi:type="dcterms:W3CDTF">2025-06-25T20:44:11Z</dcterms:modified>
</cp:coreProperties>
</file>