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VINCENZO LOTTICI"/>
  <p:cmAuthor clrIdx="1" id="1" initials="" lastIdx="1" name="Elia Covi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E82E9B8-D989-49ED-ABE9-EC3342EF14E1}">
  <a:tblStyle styleId="{8E82E9B8-D989-49ED-ABE9-EC3342EF14E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11" Type="http://schemas.openxmlformats.org/officeDocument/2006/relationships/slide" Target="slides/slide4.xml"/><Relationship Id="rId22" Type="http://schemas.openxmlformats.org/officeDocument/2006/relationships/slide" Target="slides/slide15.xml"/><Relationship Id="rId10" Type="http://schemas.openxmlformats.org/officeDocument/2006/relationships/slide" Target="slides/slide3.xml"/><Relationship Id="rId21" Type="http://schemas.openxmlformats.org/officeDocument/2006/relationships/slide" Target="slides/slide14.xml"/><Relationship Id="rId13" Type="http://schemas.openxmlformats.org/officeDocument/2006/relationships/slide" Target="slides/slide6.xml"/><Relationship Id="rId24" Type="http://schemas.openxmlformats.org/officeDocument/2006/relationships/slide" Target="slides/slide17.xml"/><Relationship Id="rId12" Type="http://schemas.openxmlformats.org/officeDocument/2006/relationships/slide" Target="slides/slide5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commentAuthors" Target="commentAuthors.xml"/><Relationship Id="rId19" Type="http://schemas.openxmlformats.org/officeDocument/2006/relationships/slide" Target="slides/slide12.xml"/><Relationship Id="rId6" Type="http://schemas.openxmlformats.org/officeDocument/2006/relationships/slideMaster" Target="slideMasters/slideMaster1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5-06-12T12:05:28.898">
    <p:pos x="6000" y="0"/>
    <p:text>Se questa lista sono le slide da fare ok.
Se e' l'Outline della presentazione mi sembra un po' troppo lunga</p:text>
  </p:cm>
  <p:cm authorId="1" idx="1" dt="2025-05-29T07:32:31.365">
    <p:pos x="196" y="725"/>
    <p:text>può servire un segnale cml processato a vari step?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23743d9d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23743d9d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HM combines specificity and recall (sensitivity)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ed7ab7797_5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ed7ab7797_5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3d3293b0d5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3d3293b0d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3d3293b0d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3d3293b0d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3E484F"/>
                </a:solidFill>
                <a:highlight>
                  <a:srgbClr val="F8F9FA"/>
                </a:highlight>
              </a:rPr>
              <a:t>ETSI (European Telecommunications Standards Institute) https://www.etsi.org/about</a:t>
            </a:r>
            <a:endParaRPr>
              <a:solidFill>
                <a:srgbClr val="3E484F"/>
              </a:solidFill>
              <a:highlight>
                <a:srgbClr val="F8F9FA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We got aware that standardization in the case of SML might apply also to HW in particular antennas and receivers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5ed7ab7797_5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5ed7ab7797_5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626e97ace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626e97ace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69732f9903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69732f9903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5ed7ab7797_5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5ed7ab7797_5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We got aware that standardization in the case of SML might apply also to HW in particular antennas and receivers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5ca5b3975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5ca5b3975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eb753ae53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eb753ae53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66f2e59f6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66f2e59f6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Please note that all SML work in the same band, which is at  a lower frequency than most of CMLs, that is, less </a:t>
            </a:r>
            <a:r>
              <a:rPr lang="it"/>
              <a:t>sensitive</a:t>
            </a:r>
            <a:r>
              <a:rPr lang="it"/>
              <a:t> to rainfall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5eb753ae53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5eb753ae53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ed7ab7797_5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ed7ab7797_5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ed7ab7797_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ed7ab7797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ea5f5181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ea5f5181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3d3293b0d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3d3293b0d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Concurrent weather data help in a number of  ways: gas attenuation can be predicted by ground data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jpg"/><Relationship Id="rId4" Type="http://schemas.openxmlformats.org/officeDocument/2006/relationships/image" Target="../media/image2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2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Relationship Id="rId4" Type="http://schemas.openxmlformats.org/officeDocument/2006/relationships/image" Target="../media/image29.png"/><Relationship Id="rId5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1.png"/><Relationship Id="rId7" Type="http://schemas.openxmlformats.org/officeDocument/2006/relationships/image" Target="../media/image9.png"/><Relationship Id="rId8" Type="http://schemas.openxmlformats.org/officeDocument/2006/relationships/image" Target="../media/image6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19.png"/><Relationship Id="rId6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png"/><Relationship Id="rId4" Type="http://schemas.openxmlformats.org/officeDocument/2006/relationships/image" Target="../media/image17.jpg"/><Relationship Id="rId5" Type="http://schemas.openxmlformats.org/officeDocument/2006/relationships/image" Target="../media/image3.jpg"/><Relationship Id="rId6" Type="http://schemas.openxmlformats.org/officeDocument/2006/relationships/image" Target="../media/image28.png"/><Relationship Id="rId7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3600"/>
              <a:t>Comparison between terrestrial and satellite microwave links as</a:t>
            </a:r>
            <a:br>
              <a:rPr lang="it" sz="3600"/>
            </a:br>
            <a:r>
              <a:rPr lang="it" sz="3600"/>
              <a:t>opportunistic rainfall sensors</a:t>
            </a:r>
            <a:endParaRPr sz="36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9865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30000"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it" sz="7200">
                <a:solidFill>
                  <a:schemeClr val="dk1"/>
                </a:solidFill>
              </a:rPr>
              <a:t>R. Nebuloni</a:t>
            </a:r>
            <a:r>
              <a:rPr baseline="30000" lang="it" sz="7200">
                <a:solidFill>
                  <a:schemeClr val="dk1"/>
                </a:solidFill>
              </a:rPr>
              <a:t>1</a:t>
            </a:r>
            <a:r>
              <a:rPr lang="it" sz="7200">
                <a:solidFill>
                  <a:schemeClr val="dk1"/>
                </a:solidFill>
              </a:rPr>
              <a:t>, F. Giannetti</a:t>
            </a:r>
            <a:r>
              <a:rPr baseline="30000" lang="it" sz="7200">
                <a:solidFill>
                  <a:schemeClr val="dk1"/>
                </a:solidFill>
              </a:rPr>
              <a:t>2</a:t>
            </a:r>
            <a:r>
              <a:rPr lang="it" sz="7200">
                <a:solidFill>
                  <a:schemeClr val="dk1"/>
                </a:solidFill>
              </a:rPr>
              <a:t>, F. Sapienza</a:t>
            </a:r>
            <a:r>
              <a:rPr baseline="30000" lang="it" sz="7200">
                <a:solidFill>
                  <a:schemeClr val="dk1"/>
                </a:solidFill>
              </a:rPr>
              <a:t>2</a:t>
            </a:r>
            <a:r>
              <a:rPr lang="it" sz="7200">
                <a:solidFill>
                  <a:schemeClr val="dk1"/>
                </a:solidFill>
              </a:rPr>
              <a:t>, V. Lottici</a:t>
            </a:r>
            <a:r>
              <a:rPr baseline="30000" lang="it" sz="7200">
                <a:solidFill>
                  <a:schemeClr val="dk1"/>
                </a:solidFill>
              </a:rPr>
              <a:t>2</a:t>
            </a:r>
            <a:r>
              <a:rPr lang="it" sz="7200">
                <a:solidFill>
                  <a:schemeClr val="dk1"/>
                </a:solidFill>
              </a:rPr>
              <a:t>, G. Scognamiglio</a:t>
            </a:r>
            <a:r>
              <a:rPr baseline="30000" lang="it" sz="7200">
                <a:solidFill>
                  <a:schemeClr val="dk1"/>
                </a:solidFill>
              </a:rPr>
              <a:t>3</a:t>
            </a:r>
            <a:r>
              <a:rPr lang="it" sz="7200">
                <a:solidFill>
                  <a:schemeClr val="dk1"/>
                </a:solidFill>
              </a:rPr>
              <a:t>, </a:t>
            </a:r>
            <a:r>
              <a:rPr lang="it" sz="7200">
                <a:solidFill>
                  <a:schemeClr val="dk1"/>
                </a:solidFill>
              </a:rPr>
              <a:t>A. Vaccaro</a:t>
            </a:r>
            <a:r>
              <a:rPr baseline="30000" lang="it" sz="7200">
                <a:solidFill>
                  <a:schemeClr val="dk1"/>
                </a:solidFill>
              </a:rPr>
              <a:t>3</a:t>
            </a:r>
            <a:r>
              <a:rPr lang="it" sz="7200">
                <a:solidFill>
                  <a:schemeClr val="dk1"/>
                </a:solidFill>
              </a:rPr>
              <a:t>, </a:t>
            </a:r>
            <a:r>
              <a:rPr lang="it" sz="7200">
                <a:solidFill>
                  <a:schemeClr val="dk1"/>
                </a:solidFill>
              </a:rPr>
              <a:t>E. Covi</a:t>
            </a:r>
            <a:r>
              <a:rPr baseline="30000" lang="it" sz="7200">
                <a:solidFill>
                  <a:schemeClr val="dk1"/>
                </a:solidFill>
              </a:rPr>
              <a:t>4</a:t>
            </a:r>
            <a:r>
              <a:rPr lang="it" sz="7200">
                <a:solidFill>
                  <a:schemeClr val="dk1"/>
                </a:solidFill>
              </a:rPr>
              <a:t>, </a:t>
            </a:r>
            <a:r>
              <a:rPr lang="it" sz="7200">
                <a:solidFill>
                  <a:schemeClr val="dk1"/>
                </a:solidFill>
              </a:rPr>
              <a:t>C. De Michele</a:t>
            </a:r>
            <a:r>
              <a:rPr baseline="30000" lang="it" sz="7200">
                <a:solidFill>
                  <a:schemeClr val="dk1"/>
                </a:solidFill>
              </a:rPr>
              <a:t>5</a:t>
            </a:r>
            <a:r>
              <a:rPr lang="it" sz="7200">
                <a:solidFill>
                  <a:schemeClr val="dk1"/>
                </a:solidFill>
              </a:rPr>
              <a:t>, </a:t>
            </a:r>
            <a:r>
              <a:rPr lang="it" sz="7200">
                <a:solidFill>
                  <a:schemeClr val="dk1"/>
                </a:solidFill>
              </a:rPr>
              <a:t>C. Gianoglio</a:t>
            </a:r>
            <a:r>
              <a:rPr baseline="30000" lang="it" sz="7200">
                <a:solidFill>
                  <a:schemeClr val="dk1"/>
                </a:solidFill>
              </a:rPr>
              <a:t>6</a:t>
            </a:r>
            <a:r>
              <a:rPr lang="it" sz="7200">
                <a:solidFill>
                  <a:schemeClr val="dk1"/>
                </a:solidFill>
              </a:rPr>
              <a:t>, M. Colli</a:t>
            </a:r>
            <a:r>
              <a:rPr baseline="30000" lang="it" sz="7200">
                <a:solidFill>
                  <a:schemeClr val="dk1"/>
                </a:solidFill>
              </a:rPr>
              <a:t>7</a:t>
            </a:r>
            <a:r>
              <a:rPr lang="it" sz="7200">
                <a:solidFill>
                  <a:schemeClr val="dk1"/>
                </a:solidFill>
              </a:rPr>
              <a:t>, </a:t>
            </a:r>
            <a:r>
              <a:rPr lang="it" sz="7200">
                <a:solidFill>
                  <a:schemeClr val="dk1"/>
                </a:solidFill>
              </a:rPr>
              <a:t>E. Adirosi</a:t>
            </a:r>
            <a:r>
              <a:rPr baseline="30000" lang="it" sz="7200">
                <a:solidFill>
                  <a:schemeClr val="dk1"/>
                </a:solidFill>
              </a:rPr>
              <a:t>8</a:t>
            </a:r>
            <a:r>
              <a:rPr lang="it" sz="7200">
                <a:solidFill>
                  <a:schemeClr val="dk1"/>
                </a:solidFill>
              </a:rPr>
              <a:t>, G. Roversi</a:t>
            </a:r>
            <a:r>
              <a:rPr baseline="30000" lang="it" sz="7200">
                <a:solidFill>
                  <a:schemeClr val="dk1"/>
                </a:solidFill>
              </a:rPr>
              <a:t>8</a:t>
            </a:r>
            <a:endParaRPr sz="7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baseline="30000" sz="7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30000" sz="7200"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424225" y="40719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it" sz="1400">
                <a:solidFill>
                  <a:schemeClr val="dk1"/>
                </a:solidFill>
              </a:rPr>
              <a:t>1</a:t>
            </a:r>
            <a:r>
              <a:rPr lang="it" sz="1400">
                <a:solidFill>
                  <a:schemeClr val="dk1"/>
                </a:solidFill>
              </a:rPr>
              <a:t>CNR-IEIIT (Italy), </a:t>
            </a:r>
            <a:r>
              <a:rPr baseline="30000" lang="it" sz="1400">
                <a:solidFill>
                  <a:schemeClr val="dk1"/>
                </a:solidFill>
              </a:rPr>
              <a:t>2</a:t>
            </a:r>
            <a:r>
              <a:rPr lang="it" sz="1400">
                <a:solidFill>
                  <a:schemeClr val="dk1"/>
                </a:solidFill>
              </a:rPr>
              <a:t>University of Pisa </a:t>
            </a:r>
            <a:r>
              <a:rPr lang="it" sz="1400">
                <a:solidFill>
                  <a:schemeClr val="dk1"/>
                </a:solidFill>
              </a:rPr>
              <a:t>(Italy)</a:t>
            </a:r>
            <a:r>
              <a:rPr lang="it" sz="1400">
                <a:solidFill>
                  <a:schemeClr val="dk1"/>
                </a:solidFill>
              </a:rPr>
              <a:t>,</a:t>
            </a:r>
            <a:r>
              <a:rPr baseline="30000" lang="it" sz="1400">
                <a:solidFill>
                  <a:schemeClr val="dk1"/>
                </a:solidFill>
              </a:rPr>
              <a:t>3</a:t>
            </a:r>
            <a:r>
              <a:rPr lang="it" sz="1400">
                <a:solidFill>
                  <a:schemeClr val="dk1"/>
                </a:solidFill>
              </a:rPr>
              <a:t>MBI Srl (Italy), </a:t>
            </a:r>
            <a:r>
              <a:rPr baseline="30000" lang="it" sz="1400">
                <a:solidFill>
                  <a:schemeClr val="dk1"/>
                </a:solidFill>
              </a:rPr>
              <a:t>4</a:t>
            </a:r>
            <a:r>
              <a:rPr lang="it" sz="1400">
                <a:solidFill>
                  <a:schemeClr val="dk1"/>
                </a:solidFill>
              </a:rPr>
              <a:t>ARPAE (Italy), </a:t>
            </a:r>
            <a:r>
              <a:rPr baseline="30000" lang="it" sz="1400">
                <a:solidFill>
                  <a:schemeClr val="dk1"/>
                </a:solidFill>
              </a:rPr>
              <a:t>5</a:t>
            </a:r>
            <a:r>
              <a:rPr lang="it" sz="1400">
                <a:solidFill>
                  <a:schemeClr val="dk1"/>
                </a:solidFill>
              </a:rPr>
              <a:t>Politecnico di Milano (Italy),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chemeClr val="dk1"/>
                </a:solidFill>
              </a:rPr>
              <a:t> </a:t>
            </a:r>
            <a:r>
              <a:rPr baseline="30000" lang="it" sz="1400">
                <a:solidFill>
                  <a:schemeClr val="dk1"/>
                </a:solidFill>
              </a:rPr>
              <a:t>6</a:t>
            </a:r>
            <a:r>
              <a:rPr lang="it" sz="1400">
                <a:solidFill>
                  <a:schemeClr val="dk1"/>
                </a:solidFill>
              </a:rPr>
              <a:t>Univ. of Genova (Italy), </a:t>
            </a:r>
            <a:r>
              <a:rPr baseline="30000" lang="it" sz="1400">
                <a:solidFill>
                  <a:schemeClr val="dk1"/>
                </a:solidFill>
              </a:rPr>
              <a:t>7</a:t>
            </a:r>
            <a:r>
              <a:rPr lang="it" sz="1400">
                <a:solidFill>
                  <a:schemeClr val="dk1"/>
                </a:solidFill>
              </a:rPr>
              <a:t>Artys, Darts Engineering Srl (Italy), </a:t>
            </a:r>
            <a:r>
              <a:rPr baseline="30000" lang="it" sz="1400">
                <a:solidFill>
                  <a:schemeClr val="dk1"/>
                </a:solidFill>
              </a:rPr>
              <a:t>8</a:t>
            </a:r>
            <a:r>
              <a:rPr lang="it" sz="1400">
                <a:solidFill>
                  <a:schemeClr val="dk1"/>
                </a:solidFill>
              </a:rPr>
              <a:t>CNR-ISAC</a:t>
            </a:r>
            <a:endParaRPr baseline="30000" sz="2400"/>
          </a:p>
        </p:txBody>
      </p:sp>
      <p:sp>
        <p:nvSpPr>
          <p:cNvPr id="57" name="Google Shape;57;p13"/>
          <p:cNvSpPr txBox="1"/>
          <p:nvPr/>
        </p:nvSpPr>
        <p:spPr>
          <a:xfrm>
            <a:off x="0" y="152400"/>
            <a:ext cx="9144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1st</a:t>
            </a:r>
            <a:r>
              <a:rPr lang="it"/>
              <a:t> International Conference on Opportunistic Sensing of Precipitation</a:t>
            </a:r>
            <a:br>
              <a:rPr lang="it"/>
            </a:br>
            <a:r>
              <a:rPr lang="it"/>
              <a:t>Jun 25 – 26, 2025 – DWD,Offenbach,Germany</a:t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850" y="158662"/>
            <a:ext cx="1285250" cy="60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3450" y="220475"/>
            <a:ext cx="1434200" cy="33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2"/>
          <p:cNvSpPr txBox="1"/>
          <p:nvPr>
            <p:ph idx="1" type="body"/>
          </p:nvPr>
        </p:nvSpPr>
        <p:spPr>
          <a:xfrm>
            <a:off x="235500" y="1014550"/>
            <a:ext cx="4336500" cy="3869400"/>
          </a:xfrm>
          <a:prstGeom prst="rect">
            <a:avLst/>
          </a:prstGeom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68900" lvl="0" marL="36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it">
                <a:solidFill>
                  <a:srgbClr val="000000"/>
                </a:solidFill>
              </a:rPr>
              <a:t>Binary Problem</a:t>
            </a:r>
            <a:endParaRPr>
              <a:solidFill>
                <a:srgbClr val="000000"/>
              </a:solidFill>
            </a:endParaRPr>
          </a:p>
          <a:p>
            <a:pPr indent="-268900" lvl="0" marL="3600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it">
                <a:solidFill>
                  <a:srgbClr val="000000"/>
                </a:solidFill>
              </a:rPr>
              <a:t>Rain events are labeled as positive events</a:t>
            </a:r>
            <a:endParaRPr>
              <a:solidFill>
                <a:srgbClr val="000000"/>
              </a:solidFill>
            </a:endParaRPr>
          </a:p>
          <a:p>
            <a:pPr indent="-268900" lvl="0" marL="3600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it">
                <a:solidFill>
                  <a:srgbClr val="000000"/>
                </a:solidFill>
              </a:rPr>
              <a:t>High imbalance between wet and dry observations (5 - 10% rain events) </a:t>
            </a:r>
            <a:endParaRPr>
              <a:solidFill>
                <a:srgbClr val="000000"/>
              </a:solidFill>
            </a:endParaRPr>
          </a:p>
          <a:p>
            <a:pPr indent="-268900" lvl="0" marL="3600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it">
                <a:solidFill>
                  <a:srgbClr val="000000"/>
                </a:solidFill>
              </a:rPr>
              <a:t>Need for proper KPIs:</a:t>
            </a:r>
            <a:endParaRPr>
              <a:solidFill>
                <a:srgbClr val="000000"/>
              </a:solidFill>
            </a:endParaRPr>
          </a:p>
          <a:p>
            <a:pPr indent="-168275" lvl="1" marL="54000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300"/>
              <a:buChar char="○"/>
            </a:pPr>
            <a:r>
              <a:rPr b="1" i="1" lang="it" sz="1300">
                <a:solidFill>
                  <a:srgbClr val="000000"/>
                </a:solidFill>
              </a:rPr>
              <a:t>Harmonic Mean (HM)</a:t>
            </a:r>
            <a:r>
              <a:rPr lang="it" sz="1300">
                <a:solidFill>
                  <a:srgbClr val="000000"/>
                </a:solidFill>
              </a:rPr>
              <a:t>:</a:t>
            </a:r>
            <a:br>
              <a:rPr lang="it" sz="1300">
                <a:solidFill>
                  <a:srgbClr val="000000"/>
                </a:solidFill>
              </a:rPr>
            </a:br>
            <a:r>
              <a:rPr lang="it" sz="1300">
                <a:solidFill>
                  <a:srgbClr val="000000"/>
                </a:solidFill>
              </a:rPr>
              <a:t>harmonic mean between specificity and recall.</a:t>
            </a:r>
            <a:br>
              <a:rPr lang="it" sz="1300">
                <a:solidFill>
                  <a:srgbClr val="000000"/>
                </a:solidFill>
              </a:rPr>
            </a:br>
            <a:r>
              <a:rPr b="1" lang="it" sz="1300">
                <a:solidFill>
                  <a:srgbClr val="FF0000"/>
                </a:solidFill>
              </a:rPr>
              <a:t>worst = 0</a:t>
            </a:r>
            <a:r>
              <a:rPr lang="it" sz="1300">
                <a:solidFill>
                  <a:srgbClr val="000000"/>
                </a:solidFill>
              </a:rPr>
              <a:t>, </a:t>
            </a:r>
            <a:r>
              <a:rPr b="1" lang="it" sz="1300">
                <a:solidFill>
                  <a:srgbClr val="38761D"/>
                </a:solidFill>
              </a:rPr>
              <a:t>best = 1</a:t>
            </a:r>
            <a:r>
              <a:rPr lang="it" sz="1300">
                <a:solidFill>
                  <a:srgbClr val="000000"/>
                </a:solidFill>
              </a:rPr>
              <a:t>.</a:t>
            </a:r>
            <a:endParaRPr sz="1300">
              <a:solidFill>
                <a:srgbClr val="000000"/>
              </a:solidFill>
            </a:endParaRPr>
          </a:p>
          <a:p>
            <a:pPr indent="-168275" lvl="1" marL="540000" rtl="0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300"/>
              <a:buChar char="○"/>
            </a:pPr>
            <a:r>
              <a:rPr b="1" i="1" lang="it" sz="1300">
                <a:solidFill>
                  <a:srgbClr val="000000"/>
                </a:solidFill>
              </a:rPr>
              <a:t>Matthews Correlation Coeff. (MCC)</a:t>
            </a:r>
            <a:r>
              <a:rPr lang="it" sz="1300">
                <a:solidFill>
                  <a:schemeClr val="dk1"/>
                </a:solidFill>
              </a:rPr>
              <a:t>:</a:t>
            </a:r>
            <a:br>
              <a:rPr lang="it" sz="1300">
                <a:solidFill>
                  <a:srgbClr val="000000"/>
                </a:solidFill>
              </a:rPr>
            </a:br>
            <a:r>
              <a:rPr lang="it" sz="1300">
                <a:solidFill>
                  <a:srgbClr val="000000"/>
                </a:solidFill>
              </a:rPr>
              <a:t>summarizes the values of the confusion matrix. </a:t>
            </a:r>
            <a:r>
              <a:rPr b="1" lang="it" sz="1300">
                <a:solidFill>
                  <a:srgbClr val="FF0000"/>
                </a:solidFill>
              </a:rPr>
              <a:t>worst = -1</a:t>
            </a:r>
            <a:r>
              <a:rPr lang="it" sz="1300">
                <a:solidFill>
                  <a:srgbClr val="000000"/>
                </a:solidFill>
              </a:rPr>
              <a:t>, </a:t>
            </a:r>
            <a:r>
              <a:rPr b="1" lang="it" sz="1300">
                <a:solidFill>
                  <a:srgbClr val="38761D"/>
                </a:solidFill>
              </a:rPr>
              <a:t>best = </a:t>
            </a:r>
            <a:r>
              <a:rPr b="1" lang="it" sz="1300">
                <a:solidFill>
                  <a:srgbClr val="38761D"/>
                </a:solidFill>
              </a:rPr>
              <a:t>1</a:t>
            </a:r>
            <a:r>
              <a:rPr lang="it" sz="1300">
                <a:solidFill>
                  <a:srgbClr val="000000"/>
                </a:solidFill>
              </a:rPr>
              <a:t>.</a:t>
            </a:r>
            <a:endParaRPr sz="1300">
              <a:solidFill>
                <a:srgbClr val="000000"/>
              </a:solidFill>
            </a:endParaRPr>
          </a:p>
        </p:txBody>
      </p:sp>
      <p:sp>
        <p:nvSpPr>
          <p:cNvPr id="190" name="Google Shape;190;p22"/>
          <p:cNvSpPr txBox="1"/>
          <p:nvPr/>
        </p:nvSpPr>
        <p:spPr>
          <a:xfrm>
            <a:off x="41350" y="0"/>
            <a:ext cx="91026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chemeClr val="dk1"/>
                </a:solidFill>
              </a:rPr>
              <a:t>Are SML/CML reliable as precipitations sensors? 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191" name="Google Shape;191;p22"/>
          <p:cNvSpPr txBox="1"/>
          <p:nvPr>
            <p:ph idx="2" type="body"/>
          </p:nvPr>
        </p:nvSpPr>
        <p:spPr>
          <a:xfrm>
            <a:off x="4832400" y="1014500"/>
            <a:ext cx="4105200" cy="38694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69875" lvl="0" marL="36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it">
                <a:solidFill>
                  <a:schemeClr val="dk1"/>
                </a:solidFill>
              </a:rPr>
              <a:t>Regression Problem</a:t>
            </a:r>
            <a:endParaRPr>
              <a:solidFill>
                <a:schemeClr val="dk1"/>
              </a:solidFill>
            </a:endParaRPr>
          </a:p>
          <a:p>
            <a:pPr indent="-269875" lvl="0" marL="3600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it">
                <a:solidFill>
                  <a:schemeClr val="dk1"/>
                </a:solidFill>
              </a:rPr>
              <a:t>2 KPI types: dimensional and </a:t>
            </a:r>
            <a:r>
              <a:rPr lang="it">
                <a:solidFill>
                  <a:schemeClr val="dk1"/>
                </a:solidFill>
              </a:rPr>
              <a:t>dimensionless</a:t>
            </a:r>
            <a:endParaRPr>
              <a:solidFill>
                <a:schemeClr val="dk1"/>
              </a:solidFill>
            </a:endParaRPr>
          </a:p>
          <a:p>
            <a:pPr indent="-269875" lvl="0" marL="3600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it">
                <a:solidFill>
                  <a:schemeClr val="dk1"/>
                </a:solidFill>
              </a:rPr>
              <a:t>Dimensional KPIs: root me</a:t>
            </a:r>
            <a:r>
              <a:rPr lang="it">
                <a:solidFill>
                  <a:schemeClr val="dk1"/>
                </a:solidFill>
              </a:rPr>
              <a:t>an square error (RMSE)</a:t>
            </a:r>
            <a:r>
              <a:rPr lang="it">
                <a:solidFill>
                  <a:schemeClr val="dk1"/>
                </a:solidFill>
              </a:rPr>
              <a:t> and mean absolute error (MAE)</a:t>
            </a:r>
            <a:endParaRPr>
              <a:solidFill>
                <a:schemeClr val="dk1"/>
              </a:solidFill>
            </a:endParaRPr>
          </a:p>
          <a:p>
            <a:pPr indent="-269875" lvl="0" marL="3600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it">
                <a:solidFill>
                  <a:schemeClr val="dk1"/>
                </a:solidFill>
              </a:rPr>
              <a:t>Dimensionless KPIs are more useful for comparisons:</a:t>
            </a:r>
            <a:endParaRPr>
              <a:solidFill>
                <a:schemeClr val="dk1"/>
              </a:solidFill>
            </a:endParaRPr>
          </a:p>
          <a:p>
            <a:pPr indent="-168275" lvl="1" marL="540000" rtl="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b="1" i="1" lang="it" sz="1300">
                <a:solidFill>
                  <a:schemeClr val="dk1"/>
                </a:solidFill>
              </a:rPr>
              <a:t>Normalized MAE (NMAE)</a:t>
            </a:r>
            <a:r>
              <a:rPr lang="it" sz="1300">
                <a:solidFill>
                  <a:schemeClr val="dk1"/>
                </a:solidFill>
              </a:rPr>
              <a:t>:</a:t>
            </a:r>
            <a:br>
              <a:rPr lang="it" sz="1300">
                <a:solidFill>
                  <a:schemeClr val="dk1"/>
                </a:solidFill>
              </a:rPr>
            </a:br>
            <a:r>
              <a:rPr lang="it" sz="1300">
                <a:solidFill>
                  <a:schemeClr val="dk1"/>
                </a:solidFill>
              </a:rPr>
              <a:t>MAE divided by observed values mean.</a:t>
            </a:r>
            <a:br>
              <a:rPr lang="it" sz="1300">
                <a:solidFill>
                  <a:schemeClr val="dk1"/>
                </a:solidFill>
              </a:rPr>
            </a:br>
            <a:r>
              <a:rPr b="1" lang="it" sz="1300">
                <a:solidFill>
                  <a:srgbClr val="38761D"/>
                </a:solidFill>
              </a:rPr>
              <a:t>The lower the better</a:t>
            </a:r>
            <a:r>
              <a:rPr lang="it" sz="1300">
                <a:solidFill>
                  <a:schemeClr val="dk1"/>
                </a:solidFill>
              </a:rPr>
              <a:t>.</a:t>
            </a:r>
            <a:endParaRPr sz="1300">
              <a:solidFill>
                <a:schemeClr val="dk1"/>
              </a:solidFill>
            </a:endParaRPr>
          </a:p>
          <a:p>
            <a:pPr indent="-168275" lvl="1" marL="540000" rtl="0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300"/>
              <a:buChar char="○"/>
            </a:pPr>
            <a:r>
              <a:rPr b="1" i="1" lang="it" sz="1300">
                <a:solidFill>
                  <a:schemeClr val="dk1"/>
                </a:solidFill>
              </a:rPr>
              <a:t>Pearson Correlation Coefficient (PCC)</a:t>
            </a:r>
            <a:r>
              <a:rPr lang="it" sz="1300">
                <a:solidFill>
                  <a:schemeClr val="dk1"/>
                </a:solidFill>
              </a:rPr>
              <a:t>:</a:t>
            </a:r>
            <a:br>
              <a:rPr b="1" i="1" lang="it" sz="1300">
                <a:solidFill>
                  <a:schemeClr val="dk1"/>
                </a:solidFill>
              </a:rPr>
            </a:br>
            <a:r>
              <a:rPr lang="it" sz="1300">
                <a:solidFill>
                  <a:schemeClr val="dk1"/>
                </a:solidFill>
              </a:rPr>
              <a:t>measures the linear relationship between observed and calculated values.</a:t>
            </a:r>
            <a:br>
              <a:rPr lang="it" sz="1300">
                <a:solidFill>
                  <a:schemeClr val="dk1"/>
                </a:solidFill>
              </a:rPr>
            </a:br>
            <a:r>
              <a:rPr b="1" lang="it" sz="1300">
                <a:solidFill>
                  <a:srgbClr val="38761D"/>
                </a:solidFill>
              </a:rPr>
              <a:t>+1 indicates a perfect correlation</a:t>
            </a:r>
            <a:r>
              <a:rPr lang="it" sz="1300">
                <a:solidFill>
                  <a:schemeClr val="dk1"/>
                </a:solidFill>
              </a:rPr>
              <a:t>.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192" name="Google Shape;192;p22"/>
          <p:cNvSpPr txBox="1"/>
          <p:nvPr/>
        </p:nvSpPr>
        <p:spPr>
          <a:xfrm>
            <a:off x="235500" y="600725"/>
            <a:ext cx="3999900" cy="2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rgbClr val="1155CC"/>
                </a:solidFill>
              </a:rPr>
              <a:t>Wet/Dry Classification</a:t>
            </a:r>
            <a:endParaRPr b="1" sz="1600">
              <a:solidFill>
                <a:srgbClr val="1155CC"/>
              </a:solidFill>
            </a:endParaRPr>
          </a:p>
        </p:txBody>
      </p:sp>
      <p:sp>
        <p:nvSpPr>
          <p:cNvPr id="193" name="Google Shape;193;p22"/>
          <p:cNvSpPr txBox="1"/>
          <p:nvPr/>
        </p:nvSpPr>
        <p:spPr>
          <a:xfrm>
            <a:off x="4832400" y="600700"/>
            <a:ext cx="3999900" cy="2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rgbClr val="CC0000"/>
                </a:solidFill>
              </a:rPr>
              <a:t>Rain Intensity Retrieval</a:t>
            </a:r>
            <a:endParaRPr b="1" sz="160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3"/>
          <p:cNvSpPr txBox="1"/>
          <p:nvPr>
            <p:ph idx="1" type="body"/>
          </p:nvPr>
        </p:nvSpPr>
        <p:spPr>
          <a:xfrm>
            <a:off x="311700" y="485700"/>
            <a:ext cx="8520600" cy="45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it">
                <a:solidFill>
                  <a:schemeClr val="dk1"/>
                </a:solidFill>
              </a:rPr>
              <a:t>Comparing researches is not trivial: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it">
                <a:solidFill>
                  <a:schemeClr val="dk1"/>
                </a:solidFill>
              </a:rPr>
              <a:t>different ways of </a:t>
            </a:r>
            <a:r>
              <a:rPr lang="it">
                <a:solidFill>
                  <a:schemeClr val="dk1"/>
                </a:solidFill>
              </a:rPr>
              <a:t>ground</a:t>
            </a:r>
            <a:r>
              <a:rPr lang="it">
                <a:solidFill>
                  <a:schemeClr val="dk1"/>
                </a:solidFill>
              </a:rPr>
              <a:t> truth retrieval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it">
                <a:solidFill>
                  <a:schemeClr val="dk1"/>
                </a:solidFill>
              </a:rPr>
              <a:t>different techniques of data processing and sampling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it">
                <a:solidFill>
                  <a:schemeClr val="dk1"/>
                </a:solidFill>
              </a:rPr>
              <a:t>SML sensors are way lower than CMLs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it">
                <a:solidFill>
                  <a:schemeClr val="dk1"/>
                </a:solidFill>
              </a:rPr>
              <a:t>for CMLs there are available datasets to validate the elaboration techniques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9900"/>
              </a:buClr>
              <a:buSzPts val="1800"/>
              <a:buChar char="●"/>
            </a:pPr>
            <a:r>
              <a:rPr lang="it">
                <a:solidFill>
                  <a:srgbClr val="FF9900"/>
                </a:solidFill>
              </a:rPr>
              <a:t>In general, AI methodologies present better results than statistical approaches both in wet/dry classification and rain intensity retrieval. </a:t>
            </a:r>
            <a:endParaRPr sz="1400">
              <a:solidFill>
                <a:srgbClr val="FF9900"/>
              </a:solidFill>
            </a:endParaRPr>
          </a:p>
          <a:p>
            <a:pPr indent="-317500" lvl="0" marL="9144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it" sz="1400">
                <a:solidFill>
                  <a:srgbClr val="FF9900"/>
                </a:solidFill>
              </a:rPr>
              <a:t>A recent campaign involving 3904 CMLs showed that AI reached an MCC higher than statistical methods for 95% of CMLs at least </a:t>
            </a:r>
            <a:r>
              <a:rPr lang="it" sz="1400">
                <a:solidFill>
                  <a:srgbClr val="FF9900"/>
                </a:solidFill>
              </a:rPr>
              <a:t>in wet/dry classification (Polz et al.,2020).</a:t>
            </a:r>
            <a:endParaRPr sz="1400">
              <a:solidFill>
                <a:srgbClr val="FF9900"/>
              </a:solidFill>
            </a:endParaRPr>
          </a:p>
          <a:p>
            <a:pPr indent="-317500" lvl="0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it" sz="1400">
                <a:solidFill>
                  <a:srgbClr val="FF9900"/>
                </a:solidFill>
              </a:rPr>
              <a:t>A different study highlighted that AI improves the performance (HM≈80%) over statistical methods (HM≈60%) even in the case of SMLs (Gianoglio et al., 2024).</a:t>
            </a:r>
            <a:endParaRPr sz="1400">
              <a:solidFill>
                <a:srgbClr val="FF9900"/>
              </a:solidFill>
            </a:endParaRPr>
          </a:p>
          <a:p>
            <a:pPr indent="-317500" lvl="0" marL="91440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SzPts val="1400"/>
              <a:buChar char="●"/>
            </a:pPr>
            <a:r>
              <a:rPr lang="it" sz="1400">
                <a:solidFill>
                  <a:srgbClr val="FF9900"/>
                </a:solidFill>
              </a:rPr>
              <a:t>When direct rainfall estimation is carried from SMLs through AI from SNR data better results were obtained over conventional methods, passing from NMAE = .50 to NMAE=.11 (G. Scognamiglio et al., 2024; S. Angeloni et al, 2024).</a:t>
            </a:r>
            <a:endParaRPr sz="1400">
              <a:solidFill>
                <a:srgbClr val="FF9900"/>
              </a:solidFill>
            </a:endParaRPr>
          </a:p>
        </p:txBody>
      </p:sp>
      <p:sp>
        <p:nvSpPr>
          <p:cNvPr id="199" name="Google Shape;199;p23"/>
          <p:cNvSpPr txBox="1"/>
          <p:nvPr/>
        </p:nvSpPr>
        <p:spPr>
          <a:xfrm>
            <a:off x="41350" y="0"/>
            <a:ext cx="91026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chemeClr val="dk1"/>
                </a:solidFill>
              </a:rPr>
              <a:t>KPIs: Research Results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4"/>
          <p:cNvSpPr txBox="1"/>
          <p:nvPr>
            <p:ph idx="1" type="body"/>
          </p:nvPr>
        </p:nvSpPr>
        <p:spPr>
          <a:xfrm>
            <a:off x="311700" y="485700"/>
            <a:ext cx="8520600" cy="10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it">
                <a:solidFill>
                  <a:schemeClr val="dk1"/>
                </a:solidFill>
              </a:rPr>
              <a:t>D</a:t>
            </a:r>
            <a:r>
              <a:rPr lang="it">
                <a:solidFill>
                  <a:schemeClr val="dk1"/>
                </a:solidFill>
              </a:rPr>
              <a:t>ifferent networks, data, climatology, data processing, integration time, ground </a:t>
            </a:r>
            <a:r>
              <a:rPr lang="it">
                <a:solidFill>
                  <a:schemeClr val="dk1"/>
                </a:solidFill>
              </a:rPr>
              <a:t>truth</a:t>
            </a:r>
            <a:r>
              <a:rPr lang="it">
                <a:solidFill>
                  <a:schemeClr val="dk1"/>
                </a:solidFill>
              </a:rPr>
              <a:t> data, validation strategy,… and different KPIs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Char char="●"/>
            </a:pPr>
            <a:r>
              <a:rPr lang="it">
                <a:solidFill>
                  <a:schemeClr val="dk1"/>
                </a:solidFill>
              </a:rPr>
              <a:t>The number of SML sensors is way lower than CMLs</a:t>
            </a:r>
            <a:endParaRPr sz="1400">
              <a:solidFill>
                <a:srgbClr val="FF9900"/>
              </a:solidFill>
            </a:endParaRPr>
          </a:p>
        </p:txBody>
      </p:sp>
      <p:sp>
        <p:nvSpPr>
          <p:cNvPr id="205" name="Google Shape;205;p24"/>
          <p:cNvSpPr txBox="1"/>
          <p:nvPr/>
        </p:nvSpPr>
        <p:spPr>
          <a:xfrm>
            <a:off x="41350" y="0"/>
            <a:ext cx="91026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chemeClr val="dk1"/>
                </a:solidFill>
              </a:rPr>
              <a:t>KPIs: Research Results</a:t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206" name="Google Shape;206;p24"/>
          <p:cNvSpPr txBox="1"/>
          <p:nvPr>
            <p:ph idx="1" type="body"/>
          </p:nvPr>
        </p:nvSpPr>
        <p:spPr>
          <a:xfrm>
            <a:off x="311700" y="1533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4"/>
          <p:cNvSpPr txBox="1"/>
          <p:nvPr>
            <p:ph idx="4294967295" type="body"/>
          </p:nvPr>
        </p:nvSpPr>
        <p:spPr>
          <a:xfrm>
            <a:off x="4832400" y="1533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8" name="Google Shape;208;p24" title="Wet-dry-classificatio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991275"/>
            <a:ext cx="3999901" cy="2694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4" title="Rain-retrieval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2400" y="1991275"/>
            <a:ext cx="3999900" cy="2701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5"/>
          <p:cNvSpPr txBox="1"/>
          <p:nvPr>
            <p:ph idx="1" type="body"/>
          </p:nvPr>
        </p:nvSpPr>
        <p:spPr>
          <a:xfrm>
            <a:off x="311700" y="687550"/>
            <a:ext cx="8520600" cy="38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Need for standardization at several levels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it"/>
              <a:t>Data format and data quality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it"/>
              <a:t>Data generation and transfer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it"/>
              <a:t>Processing chain including an effective data quality control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it"/>
              <a:t>Performance assessment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Identify standardizations bodies (WMO, ITU, ETSI, GSMA)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SMLs: sensors are ground terminals.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it"/>
              <a:t>Antenna (currently Ku-band dish): lab test on antenna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it"/>
              <a:t>LNB test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it"/>
              <a:t>Algorithms: assess reliability of rain height estimate by different methods</a:t>
            </a:r>
            <a:endParaRPr/>
          </a:p>
        </p:txBody>
      </p:sp>
      <p:sp>
        <p:nvSpPr>
          <p:cNvPr id="215" name="Google Shape;215;p25"/>
          <p:cNvSpPr txBox="1"/>
          <p:nvPr/>
        </p:nvSpPr>
        <p:spPr>
          <a:xfrm>
            <a:off x="41350" y="0"/>
            <a:ext cx="91026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chemeClr val="dk1"/>
                </a:solidFill>
              </a:rPr>
              <a:t>Increasing the TRL of Opportunistic Sensors</a:t>
            </a:r>
            <a:endParaRPr b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 txBox="1"/>
          <p:nvPr>
            <p:ph idx="1" type="body"/>
          </p:nvPr>
        </p:nvSpPr>
        <p:spPr>
          <a:xfrm>
            <a:off x="311700" y="687550"/>
            <a:ext cx="8520600" cy="38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Exploitation of higher frequency bands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Integrated communication and sensing (ISAC)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Future of terrestrial and satellite in 6G+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it"/>
              <a:t>NTN (non-terrestrial network) instead of SATCOM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it"/>
              <a:t>Integration between TN and NTN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Not only precipitation sensors?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it"/>
              <a:t>water vapor, </a:t>
            </a:r>
            <a:r>
              <a:rPr lang="it"/>
              <a:t>humidity, sand and dust storms,</a:t>
            </a:r>
            <a:br>
              <a:rPr lang="it"/>
            </a:br>
            <a:r>
              <a:rPr lang="it"/>
              <a:t>volcanic ash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it"/>
              <a:t>fire alerts, smart agriculture,</a:t>
            </a:r>
            <a:br>
              <a:rPr lang="it"/>
            </a:br>
            <a:r>
              <a:rPr lang="it"/>
              <a:t>public protection and disaster relief</a:t>
            </a:r>
            <a:endParaRPr/>
          </a:p>
        </p:txBody>
      </p:sp>
      <p:sp>
        <p:nvSpPr>
          <p:cNvPr id="221" name="Google Shape;221;p26"/>
          <p:cNvSpPr txBox="1"/>
          <p:nvPr/>
        </p:nvSpPr>
        <p:spPr>
          <a:xfrm>
            <a:off x="41350" y="0"/>
            <a:ext cx="91026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chemeClr val="dk1"/>
                </a:solidFill>
              </a:rPr>
              <a:t>Future of  CMLs and SMLs</a:t>
            </a:r>
            <a:endParaRPr b="1" sz="2400">
              <a:solidFill>
                <a:schemeClr val="dk1"/>
              </a:solidFill>
            </a:endParaRPr>
          </a:p>
        </p:txBody>
      </p:sp>
      <p:pic>
        <p:nvPicPr>
          <p:cNvPr id="222" name="Google Shape;222;p26" title="NT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2600" y="722438"/>
            <a:ext cx="3505200" cy="397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7"/>
          <p:cNvSpPr txBox="1"/>
          <p:nvPr>
            <p:ph type="ctrTitle"/>
          </p:nvPr>
        </p:nvSpPr>
        <p:spPr>
          <a:xfrm>
            <a:off x="5611325" y="4268225"/>
            <a:ext cx="34098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3200"/>
              <a:t>Thank you</a:t>
            </a:r>
            <a:r>
              <a:rPr b="1" lang="it" sz="3200"/>
              <a:t>!</a:t>
            </a:r>
            <a:endParaRPr b="1" sz="3200"/>
          </a:p>
        </p:txBody>
      </p:sp>
      <p:sp>
        <p:nvSpPr>
          <p:cNvPr id="228" name="Google Shape;228;p27"/>
          <p:cNvSpPr txBox="1"/>
          <p:nvPr/>
        </p:nvSpPr>
        <p:spPr>
          <a:xfrm>
            <a:off x="0" y="152400"/>
            <a:ext cx="9144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1st International Conference on Opportunistic Sensing of Precipitation</a:t>
            </a:r>
            <a:br>
              <a:rPr lang="it"/>
            </a:br>
            <a:r>
              <a:rPr lang="it"/>
              <a:t>Jun 25 – 26, 2025 – DWD,Offenbach,Germany</a:t>
            </a:r>
            <a:endParaRPr/>
          </a:p>
        </p:txBody>
      </p:sp>
      <p:pic>
        <p:nvPicPr>
          <p:cNvPr id="229" name="Google Shape;22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425" y="28350"/>
            <a:ext cx="1285250" cy="60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6825" y="185125"/>
            <a:ext cx="1434200" cy="33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7" title="DWD_Offenbach_zentrale_bild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1050" y="2064100"/>
            <a:ext cx="4499482" cy="299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7"/>
          <p:cNvSpPr txBox="1"/>
          <p:nvPr>
            <p:ph type="ctrTitle"/>
          </p:nvPr>
        </p:nvSpPr>
        <p:spPr>
          <a:xfrm>
            <a:off x="82475" y="962075"/>
            <a:ext cx="9022200" cy="104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it" sz="2000"/>
              <a:t>This work is a </a:t>
            </a:r>
            <a:r>
              <a:rPr lang="it" sz="2000"/>
              <a:t>piece</a:t>
            </a:r>
            <a:r>
              <a:rPr lang="it" sz="2000"/>
              <a:t> of a broader survey: Nebuloni et al. </a:t>
            </a:r>
            <a:r>
              <a:rPr i="1" lang="it" sz="2000"/>
              <a:t>“A Review of Technical Aspects and Challenges in Opportunistic Rainfall Estimation Using Satellite and Terrestrial Microwave Links”,</a:t>
            </a:r>
            <a:r>
              <a:rPr lang="it" sz="2000"/>
              <a:t> to be </a:t>
            </a:r>
            <a:r>
              <a:rPr lang="it" sz="2000"/>
              <a:t>published</a:t>
            </a:r>
            <a:r>
              <a:rPr lang="it" sz="2000"/>
              <a:t> on IEEE GRSM</a:t>
            </a:r>
            <a:endParaRPr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8"/>
          <p:cNvSpPr txBox="1"/>
          <p:nvPr>
            <p:ph type="title"/>
          </p:nvPr>
        </p:nvSpPr>
        <p:spPr>
          <a:xfrm>
            <a:off x="104650" y="84225"/>
            <a:ext cx="4911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2320"/>
              <a:t>EXTRA: SML and convective rain</a:t>
            </a:r>
            <a:endParaRPr sz="2320"/>
          </a:p>
        </p:txBody>
      </p:sp>
      <p:sp>
        <p:nvSpPr>
          <p:cNvPr id="238" name="Google Shape;238;p28"/>
          <p:cNvSpPr txBox="1"/>
          <p:nvPr>
            <p:ph idx="1" type="body"/>
          </p:nvPr>
        </p:nvSpPr>
        <p:spPr>
          <a:xfrm>
            <a:off x="0" y="3151200"/>
            <a:ext cx="1410000" cy="15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of Polar 55C reflectivity on 15 October 2015.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RHI mode.</a:t>
            </a:r>
            <a:endParaRPr/>
          </a:p>
        </p:txBody>
      </p:sp>
      <p:pic>
        <p:nvPicPr>
          <p:cNvPr id="239" name="Google Shape;23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8700" y="3010396"/>
            <a:ext cx="2696900" cy="213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9988" y="775425"/>
            <a:ext cx="3895324" cy="187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8"/>
          <p:cNvSpPr txBox="1"/>
          <p:nvPr>
            <p:ph idx="1" type="body"/>
          </p:nvPr>
        </p:nvSpPr>
        <p:spPr>
          <a:xfrm>
            <a:off x="0" y="1049625"/>
            <a:ext cx="1410000" cy="15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Scheme of SML view geometry during a convective precipitation event.</a:t>
            </a:r>
            <a:endParaRPr/>
          </a:p>
        </p:txBody>
      </p:sp>
      <p:sp>
        <p:nvSpPr>
          <p:cNvPr id="242" name="Google Shape;242;p28"/>
          <p:cNvSpPr txBox="1"/>
          <p:nvPr>
            <p:ph idx="1" type="body"/>
          </p:nvPr>
        </p:nvSpPr>
        <p:spPr>
          <a:xfrm>
            <a:off x="1622900" y="2594200"/>
            <a:ext cx="2778900" cy="2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it" sz="81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Giannetti et al. 2017 (Sensors; doi:10.3390/s17081864)</a:t>
            </a:r>
            <a:endParaRPr sz="912"/>
          </a:p>
        </p:txBody>
      </p:sp>
      <p:pic>
        <p:nvPicPr>
          <p:cNvPr id="243" name="Google Shape;24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3100" y="755875"/>
            <a:ext cx="3557000" cy="266775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8"/>
          <p:cNvSpPr txBox="1"/>
          <p:nvPr>
            <p:ph idx="1" type="body"/>
          </p:nvPr>
        </p:nvSpPr>
        <p:spPr>
          <a:xfrm>
            <a:off x="4916725" y="84225"/>
            <a:ext cx="4192500" cy="12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Effects of the ML height and thickness on the rain-induced attenuation estimation (L)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45" name="Google Shape;245;p28"/>
          <p:cNvSpPr txBox="1"/>
          <p:nvPr>
            <p:ph idx="1" type="body"/>
          </p:nvPr>
        </p:nvSpPr>
        <p:spPr>
          <a:xfrm>
            <a:off x="4840525" y="3655825"/>
            <a:ext cx="4051500" cy="15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y-axis → rain induced attenuation computed from effective </a:t>
            </a:r>
            <a:r>
              <a:rPr lang="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values</a:t>
            </a:r>
            <a:r>
              <a:rPr lang="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ML height and thickness obtained from weather radar measurements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x-axis → </a:t>
            </a:r>
            <a:r>
              <a:rPr lang="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rain induced attenuation computed from NPW model estimation of ML height and constant ML thickness</a:t>
            </a:r>
            <a:endParaRPr/>
          </a:p>
        </p:txBody>
      </p:sp>
      <p:sp>
        <p:nvSpPr>
          <p:cNvPr id="246" name="Google Shape;246;p28"/>
          <p:cNvSpPr txBox="1"/>
          <p:nvPr>
            <p:ph idx="1" type="body"/>
          </p:nvPr>
        </p:nvSpPr>
        <p:spPr>
          <a:xfrm>
            <a:off x="5601475" y="1085925"/>
            <a:ext cx="1705500" cy="15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RMSE = 0.06 dB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NMAE = 21.3% </a:t>
            </a:r>
            <a:endParaRPr/>
          </a:p>
        </p:txBody>
      </p:sp>
      <p:sp>
        <p:nvSpPr>
          <p:cNvPr id="247" name="Google Shape;247;p28"/>
          <p:cNvSpPr txBox="1"/>
          <p:nvPr>
            <p:ph idx="1" type="body"/>
          </p:nvPr>
        </p:nvSpPr>
        <p:spPr>
          <a:xfrm>
            <a:off x="4922725" y="3298525"/>
            <a:ext cx="3969900" cy="2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it" sz="81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Adirosi et al. 2020 (</a:t>
            </a:r>
            <a:r>
              <a:rPr lang="it" sz="81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IEEE TRANSACTIONS ON GEOSCIENCE AND REMOTE SENSING</a:t>
            </a:r>
            <a:r>
              <a:rPr lang="it" sz="81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s; doi:</a:t>
            </a:r>
            <a:r>
              <a:rPr lang="it" sz="81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https://doi.org/10.1109/TGRS.2020.3041448</a:t>
            </a:r>
            <a:r>
              <a:rPr lang="it" sz="81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912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9"/>
          <p:cNvSpPr txBox="1"/>
          <p:nvPr>
            <p:ph idx="1" type="body"/>
          </p:nvPr>
        </p:nvSpPr>
        <p:spPr>
          <a:xfrm>
            <a:off x="311700" y="687550"/>
            <a:ext cx="8520600" cy="38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Need for </a:t>
            </a:r>
            <a:r>
              <a:rPr lang="it"/>
              <a:t>standardization</a:t>
            </a:r>
            <a:r>
              <a:rPr lang="it"/>
              <a:t> at several levels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it"/>
              <a:t>Data format and data quality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it"/>
              <a:t>Data generation and transfer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it"/>
              <a:t>Processing chain including an effective data </a:t>
            </a:r>
            <a:r>
              <a:rPr lang="it"/>
              <a:t>quality</a:t>
            </a:r>
            <a:r>
              <a:rPr lang="it"/>
              <a:t> check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it"/>
              <a:t>Performance assessment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Towards Standardization of sensors </a:t>
            </a:r>
            <a:r>
              <a:rPr lang="it"/>
              <a:t>characteristics</a:t>
            </a:r>
            <a:r>
              <a:rPr lang="it"/>
              <a:t>, data quality, reliability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it"/>
              <a:t>Identify standardizations bodies (WMO, ITU, </a:t>
            </a:r>
            <a:r>
              <a:rPr lang="it">
                <a:solidFill>
                  <a:srgbClr val="FF9900"/>
                </a:solidFill>
              </a:rPr>
              <a:t>ETSI</a:t>
            </a:r>
            <a:r>
              <a:rPr lang="it"/>
              <a:t>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it"/>
              <a:t>P</a:t>
            </a:r>
            <a:r>
              <a:rPr lang="it"/>
              <a:t>rocedures/SML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it"/>
              <a:t>Antenna (currently Ku-band dish): lab test on antenna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it"/>
              <a:t>LNB: </a:t>
            </a:r>
            <a:r>
              <a:rPr lang="it"/>
              <a:t>test on LNB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it"/>
              <a:t>Uncontrollable Tx signal (satellite): ML approach 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it"/>
              <a:t>Procedures/CML 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it"/>
              <a:t>CML optimize data format for rainfall intensity measurement  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9"/>
          <p:cNvSpPr txBox="1"/>
          <p:nvPr/>
        </p:nvSpPr>
        <p:spPr>
          <a:xfrm>
            <a:off x="41350" y="0"/>
            <a:ext cx="91026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chemeClr val="dk1"/>
                </a:solidFill>
              </a:rPr>
              <a:t>Increasing</a:t>
            </a:r>
            <a:r>
              <a:rPr b="1" lang="it" sz="2400">
                <a:solidFill>
                  <a:schemeClr val="dk1"/>
                </a:solidFill>
              </a:rPr>
              <a:t> the TRL of Opportunistic Sensors</a:t>
            </a:r>
            <a:endParaRPr b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Outline 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">
                <a:highlight>
                  <a:srgbClr val="FFFF00"/>
                </a:highlight>
              </a:rPr>
              <a:t>General </a:t>
            </a:r>
            <a:r>
              <a:rPr lang="it">
                <a:highlight>
                  <a:srgbClr val="FFFF00"/>
                </a:highlight>
              </a:rPr>
              <a:t>view</a:t>
            </a:r>
            <a:r>
              <a:rPr lang="it">
                <a:highlight>
                  <a:srgbClr val="FFFF00"/>
                </a:highlight>
              </a:rPr>
              <a:t> of CS and OS: Table I paper (characteristics of CS and OS)</a:t>
            </a:r>
            <a:endParaRPr>
              <a:highlight>
                <a:srgbClr val="FFFF00"/>
              </a:highlight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">
                <a:highlight>
                  <a:srgbClr val="00FF00"/>
                </a:highlight>
              </a:rPr>
              <a:t>Implementation of </a:t>
            </a:r>
            <a:r>
              <a:rPr lang="it">
                <a:highlight>
                  <a:srgbClr val="00FF00"/>
                </a:highlight>
              </a:rPr>
              <a:t>Opportunistic</a:t>
            </a:r>
            <a:r>
              <a:rPr lang="it">
                <a:highlight>
                  <a:srgbClr val="00FF00"/>
                </a:highlight>
              </a:rPr>
              <a:t> sensing by CML/SML based on experience of 4 groups in Italy on CML/SML. Map of active groups. (RN)</a:t>
            </a:r>
            <a:endParaRPr>
              <a:highlight>
                <a:srgbClr val="00FF00"/>
              </a:highlight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">
                <a:highlight>
                  <a:srgbClr val="FFFF00"/>
                </a:highlight>
              </a:rPr>
              <a:t>Fig. 1 modified. Data transfer + </a:t>
            </a:r>
            <a:r>
              <a:rPr lang="it">
                <a:highlight>
                  <a:srgbClr val="FFFF00"/>
                </a:highlight>
              </a:rPr>
              <a:t>data processing</a:t>
            </a:r>
            <a:r>
              <a:rPr lang="it">
                <a:highlight>
                  <a:srgbClr val="FFFF00"/>
                </a:highlight>
              </a:rPr>
              <a:t> (FG)</a:t>
            </a:r>
            <a:endParaRPr>
              <a:highlight>
                <a:srgbClr val="FFFF00"/>
              </a:highlight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">
                <a:highlight>
                  <a:srgbClr val="FFFF00"/>
                </a:highlight>
              </a:rPr>
              <a:t>Data processing: CML vs SML (fig 2+3)</a:t>
            </a:r>
            <a:endParaRPr>
              <a:highlight>
                <a:srgbClr val="FFFF00"/>
              </a:highlight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">
                <a:highlight>
                  <a:srgbClr val="00FF00"/>
                </a:highlight>
              </a:rPr>
              <a:t>Propagations/Environment effects/technical limitations (2 slides) (FG+FS)</a:t>
            </a:r>
            <a:endParaRPr>
              <a:highlight>
                <a:srgbClr val="00FF00"/>
              </a:highlight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">
                <a:highlight>
                  <a:schemeClr val="accent6"/>
                </a:highlight>
              </a:rPr>
              <a:t>Mitigation of </a:t>
            </a:r>
            <a:r>
              <a:rPr lang="it">
                <a:highlight>
                  <a:schemeClr val="accent6"/>
                </a:highlight>
              </a:rPr>
              <a:t>disturbances</a:t>
            </a:r>
            <a:endParaRPr>
              <a:highlight>
                <a:schemeClr val="accent6"/>
              </a:highlight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">
                <a:highlight>
                  <a:schemeClr val="accent6"/>
                </a:highlight>
              </a:rPr>
              <a:t>Are SML/CML reliable as precipitations sensors? Recommended KPI &amp; results</a:t>
            </a:r>
            <a:endParaRPr>
              <a:highlight>
                <a:schemeClr val="accent6"/>
              </a:highlight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">
                <a:highlight>
                  <a:schemeClr val="accent6"/>
                </a:highlight>
              </a:rPr>
              <a:t>Operational ? Standardization (data format &amp; quality, link features, quality of measurements, other aspects, increasing TRL especially for SML)</a:t>
            </a:r>
            <a:endParaRPr>
              <a:highlight>
                <a:schemeClr val="accent6"/>
              </a:highlight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">
                <a:highlight>
                  <a:schemeClr val="accent6"/>
                </a:highlight>
              </a:rPr>
              <a:t>Future of </a:t>
            </a:r>
            <a:r>
              <a:rPr lang="it">
                <a:highlight>
                  <a:schemeClr val="accent6"/>
                </a:highlight>
              </a:rPr>
              <a:t>terrestrial</a:t>
            </a:r>
            <a:r>
              <a:rPr lang="it">
                <a:highlight>
                  <a:schemeClr val="accent6"/>
                </a:highlight>
              </a:rPr>
              <a:t> and satellite, TN + NTN 6G </a:t>
            </a:r>
            <a:endParaRPr>
              <a:highlight>
                <a:schemeClr val="accent6"/>
              </a:highlight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"/>
              <a:t>New project: upcoming COST ACTIONS (deadline 21.10.2025)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/>
        </p:nvSpPr>
        <p:spPr>
          <a:xfrm>
            <a:off x="41350" y="0"/>
            <a:ext cx="91026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chemeClr val="dk1"/>
                </a:solidFill>
              </a:rPr>
              <a:t>Research on Opportunistic Sensing of Precipitation in Italy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</p:txBody>
      </p:sp>
      <p:pic>
        <p:nvPicPr>
          <p:cNvPr id="71" name="Google Shape;71;p15" title="italy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4238" y="674150"/>
            <a:ext cx="3637589" cy="43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140825" y="1296750"/>
            <a:ext cx="1847100" cy="583200"/>
          </a:xfrm>
          <a:prstGeom prst="rect">
            <a:avLst/>
          </a:prstGeom>
          <a:noFill/>
          <a:ln cap="flat" cmpd="sng" w="1905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0000FF"/>
                </a:solidFill>
              </a:rPr>
              <a:t>CNR &amp;</a:t>
            </a:r>
            <a:endParaRPr b="1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0000FF"/>
                </a:solidFill>
              </a:rPr>
              <a:t>Politecnico MIlano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7017350" y="4492625"/>
            <a:ext cx="1420800" cy="378900"/>
          </a:xfrm>
          <a:prstGeom prst="rect">
            <a:avLst/>
          </a:prstGeom>
          <a:noFill/>
          <a:ln cap="flat" cmpd="sng" w="1905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0000FF"/>
                </a:solidFill>
              </a:rPr>
              <a:t>Univ. </a:t>
            </a:r>
            <a:r>
              <a:rPr b="1" lang="it">
                <a:solidFill>
                  <a:srgbClr val="0000FF"/>
                </a:solidFill>
              </a:rPr>
              <a:t>Catania</a:t>
            </a:r>
            <a:endParaRPr b="1">
              <a:solidFill>
                <a:srgbClr val="0000FF"/>
              </a:solidFill>
            </a:endParaRPr>
          </a:p>
        </p:txBody>
      </p:sp>
      <p:cxnSp>
        <p:nvCxnSpPr>
          <p:cNvPr id="74" name="Google Shape;74;p15"/>
          <p:cNvCxnSpPr>
            <a:stCxn id="75" idx="3"/>
          </p:cNvCxnSpPr>
          <p:nvPr/>
        </p:nvCxnSpPr>
        <p:spPr>
          <a:xfrm flipH="1" rot="10800000">
            <a:off x="2434375" y="1873250"/>
            <a:ext cx="1560300" cy="485700"/>
          </a:xfrm>
          <a:prstGeom prst="straightConnector1">
            <a:avLst/>
          </a:prstGeom>
          <a:noFill/>
          <a:ln cap="flat" cmpd="sng" w="19050">
            <a:solidFill>
              <a:srgbClr val="00FFFF"/>
            </a:solidFill>
            <a:prstDash val="solid"/>
            <a:round/>
            <a:headEnd len="med" w="med" type="none"/>
            <a:tailEnd len="med" w="med" type="diamond"/>
          </a:ln>
        </p:spPr>
      </p:cxnSp>
      <p:cxnSp>
        <p:nvCxnSpPr>
          <p:cNvPr id="76" name="Google Shape;76;p15"/>
          <p:cNvCxnSpPr/>
          <p:nvPr/>
        </p:nvCxnSpPr>
        <p:spPr>
          <a:xfrm flipH="1">
            <a:off x="5783750" y="4681925"/>
            <a:ext cx="1233600" cy="300"/>
          </a:xfrm>
          <a:prstGeom prst="straightConnector1">
            <a:avLst/>
          </a:prstGeom>
          <a:noFill/>
          <a:ln cap="flat" cmpd="sng" w="19050">
            <a:solidFill>
              <a:srgbClr val="00FFFF"/>
            </a:solidFill>
            <a:prstDash val="solid"/>
            <a:round/>
            <a:headEnd len="med" w="med" type="none"/>
            <a:tailEnd len="med" w="med" type="diamond"/>
          </a:ln>
        </p:spPr>
      </p:cxnSp>
      <p:sp>
        <p:nvSpPr>
          <p:cNvPr id="77" name="Google Shape;77;p15"/>
          <p:cNvSpPr txBox="1"/>
          <p:nvPr/>
        </p:nvSpPr>
        <p:spPr>
          <a:xfrm>
            <a:off x="7519475" y="674150"/>
            <a:ext cx="1505700" cy="768000"/>
          </a:xfrm>
          <a:prstGeom prst="rect">
            <a:avLst/>
          </a:prstGeom>
          <a:noFill/>
          <a:ln cap="flat" cmpd="sng" w="1905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0000FF"/>
                </a:solidFill>
              </a:rPr>
              <a:t>CNR &amp; </a:t>
            </a:r>
            <a:endParaRPr b="1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0000FF"/>
                </a:solidFill>
              </a:rPr>
              <a:t>ARPA ER / DPC</a:t>
            </a:r>
            <a:endParaRPr b="1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0000FF"/>
                </a:solidFill>
              </a:rPr>
              <a:t>Bologna</a:t>
            </a:r>
            <a:endParaRPr b="1">
              <a:solidFill>
                <a:srgbClr val="0000FF"/>
              </a:solidFill>
            </a:endParaRPr>
          </a:p>
        </p:txBody>
      </p:sp>
      <p:cxnSp>
        <p:nvCxnSpPr>
          <p:cNvPr id="78" name="Google Shape;78;p15"/>
          <p:cNvCxnSpPr>
            <a:stCxn id="77" idx="1"/>
          </p:cNvCxnSpPr>
          <p:nvPr/>
        </p:nvCxnSpPr>
        <p:spPr>
          <a:xfrm flipH="1">
            <a:off x="4646075" y="1058150"/>
            <a:ext cx="2873400" cy="785100"/>
          </a:xfrm>
          <a:prstGeom prst="straightConnector1">
            <a:avLst/>
          </a:prstGeom>
          <a:noFill/>
          <a:ln cap="flat" cmpd="sng" w="19050">
            <a:solidFill>
              <a:srgbClr val="00FFFF"/>
            </a:solidFill>
            <a:prstDash val="solid"/>
            <a:round/>
            <a:headEnd len="med" w="med" type="none"/>
            <a:tailEnd len="med" w="med" type="diamond"/>
          </a:ln>
        </p:spPr>
      </p:cxnSp>
      <p:sp>
        <p:nvSpPr>
          <p:cNvPr id="79" name="Google Shape;79;p15"/>
          <p:cNvSpPr txBox="1"/>
          <p:nvPr/>
        </p:nvSpPr>
        <p:spPr>
          <a:xfrm>
            <a:off x="996725" y="2906060"/>
            <a:ext cx="2143500" cy="583200"/>
          </a:xfrm>
          <a:prstGeom prst="rect">
            <a:avLst/>
          </a:prstGeom>
          <a:noFill/>
          <a:ln cap="flat" cmpd="sng" w="1905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0000FF"/>
                </a:solidFill>
              </a:rPr>
              <a:t>Univ. Pisa, MBI, CNR, </a:t>
            </a:r>
            <a:r>
              <a:rPr b="1" lang="it">
                <a:solidFill>
                  <a:srgbClr val="0000FF"/>
                </a:solidFill>
              </a:rPr>
              <a:t>LaMMA &amp; Univ. Firenze </a:t>
            </a:r>
            <a:endParaRPr b="1">
              <a:solidFill>
                <a:srgbClr val="0000FF"/>
              </a:solidFill>
            </a:endParaRPr>
          </a:p>
        </p:txBody>
      </p:sp>
      <p:cxnSp>
        <p:nvCxnSpPr>
          <p:cNvPr id="80" name="Google Shape;80;p15"/>
          <p:cNvCxnSpPr/>
          <p:nvPr/>
        </p:nvCxnSpPr>
        <p:spPr>
          <a:xfrm flipH="1" rot="10800000">
            <a:off x="4263300" y="2142850"/>
            <a:ext cx="155400" cy="571200"/>
          </a:xfrm>
          <a:prstGeom prst="straightConnector1">
            <a:avLst/>
          </a:prstGeom>
          <a:noFill/>
          <a:ln cap="flat" cmpd="sng" w="19050">
            <a:solidFill>
              <a:srgbClr val="00FFFF"/>
            </a:solidFill>
            <a:prstDash val="solid"/>
            <a:round/>
            <a:headEnd len="med" w="med" type="none"/>
            <a:tailEnd len="med" w="med" type="diamond"/>
          </a:ln>
        </p:spPr>
      </p:cxnSp>
      <p:sp>
        <p:nvSpPr>
          <p:cNvPr id="75" name="Google Shape;75;p15"/>
          <p:cNvSpPr txBox="1"/>
          <p:nvPr/>
        </p:nvSpPr>
        <p:spPr>
          <a:xfrm>
            <a:off x="928675" y="2067350"/>
            <a:ext cx="1505700" cy="583200"/>
          </a:xfrm>
          <a:prstGeom prst="rect">
            <a:avLst/>
          </a:prstGeom>
          <a:noFill/>
          <a:ln cap="flat" cmpd="sng" w="1905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0000FF"/>
                </a:solidFill>
              </a:rPr>
              <a:t>Univ. Genova &amp; Artys</a:t>
            </a:r>
            <a:endParaRPr b="1">
              <a:solidFill>
                <a:srgbClr val="0000FF"/>
              </a:solidFill>
            </a:endParaRPr>
          </a:p>
        </p:txBody>
      </p:sp>
      <p:pic>
        <p:nvPicPr>
          <p:cNvPr id="81" name="Google Shape;81;p15" title="CML.png"/>
          <p:cNvPicPr preferRelativeResize="0"/>
          <p:nvPr/>
        </p:nvPicPr>
        <p:blipFill rotWithShape="1">
          <a:blip r:embed="rId4">
            <a:alphaModFix/>
          </a:blip>
          <a:srcRect b="1088" l="0" r="999" t="0"/>
          <a:stretch/>
        </p:blipFill>
        <p:spPr>
          <a:xfrm>
            <a:off x="175525" y="2300063"/>
            <a:ext cx="1105892" cy="865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 title="CML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3750" y="490375"/>
            <a:ext cx="1098000" cy="7257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" name="Google Shape;83;p15"/>
          <p:cNvCxnSpPr/>
          <p:nvPr/>
        </p:nvCxnSpPr>
        <p:spPr>
          <a:xfrm flipH="1" rot="10800000">
            <a:off x="4263300" y="2141925"/>
            <a:ext cx="412500" cy="566400"/>
          </a:xfrm>
          <a:prstGeom prst="straightConnector1">
            <a:avLst/>
          </a:prstGeom>
          <a:noFill/>
          <a:ln cap="flat" cmpd="sng" w="19050">
            <a:solidFill>
              <a:srgbClr val="00FFFF"/>
            </a:solidFill>
            <a:prstDash val="solid"/>
            <a:round/>
            <a:headEnd len="med" w="med" type="none"/>
            <a:tailEnd len="med" w="med" type="diamond"/>
          </a:ln>
        </p:spPr>
      </p:cxnSp>
      <p:pic>
        <p:nvPicPr>
          <p:cNvPr id="84" name="Google Shape;84;p15" title="CML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1700" y="1522125"/>
            <a:ext cx="1098000" cy="72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 title="GNSS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53551" y="445725"/>
            <a:ext cx="1537200" cy="1076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 title="LTE5G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16850" y="3510800"/>
            <a:ext cx="1260000" cy="9375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" name="Google Shape;87;p15"/>
          <p:cNvGrpSpPr/>
          <p:nvPr/>
        </p:nvGrpSpPr>
        <p:grpSpPr>
          <a:xfrm>
            <a:off x="41348" y="4112581"/>
            <a:ext cx="3205850" cy="905232"/>
            <a:chOff x="103450" y="4105343"/>
            <a:chExt cx="3194351" cy="905232"/>
          </a:xfrm>
        </p:grpSpPr>
        <p:sp>
          <p:nvSpPr>
            <p:cNvPr id="88" name="Google Shape;88;p15"/>
            <p:cNvSpPr/>
            <p:nvPr/>
          </p:nvSpPr>
          <p:spPr>
            <a:xfrm>
              <a:off x="103450" y="4393800"/>
              <a:ext cx="3134400" cy="610500"/>
            </a:xfrm>
            <a:prstGeom prst="roundRect">
              <a:avLst>
                <a:gd fmla="val 16667" name="adj"/>
              </a:avLst>
            </a:prstGeom>
            <a:solidFill>
              <a:srgbClr val="E8F5F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5"/>
            <p:cNvSpPr txBox="1"/>
            <p:nvPr/>
          </p:nvSpPr>
          <p:spPr>
            <a:xfrm>
              <a:off x="103450" y="4353575"/>
              <a:ext cx="23931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600">
                  <a:solidFill>
                    <a:schemeClr val="dk2"/>
                  </a:solidFill>
                </a:rPr>
                <a:t>Most of us are in the </a:t>
              </a:r>
              <a:r>
                <a:rPr b="1" lang="it" sz="1600">
                  <a:solidFill>
                    <a:srgbClr val="1C63B2"/>
                  </a:solidFill>
                </a:rPr>
                <a:t>OpenSense</a:t>
              </a:r>
              <a:r>
                <a:rPr lang="it" sz="1600">
                  <a:solidFill>
                    <a:schemeClr val="dk2"/>
                  </a:solidFill>
                </a:rPr>
                <a:t> c</a:t>
              </a:r>
              <a:r>
                <a:rPr lang="it" sz="1600">
                  <a:solidFill>
                    <a:schemeClr val="dk2"/>
                  </a:solidFill>
                </a:rPr>
                <a:t>ommunity</a:t>
              </a:r>
              <a:r>
                <a:rPr lang="it" sz="1600">
                  <a:solidFill>
                    <a:schemeClr val="dk2"/>
                  </a:solidFill>
                </a:rPr>
                <a:t>!</a:t>
              </a:r>
              <a:endParaRPr sz="1600">
                <a:solidFill>
                  <a:schemeClr val="dk2"/>
                </a:solidFill>
              </a:endParaRPr>
            </a:p>
          </p:txBody>
        </p:sp>
        <p:pic>
          <p:nvPicPr>
            <p:cNvPr descr="a cartoon smiley face is giving a thumbs up (Fornito da Tenor)" id="90" name="Google Shape;90;p1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715950" y="4105343"/>
              <a:ext cx="581850" cy="6105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15" title="Untitled-1.png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2400831" y="4503170"/>
              <a:ext cx="581856" cy="41344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2" name="Google Shape;92;p15" title="CML.png"/>
          <p:cNvPicPr preferRelativeResize="0"/>
          <p:nvPr/>
        </p:nvPicPr>
        <p:blipFill rotWithShape="1">
          <a:blip r:embed="rId4">
            <a:alphaModFix/>
          </a:blip>
          <a:srcRect b="1088" l="0" r="999" t="0"/>
          <a:stretch/>
        </p:blipFill>
        <p:spPr>
          <a:xfrm>
            <a:off x="175525" y="3361438"/>
            <a:ext cx="1105892" cy="86563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5"/>
          <p:cNvSpPr/>
          <p:nvPr/>
        </p:nvSpPr>
        <p:spPr>
          <a:xfrm>
            <a:off x="4936650" y="2906050"/>
            <a:ext cx="282900" cy="92400"/>
          </a:xfrm>
          <a:prstGeom prst="rect">
            <a:avLst/>
          </a:prstGeom>
          <a:solidFill>
            <a:srgbClr val="3E54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4" name="Google Shape;94;p15"/>
          <p:cNvCxnSpPr/>
          <p:nvPr/>
        </p:nvCxnSpPr>
        <p:spPr>
          <a:xfrm>
            <a:off x="4266975" y="2703350"/>
            <a:ext cx="731100" cy="165600"/>
          </a:xfrm>
          <a:prstGeom prst="straightConnector1">
            <a:avLst/>
          </a:prstGeom>
          <a:noFill/>
          <a:ln cap="flat" cmpd="sng" w="19050">
            <a:solidFill>
              <a:srgbClr val="00FFFF"/>
            </a:solidFill>
            <a:prstDash val="solid"/>
            <a:round/>
            <a:headEnd len="med" w="med" type="none"/>
            <a:tailEnd len="med" w="med" type="diamond"/>
          </a:ln>
        </p:spPr>
      </p:cxnSp>
      <p:sp>
        <p:nvSpPr>
          <p:cNvPr id="95" name="Google Shape;95;p15"/>
          <p:cNvSpPr txBox="1"/>
          <p:nvPr/>
        </p:nvSpPr>
        <p:spPr>
          <a:xfrm>
            <a:off x="5399650" y="4645313"/>
            <a:ext cx="5523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700">
                <a:solidFill>
                  <a:schemeClr val="lt1"/>
                </a:solidFill>
              </a:rPr>
              <a:t>Catania</a:t>
            </a:r>
            <a:endParaRPr b="1" sz="700">
              <a:solidFill>
                <a:schemeClr val="lt1"/>
              </a:solidFill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4418513" y="1538913"/>
            <a:ext cx="5523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700">
                <a:solidFill>
                  <a:schemeClr val="lt1"/>
                </a:solidFill>
              </a:rPr>
              <a:t>Bologna</a:t>
            </a:r>
            <a:endParaRPr b="1" sz="700">
              <a:solidFill>
                <a:schemeClr val="lt1"/>
              </a:solidFill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4572001" y="1916138"/>
            <a:ext cx="6006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700">
                <a:solidFill>
                  <a:schemeClr val="lt1"/>
                </a:solidFill>
              </a:rPr>
              <a:t>Florence</a:t>
            </a:r>
            <a:endParaRPr b="1" sz="700">
              <a:solidFill>
                <a:schemeClr val="lt1"/>
              </a:solidFill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4237051" y="1879800"/>
            <a:ext cx="6006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700">
                <a:solidFill>
                  <a:schemeClr val="lt1"/>
                </a:solidFill>
              </a:rPr>
              <a:t>Pisa</a:t>
            </a:r>
            <a:endParaRPr b="1" sz="700">
              <a:solidFill>
                <a:schemeClr val="lt1"/>
              </a:solidFill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4890400" y="2800963"/>
            <a:ext cx="4305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700">
                <a:solidFill>
                  <a:schemeClr val="lt1"/>
                </a:solidFill>
              </a:rPr>
              <a:t>Rome</a:t>
            </a:r>
            <a:endParaRPr b="1" sz="700">
              <a:solidFill>
                <a:schemeClr val="lt1"/>
              </a:solidFill>
            </a:endParaRPr>
          </a:p>
        </p:txBody>
      </p:sp>
      <p:sp>
        <p:nvSpPr>
          <p:cNvPr id="100" name="Google Shape;100;p15"/>
          <p:cNvSpPr/>
          <p:nvPr/>
        </p:nvSpPr>
        <p:spPr>
          <a:xfrm>
            <a:off x="4054000" y="1404500"/>
            <a:ext cx="282900" cy="92400"/>
          </a:xfrm>
          <a:prstGeom prst="rect">
            <a:avLst/>
          </a:prstGeom>
          <a:solidFill>
            <a:srgbClr val="3E54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1" name="Google Shape;101;p15"/>
          <p:cNvCxnSpPr>
            <a:stCxn id="72" idx="3"/>
          </p:cNvCxnSpPr>
          <p:nvPr/>
        </p:nvCxnSpPr>
        <p:spPr>
          <a:xfrm flipH="1" rot="10800000">
            <a:off x="1987925" y="1404750"/>
            <a:ext cx="2091600" cy="183600"/>
          </a:xfrm>
          <a:prstGeom prst="straightConnector1">
            <a:avLst/>
          </a:prstGeom>
          <a:noFill/>
          <a:ln cap="flat" cmpd="sng" w="19050">
            <a:solidFill>
              <a:srgbClr val="00FFFF"/>
            </a:solidFill>
            <a:prstDash val="solid"/>
            <a:round/>
            <a:headEnd len="med" w="med" type="none"/>
            <a:tailEnd len="med" w="med" type="diamond"/>
          </a:ln>
        </p:spPr>
      </p:cxnSp>
      <p:sp>
        <p:nvSpPr>
          <p:cNvPr id="102" name="Google Shape;102;p15"/>
          <p:cNvSpPr txBox="1"/>
          <p:nvPr/>
        </p:nvSpPr>
        <p:spPr>
          <a:xfrm>
            <a:off x="4040425" y="1270688"/>
            <a:ext cx="4305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700">
                <a:solidFill>
                  <a:schemeClr val="lt1"/>
                </a:solidFill>
              </a:rPr>
              <a:t>Milan</a:t>
            </a:r>
            <a:endParaRPr b="1" sz="700">
              <a:solidFill>
                <a:schemeClr val="lt1"/>
              </a:solidFill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3747150" y="1879800"/>
            <a:ext cx="489900" cy="2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700">
                <a:solidFill>
                  <a:schemeClr val="lt1"/>
                </a:solidFill>
              </a:rPr>
              <a:t>Genoa</a:t>
            </a:r>
            <a:endParaRPr b="1" sz="700">
              <a:solidFill>
                <a:schemeClr val="lt1"/>
              </a:solidFill>
            </a:endParaRPr>
          </a:p>
        </p:txBody>
      </p:sp>
      <p:cxnSp>
        <p:nvCxnSpPr>
          <p:cNvPr id="104" name="Google Shape;104;p15"/>
          <p:cNvCxnSpPr>
            <a:stCxn id="79" idx="3"/>
          </p:cNvCxnSpPr>
          <p:nvPr/>
        </p:nvCxnSpPr>
        <p:spPr>
          <a:xfrm flipH="1" rot="10800000">
            <a:off x="3140225" y="2696960"/>
            <a:ext cx="1134600" cy="500700"/>
          </a:xfrm>
          <a:prstGeom prst="straightConnector1">
            <a:avLst/>
          </a:prstGeom>
          <a:noFill/>
          <a:ln cap="flat" cmpd="sng" w="1905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" name="Google Shape;109;p16"/>
          <p:cNvGraphicFramePr/>
          <p:nvPr/>
        </p:nvGraphicFramePr>
        <p:xfrm>
          <a:off x="96775" y="448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{8E82E9B8-D989-49ED-ABE9-EC3342EF14E1}</a:tableStyleId>
              </a:tblPr>
              <a:tblGrid>
                <a:gridCol w="2338925"/>
                <a:gridCol w="2558400"/>
                <a:gridCol w="4086225"/>
              </a:tblGrid>
              <a:tr h="2664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200"/>
                        <a:t>CML</a:t>
                      </a:r>
                      <a:endParaRPr b="1" sz="12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200"/>
                        <a:t>SML</a:t>
                      </a:r>
                      <a:endParaRPr b="1" sz="1200"/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200"/>
                        <a:t>Frequency Range</a:t>
                      </a:r>
                      <a:endParaRPr b="1" sz="12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6-42 GHz (C-band to Q-band),</a:t>
                      </a:r>
                      <a:endParaRPr sz="1200"/>
                    </a:p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71-76 &amp; 81-86 GHz (E-band)</a:t>
                      </a:r>
                      <a:endParaRPr sz="12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10.7-12.75 GHz &amp; 17.7-21.2 GHz (</a:t>
                      </a:r>
                      <a:r>
                        <a:rPr lang="it" sz="1200">
                          <a:solidFill>
                            <a:schemeClr val="dk1"/>
                          </a:solidFill>
                        </a:rPr>
                        <a:t>Ku-band) </a:t>
                      </a:r>
                      <a:endParaRPr sz="1200"/>
                    </a:p>
                  </a:txBody>
                  <a:tcPr marT="91425" marB="91425" marR="91425" marL="91425" anchor="ctr"/>
                </a:tc>
              </a:tr>
              <a:tr h="281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200"/>
                        <a:t>Measured</a:t>
                      </a:r>
                      <a:endParaRPr b="1" sz="12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Path attenuation</a:t>
                      </a:r>
                      <a:endParaRPr sz="12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>
                          <a:solidFill>
                            <a:schemeClr val="dk1"/>
                          </a:solidFill>
                        </a:rPr>
                        <a:t>Path attenuation</a:t>
                      </a:r>
                      <a:endParaRPr sz="1200"/>
                    </a:p>
                  </a:txBody>
                  <a:tcPr marT="91425" marB="91425" marR="91425" marL="91425" anchor="ctr"/>
                </a:tc>
              </a:tr>
              <a:tr h="2817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200"/>
                        <a:t>Primary geophysical variable</a:t>
                      </a:r>
                      <a:endParaRPr b="1" sz="12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Precipitation Intensity</a:t>
                      </a:r>
                      <a:endParaRPr sz="12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>
                          <a:solidFill>
                            <a:schemeClr val="dk1"/>
                          </a:solidFill>
                        </a:rPr>
                        <a:t>Precipitation Intensity</a:t>
                      </a:r>
                      <a:endParaRPr sz="1200"/>
                    </a:p>
                  </a:txBody>
                  <a:tcPr marT="91425" marB="91425" marR="91425" marL="91425" anchor="ctr"/>
                </a:tc>
              </a:tr>
              <a:tr h="3927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200"/>
                        <a:t>Spatial sampling</a:t>
                      </a:r>
                      <a:endParaRPr b="1" sz="12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Over an almost horizontal</a:t>
                      </a:r>
                      <a:br>
                        <a:rPr lang="it" sz="1200"/>
                      </a:br>
                      <a:r>
                        <a:rPr lang="it" sz="1200"/>
                        <a:t>straight line (terrestrial path)</a:t>
                      </a:r>
                      <a:endParaRPr sz="12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200">
                          <a:solidFill>
                            <a:schemeClr val="dk1"/>
                          </a:solidFill>
                        </a:rPr>
                        <a:t>Over a slanted straight line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(satellite-to-Earth)</a:t>
                      </a:r>
                      <a:endParaRPr sz="1200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27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it" sz="1200">
                          <a:solidFill>
                            <a:schemeClr val="dk1"/>
                          </a:solidFill>
                        </a:rPr>
                        <a:t>Spatial resolution</a:t>
                      </a:r>
                      <a:br>
                        <a:rPr b="1" lang="it" sz="1200">
                          <a:solidFill>
                            <a:schemeClr val="dk1"/>
                          </a:solidFill>
                        </a:rPr>
                      </a:br>
                      <a:r>
                        <a:rPr b="1" lang="it" sz="1200">
                          <a:solidFill>
                            <a:schemeClr val="dk1"/>
                          </a:solidFill>
                        </a:rPr>
                        <a:t>(single sensor)</a:t>
                      </a:r>
                      <a:endParaRPr b="1"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>
                          <a:solidFill>
                            <a:schemeClr val="dk1"/>
                          </a:solidFill>
                        </a:rPr>
                        <a:t>Considered as a point sensor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200">
                          <a:solidFill>
                            <a:schemeClr val="dk1"/>
                          </a:solidFill>
                        </a:rPr>
                        <a:t>Considered as a point sensor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200"/>
                        <a:t>Spatial resolution</a:t>
                      </a:r>
                      <a:br>
                        <a:rPr b="1" lang="it" sz="1200"/>
                      </a:br>
                      <a:r>
                        <a:rPr b="1" lang="it" sz="1200"/>
                        <a:t>(network of sensors)</a:t>
                      </a:r>
                      <a:endParaRPr b="1" sz="12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Average distance </a:t>
                      </a:r>
                      <a:r>
                        <a:rPr lang="it" sz="1200"/>
                        <a:t>between</a:t>
                      </a:r>
                      <a:r>
                        <a:rPr lang="it" sz="1200"/>
                        <a:t> sensors</a:t>
                      </a:r>
                      <a:endParaRPr sz="1200"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Average distance between sensors</a:t>
                      </a:r>
                      <a:endParaRPr sz="12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200"/>
                        <a:t>Temporal resolution</a:t>
                      </a:r>
                      <a:endParaRPr b="1" sz="12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10 s - 15 min</a:t>
                      </a:r>
                      <a:endParaRPr sz="12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30 s - 15 min</a:t>
                      </a:r>
                      <a:endParaRPr sz="1200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2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200"/>
                        <a:t>Ownership &amp; Cost </a:t>
                      </a:r>
                      <a:endParaRPr b="1" sz="12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MNOs are the data owners</a:t>
                      </a:r>
                      <a:endParaRPr sz="1200"/>
                    </a:p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Data can come at a cost</a:t>
                      </a:r>
                      <a:endParaRPr sz="12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Who installs the sensors</a:t>
                      </a:r>
                      <a:endParaRPr sz="1200"/>
                    </a:p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Cost per sensor: € 100 - 1000</a:t>
                      </a:r>
                      <a:endParaRPr sz="1200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36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200"/>
                        <a:t>Scalability Issues</a:t>
                      </a:r>
                      <a:endParaRPr b="1" sz="12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>
                          <a:solidFill>
                            <a:schemeClr val="dk1"/>
                          </a:solidFill>
                        </a:rPr>
                        <a:t>Potential of global </a:t>
                      </a:r>
                      <a:r>
                        <a:rPr lang="it" sz="1200">
                          <a:solidFill>
                            <a:schemeClr val="dk1"/>
                          </a:solidFill>
                        </a:rPr>
                        <a:t>infrastructure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>
                          <a:solidFill>
                            <a:schemeClr val="dk1"/>
                          </a:solidFill>
                        </a:rPr>
                        <a:t>But many private networks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it" sz="1200">
                          <a:solidFill>
                            <a:schemeClr val="dk1"/>
                          </a:solidFill>
                        </a:rPr>
                        <a:t>SMLs are already-installed satcom terminals</a:t>
                      </a:r>
                      <a:r>
                        <a:rPr lang="it" sz="1200">
                          <a:solidFill>
                            <a:schemeClr val="dk1"/>
                          </a:solidFill>
                        </a:rPr>
                        <a:t>: scalability has no cost, but it depends on </a:t>
                      </a:r>
                      <a:r>
                        <a:rPr lang="it" sz="1200">
                          <a:solidFill>
                            <a:schemeClr val="dk1"/>
                          </a:solidFill>
                        </a:rPr>
                        <a:t>their</a:t>
                      </a:r>
                      <a:r>
                        <a:rPr lang="it" sz="1200">
                          <a:solidFill>
                            <a:schemeClr val="dk1"/>
                          </a:solidFill>
                        </a:rPr>
                        <a:t> distribution over sat footprint.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it" sz="1200">
                          <a:solidFill>
                            <a:schemeClr val="dk1"/>
                          </a:solidFill>
                        </a:rPr>
                        <a:t>SMLs are purposely deployed satcom receiver</a:t>
                      </a:r>
                      <a:r>
                        <a:rPr b="1" i="1" lang="it" sz="1200">
                          <a:solidFill>
                            <a:schemeClr val="dk1"/>
                          </a:solidFill>
                        </a:rPr>
                        <a:t>s</a:t>
                      </a:r>
                      <a:r>
                        <a:rPr lang="it" sz="1200">
                          <a:solidFill>
                            <a:schemeClr val="dk1"/>
                          </a:solidFill>
                        </a:rPr>
                        <a:t>: scalability comes at a cost proportional to their number.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180000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sp>
        <p:nvSpPr>
          <p:cNvPr id="110" name="Google Shape;110;p16"/>
          <p:cNvSpPr txBox="1"/>
          <p:nvPr/>
        </p:nvSpPr>
        <p:spPr>
          <a:xfrm>
            <a:off x="41350" y="0"/>
            <a:ext cx="91026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chemeClr val="dk1"/>
                </a:solidFill>
              </a:rPr>
              <a:t>Characteristics of Opportunistic Sensors: CMLs vs SMLs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idx="1" type="body"/>
          </p:nvPr>
        </p:nvSpPr>
        <p:spPr>
          <a:xfrm>
            <a:off x="6062175" y="4167775"/>
            <a:ext cx="2884500" cy="7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400"/>
              <a:t>TSL: Transmitted Signal Level</a:t>
            </a:r>
            <a:endParaRPr b="1" sz="1400"/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b="1" lang="it" sz="1400"/>
              <a:t>RSL: Received Signal Level</a:t>
            </a:r>
            <a:endParaRPr b="1" sz="1400"/>
          </a:p>
        </p:txBody>
      </p:sp>
      <p:sp>
        <p:nvSpPr>
          <p:cNvPr id="116" name="Google Shape;116;p17"/>
          <p:cNvSpPr txBox="1"/>
          <p:nvPr/>
        </p:nvSpPr>
        <p:spPr>
          <a:xfrm>
            <a:off x="41350" y="0"/>
            <a:ext cx="91026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2400">
                <a:solidFill>
                  <a:schemeClr val="dk1"/>
                </a:solidFill>
              </a:rPr>
              <a:t>Processing Chain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</p:txBody>
      </p:sp>
      <p:pic>
        <p:nvPicPr>
          <p:cNvPr id="117" name="Google Shape;11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25" y="1047225"/>
            <a:ext cx="8991552" cy="3447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idx="1" type="body"/>
          </p:nvPr>
        </p:nvSpPr>
        <p:spPr>
          <a:xfrm>
            <a:off x="6900" y="409500"/>
            <a:ext cx="8520600" cy="38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/>
              <a:t>Rain height can be derived from 0°C</a:t>
            </a:r>
            <a:r>
              <a:rPr lang="it" sz="1400"/>
              <a:t> isotherm height, whose</a:t>
            </a:r>
            <a:br>
              <a:rPr lang="it" sz="1400"/>
            </a:br>
            <a:r>
              <a:rPr lang="it" sz="1400"/>
              <a:t>(location-dependent) values can be obtained in several ways:</a:t>
            </a:r>
            <a:endParaRPr sz="1400"/>
          </a:p>
          <a:p>
            <a:pPr indent="-256200" lvl="1" marL="4500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200"/>
              <a:buChar char="○"/>
            </a:pPr>
            <a:r>
              <a:rPr lang="it" sz="1200"/>
              <a:t>daily mean based on historical data archive, e.g., NASA’s </a:t>
            </a:r>
            <a:r>
              <a:rPr lang="it" sz="1200"/>
              <a:t>MERRA-2 </a:t>
            </a:r>
            <a:endParaRPr sz="1200"/>
          </a:p>
          <a:p>
            <a:pPr indent="-256200" lvl="1" marL="4500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○"/>
            </a:pPr>
            <a:r>
              <a:rPr lang="it" sz="1200"/>
              <a:t>yearly mean by ITU-R P.839-4</a:t>
            </a:r>
            <a:endParaRPr sz="1200"/>
          </a:p>
          <a:p>
            <a:pPr indent="-256200" lvl="1" marL="4500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○"/>
            </a:pPr>
            <a:r>
              <a:rPr lang="it" sz="1200"/>
              <a:t>short-term forecast by models, e.g., WRF (Weather Research and</a:t>
            </a:r>
            <a:br>
              <a:rPr lang="it" sz="1200"/>
            </a:br>
            <a:r>
              <a:rPr lang="it" sz="1200"/>
              <a:t>Forecasting) or </a:t>
            </a:r>
            <a:r>
              <a:rPr lang="it" sz="1200"/>
              <a:t>reanalysis</a:t>
            </a:r>
            <a:r>
              <a:rPr lang="it" sz="1200"/>
              <a:t> (ERA-5)</a:t>
            </a:r>
            <a:endParaRPr sz="1200"/>
          </a:p>
          <a:p>
            <a:pPr indent="-256200" lvl="1" marL="4500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○"/>
            </a:pPr>
            <a:r>
              <a:rPr lang="it" sz="1200"/>
              <a:t>altitude gradient applied to a single ground temperature measurement</a:t>
            </a:r>
            <a:endParaRPr sz="1200"/>
          </a:p>
          <a:p>
            <a:pPr indent="-256200" lvl="1" marL="4500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○"/>
            </a:pPr>
            <a:r>
              <a:rPr lang="it" sz="1200"/>
              <a:t>high</a:t>
            </a:r>
            <a:r>
              <a:rPr lang="it" sz="1200"/>
              <a:t>-altitude extrapolation of a couple of low-altitude temperature</a:t>
            </a:r>
            <a:br>
              <a:rPr lang="it" sz="1200"/>
            </a:br>
            <a:r>
              <a:rPr lang="it" sz="1200"/>
              <a:t>measurements</a:t>
            </a:r>
            <a:endParaRPr sz="1200"/>
          </a:p>
          <a:p>
            <a:pPr indent="-256200" lvl="1" marL="4500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○"/>
            </a:pPr>
            <a:r>
              <a:rPr lang="it" sz="1200"/>
              <a:t>real time bright band detection by radar vertical reflectivity profiles</a:t>
            </a:r>
            <a:endParaRPr sz="1200"/>
          </a:p>
          <a:p>
            <a:pPr indent="0" lvl="0" marL="0" rtl="0" algn="l">
              <a:spcBef>
                <a:spcPts val="3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8"/>
          <p:cNvSpPr txBox="1"/>
          <p:nvPr/>
        </p:nvSpPr>
        <p:spPr>
          <a:xfrm>
            <a:off x="41350" y="0"/>
            <a:ext cx="94137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chemeClr val="dk1"/>
                </a:solidFill>
              </a:rPr>
              <a:t>Data processing: major differences between CML and SML</a:t>
            </a:r>
            <a:endParaRPr b="1" sz="2400">
              <a:solidFill>
                <a:schemeClr val="dk1"/>
              </a:solidFill>
              <a:highlight>
                <a:srgbClr val="FFFF00"/>
              </a:highlight>
            </a:endParaRPr>
          </a:p>
        </p:txBody>
      </p:sp>
      <p:grpSp>
        <p:nvGrpSpPr>
          <p:cNvPr id="124" name="Google Shape;124;p18"/>
          <p:cNvGrpSpPr/>
          <p:nvPr/>
        </p:nvGrpSpPr>
        <p:grpSpPr>
          <a:xfrm>
            <a:off x="5451224" y="2672000"/>
            <a:ext cx="3632974" cy="1972674"/>
            <a:chOff x="143024" y="3099450"/>
            <a:chExt cx="3632974" cy="1972674"/>
          </a:xfrm>
        </p:grpSpPr>
        <p:pic>
          <p:nvPicPr>
            <p:cNvPr id="125" name="Google Shape;125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3024" y="3127424"/>
              <a:ext cx="3632974" cy="19447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6" name="Google Shape;126;p18"/>
            <p:cNvCxnSpPr/>
            <p:nvPr/>
          </p:nvCxnSpPr>
          <p:spPr>
            <a:xfrm flipH="1" rot="10800000">
              <a:off x="322000" y="3968925"/>
              <a:ext cx="3342600" cy="5700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27" name="Google Shape;127;p18"/>
            <p:cNvSpPr/>
            <p:nvPr/>
          </p:nvSpPr>
          <p:spPr>
            <a:xfrm>
              <a:off x="351200" y="3368050"/>
              <a:ext cx="1392600" cy="234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8" name="Google Shape;128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93350" y="4473950"/>
              <a:ext cx="2266600" cy="485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18"/>
            <p:cNvSpPr txBox="1"/>
            <p:nvPr/>
          </p:nvSpPr>
          <p:spPr>
            <a:xfrm>
              <a:off x="1510800" y="3974625"/>
              <a:ext cx="1708500" cy="19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" sz="800">
                  <a:solidFill>
                    <a:srgbClr val="FF0000"/>
                  </a:solidFill>
                </a:rPr>
                <a:t>Yearly</a:t>
              </a:r>
              <a:r>
                <a:rPr b="1" lang="it" sz="800">
                  <a:solidFill>
                    <a:srgbClr val="FF0000"/>
                  </a:solidFill>
                </a:rPr>
                <a:t> mean from I</a:t>
              </a:r>
              <a:r>
                <a:rPr b="1" lang="it" sz="800">
                  <a:solidFill>
                    <a:srgbClr val="FF0000"/>
                  </a:solidFill>
                </a:rPr>
                <a:t>TU-R P.839</a:t>
              </a:r>
              <a:endParaRPr b="1" sz="800">
                <a:solidFill>
                  <a:srgbClr val="FF0000"/>
                </a:solidFill>
              </a:endParaRPr>
            </a:p>
          </p:txBody>
        </p:sp>
        <p:sp>
          <p:nvSpPr>
            <p:cNvPr id="130" name="Google Shape;130;p18"/>
            <p:cNvSpPr/>
            <p:nvPr/>
          </p:nvSpPr>
          <p:spPr>
            <a:xfrm>
              <a:off x="351200" y="3333750"/>
              <a:ext cx="1095600" cy="57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8"/>
            <p:cNvSpPr txBox="1"/>
            <p:nvPr/>
          </p:nvSpPr>
          <p:spPr>
            <a:xfrm>
              <a:off x="351200" y="3099450"/>
              <a:ext cx="3313500" cy="234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" sz="800">
                  <a:solidFill>
                    <a:schemeClr val="dk1"/>
                  </a:solidFill>
                </a:rPr>
                <a:t>0°C isotherm height in Florence</a:t>
              </a:r>
              <a:endParaRPr b="1" sz="800">
                <a:solidFill>
                  <a:schemeClr val="dk1"/>
                </a:solidFill>
              </a:endParaRPr>
            </a:p>
          </p:txBody>
        </p:sp>
        <p:sp>
          <p:nvSpPr>
            <p:cNvPr id="132" name="Google Shape;132;p18"/>
            <p:cNvSpPr txBox="1"/>
            <p:nvPr/>
          </p:nvSpPr>
          <p:spPr>
            <a:xfrm>
              <a:off x="351200" y="3376650"/>
              <a:ext cx="1095600" cy="48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" sz="800">
                  <a:solidFill>
                    <a:schemeClr val="dk1"/>
                  </a:solidFill>
                </a:rPr>
                <a:t>Daily mean from 35-year MERRA data average</a:t>
              </a:r>
              <a:endParaRPr b="1" sz="800">
                <a:solidFill>
                  <a:schemeClr val="dk1"/>
                </a:solidFill>
              </a:endParaRPr>
            </a:p>
          </p:txBody>
        </p:sp>
        <p:cxnSp>
          <p:nvCxnSpPr>
            <p:cNvPr id="133" name="Google Shape;133;p18"/>
            <p:cNvCxnSpPr/>
            <p:nvPr/>
          </p:nvCxnSpPr>
          <p:spPr>
            <a:xfrm>
              <a:off x="1306600" y="3670325"/>
              <a:ext cx="455100" cy="873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pic>
        <p:nvPicPr>
          <p:cNvPr id="134" name="Google Shape;13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350" y="2798488"/>
            <a:ext cx="5318555" cy="158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8"/>
          <p:cNvSpPr txBox="1"/>
          <p:nvPr/>
        </p:nvSpPr>
        <p:spPr>
          <a:xfrm>
            <a:off x="408050" y="4107650"/>
            <a:ext cx="1998300" cy="3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1C4587"/>
                </a:solidFill>
              </a:rPr>
              <a:t>CML</a:t>
            </a:r>
            <a:endParaRPr b="1">
              <a:solidFill>
                <a:srgbClr val="1C4587"/>
              </a:solidFill>
            </a:endParaRPr>
          </a:p>
        </p:txBody>
      </p:sp>
      <p:sp>
        <p:nvSpPr>
          <p:cNvPr id="136" name="Google Shape;136;p18"/>
          <p:cNvSpPr txBox="1"/>
          <p:nvPr/>
        </p:nvSpPr>
        <p:spPr>
          <a:xfrm>
            <a:off x="2754825" y="4114000"/>
            <a:ext cx="1998300" cy="3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980000"/>
                </a:solidFill>
              </a:rPr>
              <a:t>SML</a:t>
            </a:r>
            <a:endParaRPr b="1">
              <a:solidFill>
                <a:srgbClr val="980000"/>
              </a:solidFill>
            </a:endParaRPr>
          </a:p>
        </p:txBody>
      </p:sp>
      <p:pic>
        <p:nvPicPr>
          <p:cNvPr id="137" name="Google Shape;13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62712" y="912588"/>
            <a:ext cx="3657602" cy="87723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/>
          <p:cNvSpPr txBox="1"/>
          <p:nvPr/>
        </p:nvSpPr>
        <p:spPr>
          <a:xfrm>
            <a:off x="5359900" y="1866025"/>
            <a:ext cx="37242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it" sz="1000">
                <a:solidFill>
                  <a:schemeClr val="dk2"/>
                </a:solidFill>
              </a:rPr>
              <a:t>Example of time series of Zh collected by Polar 55C radar on April 9, 2018. Black lines: ML bottom and top from radar data. Red lines: ML bottom and top from WRF model.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/>
          <p:nvPr/>
        </p:nvSpPr>
        <p:spPr>
          <a:xfrm>
            <a:off x="108750" y="475700"/>
            <a:ext cx="4320000" cy="3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➢"/>
            </a:pPr>
            <a:r>
              <a:rPr b="1" lang="it" sz="1600">
                <a:solidFill>
                  <a:schemeClr val="dk1"/>
                </a:solidFill>
              </a:rPr>
              <a:t>Environmental Effects on the Sensor</a:t>
            </a:r>
            <a:r>
              <a:rPr lang="it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1859325" y="793850"/>
            <a:ext cx="1998300" cy="3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1C4587"/>
                </a:solidFill>
              </a:rPr>
              <a:t>CMLs and SMLs </a:t>
            </a:r>
            <a:endParaRPr b="1">
              <a:solidFill>
                <a:srgbClr val="1C4587"/>
              </a:solidFill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6189600" y="793850"/>
            <a:ext cx="1998300" cy="3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980000"/>
                </a:solidFill>
              </a:rPr>
              <a:t>SML Specific</a:t>
            </a:r>
            <a:endParaRPr b="1">
              <a:solidFill>
                <a:srgbClr val="980000"/>
              </a:solidFill>
            </a:endParaRPr>
          </a:p>
        </p:txBody>
      </p:sp>
      <p:pic>
        <p:nvPicPr>
          <p:cNvPr id="146" name="Google Shape;146;p19" title="1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150" y="1128075"/>
            <a:ext cx="4873124" cy="39311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9"/>
          <p:cNvSpPr txBox="1"/>
          <p:nvPr/>
        </p:nvSpPr>
        <p:spPr>
          <a:xfrm>
            <a:off x="424300" y="0"/>
            <a:ext cx="84210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chemeClr val="dk1"/>
                </a:solidFill>
              </a:rPr>
              <a:t>Disturbances in Opportunistic Rainfall Estimation (1/2)</a:t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148" name="Google Shape;148;p19"/>
          <p:cNvSpPr txBox="1"/>
          <p:nvPr/>
        </p:nvSpPr>
        <p:spPr>
          <a:xfrm>
            <a:off x="277650" y="1128075"/>
            <a:ext cx="4775700" cy="38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b="1" lang="it" sz="1300">
                <a:solidFill>
                  <a:schemeClr val="dk1"/>
                </a:solidFill>
              </a:rPr>
              <a:t>Wet antenna attenuation</a:t>
            </a:r>
            <a:r>
              <a:rPr lang="it" sz="1300">
                <a:solidFill>
                  <a:schemeClr val="dk1"/>
                </a:solidFill>
              </a:rPr>
              <a:t>: extra attenuation</a:t>
            </a:r>
            <a:br>
              <a:rPr lang="it" sz="1300">
                <a:solidFill>
                  <a:schemeClr val="dk1"/>
                </a:solidFill>
              </a:rPr>
            </a:br>
            <a:r>
              <a:rPr lang="it" sz="1300">
                <a:solidFill>
                  <a:schemeClr val="dk1"/>
                </a:solidFill>
              </a:rPr>
              <a:t>due to water on the antenna surface.</a:t>
            </a:r>
            <a:endParaRPr sz="13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it" sz="1300">
                <a:solidFill>
                  <a:schemeClr val="dk1"/>
                </a:solidFill>
              </a:rPr>
              <a:t>Thermal effects</a:t>
            </a:r>
            <a:r>
              <a:rPr lang="it" sz="1300">
                <a:solidFill>
                  <a:schemeClr val="dk1"/>
                </a:solidFill>
              </a:rPr>
              <a:t>: slow and regular RSL variations</a:t>
            </a:r>
            <a:br>
              <a:rPr lang="it" sz="1300">
                <a:solidFill>
                  <a:schemeClr val="dk1"/>
                </a:solidFill>
              </a:rPr>
            </a:br>
            <a:r>
              <a:rPr lang="it" sz="1300">
                <a:solidFill>
                  <a:schemeClr val="dk1"/>
                </a:solidFill>
              </a:rPr>
              <a:t>due to temperature changes.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it" sz="1300">
                <a:solidFill>
                  <a:schemeClr val="dk1"/>
                </a:solidFill>
              </a:rPr>
              <a:t>Wind effects</a:t>
            </a:r>
            <a:r>
              <a:rPr lang="it" sz="1300">
                <a:solidFill>
                  <a:schemeClr val="dk1"/>
                </a:solidFill>
              </a:rPr>
              <a:t>: temporary misalignment of antennas.</a:t>
            </a:r>
            <a:endParaRPr sz="13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it" sz="1300">
                <a:solidFill>
                  <a:schemeClr val="dk1"/>
                </a:solidFill>
              </a:rPr>
              <a:t>Link malfunctioning</a:t>
            </a:r>
            <a:r>
              <a:rPr lang="it" sz="1300">
                <a:solidFill>
                  <a:schemeClr val="dk1"/>
                </a:solidFill>
              </a:rPr>
              <a:t>: glitches, signal/data loss due to power issues.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49" name="Google Shape;149;p19" title="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100" y="1964738"/>
            <a:ext cx="2335475" cy="233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9" title="2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68500" y="1964750"/>
            <a:ext cx="2284850" cy="238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9" title="2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07050" y="1128075"/>
            <a:ext cx="3734374" cy="393110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9"/>
          <p:cNvSpPr txBox="1"/>
          <p:nvPr/>
        </p:nvSpPr>
        <p:spPr>
          <a:xfrm>
            <a:off x="5355850" y="1094450"/>
            <a:ext cx="35289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it" sz="1300">
                <a:solidFill>
                  <a:schemeClr val="dk1"/>
                </a:solidFill>
              </a:rPr>
              <a:t>Orbit perturbations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b="1" lang="it" sz="1300">
                <a:solidFill>
                  <a:schemeClr val="dk1"/>
                </a:solidFill>
              </a:rPr>
              <a:t>Sun transit</a:t>
            </a:r>
            <a:endParaRPr b="1"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b="1" lang="it" sz="1300">
                <a:solidFill>
                  <a:schemeClr val="dk1"/>
                </a:solidFill>
              </a:rPr>
              <a:t>Transponder power adjustments</a:t>
            </a:r>
            <a:endParaRPr b="1" sz="1300">
              <a:solidFill>
                <a:schemeClr val="dk1"/>
              </a:solidFill>
            </a:endParaRPr>
          </a:p>
        </p:txBody>
      </p:sp>
      <p:pic>
        <p:nvPicPr>
          <p:cNvPr id="153" name="Google Shape;153;p19" title="3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09800" y="1794230"/>
            <a:ext cx="3574949" cy="3221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/>
          <p:nvPr/>
        </p:nvSpPr>
        <p:spPr>
          <a:xfrm>
            <a:off x="424300" y="0"/>
            <a:ext cx="84210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chemeClr val="dk1"/>
                </a:solidFill>
              </a:rPr>
              <a:t>Disturbances in Opportunistic Rainfall Estimation (2/2)</a:t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108750" y="1772875"/>
            <a:ext cx="3936600" cy="3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➢"/>
            </a:pPr>
            <a:r>
              <a:rPr b="1" lang="it" sz="1600">
                <a:solidFill>
                  <a:schemeClr val="dk1"/>
                </a:solidFill>
              </a:rPr>
              <a:t>I</a:t>
            </a:r>
            <a:r>
              <a:rPr b="1" lang="it" sz="1800">
                <a:solidFill>
                  <a:schemeClr val="dk1"/>
                </a:solidFill>
              </a:rPr>
              <a:t>ntrinsic Technical Limitations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160" name="Google Shape;160;p20"/>
          <p:cNvSpPr txBox="1"/>
          <p:nvPr/>
        </p:nvSpPr>
        <p:spPr>
          <a:xfrm>
            <a:off x="391650" y="2152350"/>
            <a:ext cx="8682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78901" lvl="0" marL="3600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it">
                <a:solidFill>
                  <a:schemeClr val="dk1"/>
                </a:solidFill>
              </a:rPr>
              <a:t>Temporal sampling</a:t>
            </a:r>
            <a:r>
              <a:rPr lang="it">
                <a:solidFill>
                  <a:schemeClr val="dk1"/>
                </a:solidFill>
              </a:rPr>
              <a:t>: CMLs up to 15-min; SMLs depend on the receiver (e.g., SmartLNB: 30–60 s)</a:t>
            </a:r>
            <a:endParaRPr b="1">
              <a:solidFill>
                <a:schemeClr val="dk1"/>
              </a:solidFill>
            </a:endParaRPr>
          </a:p>
          <a:p>
            <a:pPr indent="-178901" lvl="0" marL="3600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it">
                <a:solidFill>
                  <a:schemeClr val="dk1"/>
                </a:solidFill>
              </a:rPr>
              <a:t>Rain field reconstruction</a:t>
            </a:r>
            <a:r>
              <a:rPr lang="it">
                <a:solidFill>
                  <a:schemeClr val="dk1"/>
                </a:solidFill>
              </a:rPr>
              <a:t>: for CMLs is bounded by network density and topology.</a:t>
            </a:r>
            <a:endParaRPr>
              <a:solidFill>
                <a:schemeClr val="dk1"/>
              </a:solidFill>
            </a:endParaRPr>
          </a:p>
          <a:p>
            <a:pPr indent="-178901" lvl="0" marL="3600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it">
                <a:solidFill>
                  <a:schemeClr val="dk1"/>
                </a:solidFill>
              </a:rPr>
              <a:t>Signal format: </a:t>
            </a:r>
            <a:r>
              <a:rPr lang="it">
                <a:solidFill>
                  <a:schemeClr val="dk1"/>
                </a:solidFill>
              </a:rPr>
              <a:t>CML data is not optimized for obtaining</a:t>
            </a:r>
            <a:br>
              <a:rPr lang="it">
                <a:solidFill>
                  <a:schemeClr val="dk1"/>
                </a:solidFill>
              </a:rPr>
            </a:br>
            <a:r>
              <a:rPr lang="it">
                <a:solidFill>
                  <a:schemeClr val="dk1"/>
                </a:solidFill>
              </a:rPr>
              <a:t>quantitative precipitation estimates, as TSL and RSL are 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        mainly stored for link quality purposes.</a:t>
            </a:r>
            <a:endParaRPr b="1">
              <a:solidFill>
                <a:schemeClr val="dk1"/>
              </a:solidFill>
            </a:endParaRPr>
          </a:p>
          <a:p>
            <a:pPr indent="-178901" lvl="0" marL="3600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it">
                <a:solidFill>
                  <a:schemeClr val="dk1"/>
                </a:solidFill>
              </a:rPr>
              <a:t>Dynamic range: </a:t>
            </a:r>
            <a:r>
              <a:rPr lang="it">
                <a:solidFill>
                  <a:schemeClr val="dk1"/>
                </a:solidFill>
              </a:rPr>
              <a:t>maximum measurable rain rate is limited</a:t>
            </a:r>
            <a:br>
              <a:rPr lang="it">
                <a:solidFill>
                  <a:schemeClr val="dk1"/>
                </a:solidFill>
              </a:rPr>
            </a:br>
            <a:r>
              <a:rPr lang="it">
                <a:solidFill>
                  <a:schemeClr val="dk1"/>
                </a:solidFill>
              </a:rPr>
              <a:t>by the receiver's sensitivity; SMLs may saturate during</a:t>
            </a:r>
            <a:br>
              <a:rPr lang="it">
                <a:solidFill>
                  <a:schemeClr val="dk1"/>
                </a:solidFill>
              </a:rPr>
            </a:br>
            <a:r>
              <a:rPr lang="it">
                <a:solidFill>
                  <a:schemeClr val="dk1"/>
                </a:solidFill>
              </a:rPr>
              <a:t>heavy rain, while CMLs typically offer a wider dynamic range.</a:t>
            </a:r>
            <a:endParaRPr>
              <a:solidFill>
                <a:schemeClr val="dk1"/>
              </a:solidFill>
            </a:endParaRPr>
          </a:p>
          <a:p>
            <a:pPr indent="-178901" lvl="0" marL="36000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●"/>
            </a:pPr>
            <a:r>
              <a:rPr b="1" lang="it">
                <a:solidFill>
                  <a:schemeClr val="dk1"/>
                </a:solidFill>
              </a:rPr>
              <a:t>Data transfer: </a:t>
            </a:r>
            <a:r>
              <a:rPr lang="it">
                <a:solidFill>
                  <a:schemeClr val="dk1"/>
                </a:solidFill>
              </a:rPr>
              <a:t>transmitting RSL data from thousands of </a:t>
            </a:r>
            <a:br>
              <a:rPr lang="it">
                <a:solidFill>
                  <a:schemeClr val="dk1"/>
                </a:solidFill>
              </a:rPr>
            </a:br>
            <a:r>
              <a:rPr lang="it">
                <a:solidFill>
                  <a:schemeClr val="dk1"/>
                </a:solidFill>
              </a:rPr>
              <a:t>links to a central server can be bandwidth-intensive.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161" name="Google Shape;161;p20" title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6550" y="3114550"/>
            <a:ext cx="3647650" cy="182382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0"/>
          <p:cNvSpPr txBox="1"/>
          <p:nvPr/>
        </p:nvSpPr>
        <p:spPr>
          <a:xfrm>
            <a:off x="108750" y="551900"/>
            <a:ext cx="3936600" cy="3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b="1" lang="it" sz="1800">
                <a:solidFill>
                  <a:schemeClr val="dk1"/>
                </a:solidFill>
              </a:rPr>
              <a:t>Propagation Effects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163" name="Google Shape;163;p20"/>
          <p:cNvSpPr txBox="1"/>
          <p:nvPr/>
        </p:nvSpPr>
        <p:spPr>
          <a:xfrm>
            <a:off x="377525" y="950450"/>
            <a:ext cx="6081600" cy="9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78901" lvl="0" marL="3600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it">
                <a:solidFill>
                  <a:schemeClr val="dk1"/>
                </a:solidFill>
              </a:rPr>
              <a:t>A</a:t>
            </a:r>
            <a:r>
              <a:rPr b="1" lang="it">
                <a:solidFill>
                  <a:schemeClr val="dk1"/>
                </a:solidFill>
              </a:rPr>
              <a:t>ttenuation due to atmospheric components: </a:t>
            </a:r>
            <a:r>
              <a:rPr lang="it">
                <a:solidFill>
                  <a:schemeClr val="dk1"/>
                </a:solidFill>
              </a:rPr>
              <a:t>gases, fog, clouds, snow, hail, and dust</a:t>
            </a:r>
            <a:r>
              <a:rPr b="1" lang="it">
                <a:solidFill>
                  <a:schemeClr val="dk1"/>
                </a:solidFill>
              </a:rPr>
              <a:t>.</a:t>
            </a:r>
            <a:endParaRPr b="1">
              <a:solidFill>
                <a:schemeClr val="dk1"/>
              </a:solidFill>
            </a:endParaRPr>
          </a:p>
          <a:p>
            <a:pPr indent="-178901" lvl="0" marL="360000" rtl="0" algn="just">
              <a:lnSpc>
                <a:spcPct val="100000"/>
              </a:lnSpc>
              <a:spcBef>
                <a:spcPts val="10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●"/>
            </a:pPr>
            <a:r>
              <a:rPr b="1" lang="it">
                <a:solidFill>
                  <a:schemeClr val="dk1"/>
                </a:solidFill>
              </a:rPr>
              <a:t>Interference</a:t>
            </a:r>
            <a:r>
              <a:rPr lang="it">
                <a:solidFill>
                  <a:schemeClr val="dk1"/>
                </a:solidFill>
              </a:rPr>
              <a:t>: vegetation, multipath, obstacles in first Fresnel zone</a:t>
            </a:r>
            <a:r>
              <a:rPr lang="it" sz="1300">
                <a:solidFill>
                  <a:schemeClr val="dk1"/>
                </a:solidFill>
              </a:rPr>
              <a:t>.</a:t>
            </a:r>
            <a:endParaRPr sz="1300">
              <a:solidFill>
                <a:schemeClr val="dk1"/>
              </a:solidFill>
            </a:endParaRPr>
          </a:p>
        </p:txBody>
      </p:sp>
      <p:pic>
        <p:nvPicPr>
          <p:cNvPr id="164" name="Google Shape;164;p20" title="A_vs_freq_path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9250" y="409500"/>
            <a:ext cx="2519999" cy="167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/>
          <p:nvPr/>
        </p:nvSpPr>
        <p:spPr>
          <a:xfrm>
            <a:off x="4772425" y="928700"/>
            <a:ext cx="588000" cy="4857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6" name="Google Shape;166;p20"/>
          <p:cNvCxnSpPr>
            <a:stCxn id="165" idx="7"/>
          </p:cNvCxnSpPr>
          <p:nvPr/>
        </p:nvCxnSpPr>
        <p:spPr>
          <a:xfrm flipH="1" rot="10800000">
            <a:off x="5274314" y="824329"/>
            <a:ext cx="1626900" cy="175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/>
          <p:nvPr>
            <p:ph idx="1" type="body"/>
          </p:nvPr>
        </p:nvSpPr>
        <p:spPr>
          <a:xfrm>
            <a:off x="141625" y="723375"/>
            <a:ext cx="6261000" cy="32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Data quality control, 3 levels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it"/>
              <a:t>raw data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it"/>
              <a:t>rainfall intensity/accumulation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it"/>
              <a:t>statistics (i.e. CDF)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Use concurrent weather data or ground data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Thermal effects (pattern recognition)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CML: exploit data redundancy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SML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it"/>
              <a:t>orbit perturbations by baseline averaging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it"/>
              <a:t>satellite diversity reception by a multi-LNB set-up</a:t>
            </a:r>
            <a:endParaRPr/>
          </a:p>
        </p:txBody>
      </p:sp>
      <p:sp>
        <p:nvSpPr>
          <p:cNvPr id="172" name="Google Shape;172;p21"/>
          <p:cNvSpPr txBox="1"/>
          <p:nvPr/>
        </p:nvSpPr>
        <p:spPr>
          <a:xfrm>
            <a:off x="41350" y="0"/>
            <a:ext cx="91026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chemeClr val="dk1"/>
                </a:solidFill>
              </a:rPr>
              <a:t>Mitigation of disturbances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</p:txBody>
      </p:sp>
      <p:pic>
        <p:nvPicPr>
          <p:cNvPr id="173" name="Google Shape;173;p21" title="esempio_anomali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3129" y="673450"/>
            <a:ext cx="2908376" cy="207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1"/>
          <p:cNvSpPr/>
          <p:nvPr/>
        </p:nvSpPr>
        <p:spPr>
          <a:xfrm>
            <a:off x="4884263" y="3525900"/>
            <a:ext cx="842100" cy="842100"/>
          </a:xfrm>
          <a:prstGeom prst="ellipse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/>
              <a:t>CML</a:t>
            </a:r>
            <a:endParaRPr sz="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/>
              <a:t>quality</a:t>
            </a:r>
            <a:endParaRPr sz="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/>
              <a:t>control</a:t>
            </a:r>
            <a:endParaRPr sz="900"/>
          </a:p>
        </p:txBody>
      </p:sp>
      <p:sp>
        <p:nvSpPr>
          <p:cNvPr id="175" name="Google Shape;175;p21"/>
          <p:cNvSpPr/>
          <p:nvPr/>
        </p:nvSpPr>
        <p:spPr>
          <a:xfrm>
            <a:off x="6131113" y="2938650"/>
            <a:ext cx="2481300" cy="485700"/>
          </a:xfrm>
          <a:prstGeom prst="roundRect">
            <a:avLst>
              <a:gd fmla="val 9322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1200"/>
              <a:t>Single Channel (Sublink) Analysis</a:t>
            </a:r>
            <a:endParaRPr i="1" sz="1200"/>
          </a:p>
        </p:txBody>
      </p:sp>
      <p:sp>
        <p:nvSpPr>
          <p:cNvPr id="176" name="Google Shape;176;p21"/>
          <p:cNvSpPr/>
          <p:nvPr/>
        </p:nvSpPr>
        <p:spPr>
          <a:xfrm>
            <a:off x="6131113" y="3448938"/>
            <a:ext cx="2481300" cy="485700"/>
          </a:xfrm>
          <a:prstGeom prst="roundRect">
            <a:avLst>
              <a:gd fmla="val 9322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1200"/>
              <a:t>Channel (Sublink) Comparison</a:t>
            </a:r>
            <a:endParaRPr i="1" sz="1200"/>
          </a:p>
        </p:txBody>
      </p:sp>
      <p:sp>
        <p:nvSpPr>
          <p:cNvPr id="177" name="Google Shape;177;p21"/>
          <p:cNvSpPr/>
          <p:nvPr/>
        </p:nvSpPr>
        <p:spPr>
          <a:xfrm>
            <a:off x="6131113" y="3959250"/>
            <a:ext cx="2481300" cy="485700"/>
          </a:xfrm>
          <a:prstGeom prst="roundRect">
            <a:avLst>
              <a:gd fmla="val 9322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1200"/>
              <a:t>Near CML Comparison</a:t>
            </a:r>
            <a:endParaRPr i="1" sz="1200"/>
          </a:p>
        </p:txBody>
      </p:sp>
      <p:sp>
        <p:nvSpPr>
          <p:cNvPr id="178" name="Google Shape;178;p21"/>
          <p:cNvSpPr/>
          <p:nvPr/>
        </p:nvSpPr>
        <p:spPr>
          <a:xfrm>
            <a:off x="6131113" y="4469550"/>
            <a:ext cx="2481300" cy="485700"/>
          </a:xfrm>
          <a:prstGeom prst="roundRect">
            <a:avLst>
              <a:gd fmla="val 9322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1200"/>
              <a:t>Comparison with Conventional Sensors</a:t>
            </a:r>
            <a:endParaRPr i="1" sz="1200"/>
          </a:p>
        </p:txBody>
      </p:sp>
      <p:cxnSp>
        <p:nvCxnSpPr>
          <p:cNvPr id="179" name="Google Shape;179;p21"/>
          <p:cNvCxnSpPr>
            <a:stCxn id="174" idx="4"/>
            <a:endCxn id="178" idx="1"/>
          </p:cNvCxnSpPr>
          <p:nvPr/>
        </p:nvCxnSpPr>
        <p:spPr>
          <a:xfrm flipH="1" rot="-5400000">
            <a:off x="5546063" y="4127250"/>
            <a:ext cx="344400" cy="8259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0" name="Google Shape;180;p21"/>
          <p:cNvCxnSpPr>
            <a:stCxn id="174" idx="0"/>
            <a:endCxn id="175" idx="1"/>
          </p:cNvCxnSpPr>
          <p:nvPr/>
        </p:nvCxnSpPr>
        <p:spPr>
          <a:xfrm rot="-5400000">
            <a:off x="5546063" y="2940750"/>
            <a:ext cx="344400" cy="8259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1" name="Google Shape;181;p21"/>
          <p:cNvCxnSpPr>
            <a:stCxn id="174" idx="0"/>
            <a:endCxn id="176" idx="1"/>
          </p:cNvCxnSpPr>
          <p:nvPr/>
        </p:nvCxnSpPr>
        <p:spPr>
          <a:xfrm flipH="1" rot="-5400000">
            <a:off x="5635313" y="3195900"/>
            <a:ext cx="165900" cy="825900"/>
          </a:xfrm>
          <a:prstGeom prst="curvedConnector4">
            <a:avLst>
              <a:gd fmla="val -33424" name="adj1"/>
              <a:gd fmla="val 75484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2" name="Google Shape;182;p21"/>
          <p:cNvCxnSpPr>
            <a:stCxn id="174" idx="4"/>
            <a:endCxn id="177" idx="1"/>
          </p:cNvCxnSpPr>
          <p:nvPr/>
        </p:nvCxnSpPr>
        <p:spPr>
          <a:xfrm rot="-5400000">
            <a:off x="5635313" y="3872100"/>
            <a:ext cx="165900" cy="825900"/>
          </a:xfrm>
          <a:prstGeom prst="curvedConnector4">
            <a:avLst>
              <a:gd fmla="val -25060" name="adj1"/>
              <a:gd fmla="val 75484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3" name="Google Shape;183;p21"/>
          <p:cNvSpPr/>
          <p:nvPr/>
        </p:nvSpPr>
        <p:spPr>
          <a:xfrm>
            <a:off x="3904375" y="2002188"/>
            <a:ext cx="1822000" cy="683425"/>
          </a:xfrm>
          <a:custGeom>
            <a:rect b="b" l="l" r="r" t="t"/>
            <a:pathLst>
              <a:path extrusionOk="0" h="27337" w="72880">
                <a:moveTo>
                  <a:pt x="0" y="27328"/>
                </a:moveTo>
                <a:cubicBezTo>
                  <a:pt x="7787" y="27328"/>
                  <a:pt x="15885" y="27367"/>
                  <a:pt x="23219" y="24748"/>
                </a:cubicBezTo>
                <a:cubicBezTo>
                  <a:pt x="35742" y="20275"/>
                  <a:pt x="44708" y="9017"/>
                  <a:pt x="56111" y="2175"/>
                </a:cubicBezTo>
                <a:cubicBezTo>
                  <a:pt x="60936" y="-720"/>
                  <a:pt x="67253" y="240"/>
                  <a:pt x="72880" y="240"/>
                </a:cubicBez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184" name="Google Shape;184;p21"/>
          <p:cNvSpPr/>
          <p:nvPr/>
        </p:nvSpPr>
        <p:spPr>
          <a:xfrm>
            <a:off x="3906550" y="2747825"/>
            <a:ext cx="1306025" cy="421575"/>
          </a:xfrm>
          <a:custGeom>
            <a:rect b="b" l="l" r="r" t="t"/>
            <a:pathLst>
              <a:path extrusionOk="0" h="16863" w="52241">
                <a:moveTo>
                  <a:pt x="0" y="95"/>
                </a:moveTo>
                <a:cubicBezTo>
                  <a:pt x="18289" y="95"/>
                  <a:pt x="52241" y="-1425"/>
                  <a:pt x="52241" y="16864"/>
                </a:cubicBezTo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