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6" r:id="rId3"/>
    <p:sldId id="267" r:id="rId4"/>
    <p:sldId id="277" r:id="rId5"/>
    <p:sldId id="273" r:id="rId6"/>
    <p:sldId id="276" r:id="rId7"/>
    <p:sldId id="265" r:id="rId8"/>
    <p:sldId id="263" r:id="rId9"/>
    <p:sldId id="262" r:id="rId10"/>
    <p:sldId id="268" r:id="rId11"/>
    <p:sldId id="272" r:id="rId12"/>
    <p:sldId id="274" r:id="rId13"/>
    <p:sldId id="275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83EC-5197-4A14-BAEF-2BA60389EF90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AF40-0CB2-4B4A-9AA2-0CEAEC4D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EE4F4-5143-4B83-B8EF-F66C1E42A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DFD5-216B-BD3B-672E-743ADEDD4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9B98B-C3EA-7F39-0BED-853434CB2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B687-6625-B87A-A3D3-DC4BFD52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3B0A-6C3B-0DF8-A154-FC6B71C1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DECE-D171-7D17-244A-878B8775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AE5D-5305-7AC1-BB64-E08E2537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428BD-8E9C-F569-BC4D-51AB7DE94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4351-2697-28E2-EEE3-0B47C0EE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3AD3-FC07-E260-2EBB-B35BC33D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EF1E6-83CF-74AF-F06B-E4B8C3C9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243F6-37BA-C23A-824E-BD171D58B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DEF1-64B2-CE83-EBCE-6B1F57414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07686-0176-C69E-EF61-D617E10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873B2-47B9-BEF6-7A71-4E48EB28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E36A-DF51-25A0-38B7-D09F1FE0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1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E657-233A-EFF8-3067-635ED1FF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EB4F-E600-D5EA-BA30-2DB838E6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657AB-4DCC-9B83-F18D-A901646B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8B126-D86F-A31D-D32D-2F0B53CB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8B5A-359B-9828-195E-39C83E25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2C0-26FB-0D2A-4921-D612103B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4819D-4126-D36A-CD72-14BE29A2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7696-FFD6-13F8-A182-EC0D4292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5227-790E-4B8C-AB24-E79B02A4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A0BB-BCBB-81E2-8593-E00F3F16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4B9D-9358-EC12-9A7A-67E033D3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2F63-6F75-9761-9D5D-2A129C6CE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3DB54-DBBF-9872-0B2D-B7881646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55CB7-3FED-4779-543B-A60E0FA0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D68A5-1E30-3DEA-96C8-C448F8C8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3B26E-7650-35AA-4303-BE63FB2C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49CD-1478-396A-990E-B1B5968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16F4A-C98F-1B38-201B-15844D8BB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76E30-B6F8-EA94-D3FB-8C0B6FCB8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CFE9F-4353-C788-0310-415E1B157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EEEB8-98C6-2887-4802-AA41B007F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D92CB-3D6B-5BCE-E2BE-C5E87001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F63A3-4209-A540-0BDC-C1D1D386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085B4-B434-2852-F02D-ED977551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6168-A30B-C816-A7CF-E1B62BB4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A3202-4775-DD22-0DC3-A6D11ECA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70BB7-AA13-D134-8A96-F25CDE14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D7A7D-637B-ECC0-F2EE-38FA8B64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9E7D2-F696-C5AC-B738-4D079EB8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85CD5-C651-8751-4D0D-0F75660D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714DE-C3D9-DDDC-2269-DB2BBD31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E55B-FBB8-97FA-60C8-58776447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6A3E-BC54-F927-C0BA-ED2361F6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D8C4C-0DD2-891C-E417-E5CF5F97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CF328-0275-9638-D757-97B9EE75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706CA-FC50-0BD5-DB1F-E44CB0FD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0DED8-B374-C724-59CC-49CAACA2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7F1E-566D-3E02-71CE-9B0BF6D3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D5A3B-FF04-7A9F-6FB5-C27A58F28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FC0AF-EE62-F809-0DFC-4501DAF2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FC79-E105-6E4C-0C42-A803B251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E79A9-854F-FDB3-6D75-8E851449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7027A-5756-F0B3-D695-51693125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7EC87-07AF-67E7-1971-0EC5E3A8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8368-E568-DD56-9E6A-6FB13FC0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504F6-CBB2-32FD-F1D9-4B9ED78BC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DD607-365C-4D2F-B11A-E98D00E6DACF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8C18-64E2-5E30-0AA6-6FDE195BB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EA7A-3676-F552-0A38-6D63F9B92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EEFB4D-80FB-4A67-B1F4-B2E7EAC7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8F273-817D-8E8C-7012-18EC18F88106}"/>
              </a:ext>
            </a:extLst>
          </p:cNvPr>
          <p:cNvSpPr txBox="1"/>
          <p:nvPr/>
        </p:nvSpPr>
        <p:spPr>
          <a:xfrm>
            <a:off x="2870065" y="2424493"/>
            <a:ext cx="8264156" cy="92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Exploring Rain </a:t>
            </a: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cintillation Spectra from Microwave </a:t>
            </a: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inks for Rain</a:t>
            </a: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drop Size Distribution</a:t>
            </a: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Retrieval</a:t>
            </a:r>
            <a:endParaRPr lang="en-US" sz="2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0DADC67-3EBB-2F04-73C5-913B5434C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" y="94746"/>
            <a:ext cx="690604" cy="1119013"/>
          </a:xfrm>
          <a:prstGeom prst="rect">
            <a:avLst/>
          </a:prstGeom>
        </p:spPr>
      </p:pic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1DC4309B-6874-BE7D-8587-E64350451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107379"/>
            <a:ext cx="1635844" cy="10074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1A10A7-C623-39F0-0B66-F7B77D520E9E}"/>
              </a:ext>
            </a:extLst>
          </p:cNvPr>
          <p:cNvSpPr txBox="1"/>
          <p:nvPr/>
        </p:nvSpPr>
        <p:spPr>
          <a:xfrm>
            <a:off x="5443156" y="3512677"/>
            <a:ext cx="52836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Peiyuan Wang, Arjan Droste, Marc Schleiss, Remko Uijlenhoet</a:t>
            </a:r>
            <a:endParaRPr lang="en-US" sz="1400" baseline="30000" dirty="0"/>
          </a:p>
          <a:p>
            <a:pPr algn="ctr"/>
            <a:r>
              <a:rPr lang="en-US" sz="1100" dirty="0"/>
              <a:t>Faculty of Civil Engineering and Geoscience, Delft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93055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8F1B-83F8-D526-A0BC-C1EFFDF6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65125"/>
            <a:ext cx="4238488" cy="5828186"/>
          </a:xfrm>
        </p:spPr>
        <p:txBody>
          <a:bodyPr>
            <a:normAutofit/>
          </a:bodyPr>
          <a:lstStyle/>
          <a:p>
            <a:r>
              <a:rPr lang="en-US" sz="2000" dirty="0"/>
              <a:t>(a) A rain cell with length of 0.1L over the path moves from the Tx to Rx.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(b) Rainfall covers a fixed fraction between 0 and 100 of the link, starting from the receiving antenna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(c) starting from transmitting antenna.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2A279-A901-09BE-71C2-C33761F1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88" y="0"/>
            <a:ext cx="5737412" cy="6858000"/>
          </a:xfrm>
          <a:prstGeom prst="rect">
            <a:avLst/>
          </a:prstGeom>
        </p:spPr>
      </p:pic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7909B208-6D7D-6F1A-3475-12FBEF7A7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E27B74C-95DB-A602-3002-E3D3CD80EA17}"/>
              </a:ext>
            </a:extLst>
          </p:cNvPr>
          <p:cNvSpPr txBox="1">
            <a:spLocks/>
          </p:cNvSpPr>
          <p:nvPr/>
        </p:nvSpPr>
        <p:spPr>
          <a:xfrm>
            <a:off x="10314672" y="2266303"/>
            <a:ext cx="2078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Variance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712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3A1D-04C2-9257-FCB7-A5577D68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496957"/>
            <a:ext cx="10515600" cy="8856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Take home messages: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FD67D-E623-8988-D200-8EA071D1F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626" y="1929227"/>
                <a:ext cx="10515600" cy="47943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Rainfall has a measurable impact on the spectra of received power, while other factors (e.g., crosswind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r>
                  <a:rPr lang="en-US" dirty="0"/>
                  <a:t>) also play a role.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Based on our simulations: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h𝑎𝑙𝑓</m:t>
                        </m:r>
                      </m:sub>
                    </m:sSub>
                  </m:oMath>
                </a14:m>
                <a:r>
                  <a:rPr lang="en-US" dirty="0"/>
                  <a:t> and spectral width are more sensitive to </a:t>
                </a:r>
                <a:r>
                  <a:rPr lang="el-GR" dirty="0"/>
                  <a:t>μ</a:t>
                </a:r>
                <a:r>
                  <a:rPr lang="en-US" dirty="0"/>
                  <a:t> than rain rate.</a:t>
                </a:r>
              </a:p>
              <a:p>
                <a:r>
                  <a:rPr lang="en-US" dirty="0"/>
                  <a:t>The </a:t>
                </a:r>
                <a:r>
                  <a:rPr lang="el-GR" dirty="0"/>
                  <a:t>μ</a:t>
                </a:r>
                <a:r>
                  <a:rPr lang="en-US" dirty="0"/>
                  <a:t> and rain rate can both affect the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contributions to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(1-30 Hz) is affected by the distance to Tx. The regions close to Rx have least contributions to the variance.</a:t>
                </a:r>
              </a:p>
              <a:p>
                <a:endParaRPr lang="en-US" dirty="0"/>
              </a:p>
              <a:p>
                <a:r>
                  <a:rPr lang="en-US" dirty="0"/>
                  <a:t>In general, it is challenging to extract DSD information from the rain scintillation spectra.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FD67D-E623-8988-D200-8EA071D1F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626" y="1929227"/>
                <a:ext cx="10515600" cy="4794388"/>
              </a:xfrm>
              <a:blipFill>
                <a:blip r:embed="rId2"/>
                <a:stretch>
                  <a:fillRect l="-1043" t="-3177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6247FDBE-25A4-706C-7E9D-232363206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97B0-8F28-9850-507E-06374846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91E8-25E7-FD10-34D5-1DE496BA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4D4F-950D-7115-3C66-ED547E12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5950EAB-39D2-4A6B-1A5C-64220A61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50758"/>
            <a:ext cx="10473044" cy="2303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0D037-7DCD-DAFE-28A6-A299B28B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3" y="2383367"/>
            <a:ext cx="6143625" cy="1047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B2A884-AD18-1E68-B4A0-2254CE325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69" y="2420714"/>
            <a:ext cx="31527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C605-A168-2C5C-A91F-BDCD1307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Crosswind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D7B7-8C71-8413-C03F-676903C3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89E5D-03AB-D084-3406-1D6EB4D3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196" y="0"/>
            <a:ext cx="6076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A4C7-0735-328E-2D38-A54D3684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26DA74-0C25-024B-1573-7D3154A8E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9050" y="3632199"/>
                <a:ext cx="3714750" cy="2544763"/>
              </a:xfrm>
            </p:spPr>
            <p:txBody>
              <a:bodyPr/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26DA74-0C25-024B-1573-7D3154A8E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9050" y="3632199"/>
                <a:ext cx="3714750" cy="2544763"/>
              </a:xfrm>
              <a:blipFill>
                <a:blip r:embed="rId2"/>
                <a:stretch>
                  <a:fillRect l="-2951" t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305542-11BA-4702-EF02-945FD95F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096000" cy="3276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69D65-5074-0E49-85D7-93FA4241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7639050" cy="2924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76F1C6-CFA5-845C-FBEB-EEE78544E9BC}"/>
              </a:ext>
            </a:extLst>
          </p:cNvPr>
          <p:cNvSpPr txBox="1"/>
          <p:nvPr/>
        </p:nvSpPr>
        <p:spPr>
          <a:xfrm>
            <a:off x="6096000" y="110066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5mm/h</a:t>
            </a:r>
          </a:p>
        </p:txBody>
      </p:sp>
    </p:spTree>
    <p:extLst>
      <p:ext uri="{BB962C8B-B14F-4D97-AF65-F5344CB8AC3E}">
        <p14:creationId xmlns:p14="http://schemas.microsoft.com/office/powerpoint/2010/main" val="404710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E0F1B3-0C81-76CD-6B09-2A27C691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46" y="5517026"/>
            <a:ext cx="1228725" cy="504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930F9-DB90-F675-C5EB-D1EC20B24903}"/>
              </a:ext>
            </a:extLst>
          </p:cNvPr>
          <p:cNvSpPr txBox="1"/>
          <p:nvPr/>
        </p:nvSpPr>
        <p:spPr>
          <a:xfrm>
            <a:off x="6197821" y="5862069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Received voltage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BE05A-7D69-55DC-2C68-64D722E2E026}"/>
              </a:ext>
            </a:extLst>
          </p:cNvPr>
          <p:cNvSpPr txBox="1"/>
          <p:nvPr/>
        </p:nvSpPr>
        <p:spPr>
          <a:xfrm>
            <a:off x="7728447" y="4975173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F3A66-3656-568A-BC48-2C5324EEB995}"/>
              </a:ext>
            </a:extLst>
          </p:cNvPr>
          <p:cNvSpPr txBox="1"/>
          <p:nvPr/>
        </p:nvSpPr>
        <p:spPr>
          <a:xfrm>
            <a:off x="8064105" y="6151033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AA8A30-56A2-413E-2C1E-5E6B3296A1C3}"/>
              </a:ext>
            </a:extLst>
          </p:cNvPr>
          <p:cNvCxnSpPr/>
          <p:nvPr/>
        </p:nvCxnSpPr>
        <p:spPr>
          <a:xfrm flipV="1">
            <a:off x="8185647" y="5336110"/>
            <a:ext cx="0" cy="27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49F8B3-4CE0-AC3F-363B-F16A4624BA66}"/>
              </a:ext>
            </a:extLst>
          </p:cNvPr>
          <p:cNvCxnSpPr>
            <a:cxnSpLocks/>
          </p:cNvCxnSpPr>
          <p:nvPr/>
        </p:nvCxnSpPr>
        <p:spPr>
          <a:xfrm>
            <a:off x="8491905" y="5814237"/>
            <a:ext cx="0" cy="461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blue logo&#10;&#10;AI-generated content may be incorrect.">
            <a:extLst>
              <a:ext uri="{FF2B5EF4-FFF2-40B4-BE49-F238E27FC236}">
                <a16:creationId xmlns:a16="http://schemas.microsoft.com/office/drawing/2014/main" id="{F774FFED-F964-F856-CA12-E20CB8FD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6B84D-9C6D-FCB0-E1EF-0FAFFC72D552}"/>
                  </a:ext>
                </a:extLst>
              </p:cNvPr>
              <p:cNvSpPr txBox="1"/>
              <p:nvPr/>
            </p:nvSpPr>
            <p:spPr>
              <a:xfrm>
                <a:off x="6096000" y="3863626"/>
                <a:ext cx="41634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Received 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6B84D-9C6D-FCB0-E1EF-0FAFFC72D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3626"/>
                <a:ext cx="4163478" cy="400110"/>
              </a:xfrm>
              <a:prstGeom prst="rect">
                <a:avLst/>
              </a:prstGeom>
              <a:blipFill>
                <a:blip r:embed="rId4"/>
                <a:stretch>
                  <a:fillRect l="-146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A535879-C903-AA88-224A-2D238481F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55" y="197984"/>
            <a:ext cx="5764926" cy="2216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DA3FD2-0585-C59F-2291-34BB194E4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86" y="2468309"/>
            <a:ext cx="5847495" cy="25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30B774FE-55A3-3BEB-FB19-86C4242CFDAF}"/>
              </a:ext>
            </a:extLst>
          </p:cNvPr>
          <p:cNvSpPr/>
          <p:nvPr/>
        </p:nvSpPr>
        <p:spPr>
          <a:xfrm>
            <a:off x="8683569" y="3430457"/>
            <a:ext cx="1207263" cy="61296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00E6A6-BD9A-F21E-6BF6-5BED2B4890D9}"/>
              </a:ext>
            </a:extLst>
          </p:cNvPr>
          <p:cNvCxnSpPr>
            <a:cxnSpLocks/>
          </p:cNvCxnSpPr>
          <p:nvPr/>
        </p:nvCxnSpPr>
        <p:spPr>
          <a:xfrm>
            <a:off x="9418614" y="3899916"/>
            <a:ext cx="274683" cy="675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0B99943-7421-2563-CA68-28ACC148E36C}"/>
              </a:ext>
            </a:extLst>
          </p:cNvPr>
          <p:cNvSpPr txBox="1"/>
          <p:nvPr/>
        </p:nvSpPr>
        <p:spPr>
          <a:xfrm>
            <a:off x="9587017" y="4074420"/>
            <a:ext cx="614607" cy="38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</a:t>
            </a:r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288DD02-1D7E-15B5-AE95-BAF982D2D682}"/>
              </a:ext>
            </a:extLst>
          </p:cNvPr>
          <p:cNvSpPr/>
          <p:nvPr/>
        </p:nvSpPr>
        <p:spPr>
          <a:xfrm>
            <a:off x="7658629" y="3453578"/>
            <a:ext cx="1352298" cy="546905"/>
          </a:xfrm>
          <a:custGeom>
            <a:avLst/>
            <a:gdLst>
              <a:gd name="connsiteX0" fmla="*/ 576 w 1352298"/>
              <a:gd name="connsiteY0" fmla="*/ 10045 h 546905"/>
              <a:gd name="connsiteX1" fmla="*/ 50272 w 1352298"/>
              <a:gd name="connsiteY1" fmla="*/ 526880 h 546905"/>
              <a:gd name="connsiteX2" fmla="*/ 318628 w 1352298"/>
              <a:gd name="connsiteY2" fmla="*/ 106 h 546905"/>
              <a:gd name="connsiteX3" fmla="*/ 418019 w 1352298"/>
              <a:gd name="connsiteY3" fmla="*/ 477184 h 546905"/>
              <a:gd name="connsiteX4" fmla="*/ 676437 w 1352298"/>
              <a:gd name="connsiteY4" fmla="*/ 49801 h 546905"/>
              <a:gd name="connsiteX5" fmla="*/ 746011 w 1352298"/>
              <a:gd name="connsiteY5" fmla="*/ 546758 h 546905"/>
              <a:gd name="connsiteX6" fmla="*/ 1024306 w 1352298"/>
              <a:gd name="connsiteY6" fmla="*/ 79619 h 546905"/>
              <a:gd name="connsiteX7" fmla="*/ 1143576 w 1352298"/>
              <a:gd name="connsiteY7" fmla="*/ 546758 h 546905"/>
              <a:gd name="connsiteX8" fmla="*/ 1352298 w 1352298"/>
              <a:gd name="connsiteY8" fmla="*/ 119375 h 54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298" h="546905">
                <a:moveTo>
                  <a:pt x="576" y="10045"/>
                </a:moveTo>
                <a:cubicBezTo>
                  <a:pt x="-1081" y="269290"/>
                  <a:pt x="-2737" y="528536"/>
                  <a:pt x="50272" y="526880"/>
                </a:cubicBezTo>
                <a:cubicBezTo>
                  <a:pt x="103281" y="525224"/>
                  <a:pt x="257337" y="8389"/>
                  <a:pt x="318628" y="106"/>
                </a:cubicBezTo>
                <a:cubicBezTo>
                  <a:pt x="379919" y="-8177"/>
                  <a:pt x="358384" y="468902"/>
                  <a:pt x="418019" y="477184"/>
                </a:cubicBezTo>
                <a:cubicBezTo>
                  <a:pt x="477654" y="485466"/>
                  <a:pt x="621772" y="38205"/>
                  <a:pt x="676437" y="49801"/>
                </a:cubicBezTo>
                <a:cubicBezTo>
                  <a:pt x="731102" y="61397"/>
                  <a:pt x="688033" y="541788"/>
                  <a:pt x="746011" y="546758"/>
                </a:cubicBezTo>
                <a:cubicBezTo>
                  <a:pt x="803989" y="551728"/>
                  <a:pt x="958045" y="79619"/>
                  <a:pt x="1024306" y="79619"/>
                </a:cubicBezTo>
                <a:cubicBezTo>
                  <a:pt x="1090567" y="79619"/>
                  <a:pt x="1088911" y="540132"/>
                  <a:pt x="1143576" y="546758"/>
                </a:cubicBezTo>
                <a:cubicBezTo>
                  <a:pt x="1198241" y="553384"/>
                  <a:pt x="1275269" y="336379"/>
                  <a:pt x="1352298" y="1193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55A8B2E-8C63-A238-A50E-2F66CD099D84}"/>
              </a:ext>
            </a:extLst>
          </p:cNvPr>
          <p:cNvSpPr/>
          <p:nvPr/>
        </p:nvSpPr>
        <p:spPr>
          <a:xfrm rot="18316074">
            <a:off x="9387173" y="2933475"/>
            <a:ext cx="1352298" cy="546905"/>
          </a:xfrm>
          <a:custGeom>
            <a:avLst/>
            <a:gdLst>
              <a:gd name="connsiteX0" fmla="*/ 576 w 1352298"/>
              <a:gd name="connsiteY0" fmla="*/ 10045 h 546905"/>
              <a:gd name="connsiteX1" fmla="*/ 50272 w 1352298"/>
              <a:gd name="connsiteY1" fmla="*/ 526880 h 546905"/>
              <a:gd name="connsiteX2" fmla="*/ 318628 w 1352298"/>
              <a:gd name="connsiteY2" fmla="*/ 106 h 546905"/>
              <a:gd name="connsiteX3" fmla="*/ 418019 w 1352298"/>
              <a:gd name="connsiteY3" fmla="*/ 477184 h 546905"/>
              <a:gd name="connsiteX4" fmla="*/ 676437 w 1352298"/>
              <a:gd name="connsiteY4" fmla="*/ 49801 h 546905"/>
              <a:gd name="connsiteX5" fmla="*/ 746011 w 1352298"/>
              <a:gd name="connsiteY5" fmla="*/ 546758 h 546905"/>
              <a:gd name="connsiteX6" fmla="*/ 1024306 w 1352298"/>
              <a:gd name="connsiteY6" fmla="*/ 79619 h 546905"/>
              <a:gd name="connsiteX7" fmla="*/ 1143576 w 1352298"/>
              <a:gd name="connsiteY7" fmla="*/ 546758 h 546905"/>
              <a:gd name="connsiteX8" fmla="*/ 1352298 w 1352298"/>
              <a:gd name="connsiteY8" fmla="*/ 119375 h 54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298" h="546905">
                <a:moveTo>
                  <a:pt x="576" y="10045"/>
                </a:moveTo>
                <a:cubicBezTo>
                  <a:pt x="-1081" y="269290"/>
                  <a:pt x="-2737" y="528536"/>
                  <a:pt x="50272" y="526880"/>
                </a:cubicBezTo>
                <a:cubicBezTo>
                  <a:pt x="103281" y="525224"/>
                  <a:pt x="257337" y="8389"/>
                  <a:pt x="318628" y="106"/>
                </a:cubicBezTo>
                <a:cubicBezTo>
                  <a:pt x="379919" y="-8177"/>
                  <a:pt x="358384" y="468902"/>
                  <a:pt x="418019" y="477184"/>
                </a:cubicBezTo>
                <a:cubicBezTo>
                  <a:pt x="477654" y="485466"/>
                  <a:pt x="621772" y="38205"/>
                  <a:pt x="676437" y="49801"/>
                </a:cubicBezTo>
                <a:cubicBezTo>
                  <a:pt x="731102" y="61397"/>
                  <a:pt x="688033" y="541788"/>
                  <a:pt x="746011" y="546758"/>
                </a:cubicBezTo>
                <a:cubicBezTo>
                  <a:pt x="803989" y="551728"/>
                  <a:pt x="958045" y="79619"/>
                  <a:pt x="1024306" y="79619"/>
                </a:cubicBezTo>
                <a:cubicBezTo>
                  <a:pt x="1090567" y="79619"/>
                  <a:pt x="1088911" y="540132"/>
                  <a:pt x="1143576" y="546758"/>
                </a:cubicBezTo>
                <a:cubicBezTo>
                  <a:pt x="1198241" y="553384"/>
                  <a:pt x="1275269" y="336379"/>
                  <a:pt x="1352298" y="1193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27AA45-9C36-177B-C7D3-8ECFC9870D95}"/>
              </a:ext>
            </a:extLst>
          </p:cNvPr>
          <p:cNvCxnSpPr/>
          <p:nvPr/>
        </p:nvCxnSpPr>
        <p:spPr>
          <a:xfrm>
            <a:off x="7373762" y="3453578"/>
            <a:ext cx="1343118" cy="245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09A85D4-68B0-3026-20F6-15E3802611EE}"/>
              </a:ext>
            </a:extLst>
          </p:cNvPr>
          <p:cNvCxnSpPr>
            <a:cxnSpLocks/>
          </p:cNvCxnSpPr>
          <p:nvPr/>
        </p:nvCxnSpPr>
        <p:spPr>
          <a:xfrm flipV="1">
            <a:off x="9694412" y="2488715"/>
            <a:ext cx="908852" cy="1188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FD4E50-FAE0-31F1-A0B2-DC59347FF993}"/>
                  </a:ext>
                </a:extLst>
              </p:cNvPr>
              <p:cNvSpPr txBox="1"/>
              <p:nvPr/>
            </p:nvSpPr>
            <p:spPr>
              <a:xfrm rot="570533">
                <a:off x="7781266" y="3150281"/>
                <a:ext cx="1004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FD4E50-FAE0-31F1-A0B2-DC59347F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70533">
                <a:off x="7781266" y="3150281"/>
                <a:ext cx="100402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F832D3-69C8-43D2-7E3C-C0C70C717795}"/>
                  </a:ext>
                </a:extLst>
              </p:cNvPr>
              <p:cNvSpPr txBox="1"/>
              <p:nvPr/>
            </p:nvSpPr>
            <p:spPr>
              <a:xfrm rot="18444237">
                <a:off x="9933505" y="3177945"/>
                <a:ext cx="1133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F832D3-69C8-43D2-7E3C-C0C70C717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4237">
                <a:off x="9933505" y="3177945"/>
                <a:ext cx="11338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A5AE0F1-5A04-6116-9074-E32A5795A9E5}"/>
              </a:ext>
            </a:extLst>
          </p:cNvPr>
          <p:cNvSpPr txBox="1"/>
          <p:nvPr/>
        </p:nvSpPr>
        <p:spPr>
          <a:xfrm>
            <a:off x="8348973" y="2991707"/>
            <a:ext cx="1541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Doppler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FE2ED-819B-E0D5-8C7E-6EAEE7A4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84" y="964251"/>
            <a:ext cx="4826190" cy="5169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AD5C1-13D8-BD0F-13B7-5E0215BC6132}"/>
              </a:ext>
            </a:extLst>
          </p:cNvPr>
          <p:cNvSpPr txBox="1"/>
          <p:nvPr/>
        </p:nvSpPr>
        <p:spPr>
          <a:xfrm>
            <a:off x="4542276" y="5833112"/>
            <a:ext cx="206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Haddon, 1986</a:t>
            </a: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899F17F7-FACD-4ECC-FC6C-D7347A779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0" grpId="0"/>
      <p:bldP spid="66" grpId="0" animBg="1"/>
      <p:bldP spid="67" grpId="0" animBg="1"/>
      <p:bldP spid="80" grpId="0"/>
      <p:bldP spid="81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93D9B-8AAC-E622-E914-F4C86052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961"/>
            <a:ext cx="4015409" cy="1846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1E40E-83D9-E749-BA52-5673086B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9" y="1464961"/>
            <a:ext cx="3925956" cy="2002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75EFCC-D666-263D-8B73-71D8B0F6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365" y="1390599"/>
            <a:ext cx="4250635" cy="251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87E78-9C10-7CF0-448B-306B170EC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682" y="4223849"/>
            <a:ext cx="4240318" cy="2510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93FA57-3F29-DD78-1A17-2D64067BA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6128" y="4319141"/>
            <a:ext cx="4247664" cy="1971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8233A2-F431-6955-7AE2-24BFE3421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898" y="4349163"/>
            <a:ext cx="4281838" cy="2002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0D6678-8B5A-9A24-CE77-2C8CCBA70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319" y="6341588"/>
            <a:ext cx="3982683" cy="349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D346EB-E5B0-C546-A7ED-29EEEFC1D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86" y="6302140"/>
            <a:ext cx="3982683" cy="349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1CEA47-E9DB-43B4-13E5-236C4E37043C}"/>
              </a:ext>
            </a:extLst>
          </p:cNvPr>
          <p:cNvSpPr txBox="1"/>
          <p:nvPr/>
        </p:nvSpPr>
        <p:spPr>
          <a:xfrm>
            <a:off x="471638" y="964487"/>
            <a:ext cx="354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Wide-range crosswind: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E41783-B7F4-B068-2B23-8C7EA4A975DF}"/>
              </a:ext>
            </a:extLst>
          </p:cNvPr>
          <p:cNvSpPr txBox="1"/>
          <p:nvPr/>
        </p:nvSpPr>
        <p:spPr>
          <a:xfrm>
            <a:off x="578352" y="3807939"/>
            <a:ext cx="285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crosswind: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11EC86-8DE0-F407-7A61-60A297566BB2}"/>
              </a:ext>
            </a:extLst>
          </p:cNvPr>
          <p:cNvSpPr txBox="1"/>
          <p:nvPr/>
        </p:nvSpPr>
        <p:spPr>
          <a:xfrm>
            <a:off x="3561347" y="3311309"/>
            <a:ext cx="14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0.178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50194-8A15-122E-B6C2-CFD5AA0FD98A}"/>
              </a:ext>
            </a:extLst>
          </p:cNvPr>
          <p:cNvSpPr txBox="1"/>
          <p:nvPr/>
        </p:nvSpPr>
        <p:spPr>
          <a:xfrm>
            <a:off x="277495" y="69841"/>
            <a:ext cx="593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measurements: RAL 26, received power, Wageningen,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2119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93CB6-6114-92B1-4719-0FF4EC04DC85}"/>
              </a:ext>
            </a:extLst>
          </p:cNvPr>
          <p:cNvSpPr/>
          <p:nvPr/>
        </p:nvSpPr>
        <p:spPr>
          <a:xfrm>
            <a:off x="4420446" y="2664791"/>
            <a:ext cx="2166631" cy="5864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 Raindrop Size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E732D-F4B9-B652-DE6C-06A108500A3B}"/>
              </a:ext>
            </a:extLst>
          </p:cNvPr>
          <p:cNvSpPr txBox="1"/>
          <p:nvPr/>
        </p:nvSpPr>
        <p:spPr>
          <a:xfrm>
            <a:off x="1342641" y="3066534"/>
            <a:ext cx="293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Forward modelling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CC233-BB9C-697E-B184-73A4F11E6B82}"/>
              </a:ext>
            </a:extLst>
          </p:cNvPr>
          <p:cNvSpPr/>
          <p:nvPr/>
        </p:nvSpPr>
        <p:spPr>
          <a:xfrm>
            <a:off x="4420446" y="3411194"/>
            <a:ext cx="2166631" cy="6409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Specifications of the Microwave link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ADD337-A43D-5147-020A-6F4739B88CC1}"/>
              </a:ext>
            </a:extLst>
          </p:cNvPr>
          <p:cNvCxnSpPr>
            <a:cxnSpLocks/>
          </p:cNvCxnSpPr>
          <p:nvPr/>
        </p:nvCxnSpPr>
        <p:spPr>
          <a:xfrm flipV="1">
            <a:off x="6720891" y="3310932"/>
            <a:ext cx="202164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27095F-0C73-513F-7495-7701AE31E225}"/>
                  </a:ext>
                </a:extLst>
              </p:cNvPr>
              <p:cNvSpPr/>
              <p:nvPr/>
            </p:nvSpPr>
            <p:spPr>
              <a:xfrm>
                <a:off x="8844247" y="2817631"/>
                <a:ext cx="1719743" cy="9866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rain</a:t>
                </a: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27095F-0C73-513F-7495-7701AE31E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247" y="2817631"/>
                <a:ext cx="1719743" cy="9866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055D1ED-4D44-9409-5302-717DEAE089EE}"/>
              </a:ext>
            </a:extLst>
          </p:cNvPr>
          <p:cNvSpPr/>
          <p:nvPr/>
        </p:nvSpPr>
        <p:spPr>
          <a:xfrm>
            <a:off x="6881124" y="2902270"/>
            <a:ext cx="1540566" cy="290717"/>
          </a:xfrm>
          <a:prstGeom prst="rect">
            <a:avLst/>
          </a:prstGeom>
          <a:solidFill>
            <a:srgbClr val="00B0F0"/>
          </a:solidFill>
          <a:ln>
            <a:solidFill>
              <a:srgbClr val="10A9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T-matrix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3E8F83-47BB-009A-8444-7B149D1A6D4C}"/>
              </a:ext>
            </a:extLst>
          </p:cNvPr>
          <p:cNvSpPr/>
          <p:nvPr/>
        </p:nvSpPr>
        <p:spPr>
          <a:xfrm>
            <a:off x="6881124" y="3411194"/>
            <a:ext cx="1860745" cy="324419"/>
          </a:xfrm>
          <a:prstGeom prst="rect">
            <a:avLst/>
          </a:prstGeom>
          <a:solidFill>
            <a:srgbClr val="00B0F0"/>
          </a:solidFill>
          <a:ln>
            <a:solidFill>
              <a:srgbClr val="10A9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Ishimaru,1978</a:t>
            </a:r>
          </a:p>
        </p:txBody>
      </p:sp>
      <p:pic>
        <p:nvPicPr>
          <p:cNvPr id="19" name="Picture 18" descr="A black and blue logo&#10;&#10;AI-generated content may be incorrect.">
            <a:extLst>
              <a:ext uri="{FF2B5EF4-FFF2-40B4-BE49-F238E27FC236}">
                <a16:creationId xmlns:a16="http://schemas.microsoft.com/office/drawing/2014/main" id="{55B7DB54-F69E-D86C-4F1E-C5BD63788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FDA2B7-9C38-3BC8-FF2F-9E3039325901}"/>
                  </a:ext>
                </a:extLst>
              </p:cNvPr>
              <p:cNvSpPr txBox="1"/>
              <p:nvPr/>
            </p:nvSpPr>
            <p:spPr>
              <a:xfrm>
                <a:off x="4467990" y="573353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incoherent received voltage 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FDA2B7-9C38-3BC8-FF2F-9E303932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90" y="5733534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1EC8FA-189B-D5B3-00CD-BD7D2F70DFC8}"/>
              </a:ext>
            </a:extLst>
          </p:cNvPr>
          <p:cNvSpPr txBox="1"/>
          <p:nvPr/>
        </p:nvSpPr>
        <p:spPr>
          <a:xfrm>
            <a:off x="5130800" y="4123267"/>
            <a:ext cx="145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(RAL 26)</a:t>
            </a:r>
          </a:p>
        </p:txBody>
      </p:sp>
    </p:spTree>
    <p:extLst>
      <p:ext uri="{BB962C8B-B14F-4D97-AF65-F5344CB8AC3E}">
        <p14:creationId xmlns:p14="http://schemas.microsoft.com/office/powerpoint/2010/main" val="330796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AD33-69FD-F047-6F2E-510B95C6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08" y="150331"/>
            <a:ext cx="4485861" cy="961081"/>
          </a:xfrm>
        </p:spPr>
        <p:txBody>
          <a:bodyPr>
            <a:normAutofit/>
          </a:bodyPr>
          <a:lstStyle/>
          <a:p>
            <a:r>
              <a:rPr lang="en-US" sz="3600" dirty="0"/>
              <a:t>DSD parameterization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FE444-0E86-6404-6EEC-B4C03E072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20" y="1302851"/>
            <a:ext cx="346710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1F5EB3-B19F-FA00-7718-9EAC0B2F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95" y="1312376"/>
            <a:ext cx="1409700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2FA599-B2FF-0412-CD1A-9ECA95213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520" y="2026751"/>
            <a:ext cx="2476500" cy="1009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C5E15E-4F14-B39B-0BD7-05AA7BEA4694}"/>
              </a:ext>
            </a:extLst>
          </p:cNvPr>
          <p:cNvSpPr txBox="1"/>
          <p:nvPr/>
        </p:nvSpPr>
        <p:spPr>
          <a:xfrm>
            <a:off x="3961457" y="2676525"/>
            <a:ext cx="315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Gatidis</a:t>
            </a:r>
            <a:r>
              <a:rPr lang="en-US" sz="1400" dirty="0"/>
              <a:t> et. al. 2024)</a:t>
            </a: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26BBBFC5-432B-DAE9-8CCD-0FA113E82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C3944C-1209-0F82-24A6-8EA3726CFDA9}"/>
              </a:ext>
            </a:extLst>
          </p:cNvPr>
          <p:cNvSpPr txBox="1">
            <a:spLocks/>
          </p:cNvSpPr>
          <p:nvPr/>
        </p:nvSpPr>
        <p:spPr>
          <a:xfrm>
            <a:off x="1469520" y="4049424"/>
            <a:ext cx="4485861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Link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5A22F-D0E5-A200-88FF-DE14CF3BD72E}"/>
              </a:ext>
            </a:extLst>
          </p:cNvPr>
          <p:cNvSpPr txBox="1"/>
          <p:nvPr/>
        </p:nvSpPr>
        <p:spPr>
          <a:xfrm>
            <a:off x="1469520" y="4749800"/>
            <a:ext cx="7327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Antenna gain functions</a:t>
            </a:r>
          </a:p>
          <a:p>
            <a:r>
              <a:rPr lang="en-US" dirty="0"/>
              <a:t>Path length</a:t>
            </a:r>
          </a:p>
          <a:p>
            <a:r>
              <a:rPr lang="en-US" dirty="0"/>
              <a:t>Wavelength</a:t>
            </a:r>
          </a:p>
          <a:p>
            <a:r>
              <a:rPr lang="en-US" dirty="0"/>
              <a:t>(Elevation angle=0, transmitted power=1 W, crosswind=0)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3BEC-2DC4-D095-D4A2-4E4CC87AE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172" y="887189"/>
            <a:ext cx="5389563" cy="28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9E5DA-91F7-B878-A94D-28A26A61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8" y="1332131"/>
            <a:ext cx="4880527" cy="2138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345E3-51AA-5EE4-3E7A-CED3047CE105}"/>
              </a:ext>
            </a:extLst>
          </p:cNvPr>
          <p:cNvSpPr txBox="1"/>
          <p:nvPr/>
        </p:nvSpPr>
        <p:spPr>
          <a:xfrm>
            <a:off x="9734549" y="2967799"/>
            <a:ext cx="2457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Ishimaru,1978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574F3C-A5E0-FE34-B852-34E1D2FD3DD5}"/>
                  </a:ext>
                </a:extLst>
              </p:cNvPr>
              <p:cNvSpPr txBox="1"/>
              <p:nvPr/>
            </p:nvSpPr>
            <p:spPr>
              <a:xfrm>
                <a:off x="7868479" y="685800"/>
                <a:ext cx="43235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574F3C-A5E0-FE34-B852-34E1D2FD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79" y="685800"/>
                <a:ext cx="4323521" cy="646331"/>
              </a:xfrm>
              <a:prstGeom prst="rect">
                <a:avLst/>
              </a:prstGeom>
              <a:blipFill>
                <a:blip r:embed="rId3"/>
                <a:stretch>
                  <a:fillRect l="-437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7416312-83EE-A176-945D-585981051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41" y="1996662"/>
            <a:ext cx="6505575" cy="85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744F85-9B48-9822-4391-459BB766C418}"/>
                  </a:ext>
                </a:extLst>
              </p:cNvPr>
              <p:cNvSpPr txBox="1"/>
              <p:nvPr/>
            </p:nvSpPr>
            <p:spPr>
              <a:xfrm>
                <a:off x="1787572" y="3655761"/>
                <a:ext cx="8050696" cy="2291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Post Calculation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Characteristic frequencies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h𝑎𝑙𝑓</m:t>
                        </m:r>
                      </m:sub>
                    </m:sSub>
                  </m:oMath>
                </a14:m>
                <a:r>
                  <a:rPr lang="en-US" dirty="0"/>
                  <a:t>): The frequency at which the peak spectral power locates; the frequency at which the spectral power drops to half of max spectral power.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Spectral width: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h𝑎𝑙𝑓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Variance: the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744F85-9B48-9822-4391-459BB766C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72" y="3655761"/>
                <a:ext cx="8050696" cy="2291268"/>
              </a:xfrm>
              <a:prstGeom prst="rect">
                <a:avLst/>
              </a:prstGeom>
              <a:blipFill>
                <a:blip r:embed="rId5"/>
                <a:stretch>
                  <a:fillRect l="-1893" t="-3191" r="-227" b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black and blue logo&#10;&#10;AI-generated content may be incorrect.">
            <a:extLst>
              <a:ext uri="{FF2B5EF4-FFF2-40B4-BE49-F238E27FC236}">
                <a16:creationId xmlns:a16="http://schemas.microsoft.com/office/drawing/2014/main" id="{38F8C71F-7F9C-8946-FC59-888A19353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CDE202CB-9AB5-5F0D-67EA-64A36C71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387F5A-F355-8B65-FD65-BAE5F4BD18BB}"/>
                  </a:ext>
                </a:extLst>
              </p:cNvPr>
              <p:cNvSpPr txBox="1"/>
              <p:nvPr/>
            </p:nvSpPr>
            <p:spPr>
              <a:xfrm>
                <a:off x="3022600" y="1583267"/>
                <a:ext cx="218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387F5A-F355-8B65-FD65-BAE5F4BD1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1583267"/>
                <a:ext cx="2184400" cy="461665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EAE6B9-16E9-4FF6-66A8-954D4EA88F70}"/>
                  </a:ext>
                </a:extLst>
              </p:cNvPr>
              <p:cNvSpPr txBox="1"/>
              <p:nvPr/>
            </p:nvSpPr>
            <p:spPr>
              <a:xfrm>
                <a:off x="5892802" y="1561017"/>
                <a:ext cx="2184400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h𝑎𝑙𝑓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EAE6B9-16E9-4FF6-66A8-954D4EA8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2" y="1561017"/>
                <a:ext cx="2184400" cy="491288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437D664-A6A3-1C3A-601C-4661721D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119" y="1092432"/>
            <a:ext cx="302794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Spectral Width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AD12A-E3DD-C77E-B5D5-B4FB192B886F}"/>
              </a:ext>
            </a:extLst>
          </p:cNvPr>
          <p:cNvSpPr txBox="1"/>
          <p:nvPr/>
        </p:nvSpPr>
        <p:spPr>
          <a:xfrm>
            <a:off x="3920067" y="6193311"/>
            <a:ext cx="51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(1Hz-40Hz with resolution of 0.3 Hz)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68607-EDEB-8EEB-CB7C-5B455510F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108" y="2134683"/>
            <a:ext cx="92392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F37BC483-3482-2744-3CC7-F49CA48F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60" y="6193311"/>
            <a:ext cx="1079340" cy="664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FF225-5E91-DCB1-A5CB-8B71A1A0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412" y="765654"/>
            <a:ext cx="207825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DC95D-886E-D566-9FE6-F8A35A8D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267" y="1775004"/>
            <a:ext cx="7830608" cy="3476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53F82-3075-1873-0B4F-5C7A99DDE1D9}"/>
              </a:ext>
            </a:extLst>
          </p:cNvPr>
          <p:cNvSpPr txBox="1"/>
          <p:nvPr/>
        </p:nvSpPr>
        <p:spPr>
          <a:xfrm>
            <a:off x="4563533" y="5251450"/>
            <a:ext cx="230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Hz - 30 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B95FA-E57C-26F2-28B4-9FD06B38A942}"/>
              </a:ext>
            </a:extLst>
          </p:cNvPr>
          <p:cNvSpPr txBox="1"/>
          <p:nvPr/>
        </p:nvSpPr>
        <p:spPr>
          <a:xfrm>
            <a:off x="8331200" y="5219700"/>
            <a:ext cx="230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Hz - 100 Hz</a:t>
            </a:r>
          </a:p>
        </p:txBody>
      </p:sp>
    </p:spTree>
    <p:extLst>
      <p:ext uri="{BB962C8B-B14F-4D97-AF65-F5344CB8AC3E}">
        <p14:creationId xmlns:p14="http://schemas.microsoft.com/office/powerpoint/2010/main" val="278774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392</Words>
  <Application>Microsoft Office PowerPoint</Application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DSD parameterization</vt:lpstr>
      <vt:lpstr>PowerPoint Presentation</vt:lpstr>
      <vt:lpstr>Spectral Width</vt:lpstr>
      <vt:lpstr>Variance</vt:lpstr>
      <vt:lpstr>PowerPoint Presentation</vt:lpstr>
      <vt:lpstr>Take home messages:</vt:lpstr>
      <vt:lpstr>PowerPoint Presentation</vt:lpstr>
      <vt:lpstr>Appendix</vt:lpstr>
      <vt:lpstr>Crosswind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Peiyuan Wang</dc:creator>
  <cp:lastModifiedBy>Peiyuan Wang</cp:lastModifiedBy>
  <cp:revision>57</cp:revision>
  <dcterms:created xsi:type="dcterms:W3CDTF">2025-06-16T08:13:36Z</dcterms:created>
  <dcterms:modified xsi:type="dcterms:W3CDTF">2025-06-24T18:42:49Z</dcterms:modified>
</cp:coreProperties>
</file>