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48" r:id="rId2"/>
    <p:sldId id="264" r:id="rId3"/>
    <p:sldId id="334" r:id="rId4"/>
    <p:sldId id="362" r:id="rId5"/>
    <p:sldId id="307" r:id="rId6"/>
    <p:sldId id="295" r:id="rId7"/>
    <p:sldId id="355" r:id="rId8"/>
    <p:sldId id="341" r:id="rId9"/>
    <p:sldId id="358" r:id="rId10"/>
    <p:sldId id="335" r:id="rId11"/>
    <p:sldId id="320" r:id="rId12"/>
    <p:sldId id="359" r:id="rId13"/>
    <p:sldId id="258" r:id="rId14"/>
    <p:sldId id="263" r:id="rId15"/>
    <p:sldId id="268" r:id="rId16"/>
    <p:sldId id="360" r:id="rId17"/>
    <p:sldId id="319" r:id="rId18"/>
    <p:sldId id="354" r:id="rId19"/>
    <p:sldId id="356" r:id="rId20"/>
    <p:sldId id="363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18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0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nout Drenthel" initials="AD [7]" lastIdx="1" clrIdx="6"/>
  <p:cmAuthor id="1" name="Arnout Drenthel" initials="AD" lastIdx="1" clrIdx="0"/>
  <p:cmAuthor id="8" name="Arnout Drenthel" initials="AD [8]" lastIdx="1" clrIdx="7"/>
  <p:cmAuthor id="2" name="Arnout Drenthel" initials="AD [2]" lastIdx="1" clrIdx="1"/>
  <p:cmAuthor id="9" name="Arnout Drenthel" initials="AD [9]" lastIdx="1" clrIdx="8"/>
  <p:cmAuthor id="3" name="Arnout Drenthel" initials="AD [3]" lastIdx="1" clrIdx="2"/>
  <p:cmAuthor id="4" name="Arnout Drenthel" initials="AD [4]" lastIdx="1" clrIdx="3"/>
  <p:cmAuthor id="5" name="Arnout Drenthel" initials="AD [5]" lastIdx="1" clrIdx="4"/>
  <p:cmAuthor id="6" name="Arnout Drenthel" initials="AD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273"/>
    <a:srgbClr val="F2D9E7"/>
    <a:srgbClr val="E5B2CF"/>
    <a:srgbClr val="D52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5F1180-35EF-9656-3562-82ACC8A929DF}" v="224" dt="2025-06-20T08:12:33.747"/>
    <p1510:client id="{45BBBFAB-A1D8-9ECE-41FB-E8A4D999B5B7}" v="168" dt="2025-06-20T08:23:33.7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72"/>
      </p:cViewPr>
      <p:guideLst>
        <p:guide pos="518"/>
        <p:guide orient="horz" pos="2160"/>
        <p:guide orient="horz" pos="10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09BA-0250-418B-A227-469BF0F69AD3}" type="datetimeFigureOut">
              <a:rPr lang="nl-NL" smtClean="0"/>
              <a:t>20-6-2025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FE01-11FF-43DA-B7F5-6592B996E3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0-02T21:18:10.6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15240 8573 16383 0 0,'7'-3'0'0'0,"10"-6"0"0"0,10-8 0 0 0,12-12 0 0 0,6-4 0 0 0,6-3 0 0 0,-1 3 0 0 0,-1 4 0 0 0,-7 6 0 0 0,-5 5 0 0 0,-6 3 0 0 0,-5 0 0 0 0,-2 4 0 0 0,-3 3 0 0 0,0 0 0 0 0,0 1 0 0 0,3 3 0 0 0,6-2 0 0 0,5-2 0 0 0,8 0 0 0 0,3-2 0 0 0,-2 2 0 0 0,-4 1 0 0 0,-6 3 0 0 0,-5 1 0 0 0,-3 1 0 0 0,-3 2 0 0 0,-4-2 0 0 0,-3-2 0 0 0,-1 4 0 0 0,3-2 0 0 0,-4 3 0 0 0,1 1 0 0 0,1 0 0 0 0,2 0 0 0 0,-3 2 0 0 0,0 1 0 0 0,2-1 0 0 0,1-1 0 0 0,2-1 0 0 0,-4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0-02T21:18:29.0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15372 8093 16383 0 0,'5'5'0'0'0,"13"2"0"0"0,22-1 0 0 0,27 5 0 0 0,10 4 0 0 0,9 6 0 0 0,5-1 0 0 0,-3 1 0 0 0,-11 8 0 0 0,-8 3 0 0 0,-11-3 0 0 0,-11-2 0 0 0,-7-5 0 0 0,-6-6 0 0 0,-3-1 0 0 0,-2 2 0 0 0,-1 8 0 0 0,-5 6 0 0 0,-1-3 0 0 0,0-1 0 0 0,2-5 0 0 0,-3-2 0 0 0,0 2 0 0 0,2 2 0 0 0,1-3 0 0 0,8 5 0 0 0,-2 8 0 0 0,-6-1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0-02T21:18:40.4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15372 8093 16383 0 0,'5'5'0'0'0,"13"2"0"0"0,22-1 0 0 0,27 5 0 0 0,10 4 0 0 0,9 6 0 0 0,5-1 0 0 0,-3 1 0 0 0,-11 8 0 0 0,-8 3 0 0 0,-11-3 0 0 0,-11-2 0 0 0,-7-5 0 0 0,-6-6 0 0 0,-3-1 0 0 0,-2 2 0 0 0,-1 8 0 0 0,-5 6 0 0 0,-1-3 0 0 0,0-1 0 0 0,2-5 0 0 0,-3-2 0 0 0,0 2 0 0 0,2 2 0 0 0,1-3 0 0 0,8 5 0 0 0,-2 8 0 0 0,-6-1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0-02T21:18:47.9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15240 8866 16383 0 0,'10'-5'0'0'0,"14"-12"0"0"0,13-14 0 0 0,16-21 0 0 0,9-8 0 0 0,9-4 0 0 0,-2 5 0 0 0,-2 6 0 0 0,-8 12 0 0 0,-9 9 0 0 0,-7 4 0 0 0,-7 1 0 0 0,-3 7 0 0 0,-3 5 0 0 0,-1 1 0 0 0,0 2 0 0 0,4 4 0 0 0,8-2 0 0 0,7-5 0 0 0,11 0 0 0 0,5-2 0 0 0,-3 2 0 0 0,-6 3 0 0 0,-8 4 0 0 0,-7 3 0 0 0,-4 2 0 0 0,-4 2 0 0 0,-7-3 0 0 0,-3-3 0 0 0,0 7 0 0 0,2-3 0 0 0,-4 4 0 0 0,0 3 0 0 0,2 0 0 0 0,3-1 0 0 0,-4 5 0 0 0,0 1 0 0 0,2-2 0 0 0,2-1 0 0 0,2-2 0 0 0,-4-2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26T11:46:53.4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35181 4668 16383 0 0,'-5'-5'0'0'0,"-7"-2"0"0"0,-11 0 0 0 0,-8 2 0 0 0,-3 1 0 0 0,-6 2 0 0 0,-17 1 0 0 0,-35-5 0 0 0,-22-6 0 0 0,-28-1 0 0 0,-5 1 0 0 0,12 4 0 0 0,24 2 0 0 0,16 8 0 0 0,13 3 0 0 0,10 6 0 0 0,8 1 0 0 0,4-1 0 0 0,1 2 0 0 0,2 0 0 0 0,-1 2 0 0 0,0 3 0 0 0,-1 5 0 0 0,5 3 0 0 0,-4 2 0 0 0,-3 12 0 0 0,-1 4 0 0 0,0 6 0 0 0,0-2 0 0 0,0 2 0 0 0,6 3 0 0 0,7-3 0 0 0,7 0 0 0 0,5 3 0 0 0,9 7 0 0 0,15 14 0 0 0,4 10 0 0 0,8 6 0 0 0,11 3 0 0 0,12-4 0 0 0,4-1 0 0 0,12-6 0 0 0,11-12 0 0 0,6-1 0 0 0,0-9 0 0 0,5-3 0 0 0,-2-7 0 0 0,-6-6 0 0 0,4-11 0 0 0,8-11 0 0 0,3-4 0 0 0,11-5 0 0 0,7-5 0 0 0,10-9 0 0 0,10-4 0 0 0,2-2 0 0 0,8 1 0 0 0,1 2 0 0 0,-5 0 0 0 0,-15 2 0 0 0,-20 1 0 0 0,-11 1 0 0 0,-13-5 0 0 0,-9-2 0 0 0,3-4 0 0 0,4-6 0 0 0,4 0 0 0 0,3 3 0 0 0,2 4 0 0 0,1-2 0 0 0,1 2 0 0 0,0-3 0 0 0,-5-10 0 0 0,-1-5 0 0 0,-1-15 0 0 0,2-9 0 0 0,0-1 0 0 0,-2-2 0 0 0,-7-2 0 0 0,-6-2 0 0 0,-4 5 0 0 0,-4 6 0 0 0,-7 6 0 0 0,-8-6 0 0 0,-8-4 0 0 0,-4-4 0 0 0,-5-3 0 0 0,-1-1 0 0 0,-1-6 0 0 0,-6-8 0 0 0,-12 0 0 0 0,-12 0 0 0 0,-12 4 0 0 0,-4 9 0 0 0,2 3 0 0 0,2 8 0 0 0,4 1 0 0 0,4 4 0 0 0,2 5 0 0 0,1 8 0 0 0,7 6 0 0 0,3 6 0 0 0,4 12 0 0 0,0 8 0 0 0,-1 3 0 0 0,2 2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0240-3B76-4E52-B42B-C39F5C218F4D}" type="datetimeFigureOut">
              <a:rPr lang="nl-NL" smtClean="0"/>
              <a:t>20-6-2025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01649-886C-4324-AD4C-E61C88D4772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9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C915-D119-4D36-8C90-5BE70C2CD637}" type="datetime4">
              <a:rPr lang="en-US" smtClean="0"/>
              <a:t>June 20, 2025</a:t>
            </a:fld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1CE7-B84D-44F8-A6B4-8E83F7708D38}" type="datetime4">
              <a:rPr lang="en-US" smtClean="0"/>
              <a:t>June 20, 2025</a:t>
            </a:fld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630C-D730-4D32-AA0A-15EAB4906FD5}" type="datetime4">
              <a:rPr lang="en-US" smtClean="0"/>
              <a:t>June 20, 2025</a:t>
            </a:fld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9470E2-5DE2-4459-9354-5A262278ADC9}" type="datetime4">
              <a:rPr lang="en-US" smtClean="0"/>
              <a:t>June 20, 2025</a:t>
            </a:fld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3AE1BA-D5F6-4B36-B092-81A5F1AA15B6}" type="datetime4">
              <a:rPr lang="en-US" smtClean="0"/>
              <a:t>June 20, 2025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Royal Netherlands Meteorological Institute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BC-BC75-42F6-BEBC-C145C46141C8}" type="datetime4">
              <a:rPr lang="en-US" smtClean="0"/>
              <a:t>June 20, 2025</a:t>
            </a:fld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674A81-D841-4966-854D-F011E9FAE8B4}" type="datetime4">
              <a:rPr lang="en-US" smtClean="0"/>
              <a:t>June 20, 2025</a:t>
            </a:fld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B003B9C-D5ED-4E48-A4B0-AA8FA56B4D58}" type="datetime4">
              <a:rPr lang="en-US" smtClean="0"/>
              <a:t>June 20, 2025</a:t>
            </a:fld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847 w 6096000"/>
              <a:gd name="connsiteY8" fmla="*/ 6858753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20" fmla="*/ 229238 w 6096000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7" y="6858753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53D5EB-14A6-4420-BB2E-A55BAB90A012}" type="datetime4">
              <a:rPr lang="en-US" smtClean="0"/>
              <a:t>June 20, 2025</a:t>
            </a:fld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177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771"/>
              <a:gd name="connsiteX1" fmla="*/ 6091238 w 6096000"/>
              <a:gd name="connsiteY1" fmla="*/ 0 h 6861771"/>
              <a:gd name="connsiteX2" fmla="*/ 6091238 w 6096000"/>
              <a:gd name="connsiteY2" fmla="*/ 2381 h 6861771"/>
              <a:gd name="connsiteX3" fmla="*/ 6096000 w 6096000"/>
              <a:gd name="connsiteY3" fmla="*/ 2381 h 6861771"/>
              <a:gd name="connsiteX4" fmla="*/ 6096000 w 6096000"/>
              <a:gd name="connsiteY4" fmla="*/ 6860381 h 6861771"/>
              <a:gd name="connsiteX5" fmla="*/ 6095999 w 6096000"/>
              <a:gd name="connsiteY5" fmla="*/ 6860381 h 6861771"/>
              <a:gd name="connsiteX6" fmla="*/ 3832225 w 6096000"/>
              <a:gd name="connsiteY6" fmla="*/ 6860381 h 6861771"/>
              <a:gd name="connsiteX7" fmla="*/ 232201 w 6096000"/>
              <a:gd name="connsiteY7" fmla="*/ 6860381 h 6861771"/>
              <a:gd name="connsiteX8" fmla="*/ 2846 w 6096000"/>
              <a:gd name="connsiteY8" fmla="*/ 6861771 h 6861771"/>
              <a:gd name="connsiteX9" fmla="*/ 0 w 6096000"/>
              <a:gd name="connsiteY9" fmla="*/ 6626381 h 6861771"/>
              <a:gd name="connsiteX10" fmla="*/ 0 w 6096000"/>
              <a:gd name="connsiteY10" fmla="*/ 5488781 h 6861771"/>
              <a:gd name="connsiteX11" fmla="*/ 1 w 6096000"/>
              <a:gd name="connsiteY11" fmla="*/ 5488781 h 6861771"/>
              <a:gd name="connsiteX12" fmla="*/ 1 w 6096000"/>
              <a:gd name="connsiteY12" fmla="*/ 948531 h 6861771"/>
              <a:gd name="connsiteX13" fmla="*/ 1 w 6096000"/>
              <a:gd name="connsiteY13" fmla="*/ 711200 h 6861771"/>
              <a:gd name="connsiteX14" fmla="*/ 1 w 6096000"/>
              <a:gd name="connsiteY14" fmla="*/ 2381 h 6861771"/>
              <a:gd name="connsiteX15" fmla="*/ 2 w 6096000"/>
              <a:gd name="connsiteY15" fmla="*/ 2381 h 6861771"/>
              <a:gd name="connsiteX16" fmla="*/ 2 w 6096000"/>
              <a:gd name="connsiteY16" fmla="*/ 711994 h 6861771"/>
              <a:gd name="connsiteX17" fmla="*/ 233366 w 6096000"/>
              <a:gd name="connsiteY17" fmla="*/ 711994 h 6861771"/>
              <a:gd name="connsiteX18" fmla="*/ 233366 w 6096000"/>
              <a:gd name="connsiteY18" fmla="*/ 2381 h 6861771"/>
              <a:gd name="connsiteX19" fmla="*/ 229238 w 6096000"/>
              <a:gd name="connsiteY19" fmla="*/ 2381 h 6861771"/>
              <a:gd name="connsiteX20" fmla="*/ 229238 w 6096000"/>
              <a:gd name="connsiteY20" fmla="*/ 0 h 686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77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6" y="6861771"/>
                </a:lnTo>
                <a:cubicBezTo>
                  <a:pt x="1897" y="6783308"/>
                  <a:pt x="949" y="6704844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9CF0ECC8-52E6-4A54-86E7-65DD8173FE3B}" type="datetime4">
              <a:rPr lang="en-US" smtClean="0"/>
              <a:t>June 20, 2025</a:t>
            </a:fld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bg>
      <p:bgPr>
        <a:blipFill dpi="0" rotWithShape="1">
          <a:blip r:embed="rId2">
            <a:lum/>
          </a:blip>
          <a:srcRect/>
          <a:stretch>
            <a:fillRect t="-5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70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828" y="-2381"/>
            <a:ext cx="6096171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409 w 6096171"/>
              <a:gd name="connsiteY0" fmla="*/ 0 h 6860381"/>
              <a:gd name="connsiteX1" fmla="*/ 6091409 w 6096171"/>
              <a:gd name="connsiteY1" fmla="*/ 0 h 6860381"/>
              <a:gd name="connsiteX2" fmla="*/ 6091409 w 6096171"/>
              <a:gd name="connsiteY2" fmla="*/ 2381 h 6860381"/>
              <a:gd name="connsiteX3" fmla="*/ 6096171 w 6096171"/>
              <a:gd name="connsiteY3" fmla="*/ 2381 h 6860381"/>
              <a:gd name="connsiteX4" fmla="*/ 6096171 w 6096171"/>
              <a:gd name="connsiteY4" fmla="*/ 6860381 h 6860381"/>
              <a:gd name="connsiteX5" fmla="*/ 6096170 w 6096171"/>
              <a:gd name="connsiteY5" fmla="*/ 6860381 h 6860381"/>
              <a:gd name="connsiteX6" fmla="*/ 3832396 w 6096171"/>
              <a:gd name="connsiteY6" fmla="*/ 6860381 h 6860381"/>
              <a:gd name="connsiteX7" fmla="*/ 232372 w 6096171"/>
              <a:gd name="connsiteY7" fmla="*/ 6860381 h 6860381"/>
              <a:gd name="connsiteX8" fmla="*/ 0 w 6096171"/>
              <a:gd name="connsiteY8" fmla="*/ 6858753 h 6860381"/>
              <a:gd name="connsiteX9" fmla="*/ 171 w 6096171"/>
              <a:gd name="connsiteY9" fmla="*/ 6626381 h 6860381"/>
              <a:gd name="connsiteX10" fmla="*/ 171 w 6096171"/>
              <a:gd name="connsiteY10" fmla="*/ 5488781 h 6860381"/>
              <a:gd name="connsiteX11" fmla="*/ 172 w 6096171"/>
              <a:gd name="connsiteY11" fmla="*/ 5488781 h 6860381"/>
              <a:gd name="connsiteX12" fmla="*/ 172 w 6096171"/>
              <a:gd name="connsiteY12" fmla="*/ 948531 h 6860381"/>
              <a:gd name="connsiteX13" fmla="*/ 172 w 6096171"/>
              <a:gd name="connsiteY13" fmla="*/ 711200 h 6860381"/>
              <a:gd name="connsiteX14" fmla="*/ 172 w 6096171"/>
              <a:gd name="connsiteY14" fmla="*/ 2381 h 6860381"/>
              <a:gd name="connsiteX15" fmla="*/ 173 w 6096171"/>
              <a:gd name="connsiteY15" fmla="*/ 2381 h 6860381"/>
              <a:gd name="connsiteX16" fmla="*/ 173 w 6096171"/>
              <a:gd name="connsiteY16" fmla="*/ 711994 h 6860381"/>
              <a:gd name="connsiteX17" fmla="*/ 233537 w 6096171"/>
              <a:gd name="connsiteY17" fmla="*/ 711994 h 6860381"/>
              <a:gd name="connsiteX18" fmla="*/ 233537 w 6096171"/>
              <a:gd name="connsiteY18" fmla="*/ 2381 h 6860381"/>
              <a:gd name="connsiteX19" fmla="*/ 229409 w 6096171"/>
              <a:gd name="connsiteY19" fmla="*/ 2381 h 6860381"/>
              <a:gd name="connsiteX20" fmla="*/ 229409 w 6096171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171" h="6860381">
                <a:moveTo>
                  <a:pt x="229409" y="0"/>
                </a:moveTo>
                <a:lnTo>
                  <a:pt x="6091409" y="0"/>
                </a:lnTo>
                <a:lnTo>
                  <a:pt x="6091409" y="2381"/>
                </a:lnTo>
                <a:lnTo>
                  <a:pt x="6096171" y="2381"/>
                </a:lnTo>
                <a:lnTo>
                  <a:pt x="6096171" y="6860381"/>
                </a:lnTo>
                <a:lnTo>
                  <a:pt x="6096170" y="6860381"/>
                </a:lnTo>
                <a:lnTo>
                  <a:pt x="3832396" y="6860381"/>
                </a:lnTo>
                <a:lnTo>
                  <a:pt x="232372" y="6860381"/>
                </a:lnTo>
                <a:lnTo>
                  <a:pt x="0" y="6858753"/>
                </a:lnTo>
                <a:lnTo>
                  <a:pt x="171" y="6626381"/>
                </a:lnTo>
                <a:lnTo>
                  <a:pt x="171" y="5488781"/>
                </a:lnTo>
                <a:lnTo>
                  <a:pt x="172" y="5488781"/>
                </a:lnTo>
                <a:lnTo>
                  <a:pt x="172" y="948531"/>
                </a:lnTo>
                <a:lnTo>
                  <a:pt x="172" y="711200"/>
                </a:lnTo>
                <a:lnTo>
                  <a:pt x="172" y="2381"/>
                </a:lnTo>
                <a:lnTo>
                  <a:pt x="173" y="2381"/>
                </a:lnTo>
                <a:lnTo>
                  <a:pt x="173" y="711994"/>
                </a:lnTo>
                <a:lnTo>
                  <a:pt x="233537" y="711994"/>
                </a:lnTo>
                <a:lnTo>
                  <a:pt x="233537" y="2381"/>
                </a:lnTo>
                <a:lnTo>
                  <a:pt x="229409" y="2381"/>
                </a:lnTo>
                <a:lnTo>
                  <a:pt x="22940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D35BCAF-3769-45D5-975F-106F650309CC}" type="datetime4">
              <a:rPr lang="en-US" smtClean="0"/>
              <a:t>June 20, 2025</a:t>
            </a:fld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945328-71FE-4E02-A8A8-9B44522BF7B1}" type="datetime4">
              <a:rPr lang="en-US" smtClean="0"/>
              <a:t>June 20, 2025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2649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442EC8-5EB5-458D-AFD4-1907819E204C}" type="datetime4">
              <a:rPr lang="en-US" smtClean="0"/>
              <a:t>June 20, 2025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157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FB24A10B-CE75-4793-B2FB-12DAE648DAE5}" type="datetime4">
              <a:rPr lang="en-US" smtClean="0"/>
              <a:t>June 20, 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de stijl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6488BFB-7F36-4FD6-9000-E6E99C6A55B4}" type="datetime4">
              <a:rPr lang="en-US" smtClean="0"/>
              <a:t>June 20, 2025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E7A6251-4FC3-4EFA-8B01-EC48CF78141F}" type="datetime4">
              <a:rPr lang="en-US" smtClean="0"/>
              <a:t>June 20, 2025</a:t>
            </a:fld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5C12A33-2859-4B51-AD8C-E6B102F43A3B}" type="datetime4">
              <a:rPr lang="en-US" smtClean="0"/>
              <a:t>June 20, 2025</a:t>
            </a:fld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39704AFD-521F-42D1-B749-C4E81CDB67F6}" type="datetime4">
              <a:rPr lang="en-US" smtClean="0"/>
              <a:t>June 20, 2025</a:t>
            </a:fld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39FDE43-FA56-480E-BF76-8C44FBBAFDE2}" type="datetime4">
              <a:rPr lang="en-US" smtClean="0"/>
              <a:t>June 20, 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1"/>
            <a:ext cx="6099173" cy="6873086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4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beelding met titel"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10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F6F2-5D6E-45B1-89F6-B1969D0CEABF}" type="datetime4">
              <a:rPr lang="en-US" smtClean="0"/>
              <a:t>June 20, 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7121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/>
              <a:t>June 20, 2025</a:t>
            </a:fld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7C14F7-C22B-4AA9-96BD-5968BBFC4054}" type="datetime4">
              <a:rPr lang="en-US" smtClean="0"/>
              <a:t>June 20, 2025</a:t>
            </a:fld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581BF40-1B78-4060-A915-9DD66E7EC131}" type="datetime4">
              <a:rPr lang="en-US" smtClean="0"/>
              <a:t>June 20, 2025</a:t>
            </a:fld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344C301-6A6E-4EE1-B710-F8D6CB0416D4}" type="datetime4">
              <a:rPr lang="en-US" smtClean="0"/>
              <a:t>June 20, 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FA12E51-B6DB-4AC6-A092-281B87AC912D}" type="datetime4">
              <a:rPr lang="en-US" smtClean="0"/>
              <a:t>June 20, 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0BE65DE-DAB1-4E03-B98E-84186CC0796D}" type="datetime4">
              <a:rPr lang="en-US" smtClean="0"/>
              <a:t>June 20, 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424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557200 w 6098242"/>
              <a:gd name="connsiteY2" fmla="*/ 122999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102052"/>
              <a:gd name="connsiteY0" fmla="*/ 0 h 6864004"/>
              <a:gd name="connsiteX1" fmla="*/ 5862000 w 6102052"/>
              <a:gd name="connsiteY1" fmla="*/ 0 h 6864004"/>
              <a:gd name="connsiteX2" fmla="*/ 5557200 w 6102052"/>
              <a:gd name="connsiteY2" fmla="*/ 1229995 h 6864004"/>
              <a:gd name="connsiteX3" fmla="*/ 6102052 w 6102052"/>
              <a:gd name="connsiteY3" fmla="*/ 997585 h 6864004"/>
              <a:gd name="connsiteX4" fmla="*/ 6098242 w 6102052"/>
              <a:gd name="connsiteY4" fmla="*/ 6620400 h 6864004"/>
              <a:gd name="connsiteX5" fmla="*/ 6091482 w 6102052"/>
              <a:gd name="connsiteY5" fmla="*/ 6864004 h 6864004"/>
              <a:gd name="connsiteX6" fmla="*/ 5862000 w 6102052"/>
              <a:gd name="connsiteY6" fmla="*/ 6858000 h 6864004"/>
              <a:gd name="connsiteX7" fmla="*/ 0 w 6102052"/>
              <a:gd name="connsiteY7" fmla="*/ 6858000 h 6864004"/>
              <a:gd name="connsiteX8" fmla="*/ 0 w 6102052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557200 w 6098424"/>
              <a:gd name="connsiteY2" fmla="*/ 1229995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767658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424" h="6864004">
                <a:moveTo>
                  <a:pt x="0" y="0"/>
                </a:moveTo>
                <a:lnTo>
                  <a:pt x="5767658" y="0"/>
                </a:lnTo>
                <a:cubicBezTo>
                  <a:pt x="5766448" y="422094"/>
                  <a:pt x="5765239" y="844187"/>
                  <a:pt x="5764029" y="1266281"/>
                </a:cubicBezTo>
                <a:lnTo>
                  <a:pt x="6098424" y="1262471"/>
                </a:lnTo>
                <a:cubicBezTo>
                  <a:pt x="6098363" y="3048447"/>
                  <a:pt x="6098303" y="4834424"/>
                  <a:pt x="6098242" y="6620400"/>
                </a:cubicBez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6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2393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99931C4-E250-4D16-A2E6-F4BAEB73F44D}" type="datetime4">
              <a:rPr lang="en-US" smtClean="0"/>
              <a:t>June 20, 2025</a:t>
            </a:fld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64004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9D6F32-5E3F-47C7-AEF7-A5B1DBE8A5FE}" type="datetime4">
              <a:rPr lang="en-US" smtClean="0"/>
              <a:t>June 20, 2025</a:t>
            </a:fld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FA9A16-9D98-4DBE-9332-7750BC4C48C9}" type="datetime4">
              <a:rPr lang="en-US" smtClean="0"/>
              <a:t>June 20, 2025</a:t>
            </a:fld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F95C-FF1E-4227-8C32-15E663AE5591}" type="datetime4">
              <a:rPr lang="en-US" smtClean="0"/>
              <a:t>June 20, 2025</a:t>
            </a:fld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937F6F2-5D6E-45B1-89F6-B1969D0CEABF}" type="datetime4">
              <a:rPr lang="en-US" smtClean="0"/>
              <a:t>June 20, 2025</a:t>
            </a:fld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</a:t>
            </a:r>
            <a:r>
              <a:rPr lang="nl-NL" err="1"/>
              <a:t>Institute</a:t>
            </a:r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44" r:id="rId2"/>
    <p:sldLayoutId id="2147483743" r:id="rId3"/>
    <p:sldLayoutId id="2147483738" r:id="rId4"/>
    <p:sldLayoutId id="2147483749" r:id="rId5"/>
    <p:sldLayoutId id="2147483690" r:id="rId6"/>
    <p:sldLayoutId id="2147483728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89" r:id="rId14"/>
    <p:sldLayoutId id="2147483712" r:id="rId15"/>
    <p:sldLayoutId id="2147483711" r:id="rId16"/>
    <p:sldLayoutId id="2147483675" r:id="rId17"/>
    <p:sldLayoutId id="2147483657" r:id="rId18"/>
    <p:sldLayoutId id="2147483691" r:id="rId19"/>
    <p:sldLayoutId id="2147483729" r:id="rId20"/>
    <p:sldLayoutId id="2147483739" r:id="rId21"/>
    <p:sldLayoutId id="2147483740" r:id="rId22"/>
    <p:sldLayoutId id="2147483718" r:id="rId23"/>
    <p:sldLayoutId id="2147483717" r:id="rId24"/>
    <p:sldLayoutId id="2147483714" r:id="rId25"/>
    <p:sldLayoutId id="2147483713" r:id="rId26"/>
    <p:sldLayoutId id="2147483716" r:id="rId27"/>
    <p:sldLayoutId id="2147483715" r:id="rId28"/>
    <p:sldLayoutId id="2147483707" r:id="rId29"/>
    <p:sldLayoutId id="2147483667" r:id="rId30"/>
    <p:sldLayoutId id="2147483748" r:id="rId31"/>
    <p:sldLayoutId id="2147483747" r:id="rId32"/>
    <p:sldLayoutId id="2147483702" r:id="rId33"/>
    <p:sldLayoutId id="2147483721" r:id="rId34"/>
    <p:sldLayoutId id="2147483700" r:id="rId35"/>
    <p:sldLayoutId id="2147483692" r:id="rId36"/>
    <p:sldLayoutId id="2147483722" r:id="rId37"/>
    <p:sldLayoutId id="2147483723" r:id="rId3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8.png"/><Relationship Id="rId7" Type="http://schemas.openxmlformats.org/officeDocument/2006/relationships/image" Target="../media/image18.jpeg"/><Relationship Id="rId2" Type="http://schemas.openxmlformats.org/officeDocument/2006/relationships/hyperlink" Target="https://doi.org/10.4121/675f3f64-04a8-48db-ae3e-4a6c004a0776.v2" TargetMode="Externa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19.jpeg"/><Relationship Id="rId4" Type="http://schemas.openxmlformats.org/officeDocument/2006/relationships/image" Target="../media/image39.pn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1944/kcd7-3y59" TargetMode="External"/><Relationship Id="rId2" Type="http://schemas.openxmlformats.org/officeDocument/2006/relationships/hyperlink" Target="https://doi.org/10.21944/ymrk-mr24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oi.org/10.5281/zenodo.7473816" TargetMode="Externa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7.png"/><Relationship Id="rId5" Type="http://schemas.openxmlformats.org/officeDocument/2006/relationships/image" Target="../media/image19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s://doi.org/10.5194/essd-15-1441-2023" TargetMode="External"/><Relationship Id="rId7" Type="http://schemas.openxmlformats.org/officeDocument/2006/relationships/customXml" Target="../ink/ink2.xml"/><Relationship Id="rId2" Type="http://schemas.openxmlformats.org/officeDocument/2006/relationships/hyperlink" Target="https://www.knmi.nl/research/observations-data-technology/projects/euradclim-the-european-climatological-high-resolution-gauge-adjusted-radar-rainfall-dataset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48.png"/><Relationship Id="rId5" Type="http://schemas.openxmlformats.org/officeDocument/2006/relationships/customXml" Target="../ink/ink1.xml"/><Relationship Id="rId10" Type="http://schemas.openxmlformats.org/officeDocument/2006/relationships/customXml" Target="../ink/ink4.xml"/><Relationship Id="rId4" Type="http://schemas.openxmlformats.org/officeDocument/2006/relationships/image" Target="../media/image14.gif"/><Relationship Id="rId9" Type="http://schemas.openxmlformats.org/officeDocument/2006/relationships/customXml" Target="../ink/ink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senseaction.eu/" TargetMode="External"/><Relationship Id="rId3" Type="http://schemas.openxmlformats.org/officeDocument/2006/relationships/image" Target="../media/image63.jpeg"/><Relationship Id="rId7" Type="http://schemas.openxmlformats.org/officeDocument/2006/relationships/image" Target="../media/image1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64.jpeg"/><Relationship Id="rId4" Type="http://schemas.openxmlformats.org/officeDocument/2006/relationships/image" Target="../media/image37.jpeg"/><Relationship Id="rId9" Type="http://schemas.openxmlformats.org/officeDocument/2006/relationships/hyperlink" Target="https://research.tudelft.nl/en/publications/quantitative-precipitation-estimation-from-weather-radars-persona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hyperlink" Target="https://www.ecad.eu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gif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85OKhsY3fAhUORBoKHdt9CZoQjRx6BAgBEAU&amp;url=https://wradlib.org/&amp;psig=AOvVaw2I4lr8wL7iN5VjqcH6z_oH&amp;ust=1544260624562810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1.png"/><Relationship Id="rId5" Type="http://schemas.openxmlformats.org/officeDocument/2006/relationships/image" Target="../media/image18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etatmo.com/en-eu/smart-weather-station" TargetMode="External"/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jpeg"/><Relationship Id="rId5" Type="http://schemas.openxmlformats.org/officeDocument/2006/relationships/image" Target="../media/image20.jpeg"/><Relationship Id="rId10" Type="http://schemas.openxmlformats.org/officeDocument/2006/relationships/hyperlink" Target="https://doi.org/10.5194/hess-28-649-2024" TargetMode="External"/><Relationship Id="rId4" Type="http://schemas.openxmlformats.org/officeDocument/2006/relationships/image" Target="../media/image36.png"/><Relationship Id="rId9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>
          <a:xfrm>
            <a:off x="6556176" y="3665417"/>
            <a:ext cx="5013896" cy="1316594"/>
          </a:xfrm>
        </p:spPr>
        <p:txBody>
          <a:bodyPr vert="horz" lIns="104400" tIns="90000" rIns="90000" bIns="46800" rtlCol="0" anchor="t">
            <a:normAutofit fontScale="85000" lnSpcReduction="10000"/>
          </a:bodyPr>
          <a:lstStyle/>
          <a:p>
            <a:r>
              <a:rPr lang="nl-NL" dirty="0">
                <a:ea typeface="Verdana"/>
              </a:rPr>
              <a:t>26 </a:t>
            </a:r>
            <a:r>
              <a:rPr lang="nl-NL" dirty="0" err="1">
                <a:ea typeface="Verdana"/>
              </a:rPr>
              <a:t>June</a:t>
            </a:r>
            <a:r>
              <a:rPr lang="nl-NL" dirty="0">
                <a:ea typeface="Verdana"/>
              </a:rPr>
              <a:t> 2025</a:t>
            </a:r>
            <a:endParaRPr lang="en-US" dirty="0"/>
          </a:p>
          <a:p>
            <a:r>
              <a:rPr lang="nl-NL" dirty="0">
                <a:ea typeface="+mn-lt"/>
                <a:cs typeface="+mn-lt"/>
              </a:rPr>
              <a:t>1st International Conference on </a:t>
            </a:r>
            <a:r>
              <a:rPr lang="nl-NL" dirty="0" err="1">
                <a:ea typeface="+mn-lt"/>
                <a:cs typeface="+mn-lt"/>
              </a:rPr>
              <a:t>Opportunistic</a:t>
            </a:r>
            <a:r>
              <a:rPr lang="nl-NL" dirty="0">
                <a:ea typeface="+mn-lt"/>
                <a:cs typeface="+mn-lt"/>
              </a:rPr>
              <a:t> </a:t>
            </a:r>
            <a:r>
              <a:rPr lang="nl-NL" dirty="0" err="1">
                <a:ea typeface="+mn-lt"/>
                <a:cs typeface="+mn-lt"/>
              </a:rPr>
              <a:t>Sensing</a:t>
            </a:r>
            <a:r>
              <a:rPr lang="nl-NL" dirty="0">
                <a:ea typeface="+mn-lt"/>
                <a:cs typeface="+mn-lt"/>
              </a:rPr>
              <a:t> of </a:t>
            </a:r>
            <a:r>
              <a:rPr lang="nl-NL" dirty="0" err="1">
                <a:ea typeface="+mn-lt"/>
                <a:cs typeface="+mn-lt"/>
              </a:rPr>
              <a:t>Precipitation</a:t>
            </a:r>
            <a:r>
              <a:rPr lang="nl-NL" dirty="0">
                <a:ea typeface="+mn-lt"/>
                <a:cs typeface="+mn-lt"/>
              </a:rPr>
              <a:t>, Offenbach, Germany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21"/>
          </p:nvPr>
        </p:nvSpPr>
        <p:spPr>
          <a:xfrm>
            <a:off x="6553202" y="4858601"/>
            <a:ext cx="5004000" cy="1555844"/>
          </a:xfrm>
        </p:spPr>
        <p:txBody>
          <a:bodyPr/>
          <a:lstStyle/>
          <a:p>
            <a:r>
              <a:rPr lang="en-US" sz="1800" dirty="0"/>
              <a:t>Aart Overeem, Else van den Besselaar, Gerard van der Schrier, Jan Fokke </a:t>
            </a:r>
            <a:r>
              <a:rPr lang="en-US" sz="1800" dirty="0" err="1"/>
              <a:t>Meirink</a:t>
            </a:r>
            <a:r>
              <a:rPr lang="en-US" sz="1800" dirty="0"/>
              <a:t>, Emiel van der Plas, Hidde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Leijnse</a:t>
            </a:r>
            <a:r>
              <a:rPr lang="en-US" sz="1800" dirty="0">
                <a:ea typeface="+mn-lt"/>
                <a:cs typeface="+mn-lt"/>
              </a:rPr>
              <a:t>, Irene Garcia-Marti, Lotte de Vos </a:t>
            </a:r>
            <a:endParaRPr lang="nl-NL" dirty="0" err="1">
              <a:ea typeface="+mn-lt"/>
              <a:cs typeface="+mn-lt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554587" y="2134980"/>
            <a:ext cx="5517964" cy="1895175"/>
          </a:xfrm>
        </p:spPr>
        <p:txBody>
          <a:bodyPr>
            <a:noAutofit/>
          </a:bodyPr>
          <a:lstStyle/>
          <a:p>
            <a:br>
              <a:rPr lang="nl-NL" sz="2400" dirty="0"/>
            </a:br>
            <a:r>
              <a:rPr lang="nl-NL" sz="2400" dirty="0">
                <a:solidFill>
                  <a:srgbClr val="000000"/>
                </a:solidFill>
                <a:latin typeface="Verdana"/>
                <a:ea typeface="Verdana"/>
                <a:cs typeface="Roboto Light"/>
              </a:rPr>
              <a:t>The EURADCLIM </a:t>
            </a:r>
            <a:r>
              <a:rPr lang="nl-NL" sz="2400" dirty="0" err="1">
                <a:solidFill>
                  <a:srgbClr val="000000"/>
                </a:solidFill>
                <a:latin typeface="Verdana"/>
                <a:ea typeface="Verdana"/>
                <a:cs typeface="Roboto Light"/>
              </a:rPr>
              <a:t>gauge-adjusted</a:t>
            </a:r>
            <a:r>
              <a:rPr lang="nl-NL" sz="2400" dirty="0">
                <a:solidFill>
                  <a:srgbClr val="000000"/>
                </a:solidFill>
                <a:latin typeface="Verdana"/>
                <a:ea typeface="Verdana"/>
                <a:cs typeface="Roboto Light"/>
              </a:rPr>
              <a:t> radar </a:t>
            </a:r>
            <a:r>
              <a:rPr lang="nl-NL" sz="2400" dirty="0" err="1">
                <a:solidFill>
                  <a:srgbClr val="000000"/>
                </a:solidFill>
                <a:latin typeface="Verdana"/>
                <a:ea typeface="Verdana"/>
                <a:cs typeface="Roboto Light"/>
              </a:rPr>
              <a:t>precipitation</a:t>
            </a:r>
            <a:r>
              <a:rPr lang="nl-NL" sz="2400" dirty="0">
                <a:solidFill>
                  <a:srgbClr val="000000"/>
                </a:solidFill>
                <a:latin typeface="Verdana"/>
                <a:ea typeface="Verdana"/>
                <a:cs typeface="Roboto Light"/>
              </a:rPr>
              <a:t> dataset</a:t>
            </a:r>
            <a:br>
              <a:rPr lang="nl-NL" sz="2400" dirty="0"/>
            </a:br>
            <a:br>
              <a:rPr lang="en-US" sz="2400" dirty="0"/>
            </a:br>
            <a:endParaRPr lang="nl-NL" sz="2400">
              <a:ea typeface="Verdana"/>
            </a:endParaRPr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E442AF42-8D33-1815-5658-5A45DF5F2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267" y="3330552"/>
            <a:ext cx="1599406" cy="752377"/>
          </a:xfrm>
          <a:prstGeom prst="rect">
            <a:avLst/>
          </a:prstGeom>
        </p:spPr>
      </p:pic>
      <p:pic>
        <p:nvPicPr>
          <p:cNvPr id="8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B2F2BC62-0FB5-54BA-A1EC-3048721B4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765" y="3381051"/>
            <a:ext cx="784910" cy="57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04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9" name="Tijdelijke aanduiding voor tekst 1"/>
          <p:cNvSpPr txBox="1">
            <a:spLocks/>
          </p:cNvSpPr>
          <p:nvPr/>
        </p:nvSpPr>
        <p:spPr>
          <a:xfrm>
            <a:off x="251537" y="5594676"/>
            <a:ext cx="11447945" cy="78263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6230" indent="-316230">
              <a:buFont typeface="Wingdings" panose="05000000000000000000" pitchFamily="2" charset="2"/>
              <a:buChar char="§"/>
            </a:pPr>
            <a:r>
              <a:rPr lang="en-US" sz="1600" dirty="0"/>
              <a:t>Quality of real-time merged OPERA-Netatmo dataset would lie somewhere between that of OPERA and EURADCLIM.</a:t>
            </a:r>
            <a:endParaRPr lang="en-US" sz="1600" dirty="0">
              <a:ea typeface="Verdana"/>
            </a:endParaRPr>
          </a:p>
          <a:p>
            <a:pPr marL="316230" indent="-316230">
              <a:buFont typeface="Wingdings" panose="05000000000000000000" pitchFamily="2" charset="2"/>
              <a:buChar char="§"/>
            </a:pPr>
            <a:r>
              <a:rPr lang="en-US" sz="1600" dirty="0"/>
              <a:t>Thanks to Netatmo and citizens buying and operating these stations.</a:t>
            </a:r>
            <a:endParaRPr lang="en-US" sz="1600" dirty="0">
              <a:ea typeface="Verdana"/>
            </a:endParaRPr>
          </a:p>
          <a:p>
            <a:pPr marL="316230" indent="-316230">
              <a:buFont typeface="Wingdings" panose="05000000000000000000" pitchFamily="2" charset="2"/>
              <a:buChar char="§"/>
            </a:pPr>
            <a:r>
              <a:rPr lang="en-GB" sz="1600" dirty="0">
                <a:ea typeface="Verdana"/>
                <a:hlinkClick r:id="rId2"/>
              </a:rPr>
              <a:t>https://doi.org/10.4121/675f3f64-04a8-48db-ae3e-4a6c004a0776.v2</a:t>
            </a:r>
            <a:r>
              <a:rPr lang="en-US" sz="1600" dirty="0">
                <a:ea typeface="Verdana"/>
                <a:hlinkClick r:id="rId2"/>
              </a:rPr>
              <a:t> (merged dataset publicly available)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>
              <a:ea typeface="Verdana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9560" y="881455"/>
            <a:ext cx="3778070" cy="3778070"/>
          </a:xfrm>
          <a:prstGeom prst="rect">
            <a:avLst/>
          </a:prstGeom>
        </p:spPr>
      </p:pic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251537" y="151406"/>
            <a:ext cx="11364099" cy="600092"/>
          </a:xfrm>
        </p:spPr>
        <p:txBody>
          <a:bodyPr>
            <a:normAutofit/>
          </a:bodyPr>
          <a:lstStyle/>
          <a:p>
            <a:r>
              <a:rPr lang="en-US" sz="3200"/>
              <a:t>Verification against ECA&amp;D    gauges: daily rainfall</a:t>
            </a:r>
            <a:endParaRPr lang="nl-NL" sz="320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2688B56-519A-41A2-BF21-5883AA7D29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73267" y="877091"/>
            <a:ext cx="3856556" cy="385655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F21A5F0-47BA-4039-9311-5B68144678E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782776" y="875358"/>
            <a:ext cx="3833887" cy="383388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01F7711-0831-3370-E8E4-C49337FAC50F}"/>
              </a:ext>
            </a:extLst>
          </p:cNvPr>
          <p:cNvSpPr txBox="1"/>
          <p:nvPr/>
        </p:nvSpPr>
        <p:spPr>
          <a:xfrm>
            <a:off x="8450417" y="4605878"/>
            <a:ext cx="2808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rgbClr val="FF0000"/>
                </a:solidFill>
              </a:rPr>
              <a:t>Dependent</a:t>
            </a:r>
            <a:r>
              <a:rPr lang="nl-NL">
                <a:solidFill>
                  <a:srgbClr val="FF0000"/>
                </a:solidFill>
              </a:rPr>
              <a:t> </a:t>
            </a:r>
            <a:r>
              <a:rPr lang="nl-NL" err="1">
                <a:solidFill>
                  <a:srgbClr val="FF0000"/>
                </a:solidFill>
              </a:rPr>
              <a:t>verification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B46FD13-998B-80FC-6383-C3F60042BC80}"/>
              </a:ext>
            </a:extLst>
          </p:cNvPr>
          <p:cNvSpPr txBox="1"/>
          <p:nvPr/>
        </p:nvSpPr>
        <p:spPr>
          <a:xfrm>
            <a:off x="756962" y="4590097"/>
            <a:ext cx="3018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Independent </a:t>
            </a:r>
            <a:r>
              <a:rPr lang="nl-NL" err="1">
                <a:solidFill>
                  <a:srgbClr val="FF0000"/>
                </a:solidFill>
              </a:rPr>
              <a:t>verification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B4E63E1-5944-1F05-989C-1B6271B39A22}"/>
              </a:ext>
            </a:extLst>
          </p:cNvPr>
          <p:cNvSpPr txBox="1"/>
          <p:nvPr/>
        </p:nvSpPr>
        <p:spPr>
          <a:xfrm>
            <a:off x="4615098" y="4593986"/>
            <a:ext cx="3018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Independent </a:t>
            </a:r>
            <a:r>
              <a:rPr lang="nl-NL" err="1">
                <a:solidFill>
                  <a:srgbClr val="FF0000"/>
                </a:solidFill>
              </a:rPr>
              <a:t>verification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911A86A7-5FC9-3EFE-15BE-489BF4400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1621" y="1628876"/>
            <a:ext cx="959956" cy="2198996"/>
          </a:xfrm>
          <a:prstGeom prst="rect">
            <a:avLst/>
          </a:prstGeom>
        </p:spPr>
      </p:pic>
      <p:pic>
        <p:nvPicPr>
          <p:cNvPr id="13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C83B84FD-823D-6786-1D5E-3E8B81C4A9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6966" y="4911132"/>
            <a:ext cx="976485" cy="648160"/>
          </a:xfrm>
          <a:prstGeom prst="rect">
            <a:avLst/>
          </a:prstGeom>
        </p:spPr>
      </p:pic>
      <p:pic>
        <p:nvPicPr>
          <p:cNvPr id="16" name="Picture 15" descr="A picture containing indoor, bedclothes&#10;&#10;Description automatically generated">
            <a:extLst>
              <a:ext uri="{FF2B5EF4-FFF2-40B4-BE49-F238E27FC236}">
                <a16:creationId xmlns:a16="http://schemas.microsoft.com/office/drawing/2014/main" id="{66AC0413-2A78-2FD3-B10D-D722C8298F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3619" y="4930506"/>
            <a:ext cx="985666" cy="675702"/>
          </a:xfrm>
          <a:prstGeom prst="rect">
            <a:avLst/>
          </a:prstGeom>
        </p:spPr>
      </p:pic>
      <p:pic>
        <p:nvPicPr>
          <p:cNvPr id="18" name="Picture 13" descr="A picture containing grass, outdoor, ground&#10;&#10;Description automatically generated">
            <a:extLst>
              <a:ext uri="{FF2B5EF4-FFF2-40B4-BE49-F238E27FC236}">
                <a16:creationId xmlns:a16="http://schemas.microsoft.com/office/drawing/2014/main" id="{1F6EEE38-3A62-6670-2437-F4332C14E0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8074" y="4922629"/>
            <a:ext cx="552287" cy="673785"/>
          </a:xfrm>
          <a:prstGeom prst="rect">
            <a:avLst/>
          </a:prstGeom>
        </p:spPr>
      </p:pic>
      <p:pic>
        <p:nvPicPr>
          <p:cNvPr id="22" name="Picture 12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BBB6D0FA-646C-A88C-4436-3A3C3B5F82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22651" y="4924279"/>
            <a:ext cx="596174" cy="665948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F5D9D4DB-72D1-5EB3-0F90-731DE7A1F8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48382" y="4924061"/>
            <a:ext cx="441019" cy="665948"/>
          </a:xfrm>
          <a:prstGeom prst="rect">
            <a:avLst/>
          </a:prstGeom>
        </p:spPr>
      </p:pic>
      <p:pic>
        <p:nvPicPr>
          <p:cNvPr id="12" name="Picture 11" descr="A picture containing indoor, bedclothes&#10;&#10;Description automatically generated">
            <a:extLst>
              <a:ext uri="{FF2B5EF4-FFF2-40B4-BE49-F238E27FC236}">
                <a16:creationId xmlns:a16="http://schemas.microsoft.com/office/drawing/2014/main" id="{A79D9F9B-1DAF-2BB9-6DEF-55FB1EE5E8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1474" y="4927969"/>
            <a:ext cx="985666" cy="6757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BF7F4D-FB16-A0CC-0A9A-A0BD452160BA}"/>
              </a:ext>
            </a:extLst>
          </p:cNvPr>
          <p:cNvSpPr txBox="1"/>
          <p:nvPr/>
        </p:nvSpPr>
        <p:spPr>
          <a:xfrm>
            <a:off x="6191966" y="4877373"/>
            <a:ext cx="56749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800" dirty="0">
                <a:ea typeface="Verdana"/>
              </a:rPr>
              <a:t>+</a:t>
            </a:r>
            <a:endParaRPr lang="en-US" sz="3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77B48E-E78D-DEC6-AAE3-7CF1CD7FE15D}"/>
              </a:ext>
            </a:extLst>
          </p:cNvPr>
          <p:cNvSpPr txBox="1"/>
          <p:nvPr/>
        </p:nvSpPr>
        <p:spPr>
          <a:xfrm>
            <a:off x="9691151" y="4897425"/>
            <a:ext cx="56749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800" dirty="0">
                <a:ea typeface="Verdana"/>
              </a:rPr>
              <a:t>+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2069637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half" idx="2"/>
          </p:nvPr>
        </p:nvSpPr>
        <p:spPr>
          <a:xfrm>
            <a:off x="634999" y="1978925"/>
            <a:ext cx="5983915" cy="4580686"/>
          </a:xfrm>
        </p:spPr>
        <p:txBody>
          <a:bodyPr>
            <a:normAutofit/>
          </a:bodyPr>
          <a:lstStyle/>
          <a:p>
            <a:pPr marL="342900" indent="-342900">
              <a:buFont typeface="Wingdings,Sans-Serif" panose="05000000000000000000" pitchFamily="2" charset="2"/>
              <a:buChar char="§"/>
            </a:pPr>
            <a:r>
              <a:rPr lang="en-US" sz="1800" dirty="0">
                <a:latin typeface="Verdana"/>
                <a:ea typeface="Verdana"/>
                <a:cs typeface="Arial"/>
              </a:rPr>
              <a:t>EURADCLIM fills a gap in pan-European climatological precipitation datasets due to its high spatiotemporal resolution.</a:t>
            </a:r>
          </a:p>
          <a:p>
            <a:pPr marL="342900" indent="-342900">
              <a:buFont typeface="Wingdings,Sans-Serif" panose="05000000000000000000" pitchFamily="2" charset="2"/>
              <a:buChar char="§"/>
            </a:pPr>
            <a:r>
              <a:rPr lang="en-US" sz="1800" dirty="0">
                <a:latin typeface="Verdana"/>
                <a:ea typeface="Verdana"/>
                <a:cs typeface="Arial"/>
              </a:rPr>
              <a:t>Is not expected to outperform national climatological radar datasets, but these are often not available or do not exist.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Publicly available. </a:t>
            </a:r>
            <a:endParaRPr lang="en-US" sz="1800" dirty="0">
              <a:latin typeface="+mj-lt"/>
              <a:ea typeface="Verdana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>
                <a:ea typeface="+mn-lt"/>
                <a:cs typeface="+mn-lt"/>
                <a:hlinkClick r:id="rId2"/>
              </a:rPr>
              <a:t>https://doi.org/10.21944/ymrk-mr24</a:t>
            </a:r>
            <a:r>
              <a:rPr lang="en-US" sz="1800" dirty="0">
                <a:ea typeface="+mn-lt"/>
                <a:cs typeface="+mn-lt"/>
              </a:rPr>
              <a:t> &amp; </a:t>
            </a:r>
            <a:r>
              <a:rPr lang="en-US" sz="1800" dirty="0">
                <a:ea typeface="+mn-lt"/>
                <a:cs typeface="+mn-lt"/>
                <a:hlinkClick r:id="rId3"/>
              </a:rPr>
              <a:t>https://doi.org/10.21944/kcd7-3y59</a:t>
            </a:r>
            <a:endParaRPr lang="en-US" sz="1800" dirty="0">
              <a:ea typeface="+mn-lt"/>
              <a:cs typeface="+mn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One update per year with more rain gauge data included in EURADCLIM over whole period + extension of EURADCLIM with 1 year.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  <a:ea typeface="Verdana"/>
              </a:rPr>
              <a:t>Reference for evaluating OS precipitation estimates, but preferably the reference should be improved by OS.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557923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  <a:endParaRPr lang="en-US" dirty="0">
              <a:ea typeface="Verdana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208FE13-BEFF-435B-9E91-B75F7D4063F8}"/>
              </a:ext>
            </a:extLst>
          </p:cNvPr>
          <p:cNvSpPr txBox="1"/>
          <p:nvPr/>
        </p:nvSpPr>
        <p:spPr>
          <a:xfrm>
            <a:off x="8172114" y="3244334"/>
            <a:ext cx="2763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(Saltikoff et al., 2019)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3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9F99646-B5FD-E994-4B2B-460862C0C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362" y="116626"/>
            <a:ext cx="3439839" cy="416206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16DB73A9-EECF-BB55-3210-FC472F6D9C95}"/>
              </a:ext>
            </a:extLst>
          </p:cNvPr>
          <p:cNvSpPr/>
          <p:nvPr/>
        </p:nvSpPr>
        <p:spPr>
          <a:xfrm>
            <a:off x="3206140" y="3774901"/>
            <a:ext cx="3893115" cy="2941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1D15830-C08A-C581-FCFD-84FB8408D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1447" y="3955658"/>
            <a:ext cx="4124325" cy="2905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E35E6E-4568-3549-8674-3A9A302BA293}"/>
              </a:ext>
            </a:extLst>
          </p:cNvPr>
          <p:cNvSpPr txBox="1"/>
          <p:nvPr/>
        </p:nvSpPr>
        <p:spPr>
          <a:xfrm>
            <a:off x="10273805" y="2375064"/>
            <a:ext cx="1911928" cy="12400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ea typeface="Verdana"/>
                <a:hlinkClick r:id="rId6"/>
              </a:rPr>
              <a:t>Open-source tools</a:t>
            </a:r>
            <a:r>
              <a:rPr lang="en-GB">
                <a:ea typeface="Verdana"/>
              </a:rPr>
              <a:t> to work with EURADCLIM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AA4D28B-343D-63BB-6D6D-C393A2BB7CA4}"/>
              </a:ext>
            </a:extLst>
          </p:cNvPr>
          <p:cNvSpPr/>
          <p:nvPr/>
        </p:nvSpPr>
        <p:spPr>
          <a:xfrm rot="5400000">
            <a:off x="10425349" y="3957979"/>
            <a:ext cx="1003453" cy="2248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18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half" idx="2"/>
          </p:nvPr>
        </p:nvSpPr>
        <p:spPr>
          <a:xfrm>
            <a:off x="634999" y="1978925"/>
            <a:ext cx="5277000" cy="457150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>
              <a:latin typeface="Verdana"/>
              <a:ea typeface="Verdana"/>
              <a:cs typeface="Open Sans"/>
            </a:endParaRPr>
          </a:p>
          <a:p>
            <a:pPr marL="342900" indent="-342900">
              <a:buFont typeface="Wingdings,Sans-Serif" panose="05000000000000000000" pitchFamily="2" charset="2"/>
              <a:buChar char="§"/>
            </a:pPr>
            <a:endParaRPr lang="en-US" sz="1100" dirty="0">
              <a:solidFill>
                <a:srgbClr val="212121"/>
              </a:solidFill>
              <a:latin typeface="Calibri"/>
              <a:ea typeface="Open Sans"/>
              <a:cs typeface="Calibri"/>
            </a:endParaRPr>
          </a:p>
          <a:p>
            <a:pPr marL="342900" indent="-342900">
              <a:buFont typeface="Wingdings,Sans-Serif" panose="05000000000000000000" pitchFamily="2" charset="2"/>
              <a:buChar char="§"/>
            </a:pPr>
            <a:endParaRPr lang="en-US" sz="1800">
              <a:latin typeface="+mj-lt"/>
              <a:ea typeface="Verdana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673992" cy="961874"/>
          </a:xfrm>
        </p:spPr>
        <p:txBody>
          <a:bodyPr>
            <a:normAutofit/>
          </a:bodyPr>
          <a:lstStyle/>
          <a:p>
            <a:r>
              <a:rPr lang="en-US" dirty="0"/>
              <a:t>EURADCLIM v3</a:t>
            </a:r>
            <a:endParaRPr lang="en-US" dirty="0">
              <a:solidFill>
                <a:srgbClr val="017BC6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208FE13-BEFF-435B-9E91-B75F7D4063F8}"/>
              </a:ext>
            </a:extLst>
          </p:cNvPr>
          <p:cNvSpPr txBox="1"/>
          <p:nvPr/>
        </p:nvSpPr>
        <p:spPr>
          <a:xfrm>
            <a:off x="8172114" y="3244334"/>
            <a:ext cx="2763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(Saltikoff et al., 2019)</a:t>
            </a:r>
            <a:endParaRPr lang="nl-NL">
              <a:solidFill>
                <a:schemeClr val="bg1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15936CB4-7429-0BCF-EE93-3D42D20D2A3A}"/>
              </a:ext>
            </a:extLst>
          </p:cNvPr>
          <p:cNvSpPr txBox="1">
            <a:spLocks/>
          </p:cNvSpPr>
          <p:nvPr/>
        </p:nvSpPr>
        <p:spPr>
          <a:xfrm>
            <a:off x="634999" y="2054184"/>
            <a:ext cx="5983915" cy="45806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0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0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30504040204" pitchFamily="34" charset="0"/>
              <a:buChar char="•"/>
            </a:pPr>
            <a:r>
              <a:rPr lang="en-US" sz="1800" dirty="0">
                <a:ea typeface="Verdana"/>
                <a:cs typeface="Arial"/>
              </a:rPr>
              <a:t>Some research on improved clutter removal: setting high rain intensities (e.g., 100 mm/h or 200 mm/h) to 0 mm/h (helps a bit), or counting number of exceedances of 3 threshold values in previous and next 24 h for each radar pixel and use high counts to set to 0 mm/h, or perhaps interference pattern recognition. </a:t>
            </a:r>
          </a:p>
          <a:p>
            <a:pPr marL="285750" indent="-285750">
              <a:buFont typeface="Arial" panose="020B0604030504040204" pitchFamily="34" charset="0"/>
              <a:buChar char="•"/>
            </a:pPr>
            <a:r>
              <a:rPr lang="en-US" sz="1800" dirty="0">
                <a:ea typeface="Verdana"/>
                <a:cs typeface="Arial"/>
              </a:rPr>
              <a:t>Improved, more local, merging of radar and gauge accumulations.</a:t>
            </a:r>
          </a:p>
          <a:p>
            <a:pPr marL="285750" indent="-285750">
              <a:buFont typeface="Arial" panose="020B0604030504040204" pitchFamily="34" charset="0"/>
              <a:buChar char="•"/>
            </a:pPr>
            <a:r>
              <a:rPr lang="en-US" sz="1800" dirty="0">
                <a:ea typeface="Verdana"/>
                <a:cs typeface="Arial"/>
              </a:rPr>
              <a:t>Rerun merging 2013 – 2022.</a:t>
            </a:r>
          </a:p>
          <a:p>
            <a:pPr marL="285750" indent="-285750">
              <a:buFont typeface="Arial" panose="020B0604030504040204" pitchFamily="34" charset="0"/>
              <a:buChar char="•"/>
            </a:pPr>
            <a:r>
              <a:rPr lang="en-US" sz="1800" dirty="0">
                <a:ea typeface="Verdana"/>
                <a:cs typeface="Arial"/>
              </a:rPr>
              <a:t>Add year 2023.</a:t>
            </a:r>
          </a:p>
          <a:p>
            <a:pPr marL="285750" indent="-285750">
              <a:buFont typeface="Arial" panose="020B0604030504040204" pitchFamily="34" charset="0"/>
              <a:buChar char="•"/>
            </a:pPr>
            <a:r>
              <a:rPr lang="en-US" sz="1800" dirty="0">
                <a:ea typeface="Verdana"/>
                <a:cs typeface="Arial"/>
              </a:rPr>
              <a:t>Dataset published (probably September 2025).</a:t>
            </a:r>
          </a:p>
          <a:p>
            <a:endParaRPr lang="en-US" sz="1800" dirty="0">
              <a:ea typeface="Verdana"/>
              <a:cs typeface="Arial"/>
            </a:endParaRPr>
          </a:p>
          <a:p>
            <a:pPr marL="342900" indent="-342900">
              <a:buFont typeface="Arial" panose="05000000000000000000" pitchFamily="2" charset="2"/>
              <a:buChar char="•"/>
            </a:pPr>
            <a:endParaRPr lang="en-US" sz="1800" dirty="0">
              <a:ea typeface="Verdana"/>
              <a:cs typeface="Arial"/>
            </a:endParaRPr>
          </a:p>
        </p:txBody>
      </p:sp>
      <p:pic>
        <p:nvPicPr>
          <p:cNvPr id="10" name="Picture 9" descr="A map of europe with different colored areas&#10;&#10;Description automatically generated">
            <a:extLst>
              <a:ext uri="{FF2B5EF4-FFF2-40B4-BE49-F238E27FC236}">
                <a16:creationId xmlns:a16="http://schemas.microsoft.com/office/drawing/2014/main" id="{327DE7C0-D223-C2D8-F234-0EB2F5ADA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073" y="1274309"/>
            <a:ext cx="5016582" cy="456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5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FF681-DE0D-1621-E057-ED3F0C7D6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art of rain gauge&#10;&#10;AI-generated content may be incorrect.">
            <a:extLst>
              <a:ext uri="{FF2B5EF4-FFF2-40B4-BE49-F238E27FC236}">
                <a16:creationId xmlns:a16="http://schemas.microsoft.com/office/drawing/2014/main" id="{6A011CC8-93DC-9401-36CF-6AE42CA3C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178" y="2246415"/>
            <a:ext cx="5022557" cy="4007923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2D007E1-DB3B-3136-EBE7-813A609A1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53" y="1026851"/>
            <a:ext cx="6682473" cy="6563720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D7CC2003-3832-CE5D-3FF3-2628A9A0A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37" y="151406"/>
            <a:ext cx="11364099" cy="600092"/>
          </a:xfrm>
        </p:spPr>
        <p:txBody>
          <a:bodyPr>
            <a:normAutofit/>
          </a:bodyPr>
          <a:lstStyle/>
          <a:p>
            <a:r>
              <a:rPr lang="en-US" sz="3200" dirty="0"/>
              <a:t>More local merging                 leave-one-out-statistics</a:t>
            </a:r>
            <a:endParaRPr lang="en-US" dirty="0"/>
          </a:p>
        </p:txBody>
      </p:sp>
      <p:sp>
        <p:nvSpPr>
          <p:cNvPr id="3" name="Tijdelijke aanduiding voor tekst 1">
            <a:extLst>
              <a:ext uri="{FF2B5EF4-FFF2-40B4-BE49-F238E27FC236}">
                <a16:creationId xmlns:a16="http://schemas.microsoft.com/office/drawing/2014/main" id="{8DBBC282-FEE9-FD39-003C-949111023C70}"/>
              </a:ext>
            </a:extLst>
          </p:cNvPr>
          <p:cNvSpPr txBox="1">
            <a:spLocks/>
          </p:cNvSpPr>
          <p:nvPr/>
        </p:nvSpPr>
        <p:spPr>
          <a:xfrm>
            <a:off x="857249" y="1027601"/>
            <a:ext cx="10217249" cy="4955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0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0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30504040204" pitchFamily="34" charset="0"/>
              <a:buChar char="•"/>
            </a:pPr>
            <a:r>
              <a:rPr lang="en-US" sz="1600" dirty="0">
                <a:ea typeface="Verdana"/>
                <a:cs typeface="Arial"/>
              </a:rPr>
              <a:t>Generally, an improvement when merging is more local, i.e., closest rain gauge data get a higher weight.</a:t>
            </a:r>
            <a:endParaRPr lang="en-US" sz="1600">
              <a:ea typeface="Verdana"/>
            </a:endParaRPr>
          </a:p>
          <a:p>
            <a:endParaRPr lang="en-US" sz="1600" dirty="0">
              <a:ea typeface="Verdana"/>
              <a:cs typeface="Arial"/>
            </a:endParaRPr>
          </a:p>
          <a:p>
            <a:pPr marL="342900" indent="-342900">
              <a:buFont typeface="Arial" panose="05000000000000000000" pitchFamily="2" charset="2"/>
              <a:buChar char="•"/>
            </a:pPr>
            <a:endParaRPr lang="en-US" sz="1600" dirty="0"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3808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4527F-669F-69CE-FA69-E6F0DCE4C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europe with different colored dots&#10;&#10;AI-generated content may be incorrect.">
            <a:extLst>
              <a:ext uri="{FF2B5EF4-FFF2-40B4-BE49-F238E27FC236}">
                <a16:creationId xmlns:a16="http://schemas.microsoft.com/office/drawing/2014/main" id="{BC81D39D-BE47-4318-E7CF-47E2A9386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09" y="1421328"/>
            <a:ext cx="5291924" cy="4910804"/>
          </a:xfrm>
          <a:prstGeom prst="rect">
            <a:avLst/>
          </a:prstGeom>
        </p:spPr>
      </p:pic>
      <p:pic>
        <p:nvPicPr>
          <p:cNvPr id="6" name="Picture 5" descr="A map of europe with different colored dots&#10;&#10;AI-generated content may be incorrect.">
            <a:extLst>
              <a:ext uri="{FF2B5EF4-FFF2-40B4-BE49-F238E27FC236}">
                <a16:creationId xmlns:a16="http://schemas.microsoft.com/office/drawing/2014/main" id="{CE3BE8F1-9711-1949-8308-F647A9DB3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363" y="1421328"/>
            <a:ext cx="5287890" cy="4910805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26264A39-2A7E-28F2-6429-AEB96ADC0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37" y="151406"/>
            <a:ext cx="11364099" cy="600092"/>
          </a:xfrm>
        </p:spPr>
        <p:txBody>
          <a:bodyPr>
            <a:normAutofit/>
          </a:bodyPr>
          <a:lstStyle/>
          <a:p>
            <a:r>
              <a:rPr lang="en-US" sz="3200" dirty="0"/>
              <a:t>More local merging                 leave-one-out-statistics</a:t>
            </a:r>
            <a:endParaRPr lang="en-US" sz="3200" dirty="0">
              <a:ea typeface="Verdana"/>
            </a:endParaRPr>
          </a:p>
        </p:txBody>
      </p:sp>
      <p:sp>
        <p:nvSpPr>
          <p:cNvPr id="3" name="Tijdelijke aanduiding voor tekst 1">
            <a:extLst>
              <a:ext uri="{FF2B5EF4-FFF2-40B4-BE49-F238E27FC236}">
                <a16:creationId xmlns:a16="http://schemas.microsoft.com/office/drawing/2014/main" id="{98FA232D-6F71-A646-4B8D-2BBCD10C7AB7}"/>
              </a:ext>
            </a:extLst>
          </p:cNvPr>
          <p:cNvSpPr txBox="1">
            <a:spLocks/>
          </p:cNvSpPr>
          <p:nvPr/>
        </p:nvSpPr>
        <p:spPr>
          <a:xfrm>
            <a:off x="677332" y="752435"/>
            <a:ext cx="10217249" cy="4955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0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0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30504040204" pitchFamily="34" charset="0"/>
              <a:buChar char="•"/>
            </a:pPr>
            <a:r>
              <a:rPr lang="en-US" sz="1600" dirty="0">
                <a:ea typeface="Verdana"/>
                <a:cs typeface="Arial"/>
              </a:rPr>
              <a:t>For some regions more local merging provides worse results (but LOOS, so in real dataset this effect is expected to be smaller).</a:t>
            </a:r>
          </a:p>
          <a:p>
            <a:endParaRPr lang="en-US" sz="1600" dirty="0">
              <a:ea typeface="Verdana"/>
              <a:cs typeface="Arial"/>
            </a:endParaRPr>
          </a:p>
          <a:p>
            <a:pPr marL="342900" indent="-342900">
              <a:buFont typeface="Arial" panose="05000000000000000000" pitchFamily="2" charset="2"/>
              <a:buChar char="•"/>
            </a:pPr>
            <a:endParaRPr lang="en-US" sz="1600" dirty="0"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1573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38028-D610-60A4-A601-01E2D860E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europe with numbers and a percentage&#10;&#10;AI-generated content may be incorrect.">
            <a:extLst>
              <a:ext uri="{FF2B5EF4-FFF2-40B4-BE49-F238E27FC236}">
                <a16:creationId xmlns:a16="http://schemas.microsoft.com/office/drawing/2014/main" id="{DC81E2E3-4790-2F07-B7CF-D1FA04395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74" y="1415142"/>
            <a:ext cx="5297460" cy="4908467"/>
          </a:xfrm>
          <a:prstGeom prst="rect">
            <a:avLst/>
          </a:prstGeom>
        </p:spPr>
      </p:pic>
      <p:pic>
        <p:nvPicPr>
          <p:cNvPr id="6" name="Picture 5" descr="A map of europe with numbers and a percentage&#10;&#10;AI-generated content may be incorrect.">
            <a:extLst>
              <a:ext uri="{FF2B5EF4-FFF2-40B4-BE49-F238E27FC236}">
                <a16:creationId xmlns:a16="http://schemas.microsoft.com/office/drawing/2014/main" id="{D88B4DF3-9846-3389-0ABA-626950BA5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464" y="1415143"/>
            <a:ext cx="5293426" cy="4908467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951B11AF-5267-2953-698A-6D213D69D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37" y="151406"/>
            <a:ext cx="11364099" cy="600092"/>
          </a:xfrm>
        </p:spPr>
        <p:txBody>
          <a:bodyPr>
            <a:normAutofit/>
          </a:bodyPr>
          <a:lstStyle/>
          <a:p>
            <a:r>
              <a:rPr lang="en-US" sz="3200" dirty="0"/>
              <a:t>More local merging                 dependent verification</a:t>
            </a:r>
            <a:endParaRPr lang="en-US" dirty="0"/>
          </a:p>
        </p:txBody>
      </p:sp>
      <p:sp>
        <p:nvSpPr>
          <p:cNvPr id="3" name="Tijdelijke aanduiding voor tekst 1">
            <a:extLst>
              <a:ext uri="{FF2B5EF4-FFF2-40B4-BE49-F238E27FC236}">
                <a16:creationId xmlns:a16="http://schemas.microsoft.com/office/drawing/2014/main" id="{E9CE8889-1562-A4FC-2866-5099E0914F5E}"/>
              </a:ext>
            </a:extLst>
          </p:cNvPr>
          <p:cNvSpPr txBox="1">
            <a:spLocks/>
          </p:cNvSpPr>
          <p:nvPr/>
        </p:nvSpPr>
        <p:spPr>
          <a:xfrm>
            <a:off x="645582" y="879435"/>
            <a:ext cx="10217249" cy="4955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0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0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30504040204" pitchFamily="34" charset="0"/>
              <a:buChar char="•"/>
            </a:pPr>
            <a:r>
              <a:rPr lang="en-US" sz="1600" dirty="0">
                <a:ea typeface="Verdana"/>
                <a:cs typeface="Arial"/>
              </a:rPr>
              <a:t>Strong improvement when merging is more local, i.e., closest rain gauge data get a higher weight.</a:t>
            </a:r>
            <a:endParaRPr lang="en-US" sz="1600">
              <a:ea typeface="Verdana"/>
            </a:endParaRPr>
          </a:p>
          <a:p>
            <a:endParaRPr lang="en-US" sz="1600" dirty="0">
              <a:ea typeface="Verdana"/>
              <a:cs typeface="Arial"/>
            </a:endParaRPr>
          </a:p>
          <a:p>
            <a:pPr marL="342900" indent="-342900">
              <a:buFont typeface="Arial" panose="05000000000000000000" pitchFamily="2" charset="2"/>
              <a:buChar char="•"/>
            </a:pPr>
            <a:endParaRPr lang="en-US" sz="1600" dirty="0"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756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25E22B-C777-B47C-529F-4E3CC09E0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Verdana"/>
              </a:rPr>
              <a:t>Additional slides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C967D-687B-8C66-83E8-007D4AFD96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9470E2-5DE2-4459-9354-5A262278ADC9}" type="datetime4">
              <a:rPr lang="en-US" smtClean="0"/>
              <a:t>June 20, 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83D06-B21C-7771-F686-AD9073E1700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DC032-40C0-0FFB-776C-28143AFF79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16</a:t>
            </a:fld>
            <a:endParaRPr lang="nl-NL"/>
          </a:p>
        </p:txBody>
      </p:sp>
      <p:pic>
        <p:nvPicPr>
          <p:cNvPr id="11" name="Content Placeholder 10" descr="A picture containing way, road&#10;&#10;Description automatically generated">
            <a:extLst>
              <a:ext uri="{FF2B5EF4-FFF2-40B4-BE49-F238E27FC236}">
                <a16:creationId xmlns:a16="http://schemas.microsoft.com/office/drawing/2014/main" id="{4E1346B1-7C98-98BA-2240-CD27734F1F8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970718" y="1530642"/>
            <a:ext cx="6062883" cy="4598589"/>
          </a:xfrm>
        </p:spPr>
      </p:pic>
    </p:spTree>
    <p:extLst>
      <p:ext uri="{BB962C8B-B14F-4D97-AF65-F5344CB8AC3E}">
        <p14:creationId xmlns:p14="http://schemas.microsoft.com/office/powerpoint/2010/main" val="3929615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half" idx="2"/>
          </p:nvPr>
        </p:nvSpPr>
        <p:spPr>
          <a:xfrm>
            <a:off x="634998" y="1978926"/>
            <a:ext cx="10588552" cy="412883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/>
              <a:t>Satellite cloud type mask from the CLAAS-2 product based on data from the geostationary MSG satellites operated by EUMETSAT. Thanks to Martin Stengel (DWD) for providing the product for 2013-2021 (as of 2022 product from NWC SAF is used).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34999" y="1052513"/>
            <a:ext cx="9733793" cy="557923"/>
          </a:xfrm>
        </p:spPr>
        <p:txBody>
          <a:bodyPr>
            <a:normAutofit fontScale="90000"/>
          </a:bodyPr>
          <a:lstStyle/>
          <a:p>
            <a:r>
              <a:rPr lang="en-US" dirty="0"/>
              <a:t>Satellite cloud type mask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17</a:t>
            </a:fld>
            <a:endParaRPr lang="nl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7172B0-DABA-A0AA-877C-D4E8E946C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66" y="2881180"/>
            <a:ext cx="10372465" cy="380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72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18</a:t>
            </a:fld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4335" y="808296"/>
            <a:ext cx="5854520" cy="4800688"/>
          </a:xfrm>
          <a:prstGeom prst="rect">
            <a:avLst/>
          </a:prstGeom>
        </p:spPr>
      </p:pic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251537" y="151406"/>
            <a:ext cx="11364099" cy="600092"/>
          </a:xfrm>
        </p:spPr>
        <p:txBody>
          <a:bodyPr>
            <a:normAutofit/>
          </a:bodyPr>
          <a:lstStyle/>
          <a:p>
            <a:r>
              <a:rPr lang="en-US" sz="3200"/>
              <a:t>Verification against ECA&amp;D    gauges: daily rainfall</a:t>
            </a:r>
            <a:endParaRPr lang="nl-NL" sz="320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01F7711-0831-3370-E8E4-C49337FAC50F}"/>
              </a:ext>
            </a:extLst>
          </p:cNvPr>
          <p:cNvSpPr txBox="1"/>
          <p:nvPr/>
        </p:nvSpPr>
        <p:spPr>
          <a:xfrm>
            <a:off x="7326467" y="5701253"/>
            <a:ext cx="2808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rgbClr val="FF0000"/>
                </a:solidFill>
              </a:rPr>
              <a:t>Dependent</a:t>
            </a:r>
            <a:r>
              <a:rPr lang="nl-NL">
                <a:solidFill>
                  <a:srgbClr val="FF0000"/>
                </a:solidFill>
              </a:rPr>
              <a:t> </a:t>
            </a:r>
            <a:r>
              <a:rPr lang="nl-NL" err="1">
                <a:solidFill>
                  <a:srgbClr val="FF0000"/>
                </a:solidFill>
              </a:rPr>
              <a:t>verification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B46FD13-998B-80FC-6383-C3F60042BC80}"/>
              </a:ext>
            </a:extLst>
          </p:cNvPr>
          <p:cNvSpPr txBox="1"/>
          <p:nvPr/>
        </p:nvSpPr>
        <p:spPr>
          <a:xfrm>
            <a:off x="1299887" y="5704522"/>
            <a:ext cx="3018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Independent </a:t>
            </a:r>
            <a:r>
              <a:rPr lang="nl-NL" err="1">
                <a:solidFill>
                  <a:srgbClr val="FF0000"/>
                </a:solidFill>
              </a:rPr>
              <a:t>verification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13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C83B84FD-823D-6786-1D5E-3E8B81C4A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66" y="6120807"/>
            <a:ext cx="976485" cy="648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43143EB-0B94-67C3-794E-B7E3B1C7AD6F}"/>
              </a:ext>
            </a:extLst>
          </p:cNvPr>
          <p:cNvGrpSpPr/>
          <p:nvPr/>
        </p:nvGrpSpPr>
        <p:grpSpPr>
          <a:xfrm>
            <a:off x="7444649" y="6059475"/>
            <a:ext cx="2577927" cy="706246"/>
            <a:chOff x="8711474" y="4897425"/>
            <a:chExt cx="2577927" cy="706246"/>
          </a:xfrm>
        </p:grpSpPr>
        <p:pic>
          <p:nvPicPr>
            <p:cNvPr id="22" name="Picture 12" descr="A picture containing grass, outdoor&#10;&#10;Description automatically generated">
              <a:extLst>
                <a:ext uri="{FF2B5EF4-FFF2-40B4-BE49-F238E27FC236}">
                  <a16:creationId xmlns:a16="http://schemas.microsoft.com/office/drawing/2014/main" id="{BBB6D0FA-646C-A88C-4436-3A3C3B5F8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22651" y="4924279"/>
              <a:ext cx="596174" cy="665948"/>
            </a:xfrm>
            <a:prstGeom prst="rect">
              <a:avLst/>
            </a:prstGeom>
          </p:spPr>
        </p:pic>
        <p:pic>
          <p:nvPicPr>
            <p:cNvPr id="24" name="Picture 10">
              <a:extLst>
                <a:ext uri="{FF2B5EF4-FFF2-40B4-BE49-F238E27FC236}">
                  <a16:creationId xmlns:a16="http://schemas.microsoft.com/office/drawing/2014/main" id="{F5D9D4DB-72D1-5EB3-0F90-731DE7A1F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48382" y="4924061"/>
              <a:ext cx="441019" cy="665948"/>
            </a:xfrm>
            <a:prstGeom prst="rect">
              <a:avLst/>
            </a:prstGeom>
          </p:spPr>
        </p:pic>
        <p:pic>
          <p:nvPicPr>
            <p:cNvPr id="12" name="Picture 11" descr="A picture containing indoor, bedclothes&#10;&#10;Description automatically generated">
              <a:extLst>
                <a:ext uri="{FF2B5EF4-FFF2-40B4-BE49-F238E27FC236}">
                  <a16:creationId xmlns:a16="http://schemas.microsoft.com/office/drawing/2014/main" id="{A79D9F9B-1DAF-2BB9-6DEF-55FB1EE5E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11474" y="4927969"/>
              <a:ext cx="985666" cy="67570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77B48E-E78D-DEC6-AAE3-7CF1CD7FE15D}"/>
                </a:ext>
              </a:extLst>
            </p:cNvPr>
            <p:cNvSpPr txBox="1"/>
            <p:nvPr/>
          </p:nvSpPr>
          <p:spPr>
            <a:xfrm>
              <a:off x="9691151" y="4897425"/>
              <a:ext cx="567490" cy="67710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3800" dirty="0">
                  <a:ea typeface="Verdana"/>
                </a:rPr>
                <a:t>+</a:t>
              </a:r>
              <a:endParaRPr lang="en-US" sz="38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0D95345-2ADA-98F9-378D-842B1BDFE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6652" y="809625"/>
            <a:ext cx="5995596" cy="4895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706761-3EEB-1160-E05B-63F452B11B92}"/>
              </a:ext>
            </a:extLst>
          </p:cNvPr>
          <p:cNvSpPr txBox="1"/>
          <p:nvPr/>
        </p:nvSpPr>
        <p:spPr>
          <a:xfrm>
            <a:off x="10134023" y="932295"/>
            <a:ext cx="14308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ea typeface="Verdana"/>
              </a:rPr>
              <a:t>version 2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2502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half" idx="2"/>
          </p:nvPr>
        </p:nvSpPr>
        <p:spPr>
          <a:xfrm>
            <a:off x="635000" y="1708680"/>
            <a:ext cx="3937000" cy="420438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OPERA clearly improves in time </a:t>
            </a:r>
            <a:r>
              <a:rPr lang="en-US" sz="1800" dirty="0" err="1"/>
              <a:t>w.r.t.</a:t>
            </a:r>
            <a:r>
              <a:rPr lang="en-US" sz="1800" dirty="0"/>
              <a:t> 7000+ ECA&amp;D gauges (ind. verification).</a:t>
            </a:r>
            <a:endParaRPr lang="nl-NL" dirty="0">
              <a:ea typeface="Verdana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ea typeface="Verdana"/>
              </a:rPr>
              <a:t>Performance of EURADCLIM v2 relatively stable over the years (but dep. verification)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194300" cy="557923"/>
          </a:xfrm>
        </p:spPr>
        <p:txBody>
          <a:bodyPr>
            <a:normAutofit fontScale="90000"/>
          </a:bodyPr>
          <a:lstStyle/>
          <a:p>
            <a:r>
              <a:rPr lang="en-US" dirty="0"/>
              <a:t>Performance OPERA 2013-2022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19</a:t>
            </a:fld>
            <a:endParaRPr lang="nl-NL"/>
          </a:p>
        </p:txBody>
      </p:sp>
      <p:pic>
        <p:nvPicPr>
          <p:cNvPr id="3" name="Picture 2" descr="A graph of a number of gauges&#10;&#10;Description automatically generated">
            <a:extLst>
              <a:ext uri="{FF2B5EF4-FFF2-40B4-BE49-F238E27FC236}">
                <a16:creationId xmlns:a16="http://schemas.microsoft.com/office/drawing/2014/main" id="{213F92B6-0B78-C161-68E4-FB92336B8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614" y="45928"/>
            <a:ext cx="3373677" cy="3373677"/>
          </a:xfrm>
          <a:prstGeom prst="rect">
            <a:avLst/>
          </a:prstGeom>
        </p:spPr>
      </p:pic>
      <p:pic>
        <p:nvPicPr>
          <p:cNvPr id="8" name="Picture 7" descr="A graph of a number of gauges&#10;&#10;Description automatically generated">
            <a:extLst>
              <a:ext uri="{FF2B5EF4-FFF2-40B4-BE49-F238E27FC236}">
                <a16:creationId xmlns:a16="http://schemas.microsoft.com/office/drawing/2014/main" id="{A9A021E1-B38C-BB88-33C3-C5A8080D2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161" y="45928"/>
            <a:ext cx="3321486" cy="3373678"/>
          </a:xfrm>
          <a:prstGeom prst="rect">
            <a:avLst/>
          </a:prstGeom>
        </p:spPr>
      </p:pic>
      <p:pic>
        <p:nvPicPr>
          <p:cNvPr id="9" name="Picture 8" descr="A graph of a number of gauges&#10;&#10;Description automatically generated">
            <a:extLst>
              <a:ext uri="{FF2B5EF4-FFF2-40B4-BE49-F238E27FC236}">
                <a16:creationId xmlns:a16="http://schemas.microsoft.com/office/drawing/2014/main" id="{9CAD54A6-37C0-3F0C-EDB9-9CD7B9E2E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862" y="3396640"/>
            <a:ext cx="3457184" cy="34571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930DA2-C7F7-491F-C877-62BDA8968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7531" y="3396641"/>
            <a:ext cx="3457184" cy="3457184"/>
          </a:xfrm>
          <a:prstGeom prst="rect">
            <a:avLst/>
          </a:prstGeom>
        </p:spPr>
      </p:pic>
      <p:pic>
        <p:nvPicPr>
          <p:cNvPr id="11" name="Picture 10" descr="A map of europe with different colored dots&#10;&#10;Description automatically generated">
            <a:extLst>
              <a:ext uri="{FF2B5EF4-FFF2-40B4-BE49-F238E27FC236}">
                <a16:creationId xmlns:a16="http://schemas.microsoft.com/office/drawing/2014/main" id="{E35BE76F-955D-D093-FCD7-BC595CE3F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212" y="3963148"/>
            <a:ext cx="3128013" cy="285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87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half" idx="2"/>
          </p:nvPr>
        </p:nvSpPr>
        <p:spPr>
          <a:xfrm>
            <a:off x="635000" y="1670580"/>
            <a:ext cx="5289550" cy="424248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A former project (Apr 2019 – Dec 2022) of KNMI's Multiannual Strategic Research Program (MSO).</a:t>
            </a:r>
            <a:endParaRPr lang="en-US" sz="1800" dirty="0">
              <a:ea typeface="Verdana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Climatological gauge-adjusted radar precipitation dataset of 1-h &amp; 24-h accumulations (every clock-hour), covering Europe at a 2 km grid from 2013-2020 2022 (v1 v2)</a:t>
            </a:r>
            <a:endParaRPr lang="en-US">
              <a:ea typeface="Verdana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ea typeface="Verdana"/>
                <a:hlinkClick r:id="rId2"/>
              </a:rPr>
              <a:t>EURADCLIM website</a:t>
            </a:r>
            <a:endParaRPr lang="en-US" sz="1800" dirty="0">
              <a:ea typeface="Verdana"/>
            </a:endParaRPr>
          </a:p>
          <a:p>
            <a:pPr marL="342900" indent="-342900">
              <a:lnSpc>
                <a:spcPct val="120000"/>
              </a:lnSpc>
              <a:buFont typeface="Arial" panose="05000000000000000000" pitchFamily="2" charset="2"/>
              <a:buChar char="•"/>
            </a:pPr>
            <a:r>
              <a:rPr lang="en-US" sz="1800" dirty="0">
                <a:ea typeface="Verdana"/>
                <a:hlinkClick r:id="rId3"/>
              </a:rPr>
              <a:t>https://doi.org/10.5194/essd-15-1441-2023</a:t>
            </a:r>
            <a:r>
              <a:rPr lang="en-US" sz="1800" dirty="0">
                <a:ea typeface="Verdana"/>
              </a:rPr>
              <a:t> (v1; scientific article)</a:t>
            </a:r>
          </a:p>
          <a:p>
            <a:pPr>
              <a:lnSpc>
                <a:spcPct val="120000"/>
              </a:lnSpc>
            </a:pPr>
            <a:endParaRPr lang="en-US" sz="1800" dirty="0">
              <a:ea typeface="Verdana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1800" dirty="0">
              <a:ea typeface="Verdan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ea typeface="Verdana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194300" cy="557923"/>
          </a:xfrm>
        </p:spPr>
        <p:txBody>
          <a:bodyPr>
            <a:normAutofit fontScale="90000"/>
          </a:bodyPr>
          <a:lstStyle/>
          <a:p>
            <a:r>
              <a:rPr lang="en-US"/>
              <a:t>What is EURADCLIM?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</a:t>
            </a:fld>
            <a:endParaRPr lang="nl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58D55E-697D-E824-A7A5-DD80CE853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864" y="1123950"/>
            <a:ext cx="5288348" cy="4953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94C7A66-D06C-2E6E-4248-06FA0F418397}"/>
                  </a:ext>
                </a:extLst>
              </p14:cNvPr>
              <p14:cNvContentPartPr/>
              <p14:nvPr/>
            </p14:nvContentPartPr>
            <p14:xfrm>
              <a:off x="3096556" y="4367771"/>
              <a:ext cx="401248" cy="130319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94C7A66-D06C-2E6E-4248-06FA0F41839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78563" y="4349821"/>
                <a:ext cx="436875" cy="165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8FA679C-E5FF-E034-DC17-58EAE0167478}"/>
                  </a:ext>
                </a:extLst>
              </p14:cNvPr>
              <p14:cNvContentPartPr/>
              <p14:nvPr/>
            </p14:nvContentPartPr>
            <p14:xfrm>
              <a:off x="3086527" y="4281739"/>
              <a:ext cx="414173" cy="2182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8FA679C-E5FF-E034-DC17-58EAE016747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68551" y="4263760"/>
                <a:ext cx="449766" cy="2538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A0E1DA2-7002-1E9F-7407-97EDB58F5807}"/>
                  </a:ext>
                </a:extLst>
              </p14:cNvPr>
              <p14:cNvContentPartPr/>
              <p14:nvPr/>
            </p14:nvContentPartPr>
            <p14:xfrm>
              <a:off x="1944049" y="4282653"/>
              <a:ext cx="414173" cy="2182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A0E1DA2-7002-1E9F-7407-97EDB58F580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26073" y="4264674"/>
                <a:ext cx="449766" cy="2538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F72911D-8EC4-B32E-4DDA-249D31C482BC}"/>
                  </a:ext>
                </a:extLst>
              </p14:cNvPr>
              <p14:cNvContentPartPr/>
              <p14:nvPr/>
            </p14:nvContentPartPr>
            <p14:xfrm>
              <a:off x="1807027" y="4262475"/>
              <a:ext cx="553648" cy="235094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F72911D-8EC4-B32E-4DDA-249D31C482B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89040" y="4244501"/>
                <a:ext cx="589263" cy="27068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9380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93563" y="1052513"/>
            <a:ext cx="5003800" cy="897609"/>
          </a:xfrm>
        </p:spPr>
        <p:txBody>
          <a:bodyPr>
            <a:noAutofit/>
          </a:bodyPr>
          <a:lstStyle/>
          <a:p>
            <a:r>
              <a:rPr lang="en-US" sz="3200" dirty="0">
                <a:latin typeface="RijksoverheidSansText"/>
              </a:rPr>
              <a:t>Coverage (opportunistic) </a:t>
            </a:r>
            <a:br>
              <a:rPr lang="en-US" sz="3200" dirty="0">
                <a:latin typeface="RijksoverheidSansText"/>
              </a:rPr>
            </a:br>
            <a:r>
              <a:rPr lang="en-US" sz="3200" dirty="0">
                <a:latin typeface="RijksoverheidSansText"/>
              </a:rPr>
              <a:t>precipitation </a:t>
            </a:r>
            <a:br>
              <a:rPr lang="en-US" sz="3200" dirty="0">
                <a:latin typeface="RijksoverheidSansText"/>
              </a:rPr>
            </a:br>
            <a:r>
              <a:rPr lang="en-US" sz="3200" dirty="0">
                <a:latin typeface="RijksoverheidSansText"/>
              </a:rPr>
              <a:t>sensors</a:t>
            </a:r>
            <a:endParaRPr lang="nl-NL" sz="3200" dirty="0">
              <a:latin typeface="RijksoverheidSansText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20</a:t>
            </a:fld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208FE13-BEFF-435B-9E91-B75F7D4063F8}"/>
              </a:ext>
            </a:extLst>
          </p:cNvPr>
          <p:cNvSpPr txBox="1"/>
          <p:nvPr/>
        </p:nvSpPr>
        <p:spPr>
          <a:xfrm>
            <a:off x="8172114" y="3244334"/>
            <a:ext cx="2763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(Saltikoff et al., 2019)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10" name="Picture 11" descr="A group of maps of europe&#10;&#10;Description automatically generated">
            <a:extLst>
              <a:ext uri="{FF2B5EF4-FFF2-40B4-BE49-F238E27FC236}">
                <a16:creationId xmlns:a16="http://schemas.microsoft.com/office/drawing/2014/main" id="{8AF29EAF-43C4-E5B1-6CAB-14ED44B48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325" y="750821"/>
            <a:ext cx="7700460" cy="5823697"/>
          </a:xfrm>
          <a:prstGeom prst="rect">
            <a:avLst/>
          </a:prstGeom>
        </p:spPr>
      </p:pic>
      <p:pic>
        <p:nvPicPr>
          <p:cNvPr id="12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3824D3A1-3971-E830-24AF-5A196B360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711" y="3722269"/>
            <a:ext cx="865853" cy="978885"/>
          </a:xfrm>
          <a:prstGeom prst="rect">
            <a:avLst/>
          </a:prstGeom>
        </p:spPr>
      </p:pic>
      <p:pic>
        <p:nvPicPr>
          <p:cNvPr id="13" name="Picture 13" descr="A picture containing grass, outdoor, ground&#10;&#10;Description automatically generated">
            <a:extLst>
              <a:ext uri="{FF2B5EF4-FFF2-40B4-BE49-F238E27FC236}">
                <a16:creationId xmlns:a16="http://schemas.microsoft.com/office/drawing/2014/main" id="{4E5AA5FE-005B-10B0-BC2C-03097B925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593" y="3726123"/>
            <a:ext cx="790986" cy="9859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904740-440B-E337-4FEA-549A61C24518}"/>
              </a:ext>
            </a:extLst>
          </p:cNvPr>
          <p:cNvSpPr txBox="1"/>
          <p:nvPr/>
        </p:nvSpPr>
        <p:spPr>
          <a:xfrm>
            <a:off x="457971" y="5902103"/>
            <a:ext cx="415702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GTS/GPCC locations: Thanks to Peter Finger, Udo Schneider and Andreas Becker (DWD).</a:t>
            </a:r>
            <a:endParaRPr lang="en-US" sz="1400" dirty="0">
              <a:ea typeface="Verdan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63BEA6-65FE-ACAB-C40B-57D821B3448D}"/>
              </a:ext>
            </a:extLst>
          </p:cNvPr>
          <p:cNvSpPr txBox="1"/>
          <p:nvPr/>
        </p:nvSpPr>
        <p:spPr>
          <a:xfrm>
            <a:off x="7001219" y="6468737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https://opencellid.org</a:t>
            </a:r>
            <a:endParaRPr lang="en-US" sz="1400">
              <a:ea typeface="Verdana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A8CDDCC-FF64-0AAF-A356-9B30F2852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56" y="2049116"/>
            <a:ext cx="2743200" cy="19584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C570D7-8F2E-634A-BAA3-D6765EA91432}"/>
              </a:ext>
            </a:extLst>
          </p:cNvPr>
          <p:cNvSpPr txBox="1"/>
          <p:nvPr/>
        </p:nvSpPr>
        <p:spPr>
          <a:xfrm>
            <a:off x="785870" y="205281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</a:rPr>
              <a:t>identim</a:t>
            </a:r>
            <a:r>
              <a:rPr lang="en-US" sz="1400">
                <a:solidFill>
                  <a:schemeClr val="bg1"/>
                </a:solidFill>
              </a:rPr>
              <a:t>/Shutterstock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E77653-F426-273E-869E-DCE4BC91803B}"/>
              </a:ext>
            </a:extLst>
          </p:cNvPr>
          <p:cNvSpPr txBox="1"/>
          <p:nvPr/>
        </p:nvSpPr>
        <p:spPr>
          <a:xfrm>
            <a:off x="275421" y="3984433"/>
            <a:ext cx="43681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Verdana"/>
              </a:rPr>
              <a:t>Commercial microwave links (CMLs)</a:t>
            </a:r>
          </a:p>
        </p:txBody>
      </p:sp>
      <p:pic>
        <p:nvPicPr>
          <p:cNvPr id="8" name="Picture 13" descr="A picture containing grass, outdoor, ground&#10;&#10;Description automatically generated">
            <a:extLst>
              <a:ext uri="{FF2B5EF4-FFF2-40B4-BE49-F238E27FC236}">
                <a16:creationId xmlns:a16="http://schemas.microsoft.com/office/drawing/2014/main" id="{013D4E90-7CEA-B315-223A-B09E3DD2E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052" y="4350412"/>
            <a:ext cx="901154" cy="1123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49123A-56A8-5076-E539-AF6FBCEBC59B}"/>
              </a:ext>
            </a:extLst>
          </p:cNvPr>
          <p:cNvSpPr txBox="1"/>
          <p:nvPr/>
        </p:nvSpPr>
        <p:spPr>
          <a:xfrm>
            <a:off x="284601" y="5425806"/>
            <a:ext cx="43039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Verdana"/>
              </a:rPr>
              <a:t>Personal weather stations (PWSs)</a:t>
            </a:r>
            <a:endParaRPr lang="en-US"/>
          </a:p>
        </p:txBody>
      </p:sp>
      <p:pic>
        <p:nvPicPr>
          <p:cNvPr id="17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A85FBC1C-CD87-00DD-6F5D-1535BA5D6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098" y="4349851"/>
            <a:ext cx="1599406" cy="752377"/>
          </a:xfrm>
          <a:prstGeom prst="rect">
            <a:avLst/>
          </a:prstGeom>
        </p:spPr>
      </p:pic>
      <p:pic>
        <p:nvPicPr>
          <p:cNvPr id="19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A8021DDF-F80F-4E63-ED2A-62C5C25EB4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19" y="4350870"/>
            <a:ext cx="784910" cy="5709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02569C6-69A0-1898-78C6-1CC2810D6F05}"/>
              </a:ext>
            </a:extLst>
          </p:cNvPr>
          <p:cNvSpPr txBox="1"/>
          <p:nvPr/>
        </p:nvSpPr>
        <p:spPr>
          <a:xfrm>
            <a:off x="277303" y="4961172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u="sng" dirty="0">
                <a:solidFill>
                  <a:srgbClr val="017BC6"/>
                </a:solidFill>
                <a:latin typeface="Verdana"/>
                <a:ea typeface="Verdana"/>
                <a:hlinkClick r:id="rId8"/>
              </a:rPr>
              <a:t>https://opensenseaction.eu/</a:t>
            </a:r>
            <a:endParaRPr lang="en-US" sz="1400" dirty="0">
              <a:latin typeface="Verdana"/>
              <a:ea typeface="Verdan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E05945-C9B7-6591-ECD4-602A228CEB44}"/>
              </a:ext>
            </a:extLst>
          </p:cNvPr>
          <p:cNvSpPr txBox="1"/>
          <p:nvPr/>
        </p:nvSpPr>
        <p:spPr>
          <a:xfrm>
            <a:off x="6640285" y="97971"/>
            <a:ext cx="5943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Taken from: </a:t>
            </a:r>
            <a:r>
              <a:rPr lang="en-US" dirty="0">
                <a:hlinkClick r:id="rId9"/>
              </a:rPr>
              <a:t>https://doi.org/10.1049/SBRA557H_ch2</a:t>
            </a:r>
          </a:p>
        </p:txBody>
      </p:sp>
    </p:spTree>
    <p:extLst>
      <p:ext uri="{BB962C8B-B14F-4D97-AF65-F5344CB8AC3E}">
        <p14:creationId xmlns:p14="http://schemas.microsoft.com/office/powerpoint/2010/main" val="4276580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half" idx="2"/>
          </p:nvPr>
        </p:nvSpPr>
        <p:spPr>
          <a:xfrm>
            <a:off x="634998" y="1978926"/>
            <a:ext cx="4993176" cy="412883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/>
              <a:t>EUMETNET OPERA radar archive of 15-min instantaneous surface rain rates @4 km</a:t>
            </a:r>
            <a:r>
              <a:rPr lang="en-US" sz="1800" baseline="30000" dirty="0"/>
              <a:t>2</a:t>
            </a:r>
            <a:r>
              <a:rPr lang="en-US" sz="1800" dirty="0"/>
              <a:t>.</a:t>
            </a:r>
            <a:endParaRPr lang="en-US" sz="1800" dirty="0">
              <a:ea typeface="Verdana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>
                <a:ea typeface="+mn-lt"/>
                <a:cs typeface="+mn-lt"/>
              </a:rPr>
              <a:t>European Climate Assessment &amp; Dataset (ECA&amp;D) daily rain gauge accumulations from potentially 8300 stations (</a:t>
            </a:r>
            <a:r>
              <a:rPr lang="en-US" sz="1800" dirty="0">
                <a:ea typeface="+mn-lt"/>
                <a:cs typeface="+mn-lt"/>
                <a:hlinkClick r:id="rId2"/>
              </a:rPr>
              <a:t>https://www.ecad.eu</a:t>
            </a:r>
            <a:r>
              <a:rPr lang="en-US" sz="1800" dirty="0">
                <a:ea typeface="+mn-lt"/>
                <a:cs typeface="+mn-lt"/>
              </a:rPr>
              <a:t>).</a:t>
            </a:r>
            <a:endParaRPr lang="en-US" sz="1800" dirty="0">
              <a:ea typeface="Verdana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>
              <a:ea typeface="Verdana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34999" y="1052513"/>
            <a:ext cx="9733793" cy="557923"/>
          </a:xfrm>
        </p:spPr>
        <p:txBody>
          <a:bodyPr>
            <a:normAutofit fontScale="90000"/>
          </a:bodyPr>
          <a:lstStyle/>
          <a:p>
            <a:r>
              <a:rPr lang="en-US"/>
              <a:t>Radar and rain gauge datasets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10" name="Picture 2" descr="Eumetnet">
            <a:extLst>
              <a:ext uri="{FF2B5EF4-FFF2-40B4-BE49-F238E27FC236}">
                <a16:creationId xmlns:a16="http://schemas.microsoft.com/office/drawing/2014/main" id="{DA6961B7-0E35-47C0-96F4-C73D497C4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82" y="2502147"/>
            <a:ext cx="1371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A map of europe with different colored dots&#10;&#10;Description automatically generated">
            <a:extLst>
              <a:ext uri="{FF2B5EF4-FFF2-40B4-BE49-F238E27FC236}">
                <a16:creationId xmlns:a16="http://schemas.microsoft.com/office/drawing/2014/main" id="{E798F35B-DDF9-3D40-2A61-6F04B21A5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6412" y="3483085"/>
            <a:ext cx="3725244" cy="3401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F5BB03-F9B7-EBEC-7260-6ACB1BC7D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30" y="5706723"/>
            <a:ext cx="62103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64A8C53-B071-3D89-4A7B-433AA6A3F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2740" y="1598319"/>
            <a:ext cx="1362075" cy="914400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FDC3F1A4-D58B-F786-C5DC-D70193A5D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0831" y="4094516"/>
            <a:ext cx="771525" cy="1152525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DB6A4751-58A4-A7F8-313E-D44B7FE944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4604" y="4094516"/>
            <a:ext cx="1000125" cy="1152525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B3D21347-DFDB-CC09-9B39-3556FEF88A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2400" y="228341"/>
            <a:ext cx="3587826" cy="326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73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half" idx="2"/>
          </p:nvPr>
        </p:nvSpPr>
        <p:spPr>
          <a:xfrm>
            <a:off x="635000" y="1708680"/>
            <a:ext cx="3937000" cy="4204388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1800" dirty="0">
              <a:ea typeface="Verdana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ea typeface="Verdana"/>
              </a:rPr>
              <a:t>Merges OPERA + ECA&amp;D rain gauge data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ea typeface="Verdana"/>
              </a:rPr>
              <a:t>Slightly improved removal of non-meteorological echoes </a:t>
            </a:r>
            <a:br>
              <a:rPr lang="en-US" sz="1800" dirty="0">
                <a:solidFill>
                  <a:srgbClr val="000000"/>
                </a:solidFill>
                <a:ea typeface="Verdana"/>
              </a:rPr>
            </a:br>
            <a:r>
              <a:rPr lang="en-US" sz="1800" dirty="0">
                <a:solidFill>
                  <a:srgbClr val="000000"/>
                </a:solidFill>
                <a:ea typeface="Verdana"/>
              </a:rPr>
              <a:t>(</a:t>
            </a: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1-h accumulations &gt; 200 mm 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before adjustment</a:t>
            </a:r>
            <a:r>
              <a:rPr lang="en-US" sz="1800" dirty="0">
                <a:solidFill>
                  <a:srgbClr val="000000"/>
                </a:solidFill>
                <a:ea typeface="+mn-lt"/>
                <a:cs typeface="+mn-lt"/>
              </a:rPr>
              <a:t> are set to 0 mm)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ea typeface="Verdana"/>
              </a:rPr>
              <a:t>Somewhat better rain gauge coverage for 2013-2020</a:t>
            </a:r>
            <a:endParaRPr lang="en-US"/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ea typeface="Verdana"/>
              </a:rPr>
              <a:t>Years 2021 &amp; 2022</a:t>
            </a:r>
          </a:p>
          <a:p>
            <a:pPr>
              <a:lnSpc>
                <a:spcPct val="120000"/>
              </a:lnSpc>
            </a:pPr>
            <a:endParaRPr lang="en-US" sz="1800" dirty="0">
              <a:solidFill>
                <a:srgbClr val="000000"/>
              </a:solidFill>
              <a:ea typeface="Verdan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solidFill>
                <a:srgbClr val="000000"/>
              </a:solidFill>
              <a:ea typeface="Verdana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194300" cy="557923"/>
          </a:xfrm>
        </p:spPr>
        <p:txBody>
          <a:bodyPr>
            <a:normAutofit fontScale="90000"/>
          </a:bodyPr>
          <a:lstStyle/>
          <a:p>
            <a:r>
              <a:rPr lang="en-US" dirty="0"/>
              <a:t>EURADCLIM version 2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335D58-C016-5C36-FE86-6F2CA052A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05" y="5849598"/>
            <a:ext cx="57531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591FD2-CF3B-FCD7-C488-309069DB1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924" y="1609725"/>
            <a:ext cx="3289427" cy="3438525"/>
          </a:xfrm>
          <a:prstGeom prst="rect">
            <a:avLst/>
          </a:prstGeom>
        </p:spPr>
      </p:pic>
      <p:pic>
        <p:nvPicPr>
          <p:cNvPr id="17" name="Picture 16" descr="A map with rain gauges&#10;&#10;Description automatically generated">
            <a:extLst>
              <a:ext uri="{FF2B5EF4-FFF2-40B4-BE49-F238E27FC236}">
                <a16:creationId xmlns:a16="http://schemas.microsoft.com/office/drawing/2014/main" id="{A87AFB13-DDD7-5757-A740-41A0F1E0A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832" y="1609725"/>
            <a:ext cx="4248661" cy="3438525"/>
          </a:xfrm>
          <a:prstGeom prst="rect">
            <a:avLst/>
          </a:prstGeom>
        </p:spPr>
      </p:pic>
      <p:pic>
        <p:nvPicPr>
          <p:cNvPr id="3" name="Picture 2" descr="A flooded neighborhood with houses and trees&#10;&#10;AI-generated content may be incorrect.">
            <a:extLst>
              <a:ext uri="{FF2B5EF4-FFF2-40B4-BE49-F238E27FC236}">
                <a16:creationId xmlns:a16="http://schemas.microsoft.com/office/drawing/2014/main" id="{277250A8-2401-7531-F0E7-979626726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2780" y="5048308"/>
            <a:ext cx="2615847" cy="181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21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half" idx="2"/>
          </p:nvPr>
        </p:nvSpPr>
        <p:spPr>
          <a:xfrm>
            <a:off x="634998" y="1978925"/>
            <a:ext cx="5461001" cy="424248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/>
              <a:t>Additional removal of non-meteorological echoes (2 statistical methods from open-source library </a:t>
            </a:r>
            <a:r>
              <a:rPr lang="en-US" sz="1800" dirty="0" err="1"/>
              <a:t>wradlib</a:t>
            </a:r>
            <a:r>
              <a:rPr lang="en-US" sz="1800" dirty="0"/>
              <a:t> &amp; satellite cloud type mask).</a:t>
            </a:r>
            <a:endParaRPr lang="en-US" dirty="0">
              <a:ea typeface="Verdana"/>
            </a:endParaRPr>
          </a:p>
          <a:p>
            <a:r>
              <a:rPr lang="en-US" sz="1800" dirty="0">
                <a:ea typeface="Verdana"/>
              </a:rPr>
              <a:t>Combine the best of 2 worlds:</a:t>
            </a:r>
            <a:endParaRPr lang="en-US" dirty="0">
              <a:ea typeface="Verdana"/>
            </a:endParaRPr>
          </a:p>
          <a:p>
            <a:pPr marL="285750" indent="-285750">
              <a:buFont typeface="Wingdings" panose="020B0604030504040204" pitchFamily="34" charset="0"/>
              <a:buChar char="§"/>
            </a:pPr>
            <a:r>
              <a:rPr lang="en-US" sz="1800" dirty="0">
                <a:ea typeface="Verdana"/>
              </a:rPr>
              <a:t>OPERA radar data: high spatiotemporal resolution, less accurate.</a:t>
            </a:r>
          </a:p>
          <a:p>
            <a:pPr marL="285750" indent="-285750">
              <a:buFont typeface="Wingdings" panose="020B0604030504040204" pitchFamily="34" charset="0"/>
              <a:buChar char="§"/>
            </a:pPr>
            <a:r>
              <a:rPr lang="en-US" sz="1800" dirty="0">
                <a:ea typeface="Verdana"/>
              </a:rPr>
              <a:t>ECA&amp;D rain gauge data from potentially 8300 stations: accurate, but limited coverage and highly varying network density.</a:t>
            </a:r>
          </a:p>
          <a:p>
            <a:pPr marL="285750" indent="-285750">
              <a:buFont typeface="Wingdings" panose="020B0604030504040204" pitchFamily="34" charset="0"/>
              <a:buChar char="§"/>
            </a:pPr>
            <a:r>
              <a:rPr lang="en-US" sz="1800" dirty="0">
                <a:ea typeface="Verdana"/>
              </a:rPr>
              <a:t>On average 491 radar-gauge pairs for merging.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557923"/>
          </a:xfrm>
        </p:spPr>
        <p:txBody>
          <a:bodyPr>
            <a:normAutofit fontScale="90000"/>
          </a:bodyPr>
          <a:lstStyle/>
          <a:p>
            <a:r>
              <a:rPr lang="en-US"/>
              <a:t>EURADCLIM processing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5</a:t>
            </a:fld>
            <a:endParaRPr lang="nl-NL"/>
          </a:p>
        </p:txBody>
      </p:sp>
      <p:pic>
        <p:nvPicPr>
          <p:cNvPr id="9" name="Picture 2" descr="A screenshot of a black background&#10;&#10;Description automatically generated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6686288" y="-2143"/>
            <a:ext cx="4753651" cy="66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wradlib logo">
            <a:hlinkClick r:id="rId3"/>
            <a:extLst>
              <a:ext uri="{FF2B5EF4-FFF2-40B4-BE49-F238E27FC236}">
                <a16:creationId xmlns:a16="http://schemas.microsoft.com/office/drawing/2014/main" id="{84080A6F-54A4-4BDB-89EF-07B2E1E33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670" y="3350042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wradlib logo">
            <a:hlinkClick r:id="rId3"/>
            <a:extLst>
              <a:ext uri="{FF2B5EF4-FFF2-40B4-BE49-F238E27FC236}">
                <a16:creationId xmlns:a16="http://schemas.microsoft.com/office/drawing/2014/main" id="{682EE3B9-2440-4ADE-8563-07C232350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670" y="2775084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wradlib logo">
            <a:hlinkClick r:id="rId3"/>
            <a:extLst>
              <a:ext uri="{FF2B5EF4-FFF2-40B4-BE49-F238E27FC236}">
                <a16:creationId xmlns:a16="http://schemas.microsoft.com/office/drawing/2014/main" id="{41D998E3-13B7-489C-8211-9850AEDB9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370" y="522027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323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9" name="Tijdelijke aanduiding voor tekst 1"/>
          <p:cNvSpPr txBox="1">
            <a:spLocks/>
          </p:cNvSpPr>
          <p:nvPr/>
        </p:nvSpPr>
        <p:spPr>
          <a:xfrm>
            <a:off x="251537" y="5970337"/>
            <a:ext cx="10774529" cy="517335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6230" indent="-316230">
              <a:buFont typeface="Wingdings" panose="05000000000000000000" pitchFamily="2" charset="2"/>
              <a:buChar char="§"/>
            </a:pPr>
            <a:r>
              <a:rPr lang="en-US" sz="1800" dirty="0"/>
              <a:t>Underestimation is much reduced by merging with rain gauge accumulations.</a:t>
            </a:r>
            <a:endParaRPr lang="en-US" dirty="0"/>
          </a:p>
          <a:p>
            <a:pPr marL="316230" indent="-316230">
              <a:buFont typeface="Wingdings" panose="05000000000000000000" pitchFamily="2" charset="2"/>
              <a:buChar char="§"/>
            </a:pPr>
            <a:r>
              <a:rPr lang="en-US" sz="1800" dirty="0">
                <a:ea typeface="Verdana"/>
              </a:rPr>
              <a:t>LOOS = leave-one-out-statistics</a:t>
            </a:r>
          </a:p>
        </p:txBody>
      </p:sp>
      <p:pic>
        <p:nvPicPr>
          <p:cNvPr id="2" name="Afbeelding 1" descr="A map of europe with red dots&#10;&#10;Description automatically generated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3944" y="1356913"/>
            <a:ext cx="3562104" cy="4301448"/>
          </a:xfrm>
          <a:prstGeom prst="rect">
            <a:avLst/>
          </a:prstGeom>
        </p:spPr>
      </p:pic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251537" y="552658"/>
            <a:ext cx="11364099" cy="600092"/>
          </a:xfrm>
        </p:spPr>
        <p:txBody>
          <a:bodyPr>
            <a:normAutofit fontScale="90000"/>
          </a:bodyPr>
          <a:lstStyle/>
          <a:p>
            <a:r>
              <a:rPr lang="en-US"/>
              <a:t>Verification against</a:t>
            </a:r>
            <a:br>
              <a:rPr lang="en-US"/>
            </a:br>
            <a:r>
              <a:rPr lang="en-US"/>
              <a:t>disaggregated ECA&amp;D 1-h rain gauge accumulations</a:t>
            </a:r>
            <a:endParaRPr lang="nl-NL"/>
          </a:p>
        </p:txBody>
      </p:sp>
      <p:pic>
        <p:nvPicPr>
          <p:cNvPr id="8" name="Afbeelding 7" descr="A map of europe with a number of points&#10;&#10;Description automatically generated">
            <a:extLst>
              <a:ext uri="{FF2B5EF4-FFF2-40B4-BE49-F238E27FC236}">
                <a16:creationId xmlns:a16="http://schemas.microsoft.com/office/drawing/2014/main" id="{3AE7D8D6-E5C7-4CD8-BCDF-40E56A25F8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14491" y="1356913"/>
            <a:ext cx="3562103" cy="4301448"/>
          </a:xfrm>
          <a:prstGeom prst="rect">
            <a:avLst/>
          </a:prstGeom>
        </p:spPr>
      </p:pic>
      <p:pic>
        <p:nvPicPr>
          <p:cNvPr id="4" name="Afbeelding 3" descr="A map of europe with a gauge&#10;&#10;Description automatically generated">
            <a:extLst>
              <a:ext uri="{FF2B5EF4-FFF2-40B4-BE49-F238E27FC236}">
                <a16:creationId xmlns:a16="http://schemas.microsoft.com/office/drawing/2014/main" id="{FC51533C-B021-401F-9796-C13B0044A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3664" y="1327195"/>
            <a:ext cx="4851474" cy="432574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4F1DEF2-33EE-412E-A466-53CE0D3B7E26}"/>
              </a:ext>
            </a:extLst>
          </p:cNvPr>
          <p:cNvSpPr txBox="1"/>
          <p:nvPr/>
        </p:nvSpPr>
        <p:spPr>
          <a:xfrm>
            <a:off x="629155" y="5533840"/>
            <a:ext cx="269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No gauge adjustment</a:t>
            </a:r>
            <a:endParaRPr lang="nl-NL">
              <a:solidFill>
                <a:srgbClr val="FF0000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B01DC4B-DB19-48C2-83F2-C240AFF4E586}"/>
              </a:ext>
            </a:extLst>
          </p:cNvPr>
          <p:cNvSpPr txBox="1"/>
          <p:nvPr/>
        </p:nvSpPr>
        <p:spPr>
          <a:xfrm>
            <a:off x="4318440" y="5533840"/>
            <a:ext cx="233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Gauge adjustment</a:t>
            </a:r>
            <a:endParaRPr lang="nl-NL">
              <a:solidFill>
                <a:srgbClr val="FF0000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B5BD3BC-238C-4663-AE46-7F37CC4A29E2}"/>
              </a:ext>
            </a:extLst>
          </p:cNvPr>
          <p:cNvSpPr txBox="1"/>
          <p:nvPr/>
        </p:nvSpPr>
        <p:spPr>
          <a:xfrm>
            <a:off x="7988441" y="5510934"/>
            <a:ext cx="233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Gauge adjustment</a:t>
            </a:r>
            <a:endParaRPr lang="nl-N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86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7</a:t>
            </a:fld>
            <a:endParaRPr lang="nl-NL"/>
          </a:p>
        </p:txBody>
      </p:sp>
      <p:pic>
        <p:nvPicPr>
          <p:cNvPr id="2" name="Afbeelding 1" descr="A chart of a graph&#10;&#10;Description automatically generated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4335" y="846972"/>
            <a:ext cx="5854520" cy="472333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01F7711-0831-3370-E8E4-C49337FAC50F}"/>
              </a:ext>
            </a:extLst>
          </p:cNvPr>
          <p:cNvSpPr txBox="1"/>
          <p:nvPr/>
        </p:nvSpPr>
        <p:spPr>
          <a:xfrm>
            <a:off x="7326467" y="5701253"/>
            <a:ext cx="2808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rgbClr val="FF0000"/>
                </a:solidFill>
              </a:rPr>
              <a:t>Dependent</a:t>
            </a:r>
            <a:r>
              <a:rPr lang="nl-NL">
                <a:solidFill>
                  <a:srgbClr val="FF0000"/>
                </a:solidFill>
              </a:rPr>
              <a:t> </a:t>
            </a:r>
            <a:r>
              <a:rPr lang="nl-NL" err="1">
                <a:solidFill>
                  <a:srgbClr val="FF0000"/>
                </a:solidFill>
              </a:rPr>
              <a:t>verification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B46FD13-998B-80FC-6383-C3F60042BC80}"/>
              </a:ext>
            </a:extLst>
          </p:cNvPr>
          <p:cNvSpPr txBox="1"/>
          <p:nvPr/>
        </p:nvSpPr>
        <p:spPr>
          <a:xfrm>
            <a:off x="1299887" y="5704522"/>
            <a:ext cx="3018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Independent </a:t>
            </a:r>
            <a:r>
              <a:rPr lang="nl-NL" err="1">
                <a:solidFill>
                  <a:srgbClr val="FF0000"/>
                </a:solidFill>
              </a:rPr>
              <a:t>verification</a:t>
            </a:r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3143EB-0B94-67C3-794E-B7E3B1C7AD6F}"/>
              </a:ext>
            </a:extLst>
          </p:cNvPr>
          <p:cNvGrpSpPr/>
          <p:nvPr/>
        </p:nvGrpSpPr>
        <p:grpSpPr>
          <a:xfrm>
            <a:off x="7444649" y="6059475"/>
            <a:ext cx="2577927" cy="706246"/>
            <a:chOff x="8711474" y="4897425"/>
            <a:chExt cx="2577927" cy="706246"/>
          </a:xfrm>
        </p:grpSpPr>
        <p:pic>
          <p:nvPicPr>
            <p:cNvPr id="22" name="Picture 12" descr="A picture containing grass, outdoor&#10;&#10;Description automatically generated">
              <a:extLst>
                <a:ext uri="{FF2B5EF4-FFF2-40B4-BE49-F238E27FC236}">
                  <a16:creationId xmlns:a16="http://schemas.microsoft.com/office/drawing/2014/main" id="{BBB6D0FA-646C-A88C-4436-3A3C3B5F8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2651" y="4924279"/>
              <a:ext cx="596174" cy="665948"/>
            </a:xfrm>
            <a:prstGeom prst="rect">
              <a:avLst/>
            </a:prstGeom>
          </p:spPr>
        </p:pic>
        <p:pic>
          <p:nvPicPr>
            <p:cNvPr id="24" name="Picture 10">
              <a:extLst>
                <a:ext uri="{FF2B5EF4-FFF2-40B4-BE49-F238E27FC236}">
                  <a16:creationId xmlns:a16="http://schemas.microsoft.com/office/drawing/2014/main" id="{F5D9D4DB-72D1-5EB3-0F90-731DE7A1F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48382" y="4924061"/>
              <a:ext cx="441019" cy="665948"/>
            </a:xfrm>
            <a:prstGeom prst="rect">
              <a:avLst/>
            </a:prstGeom>
          </p:spPr>
        </p:pic>
        <p:pic>
          <p:nvPicPr>
            <p:cNvPr id="12" name="Picture 11" descr="A picture containing indoor, bedclothes&#10;&#10;Description automatically generated">
              <a:extLst>
                <a:ext uri="{FF2B5EF4-FFF2-40B4-BE49-F238E27FC236}">
                  <a16:creationId xmlns:a16="http://schemas.microsoft.com/office/drawing/2014/main" id="{A79D9F9B-1DAF-2BB9-6DEF-55FB1EE5E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1474" y="4927969"/>
              <a:ext cx="985666" cy="67570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77B48E-E78D-DEC6-AAE3-7CF1CD7FE15D}"/>
                </a:ext>
              </a:extLst>
            </p:cNvPr>
            <p:cNvSpPr txBox="1"/>
            <p:nvPr/>
          </p:nvSpPr>
          <p:spPr>
            <a:xfrm>
              <a:off x="9691151" y="4897425"/>
              <a:ext cx="567490" cy="67710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3800" dirty="0">
                  <a:ea typeface="Verdana"/>
                </a:rPr>
                <a:t>+</a:t>
              </a:r>
              <a:endParaRPr lang="en-US" sz="3800" dirty="0"/>
            </a:p>
          </p:txBody>
        </p:sp>
      </p:grpSp>
      <p:pic>
        <p:nvPicPr>
          <p:cNvPr id="7" name="Picture 6" descr="A chart of a graph&#10;&#10;Description automatically generated">
            <a:extLst>
              <a:ext uri="{FF2B5EF4-FFF2-40B4-BE49-F238E27FC236}">
                <a16:creationId xmlns:a16="http://schemas.microsoft.com/office/drawing/2014/main" id="{30D95345-2ADA-98F9-378D-842B1BDFE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6652" y="838973"/>
            <a:ext cx="5995595" cy="48371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6B86E64-2866-0ED3-DCF7-7355EFC72736}"/>
              </a:ext>
            </a:extLst>
          </p:cNvPr>
          <p:cNvGrpSpPr/>
          <p:nvPr/>
        </p:nvGrpSpPr>
        <p:grpSpPr>
          <a:xfrm>
            <a:off x="1520099" y="6078524"/>
            <a:ext cx="2577927" cy="706246"/>
            <a:chOff x="8711474" y="4897425"/>
            <a:chExt cx="2577927" cy="706246"/>
          </a:xfrm>
        </p:grpSpPr>
        <p:pic>
          <p:nvPicPr>
            <p:cNvPr id="9" name="Picture 12" descr="A picture containing grass, outdoor&#10;&#10;Description automatically generated">
              <a:extLst>
                <a:ext uri="{FF2B5EF4-FFF2-40B4-BE49-F238E27FC236}">
                  <a16:creationId xmlns:a16="http://schemas.microsoft.com/office/drawing/2014/main" id="{41F3A60D-DD73-C67B-A92F-32D2C4B08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2651" y="4924279"/>
              <a:ext cx="596174" cy="665948"/>
            </a:xfrm>
            <a:prstGeom prst="rect">
              <a:avLst/>
            </a:prstGeom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391FE624-100F-FBFE-8A87-1A416739D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48382" y="4924061"/>
              <a:ext cx="441019" cy="665948"/>
            </a:xfrm>
            <a:prstGeom prst="rect">
              <a:avLst/>
            </a:prstGeom>
          </p:spPr>
        </p:pic>
        <p:pic>
          <p:nvPicPr>
            <p:cNvPr id="11" name="Picture 10" descr="A picture containing indoor, bedclothes&#10;&#10;Description automatically generated">
              <a:extLst>
                <a:ext uri="{FF2B5EF4-FFF2-40B4-BE49-F238E27FC236}">
                  <a16:creationId xmlns:a16="http://schemas.microsoft.com/office/drawing/2014/main" id="{B8C2086B-FD16-BD2B-0ADF-FABEBD3F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1474" y="4927969"/>
              <a:ext cx="985666" cy="67570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968D6F-9B4F-0254-AE4C-80128B65F69F}"/>
                </a:ext>
              </a:extLst>
            </p:cNvPr>
            <p:cNvSpPr txBox="1"/>
            <p:nvPr/>
          </p:nvSpPr>
          <p:spPr>
            <a:xfrm>
              <a:off x="9691151" y="4897425"/>
              <a:ext cx="567490" cy="67710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3800" dirty="0">
                  <a:ea typeface="Verdana"/>
                </a:rPr>
                <a:t>+</a:t>
              </a:r>
              <a:endParaRPr lang="en-US" sz="3800" dirty="0"/>
            </a:p>
          </p:txBody>
        </p:sp>
      </p:grpSp>
      <p:sp>
        <p:nvSpPr>
          <p:cNvPr id="16" name="Titel 3">
            <a:extLst>
              <a:ext uri="{FF2B5EF4-FFF2-40B4-BE49-F238E27FC236}">
                <a16:creationId xmlns:a16="http://schemas.microsoft.com/office/drawing/2014/main" id="{B8818BA2-B57B-87D3-DF48-6721F011A01E}"/>
              </a:ext>
            </a:extLst>
          </p:cNvPr>
          <p:cNvSpPr txBox="1">
            <a:spLocks/>
          </p:cNvSpPr>
          <p:nvPr/>
        </p:nvSpPr>
        <p:spPr>
          <a:xfrm>
            <a:off x="251537" y="552658"/>
            <a:ext cx="11364099" cy="6000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Verification against</a:t>
            </a:r>
            <a:br>
              <a:rPr lang="en-US"/>
            </a:br>
            <a:r>
              <a:rPr lang="en-US"/>
              <a:t>disaggregated ECA&amp;D 1-h rain gauge accumulations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5261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half" idx="2"/>
          </p:nvPr>
        </p:nvSpPr>
        <p:spPr>
          <a:xfrm>
            <a:off x="635000" y="1719118"/>
            <a:ext cx="4552863" cy="4500729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We found extremely high "rain rates" above Croatia, Bosnia and Herzegovina or Slovenia in the 2022 OPERA data for 49 time intervals.</a:t>
            </a:r>
            <a:endParaRPr lang="en-US" sz="1800" dirty="0">
              <a:ea typeface="Verdana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ea typeface="Verdana"/>
              </a:rPr>
              <a:t>These outliers are largely removed for EURADCLIM (daily rain </a:t>
            </a:r>
            <a:br>
              <a:rPr lang="en-US" sz="1800" dirty="0">
                <a:solidFill>
                  <a:srgbClr val="000000"/>
                </a:solidFill>
                <a:ea typeface="Verdana"/>
              </a:rPr>
            </a:br>
            <a:r>
              <a:rPr lang="en-US" sz="1800" dirty="0">
                <a:solidFill>
                  <a:srgbClr val="000000"/>
                </a:solidFill>
                <a:ea typeface="Verdana"/>
              </a:rPr>
              <a:t>&gt; 10^5 mm does never occur).</a:t>
            </a:r>
            <a:endParaRPr lang="en-US" sz="1800" dirty="0">
              <a:ea typeface="Verdana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ea typeface="Verdana"/>
              </a:rPr>
              <a:t>Non-meteorological echoes over 2013-2022 remain an issue, though.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ea typeface="Verdana"/>
              </a:rPr>
              <a:t>Adjustment factor field can also be unrealistically large.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194300" cy="557923"/>
          </a:xfrm>
        </p:spPr>
        <p:txBody>
          <a:bodyPr>
            <a:normAutofit fontScale="90000"/>
          </a:bodyPr>
          <a:lstStyle/>
          <a:p>
            <a:r>
              <a:rPr lang="en-US" dirty="0"/>
              <a:t>Outliers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8</a:t>
            </a:fld>
            <a:endParaRPr lang="nl-NL"/>
          </a:p>
        </p:txBody>
      </p:sp>
      <p:pic>
        <p:nvPicPr>
          <p:cNvPr id="16" name="Picture 15" descr="A map of a large area&#10;&#10;Description automatically generated">
            <a:extLst>
              <a:ext uri="{FF2B5EF4-FFF2-40B4-BE49-F238E27FC236}">
                <a16:creationId xmlns:a16="http://schemas.microsoft.com/office/drawing/2014/main" id="{CB591FD2-CF3B-FCD7-C488-309069DB1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851" y="-1604"/>
            <a:ext cx="4534357" cy="35755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4B9FE06-0686-8555-E9D5-DB11B8A91158}"/>
                  </a:ext>
                </a:extLst>
              </p14:cNvPr>
              <p14:cNvContentPartPr/>
              <p14:nvPr/>
            </p14:nvContentPartPr>
            <p14:xfrm>
              <a:off x="10950753" y="129685"/>
              <a:ext cx="991456" cy="618791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4B9FE06-0686-8555-E9D5-DB11B8A9115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32759" y="111697"/>
                <a:ext cx="1027084" cy="654407"/>
              </a:xfrm>
              <a:prstGeom prst="rect">
                <a:avLst/>
              </a:prstGeom>
            </p:spPr>
          </p:pic>
        </mc:Fallback>
      </mc:AlternateContent>
      <p:sp>
        <p:nvSpPr>
          <p:cNvPr id="8" name="Arrow: Right 7">
            <a:extLst>
              <a:ext uri="{FF2B5EF4-FFF2-40B4-BE49-F238E27FC236}">
                <a16:creationId xmlns:a16="http://schemas.microsoft.com/office/drawing/2014/main" id="{2262D12F-4C79-4EBB-A971-C15EF19630EF}"/>
              </a:ext>
            </a:extLst>
          </p:cNvPr>
          <p:cNvSpPr/>
          <p:nvPr/>
        </p:nvSpPr>
        <p:spPr>
          <a:xfrm>
            <a:off x="4920341" y="2363356"/>
            <a:ext cx="2727257" cy="3131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europe with red and yellow spots&#10;&#10;Description automatically generated">
            <a:extLst>
              <a:ext uri="{FF2B5EF4-FFF2-40B4-BE49-F238E27FC236}">
                <a16:creationId xmlns:a16="http://schemas.microsoft.com/office/drawing/2014/main" id="{B8FEAA73-66E5-3FBD-A0F0-7D7E31B60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3476" y="3706895"/>
            <a:ext cx="3217100" cy="3056288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23219A6F-8776-5346-1A6F-F0199568E2BE}"/>
              </a:ext>
            </a:extLst>
          </p:cNvPr>
          <p:cNvSpPr/>
          <p:nvPr/>
        </p:nvSpPr>
        <p:spPr>
          <a:xfrm>
            <a:off x="4920341" y="4837382"/>
            <a:ext cx="2806426" cy="3131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3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9</a:t>
            </a:fld>
            <a:endParaRPr lang="nl-NL"/>
          </a:p>
        </p:txBody>
      </p:sp>
      <p:pic>
        <p:nvPicPr>
          <p:cNvPr id="2" name="Afbeelding 1" descr="A map of a large area with orange and black spots&#10;&#10;Description automatically generated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77038" y="1152750"/>
            <a:ext cx="3957855" cy="3830431"/>
          </a:xfrm>
          <a:prstGeom prst="rect">
            <a:avLst/>
          </a:prstGeom>
        </p:spPr>
      </p:pic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251537" y="552658"/>
            <a:ext cx="11364099" cy="600092"/>
          </a:xfrm>
        </p:spPr>
        <p:txBody>
          <a:bodyPr>
            <a:normAutofit/>
          </a:bodyPr>
          <a:lstStyle/>
          <a:p>
            <a:r>
              <a:rPr lang="en-US" dirty="0"/>
              <a:t>What about crowdsourcing?</a:t>
            </a:r>
            <a:endParaRPr lang="nl-NL" dirty="0"/>
          </a:p>
        </p:txBody>
      </p:sp>
      <p:pic>
        <p:nvPicPr>
          <p:cNvPr id="4" name="Afbeelding 3" descr="A map of a large area with orange and black spots&#10;&#10;Description automatically generated">
            <a:extLst>
              <a:ext uri="{FF2B5EF4-FFF2-40B4-BE49-F238E27FC236}">
                <a16:creationId xmlns:a16="http://schemas.microsoft.com/office/drawing/2014/main" id="{FC51533C-B021-401F-9796-C13B0044AB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88757" y="1155670"/>
            <a:ext cx="3954832" cy="3827512"/>
          </a:xfrm>
          <a:prstGeom prst="rect">
            <a:avLst/>
          </a:prstGeom>
        </p:spPr>
      </p:pic>
      <p:pic>
        <p:nvPicPr>
          <p:cNvPr id="8" name="Afbeelding 7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D70BE25B-89C6-4149-8379-C6427AACE8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153" y="3321599"/>
            <a:ext cx="1661020" cy="2978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6102A0-1C9C-BBDC-881D-CE572D79FC4A}"/>
              </a:ext>
            </a:extLst>
          </p:cNvPr>
          <p:cNvSpPr txBox="1"/>
          <p:nvPr/>
        </p:nvSpPr>
        <p:spPr>
          <a:xfrm>
            <a:off x="9850914" y="514120"/>
            <a:ext cx="2247440" cy="646331"/>
          </a:xfrm>
          <a:prstGeom prst="rect">
            <a:avLst/>
          </a:prstGeom>
          <a:solidFill>
            <a:srgbClr val="ED7D31"/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Verdana"/>
              </a:rPr>
              <a:t>Personal</a:t>
            </a:r>
            <a:r>
              <a:rPr lang="en-US" dirty="0">
                <a:ea typeface="Verdana"/>
              </a:rPr>
              <a:t> weather station (PWS)</a:t>
            </a:r>
            <a:endParaRPr lang="en-US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228551B-5FA0-B021-5640-6C5AB3B1FB35}"/>
              </a:ext>
            </a:extLst>
          </p:cNvPr>
          <p:cNvSpPr/>
          <p:nvPr/>
        </p:nvSpPr>
        <p:spPr>
          <a:xfrm>
            <a:off x="10759807" y="1156770"/>
            <a:ext cx="413132" cy="21207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6CFAE3A7-A85B-8CAA-3D62-AD4A55BA8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45" y="2667650"/>
            <a:ext cx="844053" cy="968911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CB8258BA-FC86-080E-6F58-2B26E3B2A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51" y="3639446"/>
            <a:ext cx="844970" cy="1262693"/>
          </a:xfrm>
          <a:prstGeom prst="rect">
            <a:avLst/>
          </a:prstGeom>
        </p:spPr>
      </p:pic>
      <p:pic>
        <p:nvPicPr>
          <p:cNvPr id="13" name="Picture 13" descr="A picture containing grass, outdoor, ground&#10;&#10;Description automatically generated">
            <a:extLst>
              <a:ext uri="{FF2B5EF4-FFF2-40B4-BE49-F238E27FC236}">
                <a16:creationId xmlns:a16="http://schemas.microsoft.com/office/drawing/2014/main" id="{A63DD8F4-8FFF-D8D2-1930-EFF6EF0B27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4220" y="3701301"/>
            <a:ext cx="1539724" cy="18200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66209B-6936-F096-D818-832761C7D71B}"/>
              </a:ext>
            </a:extLst>
          </p:cNvPr>
          <p:cNvSpPr txBox="1"/>
          <p:nvPr/>
        </p:nvSpPr>
        <p:spPr>
          <a:xfrm>
            <a:off x="5486400" y="4984589"/>
            <a:ext cx="526983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hlinkClick r:id="rId8"/>
              </a:rPr>
              <a:t>https://www.netatmo.com/en-eu/smart-weather-station</a:t>
            </a:r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C87C9D-17A2-0A9B-1702-3CC3F208C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94" y="4977850"/>
            <a:ext cx="3407227" cy="49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jdelijke aanduiding voor tekst 1">
            <a:extLst>
              <a:ext uri="{FF2B5EF4-FFF2-40B4-BE49-F238E27FC236}">
                <a16:creationId xmlns:a16="http://schemas.microsoft.com/office/drawing/2014/main" id="{43F6825A-DFE5-A6B6-38A9-31322DEBAAC2}"/>
              </a:ext>
            </a:extLst>
          </p:cNvPr>
          <p:cNvSpPr txBox="1">
            <a:spLocks/>
          </p:cNvSpPr>
          <p:nvPr/>
        </p:nvSpPr>
        <p:spPr>
          <a:xfrm>
            <a:off x="451445" y="5419662"/>
            <a:ext cx="10972933" cy="84434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6230" indent="-316230">
              <a:buFont typeface="Wingdings" panose="05000000000000000000" pitchFamily="2" charset="2"/>
              <a:buChar char="§"/>
            </a:pPr>
            <a:endParaRPr lang="en-US" sz="1800" dirty="0">
              <a:ea typeface="Verdan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ea typeface="+mn-lt"/>
                <a:cs typeface="+mn-lt"/>
              </a:rPr>
              <a:t>Density of network from 1 brand of IoT rain gauges is ~10 × ECA&amp;D gauge density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ea typeface="Verdana"/>
              </a:rPr>
              <a:t>Merging with crowdsourced rain gauge data improves pan-European radar precipitation estimates, </a:t>
            </a:r>
            <a:r>
              <a:rPr lang="en-US" sz="1800" dirty="0" err="1">
                <a:ea typeface="Verdana"/>
              </a:rPr>
              <a:t>Hydrol</a:t>
            </a:r>
            <a:r>
              <a:rPr lang="en-US" sz="1800" dirty="0">
                <a:ea typeface="Verdana"/>
              </a:rPr>
              <a:t>. Earth Syst. Sci., </a:t>
            </a:r>
            <a:r>
              <a:rPr lang="en-US" sz="1800" dirty="0">
                <a:ea typeface="Verdana"/>
                <a:hlinkClick r:id="rId10"/>
              </a:rPr>
              <a:t>https://doi.org/10.5194/hess-28-649-2024</a:t>
            </a:r>
            <a:r>
              <a:rPr lang="en-US" sz="1800" dirty="0">
                <a:ea typeface="Verdana"/>
              </a:rPr>
              <a:t>, 2024.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4298AC-D533-C039-394A-92D649D09826}"/>
              </a:ext>
            </a:extLst>
          </p:cNvPr>
          <p:cNvSpPr txBox="1"/>
          <p:nvPr/>
        </p:nvSpPr>
        <p:spPr>
          <a:xfrm>
            <a:off x="1254655" y="5474294"/>
            <a:ext cx="32244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Verdana"/>
              </a:rPr>
              <a:t>Government rain gauges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D09B31-9224-4B59-E3C7-5D0C98E974E1}"/>
              </a:ext>
            </a:extLst>
          </p:cNvPr>
          <p:cNvSpPr txBox="1"/>
          <p:nvPr/>
        </p:nvSpPr>
        <p:spPr>
          <a:xfrm>
            <a:off x="6312854" y="5476013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Verdana"/>
              </a:rPr>
              <a:t>PWS gauges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511529"/>
      </p:ext>
    </p:extLst>
  </p:cSld>
  <p:clrMapOvr>
    <a:masterClrMapping/>
  </p:clrMapOvr>
</p:sld>
</file>

<file path=ppt/theme/theme1.xml><?xml version="1.0" encoding="utf-8"?>
<a:theme xmlns:a="http://schemas.openxmlformats.org/drawingml/2006/main" name="KNMI sjabloon voor Powerpoint ENG breedbeeld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KNMI sjabloon voor Powerpoint ENG breedbeeld</Template>
  <TotalTime>24</TotalTime>
  <Words>632</Words>
  <Application>Microsoft Office PowerPoint</Application>
  <PresentationFormat>Widescreen</PresentationFormat>
  <Paragraphs>78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KNMI sjabloon voor Powerpoint ENG breedbeeld</vt:lpstr>
      <vt:lpstr> The EURADCLIM gauge-adjusted radar precipitation dataset  </vt:lpstr>
      <vt:lpstr>What is EURADCLIM?</vt:lpstr>
      <vt:lpstr>Radar and rain gauge datasets</vt:lpstr>
      <vt:lpstr>EURADCLIM version 2</vt:lpstr>
      <vt:lpstr>EURADCLIM processing</vt:lpstr>
      <vt:lpstr>Verification against disaggregated ECA&amp;D 1-h rain gauge accumulations</vt:lpstr>
      <vt:lpstr>PowerPoint Presentation</vt:lpstr>
      <vt:lpstr>Outliers</vt:lpstr>
      <vt:lpstr>What about crowdsourcing?</vt:lpstr>
      <vt:lpstr>Verification against ECA&amp;D    gauges: daily rainfall</vt:lpstr>
      <vt:lpstr>Summary</vt:lpstr>
      <vt:lpstr>EURADCLIM v3</vt:lpstr>
      <vt:lpstr>More local merging                 leave-one-out-statistics</vt:lpstr>
      <vt:lpstr>More local merging                 leave-one-out-statistics</vt:lpstr>
      <vt:lpstr>More local merging                 dependent verification</vt:lpstr>
      <vt:lpstr>Additional slides</vt:lpstr>
      <vt:lpstr>Satellite cloud type mask</vt:lpstr>
      <vt:lpstr>Verification against ECA&amp;D    gauges: daily rainfall</vt:lpstr>
      <vt:lpstr>Performance OPERA 2013-2022</vt:lpstr>
      <vt:lpstr>Coverage (opportunistic)  precipitation  sensors</vt:lpstr>
    </vt:vector>
  </TitlesOfParts>
  <Company>SSC-Campus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Overeem, Aart (KNMI)</dc:creator>
  <cp:lastModifiedBy>Overeem, Aart (KNMI)</cp:lastModifiedBy>
  <cp:revision>661</cp:revision>
  <dcterms:created xsi:type="dcterms:W3CDTF">2017-11-14T10:49:36Z</dcterms:created>
  <dcterms:modified xsi:type="dcterms:W3CDTF">2025-06-20T08:46:54Z</dcterms:modified>
</cp:coreProperties>
</file>