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2"/>
  </p:notesMasterIdLst>
  <p:handoutMasterIdLst>
    <p:handoutMasterId r:id="rId13"/>
  </p:handoutMasterIdLst>
  <p:sldIdLst>
    <p:sldId id="256" r:id="rId2"/>
    <p:sldId id="607" r:id="rId3"/>
    <p:sldId id="608" r:id="rId4"/>
    <p:sldId id="609" r:id="rId5"/>
    <p:sldId id="610" r:id="rId6"/>
    <p:sldId id="611" r:id="rId7"/>
    <p:sldId id="612" r:id="rId8"/>
    <p:sldId id="613" r:id="rId9"/>
    <p:sldId id="614" r:id="rId10"/>
    <p:sldId id="615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1921"/>
    <a:srgbClr val="F5F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7449" autoAdjust="0"/>
  </p:normalViewPr>
  <p:slideViewPr>
    <p:cSldViewPr snapToGrid="0">
      <p:cViewPr varScale="1">
        <p:scale>
          <a:sx n="84" d="100"/>
          <a:sy n="84" d="100"/>
        </p:scale>
        <p:origin x="7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112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040E2EC0-CFAD-4231-8372-DF5CDC5497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7D48D3-EFB7-4B3E-A99A-5873243CDE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B844-5124-4B63-9A01-94DB6F4C5084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272B7D2-1A3C-4109-9435-F7EEE1E528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303652F-7098-4EBD-94E1-AD31E5728E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EEDF-EF62-491D-9384-6BBCFCAB55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460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AFDC1-7934-4ADE-8A01-DF04F77B2F3C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89E91-B0FD-4006-B54A-86D0A8D931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835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75310DCC-F93E-47D3-8AF1-73D83A535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7903" y="3245810"/>
            <a:ext cx="5761253" cy="1101600"/>
          </a:xfrm>
        </p:spPr>
        <p:txBody>
          <a:bodyPr lIns="0" rIns="0" anchor="t">
            <a:noAutofit/>
          </a:bodyPr>
          <a:lstStyle>
            <a:lvl1pPr>
              <a:defRPr lang="sv-SE" sz="2800" strike="noStrike" kern="1200" cap="all" normalizeH="0" baseline="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sv-SE" sz="2800" cap="all" dirty="0">
                <a:latin typeface="Arial Black" panose="020B0A04020102020204" pitchFamily="34" charset="0"/>
              </a:rPr>
              <a:t>KLICKA här FÖR ATT LÄGGA TILL RUBRIK</a:t>
            </a:r>
            <a:endParaRPr lang="sv-SE" sz="2800" dirty="0">
              <a:latin typeface="Arial Black" panose="020B0A040201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F3F44B-59C9-43F6-90A6-293B49E3FACA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847903" y="2785367"/>
            <a:ext cx="5761254" cy="42148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noAutofit/>
          </a:bodyPr>
          <a:lstStyle>
            <a:lvl1pPr marL="0" indent="0">
              <a:buFont typeface="Wingdings" pitchFamily="2" charset="2"/>
              <a:buNone/>
              <a:defRPr sz="1600" cap="all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noProof="0" dirty="0"/>
              <a:t>KLICKA här FÖR ATT LÄGGA TILL RUBRIK</a:t>
            </a:r>
          </a:p>
        </p:txBody>
      </p:sp>
      <p:pic>
        <p:nvPicPr>
          <p:cNvPr id="6" name="Bildobjekt 2">
            <a:extLst>
              <a:ext uri="{FF2B5EF4-FFF2-40B4-BE49-F238E27FC236}">
                <a16:creationId xmlns:a16="http://schemas.microsoft.com/office/drawing/2014/main" id="{1606E730-3FF1-4FB2-99C6-FD8776BD43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" t="26191"/>
          <a:stretch/>
        </p:blipFill>
        <p:spPr>
          <a:xfrm>
            <a:off x="-3" y="1615"/>
            <a:ext cx="5200154" cy="426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087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81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radig rubrik och innehå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våradersrubrik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954000"/>
          </a:xfrm>
        </p:spPr>
        <p:txBody>
          <a:bodyPr lIns="90000" rIns="90000" numCol="1" anchor="t">
            <a:noAutofit/>
          </a:bodyPr>
          <a:lstStyle>
            <a:lvl1pPr>
              <a:defRPr lang="sv-SE" sz="2800" kern="120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</a:t>
            </a:r>
            <a:br>
              <a:rPr lang="sv-SE" sz="2800" dirty="0">
                <a:latin typeface="Arial Black" panose="020B0A04020102020204" pitchFamily="34" charset="0"/>
              </a:rPr>
            </a:br>
            <a:r>
              <a:rPr lang="sv-SE" sz="2800" dirty="0">
                <a:latin typeface="Arial Black" panose="020B0A04020102020204" pitchFamily="34" charset="0"/>
              </a:rPr>
              <a:t>tvåradig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1314000"/>
            <a:ext cx="8280000" cy="3469500"/>
          </a:xfrm>
        </p:spPr>
        <p:txBody>
          <a:bodyPr lIns="0" tIns="46800" rIns="90000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text </a:t>
            </a:r>
            <a:r>
              <a:rPr lang="en-US" dirty="0" err="1"/>
              <a:t>här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063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3003" userDrawn="1">
          <p15:clr>
            <a:srgbClr val="A4A3A4"/>
          </p15:clr>
        </p15:guide>
        <p15:guide id="5" pos="272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radig rubrik och innehå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nradig rubriktext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522000"/>
          </a:xfrm>
        </p:spPr>
        <p:txBody>
          <a:bodyPr wrap="none" lIns="90000" rIns="90000" anchor="t">
            <a:noAutofit/>
          </a:bodyPr>
          <a:lstStyle>
            <a:lvl1pPr>
              <a:defRPr lang="sv-SE" sz="2800" kern="1200" dirty="0" smtClean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enradig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900000"/>
            <a:ext cx="8280000" cy="3883500"/>
          </a:xfrm>
        </p:spPr>
        <p:txBody>
          <a:bodyPr lIns="0" rIns="90000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 err="1"/>
              <a:t>Skriv</a:t>
            </a:r>
            <a:r>
              <a:rPr lang="en-US" dirty="0"/>
              <a:t> text </a:t>
            </a:r>
            <a:r>
              <a:rPr lang="en-US" dirty="0" err="1"/>
              <a:t>här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660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72" userDrawn="1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300" y="3231607"/>
            <a:ext cx="6179635" cy="445539"/>
          </a:xfrm>
        </p:spPr>
        <p:txBody>
          <a:bodyPr wrap="none" lIns="0" tIns="0" rIns="0" bIns="0" anchor="b">
            <a:noAutofit/>
          </a:bodyPr>
          <a:lstStyle>
            <a:lvl1pPr>
              <a:defRPr sz="2800"/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Lägg till enradig avsnittsrubrik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812FDA2-E9F1-4910-982A-CD92507DB6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16" t="26937"/>
          <a:stretch/>
        </p:blipFill>
        <p:spPr>
          <a:xfrm>
            <a:off x="0" y="0"/>
            <a:ext cx="3132818" cy="431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1354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453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radig 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954000"/>
          </a:xfrm>
        </p:spPr>
        <p:txBody>
          <a:bodyPr lIns="90000" rIns="90000" anchor="t">
            <a:noAutofit/>
          </a:bodyPr>
          <a:lstStyle>
            <a:lvl1pPr>
              <a:defRPr sz="2800"/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</a:t>
            </a:r>
            <a:br>
              <a:rPr lang="sv-SE" sz="2800" dirty="0">
                <a:latin typeface="Arial Black" panose="020B0A04020102020204" pitchFamily="34" charset="0"/>
              </a:rPr>
            </a:br>
            <a:r>
              <a:rPr lang="sv-SE" sz="2800" dirty="0">
                <a:latin typeface="Arial Black" panose="020B0A04020102020204" pitchFamily="34" charset="0"/>
              </a:rPr>
              <a:t>tvåradig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2000" y="1314000"/>
            <a:ext cx="4071600" cy="3469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2B758B9-0CDE-4ACD-9AC5-5F98243B517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0400" y="1314000"/>
            <a:ext cx="4071600" cy="3469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263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72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radig 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400" y="360000"/>
            <a:ext cx="7801200" cy="522000"/>
          </a:xfrm>
        </p:spPr>
        <p:txBody>
          <a:bodyPr wrap="none" lIns="90000" rIns="90000" anchor="t">
            <a:noAutofit/>
          </a:bodyPr>
          <a:lstStyle>
            <a:lvl1pPr>
              <a:defRPr sz="2800"/>
            </a:lvl1pPr>
          </a:lstStyle>
          <a:p>
            <a:r>
              <a:rPr lang="sv-SE" sz="2800" dirty="0">
                <a:latin typeface="Arial Black" panose="020B0A04020102020204" pitchFamily="34" charset="0"/>
              </a:rPr>
              <a:t>Klicka för att lägga till enradig rubrik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EF37DA-0A85-47F2-981D-1B490AB1345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900000"/>
            <a:ext cx="4071600" cy="3883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C3C1729-F0A6-4BD0-A690-71513CC0338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0400" y="900000"/>
            <a:ext cx="4071600" cy="3883500"/>
          </a:xfrm>
        </p:spPr>
        <p:txBody>
          <a:bodyPr lIns="0" rIns="9000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463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72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83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19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273844"/>
            <a:ext cx="6950654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369219"/>
            <a:ext cx="7775576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19CC85-84AC-4368-ACAF-67986862F3A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800" y="194400"/>
            <a:ext cx="471700" cy="1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7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  <p:sldLayoutId id="2147483662" r:id="rId5"/>
    <p:sldLayoutId id="2147483664" r:id="rId6"/>
    <p:sldLayoutId id="214748365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6CAB2-D2E6-42EE-A6E0-3AE60E31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Applications of opportunistic rainfall observations: a review</a:t>
            </a:r>
            <a:endParaRPr lang="sv-SE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D467FA-4A06-436E-814D-ACAE00102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baseline="3000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783AC92-F9EB-421E-A85C-CCA40E001870}"/>
              </a:ext>
            </a:extLst>
          </p:cNvPr>
          <p:cNvSpPr txBox="1"/>
          <p:nvPr/>
        </p:nvSpPr>
        <p:spPr>
          <a:xfrm>
            <a:off x="2758440" y="4156510"/>
            <a:ext cx="5227320" cy="10287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/>
            <a:r>
              <a:rPr lang="sv-SE" sz="1600" kern="0">
                <a:latin typeface="Arial" panose="020B0604020202020204" pitchFamily="34" charset="0"/>
                <a:cs typeface="Arial" panose="020B0604020202020204" pitchFamily="34" charset="0"/>
              </a:rPr>
              <a:t>JONAS OLSSON</a:t>
            </a:r>
          </a:p>
          <a:p>
            <a:pPr algn="l"/>
            <a:r>
              <a:rPr lang="sv-SE" sz="1600" kern="0">
                <a:latin typeface="Arial" panose="020B0604020202020204" pitchFamily="34" charset="0"/>
                <a:cs typeface="Arial" panose="020B0604020202020204" pitchFamily="34" charset="0"/>
              </a:rPr>
              <a:t>Swedish Meteorological and Hydrological Institute</a:t>
            </a:r>
          </a:p>
        </p:txBody>
      </p:sp>
    </p:spTree>
    <p:extLst>
      <p:ext uri="{BB962C8B-B14F-4D97-AF65-F5344CB8AC3E}">
        <p14:creationId xmlns:p14="http://schemas.microsoft.com/office/powerpoint/2010/main" val="38110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Short summary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Support for applications of OS rainfall: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rainfall mapping: quite strong (many studies)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subsequent applications: quite limited (fewer studies)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Operational status of OS rainfall: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RRO=2 in many countries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RRO=3 for CML in DE and PWS in PL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Challenges include CML acquisition, QC/QA and short/dynamic data sets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Paper under revision in J. Hydrometeorology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/>
          </a:p>
          <a:p>
            <a:pPr marL="0" indent="0" algn="ctr">
              <a:buNone/>
            </a:pPr>
            <a:r>
              <a:rPr lang="en-US" b="1">
                <a:solidFill>
                  <a:srgbClr val="FFC000"/>
                </a:solidFill>
              </a:rPr>
              <a:t>THANK YOU FOR LISTENING!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Contributors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00000"/>
            <a:ext cx="8610600" cy="38835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/>
              <a:t>Laura Horváth-Varga, Budapest University of Technology and Economics, Hungary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Remco van de Beek, Swedish Meteorological and Hydrological Institute, Sweden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Maximilian Graf, German Weather Service, Germany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Aart Overeem, Royal Netherlands Meteorological Institute, The Netherlands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Magdalena Szaton, Institute of Meteorology and Water Management, Poland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Vojtěch Bareš, Czech Technical University, Czech Republic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Nejc Bezak, University of Ljubljana, Slovenia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Christian Chwala, Karlsruhe Institute of Technology, Germany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Carlo De Michele, Politecnico di Milano, Italy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Martin Fencl, Czech Technical University, Czech Republic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Jochen Seidel, University of Stuttgart, Germany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/>
              <a:t>Andrijana Todorović, University of Belgrade, Serbia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1A17BA3-7349-4C45-B5D4-B7ADFE3682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110"/>
          <a:stretch/>
        </p:blipFill>
        <p:spPr>
          <a:xfrm>
            <a:off x="6717689" y="3424308"/>
            <a:ext cx="1621860" cy="819192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8F9D110-6783-44A1-B3E9-9812577E77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116"/>
          <a:stretch/>
        </p:blipFill>
        <p:spPr>
          <a:xfrm>
            <a:off x="5974079" y="4243500"/>
            <a:ext cx="3109079" cy="81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9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Background and motivation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Rainfall observations – high-resolution – are crucial for a multitude of reasons and purposes within e.g. hydro-meteorology and climatology.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National/official observation networks are resource-demanding and generally have an insufficient resolution.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Observations by Opportunistic Sensors (OS) may be complementary: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Commercial Microwave Links (CML)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Personal Weather Stations (PWS)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Satellite Microwave Links (SML)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Many proof-of-concept type of studies have been published, demonstrating </a:t>
            </a:r>
            <a:r>
              <a:rPr lang="en-US" i="1"/>
              <a:t>potential</a:t>
            </a:r>
            <a:r>
              <a:rPr lang="en-US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But, how close are OS rainfall to </a:t>
            </a:r>
            <a:r>
              <a:rPr lang="en-US" i="1"/>
              <a:t>practical application </a:t>
            </a:r>
            <a:r>
              <a:rPr lang="en-US"/>
              <a:t>and societal benefit?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0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Main questions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/>
              <a:t>What is the scientific support for practical applications of OS rainfall data, e.g. in an operational setting?</a:t>
            </a:r>
          </a:p>
          <a:p>
            <a:pPr>
              <a:buFont typeface="+mj-lt"/>
              <a:buAutoNum type="arabicPeriod"/>
            </a:pPr>
            <a:r>
              <a:rPr lang="en-US"/>
              <a:t>How technically ready are different countries with respect to operational implementation of OS rainfall data?</a:t>
            </a:r>
          </a:p>
          <a:p>
            <a:pPr>
              <a:buFont typeface="+mj-lt"/>
              <a:buAutoNum type="arabicPeriod"/>
            </a:pPr>
            <a:r>
              <a:rPr lang="en-US"/>
              <a:t>What challenges remain and how can these be solved?</a:t>
            </a:r>
          </a:p>
        </p:txBody>
      </p:sp>
    </p:spTree>
    <p:extLst>
      <p:ext uri="{BB962C8B-B14F-4D97-AF65-F5344CB8AC3E}">
        <p14:creationId xmlns:p14="http://schemas.microsoft.com/office/powerpoint/2010/main" val="252642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Question 1: method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900000"/>
            <a:ext cx="8391960" cy="38835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Literature review of scientific papers: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/>
              <a:t>distinctly application-oriented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/>
              <a:t>peer-reviewed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/>
              <a:t>using real rainfall observations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u="sng"/>
              <a:t>Types of applications: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Rainfall mapping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Single type of opportunistic sensor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Merged opportunistic and conventional sensors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Subsequent application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Rainfall nowcasting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Hydrological prediction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4A28BF1-EE9C-47DD-B948-F8110B227FBA}"/>
              </a:ext>
            </a:extLst>
          </p:cNvPr>
          <p:cNvSpPr txBox="1"/>
          <p:nvPr/>
        </p:nvSpPr>
        <p:spPr>
          <a:xfrm>
            <a:off x="4556760" y="0"/>
            <a:ext cx="4587240" cy="11201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What is the scientific support for </a:t>
            </a:r>
          </a:p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practical applications of OS rainfall data?</a:t>
            </a:r>
          </a:p>
        </p:txBody>
      </p:sp>
    </p:spTree>
    <p:extLst>
      <p:ext uri="{BB962C8B-B14F-4D97-AF65-F5344CB8AC3E}">
        <p14:creationId xmlns:p14="http://schemas.microsoft.com/office/powerpoint/2010/main" val="32129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Question 1: results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u="sng"/>
              <a:t>CML: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Rainfall mapping: 25-30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Subsequent applications: ~15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/>
              <a:t>PWS: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Rainfall mapping: 10-15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Subsequent applications: 3-5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/>
              <a:t>SML: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Rainfall mapping: ~3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/>
              <a:t> Subsequent applications: few (any?)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0C622D3-F4B9-42AA-8019-9080984A4061}"/>
              </a:ext>
            </a:extLst>
          </p:cNvPr>
          <p:cNvSpPr txBox="1"/>
          <p:nvPr/>
        </p:nvSpPr>
        <p:spPr>
          <a:xfrm>
            <a:off x="4556760" y="0"/>
            <a:ext cx="4587240" cy="11201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What is the scientific support for </a:t>
            </a:r>
          </a:p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practical applications of OS rainfall data?</a:t>
            </a:r>
          </a:p>
        </p:txBody>
      </p:sp>
    </p:spTree>
    <p:extLst>
      <p:ext uri="{BB962C8B-B14F-4D97-AF65-F5344CB8AC3E}">
        <p14:creationId xmlns:p14="http://schemas.microsoft.com/office/powerpoint/2010/main" val="4055048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Question 2: method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Questionnaire distributed within the OpenSense community.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u="sng"/>
              <a:t>Examples of contents: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What types of OS data as well as merged products are available?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Are they used (pre-)operationally for e.g. nowcasting or hydrological prediction?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What is the self-assessed Technology Readiness Level (TRL)?             (</a:t>
            </a:r>
            <a:r>
              <a:rPr lang="en-US">
                <a:sym typeface="Symbol" panose="05050102010706020507" pitchFamily="18" charset="2"/>
              </a:rPr>
              <a:t>TRL1-9 was transformed in Readiness for Routine Operation (RRO) 1-3)</a:t>
            </a:r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414D83E-C5D7-404F-940D-E1778034EFE2}"/>
              </a:ext>
            </a:extLst>
          </p:cNvPr>
          <p:cNvSpPr txBox="1"/>
          <p:nvPr/>
        </p:nvSpPr>
        <p:spPr>
          <a:xfrm>
            <a:off x="4556760" y="0"/>
            <a:ext cx="4838700" cy="11201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How technically ready are countries </a:t>
            </a:r>
          </a:p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with respect to operational implementation? </a:t>
            </a:r>
          </a:p>
        </p:txBody>
      </p:sp>
    </p:spTree>
    <p:extLst>
      <p:ext uri="{BB962C8B-B14F-4D97-AF65-F5344CB8AC3E}">
        <p14:creationId xmlns:p14="http://schemas.microsoft.com/office/powerpoint/2010/main" val="257647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Question 2: results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00000"/>
            <a:ext cx="2958900" cy="3883500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CML, PWS: see map</a:t>
            </a:r>
          </a:p>
          <a:p>
            <a:pPr marL="0" indent="0">
              <a:buNone/>
            </a:pPr>
            <a:r>
              <a:rPr lang="en-US"/>
              <a:t>SML: explored in e.g. Italy and France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CBC0B86-BCF8-4DE1-9B75-16ECCDD29F93}"/>
              </a:ext>
            </a:extLst>
          </p:cNvPr>
          <p:cNvSpPr txBox="1"/>
          <p:nvPr/>
        </p:nvSpPr>
        <p:spPr>
          <a:xfrm>
            <a:off x="4556760" y="0"/>
            <a:ext cx="4838700" cy="11201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How technically ready are countries </a:t>
            </a:r>
          </a:p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with respect to operational implementation? 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52A3D1C-AF9A-4353-AF20-DD14F9244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0" y="874361"/>
            <a:ext cx="4856398" cy="415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00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D2FF-C4F9-4A38-8D1D-8B8E695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Question 3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842AD42-FE68-496B-802D-9F97C77BF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/>
              <a:t>Some </a:t>
            </a:r>
            <a:r>
              <a:rPr lang="en-US" u="sng">
                <a:solidFill>
                  <a:srgbClr val="FF0000"/>
                </a:solidFill>
              </a:rPr>
              <a:t>key challenges </a:t>
            </a:r>
            <a:r>
              <a:rPr lang="en-US" u="sng"/>
              <a:t>and </a:t>
            </a:r>
            <a:r>
              <a:rPr lang="en-US" u="sng">
                <a:solidFill>
                  <a:srgbClr val="00B050"/>
                </a:solidFill>
              </a:rPr>
              <a:t>potential solutions</a:t>
            </a:r>
            <a:r>
              <a:rPr lang="en-US" u="sng"/>
              <a:t>:</a:t>
            </a:r>
          </a:p>
          <a:p>
            <a:pPr>
              <a:buAutoNum type="arabicPeriod"/>
            </a:pPr>
            <a:r>
              <a:rPr lang="en-US">
                <a:solidFill>
                  <a:srgbClr val="FF0000"/>
                </a:solidFill>
              </a:rPr>
              <a:t>CML acquisition is complicated by e.g. the dependency upon commercial and non-meteorological actors. </a:t>
            </a:r>
            <a:r>
              <a:rPr lang="en-US">
                <a:solidFill>
                  <a:srgbClr val="00B050"/>
                </a:solidFill>
              </a:rPr>
              <a:t>Development of tailored business models, the Global Microwave Link Data Collection Initiative (GMDI).</a:t>
            </a:r>
          </a:p>
          <a:p>
            <a:pPr>
              <a:buAutoNum type="arabicPeriod"/>
            </a:pPr>
            <a:r>
              <a:rPr lang="en-US">
                <a:solidFill>
                  <a:srgbClr val="FF0000"/>
                </a:solidFill>
              </a:rPr>
              <a:t>Application of OS rainfall data requires Quality Control/Quality Assurance on another level, as compared with conventional observations. </a:t>
            </a:r>
            <a:r>
              <a:rPr lang="en-US">
                <a:solidFill>
                  <a:srgbClr val="00B050"/>
                </a:solidFill>
              </a:rPr>
              <a:t>Further development of (accurate and fast) QC/QA protocols, use the useful signals in observations from different sensors, apply Machine Learning.</a:t>
            </a:r>
          </a:p>
          <a:p>
            <a:pPr>
              <a:buAutoNum type="arabicPeriod"/>
            </a:pPr>
            <a:r>
              <a:rPr lang="en-US">
                <a:solidFill>
                  <a:srgbClr val="FF0000"/>
                </a:solidFill>
              </a:rPr>
              <a:t>OS rainfall data sets are often relatively short and from dynamically evolving networks, which complicates e.g. hydrological model calibration. </a:t>
            </a:r>
            <a:r>
              <a:rPr lang="en-US">
                <a:solidFill>
                  <a:srgbClr val="00B050"/>
                </a:solidFill>
              </a:rPr>
              <a:t>Utilize the generally high temporal resolution, develop clever methods to reach spatial consistency, let time pass…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3D98366-7255-4042-BE9F-2020167D8BA2}"/>
              </a:ext>
            </a:extLst>
          </p:cNvPr>
          <p:cNvSpPr txBox="1"/>
          <p:nvPr/>
        </p:nvSpPr>
        <p:spPr>
          <a:xfrm>
            <a:off x="4556760" y="0"/>
            <a:ext cx="4587240" cy="11201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What challenges remain and </a:t>
            </a:r>
          </a:p>
          <a:p>
            <a:r>
              <a:rPr lang="en-US">
                <a:solidFill>
                  <a:schemeClr val="tx1">
                    <a:lumMod val="50000"/>
                  </a:schemeClr>
                </a:solidFill>
              </a:rPr>
              <a:t>how can these be solved?</a:t>
            </a:r>
          </a:p>
        </p:txBody>
      </p:sp>
    </p:spTree>
    <p:extLst>
      <p:ext uri="{BB962C8B-B14F-4D97-AF65-F5344CB8AC3E}">
        <p14:creationId xmlns:p14="http://schemas.microsoft.com/office/powerpoint/2010/main" val="250931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SMHI_vittext_mörkbakgrund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1EA8A1"/>
      </a:accent1>
      <a:accent2>
        <a:srgbClr val="3DA000"/>
      </a:accent2>
      <a:accent3>
        <a:srgbClr val="3B9CDF"/>
      </a:accent3>
      <a:accent4>
        <a:srgbClr val="035154"/>
      </a:accent4>
      <a:accent5>
        <a:srgbClr val="184F00"/>
      </a:accent5>
      <a:accent6>
        <a:srgbClr val="004591"/>
      </a:accent6>
      <a:hlink>
        <a:srgbClr val="3B9CDF"/>
      </a:hlink>
      <a:folHlink>
        <a:srgbClr val="99D6FF"/>
      </a:folHlink>
    </a:clrScheme>
    <a:fontScheme name="Rubrik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normAutofit/>
      </a:bodyPr>
      <a:lstStyle>
        <a:defPPr marL="0" indent="0" algn="l">
          <a:buNone/>
          <a:defRPr sz="1800" kern="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örk mall vit text utökad arbetsyta v1.pptx" id="{C628AF14-463B-4865-A9D8-A3A5C7D986CE}" vid="{AD443875-E499-438C-813A-439EF0F8740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SMHI mörk mall - utökad arbetsyta</Template>
  <TotalTime>3010</TotalTime>
  <Words>725</Words>
  <Application>Microsoft Office PowerPoint</Application>
  <PresentationFormat>Bildspel på skärmen (16:9)</PresentationFormat>
  <Paragraphs>92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Symbol</vt:lpstr>
      <vt:lpstr>Wingdings</vt:lpstr>
      <vt:lpstr>Office-tema</vt:lpstr>
      <vt:lpstr>Applications of opportunistic rainfall observations: a review</vt:lpstr>
      <vt:lpstr>Contributors</vt:lpstr>
      <vt:lpstr>Background and motivation</vt:lpstr>
      <vt:lpstr>Main questions</vt:lpstr>
      <vt:lpstr>Question 1: method</vt:lpstr>
      <vt:lpstr>Question 1: results</vt:lpstr>
      <vt:lpstr>Question 2: method</vt:lpstr>
      <vt:lpstr>Question 2: results</vt:lpstr>
      <vt:lpstr>Question 3</vt:lpstr>
      <vt:lpstr>Short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SKYfall / över-svämningar  2024</dc:title>
  <dc:creator>Olsson Jonas</dc:creator>
  <cp:lastModifiedBy>Olsson Jonas</cp:lastModifiedBy>
  <cp:revision>117</cp:revision>
  <dcterms:created xsi:type="dcterms:W3CDTF">2024-02-26T13:14:45Z</dcterms:created>
  <dcterms:modified xsi:type="dcterms:W3CDTF">2025-06-25T11:47:42Z</dcterms:modified>
</cp:coreProperties>
</file>