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2E5_BEEAAED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</p:sldMasterIdLst>
  <p:notesMasterIdLst>
    <p:notesMasterId r:id="rId50"/>
  </p:notesMasterIdLst>
  <p:sldIdLst>
    <p:sldId id="256" r:id="rId2"/>
    <p:sldId id="741" r:id="rId3"/>
    <p:sldId id="742" r:id="rId4"/>
    <p:sldId id="744" r:id="rId5"/>
    <p:sldId id="754" r:id="rId6"/>
    <p:sldId id="341" r:id="rId7"/>
    <p:sldId id="345" r:id="rId8"/>
    <p:sldId id="690" r:id="rId9"/>
    <p:sldId id="724" r:id="rId10"/>
    <p:sldId id="682" r:id="rId11"/>
    <p:sldId id="684" r:id="rId12"/>
    <p:sldId id="686" r:id="rId13"/>
    <p:sldId id="717" r:id="rId14"/>
    <p:sldId id="344" r:id="rId15"/>
    <p:sldId id="347" r:id="rId16"/>
    <p:sldId id="747" r:id="rId17"/>
    <p:sldId id="753" r:id="rId18"/>
    <p:sldId id="763" r:id="rId19"/>
    <p:sldId id="258" r:id="rId20"/>
    <p:sldId id="748" r:id="rId21"/>
    <p:sldId id="318" r:id="rId22"/>
    <p:sldId id="330" r:id="rId23"/>
    <p:sldId id="336" r:id="rId24"/>
    <p:sldId id="752" r:id="rId25"/>
    <p:sldId id="755" r:id="rId26"/>
    <p:sldId id="257" r:id="rId27"/>
    <p:sldId id="687" r:id="rId28"/>
    <p:sldId id="683" r:id="rId29"/>
    <p:sldId id="719" r:id="rId30"/>
    <p:sldId id="746" r:id="rId31"/>
    <p:sldId id="260" r:id="rId32"/>
    <p:sldId id="725" r:id="rId33"/>
    <p:sldId id="728" r:id="rId34"/>
    <p:sldId id="264" r:id="rId35"/>
    <p:sldId id="262" r:id="rId36"/>
    <p:sldId id="756" r:id="rId37"/>
    <p:sldId id="261" r:id="rId38"/>
    <p:sldId id="757" r:id="rId39"/>
    <p:sldId id="758" r:id="rId40"/>
    <p:sldId id="759" r:id="rId41"/>
    <p:sldId id="760" r:id="rId42"/>
    <p:sldId id="366" r:id="rId43"/>
    <p:sldId id="395" r:id="rId44"/>
    <p:sldId id="761" r:id="rId45"/>
    <p:sldId id="376" r:id="rId46"/>
    <p:sldId id="762" r:id="rId47"/>
    <p:sldId id="765" r:id="rId48"/>
    <p:sldId id="764" r:id="rId49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51"/>
      <p:bold r:id="rId52"/>
    </p:embeddedFont>
    <p:embeddedFont>
      <p:font typeface="Cambria Math" panose="02040503050406030204" pitchFamily="18" charset="0"/>
      <p:regular r:id="rId53"/>
    </p:embeddedFont>
    <p:embeddedFont>
      <p:font typeface="Impact" panose="020B0806030902050204" pitchFamily="34" charset="0"/>
      <p:regular r:id="rId54"/>
    </p:embeddedFont>
    <p:embeddedFont>
      <p:font typeface="Russo One" panose="020B0604020202020204" charset="0"/>
      <p:regular r:id="rId55"/>
    </p:embeddedFont>
    <p:embeddedFont>
      <p:font typeface="Ubuntu" panose="020B0504030602030204" pitchFamily="34" charset="0"/>
      <p:regular r:id="rId56"/>
      <p:bold r:id="rId57"/>
      <p:italic r:id="rId58"/>
      <p:boldItalic r:id="rId59"/>
    </p:embeddedFont>
    <p:embeddedFont>
      <p:font typeface="Ubuntu Medium" panose="020B0604030602030204" pitchFamily="34" charset="0"/>
      <p:regular r:id="rId60"/>
      <p:bold r:id="rId61"/>
      <p:italic r:id="rId62"/>
      <p:boldItalic r:id="rId63"/>
    </p:embeddedFont>
    <p:embeddedFont>
      <p:font typeface="Urbanist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comments/modernComment_2E5_BEEAAE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2EE1B9-7DA1-4A8F-8ED8-117C99D23812}" authorId="{399DFCF4-429D-8E2B-4D61-8C125B743712}" created="2025-04-21T04:10:08.96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249729479" sldId="455"/>
      <ac:spMk id="25" creationId="{3C83EAD9-5C3E-46CE-977A-C1A8FDD4F2AB}"/>
      <ac:txMk cp="0" len="233">
        <ac:context len="234" hash="2566523057"/>
      </ac:txMk>
    </ac:txMkLst>
    <p188:pos x="4701909" y="135029"/>
    <p188:txBody>
      <a:bodyPr/>
      <a:lstStyle/>
      <a:p>
        <a:r>
          <a:rPr lang="en-GB"/>
          <a:t>Consider adding dates to each experience &amp; adding one more bullet point as ‘Expert Consultant’ - including clients such as Met Office and International Monetary Fund.
Why list the IMF under ‘Services’? I think it is more professional experience.
Also, I removed the ‘s’ from ‘experiences’ and added bullet points to improve readability - else, it’s too much to process quickly by anyone looking at it.
Make sure to remove duplicate slide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132928cb3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132928cb3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de2899aa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de2899aa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06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de2899aa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2de2899aa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11c4def31a7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11c4def31a7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g11c4def31a7_0_2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8" name="Google Shape;2798;g11c4def31a7_0_2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g12de2899aa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9" name="Google Shape;2929;g12de2899aa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559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a10991d9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6a10991d9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738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10e348df8_2_1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310e348df8_2_1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430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74e8d539d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674e8d539d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6999084759_1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6999084759_1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6a10991d9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6a10991d94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AB57F-AFA6-A32F-68C3-6C002674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1B47432-FAEC-F4FE-D46E-25EE2842A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A09C7F1-6348-5701-9794-8B44D2BAB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直接在圖上顯示出來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64AC89-5339-2725-0D49-BE752F8A9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C0F5A-25B0-41AD-B74A-32A3B80B7C7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817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D8A8-48FD-46A3-9350-F38CCD962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06FE660-5F3A-F4F8-120C-50CB1C605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B912808-0A02-F040-03C0-725E5E1C8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C13911-31C8-CCB7-EC02-97DAE0CD3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C0F5A-25B0-41AD-B74A-32A3B80B7C7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499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BF78-FF9C-CA91-310D-6568B4497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37DABC3-71FB-797F-AF61-2C99DBAC0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CE02C25-43A3-9EB5-BA9D-077F3761A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ouput5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A0FC00-902D-66ED-6680-4539FE461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C0F5A-25B0-41AD-B74A-32A3B80B7C7D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707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452509AF-001B-EDF3-74B3-0375CDFDB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>
            <a:extLst>
              <a:ext uri="{FF2B5EF4-FFF2-40B4-BE49-F238E27FC236}">
                <a16:creationId xmlns:a16="http://schemas.microsoft.com/office/drawing/2014/main" id="{2114CAE9-4CB7-1CD1-3270-CAD9D17C61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>
            <a:extLst>
              <a:ext uri="{FF2B5EF4-FFF2-40B4-BE49-F238E27FC236}">
                <a16:creationId xmlns:a16="http://schemas.microsoft.com/office/drawing/2014/main" id="{F686CAE9-CEF6-BE96-226E-FD21EF8DA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129" name="Google Shape;129;p5:notes">
            <a:extLst>
              <a:ext uri="{FF2B5EF4-FFF2-40B4-BE49-F238E27FC236}">
                <a16:creationId xmlns:a16="http://schemas.microsoft.com/office/drawing/2014/main" id="{B77D1203-AA5E-4FA0-0E70-BCFA25A237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32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e0a3c7ebb_0_1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e0a3c7ebb_0_1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3d8c64ad54_0_1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3d8c64ad54_0_1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46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1866fe3901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1866fe3901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57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e6075183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2e6075183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644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7910b08f7a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7910b08f7a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300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3d8c64ad54_0_1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3d8c64ad54_0_1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270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3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light)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11638" r="15299" b="29671"/>
          <a:stretch/>
        </p:blipFill>
        <p:spPr>
          <a:xfrm>
            <a:off x="8584125" y="81750"/>
            <a:ext cx="437024" cy="4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546000"/>
            <a:ext cx="931850" cy="658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" name="Google Shape;15;p2"/>
          <p:cNvSpPr txBox="1"/>
          <p:nvPr/>
        </p:nvSpPr>
        <p:spPr>
          <a:xfrm>
            <a:off x="1048600" y="4663225"/>
            <a:ext cx="1889400" cy="480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E4D5D"/>
                </a:solidFill>
                <a:latin typeface="Urbanist"/>
                <a:ea typeface="Urbanist"/>
                <a:cs typeface="Urbanist"/>
                <a:sym typeface="Urbanist"/>
              </a:rPr>
              <a:t>NTU </a:t>
            </a:r>
            <a:endParaRPr sz="1200">
              <a:solidFill>
                <a:srgbClr val="1E4D5D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E4D5D"/>
                </a:solidFill>
                <a:latin typeface="Urbanist"/>
                <a:ea typeface="Urbanist"/>
                <a:cs typeface="Urbanist"/>
                <a:sym typeface="Urbanist"/>
              </a:rPr>
              <a:t>CompHydroMet Lab</a:t>
            </a:r>
            <a:endParaRPr sz="1200">
              <a:solidFill>
                <a:srgbClr val="1E4D5D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TITLE_AND_TWO_COLUMNS_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/>
          <p:nvPr/>
        </p:nvSpPr>
        <p:spPr>
          <a:xfrm>
            <a:off x="0" y="4663225"/>
            <a:ext cx="9144000" cy="480300"/>
          </a:xfrm>
          <a:prstGeom prst="rect">
            <a:avLst/>
          </a:prstGeom>
          <a:solidFill>
            <a:srgbClr val="1E4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 txBox="1"/>
          <p:nvPr/>
        </p:nvSpPr>
        <p:spPr>
          <a:xfrm>
            <a:off x="129650" y="442525"/>
            <a:ext cx="54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A7CACC"/>
                </a:solidFill>
                <a:latin typeface="Ubuntu"/>
                <a:ea typeface="Ubuntu"/>
                <a:cs typeface="Ubuntu"/>
                <a:sym typeface="Ubuntu"/>
              </a:rPr>
              <a:t>ⵏ</a:t>
            </a:r>
            <a:endParaRPr sz="2800" b="1">
              <a:solidFill>
                <a:srgbClr val="A7CAC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" name="Google Shape;6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950" y="4330150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1"/>
          <p:cNvSpPr txBox="1"/>
          <p:nvPr/>
        </p:nvSpPr>
        <p:spPr>
          <a:xfrm>
            <a:off x="3492575" y="43250"/>
            <a:ext cx="55899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Introduction</a:t>
            </a:r>
            <a:r>
              <a:rPr lang="en">
                <a:solidFill>
                  <a:srgbClr val="CCCCCC"/>
                </a:solidFill>
                <a:latin typeface="Ubuntu Medium"/>
                <a:ea typeface="Ubuntu Medium"/>
                <a:cs typeface="Ubuntu Medium"/>
                <a:sym typeface="Ubuntu Medium"/>
              </a:rPr>
              <a:t> | Methods | Results | Future work</a:t>
            </a:r>
            <a:endParaRPr>
              <a:solidFill>
                <a:srgbClr val="CCCCCC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hods">
  <p:cSld name="TITLE_AND_TWO_COLUMNS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/>
          <p:nvPr/>
        </p:nvSpPr>
        <p:spPr>
          <a:xfrm>
            <a:off x="0" y="4663225"/>
            <a:ext cx="9144000" cy="480300"/>
          </a:xfrm>
          <a:prstGeom prst="rect">
            <a:avLst/>
          </a:prstGeom>
          <a:solidFill>
            <a:srgbClr val="1E4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129650" y="442525"/>
            <a:ext cx="54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A7CACC"/>
                </a:solidFill>
                <a:latin typeface="Ubuntu"/>
                <a:ea typeface="Ubuntu"/>
                <a:cs typeface="Ubuntu"/>
                <a:sym typeface="Ubuntu"/>
              </a:rPr>
              <a:t>ⵏ</a:t>
            </a:r>
            <a:endParaRPr sz="2800" b="1">
              <a:solidFill>
                <a:srgbClr val="A7CAC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" name="Google Shape;7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950" y="4330150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2"/>
          <p:cNvSpPr txBox="1"/>
          <p:nvPr/>
        </p:nvSpPr>
        <p:spPr>
          <a:xfrm>
            <a:off x="3492575" y="43250"/>
            <a:ext cx="55899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Ubuntu Medium"/>
                <a:ea typeface="Ubuntu Medium"/>
                <a:cs typeface="Ubuntu Medium"/>
                <a:sym typeface="Ubuntu Medium"/>
              </a:rPr>
              <a:t>Introduction | </a:t>
            </a:r>
            <a:r>
              <a:rPr lang="en">
                <a:solidFill>
                  <a:srgbClr val="66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Methods</a:t>
            </a:r>
            <a:r>
              <a:rPr lang="en">
                <a:solidFill>
                  <a:srgbClr val="CCCCCC"/>
                </a:solidFill>
                <a:latin typeface="Ubuntu Medium"/>
                <a:ea typeface="Ubuntu Medium"/>
                <a:cs typeface="Ubuntu Medium"/>
                <a:sym typeface="Ubuntu Medium"/>
              </a:rPr>
              <a:t> | Results | Future work</a:t>
            </a:r>
            <a:endParaRPr>
              <a:solidFill>
                <a:srgbClr val="CCCCCC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ults">
  <p:cSld name="TITLE_AND_TWO_COLUMNS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>
            <a:off x="0" y="4663225"/>
            <a:ext cx="9144000" cy="480300"/>
          </a:xfrm>
          <a:prstGeom prst="rect">
            <a:avLst/>
          </a:prstGeom>
          <a:solidFill>
            <a:srgbClr val="1E4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 txBox="1"/>
          <p:nvPr/>
        </p:nvSpPr>
        <p:spPr>
          <a:xfrm>
            <a:off x="129650" y="442525"/>
            <a:ext cx="54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A7CACC"/>
                </a:solidFill>
                <a:latin typeface="Ubuntu"/>
                <a:ea typeface="Ubuntu"/>
                <a:cs typeface="Ubuntu"/>
                <a:sym typeface="Ubuntu"/>
              </a:rPr>
              <a:t>ⵏ</a:t>
            </a:r>
            <a:endParaRPr sz="2800" b="1">
              <a:solidFill>
                <a:srgbClr val="A7CAC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950" y="4330150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3492575" y="43250"/>
            <a:ext cx="55899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Ubuntu Medium"/>
                <a:ea typeface="Ubuntu Medium"/>
                <a:cs typeface="Ubuntu Medium"/>
                <a:sym typeface="Ubuntu Medium"/>
              </a:rPr>
              <a:t>Introduction | Methods | </a:t>
            </a:r>
            <a:r>
              <a:rPr lang="en">
                <a:solidFill>
                  <a:srgbClr val="66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Results</a:t>
            </a:r>
            <a:r>
              <a:rPr lang="en">
                <a:solidFill>
                  <a:srgbClr val="CCCCCC"/>
                </a:solidFill>
                <a:latin typeface="Ubuntu Medium"/>
                <a:ea typeface="Ubuntu Medium"/>
                <a:cs typeface="Ubuntu Medium"/>
                <a:sym typeface="Ubuntu Medium"/>
              </a:rPr>
              <a:t> | Future work</a:t>
            </a:r>
            <a:endParaRPr>
              <a:solidFill>
                <a:srgbClr val="CCCCCC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ture work">
  <p:cSld name="TITLE_AND_TWO_COLUMNS_3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0" y="4663225"/>
            <a:ext cx="9144000" cy="480300"/>
          </a:xfrm>
          <a:prstGeom prst="rect">
            <a:avLst/>
          </a:prstGeom>
          <a:solidFill>
            <a:srgbClr val="1E4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129650" y="442525"/>
            <a:ext cx="54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A7CACC"/>
                </a:solidFill>
                <a:latin typeface="Ubuntu"/>
                <a:ea typeface="Ubuntu"/>
                <a:cs typeface="Ubuntu"/>
                <a:sym typeface="Ubuntu"/>
              </a:rPr>
              <a:t>ⵏ</a:t>
            </a:r>
            <a:endParaRPr sz="2800" b="1">
              <a:solidFill>
                <a:srgbClr val="A7CAC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950" y="4330150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Ubuntu Medium"/>
              <a:buChar char="●"/>
              <a:defRPr sz="14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3492575" y="43250"/>
            <a:ext cx="55899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Ubuntu Medium"/>
                <a:ea typeface="Ubuntu Medium"/>
                <a:cs typeface="Ubuntu Medium"/>
                <a:sym typeface="Ubuntu Medium"/>
              </a:rPr>
              <a:t>Introduction </a:t>
            </a:r>
            <a:r>
              <a:rPr lang="en">
                <a:solidFill>
                  <a:srgbClr val="CCCCCC"/>
                </a:solidFill>
                <a:latin typeface="Ubuntu Medium"/>
                <a:ea typeface="Ubuntu Medium"/>
                <a:cs typeface="Ubuntu Medium"/>
                <a:sym typeface="Ubuntu Medium"/>
              </a:rPr>
              <a:t>| Methods | Results | </a:t>
            </a:r>
            <a:r>
              <a:rPr lang="en">
                <a:solidFill>
                  <a:srgbClr val="66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Future work</a:t>
            </a:r>
            <a:endParaRPr>
              <a:solidFill>
                <a:srgbClr val="666666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●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○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Ubuntu Medium"/>
              <a:buChar char="■"/>
              <a:defRPr sz="1200"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Russo One"/>
              <a:buNone/>
              <a:defRPr sz="48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3;p10">
            <a:extLst>
              <a:ext uri="{FF2B5EF4-FFF2-40B4-BE49-F238E27FC236}">
                <a16:creationId xmlns:a16="http://schemas.microsoft.com/office/drawing/2014/main" id="{4936CCCA-36A2-4B55-ABB7-8DD06351FAD0}"/>
              </a:ext>
            </a:extLst>
          </p:cNvPr>
          <p:cNvSpPr/>
          <p:nvPr userDrawn="1"/>
        </p:nvSpPr>
        <p:spPr>
          <a:xfrm>
            <a:off x="0" y="4781875"/>
            <a:ext cx="9144000" cy="361649"/>
          </a:xfrm>
          <a:prstGeom prst="rect">
            <a:avLst/>
          </a:prstGeom>
          <a:solidFill>
            <a:srgbClr val="1E4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58;p10">
            <a:extLst>
              <a:ext uri="{FF2B5EF4-FFF2-40B4-BE49-F238E27FC236}">
                <a16:creationId xmlns:a16="http://schemas.microsoft.com/office/drawing/2014/main" id="{B0E14E7D-7EF5-4740-B278-029964BDB3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950" y="4457565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193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/>
          <p:nvPr/>
        </p:nvSpPr>
        <p:spPr>
          <a:xfrm>
            <a:off x="0" y="0"/>
            <a:ext cx="9144000" cy="738900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306382" y="35458"/>
            <a:ext cx="8531235" cy="70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006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57" y="63962"/>
            <a:ext cx="8531235" cy="703442"/>
          </a:xfrm>
        </p:spPr>
        <p:txBody>
          <a:bodyPr>
            <a:normAutofit/>
          </a:bodyPr>
          <a:lstStyle>
            <a:lvl1pPr algn="l">
              <a:defRPr sz="2800" b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730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BFA62-9AB1-4295-A8E8-823C162B897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750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909100"/>
            <a:ext cx="85206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80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C144F-9054-4473-BED6-F962D15AA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12FEC-55A8-4A67-9DAB-90DFDE68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37075-F7AA-4475-8304-79C18E8E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A543-13D2-4951-AA6D-765D9B9A91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1BAE-37B3-4760-9686-5B9669BBEF85}"/>
              </a:ext>
            </a:extLst>
          </p:cNvPr>
          <p:cNvSpPr/>
          <p:nvPr userDrawn="1"/>
        </p:nvSpPr>
        <p:spPr>
          <a:xfrm>
            <a:off x="1" y="1"/>
            <a:ext cx="500514" cy="5143499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65921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ADF5-8D90-4BCB-AB5A-F8C294F2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573" y="158860"/>
            <a:ext cx="7567713" cy="99417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C144F-9054-4473-BED6-F962D15AA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DD90-311F-43EC-9ECA-D3D71CD2068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12FEC-55A8-4A67-9DAB-90DFDE68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37075-F7AA-4475-8304-79C18E8E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A543-13D2-4951-AA6D-765D9B9A91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1BAE-37B3-4760-9686-5B9669BBEF85}"/>
              </a:ext>
            </a:extLst>
          </p:cNvPr>
          <p:cNvSpPr/>
          <p:nvPr userDrawn="1"/>
        </p:nvSpPr>
        <p:spPr>
          <a:xfrm>
            <a:off x="0" y="1"/>
            <a:ext cx="1096459" cy="5143499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95782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629F34-6E34-E453-0FE9-FFF5117D3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74B95-AE72-5506-C645-71B2E9892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C4B1B6-C58C-F12C-C9D7-F4FE0435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A92A-6341-4772-94AE-7BBBE4F523FD}" type="datetime1">
              <a:rPr lang="zh-TW" altLang="en-US" smtClean="0"/>
              <a:t>2025/6/26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C18249-6354-15C6-FD66-AE5581F2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D69F4C-DF80-344E-A63C-2B43CB6C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4A14-54C0-4CFF-9163-30C48B87A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02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3;p10">
            <a:extLst>
              <a:ext uri="{FF2B5EF4-FFF2-40B4-BE49-F238E27FC236}">
                <a16:creationId xmlns:a16="http://schemas.microsoft.com/office/drawing/2014/main" id="{4936CCCA-36A2-4B55-ABB7-8DD06351FAD0}"/>
              </a:ext>
            </a:extLst>
          </p:cNvPr>
          <p:cNvSpPr/>
          <p:nvPr userDrawn="1"/>
        </p:nvSpPr>
        <p:spPr>
          <a:xfrm>
            <a:off x="0" y="4781875"/>
            <a:ext cx="9144000" cy="361649"/>
          </a:xfrm>
          <a:prstGeom prst="rect">
            <a:avLst/>
          </a:prstGeom>
          <a:solidFill>
            <a:srgbClr val="1E4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58;p10">
            <a:extLst>
              <a:ext uri="{FF2B5EF4-FFF2-40B4-BE49-F238E27FC236}">
                <a16:creationId xmlns:a16="http://schemas.microsoft.com/office/drawing/2014/main" id="{B0E14E7D-7EF5-4740-B278-029964BDB3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950" y="4457565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61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0">
            <a:extLst>
              <a:ext uri="{FF2B5EF4-FFF2-40B4-BE49-F238E27FC236}">
                <a16:creationId xmlns:a16="http://schemas.microsoft.com/office/drawing/2014/main" id="{B0E14E7D-7EF5-4740-B278-029964BDB3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42" y="4698475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64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0">
            <a:extLst>
              <a:ext uri="{FF2B5EF4-FFF2-40B4-BE49-F238E27FC236}">
                <a16:creationId xmlns:a16="http://schemas.microsoft.com/office/drawing/2014/main" id="{B0E14E7D-7EF5-4740-B278-029964BDB3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42" y="4698475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30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light)" type="title" preserve="1">
  <p:cSld name="1_Title slide (light)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5865" y="1216765"/>
            <a:ext cx="582678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32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E4D5D"/>
              </a:buClr>
              <a:buSzPts val="4600"/>
              <a:buFont typeface="Ubuntu"/>
              <a:buNone/>
              <a:defRPr sz="4600" b="1">
                <a:solidFill>
                  <a:srgbClr val="1E4D5D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5857" y="3306315"/>
            <a:ext cx="582678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 Medium"/>
              <a:buNone/>
              <a:defRPr sz="18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11638" r="15299" b="29671"/>
          <a:stretch/>
        </p:blipFill>
        <p:spPr>
          <a:xfrm>
            <a:off x="8584125" y="81750"/>
            <a:ext cx="437024" cy="4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546000"/>
            <a:ext cx="931850" cy="658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" name="Google Shape;15;p2"/>
          <p:cNvSpPr txBox="1"/>
          <p:nvPr/>
        </p:nvSpPr>
        <p:spPr>
          <a:xfrm>
            <a:off x="1048600" y="4663225"/>
            <a:ext cx="1889400" cy="480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E4D5D"/>
                </a:solidFill>
                <a:latin typeface="Urbanist"/>
                <a:ea typeface="Urbanist"/>
                <a:cs typeface="Urbanist"/>
                <a:sym typeface="Urbanist"/>
              </a:rPr>
              <a:t>NTU </a:t>
            </a:r>
            <a:endParaRPr sz="1200">
              <a:solidFill>
                <a:srgbClr val="1E4D5D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E4D5D"/>
                </a:solidFill>
                <a:latin typeface="Urbanist"/>
                <a:ea typeface="Urbanist"/>
                <a:cs typeface="Urbanist"/>
                <a:sym typeface="Urbanist"/>
              </a:rPr>
              <a:t>CompHydroMet Lab</a:t>
            </a:r>
            <a:endParaRPr sz="1200">
              <a:solidFill>
                <a:srgbClr val="1E4D5D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" name="Google Shape;40;p8">
            <a:extLst>
              <a:ext uri="{FF2B5EF4-FFF2-40B4-BE49-F238E27FC236}">
                <a16:creationId xmlns:a16="http://schemas.microsoft.com/office/drawing/2014/main" id="{2C173DE6-C2B1-4E2C-8B71-101567B53B81}"/>
              </a:ext>
            </a:extLst>
          </p:cNvPr>
          <p:cNvSpPr/>
          <p:nvPr userDrawn="1"/>
        </p:nvSpPr>
        <p:spPr>
          <a:xfrm>
            <a:off x="50" y="0"/>
            <a:ext cx="2810400" cy="5158500"/>
          </a:xfrm>
          <a:prstGeom prst="rect">
            <a:avLst/>
          </a:prstGeom>
          <a:solidFill>
            <a:srgbClr val="1E4D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41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 preserve="1" userDrawn="1">
  <p:cSld name="1_Content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50" y="0"/>
            <a:ext cx="1191668" cy="5158500"/>
          </a:xfrm>
          <a:prstGeom prst="rect">
            <a:avLst/>
          </a:prstGeom>
          <a:solidFill>
            <a:srgbClr val="1E4D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33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 preserve="1" userDrawn="1">
  <p:cSld name="1_Content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50" y="0"/>
            <a:ext cx="955171" cy="5158500"/>
          </a:xfrm>
          <a:prstGeom prst="rect">
            <a:avLst/>
          </a:prstGeom>
          <a:solidFill>
            <a:srgbClr val="1E4D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43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 preserve="1" userDrawn="1">
  <p:cSld name="1_Content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50" y="0"/>
            <a:ext cx="1191668" cy="5158500"/>
          </a:xfrm>
          <a:prstGeom prst="rect">
            <a:avLst/>
          </a:prstGeom>
          <a:solidFill>
            <a:srgbClr val="1E4D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" name="Google Shape;27;p5">
            <a:extLst>
              <a:ext uri="{FF2B5EF4-FFF2-40B4-BE49-F238E27FC236}">
                <a16:creationId xmlns:a16="http://schemas.microsoft.com/office/drawing/2014/main" id="{729745F7-6DD5-4146-A480-088B2E4046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4647" y="211643"/>
            <a:ext cx="75085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52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  <a:defRPr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9" r:id="rId2"/>
    <p:sldLayoutId id="2147483675" r:id="rId3"/>
    <p:sldLayoutId id="2147483672" r:id="rId4"/>
    <p:sldLayoutId id="2147483674" r:id="rId5"/>
    <p:sldLayoutId id="2147483673" r:id="rId6"/>
    <p:sldLayoutId id="2147483671" r:id="rId7"/>
    <p:sldLayoutId id="2147483677" r:id="rId8"/>
    <p:sldLayoutId id="214748367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0" r:id="rId20"/>
    <p:sldLayoutId id="2147483678" r:id="rId21"/>
    <p:sldLayoutId id="2147483679" r:id="rId22"/>
    <p:sldLayoutId id="2147483680" r:id="rId23"/>
    <p:sldLayoutId id="2147483682" r:id="rId24"/>
    <p:sldLayoutId id="2147483683" r:id="rId25"/>
    <p:sldLayoutId id="214748368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pwang@n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microsoft.com/office/2018/10/relationships/comments" Target="../comments/modernComment_2E5_BEEAAED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angup.caece.net/" TargetMode="External"/><Relationship Id="rId2" Type="http://schemas.openxmlformats.org/officeDocument/2006/relationships/hyperlink" Target="mailto:lpwang@ntu.edu.tw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ctrTitle"/>
          </p:nvPr>
        </p:nvSpPr>
        <p:spPr>
          <a:xfrm>
            <a:off x="311708" y="561828"/>
            <a:ext cx="8520600" cy="16512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en-GB" altLang="zh-TW" sz="3200" dirty="0"/>
              <a:t>AI in hydrometeorological applications</a:t>
            </a:r>
            <a:br>
              <a:rPr lang="en-GB" altLang="zh-TW" sz="3200" b="0" dirty="0"/>
            </a:br>
            <a:r>
              <a:rPr lang="en-GB" altLang="zh-TW" sz="2400" b="0" dirty="0"/>
              <a:t>From rainfall nowcasting to climate modelling</a:t>
            </a:r>
            <a:endParaRPr sz="4800" b="0" dirty="0"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311700" y="2849217"/>
            <a:ext cx="8520600" cy="173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lnSpc>
                <a:spcPct val="110000"/>
              </a:lnSpc>
            </a:pPr>
            <a:r>
              <a:rPr lang="en-US" sz="1700" dirty="0"/>
              <a:t>Li-Pen Wang (</a:t>
            </a:r>
            <a:r>
              <a:rPr lang="en-US" sz="1700" dirty="0">
                <a:hlinkClick r:id="rId3"/>
              </a:rPr>
              <a:t>lpwang@ntu.edu.tw</a:t>
            </a:r>
            <a:r>
              <a:rPr lang="en-US" sz="1700" dirty="0"/>
              <a:t>)</a:t>
            </a:r>
          </a:p>
          <a:p>
            <a:pPr marL="0" lvl="0" indent="0">
              <a:lnSpc>
                <a:spcPct val="110000"/>
              </a:lnSpc>
            </a:pPr>
            <a:r>
              <a:rPr lang="en-GB" sz="1500" i="1" dirty="0"/>
              <a:t>Department of Civil Engineering, National Taiwan University</a:t>
            </a:r>
          </a:p>
          <a:p>
            <a:pPr marL="0" lvl="0" indent="0">
              <a:lnSpc>
                <a:spcPct val="110000"/>
              </a:lnSpc>
            </a:pPr>
            <a:r>
              <a:rPr lang="en-US" dirty="0"/>
              <a:t> </a:t>
            </a:r>
          </a:p>
          <a:p>
            <a:pPr marL="0" lvl="0" indent="0"/>
            <a:endParaRPr lang="en-US" dirty="0"/>
          </a:p>
          <a:p>
            <a:pPr marL="0" lvl="0" indent="0"/>
            <a:r>
              <a:rPr lang="en-GB" sz="1700" dirty="0"/>
              <a:t>International Conference on Opportunistic Sensing of Precipitation</a:t>
            </a:r>
            <a:endParaRPr lang="en-US" sz="1700" dirty="0"/>
          </a:p>
          <a:p>
            <a:pPr marL="0" lvl="0" indent="0"/>
            <a:r>
              <a:rPr lang="en-US" sz="1700" dirty="0"/>
              <a:t>2025/06</a:t>
            </a:r>
            <a:r>
              <a:rPr lang="en-US" altLang="zh-TW" sz="1700" dirty="0"/>
              <a:t>/25-26</a:t>
            </a:r>
            <a:endParaRPr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311700" y="250236"/>
            <a:ext cx="8520600" cy="836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200" dirty="0"/>
              <a:t>The mechanism of single-core cell evolution has been studied, but has not been incorporated into object-based nowcasting</a:t>
            </a:r>
            <a:endParaRPr sz="2200" dirty="0"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070" y="1566736"/>
            <a:ext cx="5713859" cy="2946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9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Our method</a:t>
            </a:r>
            <a:br>
              <a:rPr lang="en-US" altLang="zh-TW" dirty="0"/>
            </a:b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71050-6DC8-4B81-BA09-0B82210F3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197619" cy="3416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Reconstruct single-core rain cell lifespans (in 3D)</a:t>
            </a:r>
          </a:p>
          <a:p>
            <a:pPr>
              <a:spcBef>
                <a:spcPts val="1200"/>
              </a:spcBef>
            </a:pPr>
            <a:r>
              <a:rPr lang="en-GB" dirty="0"/>
              <a:t>Train, test and validate DL-based cell evolution prediction model</a:t>
            </a:r>
          </a:p>
          <a:p>
            <a:pPr>
              <a:spcBef>
                <a:spcPts val="1200"/>
              </a:spcBef>
            </a:pPr>
            <a:r>
              <a:rPr lang="en-GB" dirty="0"/>
              <a:t>Model prediction errors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C02AA-2456-44A7-A719-21801EA7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793" y="764431"/>
            <a:ext cx="5168416" cy="37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1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711" y="531311"/>
            <a:ext cx="4126112" cy="42579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E69FE-6436-4ED7-B29C-48227A36EA2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88324" y="354227"/>
            <a:ext cx="4283676" cy="1815886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A single LSTM model can well predict the evolution of rain cell properties at different life stages.</a:t>
            </a:r>
          </a:p>
          <a:p>
            <a:pPr>
              <a:spcBef>
                <a:spcPts val="1200"/>
              </a:spcBef>
            </a:pPr>
            <a:r>
              <a:rPr lang="en-US" dirty="0"/>
              <a:t>Nowcasting intensity error (MAE) can be reduced by 50% at 15-min lead time.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5" name="Google Shape;181;p25">
            <a:extLst>
              <a:ext uri="{FF2B5EF4-FFF2-40B4-BE49-F238E27FC236}">
                <a16:creationId xmlns:a16="http://schemas.microsoft.com/office/drawing/2014/main" id="{B10BBF14-151D-4CC9-9C27-17160C5D796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70" y="2302459"/>
            <a:ext cx="3175184" cy="2486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90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CFBFB7-33FA-4D77-94DE-F7CD216B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6740"/>
            <a:ext cx="8520600" cy="881227"/>
          </a:xfrm>
        </p:spPr>
        <p:txBody>
          <a:bodyPr>
            <a:noAutofit/>
          </a:bodyPr>
          <a:lstStyle/>
          <a:p>
            <a:r>
              <a:rPr lang="en-US" sz="2400" dirty="0"/>
              <a:t>A deep-learning based model to predict convective cell lifecycles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F2EF4B-4D30-4D5F-8901-BEC5880AA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7123"/>
            <a:ext cx="4804127" cy="1249388"/>
          </a:xfrm>
        </p:spPr>
        <p:txBody>
          <a:bodyPr/>
          <a:lstStyle/>
          <a:p>
            <a:r>
              <a:rPr lang="en-US" dirty="0"/>
              <a:t>The altitude of convective cores found to be a good indicator of the underlying cell life stages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FB9FE-BBFB-49BA-BF26-1A16E526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926" y="631497"/>
            <a:ext cx="3874421" cy="4266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135C8-E62E-4704-817F-AB77B3A4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499" y="4227983"/>
            <a:ext cx="695582" cy="6955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8DB3D3-5B5C-4EB4-9B9A-B196A7DE4AA2}"/>
              </a:ext>
            </a:extLst>
          </p:cNvPr>
          <p:cNvSpPr/>
          <p:nvPr/>
        </p:nvSpPr>
        <p:spPr>
          <a:xfrm>
            <a:off x="7244394" y="4897973"/>
            <a:ext cx="18177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altLang="zh-TW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10.1016/j.atmosres.2024.107380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F603D-5563-4FF8-BEB6-3D434D45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10" y="2367859"/>
            <a:ext cx="4233385" cy="18601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6EE0A2-9C59-4704-BBCF-88A929CFE656}"/>
              </a:ext>
            </a:extLst>
          </p:cNvPr>
          <p:cNvSpPr/>
          <p:nvPr/>
        </p:nvSpPr>
        <p:spPr>
          <a:xfrm>
            <a:off x="2976691" y="422802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Adopted from Kim et al., 2012</a:t>
            </a:r>
          </a:p>
        </p:txBody>
      </p:sp>
    </p:spTree>
    <p:extLst>
      <p:ext uri="{BB962C8B-B14F-4D97-AF65-F5344CB8AC3E}">
        <p14:creationId xmlns:p14="http://schemas.microsoft.com/office/powerpoint/2010/main" val="3114139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990"/>
            </a:pPr>
            <a:r>
              <a:rPr lang="en-US" altLang="zh-TW" b="1" dirty="0"/>
              <a:t>Field-based</a:t>
            </a:r>
            <a:r>
              <a:rPr lang="zh-TW" altLang="en-US" b="1" dirty="0"/>
              <a:t> </a:t>
            </a:r>
            <a:r>
              <a:rPr lang="en-US" altLang="zh-TW" b="1" dirty="0"/>
              <a:t>nowcasting</a:t>
            </a:r>
            <a:endParaRPr b="1" dirty="0"/>
          </a:p>
        </p:txBody>
      </p:sp>
      <p:sp>
        <p:nvSpPr>
          <p:cNvPr id="508" name="Google Shape;508;p27"/>
          <p:cNvSpPr txBox="1">
            <a:spLocks noGrp="1"/>
          </p:cNvSpPr>
          <p:nvPr>
            <p:ph type="body" idx="4294967295"/>
          </p:nvPr>
        </p:nvSpPr>
        <p:spPr>
          <a:xfrm>
            <a:off x="231195" y="851699"/>
            <a:ext cx="3917568" cy="4010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lvl="0" indent="-330200">
              <a:lnSpc>
                <a:spcPct val="110000"/>
              </a:lnSpc>
              <a:spcBef>
                <a:spcPts val="600"/>
              </a:spcBef>
              <a:buSzPts val="1600"/>
              <a:buChar char="❏"/>
            </a:pPr>
            <a:r>
              <a:rPr lang="en-US" altLang="zh-TW" sz="20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Advection nowcasting </a:t>
            </a:r>
            <a:endParaRPr lang="en-US" sz="20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330200">
              <a:lnSpc>
                <a:spcPct val="110000"/>
              </a:lnSpc>
              <a:spcBef>
                <a:spcPts val="600"/>
              </a:spcBef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Extrapolates current radar rainfall fields into future frames using estimated displacements</a:t>
            </a:r>
            <a:endParaRPr lang="en-US" altLang="zh-TW" sz="16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0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1600"/>
              <a:buChar char="❏"/>
            </a:pPr>
            <a:r>
              <a:rPr lang="en-US" altLang="zh-TW" sz="20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STEPS </a:t>
            </a:r>
            <a:endParaRPr sz="20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State-of-the-art nowcasting model</a:t>
            </a: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1600"/>
              <a:buChar char="❙"/>
            </a:pPr>
            <a:r>
              <a:rPr lang="zh-TW" sz="1600" b="1" dirty="0">
                <a:solidFill>
                  <a:srgbClr val="0D3D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flow </a:t>
            </a:r>
            <a:r>
              <a:rPr lang="zh-TW" sz="1600" dirty="0">
                <a:solidFill>
                  <a:srgbClr val="0D3D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employed for displacement estimation</a:t>
            </a: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Probabilistic nowcasting model</a:t>
            </a:r>
          </a:p>
          <a:p>
            <a:pPr lvl="1" indent="-330200">
              <a:lnSpc>
                <a:spcPct val="110000"/>
              </a:lnSpc>
              <a:spcBef>
                <a:spcPts val="600"/>
              </a:spcBef>
              <a:buSzPts val="1600"/>
              <a:buFont typeface="Calibri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spatial-temporal scaling relationship is explicitly modelled.</a:t>
            </a: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1600"/>
              <a:buChar char="❙"/>
            </a:pPr>
            <a:endParaRPr sz="16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85C9E1-928A-47FC-B166-C7713E842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168" y="2647374"/>
            <a:ext cx="3144501" cy="22149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E72A95-A07A-4636-AA8E-2DB6865EFB17}"/>
              </a:ext>
            </a:extLst>
          </p:cNvPr>
          <p:cNvSpPr/>
          <p:nvPr/>
        </p:nvSpPr>
        <p:spPr>
          <a:xfrm>
            <a:off x="148005" y="4708480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https://pysteps.github.io/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7E1A3-28AD-46C4-8019-BE3F3CFE4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818" y="762979"/>
            <a:ext cx="4318748" cy="160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0437-7551-47FC-A62D-78F8A269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751533"/>
          </a:xfrm>
        </p:spPr>
        <p:txBody>
          <a:bodyPr anchor="ctr" anchorCtr="0">
            <a:normAutofit fontScale="90000"/>
          </a:bodyPr>
          <a:lstStyle/>
          <a:p>
            <a:r>
              <a:rPr lang="en-US" b="1" dirty="0"/>
              <a:t>Challenges in modelling spatial-temporal rainfall process</a:t>
            </a:r>
          </a:p>
        </p:txBody>
      </p:sp>
      <p:sp>
        <p:nvSpPr>
          <p:cNvPr id="4" name="Google Shape;508;p27">
            <a:extLst>
              <a:ext uri="{FF2B5EF4-FFF2-40B4-BE49-F238E27FC236}">
                <a16:creationId xmlns:a16="http://schemas.microsoft.com/office/drawing/2014/main" id="{4BDB9EDA-9DD4-4CCE-A0E6-267702DAE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96558"/>
            <a:ext cx="8520600" cy="3662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69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</a:pPr>
            <a:r>
              <a:rPr lang="en-US" altLang="zh-TW" sz="2400" dirty="0">
                <a:solidFill>
                  <a:srgbClr val="0D3D4C"/>
                </a:solidFill>
              </a:rPr>
              <a:t>Variations in rainfall = Advection + Evolution (in time)</a:t>
            </a:r>
          </a:p>
          <a:p>
            <a:pPr marL="469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</a:pPr>
            <a:r>
              <a:rPr lang="en-US" altLang="zh-TW" sz="2400" dirty="0">
                <a:solidFill>
                  <a:srgbClr val="0D3D4C"/>
                </a:solidFill>
              </a:rPr>
              <a:t>The variations in spatial and temporal features of rainfall are NOT independent from each other</a:t>
            </a:r>
          </a:p>
          <a:p>
            <a:pPr marL="469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</a:pPr>
            <a:r>
              <a:rPr lang="en-US" altLang="zh-TW" sz="2400" dirty="0">
                <a:solidFill>
                  <a:srgbClr val="0D3D4C"/>
                </a:solidFill>
              </a:rPr>
              <a:t>Preserving consistency across scales</a:t>
            </a:r>
            <a:endParaRPr lang="en-US" sz="1800" dirty="0">
              <a:solidFill>
                <a:srgbClr val="0D3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39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480A-AD07-4872-B528-A8826B84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176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Category of recent AI-based nowcasting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753E2-AE0F-4A31-B178-8A0AA1F3C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2051222"/>
            <a:ext cx="8379219" cy="13180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Explicit separation of advection and evolution prediction (</a:t>
            </a:r>
            <a:r>
              <a:rPr lang="en-US" dirty="0" err="1"/>
              <a:t>TrajGRU</a:t>
            </a:r>
            <a:r>
              <a:rPr lang="en-US" dirty="0"/>
              <a:t>, </a:t>
            </a:r>
            <a:r>
              <a:rPr lang="en-US" dirty="0" err="1"/>
              <a:t>NowcastNet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Focusing on spatial-temporal feature extraction (DGMR, </a:t>
            </a:r>
            <a:r>
              <a:rPr lang="en-US" dirty="0" err="1"/>
              <a:t>MetNet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A1C97-24CF-49F9-988E-551F80C4B5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694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5C1B1-45D7-4CC6-ADA2-B8D30F05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5215"/>
            <a:ext cx="4593422" cy="8425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TrajGRU</a:t>
            </a:r>
            <a:r>
              <a:rPr lang="en-US" dirty="0"/>
              <a:t> for precipitation nowcasting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B5009-EA36-4081-8C0E-B035299C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4593421" cy="975906"/>
          </a:xfrm>
        </p:spPr>
        <p:txBody>
          <a:bodyPr>
            <a:noAutofit/>
          </a:bodyPr>
          <a:lstStyle/>
          <a:p>
            <a:r>
              <a:rPr lang="en-US" sz="1600" dirty="0"/>
              <a:t>A classic encoding-forecasting framework</a:t>
            </a:r>
          </a:p>
          <a:p>
            <a:r>
              <a:rPr lang="en-US" sz="1600" dirty="0"/>
              <a:t>Motion ‘flow’ is incorporated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08E26-61CF-4EF4-A035-9DF168FE2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Google Shape;145;p30">
            <a:extLst>
              <a:ext uri="{FF2B5EF4-FFF2-40B4-BE49-F238E27FC236}">
                <a16:creationId xmlns:a16="http://schemas.microsoft.com/office/drawing/2014/main" id="{963FF22F-19BC-4FE6-9E3F-7E5F260C4D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699" y="1980099"/>
            <a:ext cx="4324951" cy="24436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E6946D-51AB-44A8-8AB1-395BDFFB2D49}"/>
              </a:ext>
            </a:extLst>
          </p:cNvPr>
          <p:cNvSpPr/>
          <p:nvPr/>
        </p:nvSpPr>
        <p:spPr>
          <a:xfrm>
            <a:off x="6134100" y="4832185"/>
            <a:ext cx="2541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https://doi.org/10.48550/arXiv.1706.03458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543329-D2FE-4FFF-BB08-CF6B9057C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74" y="200504"/>
            <a:ext cx="2780815" cy="3123279"/>
          </a:xfrm>
          <a:prstGeom prst="rect">
            <a:avLst/>
          </a:prstGeom>
        </p:spPr>
      </p:pic>
      <p:pic>
        <p:nvPicPr>
          <p:cNvPr id="9" name="Google Shape;132;p29">
            <a:extLst>
              <a:ext uri="{FF2B5EF4-FFF2-40B4-BE49-F238E27FC236}">
                <a16:creationId xmlns:a16="http://schemas.microsoft.com/office/drawing/2014/main" id="{AA8740FE-65D0-42C1-9CD0-113255892A9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8041" y="2865533"/>
            <a:ext cx="1093117" cy="10803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AE8FADB-0756-47F7-B75A-1213ADEAFCCE}"/>
              </a:ext>
            </a:extLst>
          </p:cNvPr>
          <p:cNvSpPr txBox="1">
            <a:spLocks/>
          </p:cNvSpPr>
          <p:nvPr/>
        </p:nvSpPr>
        <p:spPr>
          <a:xfrm>
            <a:off x="4757704" y="3451802"/>
            <a:ext cx="3203268" cy="1516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  <a:defRPr sz="18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114300" indent="0">
              <a:buNone/>
            </a:pPr>
            <a:r>
              <a:rPr lang="en-GB" sz="1600" dirty="0" err="1"/>
              <a:t>TrajGRU</a:t>
            </a:r>
            <a:r>
              <a:rPr lang="en-GB" sz="1600" dirty="0"/>
              <a:t> is flexible and better at capturing complex spatiotemporal patterns, such as rotation and scaling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11727D-3D47-445A-A16E-942464187977}"/>
              </a:ext>
            </a:extLst>
          </p:cNvPr>
          <p:cNvSpPr/>
          <p:nvPr/>
        </p:nvSpPr>
        <p:spPr>
          <a:xfrm>
            <a:off x="757881" y="4201298"/>
            <a:ext cx="189470" cy="181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90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918D-8335-8DEA-8E66-E3B80C37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4DB829-4E71-260E-7024-75A1BA04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463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A case of training </a:t>
            </a:r>
            <a:r>
              <a:rPr lang="en-US" dirty="0" err="1"/>
              <a:t>TrajGRU</a:t>
            </a:r>
            <a:r>
              <a:rPr lang="en-US" dirty="0"/>
              <a:t> with CWA 10-min radar data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782CAB-4EB3-0466-F9AB-1AB060879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733" y="3532484"/>
            <a:ext cx="2592672" cy="1130733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114300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000" b="1" dirty="0">
                <a:solidFill>
                  <a:srgbClr val="595959"/>
                </a:solidFill>
                <a:latin typeface="+mn-lt"/>
                <a:ea typeface="+mn-ea"/>
                <a:cs typeface="+mn-cs"/>
                <a:sym typeface="Arial"/>
              </a:rPr>
              <a:t>AI appears to learn evolution first, then advection.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E663F-F06E-5B57-96D5-7393F3232C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4" name="圖片 28">
            <a:extLst>
              <a:ext uri="{FF2B5EF4-FFF2-40B4-BE49-F238E27FC236}">
                <a16:creationId xmlns:a16="http://schemas.microsoft.com/office/drawing/2014/main" id="{B6852C06-58F1-6C7C-8740-ED2F65FD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605" y="888740"/>
            <a:ext cx="5453449" cy="386779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C8E6AF4-1A79-BF20-82FB-5C4362964A8D}"/>
              </a:ext>
            </a:extLst>
          </p:cNvPr>
          <p:cNvSpPr/>
          <p:nvPr/>
        </p:nvSpPr>
        <p:spPr>
          <a:xfrm>
            <a:off x="450270" y="1709529"/>
            <a:ext cx="2681135" cy="784514"/>
          </a:xfrm>
          <a:prstGeom prst="wedgeRoundRectCallout">
            <a:avLst>
              <a:gd name="adj1" fmla="val 59822"/>
              <a:gd name="adj2" fmla="val 39001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595959"/>
                </a:solidFill>
              </a:rPr>
              <a:t>In early training iterations, the rainfall field only ‘evolves’ – it doesn’t move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4072B3-7476-E8A7-1DE9-773125A4C425}"/>
              </a:ext>
            </a:extLst>
          </p:cNvPr>
          <p:cNvSpPr/>
          <p:nvPr/>
        </p:nvSpPr>
        <p:spPr>
          <a:xfrm>
            <a:off x="450271" y="2649457"/>
            <a:ext cx="2681135" cy="784514"/>
          </a:xfrm>
          <a:prstGeom prst="wedgeRoundRectCallout">
            <a:avLst>
              <a:gd name="adj1" fmla="val 62664"/>
              <a:gd name="adj2" fmla="val 345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595959"/>
                </a:solidFill>
              </a:rPr>
              <a:t>Advection starts to be learnt at later iterations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6582BD5-2ED9-765F-F5CC-C8F9AB6C1503}"/>
              </a:ext>
            </a:extLst>
          </p:cNvPr>
          <p:cNvSpPr/>
          <p:nvPr/>
        </p:nvSpPr>
        <p:spPr>
          <a:xfrm>
            <a:off x="3988602" y="4872331"/>
            <a:ext cx="3979860" cy="216253"/>
          </a:xfrm>
          <a:prstGeom prst="wedgeRoundRectCallout">
            <a:avLst>
              <a:gd name="adj1" fmla="val 51024"/>
              <a:gd name="adj2" fmla="val -7342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595959"/>
                </a:solidFill>
              </a:rPr>
              <a:t>More detailed field reproduction</a:t>
            </a:r>
          </a:p>
        </p:txBody>
      </p:sp>
    </p:spTree>
    <p:extLst>
      <p:ext uri="{BB962C8B-B14F-4D97-AF65-F5344CB8AC3E}">
        <p14:creationId xmlns:p14="http://schemas.microsoft.com/office/powerpoint/2010/main" val="30651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64100" y="0"/>
            <a:ext cx="8841300" cy="7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000" b="1" dirty="0"/>
              <a:t>DGMR: A rainfall nowcasting model trained with the GAN technique</a:t>
            </a:r>
            <a:endParaRPr sz="2000" b="1" dirty="0"/>
          </a:p>
        </p:txBody>
      </p:sp>
      <p:sp>
        <p:nvSpPr>
          <p:cNvPr id="96" name="Google Shape;96;p15"/>
          <p:cNvSpPr txBox="1"/>
          <p:nvPr/>
        </p:nvSpPr>
        <p:spPr>
          <a:xfrm>
            <a:off x="376350" y="563015"/>
            <a:ext cx="8391300" cy="1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DGMR includes three main models, which are trained simultaneously via an adversarial process.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These models are: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zh-TW" b="1" dirty="0">
                <a:latin typeface="Calibri"/>
                <a:ea typeface="Calibri"/>
                <a:cs typeface="Calibri"/>
                <a:sym typeface="Calibri"/>
              </a:rPr>
              <a:t>A Generator </a:t>
            </a: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that produces rainfall nowcasts.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zh-TW" b="1" dirty="0">
                <a:latin typeface="Calibri"/>
                <a:ea typeface="Calibri"/>
                <a:cs typeface="Calibri"/>
                <a:sym typeface="Calibri"/>
              </a:rPr>
              <a:t>Two Discriminators </a:t>
            </a: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that discriminate if the generated nowcasts are ‘similar enough’ to the ground truth in terms of their spatial and temporal features, respectively.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15"/>
          <p:cNvGrpSpPr/>
          <p:nvPr/>
        </p:nvGrpSpPr>
        <p:grpSpPr>
          <a:xfrm>
            <a:off x="872264" y="2068619"/>
            <a:ext cx="6582814" cy="2710697"/>
            <a:chOff x="547350" y="2488050"/>
            <a:chExt cx="6077752" cy="2415951"/>
          </a:xfrm>
        </p:grpSpPr>
        <p:pic>
          <p:nvPicPr>
            <p:cNvPr id="98" name="Google Shape;98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7350" y="2488050"/>
              <a:ext cx="6077752" cy="2415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5"/>
            <p:cNvSpPr/>
            <p:nvPr/>
          </p:nvSpPr>
          <p:spPr>
            <a:xfrm>
              <a:off x="1429200" y="3455925"/>
              <a:ext cx="492600" cy="315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5134400" y="2703975"/>
              <a:ext cx="492600" cy="315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5134400" y="3455925"/>
              <a:ext cx="492600" cy="315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974;p94">
            <a:extLst>
              <a:ext uri="{FF2B5EF4-FFF2-40B4-BE49-F238E27FC236}">
                <a16:creationId xmlns:a16="http://schemas.microsoft.com/office/drawing/2014/main" id="{5E0F8408-DC31-4938-991F-E94032CDFC32}"/>
              </a:ext>
            </a:extLst>
          </p:cNvPr>
          <p:cNvSpPr txBox="1"/>
          <p:nvPr/>
        </p:nvSpPr>
        <p:spPr>
          <a:xfrm>
            <a:off x="7670246" y="4225348"/>
            <a:ext cx="144957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zh-TW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DGMR </a:t>
            </a:r>
            <a:r>
              <a:rPr lang="en-US" altLang="zh-TW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replica </a:t>
            </a:r>
            <a:r>
              <a:rPr lang="zh-TW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Github!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975;p94">
            <a:extLst>
              <a:ext uri="{FF2B5EF4-FFF2-40B4-BE49-F238E27FC236}">
                <a16:creationId xmlns:a16="http://schemas.microsoft.com/office/drawing/2014/main" id="{CD960A26-2D7D-48CD-AC97-B10AAC007C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205" y="3167503"/>
            <a:ext cx="1121654" cy="11216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464E3-B310-4F7D-A609-78D48545DCA5}"/>
              </a:ext>
            </a:extLst>
          </p:cNvPr>
          <p:cNvSpPr/>
          <p:nvPr/>
        </p:nvSpPr>
        <p:spPr>
          <a:xfrm>
            <a:off x="6557253" y="4804120"/>
            <a:ext cx="25539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https://doi.org/10.1038/s41586-021-03854-z</a:t>
            </a:r>
          </a:p>
        </p:txBody>
      </p:sp>
    </p:spTree>
    <p:extLst>
      <p:ext uri="{BB962C8B-B14F-4D97-AF65-F5344CB8AC3E}">
        <p14:creationId xmlns:p14="http://schemas.microsoft.com/office/powerpoint/2010/main" val="199564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D47B5-08D6-41C0-B819-63815131E3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smtClean="0">
                <a:latin typeface="Ubuntu" panose="020B0604020202020204" charset="0"/>
              </a:rPr>
              <a:t>2</a:t>
            </a:fld>
            <a:endParaRPr lang="en" sz="900">
              <a:latin typeface="Ubuntu" panose="020B060402020202020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D9CDCA5-E3B0-45C6-9232-957B0B9E484D}"/>
              </a:ext>
            </a:extLst>
          </p:cNvPr>
          <p:cNvSpPr txBox="1">
            <a:spLocks/>
          </p:cNvSpPr>
          <p:nvPr/>
        </p:nvSpPr>
        <p:spPr>
          <a:xfrm>
            <a:off x="1272673" y="223691"/>
            <a:ext cx="7221776" cy="485952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D3D4C"/>
                </a:solidFill>
                <a:latin typeface="Ubuntu" panose="020B0604020202020204" charset="0"/>
                <a:cs typeface="Arial" panose="020B0604020202020204" pitchFamily="34" charset="0"/>
              </a:rPr>
              <a:t>Li-Pen Wang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48D312-861A-4941-93E5-5BDFD13EDF1B}"/>
              </a:ext>
            </a:extLst>
          </p:cNvPr>
          <p:cNvSpPr txBox="1"/>
          <p:nvPr/>
        </p:nvSpPr>
        <p:spPr>
          <a:xfrm>
            <a:off x="1127016" y="1201416"/>
            <a:ext cx="107413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413F1-A716-435C-A861-67D951129FF3}"/>
              </a:ext>
            </a:extLst>
          </p:cNvPr>
          <p:cNvSpPr txBox="1"/>
          <p:nvPr/>
        </p:nvSpPr>
        <p:spPr>
          <a:xfrm>
            <a:off x="2243135" y="969116"/>
            <a:ext cx="6696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PhD in Civil &amp; Env. Engineering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Imperial College London (2008-2012)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MSc in Computer Aided Engineering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National Taiwan University (2003-2005)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BSc in Civil Engineering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National Taiwan University (1999-2003)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3EAD9-5C3E-46CE-977A-C1A8FDD4F2AB}"/>
              </a:ext>
            </a:extLst>
          </p:cNvPr>
          <p:cNvSpPr txBox="1"/>
          <p:nvPr/>
        </p:nvSpPr>
        <p:spPr>
          <a:xfrm>
            <a:off x="2247899" y="1999567"/>
            <a:ext cx="57007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Assistant Professor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National Taiwan University (2020/02-now)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Expert Consultant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IMF (2024-now), UK Met Office (2022-now)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Postdoctoral Researcher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Imperial College London, KU Leuven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Head of CAT unit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Microinsurance Catastrophe Risk </a:t>
            </a:r>
            <a:r>
              <a:rPr lang="en-US" dirty="0" err="1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Organisation</a:t>
            </a:r>
            <a:endParaRPr lang="en-US" dirty="0">
              <a:solidFill>
                <a:srgbClr val="0D3D4C"/>
              </a:solidFill>
              <a:latin typeface="Ubuntu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Founder/Director/</a:t>
            </a:r>
            <a:r>
              <a:rPr lang="en-US" b="1" dirty="0" err="1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Hydrometeorologist</a:t>
            </a: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Rain++ Ltd.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2A6924-A8C7-4543-BAD2-96B37790F943}"/>
              </a:ext>
            </a:extLst>
          </p:cNvPr>
          <p:cNvSpPr txBox="1"/>
          <p:nvPr/>
        </p:nvSpPr>
        <p:spPr>
          <a:xfrm>
            <a:off x="670309" y="2231340"/>
            <a:ext cx="15308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Professional</a:t>
            </a:r>
          </a:p>
          <a:p>
            <a:pPr algn="r"/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Experience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C8195F-0794-4D17-8FE6-0C80E14BDFE5}"/>
              </a:ext>
            </a:extLst>
          </p:cNvPr>
          <p:cNvSpPr txBox="1"/>
          <p:nvPr/>
        </p:nvSpPr>
        <p:spPr>
          <a:xfrm>
            <a:off x="2251792" y="3422698"/>
            <a:ext cx="23503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Hydrometeorology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Remote Sensing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Computational Statistics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2DC0AD-FE49-43D3-B9DD-B63D95A0B724}"/>
              </a:ext>
            </a:extLst>
          </p:cNvPr>
          <p:cNvSpPr txBox="1"/>
          <p:nvPr/>
        </p:nvSpPr>
        <p:spPr>
          <a:xfrm>
            <a:off x="969235" y="3522915"/>
            <a:ext cx="12319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D3D4C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Research Areas</a:t>
            </a:r>
          </a:p>
        </p:txBody>
      </p:sp>
      <p:pic>
        <p:nvPicPr>
          <p:cNvPr id="31" name="Picture 2" descr="Logo of National Taiwan University">
            <a:extLst>
              <a:ext uri="{FF2B5EF4-FFF2-40B4-BE49-F238E27FC236}">
                <a16:creationId xmlns:a16="http://schemas.microsoft.com/office/drawing/2014/main" id="{E5B21A68-8D2D-4A1B-9894-F91802AA4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5" b="24949"/>
          <a:stretch/>
        </p:blipFill>
        <p:spPr bwMode="auto">
          <a:xfrm>
            <a:off x="1401661" y="4478677"/>
            <a:ext cx="1737003" cy="4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486C46-58D7-44DF-9357-BCFE895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083" y="4479578"/>
            <a:ext cx="1308285" cy="382913"/>
          </a:xfrm>
          <a:prstGeom prst="rect">
            <a:avLst/>
          </a:prstGeom>
        </p:spPr>
      </p:pic>
      <p:pic>
        <p:nvPicPr>
          <p:cNvPr id="33" name="Picture 4" descr="KU Leuven - Mbarara University of Science &amp; Technology">
            <a:extLst>
              <a:ext uri="{FF2B5EF4-FFF2-40B4-BE49-F238E27FC236}">
                <a16:creationId xmlns:a16="http://schemas.microsoft.com/office/drawing/2014/main" id="{8FDF50F6-D4B0-4329-BF4C-72F4593F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88" y="4448366"/>
            <a:ext cx="905161" cy="4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58DF72-FEA4-4A3C-BD98-F67D96622035}"/>
              </a:ext>
            </a:extLst>
          </p:cNvPr>
          <p:cNvCxnSpPr/>
          <p:nvPr/>
        </p:nvCxnSpPr>
        <p:spPr>
          <a:xfrm>
            <a:off x="2234480" y="950050"/>
            <a:ext cx="0" cy="810000"/>
          </a:xfrm>
          <a:prstGeom prst="line">
            <a:avLst/>
          </a:prstGeom>
          <a:ln w="38100">
            <a:solidFill>
              <a:srgbClr val="0D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18AB86-06A7-4110-8EEE-52E4038913BB}"/>
              </a:ext>
            </a:extLst>
          </p:cNvPr>
          <p:cNvCxnSpPr>
            <a:cxnSpLocks/>
          </p:cNvCxnSpPr>
          <p:nvPr/>
        </p:nvCxnSpPr>
        <p:spPr>
          <a:xfrm>
            <a:off x="2239243" y="2046025"/>
            <a:ext cx="0" cy="1080000"/>
          </a:xfrm>
          <a:prstGeom prst="line">
            <a:avLst/>
          </a:prstGeom>
          <a:ln w="38100">
            <a:solidFill>
              <a:srgbClr val="0D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375C57-0C4C-4893-B237-FFEFB223C907}"/>
              </a:ext>
            </a:extLst>
          </p:cNvPr>
          <p:cNvCxnSpPr>
            <a:cxnSpLocks/>
          </p:cNvCxnSpPr>
          <p:nvPr/>
        </p:nvCxnSpPr>
        <p:spPr>
          <a:xfrm>
            <a:off x="2243137" y="3387030"/>
            <a:ext cx="0" cy="810000"/>
          </a:xfrm>
          <a:prstGeom prst="line">
            <a:avLst/>
          </a:prstGeom>
          <a:ln w="38100">
            <a:solidFill>
              <a:srgbClr val="0D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9D2B328-A3A1-42D0-8B8B-860954E89D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01" r="39833" b="19859"/>
          <a:stretch/>
        </p:blipFill>
        <p:spPr>
          <a:xfrm>
            <a:off x="8023120" y="4329604"/>
            <a:ext cx="723688" cy="682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223ADD-4D67-4831-9044-A005B93EE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951" y="4562728"/>
            <a:ext cx="825936" cy="2009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AE56443-55C4-4DDF-902C-3FC524424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0982" y="4535723"/>
            <a:ext cx="825936" cy="2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512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4D650-6EED-49BF-8AD7-B25D4814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320" y="428549"/>
            <a:ext cx="5324455" cy="4456669"/>
          </a:xfrm>
          <a:prstGeom prst="rect">
            <a:avLst/>
          </a:prstGeom>
        </p:spPr>
      </p:pic>
      <p:sp>
        <p:nvSpPr>
          <p:cNvPr id="6" name="Google Shape;106;p16">
            <a:extLst>
              <a:ext uri="{FF2B5EF4-FFF2-40B4-BE49-F238E27FC236}">
                <a16:creationId xmlns:a16="http://schemas.microsoft.com/office/drawing/2014/main" id="{FA627E09-8509-487E-B612-2EA6A654C6DA}"/>
              </a:ext>
            </a:extLst>
          </p:cNvPr>
          <p:cNvSpPr txBox="1">
            <a:spLocks/>
          </p:cNvSpPr>
          <p:nvPr/>
        </p:nvSpPr>
        <p:spPr>
          <a:xfrm>
            <a:off x="82248" y="1120346"/>
            <a:ext cx="3188043" cy="280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algn="ctr">
              <a:lnSpc>
                <a:spcPct val="115000"/>
              </a:lnSpc>
              <a:buSzPts val="990"/>
            </a:pPr>
            <a:r>
              <a:rPr lang="en-US" altLang="zh-TW" sz="2400" dirty="0"/>
              <a:t>DGMR generator</a:t>
            </a:r>
          </a:p>
          <a:p>
            <a:pPr algn="ctr">
              <a:lnSpc>
                <a:spcPct val="115000"/>
              </a:lnSpc>
              <a:buSzPts val="990"/>
            </a:pPr>
            <a:r>
              <a:rPr lang="en-US" altLang="zh-TW" sz="2400" dirty="0"/>
              <a:t>=</a:t>
            </a:r>
            <a:endParaRPr lang="en-GB" altLang="zh-TW" sz="2400" dirty="0"/>
          </a:p>
          <a:p>
            <a:pPr algn="ctr">
              <a:lnSpc>
                <a:spcPct val="115000"/>
              </a:lnSpc>
              <a:buSzPts val="990"/>
              <a:buFont typeface="Arial"/>
              <a:buNone/>
            </a:pPr>
            <a:r>
              <a:rPr lang="en-GB" altLang="zh-TW" sz="2400" dirty="0"/>
              <a:t>Spatial feature extractor </a:t>
            </a:r>
          </a:p>
          <a:p>
            <a:pPr algn="ctr">
              <a:lnSpc>
                <a:spcPct val="115000"/>
              </a:lnSpc>
              <a:buSzPts val="990"/>
              <a:buFont typeface="Arial"/>
              <a:buNone/>
            </a:pPr>
            <a:r>
              <a:rPr lang="en-GB" altLang="zh-TW" sz="2400" dirty="0"/>
              <a:t>+ </a:t>
            </a:r>
          </a:p>
          <a:p>
            <a:pPr algn="ctr">
              <a:lnSpc>
                <a:spcPct val="115000"/>
              </a:lnSpc>
              <a:buSzPts val="990"/>
              <a:buFont typeface="Arial"/>
              <a:buNone/>
            </a:pPr>
            <a:r>
              <a:rPr lang="en-GB" altLang="zh-TW" sz="2400" dirty="0"/>
              <a:t>Temporal feature extractor</a:t>
            </a:r>
            <a:endParaRPr lang="en-GB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Google Shape;2524;p75"/>
          <p:cNvSpPr txBox="1">
            <a:spLocks noGrp="1"/>
          </p:cNvSpPr>
          <p:nvPr>
            <p:ph type="title"/>
          </p:nvPr>
        </p:nvSpPr>
        <p:spPr>
          <a:xfrm>
            <a:off x="56525" y="114852"/>
            <a:ext cx="8777100" cy="627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zh-TW" sz="1620" b="1" dirty="0"/>
              <a:t>Hierachical feature extractor: Extract features in different levels of spatial extent</a:t>
            </a:r>
            <a:endParaRPr sz="1620" dirty="0"/>
          </a:p>
        </p:txBody>
      </p:sp>
      <p:pic>
        <p:nvPicPr>
          <p:cNvPr id="2525" name="Google Shape;2525;p75"/>
          <p:cNvPicPr preferRelativeResize="0"/>
          <p:nvPr/>
        </p:nvPicPr>
        <p:blipFill rotWithShape="1">
          <a:blip r:embed="rId3">
            <a:alphaModFix/>
          </a:blip>
          <a:srcRect r="44635" b="13111"/>
          <a:stretch/>
        </p:blipFill>
        <p:spPr>
          <a:xfrm>
            <a:off x="877450" y="813350"/>
            <a:ext cx="2508698" cy="36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Google Shape;2526;p75"/>
          <p:cNvSpPr txBox="1"/>
          <p:nvPr/>
        </p:nvSpPr>
        <p:spPr>
          <a:xfrm>
            <a:off x="3981600" y="1992125"/>
            <a:ext cx="14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≦ 14km </a:t>
            </a:r>
            <a:r>
              <a:rPr lang="zh-TW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× </a:t>
            </a:r>
            <a:r>
              <a:rPr lang="zh-TW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14km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7" name="Google Shape;2527;p75"/>
          <p:cNvSpPr txBox="1"/>
          <p:nvPr/>
        </p:nvSpPr>
        <p:spPr>
          <a:xfrm>
            <a:off x="3981600" y="2669375"/>
            <a:ext cx="14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≦ 36km × 36km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8" name="Google Shape;2528;p75"/>
          <p:cNvSpPr txBox="1"/>
          <p:nvPr/>
        </p:nvSpPr>
        <p:spPr>
          <a:xfrm>
            <a:off x="3981600" y="3346625"/>
            <a:ext cx="14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≦ 80km × 80km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9" name="Google Shape;2529;p75"/>
          <p:cNvSpPr txBox="1"/>
          <p:nvPr/>
        </p:nvSpPr>
        <p:spPr>
          <a:xfrm>
            <a:off x="3890700" y="3996900"/>
            <a:ext cx="158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≦ 168km × 168km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0" name="Google Shape;2530;p75"/>
          <p:cNvSpPr/>
          <p:nvPr/>
        </p:nvSpPr>
        <p:spPr>
          <a:xfrm>
            <a:off x="3598675" y="2099375"/>
            <a:ext cx="266400" cy="18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75"/>
          <p:cNvSpPr/>
          <p:nvPr/>
        </p:nvSpPr>
        <p:spPr>
          <a:xfrm>
            <a:off x="3598675" y="2776625"/>
            <a:ext cx="266400" cy="18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75"/>
          <p:cNvSpPr/>
          <p:nvPr/>
        </p:nvSpPr>
        <p:spPr>
          <a:xfrm>
            <a:off x="3598675" y="3453875"/>
            <a:ext cx="266400" cy="18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75"/>
          <p:cNvSpPr/>
          <p:nvPr/>
        </p:nvSpPr>
        <p:spPr>
          <a:xfrm>
            <a:off x="3598675" y="4131125"/>
            <a:ext cx="266400" cy="18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75"/>
          <p:cNvSpPr txBox="1"/>
          <p:nvPr/>
        </p:nvSpPr>
        <p:spPr>
          <a:xfrm>
            <a:off x="2968750" y="1098050"/>
            <a:ext cx="346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Extracted features’ spatial extent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image size = </a:t>
            </a:r>
            <a:r>
              <a:rPr lang="zh-TW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256km × 256km</a:t>
            </a:r>
            <a:r>
              <a:rPr lang="zh-TW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resolution = </a:t>
            </a:r>
            <a:r>
              <a:rPr lang="zh-TW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1km × 1km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0" name="Google Shape;28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141" y="434297"/>
            <a:ext cx="7135273" cy="4274905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87"/>
          <p:cNvSpPr txBox="1">
            <a:spLocks noGrp="1"/>
          </p:cNvSpPr>
          <p:nvPr>
            <p:ph type="title"/>
          </p:nvPr>
        </p:nvSpPr>
        <p:spPr>
          <a:xfrm>
            <a:off x="56525" y="0"/>
            <a:ext cx="87771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1620" b="1" dirty="0"/>
              <a:t>ConvGRU: Temporal feature extractor</a:t>
            </a:r>
            <a:endParaRPr sz="1620" b="1" dirty="0"/>
          </a:p>
        </p:txBody>
      </p:sp>
      <p:sp>
        <p:nvSpPr>
          <p:cNvPr id="2804" name="Google Shape;2804;p87"/>
          <p:cNvSpPr/>
          <p:nvPr/>
        </p:nvSpPr>
        <p:spPr>
          <a:xfrm rot="5400000">
            <a:off x="3869803" y="3749001"/>
            <a:ext cx="261600" cy="351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>
              <a:alpha val="82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87"/>
          <p:cNvSpPr/>
          <p:nvPr/>
        </p:nvSpPr>
        <p:spPr>
          <a:xfrm rot="5400000">
            <a:off x="3869803" y="3059301"/>
            <a:ext cx="261600" cy="351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>
              <a:alpha val="82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87"/>
          <p:cNvSpPr/>
          <p:nvPr/>
        </p:nvSpPr>
        <p:spPr>
          <a:xfrm rot="5400000">
            <a:off x="3869803" y="2369601"/>
            <a:ext cx="261600" cy="351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>
              <a:alpha val="82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87"/>
          <p:cNvSpPr/>
          <p:nvPr/>
        </p:nvSpPr>
        <p:spPr>
          <a:xfrm rot="5400000">
            <a:off x="3869803" y="1679901"/>
            <a:ext cx="261600" cy="351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>
              <a:alpha val="82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87"/>
          <p:cNvSpPr/>
          <p:nvPr/>
        </p:nvSpPr>
        <p:spPr>
          <a:xfrm>
            <a:off x="1165528" y="1523201"/>
            <a:ext cx="2607000" cy="2903100"/>
          </a:xfrm>
          <a:prstGeom prst="rect">
            <a:avLst/>
          </a:prstGeom>
          <a:solidFill>
            <a:srgbClr val="FFFFFF">
              <a:alpha val="91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87"/>
          <p:cNvSpPr txBox="1"/>
          <p:nvPr/>
        </p:nvSpPr>
        <p:spPr>
          <a:xfrm>
            <a:off x="2466803" y="2605389"/>
            <a:ext cx="12435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Hidden states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0" name="Google Shape;2810;p87"/>
          <p:cNvSpPr txBox="1"/>
          <p:nvPr/>
        </p:nvSpPr>
        <p:spPr>
          <a:xfrm>
            <a:off x="5244353" y="353876"/>
            <a:ext cx="46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T+1</a:t>
            </a:r>
            <a:endParaRPr sz="1200" b="1">
              <a:solidFill>
                <a:srgbClr val="FF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1" name="Google Shape;2811;p87"/>
          <p:cNvSpPr txBox="1"/>
          <p:nvPr/>
        </p:nvSpPr>
        <p:spPr>
          <a:xfrm>
            <a:off x="7661853" y="353876"/>
            <a:ext cx="6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T+18</a:t>
            </a:r>
            <a:endParaRPr sz="1200" b="1">
              <a:solidFill>
                <a:srgbClr val="FF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2" name="Google Shape;2812;p87"/>
          <p:cNvSpPr txBox="1"/>
          <p:nvPr/>
        </p:nvSpPr>
        <p:spPr>
          <a:xfrm>
            <a:off x="1288803" y="434301"/>
            <a:ext cx="79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T-3 ~ T-0</a:t>
            </a:r>
            <a:endParaRPr sz="1200" b="1">
              <a:solidFill>
                <a:srgbClr val="FF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p87"/>
          <p:cNvSpPr/>
          <p:nvPr/>
        </p:nvSpPr>
        <p:spPr>
          <a:xfrm rot="5400000">
            <a:off x="6457353" y="1501401"/>
            <a:ext cx="899400" cy="2725800"/>
          </a:xfrm>
          <a:prstGeom prst="upArrow">
            <a:avLst>
              <a:gd name="adj1" fmla="val 50000"/>
              <a:gd name="adj2" fmla="val 70008"/>
            </a:avLst>
          </a:prstGeom>
          <a:solidFill>
            <a:srgbClr val="CC0000">
              <a:alpha val="82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87"/>
          <p:cNvSpPr txBox="1"/>
          <p:nvPr/>
        </p:nvSpPr>
        <p:spPr>
          <a:xfrm>
            <a:off x="7461178" y="2685801"/>
            <a:ext cx="710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93"/>
          <p:cNvSpPr txBox="1">
            <a:spLocks noGrp="1"/>
          </p:cNvSpPr>
          <p:nvPr>
            <p:ph type="title"/>
          </p:nvPr>
        </p:nvSpPr>
        <p:spPr>
          <a:xfrm>
            <a:off x="351725" y="201987"/>
            <a:ext cx="8034394" cy="787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GB" altLang="zh-TW" sz="2000" dirty="0"/>
              <a:t>More details can be preserved in the predicted fields while GAN is used.</a:t>
            </a:r>
          </a:p>
        </p:txBody>
      </p:sp>
      <p:grpSp>
        <p:nvGrpSpPr>
          <p:cNvPr id="2935" name="Google Shape;2935;p93"/>
          <p:cNvGrpSpPr/>
          <p:nvPr/>
        </p:nvGrpSpPr>
        <p:grpSpPr>
          <a:xfrm>
            <a:off x="1770905" y="1312674"/>
            <a:ext cx="6472325" cy="1045349"/>
            <a:chOff x="436375" y="1384750"/>
            <a:chExt cx="6472325" cy="1045349"/>
          </a:xfrm>
        </p:grpSpPr>
        <p:pic>
          <p:nvPicPr>
            <p:cNvPr id="2936" name="Google Shape;2936;p93"/>
            <p:cNvPicPr preferRelativeResize="0"/>
            <p:nvPr/>
          </p:nvPicPr>
          <p:blipFill rotWithShape="1">
            <a:blip r:embed="rId3">
              <a:alphaModFix/>
            </a:blip>
            <a:srcRect t="11645" r="79742"/>
            <a:stretch/>
          </p:blipFill>
          <p:spPr>
            <a:xfrm>
              <a:off x="436375" y="1384750"/>
              <a:ext cx="1053149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7" name="Google Shape;2937;p93"/>
            <p:cNvPicPr preferRelativeResize="0"/>
            <p:nvPr/>
          </p:nvPicPr>
          <p:blipFill rotWithShape="1">
            <a:blip r:embed="rId4">
              <a:alphaModFix/>
            </a:blip>
            <a:srcRect t="12018" r="59597"/>
            <a:stretch/>
          </p:blipFill>
          <p:spPr>
            <a:xfrm>
              <a:off x="4575600" y="1389699"/>
              <a:ext cx="1058400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8" name="Google Shape;2938;p93"/>
            <p:cNvPicPr preferRelativeResize="0"/>
            <p:nvPr/>
          </p:nvPicPr>
          <p:blipFill rotWithShape="1">
            <a:blip r:embed="rId3">
              <a:alphaModFix/>
            </a:blip>
            <a:srcRect l="25358" t="11645" r="55172"/>
            <a:stretch/>
          </p:blipFill>
          <p:spPr>
            <a:xfrm>
              <a:off x="1489525" y="1384750"/>
              <a:ext cx="1012127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9" name="Google Shape;2939;p93"/>
            <p:cNvPicPr preferRelativeResize="0"/>
            <p:nvPr/>
          </p:nvPicPr>
          <p:blipFill rotWithShape="1">
            <a:blip r:embed="rId3">
              <a:alphaModFix/>
            </a:blip>
            <a:srcRect l="49916" t="11645" r="29825"/>
            <a:stretch/>
          </p:blipFill>
          <p:spPr>
            <a:xfrm>
              <a:off x="2501650" y="1384750"/>
              <a:ext cx="1053149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0" name="Google Shape;2940;p93"/>
            <p:cNvPicPr preferRelativeResize="0"/>
            <p:nvPr/>
          </p:nvPicPr>
          <p:blipFill rotWithShape="1">
            <a:blip r:embed="rId3">
              <a:alphaModFix/>
            </a:blip>
            <a:srcRect l="74871" t="11645" r="4870"/>
            <a:stretch/>
          </p:blipFill>
          <p:spPr>
            <a:xfrm>
              <a:off x="3544200" y="1384750"/>
              <a:ext cx="1053149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1" name="Google Shape;2941;p93"/>
            <p:cNvPicPr preferRelativeResize="0"/>
            <p:nvPr/>
          </p:nvPicPr>
          <p:blipFill rotWithShape="1">
            <a:blip r:embed="rId4">
              <a:alphaModFix/>
            </a:blip>
            <a:srcRect l="48856" t="12018" r="1110"/>
            <a:stretch/>
          </p:blipFill>
          <p:spPr>
            <a:xfrm>
              <a:off x="5598000" y="1387225"/>
              <a:ext cx="1310700" cy="104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2" name="Google Shape;2942;p93"/>
          <p:cNvGrpSpPr/>
          <p:nvPr/>
        </p:nvGrpSpPr>
        <p:grpSpPr>
          <a:xfrm>
            <a:off x="1752130" y="2382874"/>
            <a:ext cx="6566605" cy="1030849"/>
            <a:chOff x="417600" y="2454950"/>
            <a:chExt cx="6566605" cy="1030849"/>
          </a:xfrm>
        </p:grpSpPr>
        <p:pic>
          <p:nvPicPr>
            <p:cNvPr id="2943" name="Google Shape;2943;p93"/>
            <p:cNvPicPr preferRelativeResize="0"/>
            <p:nvPr/>
          </p:nvPicPr>
          <p:blipFill rotWithShape="1">
            <a:blip r:embed="rId5">
              <a:alphaModFix/>
            </a:blip>
            <a:srcRect l="11996" t="23156" r="76987" b="63818"/>
            <a:stretch/>
          </p:blipFill>
          <p:spPr>
            <a:xfrm>
              <a:off x="417600" y="2454950"/>
              <a:ext cx="1046984" cy="1030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4" name="Google Shape;2944;p93"/>
            <p:cNvPicPr preferRelativeResize="0"/>
            <p:nvPr/>
          </p:nvPicPr>
          <p:blipFill rotWithShape="1">
            <a:blip r:embed="rId5">
              <a:alphaModFix/>
            </a:blip>
            <a:srcRect l="25610" t="23156" r="63806" b="63818"/>
            <a:stretch/>
          </p:blipFill>
          <p:spPr>
            <a:xfrm>
              <a:off x="1479229" y="2454950"/>
              <a:ext cx="1005885" cy="1030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5" name="Google Shape;2945;p93"/>
            <p:cNvPicPr preferRelativeResize="0"/>
            <p:nvPr/>
          </p:nvPicPr>
          <p:blipFill rotWithShape="1">
            <a:blip r:embed="rId5">
              <a:alphaModFix/>
            </a:blip>
            <a:srcRect l="38937" t="23156" r="50479" b="63818"/>
            <a:stretch/>
          </p:blipFill>
          <p:spPr>
            <a:xfrm>
              <a:off x="2515971" y="2454950"/>
              <a:ext cx="1005885" cy="1030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6" name="Google Shape;2946;p93"/>
            <p:cNvPicPr preferRelativeResize="0"/>
            <p:nvPr/>
          </p:nvPicPr>
          <p:blipFill rotWithShape="1">
            <a:blip r:embed="rId5">
              <a:alphaModFix/>
            </a:blip>
            <a:srcRect l="52118" t="23156" r="37298" b="63818"/>
            <a:stretch/>
          </p:blipFill>
          <p:spPr>
            <a:xfrm>
              <a:off x="3552712" y="2454950"/>
              <a:ext cx="1005885" cy="1030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7" name="Google Shape;2947;p93"/>
            <p:cNvPicPr preferRelativeResize="0"/>
            <p:nvPr/>
          </p:nvPicPr>
          <p:blipFill rotWithShape="1">
            <a:blip r:embed="rId5">
              <a:alphaModFix/>
            </a:blip>
            <a:srcRect l="65191" t="23156" r="23793" b="63818"/>
            <a:stretch/>
          </p:blipFill>
          <p:spPr>
            <a:xfrm>
              <a:off x="4563895" y="2454950"/>
              <a:ext cx="1046984" cy="1030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8" name="Google Shape;2948;p93"/>
            <p:cNvPicPr preferRelativeResize="0"/>
            <p:nvPr/>
          </p:nvPicPr>
          <p:blipFill rotWithShape="1">
            <a:blip r:embed="rId5">
              <a:alphaModFix/>
            </a:blip>
            <a:srcRect l="78419" t="23156" r="6964" b="63818"/>
            <a:stretch/>
          </p:blipFill>
          <p:spPr>
            <a:xfrm>
              <a:off x="5595028" y="2454950"/>
              <a:ext cx="1389177" cy="1030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9" name="Google Shape;2949;p93"/>
          <p:cNvGrpSpPr/>
          <p:nvPr/>
        </p:nvGrpSpPr>
        <p:grpSpPr>
          <a:xfrm>
            <a:off x="1747893" y="3482299"/>
            <a:ext cx="6513339" cy="1040400"/>
            <a:chOff x="413363" y="3554375"/>
            <a:chExt cx="6513339" cy="1040400"/>
          </a:xfrm>
        </p:grpSpPr>
        <p:pic>
          <p:nvPicPr>
            <p:cNvPr id="2950" name="Google Shape;2950;p93"/>
            <p:cNvPicPr preferRelativeResize="0"/>
            <p:nvPr/>
          </p:nvPicPr>
          <p:blipFill rotWithShape="1">
            <a:blip r:embed="rId5">
              <a:alphaModFix/>
            </a:blip>
            <a:srcRect l="25459" t="44194" r="63724" b="42829"/>
            <a:stretch/>
          </p:blipFill>
          <p:spPr>
            <a:xfrm>
              <a:off x="1454451" y="3554375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1" name="Google Shape;2951;p93"/>
            <p:cNvPicPr preferRelativeResize="0"/>
            <p:nvPr/>
          </p:nvPicPr>
          <p:blipFill rotWithShape="1">
            <a:blip r:embed="rId5">
              <a:alphaModFix/>
            </a:blip>
            <a:srcRect l="12117" t="44194" r="77067" b="42829"/>
            <a:stretch/>
          </p:blipFill>
          <p:spPr>
            <a:xfrm>
              <a:off x="413363" y="3554375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2" name="Google Shape;2952;p93"/>
            <p:cNvPicPr preferRelativeResize="0"/>
            <p:nvPr/>
          </p:nvPicPr>
          <p:blipFill rotWithShape="1">
            <a:blip r:embed="rId5">
              <a:alphaModFix/>
            </a:blip>
            <a:srcRect l="38805" t="44194" r="50379" b="42829"/>
            <a:stretch/>
          </p:blipFill>
          <p:spPr>
            <a:xfrm>
              <a:off x="2502000" y="3554375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3" name="Google Shape;2953;p93"/>
            <p:cNvPicPr preferRelativeResize="0"/>
            <p:nvPr/>
          </p:nvPicPr>
          <p:blipFill rotWithShape="1">
            <a:blip r:embed="rId5">
              <a:alphaModFix/>
            </a:blip>
            <a:srcRect l="52173" t="44194" r="37369" b="42829"/>
            <a:stretch/>
          </p:blipFill>
          <p:spPr>
            <a:xfrm>
              <a:off x="3553200" y="3554375"/>
              <a:ext cx="1005899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4" name="Google Shape;2954;p93"/>
            <p:cNvPicPr preferRelativeResize="0"/>
            <p:nvPr/>
          </p:nvPicPr>
          <p:blipFill rotWithShape="1">
            <a:blip r:embed="rId5">
              <a:alphaModFix/>
            </a:blip>
            <a:srcRect l="65196" t="44194" r="23988" b="42829"/>
            <a:stretch/>
          </p:blipFill>
          <p:spPr>
            <a:xfrm>
              <a:off x="4564800" y="3554375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5" name="Google Shape;2955;p93"/>
            <p:cNvPicPr preferRelativeResize="0"/>
            <p:nvPr/>
          </p:nvPicPr>
          <p:blipFill rotWithShape="1">
            <a:blip r:embed="rId5">
              <a:alphaModFix/>
            </a:blip>
            <a:srcRect l="78632" t="44194" r="7741" b="42829"/>
            <a:stretch/>
          </p:blipFill>
          <p:spPr>
            <a:xfrm>
              <a:off x="5616000" y="3554375"/>
              <a:ext cx="1310702" cy="104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6" name="Google Shape;2956;p93"/>
          <p:cNvGrpSpPr/>
          <p:nvPr/>
        </p:nvGrpSpPr>
        <p:grpSpPr>
          <a:xfrm>
            <a:off x="1922130" y="989374"/>
            <a:ext cx="5861725" cy="369300"/>
            <a:chOff x="1502000" y="1290050"/>
            <a:chExt cx="5861725" cy="369300"/>
          </a:xfrm>
        </p:grpSpPr>
        <p:sp>
          <p:nvSpPr>
            <p:cNvPr id="2957" name="Google Shape;2957;p93"/>
            <p:cNvSpPr txBox="1"/>
            <p:nvPr/>
          </p:nvSpPr>
          <p:spPr>
            <a:xfrm>
              <a:off x="1502000" y="1290050"/>
              <a:ext cx="6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latin typeface="Calibri"/>
                  <a:ea typeface="Calibri"/>
                  <a:cs typeface="Calibri"/>
                  <a:sym typeface="Calibri"/>
                </a:rPr>
                <a:t>+5min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p93"/>
            <p:cNvSpPr txBox="1"/>
            <p:nvPr/>
          </p:nvSpPr>
          <p:spPr>
            <a:xfrm>
              <a:off x="2500675" y="1290050"/>
              <a:ext cx="6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latin typeface="Calibri"/>
                  <a:ea typeface="Calibri"/>
                  <a:cs typeface="Calibri"/>
                  <a:sym typeface="Calibri"/>
                </a:rPr>
                <a:t>+10min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p93"/>
            <p:cNvSpPr txBox="1"/>
            <p:nvPr/>
          </p:nvSpPr>
          <p:spPr>
            <a:xfrm>
              <a:off x="3581925" y="1290050"/>
              <a:ext cx="6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latin typeface="Calibri"/>
                  <a:ea typeface="Calibri"/>
                  <a:cs typeface="Calibri"/>
                  <a:sym typeface="Calibri"/>
                </a:rPr>
                <a:t>+15min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93"/>
            <p:cNvSpPr txBox="1"/>
            <p:nvPr/>
          </p:nvSpPr>
          <p:spPr>
            <a:xfrm>
              <a:off x="4612025" y="1290050"/>
              <a:ext cx="6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latin typeface="Calibri"/>
                  <a:ea typeface="Calibri"/>
                  <a:cs typeface="Calibri"/>
                  <a:sym typeface="Calibri"/>
                </a:rPr>
                <a:t>+20min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93"/>
            <p:cNvSpPr txBox="1"/>
            <p:nvPr/>
          </p:nvSpPr>
          <p:spPr>
            <a:xfrm>
              <a:off x="5642125" y="1290050"/>
              <a:ext cx="6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latin typeface="Calibri"/>
                  <a:ea typeface="Calibri"/>
                  <a:cs typeface="Calibri"/>
                  <a:sym typeface="Calibri"/>
                </a:rPr>
                <a:t>+25min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p93"/>
            <p:cNvSpPr txBox="1"/>
            <p:nvPr/>
          </p:nvSpPr>
          <p:spPr>
            <a:xfrm>
              <a:off x="6672225" y="1290050"/>
              <a:ext cx="6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latin typeface="Calibri"/>
                  <a:ea typeface="Calibri"/>
                  <a:cs typeface="Calibri"/>
                  <a:sym typeface="Calibri"/>
                </a:rPr>
                <a:t>+30min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3" name="Google Shape;2963;p93"/>
          <p:cNvSpPr txBox="1"/>
          <p:nvPr/>
        </p:nvSpPr>
        <p:spPr>
          <a:xfrm>
            <a:off x="476655" y="1465899"/>
            <a:ext cx="131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DGMR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training </a:t>
            </a: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without discriminators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4" name="Google Shape;2964;p93"/>
          <p:cNvSpPr txBox="1"/>
          <p:nvPr/>
        </p:nvSpPr>
        <p:spPr>
          <a:xfrm>
            <a:off x="476655" y="2474099"/>
            <a:ext cx="131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DGMR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training </a:t>
            </a: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with discriminators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5" name="Google Shape;2965;p93"/>
          <p:cNvSpPr txBox="1"/>
          <p:nvPr/>
        </p:nvSpPr>
        <p:spPr>
          <a:xfrm>
            <a:off x="476655" y="3817849"/>
            <a:ext cx="131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Ground truth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965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EE524-DE60-458B-84C4-8A9EB36944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A21863-5DE0-46F1-BB96-5AD8F7F14C2E}"/>
              </a:ext>
            </a:extLst>
          </p:cNvPr>
          <p:cNvSpPr/>
          <p:nvPr/>
        </p:nvSpPr>
        <p:spPr>
          <a:xfrm>
            <a:off x="379876" y="480283"/>
            <a:ext cx="84856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Ubuntu" panose="020B0604020202020204" charset="0"/>
              </a:rPr>
              <a:t>DeepMind’s introduction of GANs to rainfall nowcasting was a catalyst.</a:t>
            </a:r>
          </a:p>
          <a:p>
            <a:endParaRPr lang="en-GB" sz="2400" b="1" dirty="0">
              <a:solidFill>
                <a:schemeClr val="bg2"/>
              </a:solidFill>
              <a:latin typeface="Ubuntu" panose="020B0604020202020204" charset="0"/>
            </a:endParaRPr>
          </a:p>
          <a:p>
            <a:r>
              <a:rPr lang="en-US" sz="2400" dirty="0">
                <a:solidFill>
                  <a:schemeClr val="bg2"/>
                </a:solidFill>
                <a:latin typeface="Ubuntu" panose="020B0604020202020204" charset="0"/>
              </a:rPr>
              <a:t>Since then, </a:t>
            </a:r>
            <a:r>
              <a:rPr lang="en-US" sz="2400" b="1" dirty="0">
                <a:solidFill>
                  <a:schemeClr val="bg2"/>
                </a:solidFill>
                <a:latin typeface="Ubuntu" panose="020B0604020202020204" charset="0"/>
              </a:rPr>
              <a:t>GANs have been widely adopted for AI-based nowcasting</a:t>
            </a:r>
            <a:r>
              <a:rPr lang="en-US" sz="2400" dirty="0">
                <a:solidFill>
                  <a:schemeClr val="bg2"/>
                </a:solidFill>
                <a:latin typeface="Ubuntu" panose="020B0604020202020204" charset="0"/>
              </a:rPr>
              <a:t>, valued for their ability to produce sharp, realistic forecasts. </a:t>
            </a:r>
          </a:p>
        </p:txBody>
      </p:sp>
      <p:grpSp>
        <p:nvGrpSpPr>
          <p:cNvPr id="4" name="Google Shape;74;p14">
            <a:extLst>
              <a:ext uri="{FF2B5EF4-FFF2-40B4-BE49-F238E27FC236}">
                <a16:creationId xmlns:a16="http://schemas.microsoft.com/office/drawing/2014/main" id="{D54DD991-995D-4A66-8CB2-845D9EAC9E01}"/>
              </a:ext>
            </a:extLst>
          </p:cNvPr>
          <p:cNvGrpSpPr/>
          <p:nvPr/>
        </p:nvGrpSpPr>
        <p:grpSpPr>
          <a:xfrm>
            <a:off x="3233392" y="3471301"/>
            <a:ext cx="5513416" cy="1191916"/>
            <a:chOff x="1028250" y="3436875"/>
            <a:chExt cx="7080055" cy="1530600"/>
          </a:xfrm>
        </p:grpSpPr>
        <p:pic>
          <p:nvPicPr>
            <p:cNvPr id="5" name="Google Shape;75;p14">
              <a:extLst>
                <a:ext uri="{FF2B5EF4-FFF2-40B4-BE49-F238E27FC236}">
                  <a16:creationId xmlns:a16="http://schemas.microsoft.com/office/drawing/2014/main" id="{97EADC2B-D75E-44DF-9E2D-0E3BA03549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7033" r="82438"/>
            <a:stretch/>
          </p:blipFill>
          <p:spPr>
            <a:xfrm>
              <a:off x="1028250" y="3436875"/>
              <a:ext cx="1244650" cy="128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76;p14">
              <a:extLst>
                <a:ext uri="{FF2B5EF4-FFF2-40B4-BE49-F238E27FC236}">
                  <a16:creationId xmlns:a16="http://schemas.microsoft.com/office/drawing/2014/main" id="{C8B86B96-BB87-47A4-9DC8-C3516CC464B2}"/>
                </a:ext>
              </a:extLst>
            </p:cNvPr>
            <p:cNvSpPr txBox="1"/>
            <p:nvPr/>
          </p:nvSpPr>
          <p:spPr>
            <a:xfrm>
              <a:off x="1076683" y="4611795"/>
              <a:ext cx="1147801" cy="355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/>
              <a:r>
                <a:rPr lang="en-US" altLang="zh-TW" sz="900" b="1">
                  <a:latin typeface="Calibri"/>
                  <a:ea typeface="Calibri"/>
                  <a:cs typeface="Calibri"/>
                  <a:sym typeface="Calibri"/>
                </a:rPr>
                <a:t>Ground truth</a:t>
              </a:r>
              <a:endParaRPr sz="9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7;p14">
              <a:extLst>
                <a:ext uri="{FF2B5EF4-FFF2-40B4-BE49-F238E27FC236}">
                  <a16:creationId xmlns:a16="http://schemas.microsoft.com/office/drawing/2014/main" id="{B6839126-EC2C-4754-8F17-373165563CE4}"/>
                </a:ext>
              </a:extLst>
            </p:cNvPr>
            <p:cNvSpPr txBox="1"/>
            <p:nvPr/>
          </p:nvSpPr>
          <p:spPr>
            <a:xfrm>
              <a:off x="2660176" y="4611788"/>
              <a:ext cx="893100" cy="355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/>
              <a:r>
                <a:rPr lang="en-US" altLang="zh-TW" sz="900" b="1">
                  <a:latin typeface="Calibri"/>
                  <a:ea typeface="Calibri"/>
                  <a:cs typeface="Calibri"/>
                  <a:sym typeface="Calibri"/>
                </a:rPr>
                <a:t>STEPS</a:t>
              </a:r>
              <a:endParaRPr sz="9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8;p14">
              <a:extLst>
                <a:ext uri="{FF2B5EF4-FFF2-40B4-BE49-F238E27FC236}">
                  <a16:creationId xmlns:a16="http://schemas.microsoft.com/office/drawing/2014/main" id="{97249CFA-4973-4478-80E3-C7192960FF40}"/>
                </a:ext>
              </a:extLst>
            </p:cNvPr>
            <p:cNvSpPr txBox="1"/>
            <p:nvPr/>
          </p:nvSpPr>
          <p:spPr>
            <a:xfrm>
              <a:off x="4129803" y="4611788"/>
              <a:ext cx="893100" cy="355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/>
              <a:r>
                <a:rPr lang="en-US" altLang="zh-TW" sz="900" b="1">
                  <a:latin typeface="Calibri"/>
                  <a:ea typeface="Calibri"/>
                  <a:cs typeface="Calibri"/>
                  <a:sym typeface="Calibri"/>
                </a:rPr>
                <a:t>UNet</a:t>
              </a:r>
              <a:endParaRPr sz="9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79;p14">
              <a:extLst>
                <a:ext uri="{FF2B5EF4-FFF2-40B4-BE49-F238E27FC236}">
                  <a16:creationId xmlns:a16="http://schemas.microsoft.com/office/drawing/2014/main" id="{060F0557-DCAE-4E56-9C08-7D038B7EB4D7}"/>
                </a:ext>
              </a:extLst>
            </p:cNvPr>
            <p:cNvSpPr txBox="1"/>
            <p:nvPr/>
          </p:nvSpPr>
          <p:spPr>
            <a:xfrm>
              <a:off x="5569169" y="4611788"/>
              <a:ext cx="893100" cy="355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/>
              <a:r>
                <a:rPr lang="en-US" altLang="zh-TW" sz="900" b="1">
                  <a:latin typeface="Calibri"/>
                  <a:ea typeface="Calibri"/>
                  <a:cs typeface="Calibri"/>
                  <a:sym typeface="Calibri"/>
                </a:rPr>
                <a:t>MetNet</a:t>
              </a:r>
              <a:endParaRPr sz="9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0;p14">
              <a:extLst>
                <a:ext uri="{FF2B5EF4-FFF2-40B4-BE49-F238E27FC236}">
                  <a16:creationId xmlns:a16="http://schemas.microsoft.com/office/drawing/2014/main" id="{12FC82FB-2B73-4E26-A019-124D63D11B2D}"/>
                </a:ext>
              </a:extLst>
            </p:cNvPr>
            <p:cNvSpPr txBox="1"/>
            <p:nvPr/>
          </p:nvSpPr>
          <p:spPr>
            <a:xfrm>
              <a:off x="6997899" y="4611795"/>
              <a:ext cx="893100" cy="355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/>
              <a:r>
                <a:rPr lang="en-US" altLang="zh-TW" sz="9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DGMR</a:t>
              </a:r>
              <a:endParaRPr sz="9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81;p14">
              <a:extLst>
                <a:ext uri="{FF2B5EF4-FFF2-40B4-BE49-F238E27FC236}">
                  <a16:creationId xmlns:a16="http://schemas.microsoft.com/office/drawing/2014/main" id="{0663631C-AE22-4BE8-81C2-C044A3C8E79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0225" t="27033" r="61687"/>
            <a:stretch/>
          </p:blipFill>
          <p:spPr>
            <a:xfrm>
              <a:off x="2461650" y="3436875"/>
              <a:ext cx="1281925" cy="128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82;p14">
              <a:extLst>
                <a:ext uri="{FF2B5EF4-FFF2-40B4-BE49-F238E27FC236}">
                  <a16:creationId xmlns:a16="http://schemas.microsoft.com/office/drawing/2014/main" id="{2112E0BD-4489-472A-81E4-80DC713856B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1090" t="27033" r="41594"/>
            <a:stretch/>
          </p:blipFill>
          <p:spPr>
            <a:xfrm>
              <a:off x="3940588" y="3436875"/>
              <a:ext cx="1227188" cy="128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83;p14">
              <a:extLst>
                <a:ext uri="{FF2B5EF4-FFF2-40B4-BE49-F238E27FC236}">
                  <a16:creationId xmlns:a16="http://schemas.microsoft.com/office/drawing/2014/main" id="{4D9299AB-4DB6-4EF9-9191-9F7CF4A56A9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1917" t="27033" r="20768"/>
            <a:stretch/>
          </p:blipFill>
          <p:spPr>
            <a:xfrm>
              <a:off x="5409119" y="3436875"/>
              <a:ext cx="1227174" cy="128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84;p14">
              <a:extLst>
                <a:ext uri="{FF2B5EF4-FFF2-40B4-BE49-F238E27FC236}">
                  <a16:creationId xmlns:a16="http://schemas.microsoft.com/office/drawing/2014/main" id="{2606708B-619F-4CB8-AF72-6A3B021E108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2439" t="27033"/>
            <a:stretch/>
          </p:blipFill>
          <p:spPr>
            <a:xfrm>
              <a:off x="6863655" y="3436875"/>
              <a:ext cx="1244650" cy="12838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29688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B86B-C2F4-4D16-B1C0-9C0A3E26E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Climate modelling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0E4F-93C3-40E9-9C11-8DE069BB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5857" y="3306315"/>
            <a:ext cx="5826780" cy="792600"/>
          </a:xfrm>
        </p:spPr>
        <p:txBody>
          <a:bodyPr/>
          <a:lstStyle/>
          <a:p>
            <a:r>
              <a:rPr lang="en-US" dirty="0"/>
              <a:t>Can we teach AI to say ‘I don’t know’?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9C87-AC3A-4544-8DF9-5419F4C81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9233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a10991d94_0_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Beyond Accuracy: </a:t>
            </a:r>
            <a:br>
              <a:rPr lang="en-US"/>
            </a:br>
            <a:r>
              <a:rPr lang="en-US"/>
              <a:t>Teaching Models to Say "I Don't Know"</a:t>
            </a:r>
            <a:endParaRPr/>
          </a:p>
        </p:txBody>
      </p:sp>
      <p:sp>
        <p:nvSpPr>
          <p:cNvPr id="274" name="Google Shape;274;g36a10991d94_0_22"/>
          <p:cNvSpPr txBox="1">
            <a:spLocks noGrp="1"/>
          </p:cNvSpPr>
          <p:nvPr>
            <p:ph type="body" idx="1"/>
          </p:nvPr>
        </p:nvSpPr>
        <p:spPr>
          <a:xfrm>
            <a:off x="4254375" y="1731650"/>
            <a:ext cx="30843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The Overconfidence Trap</a:t>
            </a:r>
            <a:endParaRPr sz="1600"/>
          </a:p>
        </p:txBody>
      </p:sp>
      <p:sp>
        <p:nvSpPr>
          <p:cNvPr id="275" name="Google Shape;275;g36a10991d94_0_2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76" name="Google Shape;276;g36a10991d94_0_22"/>
          <p:cNvSpPr txBox="1"/>
          <p:nvPr/>
        </p:nvSpPr>
        <p:spPr>
          <a:xfrm>
            <a:off x="4254375" y="2346725"/>
            <a:ext cx="2422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>
                <a:latin typeface="Ubuntu"/>
                <a:ea typeface="Ubuntu"/>
                <a:cs typeface="Ubuntu"/>
                <a:sym typeface="Ubuntu"/>
              </a:rPr>
              <a:t>This is a dog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>
                <a:solidFill>
                  <a:srgbClr val="DD7E6B"/>
                </a:solidFill>
                <a:latin typeface="Ubuntu"/>
                <a:ea typeface="Ubuntu"/>
                <a:cs typeface="Ubuntu"/>
                <a:sym typeface="Ubuntu"/>
              </a:rPr>
              <a:t>Confidently Incorrect</a:t>
            </a:r>
            <a:endParaRPr sz="1600" b="1">
              <a:solidFill>
                <a:srgbClr val="DD7E6B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7" name="Google Shape;277;g36a10991d94_0_22"/>
          <p:cNvSpPr txBox="1"/>
          <p:nvPr/>
        </p:nvSpPr>
        <p:spPr>
          <a:xfrm>
            <a:off x="6498100" y="2346725"/>
            <a:ext cx="2422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>
                <a:latin typeface="Ubuntu"/>
                <a:ea typeface="Ubuntu"/>
                <a:cs typeface="Ubuntu"/>
                <a:sym typeface="Ubuntu"/>
              </a:rPr>
              <a:t>I think this is a dog, </a:t>
            </a:r>
            <a:br>
              <a:rPr lang="en-US" sz="1600" b="1">
                <a:latin typeface="Ubuntu"/>
                <a:ea typeface="Ubuntu"/>
                <a:cs typeface="Ubuntu"/>
                <a:sym typeface="Ubuntu"/>
              </a:rPr>
            </a:br>
            <a:r>
              <a:rPr lang="en-US" sz="1600" b="1">
                <a:latin typeface="Ubuntu"/>
                <a:ea typeface="Ubuntu"/>
                <a:cs typeface="Ubuntu"/>
                <a:sym typeface="Ubuntu"/>
              </a:rPr>
              <a:t>but I'm not sure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8" name="Google Shape;278;g36a10991d94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710125"/>
            <a:ext cx="3847475" cy="256719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6a10991d94_0_22"/>
          <p:cNvSpPr txBox="1"/>
          <p:nvPr/>
        </p:nvSpPr>
        <p:spPr>
          <a:xfrm>
            <a:off x="484550" y="4277325"/>
            <a:ext cx="366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9E9E9E"/>
                </a:solidFill>
              </a:rPr>
              <a:t>https://www.ettoday.net/dalemon/post/6299</a:t>
            </a:r>
            <a:endParaRPr sz="800">
              <a:solidFill>
                <a:srgbClr val="9E9E9E"/>
              </a:solidFill>
            </a:endParaRPr>
          </a:p>
        </p:txBody>
      </p:sp>
      <p:sp>
        <p:nvSpPr>
          <p:cNvPr id="280" name="Google Shape;280;g36a10991d94_0_22"/>
          <p:cNvSpPr txBox="1"/>
          <p:nvPr/>
        </p:nvSpPr>
        <p:spPr>
          <a:xfrm>
            <a:off x="4254375" y="3327500"/>
            <a:ext cx="434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dirty="0">
                <a:latin typeface="Ubuntu"/>
                <a:ea typeface="Ubuntu"/>
                <a:cs typeface="Ubuntu"/>
                <a:sym typeface="Ubuntu"/>
              </a:rPr>
              <a:t>Solution: Introducing uncertainty assessment</a:t>
            </a:r>
            <a:endParaRPr sz="1600" b="1" dirty="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1" dirty="0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1" name="Google Shape;281;g36a10991d94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7825" y="2148288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6a10991d94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4300" y="2148288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EC2EF-B9DD-41E6-96B2-BB459C978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5"/>
          <a:stretch/>
        </p:blipFill>
        <p:spPr>
          <a:xfrm>
            <a:off x="3005826" y="781723"/>
            <a:ext cx="5562618" cy="39356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65A3C-266E-4893-B5EA-4EA48978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64306"/>
            <a:ext cx="2754305" cy="4614888"/>
          </a:xfrm>
        </p:spPr>
        <p:txBody>
          <a:bodyPr/>
          <a:lstStyle/>
          <a:p>
            <a:r>
              <a:rPr lang="en-US" sz="3200" b="1" dirty="0"/>
              <a:t>Climate risk modelling:</a:t>
            </a:r>
            <a:br>
              <a:rPr lang="en-US" dirty="0"/>
            </a:br>
            <a:br>
              <a:rPr lang="en-US" dirty="0"/>
            </a:br>
            <a:r>
              <a:rPr lang="en-US" sz="2600" dirty="0"/>
              <a:t>Understanding the key challenges</a:t>
            </a:r>
            <a:br>
              <a:rPr lang="en-US" sz="2600" dirty="0"/>
            </a:br>
            <a:r>
              <a:rPr lang="en-US" sz="2600" dirty="0"/>
              <a:t>and opportunities in creating climate</a:t>
            </a:r>
            <a:br>
              <a:rPr lang="en-US" sz="2600" dirty="0"/>
            </a:br>
            <a:r>
              <a:rPr lang="en-US" sz="2600" dirty="0"/>
              <a:t>transition pathways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2F2A5-C09B-42E9-9A83-809494D465BE}"/>
              </a:ext>
            </a:extLst>
          </p:cNvPr>
          <p:cNvGrpSpPr/>
          <p:nvPr/>
        </p:nvGrpSpPr>
        <p:grpSpPr>
          <a:xfrm>
            <a:off x="4517993" y="141480"/>
            <a:ext cx="1736373" cy="640243"/>
            <a:chOff x="6023992" y="188640"/>
            <a:chExt cx="2315164" cy="8536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AEBA86-DB43-48FF-B8CA-61E22CFA2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8048" y="695818"/>
              <a:ext cx="1224136" cy="3464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649EF5-3AAC-4E75-A5DC-13EFE0D97ECB}"/>
                </a:ext>
              </a:extLst>
            </p:cNvPr>
            <p:cNvSpPr txBox="1"/>
            <p:nvPr/>
          </p:nvSpPr>
          <p:spPr>
            <a:xfrm>
              <a:off x="6023992" y="188640"/>
              <a:ext cx="231516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Gap to be filled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730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3933A-04DF-46B1-A78F-450C7099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496" y="1294822"/>
            <a:ext cx="5707087" cy="25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37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What is C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limate/weather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analogue method?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EEA702-3444-4EFE-9104-B0D1C0134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1" y="1152475"/>
            <a:ext cx="3543608" cy="36666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A method of examining today's forecast scenario and finding a day in the past when the weather condition looks very similar.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Traditionally, the level of similarity was quantified by </a:t>
            </a:r>
            <a:r>
              <a:rPr lang="en-US" sz="1600" b="1" dirty="0"/>
              <a:t>computing the Euclidean Distance between key weather variables determined by the experts.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5AD76-3588-4BCD-BFCF-AAF8806E4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938" y="1238826"/>
            <a:ext cx="4866249" cy="3351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g3310e348df8_2_1766"/>
          <p:cNvGrpSpPr/>
          <p:nvPr/>
        </p:nvGrpSpPr>
        <p:grpSpPr>
          <a:xfrm>
            <a:off x="3104622" y="1033336"/>
            <a:ext cx="2918446" cy="2777782"/>
            <a:chOff x="6122841" y="2128881"/>
            <a:chExt cx="2918446" cy="2777782"/>
          </a:xfrm>
        </p:grpSpPr>
        <p:sp>
          <p:nvSpPr>
            <p:cNvPr id="133" name="Google Shape;133;g3310e348df8_2_1766"/>
            <p:cNvSpPr/>
            <p:nvPr/>
          </p:nvSpPr>
          <p:spPr>
            <a:xfrm>
              <a:off x="6182775" y="2176438"/>
              <a:ext cx="2847600" cy="1287300"/>
            </a:xfrm>
            <a:prstGeom prst="roundRect">
              <a:avLst>
                <a:gd name="adj" fmla="val 16640"/>
              </a:avLst>
            </a:prstGeom>
            <a:solidFill>
              <a:srgbClr val="76A5A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g3310e348df8_2_1766"/>
            <p:cNvSpPr/>
            <p:nvPr/>
          </p:nvSpPr>
          <p:spPr>
            <a:xfrm>
              <a:off x="6182775" y="2761663"/>
              <a:ext cx="2847600" cy="21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g3310e348df8_2_1766"/>
            <p:cNvSpPr txBox="1"/>
            <p:nvPr/>
          </p:nvSpPr>
          <p:spPr>
            <a:xfrm>
              <a:off x="6122841" y="2128881"/>
              <a:ext cx="2918446" cy="67707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/>
              <a:r>
                <a:rPr lang="en-US" altLang="zh-TW" sz="16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Modelling climate change impacts to rainfall at local scales</a:t>
              </a:r>
              <a:endParaRPr lang="zh-TW" altLang="en-US" sz="1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6" name="Google Shape;136;g3310e348df8_2_1766"/>
            <p:cNvPicPr preferRelativeResize="0"/>
            <p:nvPr/>
          </p:nvPicPr>
          <p:blipFill rotWithShape="1">
            <a:blip r:embed="rId3">
              <a:alphaModFix/>
            </a:blip>
            <a:srcRect t="12811" b="11067"/>
            <a:stretch/>
          </p:blipFill>
          <p:spPr>
            <a:xfrm>
              <a:off x="6258727" y="2842875"/>
              <a:ext cx="2695698" cy="1982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g3310e348df8_2_1766"/>
          <p:cNvGrpSpPr/>
          <p:nvPr/>
        </p:nvGrpSpPr>
        <p:grpSpPr>
          <a:xfrm>
            <a:off x="6125647" y="1052348"/>
            <a:ext cx="2853056" cy="2758483"/>
            <a:chOff x="3190825" y="2065905"/>
            <a:chExt cx="2853056" cy="2758483"/>
          </a:xfrm>
        </p:grpSpPr>
        <p:sp>
          <p:nvSpPr>
            <p:cNvPr id="138" name="Google Shape;138;g3310e348df8_2_1766"/>
            <p:cNvSpPr/>
            <p:nvPr/>
          </p:nvSpPr>
          <p:spPr>
            <a:xfrm>
              <a:off x="3190825" y="2094163"/>
              <a:ext cx="2847600" cy="1287300"/>
            </a:xfrm>
            <a:prstGeom prst="roundRect">
              <a:avLst>
                <a:gd name="adj" fmla="val 16988"/>
              </a:avLst>
            </a:prstGeom>
            <a:solidFill>
              <a:srgbClr val="76A5A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g3310e348df8_2_1766"/>
            <p:cNvSpPr/>
            <p:nvPr/>
          </p:nvSpPr>
          <p:spPr>
            <a:xfrm>
              <a:off x="3190825" y="2679388"/>
              <a:ext cx="2847600" cy="21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g3310e348df8_2_1766"/>
            <p:cNvSpPr txBox="1"/>
            <p:nvPr/>
          </p:nvSpPr>
          <p:spPr>
            <a:xfrm>
              <a:off x="3207191" y="2065905"/>
              <a:ext cx="2836690" cy="67707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/>
              <a:r>
                <a:rPr lang="en-US" altLang="zh-TW" sz="16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Modelling and nowcasting of convective storms</a:t>
              </a:r>
              <a:endParaRPr lang="zh-TW" altLang="en-US" sz="1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1" name="Google Shape;141;g3310e348df8_2_1766"/>
            <p:cNvPicPr preferRelativeResize="0"/>
            <p:nvPr/>
          </p:nvPicPr>
          <p:blipFill rotWithShape="1">
            <a:blip r:embed="rId4">
              <a:alphaModFix/>
            </a:blip>
            <a:srcRect t="9762" b="12753"/>
            <a:stretch/>
          </p:blipFill>
          <p:spPr>
            <a:xfrm>
              <a:off x="3253371" y="2746763"/>
              <a:ext cx="2695800" cy="19827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142" name="Google Shape;142;g3310e348df8_2_1766"/>
          <p:cNvSpPr/>
          <p:nvPr/>
        </p:nvSpPr>
        <p:spPr>
          <a:xfrm>
            <a:off x="6422375" y="5873300"/>
            <a:ext cx="2259600" cy="648000"/>
          </a:xfrm>
          <a:prstGeom prst="roundRect">
            <a:avLst>
              <a:gd name="adj" fmla="val 50000"/>
            </a:avLst>
          </a:prstGeom>
          <a:solidFill>
            <a:srgbClr val="4581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310e348df8_2_1766"/>
          <p:cNvSpPr/>
          <p:nvPr/>
        </p:nvSpPr>
        <p:spPr>
          <a:xfrm>
            <a:off x="3420525" y="5568125"/>
            <a:ext cx="2303100" cy="648000"/>
          </a:xfrm>
          <a:prstGeom prst="roundRect">
            <a:avLst>
              <a:gd name="adj" fmla="val 50000"/>
            </a:avLst>
          </a:prstGeom>
          <a:solidFill>
            <a:srgbClr val="4581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310e348df8_2_1766"/>
          <p:cNvSpPr txBox="1">
            <a:spLocks noGrp="1"/>
          </p:cNvSpPr>
          <p:nvPr>
            <p:ph type="title"/>
          </p:nvPr>
        </p:nvSpPr>
        <p:spPr>
          <a:xfrm>
            <a:off x="108665" y="104503"/>
            <a:ext cx="89268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2300" b="1" dirty="0"/>
              <a:t>Comp</a:t>
            </a:r>
            <a:r>
              <a:rPr lang="en-US" altLang="zh-TW" sz="2300" b="1" dirty="0" err="1"/>
              <a:t>utational</a:t>
            </a:r>
            <a:r>
              <a:rPr lang="en-US" altLang="zh-TW" sz="2300" b="1" dirty="0"/>
              <a:t> </a:t>
            </a:r>
            <a:r>
              <a:rPr lang="zh-TW" sz="2300" b="1" dirty="0"/>
              <a:t>Hydro</a:t>
            </a:r>
            <a:r>
              <a:rPr lang="en-US" altLang="zh-TW" sz="2300" b="1" dirty="0"/>
              <a:t>m</a:t>
            </a:r>
            <a:r>
              <a:rPr lang="zh-TW" sz="2300" b="1" dirty="0"/>
              <a:t>et</a:t>
            </a:r>
            <a:r>
              <a:rPr lang="en-US" altLang="zh-TW" sz="2300" b="1" dirty="0" err="1"/>
              <a:t>eorology</a:t>
            </a:r>
            <a:r>
              <a:rPr lang="zh-TW" sz="2300" b="1" dirty="0"/>
              <a:t> Lab</a:t>
            </a:r>
            <a:endParaRPr b="1" dirty="0"/>
          </a:p>
        </p:txBody>
      </p:sp>
      <p:sp>
        <p:nvSpPr>
          <p:cNvPr id="145" name="Google Shape;145;g3310e348df8_2_17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  <p:sp>
        <p:nvSpPr>
          <p:cNvPr id="148" name="Google Shape;148;g3310e348df8_2_1766"/>
          <p:cNvSpPr txBox="1"/>
          <p:nvPr/>
        </p:nvSpPr>
        <p:spPr>
          <a:xfrm>
            <a:off x="396913" y="5270063"/>
            <a:ext cx="2032500" cy="831300"/>
          </a:xfrm>
          <a:prstGeom prst="rect">
            <a:avLst/>
          </a:prstGeom>
          <a:noFill/>
          <a:ln>
            <a:noFill/>
          </a:ln>
          <a:effectLst>
            <a:outerShdw blurRad="57150" dist="28575" dir="246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Unconventional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environmental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monitoring solutions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9" name="Google Shape;149;g3310e348df8_2_1766"/>
          <p:cNvSpPr txBox="1"/>
          <p:nvPr/>
        </p:nvSpPr>
        <p:spPr>
          <a:xfrm>
            <a:off x="3337618" y="5309094"/>
            <a:ext cx="2259600" cy="615600"/>
          </a:xfrm>
          <a:prstGeom prst="rect">
            <a:avLst/>
          </a:prstGeom>
          <a:noFill/>
          <a:ln>
            <a:noFill/>
          </a:ln>
          <a:effectLst>
            <a:outerShdw blurRad="57150" dist="28575" dir="246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Convective storm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nowcasting &amp; modelling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0" name="Google Shape;150;g3310e348df8_2_1766"/>
          <p:cNvSpPr txBox="1"/>
          <p:nvPr/>
        </p:nvSpPr>
        <p:spPr>
          <a:xfrm>
            <a:off x="6278318" y="5270057"/>
            <a:ext cx="2259600" cy="831300"/>
          </a:xfrm>
          <a:prstGeom prst="rect">
            <a:avLst/>
          </a:prstGeom>
          <a:noFill/>
          <a:ln>
            <a:noFill/>
          </a:ln>
          <a:effectLst>
            <a:outerShdw blurRad="57150" dist="28575" dir="246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Incorporating impact of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climate changes to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local rainfall modelling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" name="Google Shape;151;g3310e348df8_2_1766"/>
          <p:cNvSpPr txBox="1"/>
          <p:nvPr/>
        </p:nvSpPr>
        <p:spPr>
          <a:xfrm>
            <a:off x="1572853" y="4179039"/>
            <a:ext cx="15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Learn more about</a:t>
            </a:r>
            <a:endParaRPr sz="1200" b="1" dirty="0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CompHydroMetLab!</a:t>
            </a:r>
            <a:endParaRPr sz="1200" b="1" dirty="0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310e348df8_2_1766"/>
          <p:cNvSpPr txBox="1"/>
          <p:nvPr/>
        </p:nvSpPr>
        <p:spPr>
          <a:xfrm>
            <a:off x="4049837" y="4173447"/>
            <a:ext cx="760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Visit our</a:t>
            </a:r>
            <a:endParaRPr sz="1200" b="1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Github</a:t>
            </a:r>
            <a:endParaRPr sz="1200" b="1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310e348df8_2_1766"/>
          <p:cNvSpPr/>
          <p:nvPr/>
        </p:nvSpPr>
        <p:spPr>
          <a:xfrm>
            <a:off x="203065" y="1071638"/>
            <a:ext cx="2847600" cy="1287300"/>
          </a:xfrm>
          <a:prstGeom prst="roundRect">
            <a:avLst>
              <a:gd name="adj" fmla="val 20858"/>
            </a:avLst>
          </a:prstGeom>
          <a:solidFill>
            <a:srgbClr val="76A5A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310e348df8_2_1766"/>
          <p:cNvSpPr/>
          <p:nvPr/>
        </p:nvSpPr>
        <p:spPr>
          <a:xfrm>
            <a:off x="203065" y="1656863"/>
            <a:ext cx="2847600" cy="2145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g3310e348df8_2_1766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002" y="1738063"/>
            <a:ext cx="1353762" cy="9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310e348df8_2_1766"/>
          <p:cNvSpPr txBox="1"/>
          <p:nvPr/>
        </p:nvSpPr>
        <p:spPr>
          <a:xfrm>
            <a:off x="108665" y="1039085"/>
            <a:ext cx="3039523" cy="6770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altLang="zh-TW" sz="1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Unconventional environmental modelling </a:t>
            </a:r>
            <a:endParaRPr lang="zh-TW" altLang="en-US" sz="1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80;p13">
            <a:extLst>
              <a:ext uri="{FF2B5EF4-FFF2-40B4-BE49-F238E27FC236}">
                <a16:creationId xmlns:a16="http://schemas.microsoft.com/office/drawing/2014/main" id="{A7A9B1A7-A7E7-43E6-AD3C-B167EDA08B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871" y="1957382"/>
            <a:ext cx="1280181" cy="59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984B58-F424-41CA-B928-2E81E6C2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515" y="2872986"/>
            <a:ext cx="1255320" cy="7895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456F47-DC3F-4504-A6E1-305B432272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1" t="1224" b="49343"/>
          <a:stretch/>
        </p:blipFill>
        <p:spPr>
          <a:xfrm>
            <a:off x="345422" y="2796089"/>
            <a:ext cx="1163736" cy="94335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11954F-84D9-492F-BCFA-5CE5466930DF}"/>
              </a:ext>
            </a:extLst>
          </p:cNvPr>
          <p:cNvSpPr/>
          <p:nvPr/>
        </p:nvSpPr>
        <p:spPr>
          <a:xfrm>
            <a:off x="5175918" y="4086484"/>
            <a:ext cx="3506057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E4D5D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Current lab members:</a:t>
            </a:r>
            <a:r>
              <a:rPr 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4 PhD students, 7 MSc students, 6 BSc students, and 1 research assistant.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890854-35BF-40F0-B1CB-4F19538B7F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028" y="4086484"/>
            <a:ext cx="754398" cy="7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5D7F88-13D8-4C2B-9F33-16F94192F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9094" y="4082736"/>
            <a:ext cx="754468" cy="759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/>
        </p:nvSpPr>
        <p:spPr>
          <a:xfrm>
            <a:off x="1524000" y="1452802"/>
            <a:ext cx="6954981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 err="1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ClimaDist</a:t>
            </a:r>
            <a:r>
              <a:rPr lang="en-US" sz="28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Re-discovering the Climate Analogue Method with Applications to Rainfall Modelling</a:t>
            </a:r>
            <a:endParaRPr sz="28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D531A9-C366-4A0C-998A-927C0275B2CF}"/>
              </a:ext>
            </a:extLst>
          </p:cNvPr>
          <p:cNvSpPr/>
          <p:nvPr/>
        </p:nvSpPr>
        <p:spPr>
          <a:xfrm>
            <a:off x="4480518" y="4670174"/>
            <a:ext cx="4572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A4A4A"/>
                </a:solidFill>
                <a:latin typeface="MaisonNeue"/>
              </a:rPr>
              <a:t>https://www.researchsquare.com/article/rs-5382842/latest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993CC-F6E0-4ADF-91D9-59C36D3F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050" y="3410405"/>
            <a:ext cx="1361881" cy="136188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/>
          <p:nvPr/>
        </p:nvSpPr>
        <p:spPr>
          <a:xfrm>
            <a:off x="827722" y="0"/>
            <a:ext cx="2208825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 dirty="0" err="1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ClimaDist</a:t>
            </a:r>
            <a:r>
              <a:rPr lang="en-US" sz="33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3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1104067" y="818640"/>
            <a:ext cx="6619842" cy="271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deep-learning model (CNN) is used to capture weather dynamics, without the need for labelling.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outputs can be used to create a ‘feature’ to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chracterise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weather across a 30-day period, at 6-hour resolution, accounting for spatial-temporal variability and inter-dependence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8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resulting features are used for analogue identification</a:t>
            </a:r>
            <a:r>
              <a:rPr lang="en-GB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8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Ultimately, the analogue model can be applied e.g. for dynamic rainfall modelling -&gt; finding 30-day rainfall patterns from a given set of climate variables.</a:t>
            </a:r>
          </a:p>
        </p:txBody>
      </p:sp>
      <p:sp>
        <p:nvSpPr>
          <p:cNvPr id="137" name="Google Shape;137;p5"/>
          <p:cNvSpPr txBox="1"/>
          <p:nvPr/>
        </p:nvSpPr>
        <p:spPr>
          <a:xfrm>
            <a:off x="1104067" y="3728558"/>
            <a:ext cx="4285618" cy="119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</a:t>
            </a:r>
            <a:endParaRPr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ERA5 1940 – 2009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variates: Temperature, U and V-component of wind, geopotential height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22C039-D706-45C1-8959-5D718A96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385" y="991403"/>
            <a:ext cx="3894444" cy="1876926"/>
          </a:xfrm>
        </p:spPr>
        <p:txBody>
          <a:bodyPr/>
          <a:lstStyle/>
          <a:p>
            <a:r>
              <a:rPr lang="en-US" dirty="0"/>
              <a:t>A climate-dependent rainfall time series modelling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75D6D-01AB-41B7-892D-DB90C331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332" y="208505"/>
            <a:ext cx="3586642" cy="472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41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700887" y="197234"/>
            <a:ext cx="825907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Application – incorporating climate dynamics into rainfall modelling</a:t>
            </a:r>
            <a:endParaRPr sz="24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D7664-6900-4798-9FF9-D607632DC4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5942" y="756844"/>
            <a:ext cx="7064942" cy="2077653"/>
          </a:xfrm>
          <a:prstGeom prst="rect">
            <a:avLst/>
          </a:prstGeom>
        </p:spPr>
      </p:pic>
      <p:pic>
        <p:nvPicPr>
          <p:cNvPr id="10" name="Google Shape;313;p27">
            <a:extLst>
              <a:ext uri="{FF2B5EF4-FFF2-40B4-BE49-F238E27FC236}">
                <a16:creationId xmlns:a16="http://schemas.microsoft.com/office/drawing/2014/main" id="{8C437218-F278-4DC6-9DA4-D0A3590D12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419" t="29032" r="68858" b="49803"/>
          <a:stretch>
            <a:fillRect/>
          </a:stretch>
        </p:blipFill>
        <p:spPr>
          <a:xfrm>
            <a:off x="772428" y="2516372"/>
            <a:ext cx="3287028" cy="237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21B15-AFBF-4CA5-8D3B-C05126F36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547" y="3343997"/>
            <a:ext cx="874875" cy="1042659"/>
          </a:xfrm>
          <a:prstGeom prst="rect">
            <a:avLst/>
          </a:prstGeom>
        </p:spPr>
      </p:pic>
      <p:sp>
        <p:nvSpPr>
          <p:cNvPr id="12" name="Google Shape;178;p8">
            <a:extLst>
              <a:ext uri="{FF2B5EF4-FFF2-40B4-BE49-F238E27FC236}">
                <a16:creationId xmlns:a16="http://schemas.microsoft.com/office/drawing/2014/main" id="{0E91DDCC-98FE-41AE-B7F1-2EE2943689F5}"/>
              </a:ext>
            </a:extLst>
          </p:cNvPr>
          <p:cNvSpPr txBox="1"/>
          <p:nvPr/>
        </p:nvSpPr>
        <p:spPr>
          <a:xfrm>
            <a:off x="5084546" y="3068888"/>
            <a:ext cx="3816999" cy="194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Incorporating climate dynamics successfully captures extreme climate and rainfall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methods, without considering climate dynamics, cannot predict this type of extreme events – they are treated as outliers</a:t>
            </a:r>
            <a:endParaRPr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78;p8">
            <a:extLst>
              <a:ext uri="{FF2B5EF4-FFF2-40B4-BE49-F238E27FC236}">
                <a16:creationId xmlns:a16="http://schemas.microsoft.com/office/drawing/2014/main" id="{FCAAD807-FAAC-4ABF-A70B-3537C8D0D44E}"/>
              </a:ext>
            </a:extLst>
          </p:cNvPr>
          <p:cNvSpPr txBox="1"/>
          <p:nvPr/>
        </p:nvSpPr>
        <p:spPr>
          <a:xfrm rot="16200000">
            <a:off x="-411157" y="3532947"/>
            <a:ext cx="2207056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Skewness (5-min rainfall)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78;p8">
            <a:extLst>
              <a:ext uri="{FF2B5EF4-FFF2-40B4-BE49-F238E27FC236}">
                <a16:creationId xmlns:a16="http://schemas.microsoft.com/office/drawing/2014/main" id="{DB38DC25-06AD-4210-B320-9B1CB36BBDCF}"/>
              </a:ext>
            </a:extLst>
          </p:cNvPr>
          <p:cNvSpPr txBox="1"/>
          <p:nvPr/>
        </p:nvSpPr>
        <p:spPr>
          <a:xfrm>
            <a:off x="2072080" y="4858837"/>
            <a:ext cx="87487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8">
            <a:extLst>
              <a:ext uri="{FF2B5EF4-FFF2-40B4-BE49-F238E27FC236}">
                <a16:creationId xmlns:a16="http://schemas.microsoft.com/office/drawing/2014/main" id="{37AF5FB5-6A98-8382-56EC-4E8DBD98DA29}"/>
              </a:ext>
            </a:extLst>
          </p:cNvPr>
          <p:cNvSpPr txBox="1"/>
          <p:nvPr/>
        </p:nvSpPr>
        <p:spPr>
          <a:xfrm>
            <a:off x="1057092" y="2287087"/>
            <a:ext cx="221258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Aprils (2003-2008)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78;p8">
            <a:extLst>
              <a:ext uri="{FF2B5EF4-FFF2-40B4-BE49-F238E27FC236}">
                <a16:creationId xmlns:a16="http://schemas.microsoft.com/office/drawing/2014/main" id="{37B0836A-8BF3-F0A1-05E0-8F2F9237EF36}"/>
              </a:ext>
            </a:extLst>
          </p:cNvPr>
          <p:cNvSpPr txBox="1"/>
          <p:nvPr/>
        </p:nvSpPr>
        <p:spPr>
          <a:xfrm>
            <a:off x="757024" y="1177189"/>
            <a:ext cx="2048521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dirty="0"/>
              <a:t>Apr’2007 was an abnormally hot and dry month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8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722375" y="226445"/>
            <a:ext cx="8285175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– the impact of climate dynamics propagates to rainfall extremes</a:t>
            </a:r>
            <a:endParaRPr sz="28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375" y="3171368"/>
            <a:ext cx="4388756" cy="1745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722375" y="1302226"/>
            <a:ext cx="4764025" cy="160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original ‘stationary’ rainfall model (SBL) fails to account for the variation in rainfall properties between years, which causes an underestimation of rainfall extremes and their estimation uncertainty.</a:t>
            </a:r>
            <a:endParaRPr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393;p37">
            <a:extLst>
              <a:ext uri="{FF2B5EF4-FFF2-40B4-BE49-F238E27FC236}">
                <a16:creationId xmlns:a16="http://schemas.microsoft.com/office/drawing/2014/main" id="{6F9D515B-85DE-477E-A05F-67D0318810C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9762" y="1347537"/>
            <a:ext cx="3296429" cy="34063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4083A6-E31E-46AF-8B34-D34A16C0BF95}"/>
              </a:ext>
            </a:extLst>
          </p:cNvPr>
          <p:cNvSpPr/>
          <p:nvPr/>
        </p:nvSpPr>
        <p:spPr>
          <a:xfrm>
            <a:off x="6178378" y="1664043"/>
            <a:ext cx="626076" cy="181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/>
          <p:nvPr/>
        </p:nvSpPr>
        <p:spPr>
          <a:xfrm>
            <a:off x="474376" y="1407140"/>
            <a:ext cx="394349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Tells us the decision flow of NN, accounting for seasonality</a:t>
            </a:r>
            <a:endParaRPr sz="1100" dirty="0">
              <a:latin typeface="Ubuntu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829273" y="828991"/>
            <a:ext cx="278388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view (LRP)</a:t>
            </a:r>
            <a:endParaRPr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4613786" y="784449"/>
            <a:ext cx="268366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view (SHAP)</a:t>
            </a:r>
            <a:endParaRPr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4407322" y="1407140"/>
            <a:ext cx="4703844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SHAP value tells us the importance of each variable at different locations</a:t>
            </a:r>
            <a:endParaRPr sz="1600" dirty="0">
              <a:solidFill>
                <a:schemeClr val="dk1"/>
              </a:solidFill>
              <a:latin typeface="Ubuntu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617757" y="176033"/>
            <a:ext cx="8493409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Explainable AI (XAI) to understand </a:t>
            </a:r>
            <a:r>
              <a:rPr lang="en-US" sz="2800" b="1" dirty="0" err="1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ClimaDist</a:t>
            </a:r>
            <a:endParaRPr sz="28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3">
            <a:alphaModFix/>
          </a:blip>
          <a:srcRect l="5797" r="37052"/>
          <a:stretch/>
        </p:blipFill>
        <p:spPr>
          <a:xfrm>
            <a:off x="520344" y="2173533"/>
            <a:ext cx="4025873" cy="140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 l="10492" b="8959"/>
          <a:stretch/>
        </p:blipFill>
        <p:spPr>
          <a:xfrm>
            <a:off x="4695767" y="1968802"/>
            <a:ext cx="2746948" cy="27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5">
            <a:alphaModFix/>
          </a:blip>
          <a:srcRect l="14363" r="11680"/>
          <a:stretch/>
        </p:blipFill>
        <p:spPr>
          <a:xfrm>
            <a:off x="7343441" y="2504514"/>
            <a:ext cx="1800559" cy="1722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FD2D3F7-FDD5-A6E2-E33D-3D7AA2C1C92E}"/>
              </a:ext>
            </a:extLst>
          </p:cNvPr>
          <p:cNvSpPr/>
          <p:nvPr/>
        </p:nvSpPr>
        <p:spPr>
          <a:xfrm>
            <a:off x="617757" y="3760228"/>
            <a:ext cx="1897236" cy="784514"/>
          </a:xfrm>
          <a:prstGeom prst="wedgeRoundRectCallout">
            <a:avLst>
              <a:gd name="adj1" fmla="val -7096"/>
              <a:gd name="adj2" fmla="val -61661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Temperature </a:t>
            </a:r>
            <a:endParaRPr lang="en-US" sz="900" dirty="0"/>
          </a:p>
          <a:p>
            <a:pPr algn="ctr"/>
            <a:r>
              <a:rPr lang="en-US" sz="1100" dirty="0"/>
              <a:t>dominates in summer and is </a:t>
            </a:r>
            <a:r>
              <a:rPr lang="en-US" sz="1100" dirty="0" err="1"/>
              <a:t>prioritised</a:t>
            </a:r>
            <a:r>
              <a:rPr lang="en-US" sz="1100" dirty="0"/>
              <a:t> by the model</a:t>
            </a:r>
            <a:endParaRPr lang="en-GB" sz="1100" dirty="0">
              <a:solidFill>
                <a:srgbClr val="595959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8220042-DE02-EA1F-59EB-EB16DEB505C1}"/>
              </a:ext>
            </a:extLst>
          </p:cNvPr>
          <p:cNvSpPr/>
          <p:nvPr/>
        </p:nvSpPr>
        <p:spPr>
          <a:xfrm>
            <a:off x="2664543" y="3760228"/>
            <a:ext cx="1897236" cy="784514"/>
          </a:xfrm>
          <a:prstGeom prst="wedgeRoundRectCallout">
            <a:avLst>
              <a:gd name="adj1" fmla="val -7096"/>
              <a:gd name="adj2" fmla="val -61661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U–wind </a:t>
            </a:r>
            <a:endParaRPr lang="en-US" sz="900" dirty="0"/>
          </a:p>
          <a:p>
            <a:pPr algn="ctr"/>
            <a:r>
              <a:rPr lang="en-US" sz="1100" dirty="0"/>
              <a:t>dominates in winter</a:t>
            </a:r>
            <a:endParaRPr lang="en-GB" sz="11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74e8d539d_2_2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36</a:t>
            </a:fld>
            <a:endParaRPr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53" name="Google Shape;353;g3674e8d539d_2_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Evidential Deep Learning: Uncertainty Estimation</a:t>
            </a:r>
            <a:endParaRPr/>
          </a:p>
        </p:txBody>
      </p:sp>
      <p:sp>
        <p:nvSpPr>
          <p:cNvPr id="354" name="Google Shape;354;g3674e8d539d_2_2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 </a:t>
            </a:r>
            <a:r>
              <a:rPr lang="en-US" b="1" dirty="0"/>
              <a:t>Bayesian-inspired </a:t>
            </a:r>
            <a:r>
              <a:rPr lang="en-US" dirty="0"/>
              <a:t>ML approach that does not directly predict </a:t>
            </a:r>
            <a:r>
              <a:rPr lang="en-US" b="1" dirty="0"/>
              <a:t>class</a:t>
            </a:r>
            <a:r>
              <a:rPr lang="en-US" dirty="0"/>
              <a:t> probabilities but instead </a:t>
            </a:r>
            <a:r>
              <a:rPr lang="en-US" b="1" dirty="0"/>
              <a:t>predicts a distribution over these probabilities.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By modelling the output as a </a:t>
            </a:r>
            <a:r>
              <a:rPr lang="en-US" b="1" dirty="0"/>
              <a:t>Dirichlet distribution</a:t>
            </a:r>
            <a:r>
              <a:rPr lang="en-US" dirty="0"/>
              <a:t>, we can separately quantify two types of uncertainty</a:t>
            </a:r>
            <a:endParaRPr dirty="0"/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lang="en-US" sz="1800" dirty="0"/>
              <a:t>Dempster−Shafer Theory of Evidence: </a:t>
            </a:r>
            <a:r>
              <a:rPr lang="en-US" sz="1800" b="1" dirty="0"/>
              <a:t>DST 𝑢</a:t>
            </a:r>
            <a:endParaRPr sz="1800" b="1" dirty="0"/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lang="en-US" sz="1800" dirty="0"/>
              <a:t>Law of Total Variance and Entropy (</a:t>
            </a:r>
            <a:r>
              <a:rPr lang="en-US" sz="1800" dirty="0" err="1"/>
              <a:t>LoTV</a:t>
            </a:r>
            <a:r>
              <a:rPr lang="en-US" sz="1800" dirty="0"/>
              <a:t>): </a:t>
            </a:r>
            <a:endParaRPr sz="1800" dirty="0"/>
          </a:p>
          <a:p>
            <a:pPr marL="1371600" lvl="2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■"/>
            </a:pPr>
            <a:r>
              <a:rPr lang="en-US" sz="1800" b="1" dirty="0"/>
              <a:t>Aleatoric (data)</a:t>
            </a:r>
            <a:r>
              <a:rPr lang="en-US" sz="1800" dirty="0"/>
              <a:t> uncertainty </a:t>
            </a:r>
            <a:endParaRPr sz="1800" dirty="0"/>
          </a:p>
          <a:p>
            <a:pPr marL="1371600" lvl="2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■"/>
            </a:pPr>
            <a:r>
              <a:rPr lang="en-US" sz="1800" b="1" dirty="0"/>
              <a:t>Epistemic (model)</a:t>
            </a:r>
            <a:r>
              <a:rPr lang="en-US" sz="1800" dirty="0"/>
              <a:t> uncertainty</a:t>
            </a:r>
            <a:endParaRPr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999084759_1_342"/>
          <p:cNvSpPr txBox="1">
            <a:spLocks noGrp="1"/>
          </p:cNvSpPr>
          <p:nvPr>
            <p:ph type="title"/>
          </p:nvPr>
        </p:nvSpPr>
        <p:spPr>
          <a:xfrm>
            <a:off x="324884" y="330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Exercise: Training </a:t>
            </a:r>
            <a:r>
              <a:rPr lang="en-US" dirty="0" err="1"/>
              <a:t>ClimaDist</a:t>
            </a:r>
            <a:r>
              <a:rPr lang="en-US" dirty="0"/>
              <a:t> model with EDL</a:t>
            </a:r>
            <a:endParaRPr dirty="0"/>
          </a:p>
        </p:txBody>
      </p:sp>
      <p:sp>
        <p:nvSpPr>
          <p:cNvPr id="360" name="Google Shape;360;g36999084759_1_342"/>
          <p:cNvSpPr txBox="1">
            <a:spLocks noGrp="1"/>
          </p:cNvSpPr>
          <p:nvPr>
            <p:ph type="body" idx="1"/>
          </p:nvPr>
        </p:nvSpPr>
        <p:spPr>
          <a:xfrm>
            <a:off x="288925" y="10120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</a:rPr>
              <a:t>Three checkpoints (training targets) are saved from the same model architecture during training to serve as the basis for subsequent experiments</a:t>
            </a:r>
            <a:endParaRPr sz="1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 b="1" dirty="0">
                <a:solidFill>
                  <a:schemeClr val="dk1"/>
                </a:solidFill>
              </a:rPr>
              <a:t>check point 1: </a:t>
            </a:r>
            <a:br>
              <a:rPr lang="en-US" sz="1400" b="1" dirty="0">
                <a:solidFill>
                  <a:schemeClr val="dk1"/>
                </a:solidFill>
              </a:rPr>
            </a:br>
            <a:r>
              <a:rPr lang="en-US" sz="1400" b="1" dirty="0">
                <a:solidFill>
                  <a:schemeClr val="dk1"/>
                </a:solidFill>
              </a:rPr>
              <a:t>best validation loss</a:t>
            </a:r>
            <a:br>
              <a:rPr lang="en-US" sz="1400" b="1" dirty="0">
                <a:solidFill>
                  <a:schemeClr val="dk1"/>
                </a:solidFill>
              </a:rPr>
            </a:br>
            <a:endParaRPr sz="14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 b="1" dirty="0">
                <a:solidFill>
                  <a:schemeClr val="dk1"/>
                </a:solidFill>
              </a:rPr>
              <a:t>check point 2:</a:t>
            </a:r>
            <a:br>
              <a:rPr lang="en-US" sz="1400" b="1" dirty="0">
                <a:solidFill>
                  <a:schemeClr val="dk1"/>
                </a:solidFill>
              </a:rPr>
            </a:br>
            <a:r>
              <a:rPr lang="en-US" sz="1400" b="1" dirty="0">
                <a:solidFill>
                  <a:schemeClr val="dk1"/>
                </a:solidFill>
              </a:rPr>
              <a:t>best validation accuracy</a:t>
            </a:r>
            <a:br>
              <a:rPr lang="en-US" sz="1400" b="1" dirty="0">
                <a:solidFill>
                  <a:schemeClr val="dk1"/>
                </a:solidFill>
              </a:rPr>
            </a:br>
            <a:endParaRPr sz="14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 b="1" dirty="0">
                <a:solidFill>
                  <a:schemeClr val="dk1"/>
                </a:solidFill>
              </a:rPr>
              <a:t>check point 3: </a:t>
            </a:r>
            <a:br>
              <a:rPr lang="en-US" sz="1400" b="1" dirty="0">
                <a:solidFill>
                  <a:schemeClr val="dk1"/>
                </a:solidFill>
              </a:rPr>
            </a:br>
            <a:r>
              <a:rPr lang="en-US" sz="1400" b="1" dirty="0">
                <a:solidFill>
                  <a:schemeClr val="dk1"/>
                </a:solidFill>
              </a:rPr>
              <a:t>best training performance </a:t>
            </a:r>
            <a:br>
              <a:rPr lang="en-US" sz="1400" b="1" dirty="0">
                <a:solidFill>
                  <a:schemeClr val="dk1"/>
                </a:solidFill>
              </a:rPr>
            </a:br>
            <a:r>
              <a:rPr lang="en-US" sz="1400" b="1" dirty="0">
                <a:solidFill>
                  <a:schemeClr val="dk1"/>
                </a:solidFill>
              </a:rPr>
              <a:t>(overfitting)</a:t>
            </a:r>
            <a:endParaRPr sz="1400" b="1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en-US" sz="1400" b="1" dirty="0">
                <a:solidFill>
                  <a:schemeClr val="dk1"/>
                </a:solidFill>
              </a:rPr>
              <a:t>Training: Seen data (1960 - 2003)</a:t>
            </a:r>
            <a:endParaRPr sz="14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en-US" sz="1400" b="1" dirty="0">
                <a:solidFill>
                  <a:schemeClr val="dk1"/>
                </a:solidFill>
              </a:rPr>
              <a:t>validation:  Unseen data (2004 - 2008)</a:t>
            </a:r>
            <a:endParaRPr sz="1400" dirty="0"/>
          </a:p>
        </p:txBody>
      </p:sp>
      <p:sp>
        <p:nvSpPr>
          <p:cNvPr id="361" name="Google Shape;361;g36999084759_1_34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369" name="Google Shape;369;g36999084759_1_342"/>
          <p:cNvSpPr/>
          <p:nvPr/>
        </p:nvSpPr>
        <p:spPr>
          <a:xfrm>
            <a:off x="5450075" y="3974375"/>
            <a:ext cx="1286700" cy="4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56EFE-6F72-4163-A55D-60372F387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807236"/>
            <a:ext cx="5379308" cy="255818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36a10991d94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274" y="1899687"/>
            <a:ext cx="3931921" cy="255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6a10991d94_0_118"/>
          <p:cNvPicPr preferRelativeResize="0"/>
          <p:nvPr/>
        </p:nvPicPr>
        <p:blipFill rotWithShape="1">
          <a:blip r:embed="rId4">
            <a:alphaModFix/>
          </a:blip>
          <a:srcRect l="7218" t="6452" r="2998" b="9858"/>
          <a:stretch/>
        </p:blipFill>
        <p:spPr>
          <a:xfrm>
            <a:off x="5103825" y="2885625"/>
            <a:ext cx="3530150" cy="13206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6a10991d94_0_118"/>
          <p:cNvSpPr/>
          <p:nvPr/>
        </p:nvSpPr>
        <p:spPr>
          <a:xfrm>
            <a:off x="5101675" y="2120100"/>
            <a:ext cx="17556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2" name="Google Shape;382;g36a10991d94_0_118"/>
          <p:cNvSpPr/>
          <p:nvPr/>
        </p:nvSpPr>
        <p:spPr>
          <a:xfrm>
            <a:off x="7358650" y="2083500"/>
            <a:ext cx="1324500" cy="50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3" name="Google Shape;383;g36a10991d94_0_118"/>
          <p:cNvSpPr txBox="1">
            <a:spLocks noGrp="1"/>
          </p:cNvSpPr>
          <p:nvPr>
            <p:ph type="body" idx="1"/>
          </p:nvPr>
        </p:nvSpPr>
        <p:spPr>
          <a:xfrm>
            <a:off x="333335" y="926500"/>
            <a:ext cx="8520600" cy="798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/>
            <a:r>
              <a:rPr lang="en-US" dirty="0"/>
              <a:t>Overfitted models exhibit high data uncertainty on unseen data </a:t>
            </a:r>
          </a:p>
          <a:p>
            <a:pPr marL="285750" indent="-285750"/>
            <a:r>
              <a:rPr lang="en-US" b="1" dirty="0"/>
              <a:t>Our EDL model is telling us ‘I haven’t seen this data’!</a:t>
            </a:r>
            <a:endParaRPr b="1" dirty="0"/>
          </a:p>
        </p:txBody>
      </p:sp>
      <p:sp>
        <p:nvSpPr>
          <p:cNvPr id="384" name="Google Shape;384;g36a10991d94_0_118"/>
          <p:cNvSpPr txBox="1">
            <a:spLocks noGrp="1"/>
          </p:cNvSpPr>
          <p:nvPr>
            <p:ph type="title"/>
          </p:nvPr>
        </p:nvSpPr>
        <p:spPr>
          <a:xfrm>
            <a:off x="311700" y="3290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Distribution of Aleatoric (data) Uncertainty</a:t>
            </a:r>
            <a:endParaRPr dirty="0"/>
          </a:p>
        </p:txBody>
      </p:sp>
      <p:sp>
        <p:nvSpPr>
          <p:cNvPr id="385" name="Google Shape;385;g36a10991d94_0_118"/>
          <p:cNvSpPr txBox="1">
            <a:spLocks noGrp="1"/>
          </p:cNvSpPr>
          <p:nvPr>
            <p:ph type="sldNum" idx="12"/>
          </p:nvPr>
        </p:nvSpPr>
        <p:spPr>
          <a:xfrm>
            <a:off x="8595308" y="4673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386" name="Google Shape;386;g36a10991d94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24" y="1899687"/>
            <a:ext cx="3931921" cy="255574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6a10991d94_0_118"/>
          <p:cNvSpPr txBox="1"/>
          <p:nvPr/>
        </p:nvSpPr>
        <p:spPr>
          <a:xfrm>
            <a:off x="1607988" y="3219500"/>
            <a:ext cx="1777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 1</a:t>
            </a:r>
            <a:br>
              <a:rPr lang="en-US" sz="1200" b="1">
                <a:latin typeface="Ubuntu"/>
                <a:ea typeface="Ubuntu"/>
                <a:cs typeface="Ubuntu"/>
                <a:sym typeface="Ubuntu"/>
              </a:rPr>
            </a:b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best val loss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8" name="Google Shape;388;g36a10991d94_0_118"/>
          <p:cNvSpPr txBox="1"/>
          <p:nvPr/>
        </p:nvSpPr>
        <p:spPr>
          <a:xfrm>
            <a:off x="1310693" y="2135550"/>
            <a:ext cx="1693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 3</a:t>
            </a:r>
            <a:br>
              <a:rPr lang="en-US" sz="1200" b="1">
                <a:latin typeface="Ubuntu"/>
                <a:ea typeface="Ubuntu"/>
                <a:cs typeface="Ubuntu"/>
                <a:sym typeface="Ubuntu"/>
              </a:rPr>
            </a:br>
            <a:r>
              <a:rPr lang="en-US" sz="1200" b="1">
                <a:latin typeface="Ubuntu"/>
                <a:ea typeface="Ubuntu"/>
                <a:cs typeface="Ubuntu"/>
                <a:sym typeface="Ubuntu"/>
              </a:rPr>
              <a:t>overfitting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9" name="Google Shape;389;g36a10991d94_0_118"/>
          <p:cNvSpPr txBox="1"/>
          <p:nvPr/>
        </p:nvSpPr>
        <p:spPr>
          <a:xfrm>
            <a:off x="1648550" y="3935300"/>
            <a:ext cx="30162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2 best val acc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0" name="Google Shape;390;g36a10991d94_0_118"/>
          <p:cNvSpPr txBox="1"/>
          <p:nvPr/>
        </p:nvSpPr>
        <p:spPr>
          <a:xfrm>
            <a:off x="6256475" y="3342975"/>
            <a:ext cx="14220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 1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1" name="Google Shape;391;g36a10991d94_0_118"/>
          <p:cNvSpPr txBox="1"/>
          <p:nvPr/>
        </p:nvSpPr>
        <p:spPr>
          <a:xfrm>
            <a:off x="7182600" y="3823050"/>
            <a:ext cx="12867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 2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2" name="Google Shape;392;g36a10991d94_0_118"/>
          <p:cNvSpPr/>
          <p:nvPr/>
        </p:nvSpPr>
        <p:spPr>
          <a:xfrm>
            <a:off x="1745125" y="1716225"/>
            <a:ext cx="1827600" cy="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3" name="Google Shape;393;g36a10991d94_0_118"/>
          <p:cNvSpPr/>
          <p:nvPr/>
        </p:nvSpPr>
        <p:spPr>
          <a:xfrm>
            <a:off x="5939375" y="1716225"/>
            <a:ext cx="1827600" cy="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4" name="Google Shape;394;g36a10991d94_0_118"/>
          <p:cNvSpPr/>
          <p:nvPr/>
        </p:nvSpPr>
        <p:spPr>
          <a:xfrm>
            <a:off x="1680300" y="4343025"/>
            <a:ext cx="1827600" cy="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5" name="Google Shape;395;g36a10991d94_0_118"/>
          <p:cNvSpPr/>
          <p:nvPr/>
        </p:nvSpPr>
        <p:spPr>
          <a:xfrm>
            <a:off x="5939375" y="4343025"/>
            <a:ext cx="1827600" cy="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6" name="Google Shape;396;g36a10991d94_0_118"/>
          <p:cNvSpPr txBox="1"/>
          <p:nvPr/>
        </p:nvSpPr>
        <p:spPr>
          <a:xfrm>
            <a:off x="805975" y="1654025"/>
            <a:ext cx="370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training (seen) data</a:t>
            </a:r>
            <a:endParaRPr sz="1200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7" name="Google Shape;397;g36a10991d94_0_118"/>
          <p:cNvSpPr txBox="1"/>
          <p:nvPr/>
        </p:nvSpPr>
        <p:spPr>
          <a:xfrm>
            <a:off x="4791865" y="1654025"/>
            <a:ext cx="39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validation</a:t>
            </a:r>
            <a:r>
              <a:rPr lang="en-US" sz="1200" dirty="0">
                <a:latin typeface="Ubuntu"/>
                <a:ea typeface="Ubuntu"/>
                <a:cs typeface="Ubuntu"/>
                <a:sym typeface="Ubuntu"/>
              </a:rPr>
              <a:t> (unseen)</a:t>
            </a:r>
            <a:r>
              <a:rPr lang="en-US" sz="12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data</a:t>
            </a:r>
            <a:endParaRPr sz="1200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8" name="Google Shape;398;g36a10991d94_0_118"/>
          <p:cNvSpPr/>
          <p:nvPr/>
        </p:nvSpPr>
        <p:spPr>
          <a:xfrm>
            <a:off x="375625" y="2376150"/>
            <a:ext cx="284700" cy="112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9" name="Google Shape;399;g36a10991d94_0_118"/>
          <p:cNvSpPr/>
          <p:nvPr/>
        </p:nvSpPr>
        <p:spPr>
          <a:xfrm>
            <a:off x="4640987" y="2734100"/>
            <a:ext cx="284700" cy="112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0" name="Google Shape;400;g36a10991d94_0_118"/>
          <p:cNvSpPr txBox="1"/>
          <p:nvPr/>
        </p:nvSpPr>
        <p:spPr>
          <a:xfrm rot="-5400000">
            <a:off x="-1334965" y="2992911"/>
            <a:ext cx="370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Ubuntu"/>
                <a:ea typeface="Ubuntu"/>
                <a:cs typeface="Ubuntu"/>
                <a:sym typeface="Ubuntu"/>
              </a:rPr>
              <a:t>Percentage(%)</a:t>
            </a:r>
            <a:endParaRPr sz="1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1" name="Google Shape;401;g36a10991d94_0_118"/>
          <p:cNvSpPr/>
          <p:nvPr/>
        </p:nvSpPr>
        <p:spPr>
          <a:xfrm>
            <a:off x="3120500" y="2063550"/>
            <a:ext cx="1286700" cy="4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2" name="Google Shape;402;g36a10991d94_0_118"/>
          <p:cNvSpPr txBox="1"/>
          <p:nvPr/>
        </p:nvSpPr>
        <p:spPr>
          <a:xfrm>
            <a:off x="4898125" y="3653550"/>
            <a:ext cx="1693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3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3" name="Google Shape;403;g36a10991d94_0_118"/>
          <p:cNvSpPr txBox="1"/>
          <p:nvPr/>
        </p:nvSpPr>
        <p:spPr>
          <a:xfrm>
            <a:off x="7240400" y="2656525"/>
            <a:ext cx="1693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check point 3</a:t>
            </a:r>
            <a:endParaRPr sz="12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4" name="Google Shape;404;g36a10991d94_0_118"/>
          <p:cNvSpPr txBox="1"/>
          <p:nvPr/>
        </p:nvSpPr>
        <p:spPr>
          <a:xfrm>
            <a:off x="741143" y="4317375"/>
            <a:ext cx="370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Aleatoric (data) </a:t>
            </a:r>
            <a:r>
              <a:rPr lang="en-US" sz="1200">
                <a:latin typeface="Ubuntu"/>
                <a:ea typeface="Ubuntu"/>
                <a:cs typeface="Ubuntu"/>
                <a:sym typeface="Ubuntu"/>
              </a:rPr>
              <a:t>U</a:t>
            </a:r>
            <a:r>
              <a:rPr lang="en-US" sz="1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ncertainty</a:t>
            </a:r>
            <a:endParaRPr sz="1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5" name="Google Shape;405;g36a10991d94_0_118"/>
          <p:cNvSpPr txBox="1"/>
          <p:nvPr/>
        </p:nvSpPr>
        <p:spPr>
          <a:xfrm>
            <a:off x="4926281" y="4317375"/>
            <a:ext cx="370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Aleatoric (data) </a:t>
            </a:r>
            <a:r>
              <a:rPr lang="en-US" sz="1200">
                <a:latin typeface="Ubuntu"/>
                <a:ea typeface="Ubuntu"/>
                <a:cs typeface="Ubuntu"/>
                <a:sym typeface="Ubuntu"/>
              </a:rPr>
              <a:t>U</a:t>
            </a:r>
            <a:r>
              <a:rPr lang="en-US" sz="1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ncertainty</a:t>
            </a:r>
            <a:endParaRPr sz="1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Picture 2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B591EEA6-0345-2960-0BC2-89C79B83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121867" flipH="1">
            <a:off x="7250174" y="1315066"/>
            <a:ext cx="1574148" cy="88879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B86B-C2F4-4D16-B1C0-9C0A3E26E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Spatial-temporal reconstruction of rainfall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0E4F-93C3-40E9-9C11-8DE069BB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5857" y="3306315"/>
            <a:ext cx="5826780" cy="792600"/>
          </a:xfrm>
        </p:spPr>
        <p:txBody>
          <a:bodyPr/>
          <a:lstStyle/>
          <a:p>
            <a:r>
              <a:rPr lang="en-US" dirty="0"/>
              <a:t>AI’s power of learning spatial and temporal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9C87-AC3A-4544-8DF9-5419F4C81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133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676162-A273-42FB-8303-AA624BFA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8DD0D2-5814-45F0-B722-A8180F4A5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It is NOT new to apply AI to nowcasting, but what is AI actually good at?</a:t>
            </a:r>
          </a:p>
          <a:p>
            <a:pPr>
              <a:spcBef>
                <a:spcPts val="600"/>
              </a:spcBef>
            </a:pPr>
            <a:r>
              <a:rPr lang="en-US" dirty="0"/>
              <a:t>Can we teach AI to say ‘I don’t know’?</a:t>
            </a:r>
          </a:p>
          <a:p>
            <a:pPr>
              <a:spcBef>
                <a:spcPts val="600"/>
              </a:spcBef>
            </a:pPr>
            <a:r>
              <a:rPr lang="en-US" dirty="0"/>
              <a:t>AI’s power of learning spatial and temporal features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E52AC-6648-4DB8-97C7-0337E937A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1757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6195-2744-4861-85DD-D57DA497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23" y="189470"/>
            <a:ext cx="3766030" cy="1375899"/>
          </a:xfrm>
        </p:spPr>
        <p:txBody>
          <a:bodyPr>
            <a:normAutofit fontScale="90000"/>
          </a:bodyPr>
          <a:lstStyle/>
          <a:p>
            <a:r>
              <a:rPr lang="en-US" dirty="0"/>
              <a:t>Kriging is a powerful tool to generate fields from point data, but…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F767E8-7B7A-49BB-B2E2-44BBFC67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65369"/>
            <a:ext cx="3824153" cy="270183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It is sensitive to the density and location of known data points</a:t>
            </a:r>
          </a:p>
          <a:p>
            <a:pPr>
              <a:spcBef>
                <a:spcPts val="1200"/>
              </a:spcBef>
            </a:pPr>
            <a:r>
              <a:rPr lang="en-US" dirty="0"/>
              <a:t>The generated fields are of relatively low temporal consistency</a:t>
            </a:r>
          </a:p>
          <a:p>
            <a:pPr>
              <a:spcBef>
                <a:spcPts val="1200"/>
              </a:spcBef>
            </a:pPr>
            <a:r>
              <a:rPr lang="en-US" dirty="0"/>
              <a:t>The generated fields are generally smooth, lacking detail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BD6E5-5FE0-4473-8C10-2CE2B504CC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989239-A239-46A0-8B4C-939B8A8F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60" y="86683"/>
            <a:ext cx="4062140" cy="49303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93F954-8703-49B3-BD62-5945588ADE52}"/>
              </a:ext>
            </a:extLst>
          </p:cNvPr>
          <p:cNvSpPr txBox="1"/>
          <p:nvPr/>
        </p:nvSpPr>
        <p:spPr>
          <a:xfrm>
            <a:off x="199974" y="4267200"/>
            <a:ext cx="4381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Ubuntu" panose="020B0604020202020204" charset="0"/>
              </a:rPr>
              <a:t>Can AI help us overcome these limitations?</a:t>
            </a:r>
          </a:p>
        </p:txBody>
      </p:sp>
    </p:spTree>
    <p:extLst>
      <p:ext uri="{BB962C8B-B14F-4D97-AF65-F5344CB8AC3E}">
        <p14:creationId xmlns:p14="http://schemas.microsoft.com/office/powerpoint/2010/main" val="2015133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B155-94C0-4AFE-B610-0AC98672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formulation in an AI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8BE41-E934-4CBC-BA45-3AC7D93152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4690F-CAA2-4240-9D43-051B17C1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1355219"/>
            <a:ext cx="8031892" cy="29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01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46C4C-0941-C8A2-F191-94ED4D2B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E6D90-9518-41C7-B520-DF9BB7E7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70" y="378649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model architecture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1A2AC3F-2C47-3945-F53E-8EFA6D159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17BB4A14-54C0-4CFF-9163-30C48B87AC1A}" type="slidenum">
              <a:rPr lang="zh-TW" altLang="en-US" smtClean="0"/>
              <a:t>42</a:t>
            </a:fld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E676EE2-AFE6-2A2A-2B7D-64DEF427A5C9}"/>
              </a:ext>
            </a:extLst>
          </p:cNvPr>
          <p:cNvSpPr/>
          <p:nvPr/>
        </p:nvSpPr>
        <p:spPr>
          <a:xfrm>
            <a:off x="275426" y="1208192"/>
            <a:ext cx="8727038" cy="3468381"/>
          </a:xfrm>
          <a:prstGeom prst="roundRect">
            <a:avLst>
              <a:gd name="adj" fmla="val 1068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79A4A5D-6325-4913-9DCE-37F0978696DE}"/>
              </a:ext>
            </a:extLst>
          </p:cNvPr>
          <p:cNvSpPr/>
          <p:nvPr/>
        </p:nvSpPr>
        <p:spPr>
          <a:xfrm rot="5400000">
            <a:off x="7672354" y="2077734"/>
            <a:ext cx="295419" cy="1216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A1DBA2-DE76-3881-8A9E-47B1556500A6}"/>
              </a:ext>
            </a:extLst>
          </p:cNvPr>
          <p:cNvSpPr/>
          <p:nvPr/>
        </p:nvSpPr>
        <p:spPr>
          <a:xfrm rot="5400000">
            <a:off x="1542942" y="2361983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7C82E8C-B954-253C-E989-82843ED2ADF7}"/>
              </a:ext>
            </a:extLst>
          </p:cNvPr>
          <p:cNvSpPr/>
          <p:nvPr/>
        </p:nvSpPr>
        <p:spPr>
          <a:xfrm>
            <a:off x="5057775" y="3459642"/>
            <a:ext cx="358378" cy="3505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</a:t>
            </a:r>
            <a:endParaRPr lang="zh-TW" altLang="en-US" sz="1050" b="1" dirty="0">
              <a:solidFill>
                <a:schemeClr val="accent2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D048798-CCFA-A50C-D01A-ACD03BAF4249}"/>
              </a:ext>
            </a:extLst>
          </p:cNvPr>
          <p:cNvSpPr/>
          <p:nvPr/>
        </p:nvSpPr>
        <p:spPr>
          <a:xfrm>
            <a:off x="1431619" y="1963524"/>
            <a:ext cx="358378" cy="35050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endParaRPr lang="zh-TW" altLang="en-US" sz="1050" b="1" dirty="0">
              <a:solidFill>
                <a:srgbClr val="00206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C665A90-A0CB-3604-1462-F54B0067CC4A}"/>
              </a:ext>
            </a:extLst>
          </p:cNvPr>
          <p:cNvGrpSpPr/>
          <p:nvPr/>
        </p:nvGrpSpPr>
        <p:grpSpPr>
          <a:xfrm>
            <a:off x="5072147" y="577996"/>
            <a:ext cx="3986129" cy="547394"/>
            <a:chOff x="5734051" y="1360906"/>
            <a:chExt cx="5314838" cy="729859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E35FF555-6790-143E-7B0A-E29B0D799DE5}"/>
                </a:ext>
              </a:extLst>
            </p:cNvPr>
            <p:cNvSpPr txBox="1"/>
            <p:nvPr/>
          </p:nvSpPr>
          <p:spPr>
            <a:xfrm>
              <a:off x="5734051" y="1360906"/>
              <a:ext cx="5314838" cy="729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All Conv2d is 3*3              </a:t>
              </a:r>
              <a:r>
                <a:rPr lang="zh-TW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 Conv2d </a:t>
              </a:r>
              <a:r>
                <a:rPr lang="zh-TW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= FD                             </a:t>
              </a:r>
            </a:p>
            <a:p>
              <a:pPr>
                <a:lnSpc>
                  <a:spcPct val="150000"/>
                </a:lnSpc>
              </a:pPr>
              <a:r>
                <a:rPr lang="en-US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               </a:t>
              </a:r>
              <a:r>
                <a:rPr lang="zh-TW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 DN or UP</a:t>
              </a:r>
              <a:r>
                <a:rPr lang="zh-TW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= IE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C910959-FEDF-9033-94F1-37966CFD1EF6}"/>
                </a:ext>
              </a:extLst>
            </p:cNvPr>
            <p:cNvSpPr/>
            <p:nvPr/>
          </p:nvSpPr>
          <p:spPr>
            <a:xfrm>
              <a:off x="7650163" y="1471781"/>
              <a:ext cx="85725" cy="231501"/>
            </a:xfrm>
            <a:prstGeom prst="rect">
              <a:avLst/>
            </a:prstGeom>
            <a:solidFill>
              <a:srgbClr val="F8CB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EDB8682-EAD2-52C8-4C85-7AB70FE87FD1}"/>
                </a:ext>
              </a:extLst>
            </p:cNvPr>
            <p:cNvSpPr/>
            <p:nvPr/>
          </p:nvSpPr>
          <p:spPr>
            <a:xfrm rot="16200000">
              <a:off x="7650162" y="1795631"/>
              <a:ext cx="85725" cy="231501"/>
            </a:xfrm>
            <a:prstGeom prst="rect">
              <a:avLst/>
            </a:prstGeom>
            <a:solidFill>
              <a:srgbClr val="F8CB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 dirty="0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D0A026A8-44C2-52AE-C23C-716729D01F1F}"/>
                </a:ext>
              </a:extLst>
            </p:cNvPr>
            <p:cNvSpPr/>
            <p:nvPr/>
          </p:nvSpPr>
          <p:spPr>
            <a:xfrm>
              <a:off x="9143992" y="1761976"/>
              <a:ext cx="311746" cy="30490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solidFill>
                    <a:schemeClr val="accent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I</a:t>
              </a:r>
              <a:endParaRPr lang="zh-TW" altLang="en-US" sz="105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12F186B3-6478-09F3-C3D4-1C46C90C0D3E}"/>
                </a:ext>
              </a:extLst>
            </p:cNvPr>
            <p:cNvSpPr/>
            <p:nvPr/>
          </p:nvSpPr>
          <p:spPr>
            <a:xfrm>
              <a:off x="9140817" y="1414881"/>
              <a:ext cx="311746" cy="30490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solidFill>
                    <a:schemeClr val="accent2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F</a:t>
              </a:r>
              <a:endParaRPr lang="zh-TW" altLang="en-US" sz="1050" b="1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EA52508A-0D96-E71E-E140-7E751C1A08C4}"/>
              </a:ext>
            </a:extLst>
          </p:cNvPr>
          <p:cNvSpPr/>
          <p:nvPr/>
        </p:nvSpPr>
        <p:spPr>
          <a:xfrm rot="5400000">
            <a:off x="5168070" y="3830201"/>
            <a:ext cx="135733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8994F36-DCFF-5687-A3DB-CA2DC7AEE8FD}"/>
              </a:ext>
            </a:extLst>
          </p:cNvPr>
          <p:cNvSpPr/>
          <p:nvPr/>
        </p:nvSpPr>
        <p:spPr>
          <a:xfrm rot="5400000">
            <a:off x="2168547" y="2889827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A47E4754-94D3-059E-C9A6-283A284B79E1}"/>
              </a:ext>
            </a:extLst>
          </p:cNvPr>
          <p:cNvSpPr/>
          <p:nvPr/>
        </p:nvSpPr>
        <p:spPr>
          <a:xfrm>
            <a:off x="2057224" y="2446715"/>
            <a:ext cx="358378" cy="35050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 dirty="0">
              <a:solidFill>
                <a:schemeClr val="accent6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CAE8B93-1441-2926-C800-4C091C6BA373}"/>
              </a:ext>
            </a:extLst>
          </p:cNvPr>
          <p:cNvSpPr/>
          <p:nvPr/>
        </p:nvSpPr>
        <p:spPr>
          <a:xfrm rot="5400000">
            <a:off x="2809657" y="3371682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3F1B1E09-6E3F-6AB1-A487-05311F40B434}"/>
              </a:ext>
            </a:extLst>
          </p:cNvPr>
          <p:cNvSpPr/>
          <p:nvPr/>
        </p:nvSpPr>
        <p:spPr>
          <a:xfrm>
            <a:off x="2698333" y="2976088"/>
            <a:ext cx="358378" cy="35050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 dirty="0">
              <a:solidFill>
                <a:schemeClr val="accent6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FC91C71-E4E0-6071-6A45-FB79B0FD8008}"/>
              </a:ext>
            </a:extLst>
          </p:cNvPr>
          <p:cNvSpPr/>
          <p:nvPr/>
        </p:nvSpPr>
        <p:spPr>
          <a:xfrm rot="5400000">
            <a:off x="3459778" y="3830201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204DF23C-E23C-D0D6-7496-F4435218FA4B}"/>
              </a:ext>
            </a:extLst>
          </p:cNvPr>
          <p:cNvSpPr/>
          <p:nvPr/>
        </p:nvSpPr>
        <p:spPr>
          <a:xfrm>
            <a:off x="3353124" y="3459642"/>
            <a:ext cx="358378" cy="35050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 dirty="0">
              <a:solidFill>
                <a:schemeClr val="accent6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E22B1FC9-5950-AE4E-5B93-124529F829F6}"/>
              </a:ext>
            </a:extLst>
          </p:cNvPr>
          <p:cNvSpPr/>
          <p:nvPr/>
        </p:nvSpPr>
        <p:spPr>
          <a:xfrm>
            <a:off x="4257656" y="3915917"/>
            <a:ext cx="358378" cy="3505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</a:t>
            </a:r>
            <a:endParaRPr lang="zh-TW" altLang="en-US" sz="1050" b="1" dirty="0">
              <a:solidFill>
                <a:schemeClr val="accent2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DADF4F6-9C42-B19A-7288-0AF09C623BD0}"/>
              </a:ext>
            </a:extLst>
          </p:cNvPr>
          <p:cNvSpPr/>
          <p:nvPr/>
        </p:nvSpPr>
        <p:spPr>
          <a:xfrm>
            <a:off x="5776837" y="2980029"/>
            <a:ext cx="358378" cy="3505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</a:t>
            </a:r>
            <a:endParaRPr lang="zh-TW" altLang="en-US" sz="1050" b="1" dirty="0">
              <a:solidFill>
                <a:schemeClr val="accent2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354E7E-0FD1-2DAC-9DAD-2B0CFAA7C84C}"/>
              </a:ext>
            </a:extLst>
          </p:cNvPr>
          <p:cNvSpPr/>
          <p:nvPr/>
        </p:nvSpPr>
        <p:spPr>
          <a:xfrm rot="5400000">
            <a:off x="5885222" y="3371682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73CB754C-9B8B-69A8-CC48-F600255DF0C1}"/>
              </a:ext>
            </a:extLst>
          </p:cNvPr>
          <p:cNvSpPr/>
          <p:nvPr/>
        </p:nvSpPr>
        <p:spPr>
          <a:xfrm>
            <a:off x="6470527" y="2452686"/>
            <a:ext cx="358378" cy="3505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</a:t>
            </a:r>
            <a:endParaRPr lang="zh-TW" altLang="en-US" sz="1050" b="1" dirty="0">
              <a:solidFill>
                <a:schemeClr val="accent2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49BEEF4-6D21-6787-E2F6-A467DA25021E}"/>
              </a:ext>
            </a:extLst>
          </p:cNvPr>
          <p:cNvSpPr/>
          <p:nvPr/>
        </p:nvSpPr>
        <p:spPr>
          <a:xfrm rot="5400000">
            <a:off x="6581849" y="2898623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96471D3B-BC1D-376F-BD89-40B7C4EAFC81}"/>
              </a:ext>
            </a:extLst>
          </p:cNvPr>
          <p:cNvSpPr/>
          <p:nvPr/>
        </p:nvSpPr>
        <p:spPr>
          <a:xfrm>
            <a:off x="7158710" y="1963123"/>
            <a:ext cx="358378" cy="3505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</a:t>
            </a:r>
            <a:endParaRPr lang="zh-TW" altLang="en-US" sz="1050" b="1" dirty="0">
              <a:solidFill>
                <a:schemeClr val="accent2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8AE2D20-1A72-E10F-C8C1-2CD3EC5F628C}"/>
              </a:ext>
            </a:extLst>
          </p:cNvPr>
          <p:cNvSpPr/>
          <p:nvPr/>
        </p:nvSpPr>
        <p:spPr>
          <a:xfrm rot="5400000">
            <a:off x="7270032" y="2363499"/>
            <a:ext cx="135731" cy="521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19A0BEA-D15B-B0F4-8322-2937DD4720A2}"/>
              </a:ext>
            </a:extLst>
          </p:cNvPr>
          <p:cNvSpPr txBox="1"/>
          <p:nvPr/>
        </p:nvSpPr>
        <p:spPr>
          <a:xfrm>
            <a:off x="373670" y="3490286"/>
            <a:ext cx="1775672" cy="1032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U-GAN</a:t>
            </a:r>
          </a:p>
          <a:p>
            <a:pPr>
              <a:lnSpc>
                <a:spcPct val="150000"/>
              </a:lnSpc>
            </a:pP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Input block = a</a:t>
            </a:r>
          </a:p>
          <a:p>
            <a:pPr>
              <a:lnSpc>
                <a:spcPct val="150000"/>
              </a:lnSpc>
            </a:pP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Fourier block = [e, f, g, h, </a:t>
            </a:r>
            <a:r>
              <a:rPr lang="en-US" altLang="zh-TW" sz="10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AC282F2-57C8-7078-7F50-6B5F9ECDF834}"/>
              </a:ext>
            </a:extLst>
          </p:cNvPr>
          <p:cNvSpPr/>
          <p:nvPr/>
        </p:nvSpPr>
        <p:spPr>
          <a:xfrm>
            <a:off x="6878065" y="3479377"/>
            <a:ext cx="1953977" cy="409561"/>
          </a:xfrm>
          <a:prstGeom prst="roundRect">
            <a:avLst>
              <a:gd name="adj" fmla="val 46713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Discriminator</a:t>
            </a:r>
            <a:endParaRPr lang="zh-TW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40568C0B-D55C-A13E-48C7-4CED0799D47B}"/>
              </a:ext>
            </a:extLst>
          </p:cNvPr>
          <p:cNvCxnSpPr>
            <a:stCxn id="10" idx="4"/>
            <a:endCxn id="8" idx="1"/>
          </p:cNvCxnSpPr>
          <p:nvPr/>
        </p:nvCxnSpPr>
        <p:spPr>
          <a:xfrm flipH="1">
            <a:off x="1610808" y="2314032"/>
            <a:ext cx="1" cy="241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602A39A-7ACC-0F44-E72F-2A04B93F0D91}"/>
              </a:ext>
            </a:extLst>
          </p:cNvPr>
          <p:cNvCxnSpPr>
            <a:cxnSpLocks/>
            <a:stCxn id="8" idx="0"/>
            <a:endCxn id="24" idx="2"/>
          </p:cNvCxnSpPr>
          <p:nvPr/>
        </p:nvCxnSpPr>
        <p:spPr>
          <a:xfrm flipV="1">
            <a:off x="1871777" y="2621970"/>
            <a:ext cx="185447" cy="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81A24E03-15B8-F437-B1AB-ADA5C7544AD8}"/>
              </a:ext>
            </a:extLst>
          </p:cNvPr>
          <p:cNvCxnSpPr>
            <a:cxnSpLocks/>
            <a:stCxn id="24" idx="4"/>
            <a:endCxn id="23" idx="1"/>
          </p:cNvCxnSpPr>
          <p:nvPr/>
        </p:nvCxnSpPr>
        <p:spPr>
          <a:xfrm flipH="1">
            <a:off x="2236413" y="2797223"/>
            <a:ext cx="1" cy="285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5BA9C058-CA81-DB95-C753-246BB27280CF}"/>
              </a:ext>
            </a:extLst>
          </p:cNvPr>
          <p:cNvCxnSpPr>
            <a:cxnSpLocks/>
            <a:stCxn id="23" idx="0"/>
            <a:endCxn id="26" idx="2"/>
          </p:cNvCxnSpPr>
          <p:nvPr/>
        </p:nvCxnSpPr>
        <p:spPr>
          <a:xfrm>
            <a:off x="2497382" y="3150798"/>
            <a:ext cx="200951" cy="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A9A0C0C0-FDA2-656A-1CB8-54BC376E03CE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2877521" y="3324701"/>
            <a:ext cx="2" cy="240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F269EDD9-CF95-FC15-B9C6-9C5711943680}"/>
              </a:ext>
            </a:extLst>
          </p:cNvPr>
          <p:cNvCxnSpPr>
            <a:cxnSpLocks/>
            <a:stCxn id="25" idx="0"/>
            <a:endCxn id="28" idx="2"/>
          </p:cNvCxnSpPr>
          <p:nvPr/>
        </p:nvCxnSpPr>
        <p:spPr>
          <a:xfrm>
            <a:off x="3138493" y="3632653"/>
            <a:ext cx="214631" cy="2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F675F0B9-5FFC-9B4B-FFA6-38F2BDE6B7CD}"/>
              </a:ext>
            </a:extLst>
          </p:cNvPr>
          <p:cNvCxnSpPr>
            <a:cxnSpLocks/>
            <a:stCxn id="27" idx="0"/>
            <a:endCxn id="29" idx="2"/>
          </p:cNvCxnSpPr>
          <p:nvPr/>
        </p:nvCxnSpPr>
        <p:spPr>
          <a:xfrm>
            <a:off x="3788613" y="4091171"/>
            <a:ext cx="469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55D1D3C6-1ACB-7246-D764-E4E749C3D740}"/>
              </a:ext>
            </a:extLst>
          </p:cNvPr>
          <p:cNvCxnSpPr>
            <a:cxnSpLocks/>
            <a:stCxn id="28" idx="4"/>
            <a:endCxn id="27" idx="1"/>
          </p:cNvCxnSpPr>
          <p:nvPr/>
        </p:nvCxnSpPr>
        <p:spPr>
          <a:xfrm flipH="1">
            <a:off x="3527643" y="3810151"/>
            <a:ext cx="4670" cy="213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9E06412-1A14-578F-EEE7-EBF9CB967DB1}"/>
              </a:ext>
            </a:extLst>
          </p:cNvPr>
          <p:cNvCxnSpPr>
            <a:cxnSpLocks/>
            <a:stCxn id="26" idx="6"/>
            <a:endCxn id="30" idx="2"/>
          </p:cNvCxnSpPr>
          <p:nvPr/>
        </p:nvCxnSpPr>
        <p:spPr>
          <a:xfrm>
            <a:off x="3056711" y="3151343"/>
            <a:ext cx="2720126" cy="3941"/>
          </a:xfrm>
          <a:prstGeom prst="straightConnector1">
            <a:avLst/>
          </a:prstGeom>
          <a:ln>
            <a:prstDash val="lgDashDot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157ED316-7131-4883-B92B-27E359BBF4E8}"/>
              </a:ext>
            </a:extLst>
          </p:cNvPr>
          <p:cNvCxnSpPr>
            <a:cxnSpLocks/>
            <a:stCxn id="28" idx="6"/>
            <a:endCxn id="9" idx="2"/>
          </p:cNvCxnSpPr>
          <p:nvPr/>
        </p:nvCxnSpPr>
        <p:spPr>
          <a:xfrm>
            <a:off x="3711501" y="3634896"/>
            <a:ext cx="1346274" cy="0"/>
          </a:xfrm>
          <a:prstGeom prst="straightConnector1">
            <a:avLst/>
          </a:prstGeom>
          <a:ln>
            <a:prstDash val="lgDashDot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6CDF8C77-D4DB-7A55-736E-903785FBE6B1}"/>
              </a:ext>
            </a:extLst>
          </p:cNvPr>
          <p:cNvCxnSpPr>
            <a:cxnSpLocks/>
            <a:stCxn id="29" idx="6"/>
          </p:cNvCxnSpPr>
          <p:nvPr/>
        </p:nvCxnSpPr>
        <p:spPr>
          <a:xfrm flipV="1">
            <a:off x="4616033" y="4091171"/>
            <a:ext cx="3189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A2C659C4-A7DB-DD7D-6D45-D7230349ED9B}"/>
              </a:ext>
            </a:extLst>
          </p:cNvPr>
          <p:cNvCxnSpPr>
            <a:cxnSpLocks/>
            <a:stCxn id="9" idx="6"/>
            <a:endCxn id="31" idx="2"/>
          </p:cNvCxnSpPr>
          <p:nvPr/>
        </p:nvCxnSpPr>
        <p:spPr>
          <a:xfrm flipV="1">
            <a:off x="5416153" y="3632653"/>
            <a:ext cx="275965" cy="2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A52FF51E-60B7-F621-AA38-B0750FA4155A}"/>
              </a:ext>
            </a:extLst>
          </p:cNvPr>
          <p:cNvCxnSpPr>
            <a:cxnSpLocks/>
            <a:stCxn id="30" idx="6"/>
            <a:endCxn id="33" idx="2"/>
          </p:cNvCxnSpPr>
          <p:nvPr/>
        </p:nvCxnSpPr>
        <p:spPr>
          <a:xfrm>
            <a:off x="6135215" y="3155284"/>
            <a:ext cx="253530" cy="4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ACE6993D-A472-26E3-E318-DCF74C4930A2}"/>
              </a:ext>
            </a:extLst>
          </p:cNvPr>
          <p:cNvCxnSpPr>
            <a:cxnSpLocks/>
            <a:stCxn id="32" idx="6"/>
            <a:endCxn id="36" idx="2"/>
          </p:cNvCxnSpPr>
          <p:nvPr/>
        </p:nvCxnSpPr>
        <p:spPr>
          <a:xfrm flipV="1">
            <a:off x="6828905" y="2624470"/>
            <a:ext cx="248023" cy="3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0F69944E-B29B-3973-5741-A0A395B59381}"/>
              </a:ext>
            </a:extLst>
          </p:cNvPr>
          <p:cNvCxnSpPr>
            <a:cxnSpLocks/>
            <a:stCxn id="9" idx="4"/>
            <a:endCxn id="22" idx="1"/>
          </p:cNvCxnSpPr>
          <p:nvPr/>
        </p:nvCxnSpPr>
        <p:spPr>
          <a:xfrm flipH="1">
            <a:off x="5235937" y="3810151"/>
            <a:ext cx="1028" cy="21315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5EC0F00B-FED2-2C78-C4F7-2594EEE27A47}"/>
              </a:ext>
            </a:extLst>
          </p:cNvPr>
          <p:cNvCxnSpPr>
            <a:cxnSpLocks/>
            <a:stCxn id="30" idx="4"/>
            <a:endCxn id="31" idx="1"/>
          </p:cNvCxnSpPr>
          <p:nvPr/>
        </p:nvCxnSpPr>
        <p:spPr>
          <a:xfrm flipH="1">
            <a:off x="5953087" y="3330538"/>
            <a:ext cx="2939" cy="23424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1F21C136-A862-6217-394B-D1B8B2D922C3}"/>
              </a:ext>
            </a:extLst>
          </p:cNvPr>
          <p:cNvCxnSpPr>
            <a:cxnSpLocks/>
            <a:stCxn id="32" idx="4"/>
            <a:endCxn id="33" idx="1"/>
          </p:cNvCxnSpPr>
          <p:nvPr/>
        </p:nvCxnSpPr>
        <p:spPr>
          <a:xfrm flipH="1">
            <a:off x="6649714" y="2803195"/>
            <a:ext cx="2" cy="28853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E1C6B769-D3D3-2927-DCF9-AC70C51C7976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337899" y="2313632"/>
            <a:ext cx="0" cy="24145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099154FA-E4C6-055A-498D-74D8410B1E54}"/>
              </a:ext>
            </a:extLst>
          </p:cNvPr>
          <p:cNvCxnSpPr>
            <a:cxnSpLocks/>
            <a:stCxn id="7" idx="2"/>
            <a:endCxn id="34" idx="6"/>
          </p:cNvCxnSpPr>
          <p:nvPr/>
        </p:nvCxnSpPr>
        <p:spPr>
          <a:xfrm flipH="1" flipV="1">
            <a:off x="7517087" y="2138378"/>
            <a:ext cx="242153" cy="18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259CD57-B706-C70D-F567-5CB79A31A4C0}"/>
              </a:ext>
            </a:extLst>
          </p:cNvPr>
          <p:cNvSpPr txBox="1"/>
          <p:nvPr/>
        </p:nvSpPr>
        <p:spPr>
          <a:xfrm>
            <a:off x="1690543" y="2205660"/>
            <a:ext cx="3226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6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9989044-2A8A-5094-E0FB-9E29526204C8}"/>
              </a:ext>
            </a:extLst>
          </p:cNvPr>
          <p:cNvSpPr txBox="1"/>
          <p:nvPr/>
        </p:nvSpPr>
        <p:spPr>
          <a:xfrm>
            <a:off x="4537121" y="4185633"/>
            <a:ext cx="251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endParaRPr lang="zh-TW" altLang="en-US" sz="600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DFB2E7E9-AA2A-F3D1-C275-D1367395EEEE}"/>
              </a:ext>
            </a:extLst>
          </p:cNvPr>
          <p:cNvSpPr txBox="1"/>
          <p:nvPr/>
        </p:nvSpPr>
        <p:spPr>
          <a:xfrm>
            <a:off x="5309636" y="3729358"/>
            <a:ext cx="25185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endParaRPr lang="zh-TW" altLang="en-US" sz="600" dirty="0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D938345-A4A8-BA22-2D15-1BE89FDFF94D}"/>
              </a:ext>
            </a:extLst>
          </p:cNvPr>
          <p:cNvSpPr txBox="1"/>
          <p:nvPr/>
        </p:nvSpPr>
        <p:spPr>
          <a:xfrm>
            <a:off x="6049012" y="3244244"/>
            <a:ext cx="251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endParaRPr lang="zh-TW" altLang="en-US" sz="6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08D61B4C-C26A-094A-4991-B6D49A2BBB5C}"/>
              </a:ext>
            </a:extLst>
          </p:cNvPr>
          <p:cNvSpPr txBox="1"/>
          <p:nvPr/>
        </p:nvSpPr>
        <p:spPr>
          <a:xfrm>
            <a:off x="6720528" y="2696548"/>
            <a:ext cx="251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endParaRPr lang="zh-TW" altLang="en-US" sz="600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8A22710E-23D4-9440-B3FD-F28B63BE0ECC}"/>
              </a:ext>
            </a:extLst>
          </p:cNvPr>
          <p:cNvSpPr txBox="1"/>
          <p:nvPr/>
        </p:nvSpPr>
        <p:spPr>
          <a:xfrm>
            <a:off x="7403505" y="2219766"/>
            <a:ext cx="25185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endParaRPr lang="zh-TW" altLang="en-US" sz="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E097C7C7-D625-29C4-81FC-ADE945F94F14}"/>
                  </a:ext>
                </a:extLst>
              </p:cNvPr>
              <p:cNvSpPr txBox="1"/>
              <p:nvPr/>
            </p:nvSpPr>
            <p:spPr>
              <a:xfrm>
                <a:off x="249429" y="1381235"/>
                <a:ext cx="1066548" cy="444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</m:ctrlPr>
                        </m:sSupPr>
                        <m:e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𝑏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𝑐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𝑡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h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𝑤</m:t>
                          </m:r>
                        </m:sup>
                      </m:sSup>
                    </m:oMath>
                  </m:oMathPara>
                </a14:m>
                <a:endPara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E097C7C7-D625-29C4-81FC-ADE945F94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29" y="1381235"/>
                <a:ext cx="1066548" cy="4448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9B8856B9-EF80-6269-FEA9-1D62F48BCA2B}"/>
                  </a:ext>
                </a:extLst>
              </p:cNvPr>
              <p:cNvSpPr txBox="1"/>
              <p:nvPr/>
            </p:nvSpPr>
            <p:spPr>
              <a:xfrm>
                <a:off x="259344" y="1845575"/>
                <a:ext cx="1066548" cy="444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</m:ctrlPr>
                        </m:sSupPr>
                        <m:e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𝑏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𝑐</m:t>
                          </m:r>
                          <m:r>
                            <a:rPr lang="zh-TW" altLang="en-US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∗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𝑡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h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𝑤</m:t>
                          </m:r>
                        </m:sup>
                      </m:sSup>
                    </m:oMath>
                  </m:oMathPara>
                </a14:m>
                <a:endPara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9B8856B9-EF80-6269-FEA9-1D62F48BC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44" y="1845575"/>
                <a:ext cx="1066548" cy="4448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E2133C1F-8237-84F8-BAD0-64E4825573C9}"/>
                  </a:ext>
                </a:extLst>
              </p:cNvPr>
              <p:cNvSpPr txBox="1"/>
              <p:nvPr/>
            </p:nvSpPr>
            <p:spPr>
              <a:xfrm>
                <a:off x="7901105" y="1977522"/>
                <a:ext cx="1066548" cy="444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</m:ctrlPr>
                        </m:sSupPr>
                        <m:e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𝑏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𝑐</m:t>
                          </m:r>
                          <m:r>
                            <a:rPr lang="zh-TW" altLang="en-US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∗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𝑡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h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𝑤</m:t>
                          </m:r>
                        </m:sup>
                      </m:sSup>
                    </m:oMath>
                  </m:oMathPara>
                </a14:m>
                <a:endPara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E2133C1F-8237-84F8-BAD0-64E48255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105" y="1977522"/>
                <a:ext cx="1066548" cy="4448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91D3C3AC-8326-B27F-B6F3-6E072AA40689}"/>
                  </a:ext>
                </a:extLst>
              </p:cNvPr>
              <p:cNvSpPr txBox="1"/>
              <p:nvPr/>
            </p:nvSpPr>
            <p:spPr>
              <a:xfrm>
                <a:off x="7911020" y="2441862"/>
                <a:ext cx="1066548" cy="444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</m:ctrlPr>
                        </m:sSupPr>
                        <m:e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𝑏</m:t>
                          </m:r>
                          <m:r>
                            <a:rPr lang="zh-TW" altLang="en-US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∗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𝑡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𝑐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h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,</m:t>
                          </m:r>
                          <m:r>
                            <a:rPr lang="en-US" altLang="zh-TW" sz="1500" i="1"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𝑤</m:t>
                          </m:r>
                        </m:sup>
                      </m:sSup>
                    </m:oMath>
                  </m:oMathPara>
                </a14:m>
                <a:endPara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91D3C3AC-8326-B27F-B6F3-6E072AA40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20" y="2441862"/>
                <a:ext cx="1066548" cy="4448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接點: 弧形 73">
            <a:extLst>
              <a:ext uri="{FF2B5EF4-FFF2-40B4-BE49-F238E27FC236}">
                <a16:creationId xmlns:a16="http://schemas.microsoft.com/office/drawing/2014/main" id="{F81BB92B-CB5A-69B5-0525-96B5E402EF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4507" y="1719620"/>
            <a:ext cx="239876" cy="234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接點: 弧形 74">
            <a:extLst>
              <a:ext uri="{FF2B5EF4-FFF2-40B4-BE49-F238E27FC236}">
                <a16:creationId xmlns:a16="http://schemas.microsoft.com/office/drawing/2014/main" id="{DD9AB125-164D-A6D6-C650-10BB3818B619}"/>
              </a:ext>
            </a:extLst>
          </p:cNvPr>
          <p:cNvCxnSpPr>
            <a:cxnSpLocks/>
          </p:cNvCxnSpPr>
          <p:nvPr/>
        </p:nvCxnSpPr>
        <p:spPr>
          <a:xfrm>
            <a:off x="850534" y="2121318"/>
            <a:ext cx="240398" cy="20228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接點: 弧形 75">
            <a:extLst>
              <a:ext uri="{FF2B5EF4-FFF2-40B4-BE49-F238E27FC236}">
                <a16:creationId xmlns:a16="http://schemas.microsoft.com/office/drawing/2014/main" id="{BC835E60-036A-AC48-8818-F92F3E2BF0A2}"/>
              </a:ext>
            </a:extLst>
          </p:cNvPr>
          <p:cNvCxnSpPr>
            <a:cxnSpLocks/>
            <a:stCxn id="7" idx="1"/>
            <a:endCxn id="72" idx="0"/>
          </p:cNvCxnSpPr>
          <p:nvPr/>
        </p:nvCxnSpPr>
        <p:spPr>
          <a:xfrm rot="5400000" flipH="1" flipV="1">
            <a:off x="8120558" y="1677029"/>
            <a:ext cx="13327" cy="614315"/>
          </a:xfrm>
          <a:prstGeom prst="curvedConnector3">
            <a:avLst>
              <a:gd name="adj1" fmla="val 181531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接點: 弧形 76">
            <a:extLst>
              <a:ext uri="{FF2B5EF4-FFF2-40B4-BE49-F238E27FC236}">
                <a16:creationId xmlns:a16="http://schemas.microsoft.com/office/drawing/2014/main" id="{BF2EF315-3110-6B24-6A66-DF6281D6ED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5773" y="2399588"/>
            <a:ext cx="297215" cy="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接點: 弧形 77">
            <a:extLst>
              <a:ext uri="{FF2B5EF4-FFF2-40B4-BE49-F238E27FC236}">
                <a16:creationId xmlns:a16="http://schemas.microsoft.com/office/drawing/2014/main" id="{10189BF3-33E1-45CF-92AC-A85B75600DFA}"/>
              </a:ext>
            </a:extLst>
          </p:cNvPr>
          <p:cNvCxnSpPr>
            <a:cxnSpLocks/>
          </p:cNvCxnSpPr>
          <p:nvPr/>
        </p:nvCxnSpPr>
        <p:spPr>
          <a:xfrm rot="5400000">
            <a:off x="8089120" y="3124201"/>
            <a:ext cx="710352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E4FAB0A0-770C-81CD-9A2A-D096BC2685EB}"/>
              </a:ext>
            </a:extLst>
          </p:cNvPr>
          <p:cNvSpPr txBox="1"/>
          <p:nvPr/>
        </p:nvSpPr>
        <p:spPr>
          <a:xfrm>
            <a:off x="1333486" y="2548025"/>
            <a:ext cx="573122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h/2  , c*t</a:t>
            </a:r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sz="600" dirty="0"/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C8A4E28C-B10D-824A-CC98-75A001B506FC}"/>
              </a:ext>
            </a:extLst>
          </p:cNvPr>
          <p:cNvSpPr txBox="1"/>
          <p:nvPr/>
        </p:nvSpPr>
        <p:spPr>
          <a:xfrm>
            <a:off x="1957292" y="3075272"/>
            <a:ext cx="573122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h/4  , c*t</a:t>
            </a:r>
            <a:r>
              <a:rPr lang="zh-TW" altLang="en-US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endParaRPr lang="zh-TW" altLang="en-US" sz="600" dirty="0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94C8452B-1950-9753-0086-F11D2AA91964}"/>
              </a:ext>
            </a:extLst>
          </p:cNvPr>
          <p:cNvSpPr txBox="1"/>
          <p:nvPr/>
        </p:nvSpPr>
        <p:spPr>
          <a:xfrm>
            <a:off x="3229249" y="4015126"/>
            <a:ext cx="638549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h/16, c*t*32</a:t>
            </a:r>
            <a:endParaRPr lang="zh-TW" altLang="en-US" sz="600" dirty="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3D963712-60B2-8E23-3CEF-296BAC1E92A8}"/>
              </a:ext>
            </a:extLst>
          </p:cNvPr>
          <p:cNvSpPr txBox="1"/>
          <p:nvPr/>
        </p:nvSpPr>
        <p:spPr>
          <a:xfrm>
            <a:off x="2608375" y="3553582"/>
            <a:ext cx="56819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h/8  , c*t*16</a:t>
            </a:r>
            <a:endParaRPr lang="zh-TW" altLang="en-US" sz="600" dirty="0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153081DC-E2CE-AEC1-0476-9422B478F1F3}"/>
              </a:ext>
            </a:extLst>
          </p:cNvPr>
          <p:cNvSpPr txBox="1"/>
          <p:nvPr/>
        </p:nvSpPr>
        <p:spPr>
          <a:xfrm>
            <a:off x="7063516" y="2543922"/>
            <a:ext cx="573122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h/2  , c*t*4</a:t>
            </a:r>
            <a:endParaRPr lang="zh-TW" altLang="en-US" sz="600" dirty="0"/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D4E5EA6-0830-0D6C-167A-1C6F2126E485}"/>
              </a:ext>
            </a:extLst>
          </p:cNvPr>
          <p:cNvSpPr txBox="1"/>
          <p:nvPr/>
        </p:nvSpPr>
        <p:spPr>
          <a:xfrm>
            <a:off x="6372872" y="3080694"/>
            <a:ext cx="573122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h/4  , c*t*8</a:t>
            </a:r>
            <a:endParaRPr lang="zh-TW" altLang="en-US" sz="600" dirty="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D3F5777-3176-68F2-8F40-D859D1B1513A}"/>
              </a:ext>
            </a:extLst>
          </p:cNvPr>
          <p:cNvSpPr txBox="1"/>
          <p:nvPr/>
        </p:nvSpPr>
        <p:spPr>
          <a:xfrm>
            <a:off x="4934966" y="4011023"/>
            <a:ext cx="638549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h/16, c*t*32</a:t>
            </a:r>
            <a:endParaRPr lang="zh-TW" altLang="en-US" sz="600" dirty="0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327CEE67-FD65-B28F-DF7B-67639B8F15EB}"/>
              </a:ext>
            </a:extLst>
          </p:cNvPr>
          <p:cNvSpPr txBox="1"/>
          <p:nvPr/>
        </p:nvSpPr>
        <p:spPr>
          <a:xfrm>
            <a:off x="5676168" y="3554241"/>
            <a:ext cx="56819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h/8  , c*t*16</a:t>
            </a:r>
            <a:endParaRPr lang="zh-TW" altLang="en-US" sz="600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7E39AE02-73D4-05F8-B723-2C32BB48BDFA}"/>
              </a:ext>
            </a:extLst>
          </p:cNvPr>
          <p:cNvSpPr txBox="1"/>
          <p:nvPr/>
        </p:nvSpPr>
        <p:spPr>
          <a:xfrm>
            <a:off x="7636638" y="2274057"/>
            <a:ext cx="401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h , c*t</a:t>
            </a:r>
            <a:endParaRPr lang="zh-TW" altLang="en-US" sz="600" dirty="0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5196A095-127D-4E54-0731-0FD7B6CB6BAF}"/>
              </a:ext>
            </a:extLst>
          </p:cNvPr>
          <p:cNvSpPr txBox="1"/>
          <p:nvPr/>
        </p:nvSpPr>
        <p:spPr>
          <a:xfrm>
            <a:off x="3457719" y="2945720"/>
            <a:ext cx="206736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Skip connection only at layer stage</a:t>
            </a:r>
            <a:endParaRPr lang="zh-TW" altLang="en-US" sz="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5A413C5-9C35-5F01-547E-1BB410B14CD4}"/>
              </a:ext>
            </a:extLst>
          </p:cNvPr>
          <p:cNvSpPr txBox="1"/>
          <p:nvPr/>
        </p:nvSpPr>
        <p:spPr>
          <a:xfrm>
            <a:off x="2008165" y="1421568"/>
            <a:ext cx="2376473" cy="54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5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U-Net backbone: multi-scale feature</a:t>
            </a:r>
            <a:r>
              <a:rPr lang="zh-TW" altLang="en-US" sz="105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5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extraction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D5441F1-4F18-443C-F126-B6BBD12CDB88}"/>
              </a:ext>
            </a:extLst>
          </p:cNvPr>
          <p:cNvSpPr txBox="1"/>
          <p:nvPr/>
        </p:nvSpPr>
        <p:spPr>
          <a:xfrm>
            <a:off x="4583282" y="1696326"/>
            <a:ext cx="2500484" cy="54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5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Fourier decoder: enhances fine details and temporal coherence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E074B24-B297-6BA6-68C8-BCAE694B2B77}"/>
              </a:ext>
            </a:extLst>
          </p:cNvPr>
          <p:cNvSpPr txBox="1"/>
          <p:nvPr/>
        </p:nvSpPr>
        <p:spPr>
          <a:xfrm>
            <a:off x="6853996" y="3920390"/>
            <a:ext cx="2087537" cy="54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5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GAN Discriminator: guides output toward realism</a:t>
            </a:r>
          </a:p>
        </p:txBody>
      </p:sp>
    </p:spTree>
    <p:extLst>
      <p:ext uri="{BB962C8B-B14F-4D97-AF65-F5344CB8AC3E}">
        <p14:creationId xmlns:p14="http://schemas.microsoft.com/office/powerpoint/2010/main" val="17449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D7FC0-1392-F599-6A59-CC4957967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0EA75-EFD6-42E6-A3F2-9F6C8BEC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77" y="32761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model components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024069-D41C-1E46-2EAC-873723E201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17BB4A14-54C0-4CFF-9163-30C48B87AC1A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D08D97EE-E729-09B3-506D-4DA3E2A677FD}"/>
              </a:ext>
            </a:extLst>
          </p:cNvPr>
          <p:cNvSpPr txBox="1"/>
          <p:nvPr/>
        </p:nvSpPr>
        <p:spPr>
          <a:xfrm>
            <a:off x="3705281" y="5842625"/>
            <a:ext cx="50323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TW" sz="105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out</a:t>
            </a:r>
            <a:endParaRPr lang="zh-TW" altLang="en-US" sz="1050" baseline="-25000" dirty="0"/>
          </a:p>
        </p:txBody>
      </p:sp>
      <p:sp>
        <p:nvSpPr>
          <p:cNvPr id="156" name="文字方塊 155">
            <a:extLst>
              <a:ext uri="{FF2B5EF4-FFF2-40B4-BE49-F238E27FC236}">
                <a16:creationId xmlns:a16="http://schemas.microsoft.com/office/drawing/2014/main" id="{7B5E0844-0300-8519-6105-BF670E86EAB5}"/>
              </a:ext>
            </a:extLst>
          </p:cNvPr>
          <p:cNvSpPr txBox="1"/>
          <p:nvPr/>
        </p:nvSpPr>
        <p:spPr>
          <a:xfrm>
            <a:off x="6728276" y="5825889"/>
            <a:ext cx="50323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en-US" altLang="zh-TW" sz="105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out</a:t>
            </a:r>
            <a:endParaRPr lang="zh-TW" altLang="en-US" sz="1050" baseline="-250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A7F55A4-C65D-8FCC-5811-389710DC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38" y="2817695"/>
            <a:ext cx="1511620" cy="152677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5048133-0872-9AA5-26EC-013C4AC58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871" y="1148334"/>
            <a:ext cx="1465529" cy="148033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7660BB3-A1F7-CB72-BA31-688BD4B51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482" y="1081084"/>
            <a:ext cx="1557158" cy="152677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F96799C-BA70-2194-A333-5263CDFB73E3}"/>
              </a:ext>
            </a:extLst>
          </p:cNvPr>
          <p:cNvSpPr txBox="1"/>
          <p:nvPr/>
        </p:nvSpPr>
        <p:spPr>
          <a:xfrm>
            <a:off x="2948647" y="2520104"/>
            <a:ext cx="1216154" cy="30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Masked Frame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C40B588-B904-7CFD-3C16-9B352341BE57}"/>
              </a:ext>
            </a:extLst>
          </p:cNvPr>
          <p:cNvSpPr txBox="1"/>
          <p:nvPr/>
        </p:nvSpPr>
        <p:spPr>
          <a:xfrm>
            <a:off x="7609936" y="4161410"/>
            <a:ext cx="1216154" cy="30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Model Output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F29F152-55C9-E7E6-C9ED-BE0D135AEB77}"/>
              </a:ext>
            </a:extLst>
          </p:cNvPr>
          <p:cNvSpPr txBox="1"/>
          <p:nvPr/>
        </p:nvSpPr>
        <p:spPr>
          <a:xfrm>
            <a:off x="2948647" y="4193865"/>
            <a:ext cx="1216154" cy="54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After Input Block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8B01199-4115-AC85-49AD-32D815285835}"/>
              </a:ext>
            </a:extLst>
          </p:cNvPr>
          <p:cNvSpPr txBox="1"/>
          <p:nvPr/>
        </p:nvSpPr>
        <p:spPr>
          <a:xfrm>
            <a:off x="7618657" y="2446625"/>
            <a:ext cx="1216154" cy="30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True Value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44258589-10FF-A713-6203-DE5E775C8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574" y="2793931"/>
            <a:ext cx="1524122" cy="150176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463B281-8196-0B88-85E4-3B892A82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425" y="2749136"/>
            <a:ext cx="1511620" cy="152677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65922EF-30CC-A93F-ED0D-22D2562871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990"/>
          <a:stretch/>
        </p:blipFill>
        <p:spPr>
          <a:xfrm>
            <a:off x="181762" y="1238208"/>
            <a:ext cx="2475047" cy="305748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B0F108B-46A7-8874-CEFD-87640623ED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726" t="428" r="1264" b="-428"/>
          <a:stretch/>
        </p:blipFill>
        <p:spPr>
          <a:xfrm>
            <a:off x="4717889" y="1154866"/>
            <a:ext cx="2475047" cy="3127576"/>
          </a:xfrm>
          <a:prstGeom prst="rect">
            <a:avLst/>
          </a:prstGeom>
        </p:spPr>
      </p:pic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3AE97B7E-F7C3-B177-C0F5-5E5209028D6A}"/>
              </a:ext>
            </a:extLst>
          </p:cNvPr>
          <p:cNvSpPr/>
          <p:nvPr/>
        </p:nvSpPr>
        <p:spPr>
          <a:xfrm rot="8887493">
            <a:off x="2656809" y="2040880"/>
            <a:ext cx="227765" cy="139529"/>
          </a:xfrm>
          <a:prstGeom prst="rightArrow">
            <a:avLst/>
          </a:prstGeom>
          <a:solidFill>
            <a:srgbClr val="1B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322253DE-8702-A43A-7404-75B8D29B3806}"/>
              </a:ext>
            </a:extLst>
          </p:cNvPr>
          <p:cNvSpPr/>
          <p:nvPr/>
        </p:nvSpPr>
        <p:spPr>
          <a:xfrm rot="2883302">
            <a:off x="2625551" y="3437300"/>
            <a:ext cx="227765" cy="139529"/>
          </a:xfrm>
          <a:prstGeom prst="rightArrow">
            <a:avLst/>
          </a:prstGeom>
          <a:solidFill>
            <a:srgbClr val="1B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588A40AA-C119-E707-BB39-E5D4CED90DF3}"/>
              </a:ext>
            </a:extLst>
          </p:cNvPr>
          <p:cNvSpPr/>
          <p:nvPr/>
        </p:nvSpPr>
        <p:spPr>
          <a:xfrm>
            <a:off x="4477375" y="3544813"/>
            <a:ext cx="227765" cy="139529"/>
          </a:xfrm>
          <a:prstGeom prst="rightArrow">
            <a:avLst/>
          </a:prstGeom>
          <a:solidFill>
            <a:srgbClr val="1B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D29BB9ED-D750-7C82-F4B4-6E71797457CE}"/>
              </a:ext>
            </a:extLst>
          </p:cNvPr>
          <p:cNvSpPr/>
          <p:nvPr/>
        </p:nvSpPr>
        <p:spPr>
          <a:xfrm>
            <a:off x="7218748" y="3581237"/>
            <a:ext cx="227765" cy="139529"/>
          </a:xfrm>
          <a:prstGeom prst="rightArrow">
            <a:avLst/>
          </a:prstGeom>
          <a:solidFill>
            <a:srgbClr val="1B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17467502-9FC6-B581-667B-D9571956004D}"/>
              </a:ext>
            </a:extLst>
          </p:cNvPr>
          <p:cNvSpPr/>
          <p:nvPr/>
        </p:nvSpPr>
        <p:spPr>
          <a:xfrm>
            <a:off x="2739433" y="1696359"/>
            <a:ext cx="186439" cy="207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sz="1050" b="1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935DC717-5F81-6B2F-9123-5C042C540B46}"/>
              </a:ext>
            </a:extLst>
          </p:cNvPr>
          <p:cNvSpPr/>
          <p:nvPr/>
        </p:nvSpPr>
        <p:spPr>
          <a:xfrm>
            <a:off x="2678869" y="3206680"/>
            <a:ext cx="186439" cy="207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sz="1050" b="1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C44C1036-D592-3AC3-9566-25ADB9019AF0}"/>
              </a:ext>
            </a:extLst>
          </p:cNvPr>
          <p:cNvSpPr/>
          <p:nvPr/>
        </p:nvSpPr>
        <p:spPr>
          <a:xfrm>
            <a:off x="4498038" y="3290750"/>
            <a:ext cx="186439" cy="207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sz="1050" b="1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69C41482-9FDD-6058-BD45-80FE5834C993}"/>
              </a:ext>
            </a:extLst>
          </p:cNvPr>
          <p:cNvSpPr/>
          <p:nvPr/>
        </p:nvSpPr>
        <p:spPr>
          <a:xfrm>
            <a:off x="7226349" y="3310635"/>
            <a:ext cx="186439" cy="207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</a:t>
            </a:r>
            <a:endParaRPr lang="zh-TW" altLang="en-US" sz="1050" b="1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2369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DA6131D-87BE-4D0A-B845-074F800B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4733"/>
            <a:ext cx="8520600" cy="945722"/>
          </a:xfrm>
        </p:spPr>
        <p:txBody>
          <a:bodyPr>
            <a:normAutofit fontScale="90000"/>
          </a:bodyPr>
          <a:lstStyle/>
          <a:p>
            <a:r>
              <a:rPr lang="en-US" dirty="0"/>
              <a:t>Yes, with &lt;1% known data, AI can well reconstruct the rainfall fields, where: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9DE93D-3270-4833-AA13-564C8F979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1162091"/>
          </a:xfrm>
        </p:spPr>
        <p:txBody>
          <a:bodyPr>
            <a:normAutofit/>
          </a:bodyPr>
          <a:lstStyle/>
          <a:p>
            <a:r>
              <a:rPr lang="en-US" dirty="0"/>
              <a:t>More details are preserved</a:t>
            </a:r>
          </a:p>
          <a:p>
            <a:r>
              <a:rPr lang="en-US" dirty="0"/>
              <a:t>Observed temporal consistency is maintained</a:t>
            </a:r>
          </a:p>
          <a:p>
            <a:r>
              <a:rPr lang="en-US" dirty="0"/>
              <a:t>Less sensitive to gauge density -&gt; see performance in low density areas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51E6B-FB66-4F3D-AB75-04DD343A4E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5" name="圖片 7">
            <a:extLst>
              <a:ext uri="{FF2B5EF4-FFF2-40B4-BE49-F238E27FC236}">
                <a16:creationId xmlns:a16="http://schemas.microsoft.com/office/drawing/2014/main" id="{D0E11AD6-5194-4215-C78C-FF5B8994E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7" y="2488737"/>
            <a:ext cx="7616206" cy="1846353"/>
          </a:xfrm>
          <a:prstGeom prst="rect">
            <a:avLst/>
          </a:prstGeom>
        </p:spPr>
      </p:pic>
      <p:sp>
        <p:nvSpPr>
          <p:cNvPr id="6" name="文字方塊 3">
            <a:extLst>
              <a:ext uri="{FF2B5EF4-FFF2-40B4-BE49-F238E27FC236}">
                <a16:creationId xmlns:a16="http://schemas.microsoft.com/office/drawing/2014/main" id="{572BD76F-35CC-7714-FF25-26F458892DFE}"/>
              </a:ext>
            </a:extLst>
          </p:cNvPr>
          <p:cNvSpPr txBox="1"/>
          <p:nvPr/>
        </p:nvSpPr>
        <p:spPr>
          <a:xfrm>
            <a:off x="8381828" y="3959636"/>
            <a:ext cx="812972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文字方塊 8">
            <a:extLst>
              <a:ext uri="{FF2B5EF4-FFF2-40B4-BE49-F238E27FC236}">
                <a16:creationId xmlns:a16="http://schemas.microsoft.com/office/drawing/2014/main" id="{1EC799E5-1893-45A7-9CC2-62B2399BA2B6}"/>
              </a:ext>
            </a:extLst>
          </p:cNvPr>
          <p:cNvSpPr txBox="1"/>
          <p:nvPr/>
        </p:nvSpPr>
        <p:spPr>
          <a:xfrm>
            <a:off x="8335184" y="2125352"/>
            <a:ext cx="812972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8" name="矩形 9">
            <a:extLst>
              <a:ext uri="{FF2B5EF4-FFF2-40B4-BE49-F238E27FC236}">
                <a16:creationId xmlns:a16="http://schemas.microsoft.com/office/drawing/2014/main" id="{9FD0A0AE-98E5-1C68-459D-0B32A3FB8737}"/>
              </a:ext>
            </a:extLst>
          </p:cNvPr>
          <p:cNvSpPr/>
          <p:nvPr/>
        </p:nvSpPr>
        <p:spPr>
          <a:xfrm>
            <a:off x="3074179" y="3929412"/>
            <a:ext cx="362538" cy="3936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1C5BF7-075E-4914-91D9-4D7AEBE23515}"/>
              </a:ext>
            </a:extLst>
          </p:cNvPr>
          <p:cNvSpPr/>
          <p:nvPr/>
        </p:nvSpPr>
        <p:spPr>
          <a:xfrm>
            <a:off x="5013046" y="3929411"/>
            <a:ext cx="362538" cy="3936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E5BFD6AC-4187-4DBE-B955-9B001D68449C}"/>
              </a:ext>
            </a:extLst>
          </p:cNvPr>
          <p:cNvSpPr/>
          <p:nvPr/>
        </p:nvSpPr>
        <p:spPr>
          <a:xfrm>
            <a:off x="6770644" y="3929410"/>
            <a:ext cx="362538" cy="3936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62129AE8-11EA-4856-936C-2CC81C40ED4C}"/>
              </a:ext>
            </a:extLst>
          </p:cNvPr>
          <p:cNvSpPr txBox="1"/>
          <p:nvPr/>
        </p:nvSpPr>
        <p:spPr>
          <a:xfrm>
            <a:off x="799649" y="4195260"/>
            <a:ext cx="1772886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Original Radar</a:t>
            </a:r>
          </a:p>
        </p:txBody>
      </p:sp>
      <p:sp>
        <p:nvSpPr>
          <p:cNvPr id="15" name="文字方塊 8">
            <a:extLst>
              <a:ext uri="{FF2B5EF4-FFF2-40B4-BE49-F238E27FC236}">
                <a16:creationId xmlns:a16="http://schemas.microsoft.com/office/drawing/2014/main" id="{C653D52C-CBA7-44B6-9161-1F08E619AA3C}"/>
              </a:ext>
            </a:extLst>
          </p:cNvPr>
          <p:cNvSpPr txBox="1"/>
          <p:nvPr/>
        </p:nvSpPr>
        <p:spPr>
          <a:xfrm>
            <a:off x="2615012" y="4194792"/>
            <a:ext cx="1859154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Known radar data</a:t>
            </a:r>
          </a:p>
        </p:txBody>
      </p:sp>
      <p:sp>
        <p:nvSpPr>
          <p:cNvPr id="16" name="文字方塊 8">
            <a:extLst>
              <a:ext uri="{FF2B5EF4-FFF2-40B4-BE49-F238E27FC236}">
                <a16:creationId xmlns:a16="http://schemas.microsoft.com/office/drawing/2014/main" id="{6955A1CB-DF07-4072-B6E5-E8DF24D42E0C}"/>
              </a:ext>
            </a:extLst>
          </p:cNvPr>
          <p:cNvSpPr txBox="1"/>
          <p:nvPr/>
        </p:nvSpPr>
        <p:spPr>
          <a:xfrm>
            <a:off x="4937413" y="4195260"/>
            <a:ext cx="1260515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Our model</a:t>
            </a:r>
          </a:p>
        </p:txBody>
      </p:sp>
      <p:sp>
        <p:nvSpPr>
          <p:cNvPr id="17" name="文字方塊 8">
            <a:extLst>
              <a:ext uri="{FF2B5EF4-FFF2-40B4-BE49-F238E27FC236}">
                <a16:creationId xmlns:a16="http://schemas.microsoft.com/office/drawing/2014/main" id="{2D5BBCF8-B99C-4AFB-91CD-13C22C4624CD}"/>
              </a:ext>
            </a:extLst>
          </p:cNvPr>
          <p:cNvSpPr txBox="1"/>
          <p:nvPr/>
        </p:nvSpPr>
        <p:spPr>
          <a:xfrm>
            <a:off x="6725846" y="4194792"/>
            <a:ext cx="1048411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Kriging</a:t>
            </a:r>
          </a:p>
        </p:txBody>
      </p:sp>
      <p:sp>
        <p:nvSpPr>
          <p:cNvPr id="2" name="矩形 9">
            <a:extLst>
              <a:ext uri="{FF2B5EF4-FFF2-40B4-BE49-F238E27FC236}">
                <a16:creationId xmlns:a16="http://schemas.microsoft.com/office/drawing/2014/main" id="{19F3F9BD-ADD8-5FBC-DC1F-17825CD527DD}"/>
              </a:ext>
            </a:extLst>
          </p:cNvPr>
          <p:cNvSpPr/>
          <p:nvPr/>
        </p:nvSpPr>
        <p:spPr>
          <a:xfrm>
            <a:off x="4315691" y="1870364"/>
            <a:ext cx="3941618" cy="3112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098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223DE-607F-394F-A4D3-520D2D427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2AA298FF-D33C-DF06-F4EE-2B250A6E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473" y="1510826"/>
            <a:ext cx="2806125" cy="31447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FABE0D2-7CAE-4C04-A697-EB4EBACE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30578"/>
            <a:ext cx="8520600" cy="787147"/>
          </a:xfrm>
        </p:spPr>
        <p:txBody>
          <a:bodyPr>
            <a:normAutofit fontScale="90000"/>
          </a:bodyPr>
          <a:lstStyle/>
          <a:p>
            <a:r>
              <a:rPr lang="en-US" dirty="0"/>
              <a:t>Extension: How if we replace the known radar data to real gauge data?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4EF0624-E254-F4A9-C244-3662A8A683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17BB4A14-54C0-4CFF-9163-30C48B87AC1A}" type="slidenum">
              <a:rPr lang="zh-TW" altLang="en-US" smtClean="0"/>
              <a:t>45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925C2DA-E97C-34C0-648D-C851875B9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3" y="1660922"/>
            <a:ext cx="7514332" cy="18216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82F6DF-8997-59BA-EBA0-04FE4B0C8B07}"/>
              </a:ext>
            </a:extLst>
          </p:cNvPr>
          <p:cNvSpPr txBox="1"/>
          <p:nvPr/>
        </p:nvSpPr>
        <p:spPr>
          <a:xfrm>
            <a:off x="8207545" y="3257518"/>
            <a:ext cx="60972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65C1BFC-B008-67CD-4EFC-85F678F74E2A}"/>
              </a:ext>
            </a:extLst>
          </p:cNvPr>
          <p:cNvSpPr txBox="1"/>
          <p:nvPr/>
        </p:nvSpPr>
        <p:spPr>
          <a:xfrm>
            <a:off x="8222571" y="1195392"/>
            <a:ext cx="60972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091B30D9-8527-45A5-85E8-0F7BC5F84FA2}"/>
              </a:ext>
            </a:extLst>
          </p:cNvPr>
          <p:cNvSpPr txBox="1"/>
          <p:nvPr/>
        </p:nvSpPr>
        <p:spPr>
          <a:xfrm>
            <a:off x="802089" y="3310049"/>
            <a:ext cx="1772886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Original Radar</a:t>
            </a:r>
          </a:p>
        </p:txBody>
      </p:sp>
      <p:sp>
        <p:nvSpPr>
          <p:cNvPr id="15" name="文字方塊 8">
            <a:extLst>
              <a:ext uri="{FF2B5EF4-FFF2-40B4-BE49-F238E27FC236}">
                <a16:creationId xmlns:a16="http://schemas.microsoft.com/office/drawing/2014/main" id="{EA093F13-745B-4981-8524-5E86E086E277}"/>
              </a:ext>
            </a:extLst>
          </p:cNvPr>
          <p:cNvSpPr txBox="1"/>
          <p:nvPr/>
        </p:nvSpPr>
        <p:spPr>
          <a:xfrm>
            <a:off x="2415715" y="3309581"/>
            <a:ext cx="1993811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Known </a:t>
            </a:r>
            <a:r>
              <a:rPr lang="en-US" altLang="zh-TW" sz="1600" dirty="0">
                <a:solidFill>
                  <a:srgbClr val="FF0000"/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gauge</a:t>
            </a: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17" name="文字方塊 8">
            <a:extLst>
              <a:ext uri="{FF2B5EF4-FFF2-40B4-BE49-F238E27FC236}">
                <a16:creationId xmlns:a16="http://schemas.microsoft.com/office/drawing/2014/main" id="{7C145A38-E1B5-4647-B855-3B8F57D5C358}"/>
              </a:ext>
            </a:extLst>
          </p:cNvPr>
          <p:cNvSpPr txBox="1"/>
          <p:nvPr/>
        </p:nvSpPr>
        <p:spPr>
          <a:xfrm>
            <a:off x="5014888" y="3320992"/>
            <a:ext cx="1260515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Our model</a:t>
            </a:r>
          </a:p>
        </p:txBody>
      </p:sp>
      <p:sp>
        <p:nvSpPr>
          <p:cNvPr id="18" name="文字方塊 8">
            <a:extLst>
              <a:ext uri="{FF2B5EF4-FFF2-40B4-BE49-F238E27FC236}">
                <a16:creationId xmlns:a16="http://schemas.microsoft.com/office/drawing/2014/main" id="{A10C17C6-C811-4B30-8E7C-3EE335A4282B}"/>
              </a:ext>
            </a:extLst>
          </p:cNvPr>
          <p:cNvSpPr txBox="1"/>
          <p:nvPr/>
        </p:nvSpPr>
        <p:spPr>
          <a:xfrm>
            <a:off x="6728286" y="3309581"/>
            <a:ext cx="1048411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Ubuntu" panose="020B0604020202020204" charset="0"/>
                <a:ea typeface="微軟正黑體" panose="020B0604030504040204" pitchFamily="34" charset="-120"/>
                <a:cs typeface="Arial" panose="020B0604020202020204" pitchFamily="34" charset="0"/>
              </a:rPr>
              <a:t>Kriging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8B8EC2-26C9-C0D2-389A-6B0CADB630A6}"/>
              </a:ext>
            </a:extLst>
          </p:cNvPr>
          <p:cNvSpPr/>
          <p:nvPr/>
        </p:nvSpPr>
        <p:spPr>
          <a:xfrm>
            <a:off x="5847473" y="4084245"/>
            <a:ext cx="2375098" cy="957244"/>
          </a:xfrm>
          <a:prstGeom prst="wedgeRoundRectCallout">
            <a:avLst>
              <a:gd name="adj1" fmla="val 4216"/>
              <a:gd name="adj2" fmla="val -7251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With real gauge data, kriging becomes even less realistic and displays lower temporal coherence</a:t>
            </a:r>
            <a:endParaRPr lang="en-GB" sz="12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93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00A6-A304-4B63-A4D3-5962655C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BE56A-6321-4292-940B-F8040AFC7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36823"/>
            <a:ext cx="8520600" cy="32154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Understanding physical processes is key to best use AI.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We should take advantage of what (current) AI models are good at – in our applications: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Capturing spatial and temporal features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Faster in learning rainfall evolution than advection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While pursuing high model accuracy, it is critical to assess model’s </a:t>
            </a:r>
            <a:r>
              <a:rPr lang="en-US" dirty="0" err="1"/>
              <a:t>behaviour</a:t>
            </a:r>
            <a:r>
              <a:rPr lang="en-US" dirty="0"/>
              <a:t> and uncertainty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Explainable AI can help confirm if the model </a:t>
            </a:r>
            <a:r>
              <a:rPr lang="en-US" dirty="0" err="1"/>
              <a:t>behaviour</a:t>
            </a:r>
            <a:r>
              <a:rPr lang="en-US" dirty="0"/>
              <a:t> makes sense.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EDL </a:t>
            </a:r>
            <a:r>
              <a:rPr lang="en-US"/>
              <a:t>helps quantify </a:t>
            </a:r>
            <a:r>
              <a:rPr lang="en-US" dirty="0"/>
              <a:t>uncertainty and teaches AI models to indicate ‘I don’t know’.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95A23-EB75-448E-8353-DF86FC0EBB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E98F15-FE9B-463F-B93D-33E9DBA7F2EF}"/>
              </a:ext>
            </a:extLst>
          </p:cNvPr>
          <p:cNvSpPr/>
          <p:nvPr/>
        </p:nvSpPr>
        <p:spPr>
          <a:xfrm>
            <a:off x="5868027" y="4352298"/>
            <a:ext cx="3005951" cy="543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lnSpc>
                <a:spcPct val="110000"/>
              </a:lnSpc>
            </a:pPr>
            <a:r>
              <a:rPr lang="en-US" dirty="0">
                <a:latin typeface="Ubuntu" panose="020B0604020202020204" charset="0"/>
              </a:rPr>
              <a:t>Li-Pen Wang (</a:t>
            </a:r>
            <a:r>
              <a:rPr lang="en-US" dirty="0">
                <a:latin typeface="Ubuntu" panose="020B0604020202020204" charset="0"/>
                <a:hlinkClick r:id="rId2"/>
              </a:rPr>
              <a:t>lpwang@ntu.edu.tw</a:t>
            </a:r>
            <a:r>
              <a:rPr lang="en-US" dirty="0">
                <a:latin typeface="Ubuntu" panose="020B0604020202020204" charset="0"/>
              </a:rPr>
              <a:t>)</a:t>
            </a:r>
          </a:p>
          <a:p>
            <a:pPr marL="0" lvl="0" indent="0">
              <a:lnSpc>
                <a:spcPct val="110000"/>
              </a:lnSpc>
            </a:pPr>
            <a:r>
              <a:rPr lang="en-US" dirty="0">
                <a:latin typeface="Ubuntu" panose="020B0604020202020204" charset="0"/>
                <a:hlinkClick r:id="rId3"/>
              </a:rPr>
              <a:t>https://wangup.caece.net/</a:t>
            </a:r>
            <a:r>
              <a:rPr lang="en-US" dirty="0">
                <a:latin typeface="Ubuntu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1593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B4B7-9369-3ADE-CDE9-73AF1AAD0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212B1-2DD4-6646-E25F-D32D7D0804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DBC4-BF35-7392-8FCC-D7A5614451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2692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A4A7CAE1-A0F2-E1FA-ED34-C8F8CA861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>
            <a:extLst>
              <a:ext uri="{FF2B5EF4-FFF2-40B4-BE49-F238E27FC236}">
                <a16:creationId xmlns:a16="http://schemas.microsoft.com/office/drawing/2014/main" id="{E4D90897-BEEB-EDC5-1665-B549E7509D75}"/>
              </a:ext>
            </a:extLst>
          </p:cNvPr>
          <p:cNvSpPr txBox="1"/>
          <p:nvPr/>
        </p:nvSpPr>
        <p:spPr>
          <a:xfrm>
            <a:off x="827722" y="0"/>
            <a:ext cx="2208825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 dirty="0" err="1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ClimaDist</a:t>
            </a:r>
            <a:r>
              <a:rPr lang="en-US" sz="33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3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" name="Google Shape;132;p5">
            <a:extLst>
              <a:ext uri="{FF2B5EF4-FFF2-40B4-BE49-F238E27FC236}">
                <a16:creationId xmlns:a16="http://schemas.microsoft.com/office/drawing/2014/main" id="{3C0EED74-AC8B-2B8F-62C4-A9DDCE83F6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9064" y="1722168"/>
            <a:ext cx="3488493" cy="25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>
            <a:extLst>
              <a:ext uri="{FF2B5EF4-FFF2-40B4-BE49-F238E27FC236}">
                <a16:creationId xmlns:a16="http://schemas.microsoft.com/office/drawing/2014/main" id="{5199D72E-0EC6-8923-4DB4-2DEA003361EC}"/>
              </a:ext>
            </a:extLst>
          </p:cNvPr>
          <p:cNvSpPr txBox="1"/>
          <p:nvPr/>
        </p:nvSpPr>
        <p:spPr>
          <a:xfrm>
            <a:off x="1187194" y="4530781"/>
            <a:ext cx="420716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deep-learning model (CNN) proposed to capture weather dynamics, without the labelling needs.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Google Shape;134;p5">
            <a:extLst>
              <a:ext uri="{FF2B5EF4-FFF2-40B4-BE49-F238E27FC236}">
                <a16:creationId xmlns:a16="http://schemas.microsoft.com/office/drawing/2014/main" id="{BDCF8359-D80A-DADE-F8B3-F7C182D7D483}"/>
              </a:ext>
            </a:extLst>
          </p:cNvPr>
          <p:cNvSpPr txBox="1"/>
          <p:nvPr/>
        </p:nvSpPr>
        <p:spPr>
          <a:xfrm>
            <a:off x="1789714" y="4266998"/>
            <a:ext cx="249366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AtmoDist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Hoffmann and Lessig,2022)​</a:t>
            </a:r>
            <a:endParaRPr sz="1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5" name="Google Shape;135;p5">
            <a:extLst>
              <a:ext uri="{FF2B5EF4-FFF2-40B4-BE49-F238E27FC236}">
                <a16:creationId xmlns:a16="http://schemas.microsoft.com/office/drawing/2014/main" id="{D676C180-AC5E-056C-C26F-E920804821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8777" y="1523849"/>
            <a:ext cx="3045577" cy="836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>
            <a:extLst>
              <a:ext uri="{FF2B5EF4-FFF2-40B4-BE49-F238E27FC236}">
                <a16:creationId xmlns:a16="http://schemas.microsoft.com/office/drawing/2014/main" id="{16334730-A9C5-62BD-CA33-3F15DDB52971}"/>
              </a:ext>
            </a:extLst>
          </p:cNvPr>
          <p:cNvSpPr txBox="1"/>
          <p:nvPr/>
        </p:nvSpPr>
        <p:spPr>
          <a:xfrm>
            <a:off x="5377095" y="414699"/>
            <a:ext cx="3761542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ClimaDist</a:t>
            </a:r>
            <a:r>
              <a:rPr lang="en-US" sz="16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trained to predict the time difference between weather variables from any two time points. </a:t>
            </a:r>
            <a:endParaRPr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Google Shape;137;p5">
            <a:extLst>
              <a:ext uri="{FF2B5EF4-FFF2-40B4-BE49-F238E27FC236}">
                <a16:creationId xmlns:a16="http://schemas.microsoft.com/office/drawing/2014/main" id="{94C04103-2D6B-598F-E26B-BDCE73ADF76A}"/>
              </a:ext>
            </a:extLst>
          </p:cNvPr>
          <p:cNvSpPr txBox="1"/>
          <p:nvPr/>
        </p:nvSpPr>
        <p:spPr>
          <a:xfrm>
            <a:off x="950501" y="418032"/>
            <a:ext cx="4285618" cy="119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</a:t>
            </a:r>
            <a:endParaRPr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ERA5 1940 – 2009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variates: Temperature, U and V-component of wind, Geopotential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34890-3974-AE61-D6BC-27F9AFD2A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729" y="2783321"/>
            <a:ext cx="2477042" cy="20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B86B-C2F4-4D16-B1C0-9C0A3E26E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Nowcasting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0E4F-93C3-40E9-9C11-8DE069BB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5857" y="3306315"/>
            <a:ext cx="5826780" cy="792600"/>
          </a:xfrm>
        </p:spPr>
        <p:txBody>
          <a:bodyPr/>
          <a:lstStyle/>
          <a:p>
            <a:r>
              <a:rPr lang="en-GB" dirty="0"/>
              <a:t>It is NOT new to apply AI to nowcasting, but what is AI actually good 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9C87-AC3A-4544-8DF9-5419F4C81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5921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5"/>
          <p:cNvSpPr/>
          <p:nvPr/>
        </p:nvSpPr>
        <p:spPr>
          <a:xfrm>
            <a:off x="6355823" y="1491169"/>
            <a:ext cx="193500" cy="1236900"/>
          </a:xfrm>
          <a:prstGeom prst="rect">
            <a:avLst/>
          </a:prstGeom>
          <a:solidFill>
            <a:srgbClr val="FFE599">
              <a:alpha val="47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5"/>
          <p:cNvSpPr/>
          <p:nvPr/>
        </p:nvSpPr>
        <p:spPr>
          <a:xfrm>
            <a:off x="6355823" y="1491169"/>
            <a:ext cx="193500" cy="1236900"/>
          </a:xfrm>
          <a:prstGeom prst="rect">
            <a:avLst/>
          </a:prstGeom>
          <a:solidFill>
            <a:srgbClr val="FFE599">
              <a:alpha val="47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5"/>
          <p:cNvSpPr/>
          <p:nvPr/>
        </p:nvSpPr>
        <p:spPr>
          <a:xfrm>
            <a:off x="6363861" y="2063159"/>
            <a:ext cx="1482384" cy="383258"/>
          </a:xfrm>
          <a:custGeom>
            <a:avLst/>
            <a:gdLst/>
            <a:ahLst/>
            <a:cxnLst/>
            <a:rect l="l" t="t" r="r" b="b"/>
            <a:pathLst>
              <a:path w="56960" h="14290" extrusionOk="0">
                <a:moveTo>
                  <a:pt x="0" y="4384"/>
                </a:moveTo>
                <a:cubicBezTo>
                  <a:pt x="1588" y="3781"/>
                  <a:pt x="4953" y="1304"/>
                  <a:pt x="9525" y="764"/>
                </a:cubicBezTo>
                <a:cubicBezTo>
                  <a:pt x="14097" y="224"/>
                  <a:pt x="20765" y="-760"/>
                  <a:pt x="27432" y="1145"/>
                </a:cubicBezTo>
                <a:cubicBezTo>
                  <a:pt x="34100" y="3050"/>
                  <a:pt x="44609" y="10003"/>
                  <a:pt x="49530" y="12194"/>
                </a:cubicBezTo>
                <a:cubicBezTo>
                  <a:pt x="54451" y="14385"/>
                  <a:pt x="55722" y="13941"/>
                  <a:pt x="56960" y="14290"/>
                </a:cubicBezTo>
              </a:path>
            </a:pathLst>
          </a:cu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5" name="Google Shape;375;p25"/>
          <p:cNvSpPr/>
          <p:nvPr/>
        </p:nvSpPr>
        <p:spPr>
          <a:xfrm>
            <a:off x="6770397" y="2314474"/>
            <a:ext cx="1710441" cy="341419"/>
          </a:xfrm>
          <a:custGeom>
            <a:avLst/>
            <a:gdLst/>
            <a:ahLst/>
            <a:cxnLst/>
            <a:rect l="l" t="t" r="r" b="b"/>
            <a:pathLst>
              <a:path w="65723" h="12730" extrusionOk="0">
                <a:moveTo>
                  <a:pt x="0" y="12730"/>
                </a:moveTo>
                <a:cubicBezTo>
                  <a:pt x="2381" y="11270"/>
                  <a:pt x="9018" y="6063"/>
                  <a:pt x="14288" y="3967"/>
                </a:cubicBezTo>
                <a:cubicBezTo>
                  <a:pt x="19559" y="1872"/>
                  <a:pt x="25813" y="602"/>
                  <a:pt x="31623" y="157"/>
                </a:cubicBezTo>
                <a:cubicBezTo>
                  <a:pt x="37433" y="-287"/>
                  <a:pt x="43466" y="252"/>
                  <a:pt x="49149" y="1300"/>
                </a:cubicBezTo>
                <a:cubicBezTo>
                  <a:pt x="54832" y="2348"/>
                  <a:pt x="62961" y="5587"/>
                  <a:pt x="65723" y="6444"/>
                </a:cubicBezTo>
              </a:path>
            </a:pathLst>
          </a:cu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6" name="Google Shape;376;p25"/>
          <p:cNvSpPr txBox="1"/>
          <p:nvPr/>
        </p:nvSpPr>
        <p:spPr>
          <a:xfrm>
            <a:off x="6595100" y="1526825"/>
            <a:ext cx="13413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Extrapolation</a:t>
            </a:r>
            <a:endParaRPr b="1" dirty="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5"/>
          <p:cNvSpPr txBox="1"/>
          <p:nvPr/>
        </p:nvSpPr>
        <p:spPr>
          <a:xfrm>
            <a:off x="7603700" y="2027775"/>
            <a:ext cx="1389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Synoptic NWP</a:t>
            </a:r>
            <a:endParaRPr b="1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5"/>
          <p:cNvSpPr txBox="1"/>
          <p:nvPr/>
        </p:nvSpPr>
        <p:spPr>
          <a:xfrm>
            <a:off x="6142525" y="3296100"/>
            <a:ext cx="134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1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2~3 hours</a:t>
            </a:r>
            <a:endParaRPr sz="2000" b="1" i="1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5"/>
          <p:cNvSpPr txBox="1"/>
          <p:nvPr/>
        </p:nvSpPr>
        <p:spPr>
          <a:xfrm>
            <a:off x="6026974" y="3575000"/>
            <a:ext cx="306240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alt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short forecast lead time</a:t>
            </a:r>
            <a:r>
              <a:rPr 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zh-TW" sz="1600" b="1" i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radar-based </a:t>
            </a:r>
            <a:r>
              <a:rPr lang="en-US" altLang="zh-TW" sz="1600" b="1" i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nowcasting </a:t>
            </a:r>
            <a:r>
              <a:rPr lang="zh-TW" sz="1600" b="1" i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methods </a:t>
            </a:r>
            <a:r>
              <a:rPr 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-US" alt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still </a:t>
            </a:r>
            <a:r>
              <a:rPr 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en-US" alt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 ‘cost’</a:t>
            </a:r>
            <a:r>
              <a:rPr lang="zh-TW" sz="1600" b="1" i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 effective than NWP.</a:t>
            </a:r>
            <a:endParaRPr sz="1600" b="1" i="1" dirty="0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6902185" y="1801342"/>
            <a:ext cx="1446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Mesoscale NWP</a:t>
            </a:r>
            <a:endParaRPr b="1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altLang="zh-TW" sz="2000" b="1" dirty="0">
                <a:latin typeface="Calibri"/>
                <a:ea typeface="Calibri"/>
                <a:cs typeface="Calibri"/>
                <a:sym typeface="Calibri"/>
              </a:rPr>
              <a:t>Radar</a:t>
            </a:r>
            <a:r>
              <a:rPr lang="zh-TW" sz="2000" b="1" dirty="0">
                <a:latin typeface="Calibri"/>
                <a:ea typeface="Calibri"/>
                <a:cs typeface="Calibri"/>
                <a:sym typeface="Calibri"/>
              </a:rPr>
              <a:t>-based nowcasting</a:t>
            </a:r>
            <a:r>
              <a:rPr lang="en-US" altLang="zh-TW" sz="2000" b="1" dirty="0">
                <a:latin typeface="Calibri"/>
                <a:ea typeface="Calibri"/>
                <a:cs typeface="Calibri"/>
                <a:sym typeface="Calibri"/>
              </a:rPr>
              <a:t> is</a:t>
            </a:r>
            <a:r>
              <a:rPr lang="zh-TW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2000" b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zh-TW" sz="2000" b="1" dirty="0"/>
              <a:t>ffective and </a:t>
            </a:r>
            <a:r>
              <a:rPr lang="en-US" altLang="zh-TW" sz="2000" b="1" dirty="0"/>
              <a:t>a</a:t>
            </a:r>
            <a:r>
              <a:rPr lang="zh-TW" sz="2000" b="1" dirty="0"/>
              <a:t>ffordable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 txBox="1">
            <a:spLocks noGrp="1"/>
          </p:cNvSpPr>
          <p:nvPr>
            <p:ph type="body" idx="4294967295"/>
          </p:nvPr>
        </p:nvSpPr>
        <p:spPr>
          <a:xfrm>
            <a:off x="0" y="869950"/>
            <a:ext cx="5680075" cy="4014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❏"/>
            </a:pPr>
            <a:r>
              <a:rPr lang="zh-TW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Numerical weather prediction (NWP)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❏"/>
            </a:pPr>
            <a:r>
              <a:rPr lang="zh-TW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Radar-based nowcasting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785100" y="3481617"/>
            <a:ext cx="5108100" cy="1258500"/>
          </a:xfrm>
          <a:prstGeom prst="roundRect">
            <a:avLst>
              <a:gd name="adj" fmla="val 16667"/>
            </a:avLst>
          </a:prstGeom>
          <a:solidFill>
            <a:srgbClr val="9CDCFE">
              <a:alpha val="2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3" name="Google Shape;3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700" y="3555367"/>
            <a:ext cx="799875" cy="7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350" y="3952342"/>
            <a:ext cx="417325" cy="4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5"/>
          <p:cNvSpPr txBox="1"/>
          <p:nvPr/>
        </p:nvSpPr>
        <p:spPr>
          <a:xfrm>
            <a:off x="837475" y="4369667"/>
            <a:ext cx="158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radar rainfall images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5"/>
          <p:cNvSpPr/>
          <p:nvPr/>
        </p:nvSpPr>
        <p:spPr>
          <a:xfrm>
            <a:off x="2204988" y="3899130"/>
            <a:ext cx="369300" cy="2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" name="Google Shape;38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1700" y="3623242"/>
            <a:ext cx="799875" cy="7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 txBox="1"/>
          <p:nvPr/>
        </p:nvSpPr>
        <p:spPr>
          <a:xfrm>
            <a:off x="2553749" y="4314167"/>
            <a:ext cx="173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extrapolation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from previous images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5"/>
          <p:cNvSpPr txBox="1"/>
          <p:nvPr/>
        </p:nvSpPr>
        <p:spPr>
          <a:xfrm>
            <a:off x="4844612" y="4314167"/>
            <a:ext cx="9576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short-term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forecasts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4468025" y="3899142"/>
            <a:ext cx="369300" cy="2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1" name="Google Shape;3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500" y="3582842"/>
            <a:ext cx="719375" cy="7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5"/>
          <p:cNvSpPr/>
          <p:nvPr/>
        </p:nvSpPr>
        <p:spPr>
          <a:xfrm>
            <a:off x="785100" y="1456380"/>
            <a:ext cx="5108100" cy="1258500"/>
          </a:xfrm>
          <a:prstGeom prst="roundRect">
            <a:avLst>
              <a:gd name="adj" fmla="val 16667"/>
            </a:avLst>
          </a:prstGeom>
          <a:solidFill>
            <a:srgbClr val="9CDCFE">
              <a:alpha val="2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5"/>
          <p:cNvSpPr txBox="1"/>
          <p:nvPr/>
        </p:nvSpPr>
        <p:spPr>
          <a:xfrm>
            <a:off x="837475" y="2349980"/>
            <a:ext cx="13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physical variables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5"/>
          <p:cNvSpPr txBox="1"/>
          <p:nvPr/>
        </p:nvSpPr>
        <p:spPr>
          <a:xfrm>
            <a:off x="2359907" y="2294480"/>
            <a:ext cx="23421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mathematical models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based on physical constaints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5"/>
          <p:cNvSpPr txBox="1"/>
          <p:nvPr/>
        </p:nvSpPr>
        <p:spPr>
          <a:xfrm>
            <a:off x="4834537" y="2294480"/>
            <a:ext cx="9576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long-term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forecasts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5"/>
          <p:cNvPicPr preferRelativeResize="0"/>
          <p:nvPr/>
        </p:nvPicPr>
        <p:blipFill rotWithShape="1">
          <a:blip r:embed="rId6">
            <a:alphaModFix/>
          </a:blip>
          <a:srcRect l="-7200" r="7200"/>
          <a:stretch/>
        </p:blipFill>
        <p:spPr>
          <a:xfrm>
            <a:off x="1020100" y="1569905"/>
            <a:ext cx="799875" cy="7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8600" y="1596643"/>
            <a:ext cx="719375" cy="7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5"/>
          <p:cNvSpPr/>
          <p:nvPr/>
        </p:nvSpPr>
        <p:spPr>
          <a:xfrm>
            <a:off x="2134750" y="1866255"/>
            <a:ext cx="369300" cy="2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5"/>
          <p:cNvSpPr/>
          <p:nvPr/>
        </p:nvSpPr>
        <p:spPr>
          <a:xfrm>
            <a:off x="4452650" y="1866255"/>
            <a:ext cx="369300" cy="2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" name="Google Shape;40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0925" y="1630605"/>
            <a:ext cx="719375" cy="7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42976" y="1596654"/>
            <a:ext cx="342500" cy="3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7438" y="1596667"/>
            <a:ext cx="342500" cy="3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33751" y="1785092"/>
            <a:ext cx="342500" cy="3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24292" y="1845480"/>
            <a:ext cx="480300" cy="4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11575" y="3582842"/>
            <a:ext cx="480300" cy="4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16513" y="3821342"/>
            <a:ext cx="679325" cy="6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5"/>
          <p:cNvSpPr/>
          <p:nvPr/>
        </p:nvSpPr>
        <p:spPr>
          <a:xfrm>
            <a:off x="6384461" y="1713253"/>
            <a:ext cx="672668" cy="1007466"/>
          </a:xfrm>
          <a:custGeom>
            <a:avLst/>
            <a:gdLst/>
            <a:ahLst/>
            <a:cxnLst/>
            <a:rect l="l" t="t" r="r" b="b"/>
            <a:pathLst>
              <a:path w="25847" h="37564" extrusionOk="0">
                <a:moveTo>
                  <a:pt x="0" y="0"/>
                </a:moveTo>
                <a:cubicBezTo>
                  <a:pt x="1091" y="976"/>
                  <a:pt x="3619" y="1091"/>
                  <a:pt x="6548" y="5858"/>
                </a:cubicBezTo>
                <a:cubicBezTo>
                  <a:pt x="9477" y="10625"/>
                  <a:pt x="14360" y="23320"/>
                  <a:pt x="17576" y="28604"/>
                </a:cubicBezTo>
                <a:cubicBezTo>
                  <a:pt x="20793" y="33888"/>
                  <a:pt x="24469" y="36071"/>
                  <a:pt x="25847" y="3756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8" name="Google Shape;408;p25"/>
          <p:cNvSpPr txBox="1"/>
          <p:nvPr/>
        </p:nvSpPr>
        <p:spPr>
          <a:xfrm>
            <a:off x="6099900" y="3041175"/>
            <a:ext cx="28494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1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Target lead time of nowcasting</a:t>
            </a:r>
            <a:endParaRPr sz="1600" b="1" i="1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25"/>
          <p:cNvCxnSpPr/>
          <p:nvPr/>
        </p:nvCxnSpPr>
        <p:spPr>
          <a:xfrm rot="10800000">
            <a:off x="6354362" y="1479428"/>
            <a:ext cx="0" cy="1332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10" name="Google Shape;410;p25"/>
          <p:cNvSpPr txBox="1"/>
          <p:nvPr/>
        </p:nvSpPr>
        <p:spPr>
          <a:xfrm>
            <a:off x="5855919" y="1005524"/>
            <a:ext cx="996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Forecast quality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1" name="Google Shape;411;p25"/>
          <p:cNvCxnSpPr/>
          <p:nvPr/>
        </p:nvCxnSpPr>
        <p:spPr>
          <a:xfrm>
            <a:off x="6354362" y="2733471"/>
            <a:ext cx="2150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12" name="Google Shape;412;p25"/>
          <p:cNvSpPr txBox="1"/>
          <p:nvPr/>
        </p:nvSpPr>
        <p:spPr>
          <a:xfrm>
            <a:off x="7793154" y="2727383"/>
            <a:ext cx="12534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Forecast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latin typeface="Calibri"/>
                <a:ea typeface="Calibri"/>
                <a:cs typeface="Calibri"/>
                <a:sym typeface="Calibri"/>
              </a:rPr>
              <a:t>lead time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3" name="Google Shape;413;p25"/>
          <p:cNvCxnSpPr/>
          <p:nvPr/>
        </p:nvCxnSpPr>
        <p:spPr>
          <a:xfrm>
            <a:off x="6730735" y="2650785"/>
            <a:ext cx="0" cy="76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25"/>
          <p:cNvCxnSpPr/>
          <p:nvPr/>
        </p:nvCxnSpPr>
        <p:spPr>
          <a:xfrm>
            <a:off x="7105053" y="2650785"/>
            <a:ext cx="0" cy="76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25"/>
          <p:cNvCxnSpPr/>
          <p:nvPr/>
        </p:nvCxnSpPr>
        <p:spPr>
          <a:xfrm>
            <a:off x="7484315" y="2650785"/>
            <a:ext cx="0" cy="76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25"/>
          <p:cNvCxnSpPr/>
          <p:nvPr/>
        </p:nvCxnSpPr>
        <p:spPr>
          <a:xfrm>
            <a:off x="7846245" y="2650785"/>
            <a:ext cx="0" cy="76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25"/>
          <p:cNvCxnSpPr/>
          <p:nvPr/>
        </p:nvCxnSpPr>
        <p:spPr>
          <a:xfrm>
            <a:off x="8223035" y="2656377"/>
            <a:ext cx="0" cy="76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" name="Google Shape;418;p25"/>
          <p:cNvSpPr txBox="1"/>
          <p:nvPr/>
        </p:nvSpPr>
        <p:spPr>
          <a:xfrm>
            <a:off x="6496107" y="2650785"/>
            <a:ext cx="46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>
                <a:latin typeface="Calibri"/>
                <a:ea typeface="Calibri"/>
                <a:cs typeface="Calibri"/>
                <a:sym typeface="Calibri"/>
              </a:rPr>
              <a:t>6hr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829581" y="2650785"/>
            <a:ext cx="55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>
                <a:latin typeface="Calibri"/>
                <a:ea typeface="Calibri"/>
                <a:cs typeface="Calibri"/>
                <a:sym typeface="Calibri"/>
              </a:rPr>
              <a:t>12hr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5"/>
          <p:cNvSpPr txBox="1"/>
          <p:nvPr/>
        </p:nvSpPr>
        <p:spPr>
          <a:xfrm>
            <a:off x="7197704" y="2650785"/>
            <a:ext cx="55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>
                <a:latin typeface="Calibri"/>
                <a:ea typeface="Calibri"/>
                <a:cs typeface="Calibri"/>
                <a:sym typeface="Calibri"/>
              </a:rPr>
              <a:t>18hr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3213143">
            <a:off x="6026367" y="2359826"/>
            <a:ext cx="668369" cy="66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990"/>
            </a:pPr>
            <a:r>
              <a:rPr lang="en-US" altLang="zh-TW" b="1" dirty="0"/>
              <a:t>Object-based</a:t>
            </a:r>
            <a:r>
              <a:rPr lang="zh-TW" altLang="en-US" b="1" dirty="0"/>
              <a:t> </a:t>
            </a:r>
            <a:r>
              <a:rPr lang="en-US" altLang="zh-TW" b="1" dirty="0"/>
              <a:t>nowcasting</a:t>
            </a:r>
            <a:endParaRPr b="1" dirty="0"/>
          </a:p>
        </p:txBody>
      </p:sp>
      <p:sp>
        <p:nvSpPr>
          <p:cNvPr id="508" name="Google Shape;508;p27"/>
          <p:cNvSpPr txBox="1">
            <a:spLocks noGrp="1"/>
          </p:cNvSpPr>
          <p:nvPr>
            <p:ph type="body" idx="4294967295"/>
          </p:nvPr>
        </p:nvSpPr>
        <p:spPr>
          <a:xfrm>
            <a:off x="306381" y="1004616"/>
            <a:ext cx="4385935" cy="3951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indent="-330200">
              <a:lnSpc>
                <a:spcPct val="110000"/>
              </a:lnSpc>
              <a:spcBef>
                <a:spcPts val="600"/>
              </a:spcBef>
              <a:buSzPts val="1600"/>
              <a:buChar char="❏"/>
            </a:pPr>
            <a:r>
              <a:rPr lang="en-US" altLang="zh-TW" sz="20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Object-based nowcasting </a:t>
            </a:r>
            <a:endParaRPr lang="en-US" sz="20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330200">
              <a:lnSpc>
                <a:spcPct val="110000"/>
              </a:lnSpc>
              <a:spcBef>
                <a:spcPts val="600"/>
              </a:spcBef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Extrapolates the movement of identified rainfall cells</a:t>
            </a:r>
            <a:endParaRPr lang="en-US" altLang="zh-TW" sz="16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-US" altLang="zh-TW" sz="20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TITAN </a:t>
            </a:r>
            <a:endParaRPr sz="20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widely-used basis model</a:t>
            </a: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Storm identification </a:t>
            </a: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❙"/>
            </a:pPr>
            <a:r>
              <a:rPr lang="en-US" altLang="zh-TW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association of rainfall objects between successive time steps</a:t>
            </a:r>
          </a:p>
          <a:p>
            <a:pPr marL="914400" lvl="1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❙"/>
            </a:pP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Widely used for thunderstorm nowcasting</a:t>
            </a:r>
            <a:endParaRPr sz="16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F6FA42-4C68-4396-B90E-F8651DBF7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215" y="1037138"/>
            <a:ext cx="3322403" cy="1687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5C3BF8-C043-4D68-B80C-CA5F6336B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94"/>
          <a:stretch/>
        </p:blipFill>
        <p:spPr>
          <a:xfrm>
            <a:off x="5119215" y="3023286"/>
            <a:ext cx="3521215" cy="16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C3FEE-33FF-4DB5-AD3C-11705948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0920"/>
            <a:ext cx="8520600" cy="793853"/>
          </a:xfrm>
        </p:spPr>
        <p:txBody>
          <a:bodyPr>
            <a:noAutofit/>
          </a:bodyPr>
          <a:lstStyle/>
          <a:p>
            <a:r>
              <a:rPr lang="en-US" sz="2000" dirty="0"/>
              <a:t>A joint effort to develop an object-based probabilistic convective storm nowcasting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D02347-9D57-4CBA-8185-710AABF75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566" y="903384"/>
            <a:ext cx="5495975" cy="1797238"/>
          </a:xfrm>
        </p:spPr>
        <p:txBody>
          <a:bodyPr>
            <a:noAutofit/>
          </a:bodyPr>
          <a:lstStyle/>
          <a:p>
            <a:r>
              <a:rPr lang="en-US" sz="1600" dirty="0"/>
              <a:t>A positional forecasting system based on Enhanced TITAN + Kalman filter, based on Rossi et al (2016)</a:t>
            </a:r>
          </a:p>
          <a:p>
            <a:r>
              <a:rPr lang="en-US" sz="1600" dirty="0"/>
              <a:t>Physical-based computation of Kalman filter parameters</a:t>
            </a:r>
          </a:p>
          <a:p>
            <a:r>
              <a:rPr lang="en-US" sz="1600" dirty="0"/>
              <a:t>More informative ensemble forecasts can be obtained at short lead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C0B99-606A-48EE-A464-4BDFB0570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454" y="838871"/>
            <a:ext cx="3428980" cy="4790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41F55-1AB2-4009-BA1E-80E2761E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13" y="2913416"/>
            <a:ext cx="1868529" cy="1797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C186B-1731-47A9-80FB-8D6FB3DDA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890" y="2839274"/>
            <a:ext cx="1868855" cy="17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00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8;p27">
            <a:extLst>
              <a:ext uri="{FF2B5EF4-FFF2-40B4-BE49-F238E27FC236}">
                <a16:creationId xmlns:a16="http://schemas.microsoft.com/office/drawing/2014/main" id="{4BDB9EDA-9DD4-4CCE-A0E6-267702DAE6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8053" y="573881"/>
            <a:ext cx="3862388" cy="3995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127000" indent="0">
              <a:lnSpc>
                <a:spcPct val="100000"/>
              </a:lnSpc>
              <a:buSzPts val="1600"/>
              <a:buNone/>
            </a:pPr>
            <a:r>
              <a:rPr lang="en-US" sz="32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Advection is taken care of, </a:t>
            </a:r>
            <a:r>
              <a:rPr lang="en-US" sz="3200" b="1" i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what about rain cell evolution</a:t>
            </a:r>
            <a:r>
              <a:rPr lang="en-US" sz="32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2F826-F5DE-46AE-8FE1-8D55A4FC5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884" y="1033557"/>
            <a:ext cx="3415037" cy="33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80878"/>
      </p:ext>
    </p:extLst>
  </p:cSld>
  <p:clrMapOvr>
    <a:masterClrMapping/>
  </p:clrMapOvr>
</p:sld>
</file>

<file path=ppt/theme/theme1.xml><?xml version="1.0" encoding="utf-8"?>
<a:theme xmlns:a="http://schemas.openxmlformats.org/drawingml/2006/main" name="Wangup's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7366</TotalTime>
  <Words>3272</Words>
  <Application>Microsoft Office PowerPoint</Application>
  <PresentationFormat>On-screen Show (16:9)</PresentationFormat>
  <Paragraphs>368</Paragraphs>
  <Slides>48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Ubuntu</vt:lpstr>
      <vt:lpstr>Ubuntu Medium</vt:lpstr>
      <vt:lpstr>Cambria Math</vt:lpstr>
      <vt:lpstr>MaisonNeue</vt:lpstr>
      <vt:lpstr>Urbanist</vt:lpstr>
      <vt:lpstr>Arial Unicode MS</vt:lpstr>
      <vt:lpstr>Arial</vt:lpstr>
      <vt:lpstr>Impact</vt:lpstr>
      <vt:lpstr>Calibri</vt:lpstr>
      <vt:lpstr>Russo One</vt:lpstr>
      <vt:lpstr>微軟正黑體</vt:lpstr>
      <vt:lpstr>Wangup's Template</vt:lpstr>
      <vt:lpstr>AI in hydrometeorological applications From rainfall nowcasting to climate modelling</vt:lpstr>
      <vt:lpstr>PowerPoint Presentation</vt:lpstr>
      <vt:lpstr>Computational Hydrometeorology Lab</vt:lpstr>
      <vt:lpstr>Contents</vt:lpstr>
      <vt:lpstr>Nowcasting</vt:lpstr>
      <vt:lpstr>Radar-based nowcasting is effective and affordable</vt:lpstr>
      <vt:lpstr>Object-based nowcasting</vt:lpstr>
      <vt:lpstr>A joint effort to develop an object-based probabilistic convective storm nowcasting system</vt:lpstr>
      <vt:lpstr>PowerPoint Presentation</vt:lpstr>
      <vt:lpstr>The mechanism of single-core cell evolution has been studied, but has not been incorporated into object-based nowcasting</vt:lpstr>
      <vt:lpstr>Our method </vt:lpstr>
      <vt:lpstr>PowerPoint Presentation</vt:lpstr>
      <vt:lpstr>A deep-learning based model to predict convective cell lifecycles</vt:lpstr>
      <vt:lpstr>Field-based nowcasting</vt:lpstr>
      <vt:lpstr>Challenges in modelling spatial-temporal rainfall process</vt:lpstr>
      <vt:lpstr>Category of recent AI-based nowcasting methods</vt:lpstr>
      <vt:lpstr>TrajGRU for precipitation nowcasting</vt:lpstr>
      <vt:lpstr>A case of training TrajGRU with CWA 10-min radar data</vt:lpstr>
      <vt:lpstr>DGMR: A rainfall nowcasting model trained with the GAN technique</vt:lpstr>
      <vt:lpstr>PowerPoint Presentation</vt:lpstr>
      <vt:lpstr>Hierachical feature extractor: Extract features in different levels of spatial extent</vt:lpstr>
      <vt:lpstr>ConvGRU: Temporal feature extractor</vt:lpstr>
      <vt:lpstr>More details can be preserved in the predicted fields while GAN is used.</vt:lpstr>
      <vt:lpstr>PowerPoint Presentation</vt:lpstr>
      <vt:lpstr>Climate modelling</vt:lpstr>
      <vt:lpstr>Beyond Accuracy:  Teaching Models to Say "I Don't Know"</vt:lpstr>
      <vt:lpstr>Climate risk modelling:  Understanding the key challenges and opportunities in creating climate transition pathways</vt:lpstr>
      <vt:lpstr>PowerPoint Presentation</vt:lpstr>
      <vt:lpstr>What is Climate/weather analogue method?</vt:lpstr>
      <vt:lpstr>PowerPoint Presentation</vt:lpstr>
      <vt:lpstr>PowerPoint Presentation</vt:lpstr>
      <vt:lpstr>A climate-dependent rainfall time series modelling</vt:lpstr>
      <vt:lpstr>PowerPoint Presentation</vt:lpstr>
      <vt:lpstr>PowerPoint Presentation</vt:lpstr>
      <vt:lpstr>PowerPoint Presentation</vt:lpstr>
      <vt:lpstr>Evidential Deep Learning: Uncertainty Estimation</vt:lpstr>
      <vt:lpstr>Exercise: Training ClimaDist model with EDL</vt:lpstr>
      <vt:lpstr>Distribution of Aleatoric (data) Uncertainty</vt:lpstr>
      <vt:lpstr>Spatial-temporal reconstruction of rainfall</vt:lpstr>
      <vt:lpstr>Kriging is a powerful tool to generate fields from point data, but…</vt:lpstr>
      <vt:lpstr>Problem formulation in an AI style</vt:lpstr>
      <vt:lpstr>Proposed model architecture</vt:lpstr>
      <vt:lpstr>Key model components</vt:lpstr>
      <vt:lpstr>Yes, with &lt;1% known data, AI can well reconstruct the rainfall fields, where:</vt:lpstr>
      <vt:lpstr>Extension: How if we replace the known radar data to real gauge data?</vt:lpstr>
      <vt:lpstr>Concluding remarks</vt:lpstr>
      <vt:lpstr>Back-up slides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系教評會升等報告(汪立本)</dc:title>
  <dc:creator>Li-Pen Wang</dc:creator>
  <cp:lastModifiedBy>Susana Ochoa Rodriguez</cp:lastModifiedBy>
  <cp:revision>492</cp:revision>
  <dcterms:modified xsi:type="dcterms:W3CDTF">2025-06-26T09:44:51Z</dcterms:modified>
</cp:coreProperties>
</file>