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12192000" cy="6858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D0803D-1F36-8495-5306-A0179226338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63CDF1-32C0-5EF3-7893-17B51229EA84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96709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419478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22290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8F88758-4F08-F0E2-1877-B8B49258601A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30C7F5-4375-12A4-5D49-1756F012ED1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3D6929-E030-A499-1A96-EC64B44C18BA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Notes from previous meeting that can be taken up as well:</a:t>
            </a:r>
            <a:endParaRPr lang="it-IT" sz="12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17793" indent="-217793">
              <a:buFont typeface="Arial"/>
              <a:buChar char="–"/>
              <a:defRPr/>
            </a:pP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learn what people are doing in training for example, engaging  with communities, how to sustain the trainings. It would be interesting to create some momentum. </a:t>
            </a:r>
            <a:endParaRPr lang="it-IT" sz="12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17793" indent="-217793">
              <a:buFont typeface="Arial"/>
              <a:buChar char="–"/>
              <a:defRPr/>
            </a:pP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Pavel and his group (KIT): </a:t>
            </a: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integration of different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helpdesk </a:t>
            </a: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systems is complex but can be useful in the frame of the EOSC EU node, KIT has a lot of experience and can support this </a:t>
            </a: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endParaRPr lang="it-IT" sz="12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7CAE56-82F4-46EB-866D-4BF5B0826ED2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476EEA-CBEF-C4E0-56BA-CB0887382A27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F8B11E-FF99-C343-9962-95EEA7B4A8EC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7041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28116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12671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489CDA-13D3-C308-F028-56072F3E13D5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A5501B-D190-4E44-BAFA-E2D5C68A4B9A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9A7105-2218-423B-B533-DB90F52ABB90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1_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8AF7E1-EBEC-4685-990F-DDEC650DE50D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5C0A52-B09F-4C05-A725-B50680DED393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618764-9CEC-4BEB-91DE-43314AEEE8E0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2B61E2-01F5-453A-8700-08613B83A386}" type="datetime1">
              <a:rPr lang="it-IT"/>
              <a:t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CA275-03E7-43E9-B882-408CB45ADD87}" type="datetime1">
              <a:rPr lang="it-IT"/>
              <a:t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303CD2-E35A-4586-83D7-A5FCD1F408A7}" type="datetime1">
              <a:rPr lang="it-IT"/>
              <a:t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04A25-A789-4DA6-ABEC-FBC7E834F568}" type="datetime1">
              <a:rPr lang="it-IT"/>
              <a:t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FBE881-64E9-4E6F-9CA3-5B770129C485}" type="datetime1">
              <a:rPr lang="it-IT"/>
              <a:t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3D14AE-B5C1-4262-85AD-4BE1C9852F43}" type="datetime1">
              <a:rPr lang="it-IT"/>
              <a:t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8D34C2-EF52-490E-A75B-325B9F6463E2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IeAUVDPr3ZPfM4gGwcZgwFQrbnxVbP6e4iZIQiaWoQw/edit?usp=sharin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spreadsheets/d/1IeAUVDPr3ZPfM4gGwcZgwFQrbnxVbP6e4iZIQiaWoQw/edit?usp=sharing" TargetMode="External"/><Relationship Id="rId5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 bwMode="auto">
          <a:xfrm>
            <a:off x="426718" y="3135788"/>
            <a:ext cx="5831840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lang="it-IT" sz="4400">
                <a:solidFill>
                  <a:schemeClr val="bg1"/>
                </a:solidFill>
                <a:latin typeface="Century Gothic"/>
              </a:rPr>
              <a:t>Shared activities and content for future meetings</a:t>
            </a: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endParaRPr lang="it-IT" sz="440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 bwMode="auto">
          <a:xfrm flipH="0" flipV="0">
            <a:off x="426719" y="5326601"/>
            <a:ext cx="5831839" cy="117071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>
              <a:defRPr/>
            </a:pPr>
            <a:r>
              <a:rPr lang="it-IT" sz="2800">
                <a:solidFill>
                  <a:srgbClr val="FF9900"/>
                </a:solidFill>
                <a:latin typeface="Century Gothic"/>
              </a:rPr>
              <a:t>User Support Network meeting #2 7 November 2024</a:t>
            </a:r>
            <a:endParaRPr lang="it-IT" sz="2800">
              <a:solidFill>
                <a:srgbClr val="FF9900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097467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Agenda</a:t>
            </a:r>
            <a:endParaRPr/>
          </a:p>
        </p:txBody>
      </p:sp>
      <p:sp>
        <p:nvSpPr>
          <p:cNvPr id="939606566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Welcome</a:t>
            </a:r>
            <a:endParaRPr/>
          </a:p>
          <a:p>
            <a:pPr>
              <a:defRPr/>
            </a:pPr>
            <a:r>
              <a:rPr/>
              <a:t>Presentation of ICSC, Italy, by Dr. Zanaroli</a:t>
            </a:r>
            <a:endParaRPr/>
          </a:p>
          <a:p>
            <a:pPr>
              <a:defRPr/>
            </a:pPr>
            <a:r>
              <a:rPr/>
              <a:t>Summary of expertises and needs</a:t>
            </a:r>
            <a:endParaRPr/>
          </a:p>
          <a:p>
            <a:pPr lvl="1">
              <a:defRPr/>
            </a:pPr>
            <a:r>
              <a:rPr/>
              <a:t>Selection of topic and date for 3rd meeting</a:t>
            </a:r>
            <a:r>
              <a:rPr/>
              <a:t> </a:t>
            </a:r>
            <a:endParaRPr/>
          </a:p>
          <a:p>
            <a:pPr lvl="0">
              <a:defRPr/>
            </a:pPr>
            <a:r>
              <a:rPr/>
              <a:t>Select a communication tool for the USN</a:t>
            </a:r>
            <a:endParaRPr/>
          </a:p>
          <a:p>
            <a:pPr lvl="0">
              <a:defRPr/>
            </a:pPr>
            <a:r>
              <a:rPr/>
              <a:t>Conclusions and AOB</a:t>
            </a:r>
            <a:endParaRPr/>
          </a:p>
        </p:txBody>
      </p:sp>
      <p:sp>
        <p:nvSpPr>
          <p:cNvPr id="2129718103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1780133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User Support Network</a:t>
            </a:r>
            <a:endParaRPr lang="it-IT"/>
          </a:p>
        </p:txBody>
      </p:sp>
      <p:sp>
        <p:nvSpPr>
          <p:cNvPr id="250561471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838198" y="1762124"/>
            <a:ext cx="10700175" cy="440531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57150" marR="0" lvl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5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Aim:</a:t>
            </a:r>
            <a:endParaRPr lang="en-US" sz="21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68580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Fostering cooperation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among the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US Channels (or Teams)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joining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network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68580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Promoting activities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thematic fields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to provide resources and training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68458460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ea typeface="Century Gothic"/>
                <a:cs typeface="Century Gothic"/>
              </a:rPr>
              <a:t>Expression of interest</a:t>
            </a:r>
            <a:endParaRPr lang="it-IT"/>
          </a:p>
        </p:txBody>
      </p:sp>
      <p:graphicFrame>
        <p:nvGraphicFramePr>
          <p:cNvPr id="1692996492" name=""/>
          <p:cNvGraphicFramePr>
            <a:graphicFrameLocks xmlns:a="http://schemas.openxmlformats.org/drawingml/2006/main"/>
          </p:cNvGraphicFramePr>
          <p:nvPr/>
        </p:nvGraphicFramePr>
        <p:xfrm>
          <a:off x="927385" y="1834607"/>
          <a:ext cx="8836683" cy="35178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6434908"/>
                <a:gridCol w="3140442"/>
              </a:tblGrid>
              <a:tr h="4098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Organization/Team/Group Name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Contact person </a:t>
                      </a:r>
                      <a:endParaRPr sz="2400"/>
                    </a:p>
                  </a:txBody>
                  <a:tcPr/>
                </a:tc>
              </a:tr>
              <a:tr h="460591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EGI Federation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Giuseppe La Rocca</a:t>
                      </a:r>
                      <a:endParaRPr sz="1600"/>
                    </a:p>
                  </a:txBody>
                  <a:tcPr/>
                </a:tc>
              </a:tr>
              <a:tr h="409844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Open Science Lab, MK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Sonja Filiposka</a:t>
                      </a:r>
                      <a:endParaRPr sz="1600"/>
                    </a:p>
                  </a:txBody>
                  <a:tcPr/>
                </a:tc>
              </a:tr>
              <a:tr h="409844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Karlsruhe Institute of Technology, GE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Pavel Weber </a:t>
                      </a:r>
                      <a:endParaRPr sz="1600"/>
                    </a:p>
                  </a:txBody>
                  <a:tcPr/>
                </a:tc>
              </a:tr>
              <a:tr h="409844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GRNET – HPC support team, GR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Evangelia Athanasaki</a:t>
                      </a:r>
                      <a:endParaRPr sz="1600"/>
                    </a:p>
                  </a:txBody>
                  <a:tcPr/>
                </a:tc>
              </a:tr>
              <a:tr h="409844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INFN Open Science group, IT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Francesca Marchegiani</a:t>
                      </a:r>
                      <a:endParaRPr sz="1600"/>
                    </a:p>
                  </a:txBody>
                  <a:tcPr/>
                </a:tc>
              </a:tr>
              <a:tr h="409844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HPC Serbia, RS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Antun Balaz</a:t>
                      </a:r>
                      <a:endParaRPr sz="1600"/>
                    </a:p>
                  </a:txBody>
                  <a:tcPr/>
                </a:tc>
              </a:tr>
              <a:tr h="409844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EVERSE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Stefan Roiser</a:t>
                      </a:r>
                      <a:endParaRPr/>
                    </a:p>
                  </a:txBody>
                  <a:tcPr/>
                </a:tc>
              </a:tr>
              <a:tr h="634119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Fondazione ICSC - Centro Nazionale di Ricerca in High Performance Computing, Big Data e Quantum Computing, IT</a:t>
                      </a:r>
                      <a:endParaRPr sz="1600" i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Matteo Zanaroli</a:t>
                      </a:r>
                      <a:endParaRPr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0090842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124875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Expertise map</a:t>
            </a:r>
            <a:endParaRPr/>
          </a:p>
        </p:txBody>
      </p:sp>
      <p:sp>
        <p:nvSpPr>
          <p:cNvPr id="155778848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USN meeting #2</a:t>
            </a:r>
            <a:endParaRPr lang="it-IT"/>
          </a:p>
        </p:txBody>
      </p:sp>
      <p:sp>
        <p:nvSpPr>
          <p:cNvPr id="1999919862" name=""/>
          <p:cNvSpPr txBox="1"/>
          <p:nvPr/>
        </p:nvSpPr>
        <p:spPr bwMode="auto">
          <a:xfrm flipH="0" flipV="0">
            <a:off x="136111" y="5302187"/>
            <a:ext cx="11775460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From </a:t>
            </a:r>
            <a:r>
              <a:rPr lang="it-IT" sz="1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tooltip="https://docs.google.com/spreadsheets/d/1IeAUVDPr3ZPfM4gGwcZgwFQrbnxVbP6e4iZIQiaWoQw/edit?usp=sharing"/>
              </a:rPr>
              <a:t>https://docs.google.com/spreadsheets/d/1IeAUVDPr3ZPfM4gGwcZgwFQrbnxVbP6e4iZIQiaWoQw/edit?usp=sharing</a:t>
            </a:r>
            <a:r>
              <a:rPr sz="1200"/>
              <a:t> </a:t>
            </a:r>
            <a:endParaRPr sz="1200"/>
          </a:p>
          <a:p>
            <a:pPr algn="l">
              <a:defRPr/>
            </a:pPr>
            <a:endParaRPr sz="1200"/>
          </a:p>
        </p:txBody>
      </p:sp>
      <p:pic>
        <p:nvPicPr>
          <p:cNvPr id="4349779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758" y="1535096"/>
            <a:ext cx="12132482" cy="2819982"/>
          </a:xfrm>
          <a:prstGeom prst="rect">
            <a:avLst/>
          </a:prstGeom>
        </p:spPr>
      </p:pic>
      <p:pic>
        <p:nvPicPr>
          <p:cNvPr id="212653657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3446" y="4844986"/>
            <a:ext cx="2514599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9915838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Needs map</a:t>
            </a:r>
            <a:endParaRPr/>
          </a:p>
        </p:txBody>
      </p:sp>
      <p:sp>
        <p:nvSpPr>
          <p:cNvPr id="1412044090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 lang="it-IT"/>
          </a:p>
        </p:txBody>
      </p:sp>
      <p:pic>
        <p:nvPicPr>
          <p:cNvPr id="20916497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5824" y="5283498"/>
            <a:ext cx="2162174" cy="476249"/>
          </a:xfrm>
          <a:prstGeom prst="rect">
            <a:avLst/>
          </a:prstGeom>
        </p:spPr>
      </p:pic>
      <p:sp>
        <p:nvSpPr>
          <p:cNvPr id="925895746" name=""/>
          <p:cNvSpPr txBox="1"/>
          <p:nvPr/>
        </p:nvSpPr>
        <p:spPr bwMode="auto">
          <a:xfrm flipH="0" flipV="0">
            <a:off x="136110" y="5759748"/>
            <a:ext cx="1177509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it-IT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From </a:t>
            </a:r>
            <a:r>
              <a:rPr lang="it-IT" sz="12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 tooltip="https://docs.google.com/spreadsheets/d/1IeAUVDPr3ZPfM4gGwcZgwFQrbnxVbP6e4iZIQiaWoQw/edit?usp=sharing"/>
              </a:rPr>
              <a:t>https://docs.google.com/spreadsheets/d/1IeAUVDPr3ZPfM4gGwcZgwFQrbnxVbP6e4iZIQiaWoQw/edit?usp=sharing</a:t>
            </a:r>
            <a:r>
              <a:rPr sz="1200"/>
              <a:t> </a:t>
            </a:r>
            <a:endParaRPr lang="it-IT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sz="1200"/>
          </a:p>
        </p:txBody>
      </p:sp>
      <p:pic>
        <p:nvPicPr>
          <p:cNvPr id="38659783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0" y="1948303"/>
            <a:ext cx="12106019" cy="2961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121571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Your priorities for exchange in the network are:</a:t>
            </a:r>
            <a:endParaRPr/>
          </a:p>
        </p:txBody>
      </p:sp>
      <p:sp>
        <p:nvSpPr>
          <p:cNvPr id="1587982040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Knowledge exchange on</a:t>
            </a:r>
            <a:r>
              <a:rPr lang="it-I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Best practices...</a:t>
            </a:r>
            <a:endParaRPr lang="it-IT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it-I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Strategies on Open Science</a:t>
            </a:r>
            <a:endParaRPr lang="it-IT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it-IT" sz="24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Benchmarking or alignment of open science policies</a:t>
            </a:r>
            <a:endParaRPr lang="it-IT" sz="24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286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Project collaboration</a:t>
            </a:r>
            <a:endParaRPr lang="it-IT" sz="28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286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Training: Jointly organise or knowledge-exchange on training</a:t>
            </a:r>
            <a:endParaRPr lang="it-IT" sz="28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42038464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2389975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Next steps</a:t>
            </a:r>
            <a:endParaRPr/>
          </a:p>
        </p:txBody>
      </p:sp>
      <p:sp>
        <p:nvSpPr>
          <p:cNvPr id="1830723809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USN members decide on the topic for the next meeting</a:t>
            </a:r>
            <a:endParaRPr/>
          </a:p>
          <a:p>
            <a:pPr lvl="1">
              <a:defRPr/>
            </a:pPr>
            <a:r>
              <a:rPr/>
              <a:t>Everyone shares a short presentation on the topic, room for discussion</a:t>
            </a:r>
            <a:r>
              <a:rPr i="1"/>
              <a:t> or</a:t>
            </a:r>
            <a:endParaRPr/>
          </a:p>
          <a:p>
            <a:pPr lvl="1">
              <a:defRPr/>
            </a:pPr>
            <a:r>
              <a:rPr/>
              <a:t>One member hosts a talk followed by discussion</a:t>
            </a:r>
            <a:endParaRPr/>
          </a:p>
          <a:p>
            <a:pPr lvl="0">
              <a:defRPr/>
            </a:pPr>
            <a:r>
              <a:rPr/>
              <a:t>Who would like to share the organisation of the next meeting with the Skills4EOSC team?</a:t>
            </a:r>
            <a:endParaRPr/>
          </a:p>
          <a:p>
            <a:pPr>
              <a:defRPr/>
            </a:pPr>
            <a:r>
              <a:rPr/>
              <a:t>Decide a meeting date in January</a:t>
            </a:r>
            <a:endParaRPr/>
          </a:p>
        </p:txBody>
      </p:sp>
      <p:sp>
        <p:nvSpPr>
          <p:cNvPr id="1286255273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608829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Communication Channel</a:t>
            </a:r>
            <a:endParaRPr/>
          </a:p>
        </p:txBody>
      </p:sp>
      <p:sp>
        <p:nvSpPr>
          <p:cNvPr id="466694692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/>
              <a:t>What we can offer</a:t>
            </a:r>
            <a:endParaRPr/>
          </a:p>
          <a:p>
            <a:pPr lvl="0">
              <a:defRPr/>
            </a:pPr>
            <a:r>
              <a:rPr/>
              <a:t>Mailinglist: </a:t>
            </a:r>
            <a:r>
              <a:rPr lang="it-IT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usnetwork@lists.skills4eosc.eu</a:t>
            </a:r>
            <a:endParaRPr/>
          </a:p>
          <a:p>
            <a:pPr lvl="0">
              <a:defRPr/>
            </a:pPr>
            <a:r>
              <a:rPr/>
              <a:t>Messages: Slack (free license) with a dedicated workspace and related channels</a:t>
            </a:r>
            <a:endParaRPr/>
          </a:p>
          <a:p>
            <a:pPr>
              <a:defRPr/>
            </a:pPr>
            <a:r>
              <a:rPr/>
              <a:t>Gdrive as a repository</a:t>
            </a:r>
            <a:endParaRPr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u="sng"/>
              <a:t>Any other proposal is welcome</a:t>
            </a:r>
            <a:endParaRPr u="sng"/>
          </a:p>
        </p:txBody>
      </p:sp>
      <p:sp>
        <p:nvSpPr>
          <p:cNvPr id="1535680572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USN meeting #2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33"/>
      </a:accent1>
      <a:accent2>
        <a:srgbClr val="0070C0"/>
      </a:accent2>
      <a:accent3>
        <a:srgbClr val="92D050"/>
      </a:accent3>
      <a:accent4>
        <a:srgbClr val="FF3399"/>
      </a:accent4>
      <a:accent5>
        <a:srgbClr val="3F3F3F"/>
      </a:accent5>
      <a:accent6>
        <a:srgbClr val="A5A5A5"/>
      </a:accent6>
      <a:hlink>
        <a:srgbClr val="0563C1"/>
      </a:hlink>
      <a:folHlink>
        <a:srgbClr val="1F3864"/>
      </a:folHlink>
    </a:clrScheme>
    <a:fontScheme name="Personalizzato 1">
      <a:majorFont>
        <a:latin typeface="Century Gothic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33"/>
      </a:accent1>
      <a:accent2>
        <a:srgbClr val="0070C0"/>
      </a:accent2>
      <a:accent3>
        <a:srgbClr val="92D050"/>
      </a:accent3>
      <a:accent4>
        <a:srgbClr val="FF3399"/>
      </a:accent4>
      <a:accent5>
        <a:srgbClr val="3F3F3F"/>
      </a:accent5>
      <a:accent6>
        <a:srgbClr val="A5A5A5"/>
      </a:accent6>
      <a:hlink>
        <a:srgbClr val="0563C1"/>
      </a:hlink>
      <a:folHlink>
        <a:srgbClr val="1F3864"/>
      </a:folHlink>
    </a:clrScheme>
    <a:fontScheme name="">
      <a:majorFont>
        <a:latin typeface="Century Gothic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Skills4EOSC-template-slides-KoM</Template>
  <TotalTime>0</TotalTime>
  <Words>0</Words>
  <Application>onlyoffice/8.0.0.99</Application>
  <DocSecurity>0</DocSecurity>
  <PresentationFormat>Widescreen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T7.4 User support network </dc:title>
  <dc:subject/>
  <dc:creator>Alessandro Costantini</dc:creator>
  <cp:keywords/>
  <dc:description/>
  <dc:identifier/>
  <dc:language/>
  <cp:lastModifiedBy>alessandro costantini</cp:lastModifiedBy>
  <cp:revision>34</cp:revision>
  <dcterms:created xsi:type="dcterms:W3CDTF">2022-09-20T11:59:53Z</dcterms:created>
  <dcterms:modified xsi:type="dcterms:W3CDTF">2024-11-07T13:52:39Z</dcterms:modified>
  <cp:category/>
  <cp:contentStatus/>
  <cp:version/>
</cp:coreProperties>
</file>