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handoutMasterIdLst>
    <p:handoutMasterId r:id="rId40"/>
  </p:handoutMasterIdLst>
  <p:sldIdLst>
    <p:sldId id="398" r:id="rId2"/>
    <p:sldId id="399" r:id="rId3"/>
    <p:sldId id="416" r:id="rId4"/>
    <p:sldId id="417" r:id="rId5"/>
    <p:sldId id="371" r:id="rId6"/>
    <p:sldId id="595" r:id="rId7"/>
    <p:sldId id="615" r:id="rId8"/>
    <p:sldId id="600" r:id="rId9"/>
    <p:sldId id="572" r:id="rId10"/>
    <p:sldId id="585" r:id="rId11"/>
    <p:sldId id="577" r:id="rId12"/>
    <p:sldId id="574" r:id="rId13"/>
    <p:sldId id="575" r:id="rId14"/>
    <p:sldId id="372" r:id="rId15"/>
    <p:sldId id="584" r:id="rId16"/>
    <p:sldId id="601" r:id="rId17"/>
    <p:sldId id="602" r:id="rId18"/>
    <p:sldId id="603" r:id="rId19"/>
    <p:sldId id="582" r:id="rId20"/>
    <p:sldId id="608" r:id="rId21"/>
    <p:sldId id="581" r:id="rId22"/>
    <p:sldId id="609" r:id="rId23"/>
    <p:sldId id="594" r:id="rId24"/>
    <p:sldId id="571" r:id="rId25"/>
    <p:sldId id="576" r:id="rId26"/>
    <p:sldId id="598" r:id="rId27"/>
    <p:sldId id="599" r:id="rId28"/>
    <p:sldId id="589" r:id="rId29"/>
    <p:sldId id="593" r:id="rId30"/>
    <p:sldId id="613" r:id="rId31"/>
    <p:sldId id="614" r:id="rId32"/>
    <p:sldId id="579" r:id="rId33"/>
    <p:sldId id="597" r:id="rId34"/>
    <p:sldId id="590" r:id="rId35"/>
    <p:sldId id="376" r:id="rId36"/>
    <p:sldId id="606" r:id="rId37"/>
    <p:sldId id="57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0F0F0"/>
    <a:srgbClr val="F9F9F9"/>
    <a:srgbClr val="F7F7F7"/>
    <a:srgbClr val="2C2B2B"/>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94630"/>
  </p:normalViewPr>
  <p:slideViewPr>
    <p:cSldViewPr snapToGrid="0">
      <p:cViewPr varScale="1">
        <p:scale>
          <a:sx n="69" d="100"/>
          <a:sy n="69" d="100"/>
        </p:scale>
        <p:origin x="344" y="1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riana.wawrzyniak\AppData\Local\Microsoft\Windows\INetCache\Content.Outlook\L1384YYM\Wykresy.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adriana.wawrzyniak\AppData\Local\Microsoft\Windows\INetCache\Content.Outlook\L1384YYM\Wykres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riana.wawrzyniak\AppData\Local\Microsoft\Windows\INetCache\Content.Outlook\L1384YYM\Wykres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l-PL" sz="1400"/>
              <a:t>Floor Slab Stability</a:t>
            </a:r>
          </a:p>
        </c:rich>
      </c:tx>
      <c:overlay val="0"/>
    </c:title>
    <c:autoTitleDeleted val="0"/>
    <c:plotArea>
      <c:layout/>
      <c:scatterChart>
        <c:scatterStyle val="lineMarker"/>
        <c:varyColors val="0"/>
        <c:ser>
          <c:idx val="0"/>
          <c:order val="0"/>
          <c:tx>
            <c:v>Section 1</c:v>
          </c:tx>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('[1]Posadzka układ globalny'!$C$23,'[1]Posadzka układ globalny'!$H$23,'[1]Posadzka układ globalny'!$M$23,'[1]Posadzka układ globalny'!$R$23,'[1]Posadzka układ globalny'!$W$23,'[1]Posadzka układ globalny'!$AB$23,'[1]Posadzka układ globalny'!$AG$23)</c:f>
              <c:numCache>
                <c:formatCode>General</c:formatCode>
                <c:ptCount val="7"/>
                <c:pt idx="0">
                  <c:v>0</c:v>
                </c:pt>
                <c:pt idx="1">
                  <c:v>0.49000000000000909</c:v>
                </c:pt>
                <c:pt idx="2">
                  <c:v>0.51999999999998181</c:v>
                </c:pt>
                <c:pt idx="3">
                  <c:v>0.26999999999998181</c:v>
                </c:pt>
                <c:pt idx="4">
                  <c:v>0.34000000000014552</c:v>
                </c:pt>
                <c:pt idx="5">
                  <c:v>0.27999999999997272</c:v>
                </c:pt>
                <c:pt idx="6">
                  <c:v>0.27999999999997272</c:v>
                </c:pt>
              </c:numCache>
            </c:numRef>
          </c:yVal>
          <c:smooth val="0"/>
          <c:extLst>
            <c:ext xmlns:c16="http://schemas.microsoft.com/office/drawing/2014/chart" uri="{C3380CC4-5D6E-409C-BE32-E72D297353CC}">
              <c16:uniqueId val="{00000000-791D-4B7D-959B-79B59502BCD2}"/>
            </c:ext>
          </c:extLst>
        </c:ser>
        <c:ser>
          <c:idx val="4"/>
          <c:order val="1"/>
          <c:tx>
            <c:v>Section 2</c:v>
          </c:tx>
          <c:spPr>
            <a:ln w="19050"/>
          </c:spPr>
          <c:yVal>
            <c:numRef>
              <c:f>('[1]Posadzka układ globalny'!$C$24,'[1]Posadzka układ globalny'!$H$24,'[1]Posadzka układ globalny'!$M$24,'[1]Posadzka układ globalny'!$R$24,'[1]Posadzka układ globalny'!$W$24,'[1]Posadzka układ globalny'!$AB$24,'[1]Posadzka układ globalny'!$AG$24)</c:f>
              <c:numCache>
                <c:formatCode>General</c:formatCode>
                <c:ptCount val="7"/>
                <c:pt idx="0">
                  <c:v>0</c:v>
                </c:pt>
                <c:pt idx="1">
                  <c:v>0.46000000000003638</c:v>
                </c:pt>
                <c:pt idx="2">
                  <c:v>0.5</c:v>
                </c:pt>
                <c:pt idx="3">
                  <c:v>0.25999999999999091</c:v>
                </c:pt>
                <c:pt idx="4">
                  <c:v>0.24000000000000909</c:v>
                </c:pt>
                <c:pt idx="5">
                  <c:v>0.26999999999998181</c:v>
                </c:pt>
                <c:pt idx="6">
                  <c:v>0.37000000000011823</c:v>
                </c:pt>
              </c:numCache>
            </c:numRef>
          </c:yVal>
          <c:smooth val="0"/>
          <c:extLst>
            <c:ext xmlns:c16="http://schemas.microsoft.com/office/drawing/2014/chart" uri="{C3380CC4-5D6E-409C-BE32-E72D297353CC}">
              <c16:uniqueId val="{00000001-791D-4B7D-959B-79B59502BCD2}"/>
            </c:ext>
          </c:extLst>
        </c:ser>
        <c:ser>
          <c:idx val="5"/>
          <c:order val="2"/>
          <c:tx>
            <c:v>Section 3</c:v>
          </c:tx>
          <c:spPr>
            <a:ln w="19050"/>
          </c:spPr>
          <c:yVal>
            <c:numRef>
              <c:f>('[1]Posadzka układ globalny'!$C$25,'[1]Posadzka układ globalny'!$H$25,'[1]Posadzka układ globalny'!$M$25,'[1]Posadzka układ globalny'!$R$25,'[1]Posadzka układ globalny'!$W$25,'[1]Posadzka układ globalny'!$AB$25,'[1]Posadzka układ globalny'!$AG$25)</c:f>
              <c:numCache>
                <c:formatCode>General</c:formatCode>
                <c:ptCount val="7"/>
                <c:pt idx="0">
                  <c:v>0</c:v>
                </c:pt>
                <c:pt idx="1">
                  <c:v>-4.9999999999954525E-2</c:v>
                </c:pt>
                <c:pt idx="2">
                  <c:v>-6.9999999999936335E-2</c:v>
                </c:pt>
                <c:pt idx="3">
                  <c:v>-0.1999999999998181</c:v>
                </c:pt>
                <c:pt idx="4">
                  <c:v>-0.23999999999978172</c:v>
                </c:pt>
                <c:pt idx="5">
                  <c:v>-0.25999999999999091</c:v>
                </c:pt>
                <c:pt idx="6">
                  <c:v>-0.16999999999984539</c:v>
                </c:pt>
              </c:numCache>
            </c:numRef>
          </c:yVal>
          <c:smooth val="0"/>
          <c:extLst>
            <c:ext xmlns:c16="http://schemas.microsoft.com/office/drawing/2014/chart" uri="{C3380CC4-5D6E-409C-BE32-E72D297353CC}">
              <c16:uniqueId val="{00000002-791D-4B7D-959B-79B59502BCD2}"/>
            </c:ext>
          </c:extLst>
        </c:ser>
        <c:ser>
          <c:idx val="1"/>
          <c:order val="3"/>
          <c:tx>
            <c:v>Section 4</c:v>
          </c:tx>
          <c:spPr>
            <a:ln w="19050" cap="rnd">
              <a:solidFill>
                <a:schemeClr val="accent2"/>
              </a:solidFill>
              <a:round/>
            </a:ln>
            <a:effectLst/>
          </c:spPr>
          <c:marker>
            <c:symbol val="circle"/>
            <c:size val="5"/>
            <c:spPr>
              <a:solidFill>
                <a:schemeClr val="accent2"/>
              </a:solidFill>
              <a:ln w="9525">
                <a:solidFill>
                  <a:schemeClr val="accent2"/>
                </a:solidFill>
              </a:ln>
              <a:effectLst/>
            </c:spPr>
          </c:marker>
          <c:yVal>
            <c:numRef>
              <c:f>('[1]Posadzka układ globalny'!$C$26,'[1]Posadzka układ globalny'!$H$26,'[1]Posadzka układ globalny'!$M$26,'[1]Posadzka układ globalny'!$R$26,'[1]Posadzka układ globalny'!$W$26,'[1]Posadzka układ globalny'!$AB$26,'[1]Posadzka układ globalny'!$AG$26)</c:f>
              <c:numCache>
                <c:formatCode>General</c:formatCode>
                <c:ptCount val="7"/>
                <c:pt idx="0">
                  <c:v>0</c:v>
                </c:pt>
                <c:pt idx="1">
                  <c:v>-0.19000000000005457</c:v>
                </c:pt>
                <c:pt idx="2">
                  <c:v>-0.21000000000003638</c:v>
                </c:pt>
                <c:pt idx="3">
                  <c:v>-0.29000000000019099</c:v>
                </c:pt>
                <c:pt idx="4">
                  <c:v>-0.3100000000001728</c:v>
                </c:pt>
                <c:pt idx="5">
                  <c:v>-0.3100000000001728</c:v>
                </c:pt>
                <c:pt idx="6">
                  <c:v>-0.36000000000012733</c:v>
                </c:pt>
              </c:numCache>
            </c:numRef>
          </c:yVal>
          <c:smooth val="0"/>
          <c:extLst>
            <c:ext xmlns:c16="http://schemas.microsoft.com/office/drawing/2014/chart" uri="{C3380CC4-5D6E-409C-BE32-E72D297353CC}">
              <c16:uniqueId val="{00000003-791D-4B7D-959B-79B59502BCD2}"/>
            </c:ext>
          </c:extLst>
        </c:ser>
        <c:ser>
          <c:idx val="6"/>
          <c:order val="4"/>
          <c:tx>
            <c:v>Section 5</c:v>
          </c:tx>
          <c:spPr>
            <a:ln w="19050"/>
          </c:spPr>
          <c:yVal>
            <c:numRef>
              <c:f>('[1]Posadzka układ globalny'!$C$27,'[1]Posadzka układ globalny'!$H$27,'[1]Posadzka układ globalny'!$M$27,'[1]Posadzka układ globalny'!$R$27,'[1]Posadzka układ globalny'!$W$27,'[1]Posadzka układ globalny'!$AB$27,'[1]Posadzka układ globalny'!$AG$27)</c:f>
              <c:numCache>
                <c:formatCode>General</c:formatCode>
                <c:ptCount val="7"/>
                <c:pt idx="0">
                  <c:v>0</c:v>
                </c:pt>
                <c:pt idx="1">
                  <c:v>4.9999999999954525E-2</c:v>
                </c:pt>
                <c:pt idx="2">
                  <c:v>3.999999999996362E-2</c:v>
                </c:pt>
                <c:pt idx="3">
                  <c:v>-6.9999999999936335E-2</c:v>
                </c:pt>
                <c:pt idx="4">
                  <c:v>-5.999999999994543E-2</c:v>
                </c:pt>
                <c:pt idx="5">
                  <c:v>-5.999999999994543E-2</c:v>
                </c:pt>
                <c:pt idx="6">
                  <c:v>-0.14999999999986358</c:v>
                </c:pt>
              </c:numCache>
            </c:numRef>
          </c:yVal>
          <c:smooth val="0"/>
          <c:extLst>
            <c:ext xmlns:c16="http://schemas.microsoft.com/office/drawing/2014/chart" uri="{C3380CC4-5D6E-409C-BE32-E72D297353CC}">
              <c16:uniqueId val="{00000004-791D-4B7D-959B-79B59502BCD2}"/>
            </c:ext>
          </c:extLst>
        </c:ser>
        <c:ser>
          <c:idx val="7"/>
          <c:order val="5"/>
          <c:tx>
            <c:v>Section 6</c:v>
          </c:tx>
          <c:spPr>
            <a:ln w="19050"/>
          </c:spPr>
          <c:yVal>
            <c:numRef>
              <c:f>('[1]Posadzka układ globalny'!$C$28,'[1]Posadzka układ globalny'!$H$28,'[1]Posadzka układ globalny'!$M$28,'[1]Posadzka układ globalny'!$R$28,'[1]Posadzka układ globalny'!$W$28,'[1]Posadzka układ globalny'!$AB$28,'[1]Posadzka układ globalny'!$AG$28)</c:f>
              <c:numCache>
                <c:formatCode>General</c:formatCode>
                <c:ptCount val="7"/>
                <c:pt idx="0">
                  <c:v>0</c:v>
                </c:pt>
                <c:pt idx="1">
                  <c:v>0.50999999999999091</c:v>
                </c:pt>
                <c:pt idx="2">
                  <c:v>0.54000000000019099</c:v>
                </c:pt>
                <c:pt idx="3">
                  <c:v>0.27999999999997272</c:v>
                </c:pt>
                <c:pt idx="4">
                  <c:v>0.3100000000001728</c:v>
                </c:pt>
                <c:pt idx="5">
                  <c:v>0.29000000000019099</c:v>
                </c:pt>
                <c:pt idx="6">
                  <c:v>0.24000000000000909</c:v>
                </c:pt>
              </c:numCache>
            </c:numRef>
          </c:yVal>
          <c:smooth val="0"/>
          <c:extLst>
            <c:ext xmlns:c16="http://schemas.microsoft.com/office/drawing/2014/chart" uri="{C3380CC4-5D6E-409C-BE32-E72D297353CC}">
              <c16:uniqueId val="{00000005-791D-4B7D-959B-79B59502BCD2}"/>
            </c:ext>
          </c:extLst>
        </c:ser>
        <c:ser>
          <c:idx val="2"/>
          <c:order val="6"/>
          <c:tx>
            <c:v>Section 7</c:v>
          </c:tx>
          <c:spPr>
            <a:ln w="19050" cap="rnd">
              <a:solidFill>
                <a:schemeClr val="accent3"/>
              </a:solidFill>
              <a:round/>
            </a:ln>
            <a:effectLst/>
          </c:spPr>
          <c:marker>
            <c:symbol val="circle"/>
            <c:size val="5"/>
            <c:spPr>
              <a:solidFill>
                <a:schemeClr val="accent3"/>
              </a:solidFill>
              <a:ln w="9525">
                <a:solidFill>
                  <a:schemeClr val="accent3"/>
                </a:solidFill>
              </a:ln>
              <a:effectLst/>
            </c:spPr>
          </c:marker>
          <c:yVal>
            <c:numRef>
              <c:f>('[1]Posadzka układ globalny'!$C$29,'[1]Posadzka układ globalny'!$H$29,'[1]Posadzka układ globalny'!$M$29,'[1]Posadzka układ globalny'!$R$29,'[1]Posadzka układ globalny'!$W$29,'[1]Posadzka układ globalny'!$AB$29,'[1]Posadzka układ globalny'!$AG$29)</c:f>
              <c:numCache>
                <c:formatCode>General</c:formatCode>
                <c:ptCount val="7"/>
                <c:pt idx="0">
                  <c:v>0</c:v>
                </c:pt>
                <c:pt idx="1">
                  <c:v>0.58999999999991815</c:v>
                </c:pt>
                <c:pt idx="2">
                  <c:v>0.59999999999990905</c:v>
                </c:pt>
                <c:pt idx="3">
                  <c:v>0.14999999999986358</c:v>
                </c:pt>
                <c:pt idx="4">
                  <c:v>0.14999999999986358</c:v>
                </c:pt>
                <c:pt idx="5">
                  <c:v>0.11999999999989086</c:v>
                </c:pt>
                <c:pt idx="6">
                  <c:v>0.18000000000006366</c:v>
                </c:pt>
              </c:numCache>
            </c:numRef>
          </c:yVal>
          <c:smooth val="0"/>
          <c:extLst>
            <c:ext xmlns:c16="http://schemas.microsoft.com/office/drawing/2014/chart" uri="{C3380CC4-5D6E-409C-BE32-E72D297353CC}">
              <c16:uniqueId val="{00000006-791D-4B7D-959B-79B59502BCD2}"/>
            </c:ext>
          </c:extLst>
        </c:ser>
        <c:ser>
          <c:idx val="8"/>
          <c:order val="7"/>
          <c:tx>
            <c:v>Section 8</c:v>
          </c:tx>
          <c:spPr>
            <a:ln w="19050"/>
          </c:spPr>
          <c:yVal>
            <c:numRef>
              <c:f>('[1]Posadzka układ globalny'!$C$30,'[1]Posadzka układ globalny'!$H$30,'[1]Posadzka układ globalny'!$M$30,'[1]Posadzka układ globalny'!$R$30,'[1]Posadzka układ globalny'!$W$30,'[1]Posadzka układ globalny'!$AB$30,'[1]Posadzka układ globalny'!$AG$30)</c:f>
              <c:numCache>
                <c:formatCode>General</c:formatCode>
                <c:ptCount val="7"/>
                <c:pt idx="0">
                  <c:v>0</c:v>
                </c:pt>
                <c:pt idx="1">
                  <c:v>0.25</c:v>
                </c:pt>
                <c:pt idx="2">
                  <c:v>0.25</c:v>
                </c:pt>
                <c:pt idx="3">
                  <c:v>-7.999999999992724E-2</c:v>
                </c:pt>
                <c:pt idx="4">
                  <c:v>-6.9999999999936335E-2</c:v>
                </c:pt>
                <c:pt idx="5">
                  <c:v>2.9999999999972715E-2</c:v>
                </c:pt>
                <c:pt idx="6">
                  <c:v>4.9999999999954525E-2</c:v>
                </c:pt>
              </c:numCache>
            </c:numRef>
          </c:yVal>
          <c:smooth val="0"/>
          <c:extLst>
            <c:ext xmlns:c16="http://schemas.microsoft.com/office/drawing/2014/chart" uri="{C3380CC4-5D6E-409C-BE32-E72D297353CC}">
              <c16:uniqueId val="{00000007-791D-4B7D-959B-79B59502BCD2}"/>
            </c:ext>
          </c:extLst>
        </c:ser>
        <c:ser>
          <c:idx val="9"/>
          <c:order val="8"/>
          <c:tx>
            <c:v>Section 9</c:v>
          </c:tx>
          <c:spPr>
            <a:ln w="19050"/>
          </c:spPr>
          <c:yVal>
            <c:numRef>
              <c:f>('[1]Posadzka układ globalny'!$C$31,'[1]Posadzka układ globalny'!$H$31,'[1]Posadzka układ globalny'!$M$31,'[1]Posadzka układ globalny'!$R$31,'[1]Posadzka układ globalny'!$W$31,'[1]Posadzka układ globalny'!$AB$31,'[1]Posadzka układ globalny'!$AG$31)</c:f>
              <c:numCache>
                <c:formatCode>General</c:formatCode>
                <c:ptCount val="7"/>
                <c:pt idx="0">
                  <c:v>0</c:v>
                </c:pt>
                <c:pt idx="1">
                  <c:v>-0.20000000000004547</c:v>
                </c:pt>
                <c:pt idx="2">
                  <c:v>-0.19000000000005457</c:v>
                </c:pt>
                <c:pt idx="3">
                  <c:v>-0.13000000000010914</c:v>
                </c:pt>
                <c:pt idx="4">
                  <c:v>-0.13000000000010914</c:v>
                </c:pt>
                <c:pt idx="5">
                  <c:v>-0.16000000000008185</c:v>
                </c:pt>
                <c:pt idx="6">
                  <c:v>-0.12000000000011823</c:v>
                </c:pt>
              </c:numCache>
            </c:numRef>
          </c:yVal>
          <c:smooth val="0"/>
          <c:extLst>
            <c:ext xmlns:c16="http://schemas.microsoft.com/office/drawing/2014/chart" uri="{C3380CC4-5D6E-409C-BE32-E72D297353CC}">
              <c16:uniqueId val="{00000008-791D-4B7D-959B-79B59502BCD2}"/>
            </c:ext>
          </c:extLst>
        </c:ser>
        <c:ser>
          <c:idx val="3"/>
          <c:order val="9"/>
          <c:tx>
            <c:v>Section 10</c:v>
          </c:tx>
          <c:spPr>
            <a:ln w="19050" cap="rnd">
              <a:solidFill>
                <a:schemeClr val="accent4"/>
              </a:solidFill>
              <a:round/>
            </a:ln>
            <a:effectLst/>
          </c:spPr>
          <c:marker>
            <c:symbol val="circle"/>
            <c:size val="5"/>
            <c:spPr>
              <a:solidFill>
                <a:schemeClr val="accent4"/>
              </a:solidFill>
              <a:ln w="9525">
                <a:solidFill>
                  <a:schemeClr val="accent4"/>
                </a:solidFill>
              </a:ln>
              <a:effectLst/>
            </c:spPr>
          </c:marker>
          <c:yVal>
            <c:numRef>
              <c:f>('[1]Posadzka układ globalny'!$C$32,'[1]Posadzka układ globalny'!$H$32,'[1]Posadzka układ globalny'!$M$32,'[1]Posadzka układ globalny'!$R$32,'[1]Posadzka układ globalny'!$W$32,'[1]Posadzka układ globalny'!$AB$32,'[1]Posadzka układ globalny'!$AG$32)</c:f>
              <c:numCache>
                <c:formatCode>General</c:formatCode>
                <c:ptCount val="7"/>
                <c:pt idx="0">
                  <c:v>0</c:v>
                </c:pt>
                <c:pt idx="1">
                  <c:v>-0.29999999999995453</c:v>
                </c:pt>
                <c:pt idx="2">
                  <c:v>-0.28999999999996362</c:v>
                </c:pt>
                <c:pt idx="3">
                  <c:v>7.999999999992724E-2</c:v>
                </c:pt>
                <c:pt idx="4">
                  <c:v>4.9999999999954525E-2</c:v>
                </c:pt>
                <c:pt idx="5">
                  <c:v>9.9999999999909051E-3</c:v>
                </c:pt>
                <c:pt idx="6">
                  <c:v>1.999999999998181E-2</c:v>
                </c:pt>
              </c:numCache>
            </c:numRef>
          </c:yVal>
          <c:smooth val="0"/>
          <c:extLst>
            <c:ext xmlns:c16="http://schemas.microsoft.com/office/drawing/2014/chart" uri="{C3380CC4-5D6E-409C-BE32-E72D297353CC}">
              <c16:uniqueId val="{00000009-791D-4B7D-959B-79B59502BCD2}"/>
            </c:ext>
          </c:extLst>
        </c:ser>
        <c:ser>
          <c:idx val="10"/>
          <c:order val="10"/>
          <c:tx>
            <c:v>Section 11</c:v>
          </c:tx>
          <c:spPr>
            <a:ln w="19050"/>
          </c:spPr>
          <c:yVal>
            <c:numRef>
              <c:f>('[1]Posadzka układ globalny'!$C$33,'[1]Posadzka układ globalny'!$H$33,'[1]Posadzka układ globalny'!$M$33,'[1]Posadzka układ globalny'!$R$33,'[1]Posadzka układ globalny'!$W$33,'[1]Posadzka układ globalny'!$AB$33,'[1]Posadzka układ globalny'!$AG$33)</c:f>
              <c:numCache>
                <c:formatCode>General</c:formatCode>
                <c:ptCount val="7"/>
                <c:pt idx="0">
                  <c:v>0</c:v>
                </c:pt>
                <c:pt idx="1">
                  <c:v>-0.28999999999996362</c:v>
                </c:pt>
                <c:pt idx="2">
                  <c:v>-0.29999999999995453</c:v>
                </c:pt>
                <c:pt idx="3">
                  <c:v>-0.13999999999987267</c:v>
                </c:pt>
                <c:pt idx="4">
                  <c:v>-0.16999999999984539</c:v>
                </c:pt>
                <c:pt idx="5">
                  <c:v>-0.1899999999998272</c:v>
                </c:pt>
                <c:pt idx="6">
                  <c:v>-0.22000000000002728</c:v>
                </c:pt>
              </c:numCache>
            </c:numRef>
          </c:yVal>
          <c:smooth val="0"/>
          <c:extLst>
            <c:ext xmlns:c16="http://schemas.microsoft.com/office/drawing/2014/chart" uri="{C3380CC4-5D6E-409C-BE32-E72D297353CC}">
              <c16:uniqueId val="{0000000A-791D-4B7D-959B-79B59502BCD2}"/>
            </c:ext>
          </c:extLst>
        </c:ser>
        <c:ser>
          <c:idx val="11"/>
          <c:order val="11"/>
          <c:tx>
            <c:v>Section 12</c:v>
          </c:tx>
          <c:spPr>
            <a:ln w="19050"/>
          </c:spPr>
          <c:yVal>
            <c:numRef>
              <c:f>('[1]Posadzka układ globalny'!$C$34,'[1]Posadzka układ globalny'!$H$34,'[1]Posadzka układ globalny'!$M$34,'[1]Posadzka układ globalny'!$R$34,'[1]Posadzka układ globalny'!$W$34,'[1]Posadzka układ globalny'!$AB$34,'[1]Posadzka układ globalny'!$AG$34)</c:f>
              <c:numCache>
                <c:formatCode>General</c:formatCode>
                <c:ptCount val="7"/>
                <c:pt idx="0">
                  <c:v>0</c:v>
                </c:pt>
                <c:pt idx="1">
                  <c:v>0</c:v>
                </c:pt>
                <c:pt idx="2">
                  <c:v>5.0000000000181899E-2</c:v>
                </c:pt>
                <c:pt idx="3">
                  <c:v>-0.15999999999985448</c:v>
                </c:pt>
                <c:pt idx="4">
                  <c:v>-9.9999999999909051E-2</c:v>
                </c:pt>
                <c:pt idx="5">
                  <c:v>-8.9999999999918145E-2</c:v>
                </c:pt>
                <c:pt idx="6">
                  <c:v>-0.15999999999985448</c:v>
                </c:pt>
              </c:numCache>
            </c:numRef>
          </c:yVal>
          <c:smooth val="0"/>
          <c:extLst>
            <c:ext xmlns:c16="http://schemas.microsoft.com/office/drawing/2014/chart" uri="{C3380CC4-5D6E-409C-BE32-E72D297353CC}">
              <c16:uniqueId val="{0000000B-791D-4B7D-959B-79B59502BCD2}"/>
            </c:ext>
          </c:extLst>
        </c:ser>
        <c:dLbls>
          <c:showLegendKey val="0"/>
          <c:showVal val="0"/>
          <c:showCatName val="0"/>
          <c:showSerName val="0"/>
          <c:showPercent val="0"/>
          <c:showBubbleSize val="0"/>
        </c:dLbls>
        <c:axId val="1075217680"/>
        <c:axId val="1"/>
      </c:scatterChart>
      <c:valAx>
        <c:axId val="1075217680"/>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pl-PL" sz="1200"/>
                  <a:t>Measurement Epoch </a:t>
                </a:r>
              </a:p>
            </c:rich>
          </c:tx>
          <c:layout>
            <c:manualLayout>
              <c:xMode val="edge"/>
              <c:yMode val="edge"/>
              <c:x val="0.44037559177358321"/>
              <c:y val="0.93974530183727034"/>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Aptos Narrow"/>
                <a:ea typeface="Aptos Narrow"/>
                <a:cs typeface="Aptos Narrow"/>
              </a:defRPr>
            </a:pPr>
            <a:endParaRPr lang="pl-PL"/>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200"/>
                </a:pPr>
                <a:r>
                  <a:rPr lang="pl-PL" sz="1200"/>
                  <a:t>Vertical stability of the floor slab [mm]</a:t>
                </a:r>
              </a:p>
            </c:rich>
          </c:tx>
          <c:layout>
            <c:manualLayout>
              <c:xMode val="edge"/>
              <c:yMode val="edge"/>
              <c:x val="5.3261805348183769E-3"/>
              <c:y val="0.23142047244094488"/>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075217680"/>
        <c:crosses val="autoZero"/>
        <c:crossBetween val="midCat"/>
      </c:valAx>
      <c:spPr>
        <a:noFill/>
        <a:ln w="25400">
          <a:noFill/>
        </a:ln>
      </c:spPr>
    </c:plotArea>
    <c:legend>
      <c:legendPos val="r"/>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pl-PL"/>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solidFill>
                  <a:schemeClr val="tx1"/>
                </a:solidFill>
              </a:rPr>
              <a:t>Horizontal orbit - changes in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scatterChart>
        <c:scatterStyle val="lineMarker"/>
        <c:varyColors val="0"/>
        <c:ser>
          <c:idx val="0"/>
          <c:order val="0"/>
          <c:tx>
            <c:v>2018 - Nominal</c:v>
          </c:tx>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([1]Arkusz1!$AU$6,[1]Arkusz1!$AU$12,[1]Arkusz1!$AU$18,[1]Arkusz1!$AU$24,[1]Arkusz1!$AU$30,[1]Arkusz1!$AU$36,[1]Arkusz1!$AU$42,[1]Arkusz1!$AU$48,[1]Arkusz1!$AU$54,[1]Arkusz1!$AU$60,[1]Arkusz1!$AU$66,[1]Arkusz1!$AU$72)</c:f>
              <c:numCache>
                <c:formatCode>General</c:formatCode>
                <c:ptCount val="12"/>
                <c:pt idx="0">
                  <c:v>-6.9999999999993179E-2</c:v>
                </c:pt>
                <c:pt idx="1">
                  <c:v>-1.4000000000010004E-2</c:v>
                </c:pt>
                <c:pt idx="2">
                  <c:v>1.1000000000024102E-2</c:v>
                </c:pt>
                <c:pt idx="3">
                  <c:v>-9.9999999999909051E-3</c:v>
                </c:pt>
                <c:pt idx="4">
                  <c:v>-1.999999999998181E-2</c:v>
                </c:pt>
                <c:pt idx="5">
                  <c:v>6.5999999999974079E-2</c:v>
                </c:pt>
                <c:pt idx="6">
                  <c:v>4.4000000000039563E-2</c:v>
                </c:pt>
                <c:pt idx="7">
                  <c:v>0</c:v>
                </c:pt>
                <c:pt idx="8">
                  <c:v>-4.4000000000039563E-2</c:v>
                </c:pt>
                <c:pt idx="9">
                  <c:v>-4.5000000000015916E-2</c:v>
                </c:pt>
                <c:pt idx="10">
                  <c:v>-5.6999999999959527E-2</c:v>
                </c:pt>
                <c:pt idx="11">
                  <c:v>-8.4999999999979536E-2</c:v>
                </c:pt>
              </c:numCache>
            </c:numRef>
          </c:yVal>
          <c:smooth val="0"/>
          <c:extLst>
            <c:ext xmlns:c16="http://schemas.microsoft.com/office/drawing/2014/chart" uri="{C3380CC4-5D6E-409C-BE32-E72D297353CC}">
              <c16:uniqueId val="{00000000-ED60-4D52-9980-F4AB2C38BDB7}"/>
            </c:ext>
          </c:extLst>
        </c:ser>
        <c:ser>
          <c:idx val="1"/>
          <c:order val="1"/>
          <c:tx>
            <c:v>2019 - 2018 (after realinment in May 2019)</c:v>
          </c:tx>
          <c:spPr>
            <a:ln w="19050" cap="rnd">
              <a:solidFill>
                <a:schemeClr val="accent2"/>
              </a:solidFill>
              <a:round/>
            </a:ln>
            <a:effectLst/>
          </c:spPr>
          <c:marker>
            <c:symbol val="circle"/>
            <c:size val="5"/>
            <c:spPr>
              <a:solidFill>
                <a:schemeClr val="accent2"/>
              </a:solidFill>
              <a:ln w="9525">
                <a:solidFill>
                  <a:schemeClr val="accent2"/>
                </a:solidFill>
              </a:ln>
              <a:effectLst/>
            </c:spPr>
          </c:marker>
          <c:yVal>
            <c:numRef>
              <c:f>([1]Arkusz1!$BK$6,[1]Arkusz1!$BK$12,[1]Arkusz1!$BK$18,[1]Arkusz1!$BK$24,[1]Arkusz1!$BK$30,[1]Arkusz1!$BK$36,[1]Arkusz1!$BK$42,[1]Arkusz1!$BK$48,[1]Arkusz1!$BK$54,[1]Arkusz1!$BK$60,[1]Arkusz1!$BK$66,[1]Arkusz1!$BK$72)</c:f>
              <c:numCache>
                <c:formatCode>General</c:formatCode>
                <c:ptCount val="12"/>
                <c:pt idx="0">
                  <c:v>-0.26600000000001955</c:v>
                </c:pt>
                <c:pt idx="1">
                  <c:v>-3.1999999999982265E-2</c:v>
                </c:pt>
                <c:pt idx="2">
                  <c:v>-0.10899999999998045</c:v>
                </c:pt>
                <c:pt idx="3">
                  <c:v>4.8999999999978172E-2</c:v>
                </c:pt>
                <c:pt idx="4">
                  <c:v>-1.2000000000000455E-2</c:v>
                </c:pt>
                <c:pt idx="5">
                  <c:v>-0.11099999999999</c:v>
                </c:pt>
                <c:pt idx="6">
                  <c:v>0.28399999999999181</c:v>
                </c:pt>
                <c:pt idx="7">
                  <c:v>9.8999999999989541E-2</c:v>
                </c:pt>
                <c:pt idx="8">
                  <c:v>0.11099999999999</c:v>
                </c:pt>
                <c:pt idx="9">
                  <c:v>6.300000000004502E-2</c:v>
                </c:pt>
                <c:pt idx="10">
                  <c:v>-6.7000000000007276E-2</c:v>
                </c:pt>
                <c:pt idx="11">
                  <c:v>-0.26799999999997226</c:v>
                </c:pt>
              </c:numCache>
            </c:numRef>
          </c:yVal>
          <c:smooth val="0"/>
          <c:extLst>
            <c:ext xmlns:c16="http://schemas.microsoft.com/office/drawing/2014/chart" uri="{C3380CC4-5D6E-409C-BE32-E72D297353CC}">
              <c16:uniqueId val="{00000001-ED60-4D52-9980-F4AB2C38BDB7}"/>
            </c:ext>
          </c:extLst>
        </c:ser>
        <c:ser>
          <c:idx val="2"/>
          <c:order val="2"/>
          <c:tx>
            <c:v>2025 - 2019</c:v>
          </c:tx>
          <c:spPr>
            <a:ln w="19050" cap="rnd">
              <a:solidFill>
                <a:schemeClr val="accent3"/>
              </a:solidFill>
              <a:round/>
            </a:ln>
            <a:effectLst/>
          </c:spPr>
          <c:marker>
            <c:symbol val="circle"/>
            <c:size val="5"/>
            <c:spPr>
              <a:solidFill>
                <a:schemeClr val="accent3"/>
              </a:solidFill>
              <a:ln w="9525">
                <a:solidFill>
                  <a:schemeClr val="accent3"/>
                </a:solidFill>
              </a:ln>
              <a:effectLst/>
            </c:spPr>
          </c:marker>
          <c:yVal>
            <c:numRef>
              <c:f>([1]Arkusz1!$BI$6,[1]Arkusz1!$BI$12,[1]Arkusz1!$BI$18,[1]Arkusz1!$BI$24,[1]Arkusz1!$BI$30,[1]Arkusz1!$BI$36,[1]Arkusz1!$BI$42,[1]Arkusz1!$BI$48,[1]Arkusz1!$BI$54,[1]Arkusz1!$BI$60,[1]Arkusz1!$BI$66,[1]Arkusz1!$BI$72)</c:f>
              <c:numCache>
                <c:formatCode>General</c:formatCode>
                <c:ptCount val="12"/>
                <c:pt idx="0">
                  <c:v>-0.20999999999997954</c:v>
                </c:pt>
                <c:pt idx="1">
                  <c:v>-0.24800000000004729</c:v>
                </c:pt>
                <c:pt idx="2">
                  <c:v>-0.11200000000002319</c:v>
                </c:pt>
                <c:pt idx="3">
                  <c:v>-0.17399999999997817</c:v>
                </c:pt>
                <c:pt idx="4">
                  <c:v>-0.15100000000001046</c:v>
                </c:pt>
                <c:pt idx="5">
                  <c:v>-9.8999999999989541E-2</c:v>
                </c:pt>
                <c:pt idx="6">
                  <c:v>-0.18600000000003547</c:v>
                </c:pt>
                <c:pt idx="7">
                  <c:v>-0.17599999999998772</c:v>
                </c:pt>
                <c:pt idx="8">
                  <c:v>-0.20899999999994634</c:v>
                </c:pt>
                <c:pt idx="9">
                  <c:v>-0.242999999999995</c:v>
                </c:pt>
                <c:pt idx="10">
                  <c:v>-0.29700000000002547</c:v>
                </c:pt>
                <c:pt idx="11">
                  <c:v>-0.22500000000002274</c:v>
                </c:pt>
              </c:numCache>
            </c:numRef>
          </c:yVal>
          <c:smooth val="0"/>
          <c:extLst>
            <c:ext xmlns:c16="http://schemas.microsoft.com/office/drawing/2014/chart" uri="{C3380CC4-5D6E-409C-BE32-E72D297353CC}">
              <c16:uniqueId val="{00000002-ED60-4D52-9980-F4AB2C38BDB7}"/>
            </c:ext>
          </c:extLst>
        </c:ser>
        <c:dLbls>
          <c:showLegendKey val="0"/>
          <c:showVal val="0"/>
          <c:showCatName val="0"/>
          <c:showSerName val="0"/>
          <c:showPercent val="0"/>
          <c:showBubbleSize val="0"/>
        </c:dLbls>
        <c:axId val="836150383"/>
        <c:axId val="836147983"/>
      </c:scatterChart>
      <c:valAx>
        <c:axId val="836150383"/>
        <c:scaling>
          <c:orientation val="minMax"/>
          <c:max val="13"/>
          <c:min val="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836147983"/>
        <c:crosses val="autoZero"/>
        <c:crossBetween val="midCat"/>
        <c:majorUnit val="1"/>
      </c:valAx>
      <c:valAx>
        <c:axId val="836147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l-PL" sz="1200"/>
                  <a:t>Horizontal changes [mm]</a:t>
                </a:r>
              </a:p>
            </c:rich>
          </c:tx>
          <c:layout>
            <c:manualLayout>
              <c:xMode val="edge"/>
              <c:yMode val="edge"/>
              <c:x val="9.9173562323902932E-3"/>
              <c:y val="0.3271035704321845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836150383"/>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solidFill>
                  <a:schemeClr val="tx1"/>
                </a:solidFill>
              </a:rPr>
              <a:t>Vertical orbit - changes in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scatterChart>
        <c:scatterStyle val="lineMarker"/>
        <c:varyColors val="0"/>
        <c:ser>
          <c:idx val="0"/>
          <c:order val="0"/>
          <c:tx>
            <c:v>2018 - Nominal</c:v>
          </c:tx>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([1]Arkusz1!$AV$6,[1]Arkusz1!$AV$12,[1]Arkusz1!$AV$18,[1]Arkusz1!$AV$24,[1]Arkusz1!$AV$30,[1]Arkusz1!$AV$36,[1]Arkusz1!$AV$42,[1]Arkusz1!$AV$48,[1]Arkusz1!$AV$54,[1]Arkusz1!$AV$60,[1]Arkusz1!$AV$66,[1]Arkusz1!$AV$72)</c:f>
              <c:numCache>
                <c:formatCode>General</c:formatCode>
                <c:ptCount val="12"/>
                <c:pt idx="0">
                  <c:v>2.0000000000010232E-2</c:v>
                </c:pt>
                <c:pt idx="1">
                  <c:v>6.0000000000002274E-3</c:v>
                </c:pt>
                <c:pt idx="2">
                  <c:v>1.3999999999981583E-2</c:v>
                </c:pt>
                <c:pt idx="3">
                  <c:v>1.3999999999981583E-2</c:v>
                </c:pt>
                <c:pt idx="4">
                  <c:v>7.0000000000050022E-3</c:v>
                </c:pt>
                <c:pt idx="5">
                  <c:v>-6.0000000000002274E-3</c:v>
                </c:pt>
                <c:pt idx="6">
                  <c:v>9.9999999999909051E-3</c:v>
                </c:pt>
                <c:pt idx="7">
                  <c:v>1.300000000000523E-2</c:v>
                </c:pt>
                <c:pt idx="8">
                  <c:v>-1.300000000000523E-2</c:v>
                </c:pt>
                <c:pt idx="9">
                  <c:v>8.9999999999861302E-3</c:v>
                </c:pt>
                <c:pt idx="10">
                  <c:v>3.7000000000006139E-2</c:v>
                </c:pt>
                <c:pt idx="11">
                  <c:v>-2.4000000000000909E-2</c:v>
                </c:pt>
              </c:numCache>
            </c:numRef>
          </c:yVal>
          <c:smooth val="0"/>
          <c:extLst>
            <c:ext xmlns:c16="http://schemas.microsoft.com/office/drawing/2014/chart" uri="{C3380CC4-5D6E-409C-BE32-E72D297353CC}">
              <c16:uniqueId val="{00000000-CFEC-4C1B-A817-4013B14D3294}"/>
            </c:ext>
          </c:extLst>
        </c:ser>
        <c:ser>
          <c:idx val="1"/>
          <c:order val="1"/>
          <c:tx>
            <c:v>2019 - 2018 (after realignment in May 2019)</c:v>
          </c:tx>
          <c:spPr>
            <a:ln w="19050" cap="rnd">
              <a:solidFill>
                <a:schemeClr val="accent2"/>
              </a:solidFill>
              <a:round/>
            </a:ln>
            <a:effectLst/>
          </c:spPr>
          <c:marker>
            <c:symbol val="circle"/>
            <c:size val="5"/>
            <c:spPr>
              <a:solidFill>
                <a:schemeClr val="accent2"/>
              </a:solidFill>
              <a:ln w="9525">
                <a:solidFill>
                  <a:schemeClr val="accent2"/>
                </a:solidFill>
              </a:ln>
              <a:effectLst/>
            </c:spPr>
          </c:marker>
          <c:yVal>
            <c:numRef>
              <c:f>([1]Arkusz1!$BL$6,[1]Arkusz1!$BL$12,[1]Arkusz1!$BL$18,[1]Arkusz1!$BL$24,[1]Arkusz1!$BL$30,[1]Arkusz1!$BL$36,[1]Arkusz1!$BL$42,[1]Arkusz1!$BL$48,[1]Arkusz1!$BL$54,[1]Arkusz1!$BL$60,[1]Arkusz1!$BL$66,[1]Arkusz1!$BL$72)</c:f>
              <c:numCache>
                <c:formatCode>General</c:formatCode>
                <c:ptCount val="12"/>
                <c:pt idx="0">
                  <c:v>9.6999999999979991E-2</c:v>
                </c:pt>
                <c:pt idx="1">
                  <c:v>0.10099999999999909</c:v>
                </c:pt>
                <c:pt idx="2">
                  <c:v>-2.9999999999859028E-3</c:v>
                </c:pt>
                <c:pt idx="3">
                  <c:v>-6.7999999999983629E-2</c:v>
                </c:pt>
                <c:pt idx="4">
                  <c:v>-0.13900000000001</c:v>
                </c:pt>
                <c:pt idx="5">
                  <c:v>-0.10900000000000887</c:v>
                </c:pt>
                <c:pt idx="6">
                  <c:v>3.0000000000143245E-3</c:v>
                </c:pt>
                <c:pt idx="7">
                  <c:v>-5.1000000000016144E-2</c:v>
                </c:pt>
                <c:pt idx="8">
                  <c:v>-9.1999999999984539E-2</c:v>
                </c:pt>
                <c:pt idx="9">
                  <c:v>-3.7999999999982492E-2</c:v>
                </c:pt>
                <c:pt idx="10">
                  <c:v>-6.7000000000007276E-2</c:v>
                </c:pt>
                <c:pt idx="11">
                  <c:v>-5.6999999999987949E-2</c:v>
                </c:pt>
              </c:numCache>
            </c:numRef>
          </c:yVal>
          <c:smooth val="0"/>
          <c:extLst>
            <c:ext xmlns:c16="http://schemas.microsoft.com/office/drawing/2014/chart" uri="{C3380CC4-5D6E-409C-BE32-E72D297353CC}">
              <c16:uniqueId val="{00000001-CFEC-4C1B-A817-4013B14D3294}"/>
            </c:ext>
          </c:extLst>
        </c:ser>
        <c:ser>
          <c:idx val="2"/>
          <c:order val="2"/>
          <c:tx>
            <c:v>2025 - 2019</c:v>
          </c:tx>
          <c:spPr>
            <a:ln w="19050" cap="rnd">
              <a:solidFill>
                <a:schemeClr val="accent3"/>
              </a:solidFill>
              <a:round/>
            </a:ln>
            <a:effectLst/>
          </c:spPr>
          <c:marker>
            <c:symbol val="circle"/>
            <c:size val="5"/>
            <c:spPr>
              <a:solidFill>
                <a:schemeClr val="accent3"/>
              </a:solidFill>
              <a:ln w="9525">
                <a:solidFill>
                  <a:schemeClr val="accent3"/>
                </a:solidFill>
              </a:ln>
              <a:effectLst/>
            </c:spPr>
          </c:marker>
          <c:yVal>
            <c:numRef>
              <c:f>([1]Arkusz1!$BJ$6,[1]Arkusz1!$BJ$12,[1]Arkusz1!$BJ$18,[1]Arkusz1!$BJ$24,[1]Arkusz1!$BJ$30,[1]Arkusz1!$BJ$36,[1]Arkusz1!$BJ$42,[1]Arkusz1!$BJ$48,[1]Arkusz1!$BJ$54,[1]Arkusz1!$BJ$60,[1]Arkusz1!$BJ$66,[1]Arkusz1!$BJ$72)</c:f>
              <c:numCache>
                <c:formatCode>General</c:formatCode>
                <c:ptCount val="12"/>
                <c:pt idx="0">
                  <c:v>-6.9999999999765805E-3</c:v>
                </c:pt>
                <c:pt idx="1">
                  <c:v>1.4000000000010004E-2</c:v>
                </c:pt>
                <c:pt idx="2">
                  <c:v>1.999999999981128E-3</c:v>
                </c:pt>
                <c:pt idx="3">
                  <c:v>8.9999999999861302E-3</c:v>
                </c:pt>
                <c:pt idx="4">
                  <c:v>-3.6000000000001364E-2</c:v>
                </c:pt>
                <c:pt idx="5">
                  <c:v>-7.2000000000002728E-2</c:v>
                </c:pt>
                <c:pt idx="6">
                  <c:v>-8.300000000002683E-2</c:v>
                </c:pt>
                <c:pt idx="7">
                  <c:v>-3.3999999999991815E-2</c:v>
                </c:pt>
                <c:pt idx="8">
                  <c:v>-4.6000000000020691E-2</c:v>
                </c:pt>
                <c:pt idx="9">
                  <c:v>3.1000000000005912E-2</c:v>
                </c:pt>
                <c:pt idx="10">
                  <c:v>-1.6000000000019554E-2</c:v>
                </c:pt>
                <c:pt idx="11">
                  <c:v>-8.0000000000097771E-3</c:v>
                </c:pt>
              </c:numCache>
            </c:numRef>
          </c:yVal>
          <c:smooth val="0"/>
          <c:extLst>
            <c:ext xmlns:c16="http://schemas.microsoft.com/office/drawing/2014/chart" uri="{C3380CC4-5D6E-409C-BE32-E72D297353CC}">
              <c16:uniqueId val="{00000002-CFEC-4C1B-A817-4013B14D3294}"/>
            </c:ext>
          </c:extLst>
        </c:ser>
        <c:dLbls>
          <c:showLegendKey val="0"/>
          <c:showVal val="0"/>
          <c:showCatName val="0"/>
          <c:showSerName val="0"/>
          <c:showPercent val="0"/>
          <c:showBubbleSize val="0"/>
        </c:dLbls>
        <c:axId val="1311708544"/>
        <c:axId val="1311708064"/>
      </c:scatterChart>
      <c:valAx>
        <c:axId val="1311708544"/>
        <c:scaling>
          <c:orientation val="minMax"/>
          <c:min val="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311708064"/>
        <c:crosses val="autoZero"/>
        <c:crossBetween val="midCat"/>
        <c:majorUnit val="1"/>
      </c:valAx>
      <c:valAx>
        <c:axId val="1311708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l-PL"/>
                  <a:t>Vertical</a:t>
                </a:r>
                <a:r>
                  <a:rPr lang="pl-PL" baseline="0"/>
                  <a:t> changes [mm]</a:t>
                </a:r>
                <a:endParaRPr lang="pl-PL"/>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311708544"/>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C35EB-9C0F-46EF-9D45-DDE104CD9C9A}" type="doc">
      <dgm:prSet loTypeId="urn:microsoft.com/office/officeart/2005/8/layout/venn3" loCatId="list" qsTypeId="urn:microsoft.com/office/officeart/2005/8/quickstyle/3d1" qsCatId="3D" csTypeId="urn:microsoft.com/office/officeart/2005/8/colors/accent1_2" csCatId="accent1" phldr="1"/>
      <dgm:spPr/>
      <dgm:t>
        <a:bodyPr/>
        <a:lstStyle/>
        <a:p>
          <a:endParaRPr lang="en-US"/>
        </a:p>
      </dgm:t>
    </dgm:pt>
    <dgm:pt modelId="{547FD9EC-996A-404F-BA77-008836CE9F90}">
      <dgm:prSet/>
      <dgm:spPr/>
      <dgm:t>
        <a:bodyPr/>
        <a:lstStyle/>
        <a:p>
          <a:r>
            <a:rPr lang="en-US" b="1" dirty="0">
              <a:latin typeface="Poppins" panose="00000500000000000000" pitchFamily="2" charset="-18"/>
              <a:cs typeface="Poppins" panose="00000500000000000000" pitchFamily="2" charset="-18"/>
            </a:rPr>
            <a:t>Orbit instability ( beam – environment)</a:t>
          </a:r>
        </a:p>
      </dgm:t>
    </dgm:pt>
    <dgm:pt modelId="{710C16DB-DFA1-4752-A213-80D11AC93DA0}" type="parTrans" cxnId="{2B207AD8-B67D-4135-8706-CCEE2A868C29}">
      <dgm:prSet/>
      <dgm:spPr/>
      <dgm:t>
        <a:bodyPr/>
        <a:lstStyle/>
        <a:p>
          <a:endParaRPr lang="en-US"/>
        </a:p>
      </dgm:t>
    </dgm:pt>
    <dgm:pt modelId="{1521FFA1-12EF-4E17-A9D8-04E5AE13590C}" type="sibTrans" cxnId="{2B207AD8-B67D-4135-8706-CCEE2A868C29}">
      <dgm:prSet/>
      <dgm:spPr/>
      <dgm:t>
        <a:bodyPr/>
        <a:lstStyle/>
        <a:p>
          <a:endParaRPr lang="en-US"/>
        </a:p>
      </dgm:t>
    </dgm:pt>
    <dgm:pt modelId="{D1A62C55-1AB6-4F23-89FD-1D52A4B363DA}">
      <dgm:prSet/>
      <dgm:spPr/>
      <dgm:t>
        <a:bodyPr/>
        <a:lstStyle/>
        <a:p>
          <a:r>
            <a:rPr lang="en-US" b="1" dirty="0">
              <a:latin typeface="Poppins" panose="00000500000000000000" pitchFamily="2" charset="-18"/>
              <a:cs typeface="Poppins" panose="00000500000000000000" pitchFamily="2" charset="-18"/>
            </a:rPr>
            <a:t>Vibration (building</a:t>
          </a:r>
          <a:r>
            <a:rPr lang="pl-PL" b="1" dirty="0">
              <a:latin typeface="Poppins" panose="00000500000000000000" pitchFamily="2" charset="-18"/>
              <a:cs typeface="Poppins" panose="00000500000000000000" pitchFamily="2" charset="-18"/>
            </a:rPr>
            <a:t>, </a:t>
          </a:r>
          <a:r>
            <a:rPr lang="pl-PL" b="1" dirty="0" err="1">
              <a:latin typeface="Poppins" panose="00000500000000000000" pitchFamily="2" charset="-18"/>
              <a:cs typeface="Poppins" panose="00000500000000000000" pitchFamily="2" charset="-18"/>
            </a:rPr>
            <a:t>vibrating</a:t>
          </a:r>
          <a:r>
            <a:rPr lang="pl-PL" b="1" dirty="0">
              <a:latin typeface="Poppins" panose="00000500000000000000" pitchFamily="2" charset="-18"/>
              <a:cs typeface="Poppins" panose="00000500000000000000" pitchFamily="2" charset="-18"/>
            </a:rPr>
            <a:t> </a:t>
          </a:r>
          <a:r>
            <a:rPr lang="pl-PL" b="1" dirty="0" err="1">
              <a:latin typeface="Poppins" panose="00000500000000000000" pitchFamily="2" charset="-18"/>
              <a:cs typeface="Poppins" panose="00000500000000000000" pitchFamily="2" charset="-18"/>
            </a:rPr>
            <a:t>equipment</a:t>
          </a:r>
          <a:r>
            <a:rPr lang="en-US" b="1" dirty="0">
              <a:latin typeface="Poppins" panose="00000500000000000000" pitchFamily="2" charset="-18"/>
              <a:cs typeface="Poppins" panose="00000500000000000000" pitchFamily="2" charset="-18"/>
            </a:rPr>
            <a:t>)</a:t>
          </a:r>
        </a:p>
      </dgm:t>
    </dgm:pt>
    <dgm:pt modelId="{F63960DC-8641-4530-B627-DBDD8E50737D}" type="parTrans" cxnId="{0B1FC7DB-FE42-4798-A859-01D78AA5A675}">
      <dgm:prSet/>
      <dgm:spPr/>
      <dgm:t>
        <a:bodyPr/>
        <a:lstStyle/>
        <a:p>
          <a:endParaRPr lang="en-US"/>
        </a:p>
      </dgm:t>
    </dgm:pt>
    <dgm:pt modelId="{E2F925F5-BC9E-434C-BA89-B09E128CCD56}" type="sibTrans" cxnId="{0B1FC7DB-FE42-4798-A859-01D78AA5A675}">
      <dgm:prSet/>
      <dgm:spPr/>
      <dgm:t>
        <a:bodyPr/>
        <a:lstStyle/>
        <a:p>
          <a:endParaRPr lang="en-US"/>
        </a:p>
      </dgm:t>
    </dgm:pt>
    <dgm:pt modelId="{4EFCA3CF-9435-43CB-BC88-F2879E6DB199}">
      <dgm:prSet/>
      <dgm:spPr/>
      <dgm:t>
        <a:bodyPr/>
        <a:lstStyle/>
        <a:p>
          <a:r>
            <a:rPr lang="en-US" b="1" dirty="0">
              <a:latin typeface="Poppins" panose="00000500000000000000" pitchFamily="2" charset="-18"/>
              <a:cs typeface="Poppins" panose="00000500000000000000" pitchFamily="2" charset="-18"/>
            </a:rPr>
            <a:t>Thermal (cooling water)</a:t>
          </a:r>
        </a:p>
      </dgm:t>
    </dgm:pt>
    <dgm:pt modelId="{15298B6B-0774-463B-ACF5-4875E1D224F5}" type="parTrans" cxnId="{6A82062A-D8F3-4A3D-9A15-F6DE29EF27B4}">
      <dgm:prSet/>
      <dgm:spPr/>
      <dgm:t>
        <a:bodyPr/>
        <a:lstStyle/>
        <a:p>
          <a:endParaRPr lang="en-US"/>
        </a:p>
      </dgm:t>
    </dgm:pt>
    <dgm:pt modelId="{3AD876B4-0054-44F2-A32E-CF7BE0248D48}" type="sibTrans" cxnId="{6A82062A-D8F3-4A3D-9A15-F6DE29EF27B4}">
      <dgm:prSet/>
      <dgm:spPr/>
      <dgm:t>
        <a:bodyPr/>
        <a:lstStyle/>
        <a:p>
          <a:endParaRPr lang="en-US"/>
        </a:p>
      </dgm:t>
    </dgm:pt>
    <dgm:pt modelId="{EF3396FB-A4D3-4771-AD69-15C34FC2A3B7}">
      <dgm:prSet/>
      <dgm:spPr/>
      <dgm:t>
        <a:bodyPr/>
        <a:lstStyle/>
        <a:p>
          <a:r>
            <a:rPr lang="en-US" b="1" dirty="0">
              <a:latin typeface="Poppins" panose="00000500000000000000" pitchFamily="2" charset="-18"/>
              <a:cs typeface="Poppins" panose="00000500000000000000" pitchFamily="2" charset="-18"/>
            </a:rPr>
            <a:t>Magnetic field (power supply for electromagnets, insertion device)</a:t>
          </a:r>
        </a:p>
      </dgm:t>
    </dgm:pt>
    <dgm:pt modelId="{F7AD8795-99E0-421D-ADFD-B9DC630F462E}" type="parTrans" cxnId="{1EEFC4C8-B012-45AC-8D8D-79A5111CF304}">
      <dgm:prSet/>
      <dgm:spPr/>
      <dgm:t>
        <a:bodyPr/>
        <a:lstStyle/>
        <a:p>
          <a:endParaRPr lang="en-US"/>
        </a:p>
      </dgm:t>
    </dgm:pt>
    <dgm:pt modelId="{380557BE-8832-4984-B794-183BFA222A14}" type="sibTrans" cxnId="{1EEFC4C8-B012-45AC-8D8D-79A5111CF304}">
      <dgm:prSet/>
      <dgm:spPr/>
      <dgm:t>
        <a:bodyPr/>
        <a:lstStyle/>
        <a:p>
          <a:endParaRPr lang="en-US"/>
        </a:p>
      </dgm:t>
    </dgm:pt>
    <dgm:pt modelId="{E3859EF6-E6D2-4724-91B2-EDF66F7F4112}">
      <dgm:prSet/>
      <dgm:spPr/>
      <dgm:t>
        <a:bodyPr/>
        <a:lstStyle/>
        <a:p>
          <a:r>
            <a:rPr lang="en-US" dirty="0">
              <a:latin typeface="Poppins" panose="00000500000000000000" pitchFamily="2" charset="-18"/>
              <a:cs typeface="Poppins" panose="00000500000000000000" pitchFamily="2" charset="-18"/>
            </a:rPr>
            <a:t>RF field (Main cavities, Landau cavities) </a:t>
          </a:r>
        </a:p>
      </dgm:t>
    </dgm:pt>
    <dgm:pt modelId="{F12485B8-A970-42D4-B708-74E077854E81}" type="parTrans" cxnId="{937AA744-FFC0-49D9-9D27-C5CE39250119}">
      <dgm:prSet/>
      <dgm:spPr/>
      <dgm:t>
        <a:bodyPr/>
        <a:lstStyle/>
        <a:p>
          <a:endParaRPr lang="en-US"/>
        </a:p>
      </dgm:t>
    </dgm:pt>
    <dgm:pt modelId="{D5853FAA-F391-4158-BE21-4074A9917C31}" type="sibTrans" cxnId="{937AA744-FFC0-49D9-9D27-C5CE39250119}">
      <dgm:prSet/>
      <dgm:spPr/>
      <dgm:t>
        <a:bodyPr/>
        <a:lstStyle/>
        <a:p>
          <a:endParaRPr lang="en-US"/>
        </a:p>
      </dgm:t>
    </dgm:pt>
    <dgm:pt modelId="{5E35D80C-225E-466F-87FB-F57A75A18FB4}">
      <dgm:prSet/>
      <dgm:spPr/>
      <dgm:t>
        <a:bodyPr/>
        <a:lstStyle/>
        <a:p>
          <a:r>
            <a:rPr lang="en-US" dirty="0">
              <a:latin typeface="Poppins" panose="00000500000000000000" pitchFamily="2" charset="-18"/>
              <a:cs typeface="Poppins" panose="00000500000000000000" pitchFamily="2" charset="-18"/>
            </a:rPr>
            <a:t>Ion instability (beam – vacuum)</a:t>
          </a:r>
        </a:p>
      </dgm:t>
    </dgm:pt>
    <dgm:pt modelId="{65BC468A-ECE4-41F6-BA64-7331F6D877A7}" type="parTrans" cxnId="{E19809E5-DBE5-4C9A-A0BE-1DE8F191DC55}">
      <dgm:prSet/>
      <dgm:spPr/>
      <dgm:t>
        <a:bodyPr/>
        <a:lstStyle/>
        <a:p>
          <a:endParaRPr lang="en-US"/>
        </a:p>
      </dgm:t>
    </dgm:pt>
    <dgm:pt modelId="{B304C51C-2239-4E53-8C33-41922BC0FEBF}" type="sibTrans" cxnId="{E19809E5-DBE5-4C9A-A0BE-1DE8F191DC55}">
      <dgm:prSet/>
      <dgm:spPr/>
      <dgm:t>
        <a:bodyPr/>
        <a:lstStyle/>
        <a:p>
          <a:endParaRPr lang="en-US"/>
        </a:p>
      </dgm:t>
    </dgm:pt>
    <dgm:pt modelId="{E2E1F2F3-C90D-45D5-95C4-3540D91D85C8}">
      <dgm:prSet/>
      <dgm:spPr/>
      <dgm:t>
        <a:bodyPr/>
        <a:lstStyle/>
        <a:p>
          <a:endParaRPr lang="en-US" dirty="0"/>
        </a:p>
      </dgm:t>
    </dgm:pt>
    <dgm:pt modelId="{8DC97CA6-3540-4C45-860F-A1617FAFD9BC}" type="parTrans" cxnId="{D10D852A-2D27-4BA0-85DC-A2D1BEC17004}">
      <dgm:prSet/>
      <dgm:spPr/>
      <dgm:t>
        <a:bodyPr/>
        <a:lstStyle/>
        <a:p>
          <a:endParaRPr lang="en-US"/>
        </a:p>
      </dgm:t>
    </dgm:pt>
    <dgm:pt modelId="{80FF2F4A-F79F-4CEE-8033-8E235D2EF078}" type="sibTrans" cxnId="{D10D852A-2D27-4BA0-85DC-A2D1BEC17004}">
      <dgm:prSet/>
      <dgm:spPr/>
      <dgm:t>
        <a:bodyPr/>
        <a:lstStyle/>
        <a:p>
          <a:endParaRPr lang="en-US"/>
        </a:p>
      </dgm:t>
    </dgm:pt>
    <dgm:pt modelId="{6E11EC25-31D5-4C07-8CE9-D8E346D16AF2}">
      <dgm:prSet/>
      <dgm:spPr/>
      <dgm:t>
        <a:bodyPr/>
        <a:lstStyle/>
        <a:p>
          <a:r>
            <a:rPr lang="en-US" dirty="0">
              <a:latin typeface="Poppins" panose="00000500000000000000" pitchFamily="2" charset="-18"/>
              <a:cs typeface="Poppins" panose="00000500000000000000" pitchFamily="2" charset="-18"/>
            </a:rPr>
            <a:t>Coherent instabilities (beam – component)  </a:t>
          </a:r>
        </a:p>
      </dgm:t>
    </dgm:pt>
    <dgm:pt modelId="{A125AFFD-611F-4634-BDBA-AD1E29E74218}" type="parTrans" cxnId="{6B43EA30-749A-4E69-B047-F0F43080FAEA}">
      <dgm:prSet/>
      <dgm:spPr/>
      <dgm:t>
        <a:bodyPr/>
        <a:lstStyle/>
        <a:p>
          <a:endParaRPr lang="en-US"/>
        </a:p>
      </dgm:t>
    </dgm:pt>
    <dgm:pt modelId="{778B65A8-3A7A-4AD2-BA74-A59D9648EC14}" type="sibTrans" cxnId="{6B43EA30-749A-4E69-B047-F0F43080FAEA}">
      <dgm:prSet/>
      <dgm:spPr/>
      <dgm:t>
        <a:bodyPr/>
        <a:lstStyle/>
        <a:p>
          <a:endParaRPr lang="en-US"/>
        </a:p>
      </dgm:t>
    </dgm:pt>
    <dgm:pt modelId="{830C078B-83B3-44AC-BBC2-044064FC5201}">
      <dgm:prSet/>
      <dgm:spPr/>
      <dgm:t>
        <a:bodyPr/>
        <a:lstStyle/>
        <a:p>
          <a:r>
            <a:rPr lang="en-US" dirty="0">
              <a:latin typeface="Poppins" panose="00000500000000000000" pitchFamily="2" charset="-18"/>
              <a:cs typeface="Poppins" panose="00000500000000000000" pitchFamily="2" charset="-18"/>
            </a:rPr>
            <a:t>Singe bunch</a:t>
          </a:r>
        </a:p>
      </dgm:t>
    </dgm:pt>
    <dgm:pt modelId="{C427A08C-84A7-455B-8C3C-ECAD928293F7}" type="parTrans" cxnId="{D7A7DC90-1C31-4D05-8BE7-59070BB14AAA}">
      <dgm:prSet/>
      <dgm:spPr/>
      <dgm:t>
        <a:bodyPr/>
        <a:lstStyle/>
        <a:p>
          <a:endParaRPr lang="en-US"/>
        </a:p>
      </dgm:t>
    </dgm:pt>
    <dgm:pt modelId="{CFED4582-0913-4067-B687-6F1A9DE7D3D1}" type="sibTrans" cxnId="{D7A7DC90-1C31-4D05-8BE7-59070BB14AAA}">
      <dgm:prSet/>
      <dgm:spPr/>
      <dgm:t>
        <a:bodyPr/>
        <a:lstStyle/>
        <a:p>
          <a:endParaRPr lang="en-US"/>
        </a:p>
      </dgm:t>
    </dgm:pt>
    <dgm:pt modelId="{27A64FEC-AAF0-48C5-8980-57920A24D0FA}">
      <dgm:prSet/>
      <dgm:spPr/>
      <dgm:t>
        <a:bodyPr/>
        <a:lstStyle/>
        <a:p>
          <a:r>
            <a:rPr lang="en-US" dirty="0">
              <a:latin typeface="Poppins" panose="00000500000000000000" pitchFamily="2" charset="-18"/>
              <a:cs typeface="Poppins" panose="00000500000000000000" pitchFamily="2" charset="-18"/>
            </a:rPr>
            <a:t>Coupled bunch</a:t>
          </a:r>
        </a:p>
      </dgm:t>
    </dgm:pt>
    <dgm:pt modelId="{E513C251-80EB-41E7-8C56-DBFFBCEE9378}" type="parTrans" cxnId="{5B9D615B-97A0-49A5-BDB7-7E5C51AB337A}">
      <dgm:prSet/>
      <dgm:spPr/>
      <dgm:t>
        <a:bodyPr/>
        <a:lstStyle/>
        <a:p>
          <a:endParaRPr lang="en-US"/>
        </a:p>
      </dgm:t>
    </dgm:pt>
    <dgm:pt modelId="{5485E547-0BC4-42BE-85D6-61F08BEBBCE1}" type="sibTrans" cxnId="{5B9D615B-97A0-49A5-BDB7-7E5C51AB337A}">
      <dgm:prSet/>
      <dgm:spPr/>
      <dgm:t>
        <a:bodyPr/>
        <a:lstStyle/>
        <a:p>
          <a:endParaRPr lang="en-US"/>
        </a:p>
      </dgm:t>
    </dgm:pt>
    <dgm:pt modelId="{DFD41EF4-B304-4523-828D-372CBF126124}">
      <dgm:prSet/>
      <dgm:spPr/>
      <dgm:t>
        <a:bodyPr/>
        <a:lstStyle/>
        <a:p>
          <a:r>
            <a:rPr lang="en-US" dirty="0">
              <a:latin typeface="Poppins" panose="00000500000000000000" pitchFamily="2" charset="-18"/>
              <a:cs typeface="Poppins" panose="00000500000000000000" pitchFamily="2" charset="-18"/>
            </a:rPr>
            <a:t>Elastic (Coulomb scattering) - residual background gas</a:t>
          </a:r>
        </a:p>
      </dgm:t>
    </dgm:pt>
    <dgm:pt modelId="{72838CCD-910E-4F56-BAA4-088C4A394DD5}" type="parTrans" cxnId="{F0644098-B46A-4166-9F3A-189FC35D6916}">
      <dgm:prSet/>
      <dgm:spPr/>
      <dgm:t>
        <a:bodyPr/>
        <a:lstStyle/>
        <a:p>
          <a:endParaRPr lang="en-US"/>
        </a:p>
      </dgm:t>
    </dgm:pt>
    <dgm:pt modelId="{280A4FEB-D80E-48C0-B890-0AE07EACE628}" type="sibTrans" cxnId="{F0644098-B46A-4166-9F3A-189FC35D6916}">
      <dgm:prSet/>
      <dgm:spPr/>
      <dgm:t>
        <a:bodyPr/>
        <a:lstStyle/>
        <a:p>
          <a:endParaRPr lang="en-US"/>
        </a:p>
      </dgm:t>
    </dgm:pt>
    <dgm:pt modelId="{34216454-B2C4-4003-858E-8FEC38680F77}">
      <dgm:prSet/>
      <dgm:spPr/>
      <dgm:t>
        <a:bodyPr/>
        <a:lstStyle/>
        <a:p>
          <a:r>
            <a:rPr lang="en-US" dirty="0">
              <a:latin typeface="Poppins" panose="00000500000000000000" pitchFamily="2" charset="-18"/>
              <a:cs typeface="Poppins" panose="00000500000000000000" pitchFamily="2" charset="-18"/>
            </a:rPr>
            <a:t>Inelastic (Bremsstrahlung scattering) causes particles to loss energy - residual background gas </a:t>
          </a:r>
        </a:p>
      </dgm:t>
    </dgm:pt>
    <dgm:pt modelId="{208A75FE-95A8-437F-B799-15583EE9E5AE}" type="parTrans" cxnId="{FB5B7BD5-3C30-4247-A98F-2F7D6B8311E9}">
      <dgm:prSet/>
      <dgm:spPr/>
      <dgm:t>
        <a:bodyPr/>
        <a:lstStyle/>
        <a:p>
          <a:endParaRPr lang="en-US"/>
        </a:p>
      </dgm:t>
    </dgm:pt>
    <dgm:pt modelId="{D7A022E0-DBF1-4339-8F5D-752E4573DC5E}" type="sibTrans" cxnId="{FB5B7BD5-3C30-4247-A98F-2F7D6B8311E9}">
      <dgm:prSet/>
      <dgm:spPr/>
      <dgm:t>
        <a:bodyPr/>
        <a:lstStyle/>
        <a:p>
          <a:endParaRPr lang="en-US"/>
        </a:p>
      </dgm:t>
    </dgm:pt>
    <dgm:pt modelId="{81104072-9F90-4FA4-80F4-43C5A4A5F014}">
      <dgm:prSet/>
      <dgm:spPr/>
      <dgm:t>
        <a:bodyPr/>
        <a:lstStyle/>
        <a:p>
          <a:r>
            <a:rPr lang="en-US" dirty="0">
              <a:latin typeface="Poppins" panose="00000500000000000000" pitchFamily="2" charset="-18"/>
              <a:cs typeface="Poppins" panose="00000500000000000000" pitchFamily="2" charset="-18"/>
            </a:rPr>
            <a:t>Touschek effect – intra beam scattering</a:t>
          </a:r>
        </a:p>
      </dgm:t>
    </dgm:pt>
    <dgm:pt modelId="{5A031237-C940-41D4-8E83-85B8BA0914DA}" type="parTrans" cxnId="{A519FDA7-1816-47AA-9626-19B3DBFE32B5}">
      <dgm:prSet/>
      <dgm:spPr/>
      <dgm:t>
        <a:bodyPr/>
        <a:lstStyle/>
        <a:p>
          <a:endParaRPr lang="en-US"/>
        </a:p>
      </dgm:t>
    </dgm:pt>
    <dgm:pt modelId="{0ADFCFB4-EE62-4B24-AC4C-30DC8D775B7D}" type="sibTrans" cxnId="{A519FDA7-1816-47AA-9626-19B3DBFE32B5}">
      <dgm:prSet/>
      <dgm:spPr/>
      <dgm:t>
        <a:bodyPr/>
        <a:lstStyle/>
        <a:p>
          <a:endParaRPr lang="en-US"/>
        </a:p>
      </dgm:t>
    </dgm:pt>
    <dgm:pt modelId="{6E224A1B-C683-1D49-B66F-24EEAF188CC2}" type="pres">
      <dgm:prSet presAssocID="{9E5C35EB-9C0F-46EF-9D45-DDE104CD9C9A}" presName="Name0" presStyleCnt="0">
        <dgm:presLayoutVars>
          <dgm:dir/>
          <dgm:resizeHandles val="exact"/>
        </dgm:presLayoutVars>
      </dgm:prSet>
      <dgm:spPr/>
    </dgm:pt>
    <dgm:pt modelId="{63235D72-787E-B64A-993F-CDE65347EA2A}" type="pres">
      <dgm:prSet presAssocID="{547FD9EC-996A-404F-BA77-008836CE9F90}" presName="Name5" presStyleLbl="vennNode1" presStyleIdx="0" presStyleCnt="3">
        <dgm:presLayoutVars>
          <dgm:bulletEnabled val="1"/>
        </dgm:presLayoutVars>
      </dgm:prSet>
      <dgm:spPr/>
    </dgm:pt>
    <dgm:pt modelId="{B06B8761-4D4C-7048-9C15-07AA9786044B}" type="pres">
      <dgm:prSet presAssocID="{1521FFA1-12EF-4E17-A9D8-04E5AE13590C}" presName="space" presStyleCnt="0"/>
      <dgm:spPr/>
    </dgm:pt>
    <dgm:pt modelId="{F956B167-51BB-6542-8A93-F62F15E8DA5A}" type="pres">
      <dgm:prSet presAssocID="{5E35D80C-225E-466F-87FB-F57A75A18FB4}" presName="Name5" presStyleLbl="vennNode1" presStyleIdx="1" presStyleCnt="3" custScaleX="96314" custLinFactNeighborX="-796" custLinFactNeighborY="-458">
        <dgm:presLayoutVars>
          <dgm:bulletEnabled val="1"/>
        </dgm:presLayoutVars>
      </dgm:prSet>
      <dgm:spPr/>
    </dgm:pt>
    <dgm:pt modelId="{2FE0B869-40CC-024E-BBA1-5EEA546781CF}" type="pres">
      <dgm:prSet presAssocID="{B304C51C-2239-4E53-8C33-41922BC0FEBF}" presName="space" presStyleCnt="0"/>
      <dgm:spPr/>
    </dgm:pt>
    <dgm:pt modelId="{89A7FBF8-1A49-FC43-B698-302E8AA8AFEC}" type="pres">
      <dgm:prSet presAssocID="{6E11EC25-31D5-4C07-8CE9-D8E346D16AF2}" presName="Name5" presStyleLbl="vennNode1" presStyleIdx="2" presStyleCnt="3">
        <dgm:presLayoutVars>
          <dgm:bulletEnabled val="1"/>
        </dgm:presLayoutVars>
      </dgm:prSet>
      <dgm:spPr/>
    </dgm:pt>
  </dgm:ptLst>
  <dgm:cxnLst>
    <dgm:cxn modelId="{D7FF0312-6B70-4CA8-A038-501A752BE557}" type="presOf" srcId="{34216454-B2C4-4003-858E-8FEC38680F77}" destId="{F956B167-51BB-6542-8A93-F62F15E8DA5A}" srcOrd="0" destOrd="2" presId="urn:microsoft.com/office/officeart/2005/8/layout/venn3"/>
    <dgm:cxn modelId="{6A82062A-D8F3-4A3D-9A15-F6DE29EF27B4}" srcId="{547FD9EC-996A-404F-BA77-008836CE9F90}" destId="{4EFCA3CF-9435-43CB-BC88-F2879E6DB199}" srcOrd="1" destOrd="0" parTransId="{15298B6B-0774-463B-ACF5-4875E1D224F5}" sibTransId="{3AD876B4-0054-44F2-A32E-CF7BE0248D48}"/>
    <dgm:cxn modelId="{D10D852A-2D27-4BA0-85DC-A2D1BEC17004}" srcId="{5E35D80C-225E-466F-87FB-F57A75A18FB4}" destId="{E2E1F2F3-C90D-45D5-95C4-3540D91D85C8}" srcOrd="2" destOrd="0" parTransId="{8DC97CA6-3540-4C45-860F-A1617FAFD9BC}" sibTransId="{80FF2F4A-F79F-4CEE-8033-8E235D2EF078}"/>
    <dgm:cxn modelId="{6B43EA30-749A-4E69-B047-F0F43080FAEA}" srcId="{9E5C35EB-9C0F-46EF-9D45-DDE104CD9C9A}" destId="{6E11EC25-31D5-4C07-8CE9-D8E346D16AF2}" srcOrd="2" destOrd="0" parTransId="{A125AFFD-611F-4634-BDBA-AD1E29E74218}" sibTransId="{778B65A8-3A7A-4AD2-BA74-A59D9648EC14}"/>
    <dgm:cxn modelId="{AC060339-944F-4FC1-AB97-ECEFF3868FDB}" type="presOf" srcId="{81104072-9F90-4FA4-80F4-43C5A4A5F014}" destId="{89A7FBF8-1A49-FC43-B698-302E8AA8AFEC}" srcOrd="0" destOrd="3" presId="urn:microsoft.com/office/officeart/2005/8/layout/venn3"/>
    <dgm:cxn modelId="{937AA744-FFC0-49D9-9D27-C5CE39250119}" srcId="{547FD9EC-996A-404F-BA77-008836CE9F90}" destId="{E3859EF6-E6D2-4724-91B2-EDF66F7F4112}" srcOrd="3" destOrd="0" parTransId="{F12485B8-A970-42D4-B708-74E077854E81}" sibTransId="{D5853FAA-F391-4158-BE21-4074A9917C31}"/>
    <dgm:cxn modelId="{09B38C45-2487-644F-97E9-B33C8A5B5060}" type="presOf" srcId="{E2E1F2F3-C90D-45D5-95C4-3540D91D85C8}" destId="{F956B167-51BB-6542-8A93-F62F15E8DA5A}" srcOrd="0" destOrd="3" presId="urn:microsoft.com/office/officeart/2005/8/layout/venn3"/>
    <dgm:cxn modelId="{5B9D615B-97A0-49A5-BDB7-7E5C51AB337A}" srcId="{6E11EC25-31D5-4C07-8CE9-D8E346D16AF2}" destId="{27A64FEC-AAF0-48C5-8980-57920A24D0FA}" srcOrd="1" destOrd="0" parTransId="{E513C251-80EB-41E7-8C56-DBFFBCEE9378}" sibTransId="{5485E547-0BC4-42BE-85D6-61F08BEBBCE1}"/>
    <dgm:cxn modelId="{098C6B5C-7D37-DE4A-A456-616D60522BCB}" type="presOf" srcId="{D1A62C55-1AB6-4F23-89FD-1D52A4B363DA}" destId="{63235D72-787E-B64A-993F-CDE65347EA2A}" srcOrd="0" destOrd="1" presId="urn:microsoft.com/office/officeart/2005/8/layout/venn3"/>
    <dgm:cxn modelId="{D7A7DC90-1C31-4D05-8BE7-59070BB14AAA}" srcId="{6E11EC25-31D5-4C07-8CE9-D8E346D16AF2}" destId="{830C078B-83B3-44AC-BBC2-044064FC5201}" srcOrd="0" destOrd="0" parTransId="{C427A08C-84A7-455B-8C3C-ECAD928293F7}" sibTransId="{CFED4582-0913-4067-B687-6F1A9DE7D3D1}"/>
    <dgm:cxn modelId="{A5333893-E3A7-9B42-82BD-DABDD2959434}" type="presOf" srcId="{547FD9EC-996A-404F-BA77-008836CE9F90}" destId="{63235D72-787E-B64A-993F-CDE65347EA2A}" srcOrd="0" destOrd="0" presId="urn:microsoft.com/office/officeart/2005/8/layout/venn3"/>
    <dgm:cxn modelId="{F0644098-B46A-4166-9F3A-189FC35D6916}" srcId="{5E35D80C-225E-466F-87FB-F57A75A18FB4}" destId="{DFD41EF4-B304-4523-828D-372CBF126124}" srcOrd="0" destOrd="0" parTransId="{72838CCD-910E-4F56-BAA4-088C4A394DD5}" sibTransId="{280A4FEB-D80E-48C0-B890-0AE07EACE628}"/>
    <dgm:cxn modelId="{A519FDA7-1816-47AA-9626-19B3DBFE32B5}" srcId="{6E11EC25-31D5-4C07-8CE9-D8E346D16AF2}" destId="{81104072-9F90-4FA4-80F4-43C5A4A5F014}" srcOrd="2" destOrd="0" parTransId="{5A031237-C940-41D4-8E83-85B8BA0914DA}" sibTransId="{0ADFCFB4-EE62-4B24-AC4C-30DC8D775B7D}"/>
    <dgm:cxn modelId="{B47E0CAA-A437-CA44-A75F-FAF8E7688F18}" type="presOf" srcId="{5E35D80C-225E-466F-87FB-F57A75A18FB4}" destId="{F956B167-51BB-6542-8A93-F62F15E8DA5A}" srcOrd="0" destOrd="0" presId="urn:microsoft.com/office/officeart/2005/8/layout/venn3"/>
    <dgm:cxn modelId="{1466E4B2-8AFA-A64A-86DA-887C91646098}" type="presOf" srcId="{9E5C35EB-9C0F-46EF-9D45-DDE104CD9C9A}" destId="{6E224A1B-C683-1D49-B66F-24EEAF188CC2}" srcOrd="0" destOrd="0" presId="urn:microsoft.com/office/officeart/2005/8/layout/venn3"/>
    <dgm:cxn modelId="{1EEFC4C8-B012-45AC-8D8D-79A5111CF304}" srcId="{547FD9EC-996A-404F-BA77-008836CE9F90}" destId="{EF3396FB-A4D3-4771-AD69-15C34FC2A3B7}" srcOrd="2" destOrd="0" parTransId="{F7AD8795-99E0-421D-ADFD-B9DC630F462E}" sibTransId="{380557BE-8832-4984-B794-183BFA222A14}"/>
    <dgm:cxn modelId="{1CA032CC-01FA-6942-B94C-0C224C6A2E73}" type="presOf" srcId="{6E11EC25-31D5-4C07-8CE9-D8E346D16AF2}" destId="{89A7FBF8-1A49-FC43-B698-302E8AA8AFEC}" srcOrd="0" destOrd="0" presId="urn:microsoft.com/office/officeart/2005/8/layout/venn3"/>
    <dgm:cxn modelId="{8C6FA3CE-6561-6844-ADF9-C7E9E1CE7D91}" type="presOf" srcId="{E3859EF6-E6D2-4724-91B2-EDF66F7F4112}" destId="{63235D72-787E-B64A-993F-CDE65347EA2A}" srcOrd="0" destOrd="4" presId="urn:microsoft.com/office/officeart/2005/8/layout/venn3"/>
    <dgm:cxn modelId="{FB5B7BD5-3C30-4247-A98F-2F7D6B8311E9}" srcId="{5E35D80C-225E-466F-87FB-F57A75A18FB4}" destId="{34216454-B2C4-4003-858E-8FEC38680F77}" srcOrd="1" destOrd="0" parTransId="{208A75FE-95A8-437F-B799-15583EE9E5AE}" sibTransId="{D7A022E0-DBF1-4339-8F5D-752E4573DC5E}"/>
    <dgm:cxn modelId="{F59113D6-FF5A-FC46-96A0-DE6D908D3576}" type="presOf" srcId="{4EFCA3CF-9435-43CB-BC88-F2879E6DB199}" destId="{63235D72-787E-B64A-993F-CDE65347EA2A}" srcOrd="0" destOrd="2" presId="urn:microsoft.com/office/officeart/2005/8/layout/venn3"/>
    <dgm:cxn modelId="{2B207AD8-B67D-4135-8706-CCEE2A868C29}" srcId="{9E5C35EB-9C0F-46EF-9D45-DDE104CD9C9A}" destId="{547FD9EC-996A-404F-BA77-008836CE9F90}" srcOrd="0" destOrd="0" parTransId="{710C16DB-DFA1-4752-A213-80D11AC93DA0}" sibTransId="{1521FFA1-12EF-4E17-A9D8-04E5AE13590C}"/>
    <dgm:cxn modelId="{0B1FC7DB-FE42-4798-A859-01D78AA5A675}" srcId="{547FD9EC-996A-404F-BA77-008836CE9F90}" destId="{D1A62C55-1AB6-4F23-89FD-1D52A4B363DA}" srcOrd="0" destOrd="0" parTransId="{F63960DC-8641-4530-B627-DBDD8E50737D}" sibTransId="{E2F925F5-BC9E-434C-BA89-B09E128CCD56}"/>
    <dgm:cxn modelId="{5680E9DC-9D2D-004C-98B5-519551AB246C}" type="presOf" srcId="{EF3396FB-A4D3-4771-AD69-15C34FC2A3B7}" destId="{63235D72-787E-B64A-993F-CDE65347EA2A}" srcOrd="0" destOrd="3" presId="urn:microsoft.com/office/officeart/2005/8/layout/venn3"/>
    <dgm:cxn modelId="{E19809E5-DBE5-4C9A-A0BE-1DE8F191DC55}" srcId="{9E5C35EB-9C0F-46EF-9D45-DDE104CD9C9A}" destId="{5E35D80C-225E-466F-87FB-F57A75A18FB4}" srcOrd="1" destOrd="0" parTransId="{65BC468A-ECE4-41F6-BA64-7331F6D877A7}" sibTransId="{B304C51C-2239-4E53-8C33-41922BC0FEBF}"/>
    <dgm:cxn modelId="{DDB81FED-8FB7-7A42-9FC3-0D51C0743E3A}" type="presOf" srcId="{27A64FEC-AAF0-48C5-8980-57920A24D0FA}" destId="{89A7FBF8-1A49-FC43-B698-302E8AA8AFEC}" srcOrd="0" destOrd="2" presId="urn:microsoft.com/office/officeart/2005/8/layout/venn3"/>
    <dgm:cxn modelId="{79EC8DF6-C078-40DC-AB21-4CCF661B2FDC}" type="presOf" srcId="{DFD41EF4-B304-4523-828D-372CBF126124}" destId="{F956B167-51BB-6542-8A93-F62F15E8DA5A}" srcOrd="0" destOrd="1" presId="urn:microsoft.com/office/officeart/2005/8/layout/venn3"/>
    <dgm:cxn modelId="{4D64C6FE-A07F-F546-B305-7730FA9B0520}" type="presOf" srcId="{830C078B-83B3-44AC-BBC2-044064FC5201}" destId="{89A7FBF8-1A49-FC43-B698-302E8AA8AFEC}" srcOrd="0" destOrd="1" presId="urn:microsoft.com/office/officeart/2005/8/layout/venn3"/>
    <dgm:cxn modelId="{B7CB591D-A753-3845-8ED9-2F160EC21B6D}" type="presParOf" srcId="{6E224A1B-C683-1D49-B66F-24EEAF188CC2}" destId="{63235D72-787E-B64A-993F-CDE65347EA2A}" srcOrd="0" destOrd="0" presId="urn:microsoft.com/office/officeart/2005/8/layout/venn3"/>
    <dgm:cxn modelId="{7B08101D-F5DD-0743-B6CA-1451D149523A}" type="presParOf" srcId="{6E224A1B-C683-1D49-B66F-24EEAF188CC2}" destId="{B06B8761-4D4C-7048-9C15-07AA9786044B}" srcOrd="1" destOrd="0" presId="urn:microsoft.com/office/officeart/2005/8/layout/venn3"/>
    <dgm:cxn modelId="{DD8F4856-0D95-2C41-92EE-DC429EB462B2}" type="presParOf" srcId="{6E224A1B-C683-1D49-B66F-24EEAF188CC2}" destId="{F956B167-51BB-6542-8A93-F62F15E8DA5A}" srcOrd="2" destOrd="0" presId="urn:microsoft.com/office/officeart/2005/8/layout/venn3"/>
    <dgm:cxn modelId="{8019DF0D-3CE0-F949-BA28-922B7BFFEE0C}" type="presParOf" srcId="{6E224A1B-C683-1D49-B66F-24EEAF188CC2}" destId="{2FE0B869-40CC-024E-BBA1-5EEA546781CF}" srcOrd="3" destOrd="0" presId="urn:microsoft.com/office/officeart/2005/8/layout/venn3"/>
    <dgm:cxn modelId="{B1836331-FD87-544D-8135-E7497D7B5F66}" type="presParOf" srcId="{6E224A1B-C683-1D49-B66F-24EEAF188CC2}" destId="{89A7FBF8-1A49-FC43-B698-302E8AA8AFEC}" srcOrd="4"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4EBAA5-9594-4D02-A141-7F8AF167CD2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D2B861C9-A7BC-40C3-BD09-6697A73F6F13}">
      <dgm:prSet phldrT="[Tekst]"/>
      <dgm:spPr/>
      <dgm:t>
        <a:bodyPr/>
        <a:lstStyle/>
        <a:p>
          <a:pPr>
            <a:buFont typeface="Arial" panose="020B0604020202020204" pitchFamily="34" charset="0"/>
            <a:buChar char="•"/>
          </a:pPr>
          <a:r>
            <a:rPr lang="en-US" noProof="0" dirty="0"/>
            <a:t>Design </a:t>
          </a:r>
          <a:r>
            <a:rPr lang="en-US" noProof="0" dirty="0" err="1"/>
            <a:t>optimisiation</a:t>
          </a:r>
          <a:r>
            <a:rPr lang="en-US" noProof="0" dirty="0"/>
            <a:t>,  optics, impedance</a:t>
          </a:r>
          <a:r>
            <a:rPr lang="en-US" noProof="0"/>
            <a:t>, vacuum</a:t>
          </a:r>
          <a:endParaRPr lang="en-US" noProof="0" dirty="0"/>
        </a:p>
      </dgm:t>
    </dgm:pt>
    <dgm:pt modelId="{B2D9763A-A0DA-4102-B950-0D3388B20163}" type="parTrans" cxnId="{4098835A-5C4D-4DE0-B95D-972C14B253A2}">
      <dgm:prSet/>
      <dgm:spPr/>
      <dgm:t>
        <a:bodyPr/>
        <a:lstStyle/>
        <a:p>
          <a:endParaRPr lang="en-US" noProof="0" dirty="0"/>
        </a:p>
      </dgm:t>
    </dgm:pt>
    <dgm:pt modelId="{43DCA08A-6ED5-4F8E-952F-E3A47417448D}" type="sibTrans" cxnId="{4098835A-5C4D-4DE0-B95D-972C14B253A2}">
      <dgm:prSet/>
      <dgm:spPr/>
      <dgm:t>
        <a:bodyPr/>
        <a:lstStyle/>
        <a:p>
          <a:endParaRPr lang="en-US" noProof="0" dirty="0"/>
        </a:p>
      </dgm:t>
    </dgm:pt>
    <dgm:pt modelId="{0F007CF7-6B03-4FCF-8BF6-B766CDFCF071}">
      <dgm:prSet phldrT="[Tekst]"/>
      <dgm:spPr/>
      <dgm:t>
        <a:bodyPr/>
        <a:lstStyle/>
        <a:p>
          <a:pPr>
            <a:buFont typeface="Arial" panose="020B0604020202020204" pitchFamily="34" charset="0"/>
            <a:buChar char="•"/>
          </a:pPr>
          <a:r>
            <a:rPr lang="en-US" noProof="0" dirty="0">
              <a:latin typeface="Poppins" panose="00000500000000000000" pitchFamily="2" charset="-18"/>
              <a:cs typeface="Poppins" panose="00000500000000000000" pitchFamily="2" charset="-18"/>
            </a:rPr>
            <a:t> Feedback (SOFB, FOFB, </a:t>
          </a:r>
          <a:r>
            <a:rPr lang="en-US" noProof="0" dirty="0" err="1">
              <a:latin typeface="Poppins" panose="00000500000000000000" pitchFamily="2" charset="-18"/>
              <a:cs typeface="Poppins" panose="00000500000000000000" pitchFamily="2" charset="-18"/>
            </a:rPr>
            <a:t>BbB</a:t>
          </a:r>
          <a:r>
            <a:rPr lang="en-US" noProof="0" dirty="0">
              <a:latin typeface="Poppins" panose="00000500000000000000" pitchFamily="2" charset="-18"/>
              <a:cs typeface="Poppins" panose="00000500000000000000" pitchFamily="2" charset="-18"/>
            </a:rPr>
            <a:t>, RF )</a:t>
          </a:r>
          <a:endParaRPr lang="en-US" noProof="0" dirty="0"/>
        </a:p>
      </dgm:t>
    </dgm:pt>
    <dgm:pt modelId="{0D209E8B-5DCA-47FE-92EF-1019DD700274}" type="parTrans" cxnId="{009DFB6E-E4E0-47E4-83CA-DD22ADC5B007}">
      <dgm:prSet/>
      <dgm:spPr/>
      <dgm:t>
        <a:bodyPr/>
        <a:lstStyle/>
        <a:p>
          <a:endParaRPr lang="en-US" noProof="0" dirty="0"/>
        </a:p>
      </dgm:t>
    </dgm:pt>
    <dgm:pt modelId="{C793C953-2DE5-4196-91B8-397602788506}" type="sibTrans" cxnId="{009DFB6E-E4E0-47E4-83CA-DD22ADC5B007}">
      <dgm:prSet/>
      <dgm:spPr/>
      <dgm:t>
        <a:bodyPr/>
        <a:lstStyle/>
        <a:p>
          <a:endParaRPr lang="en-US" noProof="0" dirty="0"/>
        </a:p>
      </dgm:t>
    </dgm:pt>
    <dgm:pt modelId="{04BFB7F5-03C0-4C93-9263-E227C6517719}">
      <dgm:prSet phldrT="[Tekst]"/>
      <dgm:spPr/>
      <dgm:t>
        <a:bodyPr/>
        <a:lstStyle/>
        <a:p>
          <a:pPr>
            <a:buFont typeface="Arial" panose="020B0604020202020204" pitchFamily="34" charset="0"/>
            <a:buChar char="•"/>
          </a:pPr>
          <a:r>
            <a:rPr lang="en-US" noProof="0" dirty="0">
              <a:latin typeface="Poppins" panose="00000500000000000000" pitchFamily="2" charset="-18"/>
              <a:cs typeface="Poppins" panose="00000500000000000000" pitchFamily="2" charset="-18"/>
            </a:rPr>
            <a:t>Magnets cycling, alignment, stability of PS</a:t>
          </a:r>
          <a:endParaRPr lang="en-US" noProof="0" dirty="0"/>
        </a:p>
      </dgm:t>
    </dgm:pt>
    <dgm:pt modelId="{BEFA86C4-7ACB-4CBD-B201-EB384B8843D3}" type="parTrans" cxnId="{1D85BBF0-80CA-4A51-949F-28202A2E0806}">
      <dgm:prSet/>
      <dgm:spPr/>
      <dgm:t>
        <a:bodyPr/>
        <a:lstStyle/>
        <a:p>
          <a:endParaRPr lang="en-US" noProof="0" dirty="0"/>
        </a:p>
      </dgm:t>
    </dgm:pt>
    <dgm:pt modelId="{F6023CE0-E299-40A9-91BE-8050A84CB3F6}" type="sibTrans" cxnId="{1D85BBF0-80CA-4A51-949F-28202A2E0806}">
      <dgm:prSet/>
      <dgm:spPr/>
      <dgm:t>
        <a:bodyPr/>
        <a:lstStyle/>
        <a:p>
          <a:endParaRPr lang="en-US" noProof="0" dirty="0"/>
        </a:p>
      </dgm:t>
    </dgm:pt>
    <dgm:pt modelId="{0B648585-B7BB-4DD2-A63E-1CAA24A3479E}">
      <dgm:prSet phldrT="[Tekst]"/>
      <dgm:spPr/>
      <dgm:t>
        <a:bodyPr/>
        <a:lstStyle/>
        <a:p>
          <a:r>
            <a:rPr lang="en-US" b="1" noProof="0" dirty="0">
              <a:solidFill>
                <a:srgbClr val="2C2B2B"/>
              </a:solidFill>
              <a:latin typeface="Poppins"/>
              <a:cs typeface="Poppins"/>
            </a:rPr>
            <a:t>Stability &amp; reproducibility</a:t>
          </a:r>
          <a:endParaRPr lang="en-US" noProof="0" dirty="0"/>
        </a:p>
      </dgm:t>
    </dgm:pt>
    <dgm:pt modelId="{FAD26A8B-06BA-46E1-B63E-88A22EDAFAA3}" type="parTrans" cxnId="{2DA3D791-591C-4D68-8519-B6F16B8EA53A}">
      <dgm:prSet/>
      <dgm:spPr/>
      <dgm:t>
        <a:bodyPr/>
        <a:lstStyle/>
        <a:p>
          <a:endParaRPr lang="en-US" noProof="0" dirty="0"/>
        </a:p>
      </dgm:t>
    </dgm:pt>
    <dgm:pt modelId="{99137DCE-6FAE-4F73-8760-6D98E6311C4A}" type="sibTrans" cxnId="{2DA3D791-591C-4D68-8519-B6F16B8EA53A}">
      <dgm:prSet/>
      <dgm:spPr/>
      <dgm:t>
        <a:bodyPr/>
        <a:lstStyle/>
        <a:p>
          <a:endParaRPr lang="en-US" noProof="0" dirty="0"/>
        </a:p>
      </dgm:t>
    </dgm:pt>
    <dgm:pt modelId="{1ED54386-4F7F-42E4-AA6E-87B4891528B4}" type="pres">
      <dgm:prSet presAssocID="{104EBAA5-9594-4D02-A141-7F8AF167CD2C}" presName="Name0" presStyleCnt="0">
        <dgm:presLayoutVars>
          <dgm:chMax val="4"/>
          <dgm:resizeHandles val="exact"/>
        </dgm:presLayoutVars>
      </dgm:prSet>
      <dgm:spPr/>
    </dgm:pt>
    <dgm:pt modelId="{E9961048-5DAC-4AA5-977F-90059B75CEBC}" type="pres">
      <dgm:prSet presAssocID="{104EBAA5-9594-4D02-A141-7F8AF167CD2C}" presName="ellipse" presStyleLbl="trBgShp" presStyleIdx="0" presStyleCnt="1"/>
      <dgm:spPr/>
    </dgm:pt>
    <dgm:pt modelId="{5CA8E09D-0364-422F-A561-739A5F250DC4}" type="pres">
      <dgm:prSet presAssocID="{104EBAA5-9594-4D02-A141-7F8AF167CD2C}" presName="arrow1" presStyleLbl="fgShp" presStyleIdx="0" presStyleCnt="1"/>
      <dgm:spPr/>
    </dgm:pt>
    <dgm:pt modelId="{FC344DEB-1F52-406E-86F2-B7AF2C761081}" type="pres">
      <dgm:prSet presAssocID="{104EBAA5-9594-4D02-A141-7F8AF167CD2C}" presName="rectangle" presStyleLbl="revTx" presStyleIdx="0" presStyleCnt="1">
        <dgm:presLayoutVars>
          <dgm:bulletEnabled val="1"/>
        </dgm:presLayoutVars>
      </dgm:prSet>
      <dgm:spPr/>
    </dgm:pt>
    <dgm:pt modelId="{3C11C65B-B8F1-479C-AF57-0C8220EB384B}" type="pres">
      <dgm:prSet presAssocID="{0F007CF7-6B03-4FCF-8BF6-B766CDFCF071}" presName="item1" presStyleLbl="node1" presStyleIdx="0" presStyleCnt="3">
        <dgm:presLayoutVars>
          <dgm:bulletEnabled val="1"/>
        </dgm:presLayoutVars>
      </dgm:prSet>
      <dgm:spPr/>
    </dgm:pt>
    <dgm:pt modelId="{C2436E6E-3BB3-46AC-B8B2-20A78EBC9977}" type="pres">
      <dgm:prSet presAssocID="{04BFB7F5-03C0-4C93-9263-E227C6517719}" presName="item2" presStyleLbl="node1" presStyleIdx="1" presStyleCnt="3">
        <dgm:presLayoutVars>
          <dgm:bulletEnabled val="1"/>
        </dgm:presLayoutVars>
      </dgm:prSet>
      <dgm:spPr/>
    </dgm:pt>
    <dgm:pt modelId="{0EEFF496-5DF8-4F5F-BE59-44F3104E4F81}" type="pres">
      <dgm:prSet presAssocID="{0B648585-B7BB-4DD2-A63E-1CAA24A3479E}" presName="item3" presStyleLbl="node1" presStyleIdx="2" presStyleCnt="3">
        <dgm:presLayoutVars>
          <dgm:bulletEnabled val="1"/>
        </dgm:presLayoutVars>
      </dgm:prSet>
      <dgm:spPr/>
    </dgm:pt>
    <dgm:pt modelId="{F23589D0-DDF2-458C-AB44-434A7BC0CB4C}" type="pres">
      <dgm:prSet presAssocID="{104EBAA5-9594-4D02-A141-7F8AF167CD2C}" presName="funnel" presStyleLbl="trAlignAcc1" presStyleIdx="0" presStyleCnt="1"/>
      <dgm:spPr/>
    </dgm:pt>
  </dgm:ptLst>
  <dgm:cxnLst>
    <dgm:cxn modelId="{4098835A-5C4D-4DE0-B95D-972C14B253A2}" srcId="{104EBAA5-9594-4D02-A141-7F8AF167CD2C}" destId="{D2B861C9-A7BC-40C3-BD09-6697A73F6F13}" srcOrd="0" destOrd="0" parTransId="{B2D9763A-A0DA-4102-B950-0D3388B20163}" sibTransId="{43DCA08A-6ED5-4F8E-952F-E3A47417448D}"/>
    <dgm:cxn modelId="{DDED5961-68AA-44DC-9E97-4C98B3F580EB}" type="presOf" srcId="{104EBAA5-9594-4D02-A141-7F8AF167CD2C}" destId="{1ED54386-4F7F-42E4-AA6E-87B4891528B4}" srcOrd="0" destOrd="0" presId="urn:microsoft.com/office/officeart/2005/8/layout/funnel1"/>
    <dgm:cxn modelId="{009DFB6E-E4E0-47E4-83CA-DD22ADC5B007}" srcId="{104EBAA5-9594-4D02-A141-7F8AF167CD2C}" destId="{0F007CF7-6B03-4FCF-8BF6-B766CDFCF071}" srcOrd="1" destOrd="0" parTransId="{0D209E8B-5DCA-47FE-92EF-1019DD700274}" sibTransId="{C793C953-2DE5-4196-91B8-397602788506}"/>
    <dgm:cxn modelId="{89BC727E-0963-47B3-A65F-B2671147E76F}" type="presOf" srcId="{0F007CF7-6B03-4FCF-8BF6-B766CDFCF071}" destId="{C2436E6E-3BB3-46AC-B8B2-20A78EBC9977}" srcOrd="0" destOrd="0" presId="urn:microsoft.com/office/officeart/2005/8/layout/funnel1"/>
    <dgm:cxn modelId="{2DA3D791-591C-4D68-8519-B6F16B8EA53A}" srcId="{104EBAA5-9594-4D02-A141-7F8AF167CD2C}" destId="{0B648585-B7BB-4DD2-A63E-1CAA24A3479E}" srcOrd="3" destOrd="0" parTransId="{FAD26A8B-06BA-46E1-B63E-88A22EDAFAA3}" sibTransId="{99137DCE-6FAE-4F73-8760-6D98E6311C4A}"/>
    <dgm:cxn modelId="{F7DB13B1-C80D-4464-84B6-BC9610ECB49B}" type="presOf" srcId="{D2B861C9-A7BC-40C3-BD09-6697A73F6F13}" destId="{0EEFF496-5DF8-4F5F-BE59-44F3104E4F81}" srcOrd="0" destOrd="0" presId="urn:microsoft.com/office/officeart/2005/8/layout/funnel1"/>
    <dgm:cxn modelId="{830F57B6-CB62-4EC3-A480-427C06F43834}" type="presOf" srcId="{0B648585-B7BB-4DD2-A63E-1CAA24A3479E}" destId="{FC344DEB-1F52-406E-86F2-B7AF2C761081}" srcOrd="0" destOrd="0" presId="urn:microsoft.com/office/officeart/2005/8/layout/funnel1"/>
    <dgm:cxn modelId="{6EF4C7EB-B752-4DD3-BBE9-54EDDC5E4A48}" type="presOf" srcId="{04BFB7F5-03C0-4C93-9263-E227C6517719}" destId="{3C11C65B-B8F1-479C-AF57-0C8220EB384B}" srcOrd="0" destOrd="0" presId="urn:microsoft.com/office/officeart/2005/8/layout/funnel1"/>
    <dgm:cxn modelId="{1D85BBF0-80CA-4A51-949F-28202A2E0806}" srcId="{104EBAA5-9594-4D02-A141-7F8AF167CD2C}" destId="{04BFB7F5-03C0-4C93-9263-E227C6517719}" srcOrd="2" destOrd="0" parTransId="{BEFA86C4-7ACB-4CBD-B201-EB384B8843D3}" sibTransId="{F6023CE0-E299-40A9-91BE-8050A84CB3F6}"/>
    <dgm:cxn modelId="{91CD32D5-D7A2-419F-A997-499E76CF5F28}" type="presParOf" srcId="{1ED54386-4F7F-42E4-AA6E-87B4891528B4}" destId="{E9961048-5DAC-4AA5-977F-90059B75CEBC}" srcOrd="0" destOrd="0" presId="urn:microsoft.com/office/officeart/2005/8/layout/funnel1"/>
    <dgm:cxn modelId="{F36A1884-2C73-49B0-A4FE-DC8F3CFC19FB}" type="presParOf" srcId="{1ED54386-4F7F-42E4-AA6E-87B4891528B4}" destId="{5CA8E09D-0364-422F-A561-739A5F250DC4}" srcOrd="1" destOrd="0" presId="urn:microsoft.com/office/officeart/2005/8/layout/funnel1"/>
    <dgm:cxn modelId="{4BBD5BC8-D31D-46E3-A046-099FBE55422F}" type="presParOf" srcId="{1ED54386-4F7F-42E4-AA6E-87B4891528B4}" destId="{FC344DEB-1F52-406E-86F2-B7AF2C761081}" srcOrd="2" destOrd="0" presId="urn:microsoft.com/office/officeart/2005/8/layout/funnel1"/>
    <dgm:cxn modelId="{1E7B9DB5-0999-442C-AB18-046ECF51F136}" type="presParOf" srcId="{1ED54386-4F7F-42E4-AA6E-87B4891528B4}" destId="{3C11C65B-B8F1-479C-AF57-0C8220EB384B}" srcOrd="3" destOrd="0" presId="urn:microsoft.com/office/officeart/2005/8/layout/funnel1"/>
    <dgm:cxn modelId="{CA4C06AB-A288-4A16-8ACA-212117A309D8}" type="presParOf" srcId="{1ED54386-4F7F-42E4-AA6E-87B4891528B4}" destId="{C2436E6E-3BB3-46AC-B8B2-20A78EBC9977}" srcOrd="4" destOrd="0" presId="urn:microsoft.com/office/officeart/2005/8/layout/funnel1"/>
    <dgm:cxn modelId="{5FA3295D-1865-47A3-A451-DA0C53D58EC9}" type="presParOf" srcId="{1ED54386-4F7F-42E4-AA6E-87B4891528B4}" destId="{0EEFF496-5DF8-4F5F-BE59-44F3104E4F81}" srcOrd="5" destOrd="0" presId="urn:microsoft.com/office/officeart/2005/8/layout/funnel1"/>
    <dgm:cxn modelId="{3DCA9392-10FA-4669-81B3-39E692AD24A8}" type="presParOf" srcId="{1ED54386-4F7F-42E4-AA6E-87B4891528B4}" destId="{F23589D0-DDF2-458C-AB44-434A7BC0CB4C}" srcOrd="6" destOrd="0" presId="urn:microsoft.com/office/officeart/2005/8/layout/funnel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35D72-787E-B64A-993F-CDE65347EA2A}">
      <dsp:nvSpPr>
        <dsp:cNvPr id="0" name=""/>
        <dsp:cNvSpPr/>
      </dsp:nvSpPr>
      <dsp:spPr>
        <a:xfrm>
          <a:off x="582999" y="1013"/>
          <a:ext cx="3073362" cy="307336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69137" tIns="15240" rIns="169137" bIns="15240" numCol="1" spcCol="1270" anchor="ctr" anchorCtr="1">
          <a:noAutofit/>
        </a:bodyPr>
        <a:lstStyle/>
        <a:p>
          <a:pPr marL="0" lvl="0" indent="0" algn="l" defTabSz="533400">
            <a:lnSpc>
              <a:spcPct val="90000"/>
            </a:lnSpc>
            <a:spcBef>
              <a:spcPct val="0"/>
            </a:spcBef>
            <a:spcAft>
              <a:spcPct val="35000"/>
            </a:spcAft>
            <a:buNone/>
          </a:pPr>
          <a:r>
            <a:rPr lang="en-US" sz="1200" b="1" kern="1200" dirty="0">
              <a:latin typeface="Poppins" panose="00000500000000000000" pitchFamily="2" charset="-18"/>
              <a:cs typeface="Poppins" panose="00000500000000000000" pitchFamily="2" charset="-18"/>
            </a:rPr>
            <a:t>Orbit instability ( beam – environment)</a:t>
          </a:r>
        </a:p>
        <a:p>
          <a:pPr marL="57150" lvl="1" indent="-57150" algn="l" defTabSz="400050">
            <a:lnSpc>
              <a:spcPct val="90000"/>
            </a:lnSpc>
            <a:spcBef>
              <a:spcPct val="0"/>
            </a:spcBef>
            <a:spcAft>
              <a:spcPct val="15000"/>
            </a:spcAft>
            <a:buChar char="•"/>
          </a:pPr>
          <a:r>
            <a:rPr lang="en-US" sz="900" b="1" kern="1200" dirty="0">
              <a:latin typeface="Poppins" panose="00000500000000000000" pitchFamily="2" charset="-18"/>
              <a:cs typeface="Poppins" panose="00000500000000000000" pitchFamily="2" charset="-18"/>
            </a:rPr>
            <a:t>Vibration (building</a:t>
          </a:r>
          <a:r>
            <a:rPr lang="pl-PL" sz="900" b="1" kern="1200" dirty="0">
              <a:latin typeface="Poppins" panose="00000500000000000000" pitchFamily="2" charset="-18"/>
              <a:cs typeface="Poppins" panose="00000500000000000000" pitchFamily="2" charset="-18"/>
            </a:rPr>
            <a:t>, </a:t>
          </a:r>
          <a:r>
            <a:rPr lang="pl-PL" sz="900" b="1" kern="1200" dirty="0" err="1">
              <a:latin typeface="Poppins" panose="00000500000000000000" pitchFamily="2" charset="-18"/>
              <a:cs typeface="Poppins" panose="00000500000000000000" pitchFamily="2" charset="-18"/>
            </a:rPr>
            <a:t>vibrating</a:t>
          </a:r>
          <a:r>
            <a:rPr lang="pl-PL" sz="900" b="1" kern="1200" dirty="0">
              <a:latin typeface="Poppins" panose="00000500000000000000" pitchFamily="2" charset="-18"/>
              <a:cs typeface="Poppins" panose="00000500000000000000" pitchFamily="2" charset="-18"/>
            </a:rPr>
            <a:t> </a:t>
          </a:r>
          <a:r>
            <a:rPr lang="pl-PL" sz="900" b="1" kern="1200" dirty="0" err="1">
              <a:latin typeface="Poppins" panose="00000500000000000000" pitchFamily="2" charset="-18"/>
              <a:cs typeface="Poppins" panose="00000500000000000000" pitchFamily="2" charset="-18"/>
            </a:rPr>
            <a:t>equipment</a:t>
          </a:r>
          <a:r>
            <a:rPr lang="en-US" sz="900" b="1" kern="1200" dirty="0">
              <a:latin typeface="Poppins" panose="00000500000000000000" pitchFamily="2" charset="-18"/>
              <a:cs typeface="Poppins" panose="00000500000000000000" pitchFamily="2" charset="-18"/>
            </a:rPr>
            <a:t>)</a:t>
          </a:r>
        </a:p>
        <a:p>
          <a:pPr marL="57150" lvl="1" indent="-57150" algn="l" defTabSz="400050">
            <a:lnSpc>
              <a:spcPct val="90000"/>
            </a:lnSpc>
            <a:spcBef>
              <a:spcPct val="0"/>
            </a:spcBef>
            <a:spcAft>
              <a:spcPct val="15000"/>
            </a:spcAft>
            <a:buChar char="•"/>
          </a:pPr>
          <a:r>
            <a:rPr lang="en-US" sz="900" b="1" kern="1200" dirty="0">
              <a:latin typeface="Poppins" panose="00000500000000000000" pitchFamily="2" charset="-18"/>
              <a:cs typeface="Poppins" panose="00000500000000000000" pitchFamily="2" charset="-18"/>
            </a:rPr>
            <a:t>Thermal (cooling water)</a:t>
          </a:r>
        </a:p>
        <a:p>
          <a:pPr marL="57150" lvl="1" indent="-57150" algn="l" defTabSz="400050">
            <a:lnSpc>
              <a:spcPct val="90000"/>
            </a:lnSpc>
            <a:spcBef>
              <a:spcPct val="0"/>
            </a:spcBef>
            <a:spcAft>
              <a:spcPct val="15000"/>
            </a:spcAft>
            <a:buChar char="•"/>
          </a:pPr>
          <a:r>
            <a:rPr lang="en-US" sz="900" b="1" kern="1200" dirty="0">
              <a:latin typeface="Poppins" panose="00000500000000000000" pitchFamily="2" charset="-18"/>
              <a:cs typeface="Poppins" panose="00000500000000000000" pitchFamily="2" charset="-18"/>
            </a:rPr>
            <a:t>Magnetic field (power supply for electromagnets, insertion device)</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RF field (Main cavities, Landau cavities) </a:t>
          </a:r>
        </a:p>
      </dsp:txBody>
      <dsp:txXfrm>
        <a:off x="1033082" y="451096"/>
        <a:ext cx="2173196" cy="2173196"/>
      </dsp:txXfrm>
    </dsp:sp>
    <dsp:sp modelId="{F956B167-51BB-6542-8A93-F62F15E8DA5A}">
      <dsp:nvSpPr>
        <dsp:cNvPr id="0" name=""/>
        <dsp:cNvSpPr/>
      </dsp:nvSpPr>
      <dsp:spPr>
        <a:xfrm>
          <a:off x="3036796" y="0"/>
          <a:ext cx="2960078" cy="307336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69137" tIns="15240" rIns="169137" bIns="15240" numCol="1" spcCol="1270" anchor="ctr" anchorCtr="1">
          <a:noAutofit/>
        </a:bodyPr>
        <a:lstStyle/>
        <a:p>
          <a:pPr marL="0" lvl="0" indent="0" algn="l" defTabSz="533400">
            <a:lnSpc>
              <a:spcPct val="90000"/>
            </a:lnSpc>
            <a:spcBef>
              <a:spcPct val="0"/>
            </a:spcBef>
            <a:spcAft>
              <a:spcPct val="35000"/>
            </a:spcAft>
            <a:buNone/>
          </a:pPr>
          <a:r>
            <a:rPr lang="en-US" sz="1200" kern="1200" dirty="0">
              <a:latin typeface="Poppins" panose="00000500000000000000" pitchFamily="2" charset="-18"/>
              <a:cs typeface="Poppins" panose="00000500000000000000" pitchFamily="2" charset="-18"/>
            </a:rPr>
            <a:t>Ion instability (beam – vacuum)</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Elastic (Coulomb scattering) - residual background gas</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Inelastic (Bremsstrahlung scattering) causes particles to loss energy - residual background gas </a:t>
          </a:r>
        </a:p>
        <a:p>
          <a:pPr marL="57150" lvl="1" indent="-57150" algn="l" defTabSz="400050">
            <a:lnSpc>
              <a:spcPct val="90000"/>
            </a:lnSpc>
            <a:spcBef>
              <a:spcPct val="0"/>
            </a:spcBef>
            <a:spcAft>
              <a:spcPct val="15000"/>
            </a:spcAft>
            <a:buChar char="•"/>
          </a:pPr>
          <a:endParaRPr lang="en-US" sz="900" kern="1200" dirty="0"/>
        </a:p>
      </dsp:txBody>
      <dsp:txXfrm>
        <a:off x="3470289" y="450083"/>
        <a:ext cx="2093092" cy="2173196"/>
      </dsp:txXfrm>
    </dsp:sp>
    <dsp:sp modelId="{89A7FBF8-1A49-FC43-B698-302E8AA8AFEC}">
      <dsp:nvSpPr>
        <dsp:cNvPr id="0" name=""/>
        <dsp:cNvSpPr/>
      </dsp:nvSpPr>
      <dsp:spPr>
        <a:xfrm>
          <a:off x="5387095" y="1013"/>
          <a:ext cx="3073362" cy="307336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69137" tIns="15240" rIns="169137" bIns="15240" numCol="1" spcCol="1270" anchor="ctr" anchorCtr="1">
          <a:noAutofit/>
        </a:bodyPr>
        <a:lstStyle/>
        <a:p>
          <a:pPr marL="0" lvl="0" indent="0" algn="l" defTabSz="533400">
            <a:lnSpc>
              <a:spcPct val="90000"/>
            </a:lnSpc>
            <a:spcBef>
              <a:spcPct val="0"/>
            </a:spcBef>
            <a:spcAft>
              <a:spcPct val="35000"/>
            </a:spcAft>
            <a:buNone/>
          </a:pPr>
          <a:r>
            <a:rPr lang="en-US" sz="1200" kern="1200" dirty="0">
              <a:latin typeface="Poppins" panose="00000500000000000000" pitchFamily="2" charset="-18"/>
              <a:cs typeface="Poppins" panose="00000500000000000000" pitchFamily="2" charset="-18"/>
            </a:rPr>
            <a:t>Coherent instabilities (beam – component)  </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Singe bunch</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Coupled bunch</a:t>
          </a:r>
        </a:p>
        <a:p>
          <a:pPr marL="57150" lvl="1" indent="-57150" algn="l" defTabSz="400050">
            <a:lnSpc>
              <a:spcPct val="90000"/>
            </a:lnSpc>
            <a:spcBef>
              <a:spcPct val="0"/>
            </a:spcBef>
            <a:spcAft>
              <a:spcPct val="15000"/>
            </a:spcAft>
            <a:buChar char="•"/>
          </a:pPr>
          <a:r>
            <a:rPr lang="en-US" sz="900" kern="1200" dirty="0">
              <a:latin typeface="Poppins" panose="00000500000000000000" pitchFamily="2" charset="-18"/>
              <a:cs typeface="Poppins" panose="00000500000000000000" pitchFamily="2" charset="-18"/>
            </a:rPr>
            <a:t>Touschek effect – intra beam scattering</a:t>
          </a:r>
        </a:p>
      </dsp:txBody>
      <dsp:txXfrm>
        <a:off x="5837178" y="451096"/>
        <a:ext cx="2173196" cy="2173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61048-5DAC-4AA5-977F-90059B75CEBC}">
      <dsp:nvSpPr>
        <dsp:cNvPr id="0" name=""/>
        <dsp:cNvSpPr/>
      </dsp:nvSpPr>
      <dsp:spPr>
        <a:xfrm>
          <a:off x="1393438" y="186876"/>
          <a:ext cx="3708786" cy="128801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8E09D-0364-422F-A561-739A5F250DC4}">
      <dsp:nvSpPr>
        <dsp:cNvPr id="0" name=""/>
        <dsp:cNvSpPr/>
      </dsp:nvSpPr>
      <dsp:spPr>
        <a:xfrm>
          <a:off x="2894202" y="3340782"/>
          <a:ext cx="718757" cy="460004"/>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44DEB-1F52-406E-86F2-B7AF2C761081}">
      <dsp:nvSpPr>
        <dsp:cNvPr id="0" name=""/>
        <dsp:cNvSpPr/>
      </dsp:nvSpPr>
      <dsp:spPr>
        <a:xfrm>
          <a:off x="1528564" y="3708786"/>
          <a:ext cx="3450033" cy="86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noProof="0" dirty="0">
              <a:solidFill>
                <a:srgbClr val="2C2B2B"/>
              </a:solidFill>
              <a:latin typeface="Poppins"/>
              <a:cs typeface="Poppins"/>
            </a:rPr>
            <a:t>Stability &amp; reproducibility</a:t>
          </a:r>
          <a:endParaRPr lang="en-US" sz="1900" kern="1200" noProof="0" dirty="0"/>
        </a:p>
      </dsp:txBody>
      <dsp:txXfrm>
        <a:off x="1528564" y="3708786"/>
        <a:ext cx="3450033" cy="862508"/>
      </dsp:txXfrm>
    </dsp:sp>
    <dsp:sp modelId="{3C11C65B-B8F1-479C-AF57-0C8220EB384B}">
      <dsp:nvSpPr>
        <dsp:cNvPr id="0" name=""/>
        <dsp:cNvSpPr/>
      </dsp:nvSpPr>
      <dsp:spPr>
        <a:xfrm>
          <a:off x="2741826" y="1574365"/>
          <a:ext cx="1293762" cy="12937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noProof="0" dirty="0">
              <a:latin typeface="Poppins" panose="00000500000000000000" pitchFamily="2" charset="-18"/>
              <a:cs typeface="Poppins" panose="00000500000000000000" pitchFamily="2" charset="-18"/>
            </a:rPr>
            <a:t>Magnets cycling, alignment, stability of PS</a:t>
          </a:r>
          <a:endParaRPr lang="en-US" sz="1000" kern="1200" noProof="0" dirty="0"/>
        </a:p>
      </dsp:txBody>
      <dsp:txXfrm>
        <a:off x="2931293" y="1763832"/>
        <a:ext cx="914828" cy="914828"/>
      </dsp:txXfrm>
    </dsp:sp>
    <dsp:sp modelId="{C2436E6E-3BB3-46AC-B8B2-20A78EBC9977}">
      <dsp:nvSpPr>
        <dsp:cNvPr id="0" name=""/>
        <dsp:cNvSpPr/>
      </dsp:nvSpPr>
      <dsp:spPr>
        <a:xfrm>
          <a:off x="1816067" y="603755"/>
          <a:ext cx="1293762" cy="12937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noProof="0" dirty="0">
              <a:latin typeface="Poppins" panose="00000500000000000000" pitchFamily="2" charset="-18"/>
              <a:cs typeface="Poppins" panose="00000500000000000000" pitchFamily="2" charset="-18"/>
            </a:rPr>
            <a:t> Feedback (SOFB, FOFB, </a:t>
          </a:r>
          <a:r>
            <a:rPr lang="en-US" sz="1000" kern="1200" noProof="0" dirty="0" err="1">
              <a:latin typeface="Poppins" panose="00000500000000000000" pitchFamily="2" charset="-18"/>
              <a:cs typeface="Poppins" panose="00000500000000000000" pitchFamily="2" charset="-18"/>
            </a:rPr>
            <a:t>BbB</a:t>
          </a:r>
          <a:r>
            <a:rPr lang="en-US" sz="1000" kern="1200" noProof="0" dirty="0">
              <a:latin typeface="Poppins" panose="00000500000000000000" pitchFamily="2" charset="-18"/>
              <a:cs typeface="Poppins" panose="00000500000000000000" pitchFamily="2" charset="-18"/>
            </a:rPr>
            <a:t>, RF )</a:t>
          </a:r>
          <a:endParaRPr lang="en-US" sz="1000" kern="1200" noProof="0" dirty="0"/>
        </a:p>
      </dsp:txBody>
      <dsp:txXfrm>
        <a:off x="2005534" y="793222"/>
        <a:ext cx="914828" cy="914828"/>
      </dsp:txXfrm>
    </dsp:sp>
    <dsp:sp modelId="{0EEFF496-5DF8-4F5F-BE59-44F3104E4F81}">
      <dsp:nvSpPr>
        <dsp:cNvPr id="0" name=""/>
        <dsp:cNvSpPr/>
      </dsp:nvSpPr>
      <dsp:spPr>
        <a:xfrm>
          <a:off x="3138580" y="290952"/>
          <a:ext cx="1293762" cy="12937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noProof="0" dirty="0"/>
            <a:t>Design </a:t>
          </a:r>
          <a:r>
            <a:rPr lang="en-US" sz="1000" kern="1200" noProof="0" dirty="0" err="1"/>
            <a:t>optimisiation</a:t>
          </a:r>
          <a:r>
            <a:rPr lang="en-US" sz="1000" kern="1200" noProof="0" dirty="0"/>
            <a:t>,  optics, impedance</a:t>
          </a:r>
          <a:r>
            <a:rPr lang="en-US" sz="1000" kern="1200" noProof="0"/>
            <a:t>, vacuum</a:t>
          </a:r>
          <a:endParaRPr lang="en-US" sz="1000" kern="1200" noProof="0" dirty="0"/>
        </a:p>
      </dsp:txBody>
      <dsp:txXfrm>
        <a:off x="3328047" y="480419"/>
        <a:ext cx="914828" cy="914828"/>
      </dsp:txXfrm>
    </dsp:sp>
    <dsp:sp modelId="{F23589D0-DDF2-458C-AB44-434A7BC0CB4C}">
      <dsp:nvSpPr>
        <dsp:cNvPr id="0" name=""/>
        <dsp:cNvSpPr/>
      </dsp:nvSpPr>
      <dsp:spPr>
        <a:xfrm>
          <a:off x="1241061" y="28750"/>
          <a:ext cx="4025039" cy="322003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0.48749</cdr:x>
      <cdr:y>0.16897</cdr:y>
    </cdr:from>
    <cdr:to>
      <cdr:x>0.48807</cdr:x>
      <cdr:y>0.83482</cdr:y>
    </cdr:to>
    <cdr:cxnSp macro="">
      <cdr:nvCxnSpPr>
        <cdr:cNvPr id="3" name="Łącznik prosty 2">
          <a:extLst xmlns:a="http://schemas.openxmlformats.org/drawingml/2006/main">
            <a:ext uri="{FF2B5EF4-FFF2-40B4-BE49-F238E27FC236}">
              <a16:creationId xmlns:a16="http://schemas.microsoft.com/office/drawing/2014/main" id="{59DE67CC-E255-46A2-5F0E-1E397A4B8F60}"/>
            </a:ext>
          </a:extLst>
        </cdr:cNvPr>
        <cdr:cNvCxnSpPr/>
      </cdr:nvCxnSpPr>
      <cdr:spPr>
        <a:xfrm xmlns:a="http://schemas.openxmlformats.org/drawingml/2006/main" flipH="1">
          <a:off x="6970866" y="806680"/>
          <a:ext cx="11875" cy="3192790"/>
        </a:xfrm>
        <a:prstGeom xmlns:a="http://schemas.openxmlformats.org/drawingml/2006/main" prst="line">
          <a:avLst/>
        </a:prstGeom>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cxnSp>
  </cdr:relSizeAnchor>
  <cdr:relSizeAnchor xmlns:cdr="http://schemas.openxmlformats.org/drawingml/2006/chartDrawing">
    <cdr:from>
      <cdr:x>0.46759</cdr:x>
      <cdr:y>0.84827</cdr:y>
    </cdr:from>
    <cdr:to>
      <cdr:x>0.50614</cdr:x>
      <cdr:y>0.90764</cdr:y>
    </cdr:to>
    <cdr:sp macro="" textlink="">
      <cdr:nvSpPr>
        <cdr:cNvPr id="4" name="pole tekstowe 3"/>
        <cdr:cNvSpPr txBox="1"/>
      </cdr:nvSpPr>
      <cdr:spPr>
        <a:xfrm xmlns:a="http://schemas.openxmlformats.org/drawingml/2006/main">
          <a:off x="6682538" y="4064809"/>
          <a:ext cx="555084" cy="284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l-PL" sz="1200" b="1" kern="1200"/>
            <a:t>2020 r.</a:t>
          </a:r>
        </a:p>
      </cdr:txBody>
    </cdr:sp>
  </cdr:relSizeAnchor>
  <cdr:relSizeAnchor xmlns:cdr="http://schemas.openxmlformats.org/drawingml/2006/chartDrawing">
    <cdr:from>
      <cdr:x>0.23555</cdr:x>
      <cdr:y>0.81035</cdr:y>
    </cdr:from>
    <cdr:to>
      <cdr:x>0.2816</cdr:x>
      <cdr:y>0.87503</cdr:y>
    </cdr:to>
    <cdr:sp macro="" textlink="">
      <cdr:nvSpPr>
        <cdr:cNvPr id="6" name="pole tekstowe 1"/>
        <cdr:cNvSpPr txBox="1"/>
      </cdr:nvSpPr>
      <cdr:spPr>
        <a:xfrm xmlns:a="http://schemas.openxmlformats.org/drawingml/2006/main" rot="19074848">
          <a:off x="3362872" y="3882605"/>
          <a:ext cx="662378" cy="3099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b="1" kern="1200"/>
            <a:t>2017 r.</a:t>
          </a:r>
        </a:p>
      </cdr:txBody>
    </cdr:sp>
  </cdr:relSizeAnchor>
  <cdr:relSizeAnchor xmlns:cdr="http://schemas.openxmlformats.org/drawingml/2006/chartDrawing">
    <cdr:from>
      <cdr:x>0.34401</cdr:x>
      <cdr:y>0.81151</cdr:y>
    </cdr:from>
    <cdr:to>
      <cdr:x>0.38823</cdr:x>
      <cdr:y>0.88344</cdr:y>
    </cdr:to>
    <cdr:sp macro="" textlink="">
      <cdr:nvSpPr>
        <cdr:cNvPr id="7" name="pole tekstowe 1"/>
        <cdr:cNvSpPr txBox="1"/>
      </cdr:nvSpPr>
      <cdr:spPr>
        <a:xfrm xmlns:a="http://schemas.openxmlformats.org/drawingml/2006/main" rot="19074848">
          <a:off x="4921673" y="3886973"/>
          <a:ext cx="632695" cy="3468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b="1" kern="1200"/>
            <a:t>2018 r.</a:t>
          </a:r>
        </a:p>
      </cdr:txBody>
    </cdr:sp>
  </cdr:relSizeAnchor>
  <cdr:relSizeAnchor xmlns:cdr="http://schemas.openxmlformats.org/drawingml/2006/chartDrawing">
    <cdr:from>
      <cdr:x>0.56809</cdr:x>
      <cdr:y>0.80912</cdr:y>
    </cdr:from>
    <cdr:to>
      <cdr:x>0.60717</cdr:x>
      <cdr:y>0.87497</cdr:y>
    </cdr:to>
    <cdr:sp macro="" textlink="">
      <cdr:nvSpPr>
        <cdr:cNvPr id="2" name="pole tekstowe 1"/>
        <cdr:cNvSpPr txBox="1"/>
      </cdr:nvSpPr>
      <cdr:spPr>
        <a:xfrm xmlns:a="http://schemas.openxmlformats.org/drawingml/2006/main" rot="19074848">
          <a:off x="8123899" y="3876733"/>
          <a:ext cx="555603" cy="3155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b="1" kern="1200"/>
            <a:t>2021 r.</a:t>
          </a:r>
        </a:p>
      </cdr:txBody>
    </cdr:sp>
  </cdr:relSizeAnchor>
  <cdr:relSizeAnchor xmlns:cdr="http://schemas.openxmlformats.org/drawingml/2006/chartDrawing">
    <cdr:from>
      <cdr:x>0.67654</cdr:x>
      <cdr:y>0.81444</cdr:y>
    </cdr:from>
    <cdr:to>
      <cdr:x>0.71347</cdr:x>
      <cdr:y>0.87242</cdr:y>
    </cdr:to>
    <cdr:sp macro="" textlink="">
      <cdr:nvSpPr>
        <cdr:cNvPr id="8" name="pole tekstowe 1"/>
        <cdr:cNvSpPr txBox="1"/>
      </cdr:nvSpPr>
      <cdr:spPr>
        <a:xfrm xmlns:a="http://schemas.openxmlformats.org/drawingml/2006/main" rot="19074848">
          <a:off x="9675517" y="3902177"/>
          <a:ext cx="528403" cy="2778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b="1" kern="1200"/>
            <a:t>2022 r.</a:t>
          </a:r>
        </a:p>
      </cdr:txBody>
    </cdr:sp>
  </cdr:relSizeAnchor>
  <cdr:relSizeAnchor xmlns:cdr="http://schemas.openxmlformats.org/drawingml/2006/chartDrawing">
    <cdr:from>
      <cdr:x>0.11839</cdr:x>
      <cdr:y>0.62226</cdr:y>
    </cdr:from>
    <cdr:to>
      <cdr:x>0.16494</cdr:x>
      <cdr:y>0.68312</cdr:y>
    </cdr:to>
    <cdr:sp macro="" textlink="">
      <cdr:nvSpPr>
        <cdr:cNvPr id="9" name="pole tekstowe 1"/>
        <cdr:cNvSpPr txBox="1"/>
      </cdr:nvSpPr>
      <cdr:spPr>
        <a:xfrm xmlns:a="http://schemas.openxmlformats.org/drawingml/2006/main" rot="19074848">
          <a:off x="1693741" y="2979966"/>
          <a:ext cx="662378" cy="2928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b="1" kern="1200"/>
            <a:t>2016 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E6B26D2-D4EB-4F2A-AF86-86DAAAF2B3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95803901-4EB8-4B7D-A8A7-B3E5A803DA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BBF74E-F782-4A87-9517-D0F05EC80680}" type="datetimeFigureOut">
              <a:rPr lang="pl-PL" smtClean="0"/>
              <a:t>17.03.2025</a:t>
            </a:fld>
            <a:endParaRPr lang="pl-PL"/>
          </a:p>
        </p:txBody>
      </p:sp>
      <p:sp>
        <p:nvSpPr>
          <p:cNvPr id="4" name="Symbol zastępczy stopki 3">
            <a:extLst>
              <a:ext uri="{FF2B5EF4-FFF2-40B4-BE49-F238E27FC236}">
                <a16:creationId xmlns:a16="http://schemas.microsoft.com/office/drawing/2014/main" id="{0195C808-05E6-4FE6-9072-A13A981A02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8ED2DE4E-04FD-4AD7-B0C7-245CFD5C7E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9F2B0-91E5-409C-82F6-5FDA81DA052C}" type="slidenum">
              <a:rPr lang="pl-PL" smtClean="0"/>
              <a:t>‹#›</a:t>
            </a:fld>
            <a:endParaRPr lang="pl-PL"/>
          </a:p>
        </p:txBody>
      </p:sp>
    </p:spTree>
    <p:extLst>
      <p:ext uri="{BB962C8B-B14F-4D97-AF65-F5344CB8AC3E}">
        <p14:creationId xmlns:p14="http://schemas.microsoft.com/office/powerpoint/2010/main" val="10099244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8CFA-D2E1-421C-9FF1-72A3BDF2EFF6}" type="datetimeFigureOut">
              <a:rPr lang="pl-PL" smtClean="0"/>
              <a:t>17.03.2025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927C9-E85E-485B-B23B-28B37B751B45}" type="slidenum">
              <a:rPr lang="pl-PL" smtClean="0"/>
              <a:t>‹#›</a:t>
            </a:fld>
            <a:endParaRPr lang="pl-PL"/>
          </a:p>
        </p:txBody>
      </p:sp>
    </p:spTree>
    <p:extLst>
      <p:ext uri="{BB962C8B-B14F-4D97-AF65-F5344CB8AC3E}">
        <p14:creationId xmlns:p14="http://schemas.microsoft.com/office/powerpoint/2010/main" val="30540376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66120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17.03.2025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08164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17.03.2025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60193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17.03.2025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80240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17.03.2025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80835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65FC184-D1D5-4C5E-8E53-B68C3BD311FB}" type="datetimeFigureOut">
              <a:rPr lang="pl-PL" smtClean="0"/>
              <a:t>17.03.2025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74798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965FC184-D1D5-4C5E-8E53-B68C3BD311FB}" type="datetimeFigureOut">
              <a:rPr lang="pl-PL" smtClean="0"/>
              <a:t>17.03.2025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4255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965FC184-D1D5-4C5E-8E53-B68C3BD311FB}" type="datetimeFigureOut">
              <a:rPr lang="pl-PL" smtClean="0"/>
              <a:t>17.03.2025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58187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965FC184-D1D5-4C5E-8E53-B68C3BD311FB}" type="datetimeFigureOut">
              <a:rPr lang="pl-PL" smtClean="0"/>
              <a:t>17.03.2025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10211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FC184-D1D5-4C5E-8E53-B68C3BD311FB}" type="datetimeFigureOut">
              <a:rPr lang="pl-PL" smtClean="0"/>
              <a:t>17.03.2025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7895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17.03.2025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35019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17.03.2025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424768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FC184-D1D5-4C5E-8E53-B68C3BD311FB}" type="datetimeFigureOut">
              <a:rPr lang="pl-PL" smtClean="0"/>
              <a:t>17.03.2025</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1529-6EE4-4949-88D4-688B43586314}" type="slidenum">
              <a:rPr lang="pl-PL" smtClean="0"/>
              <a:t>‹#›</a:t>
            </a:fld>
            <a:endParaRPr lang="pl-PL"/>
          </a:p>
        </p:txBody>
      </p:sp>
    </p:spTree>
    <p:extLst>
      <p:ext uri="{BB962C8B-B14F-4D97-AF65-F5344CB8AC3E}">
        <p14:creationId xmlns:p14="http://schemas.microsoft.com/office/powerpoint/2010/main" val="2263770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4.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8.sv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sv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5.gif"/></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7.sv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8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7.svg"/><Relationship Id="rId10" Type="http://schemas.openxmlformats.org/officeDocument/2006/relationships/image" Target="../media/image89.png"/><Relationship Id="rId4" Type="http://schemas.openxmlformats.org/officeDocument/2006/relationships/image" Target="../media/image76.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5.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7.png"/><Relationship Id="rId7" Type="http://schemas.openxmlformats.org/officeDocument/2006/relationships/image" Target="../media/image7.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2.emf"/><Relationship Id="rId4" Type="http://schemas.openxmlformats.org/officeDocument/2006/relationships/image" Target="../media/image98.png"/><Relationship Id="rId9"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svg"/><Relationship Id="rId7" Type="http://schemas.openxmlformats.org/officeDocument/2006/relationships/image" Target="../media/image10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2.emf"/><Relationship Id="rId3" Type="http://schemas.openxmlformats.org/officeDocument/2006/relationships/image" Target="../media/image8.svg"/><Relationship Id="rId7" Type="http://schemas.openxmlformats.org/officeDocument/2006/relationships/image" Target="../media/image109.emf"/><Relationship Id="rId12" Type="http://schemas.openxmlformats.org/officeDocument/2006/relationships/oleObject" Target="../embeddings/oleObject6.bin"/><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oleObject" Target="../embeddings/oleObject3.bin"/><Relationship Id="rId11" Type="http://schemas.openxmlformats.org/officeDocument/2006/relationships/image" Target="../media/image111.emf"/><Relationship Id="rId5" Type="http://schemas.openxmlformats.org/officeDocument/2006/relationships/image" Target="../media/image108.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10.emf"/></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8.svg"/><Relationship Id="rId7" Type="http://schemas.openxmlformats.org/officeDocument/2006/relationships/image" Target="../media/image31.svg"/><Relationship Id="rId12" Type="http://schemas.openxmlformats.org/officeDocument/2006/relationships/image" Target="../media/image1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18.png"/><Relationship Id="rId5" Type="http://schemas.openxmlformats.org/officeDocument/2006/relationships/image" Target="../media/image77.svg"/><Relationship Id="rId10" Type="http://schemas.openxmlformats.org/officeDocument/2006/relationships/image" Target="../media/image117.jpeg"/><Relationship Id="rId4" Type="http://schemas.openxmlformats.org/officeDocument/2006/relationships/image" Target="../media/image76.png"/><Relationship Id="rId9"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23.emf"/><Relationship Id="rId3" Type="http://schemas.openxmlformats.org/officeDocument/2006/relationships/image" Target="../media/image31.svg"/><Relationship Id="rId7" Type="http://schemas.openxmlformats.org/officeDocument/2006/relationships/image" Target="../media/image120.emf"/><Relationship Id="rId12" Type="http://schemas.openxmlformats.org/officeDocument/2006/relationships/oleObject" Target="../embeddings/oleObject10.bin"/><Relationship Id="rId2" Type="http://schemas.openxmlformats.org/officeDocument/2006/relationships/image" Target="../media/image30.png"/><Relationship Id="rId16"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oleObject" Target="../embeddings/oleObject7.bin"/><Relationship Id="rId11" Type="http://schemas.openxmlformats.org/officeDocument/2006/relationships/image" Target="../media/image122.emf"/><Relationship Id="rId5" Type="http://schemas.openxmlformats.org/officeDocument/2006/relationships/image" Target="../media/image101.svg"/><Relationship Id="rId15" Type="http://schemas.openxmlformats.org/officeDocument/2006/relationships/image" Target="../media/image124.emf"/><Relationship Id="rId10" Type="http://schemas.openxmlformats.org/officeDocument/2006/relationships/oleObject" Target="../embeddings/oleObject9.bin"/><Relationship Id="rId4" Type="http://schemas.openxmlformats.org/officeDocument/2006/relationships/image" Target="../media/image7.png"/><Relationship Id="rId9" Type="http://schemas.openxmlformats.org/officeDocument/2006/relationships/image" Target="../media/image121.emf"/><Relationship Id="rId14"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129.png"/><Relationship Id="rId3" Type="http://schemas.microsoft.com/office/2007/relationships/hdphoto" Target="../media/hdphoto3.wdp"/><Relationship Id="rId7" Type="http://schemas.openxmlformats.org/officeDocument/2006/relationships/image" Target="../media/image128.sv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30.sv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27.sv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8.sv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metal, maszyna, stal, silnik&#10;&#10;Opis wygenerowany automatycznie">
            <a:extLst>
              <a:ext uri="{FF2B5EF4-FFF2-40B4-BE49-F238E27FC236}">
                <a16:creationId xmlns:a16="http://schemas.microsoft.com/office/drawing/2014/main" id="{67FAFA83-D65C-8AB4-28FB-E9CF10D8982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rcRect b="15073"/>
          <a:stretch/>
        </p:blipFill>
        <p:spPr>
          <a:xfrm>
            <a:off x="0" y="-1"/>
            <a:ext cx="12192000" cy="6858001"/>
          </a:xfrm>
        </p:spPr>
      </p:pic>
      <p:pic>
        <p:nvPicPr>
          <p:cNvPr id="7" name="Symbol zastępczy zawartości 4" descr="Obraz zawierający metal, maszyna, stal, silnik&#10;&#10;Opis wygenerowany automatycznie">
            <a:extLst>
              <a:ext uri="{FF2B5EF4-FFF2-40B4-BE49-F238E27FC236}">
                <a16:creationId xmlns:a16="http://schemas.microsoft.com/office/drawing/2014/main" id="{5AA1BFE4-28BF-F332-8009-06F2354506CB}"/>
              </a:ext>
            </a:extLst>
          </p:cNvPr>
          <p:cNvPicPr>
            <a:picLocks noChangeAspect="1"/>
          </p:cNvPicPr>
          <p:nvPr/>
        </p:nvPicPr>
        <p:blipFill>
          <a:blip r:embed="rId4">
            <a:extLst>
              <a:ext uri="{BEBA8EAE-BF5A-486C-A8C5-ECC9F3942E4B}">
                <a14:imgProps xmlns:a14="http://schemas.microsoft.com/office/drawing/2010/main">
                  <a14:imgLayer r:embed="rId3">
                    <a14:imgEffect>
                      <a14:artisticBlur radius="14"/>
                    </a14:imgEffect>
                    <a14:imgEffect>
                      <a14:saturation sat="0"/>
                    </a14:imgEffect>
                  </a14:imgLayer>
                </a14:imgProps>
              </a:ext>
            </a:extLst>
          </a:blip>
          <a:srcRect t="51716" r="49356" b="15072"/>
          <a:stretch/>
        </p:blipFill>
        <p:spPr>
          <a:xfrm>
            <a:off x="0" y="4176074"/>
            <a:ext cx="6174557" cy="2681925"/>
          </a:xfrm>
          <a:prstGeom prst="rect">
            <a:avLst/>
          </a:prstGeom>
        </p:spPr>
      </p:pic>
      <p:sp>
        <p:nvSpPr>
          <p:cNvPr id="9" name="Prostokąt 8">
            <a:extLst>
              <a:ext uri="{FF2B5EF4-FFF2-40B4-BE49-F238E27FC236}">
                <a16:creationId xmlns:a16="http://schemas.microsoft.com/office/drawing/2014/main" id="{70FFA39F-EFBA-A8FA-5B8E-BFC1124963A2}"/>
              </a:ext>
            </a:extLst>
          </p:cNvPr>
          <p:cNvSpPr/>
          <p:nvPr/>
        </p:nvSpPr>
        <p:spPr>
          <a:xfrm>
            <a:off x="0" y="4176074"/>
            <a:ext cx="9372600" cy="2681926"/>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fika 9">
            <a:extLst>
              <a:ext uri="{FF2B5EF4-FFF2-40B4-BE49-F238E27FC236}">
                <a16:creationId xmlns:a16="http://schemas.microsoft.com/office/drawing/2014/main" id="{7FF66BB5-7569-6DDF-BCE0-882014B06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70" y="6437838"/>
            <a:ext cx="1911281" cy="325976"/>
          </a:xfrm>
          <a:prstGeom prst="rect">
            <a:avLst/>
          </a:prstGeom>
        </p:spPr>
      </p:pic>
      <p:cxnSp>
        <p:nvCxnSpPr>
          <p:cNvPr id="11" name="Łącznik prosty 10">
            <a:extLst>
              <a:ext uri="{FF2B5EF4-FFF2-40B4-BE49-F238E27FC236}">
                <a16:creationId xmlns:a16="http://schemas.microsoft.com/office/drawing/2014/main" id="{8311E465-2C4C-F80F-3D74-72B20AF62448}"/>
              </a:ext>
            </a:extLst>
          </p:cNvPr>
          <p:cNvCxnSpPr>
            <a:cxnSpLocks/>
          </p:cNvCxnSpPr>
          <p:nvPr/>
        </p:nvCxnSpPr>
        <p:spPr>
          <a:xfrm>
            <a:off x="2599765" y="6664954"/>
            <a:ext cx="9592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ytuł 4">
            <a:extLst>
              <a:ext uri="{FF2B5EF4-FFF2-40B4-BE49-F238E27FC236}">
                <a16:creationId xmlns:a16="http://schemas.microsoft.com/office/drawing/2014/main" id="{E4FAB816-899C-3BF9-9AA2-D6023CD7381B}"/>
              </a:ext>
            </a:extLst>
          </p:cNvPr>
          <p:cNvSpPr txBox="1">
            <a:spLocks/>
          </p:cNvSpPr>
          <p:nvPr/>
        </p:nvSpPr>
        <p:spPr>
          <a:xfrm>
            <a:off x="675329" y="4367870"/>
            <a:ext cx="8697271" cy="1724435"/>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b="1" dirty="0">
                <a:solidFill>
                  <a:schemeClr val="bg1"/>
                </a:solidFill>
                <a:latin typeface="Poppins" panose="00000500000000000000" pitchFamily="2" charset="-18"/>
                <a:cs typeface="Poppins" panose="00000500000000000000" pitchFamily="2" charset="-18"/>
              </a:rPr>
              <a:t>Orbit stability and reproducibility at SOLARIS storage ring </a:t>
            </a:r>
          </a:p>
          <a:p>
            <a:pPr algn="l"/>
            <a:r>
              <a:rPr lang="en-US" sz="1900" dirty="0">
                <a:solidFill>
                  <a:schemeClr val="bg1"/>
                </a:solidFill>
                <a:latin typeface="Poppins Light" panose="00000400000000000000" pitchFamily="2" charset="-18"/>
                <a:cs typeface="Poppins Light" panose="00000400000000000000" pitchFamily="2" charset="-18"/>
              </a:rPr>
              <a:t>Adriana Wawrzyniak</a:t>
            </a:r>
          </a:p>
          <a:p>
            <a:pPr algn="l"/>
            <a:r>
              <a:rPr lang="en-US" sz="1400" dirty="0" err="1">
                <a:solidFill>
                  <a:schemeClr val="bg1"/>
                </a:solidFill>
                <a:latin typeface="Poppins Light" panose="00000400000000000000" pitchFamily="2" charset="-18"/>
                <a:cs typeface="Poppins Light" panose="00000400000000000000" pitchFamily="2" charset="-18"/>
              </a:rPr>
              <a:t>adriana.wawrzyniak@uj.edu.pl</a:t>
            </a:r>
            <a:r>
              <a:rPr lang="en-US" sz="3400" dirty="0" err="1">
                <a:solidFill>
                  <a:schemeClr val="bg1"/>
                </a:solidFill>
                <a:latin typeface="Poppins Light" panose="00000400000000000000" pitchFamily="2" charset="-18"/>
                <a:cs typeface="Poppins Light" panose="00000400000000000000" pitchFamily="2" charset="-18"/>
              </a:rPr>
              <a:t>l</a:t>
            </a:r>
            <a:endParaRPr lang="en-US" sz="3400" dirty="0">
              <a:solidFill>
                <a:schemeClr val="bg1"/>
              </a:solidFill>
              <a:latin typeface="Poppins Light" panose="00000400000000000000" pitchFamily="2" charset="-18"/>
              <a:cs typeface="Poppins Light" panose="00000400000000000000" pitchFamily="2" charset="-18"/>
            </a:endParaRPr>
          </a:p>
        </p:txBody>
      </p:sp>
      <p:sp>
        <p:nvSpPr>
          <p:cNvPr id="14" name="Prostokąt 13">
            <a:extLst>
              <a:ext uri="{FF2B5EF4-FFF2-40B4-BE49-F238E27FC236}">
                <a16:creationId xmlns:a16="http://schemas.microsoft.com/office/drawing/2014/main" id="{75CABCA5-71B7-F2E0-B91E-76750DD5415B}"/>
              </a:ext>
            </a:extLst>
          </p:cNvPr>
          <p:cNvSpPr/>
          <p:nvPr/>
        </p:nvSpPr>
        <p:spPr>
          <a:xfrm>
            <a:off x="463651" y="4534293"/>
            <a:ext cx="45719" cy="1319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F7A9E1B4-7229-D9C5-EA22-D2B39F2B0DC9}"/>
              </a:ext>
            </a:extLst>
          </p:cNvPr>
          <p:cNvSpPr txBox="1"/>
          <p:nvPr/>
        </p:nvSpPr>
        <p:spPr>
          <a:xfrm>
            <a:off x="3108429" y="6169939"/>
            <a:ext cx="5145024" cy="430887"/>
          </a:xfrm>
          <a:prstGeom prst="rect">
            <a:avLst/>
          </a:prstGeom>
          <a:noFill/>
        </p:spPr>
        <p:txBody>
          <a:bodyPr wrap="square">
            <a:spAutoFit/>
          </a:bodyPr>
          <a:lstStyle/>
          <a:p>
            <a:r>
              <a:rPr lang="en-GB" sz="1100" i="1" dirty="0">
                <a:solidFill>
                  <a:srgbClr val="FFFFFF"/>
                </a:solidFill>
                <a:latin typeface="Roboto" panose="02000000000000000000" pitchFamily="2" charset="0"/>
              </a:rPr>
              <a:t>I.FAST Workshop 2025 on Stability of Storage Ring Based Light Sources</a:t>
            </a:r>
            <a:endParaRPr lang="pl-PL" sz="1100" i="1" dirty="0">
              <a:solidFill>
                <a:srgbClr val="FFFFFF"/>
              </a:solidFill>
              <a:latin typeface="Roboto" panose="02000000000000000000" pitchFamily="2" charset="0"/>
            </a:endParaRPr>
          </a:p>
          <a:p>
            <a:r>
              <a:rPr lang="pl-PL" sz="1100" i="1" dirty="0">
                <a:solidFill>
                  <a:srgbClr val="FFFFFF"/>
                </a:solidFill>
                <a:latin typeface="Roboto" panose="02000000000000000000" pitchFamily="2" charset="0"/>
              </a:rPr>
              <a:t>17-21.03.25 KIT, Karlsruhe, Germany</a:t>
            </a:r>
            <a:endParaRPr lang="en-US" sz="1100" i="1" dirty="0"/>
          </a:p>
        </p:txBody>
      </p:sp>
      <p:pic>
        <p:nvPicPr>
          <p:cNvPr id="1026" name="Picture 2">
            <a:extLst>
              <a:ext uri="{FF2B5EF4-FFF2-40B4-BE49-F238E27FC236}">
                <a16:creationId xmlns:a16="http://schemas.microsoft.com/office/drawing/2014/main" id="{B0FDDE36-77DE-AE6E-E9ED-A4B14EB106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1120" y="5914301"/>
            <a:ext cx="1232981" cy="70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455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EA62-51C3-E8E8-59C6-60D3BD353CE9}"/>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17640848-865D-1A3C-9A7E-35E22690BA6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5CF798C5-981B-A2DA-D2CC-3AB38120F13B}"/>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10</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FA111D9E-BA80-EAAF-D0C1-4A171F583187}"/>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Mechanical stability</a:t>
            </a:r>
          </a:p>
        </p:txBody>
      </p:sp>
      <p:sp>
        <p:nvSpPr>
          <p:cNvPr id="3" name="Prostokąt 2">
            <a:extLst>
              <a:ext uri="{FF2B5EF4-FFF2-40B4-BE49-F238E27FC236}">
                <a16:creationId xmlns:a16="http://schemas.microsoft.com/office/drawing/2014/main" id="{9F2E20DC-ED20-120D-E4BB-054742E49520}"/>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8527854B-0E4D-CDA7-4F89-7DF70F5FBD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grpSp>
        <p:nvGrpSpPr>
          <p:cNvPr id="2" name="Grupa 1">
            <a:extLst>
              <a:ext uri="{FF2B5EF4-FFF2-40B4-BE49-F238E27FC236}">
                <a16:creationId xmlns:a16="http://schemas.microsoft.com/office/drawing/2014/main" id="{EC5B30AB-5C18-43ED-A971-BE3EF8813260}"/>
              </a:ext>
            </a:extLst>
          </p:cNvPr>
          <p:cNvGrpSpPr/>
          <p:nvPr/>
        </p:nvGrpSpPr>
        <p:grpSpPr>
          <a:xfrm>
            <a:off x="61680" y="813658"/>
            <a:ext cx="12068640" cy="2949893"/>
            <a:chOff x="0" y="0"/>
            <a:chExt cx="11525249" cy="3071813"/>
          </a:xfrm>
        </p:grpSpPr>
        <p:graphicFrame>
          <p:nvGraphicFramePr>
            <p:cNvPr id="24" name="Wykres 23">
              <a:extLst>
                <a:ext uri="{FF2B5EF4-FFF2-40B4-BE49-F238E27FC236}">
                  <a16:creationId xmlns:a16="http://schemas.microsoft.com/office/drawing/2014/main" id="{127A249A-4780-0BF0-68F6-3A36CB37625A}"/>
                </a:ext>
              </a:extLst>
            </p:cNvPr>
            <p:cNvGraphicFramePr/>
            <p:nvPr>
              <p:extLst>
                <p:ext uri="{D42A27DB-BD31-4B8C-83A1-F6EECF244321}">
                  <p14:modId xmlns:p14="http://schemas.microsoft.com/office/powerpoint/2010/main" val="2113235990"/>
                </p:ext>
              </p:extLst>
            </p:nvPr>
          </p:nvGraphicFramePr>
          <p:xfrm>
            <a:off x="0" y="0"/>
            <a:ext cx="11525249" cy="3071813"/>
          </p:xfrm>
          <a:graphic>
            <a:graphicData uri="http://schemas.openxmlformats.org/drawingml/2006/chart">
              <c:chart xmlns:c="http://schemas.openxmlformats.org/drawingml/2006/chart" xmlns:r="http://schemas.openxmlformats.org/officeDocument/2006/relationships" r:id="rId4"/>
            </a:graphicData>
          </a:graphic>
        </p:graphicFrame>
        <p:grpSp>
          <p:nvGrpSpPr>
            <p:cNvPr id="25" name="Grupa 24">
              <a:extLst>
                <a:ext uri="{FF2B5EF4-FFF2-40B4-BE49-F238E27FC236}">
                  <a16:creationId xmlns:a16="http://schemas.microsoft.com/office/drawing/2014/main" id="{2CD8CC24-D3CD-423D-1FB7-166A9FCB0C65}"/>
                </a:ext>
              </a:extLst>
            </p:cNvPr>
            <p:cNvGrpSpPr/>
            <p:nvPr/>
          </p:nvGrpSpPr>
          <p:grpSpPr>
            <a:xfrm>
              <a:off x="1171575" y="2662238"/>
              <a:ext cx="9733009" cy="264560"/>
              <a:chOff x="1171575" y="2662238"/>
              <a:chExt cx="9733009" cy="264560"/>
            </a:xfrm>
          </p:grpSpPr>
          <p:sp>
            <p:nvSpPr>
              <p:cNvPr id="26" name="pole tekstowe 4">
                <a:extLst>
                  <a:ext uri="{FF2B5EF4-FFF2-40B4-BE49-F238E27FC236}">
                    <a16:creationId xmlns:a16="http://schemas.microsoft.com/office/drawing/2014/main" id="{DECD5F02-B5A6-34DB-1A02-7C9BC58D5569}"/>
                  </a:ext>
                </a:extLst>
              </p:cNvPr>
              <p:cNvSpPr txBox="1"/>
              <p:nvPr/>
            </p:nvSpPr>
            <p:spPr>
              <a:xfrm>
                <a:off x="1171575"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a:t>
                </a:r>
              </a:p>
            </p:txBody>
          </p:sp>
          <p:sp>
            <p:nvSpPr>
              <p:cNvPr id="27" name="pole tekstowe 5">
                <a:extLst>
                  <a:ext uri="{FF2B5EF4-FFF2-40B4-BE49-F238E27FC236}">
                    <a16:creationId xmlns:a16="http://schemas.microsoft.com/office/drawing/2014/main" id="{7E4CD221-7F48-FF60-429D-4A22C50A500A}"/>
                  </a:ext>
                </a:extLst>
              </p:cNvPr>
              <p:cNvSpPr txBox="1"/>
              <p:nvPr/>
            </p:nvSpPr>
            <p:spPr>
              <a:xfrm>
                <a:off x="2000250"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2</a:t>
                </a:r>
              </a:p>
            </p:txBody>
          </p:sp>
          <p:sp>
            <p:nvSpPr>
              <p:cNvPr id="28" name="pole tekstowe 6">
                <a:extLst>
                  <a:ext uri="{FF2B5EF4-FFF2-40B4-BE49-F238E27FC236}">
                    <a16:creationId xmlns:a16="http://schemas.microsoft.com/office/drawing/2014/main" id="{78543A63-B9F2-98DD-0DA3-34978691766D}"/>
                  </a:ext>
                </a:extLst>
              </p:cNvPr>
              <p:cNvSpPr txBox="1"/>
              <p:nvPr/>
            </p:nvSpPr>
            <p:spPr>
              <a:xfrm>
                <a:off x="2819400"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3</a:t>
                </a:r>
              </a:p>
            </p:txBody>
          </p:sp>
          <p:sp>
            <p:nvSpPr>
              <p:cNvPr id="29" name="pole tekstowe 7">
                <a:extLst>
                  <a:ext uri="{FF2B5EF4-FFF2-40B4-BE49-F238E27FC236}">
                    <a16:creationId xmlns:a16="http://schemas.microsoft.com/office/drawing/2014/main" id="{19DBD1A5-D6C2-04ED-821B-E2372C33A4A1}"/>
                  </a:ext>
                </a:extLst>
              </p:cNvPr>
              <p:cNvSpPr txBox="1"/>
              <p:nvPr/>
            </p:nvSpPr>
            <p:spPr>
              <a:xfrm>
                <a:off x="3629025"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4</a:t>
                </a:r>
              </a:p>
            </p:txBody>
          </p:sp>
          <p:sp>
            <p:nvSpPr>
              <p:cNvPr id="30" name="pole tekstowe 8">
                <a:extLst>
                  <a:ext uri="{FF2B5EF4-FFF2-40B4-BE49-F238E27FC236}">
                    <a16:creationId xmlns:a16="http://schemas.microsoft.com/office/drawing/2014/main" id="{6D8F1657-5662-784B-64DC-AA95AED0264E}"/>
                  </a:ext>
                </a:extLst>
              </p:cNvPr>
              <p:cNvSpPr txBox="1"/>
              <p:nvPr/>
            </p:nvSpPr>
            <p:spPr>
              <a:xfrm>
                <a:off x="4448175"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5</a:t>
                </a:r>
              </a:p>
            </p:txBody>
          </p:sp>
          <p:sp>
            <p:nvSpPr>
              <p:cNvPr id="31" name="pole tekstowe 9">
                <a:extLst>
                  <a:ext uri="{FF2B5EF4-FFF2-40B4-BE49-F238E27FC236}">
                    <a16:creationId xmlns:a16="http://schemas.microsoft.com/office/drawing/2014/main" id="{657CB7D0-C2D2-C84B-B3C4-132032727DE9}"/>
                  </a:ext>
                </a:extLst>
              </p:cNvPr>
              <p:cNvSpPr txBox="1"/>
              <p:nvPr/>
            </p:nvSpPr>
            <p:spPr>
              <a:xfrm>
                <a:off x="5257800"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6</a:t>
                </a:r>
              </a:p>
            </p:txBody>
          </p:sp>
          <p:sp>
            <p:nvSpPr>
              <p:cNvPr id="32" name="pole tekstowe 10">
                <a:extLst>
                  <a:ext uri="{FF2B5EF4-FFF2-40B4-BE49-F238E27FC236}">
                    <a16:creationId xmlns:a16="http://schemas.microsoft.com/office/drawing/2014/main" id="{9D638ECF-90D7-C65C-96E9-3C50131F4A19}"/>
                  </a:ext>
                </a:extLst>
              </p:cNvPr>
              <p:cNvSpPr txBox="1"/>
              <p:nvPr/>
            </p:nvSpPr>
            <p:spPr>
              <a:xfrm>
                <a:off x="6076950"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7</a:t>
                </a:r>
              </a:p>
            </p:txBody>
          </p:sp>
          <p:sp>
            <p:nvSpPr>
              <p:cNvPr id="33" name="pole tekstowe 11">
                <a:extLst>
                  <a:ext uri="{FF2B5EF4-FFF2-40B4-BE49-F238E27FC236}">
                    <a16:creationId xmlns:a16="http://schemas.microsoft.com/office/drawing/2014/main" id="{04458874-15F5-B5D7-475D-25ABC3A7AF2C}"/>
                  </a:ext>
                </a:extLst>
              </p:cNvPr>
              <p:cNvSpPr txBox="1"/>
              <p:nvPr/>
            </p:nvSpPr>
            <p:spPr>
              <a:xfrm>
                <a:off x="6896100"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8</a:t>
                </a:r>
              </a:p>
            </p:txBody>
          </p:sp>
          <p:sp>
            <p:nvSpPr>
              <p:cNvPr id="34" name="pole tekstowe 12">
                <a:extLst>
                  <a:ext uri="{FF2B5EF4-FFF2-40B4-BE49-F238E27FC236}">
                    <a16:creationId xmlns:a16="http://schemas.microsoft.com/office/drawing/2014/main" id="{ADBF091F-949C-2D26-25B4-AD2B1A4D33DE}"/>
                  </a:ext>
                </a:extLst>
              </p:cNvPr>
              <p:cNvSpPr txBox="1"/>
              <p:nvPr/>
            </p:nvSpPr>
            <p:spPr>
              <a:xfrm>
                <a:off x="7705725" y="2662238"/>
                <a:ext cx="70801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9</a:t>
                </a:r>
              </a:p>
            </p:txBody>
          </p:sp>
          <p:sp>
            <p:nvSpPr>
              <p:cNvPr id="35" name="pole tekstowe 13">
                <a:extLst>
                  <a:ext uri="{FF2B5EF4-FFF2-40B4-BE49-F238E27FC236}">
                    <a16:creationId xmlns:a16="http://schemas.microsoft.com/office/drawing/2014/main" id="{FF8CA9A1-1C22-7333-E9FF-3E4A3754702F}"/>
                  </a:ext>
                </a:extLst>
              </p:cNvPr>
              <p:cNvSpPr txBox="1"/>
              <p:nvPr/>
            </p:nvSpPr>
            <p:spPr>
              <a:xfrm>
                <a:off x="8496300" y="2662238"/>
                <a:ext cx="779509"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10</a:t>
                </a:r>
              </a:p>
            </p:txBody>
          </p:sp>
          <p:sp>
            <p:nvSpPr>
              <p:cNvPr id="36" name="pole tekstowe 14">
                <a:extLst>
                  <a:ext uri="{FF2B5EF4-FFF2-40B4-BE49-F238E27FC236}">
                    <a16:creationId xmlns:a16="http://schemas.microsoft.com/office/drawing/2014/main" id="{E8C300D1-5FDB-06AE-F28E-D2EEBD7684EE}"/>
                  </a:ext>
                </a:extLst>
              </p:cNvPr>
              <p:cNvSpPr txBox="1"/>
              <p:nvPr/>
            </p:nvSpPr>
            <p:spPr>
              <a:xfrm>
                <a:off x="9315450" y="2662238"/>
                <a:ext cx="779509"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11</a:t>
                </a:r>
              </a:p>
            </p:txBody>
          </p:sp>
          <p:sp>
            <p:nvSpPr>
              <p:cNvPr id="37" name="pole tekstowe 15">
                <a:extLst>
                  <a:ext uri="{FF2B5EF4-FFF2-40B4-BE49-F238E27FC236}">
                    <a16:creationId xmlns:a16="http://schemas.microsoft.com/office/drawing/2014/main" id="{2BAF6EF6-3CDF-83B8-67C3-D29A53118DD1}"/>
                  </a:ext>
                </a:extLst>
              </p:cNvPr>
              <p:cNvSpPr txBox="1"/>
              <p:nvPr/>
            </p:nvSpPr>
            <p:spPr>
              <a:xfrm>
                <a:off x="10125075" y="2662238"/>
                <a:ext cx="779509"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12</a:t>
                </a:r>
              </a:p>
            </p:txBody>
          </p:sp>
        </p:grpSp>
      </p:grpSp>
      <p:cxnSp>
        <p:nvCxnSpPr>
          <p:cNvPr id="5" name="Łącznik prosty 4">
            <a:extLst>
              <a:ext uri="{FF2B5EF4-FFF2-40B4-BE49-F238E27FC236}">
                <a16:creationId xmlns:a16="http://schemas.microsoft.com/office/drawing/2014/main" id="{A0DAAD23-8106-8692-A9B5-A6609DBA1760}"/>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upa 5">
            <a:extLst>
              <a:ext uri="{FF2B5EF4-FFF2-40B4-BE49-F238E27FC236}">
                <a16:creationId xmlns:a16="http://schemas.microsoft.com/office/drawing/2014/main" id="{90D88B7C-494A-4449-B7F7-235958D17A91}"/>
              </a:ext>
            </a:extLst>
          </p:cNvPr>
          <p:cNvGrpSpPr/>
          <p:nvPr/>
        </p:nvGrpSpPr>
        <p:grpSpPr>
          <a:xfrm>
            <a:off x="61680" y="3605880"/>
            <a:ext cx="12068640" cy="2938080"/>
            <a:chOff x="0" y="3291840"/>
            <a:chExt cx="11520000" cy="3060000"/>
          </a:xfrm>
        </p:grpSpPr>
        <p:graphicFrame>
          <p:nvGraphicFramePr>
            <p:cNvPr id="10" name="Wykres 9">
              <a:extLst>
                <a:ext uri="{FF2B5EF4-FFF2-40B4-BE49-F238E27FC236}">
                  <a16:creationId xmlns:a16="http://schemas.microsoft.com/office/drawing/2014/main" id="{EB473448-676A-C33E-7D83-4C783A1E2658}"/>
                </a:ext>
              </a:extLst>
            </p:cNvPr>
            <p:cNvGraphicFramePr/>
            <p:nvPr>
              <p:extLst>
                <p:ext uri="{D42A27DB-BD31-4B8C-83A1-F6EECF244321}">
                  <p14:modId xmlns:p14="http://schemas.microsoft.com/office/powerpoint/2010/main" val="2947985350"/>
                </p:ext>
              </p:extLst>
            </p:nvPr>
          </p:nvGraphicFramePr>
          <p:xfrm>
            <a:off x="0" y="3291840"/>
            <a:ext cx="11520000" cy="306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pole tekstowe 18">
              <a:extLst>
                <a:ext uri="{FF2B5EF4-FFF2-40B4-BE49-F238E27FC236}">
                  <a16:creationId xmlns:a16="http://schemas.microsoft.com/office/drawing/2014/main" id="{401415A1-F9BA-FE8F-70E5-259D783FD3F9}"/>
                </a:ext>
              </a:extLst>
            </p:cNvPr>
            <p:cNvSpPr txBox="1"/>
            <p:nvPr/>
          </p:nvSpPr>
          <p:spPr>
            <a:xfrm>
              <a:off x="1162051"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a:t>
              </a:r>
            </a:p>
          </p:txBody>
        </p:sp>
        <p:sp>
          <p:nvSpPr>
            <p:cNvPr id="13" name="pole tekstowe 19">
              <a:extLst>
                <a:ext uri="{FF2B5EF4-FFF2-40B4-BE49-F238E27FC236}">
                  <a16:creationId xmlns:a16="http://schemas.microsoft.com/office/drawing/2014/main" id="{2D99731C-63FE-7E4C-3894-496719A4619C}"/>
                </a:ext>
              </a:extLst>
            </p:cNvPr>
            <p:cNvSpPr txBox="1"/>
            <p:nvPr/>
          </p:nvSpPr>
          <p:spPr>
            <a:xfrm>
              <a:off x="1990349"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2</a:t>
              </a:r>
            </a:p>
          </p:txBody>
        </p:sp>
        <p:sp>
          <p:nvSpPr>
            <p:cNvPr id="14" name="pole tekstowe 20">
              <a:extLst>
                <a:ext uri="{FF2B5EF4-FFF2-40B4-BE49-F238E27FC236}">
                  <a16:creationId xmlns:a16="http://schemas.microsoft.com/office/drawing/2014/main" id="{0440BA0C-AF32-EC87-1A49-108649F67234}"/>
                </a:ext>
              </a:extLst>
            </p:cNvPr>
            <p:cNvSpPr txBox="1"/>
            <p:nvPr/>
          </p:nvSpPr>
          <p:spPr>
            <a:xfrm>
              <a:off x="2809125"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3</a:t>
              </a:r>
            </a:p>
          </p:txBody>
        </p:sp>
        <p:sp>
          <p:nvSpPr>
            <p:cNvPr id="15" name="pole tekstowe 21">
              <a:extLst>
                <a:ext uri="{FF2B5EF4-FFF2-40B4-BE49-F238E27FC236}">
                  <a16:creationId xmlns:a16="http://schemas.microsoft.com/office/drawing/2014/main" id="{AE8F6101-DB15-5609-A618-F199B5500942}"/>
                </a:ext>
              </a:extLst>
            </p:cNvPr>
            <p:cNvSpPr txBox="1"/>
            <p:nvPr/>
          </p:nvSpPr>
          <p:spPr>
            <a:xfrm>
              <a:off x="3618382"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4</a:t>
              </a:r>
            </a:p>
          </p:txBody>
        </p:sp>
        <p:sp>
          <p:nvSpPr>
            <p:cNvPr id="16" name="pole tekstowe 22">
              <a:extLst>
                <a:ext uri="{FF2B5EF4-FFF2-40B4-BE49-F238E27FC236}">
                  <a16:creationId xmlns:a16="http://schemas.microsoft.com/office/drawing/2014/main" id="{01A01558-D36C-EFB5-718F-DDC4DEDF0BCF}"/>
                </a:ext>
              </a:extLst>
            </p:cNvPr>
            <p:cNvSpPr txBox="1"/>
            <p:nvPr/>
          </p:nvSpPr>
          <p:spPr>
            <a:xfrm>
              <a:off x="4437159"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5</a:t>
              </a:r>
            </a:p>
          </p:txBody>
        </p:sp>
        <p:sp>
          <p:nvSpPr>
            <p:cNvPr id="17" name="pole tekstowe 23">
              <a:extLst>
                <a:ext uri="{FF2B5EF4-FFF2-40B4-BE49-F238E27FC236}">
                  <a16:creationId xmlns:a16="http://schemas.microsoft.com/office/drawing/2014/main" id="{768BF53C-1C5C-8158-AA8B-0EC389135BDB}"/>
                </a:ext>
              </a:extLst>
            </p:cNvPr>
            <p:cNvSpPr txBox="1"/>
            <p:nvPr/>
          </p:nvSpPr>
          <p:spPr>
            <a:xfrm>
              <a:off x="5246415"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6</a:t>
              </a:r>
            </a:p>
          </p:txBody>
        </p:sp>
        <p:sp>
          <p:nvSpPr>
            <p:cNvPr id="18" name="pole tekstowe 24">
              <a:extLst>
                <a:ext uri="{FF2B5EF4-FFF2-40B4-BE49-F238E27FC236}">
                  <a16:creationId xmlns:a16="http://schemas.microsoft.com/office/drawing/2014/main" id="{0B0564CF-6840-6CBC-CC41-AA795502702F}"/>
                </a:ext>
              </a:extLst>
            </p:cNvPr>
            <p:cNvSpPr txBox="1"/>
            <p:nvPr/>
          </p:nvSpPr>
          <p:spPr>
            <a:xfrm>
              <a:off x="6065192"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7</a:t>
              </a:r>
            </a:p>
          </p:txBody>
        </p:sp>
        <p:sp>
          <p:nvSpPr>
            <p:cNvPr id="19" name="pole tekstowe 25">
              <a:extLst>
                <a:ext uri="{FF2B5EF4-FFF2-40B4-BE49-F238E27FC236}">
                  <a16:creationId xmlns:a16="http://schemas.microsoft.com/office/drawing/2014/main" id="{324AC7B7-0DD9-B5CA-D864-CE7563F503C0}"/>
                </a:ext>
              </a:extLst>
            </p:cNvPr>
            <p:cNvSpPr txBox="1"/>
            <p:nvPr/>
          </p:nvSpPr>
          <p:spPr>
            <a:xfrm>
              <a:off x="6883969"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8</a:t>
              </a:r>
            </a:p>
          </p:txBody>
        </p:sp>
        <p:sp>
          <p:nvSpPr>
            <p:cNvPr id="20" name="pole tekstowe 26">
              <a:extLst>
                <a:ext uri="{FF2B5EF4-FFF2-40B4-BE49-F238E27FC236}">
                  <a16:creationId xmlns:a16="http://schemas.microsoft.com/office/drawing/2014/main" id="{91C81A85-7AB2-FA3C-7EF7-0C187B57E042}"/>
                </a:ext>
              </a:extLst>
            </p:cNvPr>
            <p:cNvSpPr txBox="1"/>
            <p:nvPr/>
          </p:nvSpPr>
          <p:spPr>
            <a:xfrm>
              <a:off x="7693225" y="5949315"/>
              <a:ext cx="70769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9</a:t>
              </a:r>
            </a:p>
          </p:txBody>
        </p:sp>
        <p:sp>
          <p:nvSpPr>
            <p:cNvPr id="21" name="pole tekstowe 27">
              <a:extLst>
                <a:ext uri="{FF2B5EF4-FFF2-40B4-BE49-F238E27FC236}">
                  <a16:creationId xmlns:a16="http://schemas.microsoft.com/office/drawing/2014/main" id="{822E59D0-5E22-1A13-A451-F3B8E34E3406}"/>
                </a:ext>
              </a:extLst>
            </p:cNvPr>
            <p:cNvSpPr txBox="1"/>
            <p:nvPr/>
          </p:nvSpPr>
          <p:spPr>
            <a:xfrm>
              <a:off x="8483440" y="5949315"/>
              <a:ext cx="77915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10</a:t>
              </a:r>
            </a:p>
          </p:txBody>
        </p:sp>
        <p:sp>
          <p:nvSpPr>
            <p:cNvPr id="22" name="pole tekstowe 28">
              <a:extLst>
                <a:ext uri="{FF2B5EF4-FFF2-40B4-BE49-F238E27FC236}">
                  <a16:creationId xmlns:a16="http://schemas.microsoft.com/office/drawing/2014/main" id="{8B95E838-CA03-469E-8332-CE561ED12268}"/>
                </a:ext>
              </a:extLst>
            </p:cNvPr>
            <p:cNvSpPr txBox="1"/>
            <p:nvPr/>
          </p:nvSpPr>
          <p:spPr>
            <a:xfrm>
              <a:off x="9302217" y="5949315"/>
              <a:ext cx="77915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11</a:t>
              </a:r>
            </a:p>
          </p:txBody>
        </p:sp>
        <p:sp>
          <p:nvSpPr>
            <p:cNvPr id="23" name="pole tekstowe 29">
              <a:extLst>
                <a:ext uri="{FF2B5EF4-FFF2-40B4-BE49-F238E27FC236}">
                  <a16:creationId xmlns:a16="http://schemas.microsoft.com/office/drawing/2014/main" id="{21EE285D-4DE5-5E57-6B92-BBFADEE4C13C}"/>
                </a:ext>
              </a:extLst>
            </p:cNvPr>
            <p:cNvSpPr txBox="1"/>
            <p:nvPr/>
          </p:nvSpPr>
          <p:spPr>
            <a:xfrm>
              <a:off x="10111473" y="5949315"/>
              <a:ext cx="77915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l-PL" sz="1100"/>
                <a:t>Section 12</a:t>
              </a:r>
            </a:p>
          </p:txBody>
        </p:sp>
      </p:grpSp>
      <p:sp>
        <p:nvSpPr>
          <p:cNvPr id="8" name="pole tekstowe 7">
            <a:extLst>
              <a:ext uri="{FF2B5EF4-FFF2-40B4-BE49-F238E27FC236}">
                <a16:creationId xmlns:a16="http://schemas.microsoft.com/office/drawing/2014/main" id="{9C9A6A72-C4B9-80E7-32E3-FA832CED0711}"/>
              </a:ext>
            </a:extLst>
          </p:cNvPr>
          <p:cNvSpPr txBox="1"/>
          <p:nvPr/>
        </p:nvSpPr>
        <p:spPr>
          <a:xfrm>
            <a:off x="2546767" y="6456037"/>
            <a:ext cx="1786323" cy="307777"/>
          </a:xfrm>
          <a:prstGeom prst="rect">
            <a:avLst/>
          </a:prstGeom>
          <a:noFill/>
        </p:spPr>
        <p:txBody>
          <a:bodyPr wrap="none" rtlCol="0">
            <a:spAutoFit/>
          </a:bodyPr>
          <a:lstStyle/>
          <a:p>
            <a:r>
              <a:rPr lang="pl-PL" sz="1400" i="1" dirty="0"/>
              <a:t>Data: M. Boruchowski</a:t>
            </a:r>
            <a:endParaRPr lang="en-US" sz="1400" i="1" dirty="0"/>
          </a:p>
        </p:txBody>
      </p:sp>
    </p:spTree>
    <p:extLst>
      <p:ext uri="{BB962C8B-B14F-4D97-AF65-F5344CB8AC3E}">
        <p14:creationId xmlns:p14="http://schemas.microsoft.com/office/powerpoint/2010/main" val="363634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C1D6-A7EA-2D5F-C468-FA817286F3CB}"/>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4B591077-0939-9C3D-9F11-F9ACDAD01A9C}"/>
              </a:ext>
            </a:extLst>
          </p:cNvPr>
          <p:cNvSpPr/>
          <p:nvPr/>
        </p:nvSpPr>
        <p:spPr>
          <a:xfrm>
            <a:off x="5124001" y="0"/>
            <a:ext cx="7067999" cy="68103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12A2B1F1-0733-11A2-688F-E8E3290DAE3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57CC3559-46F3-6C53-8D4E-EBA39BBA59AE}"/>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11</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902E0D2F-AE44-4416-3EFF-C8FBE2F4D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70" y="6437838"/>
            <a:ext cx="1911281" cy="325976"/>
          </a:xfrm>
          <a:prstGeom prst="rect">
            <a:avLst/>
          </a:prstGeom>
        </p:spPr>
      </p:pic>
      <p:pic>
        <p:nvPicPr>
          <p:cNvPr id="18" name="Grafika 17">
            <a:extLst>
              <a:ext uri="{FF2B5EF4-FFF2-40B4-BE49-F238E27FC236}">
                <a16:creationId xmlns:a16="http://schemas.microsoft.com/office/drawing/2014/main" id="{A39679B0-C9BC-E3B4-6518-8065946995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2776" y="1196088"/>
            <a:ext cx="4769224" cy="5701003"/>
          </a:xfrm>
          <a:prstGeom prst="rect">
            <a:avLst/>
          </a:prstGeom>
        </p:spPr>
      </p:pic>
      <p:sp>
        <p:nvSpPr>
          <p:cNvPr id="12" name="pole tekstowe 11">
            <a:extLst>
              <a:ext uri="{FF2B5EF4-FFF2-40B4-BE49-F238E27FC236}">
                <a16:creationId xmlns:a16="http://schemas.microsoft.com/office/drawing/2014/main" id="{876FFA76-944F-CFF2-FEE5-B151F2990EC5}"/>
              </a:ext>
            </a:extLst>
          </p:cNvPr>
          <p:cNvSpPr txBox="1"/>
          <p:nvPr/>
        </p:nvSpPr>
        <p:spPr>
          <a:xfrm>
            <a:off x="5213566" y="729495"/>
            <a:ext cx="6645165" cy="1503873"/>
          </a:xfrm>
          <a:prstGeom prst="rect">
            <a:avLst/>
          </a:prstGeom>
          <a:noFill/>
        </p:spPr>
        <p:txBody>
          <a:bodyPr wrap="square">
            <a:spAutoFit/>
          </a:bodyPr>
          <a:lstStyle/>
          <a:p>
            <a:pPr marL="180340" algn="just">
              <a:lnSpc>
                <a:spcPct val="107000"/>
              </a:lnSpc>
              <a:spcAft>
                <a:spcPts val="800"/>
              </a:spcAft>
            </a:pPr>
            <a:r>
              <a:rPr lang="en-GB" sz="1600" u="sng" dirty="0">
                <a:effectLst/>
                <a:latin typeface="Poppins" panose="00000500000000000000" pitchFamily="2" charset="-18"/>
                <a:ea typeface="Roboto" panose="02000000000000000000" pitchFamily="2" charset="0"/>
                <a:cs typeface="Poppins" panose="00000500000000000000" pitchFamily="2" charset="-18"/>
              </a:rPr>
              <a:t>The defined vibration requirements:</a:t>
            </a:r>
            <a:endParaRPr lang="pl-PL" sz="1600" u="sng"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buFont typeface="Symbol" panose="05050102010706020507" pitchFamily="18" charset="2"/>
              <a:buChar char=""/>
            </a:pPr>
            <a:r>
              <a:rPr lang="en-GB" sz="1600" dirty="0">
                <a:effectLst/>
                <a:latin typeface="Poppins" panose="00000500000000000000" pitchFamily="2" charset="-18"/>
                <a:ea typeface="Roboto" panose="02000000000000000000" pitchFamily="2" charset="0"/>
                <a:cs typeface="Poppins" panose="00000500000000000000" pitchFamily="2" charset="-18"/>
              </a:rPr>
              <a:t>Vibration displacement </a:t>
            </a:r>
            <a:r>
              <a:rPr lang="en-GB" sz="1600" b="1" dirty="0">
                <a:effectLst/>
                <a:latin typeface="Poppins" panose="00000500000000000000" pitchFamily="2" charset="-18"/>
                <a:ea typeface="Roboto" panose="02000000000000000000" pitchFamily="2" charset="0"/>
                <a:cs typeface="Poppins" panose="00000500000000000000" pitchFamily="2" charset="-18"/>
              </a:rPr>
              <a:t>below 10 Hz</a:t>
            </a:r>
            <a:r>
              <a:rPr lang="en-GB" sz="1600" dirty="0">
                <a:effectLst/>
                <a:latin typeface="Poppins" panose="00000500000000000000" pitchFamily="2" charset="-18"/>
                <a:ea typeface="Roboto" panose="02000000000000000000" pitchFamily="2" charset="0"/>
                <a:cs typeface="Poppins" panose="00000500000000000000" pitchFamily="2" charset="-18"/>
              </a:rPr>
              <a:t> must not exceed </a:t>
            </a:r>
            <a:r>
              <a:rPr lang="en-GB" sz="1600" b="1" dirty="0">
                <a:effectLst/>
                <a:latin typeface="Poppins" panose="00000500000000000000" pitchFamily="2" charset="-18"/>
                <a:ea typeface="Roboto" panose="02000000000000000000" pitchFamily="2" charset="0"/>
                <a:cs typeface="Poppins" panose="00000500000000000000" pitchFamily="2" charset="-18"/>
              </a:rPr>
              <a:t>1.6 µm (RMS)</a:t>
            </a:r>
            <a:endParaRPr lang="pl-PL" sz="16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spcAft>
                <a:spcPts val="800"/>
              </a:spcAft>
              <a:buFont typeface="Symbol" panose="05050102010706020507" pitchFamily="18" charset="2"/>
              <a:buChar char=""/>
            </a:pPr>
            <a:r>
              <a:rPr lang="en-GB" sz="1600" dirty="0">
                <a:effectLst/>
                <a:latin typeface="Poppins" panose="00000500000000000000" pitchFamily="2" charset="-18"/>
                <a:ea typeface="Roboto" panose="02000000000000000000" pitchFamily="2" charset="0"/>
                <a:cs typeface="Poppins" panose="00000500000000000000" pitchFamily="2" charset="-18"/>
              </a:rPr>
              <a:t>Vibration displacement between </a:t>
            </a:r>
            <a:r>
              <a:rPr lang="en-GB" sz="1600" b="1" dirty="0">
                <a:effectLst/>
                <a:latin typeface="Poppins" panose="00000500000000000000" pitchFamily="2" charset="-18"/>
                <a:ea typeface="Roboto" panose="02000000000000000000" pitchFamily="2" charset="0"/>
                <a:cs typeface="Poppins" panose="00000500000000000000" pitchFamily="2" charset="-18"/>
              </a:rPr>
              <a:t>10 and 50 Hz</a:t>
            </a:r>
            <a:r>
              <a:rPr lang="en-GB" sz="1600" dirty="0">
                <a:effectLst/>
                <a:latin typeface="Poppins" panose="00000500000000000000" pitchFamily="2" charset="-18"/>
                <a:ea typeface="Roboto" panose="02000000000000000000" pitchFamily="2" charset="0"/>
                <a:cs typeface="Poppins" panose="00000500000000000000" pitchFamily="2" charset="-18"/>
              </a:rPr>
              <a:t> must not exceed </a:t>
            </a:r>
            <a:r>
              <a:rPr lang="en-GB" sz="1600" b="1" dirty="0">
                <a:effectLst/>
                <a:latin typeface="Poppins" panose="00000500000000000000" pitchFamily="2" charset="-18"/>
                <a:ea typeface="Roboto" panose="02000000000000000000" pitchFamily="2" charset="0"/>
                <a:cs typeface="Poppins" panose="00000500000000000000" pitchFamily="2" charset="-18"/>
              </a:rPr>
              <a:t>0.3 µm (RMS)</a:t>
            </a:r>
            <a:r>
              <a:rPr lang="en-GB" sz="1600" dirty="0">
                <a:effectLst/>
                <a:latin typeface="Poppins" panose="00000500000000000000" pitchFamily="2" charset="-18"/>
                <a:ea typeface="Roboto" panose="02000000000000000000" pitchFamily="2" charset="0"/>
                <a:cs typeface="Poppins" panose="00000500000000000000" pitchFamily="2" charset="-18"/>
              </a:rPr>
              <a:t>.</a:t>
            </a:r>
            <a:endParaRPr lang="pl-PL" sz="1600" dirty="0">
              <a:effectLst/>
              <a:latin typeface="Poppins" panose="00000500000000000000" pitchFamily="2" charset="-18"/>
              <a:ea typeface="Roboto" panose="02000000000000000000" pitchFamily="2" charset="0"/>
              <a:cs typeface="Poppins" panose="00000500000000000000" pitchFamily="2" charset="-18"/>
            </a:endParaRPr>
          </a:p>
        </p:txBody>
      </p:sp>
      <p:cxnSp>
        <p:nvCxnSpPr>
          <p:cNvPr id="6" name="Łącznik prosty 5">
            <a:extLst>
              <a:ext uri="{FF2B5EF4-FFF2-40B4-BE49-F238E27FC236}">
                <a16:creationId xmlns:a16="http://schemas.microsoft.com/office/drawing/2014/main" id="{90796570-4AD8-C9E9-832E-D5F078249CC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Prostokąt 2">
            <a:extLst>
              <a:ext uri="{FF2B5EF4-FFF2-40B4-BE49-F238E27FC236}">
                <a16:creationId xmlns:a16="http://schemas.microsoft.com/office/drawing/2014/main" id="{13C85C9B-07BC-9D8C-B93F-1EAAAF2A132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Graphic 2">
            <a:extLst>
              <a:ext uri="{FF2B5EF4-FFF2-40B4-BE49-F238E27FC236}">
                <a16:creationId xmlns:a16="http://schemas.microsoft.com/office/drawing/2014/main" id="{090081C5-3A5E-AC6B-F797-25E9F062B6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701" y="1277341"/>
            <a:ext cx="4686127" cy="4408755"/>
          </a:xfrm>
          <a:prstGeom prst="rect">
            <a:avLst/>
          </a:prstGeom>
        </p:spPr>
      </p:pic>
      <p:sp>
        <p:nvSpPr>
          <p:cNvPr id="16" name="pole tekstowe 15">
            <a:extLst>
              <a:ext uri="{FF2B5EF4-FFF2-40B4-BE49-F238E27FC236}">
                <a16:creationId xmlns:a16="http://schemas.microsoft.com/office/drawing/2014/main" id="{4032AD82-A072-B5E0-91EB-88FDF11344C0}"/>
              </a:ext>
            </a:extLst>
          </p:cNvPr>
          <p:cNvSpPr txBox="1"/>
          <p:nvPr/>
        </p:nvSpPr>
        <p:spPr>
          <a:xfrm>
            <a:off x="172627" y="5794521"/>
            <a:ext cx="6100762" cy="307777"/>
          </a:xfrm>
          <a:prstGeom prst="rect">
            <a:avLst/>
          </a:prstGeom>
          <a:noFill/>
        </p:spPr>
        <p:txBody>
          <a:bodyPr wrap="square">
            <a:spAutoFit/>
          </a:bodyPr>
          <a:lstStyle/>
          <a:p>
            <a:r>
              <a:rPr lang="en-GB" sz="1400" dirty="0">
                <a:effectLst/>
                <a:latin typeface="Roboto" panose="02000000000000000000" pitchFamily="2" charset="0"/>
                <a:ea typeface="Roboto" panose="02000000000000000000" pitchFamily="2" charset="0"/>
                <a:cs typeface="Times New Roman" panose="02020603050405020304" pitchFamily="18" charset="0"/>
              </a:rPr>
              <a:t>Cumulative RMS displacement for normal noise background</a:t>
            </a:r>
            <a:endParaRPr lang="en-US" sz="1400" dirty="0"/>
          </a:p>
        </p:txBody>
      </p:sp>
      <p:sp>
        <p:nvSpPr>
          <p:cNvPr id="4" name="pole tekstowe 3">
            <a:extLst>
              <a:ext uri="{FF2B5EF4-FFF2-40B4-BE49-F238E27FC236}">
                <a16:creationId xmlns:a16="http://schemas.microsoft.com/office/drawing/2014/main" id="{A12D8BD3-3F95-23B9-3432-FC94C6342FED}"/>
              </a:ext>
            </a:extLst>
          </p:cNvPr>
          <p:cNvSpPr txBox="1"/>
          <p:nvPr/>
        </p:nvSpPr>
        <p:spPr>
          <a:xfrm>
            <a:off x="5415219" y="2354701"/>
            <a:ext cx="6823284" cy="4702762"/>
          </a:xfrm>
          <a:prstGeom prst="rect">
            <a:avLst/>
          </a:prstGeom>
          <a:noFill/>
        </p:spPr>
        <p:txBody>
          <a:bodyPr wrap="square">
            <a:spAutoFit/>
          </a:bodyPr>
          <a:lstStyle/>
          <a:p>
            <a:pPr marL="180340" algn="just">
              <a:lnSpc>
                <a:spcPct val="107000"/>
              </a:lnSpc>
              <a:spcAft>
                <a:spcPts val="800"/>
              </a:spcAft>
            </a:pPr>
            <a:r>
              <a:rPr lang="en-GB" sz="1600" b="1" dirty="0">
                <a:effectLst/>
                <a:latin typeface="Poppins" pitchFamily="2" charset="77"/>
                <a:ea typeface="Roboto" panose="02000000000000000000" pitchFamily="2" charset="0"/>
                <a:cs typeface="Poppins" pitchFamily="2" charset="77"/>
              </a:rPr>
              <a:t>Site survey before construction              </a:t>
            </a:r>
            <a:endParaRPr lang="en-PL" sz="1600" b="1" dirty="0">
              <a:effectLst/>
              <a:latin typeface="Poppins" pitchFamily="2" charset="77"/>
              <a:ea typeface="Roboto" panose="02000000000000000000" pitchFamily="2" charset="0"/>
              <a:cs typeface="Poppins" pitchFamily="2" charset="77"/>
            </a:endParaRPr>
          </a:p>
          <a:p>
            <a:pPr marL="180340" algn="just">
              <a:lnSpc>
                <a:spcPct val="107000"/>
              </a:lnSpc>
              <a:spcAft>
                <a:spcPts val="800"/>
              </a:spcAft>
            </a:pPr>
            <a:r>
              <a:rPr lang="en-GB" sz="1600" b="1" dirty="0">
                <a:effectLst/>
                <a:latin typeface="Poppins" panose="00000500000000000000" pitchFamily="2" charset="-18"/>
                <a:ea typeface="Roboto" panose="02000000000000000000" pitchFamily="2" charset="0"/>
                <a:cs typeface="Poppins" panose="00000500000000000000" pitchFamily="2" charset="-18"/>
              </a:rPr>
              <a:t>Peak  acceleration of ground vibrations:</a:t>
            </a:r>
            <a:endParaRPr lang="pl-PL" sz="1600" b="1"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buFont typeface="Arial" panose="020B0604020202020204" pitchFamily="34" charset="0"/>
              <a:buChar char="•"/>
            </a:pPr>
            <a:r>
              <a:rPr lang="en-GB" sz="1600" dirty="0">
                <a:effectLst/>
                <a:latin typeface="Poppins" panose="00000500000000000000" pitchFamily="2" charset="-18"/>
                <a:ea typeface="Roboto" panose="02000000000000000000" pitchFamily="2" charset="0"/>
                <a:cs typeface="Poppins" panose="00000500000000000000" pitchFamily="2" charset="-18"/>
              </a:rPr>
              <a:t>170 µm/s</a:t>
            </a:r>
            <a:r>
              <a:rPr lang="en-GB" sz="1600" baseline="30000" dirty="0">
                <a:effectLst/>
                <a:latin typeface="Poppins" panose="00000500000000000000" pitchFamily="2" charset="-18"/>
                <a:ea typeface="Roboto" panose="02000000000000000000" pitchFamily="2" charset="0"/>
                <a:cs typeface="Poppins" panose="00000500000000000000" pitchFamily="2" charset="-18"/>
              </a:rPr>
              <a:t>2</a:t>
            </a:r>
            <a:r>
              <a:rPr lang="en-GB" sz="1600" dirty="0">
                <a:effectLst/>
                <a:latin typeface="Poppins" panose="00000500000000000000" pitchFamily="2" charset="-18"/>
                <a:ea typeface="Roboto" panose="02000000000000000000" pitchFamily="2" charset="0"/>
                <a:cs typeface="Poppins" panose="00000500000000000000" pitchFamily="2" charset="-18"/>
              </a:rPr>
              <a:t> – both horizontal directions</a:t>
            </a:r>
            <a:endParaRPr lang="pl-PL" sz="16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spcAft>
                <a:spcPts val="800"/>
              </a:spcAft>
              <a:buFont typeface="Arial" panose="020B0604020202020204" pitchFamily="34" charset="0"/>
              <a:buChar char="•"/>
            </a:pPr>
            <a:r>
              <a:rPr lang="en-GB" sz="1600" dirty="0">
                <a:effectLst/>
                <a:latin typeface="Poppins" panose="00000500000000000000" pitchFamily="2" charset="-18"/>
                <a:ea typeface="Roboto" panose="02000000000000000000" pitchFamily="2" charset="0"/>
                <a:cs typeface="Poppins" panose="00000500000000000000" pitchFamily="2" charset="-18"/>
              </a:rPr>
              <a:t>70 µm/s</a:t>
            </a:r>
            <a:r>
              <a:rPr lang="en-GB" sz="1600" baseline="30000" dirty="0">
                <a:effectLst/>
                <a:latin typeface="Poppins" panose="00000500000000000000" pitchFamily="2" charset="-18"/>
                <a:ea typeface="Roboto" panose="02000000000000000000" pitchFamily="2" charset="0"/>
                <a:cs typeface="Poppins" panose="00000500000000000000" pitchFamily="2" charset="-18"/>
              </a:rPr>
              <a:t>2</a:t>
            </a:r>
            <a:r>
              <a:rPr lang="en-GB" sz="1600" dirty="0">
                <a:effectLst/>
                <a:latin typeface="Poppins" panose="00000500000000000000" pitchFamily="2" charset="-18"/>
                <a:ea typeface="Roboto" panose="02000000000000000000" pitchFamily="2" charset="0"/>
                <a:cs typeface="Poppins" panose="00000500000000000000" pitchFamily="2" charset="-18"/>
              </a:rPr>
              <a:t> – vertical direction</a:t>
            </a:r>
            <a:endParaRPr lang="en-US" sz="1600" dirty="0">
              <a:latin typeface="Poppins" panose="00000500000000000000" pitchFamily="2" charset="-18"/>
              <a:ea typeface="Roboto" panose="02000000000000000000" pitchFamily="2" charset="0"/>
              <a:cs typeface="Poppins" panose="00000500000000000000" pitchFamily="2" charset="-18"/>
            </a:endParaRPr>
          </a:p>
          <a:p>
            <a:pPr lvl="0">
              <a:lnSpc>
                <a:spcPct val="107000"/>
              </a:lnSpc>
              <a:spcAft>
                <a:spcPts val="800"/>
              </a:spcAft>
            </a:pPr>
            <a:r>
              <a:rPr lang="en-GB" sz="1600" b="1" dirty="0">
                <a:effectLst/>
                <a:latin typeface="Poppins" panose="00000500000000000000" pitchFamily="2" charset="-18"/>
                <a:ea typeface="Roboto" panose="02000000000000000000" pitchFamily="2" charset="0"/>
                <a:cs typeface="Poppins" panose="00000500000000000000" pitchFamily="2" charset="-18"/>
              </a:rPr>
              <a:t>Maximal acceleration of ground vibrations in third-octave bands:</a:t>
            </a:r>
            <a:endParaRPr lang="pl-PL" sz="1600" b="1"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buFont typeface="Arial" panose="020B0604020202020204" pitchFamily="34" charset="0"/>
              <a:buChar char="•"/>
            </a:pPr>
            <a:r>
              <a:rPr lang="en-GB" sz="1600" dirty="0">
                <a:effectLst/>
                <a:latin typeface="Poppins" panose="00000500000000000000" pitchFamily="2" charset="-18"/>
                <a:ea typeface="Roboto" panose="02000000000000000000" pitchFamily="2" charset="0"/>
                <a:cs typeface="Poppins" panose="00000500000000000000" pitchFamily="2" charset="-18"/>
              </a:rPr>
              <a:t>80 µm/s</a:t>
            </a:r>
            <a:r>
              <a:rPr lang="en-GB" sz="1600" baseline="30000" dirty="0">
                <a:effectLst/>
                <a:latin typeface="Poppins" panose="00000500000000000000" pitchFamily="2" charset="-18"/>
                <a:ea typeface="Roboto" panose="02000000000000000000" pitchFamily="2" charset="0"/>
                <a:cs typeface="Poppins" panose="00000500000000000000" pitchFamily="2" charset="-18"/>
              </a:rPr>
              <a:t>2</a:t>
            </a:r>
            <a:r>
              <a:rPr lang="en-GB" sz="1600" dirty="0">
                <a:effectLst/>
                <a:latin typeface="Poppins" panose="00000500000000000000" pitchFamily="2" charset="-18"/>
                <a:ea typeface="Roboto" panose="02000000000000000000" pitchFamily="2" charset="0"/>
                <a:cs typeface="Poppins" panose="00000500000000000000" pitchFamily="2" charset="-18"/>
              </a:rPr>
              <a:t> (12.5 Hz band) – both horizontal directions</a:t>
            </a:r>
            <a:endParaRPr lang="pl-PL" sz="16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spcAft>
                <a:spcPts val="800"/>
              </a:spcAft>
              <a:buFont typeface="Arial" panose="020B0604020202020204" pitchFamily="34" charset="0"/>
              <a:buChar char="•"/>
            </a:pPr>
            <a:r>
              <a:rPr lang="en-GB" sz="1600" dirty="0">
                <a:effectLst/>
                <a:latin typeface="Poppins" panose="00000500000000000000" pitchFamily="2" charset="-18"/>
                <a:ea typeface="Roboto" panose="02000000000000000000" pitchFamily="2" charset="0"/>
                <a:cs typeface="Poppins" panose="00000500000000000000" pitchFamily="2" charset="-18"/>
              </a:rPr>
              <a:t>30 µm/s</a:t>
            </a:r>
            <a:r>
              <a:rPr lang="en-GB" sz="1600" baseline="30000" dirty="0">
                <a:effectLst/>
                <a:latin typeface="Poppins" panose="00000500000000000000" pitchFamily="2" charset="-18"/>
                <a:ea typeface="Roboto" panose="02000000000000000000" pitchFamily="2" charset="0"/>
                <a:cs typeface="Poppins" panose="00000500000000000000" pitchFamily="2" charset="-18"/>
              </a:rPr>
              <a:t>2</a:t>
            </a:r>
            <a:r>
              <a:rPr lang="en-GB" sz="1600" dirty="0">
                <a:effectLst/>
                <a:latin typeface="Poppins" panose="00000500000000000000" pitchFamily="2" charset="-18"/>
                <a:ea typeface="Roboto" panose="02000000000000000000" pitchFamily="2" charset="0"/>
                <a:cs typeface="Poppins" panose="00000500000000000000" pitchFamily="2" charset="-18"/>
              </a:rPr>
              <a:t> (10 Hz band) – vertical direction</a:t>
            </a:r>
            <a:endParaRPr lang="pl-PL" sz="1600" dirty="0">
              <a:effectLst/>
              <a:latin typeface="Poppins" panose="00000500000000000000" pitchFamily="2" charset="-18"/>
              <a:ea typeface="Roboto" panose="02000000000000000000" pitchFamily="2" charset="0"/>
              <a:cs typeface="Poppins" panose="00000500000000000000" pitchFamily="2" charset="-18"/>
            </a:endParaRPr>
          </a:p>
          <a:p>
            <a:pPr>
              <a:lnSpc>
                <a:spcPct val="107000"/>
              </a:lnSpc>
              <a:spcAft>
                <a:spcPts val="800"/>
              </a:spcAft>
            </a:pPr>
            <a:r>
              <a:rPr kumimoji="0" lang="en-GB" altLang="pl-PL" sz="1600" b="1"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A</a:t>
            </a:r>
            <a:r>
              <a:rPr kumimoji="0" lang="en-GB" altLang="pl-PL" sz="1600" b="1" i="0" u="none" strike="noStrike" cap="none" normalizeH="0" baseline="0" dirty="0" bmk="">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ccelerator slab vibrations:</a:t>
            </a:r>
            <a:endParaRPr kumimoji="0" lang="pl-PL" altLang="pl-PL" sz="1600" b="1" i="0" u="none" strike="noStrike" cap="none" normalizeH="0" baseline="0" dirty="0" bmk="">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pl-PL" sz="16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25-29 Hz – roughing vacuum pumps</a:t>
            </a:r>
            <a:endParaRPr kumimoji="0" lang="pl-PL" altLang="pl-PL" sz="16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pl-PL" sz="16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45-50 Hz – equipment with induction electric motors powered directly  from grid</a:t>
            </a:r>
            <a:endParaRPr kumimoji="0" lang="pl-PL" altLang="pl-PL" sz="16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pl-PL" sz="16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100 Hz – electric power distribution equipment</a:t>
            </a:r>
            <a:endParaRPr kumimoji="0" lang="en-GB" altLang="pl-PL" sz="16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a:p>
            <a:pPr>
              <a:lnSpc>
                <a:spcPct val="107000"/>
              </a:lnSpc>
              <a:spcAft>
                <a:spcPts val="800"/>
              </a:spcAft>
            </a:pPr>
            <a:endParaRPr kumimoji="0" lang="pl-PL" altLang="pl-PL" sz="16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a:p>
            <a:pPr marL="342900" lvl="0" indent="-342900">
              <a:lnSpc>
                <a:spcPct val="107000"/>
              </a:lnSpc>
              <a:spcAft>
                <a:spcPts val="800"/>
              </a:spcAft>
              <a:buFont typeface="Symbol" panose="05050102010706020507" pitchFamily="18" charset="2"/>
              <a:buChar char=""/>
            </a:pPr>
            <a:endParaRPr lang="pl-PL" sz="1600" dirty="0">
              <a:effectLst/>
              <a:latin typeface="Poppins" panose="00000500000000000000" pitchFamily="2" charset="-18"/>
              <a:ea typeface="Roboto" panose="02000000000000000000" pitchFamily="2" charset="0"/>
              <a:cs typeface="Poppins" panose="00000500000000000000" pitchFamily="2" charset="-18"/>
            </a:endParaRPr>
          </a:p>
        </p:txBody>
      </p:sp>
      <p:sp>
        <p:nvSpPr>
          <p:cNvPr id="10" name="Tytuł 4">
            <a:extLst>
              <a:ext uri="{FF2B5EF4-FFF2-40B4-BE49-F238E27FC236}">
                <a16:creationId xmlns:a16="http://schemas.microsoft.com/office/drawing/2014/main" id="{F3F04C91-4A07-5767-22D2-D47E76156505}"/>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Mechanical stability</a:t>
            </a:r>
          </a:p>
        </p:txBody>
      </p:sp>
      <p:sp>
        <p:nvSpPr>
          <p:cNvPr id="14" name="pole tekstowe 13">
            <a:extLst>
              <a:ext uri="{FF2B5EF4-FFF2-40B4-BE49-F238E27FC236}">
                <a16:creationId xmlns:a16="http://schemas.microsoft.com/office/drawing/2014/main" id="{6629F26A-1575-7F08-0902-2BDBC4A2C08B}"/>
              </a:ext>
            </a:extLst>
          </p:cNvPr>
          <p:cNvSpPr txBox="1"/>
          <p:nvPr/>
        </p:nvSpPr>
        <p:spPr>
          <a:xfrm>
            <a:off x="2723847" y="6218650"/>
            <a:ext cx="1312282" cy="307777"/>
          </a:xfrm>
          <a:prstGeom prst="rect">
            <a:avLst/>
          </a:prstGeom>
          <a:noFill/>
        </p:spPr>
        <p:txBody>
          <a:bodyPr wrap="none" rtlCol="0">
            <a:spAutoFit/>
          </a:bodyPr>
          <a:lstStyle/>
          <a:p>
            <a:r>
              <a:rPr lang="pl-PL" sz="1400" i="1" dirty="0"/>
              <a:t>Data: M. Piszak</a:t>
            </a:r>
            <a:endParaRPr lang="en-US" sz="1400" i="1" dirty="0"/>
          </a:p>
        </p:txBody>
      </p:sp>
    </p:spTree>
    <p:extLst>
      <p:ext uri="{BB962C8B-B14F-4D97-AF65-F5344CB8AC3E}">
        <p14:creationId xmlns:p14="http://schemas.microsoft.com/office/powerpoint/2010/main" val="660255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F4518-03B0-E6A4-3297-47D217FD0AA1}"/>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F689F588-F785-0449-556B-8DEBEBCFF2FB}"/>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BF8E6891-3318-9F39-CB7A-D6BE0AFF7DEE}"/>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12</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76B317F5-915F-F01F-9575-D2BA77425A9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Mechanical stability</a:t>
            </a:r>
          </a:p>
        </p:txBody>
      </p:sp>
      <p:sp>
        <p:nvSpPr>
          <p:cNvPr id="3" name="Prostokąt 2">
            <a:extLst>
              <a:ext uri="{FF2B5EF4-FFF2-40B4-BE49-F238E27FC236}">
                <a16:creationId xmlns:a16="http://schemas.microsoft.com/office/drawing/2014/main" id="{C3AAF7F6-9A32-8078-EA89-CBA3BC4BB4D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935D04DE-4E14-47E7-3F49-CB5D158CE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81AEFDE1-AEE9-7C3F-1EE0-E9F30AD458F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Graphic 3">
            <a:extLst>
              <a:ext uri="{FF2B5EF4-FFF2-40B4-BE49-F238E27FC236}">
                <a16:creationId xmlns:a16="http://schemas.microsoft.com/office/drawing/2014/main" id="{6B2C3665-8813-24EF-0441-CDF656AD5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934" y="1447908"/>
            <a:ext cx="4051703" cy="3811882"/>
          </a:xfrm>
          <a:prstGeom prst="rect">
            <a:avLst/>
          </a:prstGeom>
        </p:spPr>
      </p:pic>
      <p:pic>
        <p:nvPicPr>
          <p:cNvPr id="6" name="Graphic 4">
            <a:extLst>
              <a:ext uri="{FF2B5EF4-FFF2-40B4-BE49-F238E27FC236}">
                <a16:creationId xmlns:a16="http://schemas.microsoft.com/office/drawing/2014/main" id="{7F590905-7F4A-9F8D-6F18-99C48FF46B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35179" y="1466524"/>
            <a:ext cx="4012127" cy="3774650"/>
          </a:xfrm>
          <a:prstGeom prst="rect">
            <a:avLst/>
          </a:prstGeom>
        </p:spPr>
      </p:pic>
      <p:pic>
        <p:nvPicPr>
          <p:cNvPr id="13" name="Graphic 5">
            <a:extLst>
              <a:ext uri="{FF2B5EF4-FFF2-40B4-BE49-F238E27FC236}">
                <a16:creationId xmlns:a16="http://schemas.microsoft.com/office/drawing/2014/main" id="{ABD67189-02C0-4E7E-A161-A61EB0B6E8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6773" y="1429292"/>
            <a:ext cx="3950088" cy="3716283"/>
          </a:xfrm>
          <a:prstGeom prst="rect">
            <a:avLst/>
          </a:prstGeom>
        </p:spPr>
      </p:pic>
      <p:sp>
        <p:nvSpPr>
          <p:cNvPr id="10" name="pole tekstowe 9">
            <a:extLst>
              <a:ext uri="{FF2B5EF4-FFF2-40B4-BE49-F238E27FC236}">
                <a16:creationId xmlns:a16="http://schemas.microsoft.com/office/drawing/2014/main" id="{8C5CB746-07FC-6DAC-E337-E4EC39AE6098}"/>
              </a:ext>
            </a:extLst>
          </p:cNvPr>
          <p:cNvSpPr txBox="1"/>
          <p:nvPr/>
        </p:nvSpPr>
        <p:spPr>
          <a:xfrm>
            <a:off x="1069993" y="1149027"/>
            <a:ext cx="10313195" cy="369332"/>
          </a:xfrm>
          <a:prstGeom prst="rect">
            <a:avLst/>
          </a:prstGeom>
          <a:noFill/>
        </p:spPr>
        <p:txBody>
          <a:bodyPr wrap="square">
            <a:spAutoFit/>
          </a:bodyPr>
          <a:lstStyle/>
          <a:p>
            <a:r>
              <a:rPr lang="en-GB" sz="1800" dirty="0">
                <a:effectLst/>
                <a:latin typeface="Roboto" panose="02000000000000000000" pitchFamily="2" charset="0"/>
                <a:ea typeface="Roboto" panose="02000000000000000000" pitchFamily="2" charset="0"/>
                <a:cs typeface="Times New Roman" panose="02020603050405020304" pitchFamily="18" charset="0"/>
              </a:rPr>
              <a:t>Displacement PSD comparison for</a:t>
            </a:r>
            <a:r>
              <a:rPr lang="pl-PL" dirty="0">
                <a:latin typeface="Roboto" panose="02000000000000000000" pitchFamily="2" charset="0"/>
                <a:ea typeface="Roboto" panose="02000000000000000000" pitchFamily="2" charset="0"/>
                <a:cs typeface="Times New Roman" panose="02020603050405020304" pitchFamily="18" charset="0"/>
              </a:rPr>
              <a:t> X (</a:t>
            </a:r>
            <a:r>
              <a:rPr lang="pl-PL" dirty="0" err="1">
                <a:latin typeface="Roboto" panose="02000000000000000000" pitchFamily="2" charset="0"/>
                <a:ea typeface="Roboto" panose="02000000000000000000" pitchFamily="2" charset="0"/>
                <a:cs typeface="Times New Roman" panose="02020603050405020304" pitchFamily="18" charset="0"/>
              </a:rPr>
              <a:t>horizontal</a:t>
            </a:r>
            <a:r>
              <a:rPr lang="pl-PL" dirty="0">
                <a:latin typeface="Roboto" panose="02000000000000000000" pitchFamily="2" charset="0"/>
                <a:ea typeface="Roboto" panose="02000000000000000000" pitchFamily="2" charset="0"/>
                <a:cs typeface="Times New Roman" panose="02020603050405020304" pitchFamily="18" charset="0"/>
              </a:rPr>
              <a:t>, </a:t>
            </a:r>
            <a:r>
              <a:rPr lang="pl-PL" dirty="0" err="1">
                <a:latin typeface="Roboto" panose="02000000000000000000" pitchFamily="2" charset="0"/>
                <a:ea typeface="Roboto" panose="02000000000000000000" pitchFamily="2" charset="0"/>
                <a:cs typeface="Times New Roman" panose="02020603050405020304" pitchFamily="18" charset="0"/>
              </a:rPr>
              <a:t>blue</a:t>
            </a:r>
            <a:r>
              <a:rPr lang="pl-PL" dirty="0">
                <a:latin typeface="Roboto" panose="02000000000000000000" pitchFamily="2" charset="0"/>
                <a:ea typeface="Roboto" panose="02000000000000000000" pitchFamily="2" charset="0"/>
                <a:cs typeface="Times New Roman" panose="02020603050405020304" pitchFamily="18" charset="0"/>
              </a:rPr>
              <a:t>), Y(</a:t>
            </a:r>
            <a:r>
              <a:rPr lang="pl-PL" dirty="0" err="1">
                <a:latin typeface="Roboto" panose="02000000000000000000" pitchFamily="2" charset="0"/>
                <a:ea typeface="Roboto" panose="02000000000000000000" pitchFamily="2" charset="0"/>
                <a:cs typeface="Times New Roman" panose="02020603050405020304" pitchFamily="18" charset="0"/>
              </a:rPr>
              <a:t>horizontal</a:t>
            </a:r>
            <a:r>
              <a:rPr lang="pl-PL" dirty="0">
                <a:latin typeface="Roboto" panose="02000000000000000000" pitchFamily="2" charset="0"/>
                <a:ea typeface="Roboto" panose="02000000000000000000" pitchFamily="2" charset="0"/>
                <a:cs typeface="Times New Roman" panose="02020603050405020304" pitchFamily="18" charset="0"/>
              </a:rPr>
              <a:t>, </a:t>
            </a:r>
            <a:r>
              <a:rPr lang="pl-PL" dirty="0" err="1">
                <a:latin typeface="Roboto" panose="02000000000000000000" pitchFamily="2" charset="0"/>
                <a:ea typeface="Roboto" panose="02000000000000000000" pitchFamily="2" charset="0"/>
                <a:cs typeface="Times New Roman" panose="02020603050405020304" pitchFamily="18" charset="0"/>
              </a:rPr>
              <a:t>orange</a:t>
            </a:r>
            <a:r>
              <a:rPr lang="pl-PL" dirty="0">
                <a:latin typeface="Roboto" panose="02000000000000000000" pitchFamily="2" charset="0"/>
                <a:ea typeface="Roboto" panose="02000000000000000000" pitchFamily="2" charset="0"/>
                <a:cs typeface="Times New Roman" panose="02020603050405020304" pitchFamily="18" charset="0"/>
              </a:rPr>
              <a:t>)</a:t>
            </a:r>
            <a:r>
              <a:rPr lang="en-GB" sz="1800" dirty="0">
                <a:effectLst/>
                <a:latin typeface="Roboto" panose="02000000000000000000" pitchFamily="2" charset="0"/>
                <a:ea typeface="Roboto" panose="02000000000000000000" pitchFamily="2" charset="0"/>
                <a:cs typeface="Times New Roman" panose="02020603050405020304" pitchFamily="18" charset="0"/>
              </a:rPr>
              <a:t> Z (vertical</a:t>
            </a:r>
            <a:r>
              <a:rPr lang="pl-PL" sz="1800" dirty="0">
                <a:effectLst/>
                <a:latin typeface="Roboto" panose="02000000000000000000" pitchFamily="2" charset="0"/>
                <a:ea typeface="Roboto" panose="02000000000000000000" pitchFamily="2" charset="0"/>
                <a:cs typeface="Times New Roman" panose="02020603050405020304" pitchFamily="18" charset="0"/>
              </a:rPr>
              <a:t>,</a:t>
            </a:r>
            <a:r>
              <a:rPr lang="pl-PL" sz="1800" dirty="0" err="1">
                <a:effectLst/>
                <a:latin typeface="Roboto" panose="02000000000000000000" pitchFamily="2" charset="0"/>
                <a:ea typeface="Roboto" panose="02000000000000000000" pitchFamily="2" charset="0"/>
                <a:cs typeface="Times New Roman" panose="02020603050405020304" pitchFamily="18" charset="0"/>
              </a:rPr>
              <a:t>green</a:t>
            </a:r>
            <a:r>
              <a:rPr lang="en-GB" sz="1800" dirty="0">
                <a:effectLst/>
                <a:latin typeface="Roboto" panose="02000000000000000000" pitchFamily="2" charset="0"/>
                <a:ea typeface="Roboto" panose="02000000000000000000" pitchFamily="2" charset="0"/>
                <a:cs typeface="Times New Roman" panose="02020603050405020304" pitchFamily="18" charset="0"/>
              </a:rPr>
              <a:t>) axis</a:t>
            </a:r>
            <a:endParaRPr lang="en-US" dirty="0"/>
          </a:p>
        </p:txBody>
      </p:sp>
      <p:sp>
        <p:nvSpPr>
          <p:cNvPr id="12" name="Rectangle 1">
            <a:extLst>
              <a:ext uri="{FF2B5EF4-FFF2-40B4-BE49-F238E27FC236}">
                <a16:creationId xmlns:a16="http://schemas.microsoft.com/office/drawing/2014/main" id="{D465B4D8-D9C7-5845-AF84-695BCCD76D28}"/>
              </a:ext>
            </a:extLst>
          </p:cNvPr>
          <p:cNvSpPr>
            <a:spLocks noChangeArrowheads="1"/>
          </p:cNvSpPr>
          <p:nvPr/>
        </p:nvSpPr>
        <p:spPr bwMode="auto">
          <a:xfrm>
            <a:off x="435370" y="5317569"/>
            <a:ext cx="1134605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Many sources also generate 2</a:t>
            </a:r>
            <a:r>
              <a:rPr kumimoji="0" lang="en-GB" altLang="pl-PL" sz="1400" b="0" i="0" u="none" strike="noStrike" cap="none" normalizeH="0" baseline="3000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nd</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and 3</a:t>
            </a:r>
            <a:r>
              <a:rPr kumimoji="0" lang="en-GB" altLang="pl-PL" sz="1400" b="0" i="0" u="none" strike="noStrike" cap="none" normalizeH="0" baseline="3000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rd</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harmonics of their fundamental frequency, the energy transmitted by the harmonic sources is relatively small compared to that of the broadband sources. </a:t>
            </a:r>
            <a:endParaRPr kumimoji="0" lang="pl-PL" altLang="pl-PL" sz="14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a:p>
            <a:pPr marL="0" marR="0" lvl="0" indent="0" algn="just" defTabSz="914400" rtl="0" eaLnBrk="0" fontAlgn="base" latinLnBrk="0" hangingPunct="0">
              <a:lnSpc>
                <a:spcPct val="100000"/>
              </a:lnSpc>
              <a:spcBef>
                <a:spcPct val="0"/>
              </a:spcBef>
              <a:spcAft>
                <a:spcPct val="0"/>
              </a:spcAft>
              <a:buClrTx/>
              <a:buSzTx/>
              <a:buFontTx/>
              <a:buNone/>
              <a:tabLst/>
            </a:pPr>
            <a:r>
              <a:rPr lang="pl-PL" altLang="pl-PL" sz="1400" dirty="0">
                <a:latin typeface="Poppins" panose="00000500000000000000" pitchFamily="2" charset="-18"/>
                <a:ea typeface="Roboto" panose="02000000000000000000" pitchFamily="2" charset="0"/>
                <a:cs typeface="Poppins" panose="00000500000000000000" pitchFamily="2" charset="-18"/>
              </a:rPr>
              <a:t>A</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peak around 9</a:t>
            </a:r>
            <a:r>
              <a:rPr kumimoji="0" lang="pl-PL"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a:t>
            </a:r>
            <a:r>
              <a:rPr kumimoji="0" lang="pl-PL" altLang="pl-PL" sz="1400" b="0" i="0" u="none" strike="noStrike" cap="none" normalizeH="0" baseline="0" dirty="0" err="1">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Hz</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a:t>
            </a:r>
            <a:r>
              <a:rPr lang="pl-PL" altLang="pl-PL" sz="1400" dirty="0">
                <a:latin typeface="Poppins" panose="00000500000000000000" pitchFamily="2" charset="-18"/>
                <a:ea typeface="Roboto" panose="02000000000000000000" pitchFamily="2" charset="0"/>
                <a:cs typeface="Poppins" panose="00000500000000000000" pitchFamily="2" charset="-18"/>
              </a:rPr>
              <a:t>(</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low background data</a:t>
            </a:r>
            <a:r>
              <a:rPr kumimoji="0" lang="pl-PL"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is attributed to the accelerator slab resting on elastomeric </a:t>
            </a:r>
            <a:r>
              <a:rPr kumimoji="0" lang="pl-PL"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mat to</a:t>
            </a:r>
            <a:r>
              <a:rPr kumimoji="0" lang="en-GB" altLang="pl-PL" sz="14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 isolate the slab, along with accelerator and beamlines, from vibration sources operating at frequencies higher than 15 Hz, both from within the building (such as machine room with pumps and ventilation) and from external sources (cooling units).</a:t>
            </a:r>
            <a:endParaRPr kumimoji="0" lang="pl-PL" altLang="pl-PL" sz="1400" b="0" i="0" u="none" strike="noStrike" cap="none" normalizeH="0" baseline="0" dirty="0">
              <a:ln>
                <a:noFill/>
              </a:ln>
              <a:solidFill>
                <a:schemeClr val="tx1"/>
              </a:solidFill>
              <a:effectLst/>
              <a:latin typeface="Poppins" panose="00000500000000000000" pitchFamily="2" charset="-18"/>
              <a:cs typeface="Poppins" panose="00000500000000000000" pitchFamily="2" charset="-18"/>
            </a:endParaRPr>
          </a:p>
        </p:txBody>
      </p:sp>
      <p:sp>
        <p:nvSpPr>
          <p:cNvPr id="14" name="pole tekstowe 13">
            <a:extLst>
              <a:ext uri="{FF2B5EF4-FFF2-40B4-BE49-F238E27FC236}">
                <a16:creationId xmlns:a16="http://schemas.microsoft.com/office/drawing/2014/main" id="{5B325BE6-F329-988D-495B-2B68813A6B2C}"/>
              </a:ext>
            </a:extLst>
          </p:cNvPr>
          <p:cNvSpPr txBox="1"/>
          <p:nvPr/>
        </p:nvSpPr>
        <p:spPr>
          <a:xfrm>
            <a:off x="446043" y="5025467"/>
            <a:ext cx="1312282" cy="307777"/>
          </a:xfrm>
          <a:prstGeom prst="rect">
            <a:avLst/>
          </a:prstGeom>
          <a:noFill/>
        </p:spPr>
        <p:txBody>
          <a:bodyPr wrap="none" rtlCol="0">
            <a:spAutoFit/>
          </a:bodyPr>
          <a:lstStyle/>
          <a:p>
            <a:r>
              <a:rPr lang="pl-PL" sz="1400" i="1" dirty="0"/>
              <a:t>Data: M. Piszak</a:t>
            </a:r>
            <a:endParaRPr lang="en-US" sz="1400" i="1" dirty="0"/>
          </a:p>
        </p:txBody>
      </p:sp>
      <p:grpSp>
        <p:nvGrpSpPr>
          <p:cNvPr id="8" name="Group 7">
            <a:extLst>
              <a:ext uri="{FF2B5EF4-FFF2-40B4-BE49-F238E27FC236}">
                <a16:creationId xmlns:a16="http://schemas.microsoft.com/office/drawing/2014/main" id="{921A0A06-78E8-1EA6-B0CB-786D00ED2866}"/>
              </a:ext>
            </a:extLst>
          </p:cNvPr>
          <p:cNvGrpSpPr/>
          <p:nvPr/>
        </p:nvGrpSpPr>
        <p:grpSpPr>
          <a:xfrm>
            <a:off x="375934" y="3253899"/>
            <a:ext cx="5072836" cy="3509915"/>
            <a:chOff x="342794" y="1510924"/>
            <a:chExt cx="5542842" cy="4637619"/>
          </a:xfrm>
        </p:grpSpPr>
        <p:pic>
          <p:nvPicPr>
            <p:cNvPr id="15" name="Obraz 11">
              <a:extLst>
                <a:ext uri="{FF2B5EF4-FFF2-40B4-BE49-F238E27FC236}">
                  <a16:creationId xmlns:a16="http://schemas.microsoft.com/office/drawing/2014/main" id="{8E3A6AFA-E367-98DE-46B4-7B5706996889}"/>
                </a:ext>
              </a:extLst>
            </p:cNvPr>
            <p:cNvPicPr>
              <a:picLocks noChangeAspect="1"/>
            </p:cNvPicPr>
            <p:nvPr/>
          </p:nvPicPr>
          <p:blipFill>
            <a:blip r:embed="rId10"/>
            <a:stretch>
              <a:fillRect/>
            </a:stretch>
          </p:blipFill>
          <p:spPr>
            <a:xfrm>
              <a:off x="342794" y="1510924"/>
              <a:ext cx="5542842" cy="4637619"/>
            </a:xfrm>
            <a:prstGeom prst="rect">
              <a:avLst/>
            </a:prstGeom>
          </p:spPr>
        </p:pic>
        <p:sp>
          <p:nvSpPr>
            <p:cNvPr id="16" name="pole tekstowe 19">
              <a:extLst>
                <a:ext uri="{FF2B5EF4-FFF2-40B4-BE49-F238E27FC236}">
                  <a16:creationId xmlns:a16="http://schemas.microsoft.com/office/drawing/2014/main" id="{C5133A3C-378F-0947-529D-06F760BD17AE}"/>
                </a:ext>
              </a:extLst>
            </p:cNvPr>
            <p:cNvSpPr txBox="1"/>
            <p:nvPr/>
          </p:nvSpPr>
          <p:spPr>
            <a:xfrm>
              <a:off x="1426368" y="2615684"/>
              <a:ext cx="1750220" cy="461665"/>
            </a:xfrm>
            <a:prstGeom prst="rect">
              <a:avLst/>
            </a:prstGeom>
            <a:noFill/>
          </p:spPr>
          <p:txBody>
            <a:bodyPr wrap="square">
              <a:spAutoFit/>
            </a:bodyPr>
            <a:lstStyle/>
            <a:p>
              <a:r>
                <a:rPr kumimoji="0" lang="en-GB" altLang="pl-PL" sz="12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roughing vacuum pumps</a:t>
              </a:r>
              <a:endParaRPr lang="en-US" sz="1200" dirty="0"/>
            </a:p>
          </p:txBody>
        </p:sp>
        <p:sp>
          <p:nvSpPr>
            <p:cNvPr id="17" name="pole tekstowe 21">
              <a:extLst>
                <a:ext uri="{FF2B5EF4-FFF2-40B4-BE49-F238E27FC236}">
                  <a16:creationId xmlns:a16="http://schemas.microsoft.com/office/drawing/2014/main" id="{62DD7246-675E-7DED-F6A2-3C6F0CB4457B}"/>
                </a:ext>
              </a:extLst>
            </p:cNvPr>
            <p:cNvSpPr txBox="1"/>
            <p:nvPr/>
          </p:nvSpPr>
          <p:spPr>
            <a:xfrm>
              <a:off x="2907506" y="1821819"/>
              <a:ext cx="1054894" cy="277454"/>
            </a:xfrm>
            <a:prstGeom prst="rect">
              <a:avLst/>
            </a:prstGeom>
            <a:noFill/>
          </p:spPr>
          <p:txBody>
            <a:bodyPr wrap="square">
              <a:spAutoFit/>
            </a:bodyPr>
            <a:lstStyle/>
            <a:p>
              <a:r>
                <a:rPr kumimoji="0" lang="en-GB" altLang="pl-PL" sz="12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grid</a:t>
              </a:r>
              <a:endParaRPr lang="en-US" sz="1200" dirty="0"/>
            </a:p>
          </p:txBody>
        </p:sp>
        <p:sp>
          <p:nvSpPr>
            <p:cNvPr id="18" name="pole tekstowe 23">
              <a:extLst>
                <a:ext uri="{FF2B5EF4-FFF2-40B4-BE49-F238E27FC236}">
                  <a16:creationId xmlns:a16="http://schemas.microsoft.com/office/drawing/2014/main" id="{7D070ED4-55E3-9066-1893-CF85BFB6A84E}"/>
                </a:ext>
              </a:extLst>
            </p:cNvPr>
            <p:cNvSpPr txBox="1"/>
            <p:nvPr/>
          </p:nvSpPr>
          <p:spPr>
            <a:xfrm>
              <a:off x="3539321" y="2926124"/>
              <a:ext cx="1983582" cy="430887"/>
            </a:xfrm>
            <a:prstGeom prst="rect">
              <a:avLst/>
            </a:prstGeom>
            <a:noFill/>
          </p:spPr>
          <p:txBody>
            <a:bodyPr wrap="square">
              <a:spAutoFit/>
            </a:bodyPr>
            <a:lstStyle/>
            <a:p>
              <a:r>
                <a:rPr kumimoji="0" lang="en-GB" altLang="pl-PL" sz="1100" b="0" i="0" u="none" strike="noStrike" cap="none" normalizeH="0" baseline="0" dirty="0">
                  <a:ln>
                    <a:noFill/>
                  </a:ln>
                  <a:solidFill>
                    <a:schemeClr val="tx1"/>
                  </a:solidFill>
                  <a:effectLst/>
                  <a:latin typeface="Poppins" panose="00000500000000000000" pitchFamily="2" charset="-18"/>
                  <a:ea typeface="Roboto" panose="02000000000000000000" pitchFamily="2" charset="0"/>
                  <a:cs typeface="Poppins" panose="00000500000000000000" pitchFamily="2" charset="-18"/>
                </a:rPr>
                <a:t>electric power distribution equipment</a:t>
              </a:r>
              <a:endParaRPr lang="en-US" sz="1100" dirty="0"/>
            </a:p>
          </p:txBody>
        </p:sp>
      </p:grpSp>
    </p:spTree>
    <p:extLst>
      <p:ext uri="{BB962C8B-B14F-4D97-AF65-F5344CB8AC3E}">
        <p14:creationId xmlns:p14="http://schemas.microsoft.com/office/powerpoint/2010/main" val="11421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9EC7-C92E-6E95-6AFA-6B52A55ACCAB}"/>
            </a:ext>
          </a:extLst>
        </p:cNvPr>
        <p:cNvGrpSpPr/>
        <p:nvPr/>
      </p:nvGrpSpPr>
      <p:grpSpPr>
        <a:xfrm>
          <a:off x="0" y="0"/>
          <a:ext cx="0" cy="0"/>
          <a:chOff x="0" y="0"/>
          <a:chExt cx="0" cy="0"/>
        </a:xfrm>
      </p:grpSpPr>
      <p:sp>
        <p:nvSpPr>
          <p:cNvPr id="2" name="Prostokąt 1">
            <a:extLst>
              <a:ext uri="{FF2B5EF4-FFF2-40B4-BE49-F238E27FC236}">
                <a16:creationId xmlns:a16="http://schemas.microsoft.com/office/drawing/2014/main" id="{CBA45403-AC24-C4EB-FD12-EE01BFC15135}"/>
              </a:ext>
            </a:extLst>
          </p:cNvPr>
          <p:cNvSpPr/>
          <p:nvPr/>
        </p:nvSpPr>
        <p:spPr>
          <a:xfrm>
            <a:off x="5124001" y="0"/>
            <a:ext cx="7067999" cy="68103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809623D3-F201-E114-E136-1EB808612C08}"/>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0AF42888-D98B-E266-66E2-D63A27BF4764}"/>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13</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753963AB-C8A6-C292-8238-E50B1539A2A9}"/>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Mechanical stability</a:t>
            </a:r>
          </a:p>
        </p:txBody>
      </p:sp>
      <p:sp>
        <p:nvSpPr>
          <p:cNvPr id="3" name="Prostokąt 2">
            <a:extLst>
              <a:ext uri="{FF2B5EF4-FFF2-40B4-BE49-F238E27FC236}">
                <a16:creationId xmlns:a16="http://schemas.microsoft.com/office/drawing/2014/main" id="{DF2D60C3-F27A-0CBD-81B4-6D2EABA0DA9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40EE909B-D58F-0EB0-2746-9FDE5757E7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DEA92EB0-E132-9139-F746-8CF66F8AB8D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5E9BBAD0-FEB3-BA3C-8394-63ADF4862A67}"/>
              </a:ext>
            </a:extLst>
          </p:cNvPr>
          <p:cNvSpPr txBox="1"/>
          <p:nvPr/>
        </p:nvSpPr>
        <p:spPr>
          <a:xfrm>
            <a:off x="5300732" y="1035716"/>
            <a:ext cx="6690073" cy="5024196"/>
          </a:xfrm>
          <a:prstGeom prst="rect">
            <a:avLst/>
          </a:prstGeom>
          <a:noFill/>
        </p:spPr>
        <p:txBody>
          <a:bodyPr wrap="square">
            <a:spAutoFit/>
          </a:bodyPr>
          <a:lstStyle/>
          <a:p>
            <a:pPr lvl="1">
              <a:spcAft>
                <a:spcPts val="800"/>
              </a:spcAft>
            </a:pPr>
            <a:r>
              <a:rPr lang="en-GB" b="1" dirty="0">
                <a:effectLst/>
                <a:latin typeface="Poppins" panose="00000500000000000000" pitchFamily="2" charset="-18"/>
                <a:ea typeface="Roboto" panose="02000000000000000000" pitchFamily="2" charset="0"/>
                <a:cs typeface="Poppins" panose="00000500000000000000" pitchFamily="2" charset="-18"/>
              </a:rPr>
              <a:t>Vibration Monitoring System</a:t>
            </a:r>
            <a:endParaRPr lang="pl-PL" b="1" dirty="0">
              <a:effectLst/>
              <a:latin typeface="Poppins" panose="00000500000000000000" pitchFamily="2" charset="-18"/>
              <a:ea typeface="Roboto" panose="02000000000000000000" pitchFamily="2" charset="0"/>
              <a:cs typeface="Poppins" panose="00000500000000000000" pitchFamily="2" charset="-18"/>
            </a:endParaRPr>
          </a:p>
          <a:p>
            <a:pPr marL="180340" algn="just">
              <a:lnSpc>
                <a:spcPct val="107000"/>
              </a:lnSpc>
              <a:spcAft>
                <a:spcPts val="800"/>
              </a:spcAft>
            </a:pPr>
            <a:r>
              <a:rPr lang="en-GB" sz="1400" dirty="0">
                <a:effectLst/>
                <a:latin typeface="Poppins" panose="00000500000000000000" pitchFamily="2" charset="-18"/>
                <a:ea typeface="Roboto" panose="02000000000000000000" pitchFamily="2" charset="0"/>
                <a:cs typeface="Poppins" panose="00000500000000000000" pitchFamily="2" charset="-18"/>
              </a:rPr>
              <a:t>The storage ring of NSRC SOLARIS is equipped with Vibration Monitoring System (VMS)</a:t>
            </a:r>
            <a:r>
              <a:rPr lang="pl-PL" sz="1400" dirty="0">
                <a:effectLst/>
                <a:latin typeface="Poppins" panose="00000500000000000000" pitchFamily="2" charset="-18"/>
                <a:ea typeface="Roboto" panose="02000000000000000000" pitchFamily="2" charset="0"/>
                <a:cs typeface="Poppins" panose="00000500000000000000" pitchFamily="2" charset="-18"/>
              </a:rPr>
              <a:t>. </a:t>
            </a:r>
            <a:r>
              <a:rPr lang="en-GB" sz="1400" dirty="0">
                <a:effectLst/>
                <a:latin typeface="Poppins" panose="00000500000000000000" pitchFamily="2" charset="-18"/>
                <a:ea typeface="Roboto" panose="02000000000000000000" pitchFamily="2" charset="0"/>
                <a:cs typeface="Poppins" panose="00000500000000000000" pitchFamily="2" charset="-18"/>
              </a:rPr>
              <a:t>The system provides real-time data directly from Double-Bend Achromat (DBA) in R1-01 section. The measurement point is equipped with accelerometers measuring vibrations in three orthogonal directions: </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buFont typeface="Arial" panose="020B0604020202020204" pitchFamily="34" charset="0"/>
              <a:buChar char="•"/>
            </a:pPr>
            <a:r>
              <a:rPr lang="en-GB" sz="1400" dirty="0">
                <a:effectLst/>
                <a:latin typeface="Poppins" panose="00000500000000000000" pitchFamily="2" charset="-18"/>
                <a:ea typeface="Roboto" panose="02000000000000000000" pitchFamily="2" charset="0"/>
                <a:cs typeface="Poppins" panose="00000500000000000000" pitchFamily="2" charset="-18"/>
              </a:rPr>
              <a:t>Vertical</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buFont typeface="Arial" panose="020B0604020202020204" pitchFamily="34" charset="0"/>
              <a:buChar char="•"/>
            </a:pPr>
            <a:r>
              <a:rPr lang="en-GB" sz="1400" dirty="0">
                <a:effectLst/>
                <a:latin typeface="Poppins" panose="00000500000000000000" pitchFamily="2" charset="-18"/>
                <a:ea typeface="Roboto" panose="02000000000000000000" pitchFamily="2" charset="0"/>
                <a:cs typeface="Poppins" panose="00000500000000000000" pitchFamily="2" charset="-18"/>
              </a:rPr>
              <a:t>Tangential (parallel to the electron beam trajectory)</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342900" lvl="0" indent="-342900">
              <a:lnSpc>
                <a:spcPct val="107000"/>
              </a:lnSpc>
              <a:spcAft>
                <a:spcPts val="800"/>
              </a:spcAft>
              <a:buFont typeface="Arial" panose="020B0604020202020204" pitchFamily="34" charset="0"/>
              <a:buChar char="•"/>
            </a:pPr>
            <a:r>
              <a:rPr lang="en-GB" sz="1400" dirty="0">
                <a:effectLst/>
                <a:latin typeface="Poppins" panose="00000500000000000000" pitchFamily="2" charset="-18"/>
                <a:ea typeface="Roboto" panose="02000000000000000000" pitchFamily="2" charset="0"/>
                <a:cs typeface="Poppins" panose="00000500000000000000" pitchFamily="2" charset="-18"/>
              </a:rPr>
              <a:t>Normal (perpendicular to the electron beam trajectory)</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180340" algn="just">
              <a:lnSpc>
                <a:spcPct val="107000"/>
              </a:lnSpc>
              <a:spcAft>
                <a:spcPts val="800"/>
              </a:spcAft>
            </a:pPr>
            <a:r>
              <a:rPr lang="en-GB" sz="1400" dirty="0">
                <a:effectLst/>
                <a:latin typeface="Poppins" panose="00000500000000000000" pitchFamily="2" charset="-18"/>
                <a:ea typeface="Roboto" panose="02000000000000000000" pitchFamily="2" charset="0"/>
                <a:cs typeface="Poppins" panose="00000500000000000000" pitchFamily="2" charset="-18"/>
              </a:rPr>
              <a:t>The data is being continuously logged during accelerators operation. Postprocessing includes filtering, windowing, integration and root-mean-square calculation, producing one value per 10 seconds of measured signal.</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180340" algn="just">
              <a:lnSpc>
                <a:spcPct val="107000"/>
              </a:lnSpc>
              <a:spcAft>
                <a:spcPts val="800"/>
              </a:spcAft>
            </a:pPr>
            <a:r>
              <a:rPr lang="en-GB" sz="1400" dirty="0">
                <a:effectLst/>
                <a:latin typeface="Poppins" panose="00000500000000000000" pitchFamily="2" charset="-18"/>
                <a:ea typeface="Roboto" panose="02000000000000000000" pitchFamily="2" charset="0"/>
                <a:cs typeface="Poppins" panose="00000500000000000000" pitchFamily="2" charset="-18"/>
              </a:rPr>
              <a:t>The mechanical stability requirements of the NSRC SOLARIS storage ring are met under normal operating conditions. The dynamic environment within the facility and its surroundings is characterized by low vibration levels, supported by the absence of high-traffic roads and the relatively large distance from rail-based transport. </a:t>
            </a:r>
            <a:endParaRPr lang="pl-PL" sz="1400" dirty="0">
              <a:effectLst/>
              <a:latin typeface="Poppins" panose="00000500000000000000" pitchFamily="2" charset="-18"/>
              <a:ea typeface="Roboto" panose="02000000000000000000" pitchFamily="2" charset="0"/>
              <a:cs typeface="Poppins" panose="00000500000000000000" pitchFamily="2" charset="-18"/>
            </a:endParaRPr>
          </a:p>
          <a:p>
            <a:pPr marL="180340" algn="just">
              <a:lnSpc>
                <a:spcPct val="107000"/>
              </a:lnSpc>
              <a:spcAft>
                <a:spcPts val="800"/>
              </a:spcAft>
            </a:pPr>
            <a:endParaRPr lang="pl-PL" sz="1400" dirty="0">
              <a:effectLst/>
              <a:latin typeface="Poppins" panose="00000500000000000000" pitchFamily="2" charset="-18"/>
              <a:ea typeface="Roboto" panose="02000000000000000000" pitchFamily="2" charset="0"/>
              <a:cs typeface="Poppins" panose="00000500000000000000" pitchFamily="2" charset="-18"/>
            </a:endParaRPr>
          </a:p>
        </p:txBody>
      </p:sp>
      <p:pic>
        <p:nvPicPr>
          <p:cNvPr id="12" name="Graphic 6">
            <a:extLst>
              <a:ext uri="{FF2B5EF4-FFF2-40B4-BE49-F238E27FC236}">
                <a16:creationId xmlns:a16="http://schemas.microsoft.com/office/drawing/2014/main" id="{F3FC298E-F4EE-D75A-3EC1-ACF2D5014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38" y="835691"/>
            <a:ext cx="4798559" cy="2877364"/>
          </a:xfrm>
          <a:prstGeom prst="rect">
            <a:avLst/>
          </a:prstGeom>
        </p:spPr>
      </p:pic>
      <p:sp>
        <p:nvSpPr>
          <p:cNvPr id="15" name="pole tekstowe 14">
            <a:extLst>
              <a:ext uri="{FF2B5EF4-FFF2-40B4-BE49-F238E27FC236}">
                <a16:creationId xmlns:a16="http://schemas.microsoft.com/office/drawing/2014/main" id="{6EC4CF9B-D5E5-C8EF-D5B4-30E87B5A4355}"/>
              </a:ext>
            </a:extLst>
          </p:cNvPr>
          <p:cNvSpPr txBox="1"/>
          <p:nvPr/>
        </p:nvSpPr>
        <p:spPr>
          <a:xfrm>
            <a:off x="500252" y="1555350"/>
            <a:ext cx="2728356" cy="415498"/>
          </a:xfrm>
          <a:prstGeom prst="rect">
            <a:avLst/>
          </a:prstGeom>
          <a:noFill/>
        </p:spPr>
        <p:txBody>
          <a:bodyPr wrap="square">
            <a:spAutoFit/>
          </a:bodyPr>
          <a:lstStyle/>
          <a:p>
            <a:r>
              <a:rPr lang="en-GB" sz="1050" dirty="0">
                <a:effectLst/>
                <a:latin typeface="Poppins" panose="00000500000000000000" pitchFamily="2" charset="-18"/>
                <a:ea typeface="Roboto" panose="02000000000000000000" pitchFamily="2" charset="0"/>
                <a:cs typeface="Poppins" panose="00000500000000000000" pitchFamily="2" charset="-18"/>
              </a:rPr>
              <a:t>VMS vibration level history graph during normal operation.</a:t>
            </a:r>
            <a:endParaRPr lang="en-US" sz="1050" dirty="0">
              <a:latin typeface="Poppins" panose="00000500000000000000" pitchFamily="2" charset="-18"/>
              <a:cs typeface="Poppins" panose="00000500000000000000" pitchFamily="2" charset="-18"/>
            </a:endParaRPr>
          </a:p>
        </p:txBody>
      </p:sp>
      <p:pic>
        <p:nvPicPr>
          <p:cNvPr id="16" name="Graphic 1">
            <a:extLst>
              <a:ext uri="{FF2B5EF4-FFF2-40B4-BE49-F238E27FC236}">
                <a16:creationId xmlns:a16="http://schemas.microsoft.com/office/drawing/2014/main" id="{80EEB85A-3193-75E4-C42F-A640A2863E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84" y="3731664"/>
            <a:ext cx="4937952" cy="2961454"/>
          </a:xfrm>
          <a:prstGeom prst="rect">
            <a:avLst/>
          </a:prstGeom>
        </p:spPr>
      </p:pic>
      <p:sp>
        <p:nvSpPr>
          <p:cNvPr id="18" name="pole tekstowe 17">
            <a:extLst>
              <a:ext uri="{FF2B5EF4-FFF2-40B4-BE49-F238E27FC236}">
                <a16:creationId xmlns:a16="http://schemas.microsoft.com/office/drawing/2014/main" id="{2003375C-7A7C-D52C-BA16-E6C218C96AB7}"/>
              </a:ext>
            </a:extLst>
          </p:cNvPr>
          <p:cNvSpPr txBox="1"/>
          <p:nvPr/>
        </p:nvSpPr>
        <p:spPr>
          <a:xfrm>
            <a:off x="425845" y="3587418"/>
            <a:ext cx="4351783" cy="553998"/>
          </a:xfrm>
          <a:prstGeom prst="rect">
            <a:avLst/>
          </a:prstGeom>
          <a:noFill/>
        </p:spPr>
        <p:txBody>
          <a:bodyPr wrap="square">
            <a:spAutoFit/>
          </a:bodyPr>
          <a:lstStyle/>
          <a:p>
            <a:r>
              <a:rPr lang="en-GB" sz="1000" dirty="0">
                <a:effectLst/>
                <a:latin typeface="Poppins" panose="00000500000000000000" pitchFamily="2" charset="-18"/>
                <a:ea typeface="Roboto" panose="02000000000000000000" pitchFamily="2" charset="0"/>
                <a:cs typeface="Poppins" panose="00000500000000000000" pitchFamily="2" charset="-18"/>
              </a:rPr>
              <a:t>Sample VMS data logged during construction works (machine shutdown period). The level of vibrations during daytime was excessive</a:t>
            </a:r>
            <a:endParaRPr lang="en-US" sz="1000" dirty="0">
              <a:latin typeface="Poppins" panose="00000500000000000000" pitchFamily="2" charset="-18"/>
              <a:cs typeface="Poppins" panose="00000500000000000000" pitchFamily="2" charset="-18"/>
            </a:endParaRPr>
          </a:p>
        </p:txBody>
      </p:sp>
      <p:sp>
        <p:nvSpPr>
          <p:cNvPr id="6" name="pole tekstowe 5">
            <a:extLst>
              <a:ext uri="{FF2B5EF4-FFF2-40B4-BE49-F238E27FC236}">
                <a16:creationId xmlns:a16="http://schemas.microsoft.com/office/drawing/2014/main" id="{64DB07E3-F545-9B8E-357E-B855D0F9A565}"/>
              </a:ext>
            </a:extLst>
          </p:cNvPr>
          <p:cNvSpPr txBox="1"/>
          <p:nvPr/>
        </p:nvSpPr>
        <p:spPr>
          <a:xfrm>
            <a:off x="2266577" y="6609925"/>
            <a:ext cx="1312282" cy="307777"/>
          </a:xfrm>
          <a:prstGeom prst="rect">
            <a:avLst/>
          </a:prstGeom>
          <a:noFill/>
        </p:spPr>
        <p:txBody>
          <a:bodyPr wrap="none" rtlCol="0">
            <a:spAutoFit/>
          </a:bodyPr>
          <a:lstStyle/>
          <a:p>
            <a:r>
              <a:rPr lang="pl-PL" sz="1400" i="1" dirty="0"/>
              <a:t>Data: M. Piszak</a:t>
            </a:r>
            <a:endParaRPr lang="en-US" sz="1400" i="1" dirty="0"/>
          </a:p>
        </p:txBody>
      </p:sp>
    </p:spTree>
    <p:extLst>
      <p:ext uri="{BB962C8B-B14F-4D97-AF65-F5344CB8AC3E}">
        <p14:creationId xmlns:p14="http://schemas.microsoft.com/office/powerpoint/2010/main" val="411184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14</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FC63DF67-FA5E-E40E-DBC3-9350E029D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2C4B010F-2E61-25A8-0CD6-D92986EA5426}"/>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Air Temperature </a:t>
            </a:r>
            <a:r>
              <a:rPr lang="pl-PL" sz="2200" b="1" dirty="0">
                <a:solidFill>
                  <a:srgbClr val="2C2B2B"/>
                </a:solidFill>
                <a:latin typeface="Poppins" panose="00000500000000000000" pitchFamily="2" charset="-18"/>
                <a:cs typeface="Poppins" panose="00000500000000000000" pitchFamily="2" charset="-18"/>
              </a:rPr>
              <a:t>O</a:t>
            </a:r>
            <a:r>
              <a:rPr lang="en-US" sz="2200" b="1" dirty="0" err="1">
                <a:solidFill>
                  <a:srgbClr val="2C2B2B"/>
                </a:solidFill>
                <a:latin typeface="Poppins" panose="00000500000000000000" pitchFamily="2" charset="-18"/>
                <a:cs typeface="Poppins" panose="00000500000000000000" pitchFamily="2" charset="-18"/>
              </a:rPr>
              <a:t>ver</a:t>
            </a:r>
            <a:r>
              <a:rPr lang="en-US" sz="2200" b="1" dirty="0">
                <a:solidFill>
                  <a:srgbClr val="2C2B2B"/>
                </a:solidFill>
                <a:latin typeface="Poppins" panose="00000500000000000000" pitchFamily="2" charset="-18"/>
                <a:cs typeface="Poppins" panose="00000500000000000000" pitchFamily="2" charset="-18"/>
              </a:rPr>
              <a:t> </a:t>
            </a:r>
            <a:r>
              <a:rPr lang="pl-PL" sz="2200" b="1" dirty="0">
                <a:solidFill>
                  <a:srgbClr val="2C2B2B"/>
                </a:solidFill>
                <a:latin typeface="Poppins" panose="00000500000000000000" pitchFamily="2" charset="-18"/>
                <a:cs typeface="Poppins" panose="00000500000000000000" pitchFamily="2" charset="-18"/>
              </a:rPr>
              <a:t>M</a:t>
            </a:r>
            <a:r>
              <a:rPr lang="en-US" sz="2200" b="1" dirty="0" err="1">
                <a:solidFill>
                  <a:srgbClr val="2C2B2B"/>
                </a:solidFill>
                <a:latin typeface="Poppins" panose="00000500000000000000" pitchFamily="2" charset="-18"/>
                <a:cs typeface="Poppins" panose="00000500000000000000" pitchFamily="2" charset="-18"/>
              </a:rPr>
              <a:t>onths</a:t>
            </a:r>
            <a:r>
              <a:rPr lang="en-US" sz="2200" b="1" dirty="0">
                <a:solidFill>
                  <a:srgbClr val="2C2B2B"/>
                </a:solidFill>
                <a:latin typeface="Poppins" panose="00000500000000000000" pitchFamily="2" charset="-18"/>
                <a:cs typeface="Poppins" panose="00000500000000000000" pitchFamily="2" charset="-18"/>
              </a:rPr>
              <a:t>  </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descr="Obraz zawierający tekst, linia, Wykres, zrzut ekranu&#10;&#10;Zawartość wygenerowana przez sztuczną inteligencję może być niepoprawna.">
            <a:extLst>
              <a:ext uri="{FF2B5EF4-FFF2-40B4-BE49-F238E27FC236}">
                <a16:creationId xmlns:a16="http://schemas.microsoft.com/office/drawing/2014/main" id="{4F027016-B04B-9CF3-5C48-B820C8B3B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245" y="1154882"/>
            <a:ext cx="5987034" cy="2329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az 9" descr="Obraz zawierający tekst, linia, Wykres, diagram&#10;&#10;Zawartość wygenerowana przez sztuczną inteligencję może być niepoprawna.">
            <a:extLst>
              <a:ext uri="{FF2B5EF4-FFF2-40B4-BE49-F238E27FC236}">
                <a16:creationId xmlns:a16="http://schemas.microsoft.com/office/drawing/2014/main" id="{AC81A04B-2C1F-0CEC-1CB7-DA0D4B9A2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58" y="1174282"/>
            <a:ext cx="5866802" cy="2310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Obraz 12" descr="Obraz zawierający tekst, linia, pismo odręczne, Wykres&#10;&#10;Zawartość wygenerowana przez sztuczną inteligencję może być niepoprawna.">
            <a:extLst>
              <a:ext uri="{FF2B5EF4-FFF2-40B4-BE49-F238E27FC236}">
                <a16:creationId xmlns:a16="http://schemas.microsoft.com/office/drawing/2014/main" id="{18EEF6FB-5DF6-7496-7BD5-83F7D217C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8" y="3892242"/>
            <a:ext cx="5840007" cy="2422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Obraz 14" descr="Obraz zawierający tekst, linia, Wykres, Czcionka&#10;&#10;Zawartość wygenerowana przez sztuczną inteligencję może być niepoprawna.">
            <a:extLst>
              <a:ext uri="{FF2B5EF4-FFF2-40B4-BE49-F238E27FC236}">
                <a16:creationId xmlns:a16="http://schemas.microsoft.com/office/drawing/2014/main" id="{42C1BBB8-1FA7-20F4-037A-49B553D3FE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7875" y="3881783"/>
            <a:ext cx="5970404" cy="2424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pole tekstowe 15">
            <a:extLst>
              <a:ext uri="{FF2B5EF4-FFF2-40B4-BE49-F238E27FC236}">
                <a16:creationId xmlns:a16="http://schemas.microsoft.com/office/drawing/2014/main" id="{0FDFF6B8-216B-D36F-CA83-A910C1374BA3}"/>
              </a:ext>
            </a:extLst>
          </p:cNvPr>
          <p:cNvSpPr txBox="1"/>
          <p:nvPr/>
        </p:nvSpPr>
        <p:spPr>
          <a:xfrm>
            <a:off x="294078" y="1240161"/>
            <a:ext cx="1936749" cy="369332"/>
          </a:xfrm>
          <a:prstGeom prst="rect">
            <a:avLst/>
          </a:prstGeom>
          <a:noFill/>
        </p:spPr>
        <p:txBody>
          <a:bodyPr wrap="none" rtlCol="0">
            <a:spAutoFit/>
          </a:bodyPr>
          <a:lstStyle/>
          <a:p>
            <a:r>
              <a:rPr lang="en-US" dirty="0">
                <a:latin typeface="Poppins" panose="00000500000000000000" pitchFamily="2" charset="-18"/>
                <a:cs typeface="Poppins" panose="00000500000000000000" pitchFamily="2" charset="-18"/>
              </a:rPr>
              <a:t>Klystron gallery</a:t>
            </a:r>
          </a:p>
        </p:txBody>
      </p:sp>
      <p:sp>
        <p:nvSpPr>
          <p:cNvPr id="17" name="pole tekstowe 16">
            <a:extLst>
              <a:ext uri="{FF2B5EF4-FFF2-40B4-BE49-F238E27FC236}">
                <a16:creationId xmlns:a16="http://schemas.microsoft.com/office/drawing/2014/main" id="{C462F344-A3A4-441C-1511-371F3BFA0E4A}"/>
              </a:ext>
            </a:extLst>
          </p:cNvPr>
          <p:cNvSpPr txBox="1"/>
          <p:nvPr/>
        </p:nvSpPr>
        <p:spPr>
          <a:xfrm>
            <a:off x="6299494" y="1240161"/>
            <a:ext cx="1568058" cy="369332"/>
          </a:xfrm>
          <a:prstGeom prst="rect">
            <a:avLst/>
          </a:prstGeom>
          <a:noFill/>
        </p:spPr>
        <p:txBody>
          <a:bodyPr wrap="none" rtlCol="0">
            <a:spAutoFit/>
          </a:bodyPr>
          <a:lstStyle/>
          <a:p>
            <a:r>
              <a:rPr lang="en-US" dirty="0">
                <a:latin typeface="Poppins" panose="00000500000000000000" pitchFamily="2" charset="-18"/>
                <a:cs typeface="Poppins" panose="00000500000000000000" pitchFamily="2" charset="-18"/>
              </a:rPr>
              <a:t>Linac tunnel</a:t>
            </a:r>
          </a:p>
        </p:txBody>
      </p:sp>
      <p:sp>
        <p:nvSpPr>
          <p:cNvPr id="18" name="pole tekstowe 17">
            <a:extLst>
              <a:ext uri="{FF2B5EF4-FFF2-40B4-BE49-F238E27FC236}">
                <a16:creationId xmlns:a16="http://schemas.microsoft.com/office/drawing/2014/main" id="{5F6A53EC-0032-818A-4079-85AEA419AE27}"/>
              </a:ext>
            </a:extLst>
          </p:cNvPr>
          <p:cNvSpPr txBox="1"/>
          <p:nvPr/>
        </p:nvSpPr>
        <p:spPr>
          <a:xfrm>
            <a:off x="294078" y="3834767"/>
            <a:ext cx="2383986" cy="369332"/>
          </a:xfrm>
          <a:prstGeom prst="rect">
            <a:avLst/>
          </a:prstGeom>
          <a:noFill/>
        </p:spPr>
        <p:txBody>
          <a:bodyPr wrap="none" rtlCol="0">
            <a:spAutoFit/>
          </a:bodyPr>
          <a:lstStyle/>
          <a:p>
            <a:r>
              <a:rPr lang="en-US" dirty="0">
                <a:latin typeface="Poppins" panose="00000500000000000000" pitchFamily="2" charset="-18"/>
                <a:cs typeface="Poppins" panose="00000500000000000000" pitchFamily="2" charset="-18"/>
              </a:rPr>
              <a:t>Storage ring tunnel</a:t>
            </a:r>
          </a:p>
        </p:txBody>
      </p:sp>
      <p:sp>
        <p:nvSpPr>
          <p:cNvPr id="19" name="pole tekstowe 18">
            <a:extLst>
              <a:ext uri="{FF2B5EF4-FFF2-40B4-BE49-F238E27FC236}">
                <a16:creationId xmlns:a16="http://schemas.microsoft.com/office/drawing/2014/main" id="{13F3C1B8-D101-5F7F-C7AC-DA00ECFC3444}"/>
              </a:ext>
            </a:extLst>
          </p:cNvPr>
          <p:cNvSpPr txBox="1"/>
          <p:nvPr/>
        </p:nvSpPr>
        <p:spPr>
          <a:xfrm>
            <a:off x="6254310" y="3834767"/>
            <a:ext cx="2153154" cy="369332"/>
          </a:xfrm>
          <a:prstGeom prst="rect">
            <a:avLst/>
          </a:prstGeom>
          <a:noFill/>
        </p:spPr>
        <p:txBody>
          <a:bodyPr wrap="none" rtlCol="0">
            <a:spAutoFit/>
          </a:bodyPr>
          <a:lstStyle/>
          <a:p>
            <a:r>
              <a:rPr lang="en-US" dirty="0">
                <a:latin typeface="Poppins" panose="00000500000000000000" pitchFamily="2" charset="-18"/>
                <a:cs typeface="Poppins" panose="00000500000000000000" pitchFamily="2" charset="-18"/>
              </a:rPr>
              <a:t>Experimental hall</a:t>
            </a:r>
          </a:p>
        </p:txBody>
      </p:sp>
      <p:sp>
        <p:nvSpPr>
          <p:cNvPr id="2" name="pole tekstowe 1">
            <a:extLst>
              <a:ext uri="{FF2B5EF4-FFF2-40B4-BE49-F238E27FC236}">
                <a16:creationId xmlns:a16="http://schemas.microsoft.com/office/drawing/2014/main" id="{B484308F-7723-70D7-3E3A-989EEC01FD13}"/>
              </a:ext>
            </a:extLst>
          </p:cNvPr>
          <p:cNvSpPr txBox="1"/>
          <p:nvPr/>
        </p:nvSpPr>
        <p:spPr>
          <a:xfrm>
            <a:off x="2678064" y="6410556"/>
            <a:ext cx="1468992" cy="307777"/>
          </a:xfrm>
          <a:prstGeom prst="rect">
            <a:avLst/>
          </a:prstGeom>
          <a:noFill/>
        </p:spPr>
        <p:txBody>
          <a:bodyPr wrap="none" rtlCol="0">
            <a:spAutoFit/>
          </a:bodyPr>
          <a:lstStyle/>
          <a:p>
            <a:r>
              <a:rPr lang="pl-PL" sz="1400" i="1" dirty="0"/>
              <a:t>Data: P. Czernecki</a:t>
            </a:r>
            <a:endParaRPr lang="en-US" sz="1400" i="1" dirty="0"/>
          </a:p>
        </p:txBody>
      </p:sp>
    </p:spTree>
    <p:extLst>
      <p:ext uri="{BB962C8B-B14F-4D97-AF65-F5344CB8AC3E}">
        <p14:creationId xmlns:p14="http://schemas.microsoft.com/office/powerpoint/2010/main" val="194055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0FFE-F820-4E5B-C16C-A8530BBC6E8E}"/>
            </a:ext>
          </a:extLst>
        </p:cNvPr>
        <p:cNvGrpSpPr/>
        <p:nvPr/>
      </p:nvGrpSpPr>
      <p:grpSpPr>
        <a:xfrm>
          <a:off x="0" y="0"/>
          <a:ext cx="0" cy="0"/>
          <a:chOff x="0" y="0"/>
          <a:chExt cx="0" cy="0"/>
        </a:xfrm>
      </p:grpSpPr>
      <p:sp>
        <p:nvSpPr>
          <p:cNvPr id="72" name="Prostokąt: zaokrąglone rogi 71">
            <a:extLst>
              <a:ext uri="{FF2B5EF4-FFF2-40B4-BE49-F238E27FC236}">
                <a16:creationId xmlns:a16="http://schemas.microsoft.com/office/drawing/2014/main" id="{5564F201-405B-76F7-C216-DF22B0150B15}"/>
              </a:ext>
            </a:extLst>
          </p:cNvPr>
          <p:cNvSpPr/>
          <p:nvPr/>
        </p:nvSpPr>
        <p:spPr>
          <a:xfrm>
            <a:off x="830130" y="5190711"/>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rostokąt: zaokrąglone rogi 72">
            <a:extLst>
              <a:ext uri="{FF2B5EF4-FFF2-40B4-BE49-F238E27FC236}">
                <a16:creationId xmlns:a16="http://schemas.microsoft.com/office/drawing/2014/main" id="{D0D77719-D441-4890-35F9-B95EE445B483}"/>
              </a:ext>
            </a:extLst>
          </p:cNvPr>
          <p:cNvSpPr/>
          <p:nvPr/>
        </p:nvSpPr>
        <p:spPr>
          <a:xfrm>
            <a:off x="6032093" y="5208589"/>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rostokąt: zaokrąglone rogi 70">
            <a:extLst>
              <a:ext uri="{FF2B5EF4-FFF2-40B4-BE49-F238E27FC236}">
                <a16:creationId xmlns:a16="http://schemas.microsoft.com/office/drawing/2014/main" id="{4A3F560F-9AC3-3CBD-9E09-0517C8D87600}"/>
              </a:ext>
            </a:extLst>
          </p:cNvPr>
          <p:cNvSpPr/>
          <p:nvPr/>
        </p:nvSpPr>
        <p:spPr>
          <a:xfrm>
            <a:off x="8361738" y="708938"/>
            <a:ext cx="3481774"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rostokąt: zaokrąglone rogi 69">
            <a:extLst>
              <a:ext uri="{FF2B5EF4-FFF2-40B4-BE49-F238E27FC236}">
                <a16:creationId xmlns:a16="http://schemas.microsoft.com/office/drawing/2014/main" id="{C4CDFBDD-8B89-8DD2-D86E-B487E6EDB29E}"/>
              </a:ext>
            </a:extLst>
          </p:cNvPr>
          <p:cNvSpPr/>
          <p:nvPr/>
        </p:nvSpPr>
        <p:spPr>
          <a:xfrm>
            <a:off x="3457326" y="695278"/>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rostokąt 68">
            <a:extLst>
              <a:ext uri="{FF2B5EF4-FFF2-40B4-BE49-F238E27FC236}">
                <a16:creationId xmlns:a16="http://schemas.microsoft.com/office/drawing/2014/main" id="{37A7AAE9-571E-6948-20E4-46BABF2193EB}"/>
              </a:ext>
            </a:extLst>
          </p:cNvPr>
          <p:cNvSpPr/>
          <p:nvPr/>
        </p:nvSpPr>
        <p:spPr>
          <a:xfrm>
            <a:off x="0" y="2204110"/>
            <a:ext cx="12191999" cy="233051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stokąt 6">
            <a:extLst>
              <a:ext uri="{FF2B5EF4-FFF2-40B4-BE49-F238E27FC236}">
                <a16:creationId xmlns:a16="http://schemas.microsoft.com/office/drawing/2014/main" id="{C9EB937F-CC85-5754-6DE6-44493A21C660}"/>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0F30740C-415F-861F-B779-47E3299044AE}"/>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15</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7E4522EB-5BCC-C3BD-ADBE-A30EE5B90FA6}"/>
              </a:ext>
            </a:extLst>
          </p:cNvPr>
          <p:cNvSpPr txBox="1">
            <a:spLocks/>
          </p:cNvSpPr>
          <p:nvPr/>
        </p:nvSpPr>
        <p:spPr>
          <a:xfrm>
            <a:off x="333268" y="305472"/>
            <a:ext cx="3727744"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Thermal </a:t>
            </a:r>
            <a:r>
              <a:rPr lang="pl-PL" sz="2200" b="1" dirty="0">
                <a:solidFill>
                  <a:srgbClr val="2C2B2B"/>
                </a:solidFill>
                <a:latin typeface="Poppins" panose="00000500000000000000" pitchFamily="2" charset="-18"/>
                <a:cs typeface="Poppins" panose="00000500000000000000" pitchFamily="2" charset="-18"/>
              </a:rPr>
              <a:t>S</a:t>
            </a:r>
            <a:r>
              <a:rPr lang="en-US" sz="2200" b="1" dirty="0" err="1">
                <a:solidFill>
                  <a:srgbClr val="2C2B2B"/>
                </a:solidFill>
                <a:latin typeface="Poppins" panose="00000500000000000000" pitchFamily="2" charset="-18"/>
                <a:cs typeface="Poppins" panose="00000500000000000000" pitchFamily="2" charset="-18"/>
              </a:rPr>
              <a:t>tability</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F6E72935-4A3A-BE58-37CA-C334DBB12828}"/>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a 13">
            <a:extLst>
              <a:ext uri="{FF2B5EF4-FFF2-40B4-BE49-F238E27FC236}">
                <a16:creationId xmlns:a16="http://schemas.microsoft.com/office/drawing/2014/main" id="{DC61E772-68EF-2721-3FE2-084FE5A9C7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16" name="Łącznik prosty 15">
            <a:extLst>
              <a:ext uri="{FF2B5EF4-FFF2-40B4-BE49-F238E27FC236}">
                <a16:creationId xmlns:a16="http://schemas.microsoft.com/office/drawing/2014/main" id="{7D1834B1-1C26-9F01-B21E-B616EB52FAE1}"/>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afika 16">
            <a:extLst>
              <a:ext uri="{FF2B5EF4-FFF2-40B4-BE49-F238E27FC236}">
                <a16:creationId xmlns:a16="http://schemas.microsoft.com/office/drawing/2014/main" id="{72C0240D-94B6-EFC8-3A49-BDF86B80DF98}"/>
              </a:ext>
            </a:extLst>
          </p:cNvPr>
          <p:cNvGrpSpPr/>
          <p:nvPr/>
        </p:nvGrpSpPr>
        <p:grpSpPr>
          <a:xfrm>
            <a:off x="435370" y="1578603"/>
            <a:ext cx="11476337" cy="3612108"/>
            <a:chOff x="435370" y="1638237"/>
            <a:chExt cx="11476337" cy="3612108"/>
          </a:xfrm>
        </p:grpSpPr>
        <p:grpSp>
          <p:nvGrpSpPr>
            <p:cNvPr id="35" name="Grafika 16">
              <a:extLst>
                <a:ext uri="{FF2B5EF4-FFF2-40B4-BE49-F238E27FC236}">
                  <a16:creationId xmlns:a16="http://schemas.microsoft.com/office/drawing/2014/main" id="{193B5F6E-52F9-992D-100C-50F35A8AA715}"/>
                </a:ext>
              </a:extLst>
            </p:cNvPr>
            <p:cNvGrpSpPr/>
            <p:nvPr/>
          </p:nvGrpSpPr>
          <p:grpSpPr>
            <a:xfrm>
              <a:off x="1728540" y="2852501"/>
              <a:ext cx="8986436" cy="1183579"/>
              <a:chOff x="1728540" y="2852501"/>
              <a:chExt cx="8986436" cy="1183579"/>
            </a:xfrm>
            <a:solidFill>
              <a:srgbClr val="4472C4"/>
            </a:solidFill>
          </p:grpSpPr>
          <p:sp>
            <p:nvSpPr>
              <p:cNvPr id="36" name="Dowolny kształt: kształt 35">
                <a:extLst>
                  <a:ext uri="{FF2B5EF4-FFF2-40B4-BE49-F238E27FC236}">
                    <a16:creationId xmlns:a16="http://schemas.microsoft.com/office/drawing/2014/main" id="{A57654E8-F656-465D-5D6B-2ED242EA18A5}"/>
                  </a:ext>
                </a:extLst>
              </p:cNvPr>
              <p:cNvSpPr/>
              <p:nvPr/>
            </p:nvSpPr>
            <p:spPr>
              <a:xfrm>
                <a:off x="1728540"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6" y="1183579"/>
                      <a:pt x="591790" y="1183579"/>
                    </a:cubicBezTo>
                    <a:cubicBezTo>
                      <a:pt x="264953" y="1183579"/>
                      <a:pt x="0" y="918626"/>
                      <a:pt x="0" y="591790"/>
                    </a:cubicBezTo>
                    <a:cubicBezTo>
                      <a:pt x="0" y="264953"/>
                      <a:pt x="264953" y="0"/>
                      <a:pt x="591790" y="0"/>
                    </a:cubicBezTo>
                    <a:cubicBezTo>
                      <a:pt x="918626" y="0"/>
                      <a:pt x="1183580" y="264953"/>
                      <a:pt x="1183580" y="591790"/>
                    </a:cubicBezTo>
                    <a:close/>
                  </a:path>
                </a:pathLst>
              </a:custGeom>
              <a:solidFill>
                <a:srgbClr val="4472C4"/>
              </a:solidFill>
              <a:ln w="0" cap="flat">
                <a:noFill/>
                <a:prstDash val="solid"/>
                <a:miter/>
              </a:ln>
            </p:spPr>
            <p:txBody>
              <a:bodyPr rtlCol="0" anchor="ctr"/>
              <a:lstStyle/>
              <a:p>
                <a:endParaRPr lang="en-US"/>
              </a:p>
            </p:txBody>
          </p:sp>
          <p:sp>
            <p:nvSpPr>
              <p:cNvPr id="37" name="Dowolny kształt: kształt 36">
                <a:extLst>
                  <a:ext uri="{FF2B5EF4-FFF2-40B4-BE49-F238E27FC236}">
                    <a16:creationId xmlns:a16="http://schemas.microsoft.com/office/drawing/2014/main" id="{FC9CFDD9-EE9F-AB09-8BD8-7101C87BF104}"/>
                  </a:ext>
                </a:extLst>
              </p:cNvPr>
              <p:cNvSpPr/>
              <p:nvPr/>
            </p:nvSpPr>
            <p:spPr>
              <a:xfrm>
                <a:off x="4329434" y="2852501"/>
                <a:ext cx="1183579" cy="1183579"/>
              </a:xfrm>
              <a:custGeom>
                <a:avLst/>
                <a:gdLst>
                  <a:gd name="connsiteX0" fmla="*/ 1183579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79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79" y="591790"/>
                    </a:moveTo>
                    <a:cubicBezTo>
                      <a:pt x="1183579" y="918626"/>
                      <a:pt x="918626" y="1183579"/>
                      <a:pt x="591790" y="1183579"/>
                    </a:cubicBezTo>
                    <a:cubicBezTo>
                      <a:pt x="264953" y="1183579"/>
                      <a:pt x="0" y="918626"/>
                      <a:pt x="0" y="591790"/>
                    </a:cubicBezTo>
                    <a:cubicBezTo>
                      <a:pt x="0" y="264953"/>
                      <a:pt x="264953" y="0"/>
                      <a:pt x="591790" y="0"/>
                    </a:cubicBezTo>
                    <a:cubicBezTo>
                      <a:pt x="918626" y="0"/>
                      <a:pt x="1183579" y="264953"/>
                      <a:pt x="1183579" y="591790"/>
                    </a:cubicBezTo>
                    <a:close/>
                  </a:path>
                </a:pathLst>
              </a:custGeom>
              <a:solidFill>
                <a:srgbClr val="4472C4"/>
              </a:solidFill>
              <a:ln w="0" cap="flat">
                <a:noFill/>
                <a:prstDash val="solid"/>
                <a:miter/>
              </a:ln>
            </p:spPr>
            <p:txBody>
              <a:bodyPr rtlCol="0" anchor="ctr"/>
              <a:lstStyle/>
              <a:p>
                <a:endParaRPr lang="en-US"/>
              </a:p>
            </p:txBody>
          </p:sp>
          <p:sp>
            <p:nvSpPr>
              <p:cNvPr id="38" name="Dowolny kształt: kształt 37">
                <a:extLst>
                  <a:ext uri="{FF2B5EF4-FFF2-40B4-BE49-F238E27FC236}">
                    <a16:creationId xmlns:a16="http://schemas.microsoft.com/office/drawing/2014/main" id="{328F6E53-ABF7-D860-8AF5-F83C2B1410EF}"/>
                  </a:ext>
                </a:extLst>
              </p:cNvPr>
              <p:cNvSpPr/>
              <p:nvPr/>
            </p:nvSpPr>
            <p:spPr>
              <a:xfrm>
                <a:off x="6930503"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7" y="1183579"/>
                      <a:pt x="591790" y="1183579"/>
                    </a:cubicBezTo>
                    <a:cubicBezTo>
                      <a:pt x="264953" y="1183579"/>
                      <a:pt x="0" y="918626"/>
                      <a:pt x="0" y="591790"/>
                    </a:cubicBezTo>
                    <a:cubicBezTo>
                      <a:pt x="0" y="264953"/>
                      <a:pt x="264953" y="0"/>
                      <a:pt x="591790" y="0"/>
                    </a:cubicBezTo>
                    <a:cubicBezTo>
                      <a:pt x="918627" y="0"/>
                      <a:pt x="1183580" y="264953"/>
                      <a:pt x="1183580" y="591790"/>
                    </a:cubicBezTo>
                    <a:close/>
                  </a:path>
                </a:pathLst>
              </a:custGeom>
              <a:solidFill>
                <a:srgbClr val="4472C4"/>
              </a:solidFill>
              <a:ln w="0" cap="flat">
                <a:noFill/>
                <a:prstDash val="solid"/>
                <a:miter/>
              </a:ln>
            </p:spPr>
            <p:txBody>
              <a:bodyPr rtlCol="0" anchor="ctr"/>
              <a:lstStyle/>
              <a:p>
                <a:endParaRPr lang="en-US"/>
              </a:p>
            </p:txBody>
          </p:sp>
          <p:sp>
            <p:nvSpPr>
              <p:cNvPr id="39" name="Dowolny kształt: kształt 38">
                <a:extLst>
                  <a:ext uri="{FF2B5EF4-FFF2-40B4-BE49-F238E27FC236}">
                    <a16:creationId xmlns:a16="http://schemas.microsoft.com/office/drawing/2014/main" id="{1B4A4779-06C6-5B65-8BEB-B6CB338B093D}"/>
                  </a:ext>
                </a:extLst>
              </p:cNvPr>
              <p:cNvSpPr/>
              <p:nvPr/>
            </p:nvSpPr>
            <p:spPr>
              <a:xfrm>
                <a:off x="9531397"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6" y="1183579"/>
                      <a:pt x="591790" y="1183579"/>
                    </a:cubicBezTo>
                    <a:cubicBezTo>
                      <a:pt x="264954" y="1183579"/>
                      <a:pt x="0" y="918626"/>
                      <a:pt x="0" y="591790"/>
                    </a:cubicBezTo>
                    <a:cubicBezTo>
                      <a:pt x="0" y="264953"/>
                      <a:pt x="264954" y="0"/>
                      <a:pt x="591790" y="0"/>
                    </a:cubicBezTo>
                    <a:cubicBezTo>
                      <a:pt x="918626" y="0"/>
                      <a:pt x="1183580" y="264953"/>
                      <a:pt x="1183580" y="591790"/>
                    </a:cubicBezTo>
                    <a:close/>
                  </a:path>
                </a:pathLst>
              </a:custGeom>
              <a:solidFill>
                <a:srgbClr val="4472C4"/>
              </a:solidFill>
              <a:ln w="0" cap="flat">
                <a:noFill/>
                <a:prstDash val="solid"/>
                <a:miter/>
              </a:ln>
            </p:spPr>
            <p:txBody>
              <a:bodyPr rtlCol="0" anchor="ctr"/>
              <a:lstStyle/>
              <a:p>
                <a:endParaRPr lang="en-US"/>
              </a:p>
            </p:txBody>
          </p:sp>
        </p:grpSp>
        <p:grpSp>
          <p:nvGrpSpPr>
            <p:cNvPr id="40" name="Grafika 16">
              <a:extLst>
                <a:ext uri="{FF2B5EF4-FFF2-40B4-BE49-F238E27FC236}">
                  <a16:creationId xmlns:a16="http://schemas.microsoft.com/office/drawing/2014/main" id="{885EA38E-4A1E-49A4-348B-7744BADB31B5}"/>
                </a:ext>
              </a:extLst>
            </p:cNvPr>
            <p:cNvGrpSpPr/>
            <p:nvPr/>
          </p:nvGrpSpPr>
          <p:grpSpPr>
            <a:xfrm>
              <a:off x="435370" y="1638237"/>
              <a:ext cx="11476337" cy="3612108"/>
              <a:chOff x="435370" y="1638237"/>
              <a:chExt cx="11476337" cy="3612108"/>
            </a:xfrm>
            <a:solidFill>
              <a:srgbClr val="4472C4"/>
            </a:solidFill>
          </p:grpSpPr>
          <p:sp>
            <p:nvSpPr>
              <p:cNvPr id="41" name="Dowolny kształt: kształt 40">
                <a:extLst>
                  <a:ext uri="{FF2B5EF4-FFF2-40B4-BE49-F238E27FC236}">
                    <a16:creationId xmlns:a16="http://schemas.microsoft.com/office/drawing/2014/main" id="{50505A61-9EBC-6EE8-1C5F-AAD873F973E8}"/>
                  </a:ext>
                </a:extLst>
              </p:cNvPr>
              <p:cNvSpPr/>
              <p:nvPr/>
            </p:nvSpPr>
            <p:spPr>
              <a:xfrm>
                <a:off x="435370" y="3417989"/>
                <a:ext cx="1911261" cy="1674545"/>
              </a:xfrm>
              <a:custGeom>
                <a:avLst/>
                <a:gdLst>
                  <a:gd name="connsiteX0" fmla="*/ 1911262 w 1911261"/>
                  <a:gd name="connsiteY0" fmla="*/ 1674546 h 1674545"/>
                  <a:gd name="connsiteX1" fmla="*/ 1858658 w 1911261"/>
                  <a:gd name="connsiteY1" fmla="*/ 1674546 h 1674545"/>
                  <a:gd name="connsiteX2" fmla="*/ 1858658 w 1911261"/>
                  <a:gd name="connsiteY2" fmla="*/ 788527 h 1674545"/>
                  <a:gd name="connsiteX3" fmla="*/ 1122735 w 1911261"/>
                  <a:gd name="connsiteY3" fmla="*/ 52604 h 1674545"/>
                  <a:gd name="connsiteX4" fmla="*/ 0 w 1911261"/>
                  <a:gd name="connsiteY4" fmla="*/ 52604 h 1674545"/>
                  <a:gd name="connsiteX5" fmla="*/ 0 w 1911261"/>
                  <a:gd name="connsiteY5" fmla="*/ 0 h 1674545"/>
                  <a:gd name="connsiteX6" fmla="*/ 1148511 w 1911261"/>
                  <a:gd name="connsiteY6" fmla="*/ 0 h 1674545"/>
                  <a:gd name="connsiteX7" fmla="*/ 1174812 w 1911261"/>
                  <a:gd name="connsiteY7" fmla="*/ 26302 h 1674545"/>
                  <a:gd name="connsiteX8" fmla="*/ 1884960 w 1911261"/>
                  <a:gd name="connsiteY8" fmla="*/ 736449 h 1674545"/>
                  <a:gd name="connsiteX9" fmla="*/ 1911262 w 1911261"/>
                  <a:gd name="connsiteY9" fmla="*/ 762751 h 1674545"/>
                  <a:gd name="connsiteX10" fmla="*/ 1911262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911262" y="1674546"/>
                    </a:moveTo>
                    <a:lnTo>
                      <a:pt x="1858658" y="1674546"/>
                    </a:lnTo>
                    <a:lnTo>
                      <a:pt x="1858658" y="788527"/>
                    </a:lnTo>
                    <a:cubicBezTo>
                      <a:pt x="1458871" y="774850"/>
                      <a:pt x="1136236" y="452215"/>
                      <a:pt x="1122735" y="52604"/>
                    </a:cubicBezTo>
                    <a:lnTo>
                      <a:pt x="0" y="52604"/>
                    </a:lnTo>
                    <a:lnTo>
                      <a:pt x="0" y="0"/>
                    </a:lnTo>
                    <a:lnTo>
                      <a:pt x="1148511" y="0"/>
                    </a:lnTo>
                    <a:cubicBezTo>
                      <a:pt x="1163064" y="0"/>
                      <a:pt x="1174812" y="11748"/>
                      <a:pt x="1174812" y="26302"/>
                    </a:cubicBezTo>
                    <a:cubicBezTo>
                      <a:pt x="1174812" y="417847"/>
                      <a:pt x="1493414" y="736449"/>
                      <a:pt x="1884960" y="736449"/>
                    </a:cubicBezTo>
                    <a:cubicBezTo>
                      <a:pt x="1899514" y="736449"/>
                      <a:pt x="1911262" y="748198"/>
                      <a:pt x="1911262" y="762751"/>
                    </a:cubicBezTo>
                    <a:lnTo>
                      <a:pt x="1911262" y="1674546"/>
                    </a:lnTo>
                    <a:close/>
                  </a:path>
                </a:pathLst>
              </a:custGeom>
              <a:solidFill>
                <a:srgbClr val="4472C4"/>
              </a:solidFill>
              <a:ln w="0" cap="flat">
                <a:noFill/>
                <a:prstDash val="solid"/>
                <a:miter/>
              </a:ln>
            </p:spPr>
            <p:txBody>
              <a:bodyPr rtlCol="0" anchor="ctr"/>
              <a:lstStyle/>
              <a:p>
                <a:endParaRPr lang="en-US"/>
              </a:p>
            </p:txBody>
          </p:sp>
          <p:sp>
            <p:nvSpPr>
              <p:cNvPr id="42" name="Dowolny kształt: kształt 41">
                <a:extLst>
                  <a:ext uri="{FF2B5EF4-FFF2-40B4-BE49-F238E27FC236}">
                    <a16:creationId xmlns:a16="http://schemas.microsoft.com/office/drawing/2014/main" id="{6020E7D8-BE0A-6196-F456-B2F2334612ED}"/>
                  </a:ext>
                </a:extLst>
              </p:cNvPr>
              <p:cNvSpPr/>
              <p:nvPr/>
            </p:nvSpPr>
            <p:spPr>
              <a:xfrm>
                <a:off x="2228273" y="5066233"/>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731"/>
                      <a:pt x="0" y="92056"/>
                    </a:cubicBezTo>
                    <a:cubicBezTo>
                      <a:pt x="0" y="41381"/>
                      <a:pt x="41206" y="0"/>
                      <a:pt x="92056" y="0"/>
                    </a:cubicBezTo>
                    <a:cubicBezTo>
                      <a:pt x="142906" y="0"/>
                      <a:pt x="184112" y="41381"/>
                      <a:pt x="184112" y="92056"/>
                    </a:cubicBezTo>
                    <a:cubicBezTo>
                      <a:pt x="184112" y="142731"/>
                      <a:pt x="142906"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3" name="Dowolny kształt: kształt 42">
                <a:extLst>
                  <a:ext uri="{FF2B5EF4-FFF2-40B4-BE49-F238E27FC236}">
                    <a16:creationId xmlns:a16="http://schemas.microsoft.com/office/drawing/2014/main" id="{1B483742-3CF3-914A-97E0-0F9910072BCA}"/>
                  </a:ext>
                </a:extLst>
              </p:cNvPr>
              <p:cNvSpPr/>
              <p:nvPr/>
            </p:nvSpPr>
            <p:spPr>
              <a:xfrm>
                <a:off x="3036264" y="1796047"/>
                <a:ext cx="1911261" cy="1674545"/>
              </a:xfrm>
              <a:custGeom>
                <a:avLst/>
                <a:gdLst>
                  <a:gd name="connsiteX0" fmla="*/ 1148511 w 1911261"/>
                  <a:gd name="connsiteY0" fmla="*/ 1674546 h 1674545"/>
                  <a:gd name="connsiteX1" fmla="*/ 0 w 1911261"/>
                  <a:gd name="connsiteY1" fmla="*/ 1674546 h 1674545"/>
                  <a:gd name="connsiteX2" fmla="*/ 0 w 1911261"/>
                  <a:gd name="connsiteY2" fmla="*/ 1621942 h 1674545"/>
                  <a:gd name="connsiteX3" fmla="*/ 1122735 w 1911261"/>
                  <a:gd name="connsiteY3" fmla="*/ 1621942 h 1674545"/>
                  <a:gd name="connsiteX4" fmla="*/ 1858658 w 1911261"/>
                  <a:gd name="connsiteY4" fmla="*/ 886019 h 1674545"/>
                  <a:gd name="connsiteX5" fmla="*/ 1858658 w 1911261"/>
                  <a:gd name="connsiteY5" fmla="*/ 0 h 1674545"/>
                  <a:gd name="connsiteX6" fmla="*/ 1911262 w 1911261"/>
                  <a:gd name="connsiteY6" fmla="*/ 0 h 1674545"/>
                  <a:gd name="connsiteX7" fmla="*/ 1911262 w 1911261"/>
                  <a:gd name="connsiteY7" fmla="*/ 911795 h 1674545"/>
                  <a:gd name="connsiteX8" fmla="*/ 1884960 w 1911261"/>
                  <a:gd name="connsiteY8" fmla="*/ 938096 h 1674545"/>
                  <a:gd name="connsiteX9" fmla="*/ 1174812 w 1911261"/>
                  <a:gd name="connsiteY9" fmla="*/ 1648244 h 1674545"/>
                  <a:gd name="connsiteX10" fmla="*/ 1148511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148511" y="1674546"/>
                    </a:moveTo>
                    <a:lnTo>
                      <a:pt x="0" y="1674546"/>
                    </a:lnTo>
                    <a:lnTo>
                      <a:pt x="0" y="1621942"/>
                    </a:lnTo>
                    <a:lnTo>
                      <a:pt x="1122735" y="1621942"/>
                    </a:lnTo>
                    <a:cubicBezTo>
                      <a:pt x="1136412" y="1222155"/>
                      <a:pt x="1459047" y="899520"/>
                      <a:pt x="1858658" y="886019"/>
                    </a:cubicBezTo>
                    <a:lnTo>
                      <a:pt x="1858658" y="0"/>
                    </a:lnTo>
                    <a:lnTo>
                      <a:pt x="1911262" y="0"/>
                    </a:lnTo>
                    <a:lnTo>
                      <a:pt x="1911262" y="911795"/>
                    </a:lnTo>
                    <a:cubicBezTo>
                      <a:pt x="1911262" y="926348"/>
                      <a:pt x="1899514" y="938096"/>
                      <a:pt x="1884960" y="938096"/>
                    </a:cubicBezTo>
                    <a:cubicBezTo>
                      <a:pt x="1493414" y="938096"/>
                      <a:pt x="1174812" y="1256698"/>
                      <a:pt x="1174812" y="1648244"/>
                    </a:cubicBezTo>
                    <a:cubicBezTo>
                      <a:pt x="1174812" y="1662798"/>
                      <a:pt x="1163064" y="1674546"/>
                      <a:pt x="1148511" y="1674546"/>
                    </a:cubicBezTo>
                    <a:close/>
                  </a:path>
                </a:pathLst>
              </a:custGeom>
              <a:solidFill>
                <a:srgbClr val="4472C4"/>
              </a:solidFill>
              <a:ln w="0" cap="flat">
                <a:noFill/>
                <a:prstDash val="solid"/>
                <a:miter/>
              </a:ln>
            </p:spPr>
            <p:txBody>
              <a:bodyPr rtlCol="0" anchor="ctr"/>
              <a:lstStyle/>
              <a:p>
                <a:endParaRPr lang="en-US"/>
              </a:p>
            </p:txBody>
          </p:sp>
          <p:sp>
            <p:nvSpPr>
              <p:cNvPr id="44" name="Dowolny kształt: kształt 43">
                <a:extLst>
                  <a:ext uri="{FF2B5EF4-FFF2-40B4-BE49-F238E27FC236}">
                    <a16:creationId xmlns:a16="http://schemas.microsoft.com/office/drawing/2014/main" id="{2EA233BC-CB24-4440-6D11-C0F9F8E02604}"/>
                  </a:ext>
                </a:extLst>
              </p:cNvPr>
              <p:cNvSpPr/>
              <p:nvPr/>
            </p:nvSpPr>
            <p:spPr>
              <a:xfrm>
                <a:off x="4829167" y="1638237"/>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906"/>
                      <a:pt x="0" y="92056"/>
                    </a:cubicBezTo>
                    <a:cubicBezTo>
                      <a:pt x="0" y="41206"/>
                      <a:pt x="41381" y="0"/>
                      <a:pt x="92056" y="0"/>
                    </a:cubicBezTo>
                    <a:cubicBezTo>
                      <a:pt x="142731" y="0"/>
                      <a:pt x="184112" y="41206"/>
                      <a:pt x="184112" y="92056"/>
                    </a:cubicBezTo>
                    <a:cubicBezTo>
                      <a:pt x="184112" y="142906"/>
                      <a:pt x="142731"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5" name="Dowolny kształt: kształt 44">
                <a:extLst>
                  <a:ext uri="{FF2B5EF4-FFF2-40B4-BE49-F238E27FC236}">
                    <a16:creationId xmlns:a16="http://schemas.microsoft.com/office/drawing/2014/main" id="{C5A43285-BB94-35BD-B18E-642577BC054E}"/>
                  </a:ext>
                </a:extLst>
              </p:cNvPr>
              <p:cNvSpPr/>
              <p:nvPr/>
            </p:nvSpPr>
            <p:spPr>
              <a:xfrm>
                <a:off x="5637333" y="3417989"/>
                <a:ext cx="1911261" cy="1674545"/>
              </a:xfrm>
              <a:custGeom>
                <a:avLst/>
                <a:gdLst>
                  <a:gd name="connsiteX0" fmla="*/ 1911262 w 1911261"/>
                  <a:gd name="connsiteY0" fmla="*/ 1674546 h 1674545"/>
                  <a:gd name="connsiteX1" fmla="*/ 1858658 w 1911261"/>
                  <a:gd name="connsiteY1" fmla="*/ 1674546 h 1674545"/>
                  <a:gd name="connsiteX2" fmla="*/ 1858658 w 1911261"/>
                  <a:gd name="connsiteY2" fmla="*/ 788527 h 1674545"/>
                  <a:gd name="connsiteX3" fmla="*/ 1122735 w 1911261"/>
                  <a:gd name="connsiteY3" fmla="*/ 52604 h 1674545"/>
                  <a:gd name="connsiteX4" fmla="*/ 0 w 1911261"/>
                  <a:gd name="connsiteY4" fmla="*/ 52604 h 1674545"/>
                  <a:gd name="connsiteX5" fmla="*/ 0 w 1911261"/>
                  <a:gd name="connsiteY5" fmla="*/ 0 h 1674545"/>
                  <a:gd name="connsiteX6" fmla="*/ 1148511 w 1911261"/>
                  <a:gd name="connsiteY6" fmla="*/ 0 h 1674545"/>
                  <a:gd name="connsiteX7" fmla="*/ 1174812 w 1911261"/>
                  <a:gd name="connsiteY7" fmla="*/ 26302 h 1674545"/>
                  <a:gd name="connsiteX8" fmla="*/ 1884960 w 1911261"/>
                  <a:gd name="connsiteY8" fmla="*/ 736449 h 1674545"/>
                  <a:gd name="connsiteX9" fmla="*/ 1911262 w 1911261"/>
                  <a:gd name="connsiteY9" fmla="*/ 762751 h 1674545"/>
                  <a:gd name="connsiteX10" fmla="*/ 1911262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911262" y="1674546"/>
                    </a:moveTo>
                    <a:lnTo>
                      <a:pt x="1858658" y="1674546"/>
                    </a:lnTo>
                    <a:lnTo>
                      <a:pt x="1858658" y="788527"/>
                    </a:lnTo>
                    <a:cubicBezTo>
                      <a:pt x="1458871" y="774850"/>
                      <a:pt x="1136236" y="452215"/>
                      <a:pt x="1122735" y="52604"/>
                    </a:cubicBezTo>
                    <a:lnTo>
                      <a:pt x="0" y="52604"/>
                    </a:lnTo>
                    <a:lnTo>
                      <a:pt x="0" y="0"/>
                    </a:lnTo>
                    <a:lnTo>
                      <a:pt x="1148511" y="0"/>
                    </a:lnTo>
                    <a:cubicBezTo>
                      <a:pt x="1163064" y="0"/>
                      <a:pt x="1174812" y="11748"/>
                      <a:pt x="1174812" y="26302"/>
                    </a:cubicBezTo>
                    <a:cubicBezTo>
                      <a:pt x="1174812" y="417847"/>
                      <a:pt x="1493414" y="736449"/>
                      <a:pt x="1884960" y="736449"/>
                    </a:cubicBezTo>
                    <a:cubicBezTo>
                      <a:pt x="1899513" y="736449"/>
                      <a:pt x="1911262" y="748198"/>
                      <a:pt x="1911262" y="762751"/>
                    </a:cubicBezTo>
                    <a:lnTo>
                      <a:pt x="1911262" y="1674546"/>
                    </a:lnTo>
                    <a:close/>
                  </a:path>
                </a:pathLst>
              </a:custGeom>
              <a:solidFill>
                <a:srgbClr val="4472C4"/>
              </a:solidFill>
              <a:ln w="0" cap="flat">
                <a:noFill/>
                <a:prstDash val="solid"/>
                <a:miter/>
              </a:ln>
            </p:spPr>
            <p:txBody>
              <a:bodyPr rtlCol="0" anchor="ctr"/>
              <a:lstStyle/>
              <a:p>
                <a:endParaRPr lang="en-US"/>
              </a:p>
            </p:txBody>
          </p:sp>
          <p:sp>
            <p:nvSpPr>
              <p:cNvPr id="46" name="Dowolny kształt: kształt 45">
                <a:extLst>
                  <a:ext uri="{FF2B5EF4-FFF2-40B4-BE49-F238E27FC236}">
                    <a16:creationId xmlns:a16="http://schemas.microsoft.com/office/drawing/2014/main" id="{0F0945A6-CE2F-0D6C-4A40-9A649748697F}"/>
                  </a:ext>
                </a:extLst>
              </p:cNvPr>
              <p:cNvSpPr/>
              <p:nvPr/>
            </p:nvSpPr>
            <p:spPr>
              <a:xfrm>
                <a:off x="7430237" y="5066233"/>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731"/>
                      <a:pt x="0" y="92056"/>
                    </a:cubicBezTo>
                    <a:cubicBezTo>
                      <a:pt x="0" y="41381"/>
                      <a:pt x="41381" y="0"/>
                      <a:pt x="92056" y="0"/>
                    </a:cubicBezTo>
                    <a:cubicBezTo>
                      <a:pt x="142731" y="0"/>
                      <a:pt x="184112" y="41381"/>
                      <a:pt x="184112" y="92056"/>
                    </a:cubicBezTo>
                    <a:cubicBezTo>
                      <a:pt x="184112" y="142731"/>
                      <a:pt x="142731"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7" name="Dowolny kształt: kształt 46">
                <a:extLst>
                  <a:ext uri="{FF2B5EF4-FFF2-40B4-BE49-F238E27FC236}">
                    <a16:creationId xmlns:a16="http://schemas.microsoft.com/office/drawing/2014/main" id="{00380B08-51CB-85E4-AE48-320E8FEAA4C1}"/>
                  </a:ext>
                </a:extLst>
              </p:cNvPr>
              <p:cNvSpPr/>
              <p:nvPr/>
            </p:nvSpPr>
            <p:spPr>
              <a:xfrm>
                <a:off x="8238227" y="1796047"/>
                <a:ext cx="1911261" cy="1674545"/>
              </a:xfrm>
              <a:custGeom>
                <a:avLst/>
                <a:gdLst>
                  <a:gd name="connsiteX0" fmla="*/ 1148511 w 1911261"/>
                  <a:gd name="connsiteY0" fmla="*/ 1674546 h 1674545"/>
                  <a:gd name="connsiteX1" fmla="*/ 0 w 1911261"/>
                  <a:gd name="connsiteY1" fmla="*/ 1674546 h 1674545"/>
                  <a:gd name="connsiteX2" fmla="*/ 0 w 1911261"/>
                  <a:gd name="connsiteY2" fmla="*/ 1621942 h 1674545"/>
                  <a:gd name="connsiteX3" fmla="*/ 1122735 w 1911261"/>
                  <a:gd name="connsiteY3" fmla="*/ 1621942 h 1674545"/>
                  <a:gd name="connsiteX4" fmla="*/ 1858658 w 1911261"/>
                  <a:gd name="connsiteY4" fmla="*/ 886019 h 1674545"/>
                  <a:gd name="connsiteX5" fmla="*/ 1858658 w 1911261"/>
                  <a:gd name="connsiteY5" fmla="*/ 0 h 1674545"/>
                  <a:gd name="connsiteX6" fmla="*/ 1911262 w 1911261"/>
                  <a:gd name="connsiteY6" fmla="*/ 0 h 1674545"/>
                  <a:gd name="connsiteX7" fmla="*/ 1911262 w 1911261"/>
                  <a:gd name="connsiteY7" fmla="*/ 911795 h 1674545"/>
                  <a:gd name="connsiteX8" fmla="*/ 1884960 w 1911261"/>
                  <a:gd name="connsiteY8" fmla="*/ 938096 h 1674545"/>
                  <a:gd name="connsiteX9" fmla="*/ 1174812 w 1911261"/>
                  <a:gd name="connsiteY9" fmla="*/ 1648244 h 1674545"/>
                  <a:gd name="connsiteX10" fmla="*/ 1148511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148511" y="1674546"/>
                    </a:moveTo>
                    <a:lnTo>
                      <a:pt x="0" y="1674546"/>
                    </a:lnTo>
                    <a:lnTo>
                      <a:pt x="0" y="1621942"/>
                    </a:lnTo>
                    <a:lnTo>
                      <a:pt x="1122735" y="1621942"/>
                    </a:lnTo>
                    <a:cubicBezTo>
                      <a:pt x="1136412" y="1222155"/>
                      <a:pt x="1459047" y="899520"/>
                      <a:pt x="1858658" y="886019"/>
                    </a:cubicBezTo>
                    <a:lnTo>
                      <a:pt x="1858658" y="0"/>
                    </a:lnTo>
                    <a:lnTo>
                      <a:pt x="1911262" y="0"/>
                    </a:lnTo>
                    <a:lnTo>
                      <a:pt x="1911262" y="911795"/>
                    </a:lnTo>
                    <a:cubicBezTo>
                      <a:pt x="1911262" y="926348"/>
                      <a:pt x="1899514" y="938096"/>
                      <a:pt x="1884960" y="938096"/>
                    </a:cubicBezTo>
                    <a:cubicBezTo>
                      <a:pt x="1493414" y="938096"/>
                      <a:pt x="1174812" y="1256698"/>
                      <a:pt x="1174812" y="1648244"/>
                    </a:cubicBezTo>
                    <a:cubicBezTo>
                      <a:pt x="1174812" y="1662798"/>
                      <a:pt x="1163064" y="1674546"/>
                      <a:pt x="1148511" y="1674546"/>
                    </a:cubicBezTo>
                    <a:close/>
                  </a:path>
                </a:pathLst>
              </a:custGeom>
              <a:solidFill>
                <a:srgbClr val="4472C4"/>
              </a:solidFill>
              <a:ln w="0" cap="flat">
                <a:noFill/>
                <a:prstDash val="solid"/>
                <a:miter/>
              </a:ln>
            </p:spPr>
            <p:txBody>
              <a:bodyPr rtlCol="0" anchor="ctr"/>
              <a:lstStyle/>
              <a:p>
                <a:endParaRPr lang="en-US"/>
              </a:p>
            </p:txBody>
          </p:sp>
          <p:sp>
            <p:nvSpPr>
              <p:cNvPr id="48" name="Dowolny kształt: kształt 47">
                <a:extLst>
                  <a:ext uri="{FF2B5EF4-FFF2-40B4-BE49-F238E27FC236}">
                    <a16:creationId xmlns:a16="http://schemas.microsoft.com/office/drawing/2014/main" id="{1337997D-C9A1-9EAC-350B-1F0175192D5D}"/>
                  </a:ext>
                </a:extLst>
              </p:cNvPr>
              <p:cNvSpPr/>
              <p:nvPr/>
            </p:nvSpPr>
            <p:spPr>
              <a:xfrm>
                <a:off x="10031131" y="1638237"/>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906"/>
                      <a:pt x="0" y="92056"/>
                    </a:cubicBezTo>
                    <a:cubicBezTo>
                      <a:pt x="0" y="41206"/>
                      <a:pt x="41381" y="0"/>
                      <a:pt x="92056" y="0"/>
                    </a:cubicBezTo>
                    <a:cubicBezTo>
                      <a:pt x="142731" y="0"/>
                      <a:pt x="184112" y="41206"/>
                      <a:pt x="184112" y="92056"/>
                    </a:cubicBezTo>
                    <a:cubicBezTo>
                      <a:pt x="184112" y="142906"/>
                      <a:pt x="142731" y="184112"/>
                      <a:pt x="92056" y="184112"/>
                    </a:cubicBezTo>
                    <a:close/>
                    <a:moveTo>
                      <a:pt x="92056" y="52604"/>
                    </a:moveTo>
                    <a:cubicBezTo>
                      <a:pt x="70314" y="52604"/>
                      <a:pt x="52604" y="70313"/>
                      <a:pt x="52604" y="92056"/>
                    </a:cubicBezTo>
                    <a:cubicBezTo>
                      <a:pt x="52604" y="113799"/>
                      <a:pt x="70314"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9" name="Dowolny kształt: kształt 48">
                <a:extLst>
                  <a:ext uri="{FF2B5EF4-FFF2-40B4-BE49-F238E27FC236}">
                    <a16:creationId xmlns:a16="http://schemas.microsoft.com/office/drawing/2014/main" id="{5AA21727-7698-C972-EA24-029BB1B001A0}"/>
                  </a:ext>
                </a:extLst>
              </p:cNvPr>
              <p:cNvSpPr/>
              <p:nvPr/>
            </p:nvSpPr>
            <p:spPr>
              <a:xfrm>
                <a:off x="10863319" y="3385550"/>
                <a:ext cx="1048388" cy="117831"/>
              </a:xfrm>
              <a:custGeom>
                <a:avLst/>
                <a:gdLst>
                  <a:gd name="connsiteX0" fmla="*/ 968431 w 1048388"/>
                  <a:gd name="connsiteY0" fmla="*/ 117832 h 117831"/>
                  <a:gd name="connsiteX1" fmla="*/ 968431 w 1048388"/>
                  <a:gd name="connsiteY1" fmla="*/ 85042 h 117831"/>
                  <a:gd name="connsiteX2" fmla="*/ 0 w 1048388"/>
                  <a:gd name="connsiteY2" fmla="*/ 85042 h 117831"/>
                  <a:gd name="connsiteX3" fmla="*/ 0 w 1048388"/>
                  <a:gd name="connsiteY3" fmla="*/ 32439 h 117831"/>
                  <a:gd name="connsiteX4" fmla="*/ 968431 w 1048388"/>
                  <a:gd name="connsiteY4" fmla="*/ 32439 h 117831"/>
                  <a:gd name="connsiteX5" fmla="*/ 968431 w 1048388"/>
                  <a:gd name="connsiteY5" fmla="*/ 0 h 117831"/>
                  <a:gd name="connsiteX6" fmla="*/ 1048388 w 1048388"/>
                  <a:gd name="connsiteY6" fmla="*/ 58390 h 117831"/>
                  <a:gd name="connsiteX7" fmla="*/ 968431 w 1048388"/>
                  <a:gd name="connsiteY7" fmla="*/ 117832 h 1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8388" h="117831">
                    <a:moveTo>
                      <a:pt x="968431" y="117832"/>
                    </a:moveTo>
                    <a:lnTo>
                      <a:pt x="968431" y="85042"/>
                    </a:lnTo>
                    <a:lnTo>
                      <a:pt x="0" y="85042"/>
                    </a:lnTo>
                    <a:lnTo>
                      <a:pt x="0" y="32439"/>
                    </a:lnTo>
                    <a:lnTo>
                      <a:pt x="968431" y="32439"/>
                    </a:lnTo>
                    <a:lnTo>
                      <a:pt x="968431" y="0"/>
                    </a:lnTo>
                    <a:lnTo>
                      <a:pt x="1048388" y="58390"/>
                    </a:lnTo>
                    <a:lnTo>
                      <a:pt x="968431" y="117832"/>
                    </a:lnTo>
                    <a:close/>
                  </a:path>
                </a:pathLst>
              </a:custGeom>
              <a:solidFill>
                <a:srgbClr val="4472C4"/>
              </a:solidFill>
              <a:ln w="0" cap="flat">
                <a:noFill/>
                <a:prstDash val="solid"/>
                <a:miter/>
              </a:ln>
            </p:spPr>
            <p:txBody>
              <a:bodyPr rtlCol="0" anchor="ctr"/>
              <a:lstStyle/>
              <a:p>
                <a:endParaRPr lang="en-US"/>
              </a:p>
            </p:txBody>
          </p:sp>
        </p:grpSp>
        <p:grpSp>
          <p:nvGrpSpPr>
            <p:cNvPr id="50" name="Grafika 16">
              <a:extLst>
                <a:ext uri="{FF2B5EF4-FFF2-40B4-BE49-F238E27FC236}">
                  <a16:creationId xmlns:a16="http://schemas.microsoft.com/office/drawing/2014/main" id="{43EEEC6A-FC08-DE53-EA51-4ED53C1E7AEB}"/>
                </a:ext>
              </a:extLst>
            </p:cNvPr>
            <p:cNvGrpSpPr/>
            <p:nvPr/>
          </p:nvGrpSpPr>
          <p:grpSpPr>
            <a:xfrm>
              <a:off x="1906866" y="3035562"/>
              <a:ext cx="8622594" cy="822368"/>
              <a:chOff x="1906866" y="3035562"/>
              <a:chExt cx="8622594" cy="822368"/>
            </a:xfrm>
            <a:solidFill>
              <a:srgbClr val="414042"/>
            </a:solidFill>
          </p:grpSpPr>
          <p:sp>
            <p:nvSpPr>
              <p:cNvPr id="51" name="Dowolny kształt: kształt 50">
                <a:extLst>
                  <a:ext uri="{FF2B5EF4-FFF2-40B4-BE49-F238E27FC236}">
                    <a16:creationId xmlns:a16="http://schemas.microsoft.com/office/drawing/2014/main" id="{81834D38-74B4-59BB-D5F7-ACCB1FF5C7D9}"/>
                  </a:ext>
                </a:extLst>
              </p:cNvPr>
              <p:cNvSpPr/>
              <p:nvPr/>
            </p:nvSpPr>
            <p:spPr>
              <a:xfrm>
                <a:off x="4504954" y="3035562"/>
                <a:ext cx="822368" cy="822368"/>
              </a:xfrm>
              <a:custGeom>
                <a:avLst/>
                <a:gdLst>
                  <a:gd name="connsiteX0" fmla="*/ 822369 w 822368"/>
                  <a:gd name="connsiteY0" fmla="*/ 411184 h 822368"/>
                  <a:gd name="connsiteX1" fmla="*/ 411184 w 822368"/>
                  <a:gd name="connsiteY1" fmla="*/ 822368 h 822368"/>
                  <a:gd name="connsiteX2" fmla="*/ 0 w 822368"/>
                  <a:gd name="connsiteY2" fmla="*/ 411184 h 822368"/>
                  <a:gd name="connsiteX3" fmla="*/ 411184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4" y="822368"/>
                    </a:cubicBezTo>
                    <a:cubicBezTo>
                      <a:pt x="184112" y="822368"/>
                      <a:pt x="0" y="638256"/>
                      <a:pt x="0" y="411184"/>
                    </a:cubicBezTo>
                    <a:cubicBezTo>
                      <a:pt x="0" y="184112"/>
                      <a:pt x="184112" y="0"/>
                      <a:pt x="411184"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sp>
            <p:nvSpPr>
              <p:cNvPr id="52" name="Dowolny kształt: kształt 51">
                <a:extLst>
                  <a:ext uri="{FF2B5EF4-FFF2-40B4-BE49-F238E27FC236}">
                    <a16:creationId xmlns:a16="http://schemas.microsoft.com/office/drawing/2014/main" id="{F7C0E11C-06AB-4383-16AC-638B57D23B52}"/>
                  </a:ext>
                </a:extLst>
              </p:cNvPr>
              <p:cNvSpPr/>
              <p:nvPr/>
            </p:nvSpPr>
            <p:spPr>
              <a:xfrm>
                <a:off x="7101640" y="3035562"/>
                <a:ext cx="822368" cy="822368"/>
              </a:xfrm>
              <a:custGeom>
                <a:avLst/>
                <a:gdLst>
                  <a:gd name="connsiteX0" fmla="*/ 822369 w 822368"/>
                  <a:gd name="connsiteY0" fmla="*/ 411184 h 822368"/>
                  <a:gd name="connsiteX1" fmla="*/ 411185 w 822368"/>
                  <a:gd name="connsiteY1" fmla="*/ 822368 h 822368"/>
                  <a:gd name="connsiteX2" fmla="*/ 0 w 822368"/>
                  <a:gd name="connsiteY2" fmla="*/ 411184 h 822368"/>
                  <a:gd name="connsiteX3" fmla="*/ 411185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5" y="822368"/>
                    </a:cubicBezTo>
                    <a:cubicBezTo>
                      <a:pt x="184112" y="822368"/>
                      <a:pt x="0" y="638256"/>
                      <a:pt x="0" y="411184"/>
                    </a:cubicBezTo>
                    <a:cubicBezTo>
                      <a:pt x="0" y="184112"/>
                      <a:pt x="184112" y="0"/>
                      <a:pt x="411185"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sp>
            <p:nvSpPr>
              <p:cNvPr id="53" name="Dowolny kształt: kształt 52">
                <a:extLst>
                  <a:ext uri="{FF2B5EF4-FFF2-40B4-BE49-F238E27FC236}">
                    <a16:creationId xmlns:a16="http://schemas.microsoft.com/office/drawing/2014/main" id="{C7DD7254-5C91-6F82-F0C7-7AFC202276AF}"/>
                  </a:ext>
                </a:extLst>
              </p:cNvPr>
              <p:cNvSpPr/>
              <p:nvPr/>
            </p:nvSpPr>
            <p:spPr>
              <a:xfrm>
                <a:off x="9707093" y="3035562"/>
                <a:ext cx="822367" cy="822368"/>
              </a:xfrm>
              <a:custGeom>
                <a:avLst/>
                <a:gdLst>
                  <a:gd name="connsiteX0" fmla="*/ 822368 w 822367"/>
                  <a:gd name="connsiteY0" fmla="*/ 411184 h 822368"/>
                  <a:gd name="connsiteX1" fmla="*/ 411183 w 822367"/>
                  <a:gd name="connsiteY1" fmla="*/ 822368 h 822368"/>
                  <a:gd name="connsiteX2" fmla="*/ 0 w 822367"/>
                  <a:gd name="connsiteY2" fmla="*/ 411184 h 822368"/>
                  <a:gd name="connsiteX3" fmla="*/ 411183 w 822367"/>
                  <a:gd name="connsiteY3" fmla="*/ 0 h 822368"/>
                  <a:gd name="connsiteX4" fmla="*/ 822368 w 822367"/>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7" h="822368">
                    <a:moveTo>
                      <a:pt x="822368" y="411184"/>
                    </a:moveTo>
                    <a:cubicBezTo>
                      <a:pt x="822368" y="638256"/>
                      <a:pt x="638256" y="822368"/>
                      <a:pt x="411183" y="822368"/>
                    </a:cubicBezTo>
                    <a:cubicBezTo>
                      <a:pt x="184112" y="822368"/>
                      <a:pt x="0" y="638256"/>
                      <a:pt x="0" y="411184"/>
                    </a:cubicBezTo>
                    <a:cubicBezTo>
                      <a:pt x="0" y="184112"/>
                      <a:pt x="184112" y="0"/>
                      <a:pt x="411183" y="0"/>
                    </a:cubicBezTo>
                    <a:cubicBezTo>
                      <a:pt x="638256" y="0"/>
                      <a:pt x="822368" y="184112"/>
                      <a:pt x="822368" y="411184"/>
                    </a:cubicBezTo>
                    <a:close/>
                  </a:path>
                </a:pathLst>
              </a:custGeom>
              <a:solidFill>
                <a:srgbClr val="414042"/>
              </a:solidFill>
              <a:ln w="0" cap="flat">
                <a:noFill/>
                <a:prstDash val="solid"/>
                <a:miter/>
              </a:ln>
            </p:spPr>
            <p:txBody>
              <a:bodyPr rtlCol="0" anchor="ctr"/>
              <a:lstStyle/>
              <a:p>
                <a:endParaRPr lang="en-US"/>
              </a:p>
            </p:txBody>
          </p:sp>
          <p:sp>
            <p:nvSpPr>
              <p:cNvPr id="54" name="Dowolny kształt: kształt 53">
                <a:extLst>
                  <a:ext uri="{FF2B5EF4-FFF2-40B4-BE49-F238E27FC236}">
                    <a16:creationId xmlns:a16="http://schemas.microsoft.com/office/drawing/2014/main" id="{CE5591BF-949D-9D85-BF7D-1CEDCEABE474}"/>
                  </a:ext>
                </a:extLst>
              </p:cNvPr>
              <p:cNvSpPr/>
              <p:nvPr/>
            </p:nvSpPr>
            <p:spPr>
              <a:xfrm>
                <a:off x="1906866" y="3035562"/>
                <a:ext cx="822368" cy="822368"/>
              </a:xfrm>
              <a:custGeom>
                <a:avLst/>
                <a:gdLst>
                  <a:gd name="connsiteX0" fmla="*/ 822369 w 822368"/>
                  <a:gd name="connsiteY0" fmla="*/ 411184 h 822368"/>
                  <a:gd name="connsiteX1" fmla="*/ 411184 w 822368"/>
                  <a:gd name="connsiteY1" fmla="*/ 822368 h 822368"/>
                  <a:gd name="connsiteX2" fmla="*/ 0 w 822368"/>
                  <a:gd name="connsiteY2" fmla="*/ 411184 h 822368"/>
                  <a:gd name="connsiteX3" fmla="*/ 411184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4" y="822368"/>
                    </a:cubicBezTo>
                    <a:cubicBezTo>
                      <a:pt x="184112" y="822368"/>
                      <a:pt x="0" y="638256"/>
                      <a:pt x="0" y="411184"/>
                    </a:cubicBezTo>
                    <a:cubicBezTo>
                      <a:pt x="0" y="184112"/>
                      <a:pt x="184112" y="0"/>
                      <a:pt x="411184"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grpSp>
        <p:grpSp>
          <p:nvGrpSpPr>
            <p:cNvPr id="55" name="Grafika 16">
              <a:extLst>
                <a:ext uri="{FF2B5EF4-FFF2-40B4-BE49-F238E27FC236}">
                  <a16:creationId xmlns:a16="http://schemas.microsoft.com/office/drawing/2014/main" id="{1C7C66BE-B320-2F9B-FDCA-64DA37677BFC}"/>
                </a:ext>
              </a:extLst>
            </p:cNvPr>
            <p:cNvGrpSpPr/>
            <p:nvPr/>
          </p:nvGrpSpPr>
          <p:grpSpPr>
            <a:xfrm>
              <a:off x="1864432" y="2988394"/>
              <a:ext cx="8714652" cy="911794"/>
              <a:chOff x="1864432" y="2988394"/>
              <a:chExt cx="8714652" cy="911794"/>
            </a:xfrm>
          </p:grpSpPr>
          <p:grpSp>
            <p:nvGrpSpPr>
              <p:cNvPr id="56" name="Grafika 16">
                <a:extLst>
                  <a:ext uri="{FF2B5EF4-FFF2-40B4-BE49-F238E27FC236}">
                    <a16:creationId xmlns:a16="http://schemas.microsoft.com/office/drawing/2014/main" id="{98879FB0-67B2-D8CE-8904-F16BF7D7CFBB}"/>
                  </a:ext>
                </a:extLst>
              </p:cNvPr>
              <p:cNvGrpSpPr/>
              <p:nvPr/>
            </p:nvGrpSpPr>
            <p:grpSpPr>
              <a:xfrm>
                <a:off x="4465326" y="2988394"/>
                <a:ext cx="911794" cy="911794"/>
                <a:chOff x="4465326" y="2988394"/>
                <a:chExt cx="911794" cy="911794"/>
              </a:xfrm>
            </p:grpSpPr>
            <p:sp>
              <p:nvSpPr>
                <p:cNvPr id="57" name="Dowolny kształt: kształt 56">
                  <a:extLst>
                    <a:ext uri="{FF2B5EF4-FFF2-40B4-BE49-F238E27FC236}">
                      <a16:creationId xmlns:a16="http://schemas.microsoft.com/office/drawing/2014/main" id="{FDF87A16-3018-8D04-C508-64CACC616821}"/>
                    </a:ext>
                  </a:extLst>
                </p:cNvPr>
                <p:cNvSpPr/>
                <p:nvPr/>
              </p:nvSpPr>
              <p:spPr>
                <a:xfrm>
                  <a:off x="4465326" y="2988394"/>
                  <a:ext cx="911794" cy="911794"/>
                </a:xfrm>
                <a:custGeom>
                  <a:avLst/>
                  <a:gdLst>
                    <a:gd name="connsiteX0" fmla="*/ 911794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4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4" y="455897"/>
                      </a:moveTo>
                      <a:cubicBezTo>
                        <a:pt x="911794" y="707693"/>
                        <a:pt x="707693" y="911795"/>
                        <a:pt x="455897" y="911795"/>
                      </a:cubicBezTo>
                      <a:cubicBezTo>
                        <a:pt x="204102" y="911795"/>
                        <a:pt x="0" y="707693"/>
                        <a:pt x="0" y="455897"/>
                      </a:cubicBezTo>
                      <a:cubicBezTo>
                        <a:pt x="0" y="204102"/>
                        <a:pt x="204102" y="0"/>
                        <a:pt x="455897" y="0"/>
                      </a:cubicBezTo>
                      <a:cubicBezTo>
                        <a:pt x="707693" y="0"/>
                        <a:pt x="911794" y="204102"/>
                        <a:pt x="911794" y="455897"/>
                      </a:cubicBezTo>
                      <a:close/>
                    </a:path>
                  </a:pathLst>
                </a:custGeom>
                <a:gradFill>
                  <a:gsLst>
                    <a:gs pos="0">
                      <a:srgbClr val="FFFFFF"/>
                    </a:gs>
                    <a:gs pos="50000">
                      <a:srgbClr val="DCDCDC"/>
                    </a:gs>
                    <a:gs pos="100000">
                      <a:srgbClr val="B9B9B9"/>
                    </a:gs>
                  </a:gsLst>
                  <a:lin ang="2700000" scaled="1"/>
                </a:gradFill>
                <a:ln w="0" cap="flat">
                  <a:noFill/>
                  <a:prstDash val="solid"/>
                  <a:miter/>
                </a:ln>
              </p:spPr>
              <p:txBody>
                <a:bodyPr rtlCol="0" anchor="ctr"/>
                <a:lstStyle/>
                <a:p>
                  <a:endParaRPr lang="en-US"/>
                </a:p>
              </p:txBody>
            </p:sp>
            <p:sp>
              <p:nvSpPr>
                <p:cNvPr id="58" name="Dowolny kształt: kształt 57">
                  <a:extLst>
                    <a:ext uri="{FF2B5EF4-FFF2-40B4-BE49-F238E27FC236}">
                      <a16:creationId xmlns:a16="http://schemas.microsoft.com/office/drawing/2014/main" id="{2553C4EF-4CDA-D8A8-8BA2-DD4FDEC47999}"/>
                    </a:ext>
                  </a:extLst>
                </p:cNvPr>
                <p:cNvSpPr/>
                <p:nvPr/>
              </p:nvSpPr>
              <p:spPr>
                <a:xfrm>
                  <a:off x="4479178"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0" y="686125"/>
                        <a:pt x="884090" y="442045"/>
                      </a:cubicBezTo>
                      <a:cubicBezTo>
                        <a:pt x="884090" y="197965"/>
                        <a:pt x="686126" y="0"/>
                        <a:pt x="442045" y="0"/>
                      </a:cubicBezTo>
                      <a:close/>
                    </a:path>
                  </a:pathLst>
                </a:custGeom>
                <a:gradFill>
                  <a:gsLst>
                    <a:gs pos="0">
                      <a:srgbClr val="EEF1F2"/>
                    </a:gs>
                    <a:gs pos="50000">
                      <a:srgbClr val="F0F4F4"/>
                    </a:gs>
                    <a:gs pos="100000">
                      <a:srgbClr val="F3F7F7"/>
                    </a:gs>
                  </a:gsLst>
                  <a:lin ang="2700000"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59" name="Grafika 16">
                <a:extLst>
                  <a:ext uri="{FF2B5EF4-FFF2-40B4-BE49-F238E27FC236}">
                    <a16:creationId xmlns:a16="http://schemas.microsoft.com/office/drawing/2014/main" id="{4D524B26-CA5A-6F80-83ED-B17F0B27F522}"/>
                  </a:ext>
                </a:extLst>
              </p:cNvPr>
              <p:cNvGrpSpPr/>
              <p:nvPr/>
            </p:nvGrpSpPr>
            <p:grpSpPr>
              <a:xfrm>
                <a:off x="7066396" y="2988394"/>
                <a:ext cx="911794" cy="911794"/>
                <a:chOff x="7066396" y="2988394"/>
                <a:chExt cx="911794" cy="911794"/>
              </a:xfrm>
            </p:grpSpPr>
            <p:sp>
              <p:nvSpPr>
                <p:cNvPr id="60" name="Dowolny kształt: kształt 59">
                  <a:extLst>
                    <a:ext uri="{FF2B5EF4-FFF2-40B4-BE49-F238E27FC236}">
                      <a16:creationId xmlns:a16="http://schemas.microsoft.com/office/drawing/2014/main" id="{7F87F7F0-4AB0-F9C4-AFA3-18539E892BD7}"/>
                    </a:ext>
                  </a:extLst>
                </p:cNvPr>
                <p:cNvSpPr/>
                <p:nvPr/>
              </p:nvSpPr>
              <p:spPr>
                <a:xfrm>
                  <a:off x="7066396"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1" y="911795"/>
                        <a:pt x="0" y="707693"/>
                        <a:pt x="0" y="455897"/>
                      </a:cubicBezTo>
                      <a:cubicBezTo>
                        <a:pt x="0" y="204102"/>
                        <a:pt x="204101"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000" scaled="1"/>
                </a:gradFill>
                <a:ln w="0" cap="flat">
                  <a:noFill/>
                  <a:prstDash val="solid"/>
                  <a:miter/>
                </a:ln>
              </p:spPr>
              <p:txBody>
                <a:bodyPr rtlCol="0" anchor="ctr"/>
                <a:lstStyle/>
                <a:p>
                  <a:endParaRPr lang="en-US"/>
                </a:p>
              </p:txBody>
            </p:sp>
            <p:sp>
              <p:nvSpPr>
                <p:cNvPr id="61" name="Dowolny kształt: kształt 60">
                  <a:extLst>
                    <a:ext uri="{FF2B5EF4-FFF2-40B4-BE49-F238E27FC236}">
                      <a16:creationId xmlns:a16="http://schemas.microsoft.com/office/drawing/2014/main" id="{3425F262-71B1-B129-6BB9-E7E02FD0E2A7}"/>
                    </a:ext>
                  </a:extLst>
                </p:cNvPr>
                <p:cNvSpPr/>
                <p:nvPr/>
              </p:nvSpPr>
              <p:spPr>
                <a:xfrm>
                  <a:off x="7080248"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0" y="686125"/>
                        <a:pt x="884090" y="442045"/>
                      </a:cubicBezTo>
                      <a:cubicBezTo>
                        <a:pt x="884090" y="197965"/>
                        <a:pt x="686126" y="0"/>
                        <a:pt x="442045" y="0"/>
                      </a:cubicBezTo>
                      <a:close/>
                    </a:path>
                  </a:pathLst>
                </a:custGeom>
                <a:gradFill>
                  <a:gsLst>
                    <a:gs pos="0">
                      <a:srgbClr val="EEF1F2"/>
                    </a:gs>
                    <a:gs pos="50000">
                      <a:srgbClr val="F0F4F4"/>
                    </a:gs>
                    <a:gs pos="100000">
                      <a:srgbClr val="F3F7F7"/>
                    </a:gs>
                  </a:gsLst>
                  <a:lin ang="2700000"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62" name="Grafika 16">
                <a:extLst>
                  <a:ext uri="{FF2B5EF4-FFF2-40B4-BE49-F238E27FC236}">
                    <a16:creationId xmlns:a16="http://schemas.microsoft.com/office/drawing/2014/main" id="{C7AF8C4B-CC14-226C-08F0-13E59C15D285}"/>
                  </a:ext>
                </a:extLst>
              </p:cNvPr>
              <p:cNvGrpSpPr/>
              <p:nvPr/>
            </p:nvGrpSpPr>
            <p:grpSpPr>
              <a:xfrm>
                <a:off x="9667290" y="2988394"/>
                <a:ext cx="911794" cy="911794"/>
                <a:chOff x="9667290" y="2988394"/>
                <a:chExt cx="911794" cy="911794"/>
              </a:xfrm>
            </p:grpSpPr>
            <p:sp>
              <p:nvSpPr>
                <p:cNvPr id="64" name="Dowolny kształt: kształt 63">
                  <a:extLst>
                    <a:ext uri="{FF2B5EF4-FFF2-40B4-BE49-F238E27FC236}">
                      <a16:creationId xmlns:a16="http://schemas.microsoft.com/office/drawing/2014/main" id="{99E64BDD-EDF6-1E5C-FCFB-B812BBFED05D}"/>
                    </a:ext>
                  </a:extLst>
                </p:cNvPr>
                <p:cNvSpPr/>
                <p:nvPr/>
              </p:nvSpPr>
              <p:spPr>
                <a:xfrm>
                  <a:off x="9667290"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2" y="911795"/>
                        <a:pt x="0" y="707693"/>
                        <a:pt x="0" y="455897"/>
                      </a:cubicBezTo>
                      <a:cubicBezTo>
                        <a:pt x="0" y="204102"/>
                        <a:pt x="204102"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468" scaled="1"/>
                </a:gradFill>
                <a:ln w="0" cap="flat">
                  <a:noFill/>
                  <a:prstDash val="solid"/>
                  <a:miter/>
                </a:ln>
              </p:spPr>
              <p:txBody>
                <a:bodyPr rtlCol="0" anchor="ctr"/>
                <a:lstStyle/>
                <a:p>
                  <a:endParaRPr lang="en-US"/>
                </a:p>
              </p:txBody>
            </p:sp>
            <p:sp>
              <p:nvSpPr>
                <p:cNvPr id="65" name="Dowolny kształt: kształt 64">
                  <a:extLst>
                    <a:ext uri="{FF2B5EF4-FFF2-40B4-BE49-F238E27FC236}">
                      <a16:creationId xmlns:a16="http://schemas.microsoft.com/office/drawing/2014/main" id="{EF0C4812-898C-88B6-E93F-2889B9D85EB3}"/>
                    </a:ext>
                  </a:extLst>
                </p:cNvPr>
                <p:cNvSpPr/>
                <p:nvPr/>
              </p:nvSpPr>
              <p:spPr>
                <a:xfrm>
                  <a:off x="9681142"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1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1" y="686125"/>
                        <a:pt x="884091" y="442045"/>
                      </a:cubicBezTo>
                      <a:cubicBezTo>
                        <a:pt x="884091" y="197965"/>
                        <a:pt x="686126" y="0"/>
                        <a:pt x="442045" y="0"/>
                      </a:cubicBezTo>
                      <a:close/>
                    </a:path>
                  </a:pathLst>
                </a:custGeom>
                <a:gradFill>
                  <a:gsLst>
                    <a:gs pos="0">
                      <a:srgbClr val="EEF1F2"/>
                    </a:gs>
                    <a:gs pos="50000">
                      <a:srgbClr val="F0F4F4"/>
                    </a:gs>
                    <a:gs pos="100000">
                      <a:srgbClr val="F3F7F7"/>
                    </a:gs>
                  </a:gsLst>
                  <a:lin ang="2700483"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66" name="Grafika 16">
                <a:extLst>
                  <a:ext uri="{FF2B5EF4-FFF2-40B4-BE49-F238E27FC236}">
                    <a16:creationId xmlns:a16="http://schemas.microsoft.com/office/drawing/2014/main" id="{02A33D5B-6116-F27D-A1E2-1A40AA33D9A4}"/>
                  </a:ext>
                </a:extLst>
              </p:cNvPr>
              <p:cNvGrpSpPr/>
              <p:nvPr/>
            </p:nvGrpSpPr>
            <p:grpSpPr>
              <a:xfrm>
                <a:off x="1864432" y="2988394"/>
                <a:ext cx="911794" cy="911794"/>
                <a:chOff x="1864432" y="2988394"/>
                <a:chExt cx="911794" cy="911794"/>
              </a:xfrm>
            </p:grpSpPr>
            <p:sp>
              <p:nvSpPr>
                <p:cNvPr id="67" name="Dowolny kształt: kształt 66">
                  <a:extLst>
                    <a:ext uri="{FF2B5EF4-FFF2-40B4-BE49-F238E27FC236}">
                      <a16:creationId xmlns:a16="http://schemas.microsoft.com/office/drawing/2014/main" id="{ED386F33-7308-4D00-EA6B-ECD8ACD8693D}"/>
                    </a:ext>
                  </a:extLst>
                </p:cNvPr>
                <p:cNvSpPr/>
                <p:nvPr/>
              </p:nvSpPr>
              <p:spPr>
                <a:xfrm>
                  <a:off x="1864432"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2" y="911795"/>
                        <a:pt x="0" y="707693"/>
                        <a:pt x="0" y="455897"/>
                      </a:cubicBezTo>
                      <a:cubicBezTo>
                        <a:pt x="0" y="204102"/>
                        <a:pt x="204102"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468" scaled="1"/>
                </a:gradFill>
                <a:ln w="0" cap="flat">
                  <a:noFill/>
                  <a:prstDash val="solid"/>
                  <a:miter/>
                </a:ln>
              </p:spPr>
              <p:txBody>
                <a:bodyPr rtlCol="0" anchor="ctr"/>
                <a:lstStyle/>
                <a:p>
                  <a:endParaRPr lang="en-US"/>
                </a:p>
              </p:txBody>
            </p:sp>
            <p:sp>
              <p:nvSpPr>
                <p:cNvPr id="68" name="Dowolny kształt: kształt 67">
                  <a:extLst>
                    <a:ext uri="{FF2B5EF4-FFF2-40B4-BE49-F238E27FC236}">
                      <a16:creationId xmlns:a16="http://schemas.microsoft.com/office/drawing/2014/main" id="{0CC84161-C10C-A952-C1AE-CC042DBEDB7F}"/>
                    </a:ext>
                  </a:extLst>
                </p:cNvPr>
                <p:cNvSpPr/>
                <p:nvPr/>
              </p:nvSpPr>
              <p:spPr>
                <a:xfrm>
                  <a:off x="1878284"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5" y="884090"/>
                        <a:pt x="884090" y="686125"/>
                        <a:pt x="884090" y="442045"/>
                      </a:cubicBezTo>
                      <a:cubicBezTo>
                        <a:pt x="884090" y="197965"/>
                        <a:pt x="686125" y="0"/>
                        <a:pt x="442045" y="0"/>
                      </a:cubicBezTo>
                      <a:close/>
                    </a:path>
                  </a:pathLst>
                </a:custGeom>
                <a:gradFill>
                  <a:gsLst>
                    <a:gs pos="0">
                      <a:srgbClr val="EEF1F2"/>
                    </a:gs>
                    <a:gs pos="50000">
                      <a:srgbClr val="F0F4F4"/>
                    </a:gs>
                    <a:gs pos="100000">
                      <a:srgbClr val="F3F7F7"/>
                    </a:gs>
                  </a:gsLst>
                  <a:lin ang="2700483"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grpSp>
      <p:sp>
        <p:nvSpPr>
          <p:cNvPr id="74" name="Tytuł 4">
            <a:extLst>
              <a:ext uri="{FF2B5EF4-FFF2-40B4-BE49-F238E27FC236}">
                <a16:creationId xmlns:a16="http://schemas.microsoft.com/office/drawing/2014/main" id="{4BC0A302-341C-868F-8218-7BA8A600DE46}"/>
              </a:ext>
            </a:extLst>
          </p:cNvPr>
          <p:cNvSpPr txBox="1">
            <a:spLocks/>
          </p:cNvSpPr>
          <p:nvPr/>
        </p:nvSpPr>
        <p:spPr>
          <a:xfrm>
            <a:off x="2653913" y="5319013"/>
            <a:ext cx="1463877"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01</a:t>
            </a:r>
          </a:p>
        </p:txBody>
      </p:sp>
      <p:sp>
        <p:nvSpPr>
          <p:cNvPr id="75" name="Tytuł 4">
            <a:extLst>
              <a:ext uri="{FF2B5EF4-FFF2-40B4-BE49-F238E27FC236}">
                <a16:creationId xmlns:a16="http://schemas.microsoft.com/office/drawing/2014/main" id="{63AA5505-8803-8C0C-FC36-29BF64696FFB}"/>
              </a:ext>
            </a:extLst>
          </p:cNvPr>
          <p:cNvSpPr txBox="1">
            <a:spLocks/>
          </p:cNvSpPr>
          <p:nvPr/>
        </p:nvSpPr>
        <p:spPr>
          <a:xfrm>
            <a:off x="5093394" y="766311"/>
            <a:ext cx="1478300"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02</a:t>
            </a:r>
          </a:p>
        </p:txBody>
      </p:sp>
      <p:sp>
        <p:nvSpPr>
          <p:cNvPr id="76" name="Tytuł 4">
            <a:extLst>
              <a:ext uri="{FF2B5EF4-FFF2-40B4-BE49-F238E27FC236}">
                <a16:creationId xmlns:a16="http://schemas.microsoft.com/office/drawing/2014/main" id="{0A4D4AF5-EB08-B4DE-5327-9DF7FE857884}"/>
              </a:ext>
            </a:extLst>
          </p:cNvPr>
          <p:cNvSpPr txBox="1">
            <a:spLocks/>
          </p:cNvSpPr>
          <p:nvPr/>
        </p:nvSpPr>
        <p:spPr>
          <a:xfrm>
            <a:off x="7679934" y="5365826"/>
            <a:ext cx="1463877"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03</a:t>
            </a:r>
          </a:p>
        </p:txBody>
      </p:sp>
      <p:sp>
        <p:nvSpPr>
          <p:cNvPr id="77" name="Tytuł 4">
            <a:extLst>
              <a:ext uri="{FF2B5EF4-FFF2-40B4-BE49-F238E27FC236}">
                <a16:creationId xmlns:a16="http://schemas.microsoft.com/office/drawing/2014/main" id="{D902D009-3B6D-8D8D-2F4D-09053CC70395}"/>
              </a:ext>
            </a:extLst>
          </p:cNvPr>
          <p:cNvSpPr txBox="1">
            <a:spLocks/>
          </p:cNvSpPr>
          <p:nvPr/>
        </p:nvSpPr>
        <p:spPr>
          <a:xfrm>
            <a:off x="10443445" y="780655"/>
            <a:ext cx="1478300"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04</a:t>
            </a:r>
          </a:p>
        </p:txBody>
      </p:sp>
      <p:sp>
        <p:nvSpPr>
          <p:cNvPr id="8" name="pole tekstowe 7">
            <a:extLst>
              <a:ext uri="{FF2B5EF4-FFF2-40B4-BE49-F238E27FC236}">
                <a16:creationId xmlns:a16="http://schemas.microsoft.com/office/drawing/2014/main" id="{96C7284C-C713-B25A-E25B-5A473C5EC710}"/>
              </a:ext>
            </a:extLst>
          </p:cNvPr>
          <p:cNvSpPr txBox="1"/>
          <p:nvPr/>
        </p:nvSpPr>
        <p:spPr>
          <a:xfrm>
            <a:off x="905436" y="5294668"/>
            <a:ext cx="2832846" cy="538609"/>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2015-2017</a:t>
            </a:r>
          </a:p>
          <a:p>
            <a:pPr algn="ctr"/>
            <a:r>
              <a:rPr lang="pl-PL" sz="1400" b="1" dirty="0">
                <a:latin typeface="Poppins" panose="00000500000000000000" pitchFamily="2" charset="-18"/>
                <a:cs typeface="Poppins" panose="00000500000000000000" pitchFamily="2" charset="-18"/>
              </a:rPr>
              <a:t>+/-2,0°C → 25 µm</a:t>
            </a:r>
            <a:endParaRPr lang="en-US" sz="1400" b="1" dirty="0">
              <a:latin typeface="Poppins" panose="00000500000000000000" pitchFamily="2" charset="-18"/>
              <a:cs typeface="Poppins" panose="00000500000000000000" pitchFamily="2" charset="-18"/>
            </a:endParaRPr>
          </a:p>
        </p:txBody>
      </p:sp>
      <p:sp>
        <p:nvSpPr>
          <p:cNvPr id="21" name="pole tekstowe 20">
            <a:extLst>
              <a:ext uri="{FF2B5EF4-FFF2-40B4-BE49-F238E27FC236}">
                <a16:creationId xmlns:a16="http://schemas.microsoft.com/office/drawing/2014/main" id="{80D92BB2-8697-323E-92EE-B3D8780DEEAD}"/>
              </a:ext>
            </a:extLst>
          </p:cNvPr>
          <p:cNvSpPr txBox="1"/>
          <p:nvPr/>
        </p:nvSpPr>
        <p:spPr>
          <a:xfrm>
            <a:off x="6096000" y="5299936"/>
            <a:ext cx="2841812" cy="538609"/>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 2018-2022</a:t>
            </a:r>
          </a:p>
          <a:p>
            <a:pPr algn="ctr"/>
            <a:r>
              <a:rPr lang="pl-PL" sz="1400" b="1" dirty="0">
                <a:solidFill>
                  <a:srgbClr val="00B050"/>
                </a:solidFill>
                <a:latin typeface="Poppins" panose="00000500000000000000" pitchFamily="2" charset="-18"/>
                <a:cs typeface="Poppins" panose="00000500000000000000" pitchFamily="2" charset="-18"/>
              </a:rPr>
              <a:t>+/-0,6°C → 2 µm</a:t>
            </a:r>
            <a:endParaRPr lang="en-US" sz="1400" dirty="0">
              <a:latin typeface="Poppins" panose="00000500000000000000" pitchFamily="2" charset="-18"/>
              <a:cs typeface="Poppins" panose="00000500000000000000" pitchFamily="2" charset="-18"/>
            </a:endParaRPr>
          </a:p>
        </p:txBody>
      </p:sp>
      <p:sp>
        <p:nvSpPr>
          <p:cNvPr id="22" name="pole tekstowe 21">
            <a:extLst>
              <a:ext uri="{FF2B5EF4-FFF2-40B4-BE49-F238E27FC236}">
                <a16:creationId xmlns:a16="http://schemas.microsoft.com/office/drawing/2014/main" id="{CE0CF677-B960-899E-E37E-9E1028BC474C}"/>
              </a:ext>
            </a:extLst>
          </p:cNvPr>
          <p:cNvSpPr txBox="1"/>
          <p:nvPr/>
        </p:nvSpPr>
        <p:spPr>
          <a:xfrm>
            <a:off x="8494295" y="847359"/>
            <a:ext cx="3249811" cy="538609"/>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2022-2025</a:t>
            </a:r>
          </a:p>
          <a:p>
            <a:pPr algn="ctr"/>
            <a:r>
              <a:rPr lang="pl-PL" sz="1400" b="1" dirty="0">
                <a:solidFill>
                  <a:srgbClr val="00B050"/>
                </a:solidFill>
                <a:latin typeface="Poppins" panose="00000500000000000000" pitchFamily="2" charset="-18"/>
                <a:cs typeface="Poppins" panose="00000500000000000000" pitchFamily="2" charset="-18"/>
              </a:rPr>
              <a:t>+/-0,1°C → 0.5µm</a:t>
            </a:r>
            <a:endParaRPr lang="en-US" sz="1400" dirty="0">
              <a:latin typeface="Poppins" panose="00000500000000000000" pitchFamily="2" charset="-18"/>
              <a:cs typeface="Poppins" panose="00000500000000000000" pitchFamily="2" charset="-18"/>
            </a:endParaRPr>
          </a:p>
        </p:txBody>
      </p:sp>
      <p:sp>
        <p:nvSpPr>
          <p:cNvPr id="23" name="pole tekstowe 22">
            <a:extLst>
              <a:ext uri="{FF2B5EF4-FFF2-40B4-BE49-F238E27FC236}">
                <a16:creationId xmlns:a16="http://schemas.microsoft.com/office/drawing/2014/main" id="{4EBECAAF-00C0-BC31-BB28-D4D55555C396}"/>
              </a:ext>
            </a:extLst>
          </p:cNvPr>
          <p:cNvSpPr txBox="1"/>
          <p:nvPr/>
        </p:nvSpPr>
        <p:spPr>
          <a:xfrm>
            <a:off x="3311457" y="847359"/>
            <a:ext cx="3249811" cy="538609"/>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2017-2018</a:t>
            </a:r>
          </a:p>
          <a:p>
            <a:pPr algn="ctr"/>
            <a:r>
              <a:rPr lang="pl-PL" sz="1400" b="1" dirty="0">
                <a:latin typeface="Poppins" panose="00000500000000000000" pitchFamily="2" charset="-18"/>
                <a:cs typeface="Poppins" panose="00000500000000000000" pitchFamily="2" charset="-18"/>
              </a:rPr>
              <a:t>+/-1,5°C → 8 µm</a:t>
            </a:r>
            <a:endParaRPr lang="en-US" sz="1400" b="1" dirty="0">
              <a:latin typeface="Poppins" panose="00000500000000000000" pitchFamily="2" charset="-18"/>
              <a:cs typeface="Poppins" panose="00000500000000000000" pitchFamily="2" charset="-18"/>
            </a:endParaRPr>
          </a:p>
        </p:txBody>
      </p:sp>
      <p:pic>
        <p:nvPicPr>
          <p:cNvPr id="4" name="Obraz 13">
            <a:extLst>
              <a:ext uri="{FF2B5EF4-FFF2-40B4-BE49-F238E27FC236}">
                <a16:creationId xmlns:a16="http://schemas.microsoft.com/office/drawing/2014/main" id="{05DF4CCE-6241-89C3-3472-43125C696ADE}"/>
              </a:ext>
            </a:extLst>
          </p:cNvPr>
          <p:cNvPicPr>
            <a:picLocks noChangeAspect="1"/>
          </p:cNvPicPr>
          <p:nvPr/>
        </p:nvPicPr>
        <p:blipFill>
          <a:blip r:embed="rId4"/>
          <a:stretch>
            <a:fillRect/>
          </a:stretch>
        </p:blipFill>
        <p:spPr>
          <a:xfrm>
            <a:off x="3501956" y="3925825"/>
            <a:ext cx="3029872" cy="1076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Łącznik prosty 14">
            <a:extLst>
              <a:ext uri="{FF2B5EF4-FFF2-40B4-BE49-F238E27FC236}">
                <a16:creationId xmlns:a16="http://schemas.microsoft.com/office/drawing/2014/main" id="{8329258F-9342-95C8-58CF-200E3F876BD8}"/>
              </a:ext>
            </a:extLst>
          </p:cNvPr>
          <p:cNvCxnSpPr>
            <a:cxnSpLocks/>
          </p:cNvCxnSpPr>
          <p:nvPr/>
        </p:nvCxnSpPr>
        <p:spPr>
          <a:xfrm flipH="1" flipV="1">
            <a:off x="4999382" y="4112848"/>
            <a:ext cx="13897" cy="696276"/>
          </a:xfrm>
          <a:prstGeom prst="line">
            <a:avLst/>
          </a:prstGeom>
          <a:ln w="3810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5" name="pole tekstowe 19">
            <a:extLst>
              <a:ext uri="{FF2B5EF4-FFF2-40B4-BE49-F238E27FC236}">
                <a16:creationId xmlns:a16="http://schemas.microsoft.com/office/drawing/2014/main" id="{99717A3E-624F-6CA1-96AC-331AC91DF9B2}"/>
              </a:ext>
            </a:extLst>
          </p:cNvPr>
          <p:cNvSpPr txBox="1"/>
          <p:nvPr/>
        </p:nvSpPr>
        <p:spPr>
          <a:xfrm>
            <a:off x="5027703" y="4291669"/>
            <a:ext cx="878141" cy="307777"/>
          </a:xfrm>
          <a:prstGeom prst="rect">
            <a:avLst/>
          </a:prstGeom>
          <a:noFill/>
        </p:spPr>
        <p:txBody>
          <a:bodyPr wrap="square" rtlCol="0">
            <a:spAutoFit/>
          </a:bodyPr>
          <a:lstStyle/>
          <a:p>
            <a:r>
              <a:rPr lang="pl-PL" sz="1400" b="1" dirty="0">
                <a:highlight>
                  <a:srgbClr val="FFFF00"/>
                </a:highlight>
                <a:latin typeface="Poppins" panose="00000500000000000000" pitchFamily="2" charset="-18"/>
                <a:cs typeface="Poppins" panose="00000500000000000000" pitchFamily="2" charset="-18"/>
              </a:rPr>
              <a:t>~1,7°C</a:t>
            </a:r>
          </a:p>
        </p:txBody>
      </p:sp>
      <p:pic>
        <p:nvPicPr>
          <p:cNvPr id="24" name="Obraz 20">
            <a:extLst>
              <a:ext uri="{FF2B5EF4-FFF2-40B4-BE49-F238E27FC236}">
                <a16:creationId xmlns:a16="http://schemas.microsoft.com/office/drawing/2014/main" id="{F330340F-820F-F810-429F-2A73722779AC}"/>
              </a:ext>
            </a:extLst>
          </p:cNvPr>
          <p:cNvPicPr>
            <a:picLocks noChangeAspect="1"/>
          </p:cNvPicPr>
          <p:nvPr/>
        </p:nvPicPr>
        <p:blipFill>
          <a:blip r:embed="rId5"/>
          <a:stretch>
            <a:fillRect/>
          </a:stretch>
        </p:blipFill>
        <p:spPr>
          <a:xfrm>
            <a:off x="5778055" y="975510"/>
            <a:ext cx="3435020" cy="11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 name="Łącznik prosty 14">
            <a:extLst>
              <a:ext uri="{FF2B5EF4-FFF2-40B4-BE49-F238E27FC236}">
                <a16:creationId xmlns:a16="http://schemas.microsoft.com/office/drawing/2014/main" id="{641C48A2-2A3C-C84D-9F88-4E6D701D8948}"/>
              </a:ext>
            </a:extLst>
          </p:cNvPr>
          <p:cNvCxnSpPr>
            <a:cxnSpLocks/>
          </p:cNvCxnSpPr>
          <p:nvPr/>
        </p:nvCxnSpPr>
        <p:spPr>
          <a:xfrm flipV="1">
            <a:off x="7460450" y="1380277"/>
            <a:ext cx="6359" cy="517018"/>
          </a:xfrm>
          <a:prstGeom prst="line">
            <a:avLst/>
          </a:prstGeom>
          <a:ln w="3810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2" name="pole tekstowe 36">
            <a:extLst>
              <a:ext uri="{FF2B5EF4-FFF2-40B4-BE49-F238E27FC236}">
                <a16:creationId xmlns:a16="http://schemas.microsoft.com/office/drawing/2014/main" id="{19BE9641-432D-6F4B-455C-CF5CF98DC84D}"/>
              </a:ext>
            </a:extLst>
          </p:cNvPr>
          <p:cNvSpPr txBox="1"/>
          <p:nvPr/>
        </p:nvSpPr>
        <p:spPr>
          <a:xfrm>
            <a:off x="7460450" y="1438091"/>
            <a:ext cx="1066399" cy="307777"/>
          </a:xfrm>
          <a:prstGeom prst="rect">
            <a:avLst/>
          </a:prstGeom>
          <a:noFill/>
        </p:spPr>
        <p:txBody>
          <a:bodyPr wrap="square" rtlCol="0">
            <a:spAutoFit/>
          </a:bodyPr>
          <a:lstStyle/>
          <a:p>
            <a:r>
              <a:rPr lang="pl-PL" sz="1400" b="1" dirty="0">
                <a:highlight>
                  <a:srgbClr val="FFFF00"/>
                </a:highlight>
                <a:latin typeface="Poppins" panose="00000500000000000000" pitchFamily="2" charset="-18"/>
                <a:cs typeface="Poppins" panose="00000500000000000000" pitchFamily="2" charset="-18"/>
              </a:rPr>
              <a:t>~0,6°C</a:t>
            </a:r>
          </a:p>
        </p:txBody>
      </p:sp>
      <p:pic>
        <p:nvPicPr>
          <p:cNvPr id="78" name="Obraz 25">
            <a:extLst>
              <a:ext uri="{FF2B5EF4-FFF2-40B4-BE49-F238E27FC236}">
                <a16:creationId xmlns:a16="http://schemas.microsoft.com/office/drawing/2014/main" id="{FD3C7EBF-F846-4E62-C84A-C7ACB6098D76}"/>
              </a:ext>
            </a:extLst>
          </p:cNvPr>
          <p:cNvPicPr>
            <a:picLocks noChangeAspect="1"/>
          </p:cNvPicPr>
          <p:nvPr/>
        </p:nvPicPr>
        <p:blipFill rotWithShape="1">
          <a:blip r:embed="rId6"/>
          <a:srcRect r="50762"/>
          <a:stretch/>
        </p:blipFill>
        <p:spPr>
          <a:xfrm>
            <a:off x="3489127" y="5006599"/>
            <a:ext cx="3042701" cy="1044009"/>
          </a:xfrm>
          <a:prstGeom prst="rect">
            <a:avLst/>
          </a:prstGeom>
        </p:spPr>
      </p:pic>
      <p:pic>
        <p:nvPicPr>
          <p:cNvPr id="79" name="Obraz 24">
            <a:extLst>
              <a:ext uri="{FF2B5EF4-FFF2-40B4-BE49-F238E27FC236}">
                <a16:creationId xmlns:a16="http://schemas.microsoft.com/office/drawing/2014/main" id="{C61E9139-B3D4-80B8-25A9-3480CC62CC97}"/>
              </a:ext>
            </a:extLst>
          </p:cNvPr>
          <p:cNvPicPr>
            <a:picLocks noChangeAspect="1"/>
          </p:cNvPicPr>
          <p:nvPr/>
        </p:nvPicPr>
        <p:blipFill rotWithShape="1">
          <a:blip r:embed="rId7"/>
          <a:srcRect r="50670"/>
          <a:stretch/>
        </p:blipFill>
        <p:spPr>
          <a:xfrm>
            <a:off x="5791999" y="2187263"/>
            <a:ext cx="3429894" cy="115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0" name="Obraz 46">
            <a:extLst>
              <a:ext uri="{FF2B5EF4-FFF2-40B4-BE49-F238E27FC236}">
                <a16:creationId xmlns:a16="http://schemas.microsoft.com/office/drawing/2014/main" id="{AC0A05A0-0758-D008-6CAA-6306EC35C2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205" y="5053297"/>
            <a:ext cx="2980398" cy="1435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1" name="Group 80">
            <a:extLst>
              <a:ext uri="{FF2B5EF4-FFF2-40B4-BE49-F238E27FC236}">
                <a16:creationId xmlns:a16="http://schemas.microsoft.com/office/drawing/2014/main" id="{3A241B19-990B-6242-472B-63A837863DD1}"/>
              </a:ext>
            </a:extLst>
          </p:cNvPr>
          <p:cNvGrpSpPr/>
          <p:nvPr/>
        </p:nvGrpSpPr>
        <p:grpSpPr>
          <a:xfrm>
            <a:off x="161071" y="1049568"/>
            <a:ext cx="4314930" cy="2279181"/>
            <a:chOff x="1777490" y="2039031"/>
            <a:chExt cx="5958877" cy="3779410"/>
          </a:xfrm>
        </p:grpSpPr>
        <p:pic>
          <p:nvPicPr>
            <p:cNvPr id="82" name="Obraz 3">
              <a:extLst>
                <a:ext uri="{FF2B5EF4-FFF2-40B4-BE49-F238E27FC236}">
                  <a16:creationId xmlns:a16="http://schemas.microsoft.com/office/drawing/2014/main" id="{34BC2BDA-B9BC-82AC-93AC-CA22355C1B5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177" r="36590" b="-1"/>
            <a:stretch/>
          </p:blipFill>
          <p:spPr>
            <a:xfrm>
              <a:off x="1777490" y="2039031"/>
              <a:ext cx="4320480" cy="3779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3" name="Łącznik prosty 1">
              <a:extLst>
                <a:ext uri="{FF2B5EF4-FFF2-40B4-BE49-F238E27FC236}">
                  <a16:creationId xmlns:a16="http://schemas.microsoft.com/office/drawing/2014/main" id="{1649A65E-AC86-934B-7E01-C5840CA89D72}"/>
                </a:ext>
              </a:extLst>
            </p:cNvPr>
            <p:cNvCxnSpPr/>
            <p:nvPr/>
          </p:nvCxnSpPr>
          <p:spPr>
            <a:xfrm>
              <a:off x="3902327" y="3034678"/>
              <a:ext cx="2736304"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Łącznik prosty 15">
              <a:extLst>
                <a:ext uri="{FF2B5EF4-FFF2-40B4-BE49-F238E27FC236}">
                  <a16:creationId xmlns:a16="http://schemas.microsoft.com/office/drawing/2014/main" id="{69A4A61F-F557-C3E6-27F7-0338D6BADB1C}"/>
                </a:ext>
              </a:extLst>
            </p:cNvPr>
            <p:cNvCxnSpPr/>
            <p:nvPr/>
          </p:nvCxnSpPr>
          <p:spPr>
            <a:xfrm>
              <a:off x="3902327" y="3178694"/>
              <a:ext cx="2736304"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Łącznik prosty 9">
              <a:extLst>
                <a:ext uri="{FF2B5EF4-FFF2-40B4-BE49-F238E27FC236}">
                  <a16:creationId xmlns:a16="http://schemas.microsoft.com/office/drawing/2014/main" id="{E9152AA4-BD12-CF15-D2CC-26AC79565690}"/>
                </a:ext>
              </a:extLst>
            </p:cNvPr>
            <p:cNvCxnSpPr/>
            <p:nvPr/>
          </p:nvCxnSpPr>
          <p:spPr>
            <a:xfrm flipV="1">
              <a:off x="6566623" y="3034678"/>
              <a:ext cx="0" cy="144016"/>
            </a:xfrm>
            <a:prstGeom prst="line">
              <a:avLst/>
            </a:prstGeom>
            <a:ln w="63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6" name="Łącznik prosty 33">
              <a:extLst>
                <a:ext uri="{FF2B5EF4-FFF2-40B4-BE49-F238E27FC236}">
                  <a16:creationId xmlns:a16="http://schemas.microsoft.com/office/drawing/2014/main" id="{4D1A1344-C80C-0779-3184-54EF60048ADD}"/>
                </a:ext>
              </a:extLst>
            </p:cNvPr>
            <p:cNvCxnSpPr/>
            <p:nvPr/>
          </p:nvCxnSpPr>
          <p:spPr>
            <a:xfrm>
              <a:off x="4406383" y="3322710"/>
              <a:ext cx="223224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Łącznik prosty 34">
              <a:extLst>
                <a:ext uri="{FF2B5EF4-FFF2-40B4-BE49-F238E27FC236}">
                  <a16:creationId xmlns:a16="http://schemas.microsoft.com/office/drawing/2014/main" id="{4996D90C-6EAC-BD86-C35B-FCEE829005D0}"/>
                </a:ext>
              </a:extLst>
            </p:cNvPr>
            <p:cNvCxnSpPr/>
            <p:nvPr/>
          </p:nvCxnSpPr>
          <p:spPr>
            <a:xfrm>
              <a:off x="4406383" y="3466726"/>
              <a:ext cx="223224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Łącznik prosty 51">
              <a:extLst>
                <a:ext uri="{FF2B5EF4-FFF2-40B4-BE49-F238E27FC236}">
                  <a16:creationId xmlns:a16="http://schemas.microsoft.com/office/drawing/2014/main" id="{3F687A2E-3018-92D4-DE9C-E7EFC7E09F6D}"/>
                </a:ext>
              </a:extLst>
            </p:cNvPr>
            <p:cNvCxnSpPr/>
            <p:nvPr/>
          </p:nvCxnSpPr>
          <p:spPr>
            <a:xfrm flipV="1">
              <a:off x="6566623" y="3322710"/>
              <a:ext cx="0" cy="144016"/>
            </a:xfrm>
            <a:prstGeom prst="line">
              <a:avLst/>
            </a:prstGeom>
            <a:ln w="63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9" name="Łącznik prosty 49">
              <a:extLst>
                <a:ext uri="{FF2B5EF4-FFF2-40B4-BE49-F238E27FC236}">
                  <a16:creationId xmlns:a16="http://schemas.microsoft.com/office/drawing/2014/main" id="{0D56F7C1-C88F-A622-3CF8-DB603E2642E6}"/>
                </a:ext>
              </a:extLst>
            </p:cNvPr>
            <p:cNvCxnSpPr/>
            <p:nvPr/>
          </p:nvCxnSpPr>
          <p:spPr>
            <a:xfrm>
              <a:off x="4045862" y="2484598"/>
              <a:ext cx="483" cy="24167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Łącznik prosty 54">
              <a:extLst>
                <a:ext uri="{FF2B5EF4-FFF2-40B4-BE49-F238E27FC236}">
                  <a16:creationId xmlns:a16="http://schemas.microsoft.com/office/drawing/2014/main" id="{C1907B90-4C6A-892B-B59A-6FD395D0BEF7}"/>
                </a:ext>
              </a:extLst>
            </p:cNvPr>
            <p:cNvCxnSpPr/>
            <p:nvPr/>
          </p:nvCxnSpPr>
          <p:spPr>
            <a:xfrm>
              <a:off x="4118351" y="2478138"/>
              <a:ext cx="0" cy="24232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Łącznik prosty ze strzałką 52">
              <a:extLst>
                <a:ext uri="{FF2B5EF4-FFF2-40B4-BE49-F238E27FC236}">
                  <a16:creationId xmlns:a16="http://schemas.microsoft.com/office/drawing/2014/main" id="{01F6BFAB-61F6-5C10-4267-70A8B448F93F}"/>
                </a:ext>
              </a:extLst>
            </p:cNvPr>
            <p:cNvCxnSpPr/>
            <p:nvPr/>
          </p:nvCxnSpPr>
          <p:spPr>
            <a:xfrm>
              <a:off x="4118351" y="4834878"/>
              <a:ext cx="144016" cy="0"/>
            </a:xfrm>
            <a:prstGeom prst="straightConnector1">
              <a:avLst/>
            </a:prstGeom>
            <a:ln w="63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92" name="Łącznik prosty ze strzałką 56">
              <a:extLst>
                <a:ext uri="{FF2B5EF4-FFF2-40B4-BE49-F238E27FC236}">
                  <a16:creationId xmlns:a16="http://schemas.microsoft.com/office/drawing/2014/main" id="{988B833A-7264-F454-D422-DBC1E5DC2866}"/>
                </a:ext>
              </a:extLst>
            </p:cNvPr>
            <p:cNvCxnSpPr/>
            <p:nvPr/>
          </p:nvCxnSpPr>
          <p:spPr>
            <a:xfrm flipH="1">
              <a:off x="3902327" y="4834878"/>
              <a:ext cx="144016" cy="0"/>
            </a:xfrm>
            <a:prstGeom prst="straightConnector1">
              <a:avLst/>
            </a:prstGeom>
            <a:ln w="63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93" name="Łącznik prosty 63">
              <a:extLst>
                <a:ext uri="{FF2B5EF4-FFF2-40B4-BE49-F238E27FC236}">
                  <a16:creationId xmlns:a16="http://schemas.microsoft.com/office/drawing/2014/main" id="{6B5944CB-E724-5251-A9FC-AD949F15EAA6}"/>
                </a:ext>
              </a:extLst>
            </p:cNvPr>
            <p:cNvCxnSpPr/>
            <p:nvPr/>
          </p:nvCxnSpPr>
          <p:spPr>
            <a:xfrm>
              <a:off x="4046343" y="4834878"/>
              <a:ext cx="72008"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Łącznik prosty 31">
              <a:extLst>
                <a:ext uri="{FF2B5EF4-FFF2-40B4-BE49-F238E27FC236}">
                  <a16:creationId xmlns:a16="http://schemas.microsoft.com/office/drawing/2014/main" id="{0E632B40-B890-77BD-AA28-A600DD55FA59}"/>
                </a:ext>
              </a:extLst>
            </p:cNvPr>
            <p:cNvCxnSpPr/>
            <p:nvPr/>
          </p:nvCxnSpPr>
          <p:spPr>
            <a:xfrm>
              <a:off x="4406384" y="2483091"/>
              <a:ext cx="2448273" cy="150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Łącznik prosty 32">
              <a:extLst>
                <a:ext uri="{FF2B5EF4-FFF2-40B4-BE49-F238E27FC236}">
                  <a16:creationId xmlns:a16="http://schemas.microsoft.com/office/drawing/2014/main" id="{272BF186-DA84-64BF-3847-9EB4A07388E3}"/>
                </a:ext>
              </a:extLst>
            </p:cNvPr>
            <p:cNvCxnSpPr/>
            <p:nvPr/>
          </p:nvCxnSpPr>
          <p:spPr>
            <a:xfrm>
              <a:off x="4406384" y="2649853"/>
              <a:ext cx="223224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Łącznik prosty 35">
              <a:extLst>
                <a:ext uri="{FF2B5EF4-FFF2-40B4-BE49-F238E27FC236}">
                  <a16:creationId xmlns:a16="http://schemas.microsoft.com/office/drawing/2014/main" id="{26E84E58-B3F5-BB8B-4DD4-BD1304BB59F0}"/>
                </a:ext>
              </a:extLst>
            </p:cNvPr>
            <p:cNvCxnSpPr/>
            <p:nvPr/>
          </p:nvCxnSpPr>
          <p:spPr>
            <a:xfrm flipV="1">
              <a:off x="6566142" y="2505837"/>
              <a:ext cx="0" cy="72008"/>
            </a:xfrm>
            <a:prstGeom prst="line">
              <a:avLst/>
            </a:prstGeom>
            <a:ln w="63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Łącznik prosty 36">
              <a:extLst>
                <a:ext uri="{FF2B5EF4-FFF2-40B4-BE49-F238E27FC236}">
                  <a16:creationId xmlns:a16="http://schemas.microsoft.com/office/drawing/2014/main" id="{A2BBD31C-9018-D03C-209A-BF64B03EE7D8}"/>
                </a:ext>
              </a:extLst>
            </p:cNvPr>
            <p:cNvCxnSpPr/>
            <p:nvPr/>
          </p:nvCxnSpPr>
          <p:spPr>
            <a:xfrm flipV="1">
              <a:off x="4406384" y="2713947"/>
              <a:ext cx="2448273" cy="791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Łącznik prosty 37">
              <a:extLst>
                <a:ext uri="{FF2B5EF4-FFF2-40B4-BE49-F238E27FC236}">
                  <a16:creationId xmlns:a16="http://schemas.microsoft.com/office/drawing/2014/main" id="{1184672E-61D1-73BA-76CB-B012A5A3B454}"/>
                </a:ext>
              </a:extLst>
            </p:cNvPr>
            <p:cNvCxnSpPr/>
            <p:nvPr/>
          </p:nvCxnSpPr>
          <p:spPr>
            <a:xfrm>
              <a:off x="4406383" y="2577845"/>
              <a:ext cx="223224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Łącznik prosty 38">
              <a:extLst>
                <a:ext uri="{FF2B5EF4-FFF2-40B4-BE49-F238E27FC236}">
                  <a16:creationId xmlns:a16="http://schemas.microsoft.com/office/drawing/2014/main" id="{1154B74B-ED8D-E808-78E1-04A89838D51E}"/>
                </a:ext>
              </a:extLst>
            </p:cNvPr>
            <p:cNvCxnSpPr/>
            <p:nvPr/>
          </p:nvCxnSpPr>
          <p:spPr>
            <a:xfrm flipV="1">
              <a:off x="6782408" y="2478138"/>
              <a:ext cx="481" cy="238771"/>
            </a:xfrm>
            <a:prstGeom prst="line">
              <a:avLst/>
            </a:prstGeom>
            <a:ln w="63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0" name="Łącznik prosty 42">
              <a:extLst>
                <a:ext uri="{FF2B5EF4-FFF2-40B4-BE49-F238E27FC236}">
                  <a16:creationId xmlns:a16="http://schemas.microsoft.com/office/drawing/2014/main" id="{969B7C12-411D-48A3-DF74-9C3797B1D7F4}"/>
                </a:ext>
              </a:extLst>
            </p:cNvPr>
            <p:cNvCxnSpPr/>
            <p:nvPr/>
          </p:nvCxnSpPr>
          <p:spPr>
            <a:xfrm flipH="1" flipV="1">
              <a:off x="6566032" y="2649853"/>
              <a:ext cx="110" cy="291576"/>
            </a:xfrm>
            <a:prstGeom prst="line">
              <a:avLst/>
            </a:prstGeom>
            <a:ln w="63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1" name="Łącznik prosty 22">
              <a:extLst>
                <a:ext uri="{FF2B5EF4-FFF2-40B4-BE49-F238E27FC236}">
                  <a16:creationId xmlns:a16="http://schemas.microsoft.com/office/drawing/2014/main" id="{BE1E29D0-5DDE-9E21-46C7-F9AAFB4B9E64}"/>
                </a:ext>
              </a:extLst>
            </p:cNvPr>
            <p:cNvCxnSpPr/>
            <p:nvPr/>
          </p:nvCxnSpPr>
          <p:spPr>
            <a:xfrm flipV="1">
              <a:off x="6566142" y="2573888"/>
              <a:ext cx="0" cy="759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pole tekstowe 39">
              <a:extLst>
                <a:ext uri="{FF2B5EF4-FFF2-40B4-BE49-F238E27FC236}">
                  <a16:creationId xmlns:a16="http://schemas.microsoft.com/office/drawing/2014/main" id="{509000AC-BCFC-4643-626D-DDEB00B4BB7C}"/>
                </a:ext>
              </a:extLst>
            </p:cNvPr>
            <p:cNvSpPr txBox="1"/>
            <p:nvPr/>
          </p:nvSpPr>
          <p:spPr>
            <a:xfrm>
              <a:off x="6638510" y="2968187"/>
              <a:ext cx="864339" cy="276999"/>
            </a:xfrm>
            <a:prstGeom prst="rect">
              <a:avLst/>
            </a:prstGeom>
            <a:noFill/>
          </p:spPr>
          <p:txBody>
            <a:bodyPr wrap="none" rtlCol="0">
              <a:spAutoFit/>
            </a:bodyPr>
            <a:lstStyle/>
            <a:p>
              <a:r>
                <a:rPr lang="pl-PL" sz="1200" b="1">
                  <a:solidFill>
                    <a:srgbClr val="FF0000"/>
                  </a:solidFill>
                  <a:latin typeface="Cambria" panose="02040503050406030204" pitchFamily="18" charset="0"/>
                </a:rPr>
                <a:t>20-25 µm</a:t>
              </a:r>
            </a:p>
          </p:txBody>
        </p:sp>
        <p:sp>
          <p:nvSpPr>
            <p:cNvPr id="103" name="pole tekstowe 41">
              <a:extLst>
                <a:ext uri="{FF2B5EF4-FFF2-40B4-BE49-F238E27FC236}">
                  <a16:creationId xmlns:a16="http://schemas.microsoft.com/office/drawing/2014/main" id="{EF811F43-C230-CF86-7070-75A1691F4C2A}"/>
                </a:ext>
              </a:extLst>
            </p:cNvPr>
            <p:cNvSpPr txBox="1"/>
            <p:nvPr/>
          </p:nvSpPr>
          <p:spPr>
            <a:xfrm>
              <a:off x="6649020" y="3245186"/>
              <a:ext cx="864339" cy="276999"/>
            </a:xfrm>
            <a:prstGeom prst="rect">
              <a:avLst/>
            </a:prstGeom>
            <a:noFill/>
          </p:spPr>
          <p:txBody>
            <a:bodyPr wrap="none" rtlCol="0">
              <a:spAutoFit/>
            </a:bodyPr>
            <a:lstStyle/>
            <a:p>
              <a:r>
                <a:rPr lang="pl-PL" sz="1200" b="1">
                  <a:solidFill>
                    <a:srgbClr val="FF0000"/>
                  </a:solidFill>
                  <a:latin typeface="Cambria" panose="02040503050406030204" pitchFamily="18" charset="0"/>
                </a:rPr>
                <a:t>20-25 µm</a:t>
              </a:r>
            </a:p>
          </p:txBody>
        </p:sp>
        <p:sp>
          <p:nvSpPr>
            <p:cNvPr id="104" name="pole tekstowe 43">
              <a:extLst>
                <a:ext uri="{FF2B5EF4-FFF2-40B4-BE49-F238E27FC236}">
                  <a16:creationId xmlns:a16="http://schemas.microsoft.com/office/drawing/2014/main" id="{A14ED8C5-B452-C531-D22A-C177F534CE5D}"/>
                </a:ext>
              </a:extLst>
            </p:cNvPr>
            <p:cNvSpPr txBox="1"/>
            <p:nvPr/>
          </p:nvSpPr>
          <p:spPr>
            <a:xfrm>
              <a:off x="3743152" y="4901369"/>
              <a:ext cx="678391" cy="276999"/>
            </a:xfrm>
            <a:prstGeom prst="rect">
              <a:avLst/>
            </a:prstGeom>
            <a:noFill/>
          </p:spPr>
          <p:txBody>
            <a:bodyPr wrap="none" rtlCol="0">
              <a:spAutoFit/>
            </a:bodyPr>
            <a:lstStyle/>
            <a:p>
              <a:r>
                <a:rPr lang="pl-PL" sz="1200" b="1">
                  <a:solidFill>
                    <a:srgbClr val="FF0000"/>
                  </a:solidFill>
                  <a:latin typeface="Cambria" panose="02040503050406030204" pitchFamily="18" charset="0"/>
                </a:rPr>
                <a:t>20 min</a:t>
              </a:r>
            </a:p>
          </p:txBody>
        </p:sp>
        <p:sp>
          <p:nvSpPr>
            <p:cNvPr id="105" name="pole tekstowe 44">
              <a:extLst>
                <a:ext uri="{FF2B5EF4-FFF2-40B4-BE49-F238E27FC236}">
                  <a16:creationId xmlns:a16="http://schemas.microsoft.com/office/drawing/2014/main" id="{D20D58A4-13D2-C9E8-3742-D7DD894E4D7C}"/>
                </a:ext>
              </a:extLst>
            </p:cNvPr>
            <p:cNvSpPr txBox="1"/>
            <p:nvPr/>
          </p:nvSpPr>
          <p:spPr>
            <a:xfrm>
              <a:off x="6887417" y="2444931"/>
              <a:ext cx="848950" cy="276999"/>
            </a:xfrm>
            <a:prstGeom prst="rect">
              <a:avLst/>
            </a:prstGeom>
            <a:noFill/>
          </p:spPr>
          <p:txBody>
            <a:bodyPr wrap="none" rtlCol="0">
              <a:spAutoFit/>
            </a:bodyPr>
            <a:lstStyle/>
            <a:p>
              <a:r>
                <a:rPr lang="pl-PL" sz="1200" b="1">
                  <a:solidFill>
                    <a:srgbClr val="FF0000"/>
                  </a:solidFill>
                  <a:latin typeface="Cambria" panose="02040503050406030204" pitchFamily="18" charset="0"/>
                </a:rPr>
                <a:t>2.0 </a:t>
              </a:r>
              <a:r>
                <a:rPr lang="pl-PL" sz="1200" b="1" err="1">
                  <a:solidFill>
                    <a:srgbClr val="FF0000"/>
                  </a:solidFill>
                  <a:latin typeface="Cambria" panose="02040503050406030204" pitchFamily="18" charset="0"/>
                </a:rPr>
                <a:t>deg</a:t>
              </a:r>
              <a:r>
                <a:rPr lang="pl-PL" sz="1200" b="1">
                  <a:solidFill>
                    <a:srgbClr val="FF0000"/>
                  </a:solidFill>
                  <a:latin typeface="Cambria" panose="02040503050406030204" pitchFamily="18" charset="0"/>
                </a:rPr>
                <a:t>. C</a:t>
              </a:r>
            </a:p>
          </p:txBody>
        </p:sp>
        <p:sp>
          <p:nvSpPr>
            <p:cNvPr id="106" name="pole tekstowe 45">
              <a:extLst>
                <a:ext uri="{FF2B5EF4-FFF2-40B4-BE49-F238E27FC236}">
                  <a16:creationId xmlns:a16="http://schemas.microsoft.com/office/drawing/2014/main" id="{A95152DF-ACAB-2165-63CB-F46D6E8188BF}"/>
                </a:ext>
              </a:extLst>
            </p:cNvPr>
            <p:cNvSpPr txBox="1"/>
            <p:nvPr/>
          </p:nvSpPr>
          <p:spPr>
            <a:xfrm>
              <a:off x="6638027" y="2726716"/>
              <a:ext cx="848950" cy="276999"/>
            </a:xfrm>
            <a:prstGeom prst="rect">
              <a:avLst/>
            </a:prstGeom>
            <a:noFill/>
          </p:spPr>
          <p:txBody>
            <a:bodyPr wrap="none" rtlCol="0">
              <a:spAutoFit/>
            </a:bodyPr>
            <a:lstStyle/>
            <a:p>
              <a:r>
                <a:rPr lang="pl-PL" sz="1200" b="1">
                  <a:solidFill>
                    <a:srgbClr val="FF0000"/>
                  </a:solidFill>
                  <a:latin typeface="Cambria" panose="02040503050406030204" pitchFamily="18" charset="0"/>
                </a:rPr>
                <a:t>0.7 </a:t>
              </a:r>
              <a:r>
                <a:rPr lang="pl-PL" sz="1200" b="1" err="1">
                  <a:solidFill>
                    <a:srgbClr val="FF0000"/>
                  </a:solidFill>
                  <a:latin typeface="Cambria" panose="02040503050406030204" pitchFamily="18" charset="0"/>
                </a:rPr>
                <a:t>deg</a:t>
              </a:r>
              <a:r>
                <a:rPr lang="pl-PL" sz="1200" b="1">
                  <a:solidFill>
                    <a:srgbClr val="FF0000"/>
                  </a:solidFill>
                  <a:latin typeface="Cambria" panose="02040503050406030204" pitchFamily="18" charset="0"/>
                </a:rPr>
                <a:t>. C</a:t>
              </a:r>
            </a:p>
          </p:txBody>
        </p:sp>
      </p:grpSp>
      <p:pic>
        <p:nvPicPr>
          <p:cNvPr id="10" name="Obraz 9" descr="Obraz zawierający linia, diagram, Wykres, Równolegle&#10;&#10;Zawartość wygenerowana przez sztuczną inteligencję może być niepoprawna.">
            <a:extLst>
              <a:ext uri="{FF2B5EF4-FFF2-40B4-BE49-F238E27FC236}">
                <a16:creationId xmlns:a16="http://schemas.microsoft.com/office/drawing/2014/main" id="{326C867B-86DF-8756-63DB-0CE999EE84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8674" y="3336737"/>
            <a:ext cx="3913138" cy="1721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5">
            <a:extLst>
              <a:ext uri="{FF2B5EF4-FFF2-40B4-BE49-F238E27FC236}">
                <a16:creationId xmlns:a16="http://schemas.microsoft.com/office/drawing/2014/main" id="{4464A077-6102-64A5-EA3F-002CEFE86498}"/>
              </a:ext>
            </a:extLst>
          </p:cNvPr>
          <p:cNvSpPr txBox="1"/>
          <p:nvPr/>
        </p:nvSpPr>
        <p:spPr>
          <a:xfrm>
            <a:off x="8324429" y="4992160"/>
            <a:ext cx="3913138" cy="1615827"/>
          </a:xfrm>
          <a:prstGeom prst="rect">
            <a:avLst/>
          </a:prstGeom>
          <a:noFill/>
        </p:spPr>
        <p:txBody>
          <a:bodyPr wrap="square" lIns="91440" tIns="45720" rIns="91440" bIns="45720" anchor="t">
            <a:spAutoFit/>
          </a:bodyPr>
          <a:lstStyle/>
          <a:p>
            <a:r>
              <a:rPr lang="en-US" sz="1100" b="1" dirty="0">
                <a:latin typeface="Poppins" panose="00000500000000000000" pitchFamily="2" charset="-18"/>
                <a:ea typeface="Cambria"/>
                <a:cs typeface="Poppins" panose="00000500000000000000" pitchFamily="2" charset="-18"/>
              </a:rPr>
              <a:t>Main goals</a:t>
            </a:r>
          </a:p>
          <a:p>
            <a:pPr marL="285750" indent="-285750">
              <a:buFont typeface="Arial" panose="020B0604020202020204" pitchFamily="34" charset="0"/>
              <a:buChar char="•"/>
            </a:pPr>
            <a:r>
              <a:rPr lang="en-US" sz="1100" b="1" dirty="0">
                <a:latin typeface="Poppins" panose="00000500000000000000" pitchFamily="2" charset="-18"/>
                <a:ea typeface="Cambria"/>
                <a:cs typeface="Poppins" panose="00000500000000000000" pitchFamily="2" charset="-18"/>
              </a:rPr>
              <a:t>Improved temperature stability (±0.1°C) </a:t>
            </a:r>
          </a:p>
          <a:p>
            <a:pPr marL="285750" indent="-285750">
              <a:buFont typeface="Arial" panose="020B0604020202020204" pitchFamily="34" charset="0"/>
              <a:buChar char="•"/>
            </a:pPr>
            <a:r>
              <a:rPr lang="en-US" sz="1100" dirty="0">
                <a:latin typeface="Poppins" panose="00000500000000000000" pitchFamily="2" charset="-18"/>
                <a:ea typeface="Cambria"/>
                <a:cs typeface="Poppins" panose="00000500000000000000" pitchFamily="2" charset="-18"/>
              </a:rPr>
              <a:t>Cascade temperature control - 3-way valves (I-exchangers, II-circuits) </a:t>
            </a:r>
          </a:p>
          <a:p>
            <a:pPr marL="285750" indent="-285750">
              <a:buFont typeface="Arial" panose="020B0604020202020204" pitchFamily="34" charset="0"/>
              <a:buChar char="•"/>
            </a:pPr>
            <a:r>
              <a:rPr lang="en-US" sz="1100" dirty="0">
                <a:latin typeface="Poppins" panose="00000500000000000000" pitchFamily="2" charset="-18"/>
                <a:ea typeface="Cambria"/>
                <a:cs typeface="Poppins" panose="00000500000000000000" pitchFamily="2" charset="-18"/>
              </a:rPr>
              <a:t>Redundancy of aggregates</a:t>
            </a:r>
          </a:p>
          <a:p>
            <a:pPr marL="285750" indent="-285750">
              <a:buFont typeface="Arial" panose="020B0604020202020204" pitchFamily="34" charset="0"/>
              <a:buChar char="•"/>
            </a:pPr>
            <a:r>
              <a:rPr lang="en-US" sz="1100" dirty="0">
                <a:latin typeface="Poppins" panose="00000500000000000000" pitchFamily="2" charset="-18"/>
                <a:ea typeface="Cambria"/>
                <a:cs typeface="Poppins" panose="00000500000000000000" pitchFamily="2" charset="-18"/>
              </a:rPr>
              <a:t>Buffer outside (possibility of adding aggregates)</a:t>
            </a:r>
          </a:p>
          <a:p>
            <a:pPr marL="285750" indent="-285750">
              <a:buFont typeface="Arial" panose="020B0604020202020204" pitchFamily="34" charset="0"/>
              <a:buChar char="•"/>
            </a:pPr>
            <a:r>
              <a:rPr lang="en-US" sz="1100" dirty="0">
                <a:latin typeface="Poppins" panose="00000500000000000000" pitchFamily="2" charset="-18"/>
                <a:ea typeface="Cambria"/>
                <a:cs typeface="Poppins" panose="00000500000000000000" pitchFamily="2" charset="-18"/>
              </a:rPr>
              <a:t>Replacement of compensators</a:t>
            </a:r>
          </a:p>
          <a:p>
            <a:pPr marL="285750" indent="-285750">
              <a:buFont typeface="Arial" panose="020B0604020202020204" pitchFamily="34" charset="0"/>
              <a:buChar char="•"/>
            </a:pPr>
            <a:r>
              <a:rPr lang="en-US" sz="1100" dirty="0">
                <a:latin typeface="Poppins" panose="00000500000000000000" pitchFamily="2" charset="-18"/>
                <a:ea typeface="Cambria"/>
                <a:cs typeface="Poppins" panose="00000500000000000000" pitchFamily="2" charset="-18"/>
              </a:rPr>
              <a:t>Improvement of temperature regulation (new PLC system)</a:t>
            </a:r>
          </a:p>
        </p:txBody>
      </p:sp>
    </p:spTree>
    <p:extLst>
      <p:ext uri="{BB962C8B-B14F-4D97-AF65-F5344CB8AC3E}">
        <p14:creationId xmlns:p14="http://schemas.microsoft.com/office/powerpoint/2010/main" val="277693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blinds(horizontal)">
                                      <p:cBhvr>
                                        <p:cTn id="5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32" grpId="0"/>
      <p:bldP spid="2" grpId="0" uiExpan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54B3-AE2B-0625-C845-6BA89DCED679}"/>
            </a:ext>
          </a:extLst>
        </p:cNvPr>
        <p:cNvGrpSpPr/>
        <p:nvPr/>
      </p:nvGrpSpPr>
      <p:grpSpPr>
        <a:xfrm>
          <a:off x="0" y="0"/>
          <a:ext cx="0" cy="0"/>
          <a:chOff x="0" y="0"/>
          <a:chExt cx="0" cy="0"/>
        </a:xfrm>
      </p:grpSpPr>
      <p:sp>
        <p:nvSpPr>
          <p:cNvPr id="10" name="Prostokąt 7">
            <a:extLst>
              <a:ext uri="{FF2B5EF4-FFF2-40B4-BE49-F238E27FC236}">
                <a16:creationId xmlns:a16="http://schemas.microsoft.com/office/drawing/2014/main" id="{02590C5E-02E3-9F1E-0BBB-098F1FCACC34}"/>
              </a:ext>
            </a:extLst>
          </p:cNvPr>
          <p:cNvSpPr/>
          <p:nvPr/>
        </p:nvSpPr>
        <p:spPr>
          <a:xfrm>
            <a:off x="6708302" y="0"/>
            <a:ext cx="5483697" cy="68103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Prostokąt 6">
            <a:extLst>
              <a:ext uri="{FF2B5EF4-FFF2-40B4-BE49-F238E27FC236}">
                <a16:creationId xmlns:a16="http://schemas.microsoft.com/office/drawing/2014/main" id="{55134249-6FDF-55B5-F611-9E8699D17BD5}"/>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46AB51F1-2929-76D7-2EA4-6BD374C8315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16</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DF157E9D-9FF5-76E5-08FD-DC8D95ADB5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98B02860-F1F1-E15D-2837-E605697CA533}"/>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03C9FAEC-A3C8-D406-01B9-651F64059D07}"/>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Closed Orbit And Orbit Correction</a:t>
            </a:r>
            <a:r>
              <a:rPr lang="pl-PL" sz="2200" b="1" dirty="0">
                <a:solidFill>
                  <a:srgbClr val="2C2B2B"/>
                </a:solidFill>
                <a:latin typeface="Poppins" panose="00000500000000000000" pitchFamily="2" charset="-18"/>
                <a:cs typeface="Poppins" panose="00000500000000000000" pitchFamily="2" charset="-18"/>
              </a:rPr>
              <a:t> with SOFB</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ABC92759-719C-9645-D69B-571311D9BEDF}"/>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p:cNvSpPr txBox="1">
            <a:spLocks/>
          </p:cNvSpPr>
          <p:nvPr/>
        </p:nvSpPr>
        <p:spPr>
          <a:xfrm>
            <a:off x="708299" y="2991309"/>
            <a:ext cx="5081818" cy="365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latin typeface="Poppins" panose="00000500000000000000" pitchFamily="2" charset="-18"/>
                <a:cs typeface="Poppins" panose="00000500000000000000" pitchFamily="2" charset="-18"/>
              </a:rPr>
              <a:t>Closed orbit and orbit correction </a:t>
            </a:r>
            <a:r>
              <a:rPr lang="pl-PL" sz="1800" dirty="0">
                <a:latin typeface="Poppins" panose="00000500000000000000" pitchFamily="2" charset="-18"/>
                <a:cs typeface="Poppins" panose="00000500000000000000" pitchFamily="2" charset="-18"/>
              </a:rPr>
              <a:t>with SOFB </a:t>
            </a:r>
            <a:endParaRPr lang="en-US" sz="1800" dirty="0">
              <a:latin typeface="Poppins" panose="00000500000000000000" pitchFamily="2" charset="-18"/>
              <a:cs typeface="Poppins" panose="00000500000000000000" pitchFamily="2" charset="-18"/>
            </a:endParaRPr>
          </a:p>
        </p:txBody>
      </p:sp>
      <p:pic>
        <p:nvPicPr>
          <p:cNvPr id="2" name="Symbol zastępczy zawartości 5"/>
          <p:cNvPicPr>
            <a:picLocks noChangeAspect="1"/>
          </p:cNvPicPr>
          <p:nvPr/>
        </p:nvPicPr>
        <p:blipFill>
          <a:blip r:embed="rId4">
            <a:extLst>
              <a:ext uri="{28A0092B-C50C-407E-A947-70E740481C1C}">
                <a14:useLocalDpi xmlns:a14="http://schemas.microsoft.com/office/drawing/2010/main" val="0"/>
              </a:ext>
            </a:extLst>
          </a:blip>
          <a:srcRect l="874"/>
          <a:stretch/>
        </p:blipFill>
        <p:spPr>
          <a:xfrm>
            <a:off x="402416" y="3329561"/>
            <a:ext cx="5693584" cy="3256057"/>
          </a:xfrm>
          <a:prstGeom prst="rect">
            <a:avLst/>
          </a:prstGeom>
        </p:spPr>
      </p:pic>
      <p:graphicFrame>
        <p:nvGraphicFramePr>
          <p:cNvPr id="8" name="Tabela 7"/>
          <p:cNvGraphicFramePr>
            <a:graphicFrameLocks noGrp="1"/>
          </p:cNvGraphicFramePr>
          <p:nvPr>
            <p:extLst>
              <p:ext uri="{D42A27DB-BD31-4B8C-83A1-F6EECF244321}">
                <p14:modId xmlns:p14="http://schemas.microsoft.com/office/powerpoint/2010/main" val="2050160090"/>
              </p:ext>
            </p:extLst>
          </p:nvPr>
        </p:nvGraphicFramePr>
        <p:xfrm>
          <a:off x="6825367" y="4927191"/>
          <a:ext cx="3541997" cy="1564640"/>
        </p:xfrm>
        <a:graphic>
          <a:graphicData uri="http://schemas.openxmlformats.org/drawingml/2006/table">
            <a:tbl>
              <a:tblPr firstRow="1" bandRow="1">
                <a:tableStyleId>{93296810-A885-4BE3-A3E7-6D5BEEA58F35}</a:tableStyleId>
              </a:tblPr>
              <a:tblGrid>
                <a:gridCol w="1836204">
                  <a:extLst>
                    <a:ext uri="{9D8B030D-6E8A-4147-A177-3AD203B41FA5}">
                      <a16:colId xmlns:a16="http://schemas.microsoft.com/office/drawing/2014/main" val="20000"/>
                    </a:ext>
                  </a:extLst>
                </a:gridCol>
                <a:gridCol w="1705793">
                  <a:extLst>
                    <a:ext uri="{9D8B030D-6E8A-4147-A177-3AD203B41FA5}">
                      <a16:colId xmlns:a16="http://schemas.microsoft.com/office/drawing/2014/main" val="20002"/>
                    </a:ext>
                  </a:extLst>
                </a:gridCol>
              </a:tblGrid>
              <a:tr h="370840">
                <a:tc>
                  <a:txBody>
                    <a:bodyPr/>
                    <a:lstStyle/>
                    <a:p>
                      <a:r>
                        <a:rPr lang="en-US" sz="1600" noProof="0" dirty="0">
                          <a:latin typeface="Poppins" panose="00000500000000000000" pitchFamily="2" charset="-18"/>
                          <a:cs typeface="Poppins" panose="00000500000000000000" pitchFamily="2" charset="-18"/>
                        </a:rPr>
                        <a:t>Closed</a:t>
                      </a:r>
                      <a:r>
                        <a:rPr lang="en-US" sz="1600" baseline="0" noProof="0" dirty="0">
                          <a:latin typeface="Poppins" panose="00000500000000000000" pitchFamily="2" charset="-18"/>
                          <a:cs typeface="Poppins" panose="00000500000000000000" pitchFamily="2" charset="-18"/>
                        </a:rPr>
                        <a:t> Orbit</a:t>
                      </a:r>
                      <a:endParaRPr lang="en-US" sz="1600" noProof="0" dirty="0">
                        <a:latin typeface="Poppins" panose="00000500000000000000" pitchFamily="2" charset="-18"/>
                        <a:cs typeface="Poppins" panose="00000500000000000000" pitchFamily="2" charset="-18"/>
                      </a:endParaRPr>
                    </a:p>
                  </a:txBody>
                  <a:tcPr/>
                </a:tc>
                <a:tc>
                  <a:txBody>
                    <a:bodyPr/>
                    <a:lstStyle/>
                    <a:p>
                      <a:r>
                        <a:rPr lang="en-US" sz="1600" noProof="0" dirty="0">
                          <a:latin typeface="Poppins" panose="00000500000000000000" pitchFamily="2" charset="-18"/>
                          <a:cs typeface="Poppins" panose="00000500000000000000" pitchFamily="2" charset="-18"/>
                        </a:rPr>
                        <a:t>With correction &amp;BBA</a:t>
                      </a:r>
                      <a:r>
                        <a:rPr lang="en-US" sz="1600" baseline="0" noProof="0" dirty="0">
                          <a:latin typeface="Poppins" panose="00000500000000000000" pitchFamily="2" charset="-18"/>
                          <a:cs typeface="Poppins" panose="00000500000000000000" pitchFamily="2" charset="-18"/>
                        </a:rPr>
                        <a:t> </a:t>
                      </a:r>
                      <a:r>
                        <a:rPr lang="en-US" sz="1600" noProof="0" dirty="0">
                          <a:latin typeface="Poppins" panose="00000500000000000000" pitchFamily="2" charset="-18"/>
                          <a:cs typeface="Poppins" panose="00000500000000000000" pitchFamily="2" charset="-18"/>
                        </a:rPr>
                        <a:t>After </a:t>
                      </a:r>
                    </a:p>
                  </a:txBody>
                  <a:tcPr/>
                </a:tc>
                <a:extLst>
                  <a:ext uri="{0D108BD9-81ED-4DB2-BD59-A6C34878D82A}">
                    <a16:rowId xmlns:a16="http://schemas.microsoft.com/office/drawing/2014/main" val="10000"/>
                  </a:ext>
                </a:extLst>
              </a:tr>
              <a:tr h="370840">
                <a:tc>
                  <a:txBody>
                    <a:bodyPr/>
                    <a:lstStyle/>
                    <a:p>
                      <a:r>
                        <a:rPr lang="en-US" sz="1600" kern="1200" noProof="1">
                          <a:latin typeface="Poppins" panose="00000500000000000000" pitchFamily="2" charset="-18"/>
                          <a:cs typeface="Poppins" panose="00000500000000000000" pitchFamily="2" charset="-18"/>
                        </a:rPr>
                        <a:t>x</a:t>
                      </a:r>
                      <a:r>
                        <a:rPr lang="en-US" sz="1600" kern="1200" baseline="-25000" noProof="1">
                          <a:latin typeface="Poppins" panose="00000500000000000000" pitchFamily="2" charset="-18"/>
                          <a:cs typeface="Poppins" panose="00000500000000000000" pitchFamily="2" charset="-18"/>
                        </a:rPr>
                        <a:t>rms</a:t>
                      </a:r>
                      <a:endParaRPr lang="en-US" sz="1600" noProof="1">
                        <a:latin typeface="Poppins" panose="00000500000000000000" pitchFamily="2" charset="-18"/>
                        <a:cs typeface="Poppins" panose="00000500000000000000" pitchFamily="2" charset="-18"/>
                      </a:endParaRPr>
                    </a:p>
                  </a:txBody>
                  <a:tcPr/>
                </a:tc>
                <a:tc>
                  <a:txBody>
                    <a:bodyPr/>
                    <a:lstStyle/>
                    <a:p>
                      <a:r>
                        <a:rPr lang="en-US" sz="1600" noProof="1">
                          <a:latin typeface="Poppins" panose="00000500000000000000" pitchFamily="2" charset="-18"/>
                          <a:cs typeface="Poppins" panose="00000500000000000000" pitchFamily="2" charset="-18"/>
                        </a:rPr>
                        <a:t>0.25 μm</a:t>
                      </a:r>
                    </a:p>
                  </a:txBody>
                  <a:tcPr/>
                </a:tc>
                <a:extLst>
                  <a:ext uri="{0D108BD9-81ED-4DB2-BD59-A6C34878D82A}">
                    <a16:rowId xmlns:a16="http://schemas.microsoft.com/office/drawing/2014/main" val="10001"/>
                  </a:ext>
                </a:extLst>
              </a:tr>
              <a:tr h="370840">
                <a:tc>
                  <a:txBody>
                    <a:bodyPr/>
                    <a:lstStyle/>
                    <a:p>
                      <a:r>
                        <a:rPr lang="en-US" sz="1600" kern="1200" noProof="1">
                          <a:latin typeface="Poppins" panose="00000500000000000000" pitchFamily="2" charset="-18"/>
                          <a:cs typeface="Poppins" panose="00000500000000000000" pitchFamily="2" charset="-18"/>
                        </a:rPr>
                        <a:t>y</a:t>
                      </a:r>
                      <a:r>
                        <a:rPr lang="en-US" sz="1600" kern="1200" baseline="-25000" noProof="1">
                          <a:latin typeface="Poppins" panose="00000500000000000000" pitchFamily="2" charset="-18"/>
                          <a:cs typeface="Poppins" panose="00000500000000000000" pitchFamily="2" charset="-18"/>
                        </a:rPr>
                        <a:t>rms</a:t>
                      </a:r>
                      <a:endParaRPr lang="en-US" sz="1600" noProof="1">
                        <a:latin typeface="Poppins" panose="00000500000000000000" pitchFamily="2" charset="-18"/>
                        <a:cs typeface="Poppins" panose="00000500000000000000" pitchFamily="2" charset="-1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1">
                          <a:latin typeface="Poppins" panose="00000500000000000000" pitchFamily="2" charset="-18"/>
                          <a:cs typeface="Poppins" panose="00000500000000000000" pitchFamily="2" charset="-18"/>
                        </a:rPr>
                        <a:t>0.22 μm</a:t>
                      </a:r>
                    </a:p>
                  </a:txBody>
                  <a:tcPr/>
                </a:tc>
                <a:extLst>
                  <a:ext uri="{0D108BD9-81ED-4DB2-BD59-A6C34878D82A}">
                    <a16:rowId xmlns:a16="http://schemas.microsoft.com/office/drawing/2014/main" val="10002"/>
                  </a:ext>
                </a:extLst>
              </a:tr>
            </a:tbl>
          </a:graphicData>
        </a:graphic>
      </p:graphicFrame>
      <p:pic>
        <p:nvPicPr>
          <p:cNvPr id="2050" name="Picture 2" descr="Obraz zawierający zrzut ekranu, pociąg&#10;&#10;Opis wygenerowany automatycznie">
            <a:extLst>
              <a:ext uri="{FF2B5EF4-FFF2-40B4-BE49-F238E27FC236}">
                <a16:creationId xmlns:a16="http://schemas.microsoft.com/office/drawing/2014/main" id="{B503BFCA-E4F3-9C10-E67B-786ABAF48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 y="1038258"/>
            <a:ext cx="6709305" cy="20506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60A8096C-5984-0EF3-A55B-EAF0D4145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24" y="1576466"/>
            <a:ext cx="2733254" cy="534767"/>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90246DD8-BDE4-1101-EA8C-44D8A6AB4111}"/>
              </a:ext>
            </a:extLst>
          </p:cNvPr>
          <p:cNvSpPr txBox="1"/>
          <p:nvPr/>
        </p:nvSpPr>
        <p:spPr>
          <a:xfrm>
            <a:off x="6807200" y="2303404"/>
            <a:ext cx="5384800" cy="2585323"/>
          </a:xfrm>
          <a:prstGeom prst="rect">
            <a:avLst/>
          </a:prstGeom>
          <a:noFill/>
        </p:spPr>
        <p:txBody>
          <a:bodyPr wrap="square">
            <a:spAutoFit/>
          </a:bodyPr>
          <a:lstStyle/>
          <a:p>
            <a:pPr algn="just"/>
            <a:r>
              <a:rPr lang="en-GB" dirty="0">
                <a:latin typeface="Poppins" pitchFamily="2" charset="77"/>
                <a:ea typeface="Cambria" panose="02040503050406030204" pitchFamily="18" charset="0"/>
                <a:cs typeface="Poppins" pitchFamily="2" charset="77"/>
              </a:rPr>
              <a:t>Closed orbit correction (slow orbit feedback):</a:t>
            </a:r>
          </a:p>
          <a:p>
            <a:pPr algn="just"/>
            <a:r>
              <a:rPr lang="en-GB" dirty="0">
                <a:latin typeface="Poppins" pitchFamily="2" charset="77"/>
                <a:ea typeface="Cambria" panose="02040503050406030204" pitchFamily="18" charset="0"/>
                <a:cs typeface="Poppins" pitchFamily="2" charset="77"/>
              </a:rPr>
              <a:t> 36 beam position monitors (BPMs)+Libera Brilliance+ electronics;</a:t>
            </a:r>
          </a:p>
          <a:p>
            <a:pPr algn="just"/>
            <a:r>
              <a:rPr lang="en-GB" dirty="0">
                <a:latin typeface="Poppins" pitchFamily="2" charset="77"/>
                <a:ea typeface="Cambria" panose="02040503050406030204" pitchFamily="18" charset="0"/>
                <a:cs typeface="Poppins" pitchFamily="2" charset="77"/>
              </a:rPr>
              <a:t> 72 corrector magnets (36 for each plane). </a:t>
            </a:r>
            <a:endParaRPr lang="pl-PL" dirty="0">
              <a:latin typeface="Poppins" pitchFamily="2" charset="77"/>
              <a:ea typeface="Cambria" panose="02040503050406030204" pitchFamily="18" charset="0"/>
              <a:cs typeface="Poppins" pitchFamily="2" charset="77"/>
            </a:endParaRPr>
          </a:p>
          <a:p>
            <a:pPr algn="just"/>
            <a:r>
              <a:rPr lang="pl-PL" dirty="0">
                <a:latin typeface="Poppins" pitchFamily="2" charset="77"/>
                <a:ea typeface="Cambria" panose="02040503050406030204" pitchFamily="18" charset="0"/>
                <a:cs typeface="Poppins" pitchFamily="2" charset="77"/>
              </a:rPr>
              <a:t>Max </a:t>
            </a:r>
            <a:r>
              <a:rPr lang="pl-PL" dirty="0" err="1">
                <a:latin typeface="Poppins" pitchFamily="2" charset="77"/>
                <a:ea typeface="Cambria" panose="02040503050406030204" pitchFamily="18" charset="0"/>
                <a:cs typeface="Poppins" pitchFamily="2" charset="77"/>
              </a:rPr>
              <a:t>current</a:t>
            </a:r>
            <a:r>
              <a:rPr lang="pl-PL" dirty="0">
                <a:latin typeface="Poppins" pitchFamily="2" charset="77"/>
                <a:ea typeface="Cambria" panose="02040503050406030204" pitchFamily="18" charset="0"/>
                <a:cs typeface="Poppins" pitchFamily="2" charset="77"/>
              </a:rPr>
              <a:t> 11A -&gt;kick: 25 </a:t>
            </a:r>
            <a:r>
              <a:rPr lang="pl-PL" dirty="0" err="1">
                <a:latin typeface="Poppins" pitchFamily="2" charset="77"/>
                <a:ea typeface="Cambria" panose="02040503050406030204" pitchFamily="18" charset="0"/>
                <a:cs typeface="Poppins" pitchFamily="2" charset="77"/>
              </a:rPr>
              <a:t>urad</a:t>
            </a:r>
            <a:endParaRPr lang="pl-PL" dirty="0">
              <a:latin typeface="Poppins" pitchFamily="2" charset="77"/>
              <a:ea typeface="Cambria" panose="02040503050406030204" pitchFamily="18" charset="0"/>
              <a:cs typeface="Poppins" pitchFamily="2" charset="77"/>
            </a:endParaRPr>
          </a:p>
          <a:p>
            <a:pPr algn="just"/>
            <a:r>
              <a:rPr lang="pl-PL" dirty="0" err="1">
                <a:latin typeface="Poppins" pitchFamily="2" charset="77"/>
                <a:ea typeface="Cambria" panose="02040503050406030204" pitchFamily="18" charset="0"/>
                <a:cs typeface="Poppins" pitchFamily="2" charset="77"/>
              </a:rPr>
              <a:t>Rep.Rate</a:t>
            </a:r>
            <a:r>
              <a:rPr lang="pl-PL" dirty="0">
                <a:latin typeface="Poppins" pitchFamily="2" charset="77"/>
                <a:ea typeface="Cambria" panose="02040503050406030204" pitchFamily="18" charset="0"/>
                <a:cs typeface="Poppins" pitchFamily="2" charset="77"/>
              </a:rPr>
              <a:t> 0.33 </a:t>
            </a:r>
            <a:r>
              <a:rPr lang="pl-PL" dirty="0" err="1">
                <a:latin typeface="Poppins" pitchFamily="2" charset="77"/>
                <a:ea typeface="Cambria" panose="02040503050406030204" pitchFamily="18" charset="0"/>
                <a:cs typeface="Poppins" pitchFamily="2" charset="77"/>
              </a:rPr>
              <a:t>Hz</a:t>
            </a:r>
            <a:endParaRPr lang="pl-PL" dirty="0">
              <a:latin typeface="Poppins" pitchFamily="2" charset="77"/>
              <a:ea typeface="Cambria" panose="02040503050406030204" pitchFamily="18" charset="0"/>
              <a:cs typeface="Poppins" pitchFamily="2" charset="77"/>
            </a:endParaRPr>
          </a:p>
          <a:p>
            <a:pPr algn="just"/>
            <a:r>
              <a:rPr lang="pl-PL" dirty="0">
                <a:latin typeface="Poppins" pitchFamily="2" charset="77"/>
                <a:ea typeface="Cambria" panose="02040503050406030204" pitchFamily="18" charset="0"/>
                <a:cs typeface="Poppins" pitchFamily="2" charset="77"/>
              </a:rPr>
              <a:t>BBA </a:t>
            </a:r>
            <a:r>
              <a:rPr lang="pl-PL" dirty="0" err="1">
                <a:latin typeface="Poppins" pitchFamily="2" charset="77"/>
                <a:ea typeface="Cambria" panose="02040503050406030204" pitchFamily="18" charset="0"/>
                <a:cs typeface="Poppins" pitchFamily="2" charset="77"/>
              </a:rPr>
              <a:t>procedure</a:t>
            </a:r>
            <a:r>
              <a:rPr lang="pl-PL" dirty="0">
                <a:latin typeface="Poppins" pitchFamily="2" charset="77"/>
                <a:ea typeface="Cambria" panose="02040503050406030204" pitchFamily="18" charset="0"/>
                <a:cs typeface="Poppins" pitchFamily="2" charset="77"/>
              </a:rPr>
              <a:t> </a:t>
            </a:r>
            <a:r>
              <a:rPr lang="pl-PL" dirty="0" err="1">
                <a:latin typeface="Poppins" pitchFamily="2" charset="77"/>
                <a:ea typeface="Cambria" panose="02040503050406030204" pitchFamily="18" charset="0"/>
                <a:cs typeface="Poppins" pitchFamily="2" charset="77"/>
              </a:rPr>
              <a:t>done</a:t>
            </a:r>
            <a:r>
              <a:rPr lang="pl-PL" dirty="0">
                <a:latin typeface="Poppins" pitchFamily="2" charset="77"/>
                <a:ea typeface="Cambria" panose="02040503050406030204" pitchFamily="18" charset="0"/>
                <a:cs typeface="Poppins" pitchFamily="2" charset="77"/>
              </a:rPr>
              <a:t> – offset orbit </a:t>
            </a:r>
            <a:r>
              <a:rPr lang="pl-PL" dirty="0" err="1">
                <a:latin typeface="Poppins" pitchFamily="2" charset="77"/>
                <a:ea typeface="Cambria" panose="02040503050406030204" pitchFamily="18" charset="0"/>
                <a:cs typeface="Poppins" pitchFamily="2" charset="77"/>
              </a:rPr>
              <a:t>determined</a:t>
            </a:r>
            <a:endParaRPr lang="en-GB" dirty="0">
              <a:latin typeface="Poppins" pitchFamily="2" charset="77"/>
              <a:ea typeface="Cambria" panose="02040503050406030204" pitchFamily="18" charset="0"/>
              <a:cs typeface="Poppins" pitchFamily="2" charset="77"/>
            </a:endParaRPr>
          </a:p>
          <a:p>
            <a:pPr algn="just"/>
            <a:r>
              <a:rPr lang="en-GB" dirty="0">
                <a:latin typeface="Poppins" pitchFamily="2" charset="77"/>
                <a:ea typeface="Cambria" panose="02040503050406030204" pitchFamily="18" charset="0"/>
                <a:cs typeface="Poppins" pitchFamily="2" charset="77"/>
              </a:rPr>
              <a:t>.</a:t>
            </a:r>
          </a:p>
        </p:txBody>
      </p:sp>
    </p:spTree>
    <p:extLst>
      <p:ext uri="{BB962C8B-B14F-4D97-AF65-F5344CB8AC3E}">
        <p14:creationId xmlns:p14="http://schemas.microsoft.com/office/powerpoint/2010/main" val="123007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025AF-C125-71AE-4430-D64E905D6A30}"/>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F795A2F4-EF33-C20D-C519-552B12FBEB08}"/>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DE07B510-E843-3027-03F7-35753159091D}"/>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17</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10A60A1B-76F0-EAD1-C896-162B1FF61D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EE542127-97EE-D798-7579-6C99D4E29B19}"/>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35019956-F26F-5571-0605-A106465F915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a:latin typeface="+mn-lt"/>
            </a:endParaRPr>
          </a:p>
        </p:txBody>
      </p:sp>
      <p:sp>
        <p:nvSpPr>
          <p:cNvPr id="3" name="Prostokąt 2">
            <a:extLst>
              <a:ext uri="{FF2B5EF4-FFF2-40B4-BE49-F238E27FC236}">
                <a16:creationId xmlns:a16="http://schemas.microsoft.com/office/drawing/2014/main" id="{6F4F6090-B536-F09D-4AA0-0E094306497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Symbol zastępczy zawartości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425" y="1038031"/>
            <a:ext cx="5410601" cy="2705300"/>
          </a:xfrm>
          <a:prstGeom prst="rect">
            <a:avLst/>
          </a:prstGeom>
        </p:spPr>
      </p:pic>
      <p:pic>
        <p:nvPicPr>
          <p:cNvPr id="14" name="Symbol zastępczy zawartości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09" y="1035716"/>
            <a:ext cx="5401568" cy="2700784"/>
          </a:xfrm>
          <a:prstGeom prst="rect">
            <a:avLst/>
          </a:prstGeom>
        </p:spPr>
      </p:pic>
      <p:pic>
        <p:nvPicPr>
          <p:cNvPr id="15" name="Obraz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009" y="3729173"/>
            <a:ext cx="5401567" cy="2700784"/>
          </a:xfrm>
          <a:prstGeom prst="rect">
            <a:avLst/>
          </a:prstGeom>
        </p:spPr>
      </p:pic>
      <p:pic>
        <p:nvPicPr>
          <p:cNvPr id="16" name="Obraz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3940" y="3697044"/>
            <a:ext cx="5525283" cy="2762642"/>
          </a:xfrm>
          <a:prstGeom prst="rect">
            <a:avLst/>
          </a:prstGeom>
        </p:spPr>
      </p:pic>
      <p:sp>
        <p:nvSpPr>
          <p:cNvPr id="2" name="Tytuł 4">
            <a:extLst>
              <a:ext uri="{FF2B5EF4-FFF2-40B4-BE49-F238E27FC236}">
                <a16:creationId xmlns:a16="http://schemas.microsoft.com/office/drawing/2014/main" id="{E2A70535-03FE-217D-0224-1574ED2CAC16}"/>
              </a:ext>
            </a:extLst>
          </p:cNvPr>
          <p:cNvSpPr txBox="1">
            <a:spLocks/>
          </p:cNvSpPr>
          <p:nvPr/>
        </p:nvSpPr>
        <p:spPr>
          <a:xfrm>
            <a:off x="282330" y="264269"/>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Orbit </a:t>
            </a:r>
            <a:r>
              <a:rPr lang="pl-PL" sz="2200" b="1" dirty="0">
                <a:solidFill>
                  <a:srgbClr val="2C2B2B"/>
                </a:solidFill>
                <a:latin typeface="Poppins" panose="00000500000000000000" pitchFamily="2" charset="-18"/>
                <a:cs typeface="Poppins" panose="00000500000000000000" pitchFamily="2" charset="-18"/>
              </a:rPr>
              <a:t>C</a:t>
            </a:r>
            <a:r>
              <a:rPr lang="en-US" sz="2200" b="1" dirty="0" err="1">
                <a:solidFill>
                  <a:srgbClr val="2C2B2B"/>
                </a:solidFill>
                <a:latin typeface="Poppins" panose="00000500000000000000" pitchFamily="2" charset="-18"/>
                <a:cs typeface="Poppins" panose="00000500000000000000" pitchFamily="2" charset="-18"/>
              </a:rPr>
              <a:t>hanges</a:t>
            </a:r>
            <a:r>
              <a:rPr lang="en-US" sz="2200" b="1" dirty="0">
                <a:solidFill>
                  <a:srgbClr val="2C2B2B"/>
                </a:solidFill>
                <a:latin typeface="Poppins" panose="00000500000000000000" pitchFamily="2" charset="-18"/>
                <a:cs typeface="Poppins" panose="00000500000000000000" pitchFamily="2" charset="-18"/>
              </a:rPr>
              <a:t> </a:t>
            </a:r>
            <a:r>
              <a:rPr lang="pl-PL" sz="2200" b="1" dirty="0">
                <a:solidFill>
                  <a:srgbClr val="2C2B2B"/>
                </a:solidFill>
                <a:latin typeface="Poppins" panose="00000500000000000000" pitchFamily="2" charset="-18"/>
                <a:cs typeface="Poppins" panose="00000500000000000000" pitchFamily="2" charset="-18"/>
              </a:rPr>
              <a:t>with</a:t>
            </a:r>
            <a:r>
              <a:rPr lang="en-US" sz="2200" b="1" dirty="0">
                <a:solidFill>
                  <a:srgbClr val="2C2B2B"/>
                </a:solidFill>
                <a:latin typeface="Poppins" panose="00000500000000000000" pitchFamily="2" charset="-18"/>
                <a:cs typeface="Poppins" panose="00000500000000000000" pitchFamily="2" charset="-18"/>
              </a:rPr>
              <a:t> </a:t>
            </a:r>
            <a:r>
              <a:rPr lang="pl-PL" sz="2200" b="1" dirty="0">
                <a:solidFill>
                  <a:srgbClr val="2C2B2B"/>
                </a:solidFill>
                <a:latin typeface="Poppins" panose="00000500000000000000" pitchFamily="2" charset="-18"/>
                <a:cs typeface="Poppins" panose="00000500000000000000" pitchFamily="2" charset="-18"/>
              </a:rPr>
              <a:t>O</a:t>
            </a:r>
            <a:r>
              <a:rPr lang="en-US" sz="2200" b="1" dirty="0" err="1">
                <a:solidFill>
                  <a:srgbClr val="2C2B2B"/>
                </a:solidFill>
                <a:latin typeface="Poppins" panose="00000500000000000000" pitchFamily="2" charset="-18"/>
                <a:cs typeface="Poppins" panose="00000500000000000000" pitchFamily="2" charset="-18"/>
              </a:rPr>
              <a:t>peration</a:t>
            </a:r>
            <a:r>
              <a:rPr lang="pl-PL" sz="2200" b="1" dirty="0">
                <a:solidFill>
                  <a:srgbClr val="2C2B2B"/>
                </a:solidFill>
                <a:latin typeface="Poppins" panose="00000500000000000000" pitchFamily="2" charset="-18"/>
                <a:cs typeface="Poppins" panose="00000500000000000000" pitchFamily="2" charset="-18"/>
              </a:rPr>
              <a:t> Time</a:t>
            </a:r>
            <a:endParaRPr lang="en-US" sz="2200" b="1" dirty="0">
              <a:solidFill>
                <a:srgbClr val="2C2B2B"/>
              </a:solidFill>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401919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96F82-153B-8214-7CF7-EE5809519919}"/>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8BA57BEE-2736-6D90-F708-0F12AE4105B1}"/>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67497CC7-D29E-9561-64C1-2ECFD5150354}"/>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18</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BB0EEE8A-B92E-5082-5BA3-9805C1B6E1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904040B0-9E17-F833-7FB0-4E612ABDD061}"/>
              </a:ext>
            </a:extLst>
          </p:cNvPr>
          <p:cNvCxnSpPr>
            <a:cxnSpLocks/>
          </p:cNvCxnSpPr>
          <p:nvPr/>
        </p:nvCxnSpPr>
        <p:spPr>
          <a:xfrm>
            <a:off x="2599765" y="6251068"/>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6BB47A46-7F12-4E13-0C56-785ECA415AC0}"/>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Correctors Settings</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F041CE95-B6BB-16CA-81D4-EBD78545C57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37" y="990537"/>
            <a:ext cx="5308539" cy="2654270"/>
          </a:xfrm>
          <a:prstGeom prst="rect">
            <a:avLst/>
          </a:prstGeom>
        </p:spPr>
      </p:pic>
      <p:pic>
        <p:nvPicPr>
          <p:cNvPr id="12" name="Symbol zastępczy zawartości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040" y="937852"/>
            <a:ext cx="5557927" cy="2778963"/>
          </a:xfrm>
          <a:prstGeom prst="rect">
            <a:avLst/>
          </a:prstGeom>
        </p:spPr>
      </p:pic>
      <p:pic>
        <p:nvPicPr>
          <p:cNvPr id="13" name="Obraz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840" y="3621322"/>
            <a:ext cx="5556335" cy="2778168"/>
          </a:xfrm>
          <a:prstGeom prst="rect">
            <a:avLst/>
          </a:prstGeom>
        </p:spPr>
      </p:pic>
      <p:pic>
        <p:nvPicPr>
          <p:cNvPr id="14" name="Obraz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360" y="3692952"/>
            <a:ext cx="5232301" cy="2616151"/>
          </a:xfrm>
          <a:prstGeom prst="rect">
            <a:avLst/>
          </a:prstGeom>
        </p:spPr>
      </p:pic>
    </p:spTree>
    <p:extLst>
      <p:ext uri="{BB962C8B-B14F-4D97-AF65-F5344CB8AC3E}">
        <p14:creationId xmlns:p14="http://schemas.microsoft.com/office/powerpoint/2010/main" val="241284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39792-35D0-B777-4EAB-A895FCE22949}"/>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110C3843-4F8D-8496-9D00-5D0F4E5E50E2}"/>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0CC4C01D-8F1D-31F3-7254-02B0E3EDDE4D}"/>
              </a:ext>
            </a:extLst>
          </p:cNvPr>
          <p:cNvSpPr>
            <a:spLocks noGrp="1"/>
          </p:cNvSpPr>
          <p:nvPr>
            <p:ph type="sldNum" sz="quarter" idx="12"/>
          </p:nvPr>
        </p:nvSpPr>
        <p:spPr>
          <a:xfrm>
            <a:off x="11756630" y="6484336"/>
            <a:ext cx="410231" cy="325976"/>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19</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9521B681-68B5-901C-D436-EF933493DF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09CB975E-E0AE-3EFE-05A4-1BA4CDBC18D6}"/>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ED8C8D16-52D5-ECF2-989A-913810312DC7}"/>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a:solidFill>
                  <a:srgbClr val="2C2B2B"/>
                </a:solidFill>
                <a:latin typeface="Poppins" panose="00000500000000000000" pitchFamily="2" charset="-18"/>
                <a:cs typeface="Poppins" panose="00000500000000000000" pitchFamily="2" charset="-18"/>
              </a:rPr>
              <a:t>BPM and XBPM </a:t>
            </a:r>
            <a:r>
              <a:rPr lang="pl-PL" sz="2200" b="1" dirty="0" err="1">
                <a:solidFill>
                  <a:srgbClr val="2C2B2B"/>
                </a:solidFill>
                <a:latin typeface="Poppins" panose="00000500000000000000" pitchFamily="2" charset="-18"/>
                <a:cs typeface="Poppins" panose="00000500000000000000" pitchFamily="2" charset="-18"/>
              </a:rPr>
              <a:t>Readouts</a:t>
            </a:r>
            <a:r>
              <a:rPr lang="pl-PL" sz="2200" b="1" dirty="0">
                <a:solidFill>
                  <a:srgbClr val="2C2B2B"/>
                </a:solidFill>
                <a:latin typeface="Poppins" panose="00000500000000000000" pitchFamily="2" charset="-18"/>
                <a:cs typeface="Poppins" panose="00000500000000000000" pitchFamily="2" charset="-18"/>
              </a:rPr>
              <a:t> with SOFB ON &amp; OFF</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CC1FF57E-A524-15BD-B129-A6A6C058C63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Symbol zastępczy zawartości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09" y="3672155"/>
            <a:ext cx="4040137" cy="3091659"/>
          </a:xfrm>
          <a:prstGeom prst="rect">
            <a:avLst/>
          </a:prstGeom>
        </p:spPr>
      </p:pic>
      <p:pic>
        <p:nvPicPr>
          <p:cNvPr id="12" name="Obraz 11"/>
          <p:cNvPicPr>
            <a:picLocks noChangeAspect="1"/>
          </p:cNvPicPr>
          <p:nvPr/>
        </p:nvPicPr>
        <p:blipFill>
          <a:blip r:embed="rId5"/>
          <a:stretch>
            <a:fillRect/>
          </a:stretch>
        </p:blipFill>
        <p:spPr>
          <a:xfrm>
            <a:off x="308065" y="1138637"/>
            <a:ext cx="3852023" cy="2921038"/>
          </a:xfrm>
          <a:prstGeom prst="rect">
            <a:avLst/>
          </a:prstGeom>
        </p:spPr>
      </p:pic>
      <p:pic>
        <p:nvPicPr>
          <p:cNvPr id="4" name="Symbol zastępczy zawartości 6"/>
          <p:cNvPicPr>
            <a:picLocks noChangeAspect="1"/>
          </p:cNvPicPr>
          <p:nvPr/>
        </p:nvPicPr>
        <p:blipFill>
          <a:blip r:embed="rId6"/>
          <a:stretch>
            <a:fillRect/>
          </a:stretch>
        </p:blipFill>
        <p:spPr>
          <a:xfrm>
            <a:off x="5263517" y="840748"/>
            <a:ext cx="5453251" cy="3403392"/>
          </a:xfrm>
          <a:prstGeom prst="rect">
            <a:avLst/>
          </a:prstGeom>
        </p:spPr>
      </p:pic>
      <p:pic>
        <p:nvPicPr>
          <p:cNvPr id="10" name="Symbol zastępczy zawartości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6546" y="4174192"/>
            <a:ext cx="4771491" cy="2683808"/>
          </a:xfrm>
          <a:prstGeom prst="rect">
            <a:avLst/>
          </a:prstGeom>
        </p:spPr>
      </p:pic>
      <p:sp>
        <p:nvSpPr>
          <p:cNvPr id="16" name="pole tekstowe 15"/>
          <p:cNvSpPr txBox="1"/>
          <p:nvPr/>
        </p:nvSpPr>
        <p:spPr>
          <a:xfrm>
            <a:off x="6732938" y="4430039"/>
            <a:ext cx="2880320" cy="646331"/>
          </a:xfrm>
          <a:prstGeom prst="rect">
            <a:avLst/>
          </a:prstGeom>
          <a:noFill/>
        </p:spPr>
        <p:txBody>
          <a:bodyPr wrap="square" rtlCol="0">
            <a:spAutoFit/>
          </a:bodyPr>
          <a:lstStyle/>
          <a:p>
            <a:r>
              <a:rPr lang="pl-PL" dirty="0">
                <a:latin typeface="Cambria" panose="02040503050406030204" pitchFamily="18" charset="0"/>
              </a:rPr>
              <a:t>40um </a:t>
            </a:r>
            <a:r>
              <a:rPr lang="pl-PL" dirty="0" err="1">
                <a:latin typeface="Cambria" panose="02040503050406030204" pitchFamily="18" charset="0"/>
              </a:rPr>
              <a:t>drift</a:t>
            </a:r>
            <a:r>
              <a:rPr lang="pl-PL" dirty="0">
                <a:latin typeface="Cambria" panose="02040503050406030204" pitchFamily="18" charset="0"/>
              </a:rPr>
              <a:t> </a:t>
            </a:r>
            <a:r>
              <a:rPr lang="pl-PL" dirty="0" err="1">
                <a:latin typeface="Cambria" panose="02040503050406030204" pitchFamily="18" charset="0"/>
              </a:rPr>
              <a:t>when</a:t>
            </a:r>
            <a:r>
              <a:rPr lang="pl-PL" dirty="0">
                <a:latin typeface="Cambria" panose="02040503050406030204" pitchFamily="18" charset="0"/>
              </a:rPr>
              <a:t> orbit </a:t>
            </a:r>
            <a:r>
              <a:rPr lang="pl-PL" dirty="0" err="1">
                <a:latin typeface="Cambria" panose="02040503050406030204" pitchFamily="18" charset="0"/>
              </a:rPr>
              <a:t>correction</a:t>
            </a:r>
            <a:r>
              <a:rPr lang="pl-PL" dirty="0">
                <a:latin typeface="Cambria" panose="02040503050406030204" pitchFamily="18" charset="0"/>
              </a:rPr>
              <a:t> not </a:t>
            </a:r>
            <a:r>
              <a:rPr lang="pl-PL" dirty="0" err="1">
                <a:latin typeface="Cambria" panose="02040503050406030204" pitchFamily="18" charset="0"/>
              </a:rPr>
              <a:t>working</a:t>
            </a:r>
            <a:endParaRPr lang="en-GB" dirty="0">
              <a:latin typeface="Cambria" panose="02040503050406030204" pitchFamily="18" charset="0"/>
            </a:endParaRPr>
          </a:p>
        </p:txBody>
      </p:sp>
      <p:sp>
        <p:nvSpPr>
          <p:cNvPr id="8" name="Tytuł 3"/>
          <p:cNvSpPr txBox="1">
            <a:spLocks/>
          </p:cNvSpPr>
          <p:nvPr/>
        </p:nvSpPr>
        <p:spPr>
          <a:xfrm>
            <a:off x="-497884" y="1056232"/>
            <a:ext cx="6009451" cy="365125"/>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When orbit correction stops</a:t>
            </a:r>
          </a:p>
        </p:txBody>
      </p:sp>
      <p:sp>
        <p:nvSpPr>
          <p:cNvPr id="14" name="pole tekstowe 13">
            <a:extLst>
              <a:ext uri="{FF2B5EF4-FFF2-40B4-BE49-F238E27FC236}">
                <a16:creationId xmlns:a16="http://schemas.microsoft.com/office/drawing/2014/main" id="{DBAF29BF-A264-DBA2-5B3A-5C8963C69BF1}"/>
              </a:ext>
            </a:extLst>
          </p:cNvPr>
          <p:cNvSpPr txBox="1"/>
          <p:nvPr/>
        </p:nvSpPr>
        <p:spPr>
          <a:xfrm>
            <a:off x="7435378" y="769305"/>
            <a:ext cx="2486111" cy="369332"/>
          </a:xfrm>
          <a:prstGeom prst="rect">
            <a:avLst/>
          </a:prstGeom>
          <a:noFill/>
        </p:spPr>
        <p:txBody>
          <a:bodyPr wrap="square">
            <a:spAutoFit/>
          </a:bodyPr>
          <a:lstStyle/>
          <a:p>
            <a:pPr algn="l"/>
            <a:r>
              <a:rPr lang="pl-PL" sz="1800" dirty="0" err="1">
                <a:solidFill>
                  <a:srgbClr val="2C2B2B"/>
                </a:solidFill>
                <a:latin typeface="Poppins" panose="00000500000000000000" pitchFamily="2" charset="-18"/>
                <a:cs typeface="Poppins" panose="00000500000000000000" pitchFamily="2" charset="-18"/>
              </a:rPr>
              <a:t>Long</a:t>
            </a:r>
            <a:r>
              <a:rPr lang="pl-PL" sz="1800" dirty="0">
                <a:solidFill>
                  <a:srgbClr val="2C2B2B"/>
                </a:solidFill>
                <a:latin typeface="Poppins" panose="00000500000000000000" pitchFamily="2" charset="-18"/>
                <a:cs typeface="Poppins" panose="00000500000000000000" pitchFamily="2" charset="-18"/>
              </a:rPr>
              <a:t> term </a:t>
            </a:r>
            <a:r>
              <a:rPr lang="pl-PL" sz="1800" dirty="0" err="1">
                <a:solidFill>
                  <a:srgbClr val="2C2B2B"/>
                </a:solidFill>
                <a:latin typeface="Poppins" panose="00000500000000000000" pitchFamily="2" charset="-18"/>
                <a:cs typeface="Poppins" panose="00000500000000000000" pitchFamily="2" charset="-18"/>
              </a:rPr>
              <a:t>stability</a:t>
            </a:r>
            <a:endParaRPr lang="en-US" sz="1800" dirty="0">
              <a:solidFill>
                <a:srgbClr val="2C2B2B"/>
              </a:solidFill>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60907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na wolnym powietrzu, Fotografia lotnicza, lotnicze, Widok z lotu ptaka&#10;&#10;Opis wygenerowany automatycznie">
            <a:extLst>
              <a:ext uri="{FF2B5EF4-FFF2-40B4-BE49-F238E27FC236}">
                <a16:creationId xmlns:a16="http://schemas.microsoft.com/office/drawing/2014/main" id="{D25CA783-9146-FF80-BF09-7F68973DE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9574"/>
          <a:stretch/>
        </p:blipFill>
        <p:spPr>
          <a:xfrm>
            <a:off x="0" y="1342417"/>
            <a:ext cx="12192000" cy="5515583"/>
          </a:xfrm>
          <a:prstGeom prst="rect">
            <a:avLst/>
          </a:prstGeom>
        </p:spPr>
      </p:pic>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2</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a:cs typeface="Poppins"/>
              </a:rPr>
              <a:t> Introduction</a:t>
            </a:r>
            <a:r>
              <a:rPr lang="pl-PL" sz="2200" b="1" dirty="0">
                <a:solidFill>
                  <a:srgbClr val="2C2B2B"/>
                </a:solidFill>
                <a:latin typeface="Poppins"/>
                <a:cs typeface="Poppins"/>
              </a:rPr>
              <a:t> to </a:t>
            </a:r>
            <a:r>
              <a:rPr lang="en-US" sz="2200" b="1" dirty="0">
                <a:solidFill>
                  <a:srgbClr val="2C2B2B"/>
                </a:solidFill>
                <a:latin typeface="Poppins"/>
                <a:cs typeface="Poppins"/>
              </a:rPr>
              <a:t>Solaris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rostokąt 12">
            <a:extLst>
              <a:ext uri="{FF2B5EF4-FFF2-40B4-BE49-F238E27FC236}">
                <a16:creationId xmlns:a16="http://schemas.microsoft.com/office/drawing/2014/main" id="{1DE84148-F71C-9746-7062-D5645C10FC0C}"/>
              </a:ext>
            </a:extLst>
          </p:cNvPr>
          <p:cNvSpPr/>
          <p:nvPr/>
        </p:nvSpPr>
        <p:spPr>
          <a:xfrm>
            <a:off x="3300676" y="3419194"/>
            <a:ext cx="5248173" cy="1975225"/>
          </a:xfrm>
          <a:custGeom>
            <a:avLst/>
            <a:gdLst>
              <a:gd name="connsiteX0" fmla="*/ 0 w 2797307"/>
              <a:gd name="connsiteY0" fmla="*/ 0 h 1759814"/>
              <a:gd name="connsiteX1" fmla="*/ 2797307 w 2797307"/>
              <a:gd name="connsiteY1" fmla="*/ 0 h 1759814"/>
              <a:gd name="connsiteX2" fmla="*/ 2797307 w 2797307"/>
              <a:gd name="connsiteY2" fmla="*/ 1759814 h 1759814"/>
              <a:gd name="connsiteX3" fmla="*/ 0 w 2797307"/>
              <a:gd name="connsiteY3" fmla="*/ 1759814 h 1759814"/>
              <a:gd name="connsiteX4" fmla="*/ 0 w 2797307"/>
              <a:gd name="connsiteY4" fmla="*/ 0 h 1759814"/>
              <a:gd name="connsiteX0" fmla="*/ 0 w 3414122"/>
              <a:gd name="connsiteY0" fmla="*/ 1022613 h 1759814"/>
              <a:gd name="connsiteX1" fmla="*/ 3414122 w 3414122"/>
              <a:gd name="connsiteY1" fmla="*/ 0 h 1759814"/>
              <a:gd name="connsiteX2" fmla="*/ 3414122 w 3414122"/>
              <a:gd name="connsiteY2" fmla="*/ 1759814 h 1759814"/>
              <a:gd name="connsiteX3" fmla="*/ 616815 w 3414122"/>
              <a:gd name="connsiteY3" fmla="*/ 1759814 h 1759814"/>
              <a:gd name="connsiteX4" fmla="*/ 0 w 3414122"/>
              <a:gd name="connsiteY4" fmla="*/ 1022613 h 1759814"/>
              <a:gd name="connsiteX0" fmla="*/ 0 w 3414122"/>
              <a:gd name="connsiteY0" fmla="*/ 1022613 h 1987072"/>
              <a:gd name="connsiteX1" fmla="*/ 3414122 w 3414122"/>
              <a:gd name="connsiteY1" fmla="*/ 0 h 1987072"/>
              <a:gd name="connsiteX2" fmla="*/ 3414122 w 3414122"/>
              <a:gd name="connsiteY2" fmla="*/ 1759814 h 1987072"/>
              <a:gd name="connsiteX3" fmla="*/ 1536626 w 3414122"/>
              <a:gd name="connsiteY3" fmla="*/ 1987062 h 1987072"/>
              <a:gd name="connsiteX4" fmla="*/ 616815 w 3414122"/>
              <a:gd name="connsiteY4" fmla="*/ 1759814 h 1987072"/>
              <a:gd name="connsiteX5" fmla="*/ 0 w 3414122"/>
              <a:gd name="connsiteY5" fmla="*/ 1022613 h 1987072"/>
              <a:gd name="connsiteX0" fmla="*/ 0 w 5253743"/>
              <a:gd name="connsiteY0" fmla="*/ 1022613 h 1987063"/>
              <a:gd name="connsiteX1" fmla="*/ 3414122 w 5253743"/>
              <a:gd name="connsiteY1" fmla="*/ 0 h 1987063"/>
              <a:gd name="connsiteX2" fmla="*/ 5253743 w 5253743"/>
              <a:gd name="connsiteY2" fmla="*/ 461257 h 1987063"/>
              <a:gd name="connsiteX3" fmla="*/ 1536626 w 5253743"/>
              <a:gd name="connsiteY3" fmla="*/ 1987062 h 1987063"/>
              <a:gd name="connsiteX4" fmla="*/ 616815 w 5253743"/>
              <a:gd name="connsiteY4" fmla="*/ 1759814 h 1987063"/>
              <a:gd name="connsiteX5" fmla="*/ 0 w 5253743"/>
              <a:gd name="connsiteY5" fmla="*/ 1022613 h 1987063"/>
              <a:gd name="connsiteX0" fmla="*/ 0 w 5253762"/>
              <a:gd name="connsiteY0" fmla="*/ 1022613 h 1987063"/>
              <a:gd name="connsiteX1" fmla="*/ 3414122 w 5253762"/>
              <a:gd name="connsiteY1" fmla="*/ 0 h 1987063"/>
              <a:gd name="connsiteX2" fmla="*/ 5253743 w 5253762"/>
              <a:gd name="connsiteY2" fmla="*/ 461257 h 1987063"/>
              <a:gd name="connsiteX3" fmla="*/ 1536626 w 5253762"/>
              <a:gd name="connsiteY3" fmla="*/ 1987062 h 1987063"/>
              <a:gd name="connsiteX4" fmla="*/ 616815 w 5253762"/>
              <a:gd name="connsiteY4" fmla="*/ 1759814 h 1987063"/>
              <a:gd name="connsiteX5" fmla="*/ 0 w 5253762"/>
              <a:gd name="connsiteY5" fmla="*/ 1022613 h 1987063"/>
              <a:gd name="connsiteX0" fmla="*/ 0 w 5253762"/>
              <a:gd name="connsiteY0" fmla="*/ 1022613 h 1987063"/>
              <a:gd name="connsiteX1" fmla="*/ 3414122 w 5253762"/>
              <a:gd name="connsiteY1" fmla="*/ 0 h 1987063"/>
              <a:gd name="connsiteX2" fmla="*/ 5253743 w 5253762"/>
              <a:gd name="connsiteY2" fmla="*/ 461257 h 1987063"/>
              <a:gd name="connsiteX3" fmla="*/ 1536626 w 5253762"/>
              <a:gd name="connsiteY3" fmla="*/ 1987062 h 1987063"/>
              <a:gd name="connsiteX4" fmla="*/ 616815 w 5253762"/>
              <a:gd name="connsiteY4" fmla="*/ 1759814 h 1987063"/>
              <a:gd name="connsiteX5" fmla="*/ 0 w 5253762"/>
              <a:gd name="connsiteY5" fmla="*/ 1022613 h 1987063"/>
              <a:gd name="connsiteX0" fmla="*/ 0 w 5253762"/>
              <a:gd name="connsiteY0" fmla="*/ 1157879 h 2122329"/>
              <a:gd name="connsiteX1" fmla="*/ 3484461 w 5253762"/>
              <a:gd name="connsiteY1" fmla="*/ 0 h 2122329"/>
              <a:gd name="connsiteX2" fmla="*/ 5253743 w 5253762"/>
              <a:gd name="connsiteY2" fmla="*/ 596523 h 2122329"/>
              <a:gd name="connsiteX3" fmla="*/ 1536626 w 5253762"/>
              <a:gd name="connsiteY3" fmla="*/ 2122328 h 2122329"/>
              <a:gd name="connsiteX4" fmla="*/ 616815 w 5253762"/>
              <a:gd name="connsiteY4" fmla="*/ 1895080 h 2122329"/>
              <a:gd name="connsiteX5" fmla="*/ 0 w 5253762"/>
              <a:gd name="connsiteY5" fmla="*/ 1157879 h 2122329"/>
              <a:gd name="connsiteX0" fmla="*/ 0 w 5253762"/>
              <a:gd name="connsiteY0" fmla="*/ 1157879 h 2122329"/>
              <a:gd name="connsiteX1" fmla="*/ 3484461 w 5253762"/>
              <a:gd name="connsiteY1" fmla="*/ 0 h 2122329"/>
              <a:gd name="connsiteX2" fmla="*/ 5253743 w 5253762"/>
              <a:gd name="connsiteY2" fmla="*/ 596523 h 2122329"/>
              <a:gd name="connsiteX3" fmla="*/ 1536626 w 5253762"/>
              <a:gd name="connsiteY3" fmla="*/ 2122328 h 2122329"/>
              <a:gd name="connsiteX4" fmla="*/ 616815 w 5253762"/>
              <a:gd name="connsiteY4" fmla="*/ 1895080 h 2122329"/>
              <a:gd name="connsiteX5" fmla="*/ 0 w 5253762"/>
              <a:gd name="connsiteY5" fmla="*/ 1157879 h 2122329"/>
              <a:gd name="connsiteX0" fmla="*/ 0 w 5253762"/>
              <a:gd name="connsiteY0" fmla="*/ 1038845 h 2003295"/>
              <a:gd name="connsiteX1" fmla="*/ 3451997 w 5253762"/>
              <a:gd name="connsiteY1" fmla="*/ 0 h 2003295"/>
              <a:gd name="connsiteX2" fmla="*/ 5253743 w 5253762"/>
              <a:gd name="connsiteY2" fmla="*/ 477489 h 2003295"/>
              <a:gd name="connsiteX3" fmla="*/ 1536626 w 5253762"/>
              <a:gd name="connsiteY3" fmla="*/ 2003294 h 2003295"/>
              <a:gd name="connsiteX4" fmla="*/ 616815 w 5253762"/>
              <a:gd name="connsiteY4" fmla="*/ 1776046 h 2003295"/>
              <a:gd name="connsiteX5" fmla="*/ 0 w 5253762"/>
              <a:gd name="connsiteY5" fmla="*/ 1038845 h 2003295"/>
              <a:gd name="connsiteX0" fmla="*/ 0 w 5328276"/>
              <a:gd name="connsiteY0" fmla="*/ 1108597 h 2073047"/>
              <a:gd name="connsiteX1" fmla="*/ 3451997 w 5328276"/>
              <a:gd name="connsiteY1" fmla="*/ 69752 h 2073047"/>
              <a:gd name="connsiteX2" fmla="*/ 3966007 w 5328276"/>
              <a:gd name="connsiteY2" fmla="*/ 125212 h 2073047"/>
              <a:gd name="connsiteX3" fmla="*/ 5253743 w 5328276"/>
              <a:gd name="connsiteY3" fmla="*/ 547241 h 2073047"/>
              <a:gd name="connsiteX4" fmla="*/ 1536626 w 5328276"/>
              <a:gd name="connsiteY4" fmla="*/ 2073046 h 2073047"/>
              <a:gd name="connsiteX5" fmla="*/ 616815 w 5328276"/>
              <a:gd name="connsiteY5" fmla="*/ 1845798 h 2073047"/>
              <a:gd name="connsiteX6" fmla="*/ 0 w 5328276"/>
              <a:gd name="connsiteY6" fmla="*/ 1108597 h 2073047"/>
              <a:gd name="connsiteX0" fmla="*/ 0 w 5328276"/>
              <a:gd name="connsiteY0" fmla="*/ 1091532 h 2055982"/>
              <a:gd name="connsiteX1" fmla="*/ 3451997 w 5328276"/>
              <a:gd name="connsiteY1" fmla="*/ 52687 h 2055982"/>
              <a:gd name="connsiteX2" fmla="*/ 3966007 w 5328276"/>
              <a:gd name="connsiteY2" fmla="*/ 108147 h 2055982"/>
              <a:gd name="connsiteX3" fmla="*/ 5253743 w 5328276"/>
              <a:gd name="connsiteY3" fmla="*/ 530176 h 2055982"/>
              <a:gd name="connsiteX4" fmla="*/ 1536626 w 5328276"/>
              <a:gd name="connsiteY4" fmla="*/ 2055981 h 2055982"/>
              <a:gd name="connsiteX5" fmla="*/ 616815 w 5328276"/>
              <a:gd name="connsiteY5" fmla="*/ 1828733 h 2055982"/>
              <a:gd name="connsiteX6" fmla="*/ 0 w 5328276"/>
              <a:gd name="connsiteY6" fmla="*/ 1091532 h 2055982"/>
              <a:gd name="connsiteX0" fmla="*/ 0 w 5328276"/>
              <a:gd name="connsiteY0" fmla="*/ 1039550 h 2004000"/>
              <a:gd name="connsiteX1" fmla="*/ 3451997 w 5328276"/>
              <a:gd name="connsiteY1" fmla="*/ 705 h 2004000"/>
              <a:gd name="connsiteX2" fmla="*/ 3966007 w 5328276"/>
              <a:gd name="connsiteY2" fmla="*/ 56165 h 2004000"/>
              <a:gd name="connsiteX3" fmla="*/ 5253743 w 5328276"/>
              <a:gd name="connsiteY3" fmla="*/ 478194 h 2004000"/>
              <a:gd name="connsiteX4" fmla="*/ 1536626 w 5328276"/>
              <a:gd name="connsiteY4" fmla="*/ 2003999 h 2004000"/>
              <a:gd name="connsiteX5" fmla="*/ 616815 w 5328276"/>
              <a:gd name="connsiteY5" fmla="*/ 1776751 h 2004000"/>
              <a:gd name="connsiteX6" fmla="*/ 0 w 5328276"/>
              <a:gd name="connsiteY6" fmla="*/ 1039550 h 2004000"/>
              <a:gd name="connsiteX0" fmla="*/ 0 w 5253762"/>
              <a:gd name="connsiteY0" fmla="*/ 1039550 h 2004000"/>
              <a:gd name="connsiteX1" fmla="*/ 3451997 w 5253762"/>
              <a:gd name="connsiteY1" fmla="*/ 705 h 2004000"/>
              <a:gd name="connsiteX2" fmla="*/ 3966007 w 5253762"/>
              <a:gd name="connsiteY2" fmla="*/ 56165 h 2004000"/>
              <a:gd name="connsiteX3" fmla="*/ 5253743 w 5253762"/>
              <a:gd name="connsiteY3" fmla="*/ 478194 h 2004000"/>
              <a:gd name="connsiteX4" fmla="*/ 1536626 w 5253762"/>
              <a:gd name="connsiteY4" fmla="*/ 2003999 h 2004000"/>
              <a:gd name="connsiteX5" fmla="*/ 616815 w 5253762"/>
              <a:gd name="connsiteY5" fmla="*/ 1776751 h 2004000"/>
              <a:gd name="connsiteX6" fmla="*/ 0 w 5253762"/>
              <a:gd name="connsiteY6" fmla="*/ 1039550 h 2004000"/>
              <a:gd name="connsiteX0" fmla="*/ 0 w 5378206"/>
              <a:gd name="connsiteY0" fmla="*/ 1039550 h 2004000"/>
              <a:gd name="connsiteX1" fmla="*/ 3451997 w 5378206"/>
              <a:gd name="connsiteY1" fmla="*/ 705 h 2004000"/>
              <a:gd name="connsiteX2" fmla="*/ 3966007 w 5378206"/>
              <a:gd name="connsiteY2" fmla="*/ 56165 h 2004000"/>
              <a:gd name="connsiteX3" fmla="*/ 5378188 w 5378206"/>
              <a:gd name="connsiteY3" fmla="*/ 516069 h 2004000"/>
              <a:gd name="connsiteX4" fmla="*/ 1536626 w 5378206"/>
              <a:gd name="connsiteY4" fmla="*/ 2003999 h 2004000"/>
              <a:gd name="connsiteX5" fmla="*/ 616815 w 5378206"/>
              <a:gd name="connsiteY5" fmla="*/ 1776751 h 2004000"/>
              <a:gd name="connsiteX6" fmla="*/ 0 w 5378206"/>
              <a:gd name="connsiteY6" fmla="*/ 1039550 h 2004000"/>
              <a:gd name="connsiteX0" fmla="*/ 0 w 5264583"/>
              <a:gd name="connsiteY0" fmla="*/ 1039550 h 2004000"/>
              <a:gd name="connsiteX1" fmla="*/ 3451997 w 5264583"/>
              <a:gd name="connsiteY1" fmla="*/ 705 h 2004000"/>
              <a:gd name="connsiteX2" fmla="*/ 3966007 w 5264583"/>
              <a:gd name="connsiteY2" fmla="*/ 56165 h 2004000"/>
              <a:gd name="connsiteX3" fmla="*/ 5264564 w 5264583"/>
              <a:gd name="connsiteY3" fmla="*/ 478194 h 2004000"/>
              <a:gd name="connsiteX4" fmla="*/ 1536626 w 5264583"/>
              <a:gd name="connsiteY4" fmla="*/ 2003999 h 2004000"/>
              <a:gd name="connsiteX5" fmla="*/ 616815 w 5264583"/>
              <a:gd name="connsiteY5" fmla="*/ 1776751 h 2004000"/>
              <a:gd name="connsiteX6" fmla="*/ 0 w 5264583"/>
              <a:gd name="connsiteY6" fmla="*/ 1039550 h 2004000"/>
              <a:gd name="connsiteX0" fmla="*/ 0 w 5264583"/>
              <a:gd name="connsiteY0" fmla="*/ 1039550 h 2004000"/>
              <a:gd name="connsiteX1" fmla="*/ 1628607 w 5264583"/>
              <a:gd name="connsiteY1" fmla="*/ 510659 h 2004000"/>
              <a:gd name="connsiteX2" fmla="*/ 3451997 w 5264583"/>
              <a:gd name="connsiteY2" fmla="*/ 705 h 2004000"/>
              <a:gd name="connsiteX3" fmla="*/ 3966007 w 5264583"/>
              <a:gd name="connsiteY3" fmla="*/ 56165 h 2004000"/>
              <a:gd name="connsiteX4" fmla="*/ 5264564 w 5264583"/>
              <a:gd name="connsiteY4" fmla="*/ 478194 h 2004000"/>
              <a:gd name="connsiteX5" fmla="*/ 1536626 w 5264583"/>
              <a:gd name="connsiteY5" fmla="*/ 2003999 h 2004000"/>
              <a:gd name="connsiteX6" fmla="*/ 616815 w 5264583"/>
              <a:gd name="connsiteY6" fmla="*/ 1776751 h 2004000"/>
              <a:gd name="connsiteX7" fmla="*/ 0 w 5264583"/>
              <a:gd name="connsiteY7" fmla="*/ 1039550 h 2004000"/>
              <a:gd name="connsiteX0" fmla="*/ 0 w 5275404"/>
              <a:gd name="connsiteY0" fmla="*/ 1050371 h 2004000"/>
              <a:gd name="connsiteX1" fmla="*/ 1639428 w 5275404"/>
              <a:gd name="connsiteY1" fmla="*/ 510659 h 2004000"/>
              <a:gd name="connsiteX2" fmla="*/ 3462818 w 5275404"/>
              <a:gd name="connsiteY2" fmla="*/ 705 h 2004000"/>
              <a:gd name="connsiteX3" fmla="*/ 3976828 w 5275404"/>
              <a:gd name="connsiteY3" fmla="*/ 56165 h 2004000"/>
              <a:gd name="connsiteX4" fmla="*/ 5275385 w 5275404"/>
              <a:gd name="connsiteY4" fmla="*/ 478194 h 2004000"/>
              <a:gd name="connsiteX5" fmla="*/ 1547447 w 5275404"/>
              <a:gd name="connsiteY5" fmla="*/ 2003999 h 2004000"/>
              <a:gd name="connsiteX6" fmla="*/ 627636 w 5275404"/>
              <a:gd name="connsiteY6" fmla="*/ 1776751 h 2004000"/>
              <a:gd name="connsiteX7" fmla="*/ 0 w 5275404"/>
              <a:gd name="connsiteY7" fmla="*/ 1050371 h 2004000"/>
              <a:gd name="connsiteX0" fmla="*/ 32094 w 5307498"/>
              <a:gd name="connsiteY0" fmla="*/ 1050371 h 2004000"/>
              <a:gd name="connsiteX1" fmla="*/ 1671522 w 5307498"/>
              <a:gd name="connsiteY1" fmla="*/ 510659 h 2004000"/>
              <a:gd name="connsiteX2" fmla="*/ 3494912 w 5307498"/>
              <a:gd name="connsiteY2" fmla="*/ 705 h 2004000"/>
              <a:gd name="connsiteX3" fmla="*/ 4008922 w 5307498"/>
              <a:gd name="connsiteY3" fmla="*/ 56165 h 2004000"/>
              <a:gd name="connsiteX4" fmla="*/ 5307479 w 5307498"/>
              <a:gd name="connsiteY4" fmla="*/ 478194 h 2004000"/>
              <a:gd name="connsiteX5" fmla="*/ 1579541 w 5307498"/>
              <a:gd name="connsiteY5" fmla="*/ 2003999 h 2004000"/>
              <a:gd name="connsiteX6" fmla="*/ 659730 w 5307498"/>
              <a:gd name="connsiteY6" fmla="*/ 1776751 h 2004000"/>
              <a:gd name="connsiteX7" fmla="*/ 32094 w 5307498"/>
              <a:gd name="connsiteY7" fmla="*/ 1050371 h 2004000"/>
              <a:gd name="connsiteX0" fmla="*/ 931 w 5276335"/>
              <a:gd name="connsiteY0" fmla="*/ 1050371 h 2004000"/>
              <a:gd name="connsiteX1" fmla="*/ 1640359 w 5276335"/>
              <a:gd name="connsiteY1" fmla="*/ 510659 h 2004000"/>
              <a:gd name="connsiteX2" fmla="*/ 3463749 w 5276335"/>
              <a:gd name="connsiteY2" fmla="*/ 705 h 2004000"/>
              <a:gd name="connsiteX3" fmla="*/ 3977759 w 5276335"/>
              <a:gd name="connsiteY3" fmla="*/ 56165 h 2004000"/>
              <a:gd name="connsiteX4" fmla="*/ 5276316 w 5276335"/>
              <a:gd name="connsiteY4" fmla="*/ 478194 h 2004000"/>
              <a:gd name="connsiteX5" fmla="*/ 1548378 w 5276335"/>
              <a:gd name="connsiteY5" fmla="*/ 2003999 h 2004000"/>
              <a:gd name="connsiteX6" fmla="*/ 628567 w 5276335"/>
              <a:gd name="connsiteY6" fmla="*/ 1776751 h 2004000"/>
              <a:gd name="connsiteX7" fmla="*/ 931 w 5276335"/>
              <a:gd name="connsiteY7" fmla="*/ 1050371 h 2004000"/>
              <a:gd name="connsiteX0" fmla="*/ 1071 w 5222369"/>
              <a:gd name="connsiteY0" fmla="*/ 1050371 h 2004000"/>
              <a:gd name="connsiteX1" fmla="*/ 1586393 w 5222369"/>
              <a:gd name="connsiteY1" fmla="*/ 510659 h 2004000"/>
              <a:gd name="connsiteX2" fmla="*/ 3409783 w 5222369"/>
              <a:gd name="connsiteY2" fmla="*/ 705 h 2004000"/>
              <a:gd name="connsiteX3" fmla="*/ 3923793 w 5222369"/>
              <a:gd name="connsiteY3" fmla="*/ 56165 h 2004000"/>
              <a:gd name="connsiteX4" fmla="*/ 5222350 w 5222369"/>
              <a:gd name="connsiteY4" fmla="*/ 478194 h 2004000"/>
              <a:gd name="connsiteX5" fmla="*/ 1494412 w 5222369"/>
              <a:gd name="connsiteY5" fmla="*/ 2003999 h 2004000"/>
              <a:gd name="connsiteX6" fmla="*/ 574601 w 5222369"/>
              <a:gd name="connsiteY6" fmla="*/ 1776751 h 2004000"/>
              <a:gd name="connsiteX7" fmla="*/ 1071 w 5222369"/>
              <a:gd name="connsiteY7" fmla="*/ 1050371 h 2004000"/>
              <a:gd name="connsiteX0" fmla="*/ 5326 w 5226624"/>
              <a:gd name="connsiteY0" fmla="*/ 1050371 h 2004000"/>
              <a:gd name="connsiteX1" fmla="*/ 1590648 w 5226624"/>
              <a:gd name="connsiteY1" fmla="*/ 510659 h 2004000"/>
              <a:gd name="connsiteX2" fmla="*/ 3414038 w 5226624"/>
              <a:gd name="connsiteY2" fmla="*/ 705 h 2004000"/>
              <a:gd name="connsiteX3" fmla="*/ 3928048 w 5226624"/>
              <a:gd name="connsiteY3" fmla="*/ 56165 h 2004000"/>
              <a:gd name="connsiteX4" fmla="*/ 5226605 w 5226624"/>
              <a:gd name="connsiteY4" fmla="*/ 478194 h 2004000"/>
              <a:gd name="connsiteX5" fmla="*/ 1498667 w 5226624"/>
              <a:gd name="connsiteY5" fmla="*/ 2003999 h 2004000"/>
              <a:gd name="connsiteX6" fmla="*/ 578856 w 5226624"/>
              <a:gd name="connsiteY6" fmla="*/ 1776751 h 2004000"/>
              <a:gd name="connsiteX7" fmla="*/ 5326 w 5226624"/>
              <a:gd name="connsiteY7" fmla="*/ 1050371 h 2004000"/>
              <a:gd name="connsiteX0" fmla="*/ 5230 w 5248171"/>
              <a:gd name="connsiteY0" fmla="*/ 1082835 h 2004000"/>
              <a:gd name="connsiteX1" fmla="*/ 1612195 w 5248171"/>
              <a:gd name="connsiteY1" fmla="*/ 510659 h 2004000"/>
              <a:gd name="connsiteX2" fmla="*/ 3435585 w 5248171"/>
              <a:gd name="connsiteY2" fmla="*/ 705 h 2004000"/>
              <a:gd name="connsiteX3" fmla="*/ 3949595 w 5248171"/>
              <a:gd name="connsiteY3" fmla="*/ 56165 h 2004000"/>
              <a:gd name="connsiteX4" fmla="*/ 5248152 w 5248171"/>
              <a:gd name="connsiteY4" fmla="*/ 478194 h 2004000"/>
              <a:gd name="connsiteX5" fmla="*/ 1520214 w 5248171"/>
              <a:gd name="connsiteY5" fmla="*/ 2003999 h 2004000"/>
              <a:gd name="connsiteX6" fmla="*/ 600403 w 5248171"/>
              <a:gd name="connsiteY6" fmla="*/ 1776751 h 2004000"/>
              <a:gd name="connsiteX7" fmla="*/ 5230 w 5248171"/>
              <a:gd name="connsiteY7" fmla="*/ 1082835 h 2004000"/>
              <a:gd name="connsiteX0" fmla="*/ 5230 w 5248172"/>
              <a:gd name="connsiteY0" fmla="*/ 1082835 h 1982357"/>
              <a:gd name="connsiteX1" fmla="*/ 1612195 w 5248172"/>
              <a:gd name="connsiteY1" fmla="*/ 510659 h 1982357"/>
              <a:gd name="connsiteX2" fmla="*/ 3435585 w 5248172"/>
              <a:gd name="connsiteY2" fmla="*/ 705 h 1982357"/>
              <a:gd name="connsiteX3" fmla="*/ 3949595 w 5248172"/>
              <a:gd name="connsiteY3" fmla="*/ 56165 h 1982357"/>
              <a:gd name="connsiteX4" fmla="*/ 5248152 w 5248172"/>
              <a:gd name="connsiteY4" fmla="*/ 478194 h 1982357"/>
              <a:gd name="connsiteX5" fmla="*/ 1693354 w 5248172"/>
              <a:gd name="connsiteY5" fmla="*/ 1982356 h 1982357"/>
              <a:gd name="connsiteX6" fmla="*/ 600403 w 5248172"/>
              <a:gd name="connsiteY6" fmla="*/ 1776751 h 1982357"/>
              <a:gd name="connsiteX7" fmla="*/ 5230 w 5248172"/>
              <a:gd name="connsiteY7" fmla="*/ 1082835 h 1982357"/>
              <a:gd name="connsiteX0" fmla="*/ 5230 w 5248172"/>
              <a:gd name="connsiteY0" fmla="*/ 1082835 h 1982357"/>
              <a:gd name="connsiteX1" fmla="*/ 1612195 w 5248172"/>
              <a:gd name="connsiteY1" fmla="*/ 510659 h 1982357"/>
              <a:gd name="connsiteX2" fmla="*/ 3435585 w 5248172"/>
              <a:gd name="connsiteY2" fmla="*/ 705 h 1982357"/>
              <a:gd name="connsiteX3" fmla="*/ 3949595 w 5248172"/>
              <a:gd name="connsiteY3" fmla="*/ 56165 h 1982357"/>
              <a:gd name="connsiteX4" fmla="*/ 5248152 w 5248172"/>
              <a:gd name="connsiteY4" fmla="*/ 478194 h 1982357"/>
              <a:gd name="connsiteX5" fmla="*/ 1693354 w 5248172"/>
              <a:gd name="connsiteY5" fmla="*/ 1982356 h 1982357"/>
              <a:gd name="connsiteX6" fmla="*/ 600403 w 5248172"/>
              <a:gd name="connsiteY6" fmla="*/ 1776751 h 1982357"/>
              <a:gd name="connsiteX7" fmla="*/ 5230 w 5248172"/>
              <a:gd name="connsiteY7" fmla="*/ 1082835 h 1982357"/>
              <a:gd name="connsiteX0" fmla="*/ 5230 w 5248173"/>
              <a:gd name="connsiteY0" fmla="*/ 1082835 h 1982357"/>
              <a:gd name="connsiteX1" fmla="*/ 1612195 w 5248173"/>
              <a:gd name="connsiteY1" fmla="*/ 510659 h 1982357"/>
              <a:gd name="connsiteX2" fmla="*/ 3435585 w 5248173"/>
              <a:gd name="connsiteY2" fmla="*/ 705 h 1982357"/>
              <a:gd name="connsiteX3" fmla="*/ 3949595 w 5248173"/>
              <a:gd name="connsiteY3" fmla="*/ 56165 h 1982357"/>
              <a:gd name="connsiteX4" fmla="*/ 5248152 w 5248173"/>
              <a:gd name="connsiteY4" fmla="*/ 478194 h 1982357"/>
              <a:gd name="connsiteX5" fmla="*/ 1693354 w 5248173"/>
              <a:gd name="connsiteY5" fmla="*/ 1982356 h 1982357"/>
              <a:gd name="connsiteX6" fmla="*/ 600403 w 5248173"/>
              <a:gd name="connsiteY6" fmla="*/ 1776751 h 1982357"/>
              <a:gd name="connsiteX7" fmla="*/ 5230 w 5248173"/>
              <a:gd name="connsiteY7" fmla="*/ 1082835 h 1982357"/>
              <a:gd name="connsiteX0" fmla="*/ 5230 w 5248173"/>
              <a:gd name="connsiteY0" fmla="*/ 1082835 h 1982357"/>
              <a:gd name="connsiteX1" fmla="*/ 1612195 w 5248173"/>
              <a:gd name="connsiteY1" fmla="*/ 510659 h 1982357"/>
              <a:gd name="connsiteX2" fmla="*/ 2402150 w 5248173"/>
              <a:gd name="connsiteY2" fmla="*/ 223895 h 1982357"/>
              <a:gd name="connsiteX3" fmla="*/ 3435585 w 5248173"/>
              <a:gd name="connsiteY3" fmla="*/ 705 h 1982357"/>
              <a:gd name="connsiteX4" fmla="*/ 3949595 w 5248173"/>
              <a:gd name="connsiteY4" fmla="*/ 56165 h 1982357"/>
              <a:gd name="connsiteX5" fmla="*/ 5248152 w 5248173"/>
              <a:gd name="connsiteY5" fmla="*/ 478194 h 1982357"/>
              <a:gd name="connsiteX6" fmla="*/ 1693354 w 5248173"/>
              <a:gd name="connsiteY6" fmla="*/ 1982356 h 1982357"/>
              <a:gd name="connsiteX7" fmla="*/ 600403 w 5248173"/>
              <a:gd name="connsiteY7" fmla="*/ 1776751 h 1982357"/>
              <a:gd name="connsiteX8" fmla="*/ 5230 w 5248173"/>
              <a:gd name="connsiteY8" fmla="*/ 1082835 h 1982357"/>
              <a:gd name="connsiteX0" fmla="*/ 5230 w 5248173"/>
              <a:gd name="connsiteY0" fmla="*/ 1082835 h 1982357"/>
              <a:gd name="connsiteX1" fmla="*/ 1612195 w 5248173"/>
              <a:gd name="connsiteY1" fmla="*/ 510659 h 1982357"/>
              <a:gd name="connsiteX2" fmla="*/ 2402150 w 5248173"/>
              <a:gd name="connsiteY2" fmla="*/ 223895 h 1982357"/>
              <a:gd name="connsiteX3" fmla="*/ 3435585 w 5248173"/>
              <a:gd name="connsiteY3" fmla="*/ 705 h 1982357"/>
              <a:gd name="connsiteX4" fmla="*/ 3949595 w 5248173"/>
              <a:gd name="connsiteY4" fmla="*/ 56165 h 1982357"/>
              <a:gd name="connsiteX5" fmla="*/ 5248152 w 5248173"/>
              <a:gd name="connsiteY5" fmla="*/ 478194 h 1982357"/>
              <a:gd name="connsiteX6" fmla="*/ 1693354 w 5248173"/>
              <a:gd name="connsiteY6" fmla="*/ 1982356 h 1982357"/>
              <a:gd name="connsiteX7" fmla="*/ 600403 w 5248173"/>
              <a:gd name="connsiteY7" fmla="*/ 1776751 h 1982357"/>
              <a:gd name="connsiteX8" fmla="*/ 5230 w 5248173"/>
              <a:gd name="connsiteY8" fmla="*/ 1082835 h 1982357"/>
              <a:gd name="connsiteX0" fmla="*/ 5230 w 5248173"/>
              <a:gd name="connsiteY0" fmla="*/ 1082835 h 1982357"/>
              <a:gd name="connsiteX1" fmla="*/ 1612195 w 5248173"/>
              <a:gd name="connsiteY1" fmla="*/ 510659 h 1982357"/>
              <a:gd name="connsiteX2" fmla="*/ 2375097 w 5248173"/>
              <a:gd name="connsiteY2" fmla="*/ 288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75097 w 5248173"/>
              <a:gd name="connsiteY2" fmla="*/ 288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32697 w 5248173"/>
              <a:gd name="connsiteY2" fmla="*/ 2720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32697 w 5248173"/>
              <a:gd name="connsiteY2" fmla="*/ 2720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79897 w 5248173"/>
              <a:gd name="connsiteY2" fmla="*/ 3032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3435585 w 5248173"/>
              <a:gd name="connsiteY5" fmla="*/ 705 h 1982357"/>
              <a:gd name="connsiteX6" fmla="*/ 3949595 w 5248173"/>
              <a:gd name="connsiteY6" fmla="*/ 56165 h 1982357"/>
              <a:gd name="connsiteX7" fmla="*/ 5248152 w 5248173"/>
              <a:gd name="connsiteY7" fmla="*/ 478194 h 1982357"/>
              <a:gd name="connsiteX8" fmla="*/ 1693354 w 5248173"/>
              <a:gd name="connsiteY8" fmla="*/ 1982356 h 1982357"/>
              <a:gd name="connsiteX9" fmla="*/ 600403 w 5248173"/>
              <a:gd name="connsiteY9" fmla="*/ 1776751 h 1982357"/>
              <a:gd name="connsiteX10" fmla="*/ 5230 w 5248173"/>
              <a:gd name="connsiteY10"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593724 w 5248173"/>
              <a:gd name="connsiteY4" fmla="*/ 1807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593724 w 5248173"/>
              <a:gd name="connsiteY4" fmla="*/ 1807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75703 h 1975225"/>
              <a:gd name="connsiteX1" fmla="*/ 1612195 w 5248173"/>
              <a:gd name="connsiteY1" fmla="*/ 503527 h 1975225"/>
              <a:gd name="connsiteX2" fmla="*/ 2384697 w 5248173"/>
              <a:gd name="connsiteY2" fmla="*/ 286491 h 1975225"/>
              <a:gd name="connsiteX3" fmla="*/ 2382950 w 5248173"/>
              <a:gd name="connsiteY3" fmla="*/ 243163 h 1975225"/>
              <a:gd name="connsiteX4" fmla="*/ 2593724 w 5248173"/>
              <a:gd name="connsiteY4" fmla="*/ 173606 h 1975225"/>
              <a:gd name="connsiteX5" fmla="*/ 2730524 w 5248173"/>
              <a:gd name="connsiteY5" fmla="*/ 195206 h 1975225"/>
              <a:gd name="connsiteX6" fmla="*/ 3447585 w 5248173"/>
              <a:gd name="connsiteY6" fmla="*/ 773 h 1975225"/>
              <a:gd name="connsiteX7" fmla="*/ 3949595 w 5248173"/>
              <a:gd name="connsiteY7" fmla="*/ 49033 h 1975225"/>
              <a:gd name="connsiteX8" fmla="*/ 5248152 w 5248173"/>
              <a:gd name="connsiteY8" fmla="*/ 471062 h 1975225"/>
              <a:gd name="connsiteX9" fmla="*/ 1693354 w 5248173"/>
              <a:gd name="connsiteY9" fmla="*/ 1975224 h 1975225"/>
              <a:gd name="connsiteX10" fmla="*/ 600403 w 5248173"/>
              <a:gd name="connsiteY10" fmla="*/ 1769619 h 1975225"/>
              <a:gd name="connsiteX11" fmla="*/ 5230 w 5248173"/>
              <a:gd name="connsiteY11" fmla="*/ 1075703 h 1975225"/>
              <a:gd name="connsiteX0" fmla="*/ 5230 w 5248173"/>
              <a:gd name="connsiteY0" fmla="*/ 1075703 h 1975225"/>
              <a:gd name="connsiteX1" fmla="*/ 1612195 w 5248173"/>
              <a:gd name="connsiteY1" fmla="*/ 503527 h 1975225"/>
              <a:gd name="connsiteX2" fmla="*/ 2384697 w 5248173"/>
              <a:gd name="connsiteY2" fmla="*/ 286491 h 1975225"/>
              <a:gd name="connsiteX3" fmla="*/ 2382950 w 5248173"/>
              <a:gd name="connsiteY3" fmla="*/ 243163 h 1975225"/>
              <a:gd name="connsiteX4" fmla="*/ 2593724 w 5248173"/>
              <a:gd name="connsiteY4" fmla="*/ 173606 h 1975225"/>
              <a:gd name="connsiteX5" fmla="*/ 2730524 w 5248173"/>
              <a:gd name="connsiteY5" fmla="*/ 195206 h 1975225"/>
              <a:gd name="connsiteX6" fmla="*/ 3447585 w 5248173"/>
              <a:gd name="connsiteY6" fmla="*/ 773 h 1975225"/>
              <a:gd name="connsiteX7" fmla="*/ 3985595 w 5248173"/>
              <a:gd name="connsiteY7" fmla="*/ 49033 h 1975225"/>
              <a:gd name="connsiteX8" fmla="*/ 5248152 w 5248173"/>
              <a:gd name="connsiteY8" fmla="*/ 471062 h 1975225"/>
              <a:gd name="connsiteX9" fmla="*/ 1693354 w 5248173"/>
              <a:gd name="connsiteY9" fmla="*/ 1975224 h 1975225"/>
              <a:gd name="connsiteX10" fmla="*/ 600403 w 5248173"/>
              <a:gd name="connsiteY10" fmla="*/ 1769619 h 1975225"/>
              <a:gd name="connsiteX11" fmla="*/ 5230 w 5248173"/>
              <a:gd name="connsiteY11" fmla="*/ 1075703 h 1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8173" h="1975225">
                <a:moveTo>
                  <a:pt x="5230" y="1075703"/>
                </a:moveTo>
                <a:cubicBezTo>
                  <a:pt x="-85850" y="918794"/>
                  <a:pt x="1035059" y="678471"/>
                  <a:pt x="1612195" y="503527"/>
                </a:cubicBezTo>
                <a:cubicBezTo>
                  <a:pt x="1609618" y="502595"/>
                  <a:pt x="2377838" y="286285"/>
                  <a:pt x="2384697" y="286491"/>
                </a:cubicBezTo>
                <a:cubicBezTo>
                  <a:pt x="2381956" y="284297"/>
                  <a:pt x="2379847" y="247386"/>
                  <a:pt x="2382950" y="243163"/>
                </a:cubicBezTo>
                <a:cubicBezTo>
                  <a:pt x="2476408" y="220777"/>
                  <a:pt x="2500266" y="195992"/>
                  <a:pt x="2593724" y="173606"/>
                </a:cubicBezTo>
                <a:cubicBezTo>
                  <a:pt x="2584124" y="172006"/>
                  <a:pt x="2735324" y="199206"/>
                  <a:pt x="2730524" y="195206"/>
                </a:cubicBezTo>
                <a:lnTo>
                  <a:pt x="3447585" y="773"/>
                </a:lnTo>
                <a:cubicBezTo>
                  <a:pt x="3810099" y="-8019"/>
                  <a:pt x="4004532" y="61433"/>
                  <a:pt x="3985595" y="49033"/>
                </a:cubicBezTo>
                <a:cubicBezTo>
                  <a:pt x="4285886" y="128614"/>
                  <a:pt x="5235527" y="485491"/>
                  <a:pt x="5248152" y="471062"/>
                </a:cubicBezTo>
                <a:cubicBezTo>
                  <a:pt x="5257170" y="469259"/>
                  <a:pt x="2414775" y="1977027"/>
                  <a:pt x="1693354" y="1975224"/>
                </a:cubicBezTo>
                <a:cubicBezTo>
                  <a:pt x="961112" y="1917510"/>
                  <a:pt x="964720" y="1838154"/>
                  <a:pt x="600403" y="1769619"/>
                </a:cubicBezTo>
                <a:cubicBezTo>
                  <a:pt x="342495" y="1610681"/>
                  <a:pt x="96310" y="1232612"/>
                  <a:pt x="5230" y="1075703"/>
                </a:cubicBezTo>
                <a:close/>
              </a:path>
            </a:pathLst>
          </a:cu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rostokąt 13">
            <a:extLst>
              <a:ext uri="{FF2B5EF4-FFF2-40B4-BE49-F238E27FC236}">
                <a16:creationId xmlns:a16="http://schemas.microsoft.com/office/drawing/2014/main" id="{8169B9DA-5D7B-C12B-49B9-425842162ECC}"/>
              </a:ext>
            </a:extLst>
          </p:cNvPr>
          <p:cNvSpPr/>
          <p:nvPr/>
        </p:nvSpPr>
        <p:spPr>
          <a:xfrm>
            <a:off x="5753943" y="1894272"/>
            <a:ext cx="3358618" cy="720686"/>
          </a:xfrm>
          <a:custGeom>
            <a:avLst/>
            <a:gdLst>
              <a:gd name="connsiteX0" fmla="*/ 0 w 3050275"/>
              <a:gd name="connsiteY0" fmla="*/ 0 h 539086"/>
              <a:gd name="connsiteX1" fmla="*/ 3050275 w 3050275"/>
              <a:gd name="connsiteY1" fmla="*/ 0 h 539086"/>
              <a:gd name="connsiteX2" fmla="*/ 3050275 w 3050275"/>
              <a:gd name="connsiteY2" fmla="*/ 539086 h 539086"/>
              <a:gd name="connsiteX3" fmla="*/ 0 w 3050275"/>
              <a:gd name="connsiteY3" fmla="*/ 539086 h 539086"/>
              <a:gd name="connsiteX4" fmla="*/ 0 w 3050275"/>
              <a:gd name="connsiteY4" fmla="*/ 0 h 539086"/>
              <a:gd name="connsiteX0" fmla="*/ 0 w 3050275"/>
              <a:gd name="connsiteY0" fmla="*/ 0 h 718501"/>
              <a:gd name="connsiteX1" fmla="*/ 3050275 w 3050275"/>
              <a:gd name="connsiteY1" fmla="*/ 0 h 718501"/>
              <a:gd name="connsiteX2" fmla="*/ 3050275 w 3050275"/>
              <a:gd name="connsiteY2" fmla="*/ 539086 h 718501"/>
              <a:gd name="connsiteX3" fmla="*/ 1333997 w 3050275"/>
              <a:gd name="connsiteY3" fmla="*/ 718499 h 718501"/>
              <a:gd name="connsiteX4" fmla="*/ 0 w 3050275"/>
              <a:gd name="connsiteY4" fmla="*/ 539086 h 718501"/>
              <a:gd name="connsiteX5" fmla="*/ 0 w 3050275"/>
              <a:gd name="connsiteY5" fmla="*/ 0 h 718501"/>
              <a:gd name="connsiteX0" fmla="*/ 0 w 3050275"/>
              <a:gd name="connsiteY0" fmla="*/ 0 h 718547"/>
              <a:gd name="connsiteX1" fmla="*/ 3050275 w 3050275"/>
              <a:gd name="connsiteY1" fmla="*/ 0 h 718547"/>
              <a:gd name="connsiteX2" fmla="*/ 3050275 w 3050275"/>
              <a:gd name="connsiteY2" fmla="*/ 539086 h 718547"/>
              <a:gd name="connsiteX3" fmla="*/ 1333997 w 3050275"/>
              <a:gd name="connsiteY3" fmla="*/ 718499 h 718547"/>
              <a:gd name="connsiteX4" fmla="*/ 0 w 3050275"/>
              <a:gd name="connsiteY4" fmla="*/ 539086 h 718547"/>
              <a:gd name="connsiteX5" fmla="*/ 0 w 3050275"/>
              <a:gd name="connsiteY5" fmla="*/ 0 h 718547"/>
              <a:gd name="connsiteX0" fmla="*/ 0 w 3050275"/>
              <a:gd name="connsiteY0" fmla="*/ 0 h 718591"/>
              <a:gd name="connsiteX1" fmla="*/ 3050275 w 3050275"/>
              <a:gd name="connsiteY1" fmla="*/ 0 h 718591"/>
              <a:gd name="connsiteX2" fmla="*/ 3023538 w 3050275"/>
              <a:gd name="connsiteY2" fmla="*/ 627318 h 718591"/>
              <a:gd name="connsiteX3" fmla="*/ 1333997 w 3050275"/>
              <a:gd name="connsiteY3" fmla="*/ 718499 h 718591"/>
              <a:gd name="connsiteX4" fmla="*/ 0 w 3050275"/>
              <a:gd name="connsiteY4" fmla="*/ 539086 h 718591"/>
              <a:gd name="connsiteX5" fmla="*/ 0 w 3050275"/>
              <a:gd name="connsiteY5" fmla="*/ 0 h 718591"/>
              <a:gd name="connsiteX0" fmla="*/ 0 w 3050275"/>
              <a:gd name="connsiteY0" fmla="*/ 0 h 718596"/>
              <a:gd name="connsiteX1" fmla="*/ 3050275 w 3050275"/>
              <a:gd name="connsiteY1" fmla="*/ 0 h 718596"/>
              <a:gd name="connsiteX2" fmla="*/ 3023538 w 3050275"/>
              <a:gd name="connsiteY2" fmla="*/ 627318 h 718596"/>
              <a:gd name="connsiteX3" fmla="*/ 1333997 w 3050275"/>
              <a:gd name="connsiteY3" fmla="*/ 718499 h 718596"/>
              <a:gd name="connsiteX4" fmla="*/ 0 w 3050275"/>
              <a:gd name="connsiteY4" fmla="*/ 539086 h 718596"/>
              <a:gd name="connsiteX5" fmla="*/ 0 w 3050275"/>
              <a:gd name="connsiteY5" fmla="*/ 0 h 718596"/>
              <a:gd name="connsiteX0" fmla="*/ 0 w 3023547"/>
              <a:gd name="connsiteY0" fmla="*/ 0 h 718596"/>
              <a:gd name="connsiteX1" fmla="*/ 2849749 w 3023547"/>
              <a:gd name="connsiteY1" fmla="*/ 451852 h 718596"/>
              <a:gd name="connsiteX2" fmla="*/ 3023538 w 3023547"/>
              <a:gd name="connsiteY2" fmla="*/ 627318 h 718596"/>
              <a:gd name="connsiteX3" fmla="*/ 1333997 w 3023547"/>
              <a:gd name="connsiteY3" fmla="*/ 718499 h 718596"/>
              <a:gd name="connsiteX4" fmla="*/ 0 w 3023547"/>
              <a:gd name="connsiteY4" fmla="*/ 539086 h 718596"/>
              <a:gd name="connsiteX5" fmla="*/ 0 w 3023547"/>
              <a:gd name="connsiteY5" fmla="*/ 0 h 718596"/>
              <a:gd name="connsiteX0" fmla="*/ 0 w 3101082"/>
              <a:gd name="connsiteY0" fmla="*/ 0 h 718584"/>
              <a:gd name="connsiteX1" fmla="*/ 2849749 w 3101082"/>
              <a:gd name="connsiteY1" fmla="*/ 451852 h 718584"/>
              <a:gd name="connsiteX2" fmla="*/ 3101074 w 3101082"/>
              <a:gd name="connsiteY2" fmla="*/ 613949 h 718584"/>
              <a:gd name="connsiteX3" fmla="*/ 1333997 w 3101082"/>
              <a:gd name="connsiteY3" fmla="*/ 718499 h 718584"/>
              <a:gd name="connsiteX4" fmla="*/ 0 w 3101082"/>
              <a:gd name="connsiteY4" fmla="*/ 539086 h 718584"/>
              <a:gd name="connsiteX5" fmla="*/ 0 w 3101082"/>
              <a:gd name="connsiteY5" fmla="*/ 0 h 718584"/>
              <a:gd name="connsiteX0" fmla="*/ 8021 w 3101082"/>
              <a:gd name="connsiteY0" fmla="*/ 0 h 413784"/>
              <a:gd name="connsiteX1" fmla="*/ 2849749 w 3101082"/>
              <a:gd name="connsiteY1" fmla="*/ 147052 h 413784"/>
              <a:gd name="connsiteX2" fmla="*/ 3101074 w 3101082"/>
              <a:gd name="connsiteY2" fmla="*/ 309149 h 413784"/>
              <a:gd name="connsiteX3" fmla="*/ 1333997 w 3101082"/>
              <a:gd name="connsiteY3" fmla="*/ 413699 h 413784"/>
              <a:gd name="connsiteX4" fmla="*/ 0 w 3101082"/>
              <a:gd name="connsiteY4" fmla="*/ 234286 h 413784"/>
              <a:gd name="connsiteX5" fmla="*/ 8021 w 3101082"/>
              <a:gd name="connsiteY5" fmla="*/ 0 h 413784"/>
              <a:gd name="connsiteX0" fmla="*/ 8021 w 3101082"/>
              <a:gd name="connsiteY0" fmla="*/ 34163 h 447947"/>
              <a:gd name="connsiteX1" fmla="*/ 759154 w 3101082"/>
              <a:gd name="connsiteY1" fmla="*/ 1356 h 447947"/>
              <a:gd name="connsiteX2" fmla="*/ 2849749 w 3101082"/>
              <a:gd name="connsiteY2" fmla="*/ 181215 h 447947"/>
              <a:gd name="connsiteX3" fmla="*/ 3101074 w 3101082"/>
              <a:gd name="connsiteY3" fmla="*/ 343312 h 447947"/>
              <a:gd name="connsiteX4" fmla="*/ 1333997 w 3101082"/>
              <a:gd name="connsiteY4" fmla="*/ 447862 h 447947"/>
              <a:gd name="connsiteX5" fmla="*/ 0 w 3101082"/>
              <a:gd name="connsiteY5" fmla="*/ 268449 h 447947"/>
              <a:gd name="connsiteX6" fmla="*/ 8021 w 3101082"/>
              <a:gd name="connsiteY6" fmla="*/ 34163 h 447947"/>
              <a:gd name="connsiteX0" fmla="*/ 8021 w 3101082"/>
              <a:gd name="connsiteY0" fmla="*/ 32807 h 446591"/>
              <a:gd name="connsiteX1" fmla="*/ 759154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1761785 w 3101082"/>
              <a:gd name="connsiteY2" fmla="*/ 82885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919575 w 3101082"/>
              <a:gd name="connsiteY2" fmla="*/ 5349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919575 w 3101082"/>
              <a:gd name="connsiteY2" fmla="*/ 5349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95913 h 609697"/>
              <a:gd name="connsiteX1" fmla="*/ 577343 w 3101082"/>
              <a:gd name="connsiteY1" fmla="*/ 163106 h 609697"/>
              <a:gd name="connsiteX2" fmla="*/ 919575 w 3101082"/>
              <a:gd name="connsiteY2" fmla="*/ 168455 h 609697"/>
              <a:gd name="connsiteX3" fmla="*/ 2857996 w 3101082"/>
              <a:gd name="connsiteY3" fmla="*/ 2686 h 609697"/>
              <a:gd name="connsiteX4" fmla="*/ 2849749 w 3101082"/>
              <a:gd name="connsiteY4" fmla="*/ 342965 h 609697"/>
              <a:gd name="connsiteX5" fmla="*/ 3101074 w 3101082"/>
              <a:gd name="connsiteY5" fmla="*/ 505062 h 609697"/>
              <a:gd name="connsiteX6" fmla="*/ 1333997 w 3101082"/>
              <a:gd name="connsiteY6" fmla="*/ 609612 h 609697"/>
              <a:gd name="connsiteX7" fmla="*/ 0 w 3101082"/>
              <a:gd name="connsiteY7" fmla="*/ 430199 h 609697"/>
              <a:gd name="connsiteX8" fmla="*/ 8021 w 3101082"/>
              <a:gd name="connsiteY8" fmla="*/ 195913 h 609697"/>
              <a:gd name="connsiteX0" fmla="*/ 8021 w 3101082"/>
              <a:gd name="connsiteY0" fmla="*/ 283289 h 697073"/>
              <a:gd name="connsiteX1" fmla="*/ 577343 w 3101082"/>
              <a:gd name="connsiteY1" fmla="*/ 250482 h 697073"/>
              <a:gd name="connsiteX2" fmla="*/ 919575 w 3101082"/>
              <a:gd name="connsiteY2" fmla="*/ 255831 h 697073"/>
              <a:gd name="connsiteX3" fmla="*/ 1764459 w 3101082"/>
              <a:gd name="connsiteY3" fmla="*/ 7178 h 697073"/>
              <a:gd name="connsiteX4" fmla="*/ 2857996 w 3101082"/>
              <a:gd name="connsiteY4" fmla="*/ 90062 h 697073"/>
              <a:gd name="connsiteX5" fmla="*/ 2849749 w 3101082"/>
              <a:gd name="connsiteY5" fmla="*/ 430341 h 697073"/>
              <a:gd name="connsiteX6" fmla="*/ 3101074 w 3101082"/>
              <a:gd name="connsiteY6" fmla="*/ 592438 h 697073"/>
              <a:gd name="connsiteX7" fmla="*/ 1333997 w 3101082"/>
              <a:gd name="connsiteY7" fmla="*/ 696988 h 697073"/>
              <a:gd name="connsiteX8" fmla="*/ 0 w 3101082"/>
              <a:gd name="connsiteY8" fmla="*/ 517575 h 697073"/>
              <a:gd name="connsiteX9" fmla="*/ 8021 w 3101082"/>
              <a:gd name="connsiteY9" fmla="*/ 283289 h 697073"/>
              <a:gd name="connsiteX0" fmla="*/ 8021 w 3101082"/>
              <a:gd name="connsiteY0" fmla="*/ 286050 h 699834"/>
              <a:gd name="connsiteX1" fmla="*/ 577343 w 3101082"/>
              <a:gd name="connsiteY1" fmla="*/ 253243 h 699834"/>
              <a:gd name="connsiteX2" fmla="*/ 919575 w 3101082"/>
              <a:gd name="connsiteY2" fmla="*/ 258592 h 699834"/>
              <a:gd name="connsiteX3" fmla="*/ 1764459 w 3101082"/>
              <a:gd name="connsiteY3" fmla="*/ 9939 h 699834"/>
              <a:gd name="connsiteX4" fmla="*/ 2857996 w 3101082"/>
              <a:gd name="connsiteY4" fmla="*/ 68760 h 699834"/>
              <a:gd name="connsiteX5" fmla="*/ 2849749 w 3101082"/>
              <a:gd name="connsiteY5" fmla="*/ 433102 h 699834"/>
              <a:gd name="connsiteX6" fmla="*/ 3101074 w 3101082"/>
              <a:gd name="connsiteY6" fmla="*/ 595199 h 699834"/>
              <a:gd name="connsiteX7" fmla="*/ 1333997 w 3101082"/>
              <a:gd name="connsiteY7" fmla="*/ 699749 h 699834"/>
              <a:gd name="connsiteX8" fmla="*/ 0 w 3101082"/>
              <a:gd name="connsiteY8" fmla="*/ 520336 h 699834"/>
              <a:gd name="connsiteX9" fmla="*/ 8021 w 3101082"/>
              <a:gd name="connsiteY9" fmla="*/ 286050 h 699834"/>
              <a:gd name="connsiteX0" fmla="*/ 8021 w 3101082"/>
              <a:gd name="connsiteY0" fmla="*/ 276185 h 689969"/>
              <a:gd name="connsiteX1" fmla="*/ 577343 w 3101082"/>
              <a:gd name="connsiteY1" fmla="*/ 243378 h 689969"/>
              <a:gd name="connsiteX2" fmla="*/ 919575 w 3101082"/>
              <a:gd name="connsiteY2" fmla="*/ 248727 h 689969"/>
              <a:gd name="connsiteX3" fmla="*/ 1764459 w 3101082"/>
              <a:gd name="connsiteY3" fmla="*/ 74 h 689969"/>
              <a:gd name="connsiteX4" fmla="*/ 2857996 w 3101082"/>
              <a:gd name="connsiteY4" fmla="*/ 58895 h 689969"/>
              <a:gd name="connsiteX5" fmla="*/ 2849749 w 3101082"/>
              <a:gd name="connsiteY5" fmla="*/ 423237 h 689969"/>
              <a:gd name="connsiteX6" fmla="*/ 3101074 w 3101082"/>
              <a:gd name="connsiteY6" fmla="*/ 585334 h 689969"/>
              <a:gd name="connsiteX7" fmla="*/ 1333997 w 3101082"/>
              <a:gd name="connsiteY7" fmla="*/ 689884 h 689969"/>
              <a:gd name="connsiteX8" fmla="*/ 0 w 3101082"/>
              <a:gd name="connsiteY8" fmla="*/ 510471 h 689969"/>
              <a:gd name="connsiteX9" fmla="*/ 8021 w 3101082"/>
              <a:gd name="connsiteY9" fmla="*/ 276185 h 689969"/>
              <a:gd name="connsiteX0" fmla="*/ 8021 w 3101082"/>
              <a:gd name="connsiteY0" fmla="*/ 279569 h 693353"/>
              <a:gd name="connsiteX1" fmla="*/ 577343 w 3101082"/>
              <a:gd name="connsiteY1" fmla="*/ 246762 h 693353"/>
              <a:gd name="connsiteX2" fmla="*/ 919575 w 3101082"/>
              <a:gd name="connsiteY2" fmla="*/ 252111 h 693353"/>
              <a:gd name="connsiteX3" fmla="*/ 1764459 w 3101082"/>
              <a:gd name="connsiteY3" fmla="*/ 3458 h 693353"/>
              <a:gd name="connsiteX4" fmla="*/ 2857996 w 3101082"/>
              <a:gd name="connsiteY4" fmla="*/ 38216 h 693353"/>
              <a:gd name="connsiteX5" fmla="*/ 2849749 w 3101082"/>
              <a:gd name="connsiteY5" fmla="*/ 426621 h 693353"/>
              <a:gd name="connsiteX6" fmla="*/ 3101074 w 3101082"/>
              <a:gd name="connsiteY6" fmla="*/ 588718 h 693353"/>
              <a:gd name="connsiteX7" fmla="*/ 1333997 w 3101082"/>
              <a:gd name="connsiteY7" fmla="*/ 693268 h 693353"/>
              <a:gd name="connsiteX8" fmla="*/ 0 w 3101082"/>
              <a:gd name="connsiteY8" fmla="*/ 513855 h 693353"/>
              <a:gd name="connsiteX9" fmla="*/ 8021 w 3101082"/>
              <a:gd name="connsiteY9" fmla="*/ 279569 h 693353"/>
              <a:gd name="connsiteX0" fmla="*/ 8021 w 3101082"/>
              <a:gd name="connsiteY0" fmla="*/ 276125 h 689909"/>
              <a:gd name="connsiteX1" fmla="*/ 577343 w 3101082"/>
              <a:gd name="connsiteY1" fmla="*/ 243318 h 689909"/>
              <a:gd name="connsiteX2" fmla="*/ 919575 w 3101082"/>
              <a:gd name="connsiteY2" fmla="*/ 248667 h 689909"/>
              <a:gd name="connsiteX3" fmla="*/ 1764459 w 3101082"/>
              <a:gd name="connsiteY3" fmla="*/ 14 h 689909"/>
              <a:gd name="connsiteX4" fmla="*/ 2857996 w 3101082"/>
              <a:gd name="connsiteY4" fmla="*/ 34772 h 689909"/>
              <a:gd name="connsiteX5" fmla="*/ 2849749 w 3101082"/>
              <a:gd name="connsiteY5" fmla="*/ 423177 h 689909"/>
              <a:gd name="connsiteX6" fmla="*/ 3101074 w 3101082"/>
              <a:gd name="connsiteY6" fmla="*/ 585274 h 689909"/>
              <a:gd name="connsiteX7" fmla="*/ 1333997 w 3101082"/>
              <a:gd name="connsiteY7" fmla="*/ 689824 h 689909"/>
              <a:gd name="connsiteX8" fmla="*/ 0 w 3101082"/>
              <a:gd name="connsiteY8" fmla="*/ 510411 h 689909"/>
              <a:gd name="connsiteX9" fmla="*/ 8021 w 3101082"/>
              <a:gd name="connsiteY9"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64459 w 3101082"/>
              <a:gd name="connsiteY3" fmla="*/ 14 h 689909"/>
              <a:gd name="connsiteX4" fmla="*/ 2857996 w 3101082"/>
              <a:gd name="connsiteY4" fmla="*/ 34772 h 689909"/>
              <a:gd name="connsiteX5" fmla="*/ 2849749 w 3101082"/>
              <a:gd name="connsiteY5" fmla="*/ 423177 h 689909"/>
              <a:gd name="connsiteX6" fmla="*/ 3101074 w 3101082"/>
              <a:gd name="connsiteY6" fmla="*/ 585274 h 689909"/>
              <a:gd name="connsiteX7" fmla="*/ 1333997 w 3101082"/>
              <a:gd name="connsiteY7" fmla="*/ 689824 h 689909"/>
              <a:gd name="connsiteX8" fmla="*/ 0 w 3101082"/>
              <a:gd name="connsiteY8" fmla="*/ 510411 h 689909"/>
              <a:gd name="connsiteX9" fmla="*/ 8021 w 3101082"/>
              <a:gd name="connsiteY9"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32943 w 3101082"/>
              <a:gd name="connsiteY3" fmla="*/ 82899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32943 w 3101082"/>
              <a:gd name="connsiteY3" fmla="*/ 98941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24922 w 3101082"/>
              <a:gd name="connsiteY3" fmla="*/ 80225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8797 h 692581"/>
              <a:gd name="connsiteX1" fmla="*/ 577343 w 3101082"/>
              <a:gd name="connsiteY1" fmla="*/ 245990 h 692581"/>
              <a:gd name="connsiteX2" fmla="*/ 919575 w 3101082"/>
              <a:gd name="connsiteY2" fmla="*/ 251339 h 692581"/>
              <a:gd name="connsiteX3" fmla="*/ 924922 w 3101082"/>
              <a:gd name="connsiteY3" fmla="*/ 82897 h 692581"/>
              <a:gd name="connsiteX4" fmla="*/ 1753765 w 3101082"/>
              <a:gd name="connsiteY4" fmla="*/ 88244 h 692581"/>
              <a:gd name="connsiteX5" fmla="*/ 1751091 w 3101082"/>
              <a:gd name="connsiteY5" fmla="*/ 12 h 692581"/>
              <a:gd name="connsiteX6" fmla="*/ 2857996 w 3101082"/>
              <a:gd name="connsiteY6" fmla="*/ 37444 h 692581"/>
              <a:gd name="connsiteX7" fmla="*/ 2849749 w 3101082"/>
              <a:gd name="connsiteY7" fmla="*/ 425849 h 692581"/>
              <a:gd name="connsiteX8" fmla="*/ 3101074 w 3101082"/>
              <a:gd name="connsiteY8" fmla="*/ 587946 h 692581"/>
              <a:gd name="connsiteX9" fmla="*/ 1333997 w 3101082"/>
              <a:gd name="connsiteY9" fmla="*/ 692496 h 692581"/>
              <a:gd name="connsiteX10" fmla="*/ 0 w 3101082"/>
              <a:gd name="connsiteY10" fmla="*/ 513083 h 692581"/>
              <a:gd name="connsiteX11" fmla="*/ 8021 w 3101082"/>
              <a:gd name="connsiteY11" fmla="*/ 278797 h 69258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53765 w 3117125"/>
              <a:gd name="connsiteY4" fmla="*/ 88244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40397 w 3117125"/>
              <a:gd name="connsiteY4" fmla="*/ 90918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48418 w 3117125"/>
              <a:gd name="connsiteY4" fmla="*/ 90918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307534"/>
              <a:gd name="connsiteY0" fmla="*/ 278797 h 692591"/>
              <a:gd name="connsiteX1" fmla="*/ 577343 w 3307534"/>
              <a:gd name="connsiteY1" fmla="*/ 245990 h 692591"/>
              <a:gd name="connsiteX2" fmla="*/ 919575 w 3307534"/>
              <a:gd name="connsiteY2" fmla="*/ 251339 h 692591"/>
              <a:gd name="connsiteX3" fmla="*/ 924922 w 3307534"/>
              <a:gd name="connsiteY3" fmla="*/ 82897 h 692591"/>
              <a:gd name="connsiteX4" fmla="*/ 1748418 w 3307534"/>
              <a:gd name="connsiteY4" fmla="*/ 90918 h 692591"/>
              <a:gd name="connsiteX5" fmla="*/ 1751091 w 3307534"/>
              <a:gd name="connsiteY5" fmla="*/ 12 h 692591"/>
              <a:gd name="connsiteX6" fmla="*/ 3307534 w 3307534"/>
              <a:gd name="connsiteY6" fmla="*/ 42553 h 692591"/>
              <a:gd name="connsiteX7" fmla="*/ 2849749 w 3307534"/>
              <a:gd name="connsiteY7" fmla="*/ 425849 h 692591"/>
              <a:gd name="connsiteX8" fmla="*/ 3117117 w 3307534"/>
              <a:gd name="connsiteY8" fmla="*/ 598641 h 692591"/>
              <a:gd name="connsiteX9" fmla="*/ 1333997 w 3307534"/>
              <a:gd name="connsiteY9" fmla="*/ 692496 h 692591"/>
              <a:gd name="connsiteX10" fmla="*/ 0 w 3307534"/>
              <a:gd name="connsiteY10" fmla="*/ 513083 h 692591"/>
              <a:gd name="connsiteX11" fmla="*/ 8021 w 3307534"/>
              <a:gd name="connsiteY11" fmla="*/ 278797 h 692591"/>
              <a:gd name="connsiteX0" fmla="*/ 8021 w 3325413"/>
              <a:gd name="connsiteY0" fmla="*/ 278812 h 692606"/>
              <a:gd name="connsiteX1" fmla="*/ 577343 w 3325413"/>
              <a:gd name="connsiteY1" fmla="*/ 246005 h 692606"/>
              <a:gd name="connsiteX2" fmla="*/ 919575 w 3325413"/>
              <a:gd name="connsiteY2" fmla="*/ 251354 h 692606"/>
              <a:gd name="connsiteX3" fmla="*/ 924922 w 3325413"/>
              <a:gd name="connsiteY3" fmla="*/ 82912 h 692606"/>
              <a:gd name="connsiteX4" fmla="*/ 1748418 w 3325413"/>
              <a:gd name="connsiteY4" fmla="*/ 90933 h 692606"/>
              <a:gd name="connsiteX5" fmla="*/ 1751091 w 3325413"/>
              <a:gd name="connsiteY5" fmla="*/ 27 h 692606"/>
              <a:gd name="connsiteX6" fmla="*/ 3325413 w 3325413"/>
              <a:gd name="connsiteY6" fmla="*/ 11918 h 692606"/>
              <a:gd name="connsiteX7" fmla="*/ 2849749 w 3325413"/>
              <a:gd name="connsiteY7" fmla="*/ 425864 h 692606"/>
              <a:gd name="connsiteX8" fmla="*/ 3117117 w 3325413"/>
              <a:gd name="connsiteY8" fmla="*/ 598656 h 692606"/>
              <a:gd name="connsiteX9" fmla="*/ 1333997 w 3325413"/>
              <a:gd name="connsiteY9" fmla="*/ 692511 h 692606"/>
              <a:gd name="connsiteX10" fmla="*/ 0 w 3325413"/>
              <a:gd name="connsiteY10" fmla="*/ 513098 h 692606"/>
              <a:gd name="connsiteX11" fmla="*/ 8021 w 3325413"/>
              <a:gd name="connsiteY11" fmla="*/ 278812 h 692606"/>
              <a:gd name="connsiteX0" fmla="*/ 8021 w 3325413"/>
              <a:gd name="connsiteY0" fmla="*/ 306892 h 720686"/>
              <a:gd name="connsiteX1" fmla="*/ 577343 w 3325413"/>
              <a:gd name="connsiteY1" fmla="*/ 274085 h 720686"/>
              <a:gd name="connsiteX2" fmla="*/ 919575 w 3325413"/>
              <a:gd name="connsiteY2" fmla="*/ 279434 h 720686"/>
              <a:gd name="connsiteX3" fmla="*/ 924922 w 3325413"/>
              <a:gd name="connsiteY3" fmla="*/ 110992 h 720686"/>
              <a:gd name="connsiteX4" fmla="*/ 1748418 w 3325413"/>
              <a:gd name="connsiteY4" fmla="*/ 119013 h 720686"/>
              <a:gd name="connsiteX5" fmla="*/ 1751091 w 3325413"/>
              <a:gd name="connsiteY5" fmla="*/ 11 h 720686"/>
              <a:gd name="connsiteX6" fmla="*/ 3325413 w 3325413"/>
              <a:gd name="connsiteY6" fmla="*/ 39998 h 720686"/>
              <a:gd name="connsiteX7" fmla="*/ 2849749 w 3325413"/>
              <a:gd name="connsiteY7" fmla="*/ 453944 h 720686"/>
              <a:gd name="connsiteX8" fmla="*/ 3117117 w 3325413"/>
              <a:gd name="connsiteY8" fmla="*/ 626736 h 720686"/>
              <a:gd name="connsiteX9" fmla="*/ 1333997 w 3325413"/>
              <a:gd name="connsiteY9" fmla="*/ 720591 h 720686"/>
              <a:gd name="connsiteX10" fmla="*/ 0 w 3325413"/>
              <a:gd name="connsiteY10" fmla="*/ 541178 h 720686"/>
              <a:gd name="connsiteX11" fmla="*/ 8021 w 3325413"/>
              <a:gd name="connsiteY11" fmla="*/ 306892 h 720686"/>
              <a:gd name="connsiteX0" fmla="*/ 8021 w 3358618"/>
              <a:gd name="connsiteY0" fmla="*/ 306892 h 720686"/>
              <a:gd name="connsiteX1" fmla="*/ 577343 w 3358618"/>
              <a:gd name="connsiteY1" fmla="*/ 274085 h 720686"/>
              <a:gd name="connsiteX2" fmla="*/ 919575 w 3358618"/>
              <a:gd name="connsiteY2" fmla="*/ 279434 h 720686"/>
              <a:gd name="connsiteX3" fmla="*/ 924922 w 3358618"/>
              <a:gd name="connsiteY3" fmla="*/ 110992 h 720686"/>
              <a:gd name="connsiteX4" fmla="*/ 1748418 w 3358618"/>
              <a:gd name="connsiteY4" fmla="*/ 119013 h 720686"/>
              <a:gd name="connsiteX5" fmla="*/ 1751091 w 3358618"/>
              <a:gd name="connsiteY5" fmla="*/ 11 h 720686"/>
              <a:gd name="connsiteX6" fmla="*/ 3358618 w 3358618"/>
              <a:gd name="connsiteY6" fmla="*/ 42552 h 720686"/>
              <a:gd name="connsiteX7" fmla="*/ 2849749 w 3358618"/>
              <a:gd name="connsiteY7" fmla="*/ 453944 h 720686"/>
              <a:gd name="connsiteX8" fmla="*/ 3117117 w 3358618"/>
              <a:gd name="connsiteY8" fmla="*/ 626736 h 720686"/>
              <a:gd name="connsiteX9" fmla="*/ 1333997 w 3358618"/>
              <a:gd name="connsiteY9" fmla="*/ 720591 h 720686"/>
              <a:gd name="connsiteX10" fmla="*/ 0 w 3358618"/>
              <a:gd name="connsiteY10" fmla="*/ 541178 h 720686"/>
              <a:gd name="connsiteX11" fmla="*/ 8021 w 3358618"/>
              <a:gd name="connsiteY11" fmla="*/ 306892 h 7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8618" h="720686">
                <a:moveTo>
                  <a:pt x="8021" y="306892"/>
                </a:moveTo>
                <a:cubicBezTo>
                  <a:pt x="197795" y="295956"/>
                  <a:pt x="10579" y="314432"/>
                  <a:pt x="577343" y="274085"/>
                </a:cubicBezTo>
                <a:lnTo>
                  <a:pt x="919575" y="279434"/>
                </a:lnTo>
                <a:cubicBezTo>
                  <a:pt x="927595" y="271413"/>
                  <a:pt x="922248" y="119458"/>
                  <a:pt x="924922" y="110992"/>
                </a:cubicBezTo>
                <a:cubicBezTo>
                  <a:pt x="924922" y="115894"/>
                  <a:pt x="1681576" y="146195"/>
                  <a:pt x="1748418" y="119013"/>
                </a:cubicBezTo>
                <a:cubicBezTo>
                  <a:pt x="1747526" y="123023"/>
                  <a:pt x="1749309" y="-435"/>
                  <a:pt x="1751091" y="11"/>
                </a:cubicBezTo>
                <a:cubicBezTo>
                  <a:pt x="1753319" y="-880"/>
                  <a:pt x="3353754" y="50899"/>
                  <a:pt x="3358618" y="42552"/>
                </a:cubicBezTo>
                <a:cubicBezTo>
                  <a:pt x="3356798" y="47574"/>
                  <a:pt x="2853352" y="462010"/>
                  <a:pt x="2849749" y="453944"/>
                </a:cubicBezTo>
                <a:lnTo>
                  <a:pt x="3117117" y="626736"/>
                </a:lnTo>
                <a:cubicBezTo>
                  <a:pt x="3121648" y="631284"/>
                  <a:pt x="1337487" y="724064"/>
                  <a:pt x="1333997" y="720591"/>
                </a:cubicBezTo>
                <a:lnTo>
                  <a:pt x="0" y="541178"/>
                </a:lnTo>
                <a:lnTo>
                  <a:pt x="8021" y="306892"/>
                </a:lnTo>
                <a:close/>
              </a:path>
            </a:pathLst>
          </a:cu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ytuł 4">
            <a:extLst>
              <a:ext uri="{FF2B5EF4-FFF2-40B4-BE49-F238E27FC236}">
                <a16:creationId xmlns:a16="http://schemas.microsoft.com/office/drawing/2014/main" id="{0C862D13-5EDB-5C2C-64DF-04BDC50E2267}"/>
              </a:ext>
            </a:extLst>
          </p:cNvPr>
          <p:cNvSpPr txBox="1">
            <a:spLocks/>
          </p:cNvSpPr>
          <p:nvPr/>
        </p:nvSpPr>
        <p:spPr>
          <a:xfrm>
            <a:off x="8110714" y="2747371"/>
            <a:ext cx="3358618" cy="730244"/>
          </a:xfrm>
          <a:prstGeom prst="rect">
            <a:avLst/>
          </a:prstGeom>
          <a:effectLst>
            <a:outerShdw blurRad="50800" dist="38100" dir="2700000" algn="tl" rotWithShape="0">
              <a:prstClr val="black">
                <a:alpha val="68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dirty="0">
                <a:solidFill>
                  <a:schemeClr val="bg1"/>
                </a:solidFill>
                <a:latin typeface="Poppins" panose="00000500000000000000" pitchFamily="2" charset="-18"/>
                <a:cs typeface="Poppins" panose="00000500000000000000" pitchFamily="2" charset="-18"/>
              </a:rPr>
              <a:t>NEW CAMPUS</a:t>
            </a:r>
          </a:p>
          <a:p>
            <a:pPr algn="l"/>
            <a:r>
              <a:rPr lang="en-US" sz="1200" dirty="0">
                <a:solidFill>
                  <a:schemeClr val="bg1"/>
                </a:solidFill>
                <a:latin typeface="Poppins" panose="00000500000000000000" pitchFamily="2" charset="-18"/>
                <a:cs typeface="Poppins" panose="00000500000000000000" pitchFamily="2" charset="-18"/>
              </a:rPr>
              <a:t>JAGIELLONIAN UNIVERSITY</a:t>
            </a:r>
          </a:p>
        </p:txBody>
      </p:sp>
      <p:sp>
        <p:nvSpPr>
          <p:cNvPr id="27" name="Tytuł 4">
            <a:extLst>
              <a:ext uri="{FF2B5EF4-FFF2-40B4-BE49-F238E27FC236}">
                <a16:creationId xmlns:a16="http://schemas.microsoft.com/office/drawing/2014/main" id="{D87C6B19-DF61-4B19-94F5-7784F87B27F4}"/>
              </a:ext>
            </a:extLst>
          </p:cNvPr>
          <p:cNvSpPr txBox="1">
            <a:spLocks/>
          </p:cNvSpPr>
          <p:nvPr/>
        </p:nvSpPr>
        <p:spPr>
          <a:xfrm>
            <a:off x="6576359" y="528247"/>
            <a:ext cx="2350647"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dirty="0">
                <a:solidFill>
                  <a:srgbClr val="4472C4"/>
                </a:solidFill>
                <a:latin typeface="Poppins" panose="00000500000000000000" pitchFamily="2" charset="-18"/>
                <a:cs typeface="Poppins" panose="00000500000000000000" pitchFamily="2" charset="-18"/>
              </a:rPr>
              <a:t>KRAKOW</a:t>
            </a:r>
          </a:p>
          <a:p>
            <a:pPr algn="l"/>
            <a:r>
              <a:rPr lang="en-US" sz="1200" dirty="0">
                <a:solidFill>
                  <a:srgbClr val="4472C4"/>
                </a:solidFill>
                <a:latin typeface="Poppins" panose="00000500000000000000" pitchFamily="2" charset="-18"/>
                <a:cs typeface="Poppins" panose="00000500000000000000" pitchFamily="2" charset="-18"/>
              </a:rPr>
              <a:t>CITY CENTRE</a:t>
            </a:r>
          </a:p>
        </p:txBody>
      </p:sp>
      <p:sp>
        <p:nvSpPr>
          <p:cNvPr id="22" name="Tytuł 4">
            <a:extLst>
              <a:ext uri="{FF2B5EF4-FFF2-40B4-BE49-F238E27FC236}">
                <a16:creationId xmlns:a16="http://schemas.microsoft.com/office/drawing/2014/main" id="{0F7BC024-5539-B508-F2CD-EFDC864CAA5C}"/>
              </a:ext>
            </a:extLst>
          </p:cNvPr>
          <p:cNvSpPr txBox="1">
            <a:spLocks/>
          </p:cNvSpPr>
          <p:nvPr/>
        </p:nvSpPr>
        <p:spPr>
          <a:xfrm>
            <a:off x="3204647" y="3247557"/>
            <a:ext cx="1774397" cy="730244"/>
          </a:xfrm>
          <a:prstGeom prst="rect">
            <a:avLst/>
          </a:prstGeom>
          <a:effectLst>
            <a:outerShdw blurRad="50800" dist="38100" algn="l" rotWithShape="0">
              <a:prstClr val="black">
                <a:alpha val="7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dirty="0">
                <a:solidFill>
                  <a:schemeClr val="bg1"/>
                </a:solidFill>
                <a:latin typeface="Poppins" panose="00000500000000000000" pitchFamily="2" charset="-18"/>
                <a:cs typeface="Poppins" panose="00000500000000000000" pitchFamily="2" charset="-18"/>
              </a:rPr>
              <a:t>SOLARIS</a:t>
            </a:r>
          </a:p>
        </p:txBody>
      </p:sp>
      <p:grpSp>
        <p:nvGrpSpPr>
          <p:cNvPr id="32" name="Grupa 31">
            <a:extLst>
              <a:ext uri="{FF2B5EF4-FFF2-40B4-BE49-F238E27FC236}">
                <a16:creationId xmlns:a16="http://schemas.microsoft.com/office/drawing/2014/main" id="{F08FFB09-1AF7-655D-3160-D24D48DB4ACE}"/>
              </a:ext>
            </a:extLst>
          </p:cNvPr>
          <p:cNvGrpSpPr/>
          <p:nvPr/>
        </p:nvGrpSpPr>
        <p:grpSpPr>
          <a:xfrm>
            <a:off x="3300676" y="3741213"/>
            <a:ext cx="2772175" cy="48834"/>
            <a:chOff x="3300676" y="3741213"/>
            <a:chExt cx="2772175" cy="48834"/>
          </a:xfrm>
        </p:grpSpPr>
        <p:cxnSp>
          <p:nvCxnSpPr>
            <p:cNvPr id="30" name="Łącznik prosty 29">
              <a:extLst>
                <a:ext uri="{FF2B5EF4-FFF2-40B4-BE49-F238E27FC236}">
                  <a16:creationId xmlns:a16="http://schemas.microsoft.com/office/drawing/2014/main" id="{59F2504F-570F-DF45-3F68-4E2A16B277E4}"/>
                </a:ext>
              </a:extLst>
            </p:cNvPr>
            <p:cNvCxnSpPr/>
            <p:nvPr/>
          </p:nvCxnSpPr>
          <p:spPr>
            <a:xfrm>
              <a:off x="3300676" y="3765630"/>
              <a:ext cx="2749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wal 30">
              <a:extLst>
                <a:ext uri="{FF2B5EF4-FFF2-40B4-BE49-F238E27FC236}">
                  <a16:creationId xmlns:a16="http://schemas.microsoft.com/office/drawing/2014/main" id="{CAB2F900-3340-3131-C581-EEC951ECB768}"/>
                </a:ext>
              </a:extLst>
            </p:cNvPr>
            <p:cNvSpPr/>
            <p:nvPr/>
          </p:nvSpPr>
          <p:spPr>
            <a:xfrm>
              <a:off x="6024017" y="3741213"/>
              <a:ext cx="48834" cy="488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upa 32">
            <a:extLst>
              <a:ext uri="{FF2B5EF4-FFF2-40B4-BE49-F238E27FC236}">
                <a16:creationId xmlns:a16="http://schemas.microsoft.com/office/drawing/2014/main" id="{5E99F044-0C33-46FC-1297-555B291972A8}"/>
              </a:ext>
            </a:extLst>
          </p:cNvPr>
          <p:cNvGrpSpPr/>
          <p:nvPr/>
        </p:nvGrpSpPr>
        <p:grpSpPr>
          <a:xfrm rot="16200000">
            <a:off x="7712598" y="2801123"/>
            <a:ext cx="798201" cy="48834"/>
            <a:chOff x="5274650" y="3741213"/>
            <a:chExt cx="798201" cy="48834"/>
          </a:xfrm>
        </p:grpSpPr>
        <p:cxnSp>
          <p:nvCxnSpPr>
            <p:cNvPr id="34" name="Łącznik prosty 33">
              <a:extLst>
                <a:ext uri="{FF2B5EF4-FFF2-40B4-BE49-F238E27FC236}">
                  <a16:creationId xmlns:a16="http://schemas.microsoft.com/office/drawing/2014/main" id="{EBC11CEE-E17E-1485-A102-B161CFD21021}"/>
                </a:ext>
              </a:extLst>
            </p:cNvPr>
            <p:cNvCxnSpPr>
              <a:cxnSpLocks/>
            </p:cNvCxnSpPr>
            <p:nvPr/>
          </p:nvCxnSpPr>
          <p:spPr>
            <a:xfrm>
              <a:off x="5274650" y="3765630"/>
              <a:ext cx="7750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wal 34">
              <a:extLst>
                <a:ext uri="{FF2B5EF4-FFF2-40B4-BE49-F238E27FC236}">
                  <a16:creationId xmlns:a16="http://schemas.microsoft.com/office/drawing/2014/main" id="{0E855A44-93DE-7082-449E-686E635D30E5}"/>
                </a:ext>
              </a:extLst>
            </p:cNvPr>
            <p:cNvSpPr/>
            <p:nvPr/>
          </p:nvSpPr>
          <p:spPr>
            <a:xfrm>
              <a:off x="6024017" y="3741213"/>
              <a:ext cx="48834" cy="488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upa 36">
            <a:extLst>
              <a:ext uri="{FF2B5EF4-FFF2-40B4-BE49-F238E27FC236}">
                <a16:creationId xmlns:a16="http://schemas.microsoft.com/office/drawing/2014/main" id="{0BEFB510-02A0-9F7D-50A6-C55D3373E448}"/>
              </a:ext>
            </a:extLst>
          </p:cNvPr>
          <p:cNvGrpSpPr/>
          <p:nvPr/>
        </p:nvGrpSpPr>
        <p:grpSpPr>
          <a:xfrm rot="5400000">
            <a:off x="6209166" y="1122758"/>
            <a:ext cx="798201" cy="48834"/>
            <a:chOff x="5274650" y="3741213"/>
            <a:chExt cx="798201" cy="48834"/>
          </a:xfrm>
        </p:grpSpPr>
        <p:cxnSp>
          <p:nvCxnSpPr>
            <p:cNvPr id="38" name="Łącznik prosty 37">
              <a:extLst>
                <a:ext uri="{FF2B5EF4-FFF2-40B4-BE49-F238E27FC236}">
                  <a16:creationId xmlns:a16="http://schemas.microsoft.com/office/drawing/2014/main" id="{7E33EF72-5B3A-B959-698E-E5401B989847}"/>
                </a:ext>
              </a:extLst>
            </p:cNvPr>
            <p:cNvCxnSpPr>
              <a:cxnSpLocks/>
            </p:cNvCxnSpPr>
            <p:nvPr/>
          </p:nvCxnSpPr>
          <p:spPr>
            <a:xfrm>
              <a:off x="5274650" y="3765630"/>
              <a:ext cx="775051"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39" name="Owal 38">
              <a:extLst>
                <a:ext uri="{FF2B5EF4-FFF2-40B4-BE49-F238E27FC236}">
                  <a16:creationId xmlns:a16="http://schemas.microsoft.com/office/drawing/2014/main" id="{DBE18AF6-5BDE-3267-A1F9-406D579DEFB9}"/>
                </a:ext>
              </a:extLst>
            </p:cNvPr>
            <p:cNvSpPr/>
            <p:nvPr/>
          </p:nvSpPr>
          <p:spPr>
            <a:xfrm>
              <a:off x="6024017" y="3741213"/>
              <a:ext cx="48834" cy="48834"/>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0" name="Grafika 39">
            <a:extLst>
              <a:ext uri="{FF2B5EF4-FFF2-40B4-BE49-F238E27FC236}">
                <a16:creationId xmlns:a16="http://schemas.microsoft.com/office/drawing/2014/main" id="{0B4935E3-857E-2162-9445-096F9F0745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41" name="Łącznik prosty 40">
            <a:extLst>
              <a:ext uri="{FF2B5EF4-FFF2-40B4-BE49-F238E27FC236}">
                <a16:creationId xmlns:a16="http://schemas.microsoft.com/office/drawing/2014/main" id="{DC40E78D-D357-69AA-8193-807D3180C992}"/>
              </a:ext>
            </a:extLst>
          </p:cNvPr>
          <p:cNvCxnSpPr>
            <a:cxnSpLocks/>
          </p:cNvCxnSpPr>
          <p:nvPr/>
        </p:nvCxnSpPr>
        <p:spPr>
          <a:xfrm>
            <a:off x="2599765" y="6664954"/>
            <a:ext cx="901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459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9374-4B9C-768C-CB0F-0893408B7317}"/>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AC899B5F-989E-39A1-BCDC-F4EF10FF19F8}"/>
              </a:ext>
            </a:extLst>
          </p:cNvPr>
          <p:cNvSpPr/>
          <p:nvPr/>
        </p:nvSpPr>
        <p:spPr>
          <a:xfrm>
            <a:off x="6419850" y="0"/>
            <a:ext cx="5772150" cy="68103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Prostokąt 6">
            <a:extLst>
              <a:ext uri="{FF2B5EF4-FFF2-40B4-BE49-F238E27FC236}">
                <a16:creationId xmlns:a16="http://schemas.microsoft.com/office/drawing/2014/main" id="{0C391151-FACE-B194-B7DC-BDFFA2FA6D5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57C065EB-ECC5-EDE5-0D04-13CDAA28359D}"/>
              </a:ext>
            </a:extLst>
          </p:cNvPr>
          <p:cNvSpPr>
            <a:spLocks noGrp="1"/>
          </p:cNvSpPr>
          <p:nvPr>
            <p:ph type="sldNum" sz="quarter" idx="12"/>
          </p:nvPr>
        </p:nvSpPr>
        <p:spPr>
          <a:xfrm>
            <a:off x="11827808" y="6522230"/>
            <a:ext cx="339053"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20</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B9CDB7A2-D8E0-E558-B418-BE983CD6FD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pic>
        <p:nvPicPr>
          <p:cNvPr id="18" name="Grafika 17">
            <a:extLst>
              <a:ext uri="{FF2B5EF4-FFF2-40B4-BE49-F238E27FC236}">
                <a16:creationId xmlns:a16="http://schemas.microsoft.com/office/drawing/2014/main" id="{0D67721C-D61D-2C29-464C-9BC7EEDBC3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2776" y="1196088"/>
            <a:ext cx="4769224" cy="5701003"/>
          </a:xfrm>
          <a:prstGeom prst="rect">
            <a:avLst/>
          </a:prstGeom>
        </p:spPr>
      </p:pic>
      <p:cxnSp>
        <p:nvCxnSpPr>
          <p:cNvPr id="6" name="Łącznik prosty 5">
            <a:extLst>
              <a:ext uri="{FF2B5EF4-FFF2-40B4-BE49-F238E27FC236}">
                <a16:creationId xmlns:a16="http://schemas.microsoft.com/office/drawing/2014/main" id="{571329CA-A5C9-85DC-A6FE-80C439ED1D8F}"/>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Prostokąt 2">
            <a:extLst>
              <a:ext uri="{FF2B5EF4-FFF2-40B4-BE49-F238E27FC236}">
                <a16:creationId xmlns:a16="http://schemas.microsoft.com/office/drawing/2014/main" id="{0B2C76D4-9D2A-34CC-CEB2-D4C3A16F9039}"/>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id="{746230CE-8E6D-A025-2E61-0B6CCC7BEF8A}"/>
              </a:ext>
            </a:extLst>
          </p:cNvPr>
          <p:cNvSpPr txBox="1"/>
          <p:nvPr/>
        </p:nvSpPr>
        <p:spPr>
          <a:xfrm>
            <a:off x="6672296" y="273626"/>
            <a:ext cx="4572893" cy="3660874"/>
          </a:xfrm>
          <a:prstGeom prst="rect">
            <a:avLst/>
          </a:prstGeom>
          <a:noFill/>
        </p:spPr>
        <p:txBody>
          <a:bodyPr wrap="square">
            <a:spAutoFit/>
          </a:bodyPr>
          <a:lstStyle/>
          <a:p>
            <a:pPr marL="0" marR="0" lvl="0" indent="0" algn="just" defTabSz="914400" rtl="0" eaLnBrk="0" fontAlgn="base" latinLnBrk="0" hangingPunct="0">
              <a:lnSpc>
                <a:spcPct val="107000"/>
              </a:lnSpc>
              <a:spcBef>
                <a:spcPts val="600"/>
              </a:spcBef>
              <a:spcAft>
                <a:spcPts val="800"/>
              </a:spcAft>
              <a:buClrTx/>
              <a:buSzTx/>
              <a:buFontTx/>
              <a:buNone/>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18"/>
                <a:ea typeface="Cambria" panose="02040503050406030204" pitchFamily="18" charset="0"/>
                <a:cs typeface="Poppins" panose="00000500000000000000" pitchFamily="2" charset="-18"/>
              </a:rPr>
              <a:t>Solaris storage ring operates with three elliptically polarized undulators (EPU), as radiation sources for UARPES, PHELIX and DEMETER beamlines. The EPUs affects the stability of the photon beam during the polarization and the magnetic field changes. To minimize the impact of EPU on beam disturbances the feedforward correction tables were implemented for all three EPUs which resulted in a significant reduction of their impact on the beam position from several to 4 µm. Moreover, the EPUs affect also the tunes.</a:t>
            </a:r>
          </a:p>
          <a:p>
            <a:pPr marL="342900" lvl="0" indent="-342900">
              <a:lnSpc>
                <a:spcPct val="107000"/>
              </a:lnSpc>
              <a:spcAft>
                <a:spcPts val="800"/>
              </a:spcAft>
              <a:buFont typeface="Symbol" panose="05050102010706020507" pitchFamily="18" charset="2"/>
              <a:buChar char=""/>
            </a:pPr>
            <a:endParaRPr lang="pl-PL" sz="1600" dirty="0">
              <a:effectLst/>
              <a:latin typeface="Poppins" panose="00000500000000000000" pitchFamily="2" charset="-18"/>
              <a:ea typeface="Roboto" panose="02000000000000000000" pitchFamily="2" charset="0"/>
              <a:cs typeface="Poppins" panose="00000500000000000000" pitchFamily="2" charset="-18"/>
            </a:endParaRPr>
          </a:p>
        </p:txBody>
      </p:sp>
      <p:pic>
        <p:nvPicPr>
          <p:cNvPr id="22" name="Obraz 7">
            <a:extLst>
              <a:ext uri="{FF2B5EF4-FFF2-40B4-BE49-F238E27FC236}">
                <a16:creationId xmlns:a16="http://schemas.microsoft.com/office/drawing/2014/main" id="{29C34607-929B-7303-07F4-61DFB2F5BD74}"/>
              </a:ext>
            </a:extLst>
          </p:cNvPr>
          <p:cNvPicPr>
            <a:picLocks noChangeAspect="1"/>
          </p:cNvPicPr>
          <p:nvPr/>
        </p:nvPicPr>
        <p:blipFill>
          <a:blip r:embed="rId6"/>
          <a:stretch>
            <a:fillRect/>
          </a:stretch>
        </p:blipFill>
        <p:spPr>
          <a:xfrm>
            <a:off x="2661124" y="4232747"/>
            <a:ext cx="2785185" cy="2241021"/>
          </a:xfrm>
          <a:prstGeom prst="rect">
            <a:avLst/>
          </a:prstGeom>
        </p:spPr>
      </p:pic>
      <p:pic>
        <p:nvPicPr>
          <p:cNvPr id="23" name="Obraz 9">
            <a:extLst>
              <a:ext uri="{FF2B5EF4-FFF2-40B4-BE49-F238E27FC236}">
                <a16:creationId xmlns:a16="http://schemas.microsoft.com/office/drawing/2014/main" id="{53033360-F531-4446-A4AA-28AEF4DDD343}"/>
              </a:ext>
            </a:extLst>
          </p:cNvPr>
          <p:cNvPicPr>
            <a:picLocks noChangeAspect="1"/>
          </p:cNvPicPr>
          <p:nvPr/>
        </p:nvPicPr>
        <p:blipFill>
          <a:blip r:embed="rId7"/>
          <a:stretch>
            <a:fillRect/>
          </a:stretch>
        </p:blipFill>
        <p:spPr>
          <a:xfrm>
            <a:off x="102649" y="4293093"/>
            <a:ext cx="2632396" cy="2062340"/>
          </a:xfrm>
          <a:prstGeom prst="rect">
            <a:avLst/>
          </a:prstGeom>
        </p:spPr>
      </p:pic>
      <p:grpSp>
        <p:nvGrpSpPr>
          <p:cNvPr id="25" name="Grupa 24">
            <a:extLst>
              <a:ext uri="{FF2B5EF4-FFF2-40B4-BE49-F238E27FC236}">
                <a16:creationId xmlns:a16="http://schemas.microsoft.com/office/drawing/2014/main" id="{558ABCD8-BC91-76BD-F158-4C3D5D95C7CE}"/>
              </a:ext>
            </a:extLst>
          </p:cNvPr>
          <p:cNvGrpSpPr/>
          <p:nvPr/>
        </p:nvGrpSpPr>
        <p:grpSpPr>
          <a:xfrm>
            <a:off x="6743700" y="3633787"/>
            <a:ext cx="5241972" cy="2868093"/>
            <a:chOff x="7730228" y="4401445"/>
            <a:chExt cx="3870483" cy="2017343"/>
          </a:xfrm>
        </p:grpSpPr>
        <p:pic>
          <p:nvPicPr>
            <p:cNvPr id="26" name="Symbol zastępczy zawartości 6">
              <a:extLst>
                <a:ext uri="{FF2B5EF4-FFF2-40B4-BE49-F238E27FC236}">
                  <a16:creationId xmlns:a16="http://schemas.microsoft.com/office/drawing/2014/main" id="{C8E5A8B0-78EB-2FAA-7369-5BC3E542C2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0228" y="4437371"/>
              <a:ext cx="3602576" cy="1981417"/>
            </a:xfrm>
            <a:prstGeom prst="rect">
              <a:avLst/>
            </a:prstGeom>
          </p:spPr>
        </p:pic>
        <p:sp>
          <p:nvSpPr>
            <p:cNvPr id="27" name="pole tekstowe 26">
              <a:extLst>
                <a:ext uri="{FF2B5EF4-FFF2-40B4-BE49-F238E27FC236}">
                  <a16:creationId xmlns:a16="http://schemas.microsoft.com/office/drawing/2014/main" id="{78E996BB-6C34-A7F6-8CCC-C08F8B4ECECA}"/>
                </a:ext>
              </a:extLst>
            </p:cNvPr>
            <p:cNvSpPr txBox="1"/>
            <p:nvPr/>
          </p:nvSpPr>
          <p:spPr>
            <a:xfrm>
              <a:off x="9893641" y="4420681"/>
              <a:ext cx="1707070" cy="276999"/>
            </a:xfrm>
            <a:prstGeom prst="rect">
              <a:avLst/>
            </a:prstGeom>
            <a:noFill/>
          </p:spPr>
          <p:txBody>
            <a:bodyPr wrap="square" rtlCol="0">
              <a:spAutoFit/>
            </a:bodyPr>
            <a:lstStyle/>
            <a:p>
              <a:r>
                <a:rPr lang="pl-PL" sz="1200" err="1">
                  <a:latin typeface="Cambria" panose="02040503050406030204" pitchFamily="18" charset="0"/>
                </a:rPr>
                <a:t>Without</a:t>
              </a:r>
              <a:r>
                <a:rPr lang="pl-PL" sz="1200">
                  <a:latin typeface="Cambria" panose="02040503050406030204" pitchFamily="18" charset="0"/>
                </a:rPr>
                <a:t> </a:t>
              </a:r>
              <a:r>
                <a:rPr lang="pl-PL" sz="1200" err="1">
                  <a:latin typeface="Cambria" panose="02040503050406030204" pitchFamily="18" charset="0"/>
                </a:rPr>
                <a:t>any</a:t>
              </a:r>
              <a:r>
                <a:rPr lang="pl-PL" sz="1200">
                  <a:latin typeface="Cambria" panose="02040503050406030204" pitchFamily="18" charset="0"/>
                </a:rPr>
                <a:t> </a:t>
              </a:r>
              <a:r>
                <a:rPr lang="pl-PL" sz="1200" err="1">
                  <a:latin typeface="Cambria" panose="02040503050406030204" pitchFamily="18" charset="0"/>
                </a:rPr>
                <a:t>correction</a:t>
              </a:r>
              <a:endParaRPr lang="en-GB" sz="1200">
                <a:latin typeface="Cambria" panose="02040503050406030204" pitchFamily="18" charset="0"/>
              </a:endParaRPr>
            </a:p>
          </p:txBody>
        </p:sp>
        <p:sp>
          <p:nvSpPr>
            <p:cNvPr id="28" name="pole tekstowe 27">
              <a:extLst>
                <a:ext uri="{FF2B5EF4-FFF2-40B4-BE49-F238E27FC236}">
                  <a16:creationId xmlns:a16="http://schemas.microsoft.com/office/drawing/2014/main" id="{28773826-1780-C5E9-0658-4F8C4D6FE365}"/>
                </a:ext>
              </a:extLst>
            </p:cNvPr>
            <p:cNvSpPr txBox="1"/>
            <p:nvPr/>
          </p:nvSpPr>
          <p:spPr>
            <a:xfrm>
              <a:off x="8450308" y="4401445"/>
              <a:ext cx="1577868" cy="276999"/>
            </a:xfrm>
            <a:prstGeom prst="rect">
              <a:avLst/>
            </a:prstGeom>
            <a:noFill/>
          </p:spPr>
          <p:txBody>
            <a:bodyPr wrap="square" rtlCol="0">
              <a:spAutoFit/>
            </a:bodyPr>
            <a:lstStyle/>
            <a:p>
              <a:r>
                <a:rPr lang="pl-PL" sz="1200">
                  <a:latin typeface="Cambria" panose="02040503050406030204" pitchFamily="18" charset="0"/>
                </a:rPr>
                <a:t>With orbit </a:t>
              </a:r>
              <a:r>
                <a:rPr lang="pl-PL" sz="1200" err="1">
                  <a:latin typeface="Cambria" panose="02040503050406030204" pitchFamily="18" charset="0"/>
                </a:rPr>
                <a:t>correction</a:t>
              </a:r>
              <a:endParaRPr lang="en-GB" sz="1200">
                <a:latin typeface="Cambria" panose="02040503050406030204" pitchFamily="18" charset="0"/>
              </a:endParaRPr>
            </a:p>
          </p:txBody>
        </p:sp>
        <p:sp>
          <p:nvSpPr>
            <p:cNvPr id="29" name="pole tekstowe 28">
              <a:extLst>
                <a:ext uri="{FF2B5EF4-FFF2-40B4-BE49-F238E27FC236}">
                  <a16:creationId xmlns:a16="http://schemas.microsoft.com/office/drawing/2014/main" id="{7C841CAD-5111-B150-CE77-C2C4DEF81600}"/>
                </a:ext>
              </a:extLst>
            </p:cNvPr>
            <p:cNvSpPr txBox="1"/>
            <p:nvPr/>
          </p:nvSpPr>
          <p:spPr>
            <a:xfrm>
              <a:off x="8306292" y="5071962"/>
              <a:ext cx="1982081" cy="276999"/>
            </a:xfrm>
            <a:prstGeom prst="rect">
              <a:avLst/>
            </a:prstGeom>
            <a:noFill/>
          </p:spPr>
          <p:txBody>
            <a:bodyPr wrap="square" rtlCol="0">
              <a:spAutoFit/>
            </a:bodyPr>
            <a:lstStyle/>
            <a:p>
              <a:r>
                <a:rPr lang="pl-PL" sz="1200">
                  <a:latin typeface="Cambria" panose="02040503050406030204" pitchFamily="18" charset="0"/>
                </a:rPr>
                <a:t>With </a:t>
              </a:r>
              <a:r>
                <a:rPr lang="pl-PL" sz="1200" err="1">
                  <a:latin typeface="Cambria" panose="02040503050406030204" pitchFamily="18" charset="0"/>
                </a:rPr>
                <a:t>orbit&amp;coils</a:t>
              </a:r>
              <a:r>
                <a:rPr lang="pl-PL" sz="1200">
                  <a:latin typeface="Cambria" panose="02040503050406030204" pitchFamily="18" charset="0"/>
                </a:rPr>
                <a:t> </a:t>
              </a:r>
              <a:r>
                <a:rPr lang="pl-PL" sz="1200" err="1">
                  <a:latin typeface="Cambria" panose="02040503050406030204" pitchFamily="18" charset="0"/>
                </a:rPr>
                <a:t>correctors</a:t>
              </a:r>
              <a:endParaRPr lang="en-GB" sz="1200">
                <a:latin typeface="Cambria" panose="02040503050406030204" pitchFamily="18" charset="0"/>
              </a:endParaRPr>
            </a:p>
          </p:txBody>
        </p:sp>
        <p:cxnSp>
          <p:nvCxnSpPr>
            <p:cNvPr id="30" name="Łącznik prosty ze strzałką 29">
              <a:extLst>
                <a:ext uri="{FF2B5EF4-FFF2-40B4-BE49-F238E27FC236}">
                  <a16:creationId xmlns:a16="http://schemas.microsoft.com/office/drawing/2014/main" id="{3D3644C2-0F60-46EB-C380-38708E2894F1}"/>
                </a:ext>
              </a:extLst>
            </p:cNvPr>
            <p:cNvCxnSpPr>
              <a:cxnSpLocks/>
            </p:cNvCxnSpPr>
            <p:nvPr/>
          </p:nvCxnSpPr>
          <p:spPr>
            <a:xfrm>
              <a:off x="9531516" y="4623377"/>
              <a:ext cx="142928" cy="103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Łącznik prosty ze strzałką 30">
              <a:extLst>
                <a:ext uri="{FF2B5EF4-FFF2-40B4-BE49-F238E27FC236}">
                  <a16:creationId xmlns:a16="http://schemas.microsoft.com/office/drawing/2014/main" id="{770C9D9D-9DCA-8C0C-5D3D-4340A78F7D8E}"/>
                </a:ext>
              </a:extLst>
            </p:cNvPr>
            <p:cNvCxnSpPr>
              <a:cxnSpLocks/>
            </p:cNvCxnSpPr>
            <p:nvPr/>
          </p:nvCxnSpPr>
          <p:spPr>
            <a:xfrm flipH="1">
              <a:off x="10288373" y="4678444"/>
              <a:ext cx="320653" cy="83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a:extLst>
                <a:ext uri="{FF2B5EF4-FFF2-40B4-BE49-F238E27FC236}">
                  <a16:creationId xmlns:a16="http://schemas.microsoft.com/office/drawing/2014/main" id="{55CD8FBC-0142-FA75-1D60-C02F03A6203F}"/>
                </a:ext>
              </a:extLst>
            </p:cNvPr>
            <p:cNvCxnSpPr>
              <a:cxnSpLocks/>
            </p:cNvCxnSpPr>
            <p:nvPr/>
          </p:nvCxnSpPr>
          <p:spPr>
            <a:xfrm flipH="1" flipV="1">
              <a:off x="8811436" y="4948499"/>
              <a:ext cx="362125" cy="242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3" name="Symbol zastępczy zawartości 14">
            <a:extLst>
              <a:ext uri="{FF2B5EF4-FFF2-40B4-BE49-F238E27FC236}">
                <a16:creationId xmlns:a16="http://schemas.microsoft.com/office/drawing/2014/main" id="{F0FF0035-E7D3-CA05-DE05-30060D27D3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232" y="838699"/>
            <a:ext cx="4040002" cy="3536799"/>
          </a:xfrm>
          <a:prstGeom prst="rect">
            <a:avLst/>
          </a:prstGeom>
        </p:spPr>
      </p:pic>
      <p:sp>
        <p:nvSpPr>
          <p:cNvPr id="34" name="pole tekstowe 33">
            <a:extLst>
              <a:ext uri="{FF2B5EF4-FFF2-40B4-BE49-F238E27FC236}">
                <a16:creationId xmlns:a16="http://schemas.microsoft.com/office/drawing/2014/main" id="{97EA1B83-C7EC-C2DC-C726-398B414A0DED}"/>
              </a:ext>
            </a:extLst>
          </p:cNvPr>
          <p:cNvSpPr txBox="1"/>
          <p:nvPr/>
        </p:nvSpPr>
        <p:spPr>
          <a:xfrm>
            <a:off x="7069039" y="6029073"/>
            <a:ext cx="3690965" cy="369332"/>
          </a:xfrm>
          <a:prstGeom prst="rect">
            <a:avLst/>
          </a:prstGeom>
          <a:noFill/>
        </p:spPr>
        <p:txBody>
          <a:bodyPr wrap="square" rtlCol="0">
            <a:spAutoFit/>
          </a:bodyPr>
          <a:lstStyle/>
          <a:p>
            <a:r>
              <a:rPr lang="en-GB" dirty="0">
                <a:latin typeface="Poppins" panose="00000500000000000000" pitchFamily="2" charset="-18"/>
                <a:cs typeface="Poppins" panose="00000500000000000000" pitchFamily="2" charset="-18"/>
              </a:rPr>
              <a:t>Photon beam distortion by EPU</a:t>
            </a:r>
          </a:p>
        </p:txBody>
      </p:sp>
      <p:sp>
        <p:nvSpPr>
          <p:cNvPr id="35" name="Tytuł 4">
            <a:extLst>
              <a:ext uri="{FF2B5EF4-FFF2-40B4-BE49-F238E27FC236}">
                <a16:creationId xmlns:a16="http://schemas.microsoft.com/office/drawing/2014/main" id="{5463AF48-5378-8219-33EC-3C0B59F6A0C4}"/>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IMPACT OF INSERTION DEVICES</a:t>
            </a:r>
          </a:p>
        </p:txBody>
      </p:sp>
    </p:spTree>
    <p:extLst>
      <p:ext uri="{BB962C8B-B14F-4D97-AF65-F5344CB8AC3E}">
        <p14:creationId xmlns:p14="http://schemas.microsoft.com/office/powerpoint/2010/main" val="213074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4864-85B5-A15A-3B2E-890DCEFC552A}"/>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016222A5-2F34-96E7-BB97-0BACA0B7571D}"/>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7D409798-BC39-338B-C90F-54C5D7EB9546}"/>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21</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0B7848FF-98D8-E5D5-5B70-F709E88B7E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77C3AD1C-32E0-4CD3-D028-B39F6A99DFE7}"/>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51E59C79-8F3F-DF0B-301E-096B48B67BBF}"/>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latin typeface="Poppins" pitchFamily="2" charset="77"/>
                <a:cs typeface="Poppins" pitchFamily="2" charset="77"/>
              </a:rPr>
              <a:t>Correction Magnets Relaxation Algorithm</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70BD326B-EE55-EBEC-F44F-7DC373067FE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4">
            <a:extLst>
              <a:ext uri="{FF2B5EF4-FFF2-40B4-BE49-F238E27FC236}">
                <a16:creationId xmlns:a16="http://schemas.microsoft.com/office/drawing/2014/main" id="{13510C9C-AF7A-BF81-F278-FC6647BE382A}"/>
              </a:ext>
            </a:extLst>
          </p:cNvPr>
          <p:cNvSpPr>
            <a:spLocks noGrp="1"/>
          </p:cNvSpPr>
          <p:nvPr>
            <p:ph type="ctrTitle"/>
          </p:nvPr>
        </p:nvSpPr>
        <p:spPr>
          <a:xfrm>
            <a:off x="1694367" y="-39091"/>
            <a:ext cx="11564983" cy="730244"/>
          </a:xfrm>
        </p:spPr>
        <p:txBody>
          <a:bodyPr anchor="ctr">
            <a:normAutofit/>
          </a:bodyPr>
          <a:lstStyle/>
          <a:p>
            <a:pPr algn="l"/>
            <a:r>
              <a:rPr lang="pl-PL" sz="2400" b="1">
                <a:latin typeface="Poppins" pitchFamily="2" charset="77"/>
                <a:cs typeface="Poppins" pitchFamily="2" charset="77"/>
              </a:rPr>
              <a:t> </a:t>
            </a:r>
          </a:p>
        </p:txBody>
      </p:sp>
      <p:pic>
        <p:nvPicPr>
          <p:cNvPr id="10" name="Obraz 11">
            <a:extLst>
              <a:ext uri="{FF2B5EF4-FFF2-40B4-BE49-F238E27FC236}">
                <a16:creationId xmlns:a16="http://schemas.microsoft.com/office/drawing/2014/main" id="{DE4486C4-5048-FBAE-9DCB-7EB8E2F8D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65" y="3259011"/>
            <a:ext cx="10961054" cy="3087365"/>
          </a:xfrm>
          <a:prstGeom prst="rect">
            <a:avLst/>
          </a:prstGeom>
        </p:spPr>
      </p:pic>
      <p:sp>
        <p:nvSpPr>
          <p:cNvPr id="19" name="TextBox 18">
            <a:extLst>
              <a:ext uri="{FF2B5EF4-FFF2-40B4-BE49-F238E27FC236}">
                <a16:creationId xmlns:a16="http://schemas.microsoft.com/office/drawing/2014/main" id="{2914D5D9-B1BA-C903-4B09-27C4F4CD8767}"/>
              </a:ext>
            </a:extLst>
          </p:cNvPr>
          <p:cNvSpPr txBox="1"/>
          <p:nvPr/>
        </p:nvSpPr>
        <p:spPr>
          <a:xfrm>
            <a:off x="327316" y="982434"/>
            <a:ext cx="8133290" cy="307777"/>
          </a:xfrm>
          <a:prstGeom prst="rect">
            <a:avLst/>
          </a:prstGeom>
          <a:noFill/>
        </p:spPr>
        <p:txBody>
          <a:bodyPr wrap="square">
            <a:spAutoFit/>
          </a:bodyPr>
          <a:lstStyle/>
          <a:p>
            <a:r>
              <a:rPr lang="en-US" sz="1400" dirty="0">
                <a:latin typeface="Poppins" panose="00000500000000000000" pitchFamily="2" charset="-18"/>
                <a:ea typeface="Cambria" panose="02040503050406030204" pitchFamily="18" charset="0"/>
                <a:cs typeface="Poppins" panose="00000500000000000000" pitchFamily="2" charset="-18"/>
              </a:rPr>
              <a:t>Algorithm uses the correction response to the BPMs offset change.</a:t>
            </a:r>
          </a:p>
        </p:txBody>
      </p:sp>
      <p:sp>
        <p:nvSpPr>
          <p:cNvPr id="20" name="pole tekstowe 13">
            <a:extLst>
              <a:ext uri="{FF2B5EF4-FFF2-40B4-BE49-F238E27FC236}">
                <a16:creationId xmlns:a16="http://schemas.microsoft.com/office/drawing/2014/main" id="{122EB9D9-E987-F246-D445-BF713688A222}"/>
              </a:ext>
            </a:extLst>
          </p:cNvPr>
          <p:cNvSpPr txBox="1"/>
          <p:nvPr/>
        </p:nvSpPr>
        <p:spPr>
          <a:xfrm>
            <a:off x="333269" y="1365025"/>
            <a:ext cx="11596701" cy="1384995"/>
          </a:xfrm>
          <a:prstGeom prst="rect">
            <a:avLst/>
          </a:prstGeom>
          <a:noFill/>
        </p:spPr>
        <p:txBody>
          <a:bodyPr wrap="square">
            <a:spAutoFit/>
          </a:bodyPr>
          <a:lstStyle/>
          <a:p>
            <a:r>
              <a:rPr lang="en-US" sz="1400" dirty="0">
                <a:latin typeface="Poppins" panose="00000500000000000000" pitchFamily="2" charset="-18"/>
                <a:ea typeface="Cambria" panose="02040503050406030204" pitchFamily="18" charset="0"/>
                <a:cs typeface="Poppins" panose="00000500000000000000" pitchFamily="2" charset="-18"/>
              </a:rPr>
              <a:t>Algorithm is based on minimalizing fitness function composed of normalized elements like: total power of corrector magnets, standard deviation of electron beam, extreme corrector magnets currents and corrector magnets response from correction algorithm. Weight of the elements can be adjusted by a, b, c, d, e, factors. Each time the BPM offset is changed fitness function is recalculated and compared to the previous value, when value decrease, the offset change remains, when the value increases, the offset value is restored back. Optimal BPM offsets which </a:t>
            </a:r>
            <a:r>
              <a:rPr lang="en-US" sz="1400" dirty="0" err="1">
                <a:latin typeface="Poppins" panose="00000500000000000000" pitchFamily="2" charset="-18"/>
                <a:ea typeface="Cambria" panose="02040503050406030204" pitchFamily="18" charset="0"/>
                <a:cs typeface="Poppins" panose="00000500000000000000" pitchFamily="2" charset="-18"/>
              </a:rPr>
              <a:t>minimze</a:t>
            </a:r>
            <a:r>
              <a:rPr lang="en-US" sz="1400" dirty="0">
                <a:latin typeface="Poppins" panose="00000500000000000000" pitchFamily="2" charset="-18"/>
                <a:ea typeface="Cambria" panose="02040503050406030204" pitchFamily="18" charset="0"/>
                <a:cs typeface="Poppins" panose="00000500000000000000" pitchFamily="2" charset="-18"/>
              </a:rPr>
              <a:t> fitness function thereby CM currents are result of many iterations.</a:t>
            </a:r>
          </a:p>
        </p:txBody>
      </p:sp>
      <p:sp>
        <p:nvSpPr>
          <p:cNvPr id="21" name="pole tekstowe 20">
            <a:extLst>
              <a:ext uri="{FF2B5EF4-FFF2-40B4-BE49-F238E27FC236}">
                <a16:creationId xmlns:a16="http://schemas.microsoft.com/office/drawing/2014/main" id="{AA907346-7325-C28A-E2D3-A905AD4A5F70}"/>
              </a:ext>
            </a:extLst>
          </p:cNvPr>
          <p:cNvSpPr txBox="1"/>
          <p:nvPr/>
        </p:nvSpPr>
        <p:spPr>
          <a:xfrm>
            <a:off x="393465" y="2890141"/>
            <a:ext cx="6477000" cy="307777"/>
          </a:xfrm>
          <a:prstGeom prst="rect">
            <a:avLst/>
          </a:prstGeom>
          <a:noFill/>
        </p:spPr>
        <p:txBody>
          <a:bodyPr wrap="square">
            <a:spAutoFit/>
          </a:bodyPr>
          <a:lstStyle/>
          <a:p>
            <a:r>
              <a:rPr lang="en-US" sz="1400" dirty="0">
                <a:latin typeface="Poppins" panose="00000500000000000000" pitchFamily="2" charset="-18"/>
                <a:ea typeface="Cambria" panose="02040503050406030204" pitchFamily="18" charset="0"/>
                <a:cs typeface="Poppins" panose="00000500000000000000" pitchFamily="2" charset="-18"/>
              </a:rPr>
              <a:t>Applying BPM offsets obtained from relaxation algorithm:</a:t>
            </a:r>
          </a:p>
        </p:txBody>
      </p:sp>
    </p:spTree>
    <p:extLst>
      <p:ext uri="{BB962C8B-B14F-4D97-AF65-F5344CB8AC3E}">
        <p14:creationId xmlns:p14="http://schemas.microsoft.com/office/powerpoint/2010/main" val="369456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FD87-FDEF-7CF2-6EC2-87AEF6374472}"/>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5095DD2E-2329-412A-1EDF-20B05A628B80}"/>
              </a:ext>
            </a:extLst>
          </p:cNvPr>
          <p:cNvSpPr/>
          <p:nvPr/>
        </p:nvSpPr>
        <p:spPr>
          <a:xfrm>
            <a:off x="7397637" y="-47688"/>
            <a:ext cx="476922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747D1F08-AF6B-F7D5-0352-ED97AAA0CE19}"/>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94F6AC7D-3621-571E-9D9B-AEDA3A3B6821}"/>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22</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78657353-9A06-24E8-F5A5-CD69D3C193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sp>
        <p:nvSpPr>
          <p:cNvPr id="13" name="Prostokąt 12">
            <a:extLst>
              <a:ext uri="{FF2B5EF4-FFF2-40B4-BE49-F238E27FC236}">
                <a16:creationId xmlns:a16="http://schemas.microsoft.com/office/drawing/2014/main" id="{4E2AED59-0EC3-6C92-81E9-C3A3D533BD27}"/>
              </a:ext>
            </a:extLst>
          </p:cNvPr>
          <p:cNvSpPr/>
          <p:nvPr/>
        </p:nvSpPr>
        <p:spPr>
          <a:xfrm rot="5400000">
            <a:off x="8273324" y="1242883"/>
            <a:ext cx="46625" cy="92726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lumMod val="75000"/>
                  <a:lumOff val="25000"/>
                </a:schemeClr>
              </a:solidFill>
            </a:endParaRPr>
          </a:p>
        </p:txBody>
      </p:sp>
      <p:pic>
        <p:nvPicPr>
          <p:cNvPr id="17" name="Grafika 16">
            <a:extLst>
              <a:ext uri="{FF2B5EF4-FFF2-40B4-BE49-F238E27FC236}">
                <a16:creationId xmlns:a16="http://schemas.microsoft.com/office/drawing/2014/main" id="{8EE45B8D-FF10-160E-27D2-31D2FBE638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3003" y="774153"/>
            <a:ext cx="610892" cy="730244"/>
          </a:xfrm>
          <a:prstGeom prst="rect">
            <a:avLst/>
          </a:prstGeom>
        </p:spPr>
      </p:pic>
      <p:pic>
        <p:nvPicPr>
          <p:cNvPr id="18" name="Grafika 17">
            <a:extLst>
              <a:ext uri="{FF2B5EF4-FFF2-40B4-BE49-F238E27FC236}">
                <a16:creationId xmlns:a16="http://schemas.microsoft.com/office/drawing/2014/main" id="{519B14BC-86F3-165E-1390-2C54ED0869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2776" y="1196088"/>
            <a:ext cx="4769224" cy="5701003"/>
          </a:xfrm>
          <a:prstGeom prst="rect">
            <a:avLst/>
          </a:prstGeom>
        </p:spPr>
      </p:pic>
      <p:cxnSp>
        <p:nvCxnSpPr>
          <p:cNvPr id="6" name="Łącznik prosty 5">
            <a:extLst>
              <a:ext uri="{FF2B5EF4-FFF2-40B4-BE49-F238E27FC236}">
                <a16:creationId xmlns:a16="http://schemas.microsoft.com/office/drawing/2014/main" id="{EB692357-6714-D651-6D06-7DF9831409C6}"/>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Prostokąt 2">
            <a:extLst>
              <a:ext uri="{FF2B5EF4-FFF2-40B4-BE49-F238E27FC236}">
                <a16:creationId xmlns:a16="http://schemas.microsoft.com/office/drawing/2014/main" id="{B7914E93-C03C-2405-0001-D6AD58A2B20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4">
            <a:extLst>
              <a:ext uri="{FF2B5EF4-FFF2-40B4-BE49-F238E27FC236}">
                <a16:creationId xmlns:a16="http://schemas.microsoft.com/office/drawing/2014/main" id="{BABC2D9D-B606-A153-A73A-032E30D72AAA}"/>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latin typeface="Poppins" pitchFamily="2" charset="77"/>
                <a:cs typeface="Poppins" pitchFamily="2" charset="77"/>
              </a:rPr>
              <a:t>Correction </a:t>
            </a:r>
            <a:r>
              <a:rPr lang="pl-PL" sz="2200" b="1" dirty="0" err="1">
                <a:solidFill>
                  <a:srgbClr val="2C2B2B"/>
                </a:solidFill>
                <a:latin typeface="Poppins" panose="00000500000000000000" pitchFamily="2" charset="-18"/>
                <a:cs typeface="Poppins" panose="00000500000000000000" pitchFamily="2" charset="-18"/>
              </a:rPr>
              <a:t>During</a:t>
            </a:r>
            <a:r>
              <a:rPr lang="pl-PL" sz="2200" b="1" dirty="0">
                <a:solidFill>
                  <a:srgbClr val="2C2B2B"/>
                </a:solidFill>
                <a:latin typeface="Poppins" panose="00000500000000000000" pitchFamily="2" charset="-18"/>
                <a:cs typeface="Poppins" panose="00000500000000000000" pitchFamily="2" charset="-18"/>
              </a:rPr>
              <a:t> </a:t>
            </a:r>
            <a:r>
              <a:rPr lang="pl-PL" sz="2200" b="1" dirty="0" err="1">
                <a:solidFill>
                  <a:srgbClr val="2C2B2B"/>
                </a:solidFill>
                <a:latin typeface="Poppins" panose="00000500000000000000" pitchFamily="2" charset="-18"/>
                <a:cs typeface="Poppins" panose="00000500000000000000" pitchFamily="2" charset="-18"/>
              </a:rPr>
              <a:t>Ramping</a:t>
            </a:r>
            <a:r>
              <a:rPr lang="pl-PL" sz="2200" b="1" dirty="0">
                <a:solidFill>
                  <a:srgbClr val="2C2B2B"/>
                </a:solidFill>
                <a:latin typeface="Poppins" panose="00000500000000000000" pitchFamily="2" charset="-18"/>
                <a:cs typeface="Poppins" panose="00000500000000000000" pitchFamily="2" charset="-18"/>
              </a:rPr>
              <a:t> (SOFB)</a:t>
            </a:r>
            <a:endParaRPr lang="en-US" sz="2200" b="1" dirty="0">
              <a:solidFill>
                <a:srgbClr val="2C2B2B"/>
              </a:solidFill>
              <a:latin typeface="Poppins" panose="00000500000000000000" pitchFamily="2" charset="-18"/>
              <a:cs typeface="Poppins" panose="00000500000000000000" pitchFamily="2" charset="-18"/>
            </a:endParaRPr>
          </a:p>
        </p:txBody>
      </p:sp>
      <p:sp>
        <p:nvSpPr>
          <p:cNvPr id="10" name="pole tekstowe 9">
            <a:extLst>
              <a:ext uri="{FF2B5EF4-FFF2-40B4-BE49-F238E27FC236}">
                <a16:creationId xmlns:a16="http://schemas.microsoft.com/office/drawing/2014/main" id="{326E2BCA-3631-ECE2-4F0D-273FE0A2C58F}"/>
              </a:ext>
            </a:extLst>
          </p:cNvPr>
          <p:cNvSpPr txBox="1"/>
          <p:nvPr/>
        </p:nvSpPr>
        <p:spPr>
          <a:xfrm>
            <a:off x="7640457" y="1746083"/>
            <a:ext cx="4420973" cy="4616648"/>
          </a:xfrm>
          <a:prstGeom prst="rect">
            <a:avLst/>
          </a:prstGeom>
          <a:noFill/>
        </p:spPr>
        <p:txBody>
          <a:bodyPr wrap="square">
            <a:spAutoFit/>
          </a:bodyPr>
          <a:lstStyle/>
          <a:p>
            <a:pPr marL="342900" indent="-342900">
              <a:buAutoNum type="arabicPeriod"/>
            </a:pPr>
            <a:r>
              <a:rPr lang="en-GB" sz="1400" dirty="0">
                <a:latin typeface="Poppins" panose="00000500000000000000" pitchFamily="2" charset="-18"/>
                <a:ea typeface="Cambria" panose="02040503050406030204" pitchFamily="18" charset="0"/>
                <a:cs typeface="Poppins" panose="00000500000000000000" pitchFamily="2" charset="-18"/>
              </a:rPr>
              <a:t>Slow Orbit correction optimisation. The correction relaxation algorithm was applied, and new Golden Orbit was set in Jun</a:t>
            </a:r>
            <a:r>
              <a:rPr lang="pl-PL" sz="1400" dirty="0">
                <a:latin typeface="Poppins" panose="00000500000000000000" pitchFamily="2" charset="-18"/>
                <a:ea typeface="Cambria" panose="02040503050406030204" pitchFamily="18" charset="0"/>
                <a:cs typeface="Poppins" panose="00000500000000000000" pitchFamily="2" charset="-18"/>
              </a:rPr>
              <a:t>e 2019</a:t>
            </a:r>
            <a:r>
              <a:rPr lang="en-GB" sz="1400" dirty="0">
                <a:latin typeface="Poppins" panose="00000500000000000000" pitchFamily="2" charset="-18"/>
                <a:ea typeface="Cambria" panose="02040503050406030204" pitchFamily="18" charset="0"/>
                <a:cs typeface="Poppins" panose="00000500000000000000" pitchFamily="2" charset="-18"/>
              </a:rPr>
              <a:t>. </a:t>
            </a:r>
            <a:endParaRPr lang="pl-PL" sz="1400" dirty="0">
              <a:latin typeface="Poppins" panose="00000500000000000000" pitchFamily="2" charset="-18"/>
              <a:ea typeface="Cambria" panose="02040503050406030204" pitchFamily="18" charset="0"/>
              <a:cs typeface="Poppins" panose="00000500000000000000" pitchFamily="2" charset="-18"/>
            </a:endParaRPr>
          </a:p>
          <a:p>
            <a:pPr marL="342900" indent="-342900">
              <a:buAutoNum type="arabicPeriod"/>
            </a:pPr>
            <a:r>
              <a:rPr lang="en-GB" sz="1400" dirty="0">
                <a:latin typeface="Poppins" panose="00000500000000000000" pitchFamily="2" charset="-18"/>
                <a:ea typeface="Cambria" panose="02040503050406030204" pitchFamily="18" charset="0"/>
                <a:cs typeface="Poppins" panose="00000500000000000000" pitchFamily="2" charset="-18"/>
              </a:rPr>
              <a:t>Main benefits:</a:t>
            </a:r>
          </a:p>
          <a:p>
            <a:pPr marL="285750" indent="-285750">
              <a:buFont typeface="Arial" panose="020B0604020202020204" pitchFamily="34" charset="0"/>
              <a:buChar char="•"/>
            </a:pPr>
            <a:r>
              <a:rPr lang="en-GB" sz="1400" dirty="0">
                <a:latin typeface="Poppins" panose="00000500000000000000" pitchFamily="2" charset="-18"/>
                <a:ea typeface="Cambria" panose="02040503050406030204" pitchFamily="18" charset="0"/>
                <a:cs typeface="Poppins" panose="00000500000000000000" pitchFamily="2" charset="-18"/>
              </a:rPr>
              <a:t> Correctors power supplies current reduction from saturation region at 11 A below 5 A.</a:t>
            </a:r>
          </a:p>
          <a:p>
            <a:pPr marL="285750" indent="-285750">
              <a:buFont typeface="Arial" panose="020B0604020202020204" pitchFamily="34" charset="0"/>
              <a:buChar char="•"/>
            </a:pPr>
            <a:r>
              <a:rPr lang="en-GB" sz="1400" dirty="0">
                <a:latin typeface="Poppins" panose="00000500000000000000" pitchFamily="2" charset="-18"/>
                <a:ea typeface="Cambria" panose="02040503050406030204" pitchFamily="18" charset="0"/>
                <a:cs typeface="Poppins" panose="00000500000000000000" pitchFamily="2" charset="-18"/>
              </a:rPr>
              <a:t>Electric power reduction over 80% from: 603 W to 113 W,  monthly 372 kWh less energy used. </a:t>
            </a:r>
          </a:p>
          <a:p>
            <a:pPr marL="285750" indent="-285750">
              <a:buFont typeface="Arial" panose="020B0604020202020204" pitchFamily="34" charset="0"/>
              <a:buChar char="•"/>
            </a:pPr>
            <a:r>
              <a:rPr lang="en-GB" sz="1400" dirty="0">
                <a:latin typeface="Poppins" panose="00000500000000000000" pitchFamily="2" charset="-18"/>
                <a:cs typeface="Poppins" panose="00000500000000000000" pitchFamily="2" charset="-18"/>
              </a:rPr>
              <a:t>New orbit has no noticeable effect on parameters such as lifetime, chromaticity and dispersion.</a:t>
            </a:r>
          </a:p>
          <a:p>
            <a:pPr marL="285750" indent="-285750">
              <a:buFont typeface="Arial" panose="020B0604020202020204" pitchFamily="34" charset="0"/>
              <a:buChar char="•"/>
            </a:pPr>
            <a:r>
              <a:rPr lang="en-GB" sz="1400" dirty="0">
                <a:latin typeface="Poppins" panose="00000500000000000000" pitchFamily="2" charset="-18"/>
                <a:cs typeface="Poppins" panose="00000500000000000000" pitchFamily="2" charset="-18"/>
              </a:rPr>
              <a:t>It was confirmed that there is no increase in ring thermocouples temperature, with new orbit we have 25 % drop in vertical emittance</a:t>
            </a:r>
            <a:endParaRPr lang="pl-PL" sz="14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r>
              <a:rPr lang="pl-PL" sz="1400" dirty="0">
                <a:latin typeface="Poppins" panose="00000500000000000000" pitchFamily="2" charset="-18"/>
                <a:cs typeface="Poppins" panose="00000500000000000000" pitchFamily="2" charset="-18"/>
              </a:rPr>
              <a:t>SOFB </a:t>
            </a:r>
            <a:r>
              <a:rPr lang="pl-PL" sz="1400" dirty="0" err="1">
                <a:latin typeface="Poppins" panose="00000500000000000000" pitchFamily="2" charset="-18"/>
                <a:cs typeface="Poppins" panose="00000500000000000000" pitchFamily="2" charset="-18"/>
              </a:rPr>
              <a:t>implemented</a:t>
            </a:r>
            <a:r>
              <a:rPr lang="pl-PL" sz="1400" dirty="0">
                <a:latin typeface="Poppins" panose="00000500000000000000" pitchFamily="2" charset="-18"/>
                <a:cs typeface="Poppins" panose="00000500000000000000" pitchFamily="2" charset="-18"/>
              </a:rPr>
              <a:t> in </a:t>
            </a:r>
            <a:r>
              <a:rPr lang="pl-PL" sz="1400" dirty="0" err="1">
                <a:latin typeface="Poppins" panose="00000500000000000000" pitchFamily="2" charset="-18"/>
                <a:cs typeface="Poppins" panose="00000500000000000000" pitchFamily="2" charset="-18"/>
              </a:rPr>
              <a:t>Python</a:t>
            </a:r>
            <a:r>
              <a:rPr lang="pl-PL" sz="1400" dirty="0">
                <a:latin typeface="Poppins" panose="00000500000000000000" pitchFamily="2" charset="-18"/>
                <a:cs typeface="Poppins" panose="00000500000000000000" pitchFamily="2" charset="-18"/>
              </a:rPr>
              <a:t>, rep. </a:t>
            </a:r>
            <a:r>
              <a:rPr lang="pl-PL" sz="1400" dirty="0" err="1">
                <a:latin typeface="Poppins" panose="00000500000000000000" pitchFamily="2" charset="-18"/>
                <a:cs typeface="Poppins" panose="00000500000000000000" pitchFamily="2" charset="-18"/>
              </a:rPr>
              <a:t>Rate</a:t>
            </a:r>
            <a:r>
              <a:rPr lang="pl-PL" sz="1400" dirty="0">
                <a:latin typeface="Poppins" panose="00000500000000000000" pitchFamily="2" charset="-18"/>
                <a:cs typeface="Poppins" panose="00000500000000000000" pitchFamily="2" charset="-18"/>
              </a:rPr>
              <a:t> 1 </a:t>
            </a:r>
            <a:r>
              <a:rPr lang="pl-PL" sz="1400" dirty="0" err="1">
                <a:latin typeface="Poppins" panose="00000500000000000000" pitchFamily="2" charset="-18"/>
                <a:cs typeface="Poppins" panose="00000500000000000000" pitchFamily="2" charset="-18"/>
              </a:rPr>
              <a:t>Hz</a:t>
            </a:r>
            <a:endParaRPr lang="pl-PL" sz="14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r>
              <a:rPr lang="pl-PL" sz="1400" dirty="0" err="1">
                <a:latin typeface="Poppins" panose="00000500000000000000" pitchFamily="2" charset="-18"/>
                <a:cs typeface="Poppins" panose="00000500000000000000" pitchFamily="2" charset="-18"/>
              </a:rPr>
              <a:t>Ramping</a:t>
            </a:r>
            <a:r>
              <a:rPr lang="pl-PL" sz="1400" dirty="0">
                <a:latin typeface="Poppins" panose="00000500000000000000" pitchFamily="2" charset="-18"/>
                <a:cs typeface="Poppins" panose="00000500000000000000" pitchFamily="2" charset="-18"/>
              </a:rPr>
              <a:t> with </a:t>
            </a:r>
            <a:r>
              <a:rPr lang="pl-PL" sz="1400" dirty="0" err="1">
                <a:latin typeface="Poppins" panose="00000500000000000000" pitchFamily="2" charset="-18"/>
                <a:cs typeface="Poppins" panose="00000500000000000000" pitchFamily="2" charset="-18"/>
              </a:rPr>
              <a:t>active</a:t>
            </a:r>
            <a:r>
              <a:rPr lang="pl-PL" sz="1400" dirty="0">
                <a:latin typeface="Poppins" panose="00000500000000000000" pitchFamily="2" charset="-18"/>
                <a:cs typeface="Poppins" panose="00000500000000000000" pitchFamily="2" charset="-18"/>
              </a:rPr>
              <a:t> </a:t>
            </a:r>
            <a:r>
              <a:rPr lang="pl-PL" sz="1400" dirty="0" err="1">
                <a:latin typeface="Poppins" panose="00000500000000000000" pitchFamily="2" charset="-18"/>
                <a:cs typeface="Poppins" panose="00000500000000000000" pitchFamily="2" charset="-18"/>
              </a:rPr>
              <a:t>corretion</a:t>
            </a:r>
            <a:endParaRPr lang="en-GB" sz="14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endParaRPr lang="en-GB" sz="1400" dirty="0">
              <a:latin typeface="Poppins" panose="00000500000000000000" pitchFamily="2" charset="-18"/>
              <a:cs typeface="Poppins" panose="00000500000000000000" pitchFamily="2" charset="-18"/>
            </a:endParaRPr>
          </a:p>
        </p:txBody>
      </p:sp>
      <p:pic>
        <p:nvPicPr>
          <p:cNvPr id="4098" name="Picture 2">
            <a:extLst>
              <a:ext uri="{FF2B5EF4-FFF2-40B4-BE49-F238E27FC236}">
                <a16:creationId xmlns:a16="http://schemas.microsoft.com/office/drawing/2014/main" id="{D80F5D73-BDE2-C4E8-258B-1BA338892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126" y="1606893"/>
            <a:ext cx="7286842" cy="395463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Łącznik prosty 8">
            <a:extLst>
              <a:ext uri="{FF2B5EF4-FFF2-40B4-BE49-F238E27FC236}">
                <a16:creationId xmlns:a16="http://schemas.microsoft.com/office/drawing/2014/main" id="{3966C40D-01DC-C1C6-ED96-DA56D523CA50}"/>
              </a:ext>
            </a:extLst>
          </p:cNvPr>
          <p:cNvCxnSpPr>
            <a:cxnSpLocks/>
          </p:cNvCxnSpPr>
          <p:nvPr/>
        </p:nvCxnSpPr>
        <p:spPr>
          <a:xfrm>
            <a:off x="938784" y="1706516"/>
            <a:ext cx="0" cy="1603612"/>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Łącznik prosty 14">
            <a:extLst>
              <a:ext uri="{FF2B5EF4-FFF2-40B4-BE49-F238E27FC236}">
                <a16:creationId xmlns:a16="http://schemas.microsoft.com/office/drawing/2014/main" id="{77CD2693-29BF-A899-19AD-CE3F6E53AAA5}"/>
              </a:ext>
            </a:extLst>
          </p:cNvPr>
          <p:cNvCxnSpPr>
            <a:cxnSpLocks/>
          </p:cNvCxnSpPr>
          <p:nvPr/>
        </p:nvCxnSpPr>
        <p:spPr>
          <a:xfrm>
            <a:off x="5626608" y="1777700"/>
            <a:ext cx="0" cy="1603612"/>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Łącznik prosty 15">
            <a:extLst>
              <a:ext uri="{FF2B5EF4-FFF2-40B4-BE49-F238E27FC236}">
                <a16:creationId xmlns:a16="http://schemas.microsoft.com/office/drawing/2014/main" id="{A15ABBC2-7BC5-D596-F5BF-B8F0D9989AEE}"/>
              </a:ext>
            </a:extLst>
          </p:cNvPr>
          <p:cNvCxnSpPr>
            <a:cxnSpLocks/>
          </p:cNvCxnSpPr>
          <p:nvPr/>
        </p:nvCxnSpPr>
        <p:spPr>
          <a:xfrm>
            <a:off x="1780032" y="1706516"/>
            <a:ext cx="0" cy="1603612"/>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pole tekstowe 18">
            <a:extLst>
              <a:ext uri="{FF2B5EF4-FFF2-40B4-BE49-F238E27FC236}">
                <a16:creationId xmlns:a16="http://schemas.microsoft.com/office/drawing/2014/main" id="{64399B73-C343-C58D-FB36-6A8FB4C51B72}"/>
              </a:ext>
            </a:extLst>
          </p:cNvPr>
          <p:cNvSpPr txBox="1"/>
          <p:nvPr/>
        </p:nvSpPr>
        <p:spPr>
          <a:xfrm>
            <a:off x="399530" y="1570678"/>
            <a:ext cx="639919" cy="246221"/>
          </a:xfrm>
          <a:prstGeom prst="rect">
            <a:avLst/>
          </a:prstGeom>
          <a:noFill/>
        </p:spPr>
        <p:txBody>
          <a:bodyPr wrap="none" rtlCol="0">
            <a:spAutoFit/>
          </a:bodyPr>
          <a:lstStyle/>
          <a:p>
            <a:r>
              <a:rPr lang="pl-PL" sz="1000" dirty="0" err="1"/>
              <a:t>Injection</a:t>
            </a:r>
            <a:endParaRPr lang="en-US" sz="1000" dirty="0"/>
          </a:p>
        </p:txBody>
      </p:sp>
      <p:sp>
        <p:nvSpPr>
          <p:cNvPr id="20" name="pole tekstowe 19">
            <a:extLst>
              <a:ext uri="{FF2B5EF4-FFF2-40B4-BE49-F238E27FC236}">
                <a16:creationId xmlns:a16="http://schemas.microsoft.com/office/drawing/2014/main" id="{CC1AE8AB-A22A-1303-F21A-80CF1490075C}"/>
              </a:ext>
            </a:extLst>
          </p:cNvPr>
          <p:cNvSpPr txBox="1"/>
          <p:nvPr/>
        </p:nvSpPr>
        <p:spPr>
          <a:xfrm>
            <a:off x="917853" y="1583405"/>
            <a:ext cx="1039067" cy="246221"/>
          </a:xfrm>
          <a:prstGeom prst="rect">
            <a:avLst/>
          </a:prstGeom>
          <a:noFill/>
        </p:spPr>
        <p:txBody>
          <a:bodyPr wrap="none" rtlCol="0">
            <a:spAutoFit/>
          </a:bodyPr>
          <a:lstStyle/>
          <a:p>
            <a:r>
              <a:rPr lang="pl-PL" sz="1000" dirty="0"/>
              <a:t>SOFB </a:t>
            </a:r>
            <a:r>
              <a:rPr lang="pl-PL" sz="1000" dirty="0" err="1"/>
              <a:t>Correction</a:t>
            </a:r>
            <a:endParaRPr lang="en-US" sz="1000" dirty="0"/>
          </a:p>
        </p:txBody>
      </p:sp>
      <p:sp>
        <p:nvSpPr>
          <p:cNvPr id="21" name="pole tekstowe 20">
            <a:extLst>
              <a:ext uri="{FF2B5EF4-FFF2-40B4-BE49-F238E27FC236}">
                <a16:creationId xmlns:a16="http://schemas.microsoft.com/office/drawing/2014/main" id="{99B1B202-59A3-6E7A-B93A-CAA93EB9CB71}"/>
              </a:ext>
            </a:extLst>
          </p:cNvPr>
          <p:cNvSpPr txBox="1"/>
          <p:nvPr/>
        </p:nvSpPr>
        <p:spPr>
          <a:xfrm>
            <a:off x="1961686" y="1590339"/>
            <a:ext cx="1946367" cy="246221"/>
          </a:xfrm>
          <a:prstGeom prst="rect">
            <a:avLst/>
          </a:prstGeom>
          <a:noFill/>
        </p:spPr>
        <p:txBody>
          <a:bodyPr wrap="none" rtlCol="0">
            <a:spAutoFit/>
          </a:bodyPr>
          <a:lstStyle/>
          <a:p>
            <a:r>
              <a:rPr lang="pl-PL" sz="1000" dirty="0"/>
              <a:t>Energy </a:t>
            </a:r>
            <a:r>
              <a:rPr lang="pl-PL" sz="1000" dirty="0" err="1"/>
              <a:t>Ramping+SOFB</a:t>
            </a:r>
            <a:r>
              <a:rPr lang="pl-PL" sz="1000" dirty="0"/>
              <a:t> </a:t>
            </a:r>
            <a:r>
              <a:rPr lang="pl-PL" sz="1000" dirty="0" err="1"/>
              <a:t>Correction</a:t>
            </a:r>
            <a:endParaRPr lang="en-US" sz="1000" dirty="0"/>
          </a:p>
        </p:txBody>
      </p:sp>
      <p:sp>
        <p:nvSpPr>
          <p:cNvPr id="22" name="pole tekstowe 21">
            <a:extLst>
              <a:ext uri="{FF2B5EF4-FFF2-40B4-BE49-F238E27FC236}">
                <a16:creationId xmlns:a16="http://schemas.microsoft.com/office/drawing/2014/main" id="{77B50D14-11C1-8288-F10C-C230DCFA0276}"/>
              </a:ext>
            </a:extLst>
          </p:cNvPr>
          <p:cNvSpPr txBox="1"/>
          <p:nvPr/>
        </p:nvSpPr>
        <p:spPr>
          <a:xfrm>
            <a:off x="5679081" y="1570678"/>
            <a:ext cx="1039067" cy="246221"/>
          </a:xfrm>
          <a:prstGeom prst="rect">
            <a:avLst/>
          </a:prstGeom>
          <a:noFill/>
        </p:spPr>
        <p:txBody>
          <a:bodyPr wrap="none" rtlCol="0">
            <a:spAutoFit/>
          </a:bodyPr>
          <a:lstStyle/>
          <a:p>
            <a:r>
              <a:rPr lang="pl-PL" sz="1000" dirty="0"/>
              <a:t>SOFB </a:t>
            </a:r>
            <a:r>
              <a:rPr lang="pl-PL" sz="1000" dirty="0" err="1"/>
              <a:t>Correction</a:t>
            </a:r>
            <a:endParaRPr lang="en-US" sz="1000" dirty="0"/>
          </a:p>
        </p:txBody>
      </p:sp>
      <p:sp>
        <p:nvSpPr>
          <p:cNvPr id="23" name="pole tekstowe 22">
            <a:extLst>
              <a:ext uri="{FF2B5EF4-FFF2-40B4-BE49-F238E27FC236}">
                <a16:creationId xmlns:a16="http://schemas.microsoft.com/office/drawing/2014/main" id="{05DA5DE1-2BBE-310A-CC8F-A094C5B653DE}"/>
              </a:ext>
            </a:extLst>
          </p:cNvPr>
          <p:cNvSpPr txBox="1"/>
          <p:nvPr/>
        </p:nvSpPr>
        <p:spPr>
          <a:xfrm>
            <a:off x="3052308" y="3519308"/>
            <a:ext cx="639919" cy="246221"/>
          </a:xfrm>
          <a:prstGeom prst="rect">
            <a:avLst/>
          </a:prstGeom>
          <a:noFill/>
        </p:spPr>
        <p:txBody>
          <a:bodyPr wrap="none" rtlCol="0">
            <a:spAutoFit/>
          </a:bodyPr>
          <a:lstStyle/>
          <a:p>
            <a:r>
              <a:rPr lang="pl-PL" sz="1000" dirty="0" err="1"/>
              <a:t>Injection</a:t>
            </a:r>
            <a:endParaRPr lang="en-US" sz="1000" dirty="0"/>
          </a:p>
        </p:txBody>
      </p:sp>
      <p:cxnSp>
        <p:nvCxnSpPr>
          <p:cNvPr id="24" name="Łącznik prosty 23">
            <a:extLst>
              <a:ext uri="{FF2B5EF4-FFF2-40B4-BE49-F238E27FC236}">
                <a16:creationId xmlns:a16="http://schemas.microsoft.com/office/drawing/2014/main" id="{C8E31EFD-6F55-BAD0-84CA-BB34E577681C}"/>
              </a:ext>
            </a:extLst>
          </p:cNvPr>
          <p:cNvCxnSpPr>
            <a:cxnSpLocks/>
          </p:cNvCxnSpPr>
          <p:nvPr/>
        </p:nvCxnSpPr>
        <p:spPr>
          <a:xfrm>
            <a:off x="2934869" y="3584208"/>
            <a:ext cx="0" cy="178702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Łącznik prosty 25">
            <a:extLst>
              <a:ext uri="{FF2B5EF4-FFF2-40B4-BE49-F238E27FC236}">
                <a16:creationId xmlns:a16="http://schemas.microsoft.com/office/drawing/2014/main" id="{AEE76C2D-964A-32FF-470E-52FC5F4B79C1}"/>
              </a:ext>
            </a:extLst>
          </p:cNvPr>
          <p:cNvCxnSpPr>
            <a:cxnSpLocks/>
          </p:cNvCxnSpPr>
          <p:nvPr/>
        </p:nvCxnSpPr>
        <p:spPr>
          <a:xfrm>
            <a:off x="4126637" y="3521398"/>
            <a:ext cx="0" cy="178702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Łącznik prosty 26">
            <a:extLst>
              <a:ext uri="{FF2B5EF4-FFF2-40B4-BE49-F238E27FC236}">
                <a16:creationId xmlns:a16="http://schemas.microsoft.com/office/drawing/2014/main" id="{26DAD4A8-E9B7-33B2-53B1-7CE5FD7C2F8A}"/>
              </a:ext>
            </a:extLst>
          </p:cNvPr>
          <p:cNvCxnSpPr>
            <a:cxnSpLocks/>
          </p:cNvCxnSpPr>
          <p:nvPr/>
        </p:nvCxnSpPr>
        <p:spPr>
          <a:xfrm>
            <a:off x="4577741" y="3553728"/>
            <a:ext cx="0" cy="178702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pole tekstowe 27">
            <a:extLst>
              <a:ext uri="{FF2B5EF4-FFF2-40B4-BE49-F238E27FC236}">
                <a16:creationId xmlns:a16="http://schemas.microsoft.com/office/drawing/2014/main" id="{EBEB5FCC-AC4B-FB4B-9E7D-658504293E01}"/>
              </a:ext>
            </a:extLst>
          </p:cNvPr>
          <p:cNvSpPr txBox="1"/>
          <p:nvPr/>
        </p:nvSpPr>
        <p:spPr>
          <a:xfrm>
            <a:off x="4112511" y="3494500"/>
            <a:ext cx="458780" cy="246221"/>
          </a:xfrm>
          <a:prstGeom prst="rect">
            <a:avLst/>
          </a:prstGeom>
          <a:noFill/>
        </p:spPr>
        <p:txBody>
          <a:bodyPr wrap="none" rtlCol="0">
            <a:spAutoFit/>
          </a:bodyPr>
          <a:lstStyle/>
          <a:p>
            <a:r>
              <a:rPr lang="pl-PL" sz="1000" dirty="0"/>
              <a:t>SOFB</a:t>
            </a:r>
            <a:endParaRPr lang="en-US" sz="1000" dirty="0"/>
          </a:p>
        </p:txBody>
      </p:sp>
      <p:sp>
        <p:nvSpPr>
          <p:cNvPr id="29" name="pole tekstowe 28">
            <a:extLst>
              <a:ext uri="{FF2B5EF4-FFF2-40B4-BE49-F238E27FC236}">
                <a16:creationId xmlns:a16="http://schemas.microsoft.com/office/drawing/2014/main" id="{95A809E1-4117-10EE-9E55-1BAEC60CCF39}"/>
              </a:ext>
            </a:extLst>
          </p:cNvPr>
          <p:cNvSpPr txBox="1"/>
          <p:nvPr/>
        </p:nvSpPr>
        <p:spPr>
          <a:xfrm>
            <a:off x="4571291" y="3494499"/>
            <a:ext cx="1946367" cy="246221"/>
          </a:xfrm>
          <a:prstGeom prst="rect">
            <a:avLst/>
          </a:prstGeom>
          <a:noFill/>
        </p:spPr>
        <p:txBody>
          <a:bodyPr wrap="none" rtlCol="0">
            <a:spAutoFit/>
          </a:bodyPr>
          <a:lstStyle/>
          <a:p>
            <a:r>
              <a:rPr lang="pl-PL" sz="1000" dirty="0"/>
              <a:t>Energy </a:t>
            </a:r>
            <a:r>
              <a:rPr lang="pl-PL" sz="1000" dirty="0" err="1"/>
              <a:t>Ramping+SOFB</a:t>
            </a:r>
            <a:r>
              <a:rPr lang="pl-PL" sz="1000" dirty="0"/>
              <a:t> </a:t>
            </a:r>
            <a:r>
              <a:rPr lang="pl-PL" sz="1000" dirty="0" err="1"/>
              <a:t>Correction</a:t>
            </a:r>
            <a:endParaRPr lang="en-US" sz="1000" dirty="0"/>
          </a:p>
        </p:txBody>
      </p:sp>
      <p:cxnSp>
        <p:nvCxnSpPr>
          <p:cNvPr id="31" name="Łącznik prosty 30">
            <a:extLst>
              <a:ext uri="{FF2B5EF4-FFF2-40B4-BE49-F238E27FC236}">
                <a16:creationId xmlns:a16="http://schemas.microsoft.com/office/drawing/2014/main" id="{1CA8C241-FE5B-4F3A-5D7D-FEB48E6ACAB4}"/>
              </a:ext>
            </a:extLst>
          </p:cNvPr>
          <p:cNvCxnSpPr>
            <a:cxnSpLocks/>
          </p:cNvCxnSpPr>
          <p:nvPr/>
        </p:nvCxnSpPr>
        <p:spPr>
          <a:xfrm>
            <a:off x="6366917" y="3553728"/>
            <a:ext cx="0" cy="178702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4699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44E7-84CD-A628-FB75-7FEABF1350AB}"/>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7672932D-DD99-F17A-6CFA-995EA36660BE}"/>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088324AE-9870-8136-3269-6D1A52A511C8}"/>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23</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CF09DAF1-97B5-9B81-424D-D962960006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13A0221C-E6F2-C4CA-247A-7652BABA70BB}"/>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8CFCEBD4-329B-07FF-BB07-F3BD7C672598}"/>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panose="00000500000000000000" pitchFamily="2" charset="-18"/>
                <a:cs typeface="Poppins" panose="00000500000000000000" pitchFamily="2" charset="-18"/>
              </a:rPr>
              <a:t>Fast Orbit Correction</a:t>
            </a:r>
          </a:p>
        </p:txBody>
      </p:sp>
      <p:sp>
        <p:nvSpPr>
          <p:cNvPr id="3" name="Prostokąt 2">
            <a:extLst>
              <a:ext uri="{FF2B5EF4-FFF2-40B4-BE49-F238E27FC236}">
                <a16:creationId xmlns:a16="http://schemas.microsoft.com/office/drawing/2014/main" id="{DE9B2CBD-E992-679E-C963-3CA151D67B7C}"/>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CC471C22-5AB5-0F4D-EC14-CFE3DF7D21C0}"/>
              </a:ext>
            </a:extLst>
          </p:cNvPr>
          <p:cNvSpPr txBox="1"/>
          <p:nvPr/>
        </p:nvSpPr>
        <p:spPr>
          <a:xfrm>
            <a:off x="102649" y="1176289"/>
            <a:ext cx="10074263" cy="1323439"/>
          </a:xfrm>
          <a:prstGeom prst="rect">
            <a:avLst/>
          </a:prstGeom>
          <a:noFill/>
        </p:spPr>
        <p:txBody>
          <a:bodyPr wrap="square" rtlCol="0">
            <a:spAutoFit/>
          </a:bodyPr>
          <a:lstStyle/>
          <a:p>
            <a:r>
              <a:rPr lang="en-GB" sz="1600" dirty="0">
                <a:solidFill>
                  <a:srgbClr val="2C2B2B"/>
                </a:solidFill>
                <a:latin typeface="Poppins" panose="00000500000000000000" pitchFamily="2" charset="-18"/>
                <a:ea typeface="Cambria" panose="02040503050406030204" pitchFamily="18" charset="0"/>
                <a:cs typeface="Poppins" panose="00000500000000000000" pitchFamily="2" charset="-18"/>
              </a:rPr>
              <a:t>Fast orbit feedback system development</a:t>
            </a:r>
          </a:p>
          <a:p>
            <a:endParaRPr lang="en-GB" sz="1600" dirty="0">
              <a:latin typeface="Poppins" panose="00000500000000000000" pitchFamily="2" charset="-18"/>
              <a:ea typeface="Cambria" panose="02040503050406030204" pitchFamily="18" charset="0"/>
              <a:cs typeface="Poppins" panose="00000500000000000000" pitchFamily="2" charset="-18"/>
            </a:endParaRPr>
          </a:p>
          <a:p>
            <a:endParaRPr lang="en-GB" sz="1600" dirty="0">
              <a:latin typeface="Poppins" panose="00000500000000000000" pitchFamily="2" charset="-18"/>
              <a:ea typeface="Cambria" panose="02040503050406030204" pitchFamily="18" charset="0"/>
              <a:cs typeface="Poppins" panose="00000500000000000000" pitchFamily="2" charset="-18"/>
            </a:endParaRPr>
          </a:p>
          <a:p>
            <a:pPr lvl="2"/>
            <a:endParaRPr lang="en-GB" sz="1600" dirty="0">
              <a:latin typeface="Poppins" panose="00000500000000000000" pitchFamily="2" charset="-18"/>
              <a:ea typeface="Cambria" panose="02040503050406030204" pitchFamily="18" charset="0"/>
              <a:cs typeface="Poppins" panose="00000500000000000000" pitchFamily="2" charset="-18"/>
            </a:endParaRPr>
          </a:p>
          <a:p>
            <a:r>
              <a:rPr lang="en-GB" sz="1600" dirty="0">
                <a:latin typeface="Poppins" panose="00000500000000000000" pitchFamily="2" charset="-18"/>
                <a:ea typeface="Cambria" panose="02040503050406030204" pitchFamily="18" charset="0"/>
                <a:cs typeface="Poppins" panose="00000500000000000000" pitchFamily="2" charset="-18"/>
              </a:rPr>
              <a:t>  </a:t>
            </a:r>
          </a:p>
        </p:txBody>
      </p:sp>
      <p:pic>
        <p:nvPicPr>
          <p:cNvPr id="8" name="Obraz 7">
            <a:extLst>
              <a:ext uri="{FF2B5EF4-FFF2-40B4-BE49-F238E27FC236}">
                <a16:creationId xmlns:a16="http://schemas.microsoft.com/office/drawing/2014/main" id="{D72A2D94-AC2A-AE17-F454-DC0A81A464ED}"/>
              </a:ext>
            </a:extLst>
          </p:cNvPr>
          <p:cNvPicPr>
            <a:picLocks noChangeAspect="1"/>
          </p:cNvPicPr>
          <p:nvPr/>
        </p:nvPicPr>
        <p:blipFill>
          <a:blip r:embed="rId4"/>
          <a:stretch>
            <a:fillRect/>
          </a:stretch>
        </p:blipFill>
        <p:spPr>
          <a:xfrm>
            <a:off x="39104" y="1507583"/>
            <a:ext cx="5870544" cy="3036256"/>
          </a:xfrm>
          <a:prstGeom prst="rect">
            <a:avLst/>
          </a:prstGeom>
        </p:spPr>
      </p:pic>
      <p:pic>
        <p:nvPicPr>
          <p:cNvPr id="2050" name="Picture 2">
            <a:extLst>
              <a:ext uri="{FF2B5EF4-FFF2-40B4-BE49-F238E27FC236}">
                <a16:creationId xmlns:a16="http://schemas.microsoft.com/office/drawing/2014/main" id="{57951D56-1F50-31D0-D681-6824B2398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68" y="4561119"/>
            <a:ext cx="2709282" cy="17946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a 11">
            <a:extLst>
              <a:ext uri="{FF2B5EF4-FFF2-40B4-BE49-F238E27FC236}">
                <a16:creationId xmlns:a16="http://schemas.microsoft.com/office/drawing/2014/main" id="{85F195CD-DC1F-E423-956D-BB06ED50056F}"/>
              </a:ext>
            </a:extLst>
          </p:cNvPr>
          <p:cNvGrpSpPr/>
          <p:nvPr/>
        </p:nvGrpSpPr>
        <p:grpSpPr>
          <a:xfrm>
            <a:off x="6767512" y="200725"/>
            <a:ext cx="5050861" cy="3071094"/>
            <a:chOff x="285275" y="1541972"/>
            <a:chExt cx="5700245" cy="3556497"/>
          </a:xfrm>
        </p:grpSpPr>
        <p:pic>
          <p:nvPicPr>
            <p:cNvPr id="17" name="Picture 13" descr="A graph with purple lines&#10;&#10;Description automatically generated">
              <a:extLst>
                <a:ext uri="{FF2B5EF4-FFF2-40B4-BE49-F238E27FC236}">
                  <a16:creationId xmlns:a16="http://schemas.microsoft.com/office/drawing/2014/main" id="{068008E5-3C94-084A-4B94-4CCB0CC93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75" y="1541972"/>
              <a:ext cx="5700245" cy="3556497"/>
            </a:xfrm>
            <a:prstGeom prst="rect">
              <a:avLst/>
            </a:prstGeom>
          </p:spPr>
        </p:pic>
        <p:cxnSp>
          <p:nvCxnSpPr>
            <p:cNvPr id="18" name="Straight Arrow Connector 2">
              <a:extLst>
                <a:ext uri="{FF2B5EF4-FFF2-40B4-BE49-F238E27FC236}">
                  <a16:creationId xmlns:a16="http://schemas.microsoft.com/office/drawing/2014/main" id="{FE6CA4DF-4C41-646B-BA32-CAB6AA19DA7B}"/>
                </a:ext>
              </a:extLst>
            </p:cNvPr>
            <p:cNvCxnSpPr/>
            <p:nvPr/>
          </p:nvCxnSpPr>
          <p:spPr>
            <a:xfrm>
              <a:off x="1106424" y="2203704"/>
              <a:ext cx="0" cy="1060704"/>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3">
              <a:extLst>
                <a:ext uri="{FF2B5EF4-FFF2-40B4-BE49-F238E27FC236}">
                  <a16:creationId xmlns:a16="http://schemas.microsoft.com/office/drawing/2014/main" id="{C85B2723-E8B7-3B57-760C-82FA4606467E}"/>
                </a:ext>
              </a:extLst>
            </p:cNvPr>
            <p:cNvSpPr txBox="1"/>
            <p:nvPr/>
          </p:nvSpPr>
          <p:spPr>
            <a:xfrm>
              <a:off x="1106424" y="2549390"/>
              <a:ext cx="78258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10 </a:t>
              </a:r>
              <a:r>
                <a:rPr lang="el-GR" b="0" i="0" dirty="0">
                  <a:solidFill>
                    <a:srgbClr val="040C28"/>
                  </a:solidFill>
                  <a:effectLst/>
                  <a:latin typeface="Google Sans"/>
                </a:rPr>
                <a:t>μ</a:t>
              </a:r>
              <a:r>
                <a:rPr lang="en-GB" dirty="0"/>
                <a:t>m</a:t>
              </a:r>
            </a:p>
          </p:txBody>
        </p:sp>
      </p:grpSp>
      <p:grpSp>
        <p:nvGrpSpPr>
          <p:cNvPr id="13" name="Grupa 12">
            <a:extLst>
              <a:ext uri="{FF2B5EF4-FFF2-40B4-BE49-F238E27FC236}">
                <a16:creationId xmlns:a16="http://schemas.microsoft.com/office/drawing/2014/main" id="{C56F4EF3-5BCF-7AC3-D296-3ADFFBE43261}"/>
              </a:ext>
            </a:extLst>
          </p:cNvPr>
          <p:cNvGrpSpPr/>
          <p:nvPr/>
        </p:nvGrpSpPr>
        <p:grpSpPr>
          <a:xfrm>
            <a:off x="6705599" y="3426404"/>
            <a:ext cx="5190121" cy="3071094"/>
            <a:chOff x="6022464" y="1547164"/>
            <a:chExt cx="5700238" cy="3556495"/>
          </a:xfrm>
        </p:grpSpPr>
        <p:pic>
          <p:nvPicPr>
            <p:cNvPr id="14" name="Picture 11" descr="A graph with purple lines&#10;&#10;Description automatically generated">
              <a:extLst>
                <a:ext uri="{FF2B5EF4-FFF2-40B4-BE49-F238E27FC236}">
                  <a16:creationId xmlns:a16="http://schemas.microsoft.com/office/drawing/2014/main" id="{A723F8C2-0D26-ED5D-CF08-85A4A122D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2464" y="1547164"/>
              <a:ext cx="5700238" cy="3556495"/>
            </a:xfrm>
            <a:prstGeom prst="rect">
              <a:avLst/>
            </a:prstGeom>
          </p:spPr>
        </p:pic>
        <p:cxnSp>
          <p:nvCxnSpPr>
            <p:cNvPr id="15" name="Straight Arrow Connector 5">
              <a:extLst>
                <a:ext uri="{FF2B5EF4-FFF2-40B4-BE49-F238E27FC236}">
                  <a16:creationId xmlns:a16="http://schemas.microsoft.com/office/drawing/2014/main" id="{6FB975D8-223D-70AD-EAE6-7519BB8DF938}"/>
                </a:ext>
              </a:extLst>
            </p:cNvPr>
            <p:cNvCxnSpPr>
              <a:cxnSpLocks/>
            </p:cNvCxnSpPr>
            <p:nvPr/>
          </p:nvCxnSpPr>
          <p:spPr>
            <a:xfrm>
              <a:off x="6733405" y="2292096"/>
              <a:ext cx="0" cy="1292352"/>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6">
              <a:extLst>
                <a:ext uri="{FF2B5EF4-FFF2-40B4-BE49-F238E27FC236}">
                  <a16:creationId xmlns:a16="http://schemas.microsoft.com/office/drawing/2014/main" id="{CA704EC3-00C9-7548-4382-1F4E7F82D2E5}"/>
                </a:ext>
              </a:extLst>
            </p:cNvPr>
            <p:cNvSpPr txBox="1"/>
            <p:nvPr/>
          </p:nvSpPr>
          <p:spPr>
            <a:xfrm>
              <a:off x="6733405" y="2637782"/>
              <a:ext cx="66556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1 </a:t>
              </a:r>
              <a:r>
                <a:rPr lang="el-GR" b="0" i="0" dirty="0">
                  <a:solidFill>
                    <a:srgbClr val="040C28"/>
                  </a:solidFill>
                  <a:effectLst/>
                  <a:latin typeface="Google Sans"/>
                </a:rPr>
                <a:t>μ</a:t>
              </a:r>
              <a:r>
                <a:rPr lang="en-GB" dirty="0"/>
                <a:t>m</a:t>
              </a:r>
            </a:p>
          </p:txBody>
        </p:sp>
      </p:grpSp>
    </p:spTree>
    <p:extLst>
      <p:ext uri="{BB962C8B-B14F-4D97-AF65-F5344CB8AC3E}">
        <p14:creationId xmlns:p14="http://schemas.microsoft.com/office/powerpoint/2010/main" val="226992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411A-24E6-060B-C201-EAAA9DDFBC05}"/>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B2080488-1825-F5FE-6580-B947665953E9}"/>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D0566135-0DC5-ACA3-80DD-411CB7257127}"/>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24</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22A32E89-1AFA-B269-2343-61C2422DC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071BD774-45FF-366C-017F-954DF6E2275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AB94B169-3566-497B-92A8-5DA46C2356C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Closed Orbit And Stability With F</a:t>
            </a:r>
            <a:r>
              <a:rPr lang="pl-PL" sz="2200" b="1" dirty="0">
                <a:solidFill>
                  <a:srgbClr val="2C2B2B"/>
                </a:solidFill>
                <a:latin typeface="Poppins" panose="00000500000000000000" pitchFamily="2" charset="-18"/>
                <a:cs typeface="Poppins" panose="00000500000000000000" pitchFamily="2" charset="-18"/>
              </a:rPr>
              <a:t>OFB</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42D9C5C9-B9B0-E7A4-50E9-49622C21E7B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22">
            <a:extLst>
              <a:ext uri="{FF2B5EF4-FFF2-40B4-BE49-F238E27FC236}">
                <a16:creationId xmlns:a16="http://schemas.microsoft.com/office/drawing/2014/main" id="{820AC61A-D46A-D247-F99A-FD17755A05D1}"/>
              </a:ext>
            </a:extLst>
          </p:cNvPr>
          <p:cNvSpPr txBox="1"/>
          <p:nvPr/>
        </p:nvSpPr>
        <p:spPr>
          <a:xfrm>
            <a:off x="61913" y="1085718"/>
            <a:ext cx="11112698" cy="584775"/>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2087922" algn="l" rtl="0" fontAlgn="base">
              <a:spcBef>
                <a:spcPct val="0"/>
              </a:spcBef>
              <a:spcAft>
                <a:spcPct val="0"/>
              </a:spcAft>
              <a:defRPr kern="1200">
                <a:solidFill>
                  <a:schemeClr val="tx1"/>
                </a:solidFill>
                <a:latin typeface="Arial" charset="0"/>
                <a:ea typeface="+mn-ea"/>
                <a:cs typeface="+mn-cs"/>
              </a:defRPr>
            </a:lvl2pPr>
            <a:lvl3pPr marL="4175845" algn="l" rtl="0" fontAlgn="base">
              <a:spcBef>
                <a:spcPct val="0"/>
              </a:spcBef>
              <a:spcAft>
                <a:spcPct val="0"/>
              </a:spcAft>
              <a:defRPr kern="1200">
                <a:solidFill>
                  <a:schemeClr val="tx1"/>
                </a:solidFill>
                <a:latin typeface="Arial" charset="0"/>
                <a:ea typeface="+mn-ea"/>
                <a:cs typeface="+mn-cs"/>
              </a:defRPr>
            </a:lvl3pPr>
            <a:lvl4pPr marL="6263767" algn="l" rtl="0" fontAlgn="base">
              <a:spcBef>
                <a:spcPct val="0"/>
              </a:spcBef>
              <a:spcAft>
                <a:spcPct val="0"/>
              </a:spcAft>
              <a:defRPr kern="1200">
                <a:solidFill>
                  <a:schemeClr val="tx1"/>
                </a:solidFill>
                <a:latin typeface="Arial" charset="0"/>
                <a:ea typeface="+mn-ea"/>
                <a:cs typeface="+mn-cs"/>
              </a:defRPr>
            </a:lvl4pPr>
            <a:lvl5pPr marL="8351689" algn="l" rtl="0" fontAlgn="base">
              <a:spcBef>
                <a:spcPct val="0"/>
              </a:spcBef>
              <a:spcAft>
                <a:spcPct val="0"/>
              </a:spcAft>
              <a:defRPr kern="1200">
                <a:solidFill>
                  <a:schemeClr val="tx1"/>
                </a:solidFill>
                <a:latin typeface="Arial" charset="0"/>
                <a:ea typeface="+mn-ea"/>
                <a:cs typeface="+mn-cs"/>
              </a:defRPr>
            </a:lvl5pPr>
            <a:lvl6pPr marL="10439611" algn="l" defTabSz="4175845" rtl="0" eaLnBrk="1" latinLnBrk="0" hangingPunct="1">
              <a:defRPr kern="1200">
                <a:solidFill>
                  <a:schemeClr val="tx1"/>
                </a:solidFill>
                <a:latin typeface="Arial" charset="0"/>
                <a:ea typeface="+mn-ea"/>
                <a:cs typeface="+mn-cs"/>
              </a:defRPr>
            </a:lvl6pPr>
            <a:lvl7pPr marL="12527534" algn="l" defTabSz="4175845" rtl="0" eaLnBrk="1" latinLnBrk="0" hangingPunct="1">
              <a:defRPr kern="1200">
                <a:solidFill>
                  <a:schemeClr val="tx1"/>
                </a:solidFill>
                <a:latin typeface="Arial" charset="0"/>
                <a:ea typeface="+mn-ea"/>
                <a:cs typeface="+mn-cs"/>
              </a:defRPr>
            </a:lvl7pPr>
            <a:lvl8pPr marL="14615456" algn="l" defTabSz="4175845" rtl="0" eaLnBrk="1" latinLnBrk="0" hangingPunct="1">
              <a:defRPr kern="1200">
                <a:solidFill>
                  <a:schemeClr val="tx1"/>
                </a:solidFill>
                <a:latin typeface="Arial" charset="0"/>
                <a:ea typeface="+mn-ea"/>
                <a:cs typeface="+mn-cs"/>
              </a:defRPr>
            </a:lvl8pPr>
            <a:lvl9pPr marL="16703378" algn="l" defTabSz="4175845" rtl="0" eaLnBrk="1" latinLnBrk="0" hangingPunct="1">
              <a:defRPr kern="1200">
                <a:solidFill>
                  <a:schemeClr val="tx1"/>
                </a:solidFill>
                <a:latin typeface="Arial" charset="0"/>
                <a:ea typeface="+mn-ea"/>
                <a:cs typeface="+mn-cs"/>
              </a:defRPr>
            </a:lvl9pPr>
          </a:lstStyle>
          <a:p>
            <a:pPr algn="just"/>
            <a:r>
              <a:rPr lang="en-GB" sz="1600" dirty="0">
                <a:latin typeface="Poppins" panose="00000500000000000000" pitchFamily="2" charset="-18"/>
                <a:ea typeface="Cambria"/>
                <a:cs typeface="Poppins" panose="00000500000000000000" pitchFamily="2" charset="-18"/>
              </a:rPr>
              <a:t>During the simultaneous operation of both SOFB and FOFB correction systems, an offloading procedure was applied, as described by the following equation :</a:t>
            </a:r>
            <a:endParaRPr lang="pl-PL" sz="1600" dirty="0">
              <a:latin typeface="Poppins" panose="00000500000000000000" pitchFamily="2" charset="-18"/>
              <a:ea typeface="Cambria"/>
              <a:cs typeface="Poppins" panose="00000500000000000000" pitchFamily="2" charset="-18"/>
            </a:endParaRPr>
          </a:p>
        </p:txBody>
      </p:sp>
      <p:pic>
        <p:nvPicPr>
          <p:cNvPr id="20" name="Obraz 19">
            <a:extLst>
              <a:ext uri="{FF2B5EF4-FFF2-40B4-BE49-F238E27FC236}">
                <a16:creationId xmlns:a16="http://schemas.microsoft.com/office/drawing/2014/main" id="{FAC3A90D-B39C-91BB-D6A2-E71EB8AB23E3}"/>
              </a:ext>
            </a:extLst>
          </p:cNvPr>
          <p:cNvPicPr>
            <a:picLocks noChangeAspect="1"/>
          </p:cNvPicPr>
          <p:nvPr/>
        </p:nvPicPr>
        <p:blipFill>
          <a:blip r:embed="rId4"/>
          <a:stretch>
            <a:fillRect/>
          </a:stretch>
        </p:blipFill>
        <p:spPr>
          <a:xfrm>
            <a:off x="1003399" y="1704695"/>
            <a:ext cx="9229726" cy="1165860"/>
          </a:xfrm>
          <a:prstGeom prst="rect">
            <a:avLst/>
          </a:prstGeom>
        </p:spPr>
      </p:pic>
      <p:sp>
        <p:nvSpPr>
          <p:cNvPr id="21" name="pole tekstowe 1">
            <a:extLst>
              <a:ext uri="{FF2B5EF4-FFF2-40B4-BE49-F238E27FC236}">
                <a16:creationId xmlns:a16="http://schemas.microsoft.com/office/drawing/2014/main" id="{69EAA862-F657-8956-92AE-D29C51815581}"/>
              </a:ext>
            </a:extLst>
          </p:cNvPr>
          <p:cNvSpPr txBox="1"/>
          <p:nvPr/>
        </p:nvSpPr>
        <p:spPr>
          <a:xfrm>
            <a:off x="137726" y="2763691"/>
            <a:ext cx="11411722"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0" i="0" dirty="0">
                <a:solidFill>
                  <a:srgbClr val="0D0D0D"/>
                </a:solidFill>
                <a:effectLst/>
                <a:highlight>
                  <a:srgbClr val="FFFFFF"/>
                </a:highlight>
                <a:latin typeface="Poppins" panose="00000500000000000000" pitchFamily="2" charset="-18"/>
                <a:cs typeface="Poppins" panose="00000500000000000000" pitchFamily="2" charset="-18"/>
              </a:rPr>
              <a:t>SOFB algorithm applies adjustments to its calculated settings for the slow correctors. This adjustment is based on the response matrix from the FOFB and the settings it would have applied to the fast correctors. In this manner, SOFB simulates the actions the FOFB would have taken at a given time step and implements those changes itself.</a:t>
            </a:r>
            <a:endParaRPr lang="pl-PL" sz="1400" dirty="0">
              <a:latin typeface="Poppins" panose="00000500000000000000" pitchFamily="2" charset="-18"/>
              <a:cs typeface="Poppins" panose="00000500000000000000" pitchFamily="2" charset="-18"/>
            </a:endParaRPr>
          </a:p>
        </p:txBody>
      </p:sp>
      <p:pic>
        <p:nvPicPr>
          <p:cNvPr id="23" name="Obraz 22" descr="Obraz zawierający tekst, zrzut ekranu, numer, Czcionka&#10;&#10;Zawartość wygenerowana przez sztuczną inteligencję może być niepoprawna.">
            <a:extLst>
              <a:ext uri="{FF2B5EF4-FFF2-40B4-BE49-F238E27FC236}">
                <a16:creationId xmlns:a16="http://schemas.microsoft.com/office/drawing/2014/main" id="{F0E2E4D2-E488-06F9-89A9-9BCA35BD6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88" y="3607699"/>
            <a:ext cx="5210824" cy="2978840"/>
          </a:xfrm>
          <a:prstGeom prst="rect">
            <a:avLst/>
          </a:prstGeom>
        </p:spPr>
      </p:pic>
      <p:pic>
        <p:nvPicPr>
          <p:cNvPr id="4099" name="Picture 3" descr="A screen shot of a graph&#10;&#10;Description automatically generated">
            <a:extLst>
              <a:ext uri="{FF2B5EF4-FFF2-40B4-BE49-F238E27FC236}">
                <a16:creationId xmlns:a16="http://schemas.microsoft.com/office/drawing/2014/main" id="{D7E07DA5-A8D3-B498-3D93-24FD35B28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967" y="5220429"/>
            <a:ext cx="6311408" cy="13133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 shot of a computer&#10;&#10;Description automatically generated">
            <a:extLst>
              <a:ext uri="{FF2B5EF4-FFF2-40B4-BE49-F238E27FC236}">
                <a16:creationId xmlns:a16="http://schemas.microsoft.com/office/drawing/2014/main" id="{21BEF9A3-7FCA-728F-8ADD-76238207532D}"/>
              </a:ext>
            </a:extLst>
          </p:cNvPr>
          <p:cNvPicPr>
            <a:picLocks noChangeAspect="1"/>
          </p:cNvPicPr>
          <p:nvPr/>
        </p:nvPicPr>
        <p:blipFill>
          <a:blip r:embed="rId7"/>
          <a:stretch>
            <a:fillRect/>
          </a:stretch>
        </p:blipFill>
        <p:spPr>
          <a:xfrm>
            <a:off x="5491812" y="3634628"/>
            <a:ext cx="6246957" cy="1533037"/>
          </a:xfrm>
          <a:prstGeom prst="rect">
            <a:avLst/>
          </a:prstGeom>
        </p:spPr>
      </p:pic>
    </p:spTree>
    <p:extLst>
      <p:ext uri="{BB962C8B-B14F-4D97-AF65-F5344CB8AC3E}">
        <p14:creationId xmlns:p14="http://schemas.microsoft.com/office/powerpoint/2010/main" val="2701793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76DF-D900-60A0-9141-5D76A693DED7}"/>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3549A3B0-488B-F878-CC10-498D8519760A}"/>
              </a:ext>
            </a:extLst>
          </p:cNvPr>
          <p:cNvSpPr/>
          <p:nvPr/>
        </p:nvSpPr>
        <p:spPr>
          <a:xfrm>
            <a:off x="7422776" y="0"/>
            <a:ext cx="476922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CC935BCC-49D6-062B-BB4F-11A1DEB1CB6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E30E628E-2AF9-FBE3-B51B-EE4719F572C8}"/>
              </a:ext>
            </a:extLst>
          </p:cNvPr>
          <p:cNvSpPr>
            <a:spLocks noGrp="1"/>
          </p:cNvSpPr>
          <p:nvPr>
            <p:ph type="sldNum" sz="quarter" idx="12"/>
          </p:nvPr>
        </p:nvSpPr>
        <p:spPr>
          <a:xfrm>
            <a:off x="11818374" y="6494117"/>
            <a:ext cx="348487" cy="316195"/>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25</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816D99DD-D350-D5A5-A129-E5A165B7CB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sp>
        <p:nvSpPr>
          <p:cNvPr id="13" name="Prostokąt 12">
            <a:extLst>
              <a:ext uri="{FF2B5EF4-FFF2-40B4-BE49-F238E27FC236}">
                <a16:creationId xmlns:a16="http://schemas.microsoft.com/office/drawing/2014/main" id="{474B594F-CA9B-240F-AF65-435BCDE10086}"/>
              </a:ext>
            </a:extLst>
          </p:cNvPr>
          <p:cNvSpPr/>
          <p:nvPr/>
        </p:nvSpPr>
        <p:spPr>
          <a:xfrm rot="5400000">
            <a:off x="8273324" y="1242883"/>
            <a:ext cx="46625" cy="92726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lumMod val="75000"/>
                  <a:lumOff val="25000"/>
                </a:schemeClr>
              </a:solidFill>
            </a:endParaRPr>
          </a:p>
        </p:txBody>
      </p:sp>
      <p:pic>
        <p:nvPicPr>
          <p:cNvPr id="17" name="Grafika 16">
            <a:extLst>
              <a:ext uri="{FF2B5EF4-FFF2-40B4-BE49-F238E27FC236}">
                <a16:creationId xmlns:a16="http://schemas.microsoft.com/office/drawing/2014/main" id="{F17AAFD0-53CB-5718-6CA3-B233B8006A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3003" y="774153"/>
            <a:ext cx="610892" cy="730244"/>
          </a:xfrm>
          <a:prstGeom prst="rect">
            <a:avLst/>
          </a:prstGeom>
        </p:spPr>
      </p:pic>
      <p:pic>
        <p:nvPicPr>
          <p:cNvPr id="18" name="Grafika 17">
            <a:extLst>
              <a:ext uri="{FF2B5EF4-FFF2-40B4-BE49-F238E27FC236}">
                <a16:creationId xmlns:a16="http://schemas.microsoft.com/office/drawing/2014/main" id="{1200E378-C499-3C45-CC97-E0DE126C3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2776" y="1196088"/>
            <a:ext cx="4769224" cy="5701003"/>
          </a:xfrm>
          <a:prstGeom prst="rect">
            <a:avLst/>
          </a:prstGeom>
        </p:spPr>
      </p:pic>
      <p:sp>
        <p:nvSpPr>
          <p:cNvPr id="12" name="pole tekstowe 11">
            <a:extLst>
              <a:ext uri="{FF2B5EF4-FFF2-40B4-BE49-F238E27FC236}">
                <a16:creationId xmlns:a16="http://schemas.microsoft.com/office/drawing/2014/main" id="{CC80E0DE-5082-16A4-4643-83C78F1927A4}"/>
              </a:ext>
            </a:extLst>
          </p:cNvPr>
          <p:cNvSpPr txBox="1"/>
          <p:nvPr/>
        </p:nvSpPr>
        <p:spPr>
          <a:xfrm>
            <a:off x="7730905" y="1951902"/>
            <a:ext cx="3853249" cy="4750403"/>
          </a:xfrm>
          <a:prstGeom prst="rect">
            <a:avLst/>
          </a:prstGeom>
          <a:noFill/>
        </p:spPr>
        <p:txBody>
          <a:bodyPr wrap="square">
            <a:spAutoFit/>
          </a:bodyPr>
          <a:lstStyle/>
          <a:p>
            <a:pPr algn="l" rtl="0" fontAlgn="base">
              <a:lnSpc>
                <a:spcPts val="1651"/>
              </a:lnSpc>
              <a:spcAft>
                <a:spcPts val="800"/>
              </a:spcAft>
            </a:pPr>
            <a:r>
              <a:rPr lang="en-US" sz="1800" b="1" i="0" dirty="0">
                <a:solidFill>
                  <a:srgbClr val="000000"/>
                </a:solidFill>
                <a:effectLst/>
                <a:latin typeface="Poppins" panose="00000500000000000000" pitchFamily="2" charset="-18"/>
                <a:cs typeface="Poppins" panose="00000500000000000000" pitchFamily="2" charset="-18"/>
              </a:rPr>
              <a:t>Electron beam stability</a:t>
            </a:r>
            <a:r>
              <a:rPr lang="en-US" sz="1800" b="0" i="0" dirty="0">
                <a:solidFill>
                  <a:srgbClr val="000000"/>
                </a:solidFill>
                <a:effectLst/>
                <a:latin typeface="Poppins" panose="00000500000000000000" pitchFamily="2" charset="-18"/>
                <a:cs typeface="Poppins" panose="00000500000000000000" pitchFamily="2" charset="-18"/>
              </a:rPr>
              <a:t> </a:t>
            </a:r>
            <a:endParaRPr lang="en-US" sz="1400" b="0" i="0" dirty="0">
              <a:solidFill>
                <a:srgbClr val="000000"/>
              </a:solidFill>
              <a:effectLst/>
              <a:latin typeface="Poppins" panose="00000500000000000000" pitchFamily="2" charset="-18"/>
              <a:cs typeface="Poppins" panose="00000500000000000000" pitchFamily="2" charset="-18"/>
            </a:endParaRPr>
          </a:p>
          <a:p>
            <a:pPr algn="l" rtl="0" fontAlgn="base">
              <a:lnSpc>
                <a:spcPts val="1651"/>
              </a:lnSpc>
              <a:spcAft>
                <a:spcPts val="800"/>
              </a:spcAft>
            </a:pPr>
            <a:r>
              <a:rPr lang="pl-PL" sz="1600" dirty="0">
                <a:solidFill>
                  <a:srgbClr val="000000"/>
                </a:solidFill>
                <a:latin typeface="Poppins" panose="00000500000000000000" pitchFamily="2" charset="-18"/>
                <a:cs typeface="Poppins" panose="00000500000000000000" pitchFamily="2" charset="-18"/>
              </a:rPr>
              <a:t>T</a:t>
            </a:r>
            <a:r>
              <a:rPr lang="en-US" sz="1600" b="0" i="0" dirty="0">
                <a:solidFill>
                  <a:srgbClr val="000000"/>
                </a:solidFill>
                <a:effectLst/>
                <a:latin typeface="Poppins" panose="00000500000000000000" pitchFamily="2" charset="-18"/>
                <a:cs typeface="Poppins" panose="00000500000000000000" pitchFamily="2" charset="-18"/>
              </a:rPr>
              <a:t>he electron beam is controlled with sub-micron precision  </a:t>
            </a:r>
            <a:r>
              <a:rPr lang="pl-PL" sz="1600" b="0" i="0" dirty="0" err="1">
                <a:solidFill>
                  <a:srgbClr val="000000"/>
                </a:solidFill>
                <a:effectLst/>
                <a:latin typeface="Poppins" panose="00000500000000000000" pitchFamily="2" charset="-18"/>
                <a:cs typeface="Poppins" panose="00000500000000000000" pitchFamily="2" charset="-18"/>
              </a:rPr>
              <a:t>when</a:t>
            </a:r>
            <a:r>
              <a:rPr lang="en-US" sz="1600" b="0" i="0" dirty="0">
                <a:solidFill>
                  <a:srgbClr val="000000"/>
                </a:solidFill>
                <a:effectLst/>
                <a:latin typeface="Poppins" panose="00000500000000000000" pitchFamily="2" charset="-18"/>
                <a:cs typeface="Poppins" panose="00000500000000000000" pitchFamily="2" charset="-18"/>
              </a:rPr>
              <a:t> all correction systems (SOFB, FOFB and feed-forward tables)</a:t>
            </a:r>
            <a:r>
              <a:rPr lang="pl-PL" sz="1600" b="0" i="0" dirty="0">
                <a:solidFill>
                  <a:srgbClr val="000000"/>
                </a:solidFill>
                <a:effectLst/>
                <a:latin typeface="Poppins" panose="00000500000000000000" pitchFamily="2" charset="-18"/>
                <a:cs typeface="Poppins" panose="00000500000000000000" pitchFamily="2" charset="-18"/>
              </a:rPr>
              <a:t> </a:t>
            </a:r>
            <a:r>
              <a:rPr lang="pl-PL" sz="1600" b="0" i="0" dirty="0" err="1">
                <a:solidFill>
                  <a:srgbClr val="000000"/>
                </a:solidFill>
                <a:effectLst/>
                <a:latin typeface="Poppins" panose="00000500000000000000" pitchFamily="2" charset="-18"/>
                <a:cs typeface="Poppins" panose="00000500000000000000" pitchFamily="2" charset="-18"/>
              </a:rPr>
              <a:t>are</a:t>
            </a:r>
            <a:r>
              <a:rPr lang="pl-PL" sz="1600" b="0" i="0" dirty="0">
                <a:solidFill>
                  <a:srgbClr val="000000"/>
                </a:solidFill>
                <a:effectLst/>
                <a:latin typeface="Poppins" panose="00000500000000000000" pitchFamily="2" charset="-18"/>
                <a:cs typeface="Poppins" panose="00000500000000000000" pitchFamily="2" charset="-18"/>
              </a:rPr>
              <a:t> </a:t>
            </a:r>
            <a:r>
              <a:rPr lang="pl-PL" sz="1600" b="0" i="0" dirty="0" err="1">
                <a:solidFill>
                  <a:srgbClr val="000000"/>
                </a:solidFill>
                <a:effectLst/>
                <a:latin typeface="Poppins" panose="00000500000000000000" pitchFamily="2" charset="-18"/>
                <a:cs typeface="Poppins" panose="00000500000000000000" pitchFamily="2" charset="-18"/>
              </a:rPr>
              <a:t>working</a:t>
            </a:r>
            <a:r>
              <a:rPr lang="pl-PL" sz="1600" dirty="0">
                <a:solidFill>
                  <a:srgbClr val="000000"/>
                </a:solidFill>
                <a:latin typeface="Poppins" panose="00000500000000000000" pitchFamily="2" charset="-18"/>
                <a:cs typeface="Poppins" panose="00000500000000000000" pitchFamily="2" charset="-18"/>
              </a:rPr>
              <a:t>.</a:t>
            </a:r>
            <a:r>
              <a:rPr lang="en-US" sz="1600" b="0" i="0" dirty="0">
                <a:solidFill>
                  <a:srgbClr val="000000"/>
                </a:solidFill>
                <a:effectLst/>
                <a:latin typeface="Poppins" panose="00000500000000000000" pitchFamily="2" charset="-18"/>
                <a:cs typeface="Poppins" panose="00000500000000000000" pitchFamily="2" charset="-18"/>
              </a:rPr>
              <a:t> </a:t>
            </a:r>
            <a:r>
              <a:rPr lang="pl-PL" sz="1600" b="0" i="0" dirty="0">
                <a:solidFill>
                  <a:srgbClr val="000000"/>
                </a:solidFill>
                <a:effectLst/>
                <a:latin typeface="Poppins" panose="00000500000000000000" pitchFamily="2" charset="-18"/>
                <a:cs typeface="Poppins" panose="00000500000000000000" pitchFamily="2" charset="-18"/>
              </a:rPr>
              <a:t>FOFB</a:t>
            </a:r>
            <a:r>
              <a:rPr lang="en-US" sz="1600" b="0" i="0" dirty="0">
                <a:solidFill>
                  <a:srgbClr val="000000"/>
                </a:solidFill>
                <a:effectLst/>
                <a:latin typeface="Poppins" panose="00000500000000000000" pitchFamily="2" charset="-18"/>
                <a:cs typeface="Poppins" panose="00000500000000000000" pitchFamily="2" charset="-18"/>
              </a:rPr>
              <a:t> eliminate</a:t>
            </a:r>
            <a:r>
              <a:rPr lang="pl-PL" sz="1600" b="0" i="0" dirty="0">
                <a:solidFill>
                  <a:srgbClr val="000000"/>
                </a:solidFill>
                <a:effectLst/>
                <a:latin typeface="Poppins" panose="00000500000000000000" pitchFamily="2" charset="-18"/>
                <a:cs typeface="Poppins" panose="00000500000000000000" pitchFamily="2" charset="-18"/>
              </a:rPr>
              <a:t>s</a:t>
            </a:r>
            <a:r>
              <a:rPr lang="en-US" sz="1600" b="0" i="0" dirty="0">
                <a:solidFill>
                  <a:srgbClr val="000000"/>
                </a:solidFill>
                <a:effectLst/>
                <a:latin typeface="Poppins" panose="00000500000000000000" pitchFamily="2" charset="-18"/>
                <a:cs typeface="Poppins" panose="00000500000000000000" pitchFamily="2" charset="-18"/>
              </a:rPr>
              <a:t> the negative impact of the insertion devices movement, which is the main cause of orbit distortion. </a:t>
            </a:r>
            <a:endParaRPr lang="pl-PL" sz="1600" b="0" i="0" dirty="0">
              <a:solidFill>
                <a:srgbClr val="000000"/>
              </a:solidFill>
              <a:effectLst/>
              <a:latin typeface="Poppins" panose="00000500000000000000" pitchFamily="2" charset="-18"/>
              <a:cs typeface="Poppins" panose="00000500000000000000" pitchFamily="2" charset="-18"/>
            </a:endParaRPr>
          </a:p>
          <a:p>
            <a:pPr algn="l" rtl="0" fontAlgn="base">
              <a:lnSpc>
                <a:spcPts val="1651"/>
              </a:lnSpc>
              <a:spcAft>
                <a:spcPts val="800"/>
              </a:spcAft>
            </a:pPr>
            <a:endParaRPr lang="pl-PL" sz="1600" b="0" i="0" dirty="0">
              <a:solidFill>
                <a:srgbClr val="000000"/>
              </a:solidFill>
              <a:effectLst/>
              <a:latin typeface="Poppins" panose="00000500000000000000" pitchFamily="2" charset="-18"/>
              <a:cs typeface="Poppins" panose="00000500000000000000" pitchFamily="2" charset="-18"/>
            </a:endParaRPr>
          </a:p>
          <a:p>
            <a:pPr algn="l" rtl="0" fontAlgn="base">
              <a:lnSpc>
                <a:spcPts val="1651"/>
              </a:lnSpc>
              <a:spcAft>
                <a:spcPts val="800"/>
              </a:spcAft>
            </a:pPr>
            <a:endParaRPr lang="pl-PL" sz="1600" dirty="0">
              <a:solidFill>
                <a:srgbClr val="000000"/>
              </a:solidFill>
              <a:latin typeface="Poppins" panose="00000500000000000000" pitchFamily="2" charset="-18"/>
              <a:cs typeface="Poppins" panose="00000500000000000000" pitchFamily="2" charset="-18"/>
            </a:endParaRPr>
          </a:p>
          <a:p>
            <a:pPr fontAlgn="base">
              <a:lnSpc>
                <a:spcPts val="1651"/>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Over short periods of time, like milliseconds, we can see oscillations of about 2 µm.  These come from the 50 Hz electrical grid frequency, which is visible on the FFT plots. It is the highest oscillation mode in both planes.</a:t>
            </a:r>
            <a:endParaRPr lang="pl-PL" sz="1800" kern="100" dirty="0">
              <a:effectLst/>
              <a:latin typeface="Aptos" panose="020B0004020202020204" pitchFamily="34" charset="0"/>
              <a:ea typeface="Aptos" panose="020B0004020202020204" pitchFamily="34" charset="0"/>
              <a:cs typeface="Arial" panose="020B0604020202020204" pitchFamily="34" charset="0"/>
            </a:endParaRPr>
          </a:p>
          <a:p>
            <a:pPr algn="l" rtl="0" fontAlgn="base">
              <a:lnSpc>
                <a:spcPts val="1651"/>
              </a:lnSpc>
              <a:spcAft>
                <a:spcPts val="800"/>
              </a:spcAft>
            </a:pPr>
            <a:endParaRPr lang="en-US" sz="1600" b="0" i="0" dirty="0">
              <a:solidFill>
                <a:srgbClr val="000000"/>
              </a:solidFill>
              <a:effectLst/>
              <a:latin typeface="Poppins" panose="00000500000000000000" pitchFamily="2" charset="-18"/>
              <a:cs typeface="Poppins" panose="00000500000000000000" pitchFamily="2" charset="-18"/>
            </a:endParaRPr>
          </a:p>
        </p:txBody>
      </p:sp>
      <p:cxnSp>
        <p:nvCxnSpPr>
          <p:cNvPr id="6" name="Łącznik prosty 5">
            <a:extLst>
              <a:ext uri="{FF2B5EF4-FFF2-40B4-BE49-F238E27FC236}">
                <a16:creationId xmlns:a16="http://schemas.microsoft.com/office/drawing/2014/main" id="{72509896-F70A-125B-EDE9-52BB9789A7D7}"/>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8844C867-86ED-597F-22A5-F6797910450F}"/>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rgbClr val="2C2B2B"/>
                </a:solidFill>
                <a:latin typeface="Poppins" panose="00000500000000000000" pitchFamily="2" charset="-18"/>
                <a:cs typeface="Poppins" panose="00000500000000000000" pitchFamily="2" charset="-18"/>
              </a:rPr>
              <a:t>Fast Orbit Feedback Performance</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2D5D5399-18A0-20E3-4114-51D6196896E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2" name="Picture 4">
            <a:extLst>
              <a:ext uri="{FF2B5EF4-FFF2-40B4-BE49-F238E27FC236}">
                <a16:creationId xmlns:a16="http://schemas.microsoft.com/office/drawing/2014/main" id="{06865092-2AB7-82CA-E34F-22BFF976F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504" y="607785"/>
            <a:ext cx="4451001" cy="34050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6457D1B-DAF0-B667-99EE-BDB51EAD5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59" y="829720"/>
            <a:ext cx="4199057" cy="32168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graph of a graph&#10;&#10;Description automatically generated">
            <a:extLst>
              <a:ext uri="{FF2B5EF4-FFF2-40B4-BE49-F238E27FC236}">
                <a16:creationId xmlns:a16="http://schemas.microsoft.com/office/drawing/2014/main" id="{39DAA816-9188-4AC5-2D04-CF44E5DB52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5369" y="3975338"/>
            <a:ext cx="3704113" cy="257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93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CE7C2-B2CE-9E8F-595E-4FC3AF53D8AD}"/>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918BDD84-A29B-3D3E-6D66-EABD13E49048}"/>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8E9C4DD8-3724-F774-0306-2EA418ED94A8}"/>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26</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F3DF7D37-4988-6C6C-8C8A-4E9E302412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409B2E3D-5347-27BE-F48F-8EAAE947BF6F}"/>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44304758-7231-80E5-1372-50BB5C97969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rgbClr val="2C2B2B"/>
                </a:solidFill>
                <a:latin typeface="Poppins" panose="00000500000000000000" pitchFamily="2" charset="-18"/>
                <a:cs typeface="Poppins" panose="00000500000000000000" pitchFamily="2" charset="-18"/>
              </a:rPr>
              <a:t>Fast Orbit Feedback Performance</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021D22BD-E3D2-6AFE-BA9D-E003302CA49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4DBBEA1D-09EB-8B1D-7033-21B9A6082992}"/>
              </a:ext>
            </a:extLst>
          </p:cNvPr>
          <p:cNvSpPr txBox="1"/>
          <p:nvPr/>
        </p:nvSpPr>
        <p:spPr>
          <a:xfrm>
            <a:off x="6609460" y="4687021"/>
            <a:ext cx="4845180" cy="646331"/>
          </a:xfrm>
          <a:prstGeom prst="rect">
            <a:avLst/>
          </a:prstGeom>
          <a:noFill/>
        </p:spPr>
        <p:txBody>
          <a:bodyPr wrap="square">
            <a:spAutoFit/>
          </a:bodyPr>
          <a:lstStyle/>
          <a:p>
            <a:r>
              <a:rPr lang="en-US">
                <a:latin typeface="Cambria" panose="02040503050406030204" pitchFamily="18" charset="0"/>
                <a:ea typeface="Cambria" panose="02040503050406030204" pitchFamily="18" charset="0"/>
              </a:rPr>
              <a:t>ID’s impact compensation – more than 1 order of magnitude correction improvement</a:t>
            </a:r>
            <a:r>
              <a:rPr lang="pl-PL">
                <a:latin typeface="Cambria" panose="02040503050406030204" pitchFamily="18" charset="0"/>
                <a:ea typeface="Cambria" panose="02040503050406030204" pitchFamily="18" charset="0"/>
              </a:rPr>
              <a:t>.</a:t>
            </a:r>
            <a:r>
              <a:rPr lang="en-US">
                <a:latin typeface="Cambria" panose="02040503050406030204" pitchFamily="18" charset="0"/>
                <a:ea typeface="Cambria" panose="02040503050406030204" pitchFamily="18" charset="0"/>
              </a:rPr>
              <a:t> </a:t>
            </a:r>
          </a:p>
        </p:txBody>
      </p:sp>
      <p:sp>
        <p:nvSpPr>
          <p:cNvPr id="4" name="pole tekstowe 3">
            <a:extLst>
              <a:ext uri="{FF2B5EF4-FFF2-40B4-BE49-F238E27FC236}">
                <a16:creationId xmlns:a16="http://schemas.microsoft.com/office/drawing/2014/main" id="{24CA6F74-F1E9-70AE-74BE-E264ADAB4DA4}"/>
              </a:ext>
            </a:extLst>
          </p:cNvPr>
          <p:cNvSpPr txBox="1"/>
          <p:nvPr/>
        </p:nvSpPr>
        <p:spPr>
          <a:xfrm>
            <a:off x="492748" y="4769976"/>
            <a:ext cx="5822005" cy="369332"/>
          </a:xfrm>
          <a:prstGeom prst="rect">
            <a:avLst/>
          </a:prstGeom>
          <a:noFill/>
        </p:spPr>
        <p:txBody>
          <a:bodyPr wrap="square">
            <a:spAutoFit/>
          </a:bodyPr>
          <a:lstStyle/>
          <a:p>
            <a:r>
              <a:rPr lang="en-US">
                <a:latin typeface="Cambria" panose="02040503050406030204" pitchFamily="18" charset="0"/>
                <a:ea typeface="Cambria" panose="02040503050406030204" pitchFamily="18" charset="0"/>
              </a:rPr>
              <a:t>Reduction of XBPM Standard deviation.</a:t>
            </a:r>
          </a:p>
        </p:txBody>
      </p:sp>
      <p:pic>
        <p:nvPicPr>
          <p:cNvPr id="10" name="Picture 4" descr="A graph showing a number of red and blue lines&#10;&#10;Description automatically generated">
            <a:extLst>
              <a:ext uri="{FF2B5EF4-FFF2-40B4-BE49-F238E27FC236}">
                <a16:creationId xmlns:a16="http://schemas.microsoft.com/office/drawing/2014/main" id="{CAF3058A-2300-BBA3-812C-CF5C28EF4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713" y="1390002"/>
            <a:ext cx="5973934" cy="3248327"/>
          </a:xfrm>
          <a:prstGeom prst="rect">
            <a:avLst/>
          </a:prstGeom>
        </p:spPr>
      </p:pic>
      <p:grpSp>
        <p:nvGrpSpPr>
          <p:cNvPr id="14" name="Grupa 13">
            <a:extLst>
              <a:ext uri="{FF2B5EF4-FFF2-40B4-BE49-F238E27FC236}">
                <a16:creationId xmlns:a16="http://schemas.microsoft.com/office/drawing/2014/main" id="{7F77BAFF-B63A-A891-E2A7-834DD8AE6EF3}"/>
              </a:ext>
            </a:extLst>
          </p:cNvPr>
          <p:cNvGrpSpPr/>
          <p:nvPr/>
        </p:nvGrpSpPr>
        <p:grpSpPr>
          <a:xfrm>
            <a:off x="268957" y="1359257"/>
            <a:ext cx="5827043" cy="3168455"/>
            <a:chOff x="6236158" y="1787633"/>
            <a:chExt cx="5827043" cy="3168455"/>
          </a:xfrm>
        </p:grpSpPr>
        <p:pic>
          <p:nvPicPr>
            <p:cNvPr id="15" name="Picture 9" descr="A graph showing a number of red and blue lines&#10;&#10;Description automatically generated">
              <a:extLst>
                <a:ext uri="{FF2B5EF4-FFF2-40B4-BE49-F238E27FC236}">
                  <a16:creationId xmlns:a16="http://schemas.microsoft.com/office/drawing/2014/main" id="{B393D509-DEB0-6A5E-CEDE-81AF41F26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158" y="1787633"/>
              <a:ext cx="5827043" cy="3168455"/>
            </a:xfrm>
            <a:prstGeom prst="rect">
              <a:avLst/>
            </a:prstGeom>
          </p:spPr>
        </p:pic>
        <p:cxnSp>
          <p:nvCxnSpPr>
            <p:cNvPr id="16" name="Łącznik prosty 15">
              <a:extLst>
                <a:ext uri="{FF2B5EF4-FFF2-40B4-BE49-F238E27FC236}">
                  <a16:creationId xmlns:a16="http://schemas.microsoft.com/office/drawing/2014/main" id="{6C495703-875F-244D-0696-C05B31FF3429}"/>
                </a:ext>
              </a:extLst>
            </p:cNvPr>
            <p:cNvCxnSpPr>
              <a:cxnSpLocks/>
            </p:cNvCxnSpPr>
            <p:nvPr/>
          </p:nvCxnSpPr>
          <p:spPr>
            <a:xfrm>
              <a:off x="9920288" y="1828800"/>
              <a:ext cx="0" cy="2907463"/>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035ECE88-0BD4-CA35-01CC-47BB77CE8556}"/>
                </a:ext>
              </a:extLst>
            </p:cNvPr>
            <p:cNvSpPr txBox="1"/>
            <p:nvPr/>
          </p:nvSpPr>
          <p:spPr>
            <a:xfrm>
              <a:off x="10282237" y="2214563"/>
              <a:ext cx="1025794" cy="369332"/>
            </a:xfrm>
            <a:prstGeom prst="rect">
              <a:avLst/>
            </a:prstGeom>
            <a:noFill/>
          </p:spPr>
          <p:txBody>
            <a:bodyPr wrap="none" rtlCol="0">
              <a:spAutoFit/>
            </a:bodyPr>
            <a:lstStyle/>
            <a:p>
              <a:r>
                <a:rPr lang="pl-PL"/>
                <a:t>FOFB ON</a:t>
              </a:r>
              <a:endParaRPr lang="en-US"/>
            </a:p>
          </p:txBody>
        </p:sp>
        <p:sp>
          <p:nvSpPr>
            <p:cNvPr id="20" name="pole tekstowe 19">
              <a:extLst>
                <a:ext uri="{FF2B5EF4-FFF2-40B4-BE49-F238E27FC236}">
                  <a16:creationId xmlns:a16="http://schemas.microsoft.com/office/drawing/2014/main" id="{40DA683A-7A0E-5903-0AFE-2F9A7D8550A1}"/>
                </a:ext>
              </a:extLst>
            </p:cNvPr>
            <p:cNvSpPr txBox="1"/>
            <p:nvPr/>
          </p:nvSpPr>
          <p:spPr>
            <a:xfrm>
              <a:off x="6401970" y="1900238"/>
              <a:ext cx="1088311" cy="369332"/>
            </a:xfrm>
            <a:prstGeom prst="rect">
              <a:avLst/>
            </a:prstGeom>
            <a:noFill/>
          </p:spPr>
          <p:txBody>
            <a:bodyPr wrap="none" rtlCol="0">
              <a:spAutoFit/>
            </a:bodyPr>
            <a:lstStyle/>
            <a:p>
              <a:r>
                <a:rPr lang="pl-PL"/>
                <a:t>FOFB OFF</a:t>
              </a:r>
              <a:endParaRPr lang="en-US"/>
            </a:p>
          </p:txBody>
        </p:sp>
      </p:grpSp>
    </p:spTree>
    <p:extLst>
      <p:ext uri="{BB962C8B-B14F-4D97-AF65-F5344CB8AC3E}">
        <p14:creationId xmlns:p14="http://schemas.microsoft.com/office/powerpoint/2010/main" val="253996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BE11-A620-2D88-8042-E16AE940BE61}"/>
            </a:ext>
          </a:extLst>
        </p:cNvPr>
        <p:cNvGrpSpPr/>
        <p:nvPr/>
      </p:nvGrpSpPr>
      <p:grpSpPr>
        <a:xfrm>
          <a:off x="0" y="0"/>
          <a:ext cx="0" cy="0"/>
          <a:chOff x="0" y="0"/>
          <a:chExt cx="0" cy="0"/>
        </a:xfrm>
      </p:grpSpPr>
      <p:pic>
        <p:nvPicPr>
          <p:cNvPr id="1032" name="Picture 8" descr="A graph of a vertical data&#10;&#10;Description automatically generated with medium confidence">
            <a:extLst>
              <a:ext uri="{FF2B5EF4-FFF2-40B4-BE49-F238E27FC236}">
                <a16:creationId xmlns:a16="http://schemas.microsoft.com/office/drawing/2014/main" id="{65B69046-C5BD-E2B1-55E5-8440C4698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86" y="3655007"/>
            <a:ext cx="3756588" cy="287653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a:extLst>
              <a:ext uri="{FF2B5EF4-FFF2-40B4-BE49-F238E27FC236}">
                <a16:creationId xmlns:a16="http://schemas.microsoft.com/office/drawing/2014/main" id="{BADDB6E8-8F2A-CE6F-1393-4C29806DE4B2}"/>
              </a:ext>
            </a:extLst>
          </p:cNvPr>
          <p:cNvSpPr/>
          <p:nvPr/>
        </p:nvSpPr>
        <p:spPr>
          <a:xfrm>
            <a:off x="7438456" y="47688"/>
            <a:ext cx="4663636"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0B3B7682-9BE7-DD71-6422-ED5CEE98E7B6}"/>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DD17B337-F4DF-D3AF-1D40-3186BDC81F45}"/>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27</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0980D3DF-FE23-47E4-BA75-AF7C570B7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DCD9224C-E85C-5B93-5B9A-6ACEE3C85F7C}"/>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2EC8ACF3-8C4D-97FE-6AE9-C82DC5B718A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rgbClr val="2C2B2B"/>
                </a:solidFill>
                <a:latin typeface="Poppins" panose="00000500000000000000" pitchFamily="2" charset="-18"/>
                <a:cs typeface="Poppins" panose="00000500000000000000" pitchFamily="2" charset="-18"/>
              </a:rPr>
              <a:t>Fast Orbit Feedback Performance</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678CCC0C-4149-3929-1DA8-9411064D9B19}"/>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26" name="Picture 2">
            <a:extLst>
              <a:ext uri="{FF2B5EF4-FFF2-40B4-BE49-F238E27FC236}">
                <a16:creationId xmlns:a16="http://schemas.microsoft.com/office/drawing/2014/main" id="{F4A02CF2-FA56-EF22-D154-CC94183B3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99" y="907458"/>
            <a:ext cx="3268861" cy="271408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78CC808-98FB-297D-B7F1-60F52FA3C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586" y="831715"/>
            <a:ext cx="3406912" cy="28746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 graph of a number of data&#10;&#10;Description automatically generated">
            <a:extLst>
              <a:ext uri="{FF2B5EF4-FFF2-40B4-BE49-F238E27FC236}">
                <a16:creationId xmlns:a16="http://schemas.microsoft.com/office/drawing/2014/main" id="{B27A1FC0-7981-CF4B-DD2F-FC7D8DCA8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51" y="3634022"/>
            <a:ext cx="3811400" cy="29185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2">
            <a:extLst>
              <a:ext uri="{FF2B5EF4-FFF2-40B4-BE49-F238E27FC236}">
                <a16:creationId xmlns:a16="http://schemas.microsoft.com/office/drawing/2014/main" id="{FB046652-8AD8-80B3-AB3F-14E6929285A4}"/>
              </a:ext>
            </a:extLst>
          </p:cNvPr>
          <p:cNvSpPr txBox="1"/>
          <p:nvPr/>
        </p:nvSpPr>
        <p:spPr>
          <a:xfrm>
            <a:off x="7503224" y="1220633"/>
            <a:ext cx="3666074" cy="738664"/>
          </a:xfrm>
          <a:prstGeom prst="rect">
            <a:avLst/>
          </a:prstGeom>
          <a:noFill/>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2087922" algn="l" rtl="0" fontAlgn="base">
              <a:spcBef>
                <a:spcPct val="0"/>
              </a:spcBef>
              <a:spcAft>
                <a:spcPct val="0"/>
              </a:spcAft>
              <a:defRPr kern="1200">
                <a:solidFill>
                  <a:schemeClr val="tx1"/>
                </a:solidFill>
                <a:latin typeface="Arial" charset="0"/>
                <a:ea typeface="+mn-ea"/>
                <a:cs typeface="+mn-cs"/>
              </a:defRPr>
            </a:lvl2pPr>
            <a:lvl3pPr marL="4175845" algn="l" rtl="0" fontAlgn="base">
              <a:spcBef>
                <a:spcPct val="0"/>
              </a:spcBef>
              <a:spcAft>
                <a:spcPct val="0"/>
              </a:spcAft>
              <a:defRPr kern="1200">
                <a:solidFill>
                  <a:schemeClr val="tx1"/>
                </a:solidFill>
                <a:latin typeface="Arial" charset="0"/>
                <a:ea typeface="+mn-ea"/>
                <a:cs typeface="+mn-cs"/>
              </a:defRPr>
            </a:lvl3pPr>
            <a:lvl4pPr marL="6263767" algn="l" rtl="0" fontAlgn="base">
              <a:spcBef>
                <a:spcPct val="0"/>
              </a:spcBef>
              <a:spcAft>
                <a:spcPct val="0"/>
              </a:spcAft>
              <a:defRPr kern="1200">
                <a:solidFill>
                  <a:schemeClr val="tx1"/>
                </a:solidFill>
                <a:latin typeface="Arial" charset="0"/>
                <a:ea typeface="+mn-ea"/>
                <a:cs typeface="+mn-cs"/>
              </a:defRPr>
            </a:lvl4pPr>
            <a:lvl5pPr marL="8351689" algn="l" rtl="0" fontAlgn="base">
              <a:spcBef>
                <a:spcPct val="0"/>
              </a:spcBef>
              <a:spcAft>
                <a:spcPct val="0"/>
              </a:spcAft>
              <a:defRPr kern="1200">
                <a:solidFill>
                  <a:schemeClr val="tx1"/>
                </a:solidFill>
                <a:latin typeface="Arial" charset="0"/>
                <a:ea typeface="+mn-ea"/>
                <a:cs typeface="+mn-cs"/>
              </a:defRPr>
            </a:lvl5pPr>
            <a:lvl6pPr marL="10439611" algn="l" defTabSz="4175845" rtl="0" eaLnBrk="1" latinLnBrk="0" hangingPunct="1">
              <a:defRPr kern="1200">
                <a:solidFill>
                  <a:schemeClr val="tx1"/>
                </a:solidFill>
                <a:latin typeface="Arial" charset="0"/>
                <a:ea typeface="+mn-ea"/>
                <a:cs typeface="+mn-cs"/>
              </a:defRPr>
            </a:lvl6pPr>
            <a:lvl7pPr marL="12527534" algn="l" defTabSz="4175845" rtl="0" eaLnBrk="1" latinLnBrk="0" hangingPunct="1">
              <a:defRPr kern="1200">
                <a:solidFill>
                  <a:schemeClr val="tx1"/>
                </a:solidFill>
                <a:latin typeface="Arial" charset="0"/>
                <a:ea typeface="+mn-ea"/>
                <a:cs typeface="+mn-cs"/>
              </a:defRPr>
            </a:lvl7pPr>
            <a:lvl8pPr marL="14615456" algn="l" defTabSz="4175845" rtl="0" eaLnBrk="1" latinLnBrk="0" hangingPunct="1">
              <a:defRPr kern="1200">
                <a:solidFill>
                  <a:schemeClr val="tx1"/>
                </a:solidFill>
                <a:latin typeface="Arial" charset="0"/>
                <a:ea typeface="+mn-ea"/>
                <a:cs typeface="+mn-cs"/>
              </a:defRPr>
            </a:lvl8pPr>
            <a:lvl9pPr marL="16703378" algn="l" defTabSz="4175845" rtl="0" eaLnBrk="1" latinLnBrk="0" hangingPunct="1">
              <a:defRPr kern="1200">
                <a:solidFill>
                  <a:schemeClr val="tx1"/>
                </a:solidFill>
                <a:latin typeface="Arial" charset="0"/>
                <a:ea typeface="+mn-ea"/>
                <a:cs typeface="+mn-cs"/>
              </a:defRPr>
            </a:lvl9pPr>
          </a:lstStyle>
          <a:p>
            <a:pPr algn="l"/>
            <a:r>
              <a:rPr lang="pl-PL" sz="1400" dirty="0">
                <a:latin typeface="Poppins" panose="00000500000000000000" pitchFamily="2" charset="-18"/>
                <a:ea typeface="Cambria"/>
                <a:cs typeface="Poppins" panose="00000500000000000000" pitchFamily="2" charset="-18"/>
              </a:rPr>
              <a:t>Power </a:t>
            </a:r>
            <a:r>
              <a:rPr lang="en-GB" sz="1400" dirty="0">
                <a:latin typeface="Poppins" panose="00000500000000000000" pitchFamily="2" charset="-18"/>
                <a:ea typeface="Cambria"/>
                <a:cs typeface="Poppins" panose="00000500000000000000" pitchFamily="2" charset="-18"/>
              </a:rPr>
              <a:t>Spectral </a:t>
            </a:r>
            <a:r>
              <a:rPr lang="pl-PL" sz="1400" dirty="0">
                <a:latin typeface="Poppins" panose="00000500000000000000" pitchFamily="2" charset="-18"/>
                <a:ea typeface="Cambria"/>
                <a:cs typeface="Poppins" panose="00000500000000000000" pitchFamily="2" charset="-18"/>
              </a:rPr>
              <a:t>D</a:t>
            </a:r>
            <a:r>
              <a:rPr lang="en-GB" sz="1400" dirty="0" err="1">
                <a:latin typeface="Poppins" panose="00000500000000000000" pitchFamily="2" charset="-18"/>
                <a:ea typeface="Cambria"/>
                <a:cs typeface="Poppins" panose="00000500000000000000" pitchFamily="2" charset="-18"/>
              </a:rPr>
              <a:t>ensity</a:t>
            </a:r>
            <a:r>
              <a:rPr lang="en-GB" sz="1400" dirty="0">
                <a:latin typeface="Poppins" panose="00000500000000000000" pitchFamily="2" charset="-18"/>
                <a:ea typeface="Cambria"/>
                <a:cs typeface="Poppins" panose="00000500000000000000" pitchFamily="2" charset="-18"/>
              </a:rPr>
              <a:t> from BPM for horizontal and vertical plane</a:t>
            </a:r>
            <a:r>
              <a:rPr lang="pl-PL" sz="1400" dirty="0">
                <a:latin typeface="Poppins" panose="00000500000000000000" pitchFamily="2" charset="-18"/>
                <a:ea typeface="Cambria"/>
                <a:cs typeface="Poppins" panose="00000500000000000000" pitchFamily="2" charset="-18"/>
              </a:rPr>
              <a:t> for </a:t>
            </a:r>
            <a:r>
              <a:rPr lang="pl-PL" sz="1400" dirty="0" err="1">
                <a:latin typeface="Poppins" panose="00000500000000000000" pitchFamily="2" charset="-18"/>
                <a:ea typeface="Cambria"/>
                <a:cs typeface="Poppins" panose="00000500000000000000" pitchFamily="2" charset="-18"/>
              </a:rPr>
              <a:t>different</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conditions</a:t>
            </a:r>
            <a:r>
              <a:rPr lang="en-GB" sz="1400" i="0" dirty="0">
                <a:effectLst/>
                <a:latin typeface="Poppins" panose="00000500000000000000" pitchFamily="2" charset="-18"/>
                <a:ea typeface="Cambria"/>
                <a:cs typeface="Poppins" panose="00000500000000000000" pitchFamily="2" charset="-18"/>
              </a:rPr>
              <a:t>. </a:t>
            </a:r>
          </a:p>
        </p:txBody>
      </p:sp>
      <p:sp>
        <p:nvSpPr>
          <p:cNvPr id="2" name="TextBox 72">
            <a:extLst>
              <a:ext uri="{FF2B5EF4-FFF2-40B4-BE49-F238E27FC236}">
                <a16:creationId xmlns:a16="http://schemas.microsoft.com/office/drawing/2014/main" id="{A0929688-D14F-1A29-BEB2-A2BFF34A27D3}"/>
              </a:ext>
            </a:extLst>
          </p:cNvPr>
          <p:cNvSpPr txBox="1"/>
          <p:nvPr/>
        </p:nvSpPr>
        <p:spPr>
          <a:xfrm>
            <a:off x="7617311" y="3981150"/>
            <a:ext cx="3666074" cy="738664"/>
          </a:xfrm>
          <a:prstGeom prst="rect">
            <a:avLst/>
          </a:prstGeom>
          <a:noFill/>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2087922" algn="l" rtl="0" fontAlgn="base">
              <a:spcBef>
                <a:spcPct val="0"/>
              </a:spcBef>
              <a:spcAft>
                <a:spcPct val="0"/>
              </a:spcAft>
              <a:defRPr kern="1200">
                <a:solidFill>
                  <a:schemeClr val="tx1"/>
                </a:solidFill>
                <a:latin typeface="Arial" charset="0"/>
                <a:ea typeface="+mn-ea"/>
                <a:cs typeface="+mn-cs"/>
              </a:defRPr>
            </a:lvl2pPr>
            <a:lvl3pPr marL="4175845" algn="l" rtl="0" fontAlgn="base">
              <a:spcBef>
                <a:spcPct val="0"/>
              </a:spcBef>
              <a:spcAft>
                <a:spcPct val="0"/>
              </a:spcAft>
              <a:defRPr kern="1200">
                <a:solidFill>
                  <a:schemeClr val="tx1"/>
                </a:solidFill>
                <a:latin typeface="Arial" charset="0"/>
                <a:ea typeface="+mn-ea"/>
                <a:cs typeface="+mn-cs"/>
              </a:defRPr>
            </a:lvl3pPr>
            <a:lvl4pPr marL="6263767" algn="l" rtl="0" fontAlgn="base">
              <a:spcBef>
                <a:spcPct val="0"/>
              </a:spcBef>
              <a:spcAft>
                <a:spcPct val="0"/>
              </a:spcAft>
              <a:defRPr kern="1200">
                <a:solidFill>
                  <a:schemeClr val="tx1"/>
                </a:solidFill>
                <a:latin typeface="Arial" charset="0"/>
                <a:ea typeface="+mn-ea"/>
                <a:cs typeface="+mn-cs"/>
              </a:defRPr>
            </a:lvl4pPr>
            <a:lvl5pPr marL="8351689" algn="l" rtl="0" fontAlgn="base">
              <a:spcBef>
                <a:spcPct val="0"/>
              </a:spcBef>
              <a:spcAft>
                <a:spcPct val="0"/>
              </a:spcAft>
              <a:defRPr kern="1200">
                <a:solidFill>
                  <a:schemeClr val="tx1"/>
                </a:solidFill>
                <a:latin typeface="Arial" charset="0"/>
                <a:ea typeface="+mn-ea"/>
                <a:cs typeface="+mn-cs"/>
              </a:defRPr>
            </a:lvl5pPr>
            <a:lvl6pPr marL="10439611" algn="l" defTabSz="4175845" rtl="0" eaLnBrk="1" latinLnBrk="0" hangingPunct="1">
              <a:defRPr kern="1200">
                <a:solidFill>
                  <a:schemeClr val="tx1"/>
                </a:solidFill>
                <a:latin typeface="Arial" charset="0"/>
                <a:ea typeface="+mn-ea"/>
                <a:cs typeface="+mn-cs"/>
              </a:defRPr>
            </a:lvl6pPr>
            <a:lvl7pPr marL="12527534" algn="l" defTabSz="4175845" rtl="0" eaLnBrk="1" latinLnBrk="0" hangingPunct="1">
              <a:defRPr kern="1200">
                <a:solidFill>
                  <a:schemeClr val="tx1"/>
                </a:solidFill>
                <a:latin typeface="Arial" charset="0"/>
                <a:ea typeface="+mn-ea"/>
                <a:cs typeface="+mn-cs"/>
              </a:defRPr>
            </a:lvl7pPr>
            <a:lvl8pPr marL="14615456" algn="l" defTabSz="4175845" rtl="0" eaLnBrk="1" latinLnBrk="0" hangingPunct="1">
              <a:defRPr kern="1200">
                <a:solidFill>
                  <a:schemeClr val="tx1"/>
                </a:solidFill>
                <a:latin typeface="Arial" charset="0"/>
                <a:ea typeface="+mn-ea"/>
                <a:cs typeface="+mn-cs"/>
              </a:defRPr>
            </a:lvl8pPr>
            <a:lvl9pPr marL="16703378" algn="l" defTabSz="4175845" rtl="0" eaLnBrk="1" latinLnBrk="0" hangingPunct="1">
              <a:defRPr kern="1200">
                <a:solidFill>
                  <a:schemeClr val="tx1"/>
                </a:solidFill>
                <a:latin typeface="Arial" charset="0"/>
                <a:ea typeface="+mn-ea"/>
                <a:cs typeface="+mn-cs"/>
              </a:defRPr>
            </a:lvl9pPr>
          </a:lstStyle>
          <a:p>
            <a:pPr algn="l"/>
            <a:r>
              <a:rPr lang="pl-PL" sz="1400" dirty="0" err="1">
                <a:latin typeface="Poppins" panose="00000500000000000000" pitchFamily="2" charset="-18"/>
                <a:ea typeface="Cambria"/>
                <a:cs typeface="Poppins" panose="00000500000000000000" pitchFamily="2" charset="-18"/>
              </a:rPr>
              <a:t>Cumultative</a:t>
            </a:r>
            <a:r>
              <a:rPr lang="pl-PL" sz="1400" dirty="0">
                <a:latin typeface="Poppins" panose="00000500000000000000" pitchFamily="2" charset="-18"/>
                <a:ea typeface="Cambria"/>
                <a:cs typeface="Poppins" panose="00000500000000000000" pitchFamily="2" charset="-18"/>
              </a:rPr>
              <a:t> Power </a:t>
            </a:r>
            <a:r>
              <a:rPr lang="en-GB" sz="1400" dirty="0">
                <a:latin typeface="Poppins" panose="00000500000000000000" pitchFamily="2" charset="-18"/>
                <a:ea typeface="Cambria"/>
                <a:cs typeface="Poppins" panose="00000500000000000000" pitchFamily="2" charset="-18"/>
              </a:rPr>
              <a:t>Spectral </a:t>
            </a:r>
            <a:r>
              <a:rPr lang="pl-PL" sz="1400" dirty="0">
                <a:latin typeface="Poppins" panose="00000500000000000000" pitchFamily="2" charset="-18"/>
                <a:ea typeface="Cambria"/>
                <a:cs typeface="Poppins" panose="00000500000000000000" pitchFamily="2" charset="-18"/>
              </a:rPr>
              <a:t>D</a:t>
            </a:r>
            <a:r>
              <a:rPr lang="en-GB" sz="1400" dirty="0" err="1">
                <a:latin typeface="Poppins" panose="00000500000000000000" pitchFamily="2" charset="-18"/>
                <a:ea typeface="Cambria"/>
                <a:cs typeface="Poppins" panose="00000500000000000000" pitchFamily="2" charset="-18"/>
              </a:rPr>
              <a:t>ensity</a:t>
            </a:r>
            <a:r>
              <a:rPr lang="en-GB" sz="1400" dirty="0">
                <a:latin typeface="Poppins" panose="00000500000000000000" pitchFamily="2" charset="-18"/>
                <a:ea typeface="Cambria"/>
                <a:cs typeface="Poppins" panose="00000500000000000000" pitchFamily="2" charset="-18"/>
              </a:rPr>
              <a:t> from BPM for horizontal and vertical plane</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different</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conditions</a:t>
            </a:r>
            <a:r>
              <a:rPr lang="en-GB" sz="1400" i="0" dirty="0">
                <a:effectLst/>
                <a:latin typeface="Poppins" panose="00000500000000000000" pitchFamily="2" charset="-18"/>
                <a:ea typeface="Cambria"/>
                <a:cs typeface="Poppins" panose="00000500000000000000" pitchFamily="2" charset="-18"/>
              </a:rPr>
              <a:t>. </a:t>
            </a:r>
          </a:p>
        </p:txBody>
      </p:sp>
      <p:sp>
        <p:nvSpPr>
          <p:cNvPr id="10" name="TextBox 72">
            <a:extLst>
              <a:ext uri="{FF2B5EF4-FFF2-40B4-BE49-F238E27FC236}">
                <a16:creationId xmlns:a16="http://schemas.microsoft.com/office/drawing/2014/main" id="{55BFC965-76AF-725F-04FD-BB9511210672}"/>
              </a:ext>
            </a:extLst>
          </p:cNvPr>
          <p:cNvSpPr txBox="1"/>
          <p:nvPr/>
        </p:nvSpPr>
        <p:spPr>
          <a:xfrm>
            <a:off x="7669743" y="5154095"/>
            <a:ext cx="3666074" cy="954107"/>
          </a:xfrm>
          <a:prstGeom prst="rect">
            <a:avLst/>
          </a:prstGeom>
          <a:noFill/>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2087922" algn="l" rtl="0" fontAlgn="base">
              <a:spcBef>
                <a:spcPct val="0"/>
              </a:spcBef>
              <a:spcAft>
                <a:spcPct val="0"/>
              </a:spcAft>
              <a:defRPr kern="1200">
                <a:solidFill>
                  <a:schemeClr val="tx1"/>
                </a:solidFill>
                <a:latin typeface="Arial" charset="0"/>
                <a:ea typeface="+mn-ea"/>
                <a:cs typeface="+mn-cs"/>
              </a:defRPr>
            </a:lvl2pPr>
            <a:lvl3pPr marL="4175845" algn="l" rtl="0" fontAlgn="base">
              <a:spcBef>
                <a:spcPct val="0"/>
              </a:spcBef>
              <a:spcAft>
                <a:spcPct val="0"/>
              </a:spcAft>
              <a:defRPr kern="1200">
                <a:solidFill>
                  <a:schemeClr val="tx1"/>
                </a:solidFill>
                <a:latin typeface="Arial" charset="0"/>
                <a:ea typeface="+mn-ea"/>
                <a:cs typeface="+mn-cs"/>
              </a:defRPr>
            </a:lvl3pPr>
            <a:lvl4pPr marL="6263767" algn="l" rtl="0" fontAlgn="base">
              <a:spcBef>
                <a:spcPct val="0"/>
              </a:spcBef>
              <a:spcAft>
                <a:spcPct val="0"/>
              </a:spcAft>
              <a:defRPr kern="1200">
                <a:solidFill>
                  <a:schemeClr val="tx1"/>
                </a:solidFill>
                <a:latin typeface="Arial" charset="0"/>
                <a:ea typeface="+mn-ea"/>
                <a:cs typeface="+mn-cs"/>
              </a:defRPr>
            </a:lvl4pPr>
            <a:lvl5pPr marL="8351689" algn="l" rtl="0" fontAlgn="base">
              <a:spcBef>
                <a:spcPct val="0"/>
              </a:spcBef>
              <a:spcAft>
                <a:spcPct val="0"/>
              </a:spcAft>
              <a:defRPr kern="1200">
                <a:solidFill>
                  <a:schemeClr val="tx1"/>
                </a:solidFill>
                <a:latin typeface="Arial" charset="0"/>
                <a:ea typeface="+mn-ea"/>
                <a:cs typeface="+mn-cs"/>
              </a:defRPr>
            </a:lvl5pPr>
            <a:lvl6pPr marL="10439611" algn="l" defTabSz="4175845" rtl="0" eaLnBrk="1" latinLnBrk="0" hangingPunct="1">
              <a:defRPr kern="1200">
                <a:solidFill>
                  <a:schemeClr val="tx1"/>
                </a:solidFill>
                <a:latin typeface="Arial" charset="0"/>
                <a:ea typeface="+mn-ea"/>
                <a:cs typeface="+mn-cs"/>
              </a:defRPr>
            </a:lvl6pPr>
            <a:lvl7pPr marL="12527534" algn="l" defTabSz="4175845" rtl="0" eaLnBrk="1" latinLnBrk="0" hangingPunct="1">
              <a:defRPr kern="1200">
                <a:solidFill>
                  <a:schemeClr val="tx1"/>
                </a:solidFill>
                <a:latin typeface="Arial" charset="0"/>
                <a:ea typeface="+mn-ea"/>
                <a:cs typeface="+mn-cs"/>
              </a:defRPr>
            </a:lvl7pPr>
            <a:lvl8pPr marL="14615456" algn="l" defTabSz="4175845" rtl="0" eaLnBrk="1" latinLnBrk="0" hangingPunct="1">
              <a:defRPr kern="1200">
                <a:solidFill>
                  <a:schemeClr val="tx1"/>
                </a:solidFill>
                <a:latin typeface="Arial" charset="0"/>
                <a:ea typeface="+mn-ea"/>
                <a:cs typeface="+mn-cs"/>
              </a:defRPr>
            </a:lvl8pPr>
            <a:lvl9pPr marL="16703378" algn="l" defTabSz="4175845" rtl="0" eaLnBrk="1" latinLnBrk="0" hangingPunct="1">
              <a:defRPr kern="1200">
                <a:solidFill>
                  <a:schemeClr val="tx1"/>
                </a:solidFill>
                <a:latin typeface="Arial" charset="0"/>
                <a:ea typeface="+mn-ea"/>
                <a:cs typeface="+mn-cs"/>
              </a:defRPr>
            </a:lvl9pPr>
          </a:lstStyle>
          <a:p>
            <a:pPr algn="l"/>
            <a:r>
              <a:rPr lang="pl-PL" sz="1400" i="0" dirty="0">
                <a:effectLst/>
                <a:latin typeface="Poppins" panose="00000500000000000000" pitchFamily="2" charset="-18"/>
                <a:ea typeface="Cambria"/>
                <a:cs typeface="Poppins" panose="00000500000000000000" pitchFamily="2" charset="-18"/>
              </a:rPr>
              <a:t>Th</a:t>
            </a:r>
            <a:r>
              <a:rPr lang="pl-PL" sz="1400" dirty="0">
                <a:latin typeface="Poppins" panose="00000500000000000000" pitchFamily="2" charset="-18"/>
                <a:ea typeface="Cambria"/>
                <a:cs typeface="Poppins" panose="00000500000000000000" pitchFamily="2" charset="-18"/>
              </a:rPr>
              <a:t>e </a:t>
            </a:r>
            <a:r>
              <a:rPr lang="pl-PL" sz="1400" dirty="0" err="1">
                <a:latin typeface="Poppins" panose="00000500000000000000" pitchFamily="2" charset="-18"/>
                <a:ea typeface="Cambria"/>
                <a:cs typeface="Poppins" panose="00000500000000000000" pitchFamily="2" charset="-18"/>
              </a:rPr>
              <a:t>main</a:t>
            </a:r>
            <a:r>
              <a:rPr lang="pl-PL" sz="1400" dirty="0">
                <a:latin typeface="Poppins" panose="00000500000000000000" pitchFamily="2" charset="-18"/>
                <a:ea typeface="Cambria"/>
                <a:cs typeface="Poppins" panose="00000500000000000000" pitchFamily="2" charset="-18"/>
              </a:rPr>
              <a:t> influence of te FOFB </a:t>
            </a:r>
            <a:r>
              <a:rPr lang="pl-PL" sz="1400" dirty="0" err="1">
                <a:latin typeface="Poppins" panose="00000500000000000000" pitchFamily="2" charset="-18"/>
                <a:ea typeface="Cambria"/>
                <a:cs typeface="Poppins" panose="00000500000000000000" pitchFamily="2" charset="-18"/>
              </a:rPr>
              <a:t>is</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obeserved</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up</a:t>
            </a:r>
            <a:r>
              <a:rPr lang="pl-PL" sz="1400" dirty="0">
                <a:latin typeface="Poppins" panose="00000500000000000000" pitchFamily="2" charset="-18"/>
                <a:ea typeface="Cambria"/>
                <a:cs typeface="Poppins" panose="00000500000000000000" pitchFamily="2" charset="-18"/>
              </a:rPr>
              <a:t> to 300 </a:t>
            </a:r>
            <a:r>
              <a:rPr lang="pl-PL" sz="1400" dirty="0" err="1">
                <a:latin typeface="Poppins" panose="00000500000000000000" pitchFamily="2" charset="-18"/>
                <a:ea typeface="Cambria"/>
                <a:cs typeface="Poppins" panose="00000500000000000000" pitchFamily="2" charset="-18"/>
              </a:rPr>
              <a:t>Hz</a:t>
            </a:r>
            <a:r>
              <a:rPr lang="pl-PL" sz="1400" dirty="0">
                <a:latin typeface="Poppins" panose="00000500000000000000" pitchFamily="2" charset="-18"/>
                <a:ea typeface="Cambria"/>
                <a:cs typeface="Poppins" panose="00000500000000000000" pitchFamily="2" charset="-18"/>
              </a:rPr>
              <a:t>. For </a:t>
            </a:r>
            <a:r>
              <a:rPr lang="pl-PL" sz="1400" dirty="0" err="1">
                <a:latin typeface="Poppins" panose="00000500000000000000" pitchFamily="2" charset="-18"/>
                <a:ea typeface="Cambria"/>
                <a:cs typeface="Poppins" panose="00000500000000000000" pitchFamily="2" charset="-18"/>
              </a:rPr>
              <a:t>higher</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frequencies</a:t>
            </a:r>
            <a:r>
              <a:rPr lang="pl-PL" sz="1400" dirty="0">
                <a:latin typeface="Poppins" panose="00000500000000000000" pitchFamily="2" charset="-18"/>
                <a:ea typeface="Cambria"/>
                <a:cs typeface="Poppins" panose="00000500000000000000" pitchFamily="2" charset="-18"/>
              </a:rPr>
              <a:t> no major </a:t>
            </a:r>
            <a:r>
              <a:rPr lang="pl-PL" sz="1400" dirty="0" err="1">
                <a:latin typeface="Poppins" panose="00000500000000000000" pitchFamily="2" charset="-18"/>
                <a:ea typeface="Cambria"/>
                <a:cs typeface="Poppins" panose="00000500000000000000" pitchFamily="2" charset="-18"/>
              </a:rPr>
              <a:t>changes</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are</a:t>
            </a:r>
            <a:r>
              <a:rPr lang="pl-PL" sz="1400" dirty="0">
                <a:latin typeface="Poppins" panose="00000500000000000000" pitchFamily="2" charset="-18"/>
                <a:ea typeface="Cambria"/>
                <a:cs typeface="Poppins" panose="00000500000000000000" pitchFamily="2" charset="-18"/>
              </a:rPr>
              <a:t> </a:t>
            </a:r>
            <a:r>
              <a:rPr lang="pl-PL" sz="1400" dirty="0" err="1">
                <a:latin typeface="Poppins" panose="00000500000000000000" pitchFamily="2" charset="-18"/>
                <a:ea typeface="Cambria"/>
                <a:cs typeface="Poppins" panose="00000500000000000000" pitchFamily="2" charset="-18"/>
              </a:rPr>
              <a:t>observed</a:t>
            </a:r>
            <a:r>
              <a:rPr lang="pl-PL" sz="1400" dirty="0">
                <a:latin typeface="Poppins" panose="00000500000000000000" pitchFamily="2" charset="-18"/>
                <a:ea typeface="Cambria"/>
                <a:cs typeface="Poppins" panose="00000500000000000000" pitchFamily="2" charset="-18"/>
              </a:rPr>
              <a:t>. </a:t>
            </a:r>
            <a:endParaRPr lang="en-GB" sz="1400" i="0" dirty="0">
              <a:effectLst/>
              <a:latin typeface="Poppins" panose="00000500000000000000" pitchFamily="2" charset="-18"/>
              <a:ea typeface="Cambria"/>
              <a:cs typeface="Poppins" panose="00000500000000000000" pitchFamily="2" charset="-18"/>
            </a:endParaRPr>
          </a:p>
        </p:txBody>
      </p:sp>
    </p:spTree>
    <p:extLst>
      <p:ext uri="{BB962C8B-B14F-4D97-AF65-F5344CB8AC3E}">
        <p14:creationId xmlns:p14="http://schemas.microsoft.com/office/powerpoint/2010/main" val="437490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tekst, zrzut ekranu, diagram, Wykres&#10;&#10;Opis wygenerowany automatycznie">
            <a:extLst>
              <a:ext uri="{FF2B5EF4-FFF2-40B4-BE49-F238E27FC236}">
                <a16:creationId xmlns:a16="http://schemas.microsoft.com/office/drawing/2014/main" id="{9A3D2403-C46F-A352-8926-6EDA6B800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5" y="663606"/>
            <a:ext cx="4987043" cy="3816266"/>
          </a:xfrm>
          <a:prstGeom prst="rect">
            <a:avLst/>
          </a:prstGeom>
        </p:spPr>
      </p:pic>
      <p:pic>
        <p:nvPicPr>
          <p:cNvPr id="18" name="Obraz 17" descr="Obraz zawierający tekst, diagram, linia, Wykres&#10;&#10;Opis wygenerowany automatycznie">
            <a:extLst>
              <a:ext uri="{FF2B5EF4-FFF2-40B4-BE49-F238E27FC236}">
                <a16:creationId xmlns:a16="http://schemas.microsoft.com/office/drawing/2014/main" id="{D6596653-5590-32B4-6A72-CF13D28B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035" y="394996"/>
            <a:ext cx="5545230" cy="4243412"/>
          </a:xfrm>
          <a:prstGeom prst="rect">
            <a:avLst/>
          </a:prstGeom>
        </p:spPr>
      </p:pic>
      <p:pic>
        <p:nvPicPr>
          <p:cNvPr id="7" name="Obraz 6" descr="Obraz zawierający tekst, diagram, linia, Wykres&#10;&#10;Opis wygenerowany automatycznie">
            <a:extLst>
              <a:ext uri="{FF2B5EF4-FFF2-40B4-BE49-F238E27FC236}">
                <a16:creationId xmlns:a16="http://schemas.microsoft.com/office/drawing/2014/main" id="{1A4723B1-21EF-738E-3E80-1EF541644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677" y="4004779"/>
            <a:ext cx="3861270" cy="2954784"/>
          </a:xfrm>
          <a:prstGeom prst="rect">
            <a:avLst/>
          </a:prstGeom>
        </p:spPr>
      </p:pic>
      <p:pic>
        <p:nvPicPr>
          <p:cNvPr id="10" name="Obraz 9" descr="Obraz zawierający tekst, diagram, linia, Czcionka&#10;&#10;Opis wygenerowany automatycznie">
            <a:extLst>
              <a:ext uri="{FF2B5EF4-FFF2-40B4-BE49-F238E27FC236}">
                <a16:creationId xmlns:a16="http://schemas.microsoft.com/office/drawing/2014/main" id="{984A648D-CECE-F59E-6D0A-281241A78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947" y="4779931"/>
            <a:ext cx="2166529" cy="1657907"/>
          </a:xfrm>
          <a:prstGeom prst="rect">
            <a:avLst/>
          </a:prstGeom>
          <a:ln>
            <a:noFill/>
          </a:ln>
        </p:spPr>
      </p:pic>
      <p:pic>
        <p:nvPicPr>
          <p:cNvPr id="12" name="Obraz 11" descr="Obraz zawierający tekst, diagram, Czcionka, linia&#10;&#10;Opis wygenerowany automatycznie">
            <a:extLst>
              <a:ext uri="{FF2B5EF4-FFF2-40B4-BE49-F238E27FC236}">
                <a16:creationId xmlns:a16="http://schemas.microsoft.com/office/drawing/2014/main" id="{4D15E8AA-8C64-36B1-10EF-1BCA89024BE9}"/>
              </a:ext>
            </a:extLst>
          </p:cNvPr>
          <p:cNvPicPr>
            <a:picLocks noChangeAspect="1"/>
          </p:cNvPicPr>
          <p:nvPr/>
        </p:nvPicPr>
        <p:blipFill>
          <a:blip r:embed="rId6">
            <a:extLst>
              <a:ext uri="{28A0092B-C50C-407E-A947-70E740481C1C}">
                <a14:useLocalDpi xmlns:a14="http://schemas.microsoft.com/office/drawing/2010/main" val="0"/>
              </a:ext>
            </a:extLst>
          </a:blip>
          <a:srcRect r="10284"/>
          <a:stretch/>
        </p:blipFill>
        <p:spPr>
          <a:xfrm>
            <a:off x="9951740" y="4797812"/>
            <a:ext cx="1992937" cy="1699883"/>
          </a:xfrm>
          <a:prstGeom prst="rect">
            <a:avLst/>
          </a:prstGeom>
        </p:spPr>
      </p:pic>
      <p:sp>
        <p:nvSpPr>
          <p:cNvPr id="14" name="TextBox 2">
            <a:extLst>
              <a:ext uri="{FF2B5EF4-FFF2-40B4-BE49-F238E27FC236}">
                <a16:creationId xmlns:a16="http://schemas.microsoft.com/office/drawing/2014/main" id="{7B88F8C6-BA85-1F43-A783-1E4A0207AD5C}"/>
              </a:ext>
            </a:extLst>
          </p:cNvPr>
          <p:cNvSpPr txBox="1"/>
          <p:nvPr/>
        </p:nvSpPr>
        <p:spPr>
          <a:xfrm>
            <a:off x="1242773" y="1477121"/>
            <a:ext cx="2907729" cy="461665"/>
          </a:xfrm>
          <a:prstGeom prst="rect">
            <a:avLst/>
          </a:prstGeom>
          <a:noFill/>
        </p:spPr>
        <p:txBody>
          <a:bodyPr wrap="square" rtlCol="0">
            <a:spAutoFit/>
          </a:bodyPr>
          <a:lstStyle/>
          <a:p>
            <a:pPr algn="ctr"/>
            <a:r>
              <a:rPr lang="en-US" sz="1200" dirty="0">
                <a:latin typeface="Poppins" panose="00000500000000000000" pitchFamily="2" charset="-18"/>
                <a:cs typeface="Poppins" panose="00000500000000000000" pitchFamily="2" charset="-18"/>
              </a:rPr>
              <a:t>Electron beam stability in the </a:t>
            </a:r>
            <a:r>
              <a:rPr lang="en-US" sz="1200" dirty="0" err="1">
                <a:latin typeface="Poppins" panose="00000500000000000000" pitchFamily="2" charset="-18"/>
                <a:cs typeface="Poppins" panose="00000500000000000000" pitchFamily="2" charset="-18"/>
              </a:rPr>
              <a:t>submicrometer</a:t>
            </a:r>
            <a:r>
              <a:rPr lang="en-US" sz="1200" dirty="0">
                <a:latin typeface="Poppins" panose="00000500000000000000" pitchFamily="2" charset="-18"/>
                <a:cs typeface="Poppins" panose="00000500000000000000" pitchFamily="2" charset="-18"/>
              </a:rPr>
              <a:t> level</a:t>
            </a:r>
          </a:p>
        </p:txBody>
      </p:sp>
      <p:sp>
        <p:nvSpPr>
          <p:cNvPr id="16" name="TextBox 5">
            <a:extLst>
              <a:ext uri="{FF2B5EF4-FFF2-40B4-BE49-F238E27FC236}">
                <a16:creationId xmlns:a16="http://schemas.microsoft.com/office/drawing/2014/main" id="{08A20644-B191-829A-1A31-14445D773113}"/>
              </a:ext>
            </a:extLst>
          </p:cNvPr>
          <p:cNvSpPr txBox="1"/>
          <p:nvPr/>
        </p:nvSpPr>
        <p:spPr>
          <a:xfrm>
            <a:off x="8624294" y="884586"/>
            <a:ext cx="2717411" cy="461665"/>
          </a:xfrm>
          <a:prstGeom prst="rect">
            <a:avLst/>
          </a:prstGeom>
          <a:noFill/>
        </p:spPr>
        <p:txBody>
          <a:bodyPr wrap="square" rtlCol="0">
            <a:spAutoFit/>
          </a:bodyPr>
          <a:lstStyle/>
          <a:p>
            <a:pPr algn="ctr"/>
            <a:r>
              <a:rPr lang="en-US" sz="1200" dirty="0">
                <a:latin typeface="Poppins" panose="00000500000000000000" pitchFamily="2" charset="-18"/>
                <a:cs typeface="Poppins" panose="00000500000000000000" pitchFamily="2" charset="-18"/>
              </a:rPr>
              <a:t>Long-term stability of the</a:t>
            </a:r>
          </a:p>
          <a:p>
            <a:pPr algn="ctr"/>
            <a:r>
              <a:rPr lang="en-US" sz="1200" dirty="0">
                <a:latin typeface="Poppins" panose="00000500000000000000" pitchFamily="2" charset="-18"/>
                <a:cs typeface="Poppins" panose="00000500000000000000" pitchFamily="2" charset="-18"/>
              </a:rPr>
              <a:t>photon beam </a:t>
            </a:r>
          </a:p>
        </p:txBody>
      </p:sp>
      <p:sp>
        <p:nvSpPr>
          <p:cNvPr id="19" name="TextBox 6">
            <a:extLst>
              <a:ext uri="{FF2B5EF4-FFF2-40B4-BE49-F238E27FC236}">
                <a16:creationId xmlns:a16="http://schemas.microsoft.com/office/drawing/2014/main" id="{4FA11983-E694-1190-75A7-E25DF313ECAE}"/>
              </a:ext>
            </a:extLst>
          </p:cNvPr>
          <p:cNvSpPr txBox="1"/>
          <p:nvPr/>
        </p:nvSpPr>
        <p:spPr>
          <a:xfrm>
            <a:off x="8037595" y="4520813"/>
            <a:ext cx="3304110" cy="276999"/>
          </a:xfrm>
          <a:prstGeom prst="rect">
            <a:avLst/>
          </a:prstGeom>
          <a:noFill/>
        </p:spPr>
        <p:txBody>
          <a:bodyPr wrap="none" rtlCol="0">
            <a:spAutoFit/>
          </a:bodyPr>
          <a:lstStyle/>
          <a:p>
            <a:r>
              <a:rPr lang="en-US" sz="1200" dirty="0">
                <a:latin typeface="Poppins" panose="00000500000000000000" pitchFamily="2" charset="-18"/>
                <a:cs typeface="Poppins" panose="00000500000000000000" pitchFamily="2" charset="-18"/>
              </a:rPr>
              <a:t>Short-term stability of the photon beam </a:t>
            </a:r>
          </a:p>
        </p:txBody>
      </p:sp>
      <p:sp>
        <p:nvSpPr>
          <p:cNvPr id="21" name="TextBox 8">
            <a:extLst>
              <a:ext uri="{FF2B5EF4-FFF2-40B4-BE49-F238E27FC236}">
                <a16:creationId xmlns:a16="http://schemas.microsoft.com/office/drawing/2014/main" id="{8F6955C0-C3CC-4633-0637-6E7985D106BC}"/>
              </a:ext>
            </a:extLst>
          </p:cNvPr>
          <p:cNvSpPr txBox="1"/>
          <p:nvPr/>
        </p:nvSpPr>
        <p:spPr>
          <a:xfrm>
            <a:off x="4490916" y="3980456"/>
            <a:ext cx="2379177" cy="276999"/>
          </a:xfrm>
          <a:prstGeom prst="rect">
            <a:avLst/>
          </a:prstGeom>
          <a:noFill/>
        </p:spPr>
        <p:txBody>
          <a:bodyPr wrap="none" rtlCol="0">
            <a:spAutoFit/>
          </a:bodyPr>
          <a:lstStyle/>
          <a:p>
            <a:r>
              <a:rPr lang="en-US" sz="1200" dirty="0">
                <a:latin typeface="Poppins" panose="00000500000000000000" pitchFamily="2" charset="-18"/>
                <a:cs typeface="Poppins" panose="00000500000000000000" pitchFamily="2" charset="-18"/>
              </a:rPr>
              <a:t>Repeatability of the injection</a:t>
            </a:r>
          </a:p>
        </p:txBody>
      </p:sp>
      <p:sp>
        <p:nvSpPr>
          <p:cNvPr id="3" name="Tytuł 4">
            <a:extLst>
              <a:ext uri="{FF2B5EF4-FFF2-40B4-BE49-F238E27FC236}">
                <a16:creationId xmlns:a16="http://schemas.microsoft.com/office/drawing/2014/main" id="{8948640E-4D8F-CF69-BAAC-0228EFCD82C9}"/>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panose="00000500000000000000" pitchFamily="2" charset="-18"/>
                <a:cs typeface="Poppins" panose="00000500000000000000" pitchFamily="2" charset="-18"/>
              </a:rPr>
              <a:t> Closed Orbit Stability &amp; Repeatability</a:t>
            </a:r>
          </a:p>
        </p:txBody>
      </p:sp>
      <p:sp>
        <p:nvSpPr>
          <p:cNvPr id="4" name="Prostokąt 2">
            <a:extLst>
              <a:ext uri="{FF2B5EF4-FFF2-40B4-BE49-F238E27FC236}">
                <a16:creationId xmlns:a16="http://schemas.microsoft.com/office/drawing/2014/main" id="{DE9D76EF-94E0-5951-840F-1FFA44BF04F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DD72F2C9-AF66-6A51-99AF-098AA2029F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370" y="6437838"/>
            <a:ext cx="1911281" cy="325976"/>
          </a:xfrm>
          <a:prstGeom prst="rect">
            <a:avLst/>
          </a:prstGeom>
        </p:spPr>
      </p:pic>
      <p:cxnSp>
        <p:nvCxnSpPr>
          <p:cNvPr id="9" name="Łącznik prosty 5">
            <a:extLst>
              <a:ext uri="{FF2B5EF4-FFF2-40B4-BE49-F238E27FC236}">
                <a16:creationId xmlns:a16="http://schemas.microsoft.com/office/drawing/2014/main" id="{A2AC6289-6DC8-E3B5-C25A-8D9B438F2D5D}"/>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Prostokąt 6">
            <a:extLst>
              <a:ext uri="{FF2B5EF4-FFF2-40B4-BE49-F238E27FC236}">
                <a16:creationId xmlns:a16="http://schemas.microsoft.com/office/drawing/2014/main" id="{864B5351-78F1-5621-5AEC-DA0BF014D75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ymbol zastępczy numeru slajdu 10">
            <a:extLst>
              <a:ext uri="{FF2B5EF4-FFF2-40B4-BE49-F238E27FC236}">
                <a16:creationId xmlns:a16="http://schemas.microsoft.com/office/drawing/2014/main" id="{FE23493A-3782-C3CA-E935-DA987504153E}"/>
              </a:ext>
            </a:extLst>
          </p:cNvPr>
          <p:cNvSpPr txBox="1">
            <a:spLocks/>
          </p:cNvSpPr>
          <p:nvPr/>
        </p:nvSpPr>
        <p:spPr>
          <a:xfrm>
            <a:off x="11818374" y="6474542"/>
            <a:ext cx="348487" cy="3357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28</a:t>
            </a:fld>
            <a:endParaRPr lang="pl-PL" sz="1000">
              <a:solidFill>
                <a:schemeClr val="bg1"/>
              </a:solidFill>
              <a:latin typeface="Poppins Medium" panose="00000600000000000000" pitchFamily="2" charset="-18"/>
              <a:cs typeface="Poppins Medium" panose="00000600000000000000" pitchFamily="2" charset="-18"/>
            </a:endParaRPr>
          </a:p>
        </p:txBody>
      </p:sp>
      <p:graphicFrame>
        <p:nvGraphicFramePr>
          <p:cNvPr id="8" name="Obiekt 7">
            <a:extLst>
              <a:ext uri="{FF2B5EF4-FFF2-40B4-BE49-F238E27FC236}">
                <a16:creationId xmlns:a16="http://schemas.microsoft.com/office/drawing/2014/main" id="{BB74A9A1-EA50-55BA-97FF-0D048164327E}"/>
              </a:ext>
            </a:extLst>
          </p:cNvPr>
          <p:cNvGraphicFramePr>
            <a:graphicFrameLocks noChangeAspect="1"/>
          </p:cNvGraphicFramePr>
          <p:nvPr>
            <p:extLst>
              <p:ext uri="{D42A27DB-BD31-4B8C-83A1-F6EECF244321}">
                <p14:modId xmlns:p14="http://schemas.microsoft.com/office/powerpoint/2010/main" val="1779203601"/>
              </p:ext>
            </p:extLst>
          </p:nvPr>
        </p:nvGraphicFramePr>
        <p:xfrm>
          <a:off x="449444" y="4004779"/>
          <a:ext cx="3994530" cy="3065029"/>
        </p:xfrm>
        <a:graphic>
          <a:graphicData uri="http://schemas.openxmlformats.org/presentationml/2006/ole">
            <mc:AlternateContent xmlns:mc="http://schemas.openxmlformats.org/markup-compatibility/2006">
              <mc:Choice xmlns:v="urn:schemas-microsoft-com:vml" Requires="v">
                <p:oleObj name="Graph" r:id="rId9" imgW="4631968" imgH="3554505" progId="Origin95.Graph">
                  <p:embed/>
                </p:oleObj>
              </mc:Choice>
              <mc:Fallback>
                <p:oleObj name="Graph" r:id="rId9" imgW="4631968" imgH="3554505" progId="Origin95.Graph">
                  <p:embed/>
                  <p:pic>
                    <p:nvPicPr>
                      <p:cNvPr id="8" name="Obiekt 7">
                        <a:extLst>
                          <a:ext uri="{FF2B5EF4-FFF2-40B4-BE49-F238E27FC236}">
                            <a16:creationId xmlns:a16="http://schemas.microsoft.com/office/drawing/2014/main" id="{BB74A9A1-EA50-55BA-97FF-0D048164327E}"/>
                          </a:ext>
                        </a:extLst>
                      </p:cNvPr>
                      <p:cNvPicPr/>
                      <p:nvPr/>
                    </p:nvPicPr>
                    <p:blipFill>
                      <a:blip r:embed="rId10"/>
                      <a:stretch>
                        <a:fillRect/>
                      </a:stretch>
                    </p:blipFill>
                    <p:spPr>
                      <a:xfrm>
                        <a:off x="449444" y="4004779"/>
                        <a:ext cx="3994530" cy="3065029"/>
                      </a:xfrm>
                      <a:prstGeom prst="rect">
                        <a:avLst/>
                      </a:prstGeom>
                    </p:spPr>
                  </p:pic>
                </p:oleObj>
              </mc:Fallback>
            </mc:AlternateContent>
          </a:graphicData>
        </a:graphic>
      </p:graphicFrame>
    </p:spTree>
    <p:extLst>
      <p:ext uri="{BB962C8B-B14F-4D97-AF65-F5344CB8AC3E}">
        <p14:creationId xmlns:p14="http://schemas.microsoft.com/office/powerpoint/2010/main" val="3788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6D51-F66C-F351-44C4-A453335C1155}"/>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F3398E7D-391E-3471-EF5D-B639BC087B6C}"/>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7A776A53-2F2D-7F84-0B95-A3D30B0D3517}"/>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29</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92EE7E99-DF92-3B3E-C140-E8FFF06E2B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D6E00443-F67B-20CE-287E-852A46ABD196}"/>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AB470B5C-8359-1D66-5BDB-B6E9F0DA3ABC}"/>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Reproducibility</a:t>
            </a:r>
            <a:r>
              <a:rPr lang="pl-PL" sz="2200" b="1" dirty="0">
                <a:solidFill>
                  <a:srgbClr val="2C2B2B"/>
                </a:solidFill>
                <a:latin typeface="Poppins" panose="00000500000000000000" pitchFamily="2" charset="-18"/>
                <a:cs typeface="Poppins" panose="00000500000000000000" pitchFamily="2" charset="-18"/>
              </a:rPr>
              <a:t> In The Past</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589F09E9-9202-D747-E917-125E15183E8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p:cNvPicPr/>
          <p:nvPr/>
        </p:nvPicPr>
        <p:blipFill>
          <a:blip r:embed="rId4">
            <a:extLst>
              <a:ext uri="{28A0092B-C50C-407E-A947-70E740481C1C}">
                <a14:useLocalDpi xmlns:a14="http://schemas.microsoft.com/office/drawing/2010/main" val="0"/>
              </a:ext>
            </a:extLst>
          </a:blip>
          <a:srcRect/>
          <a:stretch>
            <a:fillRect/>
          </a:stretch>
        </p:blipFill>
        <p:spPr bwMode="auto">
          <a:xfrm>
            <a:off x="319963" y="1552633"/>
            <a:ext cx="4952205" cy="1501726"/>
          </a:xfrm>
          <a:prstGeom prst="rect">
            <a:avLst/>
          </a:prstGeom>
          <a:noFill/>
          <a:ln>
            <a:noFill/>
          </a:ln>
        </p:spPr>
      </p:pic>
      <p:sp>
        <p:nvSpPr>
          <p:cNvPr id="2" name="PoleTekstowe 1"/>
          <p:cNvSpPr txBox="1"/>
          <p:nvPr/>
        </p:nvSpPr>
        <p:spPr>
          <a:xfrm>
            <a:off x="385846" y="1070616"/>
            <a:ext cx="9676880" cy="369332"/>
          </a:xfrm>
          <a:prstGeom prst="rect">
            <a:avLst/>
          </a:prstGeom>
          <a:noFill/>
        </p:spPr>
        <p:txBody>
          <a:bodyPr wrap="none" rtlCol="0">
            <a:spAutoFit/>
          </a:bodyPr>
          <a:lstStyle/>
          <a:p>
            <a:r>
              <a:rPr lang="pl-PL" dirty="0" err="1">
                <a:latin typeface="+mj-lt"/>
              </a:rPr>
              <a:t>Closed</a:t>
            </a:r>
            <a:r>
              <a:rPr lang="pl-PL" dirty="0">
                <a:latin typeface="+mj-lt"/>
              </a:rPr>
              <a:t> orbit </a:t>
            </a:r>
            <a:r>
              <a:rPr lang="pl-PL" dirty="0" err="1">
                <a:latin typeface="+mj-lt"/>
              </a:rPr>
              <a:t>changes</a:t>
            </a:r>
            <a:r>
              <a:rPr lang="pl-PL" dirty="0">
                <a:latin typeface="+mj-lt"/>
              </a:rPr>
              <a:t> from </a:t>
            </a:r>
            <a:r>
              <a:rPr lang="pl-PL" dirty="0" err="1">
                <a:latin typeface="+mj-lt"/>
              </a:rPr>
              <a:t>injection</a:t>
            </a:r>
            <a:r>
              <a:rPr lang="pl-PL" dirty="0">
                <a:latin typeface="+mj-lt"/>
              </a:rPr>
              <a:t> to </a:t>
            </a:r>
            <a:r>
              <a:rPr lang="pl-PL" dirty="0" err="1">
                <a:latin typeface="+mj-lt"/>
              </a:rPr>
              <a:t>injection</a:t>
            </a:r>
            <a:r>
              <a:rPr lang="pl-PL" dirty="0">
                <a:latin typeface="+mj-lt"/>
              </a:rPr>
              <a:t> with SOFB and </a:t>
            </a:r>
            <a:r>
              <a:rPr lang="pl-PL" dirty="0" err="1">
                <a:latin typeface="+mj-lt"/>
              </a:rPr>
              <a:t>old</a:t>
            </a:r>
            <a:r>
              <a:rPr lang="pl-PL" dirty="0">
                <a:latin typeface="+mj-lt"/>
              </a:rPr>
              <a:t> </a:t>
            </a:r>
            <a:r>
              <a:rPr lang="pl-PL" dirty="0" err="1">
                <a:latin typeface="+mj-lt"/>
              </a:rPr>
              <a:t>method</a:t>
            </a:r>
            <a:r>
              <a:rPr lang="pl-PL" dirty="0">
                <a:latin typeface="+mj-lt"/>
              </a:rPr>
              <a:t> of </a:t>
            </a:r>
            <a:r>
              <a:rPr lang="pl-PL" dirty="0" err="1">
                <a:latin typeface="+mj-lt"/>
              </a:rPr>
              <a:t>ramping</a:t>
            </a:r>
            <a:r>
              <a:rPr lang="pl-PL" dirty="0">
                <a:latin typeface="+mj-lt"/>
              </a:rPr>
              <a:t> with </a:t>
            </a:r>
            <a:r>
              <a:rPr lang="pl-PL" dirty="0" err="1">
                <a:latin typeface="+mj-lt"/>
              </a:rPr>
              <a:t>correctors</a:t>
            </a:r>
            <a:r>
              <a:rPr lang="pl-PL" dirty="0">
                <a:latin typeface="+mj-lt"/>
              </a:rPr>
              <a:t> </a:t>
            </a:r>
          </a:p>
        </p:txBody>
      </p:sp>
      <p:pic>
        <p:nvPicPr>
          <p:cNvPr id="10" name="Obraz 9"/>
          <p:cNvPicPr/>
          <p:nvPr/>
        </p:nvPicPr>
        <p:blipFill>
          <a:blip r:embed="rId5">
            <a:extLst>
              <a:ext uri="{28A0092B-C50C-407E-A947-70E740481C1C}">
                <a14:useLocalDpi xmlns:a14="http://schemas.microsoft.com/office/drawing/2010/main" val="0"/>
              </a:ext>
            </a:extLst>
          </a:blip>
          <a:srcRect/>
          <a:stretch>
            <a:fillRect/>
          </a:stretch>
        </p:blipFill>
        <p:spPr bwMode="auto">
          <a:xfrm>
            <a:off x="319964" y="4762144"/>
            <a:ext cx="4978526" cy="1712383"/>
          </a:xfrm>
          <a:prstGeom prst="rect">
            <a:avLst/>
          </a:prstGeom>
          <a:noFill/>
          <a:ln>
            <a:noFill/>
          </a:ln>
        </p:spPr>
      </p:pic>
      <p:pic>
        <p:nvPicPr>
          <p:cNvPr id="14" name="Obraz 13"/>
          <p:cNvPicPr/>
          <p:nvPr/>
        </p:nvPicPr>
        <p:blipFill>
          <a:blip r:embed="rId6">
            <a:extLst>
              <a:ext uri="{28A0092B-C50C-407E-A947-70E740481C1C}">
                <a14:useLocalDpi xmlns:a14="http://schemas.microsoft.com/office/drawing/2010/main" val="0"/>
              </a:ext>
            </a:extLst>
          </a:blip>
          <a:srcRect/>
          <a:stretch>
            <a:fillRect/>
          </a:stretch>
        </p:blipFill>
        <p:spPr bwMode="auto">
          <a:xfrm>
            <a:off x="319963" y="3176641"/>
            <a:ext cx="4978527" cy="1611121"/>
          </a:xfrm>
          <a:prstGeom prst="rect">
            <a:avLst/>
          </a:prstGeom>
          <a:noFill/>
          <a:ln>
            <a:noFill/>
          </a:ln>
        </p:spPr>
      </p:pic>
      <p:pic>
        <p:nvPicPr>
          <p:cNvPr id="15" name="Obraz12"/>
          <p:cNvPicPr/>
          <p:nvPr/>
        </p:nvPicPr>
        <p:blipFill rotWithShape="1">
          <a:blip r:embed="rId7"/>
          <a:srcRect l="6253" r="6916"/>
          <a:stretch/>
        </p:blipFill>
        <p:spPr bwMode="auto">
          <a:xfrm>
            <a:off x="5224287" y="2991945"/>
            <a:ext cx="5320050" cy="1715909"/>
          </a:xfrm>
          <a:prstGeom prst="rect">
            <a:avLst/>
          </a:prstGeom>
        </p:spPr>
      </p:pic>
      <p:pic>
        <p:nvPicPr>
          <p:cNvPr id="16" name="Obraz13"/>
          <p:cNvPicPr/>
          <p:nvPr/>
        </p:nvPicPr>
        <p:blipFill rotWithShape="1">
          <a:blip r:embed="rId8"/>
          <a:srcRect l="6170" r="6945"/>
          <a:stretch/>
        </p:blipFill>
        <p:spPr bwMode="auto">
          <a:xfrm>
            <a:off x="5224286" y="1481805"/>
            <a:ext cx="5320051" cy="1611121"/>
          </a:xfrm>
          <a:prstGeom prst="rect">
            <a:avLst/>
          </a:prstGeom>
        </p:spPr>
      </p:pic>
      <p:sp>
        <p:nvSpPr>
          <p:cNvPr id="20" name="pole tekstowe 19">
            <a:extLst>
              <a:ext uri="{FF2B5EF4-FFF2-40B4-BE49-F238E27FC236}">
                <a16:creationId xmlns:a16="http://schemas.microsoft.com/office/drawing/2014/main" id="{9191F6FE-33FC-3B54-0B57-AC96DCC48AC7}"/>
              </a:ext>
            </a:extLst>
          </p:cNvPr>
          <p:cNvSpPr txBox="1"/>
          <p:nvPr/>
        </p:nvSpPr>
        <p:spPr>
          <a:xfrm>
            <a:off x="5389318" y="4585403"/>
            <a:ext cx="6106720" cy="2031325"/>
          </a:xfrm>
          <a:prstGeom prst="rect">
            <a:avLst/>
          </a:prstGeom>
          <a:noFill/>
        </p:spPr>
        <p:txBody>
          <a:bodyPr wrap="square">
            <a:spAutoFit/>
          </a:bodyPr>
          <a:lstStyle/>
          <a:p>
            <a:pPr algn="just"/>
            <a:r>
              <a:rPr lang="en-GB" dirty="0">
                <a:latin typeface="+mj-lt"/>
              </a:rPr>
              <a:t>In the horizontal plane the standard deviations calculated from injection and ramping dataset are comparable reaching 200 </a:t>
            </a:r>
            <a:r>
              <a:rPr lang="en-GB" dirty="0" err="1">
                <a:latin typeface="+mj-lt"/>
              </a:rPr>
              <a:t>μm</a:t>
            </a:r>
            <a:r>
              <a:rPr lang="en-GB" dirty="0">
                <a:latin typeface="+mj-lt"/>
              </a:rPr>
              <a:t> and the deviation of final-corrected orbit is significantly lower (~30 </a:t>
            </a:r>
            <a:r>
              <a:rPr lang="en-GB" dirty="0" err="1">
                <a:latin typeface="+mj-lt"/>
              </a:rPr>
              <a:t>μm</a:t>
            </a:r>
            <a:r>
              <a:rPr lang="en-GB" dirty="0">
                <a:latin typeface="+mj-lt"/>
              </a:rPr>
              <a:t>). </a:t>
            </a:r>
          </a:p>
          <a:p>
            <a:pPr algn="just"/>
            <a:r>
              <a:rPr lang="en-GB" dirty="0">
                <a:latin typeface="+mj-lt"/>
              </a:rPr>
              <a:t>In the vertical </a:t>
            </a:r>
            <a:r>
              <a:rPr lang="en-GB" dirty="0" err="1">
                <a:latin typeface="+mj-lt"/>
              </a:rPr>
              <a:t>plane,for</a:t>
            </a:r>
            <a:r>
              <a:rPr lang="en-GB" dirty="0">
                <a:latin typeface="+mj-lt"/>
              </a:rPr>
              <a:t> the injection orbits the deviation is up to 300 </a:t>
            </a:r>
            <a:r>
              <a:rPr lang="en-GB" dirty="0" err="1">
                <a:latin typeface="+mj-lt"/>
              </a:rPr>
              <a:t>μm</a:t>
            </a:r>
            <a:r>
              <a:rPr lang="en-GB" dirty="0">
                <a:latin typeface="+mj-lt"/>
              </a:rPr>
              <a:t>, after-ramping dataset - up to 100 </a:t>
            </a:r>
            <a:r>
              <a:rPr lang="en-GB" dirty="0" err="1">
                <a:latin typeface="+mj-lt"/>
              </a:rPr>
              <a:t>μm</a:t>
            </a:r>
            <a:r>
              <a:rPr lang="en-GB" dirty="0">
                <a:latin typeface="+mj-lt"/>
              </a:rPr>
              <a:t> and below 10 </a:t>
            </a:r>
            <a:r>
              <a:rPr lang="en-GB" dirty="0" err="1">
                <a:latin typeface="+mj-lt"/>
              </a:rPr>
              <a:t>μm</a:t>
            </a:r>
            <a:r>
              <a:rPr lang="en-GB" dirty="0">
                <a:latin typeface="+mj-lt"/>
              </a:rPr>
              <a:t> in corrected orbits at final energy.</a:t>
            </a:r>
            <a:endParaRPr lang="pl-PL" dirty="0">
              <a:latin typeface="+mj-lt"/>
            </a:endParaRPr>
          </a:p>
        </p:txBody>
      </p:sp>
    </p:spTree>
    <p:extLst>
      <p:ext uri="{BB962C8B-B14F-4D97-AF65-F5344CB8AC3E}">
        <p14:creationId xmlns:p14="http://schemas.microsoft.com/office/powerpoint/2010/main" val="73384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rostokąt: zaokrąglone rogi 71">
            <a:extLst>
              <a:ext uri="{FF2B5EF4-FFF2-40B4-BE49-F238E27FC236}">
                <a16:creationId xmlns:a16="http://schemas.microsoft.com/office/drawing/2014/main" id="{D852321F-83E1-B02C-4FC1-BB0240EF817E}"/>
              </a:ext>
            </a:extLst>
          </p:cNvPr>
          <p:cNvSpPr/>
          <p:nvPr/>
        </p:nvSpPr>
        <p:spPr>
          <a:xfrm>
            <a:off x="830130" y="5190711"/>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Prostokąt: zaokrąglone rogi 72">
            <a:extLst>
              <a:ext uri="{FF2B5EF4-FFF2-40B4-BE49-F238E27FC236}">
                <a16:creationId xmlns:a16="http://schemas.microsoft.com/office/drawing/2014/main" id="{E935AD77-C6C7-6300-E9F8-58699B1D780C}"/>
              </a:ext>
            </a:extLst>
          </p:cNvPr>
          <p:cNvSpPr/>
          <p:nvPr/>
        </p:nvSpPr>
        <p:spPr>
          <a:xfrm>
            <a:off x="6032093" y="5208589"/>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Prostokąt: zaokrąglone rogi 70">
            <a:extLst>
              <a:ext uri="{FF2B5EF4-FFF2-40B4-BE49-F238E27FC236}">
                <a16:creationId xmlns:a16="http://schemas.microsoft.com/office/drawing/2014/main" id="{1FD1E6F5-25F6-346C-DEBB-851624392475}"/>
              </a:ext>
            </a:extLst>
          </p:cNvPr>
          <p:cNvSpPr/>
          <p:nvPr/>
        </p:nvSpPr>
        <p:spPr>
          <a:xfrm>
            <a:off x="8361738" y="708938"/>
            <a:ext cx="3481774"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rostokąt: zaokrąglone rogi 69">
            <a:extLst>
              <a:ext uri="{FF2B5EF4-FFF2-40B4-BE49-F238E27FC236}">
                <a16:creationId xmlns:a16="http://schemas.microsoft.com/office/drawing/2014/main" id="{396A80D7-3A13-E375-B09A-FF45C6572857}"/>
              </a:ext>
            </a:extLst>
          </p:cNvPr>
          <p:cNvSpPr/>
          <p:nvPr/>
        </p:nvSpPr>
        <p:spPr>
          <a:xfrm>
            <a:off x="3457326" y="695278"/>
            <a:ext cx="2980398" cy="883324"/>
          </a:xfrm>
          <a:prstGeom prst="round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Prostokąt 68">
            <a:extLst>
              <a:ext uri="{FF2B5EF4-FFF2-40B4-BE49-F238E27FC236}">
                <a16:creationId xmlns:a16="http://schemas.microsoft.com/office/drawing/2014/main" id="{D9E8360F-BD40-C1F1-26FD-8D80CFE642D4}"/>
              </a:ext>
            </a:extLst>
          </p:cNvPr>
          <p:cNvSpPr/>
          <p:nvPr/>
        </p:nvSpPr>
        <p:spPr>
          <a:xfrm>
            <a:off x="0" y="2204110"/>
            <a:ext cx="12191999" cy="233051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3</a:t>
            </a:fld>
            <a:endParaRPr lang="en-US" sz="1000" dirty="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8" y="305472"/>
            <a:ext cx="3727744"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Short</a:t>
            </a:r>
            <a:r>
              <a:rPr lang="pl-PL" sz="2200" b="1" dirty="0">
                <a:solidFill>
                  <a:srgbClr val="2C2B2B"/>
                </a:solidFill>
                <a:latin typeface="Poppins" panose="00000500000000000000" pitchFamily="2" charset="-18"/>
                <a:cs typeface="Poppins" panose="00000500000000000000" pitchFamily="2" charset="-18"/>
              </a:rPr>
              <a:t> </a:t>
            </a:r>
            <a:r>
              <a:rPr lang="en-US" sz="2200" b="1" dirty="0">
                <a:solidFill>
                  <a:srgbClr val="2C2B2B"/>
                </a:solidFill>
                <a:latin typeface="Poppins" panose="00000500000000000000" pitchFamily="2" charset="-18"/>
                <a:cs typeface="Poppins" panose="00000500000000000000" pitchFamily="2" charset="-18"/>
              </a:rPr>
              <a:t>History of SOLARIS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a 13">
            <a:extLst>
              <a:ext uri="{FF2B5EF4-FFF2-40B4-BE49-F238E27FC236}">
                <a16:creationId xmlns:a16="http://schemas.microsoft.com/office/drawing/2014/main" id="{107BE6FA-D9A2-8430-BDE4-E53AFEF09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16" name="Łącznik prosty 15">
            <a:extLst>
              <a:ext uri="{FF2B5EF4-FFF2-40B4-BE49-F238E27FC236}">
                <a16:creationId xmlns:a16="http://schemas.microsoft.com/office/drawing/2014/main" id="{48E4EE0D-80C6-1288-E9EF-F4576A54673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afika 16">
            <a:extLst>
              <a:ext uri="{FF2B5EF4-FFF2-40B4-BE49-F238E27FC236}">
                <a16:creationId xmlns:a16="http://schemas.microsoft.com/office/drawing/2014/main" id="{55F2478A-316D-8088-849C-9544FDF8FA72}"/>
              </a:ext>
            </a:extLst>
          </p:cNvPr>
          <p:cNvGrpSpPr/>
          <p:nvPr/>
        </p:nvGrpSpPr>
        <p:grpSpPr>
          <a:xfrm>
            <a:off x="435370" y="1578603"/>
            <a:ext cx="11476337" cy="3612108"/>
            <a:chOff x="435370" y="1638237"/>
            <a:chExt cx="11476337" cy="3612108"/>
          </a:xfrm>
        </p:grpSpPr>
        <p:grpSp>
          <p:nvGrpSpPr>
            <p:cNvPr id="35" name="Grafika 16">
              <a:extLst>
                <a:ext uri="{FF2B5EF4-FFF2-40B4-BE49-F238E27FC236}">
                  <a16:creationId xmlns:a16="http://schemas.microsoft.com/office/drawing/2014/main" id="{3005D5A5-3D9A-D338-91E1-501363B33C21}"/>
                </a:ext>
              </a:extLst>
            </p:cNvPr>
            <p:cNvGrpSpPr/>
            <p:nvPr/>
          </p:nvGrpSpPr>
          <p:grpSpPr>
            <a:xfrm>
              <a:off x="1728540" y="2852501"/>
              <a:ext cx="8986436" cy="1183579"/>
              <a:chOff x="1728540" y="2852501"/>
              <a:chExt cx="8986436" cy="1183579"/>
            </a:xfrm>
            <a:solidFill>
              <a:srgbClr val="4472C4"/>
            </a:solidFill>
          </p:grpSpPr>
          <p:sp>
            <p:nvSpPr>
              <p:cNvPr id="36" name="Dowolny kształt: kształt 35">
                <a:extLst>
                  <a:ext uri="{FF2B5EF4-FFF2-40B4-BE49-F238E27FC236}">
                    <a16:creationId xmlns:a16="http://schemas.microsoft.com/office/drawing/2014/main" id="{44C3729A-95BA-8C53-F197-D3EF54680B94}"/>
                  </a:ext>
                </a:extLst>
              </p:cNvPr>
              <p:cNvSpPr/>
              <p:nvPr/>
            </p:nvSpPr>
            <p:spPr>
              <a:xfrm>
                <a:off x="1728540"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6" y="1183579"/>
                      <a:pt x="591790" y="1183579"/>
                    </a:cubicBezTo>
                    <a:cubicBezTo>
                      <a:pt x="264953" y="1183579"/>
                      <a:pt x="0" y="918626"/>
                      <a:pt x="0" y="591790"/>
                    </a:cubicBezTo>
                    <a:cubicBezTo>
                      <a:pt x="0" y="264953"/>
                      <a:pt x="264953" y="0"/>
                      <a:pt x="591790" y="0"/>
                    </a:cubicBezTo>
                    <a:cubicBezTo>
                      <a:pt x="918626" y="0"/>
                      <a:pt x="1183580" y="264953"/>
                      <a:pt x="1183580" y="591790"/>
                    </a:cubicBezTo>
                    <a:close/>
                  </a:path>
                </a:pathLst>
              </a:custGeom>
              <a:solidFill>
                <a:srgbClr val="4472C4"/>
              </a:solidFill>
              <a:ln w="0" cap="flat">
                <a:noFill/>
                <a:prstDash val="solid"/>
                <a:miter/>
              </a:ln>
            </p:spPr>
            <p:txBody>
              <a:bodyPr rtlCol="0" anchor="ctr"/>
              <a:lstStyle/>
              <a:p>
                <a:endParaRPr lang="en-US"/>
              </a:p>
            </p:txBody>
          </p:sp>
          <p:sp>
            <p:nvSpPr>
              <p:cNvPr id="37" name="Dowolny kształt: kształt 36">
                <a:extLst>
                  <a:ext uri="{FF2B5EF4-FFF2-40B4-BE49-F238E27FC236}">
                    <a16:creationId xmlns:a16="http://schemas.microsoft.com/office/drawing/2014/main" id="{B9C898C2-AC66-FDE7-7F81-65A4661C2C3C}"/>
                  </a:ext>
                </a:extLst>
              </p:cNvPr>
              <p:cNvSpPr/>
              <p:nvPr/>
            </p:nvSpPr>
            <p:spPr>
              <a:xfrm>
                <a:off x="4329434" y="2852501"/>
                <a:ext cx="1183579" cy="1183579"/>
              </a:xfrm>
              <a:custGeom>
                <a:avLst/>
                <a:gdLst>
                  <a:gd name="connsiteX0" fmla="*/ 1183579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79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79" y="591790"/>
                    </a:moveTo>
                    <a:cubicBezTo>
                      <a:pt x="1183579" y="918626"/>
                      <a:pt x="918626" y="1183579"/>
                      <a:pt x="591790" y="1183579"/>
                    </a:cubicBezTo>
                    <a:cubicBezTo>
                      <a:pt x="264953" y="1183579"/>
                      <a:pt x="0" y="918626"/>
                      <a:pt x="0" y="591790"/>
                    </a:cubicBezTo>
                    <a:cubicBezTo>
                      <a:pt x="0" y="264953"/>
                      <a:pt x="264953" y="0"/>
                      <a:pt x="591790" y="0"/>
                    </a:cubicBezTo>
                    <a:cubicBezTo>
                      <a:pt x="918626" y="0"/>
                      <a:pt x="1183579" y="264953"/>
                      <a:pt x="1183579" y="591790"/>
                    </a:cubicBezTo>
                    <a:close/>
                  </a:path>
                </a:pathLst>
              </a:custGeom>
              <a:solidFill>
                <a:srgbClr val="4472C4"/>
              </a:solidFill>
              <a:ln w="0" cap="flat">
                <a:noFill/>
                <a:prstDash val="solid"/>
                <a:miter/>
              </a:ln>
            </p:spPr>
            <p:txBody>
              <a:bodyPr rtlCol="0" anchor="ctr"/>
              <a:lstStyle/>
              <a:p>
                <a:endParaRPr lang="en-US"/>
              </a:p>
            </p:txBody>
          </p:sp>
          <p:sp>
            <p:nvSpPr>
              <p:cNvPr id="38" name="Dowolny kształt: kształt 37">
                <a:extLst>
                  <a:ext uri="{FF2B5EF4-FFF2-40B4-BE49-F238E27FC236}">
                    <a16:creationId xmlns:a16="http://schemas.microsoft.com/office/drawing/2014/main" id="{5AFD7AA9-4AC9-237D-BF50-9E381BED88FC}"/>
                  </a:ext>
                </a:extLst>
              </p:cNvPr>
              <p:cNvSpPr/>
              <p:nvPr/>
            </p:nvSpPr>
            <p:spPr>
              <a:xfrm>
                <a:off x="6930503"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7" y="1183579"/>
                      <a:pt x="591790" y="1183579"/>
                    </a:cubicBezTo>
                    <a:cubicBezTo>
                      <a:pt x="264953" y="1183579"/>
                      <a:pt x="0" y="918626"/>
                      <a:pt x="0" y="591790"/>
                    </a:cubicBezTo>
                    <a:cubicBezTo>
                      <a:pt x="0" y="264953"/>
                      <a:pt x="264953" y="0"/>
                      <a:pt x="591790" y="0"/>
                    </a:cubicBezTo>
                    <a:cubicBezTo>
                      <a:pt x="918627" y="0"/>
                      <a:pt x="1183580" y="264953"/>
                      <a:pt x="1183580" y="591790"/>
                    </a:cubicBezTo>
                    <a:close/>
                  </a:path>
                </a:pathLst>
              </a:custGeom>
              <a:solidFill>
                <a:srgbClr val="4472C4"/>
              </a:solidFill>
              <a:ln w="0" cap="flat">
                <a:noFill/>
                <a:prstDash val="solid"/>
                <a:miter/>
              </a:ln>
            </p:spPr>
            <p:txBody>
              <a:bodyPr rtlCol="0" anchor="ctr"/>
              <a:lstStyle/>
              <a:p>
                <a:endParaRPr lang="en-US"/>
              </a:p>
            </p:txBody>
          </p:sp>
          <p:sp>
            <p:nvSpPr>
              <p:cNvPr id="39" name="Dowolny kształt: kształt 38">
                <a:extLst>
                  <a:ext uri="{FF2B5EF4-FFF2-40B4-BE49-F238E27FC236}">
                    <a16:creationId xmlns:a16="http://schemas.microsoft.com/office/drawing/2014/main" id="{A0C97645-C52D-D308-57FC-33A87BFA7F3A}"/>
                  </a:ext>
                </a:extLst>
              </p:cNvPr>
              <p:cNvSpPr/>
              <p:nvPr/>
            </p:nvSpPr>
            <p:spPr>
              <a:xfrm>
                <a:off x="9531397" y="2852501"/>
                <a:ext cx="1183579" cy="1183579"/>
              </a:xfrm>
              <a:custGeom>
                <a:avLst/>
                <a:gdLst>
                  <a:gd name="connsiteX0" fmla="*/ 1183580 w 1183579"/>
                  <a:gd name="connsiteY0" fmla="*/ 591790 h 1183579"/>
                  <a:gd name="connsiteX1" fmla="*/ 591790 w 1183579"/>
                  <a:gd name="connsiteY1" fmla="*/ 1183579 h 1183579"/>
                  <a:gd name="connsiteX2" fmla="*/ 0 w 1183579"/>
                  <a:gd name="connsiteY2" fmla="*/ 591790 h 1183579"/>
                  <a:gd name="connsiteX3" fmla="*/ 591790 w 1183579"/>
                  <a:gd name="connsiteY3" fmla="*/ 0 h 1183579"/>
                  <a:gd name="connsiteX4" fmla="*/ 1183580 w 1183579"/>
                  <a:gd name="connsiteY4" fmla="*/ 591790 h 118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79" h="1183579">
                    <a:moveTo>
                      <a:pt x="1183580" y="591790"/>
                    </a:moveTo>
                    <a:cubicBezTo>
                      <a:pt x="1183580" y="918626"/>
                      <a:pt x="918626" y="1183579"/>
                      <a:pt x="591790" y="1183579"/>
                    </a:cubicBezTo>
                    <a:cubicBezTo>
                      <a:pt x="264954" y="1183579"/>
                      <a:pt x="0" y="918626"/>
                      <a:pt x="0" y="591790"/>
                    </a:cubicBezTo>
                    <a:cubicBezTo>
                      <a:pt x="0" y="264953"/>
                      <a:pt x="264954" y="0"/>
                      <a:pt x="591790" y="0"/>
                    </a:cubicBezTo>
                    <a:cubicBezTo>
                      <a:pt x="918626" y="0"/>
                      <a:pt x="1183580" y="264953"/>
                      <a:pt x="1183580" y="591790"/>
                    </a:cubicBezTo>
                    <a:close/>
                  </a:path>
                </a:pathLst>
              </a:custGeom>
              <a:solidFill>
                <a:srgbClr val="4472C4"/>
              </a:solidFill>
              <a:ln w="0" cap="flat">
                <a:noFill/>
                <a:prstDash val="solid"/>
                <a:miter/>
              </a:ln>
            </p:spPr>
            <p:txBody>
              <a:bodyPr rtlCol="0" anchor="ctr"/>
              <a:lstStyle/>
              <a:p>
                <a:endParaRPr lang="en-US"/>
              </a:p>
            </p:txBody>
          </p:sp>
        </p:grpSp>
        <p:grpSp>
          <p:nvGrpSpPr>
            <p:cNvPr id="40" name="Grafika 16">
              <a:extLst>
                <a:ext uri="{FF2B5EF4-FFF2-40B4-BE49-F238E27FC236}">
                  <a16:creationId xmlns:a16="http://schemas.microsoft.com/office/drawing/2014/main" id="{78E45B10-F256-E79E-ADC5-1538E5C91770}"/>
                </a:ext>
              </a:extLst>
            </p:cNvPr>
            <p:cNvGrpSpPr/>
            <p:nvPr/>
          </p:nvGrpSpPr>
          <p:grpSpPr>
            <a:xfrm>
              <a:off x="435370" y="1638237"/>
              <a:ext cx="11476337" cy="3612108"/>
              <a:chOff x="435370" y="1638237"/>
              <a:chExt cx="11476337" cy="3612108"/>
            </a:xfrm>
            <a:solidFill>
              <a:srgbClr val="4472C4"/>
            </a:solidFill>
          </p:grpSpPr>
          <p:sp>
            <p:nvSpPr>
              <p:cNvPr id="41" name="Dowolny kształt: kształt 40">
                <a:extLst>
                  <a:ext uri="{FF2B5EF4-FFF2-40B4-BE49-F238E27FC236}">
                    <a16:creationId xmlns:a16="http://schemas.microsoft.com/office/drawing/2014/main" id="{4BF3D227-D26E-E593-5A8E-AE6E375DA38C}"/>
                  </a:ext>
                </a:extLst>
              </p:cNvPr>
              <p:cNvSpPr/>
              <p:nvPr/>
            </p:nvSpPr>
            <p:spPr>
              <a:xfrm>
                <a:off x="435370" y="3417989"/>
                <a:ext cx="1911261" cy="1674545"/>
              </a:xfrm>
              <a:custGeom>
                <a:avLst/>
                <a:gdLst>
                  <a:gd name="connsiteX0" fmla="*/ 1911262 w 1911261"/>
                  <a:gd name="connsiteY0" fmla="*/ 1674546 h 1674545"/>
                  <a:gd name="connsiteX1" fmla="*/ 1858658 w 1911261"/>
                  <a:gd name="connsiteY1" fmla="*/ 1674546 h 1674545"/>
                  <a:gd name="connsiteX2" fmla="*/ 1858658 w 1911261"/>
                  <a:gd name="connsiteY2" fmla="*/ 788527 h 1674545"/>
                  <a:gd name="connsiteX3" fmla="*/ 1122735 w 1911261"/>
                  <a:gd name="connsiteY3" fmla="*/ 52604 h 1674545"/>
                  <a:gd name="connsiteX4" fmla="*/ 0 w 1911261"/>
                  <a:gd name="connsiteY4" fmla="*/ 52604 h 1674545"/>
                  <a:gd name="connsiteX5" fmla="*/ 0 w 1911261"/>
                  <a:gd name="connsiteY5" fmla="*/ 0 h 1674545"/>
                  <a:gd name="connsiteX6" fmla="*/ 1148511 w 1911261"/>
                  <a:gd name="connsiteY6" fmla="*/ 0 h 1674545"/>
                  <a:gd name="connsiteX7" fmla="*/ 1174812 w 1911261"/>
                  <a:gd name="connsiteY7" fmla="*/ 26302 h 1674545"/>
                  <a:gd name="connsiteX8" fmla="*/ 1884960 w 1911261"/>
                  <a:gd name="connsiteY8" fmla="*/ 736449 h 1674545"/>
                  <a:gd name="connsiteX9" fmla="*/ 1911262 w 1911261"/>
                  <a:gd name="connsiteY9" fmla="*/ 762751 h 1674545"/>
                  <a:gd name="connsiteX10" fmla="*/ 1911262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911262" y="1674546"/>
                    </a:moveTo>
                    <a:lnTo>
                      <a:pt x="1858658" y="1674546"/>
                    </a:lnTo>
                    <a:lnTo>
                      <a:pt x="1858658" y="788527"/>
                    </a:lnTo>
                    <a:cubicBezTo>
                      <a:pt x="1458871" y="774850"/>
                      <a:pt x="1136236" y="452215"/>
                      <a:pt x="1122735" y="52604"/>
                    </a:cubicBezTo>
                    <a:lnTo>
                      <a:pt x="0" y="52604"/>
                    </a:lnTo>
                    <a:lnTo>
                      <a:pt x="0" y="0"/>
                    </a:lnTo>
                    <a:lnTo>
                      <a:pt x="1148511" y="0"/>
                    </a:lnTo>
                    <a:cubicBezTo>
                      <a:pt x="1163064" y="0"/>
                      <a:pt x="1174812" y="11748"/>
                      <a:pt x="1174812" y="26302"/>
                    </a:cubicBezTo>
                    <a:cubicBezTo>
                      <a:pt x="1174812" y="417847"/>
                      <a:pt x="1493414" y="736449"/>
                      <a:pt x="1884960" y="736449"/>
                    </a:cubicBezTo>
                    <a:cubicBezTo>
                      <a:pt x="1899514" y="736449"/>
                      <a:pt x="1911262" y="748198"/>
                      <a:pt x="1911262" y="762751"/>
                    </a:cubicBezTo>
                    <a:lnTo>
                      <a:pt x="1911262" y="1674546"/>
                    </a:lnTo>
                    <a:close/>
                  </a:path>
                </a:pathLst>
              </a:custGeom>
              <a:solidFill>
                <a:srgbClr val="4472C4"/>
              </a:solidFill>
              <a:ln w="0" cap="flat">
                <a:noFill/>
                <a:prstDash val="solid"/>
                <a:miter/>
              </a:ln>
            </p:spPr>
            <p:txBody>
              <a:bodyPr rtlCol="0" anchor="ctr"/>
              <a:lstStyle/>
              <a:p>
                <a:endParaRPr lang="en-US"/>
              </a:p>
            </p:txBody>
          </p:sp>
          <p:sp>
            <p:nvSpPr>
              <p:cNvPr id="42" name="Dowolny kształt: kształt 41">
                <a:extLst>
                  <a:ext uri="{FF2B5EF4-FFF2-40B4-BE49-F238E27FC236}">
                    <a16:creationId xmlns:a16="http://schemas.microsoft.com/office/drawing/2014/main" id="{FED48C98-5628-E6EC-DA89-4A2EF377A29D}"/>
                  </a:ext>
                </a:extLst>
              </p:cNvPr>
              <p:cNvSpPr/>
              <p:nvPr/>
            </p:nvSpPr>
            <p:spPr>
              <a:xfrm>
                <a:off x="2228273" y="5066233"/>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731"/>
                      <a:pt x="0" y="92056"/>
                    </a:cubicBezTo>
                    <a:cubicBezTo>
                      <a:pt x="0" y="41381"/>
                      <a:pt x="41206" y="0"/>
                      <a:pt x="92056" y="0"/>
                    </a:cubicBezTo>
                    <a:cubicBezTo>
                      <a:pt x="142906" y="0"/>
                      <a:pt x="184112" y="41381"/>
                      <a:pt x="184112" y="92056"/>
                    </a:cubicBezTo>
                    <a:cubicBezTo>
                      <a:pt x="184112" y="142731"/>
                      <a:pt x="142906"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3" name="Dowolny kształt: kształt 42">
                <a:extLst>
                  <a:ext uri="{FF2B5EF4-FFF2-40B4-BE49-F238E27FC236}">
                    <a16:creationId xmlns:a16="http://schemas.microsoft.com/office/drawing/2014/main" id="{2730E070-074F-961D-2C71-151F7DCBFCBD}"/>
                  </a:ext>
                </a:extLst>
              </p:cNvPr>
              <p:cNvSpPr/>
              <p:nvPr/>
            </p:nvSpPr>
            <p:spPr>
              <a:xfrm>
                <a:off x="3036264" y="1796047"/>
                <a:ext cx="1911261" cy="1674545"/>
              </a:xfrm>
              <a:custGeom>
                <a:avLst/>
                <a:gdLst>
                  <a:gd name="connsiteX0" fmla="*/ 1148511 w 1911261"/>
                  <a:gd name="connsiteY0" fmla="*/ 1674546 h 1674545"/>
                  <a:gd name="connsiteX1" fmla="*/ 0 w 1911261"/>
                  <a:gd name="connsiteY1" fmla="*/ 1674546 h 1674545"/>
                  <a:gd name="connsiteX2" fmla="*/ 0 w 1911261"/>
                  <a:gd name="connsiteY2" fmla="*/ 1621942 h 1674545"/>
                  <a:gd name="connsiteX3" fmla="*/ 1122735 w 1911261"/>
                  <a:gd name="connsiteY3" fmla="*/ 1621942 h 1674545"/>
                  <a:gd name="connsiteX4" fmla="*/ 1858658 w 1911261"/>
                  <a:gd name="connsiteY4" fmla="*/ 886019 h 1674545"/>
                  <a:gd name="connsiteX5" fmla="*/ 1858658 w 1911261"/>
                  <a:gd name="connsiteY5" fmla="*/ 0 h 1674545"/>
                  <a:gd name="connsiteX6" fmla="*/ 1911262 w 1911261"/>
                  <a:gd name="connsiteY6" fmla="*/ 0 h 1674545"/>
                  <a:gd name="connsiteX7" fmla="*/ 1911262 w 1911261"/>
                  <a:gd name="connsiteY7" fmla="*/ 911795 h 1674545"/>
                  <a:gd name="connsiteX8" fmla="*/ 1884960 w 1911261"/>
                  <a:gd name="connsiteY8" fmla="*/ 938096 h 1674545"/>
                  <a:gd name="connsiteX9" fmla="*/ 1174812 w 1911261"/>
                  <a:gd name="connsiteY9" fmla="*/ 1648244 h 1674545"/>
                  <a:gd name="connsiteX10" fmla="*/ 1148511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148511" y="1674546"/>
                    </a:moveTo>
                    <a:lnTo>
                      <a:pt x="0" y="1674546"/>
                    </a:lnTo>
                    <a:lnTo>
                      <a:pt x="0" y="1621942"/>
                    </a:lnTo>
                    <a:lnTo>
                      <a:pt x="1122735" y="1621942"/>
                    </a:lnTo>
                    <a:cubicBezTo>
                      <a:pt x="1136412" y="1222155"/>
                      <a:pt x="1459047" y="899520"/>
                      <a:pt x="1858658" y="886019"/>
                    </a:cubicBezTo>
                    <a:lnTo>
                      <a:pt x="1858658" y="0"/>
                    </a:lnTo>
                    <a:lnTo>
                      <a:pt x="1911262" y="0"/>
                    </a:lnTo>
                    <a:lnTo>
                      <a:pt x="1911262" y="911795"/>
                    </a:lnTo>
                    <a:cubicBezTo>
                      <a:pt x="1911262" y="926348"/>
                      <a:pt x="1899514" y="938096"/>
                      <a:pt x="1884960" y="938096"/>
                    </a:cubicBezTo>
                    <a:cubicBezTo>
                      <a:pt x="1493414" y="938096"/>
                      <a:pt x="1174812" y="1256698"/>
                      <a:pt x="1174812" y="1648244"/>
                    </a:cubicBezTo>
                    <a:cubicBezTo>
                      <a:pt x="1174812" y="1662798"/>
                      <a:pt x="1163064" y="1674546"/>
                      <a:pt x="1148511" y="1674546"/>
                    </a:cubicBezTo>
                    <a:close/>
                  </a:path>
                </a:pathLst>
              </a:custGeom>
              <a:solidFill>
                <a:srgbClr val="4472C4"/>
              </a:solidFill>
              <a:ln w="0" cap="flat">
                <a:noFill/>
                <a:prstDash val="solid"/>
                <a:miter/>
              </a:ln>
            </p:spPr>
            <p:txBody>
              <a:bodyPr rtlCol="0" anchor="ctr"/>
              <a:lstStyle/>
              <a:p>
                <a:endParaRPr lang="en-US"/>
              </a:p>
            </p:txBody>
          </p:sp>
          <p:sp>
            <p:nvSpPr>
              <p:cNvPr id="44" name="Dowolny kształt: kształt 43">
                <a:extLst>
                  <a:ext uri="{FF2B5EF4-FFF2-40B4-BE49-F238E27FC236}">
                    <a16:creationId xmlns:a16="http://schemas.microsoft.com/office/drawing/2014/main" id="{C5493D00-BB6F-D69F-F8E6-4CF6154EA6B2}"/>
                  </a:ext>
                </a:extLst>
              </p:cNvPr>
              <p:cNvSpPr/>
              <p:nvPr/>
            </p:nvSpPr>
            <p:spPr>
              <a:xfrm>
                <a:off x="4829167" y="1638237"/>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906"/>
                      <a:pt x="0" y="92056"/>
                    </a:cubicBezTo>
                    <a:cubicBezTo>
                      <a:pt x="0" y="41206"/>
                      <a:pt x="41381" y="0"/>
                      <a:pt x="92056" y="0"/>
                    </a:cubicBezTo>
                    <a:cubicBezTo>
                      <a:pt x="142731" y="0"/>
                      <a:pt x="184112" y="41206"/>
                      <a:pt x="184112" y="92056"/>
                    </a:cubicBezTo>
                    <a:cubicBezTo>
                      <a:pt x="184112" y="142906"/>
                      <a:pt x="142731"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5" name="Dowolny kształt: kształt 44">
                <a:extLst>
                  <a:ext uri="{FF2B5EF4-FFF2-40B4-BE49-F238E27FC236}">
                    <a16:creationId xmlns:a16="http://schemas.microsoft.com/office/drawing/2014/main" id="{707E3C17-E821-F531-C1EB-411CB5AAE154}"/>
                  </a:ext>
                </a:extLst>
              </p:cNvPr>
              <p:cNvSpPr/>
              <p:nvPr/>
            </p:nvSpPr>
            <p:spPr>
              <a:xfrm>
                <a:off x="5637333" y="3417989"/>
                <a:ext cx="1911261" cy="1674545"/>
              </a:xfrm>
              <a:custGeom>
                <a:avLst/>
                <a:gdLst>
                  <a:gd name="connsiteX0" fmla="*/ 1911262 w 1911261"/>
                  <a:gd name="connsiteY0" fmla="*/ 1674546 h 1674545"/>
                  <a:gd name="connsiteX1" fmla="*/ 1858658 w 1911261"/>
                  <a:gd name="connsiteY1" fmla="*/ 1674546 h 1674545"/>
                  <a:gd name="connsiteX2" fmla="*/ 1858658 w 1911261"/>
                  <a:gd name="connsiteY2" fmla="*/ 788527 h 1674545"/>
                  <a:gd name="connsiteX3" fmla="*/ 1122735 w 1911261"/>
                  <a:gd name="connsiteY3" fmla="*/ 52604 h 1674545"/>
                  <a:gd name="connsiteX4" fmla="*/ 0 w 1911261"/>
                  <a:gd name="connsiteY4" fmla="*/ 52604 h 1674545"/>
                  <a:gd name="connsiteX5" fmla="*/ 0 w 1911261"/>
                  <a:gd name="connsiteY5" fmla="*/ 0 h 1674545"/>
                  <a:gd name="connsiteX6" fmla="*/ 1148511 w 1911261"/>
                  <a:gd name="connsiteY6" fmla="*/ 0 h 1674545"/>
                  <a:gd name="connsiteX7" fmla="*/ 1174812 w 1911261"/>
                  <a:gd name="connsiteY7" fmla="*/ 26302 h 1674545"/>
                  <a:gd name="connsiteX8" fmla="*/ 1884960 w 1911261"/>
                  <a:gd name="connsiteY8" fmla="*/ 736449 h 1674545"/>
                  <a:gd name="connsiteX9" fmla="*/ 1911262 w 1911261"/>
                  <a:gd name="connsiteY9" fmla="*/ 762751 h 1674545"/>
                  <a:gd name="connsiteX10" fmla="*/ 1911262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911262" y="1674546"/>
                    </a:moveTo>
                    <a:lnTo>
                      <a:pt x="1858658" y="1674546"/>
                    </a:lnTo>
                    <a:lnTo>
                      <a:pt x="1858658" y="788527"/>
                    </a:lnTo>
                    <a:cubicBezTo>
                      <a:pt x="1458871" y="774850"/>
                      <a:pt x="1136236" y="452215"/>
                      <a:pt x="1122735" y="52604"/>
                    </a:cubicBezTo>
                    <a:lnTo>
                      <a:pt x="0" y="52604"/>
                    </a:lnTo>
                    <a:lnTo>
                      <a:pt x="0" y="0"/>
                    </a:lnTo>
                    <a:lnTo>
                      <a:pt x="1148511" y="0"/>
                    </a:lnTo>
                    <a:cubicBezTo>
                      <a:pt x="1163064" y="0"/>
                      <a:pt x="1174812" y="11748"/>
                      <a:pt x="1174812" y="26302"/>
                    </a:cubicBezTo>
                    <a:cubicBezTo>
                      <a:pt x="1174812" y="417847"/>
                      <a:pt x="1493414" y="736449"/>
                      <a:pt x="1884960" y="736449"/>
                    </a:cubicBezTo>
                    <a:cubicBezTo>
                      <a:pt x="1899513" y="736449"/>
                      <a:pt x="1911262" y="748198"/>
                      <a:pt x="1911262" y="762751"/>
                    </a:cubicBezTo>
                    <a:lnTo>
                      <a:pt x="1911262" y="1674546"/>
                    </a:lnTo>
                    <a:close/>
                  </a:path>
                </a:pathLst>
              </a:custGeom>
              <a:solidFill>
                <a:srgbClr val="4472C4"/>
              </a:solidFill>
              <a:ln w="0" cap="flat">
                <a:noFill/>
                <a:prstDash val="solid"/>
                <a:miter/>
              </a:ln>
            </p:spPr>
            <p:txBody>
              <a:bodyPr rtlCol="0" anchor="ctr"/>
              <a:lstStyle/>
              <a:p>
                <a:endParaRPr lang="en-US"/>
              </a:p>
            </p:txBody>
          </p:sp>
          <p:sp>
            <p:nvSpPr>
              <p:cNvPr id="46" name="Dowolny kształt: kształt 45">
                <a:extLst>
                  <a:ext uri="{FF2B5EF4-FFF2-40B4-BE49-F238E27FC236}">
                    <a16:creationId xmlns:a16="http://schemas.microsoft.com/office/drawing/2014/main" id="{B2A31087-3CEF-D308-C197-CA83232A9042}"/>
                  </a:ext>
                </a:extLst>
              </p:cNvPr>
              <p:cNvSpPr/>
              <p:nvPr/>
            </p:nvSpPr>
            <p:spPr>
              <a:xfrm>
                <a:off x="7430237" y="5066233"/>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731"/>
                      <a:pt x="0" y="92056"/>
                    </a:cubicBezTo>
                    <a:cubicBezTo>
                      <a:pt x="0" y="41381"/>
                      <a:pt x="41381" y="0"/>
                      <a:pt x="92056" y="0"/>
                    </a:cubicBezTo>
                    <a:cubicBezTo>
                      <a:pt x="142731" y="0"/>
                      <a:pt x="184112" y="41381"/>
                      <a:pt x="184112" y="92056"/>
                    </a:cubicBezTo>
                    <a:cubicBezTo>
                      <a:pt x="184112" y="142731"/>
                      <a:pt x="142731" y="184112"/>
                      <a:pt x="92056" y="184112"/>
                    </a:cubicBezTo>
                    <a:close/>
                    <a:moveTo>
                      <a:pt x="92056" y="52604"/>
                    </a:moveTo>
                    <a:cubicBezTo>
                      <a:pt x="70313" y="52604"/>
                      <a:pt x="52604" y="70313"/>
                      <a:pt x="52604" y="92056"/>
                    </a:cubicBezTo>
                    <a:cubicBezTo>
                      <a:pt x="52604" y="113799"/>
                      <a:pt x="70313"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7" name="Dowolny kształt: kształt 46">
                <a:extLst>
                  <a:ext uri="{FF2B5EF4-FFF2-40B4-BE49-F238E27FC236}">
                    <a16:creationId xmlns:a16="http://schemas.microsoft.com/office/drawing/2014/main" id="{19A6A23D-FD19-63BF-8B9D-97B30ED3526D}"/>
                  </a:ext>
                </a:extLst>
              </p:cNvPr>
              <p:cNvSpPr/>
              <p:nvPr/>
            </p:nvSpPr>
            <p:spPr>
              <a:xfrm>
                <a:off x="8238227" y="1796047"/>
                <a:ext cx="1911261" cy="1674545"/>
              </a:xfrm>
              <a:custGeom>
                <a:avLst/>
                <a:gdLst>
                  <a:gd name="connsiteX0" fmla="*/ 1148511 w 1911261"/>
                  <a:gd name="connsiteY0" fmla="*/ 1674546 h 1674545"/>
                  <a:gd name="connsiteX1" fmla="*/ 0 w 1911261"/>
                  <a:gd name="connsiteY1" fmla="*/ 1674546 h 1674545"/>
                  <a:gd name="connsiteX2" fmla="*/ 0 w 1911261"/>
                  <a:gd name="connsiteY2" fmla="*/ 1621942 h 1674545"/>
                  <a:gd name="connsiteX3" fmla="*/ 1122735 w 1911261"/>
                  <a:gd name="connsiteY3" fmla="*/ 1621942 h 1674545"/>
                  <a:gd name="connsiteX4" fmla="*/ 1858658 w 1911261"/>
                  <a:gd name="connsiteY4" fmla="*/ 886019 h 1674545"/>
                  <a:gd name="connsiteX5" fmla="*/ 1858658 w 1911261"/>
                  <a:gd name="connsiteY5" fmla="*/ 0 h 1674545"/>
                  <a:gd name="connsiteX6" fmla="*/ 1911262 w 1911261"/>
                  <a:gd name="connsiteY6" fmla="*/ 0 h 1674545"/>
                  <a:gd name="connsiteX7" fmla="*/ 1911262 w 1911261"/>
                  <a:gd name="connsiteY7" fmla="*/ 911795 h 1674545"/>
                  <a:gd name="connsiteX8" fmla="*/ 1884960 w 1911261"/>
                  <a:gd name="connsiteY8" fmla="*/ 938096 h 1674545"/>
                  <a:gd name="connsiteX9" fmla="*/ 1174812 w 1911261"/>
                  <a:gd name="connsiteY9" fmla="*/ 1648244 h 1674545"/>
                  <a:gd name="connsiteX10" fmla="*/ 1148511 w 1911261"/>
                  <a:gd name="connsiteY10" fmla="*/ 1674546 h 16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61" h="1674545">
                    <a:moveTo>
                      <a:pt x="1148511" y="1674546"/>
                    </a:moveTo>
                    <a:lnTo>
                      <a:pt x="0" y="1674546"/>
                    </a:lnTo>
                    <a:lnTo>
                      <a:pt x="0" y="1621942"/>
                    </a:lnTo>
                    <a:lnTo>
                      <a:pt x="1122735" y="1621942"/>
                    </a:lnTo>
                    <a:cubicBezTo>
                      <a:pt x="1136412" y="1222155"/>
                      <a:pt x="1459047" y="899520"/>
                      <a:pt x="1858658" y="886019"/>
                    </a:cubicBezTo>
                    <a:lnTo>
                      <a:pt x="1858658" y="0"/>
                    </a:lnTo>
                    <a:lnTo>
                      <a:pt x="1911262" y="0"/>
                    </a:lnTo>
                    <a:lnTo>
                      <a:pt x="1911262" y="911795"/>
                    </a:lnTo>
                    <a:cubicBezTo>
                      <a:pt x="1911262" y="926348"/>
                      <a:pt x="1899514" y="938096"/>
                      <a:pt x="1884960" y="938096"/>
                    </a:cubicBezTo>
                    <a:cubicBezTo>
                      <a:pt x="1493414" y="938096"/>
                      <a:pt x="1174812" y="1256698"/>
                      <a:pt x="1174812" y="1648244"/>
                    </a:cubicBezTo>
                    <a:cubicBezTo>
                      <a:pt x="1174812" y="1662798"/>
                      <a:pt x="1163064" y="1674546"/>
                      <a:pt x="1148511" y="1674546"/>
                    </a:cubicBezTo>
                    <a:close/>
                  </a:path>
                </a:pathLst>
              </a:custGeom>
              <a:solidFill>
                <a:srgbClr val="4472C4"/>
              </a:solidFill>
              <a:ln w="0" cap="flat">
                <a:noFill/>
                <a:prstDash val="solid"/>
                <a:miter/>
              </a:ln>
            </p:spPr>
            <p:txBody>
              <a:bodyPr rtlCol="0" anchor="ctr"/>
              <a:lstStyle/>
              <a:p>
                <a:endParaRPr lang="en-US"/>
              </a:p>
            </p:txBody>
          </p:sp>
          <p:sp>
            <p:nvSpPr>
              <p:cNvPr id="48" name="Dowolny kształt: kształt 47">
                <a:extLst>
                  <a:ext uri="{FF2B5EF4-FFF2-40B4-BE49-F238E27FC236}">
                    <a16:creationId xmlns:a16="http://schemas.microsoft.com/office/drawing/2014/main" id="{4AFB3973-E5FC-2CB0-E905-42EF67FC4D70}"/>
                  </a:ext>
                </a:extLst>
              </p:cNvPr>
              <p:cNvSpPr/>
              <p:nvPr/>
            </p:nvSpPr>
            <p:spPr>
              <a:xfrm>
                <a:off x="10031131" y="1638237"/>
                <a:ext cx="184112" cy="184112"/>
              </a:xfrm>
              <a:custGeom>
                <a:avLst/>
                <a:gdLst>
                  <a:gd name="connsiteX0" fmla="*/ 92056 w 184112"/>
                  <a:gd name="connsiteY0" fmla="*/ 184112 h 184112"/>
                  <a:gd name="connsiteX1" fmla="*/ 0 w 184112"/>
                  <a:gd name="connsiteY1" fmla="*/ 92056 h 184112"/>
                  <a:gd name="connsiteX2" fmla="*/ 92056 w 184112"/>
                  <a:gd name="connsiteY2" fmla="*/ 0 h 184112"/>
                  <a:gd name="connsiteX3" fmla="*/ 184112 w 184112"/>
                  <a:gd name="connsiteY3" fmla="*/ 92056 h 184112"/>
                  <a:gd name="connsiteX4" fmla="*/ 92056 w 184112"/>
                  <a:gd name="connsiteY4" fmla="*/ 184112 h 184112"/>
                  <a:gd name="connsiteX5" fmla="*/ 92056 w 184112"/>
                  <a:gd name="connsiteY5" fmla="*/ 52604 h 184112"/>
                  <a:gd name="connsiteX6" fmla="*/ 52604 w 184112"/>
                  <a:gd name="connsiteY6" fmla="*/ 92056 h 184112"/>
                  <a:gd name="connsiteX7" fmla="*/ 92056 w 184112"/>
                  <a:gd name="connsiteY7" fmla="*/ 131509 h 184112"/>
                  <a:gd name="connsiteX8" fmla="*/ 131509 w 184112"/>
                  <a:gd name="connsiteY8" fmla="*/ 92056 h 184112"/>
                  <a:gd name="connsiteX9" fmla="*/ 92056 w 184112"/>
                  <a:gd name="connsiteY9" fmla="*/ 52604 h 1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12" h="184112">
                    <a:moveTo>
                      <a:pt x="92056" y="184112"/>
                    </a:moveTo>
                    <a:cubicBezTo>
                      <a:pt x="41381" y="184112"/>
                      <a:pt x="0" y="142906"/>
                      <a:pt x="0" y="92056"/>
                    </a:cubicBezTo>
                    <a:cubicBezTo>
                      <a:pt x="0" y="41206"/>
                      <a:pt x="41381" y="0"/>
                      <a:pt x="92056" y="0"/>
                    </a:cubicBezTo>
                    <a:cubicBezTo>
                      <a:pt x="142731" y="0"/>
                      <a:pt x="184112" y="41206"/>
                      <a:pt x="184112" y="92056"/>
                    </a:cubicBezTo>
                    <a:cubicBezTo>
                      <a:pt x="184112" y="142906"/>
                      <a:pt x="142731" y="184112"/>
                      <a:pt x="92056" y="184112"/>
                    </a:cubicBezTo>
                    <a:close/>
                    <a:moveTo>
                      <a:pt x="92056" y="52604"/>
                    </a:moveTo>
                    <a:cubicBezTo>
                      <a:pt x="70314" y="52604"/>
                      <a:pt x="52604" y="70313"/>
                      <a:pt x="52604" y="92056"/>
                    </a:cubicBezTo>
                    <a:cubicBezTo>
                      <a:pt x="52604" y="113799"/>
                      <a:pt x="70314" y="131509"/>
                      <a:pt x="92056" y="131509"/>
                    </a:cubicBezTo>
                    <a:cubicBezTo>
                      <a:pt x="113799" y="131509"/>
                      <a:pt x="131509" y="113799"/>
                      <a:pt x="131509" y="92056"/>
                    </a:cubicBezTo>
                    <a:cubicBezTo>
                      <a:pt x="131509" y="70313"/>
                      <a:pt x="113799" y="52604"/>
                      <a:pt x="92056" y="52604"/>
                    </a:cubicBezTo>
                    <a:close/>
                  </a:path>
                </a:pathLst>
              </a:custGeom>
              <a:solidFill>
                <a:srgbClr val="4472C4"/>
              </a:solidFill>
              <a:ln w="0" cap="flat">
                <a:noFill/>
                <a:prstDash val="solid"/>
                <a:miter/>
              </a:ln>
            </p:spPr>
            <p:txBody>
              <a:bodyPr rtlCol="0" anchor="ctr"/>
              <a:lstStyle/>
              <a:p>
                <a:endParaRPr lang="en-US"/>
              </a:p>
            </p:txBody>
          </p:sp>
          <p:sp>
            <p:nvSpPr>
              <p:cNvPr id="49" name="Dowolny kształt: kształt 48">
                <a:extLst>
                  <a:ext uri="{FF2B5EF4-FFF2-40B4-BE49-F238E27FC236}">
                    <a16:creationId xmlns:a16="http://schemas.microsoft.com/office/drawing/2014/main" id="{9BCC81BA-5E39-8CC9-ED26-697672F46842}"/>
                  </a:ext>
                </a:extLst>
              </p:cNvPr>
              <p:cNvSpPr/>
              <p:nvPr/>
            </p:nvSpPr>
            <p:spPr>
              <a:xfrm>
                <a:off x="10863319" y="3385550"/>
                <a:ext cx="1048388" cy="117831"/>
              </a:xfrm>
              <a:custGeom>
                <a:avLst/>
                <a:gdLst>
                  <a:gd name="connsiteX0" fmla="*/ 968431 w 1048388"/>
                  <a:gd name="connsiteY0" fmla="*/ 117832 h 117831"/>
                  <a:gd name="connsiteX1" fmla="*/ 968431 w 1048388"/>
                  <a:gd name="connsiteY1" fmla="*/ 85042 h 117831"/>
                  <a:gd name="connsiteX2" fmla="*/ 0 w 1048388"/>
                  <a:gd name="connsiteY2" fmla="*/ 85042 h 117831"/>
                  <a:gd name="connsiteX3" fmla="*/ 0 w 1048388"/>
                  <a:gd name="connsiteY3" fmla="*/ 32439 h 117831"/>
                  <a:gd name="connsiteX4" fmla="*/ 968431 w 1048388"/>
                  <a:gd name="connsiteY4" fmla="*/ 32439 h 117831"/>
                  <a:gd name="connsiteX5" fmla="*/ 968431 w 1048388"/>
                  <a:gd name="connsiteY5" fmla="*/ 0 h 117831"/>
                  <a:gd name="connsiteX6" fmla="*/ 1048388 w 1048388"/>
                  <a:gd name="connsiteY6" fmla="*/ 58390 h 117831"/>
                  <a:gd name="connsiteX7" fmla="*/ 968431 w 1048388"/>
                  <a:gd name="connsiteY7" fmla="*/ 117832 h 1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8388" h="117831">
                    <a:moveTo>
                      <a:pt x="968431" y="117832"/>
                    </a:moveTo>
                    <a:lnTo>
                      <a:pt x="968431" y="85042"/>
                    </a:lnTo>
                    <a:lnTo>
                      <a:pt x="0" y="85042"/>
                    </a:lnTo>
                    <a:lnTo>
                      <a:pt x="0" y="32439"/>
                    </a:lnTo>
                    <a:lnTo>
                      <a:pt x="968431" y="32439"/>
                    </a:lnTo>
                    <a:lnTo>
                      <a:pt x="968431" y="0"/>
                    </a:lnTo>
                    <a:lnTo>
                      <a:pt x="1048388" y="58390"/>
                    </a:lnTo>
                    <a:lnTo>
                      <a:pt x="968431" y="117832"/>
                    </a:lnTo>
                    <a:close/>
                  </a:path>
                </a:pathLst>
              </a:custGeom>
              <a:solidFill>
                <a:srgbClr val="4472C4"/>
              </a:solidFill>
              <a:ln w="0" cap="flat">
                <a:noFill/>
                <a:prstDash val="solid"/>
                <a:miter/>
              </a:ln>
            </p:spPr>
            <p:txBody>
              <a:bodyPr rtlCol="0" anchor="ctr"/>
              <a:lstStyle/>
              <a:p>
                <a:endParaRPr lang="en-US"/>
              </a:p>
            </p:txBody>
          </p:sp>
        </p:grpSp>
        <p:grpSp>
          <p:nvGrpSpPr>
            <p:cNvPr id="50" name="Grafika 16">
              <a:extLst>
                <a:ext uri="{FF2B5EF4-FFF2-40B4-BE49-F238E27FC236}">
                  <a16:creationId xmlns:a16="http://schemas.microsoft.com/office/drawing/2014/main" id="{34D759C5-C040-BDB5-611C-A98741843016}"/>
                </a:ext>
              </a:extLst>
            </p:cNvPr>
            <p:cNvGrpSpPr/>
            <p:nvPr/>
          </p:nvGrpSpPr>
          <p:grpSpPr>
            <a:xfrm>
              <a:off x="1906866" y="3035562"/>
              <a:ext cx="8622594" cy="822368"/>
              <a:chOff x="1906866" y="3035562"/>
              <a:chExt cx="8622594" cy="822368"/>
            </a:xfrm>
            <a:solidFill>
              <a:srgbClr val="414042"/>
            </a:solidFill>
          </p:grpSpPr>
          <p:sp>
            <p:nvSpPr>
              <p:cNvPr id="51" name="Dowolny kształt: kształt 50">
                <a:extLst>
                  <a:ext uri="{FF2B5EF4-FFF2-40B4-BE49-F238E27FC236}">
                    <a16:creationId xmlns:a16="http://schemas.microsoft.com/office/drawing/2014/main" id="{0750C350-CE6E-B2CE-C639-2F6893A43F1C}"/>
                  </a:ext>
                </a:extLst>
              </p:cNvPr>
              <p:cNvSpPr/>
              <p:nvPr/>
            </p:nvSpPr>
            <p:spPr>
              <a:xfrm>
                <a:off x="4504954" y="3035562"/>
                <a:ext cx="822368" cy="822368"/>
              </a:xfrm>
              <a:custGeom>
                <a:avLst/>
                <a:gdLst>
                  <a:gd name="connsiteX0" fmla="*/ 822369 w 822368"/>
                  <a:gd name="connsiteY0" fmla="*/ 411184 h 822368"/>
                  <a:gd name="connsiteX1" fmla="*/ 411184 w 822368"/>
                  <a:gd name="connsiteY1" fmla="*/ 822368 h 822368"/>
                  <a:gd name="connsiteX2" fmla="*/ 0 w 822368"/>
                  <a:gd name="connsiteY2" fmla="*/ 411184 h 822368"/>
                  <a:gd name="connsiteX3" fmla="*/ 411184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4" y="822368"/>
                    </a:cubicBezTo>
                    <a:cubicBezTo>
                      <a:pt x="184112" y="822368"/>
                      <a:pt x="0" y="638256"/>
                      <a:pt x="0" y="411184"/>
                    </a:cubicBezTo>
                    <a:cubicBezTo>
                      <a:pt x="0" y="184112"/>
                      <a:pt x="184112" y="0"/>
                      <a:pt x="411184"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sp>
            <p:nvSpPr>
              <p:cNvPr id="52" name="Dowolny kształt: kształt 51">
                <a:extLst>
                  <a:ext uri="{FF2B5EF4-FFF2-40B4-BE49-F238E27FC236}">
                    <a16:creationId xmlns:a16="http://schemas.microsoft.com/office/drawing/2014/main" id="{102D882B-823E-013A-134A-EA6B4A5D71A3}"/>
                  </a:ext>
                </a:extLst>
              </p:cNvPr>
              <p:cNvSpPr/>
              <p:nvPr/>
            </p:nvSpPr>
            <p:spPr>
              <a:xfrm>
                <a:off x="7101640" y="3035562"/>
                <a:ext cx="822368" cy="822368"/>
              </a:xfrm>
              <a:custGeom>
                <a:avLst/>
                <a:gdLst>
                  <a:gd name="connsiteX0" fmla="*/ 822369 w 822368"/>
                  <a:gd name="connsiteY0" fmla="*/ 411184 h 822368"/>
                  <a:gd name="connsiteX1" fmla="*/ 411185 w 822368"/>
                  <a:gd name="connsiteY1" fmla="*/ 822368 h 822368"/>
                  <a:gd name="connsiteX2" fmla="*/ 0 w 822368"/>
                  <a:gd name="connsiteY2" fmla="*/ 411184 h 822368"/>
                  <a:gd name="connsiteX3" fmla="*/ 411185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5" y="822368"/>
                    </a:cubicBezTo>
                    <a:cubicBezTo>
                      <a:pt x="184112" y="822368"/>
                      <a:pt x="0" y="638256"/>
                      <a:pt x="0" y="411184"/>
                    </a:cubicBezTo>
                    <a:cubicBezTo>
                      <a:pt x="0" y="184112"/>
                      <a:pt x="184112" y="0"/>
                      <a:pt x="411185"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sp>
            <p:nvSpPr>
              <p:cNvPr id="53" name="Dowolny kształt: kształt 52">
                <a:extLst>
                  <a:ext uri="{FF2B5EF4-FFF2-40B4-BE49-F238E27FC236}">
                    <a16:creationId xmlns:a16="http://schemas.microsoft.com/office/drawing/2014/main" id="{97E7D59B-D11B-5693-685D-CE98906B996C}"/>
                  </a:ext>
                </a:extLst>
              </p:cNvPr>
              <p:cNvSpPr/>
              <p:nvPr/>
            </p:nvSpPr>
            <p:spPr>
              <a:xfrm>
                <a:off x="9707093" y="3035562"/>
                <a:ext cx="822367" cy="822368"/>
              </a:xfrm>
              <a:custGeom>
                <a:avLst/>
                <a:gdLst>
                  <a:gd name="connsiteX0" fmla="*/ 822368 w 822367"/>
                  <a:gd name="connsiteY0" fmla="*/ 411184 h 822368"/>
                  <a:gd name="connsiteX1" fmla="*/ 411183 w 822367"/>
                  <a:gd name="connsiteY1" fmla="*/ 822368 h 822368"/>
                  <a:gd name="connsiteX2" fmla="*/ 0 w 822367"/>
                  <a:gd name="connsiteY2" fmla="*/ 411184 h 822368"/>
                  <a:gd name="connsiteX3" fmla="*/ 411183 w 822367"/>
                  <a:gd name="connsiteY3" fmla="*/ 0 h 822368"/>
                  <a:gd name="connsiteX4" fmla="*/ 822368 w 822367"/>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7" h="822368">
                    <a:moveTo>
                      <a:pt x="822368" y="411184"/>
                    </a:moveTo>
                    <a:cubicBezTo>
                      <a:pt x="822368" y="638256"/>
                      <a:pt x="638256" y="822368"/>
                      <a:pt x="411183" y="822368"/>
                    </a:cubicBezTo>
                    <a:cubicBezTo>
                      <a:pt x="184112" y="822368"/>
                      <a:pt x="0" y="638256"/>
                      <a:pt x="0" y="411184"/>
                    </a:cubicBezTo>
                    <a:cubicBezTo>
                      <a:pt x="0" y="184112"/>
                      <a:pt x="184112" y="0"/>
                      <a:pt x="411183" y="0"/>
                    </a:cubicBezTo>
                    <a:cubicBezTo>
                      <a:pt x="638256" y="0"/>
                      <a:pt x="822368" y="184112"/>
                      <a:pt x="822368" y="411184"/>
                    </a:cubicBezTo>
                    <a:close/>
                  </a:path>
                </a:pathLst>
              </a:custGeom>
              <a:solidFill>
                <a:srgbClr val="414042"/>
              </a:solidFill>
              <a:ln w="0" cap="flat">
                <a:noFill/>
                <a:prstDash val="solid"/>
                <a:miter/>
              </a:ln>
            </p:spPr>
            <p:txBody>
              <a:bodyPr rtlCol="0" anchor="ctr"/>
              <a:lstStyle/>
              <a:p>
                <a:endParaRPr lang="en-US"/>
              </a:p>
            </p:txBody>
          </p:sp>
          <p:sp>
            <p:nvSpPr>
              <p:cNvPr id="54" name="Dowolny kształt: kształt 53">
                <a:extLst>
                  <a:ext uri="{FF2B5EF4-FFF2-40B4-BE49-F238E27FC236}">
                    <a16:creationId xmlns:a16="http://schemas.microsoft.com/office/drawing/2014/main" id="{3E022620-E081-5024-8BA9-0FE09CFC71E1}"/>
                  </a:ext>
                </a:extLst>
              </p:cNvPr>
              <p:cNvSpPr/>
              <p:nvPr/>
            </p:nvSpPr>
            <p:spPr>
              <a:xfrm>
                <a:off x="1906866" y="3035562"/>
                <a:ext cx="822368" cy="822368"/>
              </a:xfrm>
              <a:custGeom>
                <a:avLst/>
                <a:gdLst>
                  <a:gd name="connsiteX0" fmla="*/ 822369 w 822368"/>
                  <a:gd name="connsiteY0" fmla="*/ 411184 h 822368"/>
                  <a:gd name="connsiteX1" fmla="*/ 411184 w 822368"/>
                  <a:gd name="connsiteY1" fmla="*/ 822368 h 822368"/>
                  <a:gd name="connsiteX2" fmla="*/ 0 w 822368"/>
                  <a:gd name="connsiteY2" fmla="*/ 411184 h 822368"/>
                  <a:gd name="connsiteX3" fmla="*/ 411184 w 822368"/>
                  <a:gd name="connsiteY3" fmla="*/ 0 h 822368"/>
                  <a:gd name="connsiteX4" fmla="*/ 822369 w 822368"/>
                  <a:gd name="connsiteY4" fmla="*/ 411184 h 822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68" h="822368">
                    <a:moveTo>
                      <a:pt x="822369" y="411184"/>
                    </a:moveTo>
                    <a:cubicBezTo>
                      <a:pt x="822369" y="638256"/>
                      <a:pt x="638256" y="822368"/>
                      <a:pt x="411184" y="822368"/>
                    </a:cubicBezTo>
                    <a:cubicBezTo>
                      <a:pt x="184112" y="822368"/>
                      <a:pt x="0" y="638256"/>
                      <a:pt x="0" y="411184"/>
                    </a:cubicBezTo>
                    <a:cubicBezTo>
                      <a:pt x="0" y="184112"/>
                      <a:pt x="184112" y="0"/>
                      <a:pt x="411184" y="0"/>
                    </a:cubicBezTo>
                    <a:cubicBezTo>
                      <a:pt x="638256" y="0"/>
                      <a:pt x="822369" y="184112"/>
                      <a:pt x="822369" y="411184"/>
                    </a:cubicBezTo>
                    <a:close/>
                  </a:path>
                </a:pathLst>
              </a:custGeom>
              <a:solidFill>
                <a:srgbClr val="414042"/>
              </a:solidFill>
              <a:ln w="0" cap="flat">
                <a:noFill/>
                <a:prstDash val="solid"/>
                <a:miter/>
              </a:ln>
            </p:spPr>
            <p:txBody>
              <a:bodyPr rtlCol="0" anchor="ctr"/>
              <a:lstStyle/>
              <a:p>
                <a:endParaRPr lang="en-US"/>
              </a:p>
            </p:txBody>
          </p:sp>
        </p:grpSp>
        <p:grpSp>
          <p:nvGrpSpPr>
            <p:cNvPr id="55" name="Grafika 16">
              <a:extLst>
                <a:ext uri="{FF2B5EF4-FFF2-40B4-BE49-F238E27FC236}">
                  <a16:creationId xmlns:a16="http://schemas.microsoft.com/office/drawing/2014/main" id="{E57900B4-95FC-CB1B-29F2-B86ED5DE618A}"/>
                </a:ext>
              </a:extLst>
            </p:cNvPr>
            <p:cNvGrpSpPr/>
            <p:nvPr/>
          </p:nvGrpSpPr>
          <p:grpSpPr>
            <a:xfrm>
              <a:off x="1864432" y="2988394"/>
              <a:ext cx="8714652" cy="911794"/>
              <a:chOff x="1864432" y="2988394"/>
              <a:chExt cx="8714652" cy="911794"/>
            </a:xfrm>
          </p:grpSpPr>
          <p:grpSp>
            <p:nvGrpSpPr>
              <p:cNvPr id="56" name="Grafika 16">
                <a:extLst>
                  <a:ext uri="{FF2B5EF4-FFF2-40B4-BE49-F238E27FC236}">
                    <a16:creationId xmlns:a16="http://schemas.microsoft.com/office/drawing/2014/main" id="{59D9E562-F63B-7002-F934-CFACE8897B5E}"/>
                  </a:ext>
                </a:extLst>
              </p:cNvPr>
              <p:cNvGrpSpPr/>
              <p:nvPr/>
            </p:nvGrpSpPr>
            <p:grpSpPr>
              <a:xfrm>
                <a:off x="4465326" y="2988394"/>
                <a:ext cx="911794" cy="911794"/>
                <a:chOff x="4465326" y="2988394"/>
                <a:chExt cx="911794" cy="911794"/>
              </a:xfrm>
            </p:grpSpPr>
            <p:sp>
              <p:nvSpPr>
                <p:cNvPr id="57" name="Dowolny kształt: kształt 56">
                  <a:extLst>
                    <a:ext uri="{FF2B5EF4-FFF2-40B4-BE49-F238E27FC236}">
                      <a16:creationId xmlns:a16="http://schemas.microsoft.com/office/drawing/2014/main" id="{F81BADF5-E0EB-7A71-4CDA-E3EADBED5582}"/>
                    </a:ext>
                  </a:extLst>
                </p:cNvPr>
                <p:cNvSpPr/>
                <p:nvPr/>
              </p:nvSpPr>
              <p:spPr>
                <a:xfrm>
                  <a:off x="4465326" y="2988394"/>
                  <a:ext cx="911794" cy="911794"/>
                </a:xfrm>
                <a:custGeom>
                  <a:avLst/>
                  <a:gdLst>
                    <a:gd name="connsiteX0" fmla="*/ 911794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4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4" y="455897"/>
                      </a:moveTo>
                      <a:cubicBezTo>
                        <a:pt x="911794" y="707693"/>
                        <a:pt x="707693" y="911795"/>
                        <a:pt x="455897" y="911795"/>
                      </a:cubicBezTo>
                      <a:cubicBezTo>
                        <a:pt x="204102" y="911795"/>
                        <a:pt x="0" y="707693"/>
                        <a:pt x="0" y="455897"/>
                      </a:cubicBezTo>
                      <a:cubicBezTo>
                        <a:pt x="0" y="204102"/>
                        <a:pt x="204102" y="0"/>
                        <a:pt x="455897" y="0"/>
                      </a:cubicBezTo>
                      <a:cubicBezTo>
                        <a:pt x="707693" y="0"/>
                        <a:pt x="911794" y="204102"/>
                        <a:pt x="911794" y="455897"/>
                      </a:cubicBezTo>
                      <a:close/>
                    </a:path>
                  </a:pathLst>
                </a:custGeom>
                <a:gradFill>
                  <a:gsLst>
                    <a:gs pos="0">
                      <a:srgbClr val="FFFFFF"/>
                    </a:gs>
                    <a:gs pos="50000">
                      <a:srgbClr val="DCDCDC"/>
                    </a:gs>
                    <a:gs pos="100000">
                      <a:srgbClr val="B9B9B9"/>
                    </a:gs>
                  </a:gsLst>
                  <a:lin ang="2700000" scaled="1"/>
                </a:gradFill>
                <a:ln w="0" cap="flat">
                  <a:noFill/>
                  <a:prstDash val="solid"/>
                  <a:miter/>
                </a:ln>
              </p:spPr>
              <p:txBody>
                <a:bodyPr rtlCol="0" anchor="ctr"/>
                <a:lstStyle/>
                <a:p>
                  <a:endParaRPr lang="en-US"/>
                </a:p>
              </p:txBody>
            </p:sp>
            <p:sp>
              <p:nvSpPr>
                <p:cNvPr id="58" name="Dowolny kształt: kształt 57">
                  <a:extLst>
                    <a:ext uri="{FF2B5EF4-FFF2-40B4-BE49-F238E27FC236}">
                      <a16:creationId xmlns:a16="http://schemas.microsoft.com/office/drawing/2014/main" id="{057AC2C9-B1A9-2892-9806-4DBB3C906B96}"/>
                    </a:ext>
                  </a:extLst>
                </p:cNvPr>
                <p:cNvSpPr/>
                <p:nvPr/>
              </p:nvSpPr>
              <p:spPr>
                <a:xfrm>
                  <a:off x="4479178"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0" y="686125"/>
                        <a:pt x="884090" y="442045"/>
                      </a:cubicBezTo>
                      <a:cubicBezTo>
                        <a:pt x="884090" y="197965"/>
                        <a:pt x="686126" y="0"/>
                        <a:pt x="442045" y="0"/>
                      </a:cubicBezTo>
                      <a:close/>
                    </a:path>
                  </a:pathLst>
                </a:custGeom>
                <a:gradFill>
                  <a:gsLst>
                    <a:gs pos="0">
                      <a:srgbClr val="EEF1F2"/>
                    </a:gs>
                    <a:gs pos="50000">
                      <a:srgbClr val="F0F4F4"/>
                    </a:gs>
                    <a:gs pos="100000">
                      <a:srgbClr val="F3F7F7"/>
                    </a:gs>
                  </a:gsLst>
                  <a:lin ang="2700000"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59" name="Grafika 16">
                <a:extLst>
                  <a:ext uri="{FF2B5EF4-FFF2-40B4-BE49-F238E27FC236}">
                    <a16:creationId xmlns:a16="http://schemas.microsoft.com/office/drawing/2014/main" id="{39174311-837D-6C5B-1666-3C599A36FD25}"/>
                  </a:ext>
                </a:extLst>
              </p:cNvPr>
              <p:cNvGrpSpPr/>
              <p:nvPr/>
            </p:nvGrpSpPr>
            <p:grpSpPr>
              <a:xfrm>
                <a:off x="7066396" y="2988394"/>
                <a:ext cx="911794" cy="911794"/>
                <a:chOff x="7066396" y="2988394"/>
                <a:chExt cx="911794" cy="911794"/>
              </a:xfrm>
            </p:grpSpPr>
            <p:sp>
              <p:nvSpPr>
                <p:cNvPr id="60" name="Dowolny kształt: kształt 59">
                  <a:extLst>
                    <a:ext uri="{FF2B5EF4-FFF2-40B4-BE49-F238E27FC236}">
                      <a16:creationId xmlns:a16="http://schemas.microsoft.com/office/drawing/2014/main" id="{CB546FAC-FDB5-4CE3-AF36-B3411F17D7B2}"/>
                    </a:ext>
                  </a:extLst>
                </p:cNvPr>
                <p:cNvSpPr/>
                <p:nvPr/>
              </p:nvSpPr>
              <p:spPr>
                <a:xfrm>
                  <a:off x="7066396"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1" y="911795"/>
                        <a:pt x="0" y="707693"/>
                        <a:pt x="0" y="455897"/>
                      </a:cubicBezTo>
                      <a:cubicBezTo>
                        <a:pt x="0" y="204102"/>
                        <a:pt x="204101"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000" scaled="1"/>
                </a:gradFill>
                <a:ln w="0" cap="flat">
                  <a:noFill/>
                  <a:prstDash val="solid"/>
                  <a:miter/>
                </a:ln>
              </p:spPr>
              <p:txBody>
                <a:bodyPr rtlCol="0" anchor="ctr"/>
                <a:lstStyle/>
                <a:p>
                  <a:endParaRPr lang="en-US"/>
                </a:p>
              </p:txBody>
            </p:sp>
            <p:sp>
              <p:nvSpPr>
                <p:cNvPr id="61" name="Dowolny kształt: kształt 60">
                  <a:extLst>
                    <a:ext uri="{FF2B5EF4-FFF2-40B4-BE49-F238E27FC236}">
                      <a16:creationId xmlns:a16="http://schemas.microsoft.com/office/drawing/2014/main" id="{BFEE00BB-30CD-4EAA-045D-816E67015C05}"/>
                    </a:ext>
                  </a:extLst>
                </p:cNvPr>
                <p:cNvSpPr/>
                <p:nvPr/>
              </p:nvSpPr>
              <p:spPr>
                <a:xfrm>
                  <a:off x="7080248"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0" y="686125"/>
                        <a:pt x="884090" y="442045"/>
                      </a:cubicBezTo>
                      <a:cubicBezTo>
                        <a:pt x="884090" y="197965"/>
                        <a:pt x="686126" y="0"/>
                        <a:pt x="442045" y="0"/>
                      </a:cubicBezTo>
                      <a:close/>
                    </a:path>
                  </a:pathLst>
                </a:custGeom>
                <a:gradFill>
                  <a:gsLst>
                    <a:gs pos="0">
                      <a:srgbClr val="EEF1F2"/>
                    </a:gs>
                    <a:gs pos="50000">
                      <a:srgbClr val="F0F4F4"/>
                    </a:gs>
                    <a:gs pos="100000">
                      <a:srgbClr val="F3F7F7"/>
                    </a:gs>
                  </a:gsLst>
                  <a:lin ang="2700000"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62" name="Grafika 16">
                <a:extLst>
                  <a:ext uri="{FF2B5EF4-FFF2-40B4-BE49-F238E27FC236}">
                    <a16:creationId xmlns:a16="http://schemas.microsoft.com/office/drawing/2014/main" id="{14F34C51-9538-0F5C-A40A-5CBFD6465846}"/>
                  </a:ext>
                </a:extLst>
              </p:cNvPr>
              <p:cNvGrpSpPr/>
              <p:nvPr/>
            </p:nvGrpSpPr>
            <p:grpSpPr>
              <a:xfrm>
                <a:off x="9667290" y="2988394"/>
                <a:ext cx="911794" cy="911794"/>
                <a:chOff x="9667290" y="2988394"/>
                <a:chExt cx="911794" cy="911794"/>
              </a:xfrm>
            </p:grpSpPr>
            <p:sp>
              <p:nvSpPr>
                <p:cNvPr id="64" name="Dowolny kształt: kształt 63">
                  <a:extLst>
                    <a:ext uri="{FF2B5EF4-FFF2-40B4-BE49-F238E27FC236}">
                      <a16:creationId xmlns:a16="http://schemas.microsoft.com/office/drawing/2014/main" id="{3817D034-C35A-65C3-C3AC-F911DC858346}"/>
                    </a:ext>
                  </a:extLst>
                </p:cNvPr>
                <p:cNvSpPr/>
                <p:nvPr/>
              </p:nvSpPr>
              <p:spPr>
                <a:xfrm>
                  <a:off x="9667290"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2" y="911795"/>
                        <a:pt x="0" y="707693"/>
                        <a:pt x="0" y="455897"/>
                      </a:cubicBezTo>
                      <a:cubicBezTo>
                        <a:pt x="0" y="204102"/>
                        <a:pt x="204102"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468" scaled="1"/>
                </a:gradFill>
                <a:ln w="0" cap="flat">
                  <a:noFill/>
                  <a:prstDash val="solid"/>
                  <a:miter/>
                </a:ln>
              </p:spPr>
              <p:txBody>
                <a:bodyPr rtlCol="0" anchor="ctr"/>
                <a:lstStyle/>
                <a:p>
                  <a:endParaRPr lang="en-US"/>
                </a:p>
              </p:txBody>
            </p:sp>
            <p:sp>
              <p:nvSpPr>
                <p:cNvPr id="65" name="Dowolny kształt: kształt 64">
                  <a:extLst>
                    <a:ext uri="{FF2B5EF4-FFF2-40B4-BE49-F238E27FC236}">
                      <a16:creationId xmlns:a16="http://schemas.microsoft.com/office/drawing/2014/main" id="{202F9972-1BBD-191C-B44F-92E6CCE31D42}"/>
                    </a:ext>
                  </a:extLst>
                </p:cNvPr>
                <p:cNvSpPr/>
                <p:nvPr/>
              </p:nvSpPr>
              <p:spPr>
                <a:xfrm>
                  <a:off x="9681142"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1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6" y="884090"/>
                        <a:pt x="884091" y="686125"/>
                        <a:pt x="884091" y="442045"/>
                      </a:cubicBezTo>
                      <a:cubicBezTo>
                        <a:pt x="884091" y="197965"/>
                        <a:pt x="686126" y="0"/>
                        <a:pt x="442045" y="0"/>
                      </a:cubicBezTo>
                      <a:close/>
                    </a:path>
                  </a:pathLst>
                </a:custGeom>
                <a:gradFill>
                  <a:gsLst>
                    <a:gs pos="0">
                      <a:srgbClr val="EEF1F2"/>
                    </a:gs>
                    <a:gs pos="50000">
                      <a:srgbClr val="F0F4F4"/>
                    </a:gs>
                    <a:gs pos="100000">
                      <a:srgbClr val="F3F7F7"/>
                    </a:gs>
                  </a:gsLst>
                  <a:lin ang="2700483"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nvGrpSpPr>
              <p:cNvPr id="66" name="Grafika 16">
                <a:extLst>
                  <a:ext uri="{FF2B5EF4-FFF2-40B4-BE49-F238E27FC236}">
                    <a16:creationId xmlns:a16="http://schemas.microsoft.com/office/drawing/2014/main" id="{F996BCBA-5446-A0F6-C324-9DFD28E27DC2}"/>
                  </a:ext>
                </a:extLst>
              </p:cNvPr>
              <p:cNvGrpSpPr/>
              <p:nvPr/>
            </p:nvGrpSpPr>
            <p:grpSpPr>
              <a:xfrm>
                <a:off x="1864432" y="2988394"/>
                <a:ext cx="911794" cy="911794"/>
                <a:chOff x="1864432" y="2988394"/>
                <a:chExt cx="911794" cy="911794"/>
              </a:xfrm>
            </p:grpSpPr>
            <p:sp>
              <p:nvSpPr>
                <p:cNvPr id="67" name="Dowolny kształt: kształt 66">
                  <a:extLst>
                    <a:ext uri="{FF2B5EF4-FFF2-40B4-BE49-F238E27FC236}">
                      <a16:creationId xmlns:a16="http://schemas.microsoft.com/office/drawing/2014/main" id="{17D9151D-7978-7FB3-0836-145DF6C404C0}"/>
                    </a:ext>
                  </a:extLst>
                </p:cNvPr>
                <p:cNvSpPr/>
                <p:nvPr/>
              </p:nvSpPr>
              <p:spPr>
                <a:xfrm>
                  <a:off x="1864432" y="2988394"/>
                  <a:ext cx="911794" cy="911794"/>
                </a:xfrm>
                <a:custGeom>
                  <a:avLst/>
                  <a:gdLst>
                    <a:gd name="connsiteX0" fmla="*/ 911795 w 911794"/>
                    <a:gd name="connsiteY0" fmla="*/ 455897 h 911794"/>
                    <a:gd name="connsiteX1" fmla="*/ 455897 w 911794"/>
                    <a:gd name="connsiteY1" fmla="*/ 911795 h 911794"/>
                    <a:gd name="connsiteX2" fmla="*/ 0 w 911794"/>
                    <a:gd name="connsiteY2" fmla="*/ 455897 h 911794"/>
                    <a:gd name="connsiteX3" fmla="*/ 455897 w 911794"/>
                    <a:gd name="connsiteY3" fmla="*/ 0 h 911794"/>
                    <a:gd name="connsiteX4" fmla="*/ 911795 w 911794"/>
                    <a:gd name="connsiteY4" fmla="*/ 455897 h 91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94" h="911794">
                      <a:moveTo>
                        <a:pt x="911795" y="455897"/>
                      </a:moveTo>
                      <a:cubicBezTo>
                        <a:pt x="911795" y="707693"/>
                        <a:pt x="707693" y="911795"/>
                        <a:pt x="455897" y="911795"/>
                      </a:cubicBezTo>
                      <a:cubicBezTo>
                        <a:pt x="204102" y="911795"/>
                        <a:pt x="0" y="707693"/>
                        <a:pt x="0" y="455897"/>
                      </a:cubicBezTo>
                      <a:cubicBezTo>
                        <a:pt x="0" y="204102"/>
                        <a:pt x="204102" y="0"/>
                        <a:pt x="455897" y="0"/>
                      </a:cubicBezTo>
                      <a:cubicBezTo>
                        <a:pt x="707693" y="0"/>
                        <a:pt x="911795" y="204102"/>
                        <a:pt x="911795" y="455897"/>
                      </a:cubicBezTo>
                      <a:close/>
                    </a:path>
                  </a:pathLst>
                </a:custGeom>
                <a:gradFill>
                  <a:gsLst>
                    <a:gs pos="0">
                      <a:srgbClr val="FFFFFF"/>
                    </a:gs>
                    <a:gs pos="50000">
                      <a:srgbClr val="DCDCDC"/>
                    </a:gs>
                    <a:gs pos="100000">
                      <a:srgbClr val="B9B9B9"/>
                    </a:gs>
                  </a:gsLst>
                  <a:lin ang="2700468" scaled="1"/>
                </a:gradFill>
                <a:ln w="0" cap="flat">
                  <a:noFill/>
                  <a:prstDash val="solid"/>
                  <a:miter/>
                </a:ln>
              </p:spPr>
              <p:txBody>
                <a:bodyPr rtlCol="0" anchor="ctr"/>
                <a:lstStyle/>
                <a:p>
                  <a:endParaRPr lang="en-US"/>
                </a:p>
              </p:txBody>
            </p:sp>
            <p:sp>
              <p:nvSpPr>
                <p:cNvPr id="68" name="Dowolny kształt: kształt 67">
                  <a:extLst>
                    <a:ext uri="{FF2B5EF4-FFF2-40B4-BE49-F238E27FC236}">
                      <a16:creationId xmlns:a16="http://schemas.microsoft.com/office/drawing/2014/main" id="{B076F110-FD7A-2DBF-622E-43CD64EC6CFF}"/>
                    </a:ext>
                  </a:extLst>
                </p:cNvPr>
                <p:cNvSpPr/>
                <p:nvPr/>
              </p:nvSpPr>
              <p:spPr>
                <a:xfrm>
                  <a:off x="1878284" y="3002246"/>
                  <a:ext cx="884090" cy="884090"/>
                </a:xfrm>
                <a:custGeom>
                  <a:avLst/>
                  <a:gdLst>
                    <a:gd name="connsiteX0" fmla="*/ 442045 w 884090"/>
                    <a:gd name="connsiteY0" fmla="*/ 0 h 884090"/>
                    <a:gd name="connsiteX1" fmla="*/ 0 w 884090"/>
                    <a:gd name="connsiteY1" fmla="*/ 442045 h 884090"/>
                    <a:gd name="connsiteX2" fmla="*/ 442045 w 884090"/>
                    <a:gd name="connsiteY2" fmla="*/ 884090 h 884090"/>
                    <a:gd name="connsiteX3" fmla="*/ 884090 w 884090"/>
                    <a:gd name="connsiteY3" fmla="*/ 442045 h 884090"/>
                    <a:gd name="connsiteX4" fmla="*/ 442045 w 884090"/>
                    <a:gd name="connsiteY4" fmla="*/ 0 h 88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90" h="884090">
                      <a:moveTo>
                        <a:pt x="442045" y="0"/>
                      </a:moveTo>
                      <a:cubicBezTo>
                        <a:pt x="197965" y="0"/>
                        <a:pt x="0" y="197965"/>
                        <a:pt x="0" y="442045"/>
                      </a:cubicBezTo>
                      <a:cubicBezTo>
                        <a:pt x="0" y="686125"/>
                        <a:pt x="197965" y="884090"/>
                        <a:pt x="442045" y="884090"/>
                      </a:cubicBezTo>
                      <a:cubicBezTo>
                        <a:pt x="686125" y="884090"/>
                        <a:pt x="884090" y="686125"/>
                        <a:pt x="884090" y="442045"/>
                      </a:cubicBezTo>
                      <a:cubicBezTo>
                        <a:pt x="884090" y="197965"/>
                        <a:pt x="686125" y="0"/>
                        <a:pt x="442045" y="0"/>
                      </a:cubicBezTo>
                      <a:close/>
                    </a:path>
                  </a:pathLst>
                </a:custGeom>
                <a:gradFill>
                  <a:gsLst>
                    <a:gs pos="0">
                      <a:srgbClr val="EEF1F2"/>
                    </a:gs>
                    <a:gs pos="50000">
                      <a:srgbClr val="F0F4F4"/>
                    </a:gs>
                    <a:gs pos="100000">
                      <a:srgbClr val="F3F7F7"/>
                    </a:gs>
                  </a:gsLst>
                  <a:lin ang="2700483" scaled="1"/>
                </a:gradFill>
                <a:ln w="0" cap="flat">
                  <a:solidFill>
                    <a:schemeClr val="bg1"/>
                  </a:solidFill>
                  <a:prstDash val="solid"/>
                  <a:miter/>
                </a:ln>
                <a:effectLst>
                  <a:outerShdw blurRad="152400" dist="88900" dir="2700000" sx="104000" sy="104000" algn="tl" rotWithShape="0">
                    <a:prstClr val="black">
                      <a:alpha val="40000"/>
                    </a:prstClr>
                  </a:outerShdw>
                </a:effectLst>
              </p:spPr>
              <p:txBody>
                <a:bodyPr rtlCol="0" anchor="ctr"/>
                <a:lstStyle/>
                <a:p>
                  <a:endParaRPr lang="en-US"/>
                </a:p>
              </p:txBody>
            </p:sp>
          </p:grpSp>
        </p:grpSp>
      </p:grpSp>
      <p:pic>
        <p:nvPicPr>
          <p:cNvPr id="25" name="Grafika 24">
            <a:extLst>
              <a:ext uri="{FF2B5EF4-FFF2-40B4-BE49-F238E27FC236}">
                <a16:creationId xmlns:a16="http://schemas.microsoft.com/office/drawing/2014/main" id="{F95F3138-D905-E7F1-0286-51D050499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1742" y="3053705"/>
            <a:ext cx="593387" cy="643432"/>
          </a:xfrm>
          <a:prstGeom prst="rect">
            <a:avLst/>
          </a:prstGeom>
        </p:spPr>
      </p:pic>
      <p:pic>
        <p:nvPicPr>
          <p:cNvPr id="29" name="Grafika 28">
            <a:extLst>
              <a:ext uri="{FF2B5EF4-FFF2-40B4-BE49-F238E27FC236}">
                <a16:creationId xmlns:a16="http://schemas.microsoft.com/office/drawing/2014/main" id="{8DD83C19-B674-94A3-1D30-A806817C7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1213" y="3100355"/>
            <a:ext cx="544918" cy="522700"/>
          </a:xfrm>
          <a:prstGeom prst="rect">
            <a:avLst/>
          </a:prstGeom>
        </p:spPr>
      </p:pic>
      <p:pic>
        <p:nvPicPr>
          <p:cNvPr id="31" name="Grafika 30">
            <a:extLst>
              <a:ext uri="{FF2B5EF4-FFF2-40B4-BE49-F238E27FC236}">
                <a16:creationId xmlns:a16="http://schemas.microsoft.com/office/drawing/2014/main" id="{F188E0F6-3F67-475B-DD38-B9669D79B6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8638" y="3042947"/>
            <a:ext cx="584059" cy="643432"/>
          </a:xfrm>
          <a:prstGeom prst="rect">
            <a:avLst/>
          </a:prstGeom>
        </p:spPr>
      </p:pic>
      <p:pic>
        <p:nvPicPr>
          <p:cNvPr id="33" name="Grafika 32">
            <a:extLst>
              <a:ext uri="{FF2B5EF4-FFF2-40B4-BE49-F238E27FC236}">
                <a16:creationId xmlns:a16="http://schemas.microsoft.com/office/drawing/2014/main" id="{78DF0B9B-3CE1-CF3B-9E70-129FCB1971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6911" y="3085562"/>
            <a:ext cx="619749" cy="605427"/>
          </a:xfrm>
          <a:prstGeom prst="rect">
            <a:avLst/>
          </a:prstGeom>
        </p:spPr>
      </p:pic>
      <p:sp>
        <p:nvSpPr>
          <p:cNvPr id="74" name="Tytuł 4">
            <a:extLst>
              <a:ext uri="{FF2B5EF4-FFF2-40B4-BE49-F238E27FC236}">
                <a16:creationId xmlns:a16="http://schemas.microsoft.com/office/drawing/2014/main" id="{C510C6BC-0BC0-C8FB-5334-FFE367B1FC06}"/>
              </a:ext>
            </a:extLst>
          </p:cNvPr>
          <p:cNvSpPr txBox="1">
            <a:spLocks/>
          </p:cNvSpPr>
          <p:nvPr/>
        </p:nvSpPr>
        <p:spPr>
          <a:xfrm>
            <a:off x="2653913" y="5319013"/>
            <a:ext cx="1463877"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01</a:t>
            </a:r>
          </a:p>
        </p:txBody>
      </p:sp>
      <p:sp>
        <p:nvSpPr>
          <p:cNvPr id="75" name="Tytuł 4">
            <a:extLst>
              <a:ext uri="{FF2B5EF4-FFF2-40B4-BE49-F238E27FC236}">
                <a16:creationId xmlns:a16="http://schemas.microsoft.com/office/drawing/2014/main" id="{7B639C13-D346-7F36-5373-4789CC35DBC6}"/>
              </a:ext>
            </a:extLst>
          </p:cNvPr>
          <p:cNvSpPr txBox="1">
            <a:spLocks/>
          </p:cNvSpPr>
          <p:nvPr/>
        </p:nvSpPr>
        <p:spPr>
          <a:xfrm>
            <a:off x="5093394" y="766311"/>
            <a:ext cx="1478300"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02</a:t>
            </a:r>
          </a:p>
        </p:txBody>
      </p:sp>
      <p:sp>
        <p:nvSpPr>
          <p:cNvPr id="76" name="Tytuł 4">
            <a:extLst>
              <a:ext uri="{FF2B5EF4-FFF2-40B4-BE49-F238E27FC236}">
                <a16:creationId xmlns:a16="http://schemas.microsoft.com/office/drawing/2014/main" id="{19530FF7-87EF-D5A3-1499-5AA43D0D429F}"/>
              </a:ext>
            </a:extLst>
          </p:cNvPr>
          <p:cNvSpPr txBox="1">
            <a:spLocks/>
          </p:cNvSpPr>
          <p:nvPr/>
        </p:nvSpPr>
        <p:spPr>
          <a:xfrm>
            <a:off x="7679934" y="5365826"/>
            <a:ext cx="1463877"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03</a:t>
            </a:r>
          </a:p>
        </p:txBody>
      </p:sp>
      <p:sp>
        <p:nvSpPr>
          <p:cNvPr id="77" name="Tytuł 4">
            <a:extLst>
              <a:ext uri="{FF2B5EF4-FFF2-40B4-BE49-F238E27FC236}">
                <a16:creationId xmlns:a16="http://schemas.microsoft.com/office/drawing/2014/main" id="{61A138B3-73EC-B037-D7B8-5992FAF6AD48}"/>
              </a:ext>
            </a:extLst>
          </p:cNvPr>
          <p:cNvSpPr txBox="1">
            <a:spLocks/>
          </p:cNvSpPr>
          <p:nvPr/>
        </p:nvSpPr>
        <p:spPr>
          <a:xfrm>
            <a:off x="10443445" y="780655"/>
            <a:ext cx="1478300" cy="1108716"/>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a:solidFill>
                  <a:srgbClr val="4472C4">
                    <a:alpha val="12000"/>
                  </a:srgbClr>
                </a:solidFill>
                <a:latin typeface="Poppins" panose="00000500000000000000" pitchFamily="2" charset="-18"/>
                <a:cs typeface="Poppins" panose="00000500000000000000" pitchFamily="2" charset="-18"/>
              </a:rPr>
              <a:t>04</a:t>
            </a:r>
          </a:p>
        </p:txBody>
      </p:sp>
      <p:sp>
        <p:nvSpPr>
          <p:cNvPr id="8" name="pole tekstowe 7">
            <a:extLst>
              <a:ext uri="{FF2B5EF4-FFF2-40B4-BE49-F238E27FC236}">
                <a16:creationId xmlns:a16="http://schemas.microsoft.com/office/drawing/2014/main" id="{6569E347-A577-B92F-BF45-3521173D3135}"/>
              </a:ext>
            </a:extLst>
          </p:cNvPr>
          <p:cNvSpPr txBox="1"/>
          <p:nvPr/>
        </p:nvSpPr>
        <p:spPr>
          <a:xfrm>
            <a:off x="905436" y="5294668"/>
            <a:ext cx="2832846" cy="661720"/>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2010-2015</a:t>
            </a:r>
          </a:p>
          <a:p>
            <a:pPr algn="ctr"/>
            <a:r>
              <a:rPr lang="en-US" sz="1100" dirty="0">
                <a:solidFill>
                  <a:srgbClr val="000000"/>
                </a:solidFill>
                <a:latin typeface="Poppins" panose="00000500000000000000" pitchFamily="2" charset="-18"/>
                <a:cs typeface="Poppins" panose="00000500000000000000" pitchFamily="2" charset="-18"/>
              </a:rPr>
              <a:t>Construction of the facility and commissioning of accelerators</a:t>
            </a:r>
            <a:endParaRPr lang="en-US" sz="1100" dirty="0">
              <a:latin typeface="Poppins" panose="00000500000000000000" pitchFamily="2" charset="-18"/>
              <a:cs typeface="Poppins" panose="00000500000000000000" pitchFamily="2" charset="-18"/>
            </a:endParaRPr>
          </a:p>
        </p:txBody>
      </p:sp>
      <p:sp>
        <p:nvSpPr>
          <p:cNvPr id="21" name="pole tekstowe 20">
            <a:extLst>
              <a:ext uri="{FF2B5EF4-FFF2-40B4-BE49-F238E27FC236}">
                <a16:creationId xmlns:a16="http://schemas.microsoft.com/office/drawing/2014/main" id="{B6082BD2-F9AD-9450-983D-46960FE6D00C}"/>
              </a:ext>
            </a:extLst>
          </p:cNvPr>
          <p:cNvSpPr txBox="1"/>
          <p:nvPr/>
        </p:nvSpPr>
        <p:spPr>
          <a:xfrm>
            <a:off x="6096000" y="5299936"/>
            <a:ext cx="2841812" cy="492443"/>
          </a:xfrm>
          <a:prstGeom prst="rect">
            <a:avLst/>
          </a:prstGeom>
          <a:noFill/>
        </p:spPr>
        <p:txBody>
          <a:bodyPr wrap="square">
            <a:spAutoFit/>
          </a:bodyPr>
          <a:lstStyle/>
          <a:p>
            <a:pPr algn="ctr"/>
            <a:r>
              <a:rPr lang="en-US" sz="1500" b="1">
                <a:solidFill>
                  <a:srgbClr val="4472C4"/>
                </a:solidFill>
                <a:latin typeface="Poppins" panose="00000500000000000000" pitchFamily="2" charset="-18"/>
                <a:cs typeface="Poppins" panose="00000500000000000000" pitchFamily="2" charset="-18"/>
              </a:rPr>
              <a:t>s</a:t>
            </a:r>
            <a:r>
              <a:rPr lang="en-US" sz="1500" b="1" i="0">
                <a:solidFill>
                  <a:srgbClr val="4472C4"/>
                </a:solidFill>
                <a:effectLst/>
                <a:latin typeface="Poppins" panose="00000500000000000000" pitchFamily="2" charset="-18"/>
                <a:cs typeface="Poppins" panose="00000500000000000000" pitchFamily="2" charset="-18"/>
              </a:rPr>
              <a:t>ince October 2018</a:t>
            </a:r>
          </a:p>
          <a:p>
            <a:pPr algn="ctr"/>
            <a:r>
              <a:rPr lang="en-US" sz="1100">
                <a:solidFill>
                  <a:srgbClr val="000000"/>
                </a:solidFill>
                <a:latin typeface="Poppins" panose="00000500000000000000" pitchFamily="2" charset="-18"/>
                <a:cs typeface="Poppins" panose="00000500000000000000" pitchFamily="2" charset="-18"/>
              </a:rPr>
              <a:t>SOLARIS Center available for users</a:t>
            </a:r>
            <a:endParaRPr lang="en-US" sz="1100">
              <a:latin typeface="Poppins" panose="00000500000000000000" pitchFamily="2" charset="-18"/>
              <a:cs typeface="Poppins" panose="00000500000000000000" pitchFamily="2" charset="-18"/>
            </a:endParaRPr>
          </a:p>
        </p:txBody>
      </p:sp>
      <p:sp>
        <p:nvSpPr>
          <p:cNvPr id="22" name="pole tekstowe 21">
            <a:extLst>
              <a:ext uri="{FF2B5EF4-FFF2-40B4-BE49-F238E27FC236}">
                <a16:creationId xmlns:a16="http://schemas.microsoft.com/office/drawing/2014/main" id="{C1FC2CDC-A4F7-86E7-7209-2F463449A4AB}"/>
              </a:ext>
            </a:extLst>
          </p:cNvPr>
          <p:cNvSpPr txBox="1"/>
          <p:nvPr/>
        </p:nvSpPr>
        <p:spPr>
          <a:xfrm>
            <a:off x="8494295" y="847359"/>
            <a:ext cx="3249811" cy="492443"/>
          </a:xfrm>
          <a:prstGeom prst="rect">
            <a:avLst/>
          </a:prstGeom>
          <a:noFill/>
        </p:spPr>
        <p:txBody>
          <a:bodyPr wrap="square">
            <a:spAutoFit/>
          </a:bodyPr>
          <a:lstStyle/>
          <a:p>
            <a:pPr algn="ctr"/>
            <a:r>
              <a:rPr lang="en-US" sz="1500" b="1" i="0">
                <a:solidFill>
                  <a:srgbClr val="4472C4"/>
                </a:solidFill>
                <a:effectLst/>
                <a:latin typeface="Poppins" panose="00000500000000000000" pitchFamily="2" charset="-18"/>
                <a:cs typeface="Poppins" panose="00000500000000000000" pitchFamily="2" charset="-18"/>
              </a:rPr>
              <a:t>2022-2023</a:t>
            </a:r>
          </a:p>
          <a:p>
            <a:pPr algn="ctr"/>
            <a:r>
              <a:rPr lang="en-US" sz="1100">
                <a:solidFill>
                  <a:srgbClr val="000000"/>
                </a:solidFill>
                <a:latin typeface="Poppins" panose="00000500000000000000" pitchFamily="2" charset="-18"/>
                <a:cs typeface="Poppins" panose="00000500000000000000" pitchFamily="2" charset="-18"/>
              </a:rPr>
              <a:t>Extension of the experimental hall</a:t>
            </a:r>
            <a:endParaRPr lang="en-US" sz="1100">
              <a:latin typeface="Poppins" panose="00000500000000000000" pitchFamily="2" charset="-18"/>
              <a:cs typeface="Poppins" panose="00000500000000000000" pitchFamily="2" charset="-18"/>
            </a:endParaRPr>
          </a:p>
        </p:txBody>
      </p:sp>
      <p:sp>
        <p:nvSpPr>
          <p:cNvPr id="23" name="pole tekstowe 22">
            <a:extLst>
              <a:ext uri="{FF2B5EF4-FFF2-40B4-BE49-F238E27FC236}">
                <a16:creationId xmlns:a16="http://schemas.microsoft.com/office/drawing/2014/main" id="{A3BD75B1-085D-35A4-43AB-B99AD7C73488}"/>
              </a:ext>
            </a:extLst>
          </p:cNvPr>
          <p:cNvSpPr txBox="1"/>
          <p:nvPr/>
        </p:nvSpPr>
        <p:spPr>
          <a:xfrm>
            <a:off x="3311457" y="847359"/>
            <a:ext cx="3249811" cy="492443"/>
          </a:xfrm>
          <a:prstGeom prst="rect">
            <a:avLst/>
          </a:prstGeom>
          <a:noFill/>
        </p:spPr>
        <p:txBody>
          <a:bodyPr wrap="square">
            <a:spAutoFit/>
          </a:bodyPr>
          <a:lstStyle/>
          <a:p>
            <a:pPr algn="ctr"/>
            <a:r>
              <a:rPr lang="en-US" sz="1500" b="1" i="0" dirty="0">
                <a:solidFill>
                  <a:srgbClr val="4472C4"/>
                </a:solidFill>
                <a:effectLst/>
                <a:latin typeface="Poppins" panose="00000500000000000000" pitchFamily="2" charset="-18"/>
                <a:cs typeface="Poppins" panose="00000500000000000000" pitchFamily="2" charset="-18"/>
              </a:rPr>
              <a:t>2015-2018</a:t>
            </a:r>
          </a:p>
          <a:p>
            <a:pPr algn="ctr"/>
            <a:r>
              <a:rPr lang="en-US" sz="1100" dirty="0">
                <a:solidFill>
                  <a:srgbClr val="000000"/>
                </a:solidFill>
                <a:latin typeface="Poppins" panose="00000500000000000000" pitchFamily="2" charset="-18"/>
                <a:cs typeface="Poppins" panose="00000500000000000000" pitchFamily="2" charset="-18"/>
              </a:rPr>
              <a:t>Commissioning of the first two beamlines</a:t>
            </a:r>
            <a:endParaRPr lang="en-US" sz="1100" dirty="0">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308971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745A-12BE-AA3E-456F-C654C3B4F792}"/>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8D3D98ED-0F92-4BD6-EE30-EA0C2573816F}"/>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C5716F31-1E7C-987E-5699-BBCA2F5DB03F}"/>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30</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526B2377-974C-7F88-5AE4-9B9E86E168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35A62808-9619-C500-D5A2-A868859B4B8C}"/>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CDB0489D-9253-1D1D-2662-247057138C95}"/>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Reproducibility</a:t>
            </a:r>
            <a:r>
              <a:rPr lang="pl-PL" sz="2200" b="1" dirty="0">
                <a:solidFill>
                  <a:srgbClr val="2C2B2B"/>
                </a:solidFill>
                <a:latin typeface="Poppins" panose="00000500000000000000" pitchFamily="2" charset="-18"/>
                <a:cs typeface="Poppins" panose="00000500000000000000" pitchFamily="2" charset="-18"/>
              </a:rPr>
              <a:t> </a:t>
            </a:r>
            <a:r>
              <a:rPr lang="pl-PL" sz="2200" b="1" dirty="0" err="1">
                <a:solidFill>
                  <a:srgbClr val="2C2B2B"/>
                </a:solidFill>
                <a:latin typeface="Poppins" panose="00000500000000000000" pitchFamily="2" charset="-18"/>
                <a:cs typeface="Poppins" panose="00000500000000000000" pitchFamily="2" charset="-18"/>
              </a:rPr>
              <a:t>Now</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67077A93-B72C-99A1-90D2-A486B554BA5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Tekstowe 1">
            <a:extLst>
              <a:ext uri="{FF2B5EF4-FFF2-40B4-BE49-F238E27FC236}">
                <a16:creationId xmlns:a16="http://schemas.microsoft.com/office/drawing/2014/main" id="{B135466B-B569-D3B9-9B5F-4A8726289A5D}"/>
              </a:ext>
            </a:extLst>
          </p:cNvPr>
          <p:cNvSpPr txBox="1"/>
          <p:nvPr/>
        </p:nvSpPr>
        <p:spPr>
          <a:xfrm>
            <a:off x="153524" y="1067467"/>
            <a:ext cx="5571333" cy="369332"/>
          </a:xfrm>
          <a:prstGeom prst="rect">
            <a:avLst/>
          </a:prstGeom>
          <a:noFill/>
        </p:spPr>
        <p:txBody>
          <a:bodyPr wrap="none" rtlCol="0">
            <a:spAutoFit/>
          </a:bodyPr>
          <a:lstStyle/>
          <a:p>
            <a:r>
              <a:rPr lang="pl-PL" dirty="0" err="1">
                <a:latin typeface="+mj-lt"/>
              </a:rPr>
              <a:t>Closed</a:t>
            </a:r>
            <a:r>
              <a:rPr lang="pl-PL" dirty="0">
                <a:latin typeface="+mj-lt"/>
              </a:rPr>
              <a:t> orbit </a:t>
            </a:r>
            <a:r>
              <a:rPr lang="pl-PL" dirty="0" err="1">
                <a:latin typeface="+mj-lt"/>
              </a:rPr>
              <a:t>changes</a:t>
            </a:r>
            <a:r>
              <a:rPr lang="pl-PL" dirty="0">
                <a:latin typeface="+mj-lt"/>
              </a:rPr>
              <a:t> from </a:t>
            </a:r>
            <a:r>
              <a:rPr lang="pl-PL" dirty="0" err="1">
                <a:latin typeface="+mj-lt"/>
              </a:rPr>
              <a:t>injection</a:t>
            </a:r>
            <a:r>
              <a:rPr lang="pl-PL" dirty="0">
                <a:latin typeface="+mj-lt"/>
              </a:rPr>
              <a:t> to </a:t>
            </a:r>
            <a:r>
              <a:rPr lang="pl-PL" dirty="0" err="1">
                <a:latin typeface="+mj-lt"/>
              </a:rPr>
              <a:t>injection</a:t>
            </a:r>
            <a:r>
              <a:rPr lang="pl-PL" dirty="0">
                <a:latin typeface="+mj-lt"/>
              </a:rPr>
              <a:t> with FOFB</a:t>
            </a:r>
          </a:p>
        </p:txBody>
      </p:sp>
      <p:graphicFrame>
        <p:nvGraphicFramePr>
          <p:cNvPr id="12" name="Obiekt 11">
            <a:extLst>
              <a:ext uri="{FF2B5EF4-FFF2-40B4-BE49-F238E27FC236}">
                <a16:creationId xmlns:a16="http://schemas.microsoft.com/office/drawing/2014/main" id="{45F2D10F-AE6F-10C3-3E13-A2B2C4571DC6}"/>
              </a:ext>
            </a:extLst>
          </p:cNvPr>
          <p:cNvGraphicFramePr>
            <a:graphicFrameLocks noChangeAspect="1"/>
          </p:cNvGraphicFramePr>
          <p:nvPr>
            <p:extLst>
              <p:ext uri="{D42A27DB-BD31-4B8C-83A1-F6EECF244321}">
                <p14:modId xmlns:p14="http://schemas.microsoft.com/office/powerpoint/2010/main" val="593809269"/>
              </p:ext>
            </p:extLst>
          </p:nvPr>
        </p:nvGraphicFramePr>
        <p:xfrm>
          <a:off x="5063457" y="3906974"/>
          <a:ext cx="3865964" cy="2966379"/>
        </p:xfrm>
        <a:graphic>
          <a:graphicData uri="http://schemas.openxmlformats.org/presentationml/2006/ole">
            <mc:AlternateContent xmlns:mc="http://schemas.openxmlformats.org/markup-compatibility/2006">
              <mc:Choice xmlns:v="urn:schemas-microsoft-com:vml" Requires="v">
                <p:oleObj name="Graph" r:id="rId4" imgW="4631968" imgH="3554505" progId="Origin95.Graph">
                  <p:embed/>
                </p:oleObj>
              </mc:Choice>
              <mc:Fallback>
                <p:oleObj name="Graph" r:id="rId4" imgW="4631968" imgH="3554505" progId="Origin95.Graph">
                  <p:embed/>
                  <p:pic>
                    <p:nvPicPr>
                      <p:cNvPr id="12" name="Obiekt 11">
                        <a:extLst>
                          <a:ext uri="{FF2B5EF4-FFF2-40B4-BE49-F238E27FC236}">
                            <a16:creationId xmlns:a16="http://schemas.microsoft.com/office/drawing/2014/main" id="{45F2D10F-AE6F-10C3-3E13-A2B2C4571DC6}"/>
                          </a:ext>
                        </a:extLst>
                      </p:cNvPr>
                      <p:cNvPicPr/>
                      <p:nvPr/>
                    </p:nvPicPr>
                    <p:blipFill>
                      <a:blip r:embed="rId5"/>
                      <a:stretch>
                        <a:fillRect/>
                      </a:stretch>
                    </p:blipFill>
                    <p:spPr>
                      <a:xfrm>
                        <a:off x="5063457" y="3906974"/>
                        <a:ext cx="3865964" cy="2966379"/>
                      </a:xfrm>
                      <a:prstGeom prst="rect">
                        <a:avLst/>
                      </a:prstGeom>
                    </p:spPr>
                  </p:pic>
                </p:oleObj>
              </mc:Fallback>
            </mc:AlternateContent>
          </a:graphicData>
        </a:graphic>
      </p:graphicFrame>
      <p:graphicFrame>
        <p:nvGraphicFramePr>
          <p:cNvPr id="13" name="Obiekt 12">
            <a:extLst>
              <a:ext uri="{FF2B5EF4-FFF2-40B4-BE49-F238E27FC236}">
                <a16:creationId xmlns:a16="http://schemas.microsoft.com/office/drawing/2014/main" id="{F6D01F62-963B-1AD5-B593-FB5AD353DD1D}"/>
              </a:ext>
            </a:extLst>
          </p:cNvPr>
          <p:cNvGraphicFramePr>
            <a:graphicFrameLocks noChangeAspect="1"/>
          </p:cNvGraphicFramePr>
          <p:nvPr>
            <p:extLst>
              <p:ext uri="{D42A27DB-BD31-4B8C-83A1-F6EECF244321}">
                <p14:modId xmlns:p14="http://schemas.microsoft.com/office/powerpoint/2010/main" val="1154880662"/>
              </p:ext>
            </p:extLst>
          </p:nvPr>
        </p:nvGraphicFramePr>
        <p:xfrm>
          <a:off x="5064036" y="1286904"/>
          <a:ext cx="3776097" cy="2897424"/>
        </p:xfrm>
        <a:graphic>
          <a:graphicData uri="http://schemas.openxmlformats.org/presentationml/2006/ole">
            <mc:AlternateContent xmlns:mc="http://schemas.openxmlformats.org/markup-compatibility/2006">
              <mc:Choice xmlns:v="urn:schemas-microsoft-com:vml" Requires="v">
                <p:oleObj name="Graph" r:id="rId6" imgW="4631968" imgH="3554505" progId="Origin95.Graph">
                  <p:embed/>
                </p:oleObj>
              </mc:Choice>
              <mc:Fallback>
                <p:oleObj name="Graph" r:id="rId6" imgW="4631968" imgH="3554505" progId="Origin95.Graph">
                  <p:embed/>
                  <p:pic>
                    <p:nvPicPr>
                      <p:cNvPr id="13" name="Obiekt 12">
                        <a:extLst>
                          <a:ext uri="{FF2B5EF4-FFF2-40B4-BE49-F238E27FC236}">
                            <a16:creationId xmlns:a16="http://schemas.microsoft.com/office/drawing/2014/main" id="{F6D01F62-963B-1AD5-B593-FB5AD353DD1D}"/>
                          </a:ext>
                        </a:extLst>
                      </p:cNvPr>
                      <p:cNvPicPr/>
                      <p:nvPr/>
                    </p:nvPicPr>
                    <p:blipFill>
                      <a:blip r:embed="rId7"/>
                      <a:stretch>
                        <a:fillRect/>
                      </a:stretch>
                    </p:blipFill>
                    <p:spPr>
                      <a:xfrm>
                        <a:off x="5064036" y="1286904"/>
                        <a:ext cx="3776097" cy="2897424"/>
                      </a:xfrm>
                      <a:prstGeom prst="rect">
                        <a:avLst/>
                      </a:prstGeom>
                    </p:spPr>
                  </p:pic>
                </p:oleObj>
              </mc:Fallback>
            </mc:AlternateContent>
          </a:graphicData>
        </a:graphic>
      </p:graphicFrame>
      <p:graphicFrame>
        <p:nvGraphicFramePr>
          <p:cNvPr id="17" name="Obiekt 16">
            <a:extLst>
              <a:ext uri="{FF2B5EF4-FFF2-40B4-BE49-F238E27FC236}">
                <a16:creationId xmlns:a16="http://schemas.microsoft.com/office/drawing/2014/main" id="{9F3E5891-F6AC-A77F-556E-B57A0AA4D0AC}"/>
              </a:ext>
            </a:extLst>
          </p:cNvPr>
          <p:cNvGraphicFramePr>
            <a:graphicFrameLocks noChangeAspect="1"/>
          </p:cNvGraphicFramePr>
          <p:nvPr>
            <p:extLst>
              <p:ext uri="{D42A27DB-BD31-4B8C-83A1-F6EECF244321}">
                <p14:modId xmlns:p14="http://schemas.microsoft.com/office/powerpoint/2010/main" val="4289428645"/>
              </p:ext>
            </p:extLst>
          </p:nvPr>
        </p:nvGraphicFramePr>
        <p:xfrm>
          <a:off x="8533193" y="3839904"/>
          <a:ext cx="3776097" cy="2897424"/>
        </p:xfrm>
        <a:graphic>
          <a:graphicData uri="http://schemas.openxmlformats.org/presentationml/2006/ole">
            <mc:AlternateContent xmlns:mc="http://schemas.openxmlformats.org/markup-compatibility/2006">
              <mc:Choice xmlns:v="urn:schemas-microsoft-com:vml" Requires="v">
                <p:oleObj name="Graph" r:id="rId8" imgW="4631968" imgH="3554505" progId="Origin95.Graph">
                  <p:embed/>
                </p:oleObj>
              </mc:Choice>
              <mc:Fallback>
                <p:oleObj name="Graph" r:id="rId8" imgW="4631968" imgH="3554505" progId="Origin95.Graph">
                  <p:embed/>
                  <p:pic>
                    <p:nvPicPr>
                      <p:cNvPr id="17" name="Obiekt 16">
                        <a:extLst>
                          <a:ext uri="{FF2B5EF4-FFF2-40B4-BE49-F238E27FC236}">
                            <a16:creationId xmlns:a16="http://schemas.microsoft.com/office/drawing/2014/main" id="{9F3E5891-F6AC-A77F-556E-B57A0AA4D0AC}"/>
                          </a:ext>
                        </a:extLst>
                      </p:cNvPr>
                      <p:cNvPicPr/>
                      <p:nvPr/>
                    </p:nvPicPr>
                    <p:blipFill>
                      <a:blip r:embed="rId9"/>
                      <a:stretch>
                        <a:fillRect/>
                      </a:stretch>
                    </p:blipFill>
                    <p:spPr>
                      <a:xfrm>
                        <a:off x="8533193" y="3839904"/>
                        <a:ext cx="3776097" cy="2897424"/>
                      </a:xfrm>
                      <a:prstGeom prst="rect">
                        <a:avLst/>
                      </a:prstGeom>
                    </p:spPr>
                  </p:pic>
                </p:oleObj>
              </mc:Fallback>
            </mc:AlternateContent>
          </a:graphicData>
        </a:graphic>
      </p:graphicFrame>
      <p:graphicFrame>
        <p:nvGraphicFramePr>
          <p:cNvPr id="19" name="Obiekt 18">
            <a:extLst>
              <a:ext uri="{FF2B5EF4-FFF2-40B4-BE49-F238E27FC236}">
                <a16:creationId xmlns:a16="http://schemas.microsoft.com/office/drawing/2014/main" id="{1C5CF3CB-6DD6-3633-7FD7-B145329E2AEA}"/>
              </a:ext>
            </a:extLst>
          </p:cNvPr>
          <p:cNvGraphicFramePr>
            <a:graphicFrameLocks noChangeAspect="1"/>
          </p:cNvGraphicFramePr>
          <p:nvPr>
            <p:extLst>
              <p:ext uri="{D42A27DB-BD31-4B8C-83A1-F6EECF244321}">
                <p14:modId xmlns:p14="http://schemas.microsoft.com/office/powerpoint/2010/main" val="2807223670"/>
              </p:ext>
            </p:extLst>
          </p:nvPr>
        </p:nvGraphicFramePr>
        <p:xfrm>
          <a:off x="8443325" y="1286904"/>
          <a:ext cx="3865965" cy="2966380"/>
        </p:xfrm>
        <a:graphic>
          <a:graphicData uri="http://schemas.openxmlformats.org/presentationml/2006/ole">
            <mc:AlternateContent xmlns:mc="http://schemas.openxmlformats.org/markup-compatibility/2006">
              <mc:Choice xmlns:v="urn:schemas-microsoft-com:vml" Requires="v">
                <p:oleObj name="Graph" r:id="rId10" imgW="4631968" imgH="3554505" progId="Origin95.Graph">
                  <p:embed/>
                </p:oleObj>
              </mc:Choice>
              <mc:Fallback>
                <p:oleObj name="Graph" r:id="rId10" imgW="4631968" imgH="3554505" progId="Origin95.Graph">
                  <p:embed/>
                  <p:pic>
                    <p:nvPicPr>
                      <p:cNvPr id="19" name="Obiekt 18">
                        <a:extLst>
                          <a:ext uri="{FF2B5EF4-FFF2-40B4-BE49-F238E27FC236}">
                            <a16:creationId xmlns:a16="http://schemas.microsoft.com/office/drawing/2014/main" id="{1C5CF3CB-6DD6-3633-7FD7-B145329E2AEA}"/>
                          </a:ext>
                        </a:extLst>
                      </p:cNvPr>
                      <p:cNvPicPr/>
                      <p:nvPr/>
                    </p:nvPicPr>
                    <p:blipFill>
                      <a:blip r:embed="rId11"/>
                      <a:stretch>
                        <a:fillRect/>
                      </a:stretch>
                    </p:blipFill>
                    <p:spPr>
                      <a:xfrm>
                        <a:off x="8443325" y="1286904"/>
                        <a:ext cx="3865965" cy="2966380"/>
                      </a:xfrm>
                      <a:prstGeom prst="rect">
                        <a:avLst/>
                      </a:prstGeom>
                    </p:spPr>
                  </p:pic>
                </p:oleObj>
              </mc:Fallback>
            </mc:AlternateContent>
          </a:graphicData>
        </a:graphic>
      </p:graphicFrame>
      <p:graphicFrame>
        <p:nvGraphicFramePr>
          <p:cNvPr id="21" name="Obiekt 20">
            <a:extLst>
              <a:ext uri="{FF2B5EF4-FFF2-40B4-BE49-F238E27FC236}">
                <a16:creationId xmlns:a16="http://schemas.microsoft.com/office/drawing/2014/main" id="{B562DF82-89AF-F16F-4A57-57938182CB7A}"/>
              </a:ext>
            </a:extLst>
          </p:cNvPr>
          <p:cNvGraphicFramePr>
            <a:graphicFrameLocks noChangeAspect="1"/>
          </p:cNvGraphicFramePr>
          <p:nvPr>
            <p:extLst>
              <p:ext uri="{D42A27DB-BD31-4B8C-83A1-F6EECF244321}">
                <p14:modId xmlns:p14="http://schemas.microsoft.com/office/powerpoint/2010/main" val="510301574"/>
              </p:ext>
            </p:extLst>
          </p:nvPr>
        </p:nvGraphicFramePr>
        <p:xfrm>
          <a:off x="-100748" y="1777116"/>
          <a:ext cx="5528413" cy="4241987"/>
        </p:xfrm>
        <a:graphic>
          <a:graphicData uri="http://schemas.openxmlformats.org/presentationml/2006/ole">
            <mc:AlternateContent xmlns:mc="http://schemas.openxmlformats.org/markup-compatibility/2006">
              <mc:Choice xmlns:v="urn:schemas-microsoft-com:vml" Requires="v">
                <p:oleObj name="Graph" r:id="rId12" imgW="4631968" imgH="3554505" progId="Origin95.Graph">
                  <p:embed/>
                </p:oleObj>
              </mc:Choice>
              <mc:Fallback>
                <p:oleObj name="Graph" r:id="rId12" imgW="4631968" imgH="3554505" progId="Origin95.Graph">
                  <p:embed/>
                  <p:pic>
                    <p:nvPicPr>
                      <p:cNvPr id="21" name="Obiekt 20">
                        <a:extLst>
                          <a:ext uri="{FF2B5EF4-FFF2-40B4-BE49-F238E27FC236}">
                            <a16:creationId xmlns:a16="http://schemas.microsoft.com/office/drawing/2014/main" id="{B562DF82-89AF-F16F-4A57-57938182CB7A}"/>
                          </a:ext>
                        </a:extLst>
                      </p:cNvPr>
                      <p:cNvPicPr/>
                      <p:nvPr/>
                    </p:nvPicPr>
                    <p:blipFill>
                      <a:blip r:embed="rId13"/>
                      <a:stretch>
                        <a:fillRect/>
                      </a:stretch>
                    </p:blipFill>
                    <p:spPr>
                      <a:xfrm>
                        <a:off x="-100748" y="1777116"/>
                        <a:ext cx="5528413" cy="4241987"/>
                      </a:xfrm>
                      <a:prstGeom prst="rect">
                        <a:avLst/>
                      </a:prstGeom>
                    </p:spPr>
                  </p:pic>
                </p:oleObj>
              </mc:Fallback>
            </mc:AlternateContent>
          </a:graphicData>
        </a:graphic>
      </p:graphicFrame>
    </p:spTree>
    <p:extLst>
      <p:ext uri="{BB962C8B-B14F-4D97-AF65-F5344CB8AC3E}">
        <p14:creationId xmlns:p14="http://schemas.microsoft.com/office/powerpoint/2010/main" val="687664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0F8F-E448-6876-D64F-634C1F8A6234}"/>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8E400BAB-BDEE-7DB4-1D85-2B711A7F8D32}"/>
              </a:ext>
            </a:extLst>
          </p:cNvPr>
          <p:cNvSpPr/>
          <p:nvPr/>
        </p:nvSpPr>
        <p:spPr>
          <a:xfrm>
            <a:off x="7397637" y="-47688"/>
            <a:ext cx="476922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6CB74807-0049-E73A-AFAD-EAB3306D18DB}"/>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61E2B6D2-627A-BF41-FE5E-4136F2545CA8}"/>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31</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D7305EAE-9B7E-6EF5-7EB4-3D230ECD07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sp>
        <p:nvSpPr>
          <p:cNvPr id="13" name="Prostokąt 12">
            <a:extLst>
              <a:ext uri="{FF2B5EF4-FFF2-40B4-BE49-F238E27FC236}">
                <a16:creationId xmlns:a16="http://schemas.microsoft.com/office/drawing/2014/main" id="{8F1E0DBF-F9EA-31CA-BB79-F9A6DAF28A2F}"/>
              </a:ext>
            </a:extLst>
          </p:cNvPr>
          <p:cNvSpPr/>
          <p:nvPr/>
        </p:nvSpPr>
        <p:spPr>
          <a:xfrm rot="5400000">
            <a:off x="8273324" y="1242883"/>
            <a:ext cx="46625" cy="92726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lumMod val="75000"/>
                  <a:lumOff val="25000"/>
                </a:schemeClr>
              </a:solidFill>
            </a:endParaRPr>
          </a:p>
        </p:txBody>
      </p:sp>
      <p:pic>
        <p:nvPicPr>
          <p:cNvPr id="17" name="Grafika 16">
            <a:extLst>
              <a:ext uri="{FF2B5EF4-FFF2-40B4-BE49-F238E27FC236}">
                <a16:creationId xmlns:a16="http://schemas.microsoft.com/office/drawing/2014/main" id="{E700410D-A074-70BD-F54E-4A17C3D145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3003" y="774153"/>
            <a:ext cx="610892" cy="730244"/>
          </a:xfrm>
          <a:prstGeom prst="rect">
            <a:avLst/>
          </a:prstGeom>
        </p:spPr>
      </p:pic>
      <p:pic>
        <p:nvPicPr>
          <p:cNvPr id="18" name="Grafika 17">
            <a:extLst>
              <a:ext uri="{FF2B5EF4-FFF2-40B4-BE49-F238E27FC236}">
                <a16:creationId xmlns:a16="http://schemas.microsoft.com/office/drawing/2014/main" id="{1EA86572-0C8B-C855-D475-6893158590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2776" y="1196088"/>
            <a:ext cx="4769224" cy="5701003"/>
          </a:xfrm>
          <a:prstGeom prst="rect">
            <a:avLst/>
          </a:prstGeom>
        </p:spPr>
      </p:pic>
      <p:cxnSp>
        <p:nvCxnSpPr>
          <p:cNvPr id="6" name="Łącznik prosty 5">
            <a:extLst>
              <a:ext uri="{FF2B5EF4-FFF2-40B4-BE49-F238E27FC236}">
                <a16:creationId xmlns:a16="http://schemas.microsoft.com/office/drawing/2014/main" id="{530EFE37-9E07-3A6F-F53C-BABF89099E1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Prostokąt 2">
            <a:extLst>
              <a:ext uri="{FF2B5EF4-FFF2-40B4-BE49-F238E27FC236}">
                <a16:creationId xmlns:a16="http://schemas.microsoft.com/office/drawing/2014/main" id="{FBAB1E1D-C53C-5AB3-CCEB-5EBEE427A65D}"/>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E1743CA3-58EC-346F-20E6-1AAEE1278D9E}"/>
              </a:ext>
            </a:extLst>
          </p:cNvPr>
          <p:cNvSpPr txBox="1"/>
          <p:nvPr/>
        </p:nvSpPr>
        <p:spPr>
          <a:xfrm>
            <a:off x="7640457" y="1746083"/>
            <a:ext cx="4420973" cy="2677656"/>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Cycling o the magnets is done after beam dump and before injection.</a:t>
            </a:r>
          </a:p>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No cycling results in poor injection efficiency</a:t>
            </a:r>
          </a:p>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1xcycling the injection efficiency is improving </a:t>
            </a:r>
          </a:p>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2x cycling is optimum procedure utilized at SOLARIS </a:t>
            </a:r>
          </a:p>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3xcycling no changes observed in injection efficiency</a:t>
            </a:r>
          </a:p>
          <a:p>
            <a:pPr marL="285750" indent="-285750">
              <a:buFont typeface="Arial" panose="020B0604020202020204" pitchFamily="34" charset="0"/>
              <a:buChar char="•"/>
            </a:pPr>
            <a:r>
              <a:rPr lang="en-US" sz="1400" dirty="0">
                <a:latin typeface="Poppins" panose="00000500000000000000" pitchFamily="2" charset="-18"/>
                <a:cs typeface="Poppins" panose="00000500000000000000" pitchFamily="2" charset="-18"/>
              </a:rPr>
              <a:t>No major changes observed in the beam position from injection to injection with different cycling procedure</a:t>
            </a:r>
          </a:p>
        </p:txBody>
      </p:sp>
      <p:sp>
        <p:nvSpPr>
          <p:cNvPr id="4" name="Tytuł 4">
            <a:extLst>
              <a:ext uri="{FF2B5EF4-FFF2-40B4-BE49-F238E27FC236}">
                <a16:creationId xmlns:a16="http://schemas.microsoft.com/office/drawing/2014/main" id="{6AFF018B-9B93-70A3-3156-60F01A19E55D}"/>
              </a:ext>
            </a:extLst>
          </p:cNvPr>
          <p:cNvSpPr txBox="1">
            <a:spLocks/>
          </p:cNvSpPr>
          <p:nvPr/>
        </p:nvSpPr>
        <p:spPr>
          <a:xfrm>
            <a:off x="324079" y="254877"/>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Photon</a:t>
            </a:r>
            <a:r>
              <a:rPr lang="pl-PL" sz="2200" b="1" dirty="0">
                <a:solidFill>
                  <a:srgbClr val="2C2B2B"/>
                </a:solidFill>
                <a:latin typeface="Poppins" panose="00000500000000000000" pitchFamily="2" charset="-18"/>
                <a:cs typeface="Poppins" panose="00000500000000000000" pitchFamily="2" charset="-18"/>
              </a:rPr>
              <a:t> Beam </a:t>
            </a:r>
            <a:r>
              <a:rPr lang="pl-PL" sz="2200" b="1" dirty="0" err="1">
                <a:solidFill>
                  <a:srgbClr val="2C2B2B"/>
                </a:solidFill>
                <a:latin typeface="Poppins" panose="00000500000000000000" pitchFamily="2" charset="-18"/>
                <a:cs typeface="Poppins" panose="00000500000000000000" pitchFamily="2" charset="-18"/>
              </a:rPr>
              <a:t>Position</a:t>
            </a:r>
            <a:r>
              <a:rPr lang="pl-PL" sz="2200" b="1" dirty="0">
                <a:solidFill>
                  <a:srgbClr val="2C2B2B"/>
                </a:solidFill>
                <a:latin typeface="Poppins" panose="00000500000000000000" pitchFamily="2" charset="-18"/>
                <a:cs typeface="Poppins" panose="00000500000000000000" pitchFamily="2" charset="-18"/>
              </a:rPr>
              <a:t> vs </a:t>
            </a:r>
            <a:r>
              <a:rPr lang="pl-PL" sz="2200" b="1" dirty="0" err="1">
                <a:solidFill>
                  <a:srgbClr val="2C2B2B"/>
                </a:solidFill>
                <a:latin typeface="Poppins" panose="00000500000000000000" pitchFamily="2" charset="-18"/>
                <a:cs typeface="Poppins" panose="00000500000000000000" pitchFamily="2" charset="-18"/>
              </a:rPr>
              <a:t>Cycling</a:t>
            </a:r>
            <a:r>
              <a:rPr lang="pl-PL" sz="2200" b="1" dirty="0">
                <a:solidFill>
                  <a:srgbClr val="2C2B2B"/>
                </a:solidFill>
                <a:latin typeface="Poppins" panose="00000500000000000000" pitchFamily="2" charset="-18"/>
                <a:cs typeface="Poppins" panose="00000500000000000000" pitchFamily="2" charset="-18"/>
              </a:rPr>
              <a:t> </a:t>
            </a:r>
            <a:r>
              <a:rPr lang="pl-PL" sz="2200" b="1" dirty="0" err="1">
                <a:solidFill>
                  <a:srgbClr val="2C2B2B"/>
                </a:solidFill>
                <a:latin typeface="Poppins" panose="00000500000000000000" pitchFamily="2" charset="-18"/>
                <a:cs typeface="Poppins" panose="00000500000000000000" pitchFamily="2" charset="-18"/>
              </a:rPr>
              <a:t>Magnets</a:t>
            </a:r>
            <a:r>
              <a:rPr lang="pl-PL" sz="2200" b="1" dirty="0">
                <a:solidFill>
                  <a:srgbClr val="2C2B2B"/>
                </a:solidFill>
                <a:latin typeface="Poppins" panose="00000500000000000000" pitchFamily="2" charset="-18"/>
                <a:cs typeface="Poppins" panose="00000500000000000000" pitchFamily="2" charset="-18"/>
              </a:rPr>
              <a:t> No</a:t>
            </a:r>
            <a:endParaRPr lang="en-US" sz="2200" b="1" dirty="0">
              <a:solidFill>
                <a:srgbClr val="2C2B2B"/>
              </a:solidFill>
              <a:latin typeface="Poppins" panose="00000500000000000000" pitchFamily="2" charset="-18"/>
              <a:cs typeface="Poppins" panose="00000500000000000000" pitchFamily="2" charset="-18"/>
            </a:endParaRPr>
          </a:p>
        </p:txBody>
      </p:sp>
      <p:pic>
        <p:nvPicPr>
          <p:cNvPr id="12" name="Obraz 11" descr="Obraz zawierający tekst, linia, Wykres, diagram&#10;&#10;Zawartość wygenerowana przez sztuczną inteligencję może być niepoprawna.">
            <a:extLst>
              <a:ext uri="{FF2B5EF4-FFF2-40B4-BE49-F238E27FC236}">
                <a16:creationId xmlns:a16="http://schemas.microsoft.com/office/drawing/2014/main" id="{F9CE3A27-BF9E-7746-95E1-630F581B3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079" y="856694"/>
            <a:ext cx="5815305" cy="2875967"/>
          </a:xfrm>
          <a:prstGeom prst="rect">
            <a:avLst/>
          </a:prstGeom>
        </p:spPr>
      </p:pic>
      <p:pic>
        <p:nvPicPr>
          <p:cNvPr id="14" name="Obraz 13" descr="Obraz zawierający tekst, diagram, linia, Wykres&#10;&#10;Zawartość wygenerowana przez sztuczną inteligencję może być niepoprawna.">
            <a:extLst>
              <a:ext uri="{FF2B5EF4-FFF2-40B4-BE49-F238E27FC236}">
                <a16:creationId xmlns:a16="http://schemas.microsoft.com/office/drawing/2014/main" id="{608774FC-EA17-D99C-A359-A8B7808146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008" y="3771700"/>
            <a:ext cx="5925375" cy="2935324"/>
          </a:xfrm>
          <a:prstGeom prst="rect">
            <a:avLst/>
          </a:prstGeom>
        </p:spPr>
      </p:pic>
    </p:spTree>
    <p:extLst>
      <p:ext uri="{BB962C8B-B14F-4D97-AF65-F5344CB8AC3E}">
        <p14:creationId xmlns:p14="http://schemas.microsoft.com/office/powerpoint/2010/main" val="3179748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DFDDF-87FF-CCFF-5D6D-BB187034A30D}"/>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3DF42BCF-49C3-0285-5BDE-EDDE2D6AA83A}"/>
              </a:ext>
            </a:extLst>
          </p:cNvPr>
          <p:cNvSpPr/>
          <p:nvPr/>
        </p:nvSpPr>
        <p:spPr>
          <a:xfrm>
            <a:off x="7422776" y="0"/>
            <a:ext cx="476922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5877834A-0748-EF92-4AD8-60525E36A8A4}"/>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BEA2C8C9-A274-AA2D-F980-BC2D673A02DB}"/>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32</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A6526D7E-F945-7FB5-5FD2-52AF91ADF4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sp>
        <p:nvSpPr>
          <p:cNvPr id="13" name="Prostokąt 12">
            <a:extLst>
              <a:ext uri="{FF2B5EF4-FFF2-40B4-BE49-F238E27FC236}">
                <a16:creationId xmlns:a16="http://schemas.microsoft.com/office/drawing/2014/main" id="{A32924BE-367C-8EAE-4190-2954EE41B559}"/>
              </a:ext>
            </a:extLst>
          </p:cNvPr>
          <p:cNvSpPr/>
          <p:nvPr/>
        </p:nvSpPr>
        <p:spPr>
          <a:xfrm rot="5400000">
            <a:off x="8273324" y="1242883"/>
            <a:ext cx="46625" cy="92726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lumMod val="75000"/>
                  <a:lumOff val="25000"/>
                </a:schemeClr>
              </a:solidFill>
            </a:endParaRPr>
          </a:p>
        </p:txBody>
      </p:sp>
      <p:pic>
        <p:nvPicPr>
          <p:cNvPr id="17" name="Grafika 16">
            <a:extLst>
              <a:ext uri="{FF2B5EF4-FFF2-40B4-BE49-F238E27FC236}">
                <a16:creationId xmlns:a16="http://schemas.microsoft.com/office/drawing/2014/main" id="{0333C66A-EAA7-C422-5D80-BCD690CCB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3003" y="774153"/>
            <a:ext cx="610892" cy="730244"/>
          </a:xfrm>
          <a:prstGeom prst="rect">
            <a:avLst/>
          </a:prstGeom>
        </p:spPr>
      </p:pic>
      <p:pic>
        <p:nvPicPr>
          <p:cNvPr id="18" name="Grafika 17">
            <a:extLst>
              <a:ext uri="{FF2B5EF4-FFF2-40B4-BE49-F238E27FC236}">
                <a16:creationId xmlns:a16="http://schemas.microsoft.com/office/drawing/2014/main" id="{CA36AA96-235B-EDF0-580A-9EE036653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2776" y="1295487"/>
            <a:ext cx="4769224" cy="5701003"/>
          </a:xfrm>
          <a:prstGeom prst="rect">
            <a:avLst/>
          </a:prstGeom>
        </p:spPr>
      </p:pic>
      <p:sp>
        <p:nvSpPr>
          <p:cNvPr id="12" name="pole tekstowe 11">
            <a:extLst>
              <a:ext uri="{FF2B5EF4-FFF2-40B4-BE49-F238E27FC236}">
                <a16:creationId xmlns:a16="http://schemas.microsoft.com/office/drawing/2014/main" id="{AD9CF5E1-5110-5B8A-070D-275AEC190171}"/>
              </a:ext>
            </a:extLst>
          </p:cNvPr>
          <p:cNvSpPr txBox="1"/>
          <p:nvPr/>
        </p:nvSpPr>
        <p:spPr>
          <a:xfrm>
            <a:off x="7833003" y="1838286"/>
            <a:ext cx="4179757" cy="2152769"/>
          </a:xfrm>
          <a:prstGeom prst="rect">
            <a:avLst/>
          </a:prstGeom>
          <a:noFill/>
        </p:spPr>
        <p:txBody>
          <a:bodyPr wrap="square">
            <a:spAutoFit/>
          </a:bodyPr>
          <a:lstStyle/>
          <a:p>
            <a:pPr algn="just" rtl="0" fontAlgn="base">
              <a:lnSpc>
                <a:spcPts val="1651"/>
              </a:lnSpc>
              <a:spcAft>
                <a:spcPts val="800"/>
              </a:spcAft>
            </a:pPr>
            <a:r>
              <a:rPr lang="en-US" sz="1400" b="0" i="0" dirty="0">
                <a:solidFill>
                  <a:srgbClr val="000000"/>
                </a:solidFill>
                <a:effectLst/>
                <a:latin typeface="Poppins" panose="00000500000000000000" pitchFamily="2" charset="-18"/>
                <a:cs typeface="Poppins" panose="00000500000000000000" pitchFamily="2" charset="-18"/>
              </a:rPr>
              <a:t>Long-term orbit stability and repeatability </a:t>
            </a:r>
          </a:p>
          <a:p>
            <a:pPr algn="just" rtl="0" fontAlgn="base">
              <a:lnSpc>
                <a:spcPts val="1651"/>
              </a:lnSpc>
              <a:spcAft>
                <a:spcPts val="800"/>
              </a:spcAft>
            </a:pPr>
            <a:r>
              <a:rPr lang="en-US" sz="1400" b="0" i="0" dirty="0">
                <a:solidFill>
                  <a:srgbClr val="000000"/>
                </a:solidFill>
                <a:effectLst/>
                <a:latin typeface="Poppins" panose="00000500000000000000" pitchFamily="2" charset="-18"/>
                <a:cs typeface="Poppins" panose="00000500000000000000" pitchFamily="2" charset="-18"/>
              </a:rPr>
              <a:t>Series of three intervals of operation, separated by two years shows 50 um position change. A radical improvement in photon beam position stability with the application of FOFB correction</a:t>
            </a:r>
            <a:r>
              <a:rPr lang="pl-PL" sz="1400" b="0" i="0" dirty="0">
                <a:solidFill>
                  <a:srgbClr val="000000"/>
                </a:solidFill>
                <a:effectLst/>
                <a:latin typeface="Poppins" panose="00000500000000000000" pitchFamily="2" charset="-18"/>
                <a:cs typeface="Poppins" panose="00000500000000000000" pitchFamily="2" charset="-18"/>
              </a:rPr>
              <a:t> </a:t>
            </a:r>
            <a:r>
              <a:rPr lang="en-US" sz="1400" b="0" i="0" dirty="0">
                <a:solidFill>
                  <a:srgbClr val="000000"/>
                </a:solidFill>
                <a:effectLst/>
                <a:latin typeface="Poppins" panose="00000500000000000000" pitchFamily="2" charset="-18"/>
                <a:cs typeface="Poppins" panose="00000500000000000000" pitchFamily="2" charset="-18"/>
              </a:rPr>
              <a:t>Visible 10 um drift of photon beam position readout during operation is mainly caused by thermal effects and electron beam current decay.</a:t>
            </a:r>
          </a:p>
        </p:txBody>
      </p:sp>
      <p:cxnSp>
        <p:nvCxnSpPr>
          <p:cNvPr id="6" name="Łącznik prosty 5">
            <a:extLst>
              <a:ext uri="{FF2B5EF4-FFF2-40B4-BE49-F238E27FC236}">
                <a16:creationId xmlns:a16="http://schemas.microsoft.com/office/drawing/2014/main" id="{0F293750-63B6-D9DF-EAF7-352455812E1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74D4E048-69BA-9A8B-B22E-714406AF1A7D}"/>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a:solidFill>
                  <a:srgbClr val="2C2B2B"/>
                </a:solidFill>
                <a:latin typeface="Poppins" panose="00000500000000000000" pitchFamily="2" charset="-18"/>
                <a:cs typeface="Poppins" panose="00000500000000000000" pitchFamily="2" charset="-18"/>
              </a:rPr>
              <a:t> </a:t>
            </a:r>
            <a:r>
              <a:rPr lang="pl-PL" sz="2200" b="1" dirty="0" err="1">
                <a:solidFill>
                  <a:srgbClr val="2C2B2B"/>
                </a:solidFill>
                <a:latin typeface="Poppins" panose="00000500000000000000" pitchFamily="2" charset="-18"/>
                <a:cs typeface="Poppins" panose="00000500000000000000" pitchFamily="2" charset="-18"/>
              </a:rPr>
              <a:t>Photon</a:t>
            </a:r>
            <a:r>
              <a:rPr lang="pl-PL" sz="2200" b="1" dirty="0">
                <a:solidFill>
                  <a:srgbClr val="2C2B2B"/>
                </a:solidFill>
                <a:latin typeface="Poppins" panose="00000500000000000000" pitchFamily="2" charset="-18"/>
                <a:cs typeface="Poppins" panose="00000500000000000000" pitchFamily="2" charset="-18"/>
              </a:rPr>
              <a:t> Beam </a:t>
            </a:r>
            <a:r>
              <a:rPr lang="pl-PL" sz="2200" b="1" dirty="0" err="1">
                <a:solidFill>
                  <a:srgbClr val="2C2B2B"/>
                </a:solidFill>
                <a:latin typeface="Poppins" panose="00000500000000000000" pitchFamily="2" charset="-18"/>
                <a:cs typeface="Poppins" panose="00000500000000000000" pitchFamily="2" charset="-18"/>
              </a:rPr>
              <a:t>Stability</a:t>
            </a:r>
            <a:r>
              <a:rPr lang="pl-PL" sz="2200" b="1" dirty="0">
                <a:solidFill>
                  <a:srgbClr val="2C2B2B"/>
                </a:solidFill>
                <a:latin typeface="Poppins" panose="00000500000000000000" pitchFamily="2" charset="-18"/>
                <a:cs typeface="Poppins" panose="00000500000000000000" pitchFamily="2" charset="-18"/>
              </a:rPr>
              <a:t> </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2B57494A-9FF4-57EF-E7A9-F30E3185CA2B}"/>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24" name="Picture 4" descr="A graph of a number of numbers&#10;&#10;Description automatically generated with medium confidence">
            <a:extLst>
              <a:ext uri="{FF2B5EF4-FFF2-40B4-BE49-F238E27FC236}">
                <a16:creationId xmlns:a16="http://schemas.microsoft.com/office/drawing/2014/main" id="{EBA8AEA7-9F4C-3435-D5F5-F19D4D8A5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240" y="1100685"/>
            <a:ext cx="6464527" cy="52721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20FB3F0A-61CB-773E-F203-127917EEA5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9357" y="3958700"/>
            <a:ext cx="3726238" cy="28516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AEF47AD-38D6-780E-A48F-55A224884C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9759" y="1618926"/>
            <a:ext cx="1195862" cy="890917"/>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FFF87710-8A7B-9EA7-737B-4F240641F272}"/>
              </a:ext>
            </a:extLst>
          </p:cNvPr>
          <p:cNvPicPr>
            <a:picLocks noChangeAspect="1"/>
          </p:cNvPicPr>
          <p:nvPr/>
        </p:nvPicPr>
        <p:blipFill>
          <a:blip r:embed="rId11"/>
          <a:stretch>
            <a:fillRect/>
          </a:stretch>
        </p:blipFill>
        <p:spPr>
          <a:xfrm>
            <a:off x="6280428" y="2736831"/>
            <a:ext cx="1552575" cy="712443"/>
          </a:xfrm>
          <a:prstGeom prst="rect">
            <a:avLst/>
          </a:prstGeom>
        </p:spPr>
      </p:pic>
      <p:pic>
        <p:nvPicPr>
          <p:cNvPr id="14" name="Obraz 13">
            <a:extLst>
              <a:ext uri="{FF2B5EF4-FFF2-40B4-BE49-F238E27FC236}">
                <a16:creationId xmlns:a16="http://schemas.microsoft.com/office/drawing/2014/main" id="{51813A6B-5E49-FE74-18D2-DCD3E041F665}"/>
              </a:ext>
            </a:extLst>
          </p:cNvPr>
          <p:cNvPicPr>
            <a:picLocks noChangeAspect="1"/>
          </p:cNvPicPr>
          <p:nvPr/>
        </p:nvPicPr>
        <p:blipFill>
          <a:blip r:embed="rId12"/>
          <a:stretch>
            <a:fillRect/>
          </a:stretch>
        </p:blipFill>
        <p:spPr>
          <a:xfrm>
            <a:off x="6403251" y="3611392"/>
            <a:ext cx="1019592" cy="1069194"/>
          </a:xfrm>
          <a:prstGeom prst="rect">
            <a:avLst/>
          </a:prstGeom>
        </p:spPr>
      </p:pic>
    </p:spTree>
    <p:extLst>
      <p:ext uri="{BB962C8B-B14F-4D97-AF65-F5344CB8AC3E}">
        <p14:creationId xmlns:p14="http://schemas.microsoft.com/office/powerpoint/2010/main" val="8060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2A6EB-C518-95D0-1933-DC6E78AD6437}"/>
            </a:ext>
          </a:extLst>
        </p:cNvPr>
        <p:cNvGrpSpPr/>
        <p:nvPr/>
      </p:nvGrpSpPr>
      <p:grpSpPr>
        <a:xfrm>
          <a:off x="0" y="0"/>
          <a:ext cx="0" cy="0"/>
          <a:chOff x="0" y="0"/>
          <a:chExt cx="0" cy="0"/>
        </a:xfrm>
      </p:grpSpPr>
      <p:sp>
        <p:nvSpPr>
          <p:cNvPr id="14" name="Prostokąt 13">
            <a:extLst>
              <a:ext uri="{FF2B5EF4-FFF2-40B4-BE49-F238E27FC236}">
                <a16:creationId xmlns:a16="http://schemas.microsoft.com/office/drawing/2014/main" id="{EA99C200-9F77-06BB-3903-6F012E5FB393}"/>
              </a:ext>
            </a:extLst>
          </p:cNvPr>
          <p:cNvSpPr/>
          <p:nvPr/>
        </p:nvSpPr>
        <p:spPr>
          <a:xfrm>
            <a:off x="5988014" y="-4897"/>
            <a:ext cx="6306013"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8440916D-BEB4-0B9D-93A5-453A1D3C4535}"/>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ymbol zastępczy numeru slajdu 10">
            <a:extLst>
              <a:ext uri="{FF2B5EF4-FFF2-40B4-BE49-F238E27FC236}">
                <a16:creationId xmlns:a16="http://schemas.microsoft.com/office/drawing/2014/main" id="{4478F599-D2C2-3933-E8BE-343231ABEC01}"/>
              </a:ext>
            </a:extLst>
          </p:cNvPr>
          <p:cNvSpPr txBox="1">
            <a:spLocks/>
          </p:cNvSpPr>
          <p:nvPr/>
        </p:nvSpPr>
        <p:spPr>
          <a:xfrm>
            <a:off x="11818374" y="6474542"/>
            <a:ext cx="348487" cy="3357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33</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19" name="Grafika 18">
            <a:extLst>
              <a:ext uri="{FF2B5EF4-FFF2-40B4-BE49-F238E27FC236}">
                <a16:creationId xmlns:a16="http://schemas.microsoft.com/office/drawing/2014/main" id="{F4C8A5E9-2CEB-3CA0-F76A-8E356F0694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2776" y="1295487"/>
            <a:ext cx="4769224" cy="5701003"/>
          </a:xfrm>
          <a:prstGeom prst="rect">
            <a:avLst/>
          </a:prstGeom>
        </p:spPr>
      </p:pic>
      <p:sp>
        <p:nvSpPr>
          <p:cNvPr id="20" name="pole tekstowe 19">
            <a:extLst>
              <a:ext uri="{FF2B5EF4-FFF2-40B4-BE49-F238E27FC236}">
                <a16:creationId xmlns:a16="http://schemas.microsoft.com/office/drawing/2014/main" id="{63CFE13D-FBE3-C892-2608-25512ABE6B4B}"/>
              </a:ext>
            </a:extLst>
          </p:cNvPr>
          <p:cNvSpPr txBox="1"/>
          <p:nvPr/>
        </p:nvSpPr>
        <p:spPr>
          <a:xfrm>
            <a:off x="8284233" y="1439920"/>
            <a:ext cx="3334026" cy="4666277"/>
          </a:xfrm>
          <a:prstGeom prst="rect">
            <a:avLst/>
          </a:prstGeom>
          <a:noFill/>
        </p:spPr>
        <p:txBody>
          <a:bodyPr wrap="square">
            <a:spAutoFit/>
          </a:bodyPr>
          <a:lstStyle/>
          <a:p>
            <a:pPr algn="just" rtl="0" fontAlgn="base">
              <a:lnSpc>
                <a:spcPts val="1651"/>
              </a:lnSpc>
              <a:spcAft>
                <a:spcPts val="800"/>
              </a:spcAft>
            </a:pPr>
            <a:r>
              <a:rPr lang="en-GB" sz="1400" b="0" i="0" dirty="0">
                <a:solidFill>
                  <a:srgbClr val="000000"/>
                </a:solidFill>
                <a:effectLst/>
                <a:latin typeface="Poppins" panose="00000500000000000000" pitchFamily="2" charset="-18"/>
                <a:cs typeface="Poppins" panose="00000500000000000000" pitchFamily="2" charset="-18"/>
              </a:rPr>
              <a:t>The Solaris beamlines require the 2 µm over 8 h long-term stability of the photon beam measured at the front end XBPM location. However, at the moment the drift of 0.5 µm for the electron beam and </a:t>
            </a:r>
            <a:r>
              <a:rPr lang="pl-PL" sz="1400" b="0" i="0" dirty="0">
                <a:solidFill>
                  <a:srgbClr val="000000"/>
                </a:solidFill>
                <a:effectLst/>
                <a:latin typeface="Poppins" panose="00000500000000000000" pitchFamily="2" charset="-18"/>
                <a:cs typeface="Poppins" panose="00000500000000000000" pitchFamily="2" charset="-18"/>
              </a:rPr>
              <a:t>~</a:t>
            </a:r>
            <a:r>
              <a:rPr lang="en-GB" sz="1400" b="0" i="0" dirty="0">
                <a:solidFill>
                  <a:srgbClr val="000000"/>
                </a:solidFill>
                <a:effectLst/>
                <a:latin typeface="Poppins" panose="00000500000000000000" pitchFamily="2" charset="-18"/>
                <a:cs typeface="Poppins" panose="00000500000000000000" pitchFamily="2" charset="-18"/>
              </a:rPr>
              <a:t>10 µm for the photon beam is observed during 8 h of beam decay with slow orbit SOFB running. The medium-term oscillations of the photon beam measured on XBMPs are in the range of 0.5-1 µm rms. The reasons of those beam instabilities may rise from the vibration coming from the water circuit pumps. The second reason is the thermal stability, the temperature changes can affect the BPM readings due to thermal expansion of the vacuum vessels, girders and optical components. </a:t>
            </a:r>
            <a:endParaRPr lang="en-US" sz="1400" b="0" i="0" dirty="0">
              <a:solidFill>
                <a:srgbClr val="000000"/>
              </a:solidFill>
              <a:effectLst/>
              <a:latin typeface="Poppins" panose="00000500000000000000" pitchFamily="2" charset="-18"/>
              <a:cs typeface="Poppins" panose="00000500000000000000" pitchFamily="2" charset="-18"/>
            </a:endParaRPr>
          </a:p>
        </p:txBody>
      </p:sp>
      <p:sp>
        <p:nvSpPr>
          <p:cNvPr id="7" name="Prostokąt 6">
            <a:extLst>
              <a:ext uri="{FF2B5EF4-FFF2-40B4-BE49-F238E27FC236}">
                <a16:creationId xmlns:a16="http://schemas.microsoft.com/office/drawing/2014/main" id="{43799722-5606-161D-EB8A-EA950D46BFC0}"/>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E53DE91E-2BB8-7AE7-3FE7-6250656D0E6B}"/>
              </a:ext>
            </a:extLst>
          </p:cNvPr>
          <p:cNvSpPr>
            <a:spLocks noGrp="1"/>
          </p:cNvSpPr>
          <p:nvPr>
            <p:ph type="sldNum" sz="quarter" idx="12"/>
          </p:nvPr>
        </p:nvSpPr>
        <p:spPr>
          <a:xfrm>
            <a:off x="11756630" y="6522230"/>
            <a:ext cx="410231" cy="325976"/>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33</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912B6BC9-E69E-8126-EEB2-3DEA1F16C8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8172F63C-CC04-1AF5-C6D8-165C6B059714}"/>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9742E625-A3F7-7ABE-A5B9-C9C315E91A9F}"/>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Photon</a:t>
            </a:r>
            <a:r>
              <a:rPr lang="pl-PL" sz="2200" b="1" dirty="0">
                <a:solidFill>
                  <a:srgbClr val="2C2B2B"/>
                </a:solidFill>
                <a:latin typeface="Poppins" panose="00000500000000000000" pitchFamily="2" charset="-18"/>
                <a:cs typeface="Poppins" panose="00000500000000000000" pitchFamily="2" charset="-18"/>
              </a:rPr>
              <a:t> Beam </a:t>
            </a:r>
            <a:r>
              <a:rPr lang="pl-PL" sz="2200" b="1" dirty="0" err="1">
                <a:solidFill>
                  <a:srgbClr val="2C2B2B"/>
                </a:solidFill>
                <a:latin typeface="Poppins" panose="00000500000000000000" pitchFamily="2" charset="-18"/>
                <a:cs typeface="Poppins" panose="00000500000000000000" pitchFamily="2" charset="-18"/>
              </a:rPr>
              <a:t>Position</a:t>
            </a:r>
            <a:r>
              <a:rPr lang="pl-PL" sz="2200" b="1" dirty="0">
                <a:solidFill>
                  <a:srgbClr val="2C2B2B"/>
                </a:solidFill>
                <a:latin typeface="Poppins" panose="00000500000000000000" pitchFamily="2" charset="-18"/>
                <a:cs typeface="Poppins" panose="00000500000000000000" pitchFamily="2" charset="-18"/>
              </a:rPr>
              <a:t> </a:t>
            </a:r>
            <a:r>
              <a:rPr lang="pl-PL" sz="2200" b="1" dirty="0" err="1">
                <a:solidFill>
                  <a:srgbClr val="2C2B2B"/>
                </a:solidFill>
                <a:latin typeface="Poppins" panose="00000500000000000000" pitchFamily="2" charset="-18"/>
                <a:cs typeface="Poppins" panose="00000500000000000000" pitchFamily="2" charset="-18"/>
              </a:rPr>
              <a:t>Stability</a:t>
            </a:r>
            <a:r>
              <a:rPr lang="pl-PL" sz="2200" b="1" dirty="0">
                <a:solidFill>
                  <a:srgbClr val="2C2B2B"/>
                </a:solidFill>
                <a:latin typeface="Poppins" panose="00000500000000000000" pitchFamily="2" charset="-18"/>
                <a:cs typeface="Poppins" panose="00000500000000000000" pitchFamily="2" charset="-18"/>
              </a:rPr>
              <a:t> And </a:t>
            </a:r>
            <a:r>
              <a:rPr lang="pl-PL" sz="2200" b="1" dirty="0" err="1">
                <a:solidFill>
                  <a:srgbClr val="2C2B2B"/>
                </a:solidFill>
                <a:latin typeface="Poppins" panose="00000500000000000000" pitchFamily="2" charset="-18"/>
                <a:cs typeface="Poppins" panose="00000500000000000000" pitchFamily="2" charset="-18"/>
              </a:rPr>
              <a:t>Repoducibility</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28F81AC7-B0DA-9E2B-3F02-70FFC49E8BA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 name="Obiekt 1">
            <a:extLst>
              <a:ext uri="{FF2B5EF4-FFF2-40B4-BE49-F238E27FC236}">
                <a16:creationId xmlns:a16="http://schemas.microsoft.com/office/drawing/2014/main" id="{2CA390FB-E398-0D31-F825-A8773C1AEE8D}"/>
              </a:ext>
            </a:extLst>
          </p:cNvPr>
          <p:cNvGraphicFramePr>
            <a:graphicFrameLocks noChangeAspect="1"/>
          </p:cNvGraphicFramePr>
          <p:nvPr>
            <p:extLst>
              <p:ext uri="{D42A27DB-BD31-4B8C-83A1-F6EECF244321}">
                <p14:modId xmlns:p14="http://schemas.microsoft.com/office/powerpoint/2010/main" val="4068320297"/>
              </p:ext>
            </p:extLst>
          </p:nvPr>
        </p:nvGraphicFramePr>
        <p:xfrm>
          <a:off x="5915333" y="5178855"/>
          <a:ext cx="2372044" cy="1820084"/>
        </p:xfrm>
        <a:graphic>
          <a:graphicData uri="http://schemas.openxmlformats.org/presentationml/2006/ole">
            <mc:AlternateContent xmlns:mc="http://schemas.openxmlformats.org/markup-compatibility/2006">
              <mc:Choice xmlns:v="urn:schemas-microsoft-com:vml" Requires="v">
                <p:oleObj name="Graph" r:id="rId6" imgW="4631968" imgH="3554505" progId="Origin95.Graph">
                  <p:embed/>
                </p:oleObj>
              </mc:Choice>
              <mc:Fallback>
                <p:oleObj name="Graph" r:id="rId6" imgW="4631968" imgH="3554505" progId="Origin95.Graph">
                  <p:embed/>
                  <p:pic>
                    <p:nvPicPr>
                      <p:cNvPr id="2" name="Obiekt 1">
                        <a:extLst>
                          <a:ext uri="{FF2B5EF4-FFF2-40B4-BE49-F238E27FC236}">
                            <a16:creationId xmlns:a16="http://schemas.microsoft.com/office/drawing/2014/main" id="{2CA390FB-E398-0D31-F825-A8773C1AEE8D}"/>
                          </a:ext>
                        </a:extLst>
                      </p:cNvPr>
                      <p:cNvPicPr/>
                      <p:nvPr/>
                    </p:nvPicPr>
                    <p:blipFill>
                      <a:blip r:embed="rId7"/>
                      <a:stretch>
                        <a:fillRect/>
                      </a:stretch>
                    </p:blipFill>
                    <p:spPr>
                      <a:xfrm>
                        <a:off x="5915333" y="5178855"/>
                        <a:ext cx="2372044" cy="1820084"/>
                      </a:xfrm>
                      <a:prstGeom prst="rect">
                        <a:avLst/>
                      </a:prstGeom>
                    </p:spPr>
                  </p:pic>
                </p:oleObj>
              </mc:Fallback>
            </mc:AlternateContent>
          </a:graphicData>
        </a:graphic>
      </p:graphicFrame>
      <p:graphicFrame>
        <p:nvGraphicFramePr>
          <p:cNvPr id="4" name="Obiekt 3">
            <a:extLst>
              <a:ext uri="{FF2B5EF4-FFF2-40B4-BE49-F238E27FC236}">
                <a16:creationId xmlns:a16="http://schemas.microsoft.com/office/drawing/2014/main" id="{4F6660AB-92BA-5B66-132E-BDCACB25B0A3}"/>
              </a:ext>
            </a:extLst>
          </p:cNvPr>
          <p:cNvGraphicFramePr>
            <a:graphicFrameLocks noChangeAspect="1"/>
          </p:cNvGraphicFramePr>
          <p:nvPr>
            <p:extLst>
              <p:ext uri="{D42A27DB-BD31-4B8C-83A1-F6EECF244321}">
                <p14:modId xmlns:p14="http://schemas.microsoft.com/office/powerpoint/2010/main" val="371883081"/>
              </p:ext>
            </p:extLst>
          </p:nvPr>
        </p:nvGraphicFramePr>
        <p:xfrm>
          <a:off x="5803402" y="643463"/>
          <a:ext cx="2372044" cy="1820085"/>
        </p:xfrm>
        <a:graphic>
          <a:graphicData uri="http://schemas.openxmlformats.org/presentationml/2006/ole">
            <mc:AlternateContent xmlns:mc="http://schemas.openxmlformats.org/markup-compatibility/2006">
              <mc:Choice xmlns:v="urn:schemas-microsoft-com:vml" Requires="v">
                <p:oleObj name="Graph" r:id="rId8" imgW="4631968" imgH="3554505" progId="Origin95.Graph">
                  <p:embed/>
                </p:oleObj>
              </mc:Choice>
              <mc:Fallback>
                <p:oleObj name="Graph" r:id="rId8" imgW="4631968" imgH="3554505" progId="Origin95.Graph">
                  <p:embed/>
                  <p:pic>
                    <p:nvPicPr>
                      <p:cNvPr id="4" name="Obiekt 3">
                        <a:extLst>
                          <a:ext uri="{FF2B5EF4-FFF2-40B4-BE49-F238E27FC236}">
                            <a16:creationId xmlns:a16="http://schemas.microsoft.com/office/drawing/2014/main" id="{4F6660AB-92BA-5B66-132E-BDCACB25B0A3}"/>
                          </a:ext>
                        </a:extLst>
                      </p:cNvPr>
                      <p:cNvPicPr/>
                      <p:nvPr/>
                    </p:nvPicPr>
                    <p:blipFill>
                      <a:blip r:embed="rId9"/>
                      <a:stretch>
                        <a:fillRect/>
                      </a:stretch>
                    </p:blipFill>
                    <p:spPr>
                      <a:xfrm>
                        <a:off x="5803402" y="643463"/>
                        <a:ext cx="2372044" cy="1820085"/>
                      </a:xfrm>
                      <a:prstGeom prst="rect">
                        <a:avLst/>
                      </a:prstGeom>
                    </p:spPr>
                  </p:pic>
                </p:oleObj>
              </mc:Fallback>
            </mc:AlternateContent>
          </a:graphicData>
        </a:graphic>
      </p:graphicFrame>
      <p:graphicFrame>
        <p:nvGraphicFramePr>
          <p:cNvPr id="8" name="Obiekt 7">
            <a:extLst>
              <a:ext uri="{FF2B5EF4-FFF2-40B4-BE49-F238E27FC236}">
                <a16:creationId xmlns:a16="http://schemas.microsoft.com/office/drawing/2014/main" id="{5E88F149-983E-887D-A6DA-C6C3232E5985}"/>
              </a:ext>
            </a:extLst>
          </p:cNvPr>
          <p:cNvGraphicFramePr>
            <a:graphicFrameLocks noChangeAspect="1"/>
          </p:cNvGraphicFramePr>
          <p:nvPr>
            <p:extLst>
              <p:ext uri="{D42A27DB-BD31-4B8C-83A1-F6EECF244321}">
                <p14:modId xmlns:p14="http://schemas.microsoft.com/office/powerpoint/2010/main" val="2488550765"/>
              </p:ext>
            </p:extLst>
          </p:nvPr>
        </p:nvGraphicFramePr>
        <p:xfrm>
          <a:off x="5864319" y="3566032"/>
          <a:ext cx="2372044" cy="1820084"/>
        </p:xfrm>
        <a:graphic>
          <a:graphicData uri="http://schemas.openxmlformats.org/presentationml/2006/ole">
            <mc:AlternateContent xmlns:mc="http://schemas.openxmlformats.org/markup-compatibility/2006">
              <mc:Choice xmlns:v="urn:schemas-microsoft-com:vml" Requires="v">
                <p:oleObj name="Graph" r:id="rId10" imgW="4631968" imgH="3554505" progId="Origin95.Graph">
                  <p:embed/>
                </p:oleObj>
              </mc:Choice>
              <mc:Fallback>
                <p:oleObj name="Graph" r:id="rId10" imgW="4631968" imgH="3554505" progId="Origin95.Graph">
                  <p:embed/>
                  <p:pic>
                    <p:nvPicPr>
                      <p:cNvPr id="8" name="Obiekt 7">
                        <a:extLst>
                          <a:ext uri="{FF2B5EF4-FFF2-40B4-BE49-F238E27FC236}">
                            <a16:creationId xmlns:a16="http://schemas.microsoft.com/office/drawing/2014/main" id="{5E88F149-983E-887D-A6DA-C6C3232E5985}"/>
                          </a:ext>
                        </a:extLst>
                      </p:cNvPr>
                      <p:cNvPicPr/>
                      <p:nvPr/>
                    </p:nvPicPr>
                    <p:blipFill>
                      <a:blip r:embed="rId11"/>
                      <a:stretch>
                        <a:fillRect/>
                      </a:stretch>
                    </p:blipFill>
                    <p:spPr>
                      <a:xfrm>
                        <a:off x="5864319" y="3566032"/>
                        <a:ext cx="2372044" cy="1820084"/>
                      </a:xfrm>
                      <a:prstGeom prst="rect">
                        <a:avLst/>
                      </a:prstGeom>
                    </p:spPr>
                  </p:pic>
                </p:oleObj>
              </mc:Fallback>
            </mc:AlternateContent>
          </a:graphicData>
        </a:graphic>
      </p:graphicFrame>
      <p:graphicFrame>
        <p:nvGraphicFramePr>
          <p:cNvPr id="10" name="Obiekt 9">
            <a:extLst>
              <a:ext uri="{FF2B5EF4-FFF2-40B4-BE49-F238E27FC236}">
                <a16:creationId xmlns:a16="http://schemas.microsoft.com/office/drawing/2014/main" id="{404F656A-ABE6-68D9-21F1-55D6294C8366}"/>
              </a:ext>
            </a:extLst>
          </p:cNvPr>
          <p:cNvGraphicFramePr>
            <a:graphicFrameLocks noChangeAspect="1"/>
          </p:cNvGraphicFramePr>
          <p:nvPr>
            <p:extLst>
              <p:ext uri="{D42A27DB-BD31-4B8C-83A1-F6EECF244321}">
                <p14:modId xmlns:p14="http://schemas.microsoft.com/office/powerpoint/2010/main" val="2192901307"/>
              </p:ext>
            </p:extLst>
          </p:nvPr>
        </p:nvGraphicFramePr>
        <p:xfrm>
          <a:off x="5781923" y="2095831"/>
          <a:ext cx="2429628" cy="1864269"/>
        </p:xfrm>
        <a:graphic>
          <a:graphicData uri="http://schemas.openxmlformats.org/presentationml/2006/ole">
            <mc:AlternateContent xmlns:mc="http://schemas.openxmlformats.org/markup-compatibility/2006">
              <mc:Choice xmlns:v="urn:schemas-microsoft-com:vml" Requires="v">
                <p:oleObj name="Graph" r:id="rId12" imgW="4631968" imgH="3554505" progId="Origin95.Graph">
                  <p:embed/>
                </p:oleObj>
              </mc:Choice>
              <mc:Fallback>
                <p:oleObj name="Graph" r:id="rId12" imgW="4631968" imgH="3554505" progId="Origin95.Graph">
                  <p:embed/>
                  <p:pic>
                    <p:nvPicPr>
                      <p:cNvPr id="10" name="Obiekt 9">
                        <a:extLst>
                          <a:ext uri="{FF2B5EF4-FFF2-40B4-BE49-F238E27FC236}">
                            <a16:creationId xmlns:a16="http://schemas.microsoft.com/office/drawing/2014/main" id="{404F656A-ABE6-68D9-21F1-55D6294C8366}"/>
                          </a:ext>
                        </a:extLst>
                      </p:cNvPr>
                      <p:cNvPicPr/>
                      <p:nvPr/>
                    </p:nvPicPr>
                    <p:blipFill>
                      <a:blip r:embed="rId13"/>
                      <a:stretch>
                        <a:fillRect/>
                      </a:stretch>
                    </p:blipFill>
                    <p:spPr>
                      <a:xfrm>
                        <a:off x="5781923" y="2095831"/>
                        <a:ext cx="2429628" cy="1864269"/>
                      </a:xfrm>
                      <a:prstGeom prst="rect">
                        <a:avLst/>
                      </a:prstGeom>
                    </p:spPr>
                  </p:pic>
                </p:oleObj>
              </mc:Fallback>
            </mc:AlternateContent>
          </a:graphicData>
        </a:graphic>
      </p:graphicFrame>
      <p:graphicFrame>
        <p:nvGraphicFramePr>
          <p:cNvPr id="12" name="Obiekt 11">
            <a:extLst>
              <a:ext uri="{FF2B5EF4-FFF2-40B4-BE49-F238E27FC236}">
                <a16:creationId xmlns:a16="http://schemas.microsoft.com/office/drawing/2014/main" id="{C75AB209-80D2-22F6-0550-4FD41180AE22}"/>
              </a:ext>
            </a:extLst>
          </p:cNvPr>
          <p:cNvGraphicFramePr>
            <a:graphicFrameLocks noChangeAspect="1"/>
          </p:cNvGraphicFramePr>
          <p:nvPr>
            <p:extLst>
              <p:ext uri="{D42A27DB-BD31-4B8C-83A1-F6EECF244321}">
                <p14:modId xmlns:p14="http://schemas.microsoft.com/office/powerpoint/2010/main" val="3756029582"/>
              </p:ext>
            </p:extLst>
          </p:nvPr>
        </p:nvGraphicFramePr>
        <p:xfrm>
          <a:off x="451500" y="670594"/>
          <a:ext cx="4713262" cy="3616516"/>
        </p:xfrm>
        <a:graphic>
          <a:graphicData uri="http://schemas.openxmlformats.org/presentationml/2006/ole">
            <mc:AlternateContent xmlns:mc="http://schemas.openxmlformats.org/markup-compatibility/2006">
              <mc:Choice xmlns:v="urn:schemas-microsoft-com:vml" Requires="v">
                <p:oleObj name="Graph" r:id="rId14" imgW="4631968" imgH="3554505" progId="Origin95.Graph">
                  <p:embed/>
                </p:oleObj>
              </mc:Choice>
              <mc:Fallback>
                <p:oleObj name="Graph" r:id="rId14" imgW="4631968" imgH="3554505" progId="Origin95.Graph">
                  <p:embed/>
                  <p:pic>
                    <p:nvPicPr>
                      <p:cNvPr id="12" name="Obiekt 11">
                        <a:extLst>
                          <a:ext uri="{FF2B5EF4-FFF2-40B4-BE49-F238E27FC236}">
                            <a16:creationId xmlns:a16="http://schemas.microsoft.com/office/drawing/2014/main" id="{C75AB209-80D2-22F6-0550-4FD41180AE22}"/>
                          </a:ext>
                        </a:extLst>
                      </p:cNvPr>
                      <p:cNvPicPr/>
                      <p:nvPr/>
                    </p:nvPicPr>
                    <p:blipFill>
                      <a:blip r:embed="rId15"/>
                      <a:stretch>
                        <a:fillRect/>
                      </a:stretch>
                    </p:blipFill>
                    <p:spPr>
                      <a:xfrm>
                        <a:off x="451500" y="670594"/>
                        <a:ext cx="4713262" cy="3616516"/>
                      </a:xfrm>
                      <a:prstGeom prst="rect">
                        <a:avLst/>
                      </a:prstGeom>
                    </p:spPr>
                  </p:pic>
                </p:oleObj>
              </mc:Fallback>
            </mc:AlternateContent>
          </a:graphicData>
        </a:graphic>
      </p:graphicFrame>
      <p:pic>
        <p:nvPicPr>
          <p:cNvPr id="13" name="Picture 2">
            <a:extLst>
              <a:ext uri="{FF2B5EF4-FFF2-40B4-BE49-F238E27FC236}">
                <a16:creationId xmlns:a16="http://schemas.microsoft.com/office/drawing/2014/main" id="{6D9326C7-11D1-E128-AED7-6814341E75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500" y="4054368"/>
            <a:ext cx="5644500" cy="279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1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66FFD-EFC6-25E9-9BA5-5E587140B39E}"/>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F5923F8E-5B3F-1330-3890-E42F6BEDE8A2}"/>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08654433-F422-7B23-BF57-CC91C9D7D3A7}"/>
              </a:ext>
            </a:extLst>
          </p:cNvPr>
          <p:cNvSpPr>
            <a:spLocks noGrp="1"/>
          </p:cNvSpPr>
          <p:nvPr>
            <p:ph type="sldNum" sz="quarter" idx="12"/>
          </p:nvPr>
        </p:nvSpPr>
        <p:spPr>
          <a:xfrm>
            <a:off x="11818374" y="6522230"/>
            <a:ext cx="348487"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34</a:t>
            </a:fld>
            <a:endParaRPr lang="pl-PL"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7BCF70AB-B409-FB98-EF4B-421AE33D64CD}"/>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Summary</a:t>
            </a:r>
            <a:r>
              <a:rPr lang="pl-PL" sz="2200" b="1" dirty="0">
                <a:solidFill>
                  <a:srgbClr val="2C2B2B"/>
                </a:solidFill>
                <a:latin typeface="Poppins" panose="00000500000000000000" pitchFamily="2" charset="-18"/>
                <a:cs typeface="Poppins" panose="00000500000000000000" pitchFamily="2" charset="-18"/>
              </a:rPr>
              <a:t> </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27AFB5D8-F1D4-24B3-521D-15EAC499B4A4}"/>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A2EEEA0D-0531-A538-66E5-EA34DB679D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EBB77037-6DC6-402C-FDAE-23B875D6E17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Grafika 17">
            <a:extLst>
              <a:ext uri="{FF2B5EF4-FFF2-40B4-BE49-F238E27FC236}">
                <a16:creationId xmlns:a16="http://schemas.microsoft.com/office/drawing/2014/main" id="{3A545C14-5DCF-B487-D8C0-2EC2508208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2776" y="1196088"/>
            <a:ext cx="4769224" cy="5701003"/>
          </a:xfrm>
          <a:prstGeom prst="rect">
            <a:avLst/>
          </a:prstGeom>
        </p:spPr>
      </p:pic>
      <p:sp>
        <p:nvSpPr>
          <p:cNvPr id="6" name="pole tekstowe 5">
            <a:extLst>
              <a:ext uri="{FF2B5EF4-FFF2-40B4-BE49-F238E27FC236}">
                <a16:creationId xmlns:a16="http://schemas.microsoft.com/office/drawing/2014/main" id="{DC4A57A1-457C-C486-8850-F5A50FCD369F}"/>
              </a:ext>
            </a:extLst>
          </p:cNvPr>
          <p:cNvSpPr txBox="1"/>
          <p:nvPr/>
        </p:nvSpPr>
        <p:spPr>
          <a:xfrm>
            <a:off x="274435" y="953311"/>
            <a:ext cx="11225718" cy="5228098"/>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pl-PL" sz="1600" b="1" i="0" u="none" strike="noStrike" dirty="0" err="1">
                <a:solidFill>
                  <a:srgbClr val="000000"/>
                </a:solidFill>
                <a:effectLst/>
                <a:latin typeface="Poppins" panose="00000500000000000000" pitchFamily="2" charset="-18"/>
                <a:cs typeface="Poppins" panose="00000500000000000000" pitchFamily="2" charset="-18"/>
              </a:rPr>
              <a:t>Mechanical</a:t>
            </a:r>
            <a:r>
              <a:rPr lang="en-US" sz="1600" b="1" i="0" u="none" strike="noStrike" dirty="0">
                <a:solidFill>
                  <a:srgbClr val="000000"/>
                </a:solidFill>
                <a:effectLst/>
                <a:latin typeface="Poppins" panose="00000500000000000000" pitchFamily="2" charset="-18"/>
                <a:cs typeface="Poppins" panose="00000500000000000000" pitchFamily="2" charset="-18"/>
              </a:rPr>
              <a:t> Stability</a:t>
            </a:r>
            <a:r>
              <a:rPr lang="en-US" sz="1600" b="0" i="0" u="none" strike="noStrike" dirty="0">
                <a:solidFill>
                  <a:srgbClr val="000000"/>
                </a:solidFill>
                <a:effectLst/>
                <a:latin typeface="Poppins" panose="00000500000000000000" pitchFamily="2" charset="-18"/>
                <a:cs typeface="Poppins" panose="00000500000000000000" pitchFamily="2" charset="-18"/>
              </a:rPr>
              <a:t>:</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 vibro-elastomer mat and concrete block magnet girders were implemented to ensure the stability of the experimental area.</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The overall stability of the experimental hall remains within acceptable limits.</a:t>
            </a:r>
            <a:endParaRPr lang="pl-PL" sz="1600" dirty="0">
              <a:solidFill>
                <a:srgbClr val="000000"/>
              </a:solidFill>
              <a:latin typeface="Poppins" panose="00000500000000000000" pitchFamily="2" charset="-18"/>
              <a:cs typeface="Poppins" panose="00000500000000000000" pitchFamily="2" charset="-18"/>
            </a:endParaRPr>
          </a:p>
          <a:p>
            <a:pPr marL="285750" indent="-285750" algn="just" fontAlgn="base">
              <a:lnSpc>
                <a:spcPct val="150000"/>
              </a:lnSpc>
              <a:buFont typeface="Arial" panose="020B0604020202020204" pitchFamily="34" charset="0"/>
              <a:buChar char="•"/>
            </a:pPr>
            <a:r>
              <a:rPr lang="en-US" sz="1600" b="1" i="0" u="none" strike="noStrike" dirty="0">
                <a:solidFill>
                  <a:srgbClr val="000000"/>
                </a:solidFill>
                <a:effectLst/>
                <a:latin typeface="Poppins" panose="00000500000000000000" pitchFamily="2" charset="-18"/>
                <a:cs typeface="Poppins" panose="00000500000000000000" pitchFamily="2" charset="-18"/>
              </a:rPr>
              <a:t>Thermal Stability</a:t>
            </a:r>
            <a:r>
              <a:rPr lang="en-US" sz="1600" b="0" i="0" u="none" strike="noStrike" dirty="0">
                <a:solidFill>
                  <a:srgbClr val="000000"/>
                </a:solidFill>
                <a:effectLst/>
                <a:latin typeface="Poppins" panose="00000500000000000000" pitchFamily="2" charset="-18"/>
                <a:cs typeface="Poppins" panose="00000500000000000000" pitchFamily="2" charset="-18"/>
              </a:rPr>
              <a:t>:</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Improvements in the cooling water system were made multiple times to meet stability requirements.</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A major enhancement in 2022 achieved ±0.1°C stability.</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285750" indent="-285750" algn="just" fontAlgn="base">
              <a:lnSpc>
                <a:spcPct val="150000"/>
              </a:lnSpc>
              <a:buFont typeface="Arial" panose="020B0604020202020204" pitchFamily="34" charset="0"/>
              <a:buChar char="•"/>
            </a:pPr>
            <a:r>
              <a:rPr lang="en-US" sz="1600" b="1" i="0" u="none" strike="noStrike" dirty="0">
                <a:solidFill>
                  <a:srgbClr val="000000"/>
                </a:solidFill>
                <a:effectLst/>
                <a:latin typeface="Poppins" panose="00000500000000000000" pitchFamily="2" charset="-18"/>
                <a:cs typeface="Poppins" panose="00000500000000000000" pitchFamily="2" charset="-18"/>
              </a:rPr>
              <a:t>Orbit Feedback Systems</a:t>
            </a:r>
            <a:r>
              <a:rPr lang="en-US" sz="1600" b="0" i="0" u="none" strike="noStrike" dirty="0">
                <a:solidFill>
                  <a:srgbClr val="000000"/>
                </a:solidFill>
                <a:effectLst/>
                <a:latin typeface="Poppins" panose="00000500000000000000" pitchFamily="2" charset="-18"/>
                <a:cs typeface="Poppins" panose="00000500000000000000" pitchFamily="2" charset="-18"/>
              </a:rPr>
              <a:t>:</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The Slow Orbit Feedback (SOFB) system was redesigned and accelerated more than tenfold.</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The Fast Orbit Feedback (FOFB) system was successfully developed and implemented.</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An offloading procedure was introduced and fine-tuned to prevent conflicts between SOFB and FOFB.</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285750" indent="-285750" algn="just" fontAlgn="base">
              <a:lnSpc>
                <a:spcPct val="150000"/>
              </a:lnSpc>
              <a:buFont typeface="Arial" panose="020B0604020202020204" pitchFamily="34" charset="0"/>
              <a:buChar char="•"/>
            </a:pPr>
            <a:r>
              <a:rPr lang="en-US" sz="1600" b="1" i="0" u="none" strike="noStrike" dirty="0">
                <a:solidFill>
                  <a:srgbClr val="000000"/>
                </a:solidFill>
                <a:effectLst/>
                <a:latin typeface="Poppins" panose="00000500000000000000" pitchFamily="2" charset="-18"/>
                <a:cs typeface="Poppins" panose="00000500000000000000" pitchFamily="2" charset="-18"/>
              </a:rPr>
              <a:t>Beam Stability and Positioning</a:t>
            </a:r>
            <a:r>
              <a:rPr lang="en-US" sz="1600" b="0" i="0" u="none" strike="noStrike" dirty="0">
                <a:solidFill>
                  <a:srgbClr val="000000"/>
                </a:solidFill>
                <a:effectLst/>
                <a:latin typeface="Poppins" panose="00000500000000000000" pitchFamily="2" charset="-18"/>
                <a:cs typeface="Poppins" panose="00000500000000000000" pitchFamily="2" charset="-18"/>
              </a:rPr>
              <a:t>:</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Submicron precision in electron beam stability was achieved.</a:t>
            </a:r>
            <a:endParaRPr lang="pl-PL" sz="1600" b="0" i="0" u="none" strike="noStrike" dirty="0">
              <a:solidFill>
                <a:srgbClr val="000000"/>
              </a:solidFill>
              <a:effectLst/>
              <a:latin typeface="Poppins" panose="00000500000000000000" pitchFamily="2" charset="-18"/>
              <a:cs typeface="Poppins" panose="00000500000000000000" pitchFamily="2" charset="-18"/>
            </a:endParaRPr>
          </a:p>
          <a:p>
            <a:pPr marL="742950" lvl="1" indent="-285750" algn="just" fontAlgn="base">
              <a:lnSpc>
                <a:spcPct val="150000"/>
              </a:lnSpc>
              <a:buFont typeface="Arial" panose="020B0604020202020204" pitchFamily="34" charset="0"/>
              <a:buChar char="•"/>
            </a:pPr>
            <a:r>
              <a:rPr lang="en-US" sz="1600" b="0" i="0" u="none" strike="noStrike" dirty="0">
                <a:solidFill>
                  <a:srgbClr val="000000"/>
                </a:solidFill>
                <a:effectLst/>
                <a:latin typeface="Poppins" panose="00000500000000000000" pitchFamily="2" charset="-18"/>
                <a:cs typeface="Poppins" panose="00000500000000000000" pitchFamily="2" charset="-18"/>
              </a:rPr>
              <a:t>Beam position reproducibility is at a good level, but some thermal drift remains in the XBPM readouts.</a:t>
            </a:r>
            <a:endParaRPr lang="en-US" sz="1600" b="0" i="0" dirty="0">
              <a:solidFill>
                <a:srgbClr val="000000"/>
              </a:solidFill>
              <a:effectLst/>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1627071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5B46FACA-718A-8D36-2172-9487B26CD4B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172" r="4172"/>
          <a:stretch/>
        </p:blipFill>
        <p:spPr>
          <a:xfrm>
            <a:off x="-22769" y="-12879"/>
            <a:ext cx="11174611" cy="6883743"/>
          </a:xfrm>
          <a:prstGeom prst="rect">
            <a:avLst/>
          </a:prstGeom>
        </p:spPr>
      </p:pic>
      <p:sp>
        <p:nvSpPr>
          <p:cNvPr id="10" name="Prostokąt 9">
            <a:extLst>
              <a:ext uri="{FF2B5EF4-FFF2-40B4-BE49-F238E27FC236}">
                <a16:creationId xmlns:a16="http://schemas.microsoft.com/office/drawing/2014/main" id="{30919F79-1B3B-F69C-44C5-153BB8391C9E}"/>
              </a:ext>
            </a:extLst>
          </p:cNvPr>
          <p:cNvSpPr/>
          <p:nvPr/>
        </p:nvSpPr>
        <p:spPr>
          <a:xfrm>
            <a:off x="-22769" y="-12878"/>
            <a:ext cx="7902173" cy="688374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3181F9CB-1086-9B25-216C-2F67B334B95E}"/>
              </a:ext>
            </a:extLst>
          </p:cNvPr>
          <p:cNvSpPr/>
          <p:nvPr/>
        </p:nvSpPr>
        <p:spPr>
          <a:xfrm>
            <a:off x="7422776" y="-12879"/>
            <a:ext cx="4769224" cy="688374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35</a:t>
            </a:fld>
            <a:endParaRPr lang="pl-PL" sz="1000" dirty="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Acknowledgements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517E9B5B-5D33-5403-CA47-0654064D68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sp>
        <p:nvSpPr>
          <p:cNvPr id="14" name="Prostokąt 13">
            <a:extLst>
              <a:ext uri="{FF2B5EF4-FFF2-40B4-BE49-F238E27FC236}">
                <a16:creationId xmlns:a16="http://schemas.microsoft.com/office/drawing/2014/main" id="{6714A628-5441-CEE7-4811-FB5964BB82C9}"/>
              </a:ext>
            </a:extLst>
          </p:cNvPr>
          <p:cNvSpPr/>
          <p:nvPr/>
        </p:nvSpPr>
        <p:spPr>
          <a:xfrm rot="5400000">
            <a:off x="8273324" y="1242883"/>
            <a:ext cx="46625" cy="92726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lumMod val="75000"/>
                  <a:lumOff val="25000"/>
                </a:schemeClr>
              </a:solidFill>
            </a:endParaRPr>
          </a:p>
        </p:txBody>
      </p:sp>
      <p:pic>
        <p:nvPicPr>
          <p:cNvPr id="16" name="Grafika 15">
            <a:extLst>
              <a:ext uri="{FF2B5EF4-FFF2-40B4-BE49-F238E27FC236}">
                <a16:creationId xmlns:a16="http://schemas.microsoft.com/office/drawing/2014/main" id="{12D16297-1531-30D6-C3F3-12F5CBC71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3003" y="885217"/>
            <a:ext cx="635419" cy="622451"/>
          </a:xfrm>
          <a:prstGeom prst="rect">
            <a:avLst/>
          </a:prstGeom>
        </p:spPr>
      </p:pic>
      <p:pic>
        <p:nvPicPr>
          <p:cNvPr id="18" name="Grafika 17">
            <a:extLst>
              <a:ext uri="{FF2B5EF4-FFF2-40B4-BE49-F238E27FC236}">
                <a16:creationId xmlns:a16="http://schemas.microsoft.com/office/drawing/2014/main" id="{D92CB6D0-DB5F-7211-8D4B-6CF0ABD637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2776" y="2188817"/>
            <a:ext cx="4785999" cy="4688324"/>
          </a:xfrm>
          <a:prstGeom prst="rect">
            <a:avLst/>
          </a:prstGeom>
        </p:spPr>
      </p:pic>
      <p:sp>
        <p:nvSpPr>
          <p:cNvPr id="13" name="pole tekstowe 12">
            <a:extLst>
              <a:ext uri="{FF2B5EF4-FFF2-40B4-BE49-F238E27FC236}">
                <a16:creationId xmlns:a16="http://schemas.microsoft.com/office/drawing/2014/main" id="{F105124F-BEB1-FF7C-73E0-29E9D91959A0}"/>
              </a:ext>
            </a:extLst>
          </p:cNvPr>
          <p:cNvSpPr txBox="1"/>
          <p:nvPr/>
        </p:nvSpPr>
        <p:spPr>
          <a:xfrm>
            <a:off x="7730905" y="1951902"/>
            <a:ext cx="4286924" cy="1169551"/>
          </a:xfrm>
          <a:prstGeom prst="rect">
            <a:avLst/>
          </a:prstGeom>
          <a:noFill/>
        </p:spPr>
        <p:txBody>
          <a:bodyPr wrap="square">
            <a:spAutoFit/>
          </a:bodyPr>
          <a:lstStyle/>
          <a:p>
            <a:r>
              <a:rPr lang="en-US" sz="1400" b="1" i="0" dirty="0">
                <a:solidFill>
                  <a:srgbClr val="000000"/>
                </a:solidFill>
                <a:effectLst/>
                <a:latin typeface="Open Sans" panose="020B0606030504020204" pitchFamily="34" charset="0"/>
              </a:rPr>
              <a:t>I would like to thank all the people contributing to this presentation:</a:t>
            </a:r>
          </a:p>
          <a:p>
            <a:r>
              <a:rPr lang="en-US" sz="1400" b="1" dirty="0" err="1">
                <a:solidFill>
                  <a:srgbClr val="000000"/>
                </a:solidFill>
                <a:latin typeface="Open Sans" panose="020B0606030504020204" pitchFamily="34" charset="0"/>
              </a:rPr>
              <a:t>Marce</a:t>
            </a:r>
            <a:r>
              <a:rPr lang="pl-PL" sz="1400" b="1" dirty="0">
                <a:solidFill>
                  <a:srgbClr val="000000"/>
                </a:solidFill>
                <a:latin typeface="Open Sans" panose="020B0606030504020204" pitchFamily="34" charset="0"/>
              </a:rPr>
              <a:t>l</a:t>
            </a:r>
            <a:r>
              <a:rPr lang="en-US" sz="1400" b="1" dirty="0">
                <a:solidFill>
                  <a:srgbClr val="000000"/>
                </a:solidFill>
                <a:latin typeface="Open Sans" panose="020B0606030504020204" pitchFamily="34" charset="0"/>
              </a:rPr>
              <a:t> Piszak, Mateusz Boruchowski, Roman Panaś, Mateusz Szczepaniak, Paweł Czernecki</a:t>
            </a:r>
          </a:p>
          <a:p>
            <a:endParaRPr lang="en-US" sz="1400" b="1" i="0" dirty="0">
              <a:solidFill>
                <a:srgbClr val="000000"/>
              </a:solidFill>
              <a:effectLst/>
              <a:latin typeface="Open Sans" panose="020B0606030504020204" pitchFamily="34" charset="0"/>
            </a:endParaRPr>
          </a:p>
        </p:txBody>
      </p:sp>
      <p:cxnSp>
        <p:nvCxnSpPr>
          <p:cNvPr id="5" name="Łącznik prosty 4">
            <a:extLst>
              <a:ext uri="{FF2B5EF4-FFF2-40B4-BE49-F238E27FC236}">
                <a16:creationId xmlns:a16="http://schemas.microsoft.com/office/drawing/2014/main" id="{D1138247-944B-D6E6-1FF9-01D963C849C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00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B9BF9-25F2-C03F-81D3-7C4C0E124D18}"/>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22A1A514-E5A7-C0DA-E46B-FE9796E9127B}"/>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96AE348E-035F-CF7D-432F-C1999BB2D661}"/>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36</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94397203-20B1-B110-B46E-C70C20F8E3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27993FAE-A33D-610B-662C-EADDBFAEF621}"/>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B8FF5984-1642-326B-F1D2-0457051CE7B3}"/>
              </a:ext>
            </a:extLst>
          </p:cNvPr>
          <p:cNvSpPr txBox="1">
            <a:spLocks/>
          </p:cNvSpPr>
          <p:nvPr/>
        </p:nvSpPr>
        <p:spPr>
          <a:xfrm>
            <a:off x="324079" y="254877"/>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rgbClr val="2C2B2B"/>
                </a:solidFill>
                <a:latin typeface="Poppins" panose="00000500000000000000" pitchFamily="2" charset="-18"/>
                <a:cs typeface="Poppins" panose="00000500000000000000" pitchFamily="2" charset="-18"/>
              </a:rPr>
              <a:t>INSTABILITY</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7EBF579B-3B2B-837D-053E-40FF7486B49C}"/>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a:extLst>
              <a:ext uri="{FF2B5EF4-FFF2-40B4-BE49-F238E27FC236}">
                <a16:creationId xmlns:a16="http://schemas.microsoft.com/office/drawing/2014/main" id="{7E435E0A-7F41-1FC7-ABB8-83CA8ACBD724}"/>
              </a:ext>
            </a:extLst>
          </p:cNvPr>
          <p:cNvPicPr>
            <a:picLocks noChangeAspect="1"/>
          </p:cNvPicPr>
          <p:nvPr/>
        </p:nvPicPr>
        <p:blipFill>
          <a:blip r:embed="rId4" cstate="print">
            <a:extLst>
              <a:ext uri="{28A0092B-C50C-407E-A947-70E740481C1C}">
                <a14:useLocalDpi xmlns:a14="http://schemas.microsoft.com/office/drawing/2010/main" val="0"/>
              </a:ext>
            </a:extLst>
          </a:blip>
          <a:srcRect l="14911" t="9009" r="1987" b="33969"/>
          <a:stretch/>
        </p:blipFill>
        <p:spPr>
          <a:xfrm>
            <a:off x="145085" y="1441879"/>
            <a:ext cx="5599665" cy="2065249"/>
          </a:xfrm>
          <a:prstGeom prst="rect">
            <a:avLst/>
          </a:prstGeom>
        </p:spPr>
      </p:pic>
      <p:pic>
        <p:nvPicPr>
          <p:cNvPr id="12" name="Symbol zastępczy zawartości 4">
            <a:extLst>
              <a:ext uri="{FF2B5EF4-FFF2-40B4-BE49-F238E27FC236}">
                <a16:creationId xmlns:a16="http://schemas.microsoft.com/office/drawing/2014/main" id="{90DD1FBD-BA22-DF40-02FA-1DAC94B047C3}"/>
              </a:ext>
            </a:extLst>
          </p:cNvPr>
          <p:cNvPicPr>
            <a:picLocks noChangeAspect="1"/>
          </p:cNvPicPr>
          <p:nvPr/>
        </p:nvPicPr>
        <p:blipFill>
          <a:blip r:embed="rId5" cstate="print">
            <a:extLst>
              <a:ext uri="{28A0092B-C50C-407E-A947-70E740481C1C}">
                <a14:useLocalDpi xmlns:a14="http://schemas.microsoft.com/office/drawing/2010/main" val="0"/>
              </a:ext>
            </a:extLst>
          </a:blip>
          <a:srcRect t="15567"/>
          <a:stretch/>
        </p:blipFill>
        <p:spPr>
          <a:xfrm>
            <a:off x="6038700" y="1349157"/>
            <a:ext cx="6128161" cy="2312345"/>
          </a:xfrm>
          <a:prstGeom prst="rect">
            <a:avLst/>
          </a:prstGeom>
        </p:spPr>
      </p:pic>
      <p:pic>
        <p:nvPicPr>
          <p:cNvPr id="13" name="Obraz 12">
            <a:extLst>
              <a:ext uri="{FF2B5EF4-FFF2-40B4-BE49-F238E27FC236}">
                <a16:creationId xmlns:a16="http://schemas.microsoft.com/office/drawing/2014/main" id="{43FFA376-C66F-EA3B-65DF-4F3AB5B60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8" y="4071708"/>
            <a:ext cx="5688632" cy="2115648"/>
          </a:xfrm>
          <a:prstGeom prst="rect">
            <a:avLst/>
          </a:prstGeom>
        </p:spPr>
      </p:pic>
      <p:sp>
        <p:nvSpPr>
          <p:cNvPr id="15" name="Tytuł 4">
            <a:extLst>
              <a:ext uri="{FF2B5EF4-FFF2-40B4-BE49-F238E27FC236}">
                <a16:creationId xmlns:a16="http://schemas.microsoft.com/office/drawing/2014/main" id="{2C6F3593-66E2-3AC9-6FEA-7354DFA0DF77}"/>
              </a:ext>
            </a:extLst>
          </p:cNvPr>
          <p:cNvSpPr txBox="1">
            <a:spLocks/>
          </p:cNvSpPr>
          <p:nvPr/>
        </p:nvSpPr>
        <p:spPr>
          <a:xfrm>
            <a:off x="346641" y="949232"/>
            <a:ext cx="5528806" cy="365125"/>
          </a:xfrm>
          <a:prstGeom prst="rect">
            <a:avLst/>
          </a:prstGeom>
        </p:spPr>
        <p:txBody>
          <a:bodyPr vert="horz" lIns="91440" tIns="45720" rIns="91440" bIns="45720" rtlCol="0" anchor="ctr">
            <a:normAutofit/>
          </a:bodyPr>
          <a:lstStyle>
            <a:lvl1pPr algn="l" rtl="0" eaLnBrk="1" fontAlgn="base" hangingPunct="1">
              <a:lnSpc>
                <a:spcPct val="90000"/>
              </a:lnSpc>
              <a:spcBef>
                <a:spcPct val="0"/>
              </a:spcBef>
              <a:spcAft>
                <a:spcPct val="0"/>
              </a:spcAft>
              <a:defRPr sz="1800" b="1"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pl-PL" sz="1400" b="0" dirty="0">
                <a:latin typeface="Poppins" panose="00000500000000000000" pitchFamily="2" charset="-18"/>
                <a:cs typeface="Poppins" panose="00000500000000000000" pitchFamily="2" charset="-18"/>
              </a:rPr>
              <a:t>Beam </a:t>
            </a:r>
            <a:r>
              <a:rPr lang="pl-PL" sz="1400" b="0" dirty="0" err="1">
                <a:latin typeface="Poppins" panose="00000500000000000000" pitchFamily="2" charset="-18"/>
                <a:cs typeface="Poppins" panose="00000500000000000000" pitchFamily="2" charset="-18"/>
              </a:rPr>
              <a:t>instability</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observed</a:t>
            </a:r>
            <a:r>
              <a:rPr lang="pl-PL" sz="1400" b="0" dirty="0">
                <a:latin typeface="Poppins" panose="00000500000000000000" pitchFamily="2" charset="-18"/>
                <a:cs typeface="Poppins" panose="00000500000000000000" pitchFamily="2" charset="-18"/>
              </a:rPr>
              <a:t> in the </a:t>
            </a:r>
            <a:r>
              <a:rPr lang="pl-PL" sz="1400" b="0" dirty="0" err="1">
                <a:latin typeface="Poppins" panose="00000500000000000000" pitchFamily="2" charset="-18"/>
                <a:cs typeface="Poppins" panose="00000500000000000000" pitchFamily="2" charset="-18"/>
              </a:rPr>
              <a:t>vertical</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plane</a:t>
            </a:r>
            <a:endParaRPr lang="pl-PL" sz="1400" b="0" dirty="0">
              <a:latin typeface="Poppins" panose="00000500000000000000" pitchFamily="2" charset="-18"/>
              <a:cs typeface="Poppins" panose="00000500000000000000" pitchFamily="2" charset="-18"/>
            </a:endParaRPr>
          </a:p>
        </p:txBody>
      </p:sp>
      <p:sp>
        <p:nvSpPr>
          <p:cNvPr id="16" name="Tytuł 4">
            <a:extLst>
              <a:ext uri="{FF2B5EF4-FFF2-40B4-BE49-F238E27FC236}">
                <a16:creationId xmlns:a16="http://schemas.microsoft.com/office/drawing/2014/main" id="{80FEEACC-BCC4-5A0F-C576-9416CA331269}"/>
              </a:ext>
            </a:extLst>
          </p:cNvPr>
          <p:cNvSpPr txBox="1">
            <a:spLocks/>
          </p:cNvSpPr>
          <p:nvPr/>
        </p:nvSpPr>
        <p:spPr>
          <a:xfrm>
            <a:off x="6426091" y="904777"/>
            <a:ext cx="5688632" cy="365125"/>
          </a:xfrm>
          <a:prstGeom prst="rect">
            <a:avLst/>
          </a:prstGeom>
        </p:spPr>
        <p:txBody>
          <a:bodyPr vert="horz" lIns="91440" tIns="45720" rIns="91440" bIns="45720" rtlCol="0" anchor="ctr">
            <a:normAutofit/>
          </a:bodyPr>
          <a:lstStyle>
            <a:lvl1pPr algn="l" rtl="0" eaLnBrk="1" fontAlgn="base" hangingPunct="1">
              <a:lnSpc>
                <a:spcPct val="90000"/>
              </a:lnSpc>
              <a:spcBef>
                <a:spcPct val="0"/>
              </a:spcBef>
              <a:spcAft>
                <a:spcPct val="0"/>
              </a:spcAft>
              <a:defRPr sz="1800" b="1"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pl-PL" sz="1400" b="0" dirty="0" err="1">
                <a:latin typeface="Poppins" panose="00000500000000000000" pitchFamily="2" charset="-18"/>
                <a:cs typeface="Poppins" panose="00000500000000000000" pitchFamily="2" charset="-18"/>
              </a:rPr>
              <a:t>Closed</a:t>
            </a:r>
            <a:r>
              <a:rPr lang="pl-PL" sz="1400" b="0" dirty="0">
                <a:latin typeface="Poppins" panose="00000500000000000000" pitchFamily="2" charset="-18"/>
                <a:cs typeface="Poppins" panose="00000500000000000000" pitchFamily="2" charset="-18"/>
              </a:rPr>
              <a:t> orbit </a:t>
            </a:r>
            <a:r>
              <a:rPr lang="pl-PL" sz="1400" b="0" dirty="0" err="1">
                <a:latin typeface="Poppins" panose="00000500000000000000" pitchFamily="2" charset="-18"/>
                <a:cs typeface="Poppins" panose="00000500000000000000" pitchFamily="2" charset="-18"/>
              </a:rPr>
              <a:t>blow</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up</a:t>
            </a:r>
            <a:r>
              <a:rPr lang="pl-PL" sz="1400" b="0" dirty="0">
                <a:latin typeface="Poppins" panose="00000500000000000000" pitchFamily="2" charset="-18"/>
                <a:cs typeface="Poppins" panose="00000500000000000000" pitchFamily="2" charset="-18"/>
              </a:rPr>
              <a:t> of 2 </a:t>
            </a:r>
            <a:r>
              <a:rPr lang="pl-PL" sz="1400" b="0" dirty="0" err="1">
                <a:latin typeface="Poppins" panose="00000500000000000000" pitchFamily="2" charset="-18"/>
                <a:cs typeface="Poppins" panose="00000500000000000000" pitchFamily="2" charset="-18"/>
              </a:rPr>
              <a:t>orders</a:t>
            </a:r>
            <a:r>
              <a:rPr lang="pl-PL" sz="1400" b="0" dirty="0">
                <a:latin typeface="Poppins" panose="00000500000000000000" pitchFamily="2" charset="-18"/>
                <a:cs typeface="Poppins" panose="00000500000000000000" pitchFamily="2" charset="-18"/>
              </a:rPr>
              <a:t> of </a:t>
            </a:r>
            <a:r>
              <a:rPr lang="pl-PL" sz="1400" b="0" dirty="0" err="1">
                <a:latin typeface="Poppins" panose="00000500000000000000" pitchFamily="2" charset="-18"/>
                <a:cs typeface="Poppins" panose="00000500000000000000" pitchFamily="2" charset="-18"/>
              </a:rPr>
              <a:t>magnitude</a:t>
            </a:r>
            <a:r>
              <a:rPr lang="pl-PL" sz="1400" b="0" dirty="0">
                <a:latin typeface="Poppins" panose="00000500000000000000" pitchFamily="2" charset="-18"/>
                <a:cs typeface="Poppins" panose="00000500000000000000" pitchFamily="2" charset="-18"/>
              </a:rPr>
              <a:t> </a:t>
            </a:r>
          </a:p>
        </p:txBody>
      </p:sp>
      <p:sp>
        <p:nvSpPr>
          <p:cNvPr id="17" name="Tytuł 4">
            <a:extLst>
              <a:ext uri="{FF2B5EF4-FFF2-40B4-BE49-F238E27FC236}">
                <a16:creationId xmlns:a16="http://schemas.microsoft.com/office/drawing/2014/main" id="{2DA77812-62F9-AFA4-A6AC-EAB73B295932}"/>
              </a:ext>
            </a:extLst>
          </p:cNvPr>
          <p:cNvSpPr txBox="1">
            <a:spLocks/>
          </p:cNvSpPr>
          <p:nvPr/>
        </p:nvSpPr>
        <p:spPr>
          <a:xfrm>
            <a:off x="298572" y="3416515"/>
            <a:ext cx="6411791" cy="739362"/>
          </a:xfrm>
          <a:prstGeom prst="rect">
            <a:avLst/>
          </a:prstGeom>
        </p:spPr>
        <p:txBody>
          <a:bodyPr vert="horz" lIns="91440" tIns="45720" rIns="91440" bIns="45720" rtlCol="0" anchor="ctr">
            <a:normAutofit/>
          </a:bodyPr>
          <a:lstStyle>
            <a:lvl1pPr algn="l" rtl="0" eaLnBrk="1" fontAlgn="base" hangingPunct="1">
              <a:lnSpc>
                <a:spcPct val="90000"/>
              </a:lnSpc>
              <a:spcBef>
                <a:spcPct val="0"/>
              </a:spcBef>
              <a:spcAft>
                <a:spcPct val="0"/>
              </a:spcAft>
              <a:defRPr sz="1800" b="1"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pl-PL" sz="1400" b="0" dirty="0" err="1">
                <a:latin typeface="Poppins" panose="00000500000000000000" pitchFamily="2" charset="-18"/>
                <a:cs typeface="Poppins" panose="00000500000000000000" pitchFamily="2" charset="-18"/>
              </a:rPr>
              <a:t>Phase</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advance</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measurement</a:t>
            </a:r>
            <a:r>
              <a:rPr lang="pl-PL" sz="1400" b="0" dirty="0">
                <a:latin typeface="Poppins" panose="00000500000000000000" pitchFamily="2" charset="-18"/>
                <a:cs typeface="Poppins" panose="00000500000000000000" pitchFamily="2" charset="-18"/>
              </a:rPr>
              <a:t> </a:t>
            </a:r>
            <a:r>
              <a:rPr lang="pl-PL" sz="1400" b="0" dirty="0" err="1">
                <a:latin typeface="Poppins" panose="00000500000000000000" pitchFamily="2" charset="-18"/>
                <a:cs typeface="Poppins" panose="00000500000000000000" pitchFamily="2" charset="-18"/>
              </a:rPr>
              <a:t>reaveald</a:t>
            </a:r>
            <a:r>
              <a:rPr lang="pl-PL" sz="1400" b="0" dirty="0">
                <a:latin typeface="Poppins" panose="00000500000000000000" pitchFamily="2" charset="-18"/>
                <a:cs typeface="Poppins" panose="00000500000000000000" pitchFamily="2" charset="-18"/>
              </a:rPr>
              <a:t> the kick </a:t>
            </a:r>
          </a:p>
          <a:p>
            <a:r>
              <a:rPr lang="pl-PL" sz="1400" b="0" dirty="0">
                <a:latin typeface="Poppins" panose="00000500000000000000" pitchFamily="2" charset="-18"/>
                <a:cs typeface="Poppins" panose="00000500000000000000" pitchFamily="2" charset="-18"/>
              </a:rPr>
              <a:t>in </a:t>
            </a:r>
            <a:r>
              <a:rPr lang="pl-PL" sz="1400" b="0" dirty="0" err="1">
                <a:latin typeface="Poppins" panose="00000500000000000000" pitchFamily="2" charset="-18"/>
                <a:cs typeface="Poppins" panose="00000500000000000000" pitchFamily="2" charset="-18"/>
              </a:rPr>
              <a:t>mid</a:t>
            </a:r>
            <a:r>
              <a:rPr lang="pl-PL" sz="1400" b="0" dirty="0">
                <a:latin typeface="Poppins" panose="00000500000000000000" pitchFamily="2" charset="-18"/>
                <a:cs typeface="Poppins" panose="00000500000000000000" pitchFamily="2" charset="-18"/>
              </a:rPr>
              <a:t> of DBA06 </a:t>
            </a:r>
          </a:p>
        </p:txBody>
      </p:sp>
      <p:pic>
        <p:nvPicPr>
          <p:cNvPr id="8" name="Obraz 7">
            <a:extLst>
              <a:ext uri="{FF2B5EF4-FFF2-40B4-BE49-F238E27FC236}">
                <a16:creationId xmlns:a16="http://schemas.microsoft.com/office/drawing/2014/main" id="{F8C7DE04-88D9-46C3-A4EC-C67E2DDDE1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7790" y="4717135"/>
            <a:ext cx="3850584" cy="1925292"/>
          </a:xfrm>
          <a:prstGeom prst="rect">
            <a:avLst/>
          </a:prstGeom>
          <a:ln>
            <a:noFill/>
          </a:ln>
          <a:effectLst>
            <a:outerShdw blurRad="292100" dist="139700" dir="2700000" algn="tl" rotWithShape="0">
              <a:srgbClr val="333333">
                <a:alpha val="65000"/>
              </a:srgbClr>
            </a:outerShdw>
          </a:effectLst>
        </p:spPr>
      </p:pic>
      <p:sp>
        <p:nvSpPr>
          <p:cNvPr id="18" name="Owal 8">
            <a:extLst>
              <a:ext uri="{FF2B5EF4-FFF2-40B4-BE49-F238E27FC236}">
                <a16:creationId xmlns:a16="http://schemas.microsoft.com/office/drawing/2014/main" id="{38AF7CD8-ABF7-785D-78C4-BF9DB3F744B3}"/>
              </a:ext>
            </a:extLst>
          </p:cNvPr>
          <p:cNvSpPr/>
          <p:nvPr/>
        </p:nvSpPr>
        <p:spPr>
          <a:xfrm>
            <a:off x="9800004" y="5009793"/>
            <a:ext cx="672029" cy="649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id="{72CC45DA-90BF-CA8D-A283-CCC26938F19D}"/>
              </a:ext>
            </a:extLst>
          </p:cNvPr>
          <p:cNvSpPr txBox="1"/>
          <p:nvPr/>
        </p:nvSpPr>
        <p:spPr>
          <a:xfrm>
            <a:off x="6038699" y="3772487"/>
            <a:ext cx="5890171" cy="954107"/>
          </a:xfrm>
          <a:prstGeom prst="rect">
            <a:avLst/>
          </a:prstGeom>
          <a:noFill/>
        </p:spPr>
        <p:txBody>
          <a:bodyPr wrap="square">
            <a:spAutoFit/>
          </a:bodyPr>
          <a:lstStyle/>
          <a:p>
            <a:pPr marL="9525"/>
            <a:r>
              <a:rPr lang="en-US" sz="1400" dirty="0">
                <a:solidFill>
                  <a:srgbClr val="000000"/>
                </a:solidFill>
                <a:latin typeface="Poppins" panose="00000500000000000000" pitchFamily="2" charset="-18"/>
                <a:ea typeface="Cambria" panose="02040503050406030204" pitchFamily="18" charset="0"/>
                <a:cs typeface="Poppins" panose="00000500000000000000" pitchFamily="2" charset="-18"/>
              </a:rPr>
              <a:t>In the upper half of the magnet, a suspicious point was found that, as a result of thermal expansion,</a:t>
            </a:r>
            <a:endParaRPr lang="pl-PL" sz="1400" dirty="0">
              <a:solidFill>
                <a:srgbClr val="000000"/>
              </a:solidFill>
              <a:latin typeface="Poppins" panose="00000500000000000000" pitchFamily="2" charset="-18"/>
              <a:ea typeface="Cambria" panose="02040503050406030204" pitchFamily="18" charset="0"/>
              <a:cs typeface="Poppins" panose="00000500000000000000" pitchFamily="2" charset="-18"/>
            </a:endParaRPr>
          </a:p>
          <a:p>
            <a:pPr marL="9525"/>
            <a:r>
              <a:rPr lang="en-US" sz="1400" dirty="0">
                <a:solidFill>
                  <a:srgbClr val="000000"/>
                </a:solidFill>
                <a:latin typeface="Poppins" panose="00000500000000000000" pitchFamily="2" charset="-18"/>
                <a:ea typeface="Cambria" panose="02040503050406030204" pitchFamily="18" charset="0"/>
                <a:cs typeface="Poppins" panose="00000500000000000000" pitchFamily="2" charset="-18"/>
              </a:rPr>
              <a:t> could lead to a short circuit of one of the </a:t>
            </a:r>
            <a:r>
              <a:rPr lang="en-US" sz="1400" dirty="0" err="1">
                <a:solidFill>
                  <a:srgbClr val="000000"/>
                </a:solidFill>
                <a:latin typeface="Poppins" panose="00000500000000000000" pitchFamily="2" charset="-18"/>
                <a:ea typeface="Cambria" panose="02040503050406030204" pitchFamily="18" charset="0"/>
                <a:cs typeface="Poppins" panose="00000500000000000000" pitchFamily="2" charset="-18"/>
              </a:rPr>
              <a:t>sextupol</a:t>
            </a:r>
            <a:r>
              <a:rPr lang="en-US" sz="1400" dirty="0">
                <a:solidFill>
                  <a:srgbClr val="000000"/>
                </a:solidFill>
                <a:latin typeface="Poppins" panose="00000500000000000000" pitchFamily="2" charset="-18"/>
                <a:ea typeface="Cambria" panose="02040503050406030204" pitchFamily="18" charset="0"/>
                <a:cs typeface="Poppins" panose="00000500000000000000" pitchFamily="2" charset="-18"/>
              </a:rPr>
              <a:t> magnets </a:t>
            </a:r>
            <a:r>
              <a:rPr lang="pl-PL" sz="1400" dirty="0">
                <a:solidFill>
                  <a:srgbClr val="000000"/>
                </a:solidFill>
                <a:latin typeface="Poppins" panose="00000500000000000000" pitchFamily="2" charset="-18"/>
                <a:ea typeface="Cambria" panose="02040503050406030204" pitchFamily="18" charset="0"/>
                <a:cs typeface="Poppins" panose="00000500000000000000" pitchFamily="2" charset="-18"/>
              </a:rPr>
              <a:t> </a:t>
            </a:r>
            <a:r>
              <a:rPr lang="en-US" sz="1400" dirty="0">
                <a:solidFill>
                  <a:srgbClr val="000000"/>
                </a:solidFill>
                <a:latin typeface="Poppins" panose="00000500000000000000" pitchFamily="2" charset="-18"/>
                <a:ea typeface="Cambria" panose="02040503050406030204" pitchFamily="18" charset="0"/>
                <a:cs typeface="Poppins" panose="00000500000000000000" pitchFamily="2" charset="-18"/>
              </a:rPr>
              <a:t>coils. Bad insulation has been fixed.</a:t>
            </a:r>
            <a:endParaRPr lang="en-US" sz="1400" b="1" dirty="0">
              <a:solidFill>
                <a:srgbClr val="000000"/>
              </a:solidFill>
              <a:latin typeface="Poppins" panose="00000500000000000000" pitchFamily="2" charset="-18"/>
              <a:ea typeface="Cambria" panose="02040503050406030204" pitchFamily="18" charset="0"/>
              <a:cs typeface="Poppins" panose="00000500000000000000" pitchFamily="2" charset="-18"/>
            </a:endParaRPr>
          </a:p>
        </p:txBody>
      </p:sp>
      <p:sp>
        <p:nvSpPr>
          <p:cNvPr id="2" name="Prostokąt 1">
            <a:extLst>
              <a:ext uri="{FF2B5EF4-FFF2-40B4-BE49-F238E27FC236}">
                <a16:creationId xmlns:a16="http://schemas.microsoft.com/office/drawing/2014/main" id="{1105C30D-AA68-1C04-1147-562CD9163F46}"/>
              </a:ext>
            </a:extLst>
          </p:cNvPr>
          <p:cNvSpPr/>
          <p:nvPr/>
        </p:nvSpPr>
        <p:spPr>
          <a:xfrm>
            <a:off x="-8711" y="0"/>
            <a:ext cx="12200711" cy="6858000"/>
          </a:xfrm>
          <a:prstGeom prst="rect">
            <a:avLst/>
          </a:prstGeom>
          <a:solidFill>
            <a:srgbClr val="F7F7F7">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ytuł 4">
            <a:extLst>
              <a:ext uri="{FF2B5EF4-FFF2-40B4-BE49-F238E27FC236}">
                <a16:creationId xmlns:a16="http://schemas.microsoft.com/office/drawing/2014/main" id="{54D3143A-55AC-8707-BB82-FFCFA74F8D8E}"/>
              </a:ext>
            </a:extLst>
          </p:cNvPr>
          <p:cNvSpPr txBox="1">
            <a:spLocks/>
          </p:cNvSpPr>
          <p:nvPr/>
        </p:nvSpPr>
        <p:spPr>
          <a:xfrm rot="20278195">
            <a:off x="3648585" y="3695323"/>
            <a:ext cx="5597333" cy="73024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6600" b="1" dirty="0" err="1">
                <a:solidFill>
                  <a:srgbClr val="FF0000"/>
                </a:solidFill>
                <a:latin typeface="Poppins" panose="00000500000000000000" pitchFamily="2" charset="-18"/>
                <a:cs typeface="Poppins" panose="00000500000000000000" pitchFamily="2" charset="-18"/>
              </a:rPr>
              <a:t>Thank</a:t>
            </a:r>
            <a:r>
              <a:rPr lang="pl-PL" sz="6600" b="1" dirty="0">
                <a:solidFill>
                  <a:srgbClr val="FF0000"/>
                </a:solidFill>
                <a:latin typeface="Poppins" panose="00000500000000000000" pitchFamily="2" charset="-18"/>
                <a:cs typeface="Poppins" panose="00000500000000000000" pitchFamily="2" charset="-18"/>
              </a:rPr>
              <a:t> </a:t>
            </a:r>
            <a:r>
              <a:rPr lang="pl-PL" sz="6600" b="1" dirty="0" err="1">
                <a:solidFill>
                  <a:srgbClr val="FF0000"/>
                </a:solidFill>
                <a:latin typeface="Poppins" panose="00000500000000000000" pitchFamily="2" charset="-18"/>
                <a:cs typeface="Poppins" panose="00000500000000000000" pitchFamily="2" charset="-18"/>
              </a:rPr>
              <a:t>you</a:t>
            </a:r>
            <a:r>
              <a:rPr lang="pl-PL" sz="6600" b="1" dirty="0">
                <a:solidFill>
                  <a:srgbClr val="FF0000"/>
                </a:solidFill>
                <a:latin typeface="Poppins" panose="00000500000000000000" pitchFamily="2" charset="-18"/>
                <a:cs typeface="Poppins" panose="00000500000000000000" pitchFamily="2" charset="-18"/>
              </a:rPr>
              <a:t> !</a:t>
            </a:r>
            <a:endParaRPr lang="en-US" sz="6600" b="1" dirty="0">
              <a:solidFill>
                <a:srgbClr val="FF0000"/>
              </a:solidFill>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4722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80">
                                          <p:stCondLst>
                                            <p:cond delay="0"/>
                                          </p:stCondLst>
                                        </p:cTn>
                                        <p:tgtEl>
                                          <p:spTgt spid="19"/>
                                        </p:tgtEl>
                                      </p:cBhvr>
                                    </p:animEffect>
                                    <p:anim calcmode="lin" valueType="num">
                                      <p:cBhvr>
                                        <p:cTn id="1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2" dur="26">
                                          <p:stCondLst>
                                            <p:cond delay="650"/>
                                          </p:stCondLst>
                                        </p:cTn>
                                        <p:tgtEl>
                                          <p:spTgt spid="19"/>
                                        </p:tgtEl>
                                      </p:cBhvr>
                                      <p:to x="100000" y="60000"/>
                                    </p:animScale>
                                    <p:animScale>
                                      <p:cBhvr>
                                        <p:cTn id="23" dur="166" decel="50000">
                                          <p:stCondLst>
                                            <p:cond delay="676"/>
                                          </p:stCondLst>
                                        </p:cTn>
                                        <p:tgtEl>
                                          <p:spTgt spid="19"/>
                                        </p:tgtEl>
                                      </p:cBhvr>
                                      <p:to x="100000" y="100000"/>
                                    </p:animScale>
                                    <p:animScale>
                                      <p:cBhvr>
                                        <p:cTn id="24" dur="26">
                                          <p:stCondLst>
                                            <p:cond delay="1312"/>
                                          </p:stCondLst>
                                        </p:cTn>
                                        <p:tgtEl>
                                          <p:spTgt spid="19"/>
                                        </p:tgtEl>
                                      </p:cBhvr>
                                      <p:to x="100000" y="80000"/>
                                    </p:animScale>
                                    <p:animScale>
                                      <p:cBhvr>
                                        <p:cTn id="25" dur="166" decel="50000">
                                          <p:stCondLst>
                                            <p:cond delay="1338"/>
                                          </p:stCondLst>
                                        </p:cTn>
                                        <p:tgtEl>
                                          <p:spTgt spid="19"/>
                                        </p:tgtEl>
                                      </p:cBhvr>
                                      <p:to x="100000" y="100000"/>
                                    </p:animScale>
                                    <p:animScale>
                                      <p:cBhvr>
                                        <p:cTn id="26" dur="26">
                                          <p:stCondLst>
                                            <p:cond delay="1642"/>
                                          </p:stCondLst>
                                        </p:cTn>
                                        <p:tgtEl>
                                          <p:spTgt spid="19"/>
                                        </p:tgtEl>
                                      </p:cBhvr>
                                      <p:to x="100000" y="90000"/>
                                    </p:animScale>
                                    <p:animScale>
                                      <p:cBhvr>
                                        <p:cTn id="27" dur="166" decel="50000">
                                          <p:stCondLst>
                                            <p:cond delay="1668"/>
                                          </p:stCondLst>
                                        </p:cTn>
                                        <p:tgtEl>
                                          <p:spTgt spid="19"/>
                                        </p:tgtEl>
                                      </p:cBhvr>
                                      <p:to x="100000" y="100000"/>
                                    </p:animScale>
                                    <p:animScale>
                                      <p:cBhvr>
                                        <p:cTn id="28" dur="26">
                                          <p:stCondLst>
                                            <p:cond delay="1808"/>
                                          </p:stCondLst>
                                        </p:cTn>
                                        <p:tgtEl>
                                          <p:spTgt spid="19"/>
                                        </p:tgtEl>
                                      </p:cBhvr>
                                      <p:to x="100000" y="95000"/>
                                    </p:animScale>
                                    <p:animScale>
                                      <p:cBhvr>
                                        <p:cTn id="29"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B565-3644-B3DA-7A52-24EED53EF9B3}"/>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DB5B6862-DB22-479F-822C-710003092D7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1449260E-42A8-9077-DD43-65CB59BBFB29}"/>
              </a:ext>
            </a:extLst>
          </p:cNvPr>
          <p:cNvSpPr>
            <a:spLocks noGrp="1"/>
          </p:cNvSpPr>
          <p:nvPr>
            <p:ph type="sldNum" sz="quarter" idx="12"/>
          </p:nvPr>
        </p:nvSpPr>
        <p:spPr>
          <a:xfrm>
            <a:off x="11818374" y="6474542"/>
            <a:ext cx="348487" cy="335769"/>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37</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16928793-8A0D-03AD-DD5C-BA2D18DA00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608AF97D-1FF1-BE05-8330-1F8B85B20A10}"/>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910E674C-6F7A-4A6D-41A4-8C20E191E993}"/>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err="1">
                <a:solidFill>
                  <a:srgbClr val="2C2B2B"/>
                </a:solidFill>
                <a:latin typeface="Poppins" panose="00000500000000000000" pitchFamily="2" charset="-18"/>
                <a:cs typeface="Poppins" panose="00000500000000000000" pitchFamily="2" charset="-18"/>
              </a:rPr>
              <a:t>Impact</a:t>
            </a:r>
            <a:r>
              <a:rPr lang="pl-PL" sz="2200" b="1" dirty="0">
                <a:solidFill>
                  <a:srgbClr val="2C2B2B"/>
                </a:solidFill>
                <a:latin typeface="Poppins" panose="00000500000000000000" pitchFamily="2" charset="-18"/>
                <a:cs typeface="Poppins" panose="00000500000000000000" pitchFamily="2" charset="-18"/>
              </a:rPr>
              <a:t> of FOFB on the </a:t>
            </a:r>
            <a:r>
              <a:rPr lang="pl-PL" sz="2200" b="1" dirty="0" err="1">
                <a:solidFill>
                  <a:srgbClr val="2C2B2B"/>
                </a:solidFill>
                <a:latin typeface="Poppins" panose="00000500000000000000" pitchFamily="2" charset="-18"/>
                <a:cs typeface="Poppins" panose="00000500000000000000" pitchFamily="2" charset="-18"/>
              </a:rPr>
              <a:t>beamline</a:t>
            </a:r>
            <a:r>
              <a:rPr lang="pl-PL" sz="2200" b="1" dirty="0">
                <a:solidFill>
                  <a:srgbClr val="2C2B2B"/>
                </a:solidFill>
                <a:latin typeface="Poppins" panose="00000500000000000000" pitchFamily="2" charset="-18"/>
                <a:cs typeface="Poppins" panose="00000500000000000000" pitchFamily="2" charset="-18"/>
              </a:rPr>
              <a:t> </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F7CE065D-5DB5-F851-4457-B48D1741D344}"/>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descr="Obraz zawierający tekst, linia, Czcionka, Wykres&#10;&#10;Zawartość wygenerowana przez sztuczną inteligencję może być niepoprawna.">
            <a:extLst>
              <a:ext uri="{FF2B5EF4-FFF2-40B4-BE49-F238E27FC236}">
                <a16:creationId xmlns:a16="http://schemas.microsoft.com/office/drawing/2014/main" id="{460D0A46-3559-F39A-BED5-6B8A9242C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 y="1759456"/>
            <a:ext cx="11790205" cy="3272383"/>
          </a:xfrm>
          <a:prstGeom prst="rect">
            <a:avLst/>
          </a:prstGeom>
        </p:spPr>
      </p:pic>
      <p:sp>
        <p:nvSpPr>
          <p:cNvPr id="10" name="pole tekstowe 9">
            <a:extLst>
              <a:ext uri="{FF2B5EF4-FFF2-40B4-BE49-F238E27FC236}">
                <a16:creationId xmlns:a16="http://schemas.microsoft.com/office/drawing/2014/main" id="{868539DB-F0F8-27EE-9E55-56AD8DCFFE37}"/>
              </a:ext>
            </a:extLst>
          </p:cNvPr>
          <p:cNvSpPr txBox="1"/>
          <p:nvPr/>
        </p:nvSpPr>
        <p:spPr>
          <a:xfrm>
            <a:off x="2599765" y="6363329"/>
            <a:ext cx="1199239" cy="307777"/>
          </a:xfrm>
          <a:prstGeom prst="rect">
            <a:avLst/>
          </a:prstGeom>
          <a:noFill/>
        </p:spPr>
        <p:txBody>
          <a:bodyPr wrap="none" rtlCol="0">
            <a:spAutoFit/>
          </a:bodyPr>
          <a:lstStyle/>
          <a:p>
            <a:r>
              <a:rPr lang="pl-PL" sz="1400" i="1" dirty="0"/>
              <a:t>Data: K. Sowa</a:t>
            </a:r>
            <a:endParaRPr lang="en-US" sz="1400" i="1" dirty="0"/>
          </a:p>
        </p:txBody>
      </p:sp>
    </p:spTree>
    <p:extLst>
      <p:ext uri="{BB962C8B-B14F-4D97-AF65-F5344CB8AC3E}">
        <p14:creationId xmlns:p14="http://schemas.microsoft.com/office/powerpoint/2010/main" val="361568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4</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Research Facilities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92498C90-B9EB-8A04-0765-263ED2188D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C0832414-3439-3BB6-3A29-81DC8D8A7333}"/>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Grupa 25">
            <a:extLst>
              <a:ext uri="{FF2B5EF4-FFF2-40B4-BE49-F238E27FC236}">
                <a16:creationId xmlns:a16="http://schemas.microsoft.com/office/drawing/2014/main" id="{D8C57B82-CC9A-7386-BB6F-68B9B15FAF10}"/>
              </a:ext>
            </a:extLst>
          </p:cNvPr>
          <p:cNvGrpSpPr/>
          <p:nvPr/>
        </p:nvGrpSpPr>
        <p:grpSpPr>
          <a:xfrm>
            <a:off x="1818328" y="953311"/>
            <a:ext cx="9799930" cy="4953139"/>
            <a:chOff x="1818328" y="953311"/>
            <a:chExt cx="9799930" cy="4953139"/>
          </a:xfrm>
        </p:grpSpPr>
        <p:grpSp>
          <p:nvGrpSpPr>
            <p:cNvPr id="24" name="Grupa 23">
              <a:extLst>
                <a:ext uri="{FF2B5EF4-FFF2-40B4-BE49-F238E27FC236}">
                  <a16:creationId xmlns:a16="http://schemas.microsoft.com/office/drawing/2014/main" id="{D3B582C8-CF8A-BB04-9B15-EAD693C8FA68}"/>
                </a:ext>
              </a:extLst>
            </p:cNvPr>
            <p:cNvGrpSpPr/>
            <p:nvPr/>
          </p:nvGrpSpPr>
          <p:grpSpPr>
            <a:xfrm>
              <a:off x="1818328" y="3708051"/>
              <a:ext cx="2726778" cy="2062103"/>
              <a:chOff x="1130431" y="3600957"/>
              <a:chExt cx="2726778" cy="2062103"/>
            </a:xfrm>
          </p:grpSpPr>
          <p:sp>
            <p:nvSpPr>
              <p:cNvPr id="12" name="Prostokąt: zaokrąglone rogi 11">
                <a:extLst>
                  <a:ext uri="{FF2B5EF4-FFF2-40B4-BE49-F238E27FC236}">
                    <a16:creationId xmlns:a16="http://schemas.microsoft.com/office/drawing/2014/main" id="{C3B1DDE6-272C-95A7-6068-825CC4C645A8}"/>
                  </a:ext>
                </a:extLst>
              </p:cNvPr>
              <p:cNvSpPr/>
              <p:nvPr/>
            </p:nvSpPr>
            <p:spPr>
              <a:xfrm>
                <a:off x="1130431" y="3990756"/>
                <a:ext cx="144000" cy="144000"/>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Prostokąt: zaokrąglone rogi 12">
                <a:extLst>
                  <a:ext uri="{FF2B5EF4-FFF2-40B4-BE49-F238E27FC236}">
                    <a16:creationId xmlns:a16="http://schemas.microsoft.com/office/drawing/2014/main" id="{B5642FD3-5E21-30B9-9946-28F6091EA8F1}"/>
                  </a:ext>
                </a:extLst>
              </p:cNvPr>
              <p:cNvSpPr/>
              <p:nvPr/>
            </p:nvSpPr>
            <p:spPr>
              <a:xfrm>
                <a:off x="1130431" y="4425284"/>
                <a:ext cx="144000" cy="144000"/>
              </a:xfrm>
              <a:prstGeom prst="roundRect">
                <a:avLst/>
              </a:prstGeom>
              <a:solidFill>
                <a:srgbClr val="FFFFB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Prostokąt: zaokrąglone rogi 13">
                <a:extLst>
                  <a:ext uri="{FF2B5EF4-FFF2-40B4-BE49-F238E27FC236}">
                    <a16:creationId xmlns:a16="http://schemas.microsoft.com/office/drawing/2014/main" id="{1C0BEB9B-7D86-23D7-AFD1-9E9E98B11FB0}"/>
                  </a:ext>
                </a:extLst>
              </p:cNvPr>
              <p:cNvSpPr/>
              <p:nvPr/>
            </p:nvSpPr>
            <p:spPr>
              <a:xfrm>
                <a:off x="1130431" y="5198968"/>
                <a:ext cx="144000" cy="144000"/>
              </a:xfrm>
              <a:prstGeom prst="roundRect">
                <a:avLst/>
              </a:prstGeom>
              <a:solidFill>
                <a:srgbClr val="FFDD2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Prostokąt: zaokrąglone rogi 14">
                <a:extLst>
                  <a:ext uri="{FF2B5EF4-FFF2-40B4-BE49-F238E27FC236}">
                    <a16:creationId xmlns:a16="http://schemas.microsoft.com/office/drawing/2014/main" id="{40579533-9A3B-9EF2-218F-D8C1A8A404D5}"/>
                  </a:ext>
                </a:extLst>
              </p:cNvPr>
              <p:cNvSpPr/>
              <p:nvPr/>
            </p:nvSpPr>
            <p:spPr>
              <a:xfrm>
                <a:off x="1130431" y="5431014"/>
                <a:ext cx="144000" cy="144000"/>
              </a:xfrm>
              <a:prstGeom prst="roundRect">
                <a:avLst/>
              </a:prstGeom>
              <a:solidFill>
                <a:srgbClr val="EB5127"/>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Prostokąt: zaokrąglone rogi 15">
                <a:extLst>
                  <a:ext uri="{FF2B5EF4-FFF2-40B4-BE49-F238E27FC236}">
                    <a16:creationId xmlns:a16="http://schemas.microsoft.com/office/drawing/2014/main" id="{644D88A0-C184-5F00-6210-5A19AD8E92C6}"/>
                  </a:ext>
                </a:extLst>
              </p:cNvPr>
              <p:cNvSpPr/>
              <p:nvPr/>
            </p:nvSpPr>
            <p:spPr>
              <a:xfrm>
                <a:off x="1130431" y="4216569"/>
                <a:ext cx="144000" cy="144000"/>
              </a:xfrm>
              <a:prstGeom prst="roundRect">
                <a:avLst/>
              </a:prstGeom>
              <a:solidFill>
                <a:srgbClr val="68A2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pole tekstowe 16">
                <a:extLst>
                  <a:ext uri="{FF2B5EF4-FFF2-40B4-BE49-F238E27FC236}">
                    <a16:creationId xmlns:a16="http://schemas.microsoft.com/office/drawing/2014/main" id="{E8AF949A-7F7A-5AC0-098E-0CC23D161C43}"/>
                  </a:ext>
                </a:extLst>
              </p:cNvPr>
              <p:cNvSpPr txBox="1"/>
              <p:nvPr/>
            </p:nvSpPr>
            <p:spPr>
              <a:xfrm>
                <a:off x="1342320" y="3600957"/>
                <a:ext cx="2514889" cy="2062103"/>
              </a:xfrm>
              <a:prstGeom prst="rect">
                <a:avLst/>
              </a:prstGeom>
              <a:noFill/>
            </p:spPr>
            <p:txBody>
              <a:bodyPr wrap="square">
                <a:spAutoFit/>
              </a:bodyPr>
              <a:lstStyle/>
              <a:p>
                <a:r>
                  <a:rPr lang="en-US" sz="1600" b="1">
                    <a:latin typeface="Poppins" panose="00000500000000000000" pitchFamily="2" charset="-18"/>
                    <a:cs typeface="Poppins" panose="00000500000000000000" pitchFamily="2" charset="-18"/>
                  </a:rPr>
                  <a:t>Operating </a:t>
                </a:r>
              </a:p>
              <a:p>
                <a:endParaRPr lang="en-US" sz="500">
                  <a:latin typeface="Poppins" panose="00000500000000000000" pitchFamily="2" charset="-18"/>
                  <a:cs typeface="Poppins" panose="00000500000000000000" pitchFamily="2" charset="-18"/>
                </a:endParaRPr>
              </a:p>
              <a:p>
                <a:r>
                  <a:rPr lang="en-US" sz="1400">
                    <a:latin typeface="Poppins" panose="00000500000000000000" pitchFamily="2" charset="-18"/>
                    <a:cs typeface="Poppins" panose="00000500000000000000" pitchFamily="2" charset="-18"/>
                  </a:rPr>
                  <a:t>Beamlines</a:t>
                </a:r>
              </a:p>
              <a:p>
                <a:r>
                  <a:rPr lang="en-US" sz="1400">
                    <a:latin typeface="Poppins" panose="00000500000000000000" pitchFamily="2" charset="-18"/>
                    <a:cs typeface="Poppins" panose="00000500000000000000" pitchFamily="2" charset="-18"/>
                  </a:rPr>
                  <a:t>Cryo-EM Facility</a:t>
                </a:r>
              </a:p>
              <a:p>
                <a:r>
                  <a:rPr lang="en-US" sz="1400">
                    <a:latin typeface="Poppins" panose="00000500000000000000" pitchFamily="2" charset="-18"/>
                    <a:cs typeface="Poppins" panose="00000500000000000000" pitchFamily="2" charset="-18"/>
                  </a:rPr>
                  <a:t>Diagnostic instruments</a:t>
                </a:r>
              </a:p>
              <a:p>
                <a:endParaRPr lang="en-US" sz="1600">
                  <a:latin typeface="Poppins" panose="00000500000000000000" pitchFamily="2" charset="-18"/>
                  <a:cs typeface="Poppins" panose="00000500000000000000" pitchFamily="2" charset="-18"/>
                </a:endParaRPr>
              </a:p>
              <a:p>
                <a:r>
                  <a:rPr lang="en-US" sz="1600" b="1">
                    <a:latin typeface="Poppins" panose="00000500000000000000" pitchFamily="2" charset="-18"/>
                    <a:cs typeface="Poppins" panose="00000500000000000000" pitchFamily="2" charset="-18"/>
                  </a:rPr>
                  <a:t>Development plans</a:t>
                </a:r>
              </a:p>
              <a:p>
                <a:endParaRPr lang="en-US" sz="500" b="1">
                  <a:latin typeface="Poppins" panose="00000500000000000000" pitchFamily="2" charset="-18"/>
                  <a:cs typeface="Poppins" panose="00000500000000000000" pitchFamily="2" charset="-18"/>
                </a:endParaRPr>
              </a:p>
              <a:p>
                <a:r>
                  <a:rPr lang="en-US" sz="1400">
                    <a:latin typeface="Poppins" panose="00000500000000000000" pitchFamily="2" charset="-18"/>
                    <a:cs typeface="Poppins" panose="00000500000000000000" pitchFamily="2" charset="-18"/>
                  </a:rPr>
                  <a:t>under construction</a:t>
                </a:r>
              </a:p>
              <a:p>
                <a:r>
                  <a:rPr lang="en-US" sz="1400" err="1">
                    <a:latin typeface="Poppins" panose="00000500000000000000" pitchFamily="2" charset="-18"/>
                    <a:cs typeface="Poppins" panose="00000500000000000000" pitchFamily="2" charset="-18"/>
                  </a:rPr>
                  <a:t>avaiting</a:t>
                </a:r>
                <a:r>
                  <a:rPr lang="en-US" sz="1400">
                    <a:latin typeface="Poppins" panose="00000500000000000000" pitchFamily="2" charset="-18"/>
                    <a:cs typeface="Poppins" panose="00000500000000000000" pitchFamily="2" charset="-18"/>
                  </a:rPr>
                  <a:t> for funding</a:t>
                </a:r>
              </a:p>
            </p:txBody>
          </p:sp>
        </p:grpSp>
        <p:pic>
          <p:nvPicPr>
            <p:cNvPr id="22" name="Obraz 21">
              <a:extLst>
                <a:ext uri="{FF2B5EF4-FFF2-40B4-BE49-F238E27FC236}">
                  <a16:creationId xmlns:a16="http://schemas.microsoft.com/office/drawing/2014/main" id="{DDED2D02-0473-3F12-683B-D8EDB1A444F8}"/>
                </a:ext>
              </a:extLst>
            </p:cNvPr>
            <p:cNvPicPr>
              <a:picLocks noChangeAspect="1"/>
            </p:cNvPicPr>
            <p:nvPr/>
          </p:nvPicPr>
          <p:blipFill>
            <a:blip r:embed="rId4"/>
            <a:stretch>
              <a:fillRect/>
            </a:stretch>
          </p:blipFill>
          <p:spPr>
            <a:xfrm>
              <a:off x="4842805" y="953311"/>
              <a:ext cx="6775453" cy="4953139"/>
            </a:xfrm>
            <a:prstGeom prst="rect">
              <a:avLst/>
            </a:prstGeom>
          </p:spPr>
        </p:pic>
      </p:grpSp>
      <p:pic>
        <p:nvPicPr>
          <p:cNvPr id="23" name="Obraz 22" descr="Obraz zawierający tekst, Czcionka, Grafika, projekt graficzny&#10;&#10;Opis wygenerowany automatycznie">
            <a:extLst>
              <a:ext uri="{FF2B5EF4-FFF2-40B4-BE49-F238E27FC236}">
                <a16:creationId xmlns:a16="http://schemas.microsoft.com/office/drawing/2014/main" id="{F5663DC6-1C22-5FDA-B687-C1D072219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9549" y="506897"/>
            <a:ext cx="2133478" cy="802912"/>
          </a:xfrm>
          <a:prstGeom prst="rect">
            <a:avLst/>
          </a:prstGeom>
        </p:spPr>
      </p:pic>
      <p:sp>
        <p:nvSpPr>
          <p:cNvPr id="2" name="Tytuł 4">
            <a:extLst>
              <a:ext uri="{FF2B5EF4-FFF2-40B4-BE49-F238E27FC236}">
                <a16:creationId xmlns:a16="http://schemas.microsoft.com/office/drawing/2014/main" id="{1A16E146-1552-ED54-4427-29D5DD9E6CD8}"/>
              </a:ext>
            </a:extLst>
          </p:cNvPr>
          <p:cNvSpPr txBox="1">
            <a:spLocks/>
          </p:cNvSpPr>
          <p:nvPr/>
        </p:nvSpPr>
        <p:spPr>
          <a:xfrm>
            <a:off x="335552" y="1038358"/>
            <a:ext cx="4209554" cy="18498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500" b="1" dirty="0">
                <a:solidFill>
                  <a:srgbClr val="2C2B2B"/>
                </a:solidFill>
                <a:latin typeface="Poppins" panose="00000500000000000000" pitchFamily="2" charset="-18"/>
                <a:cs typeface="Poppins" panose="00000500000000000000" pitchFamily="2" charset="-18"/>
              </a:rPr>
              <a:t>Instruments</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IR </a:t>
            </a:r>
            <a:r>
              <a:rPr lang="en-US" sz="1400" dirty="0" err="1">
                <a:solidFill>
                  <a:srgbClr val="2C2B2B"/>
                </a:solidFill>
                <a:latin typeface="Poppins" panose="00000500000000000000" pitchFamily="2" charset="-18"/>
                <a:cs typeface="Poppins" panose="00000500000000000000" pitchFamily="2" charset="-18"/>
              </a:rPr>
              <a:t>microspectroscopy</a:t>
            </a:r>
            <a:r>
              <a:rPr lang="en-US" sz="1400" dirty="0">
                <a:solidFill>
                  <a:srgbClr val="2C2B2B"/>
                </a:solidFill>
                <a:latin typeface="Poppins" panose="00000500000000000000" pitchFamily="2" charset="-18"/>
                <a:cs typeface="Poppins" panose="00000500000000000000" pitchFamily="2" charset="-18"/>
              </a:rPr>
              <a:t> (3)</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VUV and soft X-ray spectroscopy (3)</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soft X-ray microscopy (2)</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hard X-ray spectroscopy (1)</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hard X-ray microscopy &amp; tomography (1)</a:t>
            </a:r>
          </a:p>
          <a:p>
            <a:pPr marL="285750" indent="-285750" algn="l">
              <a:lnSpc>
                <a:spcPct val="100000"/>
              </a:lnSpc>
              <a:buFont typeface="Courier New" panose="02070309020205020404" pitchFamily="49" charset="0"/>
              <a:buChar char="o"/>
            </a:pPr>
            <a:r>
              <a:rPr lang="en-US" sz="1400" dirty="0">
                <a:solidFill>
                  <a:srgbClr val="2C2B2B"/>
                </a:solidFill>
                <a:latin typeface="Poppins" panose="00000500000000000000" pitchFamily="2" charset="-18"/>
                <a:cs typeface="Poppins" panose="00000500000000000000" pitchFamily="2" charset="-18"/>
              </a:rPr>
              <a:t>transmission electron microscopes (2) </a:t>
            </a:r>
          </a:p>
        </p:txBody>
      </p:sp>
    </p:spTree>
    <p:extLst>
      <p:ext uri="{BB962C8B-B14F-4D97-AF65-F5344CB8AC3E}">
        <p14:creationId xmlns:p14="http://schemas.microsoft.com/office/powerpoint/2010/main" val="2049059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5</a:t>
            </a:fld>
            <a:endParaRPr lang="pl-PL"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dirty="0">
                <a:solidFill>
                  <a:srgbClr val="2C2B2B"/>
                </a:solidFill>
                <a:latin typeface="Poppins" panose="00000500000000000000" pitchFamily="2" charset="-18"/>
                <a:cs typeface="Poppins" panose="00000500000000000000" pitchFamily="2" charset="-18"/>
              </a:rPr>
              <a:t>SOLARIS Storage Ring </a:t>
            </a:r>
            <a:r>
              <a:rPr lang="en-US" sz="2200" b="1" dirty="0">
                <a:solidFill>
                  <a:srgbClr val="2C2B2B"/>
                </a:solidFill>
                <a:latin typeface="Poppins" panose="00000500000000000000" pitchFamily="2" charset="-18"/>
                <a:cs typeface="Poppins" panose="00000500000000000000" pitchFamily="2" charset="-18"/>
              </a:rPr>
              <a:t>parameters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23E13F5-0096-6B3A-4C17-A278A8922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CBCBCC4A-78C3-6731-73FA-9B4D0543FC3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ytuł 4">
            <a:extLst>
              <a:ext uri="{FF2B5EF4-FFF2-40B4-BE49-F238E27FC236}">
                <a16:creationId xmlns:a16="http://schemas.microsoft.com/office/drawing/2014/main" id="{748BED9C-27EB-541B-0A23-CB461B30CF02}"/>
              </a:ext>
            </a:extLst>
          </p:cNvPr>
          <p:cNvSpPr txBox="1">
            <a:spLocks/>
          </p:cNvSpPr>
          <p:nvPr/>
        </p:nvSpPr>
        <p:spPr>
          <a:xfrm>
            <a:off x="4654062" y="3342489"/>
            <a:ext cx="6249069"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chemeClr val="bg2"/>
                </a:solidFill>
                <a:latin typeface="Poppins" panose="00000500000000000000" pitchFamily="2" charset="-18"/>
                <a:cs typeface="Poppins" panose="00000500000000000000" pitchFamily="2" charset="-18"/>
              </a:rPr>
              <a:t>ANIMACJA </a:t>
            </a:r>
            <a:endParaRPr lang="en-US" sz="2200" b="1">
              <a:solidFill>
                <a:schemeClr val="bg2"/>
              </a:solidFill>
              <a:latin typeface="Poppins" panose="00000500000000000000" pitchFamily="2" charset="-18"/>
              <a:cs typeface="Poppins" panose="00000500000000000000" pitchFamily="2" charset="-18"/>
            </a:endParaRPr>
          </a:p>
        </p:txBody>
      </p:sp>
      <p:pic>
        <p:nvPicPr>
          <p:cNvPr id="4" name="Animacja">
            <a:hlinkClick r:id="" action="ppaction://media"/>
            <a:extLst>
              <a:ext uri="{FF2B5EF4-FFF2-40B4-BE49-F238E27FC236}">
                <a16:creationId xmlns:a16="http://schemas.microsoft.com/office/drawing/2014/main" id="{73DB9D3B-123F-1634-4103-81708D13C7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60115" y="859545"/>
            <a:ext cx="5460916" cy="3071765"/>
          </a:xfrm>
          <a:prstGeom prst="rect">
            <a:avLst/>
          </a:prstGeom>
        </p:spPr>
      </p:pic>
      <p:pic>
        <p:nvPicPr>
          <p:cNvPr id="8" name="Obraz 11" descr="Obraz zawierający statek wodny&#10;&#10;Opis wygenerowany automatycznie">
            <a:extLst>
              <a:ext uri="{FF2B5EF4-FFF2-40B4-BE49-F238E27FC236}">
                <a16:creationId xmlns:a16="http://schemas.microsoft.com/office/drawing/2014/main" id="{82D57928-B2C9-821C-ABFA-78ED8B108593}"/>
              </a:ext>
            </a:extLst>
          </p:cNvPr>
          <p:cNvPicPr>
            <a:picLocks noChangeAspect="1"/>
          </p:cNvPicPr>
          <p:nvPr/>
        </p:nvPicPr>
        <p:blipFill>
          <a:blip r:embed="rId7"/>
          <a:stretch>
            <a:fillRect/>
          </a:stretch>
        </p:blipFill>
        <p:spPr>
          <a:xfrm>
            <a:off x="5984487" y="4023303"/>
            <a:ext cx="6098772" cy="2691081"/>
          </a:xfrm>
          <a:prstGeom prst="rect">
            <a:avLst/>
          </a:prstGeom>
        </p:spPr>
      </p:pic>
      <p:graphicFrame>
        <p:nvGraphicFramePr>
          <p:cNvPr id="13" name="Tabela 12">
            <a:extLst>
              <a:ext uri="{FF2B5EF4-FFF2-40B4-BE49-F238E27FC236}">
                <a16:creationId xmlns:a16="http://schemas.microsoft.com/office/drawing/2014/main" id="{7670A47E-7F7C-A9D3-51F8-936714ACBF16}"/>
              </a:ext>
            </a:extLst>
          </p:cNvPr>
          <p:cNvGraphicFramePr>
            <a:graphicFrameLocks noGrp="1"/>
          </p:cNvGraphicFramePr>
          <p:nvPr>
            <p:extLst>
              <p:ext uri="{D42A27DB-BD31-4B8C-83A1-F6EECF244321}">
                <p14:modId xmlns:p14="http://schemas.microsoft.com/office/powerpoint/2010/main" val="3228667420"/>
              </p:ext>
            </p:extLst>
          </p:nvPr>
        </p:nvGraphicFramePr>
        <p:xfrm>
          <a:off x="527183" y="994772"/>
          <a:ext cx="5348563" cy="3279177"/>
        </p:xfrm>
        <a:graphic>
          <a:graphicData uri="http://schemas.openxmlformats.org/drawingml/2006/table">
            <a:tbl>
              <a:tblPr firstRow="1" firstCol="1" bandRow="1" bandCol="1">
                <a:tableStyleId>{69012ECD-51FC-41F1-AA8D-1B2483CD663E}</a:tableStyleId>
              </a:tblPr>
              <a:tblGrid>
                <a:gridCol w="4034658">
                  <a:extLst>
                    <a:ext uri="{9D8B030D-6E8A-4147-A177-3AD203B41FA5}">
                      <a16:colId xmlns:a16="http://schemas.microsoft.com/office/drawing/2014/main" val="3275200725"/>
                    </a:ext>
                  </a:extLst>
                </a:gridCol>
                <a:gridCol w="1313905">
                  <a:extLst>
                    <a:ext uri="{9D8B030D-6E8A-4147-A177-3AD203B41FA5}">
                      <a16:colId xmlns:a16="http://schemas.microsoft.com/office/drawing/2014/main" val="2036409678"/>
                    </a:ext>
                  </a:extLst>
                </a:gridCol>
              </a:tblGrid>
              <a:tr h="245203">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Parameter</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nchor="ctr"/>
                </a:tc>
                <a:tc>
                  <a:txBody>
                    <a:bodyPr/>
                    <a:lstStyle/>
                    <a:p>
                      <a:pPr algn="just">
                        <a:lnSpc>
                          <a:spcPct val="100000"/>
                        </a:lnSpc>
                        <a:spcBef>
                          <a:spcPts val="0"/>
                        </a:spcBef>
                        <a:spcAft>
                          <a:spcPts val="0"/>
                        </a:spcAft>
                      </a:pPr>
                      <a:r>
                        <a:rPr lang="pl-PL" sz="1400" b="0" noProof="0" dirty="0">
                          <a:effectLst/>
                          <a:latin typeface="Poppins" panose="00000500000000000000" pitchFamily="2" charset="-18"/>
                          <a:cs typeface="Poppins" panose="00000500000000000000" pitchFamily="2" charset="-18"/>
                        </a:rPr>
                        <a:t>Value</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nchor="ctr"/>
                </a:tc>
                <a:extLst>
                  <a:ext uri="{0D108BD9-81ED-4DB2-BD59-A6C34878D82A}">
                    <a16:rowId xmlns:a16="http://schemas.microsoft.com/office/drawing/2014/main" val="2504320879"/>
                  </a:ext>
                </a:extLst>
              </a:tr>
              <a:tr h="199483">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Energy </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1.5 GeV</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3144024454"/>
                  </a:ext>
                </a:extLst>
              </a:tr>
              <a:tr h="241497">
                <a:tc>
                  <a:txBody>
                    <a:bodyPr/>
                    <a:lstStyle/>
                    <a:p>
                      <a:pPr algn="l">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Max. current </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500 mA </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75388149"/>
                  </a:ext>
                </a:extLst>
              </a:tr>
              <a:tr h="199483">
                <a:tc>
                  <a:txBody>
                    <a:bodyPr/>
                    <a:lstStyle/>
                    <a:p>
                      <a:pPr algn="l">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Harmonic number</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32</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3173321701"/>
                  </a:ext>
                </a:extLst>
              </a:tr>
              <a:tr h="92223">
                <a:tc>
                  <a:txBody>
                    <a:bodyPr/>
                    <a:lstStyle/>
                    <a:p>
                      <a:pPr algn="l">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Natural emittance</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6 nmrad</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4291106666"/>
                  </a:ext>
                </a:extLst>
              </a:tr>
              <a:tr h="199483">
                <a:tc>
                  <a:txBody>
                    <a:bodyPr/>
                    <a:lstStyle/>
                    <a:p>
                      <a:pPr algn="l">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Coupling</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1 %</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3727112260"/>
                  </a:ext>
                </a:extLst>
              </a:tr>
              <a:tr h="322925">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Tune </a:t>
                      </a:r>
                      <a:r>
                        <a:rPr lang="en-US" sz="1400" b="0" noProof="0" dirty="0" err="1">
                          <a:effectLst/>
                          <a:latin typeface="Poppins" panose="00000500000000000000" pitchFamily="2" charset="-18"/>
                          <a:cs typeface="Poppins" panose="00000500000000000000" pitchFamily="2" charset="-18"/>
                        </a:rPr>
                        <a:t>ν</a:t>
                      </a:r>
                      <a:r>
                        <a:rPr lang="en-US" sz="1400" b="0" baseline="-25000" noProof="0" dirty="0" err="1">
                          <a:effectLst/>
                          <a:latin typeface="Poppins" panose="00000500000000000000" pitchFamily="2" charset="-18"/>
                          <a:cs typeface="Poppins" panose="00000500000000000000" pitchFamily="2" charset="-18"/>
                        </a:rPr>
                        <a:t>x</a:t>
                      </a:r>
                      <a:r>
                        <a:rPr lang="en-US" sz="1400" b="0" noProof="0" dirty="0">
                          <a:effectLst/>
                          <a:latin typeface="Poppins" panose="00000500000000000000" pitchFamily="2" charset="-18"/>
                          <a:cs typeface="Poppins" panose="00000500000000000000" pitchFamily="2" charset="-18"/>
                        </a:rPr>
                        <a:t>, </a:t>
                      </a:r>
                      <a:r>
                        <a:rPr lang="en-US" sz="1400" b="0" noProof="0" dirty="0" err="1">
                          <a:effectLst/>
                          <a:latin typeface="Poppins" panose="00000500000000000000" pitchFamily="2" charset="-18"/>
                          <a:cs typeface="Poppins" panose="00000500000000000000" pitchFamily="2" charset="-18"/>
                        </a:rPr>
                        <a:t>ν</a:t>
                      </a:r>
                      <a:r>
                        <a:rPr lang="en-US" sz="1400" b="0" baseline="-25000" noProof="0" dirty="0" err="1">
                          <a:effectLst/>
                          <a:latin typeface="Poppins" panose="00000500000000000000" pitchFamily="2" charset="-18"/>
                          <a:cs typeface="Poppins" panose="00000500000000000000" pitchFamily="2" charset="-18"/>
                        </a:rPr>
                        <a:t>y</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11.22, 3.15</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1412637380"/>
                  </a:ext>
                </a:extLst>
              </a:tr>
              <a:tr h="287838">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Corrected chromaticity  </a:t>
                      </a:r>
                      <a:r>
                        <a:rPr lang="en-US" sz="1400" b="0" noProof="0" dirty="0" err="1">
                          <a:effectLst/>
                          <a:latin typeface="Poppins" panose="00000500000000000000" pitchFamily="2" charset="-18"/>
                          <a:cs typeface="Poppins" panose="00000500000000000000" pitchFamily="2" charset="-18"/>
                        </a:rPr>
                        <a:t>ξ</a:t>
                      </a:r>
                      <a:r>
                        <a:rPr lang="en-US" sz="1400" b="0" baseline="-25000" noProof="0" dirty="0" err="1">
                          <a:effectLst/>
                          <a:latin typeface="Poppins" panose="00000500000000000000" pitchFamily="2" charset="-18"/>
                          <a:cs typeface="Poppins" panose="00000500000000000000" pitchFamily="2" charset="-18"/>
                        </a:rPr>
                        <a:t>x</a:t>
                      </a:r>
                      <a:r>
                        <a:rPr lang="en-US" sz="1400" b="0" noProof="0" dirty="0">
                          <a:effectLst/>
                          <a:latin typeface="Poppins" panose="00000500000000000000" pitchFamily="2" charset="-18"/>
                          <a:cs typeface="Poppins" panose="00000500000000000000" pitchFamily="2" charset="-18"/>
                        </a:rPr>
                        <a:t>, </a:t>
                      </a:r>
                      <a:r>
                        <a:rPr lang="en-US" sz="1400" b="0" noProof="0" dirty="0" err="1">
                          <a:effectLst/>
                          <a:latin typeface="Poppins" panose="00000500000000000000" pitchFamily="2" charset="-18"/>
                          <a:cs typeface="Poppins" panose="00000500000000000000" pitchFamily="2" charset="-18"/>
                        </a:rPr>
                        <a:t>ξ</a:t>
                      </a:r>
                      <a:r>
                        <a:rPr lang="en-US" sz="1400" b="0" baseline="-25000" noProof="0" dirty="0" err="1">
                          <a:effectLst/>
                          <a:latin typeface="Poppins" panose="00000500000000000000" pitchFamily="2" charset="-18"/>
                          <a:cs typeface="Poppins" panose="00000500000000000000" pitchFamily="2" charset="-18"/>
                        </a:rPr>
                        <a:t>y</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+2,+2 </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2502168298"/>
                  </a:ext>
                </a:extLst>
              </a:tr>
              <a:tr h="287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Electron</a:t>
                      </a:r>
                      <a:r>
                        <a:rPr lang="pl-PL" sz="1400" b="0" noProof="0" dirty="0">
                          <a:effectLst/>
                          <a:latin typeface="Poppins" panose="00000500000000000000" pitchFamily="2" charset="-18"/>
                          <a:ea typeface="Cambria" panose="02040503050406030204" pitchFamily="18" charset="0"/>
                          <a:cs typeface="Poppins" panose="00000500000000000000" pitchFamily="2" charset="-18"/>
                        </a:rPr>
                        <a:t> </a:t>
                      </a: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beam</a:t>
                      </a:r>
                      <a:r>
                        <a:rPr lang="pl-PL" sz="1400" b="0" noProof="0" dirty="0">
                          <a:effectLst/>
                          <a:latin typeface="Poppins" panose="00000500000000000000" pitchFamily="2" charset="-18"/>
                          <a:ea typeface="Cambria" panose="02040503050406030204" pitchFamily="18" charset="0"/>
                          <a:cs typeface="Poppins" panose="00000500000000000000" pitchFamily="2" charset="-18"/>
                        </a:rPr>
                        <a:t> </a:t>
                      </a: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size</a:t>
                      </a:r>
                      <a:r>
                        <a:rPr lang="en-US" sz="1400" b="0" noProof="0" dirty="0">
                          <a:effectLst/>
                          <a:latin typeface="Poppins" panose="00000500000000000000" pitchFamily="2" charset="-18"/>
                          <a:cs typeface="Poppins" panose="00000500000000000000" pitchFamily="2" charset="-18"/>
                        </a:rPr>
                        <a:t> </a:t>
                      </a:r>
                      <a:r>
                        <a:rPr lang="pl-PL" sz="1400" b="0" noProof="0" dirty="0" err="1">
                          <a:effectLst/>
                          <a:latin typeface="Poppins" panose="00000500000000000000" pitchFamily="2" charset="-18"/>
                          <a:cs typeface="Poppins" panose="00000500000000000000" pitchFamily="2" charset="-18"/>
                        </a:rPr>
                        <a:t>s.s</a:t>
                      </a:r>
                      <a:r>
                        <a:rPr lang="pl-PL" sz="1400" b="0" noProof="0" dirty="0">
                          <a:effectLst/>
                          <a:latin typeface="Poppins" panose="00000500000000000000" pitchFamily="2" charset="-18"/>
                          <a:cs typeface="Poppins" panose="00000500000000000000" pitchFamily="2" charset="-18"/>
                        </a:rPr>
                        <a:t>. </a:t>
                      </a:r>
                      <a:r>
                        <a:rPr lang="pl-PL" sz="1400" b="0" noProof="0" dirty="0" err="1">
                          <a:effectLst/>
                          <a:latin typeface="Poppins" panose="00000500000000000000" pitchFamily="2" charset="-18"/>
                          <a:cs typeface="Poppins" panose="00000500000000000000" pitchFamily="2" charset="-18"/>
                        </a:rPr>
                        <a:t>center</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pl-PL" sz="1400" b="0" noProof="0" dirty="0">
                          <a:effectLst/>
                          <a:latin typeface="Poppins" panose="00000500000000000000" pitchFamily="2" charset="-18"/>
                          <a:ea typeface="Cambria" panose="02040503050406030204" pitchFamily="18" charset="0"/>
                          <a:cs typeface="Poppins" panose="00000500000000000000" pitchFamily="2" charset="-18"/>
                        </a:rPr>
                        <a:t>183 um,13um</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999304593"/>
                  </a:ext>
                </a:extLst>
              </a:tr>
              <a:tr h="287838">
                <a:tc>
                  <a:txBody>
                    <a:bodyPr/>
                    <a:lstStyle/>
                    <a:p>
                      <a:pPr algn="l">
                        <a:lnSpc>
                          <a:spcPct val="100000"/>
                        </a:lnSpc>
                        <a:spcBef>
                          <a:spcPts val="0"/>
                        </a:spcBef>
                        <a:spcAft>
                          <a:spcPts val="0"/>
                        </a:spcAft>
                      </a:pP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Electron</a:t>
                      </a:r>
                      <a:r>
                        <a:rPr lang="pl-PL" sz="1400" b="0" noProof="0" dirty="0">
                          <a:effectLst/>
                          <a:latin typeface="Poppins" panose="00000500000000000000" pitchFamily="2" charset="-18"/>
                          <a:ea typeface="Cambria" panose="02040503050406030204" pitchFamily="18" charset="0"/>
                          <a:cs typeface="Poppins" panose="00000500000000000000" pitchFamily="2" charset="-18"/>
                        </a:rPr>
                        <a:t> </a:t>
                      </a: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beam</a:t>
                      </a:r>
                      <a:r>
                        <a:rPr lang="pl-PL" sz="1400" b="0" noProof="0" dirty="0">
                          <a:effectLst/>
                          <a:latin typeface="Poppins" panose="00000500000000000000" pitchFamily="2" charset="-18"/>
                          <a:ea typeface="Cambria" panose="02040503050406030204" pitchFamily="18" charset="0"/>
                          <a:cs typeface="Poppins" panose="00000500000000000000" pitchFamily="2" charset="-18"/>
                        </a:rPr>
                        <a:t> </a:t>
                      </a:r>
                      <a:r>
                        <a:rPr lang="pl-PL" sz="1400" b="0" noProof="0" dirty="0" err="1">
                          <a:effectLst/>
                          <a:latin typeface="Poppins" panose="00000500000000000000" pitchFamily="2" charset="-18"/>
                          <a:ea typeface="Cambria" panose="02040503050406030204" pitchFamily="18" charset="0"/>
                          <a:cs typeface="Poppins" panose="00000500000000000000" pitchFamily="2" charset="-18"/>
                        </a:rPr>
                        <a:t>size</a:t>
                      </a:r>
                      <a:r>
                        <a:rPr lang="en-US" sz="1400" b="0" noProof="0" dirty="0">
                          <a:effectLst/>
                          <a:latin typeface="Poppins" panose="00000500000000000000" pitchFamily="2" charset="-18"/>
                          <a:cs typeface="Poppins" panose="00000500000000000000" pitchFamily="2" charset="-18"/>
                        </a:rPr>
                        <a:t> </a:t>
                      </a:r>
                      <a:r>
                        <a:rPr lang="pl-PL" sz="1400" b="0" noProof="0" dirty="0">
                          <a:effectLst/>
                          <a:latin typeface="Poppins" panose="00000500000000000000" pitchFamily="2" charset="-18"/>
                          <a:cs typeface="Poppins" panose="00000500000000000000" pitchFamily="2" charset="-18"/>
                        </a:rPr>
                        <a:t>dipole </a:t>
                      </a:r>
                      <a:r>
                        <a:rPr lang="pl-PL" sz="1400" b="0" noProof="0" dirty="0" err="1">
                          <a:effectLst/>
                          <a:latin typeface="Poppins" panose="00000500000000000000" pitchFamily="2" charset="-18"/>
                          <a:cs typeface="Poppins" panose="00000500000000000000" pitchFamily="2" charset="-18"/>
                        </a:rPr>
                        <a:t>center</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pl-PL" sz="1400" b="0" noProof="0" dirty="0">
                          <a:effectLst/>
                          <a:latin typeface="Poppins" panose="00000500000000000000" pitchFamily="2" charset="-18"/>
                          <a:ea typeface="Cambria" panose="02040503050406030204" pitchFamily="18" charset="0"/>
                          <a:cs typeface="Poppins" panose="00000500000000000000" pitchFamily="2" charset="-18"/>
                        </a:rPr>
                        <a:t>44um,30um</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1986616892"/>
                  </a:ext>
                </a:extLst>
              </a:tr>
              <a:tr h="199483">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Energy loss/turn</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a:effectLst/>
                          <a:latin typeface="Poppins" panose="00000500000000000000" pitchFamily="2" charset="-18"/>
                          <a:cs typeface="Poppins" panose="00000500000000000000" pitchFamily="2" charset="-18"/>
                        </a:rPr>
                        <a:t>114.1 keV</a:t>
                      </a:r>
                      <a:endParaRPr lang="en-US" sz="1400" b="0" noProof="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769546350"/>
                  </a:ext>
                </a:extLst>
              </a:tr>
              <a:tr h="268728">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Momentum acceptance</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4%</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3619776987"/>
                  </a:ext>
                </a:extLst>
              </a:tr>
              <a:tr h="0">
                <a:tc>
                  <a:txBody>
                    <a:bodyPr/>
                    <a:lstStyle/>
                    <a:p>
                      <a:pPr algn="l">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Lifetime</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tc>
                  <a:txBody>
                    <a:bodyPr/>
                    <a:lstStyle/>
                    <a:p>
                      <a:pPr algn="just">
                        <a:lnSpc>
                          <a:spcPct val="100000"/>
                        </a:lnSpc>
                        <a:spcBef>
                          <a:spcPts val="0"/>
                        </a:spcBef>
                        <a:spcAft>
                          <a:spcPts val="0"/>
                        </a:spcAft>
                      </a:pPr>
                      <a:r>
                        <a:rPr lang="en-US" sz="1400" b="0" noProof="0" dirty="0">
                          <a:effectLst/>
                          <a:latin typeface="Poppins" panose="00000500000000000000" pitchFamily="2" charset="-18"/>
                          <a:cs typeface="Poppins" panose="00000500000000000000" pitchFamily="2" charset="-18"/>
                        </a:rPr>
                        <a:t>13h</a:t>
                      </a:r>
                      <a:endParaRPr lang="en-US" sz="1400" b="0" noProof="0" dirty="0">
                        <a:effectLst/>
                        <a:latin typeface="Poppins" panose="00000500000000000000" pitchFamily="2" charset="-18"/>
                        <a:ea typeface="Cambria" panose="02040503050406030204" pitchFamily="18" charset="0"/>
                        <a:cs typeface="Poppins" panose="00000500000000000000" pitchFamily="2" charset="-18"/>
                      </a:endParaRPr>
                    </a:p>
                  </a:txBody>
                  <a:tcPr marL="68580" marR="68580" marT="9525" marB="0"/>
                </a:tc>
                <a:extLst>
                  <a:ext uri="{0D108BD9-81ED-4DB2-BD59-A6C34878D82A}">
                    <a16:rowId xmlns:a16="http://schemas.microsoft.com/office/drawing/2014/main" val="986549470"/>
                  </a:ext>
                </a:extLst>
              </a:tr>
            </a:tbl>
          </a:graphicData>
        </a:graphic>
      </p:graphicFrame>
      <p:pic>
        <p:nvPicPr>
          <p:cNvPr id="2" name="Obraz 1">
            <a:extLst>
              <a:ext uri="{FF2B5EF4-FFF2-40B4-BE49-F238E27FC236}">
                <a16:creationId xmlns:a16="http://schemas.microsoft.com/office/drawing/2014/main" id="{AC143B52-D25B-D7B3-2E79-FE7D3D1E5CAE}"/>
              </a:ext>
            </a:extLst>
          </p:cNvPr>
          <p:cNvPicPr>
            <a:picLocks noChangeAspect="1"/>
          </p:cNvPicPr>
          <p:nvPr/>
        </p:nvPicPr>
        <p:blipFill>
          <a:blip r:embed="rId8"/>
          <a:stretch>
            <a:fillRect/>
          </a:stretch>
        </p:blipFill>
        <p:spPr>
          <a:xfrm>
            <a:off x="931426" y="4237699"/>
            <a:ext cx="3959846" cy="2568708"/>
          </a:xfrm>
          <a:prstGeom prst="rect">
            <a:avLst/>
          </a:prstGeom>
        </p:spPr>
      </p:pic>
    </p:spTree>
    <p:extLst>
      <p:ext uri="{BB962C8B-B14F-4D97-AF65-F5344CB8AC3E}">
        <p14:creationId xmlns:p14="http://schemas.microsoft.com/office/powerpoint/2010/main" val="250964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4"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B4F0-A588-DFF1-E5EB-59F6EBEBD51B}"/>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8B391153-CBEE-A3E3-F759-D97E30303581}"/>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686E7679-8BE3-32E7-4689-D3289BCC01B9}"/>
              </a:ext>
            </a:extLst>
          </p:cNvPr>
          <p:cNvSpPr>
            <a:spLocks noGrp="1"/>
          </p:cNvSpPr>
          <p:nvPr>
            <p:ph type="sldNum" sz="quarter" idx="12"/>
          </p:nvPr>
        </p:nvSpPr>
        <p:spPr>
          <a:xfrm>
            <a:off x="11818374" y="6536466"/>
            <a:ext cx="348487" cy="273845"/>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6</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21ED3180-1903-22C3-5870-7167E4FBB3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8B3D3C30-4F20-55C6-517C-7EAD1ECFA9C0}"/>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A4D7F028-064F-DB09-CBAF-8B5AA4A5C100}"/>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panose="00000500000000000000" pitchFamily="2" charset="-18"/>
                <a:cs typeface="Poppins" panose="00000500000000000000" pitchFamily="2" charset="-18"/>
              </a:rPr>
              <a:t> Insertion Devices</a:t>
            </a:r>
          </a:p>
        </p:txBody>
      </p:sp>
      <p:sp>
        <p:nvSpPr>
          <p:cNvPr id="3" name="Prostokąt 2">
            <a:extLst>
              <a:ext uri="{FF2B5EF4-FFF2-40B4-BE49-F238E27FC236}">
                <a16:creationId xmlns:a16="http://schemas.microsoft.com/office/drawing/2014/main" id="{3C2C1D15-86A9-B11A-2E75-4B96523E053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numeru slajdu 10">
            <a:extLst>
              <a:ext uri="{FF2B5EF4-FFF2-40B4-BE49-F238E27FC236}">
                <a16:creationId xmlns:a16="http://schemas.microsoft.com/office/drawing/2014/main" id="{896C452D-DAED-4CB1-BA9D-9956D8B8DCAC}"/>
              </a:ext>
            </a:extLst>
          </p:cNvPr>
          <p:cNvSpPr txBox="1">
            <a:spLocks/>
          </p:cNvSpPr>
          <p:nvPr/>
        </p:nvSpPr>
        <p:spPr>
          <a:xfrm>
            <a:off x="5067299" y="6433316"/>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6</a:t>
            </a:fld>
            <a:endParaRPr lang="pl-PL">
              <a:latin typeface="Poppins Medium" panose="00000600000000000000" pitchFamily="2" charset="-18"/>
              <a:cs typeface="Poppins Medium" panose="00000600000000000000" pitchFamily="2" charset="-18"/>
            </a:endParaRPr>
          </a:p>
        </p:txBody>
      </p:sp>
      <p:graphicFrame>
        <p:nvGraphicFramePr>
          <p:cNvPr id="8" name="Tabela 4">
            <a:extLst>
              <a:ext uri="{FF2B5EF4-FFF2-40B4-BE49-F238E27FC236}">
                <a16:creationId xmlns:a16="http://schemas.microsoft.com/office/drawing/2014/main" id="{5FF05A33-F9E9-264F-C75B-8F7673AE59C1}"/>
              </a:ext>
            </a:extLst>
          </p:cNvPr>
          <p:cNvGraphicFramePr>
            <a:graphicFrameLocks noGrp="1"/>
          </p:cNvGraphicFramePr>
          <p:nvPr/>
        </p:nvGraphicFramePr>
        <p:xfrm>
          <a:off x="240228" y="1503831"/>
          <a:ext cx="5382548" cy="4785003"/>
        </p:xfrm>
        <a:graphic>
          <a:graphicData uri="http://schemas.openxmlformats.org/drawingml/2006/table">
            <a:tbl>
              <a:tblPr firstRow="1" firstCol="1" bandRow="1">
                <a:tableStyleId>{5C22544A-7EE6-4342-B048-85BDC9FD1C3A}</a:tableStyleId>
              </a:tblPr>
              <a:tblGrid>
                <a:gridCol w="1345340">
                  <a:extLst>
                    <a:ext uri="{9D8B030D-6E8A-4147-A177-3AD203B41FA5}">
                      <a16:colId xmlns:a16="http://schemas.microsoft.com/office/drawing/2014/main" val="987194841"/>
                    </a:ext>
                  </a:extLst>
                </a:gridCol>
                <a:gridCol w="1345340">
                  <a:extLst>
                    <a:ext uri="{9D8B030D-6E8A-4147-A177-3AD203B41FA5}">
                      <a16:colId xmlns:a16="http://schemas.microsoft.com/office/drawing/2014/main" val="1585729200"/>
                    </a:ext>
                  </a:extLst>
                </a:gridCol>
                <a:gridCol w="1345934">
                  <a:extLst>
                    <a:ext uri="{9D8B030D-6E8A-4147-A177-3AD203B41FA5}">
                      <a16:colId xmlns:a16="http://schemas.microsoft.com/office/drawing/2014/main" val="2889807814"/>
                    </a:ext>
                  </a:extLst>
                </a:gridCol>
                <a:gridCol w="1345934">
                  <a:extLst>
                    <a:ext uri="{9D8B030D-6E8A-4147-A177-3AD203B41FA5}">
                      <a16:colId xmlns:a16="http://schemas.microsoft.com/office/drawing/2014/main" val="3668376350"/>
                    </a:ext>
                  </a:extLst>
                </a:gridCol>
              </a:tblGrid>
              <a:tr h="258860">
                <a:tc>
                  <a:txBody>
                    <a:bodyPr/>
                    <a:lstStyle/>
                    <a:p>
                      <a:pPr algn="just">
                        <a:lnSpc>
                          <a:spcPct val="107000"/>
                        </a:lnSpc>
                        <a:spcAft>
                          <a:spcPts val="800"/>
                        </a:spcAft>
                      </a:pPr>
                      <a:r>
                        <a:rPr lang="en-GB" sz="900">
                          <a:effectLst/>
                        </a:rPr>
                        <a:t>Beam Line</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a:t>
                      </a:r>
                      <a:r>
                        <a:rPr lang="pl-PL" sz="900">
                          <a:effectLst/>
                        </a:rPr>
                        <a:t>4</a:t>
                      </a:r>
                      <a:r>
                        <a:rPr lang="en-GB" sz="900">
                          <a:effectLst/>
                        </a:rPr>
                        <a:t> - DEMETER</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a:t>
                      </a:r>
                      <a:r>
                        <a:rPr lang="pl-PL" sz="900">
                          <a:effectLst/>
                        </a:rPr>
                        <a:t>5</a:t>
                      </a:r>
                      <a:r>
                        <a:rPr lang="en-GB" sz="900">
                          <a:effectLst/>
                        </a:rPr>
                        <a:t> - UARPES</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a:t>
                      </a:r>
                      <a:r>
                        <a:rPr lang="pl-PL" sz="900">
                          <a:effectLst/>
                        </a:rPr>
                        <a:t>6</a:t>
                      </a:r>
                      <a:r>
                        <a:rPr lang="en-GB" sz="900">
                          <a:effectLst/>
                        </a:rPr>
                        <a:t> - PHELIX</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1445744457"/>
                  </a:ext>
                </a:extLst>
              </a:tr>
              <a:tr h="0">
                <a:tc>
                  <a:txBody>
                    <a:bodyPr/>
                    <a:lstStyle/>
                    <a:p>
                      <a:pPr algn="just">
                        <a:lnSpc>
                          <a:spcPct val="107000"/>
                        </a:lnSpc>
                        <a:spcAft>
                          <a:spcPts val="800"/>
                        </a:spcAft>
                      </a:pPr>
                      <a:r>
                        <a:rPr lang="en-GB" sz="900">
                          <a:effectLst/>
                        </a:rPr>
                        <a:t>ID type </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EPU</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EPU APPLE II type, quasiperiodic</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EPU APPLE II type</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2629771754"/>
                  </a:ext>
                </a:extLst>
              </a:tr>
              <a:tr h="420649">
                <a:tc>
                  <a:txBody>
                    <a:bodyPr/>
                    <a:lstStyle/>
                    <a:p>
                      <a:pPr algn="just">
                        <a:lnSpc>
                          <a:spcPct val="107000"/>
                        </a:lnSpc>
                        <a:spcAft>
                          <a:spcPts val="800"/>
                        </a:spcAft>
                      </a:pPr>
                      <a:r>
                        <a:rPr lang="en-GB" sz="900">
                          <a:effectLst/>
                        </a:rPr>
                        <a:t>Type of magnets</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dirty="0">
                          <a:effectLst/>
                        </a:rPr>
                        <a:t>Permanent NdFeB</a:t>
                      </a:r>
                      <a:endParaRPr lang="pl-PL" sz="900" dirty="0">
                        <a:effectLst/>
                      </a:endParaRPr>
                    </a:p>
                    <a:p>
                      <a:pPr algn="just">
                        <a:lnSpc>
                          <a:spcPct val="107000"/>
                        </a:lnSpc>
                        <a:spcAft>
                          <a:spcPts val="800"/>
                        </a:spcAft>
                      </a:pPr>
                      <a:r>
                        <a:rPr lang="en-GB" sz="900" dirty="0">
                          <a:effectLst/>
                        </a:rPr>
                        <a:t>NEOMAX 39SH</a:t>
                      </a:r>
                      <a:endParaRPr lang="pl-PL" sz="900" dirty="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Permanent NdFeB</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Permanent NdFeB</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3216227044"/>
                  </a:ext>
                </a:extLst>
              </a:tr>
              <a:tr h="322560">
                <a:tc>
                  <a:txBody>
                    <a:bodyPr/>
                    <a:lstStyle/>
                    <a:p>
                      <a:pPr algn="just">
                        <a:lnSpc>
                          <a:spcPct val="107000"/>
                        </a:lnSpc>
                        <a:spcAft>
                          <a:spcPts val="800"/>
                        </a:spcAft>
                      </a:pPr>
                      <a:r>
                        <a:rPr lang="en-GB" sz="900">
                          <a:effectLst/>
                        </a:rPr>
                        <a:t>Magnetic period length</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46.6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120 mm </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58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1189352824"/>
                  </a:ext>
                </a:extLst>
              </a:tr>
              <a:tr h="157631">
                <a:tc>
                  <a:txBody>
                    <a:bodyPr/>
                    <a:lstStyle/>
                    <a:p>
                      <a:pPr algn="just">
                        <a:lnSpc>
                          <a:spcPct val="107000"/>
                        </a:lnSpc>
                        <a:spcAft>
                          <a:spcPts val="800"/>
                        </a:spcAft>
                      </a:pPr>
                      <a:r>
                        <a:rPr lang="en-GB" sz="900">
                          <a:effectLst/>
                        </a:rPr>
                        <a:t>Number of periods</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44</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21</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44</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1674618046"/>
                  </a:ext>
                </a:extLst>
              </a:tr>
              <a:tr h="157631">
                <a:tc>
                  <a:txBody>
                    <a:bodyPr/>
                    <a:lstStyle/>
                    <a:p>
                      <a:pPr algn="just">
                        <a:lnSpc>
                          <a:spcPct val="107000"/>
                        </a:lnSpc>
                        <a:spcAft>
                          <a:spcPts val="800"/>
                        </a:spcAft>
                      </a:pPr>
                      <a:r>
                        <a:rPr lang="en-GB" sz="900">
                          <a:effectLst/>
                        </a:rPr>
                        <a:t>Minimum gap</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14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20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14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1500855052"/>
                  </a:ext>
                </a:extLst>
              </a:tr>
              <a:tr h="157631">
                <a:tc>
                  <a:txBody>
                    <a:bodyPr/>
                    <a:lstStyle/>
                    <a:p>
                      <a:pPr algn="just">
                        <a:lnSpc>
                          <a:spcPct val="107000"/>
                        </a:lnSpc>
                        <a:spcAft>
                          <a:spcPts val="800"/>
                        </a:spcAft>
                      </a:pPr>
                      <a:r>
                        <a:rPr lang="en-GB" sz="900">
                          <a:effectLst/>
                        </a:rPr>
                        <a:t>Maximum gap</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&gt; 200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140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220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2266294229"/>
                  </a:ext>
                </a:extLst>
              </a:tr>
              <a:tr h="322560">
                <a:tc>
                  <a:txBody>
                    <a:bodyPr/>
                    <a:lstStyle/>
                    <a:p>
                      <a:pPr algn="just">
                        <a:lnSpc>
                          <a:spcPct val="107000"/>
                        </a:lnSpc>
                        <a:spcAft>
                          <a:spcPts val="800"/>
                        </a:spcAft>
                      </a:pPr>
                      <a:r>
                        <a:rPr lang="en-GB" sz="900">
                          <a:effectLst/>
                        </a:rPr>
                        <a:t>Length of magnet assemblies</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2116.9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2669,9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2676.6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1245043489"/>
                  </a:ext>
                </a:extLst>
              </a:tr>
              <a:tr h="322560">
                <a:tc>
                  <a:txBody>
                    <a:bodyPr/>
                    <a:lstStyle/>
                    <a:p>
                      <a:pPr algn="just">
                        <a:lnSpc>
                          <a:spcPct val="107000"/>
                        </a:lnSpc>
                        <a:spcAft>
                          <a:spcPts val="800"/>
                        </a:spcAft>
                      </a:pPr>
                      <a:r>
                        <a:rPr lang="en-GB" sz="900">
                          <a:effectLst/>
                        </a:rPr>
                        <a:t>Total length of undulator</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2136.9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2699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2700 mm</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223623659"/>
                  </a:ext>
                </a:extLst>
              </a:tr>
              <a:tr h="420649">
                <a:tc>
                  <a:txBody>
                    <a:bodyPr/>
                    <a:lstStyle/>
                    <a:p>
                      <a:pPr algn="just">
                        <a:lnSpc>
                          <a:spcPct val="107000"/>
                        </a:lnSpc>
                        <a:spcAft>
                          <a:spcPts val="800"/>
                        </a:spcAft>
                      </a:pPr>
                      <a:r>
                        <a:rPr lang="en-GB" sz="900">
                          <a:effectLst/>
                        </a:rPr>
                        <a:t>Peak B field at min. gap</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a:t>
                      </a:r>
                      <a:r>
                        <a:rPr lang="pl-PL" sz="900">
                          <a:effectLst/>
                        </a:rPr>
                        <a:t>71</a:t>
                      </a:r>
                      <a:r>
                        <a:rPr lang="en-GB" sz="900">
                          <a:effectLst/>
                        </a:rPr>
                        <a:t> T</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0.774 T</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0.879 T</a:t>
                      </a:r>
                      <a:endParaRPr lang="pl-PL" sz="900">
                        <a:effectLst/>
                      </a:endParaRPr>
                    </a:p>
                  </a:txBody>
                  <a:tcPr marL="58252" marR="58252" marT="0" marB="0"/>
                </a:tc>
                <a:extLst>
                  <a:ext uri="{0D108BD9-81ED-4DB2-BD59-A6C34878D82A}">
                    <a16:rowId xmlns:a16="http://schemas.microsoft.com/office/drawing/2014/main" val="4160729763"/>
                  </a:ext>
                </a:extLst>
              </a:tr>
              <a:tr h="1147203">
                <a:tc>
                  <a:txBody>
                    <a:bodyPr/>
                    <a:lstStyle/>
                    <a:p>
                      <a:pPr algn="just">
                        <a:lnSpc>
                          <a:spcPct val="107000"/>
                        </a:lnSpc>
                        <a:spcAft>
                          <a:spcPts val="800"/>
                        </a:spcAft>
                      </a:pPr>
                      <a:r>
                        <a:rPr lang="en-GB" sz="900">
                          <a:effectLst/>
                        </a:rPr>
                        <a:t>Available energy Range</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100 – 2000 eV</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total: 8–100 eV</a:t>
                      </a:r>
                      <a:br>
                        <a:rPr lang="en-GB" sz="900">
                          <a:effectLst/>
                        </a:rPr>
                      </a:br>
                      <a:r>
                        <a:rPr lang="en-GB" sz="900">
                          <a:effectLst/>
                        </a:rPr>
                        <a:t>NIM: 8 eV–30 eV</a:t>
                      </a:r>
                      <a:br>
                        <a:rPr lang="en-GB" sz="900">
                          <a:effectLst/>
                        </a:rPr>
                      </a:br>
                      <a:r>
                        <a:rPr lang="en-GB" sz="900">
                          <a:effectLst/>
                        </a:rPr>
                        <a:t>PGM: 16 eV–100 eV</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50–1500 eV for linear horizontal, linear vertical, and circular polarization</a:t>
                      </a:r>
                      <a:br>
                        <a:rPr lang="en-GB" sz="900">
                          <a:effectLst/>
                        </a:rPr>
                      </a:br>
                      <a:r>
                        <a:rPr lang="en-GB" sz="900">
                          <a:effectLst/>
                        </a:rPr>
                        <a:t>70–1500 eV for linear polarization inclined at 45°</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364912581"/>
                  </a:ext>
                </a:extLst>
              </a:tr>
              <a:tr h="652418">
                <a:tc>
                  <a:txBody>
                    <a:bodyPr/>
                    <a:lstStyle/>
                    <a:p>
                      <a:pPr algn="just">
                        <a:lnSpc>
                          <a:spcPct val="107000"/>
                        </a:lnSpc>
                        <a:spcAft>
                          <a:spcPts val="800"/>
                        </a:spcAft>
                      </a:pPr>
                      <a:r>
                        <a:rPr lang="en-GB" sz="900">
                          <a:effectLst/>
                        </a:rPr>
                        <a:t>Polarization </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Circular left- and right-handed, linear horizontal and vertical</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Circular, elliptical, linear horizontal and vertical, linear skewed. </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Circular, elliptical, variable linear</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3975837750"/>
                  </a:ext>
                </a:extLst>
              </a:tr>
              <a:tr h="157631">
                <a:tc>
                  <a:txBody>
                    <a:bodyPr/>
                    <a:lstStyle/>
                    <a:p>
                      <a:pPr algn="just">
                        <a:lnSpc>
                          <a:spcPct val="107000"/>
                        </a:lnSpc>
                        <a:spcAft>
                          <a:spcPts val="800"/>
                        </a:spcAft>
                      </a:pPr>
                      <a:r>
                        <a:rPr lang="en-GB" sz="900">
                          <a:effectLst/>
                        </a:rPr>
                        <a:t>Manufacturer</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ADC</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a:effectLst/>
                        </a:rPr>
                        <a:t>Kyma</a:t>
                      </a:r>
                      <a:endParaRPr lang="pl-PL" sz="90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tc>
                  <a:txBody>
                    <a:bodyPr/>
                    <a:lstStyle/>
                    <a:p>
                      <a:pPr algn="just">
                        <a:lnSpc>
                          <a:spcPct val="107000"/>
                        </a:lnSpc>
                        <a:spcAft>
                          <a:spcPts val="800"/>
                        </a:spcAft>
                      </a:pPr>
                      <a:r>
                        <a:rPr lang="en-GB" sz="900" dirty="0" err="1">
                          <a:effectLst/>
                        </a:rPr>
                        <a:t>Kyma</a:t>
                      </a:r>
                      <a:endParaRPr lang="pl-PL" sz="900" dirty="0">
                        <a:effectLst/>
                        <a:latin typeface="Calibri" panose="020F0502020204030204" pitchFamily="34" charset="0"/>
                        <a:ea typeface="Calibri" panose="020F0502020204030204" pitchFamily="34" charset="0"/>
                        <a:cs typeface="Arial" panose="020B0604020202020204" pitchFamily="34" charset="0"/>
                      </a:endParaRPr>
                    </a:p>
                  </a:txBody>
                  <a:tcPr marL="58252" marR="58252" marT="0" marB="0"/>
                </a:tc>
                <a:extLst>
                  <a:ext uri="{0D108BD9-81ED-4DB2-BD59-A6C34878D82A}">
                    <a16:rowId xmlns:a16="http://schemas.microsoft.com/office/drawing/2014/main" val="3246676679"/>
                  </a:ext>
                </a:extLst>
              </a:tr>
            </a:tbl>
          </a:graphicData>
        </a:graphic>
      </p:graphicFrame>
      <p:pic>
        <p:nvPicPr>
          <p:cNvPr id="10" name="Obraz 7">
            <a:extLst>
              <a:ext uri="{FF2B5EF4-FFF2-40B4-BE49-F238E27FC236}">
                <a16:creationId xmlns:a16="http://schemas.microsoft.com/office/drawing/2014/main" id="{455C1345-63AC-7FC7-52A0-F00D1DA6D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776" y="1557902"/>
            <a:ext cx="6371121" cy="4875414"/>
          </a:xfrm>
          <a:prstGeom prst="rect">
            <a:avLst/>
          </a:prstGeom>
        </p:spPr>
      </p:pic>
      <p:pic>
        <p:nvPicPr>
          <p:cNvPr id="12" name="Obraz 5">
            <a:extLst>
              <a:ext uri="{FF2B5EF4-FFF2-40B4-BE49-F238E27FC236}">
                <a16:creationId xmlns:a16="http://schemas.microsoft.com/office/drawing/2014/main" id="{BD5A7E10-9909-CB2B-44AF-94727E11A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776" y="1548553"/>
            <a:ext cx="2840886" cy="3818473"/>
          </a:xfrm>
          <a:prstGeom prst="rect">
            <a:avLst/>
          </a:prstGeom>
        </p:spPr>
      </p:pic>
      <p:pic>
        <p:nvPicPr>
          <p:cNvPr id="13" name="Obraz 6">
            <a:extLst>
              <a:ext uri="{FF2B5EF4-FFF2-40B4-BE49-F238E27FC236}">
                <a16:creationId xmlns:a16="http://schemas.microsoft.com/office/drawing/2014/main" id="{6F038710-5A08-92B0-035A-39BA508E0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03" y="1548553"/>
            <a:ext cx="3927512" cy="2933513"/>
          </a:xfrm>
          <a:prstGeom prst="rect">
            <a:avLst/>
          </a:prstGeom>
        </p:spPr>
      </p:pic>
    </p:spTree>
    <p:extLst>
      <p:ext uri="{BB962C8B-B14F-4D97-AF65-F5344CB8AC3E}">
        <p14:creationId xmlns:p14="http://schemas.microsoft.com/office/powerpoint/2010/main" val="35898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B4DB-97AC-0580-89FC-64168BFCA105}"/>
            </a:ext>
          </a:extLst>
        </p:cNvPr>
        <p:cNvGrpSpPr/>
        <p:nvPr/>
      </p:nvGrpSpPr>
      <p:grpSpPr>
        <a:xfrm>
          <a:off x="0" y="0"/>
          <a:ext cx="0" cy="0"/>
          <a:chOff x="0" y="0"/>
          <a:chExt cx="0" cy="0"/>
        </a:xfrm>
      </p:grpSpPr>
      <p:sp>
        <p:nvSpPr>
          <p:cNvPr id="16" name="Prostokąt 15">
            <a:extLst>
              <a:ext uri="{FF2B5EF4-FFF2-40B4-BE49-F238E27FC236}">
                <a16:creationId xmlns:a16="http://schemas.microsoft.com/office/drawing/2014/main" id="{AF64FD12-D7BF-AEF4-04F3-6AAB589F865F}"/>
              </a:ext>
            </a:extLst>
          </p:cNvPr>
          <p:cNvSpPr/>
          <p:nvPr/>
        </p:nvSpPr>
        <p:spPr>
          <a:xfrm>
            <a:off x="8944808" y="23844"/>
            <a:ext cx="3247192" cy="68103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Prostokąt 6">
            <a:extLst>
              <a:ext uri="{FF2B5EF4-FFF2-40B4-BE49-F238E27FC236}">
                <a16:creationId xmlns:a16="http://schemas.microsoft.com/office/drawing/2014/main" id="{9B4B4E8F-C2D1-F38A-8525-44BF7F9C11CC}"/>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433ED7A5-4E36-9A5F-19A7-B288A6C01C62}"/>
              </a:ext>
            </a:extLst>
          </p:cNvPr>
          <p:cNvSpPr>
            <a:spLocks noGrp="1"/>
          </p:cNvSpPr>
          <p:nvPr>
            <p:ph type="sldNum" sz="quarter" idx="12"/>
          </p:nvPr>
        </p:nvSpPr>
        <p:spPr>
          <a:xfrm>
            <a:off x="11818374" y="6536466"/>
            <a:ext cx="348487" cy="273845"/>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7</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4881CA0E-0311-C6BE-F848-90B71799A5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09BEACE9-1212-5776-849E-E8632316632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88ED6FAA-17C5-9791-D4FF-098F68C1CD57}"/>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 </a:t>
            </a:r>
            <a:r>
              <a:rPr lang="pl-PL" sz="2200" b="1" dirty="0">
                <a:solidFill>
                  <a:srgbClr val="2C2B2B"/>
                </a:solidFill>
                <a:latin typeface="Poppins" panose="00000500000000000000" pitchFamily="2" charset="-18"/>
                <a:cs typeface="Poppins" panose="00000500000000000000" pitchFamily="2" charset="-18"/>
              </a:rPr>
              <a:t>SOLARIS </a:t>
            </a:r>
            <a:r>
              <a:rPr lang="pl-PL" sz="2200" b="1" dirty="0" err="1">
                <a:solidFill>
                  <a:srgbClr val="2C2B2B"/>
                </a:solidFill>
                <a:latin typeface="Poppins" panose="00000500000000000000" pitchFamily="2" charset="-18"/>
                <a:cs typeface="Poppins" panose="00000500000000000000" pitchFamily="2" charset="-18"/>
              </a:rPr>
              <a:t>Operation</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1A7A5FBF-083E-6AC4-1C1D-9301F922720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numeru slajdu 10">
            <a:extLst>
              <a:ext uri="{FF2B5EF4-FFF2-40B4-BE49-F238E27FC236}">
                <a16:creationId xmlns:a16="http://schemas.microsoft.com/office/drawing/2014/main" id="{9B9BD3E8-CA68-C766-A125-BB953AF5B118}"/>
              </a:ext>
            </a:extLst>
          </p:cNvPr>
          <p:cNvSpPr txBox="1">
            <a:spLocks/>
          </p:cNvSpPr>
          <p:nvPr/>
        </p:nvSpPr>
        <p:spPr>
          <a:xfrm>
            <a:off x="5067299" y="6433316"/>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7</a:t>
            </a:fld>
            <a:endParaRPr lang="pl-PL">
              <a:latin typeface="Poppins Medium" panose="00000600000000000000" pitchFamily="2" charset="-18"/>
              <a:cs typeface="Poppins Medium" panose="00000600000000000000" pitchFamily="2" charset="-18"/>
            </a:endParaRPr>
          </a:p>
        </p:txBody>
      </p:sp>
      <p:sp>
        <p:nvSpPr>
          <p:cNvPr id="4" name="pole tekstowe 3">
            <a:extLst>
              <a:ext uri="{FF2B5EF4-FFF2-40B4-BE49-F238E27FC236}">
                <a16:creationId xmlns:a16="http://schemas.microsoft.com/office/drawing/2014/main" id="{D96BAF6F-54AD-683C-4224-B77F3F37F900}"/>
              </a:ext>
            </a:extLst>
          </p:cNvPr>
          <p:cNvSpPr txBox="1"/>
          <p:nvPr/>
        </p:nvSpPr>
        <p:spPr>
          <a:xfrm>
            <a:off x="9069912" y="1106138"/>
            <a:ext cx="2996983" cy="6201954"/>
          </a:xfrm>
          <a:prstGeom prst="rect">
            <a:avLst/>
          </a:prstGeom>
          <a:noFill/>
        </p:spPr>
        <p:txBody>
          <a:bodyPr wrap="square" rtlCol="0">
            <a:spAutoFit/>
          </a:bodyPr>
          <a:lstStyle/>
          <a:p>
            <a:pPr>
              <a:lnSpc>
                <a:spcPct val="150000"/>
              </a:lnSpc>
            </a:pPr>
            <a:r>
              <a:rPr lang="pl-PL" sz="1400" dirty="0">
                <a:solidFill>
                  <a:schemeClr val="accent5">
                    <a:lumMod val="75000"/>
                  </a:schemeClr>
                </a:solidFill>
                <a:latin typeface="Poppins" panose="00000500000000000000" pitchFamily="2" charset="-18"/>
                <a:cs typeface="Poppins" panose="00000500000000000000" pitchFamily="2" charset="-18"/>
              </a:rPr>
              <a:t>STANDARD OPERATION </a:t>
            </a:r>
            <a:r>
              <a:rPr lang="pl-PL" sz="1400" dirty="0">
                <a:solidFill>
                  <a:srgbClr val="0070C0"/>
                </a:solidFill>
                <a:latin typeface="Poppins" panose="00000500000000000000" pitchFamily="2" charset="-18"/>
                <a:cs typeface="Poppins" panose="00000500000000000000" pitchFamily="2" charset="-18"/>
              </a:rPr>
              <a:t>24/7</a:t>
            </a:r>
            <a:r>
              <a:rPr lang="pl-PL" sz="1400" dirty="0">
                <a:latin typeface="Poppins" panose="00000500000000000000" pitchFamily="2" charset="-18"/>
                <a:cs typeface="Poppins" panose="00000500000000000000" pitchFamily="2" charset="-18"/>
              </a:rPr>
              <a:t> </a:t>
            </a:r>
          </a:p>
          <a:p>
            <a:pPr marL="742950" lvl="1" indent="-285750">
              <a:lnSpc>
                <a:spcPct val="150000"/>
              </a:lnSpc>
              <a:buFont typeface="Wingdings" panose="05000000000000000000" pitchFamily="2" charset="2"/>
              <a:buChar char="Ø"/>
            </a:pPr>
            <a:r>
              <a:rPr lang="en-US" sz="1400" dirty="0">
                <a:latin typeface="Poppins" panose="00000500000000000000" pitchFamily="2" charset="-18"/>
                <a:cs typeface="Poppins" panose="00000500000000000000" pitchFamily="2" charset="-18"/>
              </a:rPr>
              <a:t>2 Shifts (8:00-16:00; 14:00-22:00)</a:t>
            </a:r>
          </a:p>
          <a:p>
            <a:pPr marL="742950" lvl="1" indent="-285750">
              <a:lnSpc>
                <a:spcPct val="150000"/>
              </a:lnSpc>
              <a:buFont typeface="Wingdings" panose="05000000000000000000" pitchFamily="2" charset="2"/>
              <a:buChar char="Ø"/>
            </a:pPr>
            <a:r>
              <a:rPr lang="en-US" sz="1400" dirty="0">
                <a:latin typeface="Poppins" panose="00000500000000000000" pitchFamily="2" charset="-18"/>
                <a:ea typeface="Cambria" panose="02040503050406030204" pitchFamily="18" charset="0"/>
                <a:cs typeface="Poppins" panose="00000500000000000000" pitchFamily="2" charset="-18"/>
              </a:rPr>
              <a:t>Monday – machine days, maintenance </a:t>
            </a:r>
          </a:p>
          <a:p>
            <a:pPr marL="742950" lvl="1" indent="-285750">
              <a:lnSpc>
                <a:spcPct val="150000"/>
              </a:lnSpc>
              <a:buFont typeface="Wingdings" panose="05000000000000000000" pitchFamily="2" charset="2"/>
              <a:buChar char="Ø"/>
            </a:pPr>
            <a:r>
              <a:rPr lang="en-US" sz="1400" dirty="0">
                <a:latin typeface="Poppins" panose="00000500000000000000" pitchFamily="2" charset="-18"/>
                <a:ea typeface="Cambria" panose="02040503050406030204" pitchFamily="18" charset="0"/>
                <a:cs typeface="Poppins" panose="00000500000000000000" pitchFamily="2" charset="-18"/>
              </a:rPr>
              <a:t>User operation </a:t>
            </a:r>
            <a:r>
              <a:rPr lang="pl-PL" sz="1400" dirty="0">
                <a:latin typeface="Poppins" panose="00000500000000000000" pitchFamily="2" charset="-18"/>
                <a:ea typeface="Cambria" panose="02040503050406030204" pitchFamily="18" charset="0"/>
                <a:cs typeface="Poppins" panose="00000500000000000000" pitchFamily="2" charset="-18"/>
              </a:rPr>
              <a:t>6</a:t>
            </a:r>
            <a:r>
              <a:rPr lang="en-US" sz="1400" dirty="0">
                <a:latin typeface="Poppins" panose="00000500000000000000" pitchFamily="2" charset="-18"/>
                <a:ea typeface="Cambria" panose="02040503050406030204" pitchFamily="18" charset="0"/>
                <a:cs typeface="Poppins" panose="00000500000000000000" pitchFamily="2" charset="-18"/>
              </a:rPr>
              <a:t> days/week (Tue-</a:t>
            </a:r>
            <a:r>
              <a:rPr lang="pl-PL" sz="1400" dirty="0">
                <a:latin typeface="Poppins" panose="00000500000000000000" pitchFamily="2" charset="-18"/>
                <a:ea typeface="Cambria" panose="02040503050406030204" pitchFamily="18" charset="0"/>
                <a:cs typeface="Poppins" panose="00000500000000000000" pitchFamily="2" charset="-18"/>
              </a:rPr>
              <a:t>Mon</a:t>
            </a:r>
            <a:r>
              <a:rPr lang="en-US" sz="1400" dirty="0">
                <a:latin typeface="Poppins" panose="00000500000000000000" pitchFamily="2" charset="-18"/>
                <a:ea typeface="Cambria" panose="02040503050406030204" pitchFamily="18" charset="0"/>
                <a:cs typeface="Poppins" panose="00000500000000000000" pitchFamily="2" charset="-18"/>
              </a:rPr>
              <a:t>)</a:t>
            </a:r>
          </a:p>
          <a:p>
            <a:pPr marL="742950" lvl="1" indent="-285750">
              <a:lnSpc>
                <a:spcPct val="150000"/>
              </a:lnSpc>
              <a:buFont typeface="Wingdings" panose="05000000000000000000" pitchFamily="2" charset="2"/>
              <a:buChar char="Ø"/>
            </a:pPr>
            <a:r>
              <a:rPr lang="en-US" sz="1400" dirty="0">
                <a:latin typeface="Poppins" panose="00000500000000000000" pitchFamily="2" charset="-18"/>
                <a:cs typeface="Poppins" panose="00000500000000000000" pitchFamily="2" charset="-18"/>
              </a:rPr>
              <a:t>On call sup</a:t>
            </a:r>
            <a:r>
              <a:rPr lang="pl-PL" sz="1400" dirty="0">
                <a:latin typeface="Poppins" panose="00000500000000000000" pitchFamily="2" charset="-18"/>
                <a:cs typeface="Poppins" panose="00000500000000000000" pitchFamily="2" charset="-18"/>
              </a:rPr>
              <a:t>p</a:t>
            </a:r>
            <a:r>
              <a:rPr lang="en-US" sz="1400" dirty="0">
                <a:latin typeface="Poppins" panose="00000500000000000000" pitchFamily="2" charset="-18"/>
                <a:cs typeface="Poppins" panose="00000500000000000000" pitchFamily="2" charset="-18"/>
              </a:rPr>
              <a:t>ort to 2:00 am from Tue-</a:t>
            </a:r>
            <a:r>
              <a:rPr lang="pl-PL" sz="1400" dirty="0">
                <a:latin typeface="Poppins" panose="00000500000000000000" pitchFamily="2" charset="-18"/>
                <a:cs typeface="Poppins" panose="00000500000000000000" pitchFamily="2" charset="-18"/>
              </a:rPr>
              <a:t>Mon</a:t>
            </a:r>
            <a:endParaRPr lang="en-US" sz="1400" dirty="0">
              <a:latin typeface="Poppins" panose="00000500000000000000" pitchFamily="2" charset="-18"/>
              <a:cs typeface="Poppins" panose="00000500000000000000" pitchFamily="2" charset="-18"/>
            </a:endParaRPr>
          </a:p>
          <a:p>
            <a:pPr marL="742950" lvl="1" indent="-285750">
              <a:lnSpc>
                <a:spcPct val="150000"/>
              </a:lnSpc>
              <a:buFont typeface="Wingdings" panose="05000000000000000000" pitchFamily="2" charset="2"/>
              <a:buChar char="Ø"/>
            </a:pPr>
            <a:r>
              <a:rPr lang="en-US" sz="1400" dirty="0">
                <a:latin typeface="Poppins" panose="00000500000000000000" pitchFamily="2" charset="-18"/>
                <a:ea typeface="Cambria" panose="02040503050406030204" pitchFamily="18" charset="0"/>
                <a:cs typeface="Poppins" panose="00000500000000000000" pitchFamily="2" charset="-18"/>
              </a:rPr>
              <a:t>2</a:t>
            </a:r>
            <a:r>
              <a:rPr lang="pl-PL" sz="1400" dirty="0">
                <a:latin typeface="Poppins" panose="00000500000000000000" pitchFamily="2" charset="-18"/>
                <a:ea typeface="Cambria" panose="02040503050406030204" pitchFamily="18" charset="0"/>
                <a:cs typeface="Poppins" panose="00000500000000000000" pitchFamily="2" charset="-18"/>
              </a:rPr>
              <a:t> </a:t>
            </a:r>
            <a:r>
              <a:rPr lang="en-US" sz="1400" dirty="0">
                <a:latin typeface="Poppins" panose="00000500000000000000" pitchFamily="2" charset="-18"/>
                <a:ea typeface="Cambria" panose="02040503050406030204" pitchFamily="18" charset="0"/>
                <a:cs typeface="Poppins" panose="00000500000000000000" pitchFamily="2" charset="-18"/>
              </a:rPr>
              <a:t>operators/shift </a:t>
            </a:r>
            <a:r>
              <a:rPr lang="en-GB" sz="1400" dirty="0">
                <a:latin typeface="Poppins" panose="00000500000000000000" pitchFamily="2" charset="-18"/>
                <a:ea typeface="Cambria" panose="02040503050406030204" pitchFamily="18" charset="0"/>
                <a:cs typeface="Poppins" panose="00000500000000000000" pitchFamily="2" charset="-18"/>
              </a:rPr>
              <a:t>Injection twice/day: 8:00 am and 8 pm</a:t>
            </a:r>
          </a:p>
          <a:p>
            <a:pPr marL="742950" lvl="1" indent="-285750">
              <a:lnSpc>
                <a:spcPct val="150000"/>
              </a:lnSpc>
              <a:buFont typeface="Wingdings" panose="05000000000000000000" pitchFamily="2" charset="2"/>
              <a:buChar char="Ø"/>
            </a:pPr>
            <a:r>
              <a:rPr lang="en-GB" sz="1400" dirty="0">
                <a:latin typeface="Poppins" panose="00000500000000000000" pitchFamily="2" charset="-18"/>
                <a:ea typeface="Cambria" panose="02040503050406030204" pitchFamily="18" charset="0"/>
                <a:cs typeface="Poppins" panose="00000500000000000000" pitchFamily="2" charset="-18"/>
              </a:rPr>
              <a:t>One operation mode (uniform filling pattern)</a:t>
            </a:r>
          </a:p>
          <a:p>
            <a:pPr marL="742950" lvl="1" indent="-285750">
              <a:lnSpc>
                <a:spcPct val="150000"/>
              </a:lnSpc>
              <a:buFont typeface="Wingdings" panose="05000000000000000000" pitchFamily="2" charset="2"/>
              <a:buChar char="Ø"/>
            </a:pPr>
            <a:r>
              <a:rPr lang="en-GB" sz="1400" dirty="0">
                <a:latin typeface="Poppins" panose="00000500000000000000" pitchFamily="2" charset="-18"/>
                <a:ea typeface="Cambria" panose="02040503050406030204" pitchFamily="18" charset="0"/>
                <a:cs typeface="Poppins" panose="00000500000000000000" pitchFamily="2" charset="-18"/>
              </a:rPr>
              <a:t> Operation in the decay mode</a:t>
            </a:r>
          </a:p>
          <a:p>
            <a:pPr marL="742950" lvl="1" indent="-285750">
              <a:lnSpc>
                <a:spcPct val="150000"/>
              </a:lnSpc>
              <a:buFont typeface="Wingdings" panose="05000000000000000000" pitchFamily="2" charset="2"/>
              <a:buChar char="Ø"/>
            </a:pPr>
            <a:endParaRPr lang="pl-PL" sz="1400" dirty="0">
              <a:latin typeface="Poppins" panose="00000500000000000000" pitchFamily="2" charset="-18"/>
              <a:ea typeface="Cambria" panose="02040503050406030204" pitchFamily="18" charset="0"/>
              <a:cs typeface="Poppins" panose="00000500000000000000" pitchFamily="2" charset="-18"/>
            </a:endParaRPr>
          </a:p>
          <a:p>
            <a:pPr>
              <a:lnSpc>
                <a:spcPct val="150000"/>
              </a:lnSpc>
            </a:pPr>
            <a:endParaRPr lang="en-US" sz="1400" dirty="0">
              <a:latin typeface="Poppins" panose="00000500000000000000" pitchFamily="2" charset="-18"/>
              <a:cs typeface="Poppins" panose="00000500000000000000" pitchFamily="2" charset="-18"/>
            </a:endParaRPr>
          </a:p>
        </p:txBody>
      </p:sp>
      <p:pic>
        <p:nvPicPr>
          <p:cNvPr id="14" name="Obraz 13">
            <a:extLst>
              <a:ext uri="{FF2B5EF4-FFF2-40B4-BE49-F238E27FC236}">
                <a16:creationId xmlns:a16="http://schemas.microsoft.com/office/drawing/2014/main" id="{B1A68295-7FDC-26D7-0201-4BF804AAA565}"/>
              </a:ext>
            </a:extLst>
          </p:cNvPr>
          <p:cNvPicPr>
            <a:picLocks noChangeAspect="1"/>
          </p:cNvPicPr>
          <p:nvPr/>
        </p:nvPicPr>
        <p:blipFill>
          <a:blip r:embed="rId4"/>
          <a:stretch>
            <a:fillRect/>
          </a:stretch>
        </p:blipFill>
        <p:spPr>
          <a:xfrm>
            <a:off x="54881" y="1348838"/>
            <a:ext cx="8889927" cy="4212625"/>
          </a:xfrm>
          <a:prstGeom prst="rect">
            <a:avLst/>
          </a:prstGeom>
        </p:spPr>
      </p:pic>
    </p:spTree>
    <p:extLst>
      <p:ext uri="{BB962C8B-B14F-4D97-AF65-F5344CB8AC3E}">
        <p14:creationId xmlns:p14="http://schemas.microsoft.com/office/powerpoint/2010/main" val="380962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F52A-7A39-C066-DAD0-B534F0560FA4}"/>
            </a:ext>
          </a:extLst>
        </p:cNvPr>
        <p:cNvGrpSpPr/>
        <p:nvPr/>
      </p:nvGrpSpPr>
      <p:grpSpPr>
        <a:xfrm>
          <a:off x="0" y="0"/>
          <a:ext cx="0" cy="0"/>
          <a:chOff x="0" y="0"/>
          <a:chExt cx="0" cy="0"/>
        </a:xfrm>
      </p:grpSpPr>
      <p:pic>
        <p:nvPicPr>
          <p:cNvPr id="23" name="Grafika 22">
            <a:extLst>
              <a:ext uri="{FF2B5EF4-FFF2-40B4-BE49-F238E27FC236}">
                <a16:creationId xmlns:a16="http://schemas.microsoft.com/office/drawing/2014/main" id="{13EA4009-1363-6725-34C2-E75E50ACD9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0336" y="2397531"/>
            <a:ext cx="4771664" cy="4460469"/>
          </a:xfrm>
          <a:prstGeom prst="rect">
            <a:avLst/>
          </a:prstGeom>
        </p:spPr>
      </p:pic>
      <p:sp>
        <p:nvSpPr>
          <p:cNvPr id="7" name="Prostokąt 6">
            <a:extLst>
              <a:ext uri="{FF2B5EF4-FFF2-40B4-BE49-F238E27FC236}">
                <a16:creationId xmlns:a16="http://schemas.microsoft.com/office/drawing/2014/main" id="{73C2E7FB-3CE0-D4B2-42C7-62F258BABFDB}"/>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4E643977-8352-2EA1-3AE2-DD78F193A324}"/>
              </a:ext>
            </a:extLst>
          </p:cNvPr>
          <p:cNvSpPr>
            <a:spLocks noGrp="1"/>
          </p:cNvSpPr>
          <p:nvPr>
            <p:ph type="sldNum" sz="quarter" idx="12"/>
          </p:nvPr>
        </p:nvSpPr>
        <p:spPr>
          <a:xfrm>
            <a:off x="11818374" y="6522230"/>
            <a:ext cx="348487"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8</a:t>
            </a:fld>
            <a:endParaRPr lang="pl-PL"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3845F277-F6DD-A727-3C5B-B6755E60E86D}"/>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a:cs typeface="Poppins"/>
              </a:rPr>
              <a:t>Stability  and </a:t>
            </a:r>
            <a:r>
              <a:rPr lang="pl-PL" sz="2200" b="1" dirty="0">
                <a:solidFill>
                  <a:srgbClr val="2C2B2B"/>
                </a:solidFill>
                <a:latin typeface="Poppins"/>
                <a:cs typeface="Poppins"/>
              </a:rPr>
              <a:t>R</a:t>
            </a:r>
            <a:r>
              <a:rPr lang="en-US" sz="2200" b="1" dirty="0" err="1">
                <a:solidFill>
                  <a:srgbClr val="2C2B2B"/>
                </a:solidFill>
                <a:latin typeface="Poppins"/>
                <a:cs typeface="Poppins"/>
              </a:rPr>
              <a:t>eproducibility</a:t>
            </a:r>
            <a:r>
              <a:rPr lang="en-US" sz="2200" b="1" dirty="0">
                <a:solidFill>
                  <a:srgbClr val="2C2B2B"/>
                </a:solidFill>
                <a:latin typeface="Poppins"/>
                <a:cs typeface="Poppins"/>
              </a:rPr>
              <a:t>  </a:t>
            </a:r>
            <a:endParaRPr lang="en-US" sz="2200" b="1" dirty="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2C68FC5A-8EEE-82E6-548F-C5A5EE081328}"/>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658FDF26-DB2F-5833-E814-861120CAF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A3B37DD7-1952-0C50-C0E5-56E4D76D026A}"/>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5" name="TextBox 25">
            <a:extLst>
              <a:ext uri="{FF2B5EF4-FFF2-40B4-BE49-F238E27FC236}">
                <a16:creationId xmlns:a16="http://schemas.microsoft.com/office/drawing/2014/main" id="{600E2D0D-4A14-9094-2F5D-372F4BFBEF3B}"/>
              </a:ext>
            </a:extLst>
          </p:cNvPr>
          <p:cNvGraphicFramePr/>
          <p:nvPr>
            <p:extLst>
              <p:ext uri="{D42A27DB-BD31-4B8C-83A1-F6EECF244321}">
                <p14:modId xmlns:p14="http://schemas.microsoft.com/office/powerpoint/2010/main" val="2992555102"/>
              </p:ext>
            </p:extLst>
          </p:nvPr>
        </p:nvGraphicFramePr>
        <p:xfrm>
          <a:off x="-462552" y="1982504"/>
          <a:ext cx="9043458" cy="30753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Diagram 5">
            <a:extLst>
              <a:ext uri="{FF2B5EF4-FFF2-40B4-BE49-F238E27FC236}">
                <a16:creationId xmlns:a16="http://schemas.microsoft.com/office/drawing/2014/main" id="{77E7A452-34AC-C242-0F63-28EFFCFAF243}"/>
              </a:ext>
            </a:extLst>
          </p:cNvPr>
          <p:cNvGraphicFramePr/>
          <p:nvPr>
            <p:extLst>
              <p:ext uri="{D42A27DB-BD31-4B8C-83A1-F6EECF244321}">
                <p14:modId xmlns:p14="http://schemas.microsoft.com/office/powerpoint/2010/main" val="2546683278"/>
              </p:ext>
            </p:extLst>
          </p:nvPr>
        </p:nvGraphicFramePr>
        <p:xfrm>
          <a:off x="6829289" y="2064909"/>
          <a:ext cx="6507163" cy="460004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 name="Tabela 1">
            <a:extLst>
              <a:ext uri="{FF2B5EF4-FFF2-40B4-BE49-F238E27FC236}">
                <a16:creationId xmlns:a16="http://schemas.microsoft.com/office/drawing/2014/main" id="{E93BC521-D331-89FF-333C-D148F999BE16}"/>
              </a:ext>
            </a:extLst>
          </p:cNvPr>
          <p:cNvGraphicFramePr>
            <a:graphicFrameLocks noGrp="1"/>
          </p:cNvGraphicFramePr>
          <p:nvPr>
            <p:extLst>
              <p:ext uri="{D42A27DB-BD31-4B8C-83A1-F6EECF244321}">
                <p14:modId xmlns:p14="http://schemas.microsoft.com/office/powerpoint/2010/main" val="779561861"/>
              </p:ext>
            </p:extLst>
          </p:nvPr>
        </p:nvGraphicFramePr>
        <p:xfrm>
          <a:off x="435370" y="5075667"/>
          <a:ext cx="4883587" cy="1589287"/>
        </p:xfrm>
        <a:graphic>
          <a:graphicData uri="http://schemas.openxmlformats.org/drawingml/2006/table">
            <a:tbl>
              <a:tblPr firstRow="1" bandRow="1">
                <a:tableStyleId>{5C22544A-7EE6-4342-B048-85BDC9FD1C3A}</a:tableStyleId>
              </a:tblPr>
              <a:tblGrid>
                <a:gridCol w="2724087">
                  <a:extLst>
                    <a:ext uri="{9D8B030D-6E8A-4147-A177-3AD203B41FA5}">
                      <a16:colId xmlns:a16="http://schemas.microsoft.com/office/drawing/2014/main" val="2174259221"/>
                    </a:ext>
                  </a:extLst>
                </a:gridCol>
                <a:gridCol w="1132764">
                  <a:extLst>
                    <a:ext uri="{9D8B030D-6E8A-4147-A177-3AD203B41FA5}">
                      <a16:colId xmlns:a16="http://schemas.microsoft.com/office/drawing/2014/main" val="3331397249"/>
                    </a:ext>
                  </a:extLst>
                </a:gridCol>
                <a:gridCol w="1026736">
                  <a:extLst>
                    <a:ext uri="{9D8B030D-6E8A-4147-A177-3AD203B41FA5}">
                      <a16:colId xmlns:a16="http://schemas.microsoft.com/office/drawing/2014/main" val="944541055"/>
                    </a:ext>
                  </a:extLst>
                </a:gridCol>
              </a:tblGrid>
              <a:tr h="370840">
                <a:tc>
                  <a:txBody>
                    <a:bodyPr/>
                    <a:lstStyle/>
                    <a:p>
                      <a:endParaRPr lang="en-US" dirty="0"/>
                    </a:p>
                  </a:txBody>
                  <a:tcPr/>
                </a:tc>
                <a:tc>
                  <a:txBody>
                    <a:bodyPr/>
                    <a:lstStyle/>
                    <a:p>
                      <a:r>
                        <a:rPr lang="el-GR" dirty="0"/>
                        <a:t>σ</a:t>
                      </a:r>
                      <a:r>
                        <a:rPr lang="pl-PL" dirty="0"/>
                        <a:t>x</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a:t>
                      </a:r>
                      <a:r>
                        <a:rPr lang="pl-PL" dirty="0"/>
                        <a:t>y</a:t>
                      </a:r>
                      <a:endParaRPr lang="en-US" dirty="0"/>
                    </a:p>
                  </a:txBody>
                  <a:tcPr/>
                </a:tc>
                <a:extLst>
                  <a:ext uri="{0D108BD9-81ED-4DB2-BD59-A6C34878D82A}">
                    <a16:rowId xmlns:a16="http://schemas.microsoft.com/office/drawing/2014/main" val="2528833118"/>
                  </a:ext>
                </a:extLst>
              </a:tr>
              <a:tr h="476767">
                <a:tc>
                  <a:txBody>
                    <a:bodyPr/>
                    <a:lstStyle/>
                    <a:p>
                      <a:r>
                        <a:rPr lang="pl-PL" dirty="0" err="1"/>
                        <a:t>Straight</a:t>
                      </a:r>
                      <a:r>
                        <a:rPr lang="pl-PL" dirty="0"/>
                        <a:t> </a:t>
                      </a:r>
                      <a:r>
                        <a:rPr lang="pl-PL" dirty="0" err="1"/>
                        <a:t>Section</a:t>
                      </a:r>
                      <a:r>
                        <a:rPr lang="pl-PL" dirty="0"/>
                        <a:t> Center</a:t>
                      </a:r>
                      <a:endParaRPr lang="en-US" dirty="0"/>
                    </a:p>
                  </a:txBody>
                  <a:tcPr/>
                </a:tc>
                <a:tc>
                  <a:txBody>
                    <a:bodyPr/>
                    <a:lstStyle/>
                    <a:p>
                      <a:r>
                        <a:rPr lang="pl-PL" dirty="0"/>
                        <a:t>183um</a:t>
                      </a:r>
                      <a:endParaRPr lang="en-US" dirty="0"/>
                    </a:p>
                  </a:txBody>
                  <a:tcPr/>
                </a:tc>
                <a:tc>
                  <a:txBody>
                    <a:bodyPr/>
                    <a:lstStyle/>
                    <a:p>
                      <a:r>
                        <a:rPr lang="pl-PL" dirty="0"/>
                        <a:t>13um</a:t>
                      </a:r>
                      <a:endParaRPr lang="en-US" dirty="0"/>
                    </a:p>
                  </a:txBody>
                  <a:tcPr/>
                </a:tc>
                <a:extLst>
                  <a:ext uri="{0D108BD9-81ED-4DB2-BD59-A6C34878D82A}">
                    <a16:rowId xmlns:a16="http://schemas.microsoft.com/office/drawing/2014/main" val="1785382277"/>
                  </a:ext>
                </a:extLst>
              </a:tr>
              <a:tr h="370840">
                <a:tc>
                  <a:txBody>
                    <a:bodyPr/>
                    <a:lstStyle/>
                    <a:p>
                      <a:r>
                        <a:rPr lang="pl-PL" dirty="0"/>
                        <a:t>Dipole </a:t>
                      </a:r>
                      <a:r>
                        <a:rPr lang="pl-PL" dirty="0" err="1"/>
                        <a:t>center</a:t>
                      </a:r>
                      <a:endParaRPr lang="en-US" dirty="0"/>
                    </a:p>
                  </a:txBody>
                  <a:tcPr/>
                </a:tc>
                <a:tc>
                  <a:txBody>
                    <a:bodyPr/>
                    <a:lstStyle/>
                    <a:p>
                      <a:r>
                        <a:rPr lang="pl-PL" dirty="0"/>
                        <a:t>44 </a:t>
                      </a:r>
                      <a:r>
                        <a:rPr lang="pl-PL" dirty="0" err="1"/>
                        <a:t>um</a:t>
                      </a:r>
                      <a:endParaRPr lang="en-US" dirty="0"/>
                    </a:p>
                  </a:txBody>
                  <a:tcPr/>
                </a:tc>
                <a:tc>
                  <a:txBody>
                    <a:bodyPr/>
                    <a:lstStyle/>
                    <a:p>
                      <a:r>
                        <a:rPr lang="pl-PL" dirty="0"/>
                        <a:t>30um</a:t>
                      </a:r>
                      <a:endParaRPr lang="en-US" dirty="0"/>
                    </a:p>
                  </a:txBody>
                  <a:tcPr/>
                </a:tc>
                <a:extLst>
                  <a:ext uri="{0D108BD9-81ED-4DB2-BD59-A6C34878D82A}">
                    <a16:rowId xmlns:a16="http://schemas.microsoft.com/office/drawing/2014/main" val="1376172076"/>
                  </a:ext>
                </a:extLst>
              </a:tr>
              <a:tr h="370840">
                <a:tc>
                  <a:txBody>
                    <a:bodyPr/>
                    <a:lstStyle/>
                    <a:p>
                      <a:r>
                        <a:rPr lang="pl-PL" dirty="0" err="1"/>
                        <a:t>Stability</a:t>
                      </a:r>
                      <a:r>
                        <a:rPr lang="pl-PL" dirty="0"/>
                        <a:t> &lt;10% of </a:t>
                      </a:r>
                      <a:r>
                        <a:rPr lang="pl-PL" dirty="0" err="1"/>
                        <a:t>beam</a:t>
                      </a:r>
                      <a:r>
                        <a:rPr lang="pl-PL" dirty="0"/>
                        <a:t> </a:t>
                      </a:r>
                      <a:r>
                        <a:rPr lang="pl-PL" dirty="0" err="1"/>
                        <a:t>size</a:t>
                      </a:r>
                      <a:endParaRPr lang="en-US" dirty="0"/>
                    </a:p>
                  </a:txBody>
                  <a:tcPr/>
                </a:tc>
                <a:tc>
                  <a:txBody>
                    <a:bodyPr/>
                    <a:lstStyle/>
                    <a:p>
                      <a:r>
                        <a:rPr lang="pl-PL" dirty="0"/>
                        <a:t>&lt;4 </a:t>
                      </a:r>
                      <a:r>
                        <a:rPr lang="pl-PL" dirty="0" err="1"/>
                        <a:t>um</a:t>
                      </a:r>
                      <a:endParaRPr lang="en-US" dirty="0"/>
                    </a:p>
                  </a:txBody>
                  <a:tcPr/>
                </a:tc>
                <a:tc>
                  <a:txBody>
                    <a:bodyPr/>
                    <a:lstStyle/>
                    <a:p>
                      <a:r>
                        <a:rPr lang="pl-PL" dirty="0"/>
                        <a:t>&lt; 1.3um</a:t>
                      </a:r>
                      <a:endParaRPr lang="en-US" dirty="0"/>
                    </a:p>
                  </a:txBody>
                  <a:tcPr/>
                </a:tc>
                <a:extLst>
                  <a:ext uri="{0D108BD9-81ED-4DB2-BD59-A6C34878D82A}">
                    <a16:rowId xmlns:a16="http://schemas.microsoft.com/office/drawing/2014/main" val="51128567"/>
                  </a:ext>
                </a:extLst>
              </a:tr>
            </a:tbl>
          </a:graphicData>
        </a:graphic>
      </p:graphicFrame>
    </p:spTree>
    <p:extLst>
      <p:ext uri="{BB962C8B-B14F-4D97-AF65-F5344CB8AC3E}">
        <p14:creationId xmlns:p14="http://schemas.microsoft.com/office/powerpoint/2010/main" val="31104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5" grpId="0">
        <p:bldAsOne/>
      </p:bldGraphic>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631B1-F9C9-09DE-7080-2D8CD8694EAA}"/>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364FFFA1-A29C-42BA-A79E-CDF4CF4D7C5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DE8FBE9F-42A3-6E9C-87F0-4FD8BEE1F4E3}"/>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9</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28C03C78-39EE-487F-E534-A10826E9CE25}"/>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panose="00000500000000000000" pitchFamily="2" charset="-18"/>
                <a:cs typeface="Poppins" panose="00000500000000000000" pitchFamily="2" charset="-18"/>
              </a:rPr>
              <a:t>Mechanical stability</a:t>
            </a:r>
          </a:p>
        </p:txBody>
      </p:sp>
      <p:sp>
        <p:nvSpPr>
          <p:cNvPr id="3" name="Prostokąt 2">
            <a:extLst>
              <a:ext uri="{FF2B5EF4-FFF2-40B4-BE49-F238E27FC236}">
                <a16:creationId xmlns:a16="http://schemas.microsoft.com/office/drawing/2014/main" id="{D4EFE649-BA6A-9861-81A4-E21572192C4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05CEDAB2-B106-910F-1D0C-1847140166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0" y="6437838"/>
            <a:ext cx="1911281" cy="325976"/>
          </a:xfrm>
          <a:prstGeom prst="rect">
            <a:avLst/>
          </a:prstGeom>
        </p:spPr>
      </p:pic>
      <p:cxnSp>
        <p:nvCxnSpPr>
          <p:cNvPr id="5" name="Łącznik prosty 4">
            <a:extLst>
              <a:ext uri="{FF2B5EF4-FFF2-40B4-BE49-F238E27FC236}">
                <a16:creationId xmlns:a16="http://schemas.microsoft.com/office/drawing/2014/main" id="{4CB6CF91-FDF6-A74C-9EAA-F83C8184FEB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Wykres 1">
            <a:extLst>
              <a:ext uri="{FF2B5EF4-FFF2-40B4-BE49-F238E27FC236}">
                <a16:creationId xmlns:a16="http://schemas.microsoft.com/office/drawing/2014/main" id="{D5275E6D-C20C-4D12-A136-36EBB2ED223A}"/>
              </a:ext>
            </a:extLst>
          </p:cNvPr>
          <p:cNvGraphicFramePr>
            <a:graphicFrameLocks/>
          </p:cNvGraphicFramePr>
          <p:nvPr>
            <p:extLst>
              <p:ext uri="{D42A27DB-BD31-4B8C-83A1-F6EECF244321}">
                <p14:modId xmlns:p14="http://schemas.microsoft.com/office/powerpoint/2010/main" val="772861234"/>
              </p:ext>
            </p:extLst>
          </p:nvPr>
        </p:nvGraphicFramePr>
        <p:xfrm>
          <a:off x="924320" y="2866086"/>
          <a:ext cx="10919192" cy="3541221"/>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4">
            <a:extLst>
              <a:ext uri="{FF2B5EF4-FFF2-40B4-BE49-F238E27FC236}">
                <a16:creationId xmlns:a16="http://schemas.microsoft.com/office/drawing/2014/main" id="{EF06BA1E-ECD6-1332-D38C-6B321E5E2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64" y="193045"/>
            <a:ext cx="3102717" cy="219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synchrotrone_16.JPG">
            <a:extLst>
              <a:ext uri="{FF2B5EF4-FFF2-40B4-BE49-F238E27FC236}">
                <a16:creationId xmlns:a16="http://schemas.microsoft.com/office/drawing/2014/main" id="{813E3652-0552-394A-8C28-AD1DE21ACFAF}"/>
              </a:ext>
            </a:extLst>
          </p:cNvPr>
          <p:cNvPicPr>
            <a:picLocks noChangeAspect="1"/>
          </p:cNvPicPr>
          <p:nvPr/>
        </p:nvPicPr>
        <p:blipFill rotWithShape="1">
          <a:blip r:embed="rId6">
            <a:extLst>
              <a:ext uri="{28A0092B-C50C-407E-A947-70E740481C1C}">
                <a14:useLocalDpi xmlns:a14="http://schemas.microsoft.com/office/drawing/2010/main" val="0"/>
              </a:ext>
            </a:extLst>
          </a:blip>
          <a:srcRect l="10808" r="11697" b="28136"/>
          <a:stretch/>
        </p:blipFill>
        <p:spPr>
          <a:xfrm>
            <a:off x="9293981" y="193045"/>
            <a:ext cx="2831702" cy="2100745"/>
          </a:xfrm>
          <a:prstGeom prst="rect">
            <a:avLst/>
          </a:prstGeom>
          <a:effectLst>
            <a:outerShdw blurRad="50800" dist="38100" dir="5400000" algn="t" rotWithShape="0">
              <a:prstClr val="black">
                <a:alpha val="40000"/>
              </a:prstClr>
            </a:outerShdw>
          </a:effectLst>
        </p:spPr>
      </p:pic>
      <p:sp>
        <p:nvSpPr>
          <p:cNvPr id="12" name="pole tekstowe 11">
            <a:extLst>
              <a:ext uri="{FF2B5EF4-FFF2-40B4-BE49-F238E27FC236}">
                <a16:creationId xmlns:a16="http://schemas.microsoft.com/office/drawing/2014/main" id="{7E0C4D16-285C-8FC7-ABC0-E722D4F6C859}"/>
              </a:ext>
            </a:extLst>
          </p:cNvPr>
          <p:cNvSpPr txBox="1"/>
          <p:nvPr/>
        </p:nvSpPr>
        <p:spPr>
          <a:xfrm>
            <a:off x="309143" y="1148143"/>
            <a:ext cx="6100838" cy="830997"/>
          </a:xfrm>
          <a:prstGeom prst="rect">
            <a:avLst/>
          </a:prstGeom>
          <a:noFill/>
        </p:spPr>
        <p:txBody>
          <a:bodyPr wrap="square">
            <a:spAutoFit/>
          </a:bodyPr>
          <a:lstStyle/>
          <a:p>
            <a:r>
              <a:rPr lang="pl-PL" sz="1600" dirty="0" err="1">
                <a:latin typeface="Poppins" panose="00000500000000000000" pitchFamily="2" charset="-18"/>
                <a:cs typeface="Poppins" panose="00000500000000000000" pitchFamily="2" charset="-18"/>
              </a:rPr>
              <a:t>Floor</a:t>
            </a:r>
            <a:r>
              <a:rPr lang="pl-PL" sz="1600" dirty="0">
                <a:latin typeface="Poppins" panose="00000500000000000000" pitchFamily="2" charset="-18"/>
                <a:cs typeface="Poppins" panose="00000500000000000000" pitchFamily="2" charset="-18"/>
              </a:rPr>
              <a:t>: </a:t>
            </a:r>
            <a:r>
              <a:rPr lang="en-US" sz="1600" dirty="0">
                <a:latin typeface="Poppins" panose="00000500000000000000" pitchFamily="2" charset="-18"/>
                <a:cs typeface="Poppins" panose="00000500000000000000" pitchFamily="2" charset="-18"/>
              </a:rPr>
              <a:t>Monolithic, jointless slab, 100 cm thick, founded on vibro-isolation mats placed on underlying hydraulic concrete.</a:t>
            </a:r>
          </a:p>
        </p:txBody>
      </p:sp>
      <p:sp>
        <p:nvSpPr>
          <p:cNvPr id="13" name="pole tekstowe 12">
            <a:extLst>
              <a:ext uri="{FF2B5EF4-FFF2-40B4-BE49-F238E27FC236}">
                <a16:creationId xmlns:a16="http://schemas.microsoft.com/office/drawing/2014/main" id="{79A9DD99-7521-AF82-B23F-A7433A52208D}"/>
              </a:ext>
            </a:extLst>
          </p:cNvPr>
          <p:cNvSpPr txBox="1"/>
          <p:nvPr/>
        </p:nvSpPr>
        <p:spPr>
          <a:xfrm>
            <a:off x="2349720" y="6320653"/>
            <a:ext cx="1830822" cy="307777"/>
          </a:xfrm>
          <a:prstGeom prst="rect">
            <a:avLst/>
          </a:prstGeom>
          <a:noFill/>
        </p:spPr>
        <p:txBody>
          <a:bodyPr wrap="none" rtlCol="0">
            <a:spAutoFit/>
          </a:bodyPr>
          <a:lstStyle/>
          <a:p>
            <a:r>
              <a:rPr lang="pl-PL" sz="1400" i="1" dirty="0"/>
              <a:t>Data: M. </a:t>
            </a:r>
            <a:r>
              <a:rPr lang="pl-PL" sz="1400" i="1" dirty="0" err="1"/>
              <a:t>Boruchowski</a:t>
            </a:r>
            <a:endParaRPr lang="en-US" sz="1400" i="1" dirty="0"/>
          </a:p>
        </p:txBody>
      </p:sp>
    </p:spTree>
    <p:extLst>
      <p:ext uri="{BB962C8B-B14F-4D97-AF65-F5344CB8AC3E}">
        <p14:creationId xmlns:p14="http://schemas.microsoft.com/office/powerpoint/2010/main" val="990110969"/>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6720</TotalTime>
  <Words>2805</Words>
  <Application>Microsoft Macintosh PowerPoint</Application>
  <PresentationFormat>Widescreen</PresentationFormat>
  <Paragraphs>436</Paragraphs>
  <Slides>37</Slides>
  <Notes>1</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3" baseType="lpstr">
      <vt:lpstr>Aptos</vt:lpstr>
      <vt:lpstr>Arial</vt:lpstr>
      <vt:lpstr>Calibri</vt:lpstr>
      <vt:lpstr>Calibri Light</vt:lpstr>
      <vt:lpstr>Cambria</vt:lpstr>
      <vt:lpstr>Courier New</vt:lpstr>
      <vt:lpstr>Google Sans</vt:lpstr>
      <vt:lpstr>Open Sans</vt:lpstr>
      <vt:lpstr>Poppins</vt:lpstr>
      <vt:lpstr>Poppins Light</vt:lpstr>
      <vt:lpstr>Poppins Medium</vt:lpstr>
      <vt:lpstr>Roboto</vt:lpstr>
      <vt:lpstr>Symbol</vt:lpstr>
      <vt:lpstr>Wingdings</vt:lpstr>
      <vt:lpstr>Motyw pakietu Office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Joanna Kowalik</dc:creator>
  <cp:lastModifiedBy>Adriana Wawrzyniak</cp:lastModifiedBy>
  <cp:revision>7</cp:revision>
  <dcterms:created xsi:type="dcterms:W3CDTF">2022-04-21T09:26:44Z</dcterms:created>
  <dcterms:modified xsi:type="dcterms:W3CDTF">2025-03-18T06:21:54Z</dcterms:modified>
</cp:coreProperties>
</file>