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68" r:id="rId2"/>
    <p:sldId id="318" r:id="rId3"/>
    <p:sldId id="383" r:id="rId4"/>
    <p:sldId id="467" r:id="rId5"/>
    <p:sldId id="471" r:id="rId6"/>
    <p:sldId id="326" r:id="rId7"/>
    <p:sldId id="460" r:id="rId8"/>
    <p:sldId id="472" r:id="rId9"/>
    <p:sldId id="448" r:id="rId10"/>
    <p:sldId id="454" r:id="rId11"/>
    <p:sldId id="447" r:id="rId12"/>
    <p:sldId id="325" r:id="rId13"/>
    <p:sldId id="449" r:id="rId14"/>
    <p:sldId id="473" r:id="rId15"/>
    <p:sldId id="450" r:id="rId16"/>
    <p:sldId id="451" r:id="rId17"/>
    <p:sldId id="453" r:id="rId18"/>
    <p:sldId id="435" r:id="rId19"/>
    <p:sldId id="396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mbria Math" panose="02040503050406030204" pitchFamily="18" charset="0"/>
      <p:regular r:id="rId27"/>
    </p:embeddedFont>
    <p:embeddedFont>
      <p:font typeface="DesySans Office" panose="020B0503040000020003" pitchFamily="34" charset="0"/>
      <p:regular r:id="rId28"/>
      <p:bold r:id="rId29"/>
      <p:italic r:id="rId30"/>
      <p:boldItalic r:id="rId31"/>
    </p:embeddedFont>
    <p:embeddedFont>
      <p:font typeface="DesySans Office Cn Heavy" panose="020B0B06040000020003" pitchFamily="34" charset="0"/>
      <p:regular r:id="rId32"/>
    </p:embeddedFont>
    <p:embeddedFont>
      <p:font typeface="DesySans Office Cn Medium" panose="020B0706040000020003" pitchFamily="34" charset="0"/>
      <p:regular r:id="rId33"/>
    </p:embeddedFont>
    <p:embeddedFont>
      <p:font typeface="DesySans Office Cn Regular" panose="020B0506040000020003" pitchFamily="34" charset="0"/>
      <p:regular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7BC8"/>
    <a:srgbClr val="F2FCF2"/>
    <a:srgbClr val="FDFBF3"/>
    <a:srgbClr val="F1F6FD"/>
    <a:srgbClr val="FDF0F0"/>
    <a:srgbClr val="EB6E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21" autoAdjust="0"/>
    <p:restoredTop sz="82347" autoAdjust="0"/>
  </p:normalViewPr>
  <p:slideViewPr>
    <p:cSldViewPr showGuides="1">
      <p:cViewPr varScale="1">
        <p:scale>
          <a:sx n="107" d="100"/>
          <a:sy n="107" d="100"/>
        </p:scale>
        <p:origin x="552" y="114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46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21.03.2025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21.03.2025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946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486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04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474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1005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4120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6844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165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70753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23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50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7917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we see the distribution of corrector magnets in the lattice. One cell is shown here </a:t>
            </a:r>
            <a:r>
              <a:rPr lang="en-US" dirty="0" err="1"/>
              <a:t>alongwith</a:t>
            </a:r>
            <a:r>
              <a:rPr lang="en-US" dirty="0"/>
              <a:t> beta function and phase advance. </a:t>
            </a:r>
          </a:p>
          <a:p>
            <a:r>
              <a:rPr lang="en-US" dirty="0"/>
              <a:t>We see less number of corrector magnets in horizontal plane </a:t>
            </a:r>
            <a:r>
              <a:rPr lang="en-US" dirty="0">
                <a:sym typeface="Wingdings" panose="05000000000000000000" pitchFamily="2" charset="2"/>
              </a:rPr>
              <a:t> based upon machine physics simulations for optimal phase advance. </a:t>
            </a:r>
          </a:p>
          <a:p>
            <a:r>
              <a:rPr lang="en-US" dirty="0">
                <a:sym typeface="Wingdings" panose="05000000000000000000" pitchFamily="2" charset="2"/>
              </a:rPr>
              <a:t>Although from our side, 30 </a:t>
            </a:r>
            <a:r>
              <a:rPr lang="en-US" dirty="0" err="1">
                <a:sym typeface="Wingdings" panose="05000000000000000000" pitchFamily="2" charset="2"/>
              </a:rPr>
              <a:t>urad</a:t>
            </a:r>
            <a:r>
              <a:rPr lang="en-US" dirty="0">
                <a:sym typeface="Wingdings" panose="05000000000000000000" pitchFamily="2" charset="2"/>
              </a:rPr>
              <a:t> maximum corrector strengths looks enough, but there are certain locations where slow/fast magnets are identical. </a:t>
            </a:r>
          </a:p>
          <a:p>
            <a:r>
              <a:rPr lang="en-US" dirty="0">
                <a:sym typeface="Wingdings" panose="05000000000000000000" pitchFamily="2" charset="2"/>
              </a:rPr>
              <a:t>So a maximum of 600 </a:t>
            </a:r>
            <a:r>
              <a:rPr lang="en-US" dirty="0" err="1">
                <a:sym typeface="Wingdings" panose="05000000000000000000" pitchFamily="2" charset="2"/>
              </a:rPr>
              <a:t>urad</a:t>
            </a:r>
            <a:r>
              <a:rPr lang="en-US" dirty="0">
                <a:sym typeface="Wingdings" panose="05000000000000000000" pitchFamily="2" charset="2"/>
              </a:rPr>
              <a:t> corrector magnets are required.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98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we see the distribution of corrector magnets in the lattice. One cell is shown here </a:t>
            </a:r>
            <a:r>
              <a:rPr lang="en-US" dirty="0" err="1"/>
              <a:t>alongwith</a:t>
            </a:r>
            <a:r>
              <a:rPr lang="en-US" dirty="0"/>
              <a:t> beta function and phase advance. </a:t>
            </a:r>
          </a:p>
          <a:p>
            <a:r>
              <a:rPr lang="en-US" dirty="0"/>
              <a:t>We see less number of corrector magnets in horizontal plane </a:t>
            </a:r>
            <a:r>
              <a:rPr lang="en-US" dirty="0">
                <a:sym typeface="Wingdings" panose="05000000000000000000" pitchFamily="2" charset="2"/>
              </a:rPr>
              <a:t> based upon machine physics simulations for optimal phase advance. </a:t>
            </a:r>
          </a:p>
          <a:p>
            <a:r>
              <a:rPr lang="en-US" dirty="0">
                <a:sym typeface="Wingdings" panose="05000000000000000000" pitchFamily="2" charset="2"/>
              </a:rPr>
              <a:t>Although from our side, 30 </a:t>
            </a:r>
            <a:r>
              <a:rPr lang="en-US" dirty="0" err="1">
                <a:sym typeface="Wingdings" panose="05000000000000000000" pitchFamily="2" charset="2"/>
              </a:rPr>
              <a:t>urad</a:t>
            </a:r>
            <a:r>
              <a:rPr lang="en-US" dirty="0">
                <a:sym typeface="Wingdings" panose="05000000000000000000" pitchFamily="2" charset="2"/>
              </a:rPr>
              <a:t> maximum corrector strengths looks enough, but there are certain locations where slow/fast magnets are identical. </a:t>
            </a:r>
          </a:p>
          <a:p>
            <a:r>
              <a:rPr lang="en-US" dirty="0">
                <a:sym typeface="Wingdings" panose="05000000000000000000" pitchFamily="2" charset="2"/>
              </a:rPr>
              <a:t>So a maximum of 600 </a:t>
            </a:r>
            <a:r>
              <a:rPr lang="en-US" dirty="0" err="1">
                <a:sym typeface="Wingdings" panose="05000000000000000000" pitchFamily="2" charset="2"/>
              </a:rPr>
              <a:t>urad</a:t>
            </a:r>
            <a:r>
              <a:rPr lang="en-US" dirty="0">
                <a:sym typeface="Wingdings" panose="05000000000000000000" pitchFamily="2" charset="2"/>
              </a:rPr>
              <a:t> corrector magnets are required.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871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1A1036E7-D44E-477F-BB2D-8EB6CB681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Tunnel segments experience significant movement (up to 150 µm) driven by temperature changes</a:t>
            </a:r>
            <a:r>
              <a:rPr lang="en-US"/>
              <a:t>. </a:t>
            </a:r>
          </a:p>
          <a:p>
            <a:r>
              <a:rPr lang="en-US"/>
              <a:t>Mitigation via improved temperature stabilization could reduce movements to acceptable levels.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75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we see the distribution of corrector magnets in the lattice. One cell is shown here alongwith beta function and phase advance. </a:t>
            </a:r>
          </a:p>
          <a:p>
            <a:r>
              <a:rPr lang="en-US" dirty="0"/>
              <a:t>We see less number of corrector magnets in horizontal plane </a:t>
            </a:r>
            <a:r>
              <a:rPr lang="en-US" dirty="0">
                <a:sym typeface="Wingdings" panose="05000000000000000000" pitchFamily="2" charset="2"/>
              </a:rPr>
              <a:t> based upon machine physics simulations for optimal phase advance. </a:t>
            </a:r>
          </a:p>
          <a:p>
            <a:r>
              <a:rPr lang="en-US" dirty="0">
                <a:sym typeface="Wingdings" panose="05000000000000000000" pitchFamily="2" charset="2"/>
              </a:rPr>
              <a:t>Although from our side, 30 </a:t>
            </a:r>
            <a:r>
              <a:rPr lang="en-US" dirty="0" err="1">
                <a:sym typeface="Wingdings" panose="05000000000000000000" pitchFamily="2" charset="2"/>
              </a:rPr>
              <a:t>urad</a:t>
            </a:r>
            <a:r>
              <a:rPr lang="en-US" dirty="0">
                <a:sym typeface="Wingdings" panose="05000000000000000000" pitchFamily="2" charset="2"/>
              </a:rPr>
              <a:t> maximum corrector strengths looks enough, but there are certain locations where slow/fast magnets are identical. </a:t>
            </a:r>
          </a:p>
          <a:p>
            <a:r>
              <a:rPr lang="en-US" dirty="0">
                <a:sym typeface="Wingdings" panose="05000000000000000000" pitchFamily="2" charset="2"/>
              </a:rPr>
              <a:t>So a maximum of 600 </a:t>
            </a:r>
            <a:r>
              <a:rPr lang="en-US" dirty="0" err="1">
                <a:sym typeface="Wingdings" panose="05000000000000000000" pitchFamily="2" charset="2"/>
              </a:rPr>
              <a:t>urad</a:t>
            </a:r>
            <a:r>
              <a:rPr lang="en-US" dirty="0">
                <a:sym typeface="Wingdings" panose="05000000000000000000" pitchFamily="2" charset="2"/>
              </a:rPr>
              <a:t> corrector magnets are required. 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5998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140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261914"/>
            <a:ext cx="993600" cy="135153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E2BB2B3-8E7A-46E2-98C5-98E257C5E1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DESY. | Technical Advisory Committee Meeting September 2022 | PETRA IV WP 2.08 - Sajjad H. Mirza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5F0238F-1CAE-4A25-A6EC-1CD3202997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5B8FACB-C24C-4A71-868E-F2EB367A9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FDE6B38-8921-4FE4-9A25-C4BAAAB88E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4A4BC0-A336-4E0F-9205-0BA9102268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FD5ABA8-ADD2-49D7-AD4D-646A003B6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A169DAB-4480-45D1-9DAA-2370A14CC0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D8598-8ED2-4128-83E1-223667403F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7D95AE8-8DF2-4652-99B8-EC353E555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b="1" dirty="0">
                <a:solidFill>
                  <a:srgbClr val="007BC8"/>
                </a:solidFill>
                <a:latin typeface="DesySans Office" panose="020B0503040000020003" pitchFamily="34" charset="0"/>
              </a:rPr>
              <a:t>DESY</a:t>
            </a:r>
            <a:r>
              <a:rPr lang="de-DE" b="1" dirty="0">
                <a:solidFill>
                  <a:srgbClr val="EB6E0F"/>
                </a:solidFill>
                <a:latin typeface="DesySans Office" panose="020B0503040000020003" pitchFamily="34" charset="0"/>
              </a:rPr>
              <a:t>.</a:t>
            </a:r>
            <a:r>
              <a:rPr lang="de-DE" dirty="0">
                <a:latin typeface="DesySans Office" panose="020B0503040000020003" pitchFamily="34" charset="0"/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latin typeface="DesySans Office" panose="020B0503040000020003" pitchFamily="34" charset="0"/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latin typeface="DesySans Office" panose="020B0503040000020003" pitchFamily="34" charset="0"/>
            </a:endParaRPr>
          </a:p>
          <a:p>
            <a:pPr>
              <a:lnSpc>
                <a:spcPct val="120000"/>
              </a:lnSpc>
            </a:pPr>
            <a:r>
              <a:rPr lang="de-DE" dirty="0">
                <a:latin typeface="DesySans Office" panose="020B0503040000020003" pitchFamily="34" charset="0"/>
              </a:rPr>
              <a:t>www.desy.de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latin typeface="DesySans Office Cn Medium" panose="020B0706040000020003" pitchFamily="34" charset="0"/>
              </a:rPr>
              <a:t>Contact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1600">
                <a:latin typeface="DesySans Office" panose="020B0503040000020003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261914"/>
            <a:ext cx="993600" cy="1351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3FA3C32-C200-4986-BB99-9F0F21424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DESY. | Technical Advisory Committee Meeting September 2022 | PETRA IV WP 2.08 - Sajjad H. Mirza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BF23628-C8BB-4FA3-8B69-6195AC376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DESY. | Technical Advisory Committee Meeting September 2022 | PETRA IV WP 2.08 - Sajjad H. Mirza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8BBF5F-D15B-4D02-9736-A7903ADA2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DESY. | Technical Advisory Committee Meeting September 2022 | PETRA IV WP 2.08 - Sajjad H. Mirza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498140"/>
            <a:ext cx="1137602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F8C0EC-49FB-4B6A-A635-9E459FEE8D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DESY. | Technical Advisory Committee Meeting September 2022 | PETRA IV WP 2.08 - Sajjad H. Mirza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C8908E77-451D-4C7D-908B-71D1EE55A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DESY. | Technical Advisory Committee Meeting September 2022 | PETRA IV WP 2.08 – Sajjad H. Mirza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27C5961-FE9B-4538-BF7C-94EDA3EF1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DESY. | Technical Advisory Committee Meeting September 2022 | PETRA IV WP 2.08 - Sajjad H. Mirza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7582024-447A-4BFF-8AFC-1F0DA2440F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68F21B3-A363-4B58-874C-A0FF4F8B0A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>
                <a:solidFill>
                  <a:srgbClr val="007BC8"/>
                </a:solidFill>
              </a:rPr>
              <a:t>DESY. | Technical Advisory Committee Meeting September 2022 | PETRA IV WP 2.08 - Sven Pfeiffer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DESY. | Technical Advisory Committee Meeting September 2022 | PETRA IV WP 2.08 - Sajjad H. Mirza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>
                <a:latin typeface="DesySans Office" panose="020B0503040000020003" pitchFamily="34" charset="0"/>
              </a:rPr>
              <a:t>Page </a:t>
            </a:r>
            <a:fld id="{0427E4B2-AC28-443E-BE04-5CD55098A90B}" type="slidenum">
              <a:rPr lang="en-US" sz="1000" b="1" noProof="0" smtClean="0">
                <a:latin typeface="DesySans Office" panose="020B0503040000020003" pitchFamily="34" charset="0"/>
              </a:rPr>
              <a:pPr algn="r"/>
              <a:t>‹#›</a:t>
            </a:fld>
            <a:endParaRPr lang="en-US" sz="1000" b="1" noProof="0" dirty="0">
              <a:latin typeface="DesySans Office" panose="020B050304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90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9.emf"/><Relationship Id="rId10" Type="http://schemas.openxmlformats.org/officeDocument/2006/relationships/image" Target="../media/image90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emf"/><Relationship Id="rId9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e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7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191997" cy="342899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78000" y="1440000"/>
            <a:ext cx="11376025" cy="1099777"/>
          </a:xfrm>
        </p:spPr>
        <p:txBody>
          <a:bodyPr/>
          <a:lstStyle/>
          <a:p>
            <a:r>
              <a:rPr lang="en-US" sz="3200" dirty="0"/>
              <a:t>Beam-based girder </a:t>
            </a:r>
            <a:br>
              <a:rPr lang="en-US" sz="3200" dirty="0"/>
            </a:br>
            <a:r>
              <a:rPr lang="en-US" sz="3200" dirty="0"/>
              <a:t>alignment in PETRA-IV</a:t>
            </a:r>
            <a:endParaRPr lang="en-US" sz="2800" dirty="0">
              <a:latin typeface="DesySans Office Cn Medium" panose="020B0706040000020003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32000" y="4104000"/>
            <a:ext cx="11369548" cy="700373"/>
          </a:xfrm>
        </p:spPr>
        <p:txBody>
          <a:bodyPr/>
          <a:lstStyle/>
          <a:p>
            <a:r>
              <a:rPr lang="en-US" b="1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Sajjad H. Mirza for the PETRA IV WP2.08 team</a:t>
            </a:r>
          </a:p>
          <a:p>
            <a:r>
              <a:rPr lang="en-US" dirty="0">
                <a:latin typeface="DesySans Office Cn Regular" panose="020B0506040000020003" pitchFamily="34" charset="0"/>
                <a:cs typeface="Calibri" panose="020F0502020204030204" pitchFamily="34" charset="0"/>
              </a:rPr>
              <a:t>Karlsruhe, 19.03.2025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540000"/>
            <a:ext cx="2344463" cy="720000"/>
          </a:xfrm>
          <a:prstGeom prst="rect">
            <a:avLst/>
          </a:prstGeo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1BA849AC-77A6-424D-B8FF-079DF776A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7999" y="2536052"/>
            <a:ext cx="11376025" cy="889339"/>
          </a:xfrm>
        </p:spPr>
        <p:txBody>
          <a:bodyPr/>
          <a:lstStyle/>
          <a:p>
            <a:r>
              <a:rPr lang="en-US" sz="2800" dirty="0"/>
              <a:t>Conceptual simulations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7F8F7986-C13D-48C7-B5C8-310DED45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Assumed misalignments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2C50D73-F3CE-4D1F-A57B-F7E87EB07C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Girder misalignments </a:t>
            </a:r>
            <a:r>
              <a:rPr lang="en-US" dirty="0">
                <a:sym typeface="Wingdings" panose="05000000000000000000" pitchFamily="2" charset="2"/>
              </a:rPr>
              <a:t> corrector relaxation to Girder movements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175E9B-D59F-4C91-BEAC-6D74FEF351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6500595"/>
                  </p:ext>
                </p:extLst>
              </p:nvPr>
            </p:nvGraphicFramePr>
            <p:xfrm>
              <a:off x="2207568" y="2204864"/>
              <a:ext cx="6984776" cy="2433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28592">
                      <a:extLst>
                        <a:ext uri="{9D8B030D-6E8A-4147-A177-3AD203B41FA5}">
                          <a16:colId xmlns:a16="http://schemas.microsoft.com/office/drawing/2014/main" val="41862972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24679963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Errors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 </a:t>
                          </a:r>
                          <a:r>
                            <a:rPr lang="el-GR" sz="1600" dirty="0"/>
                            <a:t>σ</a:t>
                          </a:r>
                          <a:r>
                            <a:rPr lang="en-US" sz="1600" dirty="0"/>
                            <a:t> (cut at 2</a:t>
                          </a:r>
                          <a:r>
                            <a:rPr lang="el-GR" sz="1600" dirty="0"/>
                            <a:t>σ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574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Random Girder misalignments of start and end points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150 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 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06024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Random Magnet misalignments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30</m:t>
                              </m:r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 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0477669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Random BPM offset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20 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 after BBA</a:t>
                          </a:r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23013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BPM calibration errors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%</m:t>
                              </m:r>
                            </m:oMath>
                          </a14:m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8665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Corrector calibration errors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5974229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E7175E9B-D59F-4C91-BEAC-6D74FEF351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56500595"/>
                  </p:ext>
                </p:extLst>
              </p:nvPr>
            </p:nvGraphicFramePr>
            <p:xfrm>
              <a:off x="2207568" y="2204864"/>
              <a:ext cx="6984776" cy="24333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328592">
                      <a:extLst>
                        <a:ext uri="{9D8B030D-6E8A-4147-A177-3AD203B41FA5}">
                          <a16:colId xmlns:a16="http://schemas.microsoft.com/office/drawing/2014/main" val="418629722"/>
                        </a:ext>
                      </a:extLst>
                    </a:gridCol>
                    <a:gridCol w="1656184">
                      <a:extLst>
                        <a:ext uri="{9D8B030D-6E8A-4147-A177-3AD203B41FA5}">
                          <a16:colId xmlns:a16="http://schemas.microsoft.com/office/drawing/2014/main" val="24679963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Errors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1 </a:t>
                          </a:r>
                          <a:r>
                            <a:rPr lang="el-GR" sz="1600" dirty="0"/>
                            <a:t>σ</a:t>
                          </a:r>
                          <a:r>
                            <a:rPr lang="en-US" sz="1600" dirty="0"/>
                            <a:t> (cut at 2</a:t>
                          </a:r>
                          <a:r>
                            <a:rPr lang="el-GR" sz="1600" dirty="0"/>
                            <a:t>σ</a:t>
                          </a:r>
                          <a:r>
                            <a:rPr lang="en-US" sz="1600" dirty="0"/>
                            <a:t>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5574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Random Girder misalignments of start and end points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1691" t="-103279" r="-1838" b="-4655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060248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Random Magnet misalignments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1691" t="-203279" r="-1838" b="-3655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4776698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Random BPM offset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1691" t="-194737" r="-1838" b="-1347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3013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BPM calibration errors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1691" t="-459016" r="-1838" b="-10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8665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Corrector calibration errors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21691" t="-559016" r="-1838" b="-98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5974229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06CDA07-07D9-4DB2-87E3-C5D8A3CAFE3C}"/>
              </a:ext>
            </a:extLst>
          </p:cNvPr>
          <p:cNvSpPr txBox="1"/>
          <p:nvPr/>
        </p:nvSpPr>
        <p:spPr>
          <a:xfrm>
            <a:off x="719783" y="4941168"/>
            <a:ext cx="107524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Such large alignment errors cannot be applied directly to PETRA IV lattice  </a:t>
            </a:r>
            <a:r>
              <a:rPr lang="en-US" sz="1600" dirty="0">
                <a:sym typeface="Wingdings" panose="05000000000000000000" pitchFamily="2" charset="2"/>
              </a:rPr>
              <a:t> commissioning simulations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>
                <a:sym typeface="Wingdings" panose="05000000000000000000" pitchFamily="2" charset="2"/>
              </a:rPr>
              <a:t>For this study, the errors were ramped in small steps and orbit correction was performed for each step (work around)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181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00D437-624A-4B64-AD1A-54304241B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24" y="1225296"/>
            <a:ext cx="3810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5ABC8-6EB4-4835-8D2C-D5C5BF1B8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072" y="1224746"/>
            <a:ext cx="381000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5EEA4E-C981-493D-8DED-07077CA14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824" y="1225296"/>
            <a:ext cx="3810000" cy="5715000"/>
          </a:xfrm>
          <a:prstGeom prst="rect">
            <a:avLst/>
          </a:prstGeom>
        </p:spPr>
      </p:pic>
      <p:sp>
        <p:nvSpPr>
          <p:cNvPr id="13" name="Titel 10">
            <a:extLst>
              <a:ext uri="{FF2B5EF4-FFF2-40B4-BE49-F238E27FC236}">
                <a16:creationId xmlns:a16="http://schemas.microsoft.com/office/drawing/2014/main" id="{82FA0D1A-CE8F-487F-BAC6-8077C3617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Slow corrector relaxation to Girders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6F3DE3-3C24-46C5-BEAE-3B5F9B94DC9C}"/>
              </a:ext>
            </a:extLst>
          </p:cNvPr>
          <p:cNvSpPr txBox="1"/>
          <p:nvPr/>
        </p:nvSpPr>
        <p:spPr>
          <a:xfrm>
            <a:off x="983432" y="1061348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Girder misalignments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8E0EEE-BB12-4C54-A18D-394CD6627F08}"/>
              </a:ext>
            </a:extLst>
          </p:cNvPr>
          <p:cNvSpPr txBox="1"/>
          <p:nvPr/>
        </p:nvSpPr>
        <p:spPr>
          <a:xfrm>
            <a:off x="4583832" y="945224"/>
            <a:ext cx="27863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Required corrector strengths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BEF04B-7899-4717-9A01-430D628463EC}"/>
              </a:ext>
            </a:extLst>
          </p:cNvPr>
          <p:cNvSpPr txBox="1"/>
          <p:nvPr/>
        </p:nvSpPr>
        <p:spPr>
          <a:xfrm>
            <a:off x="8180724" y="888017"/>
            <a:ext cx="327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Achieved orbit correction at BPMs</a:t>
            </a:r>
          </a:p>
        </p:txBody>
      </p:sp>
      <p:sp>
        <p:nvSpPr>
          <p:cNvPr id="4" name="Arrow: Curved Down 3">
            <a:extLst>
              <a:ext uri="{FF2B5EF4-FFF2-40B4-BE49-F238E27FC236}">
                <a16:creationId xmlns:a16="http://schemas.microsoft.com/office/drawing/2014/main" id="{3103673D-89DF-4DE0-BAC5-9C812D5AE285}"/>
              </a:ext>
            </a:extLst>
          </p:cNvPr>
          <p:cNvSpPr/>
          <p:nvPr/>
        </p:nvSpPr>
        <p:spPr>
          <a:xfrm rot="10800000">
            <a:off x="3247464" y="3912969"/>
            <a:ext cx="1512168" cy="338554"/>
          </a:xfrm>
          <a:prstGeom prst="curved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1221F-7EDE-4E66-8595-E6E76AF63166}"/>
              </a:ext>
            </a:extLst>
          </p:cNvPr>
          <p:cNvSpPr txBox="1"/>
          <p:nvPr/>
        </p:nvSpPr>
        <p:spPr>
          <a:xfrm>
            <a:off x="3639420" y="3794870"/>
            <a:ext cx="10534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Predict Girder</a:t>
            </a:r>
          </a:p>
          <a:p>
            <a:r>
              <a:rPr lang="en-US" sz="1100" dirty="0" err="1"/>
              <a:t>alignmnets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75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4B54F-6550-45BA-8F4C-6BB0CDBB6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1228883"/>
            <a:ext cx="3810000" cy="5715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3E356B-A4FE-4F90-82B8-C75E5BA69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768" y="1228883"/>
            <a:ext cx="3810000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700D6B-3DAD-4029-8EA6-306C6A351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551" y="1225296"/>
            <a:ext cx="3810000" cy="5715000"/>
          </a:xfrm>
          <a:prstGeom prst="rect">
            <a:avLst/>
          </a:prstGeom>
        </p:spPr>
      </p:pic>
      <p:sp>
        <p:nvSpPr>
          <p:cNvPr id="28" name="Titel 10">
            <a:extLst>
              <a:ext uri="{FF2B5EF4-FFF2-40B4-BE49-F238E27FC236}">
                <a16:creationId xmlns:a16="http://schemas.microsoft.com/office/drawing/2014/main" id="{DD31940F-7AB4-46E3-9CD0-61F5541A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Slow corrector relaxation to Girders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6CBA61-CF7E-4863-9085-1FB1C929E557}"/>
              </a:ext>
            </a:extLst>
          </p:cNvPr>
          <p:cNvSpPr txBox="1"/>
          <p:nvPr/>
        </p:nvSpPr>
        <p:spPr>
          <a:xfrm>
            <a:off x="896574" y="1054139"/>
            <a:ext cx="2488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Girder correction applied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45A42-9777-4FB2-82E4-93554F51973C}"/>
              </a:ext>
            </a:extLst>
          </p:cNvPr>
          <p:cNvSpPr txBox="1"/>
          <p:nvPr/>
        </p:nvSpPr>
        <p:spPr>
          <a:xfrm>
            <a:off x="4583832" y="945224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Reduced corrector strengths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8E55E7-CAFC-43FB-870D-459F134F2D24}"/>
                  </a:ext>
                </a:extLst>
              </p:cNvPr>
              <p:cNvSpPr txBox="1"/>
              <p:nvPr/>
            </p:nvSpPr>
            <p:spPr>
              <a:xfrm>
                <a:off x="10384224" y="458526"/>
                <a:ext cx="1161600" cy="232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 err="1">
                  <a:latin typeface="DesySans Office" panose="020B0503040000020003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8E55E7-CAFC-43FB-870D-459F134F2D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24" y="458526"/>
                <a:ext cx="1161600" cy="232436"/>
              </a:xfrm>
              <a:prstGeom prst="rect">
                <a:avLst/>
              </a:prstGeom>
              <a:blipFill>
                <a:blip r:embed="rId6"/>
                <a:stretch>
                  <a:fillRect l="-2618" r="-2094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A7857BE-FE75-4D03-A15F-EC3609EDCA9F}"/>
              </a:ext>
            </a:extLst>
          </p:cNvPr>
          <p:cNvSpPr txBox="1"/>
          <p:nvPr/>
        </p:nvSpPr>
        <p:spPr>
          <a:xfrm>
            <a:off x="9242790" y="205096"/>
            <a:ext cx="30011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DesySans Office" panose="020B0503040000020003" pitchFamily="34" charset="0"/>
              </a:rPr>
              <a:t>Tikhonov regularization for Girder ORM inverse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D347B78-EA20-42EE-A72D-E61D16D6E98B}"/>
              </a:ext>
            </a:extLst>
          </p:cNvPr>
          <p:cNvSpPr txBox="1"/>
          <p:nvPr/>
        </p:nvSpPr>
        <p:spPr>
          <a:xfrm>
            <a:off x="8180724" y="888017"/>
            <a:ext cx="327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Achieved orbit correction at BPMs</a:t>
            </a:r>
          </a:p>
        </p:txBody>
      </p:sp>
    </p:spTree>
    <p:extLst>
      <p:ext uri="{BB962C8B-B14F-4D97-AF65-F5344CB8AC3E}">
        <p14:creationId xmlns:p14="http://schemas.microsoft.com/office/powerpoint/2010/main" val="40363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10">
            <a:extLst>
              <a:ext uri="{FF2B5EF4-FFF2-40B4-BE49-F238E27FC236}">
                <a16:creationId xmlns:a16="http://schemas.microsoft.com/office/drawing/2014/main" id="{11858881-F09D-4798-AB15-14426523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Rolling the dice many times: </a:t>
            </a:r>
            <a:r>
              <a:rPr lang="en-US" dirty="0">
                <a:latin typeface="DesySans Office Cn Medium" panose="020B0706040000020003" pitchFamily="34" charset="0"/>
                <a:sym typeface="Wingdings" panose="05000000000000000000" pitchFamily="2" charset="2"/>
              </a:rPr>
              <a:t>simulation for 72 machines</a:t>
            </a:r>
            <a:endParaRPr lang="en-US" dirty="0"/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20A90B6E-34B4-4A5D-A649-D859664AF86A}"/>
              </a:ext>
            </a:extLst>
          </p:cNvPr>
          <p:cNvSpPr txBox="1">
            <a:spLocks/>
          </p:cNvSpPr>
          <p:nvPr/>
        </p:nvSpPr>
        <p:spPr>
          <a:xfrm>
            <a:off x="407988" y="1196752"/>
            <a:ext cx="9792468" cy="649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</a:rPr>
              <a:t>Simulations extended to 72 random misalignment patterns of girders and magnets etc.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latin typeface="DesySans Office" panose="020B05030400000200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</a:rPr>
              <a:t>Cumulative distribution function (CFD) is calculated for girder misalignment, slow corrector strengths and BPM values for all machines!  </a:t>
            </a:r>
            <a:r>
              <a:rPr lang="en-US" sz="1600" dirty="0">
                <a:latin typeface="DesySans Office" panose="020B0503040000020003" pitchFamily="34" charset="0"/>
                <a:sym typeface="Wingdings" panose="05000000000000000000" pitchFamily="2" charset="2"/>
              </a:rPr>
              <a:t> and compared before and after girder alignment</a:t>
            </a:r>
            <a:endParaRPr lang="en-US" sz="1600" dirty="0">
              <a:latin typeface="DesySans Office" panose="020B05030400000200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latin typeface="DesySans Office" panose="020B05030400000200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latin typeface="DesySans Office" panose="020B05030400000200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9B3E8-1B45-499F-B535-AB716B09C539}"/>
              </a:ext>
            </a:extLst>
          </p:cNvPr>
          <p:cNvSpPr txBox="1"/>
          <p:nvPr/>
        </p:nvSpPr>
        <p:spPr>
          <a:xfrm rot="2093904">
            <a:off x="9329475" y="1310577"/>
            <a:ext cx="2193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Don’t ask please about</a:t>
            </a:r>
          </a:p>
          <a:p>
            <a:r>
              <a:rPr lang="en-US" sz="1200" dirty="0"/>
              <a:t> this Golden Number of 72 </a:t>
            </a:r>
            <a:r>
              <a:rPr lang="en-US" sz="1200" dirty="0">
                <a:sym typeface="Wingdings" panose="05000000000000000000" pitchFamily="2" charset="2"/>
              </a:rPr>
              <a:t> 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1624C0-4E30-4A1B-9A53-D9C0B1710508}"/>
                  </a:ext>
                </a:extLst>
              </p:cNvPr>
              <p:cNvSpPr txBox="1"/>
              <p:nvPr/>
            </p:nvSpPr>
            <p:spPr>
              <a:xfrm>
                <a:off x="767408" y="5225752"/>
                <a:ext cx="4696927" cy="6713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CDF 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𝑜𝑏𝑠𝑒𝑟𝑣𝑎𝑡𝑖𝑜𝑛𝑠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𝑛𝑢𝑚𝑏𝑒𝑟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𝑜𝑏𝑠𝑒𝑟𝑣𝑎𝑡𝑖𝑜𝑛𝑠</m:t>
                        </m:r>
                      </m:den>
                    </m:f>
                  </m:oMath>
                </a14:m>
                <a:endParaRPr lang="en-US" sz="2400" dirty="0" err="1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91624C0-4E30-4A1B-9A53-D9C0B1710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408" y="5225752"/>
                <a:ext cx="4696927" cy="671338"/>
              </a:xfrm>
              <a:prstGeom prst="rect">
                <a:avLst/>
              </a:prstGeom>
              <a:blipFill>
                <a:blip r:embed="rId3"/>
                <a:stretch>
                  <a:fillRect l="-2078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23BAF-A327-4839-9C95-3740DCB4C0B9}"/>
                  </a:ext>
                </a:extLst>
              </p:cNvPr>
              <p:cNvSpPr txBox="1"/>
              <p:nvPr/>
            </p:nvSpPr>
            <p:spPr>
              <a:xfrm>
                <a:off x="263352" y="3090446"/>
                <a:ext cx="9032729" cy="1524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600" dirty="0"/>
                  <a:t>CDF calculation: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/>
                  <a:t>		1- Combine all data points of one variable from different machines into a single dataset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/>
                  <a:t>		2- Sort the data in ascending order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600" dirty="0"/>
                  <a:t>		3- CDF of a given value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/>
                  <a:t> in the data e.g. for girder misalignment is: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223BAF-A327-4839-9C95-3740DCB4C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2" y="3090446"/>
                <a:ext cx="9032729" cy="1524007"/>
              </a:xfrm>
              <a:prstGeom prst="rect">
                <a:avLst/>
              </a:prstGeom>
              <a:blipFill>
                <a:blip r:embed="rId4"/>
                <a:stretch>
                  <a:fillRect l="-337" b="-4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F03187B4-BF38-4F10-9C4E-1B781AFB2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3966352"/>
            <a:ext cx="4160528" cy="25420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3E8D86-1896-424F-AE8F-DD9F5D5BBDC0}"/>
              </a:ext>
            </a:extLst>
          </p:cNvPr>
          <p:cNvSpPr txBox="1"/>
          <p:nvPr/>
        </p:nvSpPr>
        <p:spPr>
          <a:xfrm>
            <a:off x="6384032" y="5393401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Example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9546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874C3D-B675-4DBA-B797-D76BACE3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043" y="1225750"/>
            <a:ext cx="4282440" cy="5715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F34C4-DDA9-49F9-948B-FAE79B9E1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15" y="1225296"/>
            <a:ext cx="428244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F7E000-EBD4-48B8-8EC3-2CB2A5E9C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610" y="1225296"/>
            <a:ext cx="4282440" cy="571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9DE788-9024-434A-8C32-8829D8155F52}"/>
                  </a:ext>
                </a:extLst>
              </p:cNvPr>
              <p:cNvSpPr txBox="1"/>
              <p:nvPr/>
            </p:nvSpPr>
            <p:spPr>
              <a:xfrm>
                <a:off x="10384224" y="1061348"/>
                <a:ext cx="1161600" cy="232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 err="1">
                  <a:latin typeface="DesySans Office" panose="020B0503040000020003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9DE788-9024-434A-8C32-8829D8155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24" y="1061348"/>
                <a:ext cx="1161600" cy="232436"/>
              </a:xfrm>
              <a:prstGeom prst="rect">
                <a:avLst/>
              </a:prstGeom>
              <a:blipFill>
                <a:blip r:embed="rId11"/>
                <a:stretch>
                  <a:fillRect l="-2618" r="-2094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BDFF34AF-DB76-40E9-91A7-8EC07C2E0DA9}"/>
              </a:ext>
            </a:extLst>
          </p:cNvPr>
          <p:cNvSpPr txBox="1"/>
          <p:nvPr/>
        </p:nvSpPr>
        <p:spPr>
          <a:xfrm>
            <a:off x="9242790" y="807918"/>
            <a:ext cx="30011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DesySans Office" panose="020B0503040000020003" pitchFamily="34" charset="0"/>
              </a:rPr>
              <a:t>Tikhonov regularization for Girder ORM inverse</a:t>
            </a:r>
          </a:p>
        </p:txBody>
      </p:sp>
      <p:sp>
        <p:nvSpPr>
          <p:cNvPr id="31" name="Titel 10">
            <a:extLst>
              <a:ext uri="{FF2B5EF4-FFF2-40B4-BE49-F238E27FC236}">
                <a16:creationId xmlns:a16="http://schemas.microsoft.com/office/drawing/2014/main" id="{11858881-F09D-4798-AB15-14426523F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Slow corrector relaxation to Girders </a:t>
            </a:r>
            <a:r>
              <a:rPr lang="en-US" dirty="0">
                <a:latin typeface="DesySans Office Cn Medium" panose="020B0706040000020003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DesySans Office Cn Medium" panose="020B0706040000020003" pitchFamily="34" charset="0"/>
                <a:sym typeface="Wingdings" panose="05000000000000000000" pitchFamily="2" charset="2"/>
              </a:rPr>
              <a:t>for 68 of 72 random machines, 4 failed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80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05FB96-1DFB-42E6-8254-9EE481B50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999" y="1177567"/>
            <a:ext cx="3810000" cy="5715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79CF77-82BC-4A1E-94D5-F1C33F69B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176" y="1196752"/>
            <a:ext cx="3810000" cy="5715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E8E31F9-975A-41DF-8B4E-5549EDD66EF9}"/>
              </a:ext>
            </a:extLst>
          </p:cNvPr>
          <p:cNvGrpSpPr/>
          <p:nvPr/>
        </p:nvGrpSpPr>
        <p:grpSpPr>
          <a:xfrm>
            <a:off x="6240016" y="1484784"/>
            <a:ext cx="2376264" cy="4824534"/>
            <a:chOff x="6240016" y="1484784"/>
            <a:chExt cx="2376264" cy="482453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884C86-C2FA-4B2D-82AB-29841CDF1BC4}"/>
                </a:ext>
              </a:extLst>
            </p:cNvPr>
            <p:cNvSpPr/>
            <p:nvPr/>
          </p:nvSpPr>
          <p:spPr>
            <a:xfrm>
              <a:off x="6240016" y="1484784"/>
              <a:ext cx="288032" cy="216024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D09CF53-4DC2-498B-8241-805433831B6F}"/>
                </a:ext>
              </a:extLst>
            </p:cNvPr>
            <p:cNvCxnSpPr/>
            <p:nvPr/>
          </p:nvCxnSpPr>
          <p:spPr>
            <a:xfrm>
              <a:off x="6528048" y="1484784"/>
              <a:ext cx="2088232" cy="36004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32D1807-DB2F-402D-8CDE-C9E08990F3FF}"/>
                </a:ext>
              </a:extLst>
            </p:cNvPr>
            <p:cNvSpPr/>
            <p:nvPr/>
          </p:nvSpPr>
          <p:spPr>
            <a:xfrm>
              <a:off x="6240016" y="4509119"/>
              <a:ext cx="288032" cy="180019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C5CC4D4-8643-43AF-81B6-EA45E0E0B675}"/>
                </a:ext>
              </a:extLst>
            </p:cNvPr>
            <p:cNvCxnSpPr>
              <a:cxnSpLocks/>
            </p:cNvCxnSpPr>
            <p:nvPr/>
          </p:nvCxnSpPr>
          <p:spPr>
            <a:xfrm>
              <a:off x="6528048" y="4509120"/>
              <a:ext cx="2088232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21C685-749E-4F24-AA4D-30A6FC1CFE82}"/>
                  </a:ext>
                </a:extLst>
              </p:cNvPr>
              <p:cNvSpPr txBox="1"/>
              <p:nvPr/>
            </p:nvSpPr>
            <p:spPr>
              <a:xfrm>
                <a:off x="10384224" y="1061348"/>
                <a:ext cx="1161600" cy="23243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=1,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 err="1">
                  <a:latin typeface="DesySans Office" panose="020B0503040000020003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221C685-749E-4F24-AA4D-30A6FC1CF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224" y="1061348"/>
                <a:ext cx="1161600" cy="232436"/>
              </a:xfrm>
              <a:prstGeom prst="rect">
                <a:avLst/>
              </a:prstGeom>
              <a:blipFill>
                <a:blip r:embed="rId10"/>
                <a:stretch>
                  <a:fillRect l="-2618" r="-2094" b="-2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E519BCE1-1191-4B1F-BF17-C8A36A1DE23E}"/>
              </a:ext>
            </a:extLst>
          </p:cNvPr>
          <p:cNvSpPr txBox="1"/>
          <p:nvPr/>
        </p:nvSpPr>
        <p:spPr>
          <a:xfrm>
            <a:off x="9242790" y="807918"/>
            <a:ext cx="30011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DesySans Office" panose="020B0503040000020003" pitchFamily="34" charset="0"/>
              </a:rPr>
              <a:t>Tikhonov regularization for Girder ORM inverse</a:t>
            </a:r>
          </a:p>
        </p:txBody>
      </p:sp>
      <p:sp>
        <p:nvSpPr>
          <p:cNvPr id="29" name="Titel 10">
            <a:extLst>
              <a:ext uri="{FF2B5EF4-FFF2-40B4-BE49-F238E27FC236}">
                <a16:creationId xmlns:a16="http://schemas.microsoft.com/office/drawing/2014/main" id="{7A32949F-06F2-4199-8E68-3F6A88B55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Girder movement histogram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3B182F-6219-4C93-A5B2-2B1F3F41D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536" y="1209258"/>
            <a:ext cx="3810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7D7668-0774-4BEE-AC80-80F78A16D143}"/>
              </a:ext>
            </a:extLst>
          </p:cNvPr>
          <p:cNvSpPr txBox="1"/>
          <p:nvPr/>
        </p:nvSpPr>
        <p:spPr>
          <a:xfrm rot="19705079">
            <a:off x="127696" y="3475747"/>
            <a:ext cx="1608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esySans Office" panose="020B0503040000020003" pitchFamily="34" charset="0"/>
              </a:rPr>
              <a:t>Single machine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76B5F4-E96D-4836-96D5-FD5FFAD9015F}"/>
              </a:ext>
            </a:extLst>
          </p:cNvPr>
          <p:cNvSpPr txBox="1"/>
          <p:nvPr/>
        </p:nvSpPr>
        <p:spPr>
          <a:xfrm rot="19705079">
            <a:off x="4366227" y="3884975"/>
            <a:ext cx="1377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DesySans Office" panose="020B0503040000020003" pitchFamily="34" charset="0"/>
              </a:rPr>
              <a:t>68 machines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FA80C34-F16A-4992-BDE3-B8367FD36B90}"/>
              </a:ext>
            </a:extLst>
          </p:cNvPr>
          <p:cNvGrpSpPr/>
          <p:nvPr/>
        </p:nvGrpSpPr>
        <p:grpSpPr>
          <a:xfrm>
            <a:off x="767408" y="2132856"/>
            <a:ext cx="2410744" cy="2404301"/>
            <a:chOff x="767408" y="2132856"/>
            <a:chExt cx="2410744" cy="24043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3DF4451-4C27-4051-A042-ECA5393B65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r="12918" b="49504"/>
            <a:stretch/>
          </p:blipFill>
          <p:spPr>
            <a:xfrm>
              <a:off x="1431028" y="3017508"/>
              <a:ext cx="1747124" cy="15196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6B4BA9B-AB56-4A23-979A-1AFD0E47B96F}"/>
                </a:ext>
              </a:extLst>
            </p:cNvPr>
            <p:cNvSpPr/>
            <p:nvPr/>
          </p:nvSpPr>
          <p:spPr>
            <a:xfrm>
              <a:off x="767408" y="2132856"/>
              <a:ext cx="288032" cy="94685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AEF7421-FBB7-42A5-A599-D86DB2CE0E1A}"/>
                </a:ext>
              </a:extLst>
            </p:cNvPr>
            <p:cNvCxnSpPr/>
            <p:nvPr/>
          </p:nvCxnSpPr>
          <p:spPr>
            <a:xfrm>
              <a:off x="1055440" y="3079713"/>
              <a:ext cx="649954" cy="205271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E594B0B9-398E-4AFE-95A1-0B3F04B54201}"/>
              </a:ext>
            </a:extLst>
          </p:cNvPr>
          <p:cNvSpPr txBox="1">
            <a:spLocks/>
          </p:cNvSpPr>
          <p:nvPr/>
        </p:nvSpPr>
        <p:spPr>
          <a:xfrm>
            <a:off x="407988" y="783036"/>
            <a:ext cx="9792468" cy="649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</a:rPr>
              <a:t>The net movement required for each Girder end is plotted here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</a:rPr>
              <a:t> Left: for one machine   Right: for 68 machines as histogram</a:t>
            </a:r>
          </a:p>
        </p:txBody>
      </p:sp>
    </p:spTree>
    <p:extLst>
      <p:ext uri="{BB962C8B-B14F-4D97-AF65-F5344CB8AC3E}">
        <p14:creationId xmlns:p14="http://schemas.microsoft.com/office/powerpoint/2010/main" val="356177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80389-B244-4607-94D6-5BC4E24B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57" y="1201533"/>
            <a:ext cx="3810000" cy="571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0C280-DF02-4ED8-8E99-A10C935EF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0815" y="1181100"/>
            <a:ext cx="3810000" cy="5715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F50C99-A54F-44F1-8A56-AF47CFF3B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0815" y="1237037"/>
            <a:ext cx="3810000" cy="5715000"/>
          </a:xfrm>
          <a:prstGeom prst="rect">
            <a:avLst/>
          </a:prstGeom>
        </p:spPr>
      </p:pic>
      <p:sp>
        <p:nvSpPr>
          <p:cNvPr id="21" name="Titel 10">
            <a:extLst>
              <a:ext uri="{FF2B5EF4-FFF2-40B4-BE49-F238E27FC236}">
                <a16:creationId xmlns:a16="http://schemas.microsoft.com/office/drawing/2014/main" id="{711771C7-5BE4-4187-8BAE-EC89F0518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Girder alignment in feedback fashion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538381-6B3F-4FE7-A272-DD7FB654F037}"/>
              </a:ext>
            </a:extLst>
          </p:cNvPr>
          <p:cNvSpPr txBox="1"/>
          <p:nvPr/>
        </p:nvSpPr>
        <p:spPr>
          <a:xfrm>
            <a:off x="2415626" y="3869323"/>
            <a:ext cx="5375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With aggressive correction, the girder correction diverges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5B30106B-8963-4EBD-8B5D-DCD1E934C38C}"/>
              </a:ext>
            </a:extLst>
          </p:cNvPr>
          <p:cNvSpPr txBox="1">
            <a:spLocks/>
          </p:cNvSpPr>
          <p:nvPr/>
        </p:nvSpPr>
        <p:spPr>
          <a:xfrm>
            <a:off x="407988" y="823971"/>
            <a:ext cx="9792468" cy="649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</a:rPr>
              <a:t>RMS of girder alignment, corrector strengths and BPM values are plotted below at different iteration of feedback. (no information about controller type etc. )</a:t>
            </a:r>
          </a:p>
        </p:txBody>
      </p:sp>
    </p:spTree>
    <p:extLst>
      <p:ext uri="{BB962C8B-B14F-4D97-AF65-F5344CB8AC3E}">
        <p14:creationId xmlns:p14="http://schemas.microsoft.com/office/powerpoint/2010/main" val="34388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E6A53-59F2-4C4F-B31D-023991035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87" y="1181100"/>
            <a:ext cx="381000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A04891-4E5E-4B3C-9D03-5A59DC37C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350" y="1146051"/>
            <a:ext cx="3810000" cy="5715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B69080-F89A-4159-A968-9B84A4E8F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57" y="1107207"/>
            <a:ext cx="38100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49C6E2-1424-4AAB-A1DD-6ECED81C824C}"/>
              </a:ext>
            </a:extLst>
          </p:cNvPr>
          <p:cNvSpPr txBox="1"/>
          <p:nvPr/>
        </p:nvSpPr>
        <p:spPr>
          <a:xfrm>
            <a:off x="384075" y="937930"/>
            <a:ext cx="7019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Let us include only Girder misalignment as source of errors, for comparison.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5D4881EB-77B2-443D-9056-05A4872F1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Girder alignment in feedback fashion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2E0486-F0EF-4ADE-B07C-0BC622C95A04}"/>
              </a:ext>
            </a:extLst>
          </p:cNvPr>
          <p:cNvSpPr txBox="1"/>
          <p:nvPr/>
        </p:nvSpPr>
        <p:spPr>
          <a:xfrm>
            <a:off x="338061" y="3869323"/>
            <a:ext cx="7523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After certain iterations, magnet misalignment dominates as main source of </a:t>
            </a:r>
            <a:r>
              <a:rPr lang="en-US" sz="1600" dirty="0" err="1"/>
              <a:t>errros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2DBBA52-4F3E-4537-BAED-FA706B2D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Summary</a:t>
            </a:r>
            <a:endParaRPr lang="en-US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E6EEB5C-B625-450A-982D-E7D89AC6E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60" y="1157586"/>
            <a:ext cx="10503576" cy="5010249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DesySans Office" panose="020B0503040000020003" pitchFamily="34" charset="0"/>
              </a:rPr>
              <a:t>Reuse of PETRA I tunnel for PETRA IV (with some improvements) comes with challenges of relatively large tunnel segment movements.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DesySans Office" panose="020B05030400000200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DesySans Office" panose="020B0503040000020003" pitchFamily="34" charset="0"/>
              </a:rPr>
              <a:t>Space constrains require combined slow and fast corrector magnets.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DesySans Office" panose="020B05030400000200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DesySans Office" panose="020B0503040000020003" pitchFamily="34" charset="0"/>
              </a:rPr>
              <a:t>Large slow corrector strengths are required to cope with accepted girder misalignments for PETRA IV.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dirty="0">
              <a:latin typeface="DesySans Office" panose="020B05030400000200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latin typeface="DesySans Office" panose="020B0503040000020003" pitchFamily="34" charset="0"/>
              </a:rPr>
              <a:t>Simulations are performed to demonstrate the possibility of beam-based girder alignment of the PETRA IV. 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6109E66-6CA1-49F7-9A92-267796D36A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>
              <a:latin typeface="DesySans Office" panose="020B0503040000020003" pitchFamily="34" charset="0"/>
            </a:endParaRPr>
          </a:p>
          <a:p>
            <a:endParaRPr lang="en-US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94AB1D49-C2DE-4704-AC25-E90ED6709650}"/>
              </a:ext>
            </a:extLst>
          </p:cNvPr>
          <p:cNvSpPr/>
          <p:nvPr/>
        </p:nvSpPr>
        <p:spPr>
          <a:xfrm>
            <a:off x="8688288" y="1007126"/>
            <a:ext cx="3264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73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cs typeface="Calibri" panose="020F0502020204030204" pitchFamily="34" charset="0"/>
              </a:rPr>
              <a:t>Sajjad H. Mirza</a:t>
            </a:r>
            <a:endParaRPr lang="de-DE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WP 2.08 - Feedback </a:t>
            </a:r>
            <a:endParaRPr lang="en-GB" dirty="0">
              <a:cs typeface="Calibri" panose="020F0502020204030204" pitchFamily="34" charset="0"/>
            </a:endParaRPr>
          </a:p>
          <a:p>
            <a:r>
              <a:rPr lang="de-DE" dirty="0">
                <a:cs typeface="Calibri" panose="020F0502020204030204" pitchFamily="34" charset="0"/>
              </a:rPr>
              <a:t>sajjad.hussain.mirza</a:t>
            </a:r>
            <a:r>
              <a:rPr lang="de-DE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@desy.de</a:t>
            </a:r>
          </a:p>
          <a:p>
            <a:r>
              <a:rPr lang="de-DE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+49 40 8998 - </a:t>
            </a:r>
            <a:r>
              <a:rPr lang="de-DE" dirty="0">
                <a:cs typeface="Calibri" panose="020F0502020204030204" pitchFamily="34" charset="0"/>
              </a:rPr>
              <a:t>1991</a:t>
            </a:r>
            <a:endParaRPr lang="de-DE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7C0F5D03-EE5D-4C3E-AA43-DA82EFEC1BA2}"/>
              </a:ext>
            </a:extLst>
          </p:cNvPr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rgbClr val="007BC8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Thank you</a:t>
            </a:r>
            <a:endParaRPr lang="de-DE" dirty="0">
              <a:solidFill>
                <a:srgbClr val="007BC8"/>
              </a:solidFill>
              <a:latin typeface="DesySans Office Cn Heavy" panose="020B0B06040000020003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7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C4A9920-E414-4B13-9C80-04528FEBE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62" y="1664805"/>
            <a:ext cx="7804223" cy="3548647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CC722D0B-9F7C-4E2F-98B4-4961B390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DesySans Office Cn Medium" panose="020B0706040000020003" pitchFamily="34" charset="0"/>
                <a:cs typeface="Calibri" panose="020F0502020204030204" pitchFamily="34" charset="0"/>
              </a:rPr>
              <a:t>PETRA III is one of the core facilities at DESY</a:t>
            </a:r>
            <a:endParaRPr lang="en-US" dirty="0">
              <a:latin typeface="DesySans Office Cn Medium" panose="020B0706040000020003" pitchFamily="34" charset="0"/>
            </a:endParaRPr>
          </a:p>
        </p:txBody>
      </p:sp>
      <p:sp>
        <p:nvSpPr>
          <p:cNvPr id="16" name="Transition from conceptual to detailed technical design"/>
          <p:cNvSpPr txBox="1"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dirty="0">
                <a:latin typeface="DesySans Office Cn Medium" panose="020B0706040000020003" pitchFamily="34" charset="0"/>
              </a:rPr>
              <a:t>Each year ~5000h users operation serve more than 2000 users</a:t>
            </a:r>
            <a:endParaRPr dirty="0">
              <a:latin typeface="DesySans Office Cn Medium" panose="020B0706040000020003" pitchFamily="34" charset="0"/>
            </a:endParaRPr>
          </a:p>
        </p:txBody>
      </p:sp>
      <p:sp>
        <p:nvSpPr>
          <p:cNvPr id="8" name="Up Arrow 8"/>
          <p:cNvSpPr>
            <a:spLocks noChangeArrowheads="1"/>
          </p:cNvSpPr>
          <p:nvPr/>
        </p:nvSpPr>
        <p:spPr bwMode="auto">
          <a:xfrm>
            <a:off x="2414588" y="4314683"/>
            <a:ext cx="215900" cy="904054"/>
          </a:xfrm>
          <a:prstGeom prst="upArrow">
            <a:avLst>
              <a:gd name="adj1" fmla="val 50000"/>
              <a:gd name="adj2" fmla="val 50033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474788" y="5239374"/>
            <a:ext cx="209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dirty="0"/>
              <a:t>Max von Laue Hall</a:t>
            </a:r>
          </a:p>
        </p:txBody>
      </p:sp>
      <p:sp>
        <p:nvSpPr>
          <p:cNvPr id="10" name="Up Arrow 6"/>
          <p:cNvSpPr>
            <a:spLocks noChangeArrowheads="1"/>
          </p:cNvSpPr>
          <p:nvPr/>
        </p:nvSpPr>
        <p:spPr bwMode="auto">
          <a:xfrm>
            <a:off x="6588125" y="4658509"/>
            <a:ext cx="215900" cy="584201"/>
          </a:xfrm>
          <a:prstGeom prst="upArrow">
            <a:avLst>
              <a:gd name="adj1" fmla="val 50000"/>
              <a:gd name="adj2" fmla="val 49969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5867400" y="5242711"/>
            <a:ext cx="205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</a:pPr>
            <a:r>
              <a:rPr lang="en-US" altLang="de-DE"/>
              <a:t>Paul P. Ewald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 sz="1400"/>
              <a:t>Extension Hall North</a:t>
            </a:r>
          </a:p>
        </p:txBody>
      </p:sp>
      <p:sp>
        <p:nvSpPr>
          <p:cNvPr id="12" name="Down Arrow 4"/>
          <p:cNvSpPr>
            <a:spLocks noChangeArrowheads="1"/>
          </p:cNvSpPr>
          <p:nvPr/>
        </p:nvSpPr>
        <p:spPr bwMode="auto">
          <a:xfrm>
            <a:off x="1045029" y="1660855"/>
            <a:ext cx="228600" cy="962602"/>
          </a:xfrm>
          <a:prstGeom prst="downArrow">
            <a:avLst>
              <a:gd name="adj1" fmla="val 50000"/>
              <a:gd name="adj2" fmla="val 50044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de-DE" altLang="de-DE"/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68313" y="1106817"/>
            <a:ext cx="1827212" cy="55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110000"/>
              </a:lnSpc>
              <a:spcAft>
                <a:spcPts val="1200"/>
              </a:spcAft>
              <a:buFont typeface="Arial" pitchFamily="34" charset="0"/>
              <a:buChar char="•"/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ts val="800"/>
              </a:spcAft>
              <a:buFont typeface="Arial" pitchFamily="34" charset="0"/>
              <a:buChar char="•"/>
              <a:tabLst>
                <a:tab pos="266700" algn="l"/>
              </a:tabLs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altLang="de-DE"/>
              <a:t>Ada Yonath Hall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Font typeface="Arial" pitchFamily="34" charset="0"/>
              <a:buNone/>
            </a:pPr>
            <a:r>
              <a:rPr lang="en-US" altLang="de-DE" sz="1200"/>
              <a:t>Extension Hall East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8329613" y="1772816"/>
          <a:ext cx="3738562" cy="1514420"/>
        </p:xfrm>
        <a:graphic>
          <a:graphicData uri="http://schemas.openxmlformats.org/drawingml/2006/table">
            <a:tbl>
              <a:tblPr firstRow="1" firstCol="1" bandRow="1"/>
              <a:tblGrid>
                <a:gridCol w="2376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 dirty="0">
                          <a:effectLst/>
                          <a:latin typeface="Times New Roman"/>
                          <a:ea typeface="Times New Roman"/>
                        </a:rPr>
                        <a:t>Parameter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1" kern="800">
                          <a:effectLst/>
                          <a:latin typeface="Times New Roman"/>
                          <a:ea typeface="Times New Roman"/>
                        </a:rPr>
                        <a:t>PETRA III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Energy [GeV]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6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Circumference [m]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>
                          <a:effectLst/>
                          <a:latin typeface="Times New Roman"/>
                          <a:ea typeface="Times New Roman"/>
                        </a:rPr>
                        <a:t>2304</a:t>
                      </a:r>
                      <a:endParaRPr lang="de-DE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Emittance (hor./vert.) [nm]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1.3 / 0.013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Total current [mA]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roid Sans"/>
                          <a:cs typeface="Droid Sans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kern="800" dirty="0">
                          <a:effectLst/>
                          <a:latin typeface="Times New Roman"/>
                          <a:ea typeface="Times New Roman"/>
                        </a:rPr>
                        <a:t>100</a:t>
                      </a:r>
                      <a:endParaRPr lang="de-DE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65" marR="68565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AAAD7C1-CA0A-4699-9F84-60056B1157AA}"/>
              </a:ext>
            </a:extLst>
          </p:cNvPr>
          <p:cNvSpPr txBox="1"/>
          <p:nvPr/>
        </p:nvSpPr>
        <p:spPr>
          <a:xfrm>
            <a:off x="354602" y="5538873"/>
            <a:ext cx="11773667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  <a:t>PETRA IV project:</a:t>
            </a:r>
            <a:endParaRPr lang="en-US" sz="2400" b="1" dirty="0">
              <a:solidFill>
                <a:schemeClr val="accent2"/>
              </a:solidFill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replacing PIII with an ultra-low emittance ring (20 pm), addin</a:t>
            </a:r>
            <a:r>
              <a:rPr lang="en-US" b="1" dirty="0">
                <a:solidFill>
                  <a:schemeClr val="accent2"/>
                </a:solidFill>
              </a:rPr>
              <a:t>g a new Experimental Hall in two more octants,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sym typeface="Arial"/>
              </a:rPr>
              <a:t>replacing DES</a:t>
            </a:r>
            <a:r>
              <a:rPr lang="en-US" b="1" dirty="0">
                <a:solidFill>
                  <a:schemeClr val="accent2"/>
                </a:solidFill>
              </a:rPr>
              <a:t>Y II with a new low emittance booster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01020-3C90-4013-A316-78F02D07E7DD}"/>
              </a:ext>
            </a:extLst>
          </p:cNvPr>
          <p:cNvSpPr txBox="1"/>
          <p:nvPr/>
        </p:nvSpPr>
        <p:spPr>
          <a:xfrm>
            <a:off x="8521340" y="3557119"/>
            <a:ext cx="3144449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PETRA III emittance 1300 pm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PETRA IV emittance 20 pm</a:t>
            </a: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7AABAC61-FE08-4D6C-99D8-7F5100431009}"/>
              </a:ext>
            </a:extLst>
          </p:cNvPr>
          <p:cNvSpPr/>
          <p:nvPr/>
        </p:nvSpPr>
        <p:spPr>
          <a:xfrm>
            <a:off x="9152660" y="3943583"/>
            <a:ext cx="377970" cy="390698"/>
          </a:xfrm>
          <a:prstGeom prst="downArrow">
            <a:avLst/>
          </a:prstGeom>
          <a:solidFill>
            <a:schemeClr val="accent2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726C39-9226-4614-9750-2A647A1874D4}"/>
              </a:ext>
            </a:extLst>
          </p:cNvPr>
          <p:cNvSpPr txBox="1"/>
          <p:nvPr/>
        </p:nvSpPr>
        <p:spPr>
          <a:xfrm>
            <a:off x="9659188" y="3943583"/>
            <a:ext cx="188769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65 times smaller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EF9365-200D-4F8B-869B-CAA57F019209}"/>
              </a:ext>
            </a:extLst>
          </p:cNvPr>
          <p:cNvSpPr txBox="1"/>
          <p:nvPr/>
        </p:nvSpPr>
        <p:spPr>
          <a:xfrm>
            <a:off x="8697619" y="4792750"/>
            <a:ext cx="292644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enabling 500 times larger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2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X-ray beams brightness</a:t>
            </a:r>
            <a:endParaRPr kumimoji="0" lang="de-DE" sz="1800" b="1" i="0" u="none" strike="noStrike" cap="none" spc="0" normalizeH="0" baseline="0" dirty="0">
              <a:ln>
                <a:noFill/>
              </a:ln>
              <a:solidFill>
                <a:schemeClr val="accent2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14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F0ED6-F93B-4719-AF31-C69690842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FOFB parameters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AD89496-D723-4839-B6FA-6E65FEAC1E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FOFB: Machine Parameters &amp; Beam Stability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F7CC300A-BDDE-45A6-9679-487560B956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3746301"/>
                  </p:ext>
                </p:extLst>
              </p:nvPr>
            </p:nvGraphicFramePr>
            <p:xfrm>
              <a:off x="417213" y="1412776"/>
              <a:ext cx="7406979" cy="4820920"/>
            </p:xfrm>
            <a:graphic>
              <a:graphicData uri="http://schemas.openxmlformats.org/drawingml/2006/table">
                <a:tbl>
                  <a:tblPr firstRow="1" bandRow="1">
                    <a:tableStyleId>{D27102A9-8310-4765-A935-A1911B00CA55}</a:tableStyleId>
                  </a:tblPr>
                  <a:tblGrid>
                    <a:gridCol w="4454651">
                      <a:extLst>
                        <a:ext uri="{9D8B030D-6E8A-4147-A177-3AD203B41FA5}">
                          <a16:colId xmlns:a16="http://schemas.microsoft.com/office/drawing/2014/main" val="2744255747"/>
                        </a:ext>
                      </a:extLst>
                    </a:gridCol>
                    <a:gridCol w="2952328">
                      <a:extLst>
                        <a:ext uri="{9D8B030D-6E8A-4147-A177-3AD203B41FA5}">
                          <a16:colId xmlns:a16="http://schemas.microsoft.com/office/drawing/2014/main" val="331294623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6541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DesySans Office" panose="020B0503040000020003" pitchFamily="34" charset="0"/>
                            </a:rPr>
                            <a:t>Circumference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2.3km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8573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DesySans Office" panose="020B0503040000020003" pitchFamily="34" charset="0"/>
                            </a:rPr>
                            <a:t>Number of BPMs (x/y)</a:t>
                          </a:r>
                          <a:endParaRPr lang="en-US" sz="1600" b="0" i="0" u="none" strike="noStrike" kern="1200" baseline="0" dirty="0">
                            <a:solidFill>
                              <a:schemeClr val="tx1"/>
                            </a:solidFill>
                            <a:latin typeface="DesySans Office" panose="020B0503040000020003" pitchFamily="34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790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56384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DesySans Office" panose="020B0503040000020003" pitchFamily="34" charset="0"/>
                            </a:rPr>
                            <a:t>Number of fast correctors </a:t>
                          </a:r>
                          <a:endParaRPr lang="en-US" sz="1600" b="0" i="0" u="none" strike="noStrike" kern="1200" baseline="0" dirty="0">
                            <a:solidFill>
                              <a:schemeClr val="tx1"/>
                            </a:solidFill>
                            <a:latin typeface="DesySans Office" panose="020B0503040000020003" pitchFamily="34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560 (244H, 316V)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88970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Betatron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 freq. (</a:t>
                          </a:r>
                          <a:r>
                            <a:rPr lang="en-US" sz="1600" b="0" i="1" u="none" strike="noStrike" kern="1200" baseline="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f</a:t>
                          </a:r>
                          <a:r>
                            <a:rPr lang="en-US" sz="1600" b="0" i="1" u="none" strike="noStrike" kern="1200" baseline="-2500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sz="1600" b="0" i="1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/ </a:t>
                          </a:r>
                          <a:r>
                            <a:rPr lang="en-US" sz="1600" b="0" i="1" u="none" strike="noStrike" kern="1200" baseline="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f</a:t>
                          </a:r>
                          <a:r>
                            <a:rPr lang="en-US" sz="1600" b="0" i="1" u="none" strike="noStrike" kern="1200" baseline="-2500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y</a:t>
                          </a:r>
                          <a:r>
                            <a:rPr lang="en-US" sz="1600" b="0" i="1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) 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	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23.4 kHz / 35.2 kHz	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5097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Synchrotron oscillation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DesySans Office" panose="020B0503040000020003" pitchFamily="34" charset="0"/>
                            </a:rPr>
                            <a:t>100 Hz for 3</a:t>
                          </a:r>
                          <a:r>
                            <a:rPr lang="en-US" sz="1400" baseline="30000" dirty="0">
                              <a:latin typeface="DesySans Office" panose="020B0503040000020003" pitchFamily="34" charset="0"/>
                            </a:rPr>
                            <a:t>rd</a:t>
                          </a:r>
                          <a:r>
                            <a:rPr lang="en-US" sz="1400" dirty="0">
                              <a:latin typeface="DesySans Office" panose="020B0503040000020003" pitchFamily="34" charset="0"/>
                            </a:rPr>
                            <a:t> harmonic cavity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502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 at ID, standard cell (29)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2.2 m, 2.2 m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7633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 at ID, flagship IDs (7)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4 m, 4 m 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  <a:latin typeface="DesySans Office" panose="020B05030400000200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70930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Natural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20 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pm rad</a:t>
                          </a: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, 4 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pm rad</a:t>
                          </a:r>
                          <a:endParaRPr lang="en-US" sz="1600" dirty="0">
                            <a:latin typeface="DesySans Office" panose="020B05030400000200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63449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Beam size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 at ID, standard cell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6.6 µm, 2.97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45352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Beam size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 at ID, flagship IDs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8.9 µm, 3.98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0289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Beam divergence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 at ID, standard cell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3.02 µrad, 1.34 µrad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6175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Beam divergence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 at ID, flagship IDs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2.23 µrad, 1.0 µrad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262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F7CC300A-BDDE-45A6-9679-487560B956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93746301"/>
                  </p:ext>
                </p:extLst>
              </p:nvPr>
            </p:nvGraphicFramePr>
            <p:xfrm>
              <a:off x="417213" y="1412776"/>
              <a:ext cx="7406979" cy="4820920"/>
            </p:xfrm>
            <a:graphic>
              <a:graphicData uri="http://schemas.openxmlformats.org/drawingml/2006/table">
                <a:tbl>
                  <a:tblPr firstRow="1" bandRow="1">
                    <a:tableStyleId>{D27102A9-8310-4765-A935-A1911B00CA55}</a:tableStyleId>
                  </a:tblPr>
                  <a:tblGrid>
                    <a:gridCol w="4454651">
                      <a:extLst>
                        <a:ext uri="{9D8B030D-6E8A-4147-A177-3AD203B41FA5}">
                          <a16:colId xmlns:a16="http://schemas.microsoft.com/office/drawing/2014/main" val="2744255747"/>
                        </a:ext>
                      </a:extLst>
                    </a:gridCol>
                    <a:gridCol w="2952328">
                      <a:extLst>
                        <a:ext uri="{9D8B030D-6E8A-4147-A177-3AD203B41FA5}">
                          <a16:colId xmlns:a16="http://schemas.microsoft.com/office/drawing/2014/main" val="331294623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Parameter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Value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65418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DesySans Office" panose="020B0503040000020003" pitchFamily="34" charset="0"/>
                            </a:rPr>
                            <a:t>Circumference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2.3km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38573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DesySans Office" panose="020B0503040000020003" pitchFamily="34" charset="0"/>
                            </a:rPr>
                            <a:t>Number of BPMs (x/y)</a:t>
                          </a:r>
                          <a:endParaRPr lang="en-US" sz="1600" b="0" i="0" u="none" strike="noStrike" kern="1200" baseline="0" dirty="0">
                            <a:solidFill>
                              <a:schemeClr val="tx1"/>
                            </a:solidFill>
                            <a:latin typeface="DesySans Office" panose="020B0503040000020003" pitchFamily="34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790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9563847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dirty="0">
                              <a:latin typeface="DesySans Office" panose="020B0503040000020003" pitchFamily="34" charset="0"/>
                            </a:rPr>
                            <a:t>Number of fast correctors </a:t>
                          </a:r>
                          <a:endParaRPr lang="en-US" sz="1600" b="0" i="0" u="none" strike="noStrike" kern="1200" baseline="0" dirty="0">
                            <a:solidFill>
                              <a:schemeClr val="tx1"/>
                            </a:solidFill>
                            <a:latin typeface="DesySans Office" panose="020B0503040000020003" pitchFamily="34" charset="0"/>
                            <a:ea typeface="+mn-ea"/>
                            <a:cs typeface="+mn-cs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560 (244H, 316V)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688970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Betatron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 freq. (</a:t>
                          </a:r>
                          <a:r>
                            <a:rPr lang="en-US" sz="1600" b="0" i="1" u="none" strike="noStrike" kern="1200" baseline="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f</a:t>
                          </a:r>
                          <a:r>
                            <a:rPr lang="en-US" sz="1600" b="0" i="1" u="none" strike="noStrike" kern="1200" baseline="-2500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x</a:t>
                          </a:r>
                          <a:r>
                            <a:rPr lang="en-US" sz="1600" b="0" i="1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/ </a:t>
                          </a:r>
                          <a:r>
                            <a:rPr lang="en-US" sz="1600" b="0" i="1" u="none" strike="noStrike" kern="1200" baseline="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f</a:t>
                          </a:r>
                          <a:r>
                            <a:rPr lang="en-US" sz="1600" b="0" i="1" u="none" strike="noStrike" kern="1200" baseline="-25000" dirty="0" err="1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y</a:t>
                          </a:r>
                          <a:r>
                            <a:rPr lang="en-US" sz="1600" b="0" i="1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) 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	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23.4 kHz / 35.2 kHz	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509783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Synchrotron oscillation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400" dirty="0">
                              <a:latin typeface="DesySans Office" panose="020B0503040000020003" pitchFamily="34" charset="0"/>
                            </a:rPr>
                            <a:t>100 Hz for 3</a:t>
                          </a:r>
                          <a:r>
                            <a:rPr lang="en-US" sz="1400" baseline="30000" dirty="0">
                              <a:latin typeface="DesySans Office" panose="020B0503040000020003" pitchFamily="34" charset="0"/>
                            </a:rPr>
                            <a:t>rd</a:t>
                          </a:r>
                          <a:r>
                            <a:rPr lang="en-US" sz="1400" dirty="0">
                              <a:latin typeface="DesySans Office" panose="020B0503040000020003" pitchFamily="34" charset="0"/>
                            </a:rPr>
                            <a:t> harmonic cavity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85029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615000" r="-66484" b="-6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2.2 m, 2.2 m 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67633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703279" r="-66484" b="-5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4 m, 4 m </a:t>
                          </a:r>
                          <a:endParaRPr lang="en-US" sz="1600" dirty="0">
                            <a:solidFill>
                              <a:srgbClr val="FF0000"/>
                            </a:solidFill>
                            <a:latin typeface="DesySans Office" panose="020B05030400000200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370930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803279" r="-66484" b="-4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20 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pm rad</a:t>
                          </a:r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, 4 </a:t>
                          </a:r>
                          <a:r>
                            <a:rPr lang="en-US" sz="1600" b="0" i="0" u="none" strike="noStrike" kern="1200" baseline="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  <a:ea typeface="+mn-ea"/>
                              <a:cs typeface="+mn-cs"/>
                            </a:rPr>
                            <a:t>pm rad</a:t>
                          </a:r>
                          <a:endParaRPr lang="en-US" sz="1600" dirty="0">
                            <a:latin typeface="DesySans Office" panose="020B0503040000020003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63449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903279" r="-66484" b="-3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6.6 µm, 2.97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45352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03279" r="-66484" b="-2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8.9 µm, 3.98 µm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0289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103279" r="-66484" b="-10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latin typeface="DesySans Office" panose="020B0503040000020003" pitchFamily="34" charset="0"/>
                            </a:rPr>
                            <a:t>3.02 µrad, 1.34 µrad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5617501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203279" r="-66484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latin typeface="DesySans Office" panose="020B0503040000020003" pitchFamily="34" charset="0"/>
                            </a:rPr>
                            <a:t>2.23 µrad, 1.0 µrad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63262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D99BCE89-3061-45E7-A79A-EB14F09F6E50}"/>
              </a:ext>
            </a:extLst>
          </p:cNvPr>
          <p:cNvSpPr/>
          <p:nvPr/>
        </p:nvSpPr>
        <p:spPr>
          <a:xfrm>
            <a:off x="7882849" y="4463821"/>
            <a:ext cx="3806579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DesySans Office" panose="020B0503040000020003" pitchFamily="34" charset="0"/>
              </a:rPr>
              <a:t>Beam stability requirements:</a:t>
            </a:r>
          </a:p>
          <a:p>
            <a:endParaRPr lang="en-US" sz="1400" dirty="0">
              <a:latin typeface="DesySans Office" panose="020B0503040000020003" pitchFamily="34" charset="0"/>
            </a:endParaRPr>
          </a:p>
          <a:p>
            <a:r>
              <a:rPr lang="en-US" sz="1400" dirty="0">
                <a:latin typeface="DesySans Office" panose="020B0503040000020003" pitchFamily="34" charset="0"/>
              </a:rPr>
              <a:t>Typically 10% of beam size and divergence at the IDs.</a:t>
            </a:r>
          </a:p>
          <a:p>
            <a:endParaRPr lang="en-US" sz="1400" dirty="0">
              <a:latin typeface="DesySans Office" panose="020B0503040000020003" pitchFamily="34" charset="0"/>
            </a:endParaRPr>
          </a:p>
          <a:p>
            <a:endParaRPr lang="en-US" sz="1400" dirty="0">
              <a:latin typeface="DesySans Office" panose="020B0503040000020003" pitchFamily="34" charset="0"/>
            </a:endParaRPr>
          </a:p>
          <a:p>
            <a:endParaRPr lang="en-US" sz="1400" dirty="0">
              <a:latin typeface="DesySans Office" panose="020B0503040000020003" pitchFamily="34" charset="0"/>
            </a:endParaRPr>
          </a:p>
          <a:p>
            <a:endParaRPr lang="en-US" sz="1400" dirty="0">
              <a:latin typeface="DesySans Office" panose="020B0503040000020003" pitchFamily="34" charset="0"/>
            </a:endParaRPr>
          </a:p>
          <a:p>
            <a:r>
              <a:rPr lang="en-US" sz="1400" i="1" dirty="0">
                <a:latin typeface="DesySans Office" panose="020B0503040000020003" pitchFamily="34" charset="0"/>
              </a:rPr>
              <a:t>Remark: Some beamlines may require even 5%, 3%, … in future?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805C83C-7F1F-431C-8993-0F502294E7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1196752"/>
            <a:ext cx="3527843" cy="32117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119BBE-98D9-406D-B1F0-CC352CE66F6E}"/>
                  </a:ext>
                </a:extLst>
              </p:cNvPr>
              <p:cNvSpPr txBox="1"/>
              <p:nvPr/>
            </p:nvSpPr>
            <p:spPr>
              <a:xfrm>
                <a:off x="8175598" y="5592197"/>
                <a:ext cx="1675843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𝛽𝜀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 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C119BBE-98D9-406D-B1F0-CC352CE66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5598" y="5592197"/>
                <a:ext cx="1675843" cy="5010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A42CE3-F37E-4E32-9494-B4E35EC1713B}"/>
                  </a:ext>
                </a:extLst>
              </p:cNvPr>
              <p:cNvSpPr txBox="1"/>
              <p:nvPr/>
            </p:nvSpPr>
            <p:spPr>
              <a:xfrm>
                <a:off x="10380328" y="5509805"/>
                <a:ext cx="828240" cy="7275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/</m:t>
                          </m:r>
                        </m:sup>
                      </m:sSubSup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2AA42CE3-F37E-4E32-9494-B4E35EC171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0328" y="5509805"/>
                <a:ext cx="828240" cy="7275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fik 13">
            <a:extLst>
              <a:ext uri="{FF2B5EF4-FFF2-40B4-BE49-F238E27FC236}">
                <a16:creationId xmlns:a16="http://schemas.microsoft.com/office/drawing/2014/main" id="{CD224131-1BF0-4BAF-B3A3-64E07C9C9D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7090AA-4005-431B-B297-6B7031FFB89D}"/>
              </a:ext>
            </a:extLst>
          </p:cNvPr>
          <p:cNvGrpSpPr/>
          <p:nvPr/>
        </p:nvGrpSpPr>
        <p:grpSpPr>
          <a:xfrm>
            <a:off x="4617194" y="2132424"/>
            <a:ext cx="2198885" cy="4082841"/>
            <a:chOff x="4617194" y="2132424"/>
            <a:chExt cx="2198885" cy="4082841"/>
          </a:xfrm>
        </p:grpSpPr>
        <p:sp>
          <p:nvSpPr>
            <p:cNvPr id="17" name="Oval 46">
              <a:extLst>
                <a:ext uri="{FF2B5EF4-FFF2-40B4-BE49-F238E27FC236}">
                  <a16:creationId xmlns:a16="http://schemas.microsoft.com/office/drawing/2014/main" id="{EB59ABF7-B7C0-4922-8CC9-B3B89A6867E8}"/>
                </a:ext>
              </a:extLst>
            </p:cNvPr>
            <p:cNvSpPr/>
            <p:nvPr/>
          </p:nvSpPr>
          <p:spPr>
            <a:xfrm>
              <a:off x="5563861" y="4725144"/>
              <a:ext cx="1008111" cy="3794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8" name="Oval 46">
              <a:extLst>
                <a:ext uri="{FF2B5EF4-FFF2-40B4-BE49-F238E27FC236}">
                  <a16:creationId xmlns:a16="http://schemas.microsoft.com/office/drawing/2014/main" id="{CA64CDA0-F106-40A3-8203-DDB73B2FF882}"/>
                </a:ext>
              </a:extLst>
            </p:cNvPr>
            <p:cNvSpPr/>
            <p:nvPr/>
          </p:nvSpPr>
          <p:spPr>
            <a:xfrm>
              <a:off x="5807968" y="5835772"/>
              <a:ext cx="1008111" cy="3794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Oval 46">
              <a:extLst>
                <a:ext uri="{FF2B5EF4-FFF2-40B4-BE49-F238E27FC236}">
                  <a16:creationId xmlns:a16="http://schemas.microsoft.com/office/drawing/2014/main" id="{E0561A35-70E6-4BCB-ABF7-5F0F40F0B6C9}"/>
                </a:ext>
              </a:extLst>
            </p:cNvPr>
            <p:cNvSpPr/>
            <p:nvPr/>
          </p:nvSpPr>
          <p:spPr>
            <a:xfrm>
              <a:off x="4617194" y="2538195"/>
              <a:ext cx="2198885" cy="3794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Oval 46">
              <a:extLst>
                <a:ext uri="{FF2B5EF4-FFF2-40B4-BE49-F238E27FC236}">
                  <a16:creationId xmlns:a16="http://schemas.microsoft.com/office/drawing/2014/main" id="{5C448DB2-3FC9-4AF2-BD1F-0188AA8118A8}"/>
                </a:ext>
              </a:extLst>
            </p:cNvPr>
            <p:cNvSpPr/>
            <p:nvPr/>
          </p:nvSpPr>
          <p:spPr>
            <a:xfrm>
              <a:off x="4690830" y="2132424"/>
              <a:ext cx="1008111" cy="37949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266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7F8F7986-C13D-48C7-B5C8-310DED45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Slow and fast correctors in lattice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9B6075-0AD2-4329-B5DC-1917CC12623A}"/>
              </a:ext>
            </a:extLst>
          </p:cNvPr>
          <p:cNvSpPr txBox="1"/>
          <p:nvPr/>
        </p:nvSpPr>
        <p:spPr>
          <a:xfrm>
            <a:off x="361299" y="1196752"/>
            <a:ext cx="35894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DesySans Office" panose="020B0503040000020003" pitchFamily="34" charset="0"/>
              </a:rPr>
              <a:t>Fast corrector magnets = 244 in X-plane</a:t>
            </a:r>
          </a:p>
          <a:p>
            <a:r>
              <a:rPr lang="en-US" sz="1400" dirty="0">
                <a:solidFill>
                  <a:srgbClr val="C00000"/>
                </a:solidFill>
                <a:latin typeface="DesySans Office" panose="020B0503040000020003" pitchFamily="34" charset="0"/>
              </a:rPr>
              <a:t>Fast corrector magnets = 316 in Y-plane</a:t>
            </a:r>
            <a:endParaRPr lang="en-US" sz="1400" dirty="0">
              <a:solidFill>
                <a:srgbClr val="007BC8"/>
              </a:solidFill>
              <a:latin typeface="DesySans Office" panose="020B0503040000020003" pitchFamily="34" charset="0"/>
            </a:endParaRPr>
          </a:p>
          <a:p>
            <a:r>
              <a:rPr lang="en-US" sz="1400" dirty="0">
                <a:solidFill>
                  <a:srgbClr val="007BC8"/>
                </a:solidFill>
                <a:latin typeface="DesySans Office" panose="020B0503040000020003" pitchFamily="34" charset="0"/>
              </a:rPr>
              <a:t>Slow corrector magnets = 618 in X-plane</a:t>
            </a:r>
          </a:p>
          <a:p>
            <a:r>
              <a:rPr lang="en-US" sz="1400" dirty="0">
                <a:solidFill>
                  <a:srgbClr val="007BC8"/>
                </a:solidFill>
                <a:latin typeface="DesySans Office" panose="020B0503040000020003" pitchFamily="34" charset="0"/>
              </a:rPr>
              <a:t>Slow corrector magnets = 618 in Y-plane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9995A6-AF54-4ED4-94D0-0AA735BDB510}"/>
              </a:ext>
            </a:extLst>
          </p:cNvPr>
          <p:cNvGrpSpPr/>
          <p:nvPr/>
        </p:nvGrpSpPr>
        <p:grpSpPr>
          <a:xfrm>
            <a:off x="6366895" y="1681784"/>
            <a:ext cx="5463806" cy="4899260"/>
            <a:chOff x="6467202" y="540611"/>
            <a:chExt cx="5463806" cy="48992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49817-1D12-4919-8BA0-8904886D0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1" r="1141"/>
            <a:stretch/>
          </p:blipFill>
          <p:spPr>
            <a:xfrm>
              <a:off x="6467202" y="540611"/>
              <a:ext cx="5463806" cy="489926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A4CEFC-3DFE-499E-B7C2-459C2CBB6BFD}"/>
                </a:ext>
              </a:extLst>
            </p:cNvPr>
            <p:cNvSpPr/>
            <p:nvPr/>
          </p:nvSpPr>
          <p:spPr>
            <a:xfrm>
              <a:off x="10992402" y="2395053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2BC2DA-B852-4DBC-B658-B88A21BEBEC6}"/>
                </a:ext>
              </a:extLst>
            </p:cNvPr>
            <p:cNvSpPr/>
            <p:nvPr/>
          </p:nvSpPr>
          <p:spPr>
            <a:xfrm>
              <a:off x="6961113" y="2394081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1E4342-5771-401F-832E-D1D35D85A7A9}"/>
                </a:ext>
              </a:extLst>
            </p:cNvPr>
            <p:cNvSpPr/>
            <p:nvPr/>
          </p:nvSpPr>
          <p:spPr>
            <a:xfrm>
              <a:off x="8921073" y="2393321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C3FA89CC-A358-4EEE-A697-752E3E39A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Overlap of slow and fast magnets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7735D6-ED5A-4804-AA65-9FBD9F0AB864}"/>
              </a:ext>
            </a:extLst>
          </p:cNvPr>
          <p:cNvSpPr txBox="1"/>
          <p:nvPr/>
        </p:nvSpPr>
        <p:spPr>
          <a:xfrm>
            <a:off x="407987" y="6013898"/>
            <a:ext cx="5958908" cy="694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Higher net corrector strengths for the fast magnets due to combined slow/fast action – space constrains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CF3868D-C636-4F6C-A259-C99242CA63AB}"/>
              </a:ext>
            </a:extLst>
          </p:cNvPr>
          <p:cNvGrpSpPr/>
          <p:nvPr/>
        </p:nvGrpSpPr>
        <p:grpSpPr>
          <a:xfrm>
            <a:off x="581575" y="3104990"/>
            <a:ext cx="5274869" cy="2916298"/>
            <a:chOff x="495457" y="3609046"/>
            <a:chExt cx="5274869" cy="29162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8227662-22F9-430F-BCB3-99015E0C7E6C}"/>
                </a:ext>
              </a:extLst>
            </p:cNvPr>
            <p:cNvGrpSpPr/>
            <p:nvPr/>
          </p:nvGrpSpPr>
          <p:grpSpPr>
            <a:xfrm>
              <a:off x="495457" y="3609046"/>
              <a:ext cx="5274869" cy="2916298"/>
              <a:chOff x="7523745" y="833692"/>
              <a:chExt cx="5274869" cy="2916298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9842B78D-0378-4F33-AD80-6F8418A1D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3745" y="833692"/>
                <a:ext cx="4736447" cy="2916298"/>
              </a:xfrm>
              <a:prstGeom prst="rect">
                <a:avLst/>
              </a:prstGeom>
            </p:spPr>
          </p:pic>
          <p:cxnSp>
            <p:nvCxnSpPr>
              <p:cNvPr id="56" name="Straight Connector 9">
                <a:extLst>
                  <a:ext uri="{FF2B5EF4-FFF2-40B4-BE49-F238E27FC236}">
                    <a16:creationId xmlns:a16="http://schemas.microsoft.com/office/drawing/2014/main" id="{3CCEE08D-31FA-4ADA-BA22-00464D9741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12224" y="1927718"/>
                <a:ext cx="2243513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14">
                <a:extLst>
                  <a:ext uri="{FF2B5EF4-FFF2-40B4-BE49-F238E27FC236}">
                    <a16:creationId xmlns:a16="http://schemas.microsoft.com/office/drawing/2014/main" id="{D6826BAE-3B35-4606-AFF6-3CEDA2665EB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12224" y="2493107"/>
                <a:ext cx="2952328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16">
                    <a:extLst>
                      <a:ext uri="{FF2B5EF4-FFF2-40B4-BE49-F238E27FC236}">
                        <a16:creationId xmlns:a16="http://schemas.microsoft.com/office/drawing/2014/main" id="{F97FAEB5-FF26-43C4-AAF6-1B9FDE14D3F1}"/>
                      </a:ext>
                    </a:extLst>
                  </p:cNvPr>
                  <p:cNvSpPr txBox="1"/>
                  <p:nvPr/>
                </p:nvSpPr>
                <p:spPr>
                  <a:xfrm>
                    <a:off x="9836713" y="1068350"/>
                    <a:ext cx="2961901" cy="24622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sz="10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00 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𝑟𝑎𝑑</m:t>
                        </m:r>
                      </m:oMath>
                    </a14:m>
                    <a:r>
                      <a:rPr lang="en-US" sz="1000" dirty="0"/>
                      <a:t> based upon commissioning simulations</a:t>
                    </a:r>
                  </a:p>
                </p:txBody>
              </p:sp>
            </mc:Choice>
            <mc:Fallback xmlns="">
              <p:sp>
                <p:nvSpPr>
                  <p:cNvPr id="58" name="TextBox 16">
                    <a:extLst>
                      <a:ext uri="{FF2B5EF4-FFF2-40B4-BE49-F238E27FC236}">
                        <a16:creationId xmlns:a16="http://schemas.microsoft.com/office/drawing/2014/main" id="{F97FAEB5-FF26-43C4-AAF6-1B9FDE14D3F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36713" y="1068350"/>
                    <a:ext cx="2961901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17">
                    <a:extLst>
                      <a:ext uri="{FF2B5EF4-FFF2-40B4-BE49-F238E27FC236}">
                        <a16:creationId xmlns:a16="http://schemas.microsoft.com/office/drawing/2014/main" id="{B0BD0590-2770-4712-AF29-FC1B3ACA103E}"/>
                      </a:ext>
                    </a:extLst>
                  </p:cNvPr>
                  <p:cNvSpPr txBox="1"/>
                  <p:nvPr/>
                </p:nvSpPr>
                <p:spPr>
                  <a:xfrm>
                    <a:off x="8713200" y="1722178"/>
                    <a:ext cx="712956" cy="2666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0 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𝑟𝑎𝑑</m:t>
                          </m:r>
                        </m:oMath>
                      </m:oMathPara>
                    </a14:m>
                    <a:endParaRPr lang="en-US" sz="1000" dirty="0" err="1"/>
                  </a:p>
                </p:txBody>
              </p:sp>
            </mc:Choice>
            <mc:Fallback xmlns="">
              <p:sp>
                <p:nvSpPr>
                  <p:cNvPr id="33" name="TextBox 17">
                    <a:extLst>
                      <a:ext uri="{FF2B5EF4-FFF2-40B4-BE49-F238E27FC236}">
                        <a16:creationId xmlns:a16="http://schemas.microsoft.com/office/drawing/2014/main" id="{40F9A52D-96E8-4207-B524-41C1D8F23C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13200" y="1722178"/>
                    <a:ext cx="712956" cy="26666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18">
                    <a:extLst>
                      <a:ext uri="{FF2B5EF4-FFF2-40B4-BE49-F238E27FC236}">
                        <a16:creationId xmlns:a16="http://schemas.microsoft.com/office/drawing/2014/main" id="{CC9B1200-B935-4D06-8E3C-B5FEA3EF4867}"/>
                      </a:ext>
                    </a:extLst>
                  </p:cNvPr>
                  <p:cNvSpPr txBox="1"/>
                  <p:nvPr/>
                </p:nvSpPr>
                <p:spPr>
                  <a:xfrm>
                    <a:off x="8750047" y="2274723"/>
                    <a:ext cx="638037" cy="26666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1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𝑟𝑎𝑑</m:t>
                          </m:r>
                        </m:oMath>
                      </m:oMathPara>
                    </a14:m>
                    <a:endParaRPr lang="en-US" sz="1000" dirty="0" err="1"/>
                  </a:p>
                </p:txBody>
              </p:sp>
            </mc:Choice>
            <mc:Fallback xmlns="">
              <p:sp>
                <p:nvSpPr>
                  <p:cNvPr id="34" name="TextBox 18">
                    <a:extLst>
                      <a:ext uri="{FF2B5EF4-FFF2-40B4-BE49-F238E27FC236}">
                        <a16:creationId xmlns:a16="http://schemas.microsoft.com/office/drawing/2014/main" id="{831F2D5C-4797-4335-87E2-B85136C4AC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50047" y="2274723"/>
                    <a:ext cx="638037" cy="26666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1" name="Straight Connector 19">
                <a:extLst>
                  <a:ext uri="{FF2B5EF4-FFF2-40B4-BE49-F238E27FC236}">
                    <a16:creationId xmlns:a16="http://schemas.microsoft.com/office/drawing/2014/main" id="{A90184EF-E567-4E45-9AD2-4D5267A777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12224" y="1179683"/>
                <a:ext cx="1740149" cy="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308D122-B058-436D-8105-9E07B18DC3EC}"/>
                </a:ext>
              </a:extLst>
            </p:cNvPr>
            <p:cNvSpPr/>
            <p:nvPr/>
          </p:nvSpPr>
          <p:spPr>
            <a:xfrm>
              <a:off x="1282044" y="4703071"/>
              <a:ext cx="3501034" cy="1481657"/>
            </a:xfrm>
            <a:prstGeom prst="rect">
              <a:avLst/>
            </a:prstGeom>
            <a:solidFill>
              <a:srgbClr val="7030A0">
                <a:alpha val="14000"/>
              </a:srgb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9F6DA8E-41A1-461D-A7F5-E1F72FC4E4E6}"/>
                </a:ext>
              </a:extLst>
            </p:cNvPr>
            <p:cNvSpPr txBox="1"/>
            <p:nvPr/>
          </p:nvSpPr>
          <p:spPr>
            <a:xfrm>
              <a:off x="1752131" y="5531164"/>
              <a:ext cx="1412566" cy="411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DesySans Office" panose="020B0503040000020003" pitchFamily="34" charset="0"/>
                </a:rPr>
                <a:t>FOFB regime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84C0036-87A6-4801-942B-0A628FCCDE56}"/>
                </a:ext>
              </a:extLst>
            </p:cNvPr>
            <p:cNvSpPr txBox="1"/>
            <p:nvPr/>
          </p:nvSpPr>
          <p:spPr>
            <a:xfrm>
              <a:off x="3045712" y="3996452"/>
              <a:ext cx="1412566" cy="4111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>
                  <a:latin typeface="DesySans Office" panose="020B0503040000020003" pitchFamily="34" charset="0"/>
                </a:rPr>
                <a:t>SOFB regime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CD6EB369-EA64-4374-8868-8C48C6DBB6EE}"/>
              </a:ext>
            </a:extLst>
          </p:cNvPr>
          <p:cNvSpPr txBox="1"/>
          <p:nvPr/>
        </p:nvSpPr>
        <p:spPr>
          <a:xfrm>
            <a:off x="346749" y="2044076"/>
            <a:ext cx="6098233" cy="101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Planned strategy: Single FOFB system  (Quasi-DC to high frequency)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Slow correctors for machine setup and large static correction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DC download from fast correctors </a:t>
            </a:r>
            <a:r>
              <a:rPr lang="en-US" sz="1400" dirty="0">
                <a:latin typeface="DesySans Office" panose="020B0503040000020003" pitchFamily="34" charset="0"/>
                <a:sym typeface="Wingdings" panose="05000000000000000000" pitchFamily="2" charset="2"/>
              </a:rPr>
              <a:t>to slow correctors</a:t>
            </a:r>
            <a:endParaRPr lang="en-US" sz="1400" dirty="0">
              <a:latin typeface="DesySans Office" panose="020B0503040000020003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433CA0F-6471-4020-8D41-DB5AE6BD7FC9}"/>
              </a:ext>
            </a:extLst>
          </p:cNvPr>
          <p:cNvSpPr txBox="1"/>
          <p:nvPr/>
        </p:nvSpPr>
        <p:spPr>
          <a:xfrm>
            <a:off x="6444983" y="1473504"/>
            <a:ext cx="5240537" cy="37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Slow and fast correctors have overlapped locations in lattice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648036-1F5E-41E7-AEB2-A03E105F9C89}"/>
              </a:ext>
            </a:extLst>
          </p:cNvPr>
          <p:cNvSpPr txBox="1"/>
          <p:nvPr/>
        </p:nvSpPr>
        <p:spPr>
          <a:xfrm>
            <a:off x="1658419" y="3072455"/>
            <a:ext cx="2582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Expected corrector strength budget</a:t>
            </a:r>
          </a:p>
        </p:txBody>
      </p:sp>
    </p:spTree>
    <p:extLst>
      <p:ext uri="{BB962C8B-B14F-4D97-AF65-F5344CB8AC3E}">
        <p14:creationId xmlns:p14="http://schemas.microsoft.com/office/powerpoint/2010/main" val="178863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62" grpId="0"/>
      <p:bldP spid="6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7F8F7986-C13D-48C7-B5C8-310DED45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Why higher slow corrector strengths</a:t>
            </a:r>
            <a:endParaRPr lang="en-US" dirty="0"/>
          </a:p>
        </p:txBody>
      </p: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C3FA89CC-A358-4EEE-A697-752E3E39A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Overlap of slow and fast magnets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B7BD6D-03CB-4CD1-AD33-8B75D854EC10}"/>
              </a:ext>
            </a:extLst>
          </p:cNvPr>
          <p:cNvSpPr txBox="1"/>
          <p:nvPr/>
        </p:nvSpPr>
        <p:spPr>
          <a:xfrm>
            <a:off x="187714" y="5570926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Courtesy to T. Hellert (MPY)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9BED61-E8FD-479C-B7CC-75E872DDE557}"/>
              </a:ext>
            </a:extLst>
          </p:cNvPr>
          <p:cNvSpPr txBox="1"/>
          <p:nvPr/>
        </p:nvSpPr>
        <p:spPr>
          <a:xfrm>
            <a:off x="361299" y="1196752"/>
            <a:ext cx="3589444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DesySans Office" panose="020B0503040000020003" pitchFamily="34" charset="0"/>
              </a:rPr>
              <a:t>Fast corrector magnets = 244 in X-plane</a:t>
            </a:r>
          </a:p>
          <a:p>
            <a:r>
              <a:rPr lang="en-US" sz="1400" dirty="0">
                <a:solidFill>
                  <a:srgbClr val="C00000"/>
                </a:solidFill>
                <a:latin typeface="DesySans Office" panose="020B0503040000020003" pitchFamily="34" charset="0"/>
              </a:rPr>
              <a:t>Fast corrector magnets = 316 in Y-plane</a:t>
            </a:r>
            <a:endParaRPr lang="en-US" sz="1400" dirty="0">
              <a:solidFill>
                <a:srgbClr val="007BC8"/>
              </a:solidFill>
              <a:latin typeface="DesySans Office" panose="020B0503040000020003" pitchFamily="34" charset="0"/>
            </a:endParaRPr>
          </a:p>
          <a:p>
            <a:r>
              <a:rPr lang="en-US" sz="1400" dirty="0">
                <a:solidFill>
                  <a:srgbClr val="007BC8"/>
                </a:solidFill>
                <a:latin typeface="DesySans Office" panose="020B0503040000020003" pitchFamily="34" charset="0"/>
              </a:rPr>
              <a:t>Slow corrector magnets = 618 in X-plane</a:t>
            </a:r>
          </a:p>
          <a:p>
            <a:r>
              <a:rPr lang="en-US" sz="1400" dirty="0">
                <a:solidFill>
                  <a:srgbClr val="007BC8"/>
                </a:solidFill>
                <a:latin typeface="DesySans Office" panose="020B0503040000020003" pitchFamily="34" charset="0"/>
              </a:rPr>
              <a:t>Slow corrector magnets = 618 in Y-plane</a:t>
            </a:r>
          </a:p>
          <a:p>
            <a:endParaRPr lang="en-US" sz="900" dirty="0">
              <a:solidFill>
                <a:srgbClr val="007BC8"/>
              </a:solidFill>
              <a:latin typeface="DesySans Office" panose="020B0503040000020003" pitchFamily="34" charset="0"/>
            </a:endParaRPr>
          </a:p>
          <a:p>
            <a:r>
              <a:rPr lang="en-US" sz="1400" dirty="0">
                <a:solidFill>
                  <a:srgbClr val="00B050"/>
                </a:solidFill>
                <a:latin typeface="DesySans Office" panose="020B0503040000020003" pitchFamily="34" charset="0"/>
              </a:rPr>
              <a:t>No. of Girders                  = 288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D5178-EE82-495A-B4DB-4AADD4FCE382}"/>
              </a:ext>
            </a:extLst>
          </p:cNvPr>
          <p:cNvSpPr txBox="1"/>
          <p:nvPr/>
        </p:nvSpPr>
        <p:spPr>
          <a:xfrm>
            <a:off x="361299" y="2611829"/>
            <a:ext cx="6260768" cy="371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Below shown the corrector strengths required for girder misalignment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893ADB-0CE1-402B-A5D0-2AC3CAA54052}"/>
              </a:ext>
            </a:extLst>
          </p:cNvPr>
          <p:cNvSpPr txBox="1"/>
          <p:nvPr/>
        </p:nvSpPr>
        <p:spPr>
          <a:xfrm>
            <a:off x="231281" y="5941725"/>
            <a:ext cx="10660814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One major contributor to large slow corrector strengths is 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large girder misalignment </a:t>
            </a:r>
            <a:r>
              <a:rPr lang="en-US" sz="1400" dirty="0">
                <a:latin typeface="DesySans Office" panose="020B0503040000020003" pitchFamily="34" charset="0"/>
                <a:sym typeface="Wingdings" panose="05000000000000000000" pitchFamily="2" charset="2"/>
              </a:rPr>
              <a:t> Heritage from PETRA I</a:t>
            </a:r>
            <a:endParaRPr lang="en-US" sz="1400" dirty="0">
              <a:latin typeface="DesySans Office" panose="020B0503040000020003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CC2E0C-3A01-4FEA-B86E-4F32436EEA13}"/>
              </a:ext>
            </a:extLst>
          </p:cNvPr>
          <p:cNvGrpSpPr/>
          <p:nvPr/>
        </p:nvGrpSpPr>
        <p:grpSpPr>
          <a:xfrm>
            <a:off x="6366895" y="1681784"/>
            <a:ext cx="5463806" cy="4899260"/>
            <a:chOff x="6467202" y="540611"/>
            <a:chExt cx="5463806" cy="489926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D6114CF-B2B8-40A7-BC79-3CF908DBA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1" r="1141"/>
            <a:stretch/>
          </p:blipFill>
          <p:spPr>
            <a:xfrm>
              <a:off x="6467202" y="540611"/>
              <a:ext cx="5463806" cy="48992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40A40AF-AFA8-4285-A87F-CF9DA5B7BF24}"/>
                </a:ext>
              </a:extLst>
            </p:cNvPr>
            <p:cNvSpPr/>
            <p:nvPr/>
          </p:nvSpPr>
          <p:spPr>
            <a:xfrm>
              <a:off x="10992402" y="2395053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5FB6312-32EA-48E4-ACF6-821E3B96F435}"/>
                </a:ext>
              </a:extLst>
            </p:cNvPr>
            <p:cNvSpPr/>
            <p:nvPr/>
          </p:nvSpPr>
          <p:spPr>
            <a:xfrm>
              <a:off x="6961113" y="2394081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91F444B-07B6-4B59-8C0F-C47C359D879E}"/>
                </a:ext>
              </a:extLst>
            </p:cNvPr>
            <p:cNvSpPr/>
            <p:nvPr/>
          </p:nvSpPr>
          <p:spPr>
            <a:xfrm>
              <a:off x="8921073" y="2393321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8E86494-31AB-4C88-A4F9-714661B2349B}"/>
              </a:ext>
            </a:extLst>
          </p:cNvPr>
          <p:cNvSpPr txBox="1"/>
          <p:nvPr/>
        </p:nvSpPr>
        <p:spPr>
          <a:xfrm>
            <a:off x="6444983" y="1473504"/>
            <a:ext cx="5240537" cy="371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DesySans Office" panose="020B0503040000020003" pitchFamily="34" charset="0"/>
              </a:rPr>
              <a:t>Slow and fast correctors have overlapped locations in lattice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8411E9-2893-4231-B15D-C15C84F5E15B}"/>
              </a:ext>
            </a:extLst>
          </p:cNvPr>
          <p:cNvGrpSpPr/>
          <p:nvPr/>
        </p:nvGrpSpPr>
        <p:grpSpPr>
          <a:xfrm>
            <a:off x="300982" y="3167003"/>
            <a:ext cx="5820877" cy="2808371"/>
            <a:chOff x="300982" y="3167003"/>
            <a:chExt cx="5820877" cy="2808371"/>
          </a:xfrm>
        </p:grpSpPr>
        <p:sp>
          <p:nvSpPr>
            <p:cNvPr id="41" name="Textfeld 8">
              <a:extLst>
                <a:ext uri="{FF2B5EF4-FFF2-40B4-BE49-F238E27FC236}">
                  <a16:creationId xmlns:a16="http://schemas.microsoft.com/office/drawing/2014/main" id="{54E6652C-3273-430F-B93F-CB86563B9CFB}"/>
                </a:ext>
              </a:extLst>
            </p:cNvPr>
            <p:cNvSpPr txBox="1"/>
            <p:nvPr/>
          </p:nvSpPr>
          <p:spPr>
            <a:xfrm>
              <a:off x="2699656" y="5667597"/>
              <a:ext cx="12819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33 % reduction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5651CBA-FE6E-4666-910D-BD242EC67121}"/>
                </a:ext>
              </a:extLst>
            </p:cNvPr>
            <p:cNvGrpSpPr/>
            <p:nvPr/>
          </p:nvGrpSpPr>
          <p:grpSpPr>
            <a:xfrm>
              <a:off x="3291305" y="3167003"/>
              <a:ext cx="2830554" cy="2386931"/>
              <a:chOff x="8968468" y="3657577"/>
              <a:chExt cx="2830554" cy="2386931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C3FCCC4B-A570-4791-B699-F986633D27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2093"/>
              <a:stretch/>
            </p:blipFill>
            <p:spPr>
              <a:xfrm>
                <a:off x="8968468" y="3936929"/>
                <a:ext cx="2830554" cy="210757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D6C2BF30-3A32-4D27-A333-9AC7721957FD}"/>
                      </a:ext>
                    </a:extLst>
                  </p:cNvPr>
                  <p:cNvSpPr txBox="1"/>
                  <p:nvPr/>
                </p:nvSpPr>
                <p:spPr>
                  <a:xfrm>
                    <a:off x="9654125" y="3657577"/>
                    <a:ext cx="1700337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1400" b="0" dirty="0"/>
                      <a:t>For </a:t>
                    </a:r>
                    <a14:m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400" dirty="0"/>
                      <a:t>Girder offsets</a:t>
                    </a: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E75E90EE-BD05-44AA-8ABC-0ED0089DB0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4125" y="3657577"/>
                    <a:ext cx="1700337" cy="21544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452" t="-28571" r="-12186" b="-5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5012ED1-AD20-4995-8CD6-6A72EA05DE0A}"/>
                </a:ext>
              </a:extLst>
            </p:cNvPr>
            <p:cNvGrpSpPr/>
            <p:nvPr/>
          </p:nvGrpSpPr>
          <p:grpSpPr>
            <a:xfrm>
              <a:off x="300982" y="3167003"/>
              <a:ext cx="3027221" cy="2430023"/>
              <a:chOff x="5735960" y="3712804"/>
              <a:chExt cx="3027221" cy="2430023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AF38780D-D9EB-42F3-B9DD-06C8493B87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1786"/>
              <a:stretch/>
            </p:blipFill>
            <p:spPr>
              <a:xfrm>
                <a:off x="5735960" y="3936929"/>
                <a:ext cx="3027221" cy="220589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7CCE3921-760D-407D-AC14-FBDD80658F7E}"/>
                      </a:ext>
                    </a:extLst>
                  </p:cNvPr>
                  <p:cNvSpPr txBox="1"/>
                  <p:nvPr/>
                </p:nvSpPr>
                <p:spPr>
                  <a:xfrm>
                    <a:off x="6385929" y="3712804"/>
                    <a:ext cx="1899110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sz="1400" b="0" dirty="0"/>
                      <a:t>For </a:t>
                    </a:r>
                    <a14:m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150 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a14:m>
                    <a:r>
                      <a:rPr lang="en-US" sz="1400" dirty="0"/>
                      <a:t>Girder offsets</a:t>
                    </a: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E072A649-4FCF-435F-A71C-85AB60FC37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85929" y="3712804"/>
                    <a:ext cx="1899110" cy="2154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5788" t="-28571" r="-10932" b="-5142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8" name="Freihandform: Form 10">
              <a:extLst>
                <a:ext uri="{FF2B5EF4-FFF2-40B4-BE49-F238E27FC236}">
                  <a16:creationId xmlns:a16="http://schemas.microsoft.com/office/drawing/2014/main" id="{1C159473-2BC6-4209-9D11-744C7EA26B96}"/>
                </a:ext>
              </a:extLst>
            </p:cNvPr>
            <p:cNvSpPr/>
            <p:nvPr/>
          </p:nvSpPr>
          <p:spPr>
            <a:xfrm>
              <a:off x="2757380" y="5489238"/>
              <a:ext cx="1067849" cy="191683"/>
            </a:xfrm>
            <a:custGeom>
              <a:avLst/>
              <a:gdLst>
                <a:gd name="connsiteX0" fmla="*/ 0 w 3533775"/>
                <a:gd name="connsiteY0" fmla="*/ 9525 h 942979"/>
                <a:gd name="connsiteX1" fmla="*/ 1885950 w 3533775"/>
                <a:gd name="connsiteY1" fmla="*/ 942975 h 942979"/>
                <a:gd name="connsiteX2" fmla="*/ 3533775 w 3533775"/>
                <a:gd name="connsiteY2" fmla="*/ 0 h 942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533775" h="942979">
                  <a:moveTo>
                    <a:pt x="0" y="9525"/>
                  </a:moveTo>
                  <a:cubicBezTo>
                    <a:pt x="648494" y="477044"/>
                    <a:pt x="1296988" y="944563"/>
                    <a:pt x="1885950" y="942975"/>
                  </a:cubicBezTo>
                  <a:cubicBezTo>
                    <a:pt x="2474913" y="941388"/>
                    <a:pt x="3004344" y="470694"/>
                    <a:pt x="3533775" y="0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2F619B8-E57A-4FC8-AB4D-7A4F76697F68}"/>
                </a:ext>
              </a:extLst>
            </p:cNvPr>
            <p:cNvCxnSpPr>
              <a:cxnSpLocks/>
            </p:cNvCxnSpPr>
            <p:nvPr/>
          </p:nvCxnSpPr>
          <p:spPr>
            <a:xfrm>
              <a:off x="1127448" y="4843076"/>
              <a:ext cx="0" cy="60214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B47D632-0BD6-4BC8-8188-DE3B34A7FC8F}"/>
                </a:ext>
              </a:extLst>
            </p:cNvPr>
            <p:cNvCxnSpPr>
              <a:cxnSpLocks/>
            </p:cNvCxnSpPr>
            <p:nvPr/>
          </p:nvCxnSpPr>
          <p:spPr>
            <a:xfrm>
              <a:off x="4358843" y="4797152"/>
              <a:ext cx="0" cy="60214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feld 6">
            <a:extLst>
              <a:ext uri="{FF2B5EF4-FFF2-40B4-BE49-F238E27FC236}">
                <a16:creationId xmlns:a16="http://schemas.microsoft.com/office/drawing/2014/main" id="{C5D75CC0-731D-4EEA-9E9F-7A8C5EEB5A34}"/>
              </a:ext>
            </a:extLst>
          </p:cNvPr>
          <p:cNvSpPr txBox="1"/>
          <p:nvPr/>
        </p:nvSpPr>
        <p:spPr>
          <a:xfrm>
            <a:off x="6744072" y="1149335"/>
            <a:ext cx="2740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</a:t>
            </a:r>
            <a:r>
              <a:rPr lang="en-US" sz="1600" b="1" i="1" dirty="0">
                <a:solidFill>
                  <a:schemeClr val="accent2"/>
                </a:solidFill>
              </a:rPr>
              <a:t>Talk: Normann Koldrack</a:t>
            </a:r>
          </a:p>
        </p:txBody>
      </p:sp>
      <p:pic>
        <p:nvPicPr>
          <p:cNvPr id="35" name="Picture 12">
            <a:extLst>
              <a:ext uri="{FF2B5EF4-FFF2-40B4-BE49-F238E27FC236}">
                <a16:creationId xmlns:a16="http://schemas.microsoft.com/office/drawing/2014/main" id="{3C462CDA-6F5F-49E6-A848-E4FB086B05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t="19906" r="16184" b="20094"/>
          <a:stretch/>
        </p:blipFill>
        <p:spPr>
          <a:xfrm>
            <a:off x="7686658" y="-112995"/>
            <a:ext cx="4061658" cy="170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3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Heritage from PETRA I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PETRA I tunnel reused for PETRA IV</a:t>
            </a:r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>
          <a:xfrm>
            <a:off x="5720419" y="2911748"/>
            <a:ext cx="6280237" cy="3397572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PETRA IV Tunnel </a:t>
            </a:r>
          </a:p>
          <a:p>
            <a:pPr marL="0" indent="0">
              <a:buNone/>
            </a:pPr>
            <a:r>
              <a:rPr lang="en-US" sz="1600" dirty="0"/>
              <a:t>Outside the experimental halls the old PETRA I tunnel will be reused</a:t>
            </a:r>
          </a:p>
          <a:p>
            <a:r>
              <a:rPr lang="en-US" sz="1600" dirty="0"/>
              <a:t>5 old sections, 100 – 300m long, in total ~800m.</a:t>
            </a:r>
          </a:p>
          <a:p>
            <a:r>
              <a:rPr lang="en-US" sz="1600" dirty="0"/>
              <a:t>The old sections of the tunnel are below streets and buildings.</a:t>
            </a:r>
          </a:p>
          <a:p>
            <a:r>
              <a:rPr lang="en-US" sz="1600" dirty="0"/>
              <a:t>The tunnel is covered by 3 – 10 m of soil.</a:t>
            </a:r>
          </a:p>
          <a:p>
            <a:r>
              <a:rPr lang="en-US" sz="1600" dirty="0"/>
              <a:t>Tunnel access at the halls, every 300m.</a:t>
            </a:r>
          </a:p>
          <a:p>
            <a:r>
              <a:rPr lang="de-DE" sz="1600" dirty="0"/>
              <a:t>Tunnel </a:t>
            </a:r>
            <a:r>
              <a:rPr lang="de-DE" sz="1600" dirty="0" err="1"/>
              <a:t>between</a:t>
            </a:r>
            <a:r>
              <a:rPr lang="de-DE" sz="1600" dirty="0"/>
              <a:t> PXW and RF </a:t>
            </a:r>
            <a:r>
              <a:rPr lang="de-DE" sz="1600" dirty="0" err="1"/>
              <a:t>building</a:t>
            </a:r>
            <a:r>
              <a:rPr lang="de-DE" sz="1600" dirty="0"/>
              <a:t> will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rebuild</a:t>
            </a:r>
            <a:r>
              <a:rPr lang="de-DE" sz="1600" dirty="0"/>
              <a:t> (</a:t>
            </a:r>
            <a:r>
              <a:rPr lang="en-US" sz="1600" dirty="0">
                <a:sym typeface="Wingdings" panose="05000000000000000000" pitchFamily="2" charset="2"/>
              </a:rPr>
              <a:t>part of a construction package).</a:t>
            </a:r>
            <a:endParaRPr lang="en-US" sz="1600" dirty="0"/>
          </a:p>
          <a:p>
            <a:endParaRPr lang="en-US" sz="1600" dirty="0"/>
          </a:p>
        </p:txBody>
      </p: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85CAB0A3-7D38-4EC2-8E87-A973572CD25A}"/>
              </a:ext>
            </a:extLst>
          </p:cNvPr>
          <p:cNvGrpSpPr/>
          <p:nvPr/>
        </p:nvGrpSpPr>
        <p:grpSpPr>
          <a:xfrm>
            <a:off x="731307" y="1424260"/>
            <a:ext cx="4711700" cy="4579937"/>
            <a:chOff x="731307" y="1424260"/>
            <a:chExt cx="4711700" cy="4579937"/>
          </a:xfrm>
        </p:grpSpPr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00B526C-9CDA-4441-805E-93FC97F6B2F9}"/>
                </a:ext>
              </a:extLst>
            </p:cNvPr>
            <p:cNvGrpSpPr/>
            <p:nvPr/>
          </p:nvGrpSpPr>
          <p:grpSpPr>
            <a:xfrm>
              <a:off x="731307" y="1424260"/>
              <a:ext cx="4711700" cy="4579937"/>
              <a:chOff x="2339975" y="1341438"/>
              <a:chExt cx="4711700" cy="4579937"/>
            </a:xfrm>
          </p:grpSpPr>
          <p:sp>
            <p:nvSpPr>
              <p:cNvPr id="12" name="Oval 39">
                <a:extLst>
                  <a:ext uri="{FF2B5EF4-FFF2-40B4-BE49-F238E27FC236}">
                    <a16:creationId xmlns:a16="http://schemas.microsoft.com/office/drawing/2014/main" id="{A2D8FCA6-17B0-4B4F-A92C-F24A5D52C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113" y="1609725"/>
                <a:ext cx="4319587" cy="4249738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3" name="Rectangle 40">
                <a:extLst>
                  <a:ext uri="{FF2B5EF4-FFF2-40B4-BE49-F238E27FC236}">
                    <a16:creationId xmlns:a16="http://schemas.microsoft.com/office/drawing/2014/main" id="{4DE186C6-BAD6-4221-A814-840131C121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1475" y="3632200"/>
                <a:ext cx="293688" cy="2174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4" name="Line 41">
                <a:extLst>
                  <a:ext uri="{FF2B5EF4-FFF2-40B4-BE49-F238E27FC236}">
                    <a16:creationId xmlns:a16="http://schemas.microsoft.com/office/drawing/2014/main" id="{BE2ABF45-9CD8-40AB-AC7F-C1990A2FFF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14975" y="1727200"/>
                <a:ext cx="33338" cy="77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Line 42">
                <a:extLst>
                  <a:ext uri="{FF2B5EF4-FFF2-40B4-BE49-F238E27FC236}">
                    <a16:creationId xmlns:a16="http://schemas.microsoft.com/office/drawing/2014/main" id="{FE71B6E6-01A4-4AB7-A71A-027BBA63BD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719638" y="1557338"/>
                <a:ext cx="1587" cy="88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Line 43">
                <a:extLst>
                  <a:ext uri="{FF2B5EF4-FFF2-40B4-BE49-F238E27FC236}">
                    <a16:creationId xmlns:a16="http://schemas.microsoft.com/office/drawing/2014/main" id="{5319F189-4E2C-409B-BB50-A2C0D88094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89375" y="1712913"/>
                <a:ext cx="34925" cy="873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7" name="Line 44">
                <a:extLst>
                  <a:ext uri="{FF2B5EF4-FFF2-40B4-BE49-F238E27FC236}">
                    <a16:creationId xmlns:a16="http://schemas.microsoft.com/office/drawing/2014/main" id="{0884CA7D-1FEB-4C7E-9AF8-35AC055AA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81288" y="2892425"/>
                <a:ext cx="87312" cy="365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8" name="Line 45">
                <a:extLst>
                  <a:ext uri="{FF2B5EF4-FFF2-40B4-BE49-F238E27FC236}">
                    <a16:creationId xmlns:a16="http://schemas.microsoft.com/office/drawing/2014/main" id="{E10C1F26-4CF4-49EB-AC44-786F33993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65413" y="4511675"/>
                <a:ext cx="93662" cy="349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Line 46">
                <a:extLst>
                  <a:ext uri="{FF2B5EF4-FFF2-40B4-BE49-F238E27FC236}">
                    <a16:creationId xmlns:a16="http://schemas.microsoft.com/office/drawing/2014/main" id="{1139A82C-5F5F-4B3D-B4B1-0BA22CEA6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84613" y="5661025"/>
                <a:ext cx="41275" cy="101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Line 47">
                <a:extLst>
                  <a:ext uri="{FF2B5EF4-FFF2-40B4-BE49-F238E27FC236}">
                    <a16:creationId xmlns:a16="http://schemas.microsoft.com/office/drawing/2014/main" id="{FEFE3A78-70F4-44AA-9676-D4FDA22A1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22813" y="5811838"/>
                <a:ext cx="0" cy="1095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Line 48">
                <a:extLst>
                  <a:ext uri="{FF2B5EF4-FFF2-40B4-BE49-F238E27FC236}">
                    <a16:creationId xmlns:a16="http://schemas.microsoft.com/office/drawing/2014/main" id="{B94CF1AD-E1AB-4D0B-9AA8-A527C7ED4E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1325" y="5657850"/>
                <a:ext cx="38100" cy="952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Line 49">
                <a:extLst>
                  <a:ext uri="{FF2B5EF4-FFF2-40B4-BE49-F238E27FC236}">
                    <a16:creationId xmlns:a16="http://schemas.microsoft.com/office/drawing/2014/main" id="{C80FED53-536E-4D1F-AEB1-52C42F8BF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661150" y="4535488"/>
                <a:ext cx="100013" cy="44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Line 50">
                <a:extLst>
                  <a:ext uri="{FF2B5EF4-FFF2-40B4-BE49-F238E27FC236}">
                    <a16:creationId xmlns:a16="http://schemas.microsoft.com/office/drawing/2014/main" id="{6E8A63C7-E1EB-4029-9043-3A254CD012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656388" y="2917825"/>
                <a:ext cx="115887" cy="476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51">
                <a:extLst>
                  <a:ext uri="{FF2B5EF4-FFF2-40B4-BE49-F238E27FC236}">
                    <a16:creationId xmlns:a16="http://schemas.microsoft.com/office/drawing/2014/main" id="{8AB6D47F-A39D-45C9-8DE2-3EDB78DC4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650" y="3629025"/>
                <a:ext cx="293688" cy="2174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52">
                <a:extLst>
                  <a:ext uri="{FF2B5EF4-FFF2-40B4-BE49-F238E27FC236}">
                    <a16:creationId xmlns:a16="http://schemas.microsoft.com/office/drawing/2014/main" id="{5506389D-D6AD-4424-869D-CA0848848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18772">
                <a:off x="3049587" y="2117726"/>
                <a:ext cx="290513" cy="21431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53">
                <a:extLst>
                  <a:ext uri="{FF2B5EF4-FFF2-40B4-BE49-F238E27FC236}">
                    <a16:creationId xmlns:a16="http://schemas.microsoft.com/office/drawing/2014/main" id="{C695D319-3222-40F3-BC72-22B06BD7E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6425" y="5700713"/>
                <a:ext cx="246063" cy="1016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54">
                <a:extLst>
                  <a:ext uri="{FF2B5EF4-FFF2-40B4-BE49-F238E27FC236}">
                    <a16:creationId xmlns:a16="http://schemas.microsoft.com/office/drawing/2014/main" id="{4C78B4D5-B2FA-4274-A9A4-FE5E15859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095161">
                <a:off x="3036888" y="5121275"/>
                <a:ext cx="293687" cy="21748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55">
                <a:extLst>
                  <a:ext uri="{FF2B5EF4-FFF2-40B4-BE49-F238E27FC236}">
                    <a16:creationId xmlns:a16="http://schemas.microsoft.com/office/drawing/2014/main" id="{F2D06E1F-1996-4E4E-9C09-CE242BD09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718772">
                <a:off x="6094413" y="5119688"/>
                <a:ext cx="290512" cy="21431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56">
                <a:extLst>
                  <a:ext uri="{FF2B5EF4-FFF2-40B4-BE49-F238E27FC236}">
                    <a16:creationId xmlns:a16="http://schemas.microsoft.com/office/drawing/2014/main" id="{3AA45D56-C068-46DC-B98F-9D259FC39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940105">
                <a:off x="6065838" y="2062163"/>
                <a:ext cx="482600" cy="217487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57">
                <a:extLst>
                  <a:ext uri="{FF2B5EF4-FFF2-40B4-BE49-F238E27FC236}">
                    <a16:creationId xmlns:a16="http://schemas.microsoft.com/office/drawing/2014/main" id="{47AADAC3-5A37-4218-8C25-B5167C59C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4900" y="5702300"/>
                <a:ext cx="117475" cy="10160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58">
                <a:extLst>
                  <a:ext uri="{FF2B5EF4-FFF2-40B4-BE49-F238E27FC236}">
                    <a16:creationId xmlns:a16="http://schemas.microsoft.com/office/drawing/2014/main" id="{94728445-14DD-48A3-A290-E50F53509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6313" y="1687513"/>
                <a:ext cx="246062" cy="6985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59">
                <a:extLst>
                  <a:ext uri="{FF2B5EF4-FFF2-40B4-BE49-F238E27FC236}">
                    <a16:creationId xmlns:a16="http://schemas.microsoft.com/office/drawing/2014/main" id="{4C33DAC5-9EE5-4200-80B6-47AFA31981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6913" y="1687513"/>
                <a:ext cx="117475" cy="6985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Line 60">
                <a:extLst>
                  <a:ext uri="{FF2B5EF4-FFF2-40B4-BE49-F238E27FC236}">
                    <a16:creationId xmlns:a16="http://schemas.microsoft.com/office/drawing/2014/main" id="{BB254923-E1A1-4AFD-BF14-2AB381B35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0575" y="1622425"/>
                <a:ext cx="0" cy="63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Line 61">
                <a:extLst>
                  <a:ext uri="{FF2B5EF4-FFF2-40B4-BE49-F238E27FC236}">
                    <a16:creationId xmlns:a16="http://schemas.microsoft.com/office/drawing/2014/main" id="{ED1C9BAB-6F51-4AE4-9A9F-39312EB1D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21238" y="1624013"/>
                <a:ext cx="0" cy="635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Line 62">
                <a:extLst>
                  <a:ext uri="{FF2B5EF4-FFF2-40B4-BE49-F238E27FC236}">
                    <a16:creationId xmlns:a16="http://schemas.microsoft.com/office/drawing/2014/main" id="{91F78904-2062-4166-B57B-868C594B75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988050" y="2052638"/>
                <a:ext cx="47625" cy="161925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Line 64">
                <a:extLst>
                  <a:ext uri="{FF2B5EF4-FFF2-40B4-BE49-F238E27FC236}">
                    <a16:creationId xmlns:a16="http://schemas.microsoft.com/office/drawing/2014/main" id="{EA463E4A-73B6-4F33-8478-96210905F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520067" flipH="1">
                <a:off x="6683375" y="3919538"/>
                <a:ext cx="163513" cy="968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Line 65">
                <a:extLst>
                  <a:ext uri="{FF2B5EF4-FFF2-40B4-BE49-F238E27FC236}">
                    <a16:creationId xmlns:a16="http://schemas.microsoft.com/office/drawing/2014/main" id="{19149CBB-1DE0-4D35-B23B-1C2E0E9057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4490" flipH="1">
                <a:off x="2573338" y="3892550"/>
                <a:ext cx="163512" cy="968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Line 66">
                <a:extLst>
                  <a:ext uri="{FF2B5EF4-FFF2-40B4-BE49-F238E27FC236}">
                    <a16:creationId xmlns:a16="http://schemas.microsoft.com/office/drawing/2014/main" id="{9E2ADF25-63E8-4942-8B66-EE574EC72F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3520067" flipH="1">
                <a:off x="2570163" y="3498850"/>
                <a:ext cx="163512" cy="968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Line 67">
                <a:extLst>
                  <a:ext uri="{FF2B5EF4-FFF2-40B4-BE49-F238E27FC236}">
                    <a16:creationId xmlns:a16="http://schemas.microsoft.com/office/drawing/2014/main" id="{1F1CA9CA-1A46-4DE4-8527-B8ABC975F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054843" flipH="1">
                <a:off x="3325813" y="5273675"/>
                <a:ext cx="163512" cy="968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Arc 68">
                <a:extLst>
                  <a:ext uri="{FF2B5EF4-FFF2-40B4-BE49-F238E27FC236}">
                    <a16:creationId xmlns:a16="http://schemas.microsoft.com/office/drawing/2014/main" id="{0B5F8C9E-6A59-4615-AA65-4D3C6ABA2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8" y="3986213"/>
                <a:ext cx="631825" cy="603250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21600 w 43200"/>
                  <a:gd name="T1" fmla="*/ 0 h 43200"/>
                  <a:gd name="T2" fmla="*/ 21381 w 43200"/>
                  <a:gd name="T3" fmla="*/ 1 h 43200"/>
                  <a:gd name="T4" fmla="*/ 21600 w 43200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43200" fill="none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756"/>
                      <a:pt x="9537" y="121"/>
                      <a:pt x="21381" y="1"/>
                    </a:cubicBezTo>
                  </a:path>
                  <a:path w="43200" h="43200" stroke="0" extrusionOk="0">
                    <a:moveTo>
                      <a:pt x="21599" y="0"/>
                    </a:move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-1" y="9756"/>
                      <a:pt x="9537" y="121"/>
                      <a:pt x="21381" y="1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Line 69">
                <a:extLst>
                  <a:ext uri="{FF2B5EF4-FFF2-40B4-BE49-F238E27FC236}">
                    <a16:creationId xmlns:a16="http://schemas.microsoft.com/office/drawing/2014/main" id="{A0CE15D8-BFAF-4056-901C-083272695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2788" y="4314825"/>
                <a:ext cx="254000" cy="94773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2" name="Line 70">
                <a:extLst>
                  <a:ext uri="{FF2B5EF4-FFF2-40B4-BE49-F238E27FC236}">
                    <a16:creationId xmlns:a16="http://schemas.microsoft.com/office/drawing/2014/main" id="{E2FE7860-57C4-4C02-8008-FD275F58F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597525" y="4395788"/>
                <a:ext cx="430213" cy="8143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Arc 71">
                <a:extLst>
                  <a:ext uri="{FF2B5EF4-FFF2-40B4-BE49-F238E27FC236}">
                    <a16:creationId xmlns:a16="http://schemas.microsoft.com/office/drawing/2014/main" id="{3E28249D-6026-4359-B644-C18E2DAB6386}"/>
                  </a:ext>
                </a:extLst>
              </p:cNvPr>
              <p:cNvSpPr>
                <a:spLocks/>
              </p:cNvSpPr>
              <p:nvPr/>
            </p:nvSpPr>
            <p:spPr bwMode="auto">
              <a:xfrm rot="3777401">
                <a:off x="5830094" y="5204619"/>
                <a:ext cx="233363" cy="2889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Arc 72">
                <a:extLst>
                  <a:ext uri="{FF2B5EF4-FFF2-40B4-BE49-F238E27FC236}">
                    <a16:creationId xmlns:a16="http://schemas.microsoft.com/office/drawing/2014/main" id="{D4D95DC4-114C-455F-B2C2-1AA06EE1C3E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2600" flipV="1">
                <a:off x="6259513" y="4792663"/>
                <a:ext cx="233362" cy="28892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Line 77">
                <a:extLst>
                  <a:ext uri="{FF2B5EF4-FFF2-40B4-BE49-F238E27FC236}">
                    <a16:creationId xmlns:a16="http://schemas.microsoft.com/office/drawing/2014/main" id="{41E6D9E8-BBA0-46B8-8F40-7F12E20A40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243513" y="3889375"/>
                <a:ext cx="87312" cy="1920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6" name="Text Box 79">
                <a:extLst>
                  <a:ext uri="{FF2B5EF4-FFF2-40B4-BE49-F238E27FC236}">
                    <a16:creationId xmlns:a16="http://schemas.microsoft.com/office/drawing/2014/main" id="{0681C632-9BD5-4D3F-96C1-CA81510445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8900" y="4154488"/>
                <a:ext cx="725488" cy="274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1200" b="0">
                    <a:latin typeface="Arial" panose="020B0604020202020204" pitchFamily="34" charset="0"/>
                  </a:rPr>
                  <a:t>DESY</a:t>
                </a:r>
                <a:endParaRPr lang="en-GB" altLang="de-DE" sz="1200" b="0">
                  <a:latin typeface="Arial" panose="020B0604020202020204" pitchFamily="34" charset="0"/>
                </a:endParaRPr>
              </a:p>
            </p:txBody>
          </p:sp>
          <p:sp>
            <p:nvSpPr>
              <p:cNvPr id="47" name="Text Box 80">
                <a:extLst>
                  <a:ext uri="{FF2B5EF4-FFF2-40B4-BE49-F238E27FC236}">
                    <a16:creationId xmlns:a16="http://schemas.microsoft.com/office/drawing/2014/main" id="{9A75A87A-AE13-47CC-BE73-C600455B07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39975" y="3635375"/>
                <a:ext cx="481013" cy="214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West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8" name="Text Box 81">
                <a:extLst>
                  <a:ext uri="{FF2B5EF4-FFF2-40B4-BE49-F238E27FC236}">
                    <a16:creationId xmlns:a16="http://schemas.microsoft.com/office/drawing/2014/main" id="{23C6689A-4A0F-4144-9BCB-A75AFDC3D3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1313" y="3625850"/>
                <a:ext cx="360362" cy="214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Ost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49" name="Text Box 82">
                <a:extLst>
                  <a:ext uri="{FF2B5EF4-FFF2-40B4-BE49-F238E27FC236}">
                    <a16:creationId xmlns:a16="http://schemas.microsoft.com/office/drawing/2014/main" id="{EC290DFB-A51F-4B94-A10C-A8EA6AA7CE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707117">
                <a:off x="2999582" y="2148681"/>
                <a:ext cx="431800" cy="214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NW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50" name="Text Box 83">
                <a:extLst>
                  <a:ext uri="{FF2B5EF4-FFF2-40B4-BE49-F238E27FC236}">
                    <a16:creationId xmlns:a16="http://schemas.microsoft.com/office/drawing/2014/main" id="{286CD105-873C-48B9-8B6B-276E9FC6DD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707117">
                <a:off x="6062663" y="5141912"/>
                <a:ext cx="376238" cy="214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SO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51" name="Text Box 84">
                <a:extLst>
                  <a:ext uri="{FF2B5EF4-FFF2-40B4-BE49-F238E27FC236}">
                    <a16:creationId xmlns:a16="http://schemas.microsoft.com/office/drawing/2014/main" id="{D528B06F-FB81-4A4F-AA75-334FE4CF0C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61767">
                <a:off x="3014663" y="5126038"/>
                <a:ext cx="360362" cy="214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SW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52" name="Text Box 85">
                <a:extLst>
                  <a:ext uri="{FF2B5EF4-FFF2-40B4-BE49-F238E27FC236}">
                    <a16:creationId xmlns:a16="http://schemas.microsoft.com/office/drawing/2014/main" id="{B511553E-AF52-4F10-A49B-3560F4ABEC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61767">
                <a:off x="6116638" y="2074863"/>
                <a:ext cx="360362" cy="214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NO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53" name="Text Box 86">
                <a:extLst>
                  <a:ext uri="{FF2B5EF4-FFF2-40B4-BE49-F238E27FC236}">
                    <a16:creationId xmlns:a16="http://schemas.microsoft.com/office/drawing/2014/main" id="{3B821F2B-CD4A-4BA1-A354-ED655BEC9E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099514">
                <a:off x="4141788" y="1630363"/>
                <a:ext cx="298450" cy="182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NL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54" name="Text Box 87">
                <a:extLst>
                  <a:ext uri="{FF2B5EF4-FFF2-40B4-BE49-F238E27FC236}">
                    <a16:creationId xmlns:a16="http://schemas.microsoft.com/office/drawing/2014/main" id="{10E42360-7976-4BCE-B303-B836186944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66755">
                <a:off x="5091113" y="1646238"/>
                <a:ext cx="360362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NR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55" name="Text Box 88">
                <a:extLst>
                  <a:ext uri="{FF2B5EF4-FFF2-40B4-BE49-F238E27FC236}">
                    <a16:creationId xmlns:a16="http://schemas.microsoft.com/office/drawing/2014/main" id="{06AC6522-CE9F-4A59-931B-EE9B4A5C35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469948">
                <a:off x="6591300" y="3117851"/>
                <a:ext cx="28892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OL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56" name="Text Box 89">
                <a:extLst>
                  <a:ext uri="{FF2B5EF4-FFF2-40B4-BE49-F238E27FC236}">
                    <a16:creationId xmlns:a16="http://schemas.microsoft.com/office/drawing/2014/main" id="{2C5337FC-E4A2-46CC-813B-2203AA34C1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998376">
                <a:off x="6556375" y="4187825"/>
                <a:ext cx="336550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OR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57" name="Text Box 90">
                <a:extLst>
                  <a:ext uri="{FF2B5EF4-FFF2-40B4-BE49-F238E27FC236}">
                    <a16:creationId xmlns:a16="http://schemas.microsoft.com/office/drawing/2014/main" id="{06DAF094-B32E-4526-A886-F040EF4B6B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788937">
                <a:off x="3424238" y="1898650"/>
                <a:ext cx="3714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 dirty="0">
                    <a:latin typeface="Arial" panose="020B0604020202020204" pitchFamily="34" charset="0"/>
                  </a:rPr>
                  <a:t>NWR</a:t>
                </a:r>
                <a:endParaRPr lang="en-GB" altLang="de-DE" sz="600" b="0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8" name="Text Box 91">
                <a:extLst>
                  <a:ext uri="{FF2B5EF4-FFF2-40B4-BE49-F238E27FC236}">
                    <a16:creationId xmlns:a16="http://schemas.microsoft.com/office/drawing/2014/main" id="{D1B54C7B-04C5-446B-B016-6CB141F443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408473">
                <a:off x="6283325" y="2565400"/>
                <a:ext cx="438150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NOR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59" name="Text Box 92">
                <a:extLst>
                  <a:ext uri="{FF2B5EF4-FFF2-40B4-BE49-F238E27FC236}">
                    <a16:creationId xmlns:a16="http://schemas.microsoft.com/office/drawing/2014/main" id="{9771E9B6-FF0F-4A43-A99A-9F740027ED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279068">
                <a:off x="6342062" y="4686301"/>
                <a:ext cx="3587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SOL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0" name="Text Box 93">
                <a:extLst>
                  <a:ext uri="{FF2B5EF4-FFF2-40B4-BE49-F238E27FC236}">
                    <a16:creationId xmlns:a16="http://schemas.microsoft.com/office/drawing/2014/main" id="{196B3A61-F6BF-477C-A4C2-D5C7514D56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06786">
                <a:off x="5499100" y="1801813"/>
                <a:ext cx="3841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NOL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1" name="Text Box 94">
                <a:extLst>
                  <a:ext uri="{FF2B5EF4-FFF2-40B4-BE49-F238E27FC236}">
                    <a16:creationId xmlns:a16="http://schemas.microsoft.com/office/drawing/2014/main" id="{51360BEB-B4C9-4EB9-8324-5CF9030857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044559">
                <a:off x="5580063" y="5438775"/>
                <a:ext cx="3587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SOR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2" name="Text Box 95">
                <a:extLst>
                  <a:ext uri="{FF2B5EF4-FFF2-40B4-BE49-F238E27FC236}">
                    <a16:creationId xmlns:a16="http://schemas.microsoft.com/office/drawing/2014/main" id="{474B0015-2A54-4E03-B21D-6D11F46E64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99799">
                <a:off x="5170488" y="5610225"/>
                <a:ext cx="3587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SL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3" name="Text Box 96">
                <a:extLst>
                  <a:ext uri="{FF2B5EF4-FFF2-40B4-BE49-F238E27FC236}">
                    <a16:creationId xmlns:a16="http://schemas.microsoft.com/office/drawing/2014/main" id="{BEFCCFA7-387F-4A3D-A672-0C5F4A9B17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84578">
                <a:off x="4052888" y="5656263"/>
                <a:ext cx="3587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SR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4" name="Text Box 97">
                <a:extLst>
                  <a:ext uri="{FF2B5EF4-FFF2-40B4-BE49-F238E27FC236}">
                    <a16:creationId xmlns:a16="http://schemas.microsoft.com/office/drawing/2014/main" id="{8919EE65-D6DA-4662-98F7-D8C78EDAA4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86288" y="5551488"/>
                <a:ext cx="3587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Süd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5" name="Text Box 98">
                <a:extLst>
                  <a:ext uri="{FF2B5EF4-FFF2-40B4-BE49-F238E27FC236}">
                    <a16:creationId xmlns:a16="http://schemas.microsoft.com/office/drawing/2014/main" id="{3673045D-1334-46E8-AF83-5BA57372F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37798">
                <a:off x="3511550" y="5438775"/>
                <a:ext cx="3587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SWL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6" name="Text Box 99">
                <a:extLst>
                  <a:ext uri="{FF2B5EF4-FFF2-40B4-BE49-F238E27FC236}">
                    <a16:creationId xmlns:a16="http://schemas.microsoft.com/office/drawing/2014/main" id="{73AF2610-CADF-4D1D-BA2B-B6C0277D40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3340610">
                <a:off x="2742407" y="4734719"/>
                <a:ext cx="373062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SWR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7" name="Text Box 100">
                <a:extLst>
                  <a:ext uri="{FF2B5EF4-FFF2-40B4-BE49-F238E27FC236}">
                    <a16:creationId xmlns:a16="http://schemas.microsoft.com/office/drawing/2014/main" id="{D90B96A5-1875-4BC0-8312-9CB8B82C48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337595">
                <a:off x="2510632" y="4198144"/>
                <a:ext cx="373062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WL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8" name="Text Box 101">
                <a:extLst>
                  <a:ext uri="{FF2B5EF4-FFF2-40B4-BE49-F238E27FC236}">
                    <a16:creationId xmlns:a16="http://schemas.microsoft.com/office/drawing/2014/main" id="{5AFE05D6-313D-49E1-9462-6C8DE1A4E58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973108">
                <a:off x="2497931" y="3078957"/>
                <a:ext cx="373063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WR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69" name="Text Box 102">
                <a:extLst>
                  <a:ext uri="{FF2B5EF4-FFF2-40B4-BE49-F238E27FC236}">
                    <a16:creationId xmlns:a16="http://schemas.microsoft.com/office/drawing/2014/main" id="{1F3406F0-CF2B-40B9-8514-E2C76EDE30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436022">
                <a:off x="2812257" y="2467769"/>
                <a:ext cx="373062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NWL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70" name="Text Box 103">
                <a:extLst>
                  <a:ext uri="{FF2B5EF4-FFF2-40B4-BE49-F238E27FC236}">
                    <a16:creationId xmlns:a16="http://schemas.microsoft.com/office/drawing/2014/main" id="{5CCCB526-8C04-4327-85C3-90B0FC8D50C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7713" y="1341438"/>
                <a:ext cx="371475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Nord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71" name="Line 104">
                <a:extLst>
                  <a:ext uri="{FF2B5EF4-FFF2-40B4-BE49-F238E27FC236}">
                    <a16:creationId xmlns:a16="http://schemas.microsoft.com/office/drawing/2014/main" id="{BCA2E41B-2A67-4EDE-BD6B-2B138EDF0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435600" y="1704975"/>
                <a:ext cx="509588" cy="860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Text Box 105">
                <a:extLst>
                  <a:ext uri="{FF2B5EF4-FFF2-40B4-BE49-F238E27FC236}">
                    <a16:creationId xmlns:a16="http://schemas.microsoft.com/office/drawing/2014/main" id="{66C99CF6-0B40-4EDB-BC53-703FBDB45B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059099">
                <a:off x="5178426" y="2227262"/>
                <a:ext cx="665162" cy="214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FLASH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73" name="Line 106">
                <a:extLst>
                  <a:ext uri="{FF2B5EF4-FFF2-40B4-BE49-F238E27FC236}">
                    <a16:creationId xmlns:a16="http://schemas.microsoft.com/office/drawing/2014/main" id="{F57B98D8-9B5E-4B84-A983-DCCF9C6F88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27763" y="3141663"/>
                <a:ext cx="0" cy="5762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4" name="Line 107">
                <a:extLst>
                  <a:ext uri="{FF2B5EF4-FFF2-40B4-BE49-F238E27FC236}">
                    <a16:creationId xmlns:a16="http://schemas.microsoft.com/office/drawing/2014/main" id="{20809A15-9DA6-4CD5-A9B6-113E40FDC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795963" y="3721100"/>
                <a:ext cx="434975" cy="5349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5" name="Oval 108">
                <a:extLst>
                  <a:ext uri="{FF2B5EF4-FFF2-40B4-BE49-F238E27FC236}">
                    <a16:creationId xmlns:a16="http://schemas.microsoft.com/office/drawing/2014/main" id="{1771B98C-72F2-4211-AC33-0081E12ADE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6325" y="3668713"/>
                <a:ext cx="69850" cy="71437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Text Box 109">
                <a:extLst>
                  <a:ext uri="{FF2B5EF4-FFF2-40B4-BE49-F238E27FC236}">
                    <a16:creationId xmlns:a16="http://schemas.microsoft.com/office/drawing/2014/main" id="{15B2D16C-92C4-4E46-B411-E3DB9DBD89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5961063" y="3195638"/>
                <a:ext cx="671512" cy="214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Linac II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77" name="Text Box 110">
                <a:extLst>
                  <a:ext uri="{FF2B5EF4-FFF2-40B4-BE49-F238E27FC236}">
                    <a16:creationId xmlns:a16="http://schemas.microsoft.com/office/drawing/2014/main" id="{7DCCE1D9-BF75-4240-9164-3B1AEDFE9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24550" y="3513138"/>
                <a:ext cx="360363" cy="2143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800" b="0">
                    <a:latin typeface="Arial" panose="020B0604020202020204" pitchFamily="34" charset="0"/>
                  </a:rPr>
                  <a:t>PIA</a:t>
                </a:r>
                <a:endParaRPr lang="en-GB" altLang="de-DE" sz="800" b="0">
                  <a:latin typeface="Arial" panose="020B0604020202020204" pitchFamily="34" charset="0"/>
                </a:endParaRPr>
              </a:p>
            </p:txBody>
          </p:sp>
          <p:sp>
            <p:nvSpPr>
              <p:cNvPr id="78" name="Text Box 111">
                <a:extLst>
                  <a:ext uri="{FF2B5EF4-FFF2-40B4-BE49-F238E27FC236}">
                    <a16:creationId xmlns:a16="http://schemas.microsoft.com/office/drawing/2014/main" id="{63BAED28-6F2A-4F9D-A084-163F7550C0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529284">
                <a:off x="5811043" y="3815557"/>
                <a:ext cx="671513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L-Weg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79" name="Text Box 114">
                <a:extLst>
                  <a:ext uri="{FF2B5EF4-FFF2-40B4-BE49-F238E27FC236}">
                    <a16:creationId xmlns:a16="http://schemas.microsoft.com/office/drawing/2014/main" id="{5D2DC895-6CA9-4DCE-A941-E48CBD0F7B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517672">
                <a:off x="5645943" y="4574382"/>
                <a:ext cx="671513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E-Weg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80" name="Text Box 115">
                <a:extLst>
                  <a:ext uri="{FF2B5EF4-FFF2-40B4-BE49-F238E27FC236}">
                    <a16:creationId xmlns:a16="http://schemas.microsoft.com/office/drawing/2014/main" id="{4AE6678D-B7B7-4548-AAED-9894361C2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31853">
                <a:off x="5359400" y="4673600"/>
                <a:ext cx="554038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P-Weg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81" name="Text Box 121">
                <a:extLst>
                  <a:ext uri="{FF2B5EF4-FFF2-40B4-BE49-F238E27FC236}">
                    <a16:creationId xmlns:a16="http://schemas.microsoft.com/office/drawing/2014/main" id="{AB2E94AC-0BD0-45FC-BD07-E6952A90F4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8188" y="5211763"/>
                <a:ext cx="287337" cy="1841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2000" b="1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Blip>
                    <a:blip r:embed="rId4"/>
                  </a:buBlip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-"/>
                  <a:defRPr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-"/>
                  <a:defRPr sz="1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de-DE" altLang="de-DE" sz="600" b="0">
                    <a:latin typeface="Arial" panose="020B0604020202020204" pitchFamily="34" charset="0"/>
                  </a:rPr>
                  <a:t>e-</a:t>
                </a:r>
                <a:endParaRPr lang="en-GB" altLang="de-DE" sz="600" b="0">
                  <a:latin typeface="Arial" panose="020B0604020202020204" pitchFamily="34" charset="0"/>
                </a:endParaRPr>
              </a:p>
            </p:txBody>
          </p:sp>
          <p:sp>
            <p:nvSpPr>
              <p:cNvPr id="82" name="Freihandform 124">
                <a:extLst>
                  <a:ext uri="{FF2B5EF4-FFF2-40B4-BE49-F238E27FC236}">
                    <a16:creationId xmlns:a16="http://schemas.microsoft.com/office/drawing/2014/main" id="{FE3DDAE6-B5AF-4F32-9379-A7C51E072C2F}"/>
                  </a:ext>
                </a:extLst>
              </p:cNvPr>
              <p:cNvSpPr/>
              <p:nvPr/>
            </p:nvSpPr>
            <p:spPr bwMode="auto">
              <a:xfrm rot="21424887">
                <a:off x="5110599" y="1514471"/>
                <a:ext cx="560387" cy="268288"/>
              </a:xfrm>
              <a:custGeom>
                <a:avLst/>
                <a:gdLst>
                  <a:gd name="connsiteX0" fmla="*/ 0 w 560981"/>
                  <a:gd name="connsiteY0" fmla="*/ 0 h 269272"/>
                  <a:gd name="connsiteX1" fmla="*/ 560981 w 560981"/>
                  <a:gd name="connsiteY1" fmla="*/ 61708 h 269272"/>
                  <a:gd name="connsiteX2" fmla="*/ 409516 w 560981"/>
                  <a:gd name="connsiteY2" fmla="*/ 269272 h 269272"/>
                  <a:gd name="connsiteX3" fmla="*/ 11220 w 560981"/>
                  <a:gd name="connsiteY3" fmla="*/ 123416 h 269272"/>
                  <a:gd name="connsiteX4" fmla="*/ 0 w 560981"/>
                  <a:gd name="connsiteY4" fmla="*/ 0 h 26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981" h="269272">
                    <a:moveTo>
                      <a:pt x="0" y="0"/>
                    </a:moveTo>
                    <a:lnTo>
                      <a:pt x="560981" y="61708"/>
                    </a:lnTo>
                    <a:lnTo>
                      <a:pt x="409516" y="269272"/>
                    </a:lnTo>
                    <a:lnTo>
                      <a:pt x="11220" y="1234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3" name="Freihandform 125">
                <a:extLst>
                  <a:ext uri="{FF2B5EF4-FFF2-40B4-BE49-F238E27FC236}">
                    <a16:creationId xmlns:a16="http://schemas.microsoft.com/office/drawing/2014/main" id="{47E3FD11-9116-444C-A745-A708805A89AB}"/>
                  </a:ext>
                </a:extLst>
              </p:cNvPr>
              <p:cNvSpPr/>
              <p:nvPr/>
            </p:nvSpPr>
            <p:spPr bwMode="auto">
              <a:xfrm rot="5147963">
                <a:off x="6542880" y="4255898"/>
                <a:ext cx="560388" cy="268287"/>
              </a:xfrm>
              <a:custGeom>
                <a:avLst/>
                <a:gdLst>
                  <a:gd name="connsiteX0" fmla="*/ 0 w 560981"/>
                  <a:gd name="connsiteY0" fmla="*/ 0 h 269272"/>
                  <a:gd name="connsiteX1" fmla="*/ 560981 w 560981"/>
                  <a:gd name="connsiteY1" fmla="*/ 61708 h 269272"/>
                  <a:gd name="connsiteX2" fmla="*/ 409516 w 560981"/>
                  <a:gd name="connsiteY2" fmla="*/ 269272 h 269272"/>
                  <a:gd name="connsiteX3" fmla="*/ 11220 w 560981"/>
                  <a:gd name="connsiteY3" fmla="*/ 123416 h 269272"/>
                  <a:gd name="connsiteX4" fmla="*/ 0 w 560981"/>
                  <a:gd name="connsiteY4" fmla="*/ 0 h 269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0981" h="269272">
                    <a:moveTo>
                      <a:pt x="0" y="0"/>
                    </a:moveTo>
                    <a:lnTo>
                      <a:pt x="560981" y="61708"/>
                    </a:lnTo>
                    <a:lnTo>
                      <a:pt x="409516" y="269272"/>
                    </a:lnTo>
                    <a:lnTo>
                      <a:pt x="11220" y="1234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4" name="Line 104">
                <a:extLst>
                  <a:ext uri="{FF2B5EF4-FFF2-40B4-BE49-F238E27FC236}">
                    <a16:creationId xmlns:a16="http://schemas.microsoft.com/office/drawing/2014/main" id="{045AD8FD-6E4A-4ED7-9461-BA6D6742E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686822" y="1790427"/>
                <a:ext cx="369715" cy="3452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1" hangingPunct="1">
                  <a:defRPr/>
                </a:pPr>
                <a:endParaRPr lang="de-DE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4C3E2E-D95B-4866-88CE-E4F948E69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5228" y="2269065"/>
              <a:ext cx="823031" cy="145707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18B49FA-53D2-4E9B-9C87-A4B863492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8049" y="2104291"/>
              <a:ext cx="993734" cy="3426249"/>
            </a:xfrm>
            <a:prstGeom prst="rect">
              <a:avLst/>
            </a:prstGeom>
          </p:spPr>
        </p:pic>
      </p:grpSp>
      <p:sp>
        <p:nvSpPr>
          <p:cNvPr id="86" name="Rechteck 85">
            <a:extLst>
              <a:ext uri="{FF2B5EF4-FFF2-40B4-BE49-F238E27FC236}">
                <a16:creationId xmlns:a16="http://schemas.microsoft.com/office/drawing/2014/main" id="{C8441A80-372E-4775-8FD0-47EFD90661D3}"/>
              </a:ext>
            </a:extLst>
          </p:cNvPr>
          <p:cNvSpPr/>
          <p:nvPr/>
        </p:nvSpPr>
        <p:spPr>
          <a:xfrm>
            <a:off x="2959906" y="1643335"/>
            <a:ext cx="302127" cy="100012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1E29163-2C83-4C89-9D93-BC2690B856F8}"/>
              </a:ext>
            </a:extLst>
          </p:cNvPr>
          <p:cNvSpPr txBox="1"/>
          <p:nvPr/>
        </p:nvSpPr>
        <p:spPr>
          <a:xfrm>
            <a:off x="1232941" y="3595960"/>
            <a:ext cx="650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DesySans Office Cn Medium" panose="020B0706040000020003" pitchFamily="34" charset="0"/>
              </a:rPr>
              <a:t>PXW*</a:t>
            </a:r>
            <a:endParaRPr lang="en-US" sz="1600" dirty="0" err="1">
              <a:latin typeface="DesySans Office Cn Medium" panose="020B0706040000020003" pitchFamily="34" charset="0"/>
            </a:endParaRP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CBB9D9C9-1212-4B85-BDB7-5DD5C38CC806}"/>
              </a:ext>
            </a:extLst>
          </p:cNvPr>
          <p:cNvSpPr txBox="1"/>
          <p:nvPr/>
        </p:nvSpPr>
        <p:spPr>
          <a:xfrm>
            <a:off x="2682782" y="1893962"/>
            <a:ext cx="820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DesySans Office Cn Medium" panose="020B0706040000020003" pitchFamily="34" charset="0"/>
              </a:rPr>
              <a:t>RF hall*</a:t>
            </a:r>
            <a:endParaRPr lang="en-US" sz="1600" dirty="0" err="1">
              <a:latin typeface="DesySans Office Cn Medium" panose="020B0706040000020003" pitchFamily="34" charset="0"/>
            </a:endParaRP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AB7CB84D-2DE3-44AF-85CB-37033198D644}"/>
              </a:ext>
            </a:extLst>
          </p:cNvPr>
          <p:cNvSpPr txBox="1"/>
          <p:nvPr/>
        </p:nvSpPr>
        <p:spPr>
          <a:xfrm>
            <a:off x="1219032" y="1484784"/>
            <a:ext cx="1343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latin typeface="DesySans Office Cn Medium" panose="020B0706040000020003" pitchFamily="34" charset="0"/>
              </a:rPr>
              <a:t>Tunnel NW-N*</a:t>
            </a:r>
            <a:endParaRPr lang="en-US" sz="1600" dirty="0" err="1">
              <a:latin typeface="DesySans Office Cn Medium" panose="020B0706040000020003" pitchFamily="34" charset="0"/>
            </a:endParaRPr>
          </a:p>
        </p:txBody>
      </p:sp>
      <p:sp>
        <p:nvSpPr>
          <p:cNvPr id="90" name="Bogen 89">
            <a:extLst>
              <a:ext uri="{FF2B5EF4-FFF2-40B4-BE49-F238E27FC236}">
                <a16:creationId xmlns:a16="http://schemas.microsoft.com/office/drawing/2014/main" id="{DD8F5A40-1BB5-491D-B8BC-CE0471598B98}"/>
              </a:ext>
            </a:extLst>
          </p:cNvPr>
          <p:cNvSpPr/>
          <p:nvPr/>
        </p:nvSpPr>
        <p:spPr>
          <a:xfrm rot="16200000">
            <a:off x="1104303" y="1575525"/>
            <a:ext cx="4057633" cy="4257828"/>
          </a:xfrm>
          <a:prstGeom prst="arc">
            <a:avLst>
              <a:gd name="adj1" fmla="val 18903965"/>
              <a:gd name="adj2" fmla="val 21287811"/>
            </a:avLst>
          </a:prstGeom>
          <a:noFill/>
          <a:ln w="825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id="{E31D2CD6-25BB-469C-A942-7C32FF42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96241"/>
            <a:ext cx="2508388" cy="2240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3">
            <a:extLst>
              <a:ext uri="{FF2B5EF4-FFF2-40B4-BE49-F238E27FC236}">
                <a16:creationId xmlns:a16="http://schemas.microsoft.com/office/drawing/2014/main" id="{687C1567-35E3-422A-A654-84466771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420046"/>
            <a:ext cx="3571171" cy="221686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640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PETRA III Tunnel segment movements: Temperature effects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Relative movement of neighboring Tunnel segments (only one example of many possible scenarios)</a:t>
            </a:r>
          </a:p>
        </p:txBody>
      </p:sp>
      <p:pic>
        <p:nvPicPr>
          <p:cNvPr id="96" name="Grafik 7">
            <a:extLst>
              <a:ext uri="{FF2B5EF4-FFF2-40B4-BE49-F238E27FC236}">
                <a16:creationId xmlns:a16="http://schemas.microsoft.com/office/drawing/2014/main" id="{E856E6D9-3F80-4A09-9CE2-75E62A7AF6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8" t="13125" r="7811" b="4987"/>
          <a:stretch/>
        </p:blipFill>
        <p:spPr>
          <a:xfrm>
            <a:off x="191344" y="1213543"/>
            <a:ext cx="6109438" cy="5294846"/>
          </a:xfrm>
          <a:prstGeom prst="rect">
            <a:avLst/>
          </a:prstGeom>
        </p:spPr>
      </p:pic>
      <p:sp>
        <p:nvSpPr>
          <p:cNvPr id="99" name="Textplatzhalter 8">
            <a:extLst>
              <a:ext uri="{FF2B5EF4-FFF2-40B4-BE49-F238E27FC236}">
                <a16:creationId xmlns:a16="http://schemas.microsoft.com/office/drawing/2014/main" id="{73D15610-23B9-441A-9403-7856DBAEC5C3}"/>
              </a:ext>
            </a:extLst>
          </p:cNvPr>
          <p:cNvSpPr txBox="1">
            <a:spLocks/>
          </p:cNvSpPr>
          <p:nvPr/>
        </p:nvSpPr>
        <p:spPr>
          <a:xfrm>
            <a:off x="6787219" y="1213544"/>
            <a:ext cx="5112568" cy="50237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b="1" dirty="0"/>
              <a:t>Mechanical measurements at cracks (2020)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Typical temperature changes 23º – 36º C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Typical movements over one year (2020):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Units: Micro meter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x, </a:t>
            </a:r>
            <a:r>
              <a:rPr lang="en-US" sz="1600" dirty="0" err="1"/>
              <a:t>horiz</a:t>
            </a:r>
            <a:r>
              <a:rPr lang="en-US" sz="1600" dirty="0"/>
              <a:t>.: 50 - 100 µm, black, blue, red curve, temp. stabilized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x, </a:t>
            </a:r>
            <a:r>
              <a:rPr lang="en-US" sz="1600" dirty="0" err="1"/>
              <a:t>horiz</a:t>
            </a:r>
            <a:r>
              <a:rPr lang="en-US" sz="1600" dirty="0"/>
              <a:t>.: 150 µm, green curve, not temperature stabilized (this is above the alignment tolerances of PETRA IV!)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Long term transvers movements are dominated by the outside temperature.</a:t>
            </a:r>
          </a:p>
          <a:p>
            <a:pPr>
              <a:lnSpc>
                <a:spcPct val="100000"/>
              </a:lnSpc>
            </a:pPr>
            <a:r>
              <a:rPr lang="en-US" sz="1600" b="1" dirty="0"/>
              <a:t>Assumption: Reducing the temperature changes by a factor of 10 would reduce the short term movements by a factor of ~10 and make them tolerable.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600" b="1" dirty="0"/>
          </a:p>
          <a:p>
            <a:pPr>
              <a:lnSpc>
                <a:spcPct val="100000"/>
              </a:lnSpc>
            </a:pPr>
            <a:endParaRPr lang="en-US" sz="1600" b="1" dirty="0"/>
          </a:p>
          <a:p>
            <a:pPr>
              <a:lnSpc>
                <a:spcPct val="100000"/>
              </a:lnSpc>
            </a:pPr>
            <a:endParaRPr lang="en-US" sz="1600" dirty="0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6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CDB7B9-688D-4E17-AEC9-5BF1DC3F3EC6}"/>
              </a:ext>
            </a:extLst>
          </p:cNvPr>
          <p:cNvSpPr txBox="1"/>
          <p:nvPr/>
        </p:nvSpPr>
        <p:spPr>
          <a:xfrm>
            <a:off x="3503712" y="5331721"/>
            <a:ext cx="1949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Variation ~ 150µm, </a:t>
            </a:r>
          </a:p>
          <a:p>
            <a:r>
              <a:rPr lang="en-US" sz="1200" dirty="0"/>
              <a:t>not temperature stabilized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B6EFD40-3503-40FB-9076-3AC3E177C346}"/>
              </a:ext>
            </a:extLst>
          </p:cNvPr>
          <p:cNvCxnSpPr>
            <a:cxnSpLocks/>
          </p:cNvCxnSpPr>
          <p:nvPr/>
        </p:nvCxnSpPr>
        <p:spPr>
          <a:xfrm flipH="1">
            <a:off x="3246063" y="5464147"/>
            <a:ext cx="257650" cy="9840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3156E9BB-1D61-43F4-BDEC-3D175307A7B8}"/>
              </a:ext>
            </a:extLst>
          </p:cNvPr>
          <p:cNvSpPr txBox="1"/>
          <p:nvPr/>
        </p:nvSpPr>
        <p:spPr>
          <a:xfrm>
            <a:off x="3257306" y="4276439"/>
            <a:ext cx="169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50 – 100 µm, </a:t>
            </a:r>
          </a:p>
          <a:p>
            <a:r>
              <a:rPr lang="en-US" sz="1200" dirty="0"/>
              <a:t>temperature stabilized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BC286AF-9F3F-4585-A035-4E823E1994A1}"/>
              </a:ext>
            </a:extLst>
          </p:cNvPr>
          <p:cNvCxnSpPr>
            <a:cxnSpLocks/>
          </p:cNvCxnSpPr>
          <p:nvPr/>
        </p:nvCxnSpPr>
        <p:spPr>
          <a:xfrm flipH="1">
            <a:off x="2999656" y="4581128"/>
            <a:ext cx="257650" cy="9840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C6C01D-F4A3-429A-8C01-AE0D9642D0AE}"/>
              </a:ext>
            </a:extLst>
          </p:cNvPr>
          <p:cNvSpPr txBox="1"/>
          <p:nvPr/>
        </p:nvSpPr>
        <p:spPr>
          <a:xfrm>
            <a:off x="434068" y="1367766"/>
            <a:ext cx="20649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Temperature variation in 2020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B2E225-A5B1-4372-86C3-0033E7CF8E3C}"/>
              </a:ext>
            </a:extLst>
          </p:cNvPr>
          <p:cNvSpPr txBox="1"/>
          <p:nvPr/>
        </p:nvSpPr>
        <p:spPr>
          <a:xfrm>
            <a:off x="434068" y="4263507"/>
            <a:ext cx="22365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Relative movement of horizontal </a:t>
            </a:r>
          </a:p>
          <a:p>
            <a:r>
              <a:rPr lang="en-US" sz="1100" dirty="0"/>
              <a:t>tunnel segment in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88803-28DD-43E6-8897-517D80785321}"/>
              </a:ext>
            </a:extLst>
          </p:cNvPr>
          <p:cNvSpPr txBox="1"/>
          <p:nvPr/>
        </p:nvSpPr>
        <p:spPr>
          <a:xfrm>
            <a:off x="3374888" y="260731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OR59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BBB0DD8-863A-427E-B0D0-60F76435FBB4}"/>
              </a:ext>
            </a:extLst>
          </p:cNvPr>
          <p:cNvCxnSpPr/>
          <p:nvPr/>
        </p:nvCxnSpPr>
        <p:spPr>
          <a:xfrm flipH="1" flipV="1">
            <a:off x="3503712" y="2276872"/>
            <a:ext cx="197547" cy="33044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B5CC8E2-E49F-4E70-ABF9-ACF5108068EF}"/>
              </a:ext>
            </a:extLst>
          </p:cNvPr>
          <p:cNvSpPr txBox="1"/>
          <p:nvPr/>
        </p:nvSpPr>
        <p:spPr>
          <a:xfrm>
            <a:off x="2593320" y="299139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OR59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2D1B38E-DFDB-48A7-9632-3041C650E5F7}"/>
              </a:ext>
            </a:extLst>
          </p:cNvPr>
          <p:cNvCxnSpPr/>
          <p:nvPr/>
        </p:nvCxnSpPr>
        <p:spPr>
          <a:xfrm flipH="1" flipV="1">
            <a:off x="2571804" y="2664037"/>
            <a:ext cx="197547" cy="33044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1F517AE-9C6B-4A62-A88E-3490B59DD9BC}"/>
              </a:ext>
            </a:extLst>
          </p:cNvPr>
          <p:cNvCxnSpPr>
            <a:cxnSpLocks/>
          </p:cNvCxnSpPr>
          <p:nvPr/>
        </p:nvCxnSpPr>
        <p:spPr>
          <a:xfrm flipH="1">
            <a:off x="3010909" y="1609586"/>
            <a:ext cx="117572" cy="6070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B62EFB2-3A5A-4C30-9677-D39967A93348}"/>
              </a:ext>
            </a:extLst>
          </p:cNvPr>
          <p:cNvSpPr txBox="1"/>
          <p:nvPr/>
        </p:nvSpPr>
        <p:spPr>
          <a:xfrm>
            <a:off x="2829516" y="1361892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SOR85</a:t>
            </a:r>
          </a:p>
        </p:txBody>
      </p:sp>
    </p:spTree>
    <p:extLst>
      <p:ext uri="{BB962C8B-B14F-4D97-AF65-F5344CB8AC3E}">
        <p14:creationId xmlns:p14="http://schemas.microsoft.com/office/powerpoint/2010/main" val="1441132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7F8F7986-C13D-48C7-B5C8-310DED45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Slow/fast combined corrector parameters 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9995A6-AF54-4ED4-94D0-0AA735BDB510}"/>
              </a:ext>
            </a:extLst>
          </p:cNvPr>
          <p:cNvGrpSpPr/>
          <p:nvPr/>
        </p:nvGrpSpPr>
        <p:grpSpPr>
          <a:xfrm>
            <a:off x="6456040" y="1338052"/>
            <a:ext cx="5463806" cy="4899260"/>
            <a:chOff x="6467202" y="540611"/>
            <a:chExt cx="5463806" cy="489926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D49817-1D12-4919-8BA0-8904886D06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411" r="1141"/>
            <a:stretch/>
          </p:blipFill>
          <p:spPr>
            <a:xfrm>
              <a:off x="6467202" y="540611"/>
              <a:ext cx="5463806" cy="4899260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9A4CEFC-3DFE-499E-B7C2-459C2CBB6BFD}"/>
                </a:ext>
              </a:extLst>
            </p:cNvPr>
            <p:cNvSpPr/>
            <p:nvPr/>
          </p:nvSpPr>
          <p:spPr>
            <a:xfrm>
              <a:off x="10992402" y="2395053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02BC2DA-B852-4DBC-B658-B88A21BEBEC6}"/>
                </a:ext>
              </a:extLst>
            </p:cNvPr>
            <p:cNvSpPr/>
            <p:nvPr/>
          </p:nvSpPr>
          <p:spPr>
            <a:xfrm>
              <a:off x="6961113" y="2394081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A1E4342-5771-401F-832E-D1D35D85A7A9}"/>
                </a:ext>
              </a:extLst>
            </p:cNvPr>
            <p:cNvSpPr/>
            <p:nvPr/>
          </p:nvSpPr>
          <p:spPr>
            <a:xfrm>
              <a:off x="8921073" y="2393321"/>
              <a:ext cx="210502" cy="257838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40" name="Textplatzhalter 12">
            <a:extLst>
              <a:ext uri="{FF2B5EF4-FFF2-40B4-BE49-F238E27FC236}">
                <a16:creationId xmlns:a16="http://schemas.microsoft.com/office/drawing/2014/main" id="{C3FA89CC-A358-4EEE-A697-752E3E39A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r>
              <a:rPr lang="en-US" dirty="0"/>
              <a:t>Based upon APS-U 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1CFDCF-E576-406B-9CF7-5A3BE5066638}"/>
              </a:ext>
            </a:extLst>
          </p:cNvPr>
          <p:cNvSpPr/>
          <p:nvPr/>
        </p:nvSpPr>
        <p:spPr>
          <a:xfrm>
            <a:off x="171781" y="5298034"/>
            <a:ext cx="64700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DesySans Office" panose="020B0503040000020003" pitchFamily="34" charset="0"/>
                <a:sym typeface="Wingdings" panose="05000000000000000000" pitchFamily="2" charset="2"/>
              </a:rPr>
              <a:t>Overlap of slow and fast correctors lead us (FOFB system) to interfere in</a:t>
            </a:r>
          </a:p>
          <a:p>
            <a:endParaRPr lang="en-US" sz="1400" dirty="0">
              <a:solidFill>
                <a:srgbClr val="FF0000"/>
              </a:solidFill>
              <a:latin typeface="DesySans Office" panose="020B0503040000020003" pitchFamily="34" charset="0"/>
              <a:sym typeface="Wingdings" panose="05000000000000000000" pitchFamily="2" charset="2"/>
            </a:endParaRPr>
          </a:p>
          <a:p>
            <a:r>
              <a:rPr lang="en-US" sz="1400" dirty="0">
                <a:solidFill>
                  <a:srgbClr val="00B050"/>
                </a:solidFill>
                <a:latin typeface="DesySans Office" panose="020B0503040000020003" pitchFamily="34" charset="0"/>
                <a:sym typeface="Wingdings" panose="05000000000000000000" pitchFamily="2" charset="2"/>
              </a:rPr>
              <a:t>Optimization of fast corrector magnet design (Sven’s talk)</a:t>
            </a:r>
          </a:p>
          <a:p>
            <a:endParaRPr lang="en-US" sz="1400" dirty="0">
              <a:latin typeface="DesySans Office" panose="020B0503040000020003" pitchFamily="34" charset="0"/>
              <a:sym typeface="Wingdings" panose="05000000000000000000" pitchFamily="2" charset="2"/>
            </a:endParaRPr>
          </a:p>
          <a:p>
            <a:r>
              <a:rPr lang="en-US" sz="1400" dirty="0">
                <a:solidFill>
                  <a:srgbClr val="FF0000"/>
                </a:solidFill>
                <a:latin typeface="DesySans Office" panose="020B0503040000020003" pitchFamily="34" charset="0"/>
                <a:sym typeface="Wingdings" panose="05000000000000000000" pitchFamily="2" charset="2"/>
              </a:rPr>
              <a:t>DC current downloading from slow magnets to Girder alignment (this talk)</a:t>
            </a:r>
            <a:endParaRPr lang="en-US" sz="1400" dirty="0">
              <a:solidFill>
                <a:srgbClr val="FF0000"/>
              </a:solidFill>
              <a:latin typeface="DesySans Office" panose="020B05030400000200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17E21C-9F24-45FD-8799-5FC4BAE5A4FE}"/>
              </a:ext>
            </a:extLst>
          </p:cNvPr>
          <p:cNvSpPr txBox="1"/>
          <p:nvPr/>
        </p:nvSpPr>
        <p:spPr>
          <a:xfrm>
            <a:off x="105096" y="3770895"/>
            <a:ext cx="4736447" cy="1340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400" b="1" dirty="0">
                <a:latin typeface="DesySans Office" panose="020B0503040000020003" pitchFamily="34" charset="0"/>
              </a:rPr>
              <a:t>Baseline parameters</a:t>
            </a:r>
            <a:r>
              <a:rPr lang="en-US" sz="1400" dirty="0">
                <a:latin typeface="DesySans Office" panose="020B0503040000020003" pitchFamily="34" charset="0"/>
              </a:rPr>
              <a:t>: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esySans Office" panose="020B0503040000020003" pitchFamily="34" charset="0"/>
              </a:rPr>
              <a:t>Main/aux coil is 65/27 turns (2.4074)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esySans Office" panose="020B0503040000020003" pitchFamily="34" charset="0"/>
                <a:sym typeface="Wingdings" panose="05000000000000000000" pitchFamily="2" charset="2"/>
              </a:rPr>
              <a:t>Coil c</a:t>
            </a:r>
            <a:r>
              <a:rPr lang="en-US" sz="1400" dirty="0">
                <a:latin typeface="DesySans Office" panose="020B0503040000020003" pitchFamily="34" charset="0"/>
              </a:rPr>
              <a:t>urrent  		</a:t>
            </a:r>
            <a:r>
              <a:rPr lang="en-US" sz="1400" b="1" dirty="0">
                <a:solidFill>
                  <a:srgbClr val="FF0000"/>
                </a:solidFill>
                <a:latin typeface="DesySans Office" panose="020B0503040000020003" pitchFamily="34" charset="0"/>
              </a:rPr>
              <a:t>15 A</a:t>
            </a:r>
            <a:r>
              <a:rPr lang="en-US" sz="1400" dirty="0">
                <a:latin typeface="DesySans Office" panose="020B0503040000020003" pitchFamily="34" charset="0"/>
              </a:rPr>
              <a:t> </a:t>
            </a:r>
          </a:p>
          <a:p>
            <a:pPr marL="628650" lvl="1" indent="-1714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DesySans Office" panose="020B0503040000020003" pitchFamily="34" charset="0"/>
              </a:rPr>
              <a:t>Self-inductance 	</a:t>
            </a:r>
            <a:r>
              <a:rPr lang="en-US" sz="1400" b="1" dirty="0">
                <a:solidFill>
                  <a:srgbClr val="FF0000"/>
                </a:solidFill>
                <a:latin typeface="DesySans Office" panose="020B0503040000020003" pitchFamily="34" charset="0"/>
              </a:rPr>
              <a:t>23 </a:t>
            </a:r>
            <a:r>
              <a:rPr lang="en-US" sz="1400" b="1" dirty="0" err="1">
                <a:solidFill>
                  <a:srgbClr val="FF0000"/>
                </a:solidFill>
                <a:latin typeface="DesySans Office" panose="020B0503040000020003" pitchFamily="34" charset="0"/>
              </a:rPr>
              <a:t>mH</a:t>
            </a:r>
            <a:endParaRPr lang="en-US" sz="1400" dirty="0">
              <a:latin typeface="DesySans Office" panose="020B05030400000200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FD32A0A-069A-4DC2-8A04-450218871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377" y="5766684"/>
            <a:ext cx="447915" cy="5236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8CA23E-E3B0-4607-B82B-F920388E7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165" y="5760507"/>
            <a:ext cx="447915" cy="5236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E088902-C35F-433E-AA8B-C54B205F4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7458" y="5741438"/>
            <a:ext cx="447915" cy="5236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D78BF97-19B5-4EE5-ABEC-FF80B6BE5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3480" y="5733256"/>
            <a:ext cx="447915" cy="52365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D771B35-2CAD-46B2-9DFD-6CD62F1B2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440" y="5760507"/>
            <a:ext cx="447915" cy="5236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47991A5-5A63-4060-8041-B146075F69B2}"/>
              </a:ext>
            </a:extLst>
          </p:cNvPr>
          <p:cNvGrpSpPr/>
          <p:nvPr/>
        </p:nvGrpSpPr>
        <p:grpSpPr>
          <a:xfrm>
            <a:off x="395653" y="1379970"/>
            <a:ext cx="3275022" cy="2152076"/>
            <a:chOff x="516722" y="1268760"/>
            <a:chExt cx="3275022" cy="215207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683EB-9F41-4A9A-84E7-C7C0822EA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8618" y="1363812"/>
              <a:ext cx="2163126" cy="2057024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FCF3EDB-9937-4EB1-9A96-6DF85A9F514F}"/>
                </a:ext>
              </a:extLst>
            </p:cNvPr>
            <p:cNvSpPr/>
            <p:nvPr/>
          </p:nvSpPr>
          <p:spPr>
            <a:xfrm>
              <a:off x="1146027" y="1268760"/>
              <a:ext cx="99738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DesySans Office" panose="020B0503040000020003" pitchFamily="34" charset="0"/>
                </a:rPr>
                <a:t>Main coils</a:t>
              </a:r>
              <a:endParaRPr lang="de-DE" sz="1400" dirty="0">
                <a:latin typeface="DesySans Office" panose="020B0503040000020003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8286A91-2DF6-4969-BA1E-2FEAD387FD91}"/>
                </a:ext>
              </a:extLst>
            </p:cNvPr>
            <p:cNvSpPr/>
            <p:nvPr/>
          </p:nvSpPr>
          <p:spPr>
            <a:xfrm>
              <a:off x="516722" y="1678741"/>
              <a:ext cx="13356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latin typeface="DesySans Office" panose="020B0503040000020003" pitchFamily="34" charset="0"/>
                </a:rPr>
                <a:t>Auxiliary coils</a:t>
              </a:r>
              <a:endParaRPr lang="de-DE" sz="1400" dirty="0">
                <a:latin typeface="DesySans Office" panose="020B0503040000020003" pitchFamily="34" charset="0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9CA6F78-377D-4CFA-B40E-F51ACB40EBBA}"/>
                </a:ext>
              </a:extLst>
            </p:cNvPr>
            <p:cNvCxnSpPr>
              <a:cxnSpLocks/>
            </p:cNvCxnSpPr>
            <p:nvPr/>
          </p:nvCxnSpPr>
          <p:spPr>
            <a:xfrm>
              <a:off x="1852344" y="1540217"/>
              <a:ext cx="636489" cy="3480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48FC3FB-F0B4-4669-8E0B-25FFF3014763}"/>
                </a:ext>
              </a:extLst>
            </p:cNvPr>
            <p:cNvCxnSpPr>
              <a:cxnSpLocks/>
            </p:cNvCxnSpPr>
            <p:nvPr/>
          </p:nvCxnSpPr>
          <p:spPr>
            <a:xfrm>
              <a:off x="1514875" y="1990436"/>
              <a:ext cx="455979" cy="4719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AC82414-F006-4BF2-96F5-997323D60376}"/>
              </a:ext>
            </a:extLst>
          </p:cNvPr>
          <p:cNvGrpSpPr/>
          <p:nvPr/>
        </p:nvGrpSpPr>
        <p:grpSpPr>
          <a:xfrm>
            <a:off x="4275426" y="1903463"/>
            <a:ext cx="1589930" cy="1927299"/>
            <a:chOff x="4228685" y="1475022"/>
            <a:chExt cx="1589930" cy="1927299"/>
          </a:xfrm>
        </p:grpSpPr>
        <p:pic>
          <p:nvPicPr>
            <p:cNvPr id="42" name="Grafik 24">
              <a:extLst>
                <a:ext uri="{FF2B5EF4-FFF2-40B4-BE49-F238E27FC236}">
                  <a16:creationId xmlns:a16="http://schemas.microsoft.com/office/drawing/2014/main" id="{C468775A-E09B-43DD-B871-66BBC1F0E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8685" y="1475022"/>
              <a:ext cx="1579273" cy="1927299"/>
            </a:xfrm>
            <a:prstGeom prst="rect">
              <a:avLst/>
            </a:prstGeom>
          </p:spPr>
        </p:pic>
        <p:sp>
          <p:nvSpPr>
            <p:cNvPr id="43" name="Textfeld 2">
              <a:extLst>
                <a:ext uri="{FF2B5EF4-FFF2-40B4-BE49-F238E27FC236}">
                  <a16:creationId xmlns:a16="http://schemas.microsoft.com/office/drawing/2014/main" id="{FF47A113-879A-4CB8-BCE8-72C44247AF9C}"/>
                </a:ext>
              </a:extLst>
            </p:cNvPr>
            <p:cNvSpPr txBox="1"/>
            <p:nvPr/>
          </p:nvSpPr>
          <p:spPr>
            <a:xfrm>
              <a:off x="5010380" y="3062429"/>
              <a:ext cx="808235" cy="338554"/>
            </a:xfrm>
            <a:prstGeom prst="rect">
              <a:avLst/>
            </a:prstGeom>
            <a:solidFill>
              <a:srgbClr val="E7F0F9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2"/>
                  </a:solidFill>
                  <a:latin typeface="DesySans Office Cn Medium" panose="020B0604020202020204" charset="0"/>
                </a:rPr>
                <a:t>WP2.02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2F89149-B09D-4BB5-ADED-0E128AEBAFDC}"/>
              </a:ext>
            </a:extLst>
          </p:cNvPr>
          <p:cNvSpPr/>
          <p:nvPr/>
        </p:nvSpPr>
        <p:spPr>
          <a:xfrm>
            <a:off x="4347147" y="1571714"/>
            <a:ext cx="1447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DesySans Office" panose="020B0503040000020003" pitchFamily="34" charset="0"/>
              </a:rPr>
              <a:t>First prototype</a:t>
            </a:r>
            <a:endParaRPr lang="de-DE" sz="1400" dirty="0">
              <a:latin typeface="DesySans Office" panose="020B050304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60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7F8F7986-C13D-48C7-B5C8-310DED453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sySans Office Cn Medium" panose="020B0706040000020003" pitchFamily="34" charset="0"/>
              </a:rPr>
              <a:t>Beam-based girder alignment</a:t>
            </a:r>
            <a:endParaRPr lang="en-US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62C50D73-F3CE-4D1F-A57B-F7E87EB07C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is the concept?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7A9AEAD-F50C-4C42-AC26-47A888CD2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1" t="64007" r="1141" b="1"/>
          <a:stretch/>
        </p:blipFill>
        <p:spPr>
          <a:xfrm>
            <a:off x="992234" y="1237213"/>
            <a:ext cx="5463806" cy="17633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0273FD1-CC50-4711-9D79-2B8E1C4EE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1" t="33080" r="1141" b="37281"/>
          <a:stretch/>
        </p:blipFill>
        <p:spPr>
          <a:xfrm>
            <a:off x="1009613" y="2879439"/>
            <a:ext cx="5463806" cy="145209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D084622-070A-48FB-BF79-6359A9BB2A02}"/>
              </a:ext>
            </a:extLst>
          </p:cNvPr>
          <p:cNvCxnSpPr/>
          <p:nvPr/>
        </p:nvCxnSpPr>
        <p:spPr>
          <a:xfrm>
            <a:off x="2720426" y="2512248"/>
            <a:ext cx="0" cy="5206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378167CD-68F6-447F-9EF0-6AB05F848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94" y="2686781"/>
            <a:ext cx="3800914" cy="64978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DesySans Office" panose="020B0503040000020003" pitchFamily="34" charset="0"/>
              </a:rPr>
              <a:t>First download </a:t>
            </a:r>
            <a:r>
              <a:rPr lang="en-US" sz="1600" dirty="0">
                <a:latin typeface="DesySans Office" panose="020B0503040000020003" pitchFamily="34" charset="0"/>
                <a:sym typeface="Wingdings" panose="05000000000000000000" pitchFamily="2" charset="2"/>
              </a:rPr>
              <a:t></a:t>
            </a:r>
            <a:endParaRPr lang="en-US" sz="1600" dirty="0">
              <a:latin typeface="DesySans Office" panose="020B0503040000020003" pitchFamily="34" charset="0"/>
            </a:endParaRPr>
          </a:p>
        </p:txBody>
      </p:sp>
      <p:sp>
        <p:nvSpPr>
          <p:cNvPr id="33" name="Inhaltsplatzhalter 2">
            <a:extLst>
              <a:ext uri="{FF2B5EF4-FFF2-40B4-BE49-F238E27FC236}">
                <a16:creationId xmlns:a16="http://schemas.microsoft.com/office/drawing/2014/main" id="{82952BFB-E6A8-4D62-BFE1-D306528D0B7C}"/>
              </a:ext>
            </a:extLst>
          </p:cNvPr>
          <p:cNvSpPr txBox="1">
            <a:spLocks/>
          </p:cNvSpPr>
          <p:nvPr/>
        </p:nvSpPr>
        <p:spPr>
          <a:xfrm>
            <a:off x="6448537" y="1511404"/>
            <a:ext cx="4893146" cy="649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</a:rPr>
              <a:t>Fast correctors strengths </a:t>
            </a:r>
            <a:r>
              <a:rPr lang="en-US" sz="1600" dirty="0">
                <a:latin typeface="DesySans Office" panose="020B0503040000020003" pitchFamily="34" charset="0"/>
                <a:sym typeface="Wingdings" panose="05000000000000000000" pitchFamily="2" charset="2"/>
              </a:rPr>
              <a:t>fast ORM BPM space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  <a:sym typeface="Wingdings" panose="05000000000000000000" pitchFamily="2" charset="2"/>
              </a:rPr>
              <a:t>BPM space slow ORM  Slow corrector strengths  </a:t>
            </a:r>
            <a:endParaRPr lang="en-US" sz="1600" dirty="0">
              <a:latin typeface="DesySans Office" panose="020B0503040000020003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DA66F27-86D3-4555-994D-7A6C2C0971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26" t="1823" r="52012" b="73700"/>
          <a:stretch/>
        </p:blipFill>
        <p:spPr>
          <a:xfrm>
            <a:off x="661218" y="4592945"/>
            <a:ext cx="5613344" cy="1885969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C7FD067-1E63-46A0-8BB0-97557E669216}"/>
              </a:ext>
            </a:extLst>
          </p:cNvPr>
          <p:cNvCxnSpPr/>
          <p:nvPr/>
        </p:nvCxnSpPr>
        <p:spPr>
          <a:xfrm>
            <a:off x="3296490" y="4244365"/>
            <a:ext cx="0" cy="52069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2218B319-73DE-46EF-9EBA-BDEE289E3F9D}"/>
              </a:ext>
            </a:extLst>
          </p:cNvPr>
          <p:cNvSpPr txBox="1">
            <a:spLocks/>
          </p:cNvSpPr>
          <p:nvPr/>
        </p:nvSpPr>
        <p:spPr>
          <a:xfrm>
            <a:off x="394291" y="4417110"/>
            <a:ext cx="2151090" cy="3792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</a:rPr>
              <a:t>Second download </a:t>
            </a:r>
            <a:r>
              <a:rPr lang="en-US" sz="1600" dirty="0">
                <a:latin typeface="DesySans Office" panose="020B0503040000020003" pitchFamily="34" charset="0"/>
                <a:sym typeface="Wingdings" panose="05000000000000000000" pitchFamily="2" charset="2"/>
              </a:rPr>
              <a:t></a:t>
            </a:r>
            <a:endParaRPr lang="en-US" sz="1600" dirty="0">
              <a:latin typeface="DesySans Office" panose="020B0503040000020003" pitchFamily="34" charset="0"/>
            </a:endParaRPr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E194AC5B-7251-4178-8A4C-68C0558A1BF3}"/>
              </a:ext>
            </a:extLst>
          </p:cNvPr>
          <p:cNvSpPr txBox="1">
            <a:spLocks/>
          </p:cNvSpPr>
          <p:nvPr/>
        </p:nvSpPr>
        <p:spPr>
          <a:xfrm>
            <a:off x="6473419" y="3215936"/>
            <a:ext cx="5249646" cy="649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</a:rPr>
              <a:t>Slow correctors strengths </a:t>
            </a:r>
            <a:r>
              <a:rPr lang="en-US" sz="1600" dirty="0">
                <a:latin typeface="DesySans Office" panose="020B0503040000020003" pitchFamily="34" charset="0"/>
                <a:sym typeface="Wingdings" panose="05000000000000000000" pitchFamily="2" charset="2"/>
              </a:rPr>
              <a:t>slow ORM BPM space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latin typeface="DesySans Office" panose="020B0503040000020003" pitchFamily="34" charset="0"/>
                <a:sym typeface="Wingdings" panose="05000000000000000000" pitchFamily="2" charset="2"/>
              </a:rPr>
              <a:t>BPM space Girder ORM  Girder alignments  </a:t>
            </a:r>
            <a:endParaRPr lang="en-US" sz="1600" dirty="0">
              <a:latin typeface="DesySans Office" panose="020B0503040000020003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D096249-C2CC-48B7-B4C5-00B1BE2D38CA}"/>
              </a:ext>
            </a:extLst>
          </p:cNvPr>
          <p:cNvCxnSpPr>
            <a:cxnSpLocks/>
          </p:cNvCxnSpPr>
          <p:nvPr/>
        </p:nvCxnSpPr>
        <p:spPr>
          <a:xfrm>
            <a:off x="8313346" y="3937021"/>
            <a:ext cx="0" cy="58251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090CD0-FB6A-42FD-B861-AE19EF6E4BBF}"/>
              </a:ext>
            </a:extLst>
          </p:cNvPr>
          <p:cNvSpPr txBox="1"/>
          <p:nvPr/>
        </p:nvSpPr>
        <p:spPr>
          <a:xfrm>
            <a:off x="7883117" y="4526545"/>
            <a:ext cx="3655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Hard to measure, we have to rely on model!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45BC2A9-53A6-4D51-82B9-3686EA312F3F}"/>
                  </a:ext>
                </a:extLst>
              </p:cNvPr>
              <p:cNvSpPr/>
              <p:nvPr/>
            </p:nvSpPr>
            <p:spPr>
              <a:xfrm>
                <a:off x="6267059" y="5095734"/>
                <a:ext cx="5805605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DesySans Office" panose="020B0503040000020003" pitchFamily="34" charset="0"/>
                    <a:sym typeface="Wingdings" panose="05000000000000000000" pitchFamily="2" charset="2"/>
                  </a:rPr>
                  <a:t>Girder ORM is calculated by misaligning the start and end of each girder separately and recording the orbit deviation at all BPMs.</a:t>
                </a:r>
              </a:p>
              <a:p>
                <a:r>
                  <a:rPr lang="en-US" sz="1600" dirty="0">
                    <a:latin typeface="DesySans Office" panose="020B0503040000020003" pitchFamily="34" charset="0"/>
                    <a:sym typeface="Wingdings" panose="05000000000000000000" pitchFamily="2" charset="2"/>
                  </a:rPr>
                  <a:t>For 288 Girders and 790 BPMs, the Girder ORM has a size of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790 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×576</m:t>
                    </m:r>
                  </m:oMath>
                </a14:m>
                <a:r>
                  <a:rPr lang="en-US" sz="1600" dirty="0">
                    <a:latin typeface="DesySans Office" panose="020B0503040000020003" pitchFamily="34" charset="0"/>
                    <a:sym typeface="Wingdings" panose="05000000000000000000" pitchFamily="2" charset="2"/>
                  </a:rPr>
                  <a:t> per plane.</a:t>
                </a:r>
                <a:endParaRPr lang="en-US" sz="1600" dirty="0"/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E45BC2A9-53A6-4D51-82B9-3686EA312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7059" y="5095734"/>
                <a:ext cx="5805605" cy="1323439"/>
              </a:xfrm>
              <a:prstGeom prst="rect">
                <a:avLst/>
              </a:prstGeom>
              <a:blipFill>
                <a:blip r:embed="rId5"/>
                <a:stretch>
                  <a:fillRect l="-525" t="-1843" r="-105" b="-4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8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  <p:bldP spid="33" grpId="0"/>
      <p:bldP spid="32" grpId="0"/>
      <p:bldP spid="25" grpId="0"/>
      <p:bldP spid="12" grpId="0"/>
      <p:bldP spid="18" grpId="0"/>
    </p:bld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1801</Words>
  <Application>Microsoft Office PowerPoint</Application>
  <PresentationFormat>Widescreen</PresentationFormat>
  <Paragraphs>296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DesySans Office Cn Medium</vt:lpstr>
      <vt:lpstr>Wingdings</vt:lpstr>
      <vt:lpstr>Droid Sans</vt:lpstr>
      <vt:lpstr>DesySans Office Cn Regular</vt:lpstr>
      <vt:lpstr>Arial</vt:lpstr>
      <vt:lpstr>Cambria Math</vt:lpstr>
      <vt:lpstr>Calibri</vt:lpstr>
      <vt:lpstr>DesySans Office</vt:lpstr>
      <vt:lpstr>DesySans Office Cn Heavy</vt:lpstr>
      <vt:lpstr>Times New Roman</vt:lpstr>
      <vt:lpstr>DESY_PowerPoint_16x9_en</vt:lpstr>
      <vt:lpstr>Beam-based girder  alignment in PETRA-IV</vt:lpstr>
      <vt:lpstr>PETRA III is one of the core facilities at DESY</vt:lpstr>
      <vt:lpstr>FOFB parameters</vt:lpstr>
      <vt:lpstr>Slow and fast correctors in lattice </vt:lpstr>
      <vt:lpstr>Why higher slow corrector strengths</vt:lpstr>
      <vt:lpstr>Heritage from PETRA I</vt:lpstr>
      <vt:lpstr>PETRA III Tunnel segment movements: Temperature effects</vt:lpstr>
      <vt:lpstr>Slow/fast combined corrector parameters </vt:lpstr>
      <vt:lpstr>Beam-based girder alignment</vt:lpstr>
      <vt:lpstr>Assumed misalignments</vt:lpstr>
      <vt:lpstr>Slow corrector relaxation to Girders</vt:lpstr>
      <vt:lpstr>Slow corrector relaxation to Girders</vt:lpstr>
      <vt:lpstr>Rolling the dice many times: simulation for 72 machines</vt:lpstr>
      <vt:lpstr>Slow corrector relaxation to Girders  for 68 of 72 random machines, 4 failed</vt:lpstr>
      <vt:lpstr>Girder movement histogram </vt:lpstr>
      <vt:lpstr>Girder alignment in feedback fashion</vt:lpstr>
      <vt:lpstr>Girder alignment in feedback fashion</vt:lpstr>
      <vt:lpstr>Summary</vt:lpstr>
      <vt:lpstr>PowerPoint Presentation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Klumpp, Stephan</dc:creator>
  <cp:lastModifiedBy>Mirza, Sajjad Hussain</cp:lastModifiedBy>
  <cp:revision>768</cp:revision>
  <dcterms:created xsi:type="dcterms:W3CDTF">2020-06-25T18:26:13Z</dcterms:created>
  <dcterms:modified xsi:type="dcterms:W3CDTF">2025-03-21T09:52:20Z</dcterms:modified>
</cp:coreProperties>
</file>