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373" r:id="rId2"/>
    <p:sldId id="266" r:id="rId3"/>
    <p:sldId id="358" r:id="rId4"/>
    <p:sldId id="359" r:id="rId5"/>
    <p:sldId id="365" r:id="rId6"/>
    <p:sldId id="356" r:id="rId7"/>
    <p:sldId id="370" r:id="rId8"/>
    <p:sldId id="361" r:id="rId9"/>
    <p:sldId id="362" r:id="rId10"/>
    <p:sldId id="368" r:id="rId11"/>
    <p:sldId id="363" r:id="rId12"/>
    <p:sldId id="364" r:id="rId13"/>
    <p:sldId id="369" r:id="rId14"/>
    <p:sldId id="353" r:id="rId15"/>
    <p:sldId id="354" r:id="rId16"/>
    <p:sldId id="355" r:id="rId17"/>
    <p:sldId id="327" r:id="rId18"/>
    <p:sldId id="328" r:id="rId19"/>
    <p:sldId id="280" r:id="rId20"/>
    <p:sldId id="326" r:id="rId21"/>
    <p:sldId id="349" r:id="rId22"/>
    <p:sldId id="367" r:id="rId23"/>
    <p:sldId id="374" r:id="rId24"/>
    <p:sldId id="375" r:id="rId25"/>
    <p:sldId id="278" r:id="rId26"/>
    <p:sldId id="376" r:id="rId27"/>
    <p:sldId id="263" r:id="rId28"/>
    <p:sldId id="325" r:id="rId29"/>
    <p:sldId id="333" r:id="rId30"/>
    <p:sldId id="306" r:id="rId31"/>
    <p:sldId id="310" r:id="rId32"/>
  </p:sldIdLst>
  <p:sldSz cx="12192000" cy="6858000"/>
  <p:notesSz cx="6858000" cy="9144000"/>
  <p:embeddedFontLs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DesySans Office" panose="020B0604020202020204" charset="0"/>
      <p:regular r:id="rId39"/>
      <p:bold r:id="rId40"/>
      <p:italic r:id="rId41"/>
      <p:boldItalic r:id="rId42"/>
    </p:embeddedFont>
    <p:embeddedFont>
      <p:font typeface="DesySans Office Cn Heavy" panose="020B0604020202020204" charset="0"/>
      <p:regular r:id="rId43"/>
    </p:embeddedFont>
    <p:embeddedFont>
      <p:font typeface="DesySans Office Cn Medium" panose="020B0604020202020204" charset="0"/>
      <p:regular r:id="rId44"/>
    </p:embeddedFont>
    <p:embeddedFont>
      <p:font typeface="DesySans Office Cn Regular" panose="020B0604020202020204" charset="0"/>
      <p:regular r:id="rId45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6E0F"/>
    <a:srgbClr val="007B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8" autoAdjust="0"/>
    <p:restoredTop sz="94367" autoAdjust="0"/>
  </p:normalViewPr>
  <p:slideViewPr>
    <p:cSldViewPr showGuides="1">
      <p:cViewPr varScale="1">
        <p:scale>
          <a:sx n="62" d="100"/>
          <a:sy n="62" d="100"/>
        </p:scale>
        <p:origin x="700" y="5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pPr/>
              <a:t>19.03.2025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pPr/>
              <a:t>19.03.2025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7800" marR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 dirty="0" err="1"/>
              <a:t>bulkhead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13</a:t>
            </a:fld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29669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77800" marR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de-DE"/>
              <a:t>+5 +5 +2 +10</a:t>
            </a:r>
          </a:p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16</a:t>
            </a:fld>
            <a:endParaRPr lang="de-D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303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67763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7545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1268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126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419100" y="1241425"/>
            <a:ext cx="5956300" cy="3351213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4309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261914"/>
            <a:ext cx="993600" cy="135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3F6E932F-91BF-4BB6-A060-480141891B9A}"/>
              </a:ext>
            </a:extLst>
          </p:cNvPr>
          <p:cNvSpPr/>
          <p:nvPr userDrawn="1"/>
        </p:nvSpPr>
        <p:spPr>
          <a:xfrm>
            <a:off x="395288" y="4516739"/>
            <a:ext cx="2700548" cy="1899935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20000"/>
              </a:lnSpc>
              <a:tabLst>
                <a:tab pos="715963" algn="l"/>
              </a:tabLst>
            </a:pPr>
            <a:r>
              <a:rPr lang="de-DE" b="1" dirty="0">
                <a:solidFill>
                  <a:srgbClr val="007BC8"/>
                </a:solidFill>
                <a:latin typeface="DesySans Office" panose="020B0503040000020003" pitchFamily="34" charset="0"/>
              </a:rPr>
              <a:t>DESY</a:t>
            </a:r>
            <a:r>
              <a:rPr lang="de-DE" b="1" dirty="0">
                <a:solidFill>
                  <a:srgbClr val="EB6E0F"/>
                </a:solidFill>
                <a:latin typeface="DesySans Office" panose="020B0503040000020003" pitchFamily="34" charset="0"/>
              </a:rPr>
              <a:t>.</a:t>
            </a:r>
            <a:r>
              <a:rPr lang="de-DE" dirty="0">
                <a:latin typeface="DesySans Office" panose="020B0503040000020003" pitchFamily="34" charset="0"/>
              </a:rPr>
              <a:t>	Deutsches </a:t>
            </a:r>
          </a:p>
          <a:p>
            <a:pPr>
              <a:lnSpc>
                <a:spcPct val="120000"/>
              </a:lnSpc>
            </a:pPr>
            <a:r>
              <a:rPr lang="de-DE" dirty="0">
                <a:latin typeface="DesySans Office" panose="020B0503040000020003" pitchFamily="34" charset="0"/>
              </a:rPr>
              <a:t>Elektronen-Synchrotron</a:t>
            </a:r>
          </a:p>
          <a:p>
            <a:pPr>
              <a:lnSpc>
                <a:spcPct val="120000"/>
              </a:lnSpc>
            </a:pPr>
            <a:endParaRPr lang="de-DE" dirty="0">
              <a:latin typeface="DesySans Office" panose="020B0503040000020003" pitchFamily="34" charset="0"/>
            </a:endParaRPr>
          </a:p>
          <a:p>
            <a:pPr>
              <a:lnSpc>
                <a:spcPct val="120000"/>
              </a:lnSpc>
            </a:pPr>
            <a:r>
              <a:rPr lang="de-DE" dirty="0">
                <a:latin typeface="DesySans Office" panose="020B0503040000020003" pitchFamily="34" charset="0"/>
              </a:rPr>
              <a:t>www.desy.de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1" dirty="0">
                <a:latin typeface="DesySans Office Cn Medium" panose="020B0706040000020003" pitchFamily="34" charset="0"/>
              </a:rPr>
              <a:t>Contact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 sz="1600">
                <a:latin typeface="DesySans Office" panose="020B0503040000020003" pitchFamily="34" charset="0"/>
              </a:defRPr>
            </a:lvl1pPr>
            <a:lvl2pPr marL="361950" indent="0">
              <a:buNone/>
              <a:defRPr/>
            </a:lvl2pPr>
          </a:lstStyle>
          <a:p>
            <a:pPr lvl="0"/>
            <a:r>
              <a:rPr lang="de-DE" dirty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chemeClr val="tx2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noProof="0"/>
              <a:t>Formatvorlage des Untertitelmasters durch Klicken bearbeiten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noProof="0"/>
              <a:t>Textmasterformat bearbeiten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5629FEB-7EDF-4566-BF2D-9E9B8D44D5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0" y="6261914"/>
            <a:ext cx="993600" cy="13515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38F9ECC-B605-4D88-9A7C-3D46425084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7" y="1498140"/>
            <a:ext cx="1137602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 noProof="0"/>
              <a:t>Bild durch Klicken auf Symbol hinzufügen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0"/>
              <a:t>Titelmasterformat durch Klicken bearbeiten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 dirty="0"/>
              <a:t>DESY.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de-DE" noProof="0"/>
              <a:t>Textmasterformat bearbeiten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6800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DesySans Office" panose="020B0503040000020003" pitchFamily="34" charset="0"/>
              </a:defRPr>
            </a:lvl1pPr>
          </a:lstStyle>
          <a:p>
            <a:r>
              <a:rPr lang="en-US" b="1" dirty="0">
                <a:solidFill>
                  <a:srgbClr val="007BC8"/>
                </a:solidFill>
              </a:rPr>
              <a:t>DESY</a:t>
            </a:r>
            <a:r>
              <a:rPr lang="en-US" b="1" dirty="0">
                <a:solidFill>
                  <a:srgbClr val="EB6E0F"/>
                </a:solidFill>
              </a:rPr>
              <a:t>.</a:t>
            </a:r>
            <a:r>
              <a:rPr lang="en-US" b="1" dirty="0"/>
              <a:t> </a:t>
            </a:r>
            <a:r>
              <a:rPr lang="en-US" dirty="0"/>
              <a:t>| Technical Advisory Committee Meeting March 2024 | PETRA IV WP 2.06 - Girder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1" noProof="0" dirty="0">
                <a:latin typeface="DesySans Office" panose="020B0503040000020003" pitchFamily="34" charset="0"/>
              </a:rPr>
              <a:t>Page </a:t>
            </a:r>
            <a:fld id="{0427E4B2-AC28-443E-BE04-5CD55098A90B}" type="slidenum">
              <a:rPr lang="en-US" sz="1000" b="1" noProof="0" smtClean="0">
                <a:latin typeface="DesySans Office" panose="020B0503040000020003" pitchFamily="34" charset="0"/>
              </a:rPr>
              <a:pPr algn="r"/>
              <a:t>‹#›</a:t>
            </a:fld>
            <a:endParaRPr lang="en-US" sz="1000" b="1" noProof="0" dirty="0">
              <a:latin typeface="DesySans Office" panose="020B05030400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jpe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video" Target="../media/media5.mp4"/><Relationship Id="rId13" Type="http://schemas.microsoft.com/office/2007/relationships/media" Target="../media/media8.mp4"/><Relationship Id="rId18" Type="http://schemas.openxmlformats.org/officeDocument/2006/relationships/image" Target="../media/image42.png"/><Relationship Id="rId3" Type="http://schemas.microsoft.com/office/2007/relationships/media" Target="../media/media3.mp4"/><Relationship Id="rId21" Type="http://schemas.openxmlformats.org/officeDocument/2006/relationships/image" Target="../media/image45.png"/><Relationship Id="rId7" Type="http://schemas.microsoft.com/office/2007/relationships/media" Target="../media/media5.mp4"/><Relationship Id="rId12" Type="http://schemas.openxmlformats.org/officeDocument/2006/relationships/video" Target="../media/media7.mp4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49.png"/><Relationship Id="rId2" Type="http://schemas.openxmlformats.org/officeDocument/2006/relationships/video" Target="../media/media2.mp4"/><Relationship Id="rId16" Type="http://schemas.openxmlformats.org/officeDocument/2006/relationships/video" Target="../media/media9.mp4"/><Relationship Id="rId20" Type="http://schemas.openxmlformats.org/officeDocument/2006/relationships/image" Target="../media/image44.png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microsoft.com/office/2007/relationships/media" Target="../media/media7.mp4"/><Relationship Id="rId24" Type="http://schemas.openxmlformats.org/officeDocument/2006/relationships/image" Target="../media/image48.png"/><Relationship Id="rId5" Type="http://schemas.microsoft.com/office/2007/relationships/media" Target="../media/media4.mp4"/><Relationship Id="rId15" Type="http://schemas.microsoft.com/office/2007/relationships/media" Target="../media/media9.mp4"/><Relationship Id="rId23" Type="http://schemas.openxmlformats.org/officeDocument/2006/relationships/image" Target="../media/image47.png"/><Relationship Id="rId10" Type="http://schemas.openxmlformats.org/officeDocument/2006/relationships/video" Target="../media/media6.mp4"/><Relationship Id="rId19" Type="http://schemas.openxmlformats.org/officeDocument/2006/relationships/image" Target="../media/image43.png"/><Relationship Id="rId4" Type="http://schemas.openxmlformats.org/officeDocument/2006/relationships/video" Target="../media/media3.mp4"/><Relationship Id="rId9" Type="http://schemas.microsoft.com/office/2007/relationships/media" Target="../media/media6.mp4"/><Relationship Id="rId14" Type="http://schemas.openxmlformats.org/officeDocument/2006/relationships/video" Target="../media/media8.mp4"/><Relationship Id="rId22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Bildplatzhalter 6"/>
          <p:cNvPicPr/>
          <p:nvPr/>
        </p:nvPicPr>
        <p:blipFill>
          <a:blip r:embed="rId2" cstate="print"/>
          <a:stretch/>
        </p:blipFill>
        <p:spPr>
          <a:xfrm>
            <a:off x="0" y="0"/>
            <a:ext cx="12191760" cy="3428640"/>
          </a:xfrm>
          <a:prstGeom prst="rect">
            <a:avLst/>
          </a:prstGeom>
          <a:ln w="0">
            <a:noFill/>
          </a:ln>
        </p:spPr>
      </p:pic>
      <p:sp>
        <p:nvSpPr>
          <p:cNvPr id="104" name="PlaceHolder 1"/>
          <p:cNvSpPr>
            <a:spLocks noGrp="1"/>
          </p:cNvSpPr>
          <p:nvPr>
            <p:ph type="title" idx="4294967295"/>
          </p:nvPr>
        </p:nvSpPr>
        <p:spPr>
          <a:xfrm>
            <a:off x="378000" y="1440000"/>
            <a:ext cx="11375640" cy="1099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5400" spc="-1" dirty="0">
                <a:ln>
                  <a:solidFill>
                    <a:schemeClr val="dk1"/>
                  </a:solidFill>
                </a:ln>
                <a:solidFill>
                  <a:srgbClr val="FFFFFF"/>
                </a:solidFill>
                <a:latin typeface="DesySans Office Cn Medium"/>
              </a:rPr>
              <a:t>Topology-Optimized Girder Design </a:t>
            </a:r>
            <a:endParaRPr lang="en-US" sz="54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subTitle" idx="4294967295"/>
          </p:nvPr>
        </p:nvSpPr>
        <p:spPr>
          <a:xfrm>
            <a:off x="432000" y="2484000"/>
            <a:ext cx="11375640" cy="888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spcAft>
                <a:spcPts val="1199"/>
              </a:spcAft>
              <a:buNone/>
              <a:tabLst>
                <a:tab pos="0" algn="l"/>
              </a:tabLst>
            </a:pPr>
            <a:r>
              <a:rPr lang="en-GB" b="1" spc="-1" dirty="0">
                <a:solidFill>
                  <a:schemeClr val="accent2"/>
                </a:solidFill>
                <a:latin typeface="DesySans Office Cn Medium"/>
              </a:rPr>
              <a:t>Achieving High </a:t>
            </a:r>
            <a:r>
              <a:rPr lang="en-GB" b="1" spc="-1" dirty="0" err="1">
                <a:solidFill>
                  <a:schemeClr val="accent2"/>
                </a:solidFill>
                <a:latin typeface="DesySans Office Cn Medium"/>
              </a:rPr>
              <a:t>Eigenfrequencies</a:t>
            </a:r>
            <a:r>
              <a:rPr lang="en-GB" b="1" spc="-1" dirty="0">
                <a:solidFill>
                  <a:schemeClr val="accent2"/>
                </a:solidFill>
                <a:latin typeface="DesySans Office Cn Medium"/>
              </a:rPr>
              <a:t> for Enhanced Stability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idx="4294967295"/>
          </p:nvPr>
        </p:nvSpPr>
        <p:spPr>
          <a:xfrm>
            <a:off x="432000" y="4104000"/>
            <a:ext cx="11369160" cy="699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 dirty="0" err="1">
                <a:solidFill>
                  <a:schemeClr val="dk1"/>
                </a:solidFill>
                <a:latin typeface="DesySans Office Cn Regular"/>
              </a:rPr>
              <a:t>Koldrack</a:t>
            </a:r>
            <a:r>
              <a:rPr lang="en-US" sz="1800" b="0" strike="noStrike" spc="-1" dirty="0">
                <a:solidFill>
                  <a:schemeClr val="dk1"/>
                </a:solidFill>
                <a:latin typeface="DesySans Office Cn Regular"/>
              </a:rPr>
              <a:t>, </a:t>
            </a:r>
            <a:r>
              <a:rPr lang="en-US" sz="1800" b="0" strike="noStrike" spc="-1" dirty="0" err="1">
                <a:solidFill>
                  <a:schemeClr val="dk1"/>
                </a:solidFill>
                <a:latin typeface="DesySans Office Cn Regular"/>
              </a:rPr>
              <a:t>Normann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  <a:p>
            <a:pPr indent="0" defTabSz="914400">
              <a:lnSpc>
                <a:spcPct val="11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chemeClr val="dk1"/>
                </a:solidFill>
                <a:latin typeface="DesySans Office Cn Regular"/>
              </a:rPr>
              <a:t>Karlsruhe, 19.03.2025</a:t>
            </a:r>
            <a:endParaRPr lang="en-US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07" name="Grafik 5"/>
          <p:cNvPicPr/>
          <p:nvPr/>
        </p:nvPicPr>
        <p:blipFill>
          <a:blip r:embed="rId3" cstate="print"/>
          <a:stretch/>
        </p:blipFill>
        <p:spPr>
          <a:xfrm>
            <a:off x="432000" y="540000"/>
            <a:ext cx="2343960" cy="719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 l="409" t="10505" b="950"/>
          <a:stretch>
            <a:fillRect/>
          </a:stretch>
        </p:blipFill>
        <p:spPr bwMode="auto">
          <a:xfrm>
            <a:off x="5192448" y="4005064"/>
            <a:ext cx="6952224" cy="2575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 l="1176" t="7801" b="6384"/>
          <a:stretch>
            <a:fillRect/>
          </a:stretch>
        </p:blipFill>
        <p:spPr bwMode="auto">
          <a:xfrm>
            <a:off x="123528" y="1052736"/>
            <a:ext cx="64045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Topology optimization using ANSYS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Post-</a:t>
            </a:r>
            <a:r>
              <a:rPr lang="de-DE" dirty="0" err="1"/>
              <a:t>processing</a:t>
            </a:r>
            <a:r>
              <a:rPr lang="de-DE" dirty="0"/>
              <a:t> in </a:t>
            </a:r>
            <a:r>
              <a:rPr lang="de-DE" dirty="0" err="1"/>
              <a:t>SpaceClaim</a:t>
            </a:r>
            <a:endParaRPr lang="de-DE" dirty="0"/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sp>
        <p:nvSpPr>
          <p:cNvPr id="9" name="Pfeil nach unten 8"/>
          <p:cNvSpPr/>
          <p:nvPr/>
        </p:nvSpPr>
        <p:spPr>
          <a:xfrm rot="19112402">
            <a:off x="6237874" y="3295418"/>
            <a:ext cx="576064" cy="864096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6480720" y="260648"/>
            <a:ext cx="5735960" cy="338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/>
              <a:t>Smoothing 2x 360°</a:t>
            </a:r>
            <a:r>
              <a:rPr lang="en-GB" dirty="0"/>
              <a:t>: Smooth operation performed twice in a 360-degree manner, possibly smoothing out any sharp edges or irregularities.</a:t>
            </a:r>
          </a:p>
          <a:p>
            <a:r>
              <a:rPr lang="en-GB" b="1" dirty="0"/>
              <a:t>Smooth Volume Aware</a:t>
            </a:r>
            <a:r>
              <a:rPr lang="en-GB" dirty="0"/>
              <a:t>: A type of smoothing that takes into account the volume of the object being smoothed.</a:t>
            </a:r>
          </a:p>
          <a:p>
            <a:r>
              <a:rPr lang="en-GB" b="1" dirty="0"/>
              <a:t>Smooth Add Facets</a:t>
            </a:r>
            <a:r>
              <a:rPr lang="en-GB" dirty="0"/>
              <a:t>: Adding facets during the smoothing process to refine the surface.</a:t>
            </a:r>
          </a:p>
          <a:p>
            <a:r>
              <a:rPr lang="en-GB" b="1" dirty="0"/>
              <a:t>Generating </a:t>
            </a:r>
            <a:r>
              <a:rPr lang="en-GB" b="1" dirty="0" err="1"/>
              <a:t>Nurbs</a:t>
            </a:r>
            <a:r>
              <a:rPr lang="en-GB" dirty="0"/>
              <a:t>: Converting the smoothed topology into Non-Uniform Rational B-</a:t>
            </a:r>
            <a:r>
              <a:rPr lang="en-GB" dirty="0" err="1"/>
              <a:t>Splines</a:t>
            </a:r>
            <a:r>
              <a:rPr lang="en-GB" dirty="0"/>
              <a:t> (NURBS), which are commonly used in 3D </a:t>
            </a:r>
            <a:r>
              <a:rPr lang="en-GB" dirty="0" err="1"/>
              <a:t>modeling</a:t>
            </a:r>
            <a:r>
              <a:rPr lang="en-GB" dirty="0"/>
              <a:t> for representing curves and surfaces. (Auto-Skin)</a:t>
            </a:r>
          </a:p>
        </p:txBody>
      </p:sp>
      <p:sp>
        <p:nvSpPr>
          <p:cNvPr id="11" name="Rechteck 10"/>
          <p:cNvSpPr/>
          <p:nvPr/>
        </p:nvSpPr>
        <p:spPr>
          <a:xfrm>
            <a:off x="119336" y="3424932"/>
            <a:ext cx="56166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/>
              <a:t>Topo</a:t>
            </a:r>
            <a:r>
              <a:rPr lang="en-GB" b="1" dirty="0"/>
              <a:t> Modification</a:t>
            </a:r>
            <a:r>
              <a:rPr lang="en-GB" dirty="0"/>
              <a:t>: Joining with extra bodies, adding material around 10-15mm to the existing topology.</a:t>
            </a:r>
          </a:p>
          <a:p>
            <a:r>
              <a:rPr lang="en-GB" b="1" dirty="0"/>
              <a:t>Fixing and Checking</a:t>
            </a:r>
            <a:r>
              <a:rPr lang="en-GB" dirty="0"/>
              <a:t>: Ensuring that the triangulated surface are correct and error-free. (Auto-Fix)</a:t>
            </a:r>
          </a:p>
          <a:p>
            <a:r>
              <a:rPr lang="en-GB" b="1" dirty="0"/>
              <a:t>Manifold Removal</a:t>
            </a:r>
            <a:r>
              <a:rPr lang="en-GB" dirty="0"/>
              <a:t>: Removing any manifold edges from the topology.</a:t>
            </a:r>
          </a:p>
          <a:p>
            <a:r>
              <a:rPr lang="en-GB" b="1" dirty="0" err="1"/>
              <a:t>Shrinkwrap</a:t>
            </a:r>
            <a:r>
              <a:rPr lang="en-GB" b="1" dirty="0"/>
              <a:t> with 15mm</a:t>
            </a:r>
            <a:r>
              <a:rPr lang="en-GB" dirty="0"/>
              <a:t>: Applying a wrapping technique with a mesh size of 15mm.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rma\Nextcloud\PETRA IV Girder\Vortrag vergl. p3p4 girder\girder.png"/>
          <p:cNvPicPr>
            <a:picLocks noChangeAspect="1" noChangeArrowheads="1"/>
          </p:cNvPicPr>
          <p:nvPr/>
        </p:nvPicPr>
        <p:blipFill>
          <a:blip r:embed="rId2" cstate="print"/>
          <a:srcRect l="1895" t="19147" r="16036" b="25087"/>
          <a:stretch>
            <a:fillRect/>
          </a:stretch>
        </p:blipFill>
        <p:spPr bwMode="auto">
          <a:xfrm>
            <a:off x="110319" y="1052737"/>
            <a:ext cx="12081681" cy="5805264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Topology optimization using ANSYS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Post-</a:t>
            </a:r>
            <a:r>
              <a:rPr lang="de-DE" dirty="0" err="1"/>
              <a:t>processing</a:t>
            </a:r>
            <a:r>
              <a:rPr lang="de-DE" dirty="0"/>
              <a:t> in </a:t>
            </a:r>
            <a:r>
              <a:rPr lang="de-DE" dirty="0" err="1"/>
              <a:t>Simens</a:t>
            </a:r>
            <a:r>
              <a:rPr lang="de-DE" dirty="0"/>
              <a:t> NX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grpSp>
        <p:nvGrpSpPr>
          <p:cNvPr id="3" name="Gruppieren 15"/>
          <p:cNvGrpSpPr/>
          <p:nvPr/>
        </p:nvGrpSpPr>
        <p:grpSpPr>
          <a:xfrm>
            <a:off x="119336" y="5315770"/>
            <a:ext cx="987342" cy="1281582"/>
            <a:chOff x="4087150" y="5013176"/>
            <a:chExt cx="987342" cy="1281582"/>
          </a:xfrm>
        </p:grpSpPr>
        <p:cxnSp>
          <p:nvCxnSpPr>
            <p:cNvPr id="8" name="Gerade Verbindung mit Pfeil 7"/>
            <p:cNvCxnSpPr/>
            <p:nvPr/>
          </p:nvCxnSpPr>
          <p:spPr>
            <a:xfrm>
              <a:off x="4223792" y="5949280"/>
              <a:ext cx="576064" cy="144016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/>
            <p:cNvCxnSpPr/>
            <p:nvPr/>
          </p:nvCxnSpPr>
          <p:spPr>
            <a:xfrm flipV="1">
              <a:off x="4229434" y="5301208"/>
              <a:ext cx="0" cy="64807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/>
            <p:cNvCxnSpPr/>
            <p:nvPr/>
          </p:nvCxnSpPr>
          <p:spPr>
            <a:xfrm flipV="1">
              <a:off x="4223792" y="5832987"/>
              <a:ext cx="594486" cy="116293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4726116" y="5925426"/>
              <a:ext cx="33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Calibri" pitchFamily="34" charset="0"/>
                  <a:cs typeface="Calibri" pitchFamily="34" charset="0"/>
                </a:rPr>
                <a:t>X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4087150" y="5013176"/>
              <a:ext cx="33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Calibri" pitchFamily="34" charset="0"/>
                  <a:cs typeface="Calibri" pitchFamily="34" charset="0"/>
                </a:rPr>
                <a:t>Z</a:t>
              </a:r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4739132" y="5633484"/>
              <a:ext cx="3353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b="1" dirty="0">
                  <a:latin typeface="Calibri" pitchFamily="34" charset="0"/>
                  <a:cs typeface="Calibri" pitchFamily="34" charset="0"/>
                </a:rPr>
                <a:t>Y</a:t>
              </a:r>
            </a:p>
          </p:txBody>
        </p:sp>
      </p:grpSp>
      <p:sp>
        <p:nvSpPr>
          <p:cNvPr id="17" name="Textfeld 16">
            <a:extLst>
              <a:ext uri="{FF2B5EF4-FFF2-40B4-BE49-F238E27FC236}">
                <a16:creationId xmlns:a16="http://schemas.microsoft.com/office/drawing/2014/main" id="{E6FDA40F-31AC-404A-A32E-2FCFC4BD08A6}"/>
              </a:ext>
            </a:extLst>
          </p:cNvPr>
          <p:cNvSpPr txBox="1"/>
          <p:nvPr/>
        </p:nvSpPr>
        <p:spPr>
          <a:xfrm>
            <a:off x="9336360" y="1340768"/>
            <a:ext cx="273630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Natural frequencies from </a:t>
            </a:r>
            <a:r>
              <a:rPr lang="en-GB" u="sng" dirty="0"/>
              <a:t>simulation</a:t>
            </a:r>
            <a:r>
              <a:rPr lang="en-GB" dirty="0"/>
              <a:t> with magnets mass: </a:t>
            </a:r>
            <a:br>
              <a:rPr lang="en-US" dirty="0">
                <a:cs typeface="Calibri" pitchFamily="34" charset="0"/>
              </a:rPr>
            </a:br>
            <a:r>
              <a:rPr lang="en-US" dirty="0">
                <a:cs typeface="Calibri" pitchFamily="34" charset="0"/>
              </a:rPr>
              <a:t>Mode 1: 45.8 Hz</a:t>
            </a:r>
            <a:br>
              <a:rPr lang="en-US" dirty="0">
                <a:cs typeface="Calibri" pitchFamily="34" charset="0"/>
              </a:rPr>
            </a:br>
            <a:r>
              <a:rPr lang="en-US" dirty="0">
                <a:cs typeface="Calibri" pitchFamily="34" charset="0"/>
              </a:rPr>
              <a:t>Mode 2: 59.0 Hz</a:t>
            </a:r>
          </a:p>
          <a:p>
            <a:r>
              <a:rPr lang="en-US" dirty="0">
                <a:cs typeface="Calibri" pitchFamily="34" charset="0"/>
              </a:rPr>
              <a:t>Mode 3: 81.3 Hz</a:t>
            </a:r>
          </a:p>
          <a:p>
            <a:r>
              <a:rPr lang="en-US" dirty="0">
                <a:cs typeface="Calibri" pitchFamily="34" charset="0"/>
              </a:rPr>
              <a:t>Mode 4: 93.9 Hz</a:t>
            </a:r>
          </a:p>
        </p:txBody>
      </p:sp>
      <p:sp>
        <p:nvSpPr>
          <p:cNvPr id="16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2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7" y="3482129"/>
            <a:ext cx="3683041" cy="3177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07568" y="3384376"/>
            <a:ext cx="3813223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12192000" cy="232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Topology optimization using ANSYS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Interior</a:t>
            </a:r>
            <a:r>
              <a:rPr lang="de-DE" dirty="0"/>
              <a:t> </a:t>
            </a:r>
            <a:r>
              <a:rPr lang="de-DE" dirty="0" err="1"/>
              <a:t>views</a:t>
            </a:r>
            <a:endParaRPr lang="en-GB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CAE0AB4F-C1A7-4658-8A22-BF4839699EE6}"/>
              </a:ext>
            </a:extLst>
          </p:cNvPr>
          <p:cNvCxnSpPr>
            <a:cxnSpLocks/>
          </p:cNvCxnSpPr>
          <p:nvPr/>
        </p:nvCxnSpPr>
        <p:spPr>
          <a:xfrm>
            <a:off x="6125237" y="1124744"/>
            <a:ext cx="1" cy="2636070"/>
          </a:xfrm>
          <a:prstGeom prst="line">
            <a:avLst/>
          </a:prstGeom>
          <a:ln w="9525">
            <a:solidFill>
              <a:schemeClr val="tx1"/>
            </a:solidFill>
            <a:prstDash val="lgDashDot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FFE089A1-8901-4368-9F8D-B36137F9B85D}"/>
              </a:ext>
            </a:extLst>
          </p:cNvPr>
          <p:cNvCxnSpPr>
            <a:cxnSpLocks/>
          </p:cNvCxnSpPr>
          <p:nvPr/>
        </p:nvCxnSpPr>
        <p:spPr>
          <a:xfrm>
            <a:off x="5837204" y="1124744"/>
            <a:ext cx="28803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E3C0D593-7875-4205-BEEE-2AD0C8C59A2B}"/>
              </a:ext>
            </a:extLst>
          </p:cNvPr>
          <p:cNvCxnSpPr>
            <a:cxnSpLocks/>
          </p:cNvCxnSpPr>
          <p:nvPr/>
        </p:nvCxnSpPr>
        <p:spPr>
          <a:xfrm>
            <a:off x="5837204" y="3760814"/>
            <a:ext cx="288033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mit Pfeil 23">
            <a:extLst>
              <a:ext uri="{FF2B5EF4-FFF2-40B4-BE49-F238E27FC236}">
                <a16:creationId xmlns:a16="http://schemas.microsoft.com/office/drawing/2014/main" id="{5B3029A2-DDAC-45ED-86ED-AE249FFCF8C3}"/>
              </a:ext>
            </a:extLst>
          </p:cNvPr>
          <p:cNvCxnSpPr>
            <a:cxnSpLocks/>
          </p:cNvCxnSpPr>
          <p:nvPr/>
        </p:nvCxnSpPr>
        <p:spPr>
          <a:xfrm flipH="1">
            <a:off x="6125237" y="1124744"/>
            <a:ext cx="2880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766C97BC-D9D6-4E27-83A2-73D38A684FA3}"/>
              </a:ext>
            </a:extLst>
          </p:cNvPr>
          <p:cNvCxnSpPr>
            <a:cxnSpLocks/>
          </p:cNvCxnSpPr>
          <p:nvPr/>
        </p:nvCxnSpPr>
        <p:spPr>
          <a:xfrm flipH="1">
            <a:off x="6128884" y="3760814"/>
            <a:ext cx="288032" cy="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>
            <a:extLst>
              <a:ext uri="{FF2B5EF4-FFF2-40B4-BE49-F238E27FC236}">
                <a16:creationId xmlns:a16="http://schemas.microsoft.com/office/drawing/2014/main" id="{D7637024-0193-4660-B6CF-06D8AB243C48}"/>
              </a:ext>
            </a:extLst>
          </p:cNvPr>
          <p:cNvSpPr txBox="1"/>
          <p:nvPr/>
        </p:nvSpPr>
        <p:spPr>
          <a:xfrm>
            <a:off x="5590188" y="942148"/>
            <a:ext cx="33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9745AB95-04FA-4433-B104-4BD58B6301D5}"/>
              </a:ext>
            </a:extLst>
          </p:cNvPr>
          <p:cNvSpPr txBox="1"/>
          <p:nvPr/>
        </p:nvSpPr>
        <p:spPr>
          <a:xfrm>
            <a:off x="5590188" y="3581108"/>
            <a:ext cx="33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42313479-2877-442F-9634-48B6C5149C6D}"/>
              </a:ext>
            </a:extLst>
          </p:cNvPr>
          <p:cNvSpPr txBox="1"/>
          <p:nvPr/>
        </p:nvSpPr>
        <p:spPr>
          <a:xfrm>
            <a:off x="6380635" y="942148"/>
            <a:ext cx="33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41805046-1680-42D9-86D3-8C6BE48985D7}"/>
              </a:ext>
            </a:extLst>
          </p:cNvPr>
          <p:cNvSpPr txBox="1"/>
          <p:nvPr/>
        </p:nvSpPr>
        <p:spPr>
          <a:xfrm>
            <a:off x="6356935" y="3581108"/>
            <a:ext cx="335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224B8F1-7B0F-45BA-ADC5-F7EBCBE13B71}"/>
              </a:ext>
            </a:extLst>
          </p:cNvPr>
          <p:cNvSpPr txBox="1"/>
          <p:nvPr/>
        </p:nvSpPr>
        <p:spPr>
          <a:xfrm>
            <a:off x="1694130" y="4524476"/>
            <a:ext cx="33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libri" pitchFamily="34" charset="0"/>
                <a:cs typeface="Calibri" pitchFamily="34" charset="0"/>
              </a:rPr>
              <a:t>B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3CA8EE4-3B6B-45C6-A489-D901E42A52C2}"/>
              </a:ext>
            </a:extLst>
          </p:cNvPr>
          <p:cNvSpPr txBox="1"/>
          <p:nvPr/>
        </p:nvSpPr>
        <p:spPr>
          <a:xfrm>
            <a:off x="10279142" y="4524476"/>
            <a:ext cx="335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b="1" dirty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20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41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55790" y="188640"/>
            <a:ext cx="6548298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Casted VS Welded Design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conventional</a:t>
            </a:r>
            <a:r>
              <a:rPr lang="de-DE" dirty="0"/>
              <a:t> </a:t>
            </a:r>
            <a:r>
              <a:rPr lang="de-DE" dirty="0" err="1"/>
              <a:t>designs</a:t>
            </a:r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/>
          <a:srcRect r="15563"/>
          <a:stretch>
            <a:fillRect/>
          </a:stretch>
        </p:blipFill>
        <p:spPr bwMode="auto">
          <a:xfrm>
            <a:off x="0" y="1556792"/>
            <a:ext cx="5623888" cy="3416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35960" y="3648223"/>
            <a:ext cx="6032285" cy="29491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uppieren 12"/>
          <p:cNvGrpSpPr/>
          <p:nvPr/>
        </p:nvGrpSpPr>
        <p:grpSpPr>
          <a:xfrm>
            <a:off x="604421" y="2420888"/>
            <a:ext cx="2110663" cy="482570"/>
            <a:chOff x="604421" y="2420888"/>
            <a:chExt cx="2110663" cy="482570"/>
          </a:xfrm>
        </p:grpSpPr>
        <p:cxnSp>
          <p:nvCxnSpPr>
            <p:cNvPr id="10" name="Gerade Verbindung 9"/>
            <p:cNvCxnSpPr/>
            <p:nvPr/>
          </p:nvCxnSpPr>
          <p:spPr>
            <a:xfrm>
              <a:off x="1199456" y="2564904"/>
              <a:ext cx="122413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/>
            <p:cNvSpPr txBox="1"/>
            <p:nvPr/>
          </p:nvSpPr>
          <p:spPr>
            <a:xfrm>
              <a:off x="1038022" y="2564904"/>
              <a:ext cx="1677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EN-GJS-600-3U</a:t>
              </a: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04421" y="2420888"/>
              <a:ext cx="59503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83%</a:t>
              </a:r>
            </a:p>
          </p:txBody>
        </p:sp>
      </p:grpSp>
      <p:sp>
        <p:nvSpPr>
          <p:cNvPr id="13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Casted VS Welded Design</a:t>
            </a:r>
            <a:endParaRPr lang="de-DE" dirty="0"/>
          </a:p>
        </p:txBody>
      </p:sp>
      <p:pic>
        <p:nvPicPr>
          <p:cNvPr id="7" name="Inhaltsplatzhalter 6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768265" cy="5010149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conventional</a:t>
            </a:r>
            <a:r>
              <a:rPr lang="de-DE" dirty="0"/>
              <a:t> design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11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566E442-6FC3-42FC-8EB9-B9D41DD47D3A}"/>
              </a:ext>
            </a:extLst>
          </p:cNvPr>
          <p:cNvSpPr txBox="1">
            <a:spLocks/>
          </p:cNvSpPr>
          <p:nvPr/>
        </p:nvSpPr>
        <p:spPr>
          <a:xfrm>
            <a:off x="8040216" y="1412776"/>
            <a:ext cx="4248472" cy="4824536"/>
          </a:xfrm>
          <a:prstGeom prst="rect">
            <a:avLst/>
          </a:prstGeom>
        </p:spPr>
        <p:txBody>
          <a:bodyPr/>
          <a:lstStyle/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results for different weight goals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Freq. above the “Z seesaw” ignored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Material: GJL-350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Optimisation target were the four lowest EF and the general stiffness with different priority numbers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Casted VS Welded Design</a:t>
            </a:r>
            <a:endParaRPr lang="de-DE" dirty="0"/>
          </a:p>
        </p:txBody>
      </p:sp>
      <p:pic>
        <p:nvPicPr>
          <p:cNvPr id="7" name="Inhaltsplatzhalter 6" descr="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768265" cy="5010149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conventional</a:t>
            </a:r>
            <a:r>
              <a:rPr lang="de-DE" dirty="0"/>
              <a:t> design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566E442-6FC3-42FC-8EB9-B9D41DD47D3A}"/>
              </a:ext>
            </a:extLst>
          </p:cNvPr>
          <p:cNvSpPr txBox="1">
            <a:spLocks/>
          </p:cNvSpPr>
          <p:nvPr/>
        </p:nvSpPr>
        <p:spPr>
          <a:xfrm>
            <a:off x="8040216" y="1412776"/>
            <a:ext cx="4248472" cy="4824536"/>
          </a:xfrm>
          <a:prstGeom prst="rect">
            <a:avLst/>
          </a:prstGeom>
        </p:spPr>
        <p:txBody>
          <a:bodyPr/>
          <a:lstStyle/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Welded design has a weight of 4,8 t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Slightly lower Z-rotation mode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Way higher torsion mode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Welded design was made with a high torsion stiffness in mind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Casted VS Welded Design</a:t>
            </a:r>
            <a:endParaRPr lang="de-DE" dirty="0"/>
          </a:p>
        </p:txBody>
      </p:sp>
      <p:pic>
        <p:nvPicPr>
          <p:cNvPr id="7" name="Inhaltsplatzhalter 6" descr="1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412776"/>
            <a:ext cx="9768265" cy="5010149"/>
          </a:xfrm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Comparison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conventional</a:t>
            </a:r>
            <a:r>
              <a:rPr lang="de-DE" dirty="0"/>
              <a:t> design</a:t>
            </a:r>
          </a:p>
          <a:p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2757344" y="1700808"/>
            <a:ext cx="186461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de-DE" dirty="0"/>
              <a:t>EN-GJS-600-3U</a:t>
            </a:r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MEDSI Engineering School 2024 | Girder Design</a:t>
            </a:r>
            <a:endParaRPr lang="en-US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566E442-6FC3-42FC-8EB9-B9D41DD47D3A}"/>
              </a:ext>
            </a:extLst>
          </p:cNvPr>
          <p:cNvSpPr txBox="1">
            <a:spLocks/>
          </p:cNvSpPr>
          <p:nvPr/>
        </p:nvSpPr>
        <p:spPr>
          <a:xfrm>
            <a:off x="8040216" y="1412776"/>
            <a:ext cx="4248472" cy="4824536"/>
          </a:xfrm>
          <a:prstGeom prst="rect">
            <a:avLst/>
          </a:prstGeom>
        </p:spPr>
        <p:txBody>
          <a:bodyPr/>
          <a:lstStyle/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better casting iron yielded way better results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Especially the first EF is higher with ~1 t less mass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Girder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Grafik 11">
            <a:extLst>
              <a:ext uri="{FF2B5EF4-FFF2-40B4-BE49-F238E27FC236}">
                <a16:creationId xmlns:a16="http://schemas.microsoft.com/office/drawing/2014/main" id="{EF55C535-3DC5-46D2-B012-7BCB9C1DB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721C7F-FECF-4C56-8B24-21451B850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1344" y="1128172"/>
            <a:ext cx="5013176" cy="501317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066FC0-F740-432A-8BC9-925522D18B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912" y="1128171"/>
            <a:ext cx="6696744" cy="5022559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9225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Girder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Casting</a:t>
            </a:r>
          </a:p>
        </p:txBody>
      </p:sp>
      <p:pic>
        <p:nvPicPr>
          <p:cNvPr id="11" name="Grafik 11">
            <a:extLst>
              <a:ext uri="{FF2B5EF4-FFF2-40B4-BE49-F238E27FC236}">
                <a16:creationId xmlns:a16="http://schemas.microsoft.com/office/drawing/2014/main" id="{EF55C535-3DC5-46D2-B012-7BCB9C1DB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63754B-A3F3-4167-A5B2-61AE83842B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836712"/>
            <a:ext cx="7992888" cy="5891309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30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Girder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Casting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AE24E2-54E7-46C7-A926-67BB21200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6" y="1292178"/>
            <a:ext cx="6399266" cy="4799450"/>
          </a:xfrm>
          <a:prstGeom prst="rect">
            <a:avLst/>
          </a:prstGeom>
        </p:spPr>
      </p:pic>
      <p:sp>
        <p:nvSpPr>
          <p:cNvPr id="8" name="Textfeld 14">
            <a:extLst>
              <a:ext uri="{FF2B5EF4-FFF2-40B4-BE49-F238E27FC236}">
                <a16:creationId xmlns:a16="http://schemas.microsoft.com/office/drawing/2014/main" id="{BD261D14-64E8-40BF-8025-AE5914443783}"/>
              </a:ext>
            </a:extLst>
          </p:cNvPr>
          <p:cNvSpPr txBox="1"/>
          <p:nvPr/>
        </p:nvSpPr>
        <p:spPr>
          <a:xfrm>
            <a:off x="335360" y="6093296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After </a:t>
            </a:r>
            <a:r>
              <a:rPr lang="de-DE" dirty="0" err="1"/>
              <a:t>demolding</a:t>
            </a:r>
            <a:r>
              <a:rPr lang="de-DE" dirty="0"/>
              <a:t>, </a:t>
            </a:r>
            <a:r>
              <a:rPr lang="de-DE" dirty="0" err="1"/>
              <a:t>during</a:t>
            </a:r>
            <a:r>
              <a:rPr lang="de-DE" dirty="0"/>
              <a:t> </a:t>
            </a:r>
            <a:r>
              <a:rPr lang="de-DE" dirty="0" err="1"/>
              <a:t>cleaning</a:t>
            </a:r>
            <a:endParaRPr lang="en-US" dirty="0">
              <a:cs typeface="Calibri" pitchFamily="34" charset="0"/>
            </a:endParaRPr>
          </a:p>
        </p:txBody>
      </p:sp>
      <p:pic>
        <p:nvPicPr>
          <p:cNvPr id="11" name="Grafik 11">
            <a:extLst>
              <a:ext uri="{FF2B5EF4-FFF2-40B4-BE49-F238E27FC236}">
                <a16:creationId xmlns:a16="http://schemas.microsoft.com/office/drawing/2014/main" id="{EF55C535-3DC5-46D2-B012-7BCB9C1DB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83D67FB-8977-485B-B30F-1A168FB31C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5472" y="1292179"/>
            <a:ext cx="4797152" cy="4797152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3842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BC8"/>
                </a:solidFill>
                <a:latin typeface="DesySans Office Cn Medium" panose="020B0706040000020003" pitchFamily="34" charset="0"/>
              </a:rPr>
              <a:t>Agenda</a:t>
            </a:r>
          </a:p>
        </p:txBody>
      </p:sp>
      <p:sp>
        <p:nvSpPr>
          <p:cNvPr id="8" name="Textplatzhalt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latin typeface="DesySans Office" panose="020B0503040000020003" pitchFamily="34" charset="0"/>
                <a:cs typeface="Calibri" panose="020F0502020204030204" pitchFamily="34" charset="0"/>
              </a:rPr>
              <a:t>01	Design Requirements for PETRA IV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Cell layout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Design space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Vibration</a:t>
            </a:r>
            <a:b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</a:br>
            <a:endParaRPr lang="en-US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latin typeface="DesySans Office" panose="020B0503040000020003" pitchFamily="34" charset="0"/>
                <a:cs typeface="Calibri" panose="020F0502020204030204" pitchFamily="34" charset="0"/>
              </a:rPr>
              <a:t>02	Design Process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Topology optimization using ANSYS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Comparison between a casted and welded design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Material choice</a:t>
            </a:r>
            <a:b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</a:br>
            <a:endParaRPr lang="en-US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en-US" sz="1600" b="1" dirty="0">
                <a:latin typeface="DesySans Office" panose="020B0503040000020003" pitchFamily="34" charset="0"/>
                <a:cs typeface="Calibri" panose="020F0502020204030204" pitchFamily="34" charset="0"/>
              </a:rPr>
              <a:t>03	Girder Production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Casting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Machining</a:t>
            </a:r>
          </a:p>
          <a:p>
            <a:pPr>
              <a:spcAft>
                <a:spcPts val="0"/>
              </a:spcAft>
            </a:pPr>
            <a:r>
              <a:rPr lang="en-US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Delivery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8D926C9-0DA2-4FCA-82C2-1B604BEBDC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00" y="403200"/>
            <a:ext cx="1587600" cy="57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186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Girder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Machining</a:t>
            </a:r>
            <a:endParaRPr lang="de-DE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CF5F48-4FDE-4188-8A46-3CF14464B5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12" y="1678895"/>
            <a:ext cx="5882627" cy="4414401"/>
          </a:xfrm>
          <a:prstGeom prst="rect">
            <a:avLst/>
          </a:prstGeom>
        </p:spPr>
      </p:pic>
      <p:pic>
        <p:nvPicPr>
          <p:cNvPr id="11" name="Grafik 11">
            <a:extLst>
              <a:ext uri="{FF2B5EF4-FFF2-40B4-BE49-F238E27FC236}">
                <a16:creationId xmlns:a16="http://schemas.microsoft.com/office/drawing/2014/main" id="{EF55C535-3DC5-46D2-B012-7BCB9C1DB7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71689821-689A-449E-9A3A-6768F16FB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053" y="1678895"/>
            <a:ext cx="5885868" cy="4414401"/>
          </a:xfr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019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Girder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Delivery</a:t>
            </a:r>
            <a:endParaRPr lang="de-DE" dirty="0"/>
          </a:p>
        </p:txBody>
      </p:sp>
      <p:pic>
        <p:nvPicPr>
          <p:cNvPr id="11" name="Grafik 11">
            <a:extLst>
              <a:ext uri="{FF2B5EF4-FFF2-40B4-BE49-F238E27FC236}">
                <a16:creationId xmlns:a16="http://schemas.microsoft.com/office/drawing/2014/main" id="{EF55C535-3DC5-46D2-B012-7BCB9C1DB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1026" name="Picture 2" descr="C:\Users\Norma\Nextcloud\PETRA IV Girder\Gießereibesichtigung\Girderankunft\202402291220190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336" y="1484784"/>
            <a:ext cx="2736304" cy="4864540"/>
          </a:xfrm>
          <a:prstGeom prst="rect">
            <a:avLst/>
          </a:prstGeom>
          <a:noFill/>
        </p:spPr>
      </p:pic>
      <p:pic>
        <p:nvPicPr>
          <p:cNvPr id="1027" name="Picture 3" descr="C:\Users\Norma\Nextcloud\PETRA IV Girder\Gießereibesichtigung\Girderankunft\2024022912201900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1344" y="1484784"/>
            <a:ext cx="8704967" cy="4896544"/>
          </a:xfrm>
          <a:prstGeom prst="rect">
            <a:avLst/>
          </a:prstGeom>
          <a:noFill/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77019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Girder</a:t>
            </a:r>
            <a:r>
              <a:rPr lang="de-DE" dirty="0"/>
              <a:t> </a:t>
            </a:r>
            <a:r>
              <a:rPr lang="de-DE" dirty="0" err="1"/>
              <a:t>Production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DC5E78DE-36C3-47CD-8B90-4B77CC4C41A4}"/>
              </a:ext>
            </a:extLst>
          </p:cNvPr>
          <p:cNvPicPr>
            <a:picLocks noGrp="1" noChangeAspect="1"/>
          </p:cNvPicPr>
          <p:nvPr/>
        </p:nvPicPr>
        <p:blipFill>
          <a:blip r:embed="rId2" cstate="print"/>
          <a:srcRect t="10060"/>
          <a:stretch>
            <a:fillRect/>
          </a:stretch>
        </p:blipFill>
        <p:spPr>
          <a:xfrm>
            <a:off x="839416" y="1628800"/>
            <a:ext cx="5085114" cy="45060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2C588F-7686-49F0-B1F2-A29ABEB0616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55840" y="1412776"/>
            <a:ext cx="1644974" cy="45510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53D4E155-D5A5-4AAE-AD10-14D0406714B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000" y="1772816"/>
            <a:ext cx="5933153" cy="4248472"/>
          </a:xfrm>
          <a:prstGeom prst="rect">
            <a:avLst/>
          </a:prstGeom>
        </p:spPr>
      </p:pic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1124744"/>
            <a:ext cx="8184232" cy="5358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" name="PlaceHolder 1"/>
          <p:cNvSpPr>
            <a:spLocks noGrp="1"/>
          </p:cNvSpPr>
          <p:nvPr>
            <p:ph type="title" idx="4294967295"/>
          </p:nvPr>
        </p:nvSpPr>
        <p:spPr>
          <a:xfrm>
            <a:off x="407880" y="349560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 defTabSz="914400">
              <a:lnSpc>
                <a:spcPct val="90000"/>
              </a:lnSpc>
              <a:buNone/>
            </a:pPr>
            <a:r>
              <a:rPr lang="de-DE" sz="3000" b="1" strike="noStrike" spc="-1" dirty="0">
                <a:solidFill>
                  <a:schemeClr val="accent1"/>
                </a:solidFill>
                <a:latin typeface="Arial"/>
              </a:rPr>
              <a:t>02 Demonstrator </a:t>
            </a:r>
            <a:r>
              <a:rPr lang="de-DE" sz="3000" b="1" strike="noStrike" spc="-1" dirty="0" err="1">
                <a:solidFill>
                  <a:schemeClr val="accent1"/>
                </a:solidFill>
                <a:latin typeface="Arial"/>
              </a:rPr>
              <a:t>Girder</a:t>
            </a:r>
            <a:r>
              <a:rPr lang="de-DE" sz="3000" b="1" strike="noStrike" spc="-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de-DE" sz="3000" b="1" strike="noStrike" spc="-1" dirty="0" err="1">
                <a:solidFill>
                  <a:schemeClr val="accent1"/>
                </a:solidFill>
                <a:latin typeface="Arial"/>
              </a:rPr>
              <a:t>Inspection</a:t>
            </a:r>
            <a:r>
              <a:rPr lang="de-DE" sz="3000" b="1" strike="noStrike" spc="-1" dirty="0">
                <a:solidFill>
                  <a:schemeClr val="accent1"/>
                </a:solidFill>
                <a:latin typeface="Arial"/>
              </a:rPr>
              <a:t> Report</a:t>
            </a:r>
            <a:endParaRPr lang="en-US" sz="3000" b="0" strike="noStrike" spc="-1" dirty="0">
              <a:solidFill>
                <a:schemeClr val="dk1"/>
              </a:solidFill>
              <a:latin typeface="Arial"/>
            </a:endParaRPr>
          </a:p>
        </p:txBody>
      </p:sp>
      <p:pic>
        <p:nvPicPr>
          <p:cNvPr id="116" name="Grafik 7"/>
          <p:cNvPicPr/>
          <p:nvPr/>
        </p:nvPicPr>
        <p:blipFill>
          <a:blip r:embed="rId3" cstate="print"/>
          <a:stretch/>
        </p:blipFill>
        <p:spPr>
          <a:xfrm>
            <a:off x="10209600" y="403200"/>
            <a:ext cx="1587240" cy="57816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3" descr="C:\Users\Norma\Nextcloud\Photos\2024-03-19_Prototyp_Girder_MM\2024-03-19_Prototyp_Girder_MM-0924.jpg"/>
          <p:cNvPicPr>
            <a:picLocks noChangeAspect="1" noChangeArrowheads="1"/>
          </p:cNvPicPr>
          <p:nvPr/>
        </p:nvPicPr>
        <p:blipFill>
          <a:blip r:embed="rId4" cstate="print"/>
          <a:srcRect l="4844" t="3794" r="3932" b="2446"/>
          <a:stretch>
            <a:fillRect/>
          </a:stretch>
        </p:blipFill>
        <p:spPr bwMode="auto">
          <a:xfrm>
            <a:off x="7944095" y="1340768"/>
            <a:ext cx="4247905" cy="3118404"/>
          </a:xfrm>
          <a:prstGeom prst="rect">
            <a:avLst/>
          </a:prstGeom>
          <a:noFill/>
        </p:spPr>
      </p:pic>
      <p:sp>
        <p:nvSpPr>
          <p:cNvPr id="11" name="Textfeld 10"/>
          <p:cNvSpPr txBox="1"/>
          <p:nvPr/>
        </p:nvSpPr>
        <p:spPr>
          <a:xfrm>
            <a:off x="4367808" y="692696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[Hz]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0" y="3068960"/>
            <a:ext cx="461665" cy="96917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de-DE" dirty="0"/>
              <a:t>[µm²/Hz]</a:t>
            </a:r>
          </a:p>
        </p:txBody>
      </p:sp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 idx="4294967295"/>
          </p:nvPr>
        </p:nvSpPr>
        <p:spPr>
          <a:xfrm>
            <a:off x="407880" y="298189"/>
            <a:ext cx="11375640" cy="450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de-DE" sz="3000" b="1" strike="noStrike" spc="-1" dirty="0">
                <a:solidFill>
                  <a:schemeClr val="accent1"/>
                </a:solidFill>
                <a:latin typeface="Arial"/>
              </a:rPr>
              <a:t>02 Vibration Modes</a:t>
            </a:r>
            <a:endParaRPr lang="en-US" sz="3000" b="1" strike="noStrike" spc="-1" dirty="0">
              <a:solidFill>
                <a:schemeClr val="accent1"/>
              </a:solidFill>
              <a:latin typeface="Arial"/>
            </a:endParaRPr>
          </a:p>
        </p:txBody>
      </p:sp>
      <p:pic>
        <p:nvPicPr>
          <p:cNvPr id="13" name="6">
            <a:hlinkClick r:id="" action="ppaction://media"/>
            <a:extLst>
              <a:ext uri="{FF2B5EF4-FFF2-40B4-BE49-F238E27FC236}">
                <a16:creationId xmlns:a16="http://schemas.microsoft.com/office/drawing/2014/main" id="{0425D476-AEC0-4ACD-B051-443AEE717D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8598097" y="1700016"/>
            <a:ext cx="3546575" cy="1510065"/>
          </a:xfrm>
          <a:prstGeom prst="rect">
            <a:avLst/>
          </a:prstGeom>
        </p:spPr>
      </p:pic>
      <p:pic>
        <p:nvPicPr>
          <p:cNvPr id="14" name="7">
            <a:hlinkClick r:id="" action="ppaction://media"/>
            <a:extLst>
              <a:ext uri="{FF2B5EF4-FFF2-40B4-BE49-F238E27FC236}">
                <a16:creationId xmlns:a16="http://schemas.microsoft.com/office/drawing/2014/main" id="{B1893247-DE48-4CB4-A7D4-C8F739F4D6E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 cstate="print"/>
          <a:stretch>
            <a:fillRect/>
          </a:stretch>
        </p:blipFill>
        <p:spPr>
          <a:xfrm>
            <a:off x="8598097" y="3283400"/>
            <a:ext cx="3546575" cy="1510065"/>
          </a:xfrm>
          <a:prstGeom prst="rect">
            <a:avLst/>
          </a:prstGeom>
        </p:spPr>
      </p:pic>
      <p:pic>
        <p:nvPicPr>
          <p:cNvPr id="15" name="8">
            <a:hlinkClick r:id="" action="ppaction://media"/>
            <a:extLst>
              <a:ext uri="{FF2B5EF4-FFF2-40B4-BE49-F238E27FC236}">
                <a16:creationId xmlns:a16="http://schemas.microsoft.com/office/drawing/2014/main" id="{FF837592-7EB4-4CBF-9185-3EB33C152E0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8598097" y="4866784"/>
            <a:ext cx="3546575" cy="1510065"/>
          </a:xfrm>
          <a:prstGeom prst="rect">
            <a:avLst/>
          </a:prstGeom>
        </p:spPr>
      </p:pic>
      <p:pic>
        <p:nvPicPr>
          <p:cNvPr id="16" name="1">
            <a:hlinkClick r:id="" action="ppaction://media"/>
            <a:extLst>
              <a:ext uri="{FF2B5EF4-FFF2-40B4-BE49-F238E27FC236}">
                <a16:creationId xmlns:a16="http://schemas.microsoft.com/office/drawing/2014/main" id="{257A0E14-87C1-43D2-8924-06CA13E127BB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 cstate="print"/>
          <a:stretch>
            <a:fillRect/>
          </a:stretch>
        </p:blipFill>
        <p:spPr>
          <a:xfrm>
            <a:off x="4979514" y="116632"/>
            <a:ext cx="3546575" cy="1510065"/>
          </a:xfrm>
          <a:prstGeom prst="rect">
            <a:avLst/>
          </a:prstGeom>
        </p:spPr>
      </p:pic>
      <p:pic>
        <p:nvPicPr>
          <p:cNvPr id="17" name="2">
            <a:hlinkClick r:id="" action="ppaction://media"/>
            <a:extLst>
              <a:ext uri="{FF2B5EF4-FFF2-40B4-BE49-F238E27FC236}">
                <a16:creationId xmlns:a16="http://schemas.microsoft.com/office/drawing/2014/main" id="{19A49401-B2DB-437E-9FAC-8D2D540FBFC9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 cstate="print"/>
          <a:stretch>
            <a:fillRect/>
          </a:stretch>
        </p:blipFill>
        <p:spPr>
          <a:xfrm>
            <a:off x="4979514" y="1700016"/>
            <a:ext cx="3546575" cy="1510065"/>
          </a:xfrm>
          <a:prstGeom prst="rect">
            <a:avLst/>
          </a:prstGeom>
        </p:spPr>
      </p:pic>
      <p:pic>
        <p:nvPicPr>
          <p:cNvPr id="18" name="3">
            <a:hlinkClick r:id="" action="ppaction://media"/>
            <a:extLst>
              <a:ext uri="{FF2B5EF4-FFF2-40B4-BE49-F238E27FC236}">
                <a16:creationId xmlns:a16="http://schemas.microsoft.com/office/drawing/2014/main" id="{01D34364-D737-4673-89C4-57A8C67271A6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 cstate="print"/>
          <a:stretch>
            <a:fillRect/>
          </a:stretch>
        </p:blipFill>
        <p:spPr>
          <a:xfrm>
            <a:off x="4979514" y="3283400"/>
            <a:ext cx="3546575" cy="1510065"/>
          </a:xfrm>
          <a:prstGeom prst="rect">
            <a:avLst/>
          </a:prstGeom>
        </p:spPr>
      </p:pic>
      <p:pic>
        <p:nvPicPr>
          <p:cNvPr id="19" name="4">
            <a:hlinkClick r:id="" action="ppaction://media"/>
            <a:extLst>
              <a:ext uri="{FF2B5EF4-FFF2-40B4-BE49-F238E27FC236}">
                <a16:creationId xmlns:a16="http://schemas.microsoft.com/office/drawing/2014/main" id="{FB8D105D-9C21-4E3B-899F-644B1D2F736B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4979514" y="4866784"/>
            <a:ext cx="3546575" cy="1510065"/>
          </a:xfrm>
          <a:prstGeom prst="rect">
            <a:avLst/>
          </a:prstGeom>
        </p:spPr>
      </p:pic>
      <p:graphicFrame>
        <p:nvGraphicFramePr>
          <p:cNvPr id="21" name="Tabelle 20"/>
          <p:cNvGraphicFramePr>
            <a:graphicFrameLocks noGrp="1"/>
          </p:cNvGraphicFramePr>
          <p:nvPr/>
        </p:nvGraphicFramePr>
        <p:xfrm>
          <a:off x="0" y="908720"/>
          <a:ext cx="4943871" cy="33966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68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8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Mode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Measurement </a:t>
                      </a:r>
                      <a:b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[Hz]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Calculated</a:t>
                      </a: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b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[Hz]</a:t>
                      </a:r>
                    </a:p>
                  </a:txBody>
                  <a:tcPr marL="9525" marR="9525" marT="9525" marB="0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 err="1">
                          <a:solidFill>
                            <a:srgbClr val="000000"/>
                          </a:solidFill>
                          <a:latin typeface="Calibri"/>
                        </a:rPr>
                        <a:t>Difference</a:t>
                      </a:r>
                      <a:b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</a:br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[%]</a:t>
                      </a:r>
                    </a:p>
                  </a:txBody>
                  <a:tcPr marL="9525" marR="9525" marT="9525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180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176,77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1,8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199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197,73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0,6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212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205,39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3,1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229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?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238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256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250,46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2,2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268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270,44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-0,9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331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317,68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4,0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342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348,01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-1,8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356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/>
                        <a:t>369,08</a:t>
                      </a:r>
                      <a:endParaRPr lang="de-DE" sz="18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800" u="none" strike="noStrike" dirty="0"/>
                        <a:t>-3,7</a:t>
                      </a:r>
                      <a:endParaRPr lang="de-DE" sz="18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22" name="Rechteck 4"/>
          <p:cNvSpPr/>
          <p:nvPr/>
        </p:nvSpPr>
        <p:spPr>
          <a:xfrm>
            <a:off x="191344" y="4725144"/>
            <a:ext cx="4752528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457200">
              <a:lnSpc>
                <a:spcPct val="100000"/>
              </a:lnSpc>
            </a:pPr>
            <a:r>
              <a:rPr lang="de-DE" sz="1800" b="1" strike="noStrike" spc="-1" dirty="0" err="1">
                <a:solidFill>
                  <a:schemeClr val="dk1"/>
                </a:solidFill>
                <a:latin typeface="Arial"/>
              </a:rPr>
              <a:t>Results</a:t>
            </a:r>
            <a:endParaRPr lang="de-DE" sz="1800" b="0" strike="noStrike" spc="-1" dirty="0">
              <a:solidFill>
                <a:srgbClr val="000000"/>
              </a:solidFill>
              <a:latin typeface="Calibri"/>
            </a:endParaRPr>
          </a:p>
          <a:p>
            <a:pPr marL="447675" indent="-447675" defTabSz="457200">
              <a:lnSpc>
                <a:spcPct val="100000"/>
              </a:lnSpc>
            </a:pPr>
            <a:r>
              <a:rPr lang="en-GB" sz="1800" b="0" strike="noStrike" spc="-1" dirty="0">
                <a:solidFill>
                  <a:schemeClr val="dk1"/>
                </a:solidFill>
                <a:latin typeface="Arial"/>
              </a:rPr>
              <a:t>●   	Simulated vibrations response does fit quite good to the measured values</a:t>
            </a:r>
            <a:endParaRPr lang="de-DE" spc="-1" dirty="0">
              <a:solidFill>
                <a:srgbClr val="000000"/>
              </a:solidFill>
              <a:latin typeface="Calibri"/>
            </a:endParaRPr>
          </a:p>
          <a:p>
            <a:pPr marL="447675" indent="-447675" defTabSz="457200">
              <a:lnSpc>
                <a:spcPct val="100000"/>
              </a:lnSpc>
            </a:pPr>
            <a:r>
              <a:rPr lang="en-GB" spc="-1" dirty="0">
                <a:solidFill>
                  <a:schemeClr val="dk1"/>
                </a:solidFill>
              </a:rPr>
              <a:t>●   	Chosen material properties in the simulation are a good fit</a:t>
            </a:r>
            <a:endParaRPr lang="en-GB" sz="1800" b="0" strike="noStrike" spc="-1" dirty="0">
              <a:solidFill>
                <a:schemeClr val="dk1"/>
              </a:solidFill>
              <a:latin typeface="Arial"/>
            </a:endParaRPr>
          </a:p>
        </p:txBody>
      </p:sp>
      <p:sp>
        <p:nvSpPr>
          <p:cNvPr id="20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pic>
        <p:nvPicPr>
          <p:cNvPr id="23" name="5">
            <a:hlinkClick r:id="" action="ppaction://media"/>
            <a:extLst>
              <a:ext uri="{FF2B5EF4-FFF2-40B4-BE49-F238E27FC236}">
                <a16:creationId xmlns:a16="http://schemas.microsoft.com/office/drawing/2014/main" id="{F20B93F4-8C11-4FE3-9F22-A212C7B9AD16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 cstate="print"/>
          <a:stretch>
            <a:fillRect/>
          </a:stretch>
        </p:blipFill>
        <p:spPr>
          <a:xfrm>
            <a:off x="8598097" y="65261"/>
            <a:ext cx="3546575" cy="151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6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6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6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96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45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51" repeatCount="indefinite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57" repeatCount="indefinite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video>
              <p:cMediaNode vol="80000">
                <p:cTn id="68" repeatCount="indefinite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Norma\Desktop\Vortrag MEDSI School 2024\2024-03-19_Prototyp_Girder_q_MM-0902.jpg"/>
          <p:cNvPicPr>
            <a:picLocks noChangeAspect="1" noChangeArrowheads="1"/>
          </p:cNvPicPr>
          <p:nvPr/>
        </p:nvPicPr>
        <p:blipFill>
          <a:blip r:embed="rId2" cstate="print"/>
          <a:srcRect l="7082" t="10222" r="8617" b="5271"/>
          <a:stretch>
            <a:fillRect/>
          </a:stretch>
        </p:blipFill>
        <p:spPr bwMode="auto">
          <a:xfrm>
            <a:off x="2318464" y="188640"/>
            <a:ext cx="5793760" cy="4149080"/>
          </a:xfrm>
          <a:prstGeom prst="rect">
            <a:avLst/>
          </a:prstGeom>
          <a:noFill/>
        </p:spPr>
      </p:pic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AD6CCA-2661-4C25-9614-623803F925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cs typeface="Calibri" panose="020F0502020204030204" pitchFamily="34" charset="0"/>
              </a:rPr>
              <a:t>Dr. Normann </a:t>
            </a:r>
            <a:r>
              <a:rPr lang="de-DE" dirty="0" err="1">
                <a:cs typeface="Calibri" panose="020F0502020204030204" pitchFamily="34" charset="0"/>
              </a:rPr>
              <a:t>Koldrack</a:t>
            </a:r>
            <a:endParaRPr lang="de-DE" sz="1600" dirty="0">
              <a:latin typeface="DesySans Office" panose="020B0503040000020003" pitchFamily="34" charset="0"/>
              <a:cs typeface="Calibri" panose="020F0502020204030204" pitchFamily="34" charset="0"/>
            </a:endParaRPr>
          </a:p>
          <a:p>
            <a:r>
              <a:rPr lang="en-GB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PETRA IV WP 2.06– Girder</a:t>
            </a:r>
          </a:p>
          <a:p>
            <a:r>
              <a:rPr lang="de-DE" sz="1600" dirty="0">
                <a:latin typeface="DesySans Office" panose="020B0503040000020003" pitchFamily="34" charset="0"/>
                <a:cs typeface="Calibri" panose="020F0502020204030204" pitchFamily="34" charset="0"/>
              </a:rPr>
              <a:t>Normann.Koldrack@desy.de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4C2BB4F-43B7-4A0E-A206-7D3BD024A153}"/>
              </a:ext>
            </a:extLst>
          </p:cNvPr>
          <p:cNvSpPr txBox="1">
            <a:spLocks/>
          </p:cNvSpPr>
          <p:nvPr/>
        </p:nvSpPr>
        <p:spPr>
          <a:xfrm>
            <a:off x="407988" y="349610"/>
            <a:ext cx="11376025" cy="351119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>
                <a:solidFill>
                  <a:srgbClr val="007BC8"/>
                </a:solidFill>
                <a:latin typeface="DesySans Office Cn Heavy" panose="020B0B06040000020003" pitchFamily="34" charset="0"/>
                <a:cs typeface="Calibri" panose="020F0502020204030204" pitchFamily="34" charset="0"/>
              </a:rPr>
              <a:t>Thank you</a:t>
            </a:r>
            <a:endParaRPr lang="de-DE" dirty="0">
              <a:solidFill>
                <a:srgbClr val="007BC8"/>
              </a:solidFill>
              <a:latin typeface="DesySans Office Cn Heavy" panose="020B0B06040000020003" pitchFamily="34" charset="0"/>
              <a:cs typeface="Calibri" panose="020F0502020204030204" pitchFamily="34" charset="0"/>
            </a:endParaRPr>
          </a:p>
        </p:txBody>
      </p:sp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2D65D836-3DBB-486D-B4F0-F46B909FA5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56240" y="764704"/>
            <a:ext cx="3463980" cy="275322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794FD89-2FD8-40F9-B4B3-226593F6313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16280" y="4077072"/>
            <a:ext cx="3040716" cy="21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334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087F57-8FEF-4A56-BF5C-E2D2110F4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603"/>
            <a:ext cx="12192000" cy="650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6358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Heritage from PETRA I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|Technical Advisory Committee Meeting March 2021 | PETRA IV WP 2.17 - Michael Bieler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Tunnel</a:t>
            </a:r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>
          <a:xfrm>
            <a:off x="6335297" y="1050369"/>
            <a:ext cx="5616574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Tunnel construction for PETRA I (1976)</a:t>
            </a:r>
          </a:p>
          <a:p>
            <a:r>
              <a:rPr lang="en-US" dirty="0"/>
              <a:t>The tunnel was built in a very efficient (i.e. fast and cheap) way.</a:t>
            </a:r>
          </a:p>
          <a:p>
            <a:r>
              <a:rPr lang="en-US" dirty="0"/>
              <a:t>The floor was prepared in long pieces, 5+25 cm thick.</a:t>
            </a:r>
          </a:p>
          <a:p>
            <a:r>
              <a:rPr lang="en-US" dirty="0"/>
              <a:t>The tunnel was set on the floor in ~80 segments of 24 m each (a bit shorter than a cell of PETRA IV).</a:t>
            </a:r>
          </a:p>
          <a:p>
            <a:r>
              <a:rPr lang="en-US" dirty="0"/>
              <a:t>The gaps between the segments are sealed with rubber.</a:t>
            </a:r>
          </a:p>
          <a:p>
            <a:r>
              <a:rPr lang="en-US" dirty="0"/>
              <a:t>Today the floor is cracked at the gaps, the ~80 segments are moving independently.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This tunnel was built for an e+/e- collider and never meant to be used for a light source.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9" y="1204531"/>
            <a:ext cx="3169171" cy="283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9" y="4082738"/>
            <a:ext cx="3835922" cy="238121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C6CAFE1-5B7D-4825-8E7A-A064A32930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8535" y="3284984"/>
            <a:ext cx="1948512" cy="259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Girders for PETRA IV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|Technical Advisory Committee Meeting March 2021 | PETRA IV WP 2.17 - Michael Bieler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>
          <a:xfrm>
            <a:off x="424329" y="1260865"/>
            <a:ext cx="4932967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Girders:</a:t>
            </a:r>
          </a:p>
          <a:p>
            <a:r>
              <a:rPr lang="en-US" dirty="0"/>
              <a:t>Girders will bridge cracks in the tunnel floor at arbitrary positions.</a:t>
            </a:r>
          </a:p>
          <a:p>
            <a:r>
              <a:rPr lang="en-US" dirty="0"/>
              <a:t>Girders are usually supported at points away from the end to reduce girder oscillations.</a:t>
            </a:r>
          </a:p>
          <a:p>
            <a:r>
              <a:rPr lang="en-US" dirty="0"/>
              <a:t>This causes vertical offsets at the cracks.</a:t>
            </a:r>
          </a:p>
          <a:p>
            <a:r>
              <a:rPr lang="en-US" dirty="0"/>
              <a:t>A challenge for the vacuum system.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757F583-E5DA-47F0-9123-B8C984E6C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Support</a:t>
            </a: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CC94EEA8-5635-4B84-8E94-4E055FCF045F}"/>
              </a:ext>
            </a:extLst>
          </p:cNvPr>
          <p:cNvGrpSpPr/>
          <p:nvPr/>
        </p:nvGrpSpPr>
        <p:grpSpPr>
          <a:xfrm>
            <a:off x="1935" y="4845863"/>
            <a:ext cx="4339034" cy="1175425"/>
            <a:chOff x="1935" y="4845863"/>
            <a:chExt cx="4339034" cy="1175425"/>
          </a:xfrm>
        </p:grpSpPr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C54B68F9-C02D-4DDB-B0C1-992E250404E5}"/>
                </a:ext>
              </a:extLst>
            </p:cNvPr>
            <p:cNvSpPr/>
            <p:nvPr/>
          </p:nvSpPr>
          <p:spPr>
            <a:xfrm>
              <a:off x="1935" y="5296713"/>
              <a:ext cx="4339034" cy="165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01B4DCD-B2BB-49F5-B31B-9D1552ACB0E4}"/>
                </a:ext>
              </a:extLst>
            </p:cNvPr>
            <p:cNvSpPr/>
            <p:nvPr/>
          </p:nvSpPr>
          <p:spPr>
            <a:xfrm>
              <a:off x="752734" y="5584745"/>
              <a:ext cx="144016" cy="4320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D8B01E5-1E95-4C44-A5B7-416062F1D76D}"/>
                </a:ext>
              </a:extLst>
            </p:cNvPr>
            <p:cNvSpPr/>
            <p:nvPr/>
          </p:nvSpPr>
          <p:spPr>
            <a:xfrm>
              <a:off x="3433676" y="5589240"/>
              <a:ext cx="144016" cy="4320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4" name="Gleichschenkliges Dreieck 13">
              <a:extLst>
                <a:ext uri="{FF2B5EF4-FFF2-40B4-BE49-F238E27FC236}">
                  <a16:creationId xmlns:a16="http://schemas.microsoft.com/office/drawing/2014/main" id="{7DCF3D07-ADA5-434B-AF54-C7A255CFCE56}"/>
                </a:ext>
              </a:extLst>
            </p:cNvPr>
            <p:cNvSpPr/>
            <p:nvPr/>
          </p:nvSpPr>
          <p:spPr>
            <a:xfrm rot="182596">
              <a:off x="766395" y="5462433"/>
              <a:ext cx="141882" cy="122312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5" name="Gleichschenkliges Dreieck 14">
              <a:extLst>
                <a:ext uri="{FF2B5EF4-FFF2-40B4-BE49-F238E27FC236}">
                  <a16:creationId xmlns:a16="http://schemas.microsoft.com/office/drawing/2014/main" id="{0C34834A-8D68-4C5C-8885-C25434D87A77}"/>
                </a:ext>
              </a:extLst>
            </p:cNvPr>
            <p:cNvSpPr/>
            <p:nvPr/>
          </p:nvSpPr>
          <p:spPr>
            <a:xfrm>
              <a:off x="3431704" y="5474823"/>
              <a:ext cx="141882" cy="122312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6" name="Abgerundetes Rechteck 10">
              <a:extLst>
                <a:ext uri="{FF2B5EF4-FFF2-40B4-BE49-F238E27FC236}">
                  <a16:creationId xmlns:a16="http://schemas.microsoft.com/office/drawing/2014/main" id="{78ABA7CC-E6A0-4E75-B7AE-F2F5ECB1BC4C}"/>
                </a:ext>
              </a:extLst>
            </p:cNvPr>
            <p:cNvSpPr/>
            <p:nvPr/>
          </p:nvSpPr>
          <p:spPr>
            <a:xfrm>
              <a:off x="145640" y="4864665"/>
              <a:ext cx="216024" cy="432048"/>
            </a:xfrm>
            <a:prstGeom prst="roundRect">
              <a:avLst/>
            </a:prstGeom>
            <a:solidFill>
              <a:srgbClr val="E35D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17" name="Abgerundetes Rechteck 13">
              <a:extLst>
                <a:ext uri="{FF2B5EF4-FFF2-40B4-BE49-F238E27FC236}">
                  <a16:creationId xmlns:a16="http://schemas.microsoft.com/office/drawing/2014/main" id="{30938A3F-C1AE-4B96-B32D-5DE3F0548E6F}"/>
                </a:ext>
              </a:extLst>
            </p:cNvPr>
            <p:cNvSpPr/>
            <p:nvPr/>
          </p:nvSpPr>
          <p:spPr>
            <a:xfrm rot="62596" flipH="1">
              <a:off x="504735" y="4917550"/>
              <a:ext cx="45719" cy="288032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22CE7483-3EC8-487D-BA80-70084E4173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9" y="4852213"/>
              <a:ext cx="22542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>
              <a:extLst>
                <a:ext uri="{FF2B5EF4-FFF2-40B4-BE49-F238E27FC236}">
                  <a16:creationId xmlns:a16="http://schemas.microsoft.com/office/drawing/2014/main" id="{7F0858CA-0A5D-4334-AA3B-092D4FEAA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596">
              <a:off x="1010246" y="4904899"/>
              <a:ext cx="85725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Abgerundetes Rechteck 15">
              <a:extLst>
                <a:ext uri="{FF2B5EF4-FFF2-40B4-BE49-F238E27FC236}">
                  <a16:creationId xmlns:a16="http://schemas.microsoft.com/office/drawing/2014/main" id="{BE043175-BD82-46CE-911B-665F6D1B7842}"/>
                </a:ext>
              </a:extLst>
            </p:cNvPr>
            <p:cNvSpPr/>
            <p:nvPr/>
          </p:nvSpPr>
          <p:spPr>
            <a:xfrm>
              <a:off x="1162542" y="4865982"/>
              <a:ext cx="864096" cy="430731"/>
            </a:xfrm>
            <a:prstGeom prst="round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21" name="Picture 4">
              <a:extLst>
                <a:ext uri="{FF2B5EF4-FFF2-40B4-BE49-F238E27FC236}">
                  <a16:creationId xmlns:a16="http://schemas.microsoft.com/office/drawing/2014/main" id="{29B87932-2C71-4AC8-8150-16ED241FBE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452" y="4931464"/>
              <a:ext cx="92075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5">
              <a:extLst>
                <a:ext uri="{FF2B5EF4-FFF2-40B4-BE49-F238E27FC236}">
                  <a16:creationId xmlns:a16="http://schemas.microsoft.com/office/drawing/2014/main" id="{2267B659-55DB-4D0B-A122-6885E99CB3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207" y="4858439"/>
              <a:ext cx="877888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6">
              <a:extLst>
                <a:ext uri="{FF2B5EF4-FFF2-40B4-BE49-F238E27FC236}">
                  <a16:creationId xmlns:a16="http://schemas.microsoft.com/office/drawing/2014/main" id="{C2088213-E9D3-434B-A38C-19FBB80B10B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729" y="4845863"/>
              <a:ext cx="76835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7">
              <a:extLst>
                <a:ext uri="{FF2B5EF4-FFF2-40B4-BE49-F238E27FC236}">
                  <a16:creationId xmlns:a16="http://schemas.microsoft.com/office/drawing/2014/main" id="{C279A722-71B1-4DAE-9C40-E46EB0A01FF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596">
              <a:off x="3386313" y="4936490"/>
              <a:ext cx="71909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6" name="Rechteck 25">
            <a:extLst>
              <a:ext uri="{FF2B5EF4-FFF2-40B4-BE49-F238E27FC236}">
                <a16:creationId xmlns:a16="http://schemas.microsoft.com/office/drawing/2014/main" id="{B77D1759-2B2B-4143-B3D8-87D05935D905}"/>
              </a:ext>
            </a:extLst>
          </p:cNvPr>
          <p:cNvSpPr/>
          <p:nvPr/>
        </p:nvSpPr>
        <p:spPr>
          <a:xfrm>
            <a:off x="0" y="6016793"/>
            <a:ext cx="5976664" cy="31328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F8C05DF-759D-4B1A-8BC0-60C7E4CDF508}"/>
              </a:ext>
            </a:extLst>
          </p:cNvPr>
          <p:cNvSpPr/>
          <p:nvPr/>
        </p:nvSpPr>
        <p:spPr>
          <a:xfrm>
            <a:off x="5976664" y="6212063"/>
            <a:ext cx="5976664" cy="31328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E0C5B08E-119B-4067-AD86-8642DECB39E8}"/>
              </a:ext>
            </a:extLst>
          </p:cNvPr>
          <p:cNvGrpSpPr/>
          <p:nvPr/>
        </p:nvGrpSpPr>
        <p:grpSpPr>
          <a:xfrm rot="201249">
            <a:off x="4393585" y="4935960"/>
            <a:ext cx="4339034" cy="1175425"/>
            <a:chOff x="1935" y="4845863"/>
            <a:chExt cx="4339034" cy="1175425"/>
          </a:xfrm>
        </p:grpSpPr>
        <p:sp>
          <p:nvSpPr>
            <p:cNvPr id="29" name="Rechteck 28">
              <a:extLst>
                <a:ext uri="{FF2B5EF4-FFF2-40B4-BE49-F238E27FC236}">
                  <a16:creationId xmlns:a16="http://schemas.microsoft.com/office/drawing/2014/main" id="{717E364A-ED3D-460A-81F8-2FF3A44A0BEA}"/>
                </a:ext>
              </a:extLst>
            </p:cNvPr>
            <p:cNvSpPr/>
            <p:nvPr/>
          </p:nvSpPr>
          <p:spPr>
            <a:xfrm>
              <a:off x="1935" y="5296713"/>
              <a:ext cx="4339034" cy="165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0" name="Rechteck 29">
              <a:extLst>
                <a:ext uri="{FF2B5EF4-FFF2-40B4-BE49-F238E27FC236}">
                  <a16:creationId xmlns:a16="http://schemas.microsoft.com/office/drawing/2014/main" id="{8CD84C56-9FD5-440E-8965-5ECFD113CE2C}"/>
                </a:ext>
              </a:extLst>
            </p:cNvPr>
            <p:cNvSpPr/>
            <p:nvPr/>
          </p:nvSpPr>
          <p:spPr>
            <a:xfrm>
              <a:off x="752734" y="5584745"/>
              <a:ext cx="144016" cy="4320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1" name="Rechteck 30">
              <a:extLst>
                <a:ext uri="{FF2B5EF4-FFF2-40B4-BE49-F238E27FC236}">
                  <a16:creationId xmlns:a16="http://schemas.microsoft.com/office/drawing/2014/main" id="{C6B33D28-8316-42DB-99E8-198C33DA3B2E}"/>
                </a:ext>
              </a:extLst>
            </p:cNvPr>
            <p:cNvSpPr/>
            <p:nvPr/>
          </p:nvSpPr>
          <p:spPr>
            <a:xfrm>
              <a:off x="3433676" y="5589240"/>
              <a:ext cx="144016" cy="4320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2" name="Gleichschenkliges Dreieck 31">
              <a:extLst>
                <a:ext uri="{FF2B5EF4-FFF2-40B4-BE49-F238E27FC236}">
                  <a16:creationId xmlns:a16="http://schemas.microsoft.com/office/drawing/2014/main" id="{47DAE832-D777-48D7-AB5F-EA1174777085}"/>
                </a:ext>
              </a:extLst>
            </p:cNvPr>
            <p:cNvSpPr/>
            <p:nvPr/>
          </p:nvSpPr>
          <p:spPr>
            <a:xfrm rot="182596">
              <a:off x="766395" y="5462433"/>
              <a:ext cx="141882" cy="122312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66AED939-2682-4807-AF9D-7249307BCC07}"/>
                </a:ext>
              </a:extLst>
            </p:cNvPr>
            <p:cNvSpPr/>
            <p:nvPr/>
          </p:nvSpPr>
          <p:spPr>
            <a:xfrm>
              <a:off x="3431704" y="5474823"/>
              <a:ext cx="141882" cy="122312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4" name="Abgerundetes Rechteck 10">
              <a:extLst>
                <a:ext uri="{FF2B5EF4-FFF2-40B4-BE49-F238E27FC236}">
                  <a16:creationId xmlns:a16="http://schemas.microsoft.com/office/drawing/2014/main" id="{B8567B8F-8BB7-4401-ADCE-226DFE3E35B4}"/>
                </a:ext>
              </a:extLst>
            </p:cNvPr>
            <p:cNvSpPr/>
            <p:nvPr/>
          </p:nvSpPr>
          <p:spPr>
            <a:xfrm>
              <a:off x="145640" y="4864665"/>
              <a:ext cx="216024" cy="432048"/>
            </a:xfrm>
            <a:prstGeom prst="roundRect">
              <a:avLst/>
            </a:prstGeom>
            <a:solidFill>
              <a:srgbClr val="E35D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35" name="Abgerundetes Rechteck 13">
              <a:extLst>
                <a:ext uri="{FF2B5EF4-FFF2-40B4-BE49-F238E27FC236}">
                  <a16:creationId xmlns:a16="http://schemas.microsoft.com/office/drawing/2014/main" id="{59EFDA6B-AEC1-4F44-B137-542F96554344}"/>
                </a:ext>
              </a:extLst>
            </p:cNvPr>
            <p:cNvSpPr/>
            <p:nvPr/>
          </p:nvSpPr>
          <p:spPr>
            <a:xfrm rot="62596" flipH="1">
              <a:off x="504735" y="4917550"/>
              <a:ext cx="45719" cy="288032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36" name="Picture 2">
              <a:extLst>
                <a:ext uri="{FF2B5EF4-FFF2-40B4-BE49-F238E27FC236}">
                  <a16:creationId xmlns:a16="http://schemas.microsoft.com/office/drawing/2014/main" id="{6EF1CBCB-3A3C-47B9-8A17-7961B1821D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9" y="4852213"/>
              <a:ext cx="22542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" name="Picture 3">
              <a:extLst>
                <a:ext uri="{FF2B5EF4-FFF2-40B4-BE49-F238E27FC236}">
                  <a16:creationId xmlns:a16="http://schemas.microsoft.com/office/drawing/2014/main" id="{2CA298EF-93EA-49A1-80C0-E05B470708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596">
              <a:off x="1010246" y="4904899"/>
              <a:ext cx="85725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8" name="Abgerundetes Rechteck 15">
              <a:extLst>
                <a:ext uri="{FF2B5EF4-FFF2-40B4-BE49-F238E27FC236}">
                  <a16:creationId xmlns:a16="http://schemas.microsoft.com/office/drawing/2014/main" id="{B253DB70-6653-4FAE-BC42-CE094B8530F2}"/>
                </a:ext>
              </a:extLst>
            </p:cNvPr>
            <p:cNvSpPr/>
            <p:nvPr/>
          </p:nvSpPr>
          <p:spPr>
            <a:xfrm>
              <a:off x="1162542" y="4865982"/>
              <a:ext cx="864096" cy="430731"/>
            </a:xfrm>
            <a:prstGeom prst="round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39" name="Picture 4">
              <a:extLst>
                <a:ext uri="{FF2B5EF4-FFF2-40B4-BE49-F238E27FC236}">
                  <a16:creationId xmlns:a16="http://schemas.microsoft.com/office/drawing/2014/main" id="{9FD1AC45-9981-4427-B790-6E4C1647C8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452" y="4931464"/>
              <a:ext cx="92075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" name="Picture 5">
              <a:extLst>
                <a:ext uri="{FF2B5EF4-FFF2-40B4-BE49-F238E27FC236}">
                  <a16:creationId xmlns:a16="http://schemas.microsoft.com/office/drawing/2014/main" id="{469380E6-67FB-4C5E-AA49-15BB1CDF61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207" y="4858439"/>
              <a:ext cx="877888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" name="Picture 6">
              <a:extLst>
                <a:ext uri="{FF2B5EF4-FFF2-40B4-BE49-F238E27FC236}">
                  <a16:creationId xmlns:a16="http://schemas.microsoft.com/office/drawing/2014/main" id="{D5066C4C-A88C-4E92-A134-72FC919822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729" y="4845863"/>
              <a:ext cx="76835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2" name="Picture 7">
              <a:extLst>
                <a:ext uri="{FF2B5EF4-FFF2-40B4-BE49-F238E27FC236}">
                  <a16:creationId xmlns:a16="http://schemas.microsoft.com/office/drawing/2014/main" id="{85C5A315-68F7-4863-8C40-CF16A4BEC2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596">
              <a:off x="3386313" y="4936490"/>
              <a:ext cx="71909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743C7678-97DC-4719-9BE1-037DDF78A337}"/>
              </a:ext>
            </a:extLst>
          </p:cNvPr>
          <p:cNvGrpSpPr/>
          <p:nvPr/>
        </p:nvGrpSpPr>
        <p:grpSpPr>
          <a:xfrm>
            <a:off x="8766459" y="5013176"/>
            <a:ext cx="4339034" cy="1175425"/>
            <a:chOff x="1935" y="4845863"/>
            <a:chExt cx="4339034" cy="1175425"/>
          </a:xfrm>
        </p:grpSpPr>
        <p:sp>
          <p:nvSpPr>
            <p:cNvPr id="44" name="Rechteck 43">
              <a:extLst>
                <a:ext uri="{FF2B5EF4-FFF2-40B4-BE49-F238E27FC236}">
                  <a16:creationId xmlns:a16="http://schemas.microsoft.com/office/drawing/2014/main" id="{7018F78C-A496-4B11-A794-4BA4FFE0B583}"/>
                </a:ext>
              </a:extLst>
            </p:cNvPr>
            <p:cNvSpPr/>
            <p:nvPr/>
          </p:nvSpPr>
          <p:spPr>
            <a:xfrm>
              <a:off x="1935" y="5296713"/>
              <a:ext cx="4339034" cy="16572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1FE319E7-2B68-42F2-A60C-9A770E54D856}"/>
                </a:ext>
              </a:extLst>
            </p:cNvPr>
            <p:cNvSpPr/>
            <p:nvPr/>
          </p:nvSpPr>
          <p:spPr>
            <a:xfrm>
              <a:off x="752734" y="5584745"/>
              <a:ext cx="144016" cy="4320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215333DA-7B42-429A-B11E-1C4D336B55C1}"/>
                </a:ext>
              </a:extLst>
            </p:cNvPr>
            <p:cNvSpPr/>
            <p:nvPr/>
          </p:nvSpPr>
          <p:spPr>
            <a:xfrm>
              <a:off x="3433676" y="5589240"/>
              <a:ext cx="144016" cy="4320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7" name="Gleichschenkliges Dreieck 46">
              <a:extLst>
                <a:ext uri="{FF2B5EF4-FFF2-40B4-BE49-F238E27FC236}">
                  <a16:creationId xmlns:a16="http://schemas.microsoft.com/office/drawing/2014/main" id="{81C70879-F06A-4D39-B9C9-E6B98F4E430B}"/>
                </a:ext>
              </a:extLst>
            </p:cNvPr>
            <p:cNvSpPr/>
            <p:nvPr/>
          </p:nvSpPr>
          <p:spPr>
            <a:xfrm rot="182596">
              <a:off x="766395" y="5462433"/>
              <a:ext cx="141882" cy="122312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8" name="Gleichschenkliges Dreieck 47">
              <a:extLst>
                <a:ext uri="{FF2B5EF4-FFF2-40B4-BE49-F238E27FC236}">
                  <a16:creationId xmlns:a16="http://schemas.microsoft.com/office/drawing/2014/main" id="{317DE16E-7555-401D-B1B9-C77A2696C217}"/>
                </a:ext>
              </a:extLst>
            </p:cNvPr>
            <p:cNvSpPr/>
            <p:nvPr/>
          </p:nvSpPr>
          <p:spPr>
            <a:xfrm>
              <a:off x="3431704" y="5474823"/>
              <a:ext cx="141882" cy="122312"/>
            </a:xfrm>
            <a:prstGeom prst="triangl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49" name="Abgerundetes Rechteck 10">
              <a:extLst>
                <a:ext uri="{FF2B5EF4-FFF2-40B4-BE49-F238E27FC236}">
                  <a16:creationId xmlns:a16="http://schemas.microsoft.com/office/drawing/2014/main" id="{F8EF27A8-77A3-432C-831A-8BA65C493BAD}"/>
                </a:ext>
              </a:extLst>
            </p:cNvPr>
            <p:cNvSpPr/>
            <p:nvPr/>
          </p:nvSpPr>
          <p:spPr>
            <a:xfrm>
              <a:off x="145640" y="4864665"/>
              <a:ext cx="216024" cy="432048"/>
            </a:xfrm>
            <a:prstGeom prst="roundRect">
              <a:avLst/>
            </a:prstGeom>
            <a:solidFill>
              <a:srgbClr val="E35D5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sp>
          <p:nvSpPr>
            <p:cNvPr id="50" name="Abgerundetes Rechteck 13">
              <a:extLst>
                <a:ext uri="{FF2B5EF4-FFF2-40B4-BE49-F238E27FC236}">
                  <a16:creationId xmlns:a16="http://schemas.microsoft.com/office/drawing/2014/main" id="{95BBA77D-D15F-4272-9631-E82BD5B1F545}"/>
                </a:ext>
              </a:extLst>
            </p:cNvPr>
            <p:cNvSpPr/>
            <p:nvPr/>
          </p:nvSpPr>
          <p:spPr>
            <a:xfrm rot="62596" flipH="1">
              <a:off x="504735" y="4917550"/>
              <a:ext cx="45719" cy="288032"/>
            </a:xfrm>
            <a:prstGeom prst="round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id="{4C1F7894-6ACD-4AEF-956A-8B88705C53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519" y="4852213"/>
              <a:ext cx="225425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3">
              <a:extLst>
                <a:ext uri="{FF2B5EF4-FFF2-40B4-BE49-F238E27FC236}">
                  <a16:creationId xmlns:a16="http://schemas.microsoft.com/office/drawing/2014/main" id="{03DF1970-0F0E-42DE-A1B2-38A2CBF72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596">
              <a:off x="1010246" y="4904899"/>
              <a:ext cx="85725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Abgerundetes Rechteck 15">
              <a:extLst>
                <a:ext uri="{FF2B5EF4-FFF2-40B4-BE49-F238E27FC236}">
                  <a16:creationId xmlns:a16="http://schemas.microsoft.com/office/drawing/2014/main" id="{F353F324-138C-4D64-BACD-C909A6EFD292}"/>
                </a:ext>
              </a:extLst>
            </p:cNvPr>
            <p:cNvSpPr/>
            <p:nvPr/>
          </p:nvSpPr>
          <p:spPr>
            <a:xfrm>
              <a:off x="1162542" y="4865982"/>
              <a:ext cx="864096" cy="430731"/>
            </a:xfrm>
            <a:prstGeom prst="round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600" dirty="0" err="1">
                <a:solidFill>
                  <a:schemeClr val="tx1"/>
                </a:solidFill>
              </a:endParaRPr>
            </a:p>
          </p:txBody>
        </p:sp>
        <p:pic>
          <p:nvPicPr>
            <p:cNvPr id="54" name="Picture 4">
              <a:extLst>
                <a:ext uri="{FF2B5EF4-FFF2-40B4-BE49-F238E27FC236}">
                  <a16:creationId xmlns:a16="http://schemas.microsoft.com/office/drawing/2014/main" id="{D4E4C584-0F52-494B-894A-AB748AFDE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1452" y="4931464"/>
              <a:ext cx="92075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5" name="Picture 5">
              <a:extLst>
                <a:ext uri="{FF2B5EF4-FFF2-40B4-BE49-F238E27FC236}">
                  <a16:creationId xmlns:a16="http://schemas.microsoft.com/office/drawing/2014/main" id="{60BB0515-3416-4980-9D36-A0711F1DB1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0207" y="4858439"/>
              <a:ext cx="877888" cy="444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6" name="Picture 6">
              <a:extLst>
                <a:ext uri="{FF2B5EF4-FFF2-40B4-BE49-F238E27FC236}">
                  <a16:creationId xmlns:a16="http://schemas.microsoft.com/office/drawing/2014/main" id="{58AA655B-4E0D-4ECA-984E-A75C0430EE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729" y="4845863"/>
              <a:ext cx="768350" cy="450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7">
              <a:extLst>
                <a:ext uri="{FF2B5EF4-FFF2-40B4-BE49-F238E27FC236}">
                  <a16:creationId xmlns:a16="http://schemas.microsoft.com/office/drawing/2014/main" id="{88848421-54DE-4169-AF07-2727C899A0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62596">
              <a:off x="3386313" y="4936490"/>
              <a:ext cx="71909" cy="298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59" name="Gerader Verbinder 58">
            <a:extLst>
              <a:ext uri="{FF2B5EF4-FFF2-40B4-BE49-F238E27FC236}">
                <a16:creationId xmlns:a16="http://schemas.microsoft.com/office/drawing/2014/main" id="{B30F8D16-568E-4C3F-87AC-8CE8BD4AB039}"/>
              </a:ext>
            </a:extLst>
          </p:cNvPr>
          <p:cNvCxnSpPr>
            <a:cxnSpLocks/>
            <a:endCxn id="23" idx="3"/>
          </p:cNvCxnSpPr>
          <p:nvPr/>
        </p:nvCxnSpPr>
        <p:spPr>
          <a:xfrm flipV="1">
            <a:off x="0" y="5071288"/>
            <a:ext cx="4338079" cy="2675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Gerader Verbinder 60">
            <a:extLst>
              <a:ext uri="{FF2B5EF4-FFF2-40B4-BE49-F238E27FC236}">
                <a16:creationId xmlns:a16="http://schemas.microsoft.com/office/drawing/2014/main" id="{1786EE40-47EC-46ED-B857-608684EA2FD6}"/>
              </a:ext>
            </a:extLst>
          </p:cNvPr>
          <p:cNvCxnSpPr>
            <a:cxnSpLocks/>
            <a:endCxn id="41" idx="3"/>
          </p:cNvCxnSpPr>
          <p:nvPr/>
        </p:nvCxnSpPr>
        <p:spPr>
          <a:xfrm>
            <a:off x="4407164" y="5031978"/>
            <a:ext cx="4340050" cy="2567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r Verbinder 63">
            <a:extLst>
              <a:ext uri="{FF2B5EF4-FFF2-40B4-BE49-F238E27FC236}">
                <a16:creationId xmlns:a16="http://schemas.microsoft.com/office/drawing/2014/main" id="{BFE3B4D5-12CB-4FF8-ACA5-DFC5A5AE3690}"/>
              </a:ext>
            </a:extLst>
          </p:cNvPr>
          <p:cNvCxnSpPr>
            <a:cxnSpLocks/>
          </p:cNvCxnSpPr>
          <p:nvPr/>
        </p:nvCxnSpPr>
        <p:spPr>
          <a:xfrm>
            <a:off x="8816299" y="5228022"/>
            <a:ext cx="4287705" cy="5165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68540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Girders for PETRA IV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|Technical Advisory Committee Meeting March 2021 | PETRA IV WP 2.17 - Michael Bieler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idx="14"/>
          </p:nvPr>
        </p:nvSpPr>
        <p:spPr>
          <a:xfrm>
            <a:off x="424329" y="1260865"/>
            <a:ext cx="4932967" cy="5010249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Girders:</a:t>
            </a:r>
          </a:p>
          <a:p>
            <a:r>
              <a:rPr lang="en-US" dirty="0"/>
              <a:t>Girders can be supported at their ends.</a:t>
            </a:r>
          </a:p>
          <a:p>
            <a:r>
              <a:rPr lang="en-US" dirty="0"/>
              <a:t>This transforms offsets of the tunnel segments into angles at the girder joints.</a:t>
            </a:r>
          </a:p>
          <a:p>
            <a:r>
              <a:rPr lang="en-US" dirty="0"/>
              <a:t>This is an advantage for the vacuum system, but could cause stronger oscillations of the girders.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757F583-E5DA-47F0-9123-B8C984E6C6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Support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B77D1759-2B2B-4143-B3D8-87D05935D905}"/>
              </a:ext>
            </a:extLst>
          </p:cNvPr>
          <p:cNvSpPr/>
          <p:nvPr/>
        </p:nvSpPr>
        <p:spPr>
          <a:xfrm>
            <a:off x="0" y="6016793"/>
            <a:ext cx="5976664" cy="31328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F8C05DF-759D-4B1A-8BC0-60C7E4CDF508}"/>
              </a:ext>
            </a:extLst>
          </p:cNvPr>
          <p:cNvSpPr/>
          <p:nvPr/>
        </p:nvSpPr>
        <p:spPr>
          <a:xfrm>
            <a:off x="5976664" y="6212063"/>
            <a:ext cx="5976664" cy="313281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6FD5682B-344E-48C6-B57D-3AB101E058CB}"/>
              </a:ext>
            </a:extLst>
          </p:cNvPr>
          <p:cNvGrpSpPr/>
          <p:nvPr/>
        </p:nvGrpSpPr>
        <p:grpSpPr>
          <a:xfrm>
            <a:off x="0" y="4837211"/>
            <a:ext cx="4377059" cy="1182727"/>
            <a:chOff x="0" y="4837211"/>
            <a:chExt cx="4377059" cy="1182727"/>
          </a:xfrm>
        </p:grpSpPr>
        <p:pic>
          <p:nvPicPr>
            <p:cNvPr id="4" name="Grafik 3">
              <a:extLst>
                <a:ext uri="{FF2B5EF4-FFF2-40B4-BE49-F238E27FC236}">
                  <a16:creationId xmlns:a16="http://schemas.microsoft.com/office/drawing/2014/main" id="{CEF70041-0853-4B89-AFED-2595C19B88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138" y="4837211"/>
              <a:ext cx="4352921" cy="1182727"/>
            </a:xfrm>
            <a:prstGeom prst="rect">
              <a:avLst/>
            </a:prstGeom>
          </p:spPr>
        </p:pic>
        <p:cxnSp>
          <p:nvCxnSpPr>
            <p:cNvPr id="58" name="Gerader Verbinder 57">
              <a:extLst>
                <a:ext uri="{FF2B5EF4-FFF2-40B4-BE49-F238E27FC236}">
                  <a16:creationId xmlns:a16="http://schemas.microsoft.com/office/drawing/2014/main" id="{37C929B6-A8FB-4CC7-B093-411147EE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0" y="5071288"/>
              <a:ext cx="4338079" cy="26759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Gruppieren 64">
            <a:extLst>
              <a:ext uri="{FF2B5EF4-FFF2-40B4-BE49-F238E27FC236}">
                <a16:creationId xmlns:a16="http://schemas.microsoft.com/office/drawing/2014/main" id="{4E9FC873-DB1D-4321-8C80-4EA708F6FADB}"/>
              </a:ext>
            </a:extLst>
          </p:cNvPr>
          <p:cNvGrpSpPr/>
          <p:nvPr/>
        </p:nvGrpSpPr>
        <p:grpSpPr>
          <a:xfrm>
            <a:off x="4354745" y="4948858"/>
            <a:ext cx="4379236" cy="1182727"/>
            <a:chOff x="4354745" y="4948858"/>
            <a:chExt cx="4379236" cy="1182727"/>
          </a:xfrm>
        </p:grpSpPr>
        <p:pic>
          <p:nvPicPr>
            <p:cNvPr id="60" name="Grafik 59">
              <a:extLst>
                <a:ext uri="{FF2B5EF4-FFF2-40B4-BE49-F238E27FC236}">
                  <a16:creationId xmlns:a16="http://schemas.microsoft.com/office/drawing/2014/main" id="{D68EAEE4-92CE-4930-AE09-90F7AF0CE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68180">
              <a:off x="4381060" y="4948858"/>
              <a:ext cx="4352921" cy="1182727"/>
            </a:xfrm>
            <a:prstGeom prst="rect">
              <a:avLst/>
            </a:prstGeom>
          </p:spPr>
        </p:pic>
        <p:cxnSp>
          <p:nvCxnSpPr>
            <p:cNvPr id="61" name="Gerader Verbinder 60">
              <a:extLst>
                <a:ext uri="{FF2B5EF4-FFF2-40B4-BE49-F238E27FC236}">
                  <a16:creationId xmlns:a16="http://schemas.microsoft.com/office/drawing/2014/main" id="{814B0454-7E75-42B7-AD5D-013A793519E2}"/>
                </a:ext>
              </a:extLst>
            </p:cNvPr>
            <p:cNvCxnSpPr>
              <a:cxnSpLocks/>
            </p:cNvCxnSpPr>
            <p:nvPr/>
          </p:nvCxnSpPr>
          <p:spPr>
            <a:xfrm>
              <a:off x="4354745" y="5071288"/>
              <a:ext cx="4355170" cy="21660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A7C7E929-E00F-4B4B-BFB1-8A3AB9DC3721}"/>
              </a:ext>
            </a:extLst>
          </p:cNvPr>
          <p:cNvGrpSpPr/>
          <p:nvPr/>
        </p:nvGrpSpPr>
        <p:grpSpPr>
          <a:xfrm>
            <a:off x="8709916" y="5054585"/>
            <a:ext cx="4398031" cy="1182727"/>
            <a:chOff x="8709916" y="5054585"/>
            <a:chExt cx="4398031" cy="1182727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B2E47529-E9BA-4C44-A599-2E771199D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55026" y="5054585"/>
              <a:ext cx="4352921" cy="1182727"/>
            </a:xfrm>
            <a:prstGeom prst="rect">
              <a:avLst/>
            </a:prstGeom>
          </p:spPr>
        </p:pic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19CE3116-CE3B-46A5-91E1-C4516D82661B}"/>
                </a:ext>
              </a:extLst>
            </p:cNvPr>
            <p:cNvCxnSpPr>
              <a:cxnSpLocks/>
            </p:cNvCxnSpPr>
            <p:nvPr/>
          </p:nvCxnSpPr>
          <p:spPr>
            <a:xfrm>
              <a:off x="8709916" y="5288662"/>
              <a:ext cx="4359051" cy="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1992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3200" dirty="0">
                <a:latin typeface="DesySans Office" panose="020B0503040000020003" pitchFamily="34" charset="0"/>
                <a:cs typeface="Calibri" panose="020F0502020204030204" pitchFamily="34" charset="0"/>
              </a:rPr>
              <a:t>Cell layout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Girder</a:t>
            </a:r>
            <a:r>
              <a:rPr lang="de-DE" dirty="0"/>
              <a:t> </a:t>
            </a:r>
            <a:r>
              <a:rPr lang="de-DE" dirty="0" err="1"/>
              <a:t>Types</a:t>
            </a:r>
            <a:endParaRPr lang="de-DE" dirty="0"/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B566E442-6FC3-42FC-8EB9-B9D41DD47D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336" y="3861048"/>
            <a:ext cx="7056784" cy="2232248"/>
          </a:xfrm>
        </p:spPr>
        <p:txBody>
          <a:bodyPr/>
          <a:lstStyle/>
          <a:p>
            <a:r>
              <a:rPr lang="en-GB" dirty="0"/>
              <a:t>Three different girders per cell, "Alpha“-shape is rotated </a:t>
            </a:r>
          </a:p>
          <a:p>
            <a:r>
              <a:rPr lang="en-GB" dirty="0"/>
              <a:t>72x Alpha, 72x Beta, 72x Gamma, 72x Delta = 288 girders </a:t>
            </a:r>
          </a:p>
          <a:p>
            <a:r>
              <a:rPr lang="en-GB" dirty="0"/>
              <a:t>Girders only in arcs (8 arcs; 9 cells per arc)</a:t>
            </a:r>
          </a:p>
          <a:p>
            <a:r>
              <a:rPr lang="en-GB" dirty="0"/>
              <a:t>Maximum assy. weight 12 tons = ~5 t for the girder</a:t>
            </a:r>
            <a:endParaRPr lang="en-US" dirty="0">
              <a:latin typeface="Calibri" pitchFamily="34" charset="0"/>
              <a:cs typeface="Calibri" pitchFamily="34" charset="0"/>
            </a:endParaRPr>
          </a:p>
          <a:p>
            <a:r>
              <a:rPr lang="en-GB" dirty="0"/>
              <a:t>800mm high, 900mm wide between 4,7m and 4,2m long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10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/>
          <a:srcRect l="6357" r="4650"/>
          <a:stretch/>
        </p:blipFill>
        <p:spPr bwMode="auto">
          <a:xfrm>
            <a:off x="6528048" y="1772816"/>
            <a:ext cx="5663952" cy="4768523"/>
          </a:xfrm>
          <a:prstGeom prst="rect">
            <a:avLst/>
          </a:prstGeom>
        </p:spPr>
      </p:pic>
      <p:pic>
        <p:nvPicPr>
          <p:cNvPr id="1026" name="Picture 2" descr="C:\Users\Norma\Nextcloud\PETRA IV Girder\WS Stability\D10000000700193.png"/>
          <p:cNvPicPr>
            <a:picLocks noChangeAspect="1" noChangeArrowheads="1"/>
          </p:cNvPicPr>
          <p:nvPr/>
        </p:nvPicPr>
        <p:blipFill>
          <a:blip r:embed="rId4" cstate="print"/>
          <a:srcRect l="9860" t="4371" r="22827" b="8175"/>
          <a:stretch>
            <a:fillRect/>
          </a:stretch>
        </p:blipFill>
        <p:spPr bwMode="auto">
          <a:xfrm>
            <a:off x="28659" y="-27384"/>
            <a:ext cx="9451717" cy="35943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Current</a:t>
            </a:r>
            <a:r>
              <a:rPr lang="de-DE" dirty="0"/>
              <a:t> </a:t>
            </a:r>
            <a:r>
              <a:rPr lang="de-DE" dirty="0" err="1"/>
              <a:t>Girder</a:t>
            </a:r>
            <a:r>
              <a:rPr lang="de-DE" dirty="0"/>
              <a:t> </a:t>
            </a:r>
            <a:r>
              <a:rPr lang="de-DE" dirty="0" err="1"/>
              <a:t>status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err="1"/>
              <a:t>Located</a:t>
            </a:r>
            <a:r>
              <a:rPr lang="de-DE" dirty="0"/>
              <a:t> in </a:t>
            </a:r>
            <a:r>
              <a:rPr lang="de-DE" dirty="0" err="1"/>
              <a:t>bldg</a:t>
            </a:r>
            <a:r>
              <a:rPr lang="de-DE" dirty="0"/>
              <a:t>. 36 – </a:t>
            </a:r>
            <a:r>
              <a:rPr lang="de-DE" dirty="0" err="1"/>
              <a:t>ready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PoF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pic>
        <p:nvPicPr>
          <p:cNvPr id="7" name="Picture 2" descr="C:\Users\Norma\Downloads\IMG_20250128_134132.jpg"/>
          <p:cNvPicPr>
            <a:picLocks noChangeAspect="1" noChangeArrowheads="1"/>
          </p:cNvPicPr>
          <p:nvPr/>
        </p:nvPicPr>
        <p:blipFill>
          <a:blip r:embed="rId3" cstate="print"/>
          <a:srcRect t="21131" b="30119"/>
          <a:stretch>
            <a:fillRect/>
          </a:stretch>
        </p:blipFill>
        <p:spPr bwMode="auto">
          <a:xfrm>
            <a:off x="551384" y="2060848"/>
            <a:ext cx="11313243" cy="4136347"/>
          </a:xfrm>
          <a:prstGeom prst="rect">
            <a:avLst/>
          </a:prstGeom>
          <a:noFill/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 </a:t>
            </a:r>
            <a:r>
              <a:rPr lang="en-US" dirty="0"/>
              <a:t>| </a:t>
            </a:r>
            <a:r>
              <a:rPr lang="en-GB" dirty="0"/>
              <a:t>Demonstrator status</a:t>
            </a:r>
            <a:r>
              <a:rPr lang="en-US" dirty="0"/>
              <a:t>, Feb. 2025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Lessons</a:t>
            </a:r>
            <a:r>
              <a:rPr lang="de-DE" dirty="0"/>
              <a:t> </a:t>
            </a:r>
            <a:r>
              <a:rPr lang="de-DE" dirty="0" err="1"/>
              <a:t>learned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/>
              <a:t>Magnet </a:t>
            </a:r>
            <a:r>
              <a:rPr lang="de-DE" dirty="0" err="1"/>
              <a:t>support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8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 </a:t>
            </a:r>
            <a:r>
              <a:rPr lang="en-US" dirty="0"/>
              <a:t>| </a:t>
            </a:r>
            <a:r>
              <a:rPr lang="en-GB" dirty="0"/>
              <a:t>Demonstrator status</a:t>
            </a:r>
            <a:r>
              <a:rPr lang="en-US" dirty="0"/>
              <a:t>, Feb. 2025</a:t>
            </a:r>
          </a:p>
        </p:txBody>
      </p:sp>
      <p:pic>
        <p:nvPicPr>
          <p:cNvPr id="30722" name="Picture 2" descr="C:\Users\Norma\Downloads\IMG_20241204_153617.jpg"/>
          <p:cNvPicPr>
            <a:picLocks noChangeAspect="1" noChangeArrowheads="1"/>
          </p:cNvPicPr>
          <p:nvPr/>
        </p:nvPicPr>
        <p:blipFill>
          <a:blip r:embed="rId3" cstate="print"/>
          <a:srcRect t="18176" b="9120"/>
          <a:stretch>
            <a:fillRect/>
          </a:stretch>
        </p:blipFill>
        <p:spPr bwMode="auto">
          <a:xfrm>
            <a:off x="118451" y="1628800"/>
            <a:ext cx="7923388" cy="4320480"/>
          </a:xfrm>
          <a:prstGeom prst="rect">
            <a:avLst/>
          </a:prstGeom>
          <a:noFill/>
        </p:spPr>
      </p:pic>
      <p:pic>
        <p:nvPicPr>
          <p:cNvPr id="30724" name="Picture 4" descr="C:\Users\Norma\Downloads\IMG_20241209_150344.jpg"/>
          <p:cNvPicPr>
            <a:picLocks noChangeAspect="1" noChangeArrowheads="1"/>
          </p:cNvPicPr>
          <p:nvPr/>
        </p:nvPicPr>
        <p:blipFill>
          <a:blip r:embed="rId4" cstate="print"/>
          <a:srcRect l="26159" r="26471" b="19163"/>
          <a:stretch>
            <a:fillRect/>
          </a:stretch>
        </p:blipFill>
        <p:spPr bwMode="auto">
          <a:xfrm>
            <a:off x="8112224" y="1418793"/>
            <a:ext cx="3957231" cy="50647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Aft>
                <a:spcPts val="0"/>
              </a:spcAft>
            </a:pPr>
            <a:r>
              <a:rPr lang="en-US" sz="3200" dirty="0">
                <a:latin typeface="DesySans Office" panose="020B0503040000020003" pitchFamily="34" charset="0"/>
                <a:cs typeface="Calibri" panose="020F0502020204030204" pitchFamily="34" charset="0"/>
              </a:rPr>
              <a:t>Design space</a:t>
            </a:r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74" b="7235"/>
          <a:stretch>
            <a:fillRect/>
          </a:stretch>
        </p:blipFill>
        <p:spPr bwMode="auto">
          <a:xfrm>
            <a:off x="263352" y="836058"/>
            <a:ext cx="5112568" cy="540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9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pic>
        <p:nvPicPr>
          <p:cNvPr id="2050" name="Picture 2" descr="C:\Users\Norma\Desktop\Vortrag MEDSI School 2024\202310-08.png"/>
          <p:cNvPicPr>
            <a:picLocks noChangeAspect="1" noChangeArrowheads="1"/>
          </p:cNvPicPr>
          <p:nvPr/>
        </p:nvPicPr>
        <p:blipFill>
          <a:blip r:embed="rId4" cstate="print"/>
          <a:srcRect l="23508" t="1313" r="18449"/>
          <a:stretch>
            <a:fillRect/>
          </a:stretch>
        </p:blipFill>
        <p:spPr bwMode="auto">
          <a:xfrm>
            <a:off x="5663952" y="1268760"/>
            <a:ext cx="5688632" cy="5411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DesySans Office" panose="020B0503040000020003" pitchFamily="34" charset="0"/>
                <a:cs typeface="Calibri" panose="020F0502020204030204" pitchFamily="34" charset="0"/>
              </a:rPr>
              <a:t>Vibration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794FD89-2FD8-40F9-B4B3-226593F6313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336" y="788204"/>
            <a:ext cx="8064896" cy="5626110"/>
          </a:xfrm>
          <a:prstGeom prst="rect">
            <a:avLst/>
          </a:prstGeom>
        </p:spPr>
      </p:pic>
      <p:sp>
        <p:nvSpPr>
          <p:cNvPr id="7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B566E442-6FC3-42FC-8EB9-B9D41DD47D3A}"/>
              </a:ext>
            </a:extLst>
          </p:cNvPr>
          <p:cNvSpPr txBox="1">
            <a:spLocks/>
          </p:cNvSpPr>
          <p:nvPr/>
        </p:nvSpPr>
        <p:spPr>
          <a:xfrm>
            <a:off x="8184232" y="1412776"/>
            <a:ext cx="4007768" cy="4824536"/>
          </a:xfrm>
          <a:prstGeom prst="rect">
            <a:avLst/>
          </a:prstGeom>
        </p:spPr>
        <p:txBody>
          <a:bodyPr/>
          <a:lstStyle/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lang="en-GB" dirty="0"/>
              <a:t>~25 Hz </a:t>
            </a:r>
            <a:r>
              <a:rPr lang="de-DE" dirty="0" err="1"/>
              <a:t>asynchronous</a:t>
            </a:r>
            <a:r>
              <a:rPr lang="de-DE" dirty="0"/>
              <a:t> </a:t>
            </a:r>
            <a:r>
              <a:rPr lang="de-DE" dirty="0" err="1"/>
              <a:t>machines</a:t>
            </a:r>
            <a:r>
              <a:rPr lang="de-DE" dirty="0"/>
              <a:t> (</a:t>
            </a:r>
            <a:r>
              <a:rPr lang="de-DE" dirty="0" err="1"/>
              <a:t>fans,pumps</a:t>
            </a:r>
            <a:r>
              <a:rPr lang="de-DE" dirty="0"/>
              <a:t>,…)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~50 Hz AC power</a:t>
            </a:r>
            <a:r>
              <a:rPr kumimoji="0" lang="de-DE" sz="18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de-DE" sz="18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network</a:t>
            </a:r>
            <a:endParaRPr kumimoji="0" lang="de-DE" sz="1800" b="0" i="0" u="none" strike="noStrike" kern="1200" cap="none" spc="0" normalizeH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GB" dirty="0"/>
              <a:t>&lt; 1Hz everything moves coherent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n-GB" dirty="0"/>
              <a:t>&gt; 26 Hz RMS is below 1nm</a:t>
            </a:r>
          </a:p>
          <a:p>
            <a:pPr marL="361950" lvl="0" indent="-361950" defTabSz="914400">
              <a:lnSpc>
                <a:spcPct val="110000"/>
              </a:lnSpc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spcAft>
                <a:spcPts val="0"/>
              </a:spcAft>
            </a:pPr>
            <a:r>
              <a:rPr lang="en-US" sz="3200" dirty="0">
                <a:latin typeface="DesySans Office" panose="020B0503040000020003" pitchFamily="34" charset="0"/>
                <a:cs typeface="Calibri" panose="020F0502020204030204" pitchFamily="34" charset="0"/>
              </a:rPr>
              <a:t>Requirements summery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graphicFrame>
        <p:nvGraphicFramePr>
          <p:cNvPr id="16" name="Tabel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7379692"/>
              </p:ext>
            </p:extLst>
          </p:nvPr>
        </p:nvGraphicFramePr>
        <p:xfrm>
          <a:off x="191344" y="1484784"/>
          <a:ext cx="11432333" cy="3408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420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8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23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Requirement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/>
                        <a:t>Quantification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Comment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Weight of girders (loaded)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&lt; 5 000 kg (&lt; 12 000 kg)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Up to 9 magnets per girder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Design</a:t>
                      </a:r>
                      <a:r>
                        <a:rPr lang="de-DE" baseline="0"/>
                        <a:t> space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4,7 x 0,9 x 0,8 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Required amount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288 Girder in 4 types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/>
                        <a:t>Natural frequencies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/>
                        <a:t>&gt; 23 Hz</a:t>
                      </a:r>
                      <a:r>
                        <a:rPr lang="de-DE" b="0"/>
                        <a:t>; ≠25 Hz; ≠50 Hz</a:t>
                      </a:r>
                      <a:endParaRPr lang="de-DE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/>
                        <a:t>Girder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mover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All axes electrically remote-controlled adjustable to an accuracy of 10 µm</a:t>
                      </a:r>
                      <a:endParaRPr lang="de-D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Tunnel </a:t>
                      </a:r>
                      <a:r>
                        <a:rPr lang="de-DE" dirty="0" err="1"/>
                        <a:t>movements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Compensation of ±0,4mm in all axes remote controlled; ±5mm with manual intervention</a:t>
                      </a:r>
                      <a:endParaRPr lang="de-DE" i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Current tunnel movement over a year is within ±0.4mm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Pfeil nach unten 7"/>
          <p:cNvSpPr/>
          <p:nvPr/>
        </p:nvSpPr>
        <p:spPr>
          <a:xfrm>
            <a:off x="9624392" y="4725144"/>
            <a:ext cx="288032" cy="43204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8544272" y="5157192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Girder supports must be at the ends to minimize the displacement between girders; lateral movement bad for bellows</a:t>
            </a:r>
            <a:endParaRPr lang="de-DE" sz="1600" dirty="0" err="1"/>
          </a:p>
        </p:txBody>
      </p:sp>
      <p:sp>
        <p:nvSpPr>
          <p:cNvPr id="12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32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1A70F0-66BB-47D4-B788-CEFCEB2E88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General approach</a:t>
            </a: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Inhaltsplatzhalter 9">
            <a:extLst>
              <a:ext uri="{FF2B5EF4-FFF2-40B4-BE49-F238E27FC236}">
                <a16:creationId xmlns:a16="http://schemas.microsoft.com/office/drawing/2014/main" id="{2D65D836-3DBB-486D-B4F0-F46B909FA5D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5800" y="404664"/>
            <a:ext cx="7722053" cy="613759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BB13404-5042-4701-875D-CF2115A8312B}"/>
              </a:ext>
            </a:extLst>
          </p:cNvPr>
          <p:cNvSpPr txBox="1"/>
          <p:nvPr/>
        </p:nvSpPr>
        <p:spPr>
          <a:xfrm>
            <a:off x="479376" y="1916832"/>
            <a:ext cx="4320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latin typeface="Calibri" pitchFamily="34" charset="0"/>
                <a:cs typeface="Calibri" pitchFamily="34" charset="0"/>
              </a:rPr>
              <a:t>Collect all the specifications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Design space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Loads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Calibri" pitchFamily="34" charset="0"/>
                <a:cs typeface="Calibri" pitchFamily="34" charset="0"/>
              </a:rPr>
              <a:t>Supports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alibri" pitchFamily="34" charset="0"/>
                <a:cs typeface="Calibri" pitchFamily="34" charset="0"/>
              </a:rPr>
              <a:t>Generate designs with Topology Optimization and choose the best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alibri" pitchFamily="34" charset="0"/>
                <a:cs typeface="Calibri" pitchFamily="34" charset="0"/>
              </a:rPr>
              <a:t>Recover the geometry in a parameterized CAD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alibri" pitchFamily="34" charset="0"/>
                <a:cs typeface="Calibri" pitchFamily="34" charset="0"/>
              </a:rPr>
              <a:t>Generate a Preliminary Design by optimize the CAD model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alibri" pitchFamily="34" charset="0"/>
                <a:cs typeface="Calibri" pitchFamily="34" charset="0"/>
              </a:rPr>
              <a:t>Finalize the design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itchFamily="34" charset="0"/>
              <a:cs typeface="Calibri" pitchFamily="34" charset="0"/>
            </a:endParaRPr>
          </a:p>
          <a:p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FFC33D-6238-4FA6-B7B6-E87876A9D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itchFamily="34" charset="0"/>
                <a:cs typeface="Calibri" pitchFamily="34" charset="0"/>
              </a:rPr>
              <a:t>Girder Design progress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13395A42-1AD3-4113-A9E9-018CBFE5BC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11" name="Rechteck 10"/>
          <p:cNvSpPr/>
          <p:nvPr/>
        </p:nvSpPr>
        <p:spPr>
          <a:xfrm>
            <a:off x="6312024" y="2924944"/>
            <a:ext cx="3312368" cy="57606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9" name="Pfeil nach unten 8"/>
          <p:cNvSpPr/>
          <p:nvPr/>
        </p:nvSpPr>
        <p:spPr>
          <a:xfrm rot="2841714">
            <a:off x="6856659" y="2146703"/>
            <a:ext cx="820882" cy="2232248"/>
          </a:xfrm>
          <a:prstGeom prst="downArrow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dirty="0" err="1">
              <a:solidFill>
                <a:schemeClr val="tx1"/>
              </a:solidFill>
            </a:endParaRPr>
          </a:p>
        </p:txBody>
      </p:sp>
      <p:sp>
        <p:nvSpPr>
          <p:cNvPr id="13" name="Multiplizieren 12"/>
          <p:cNvSpPr/>
          <p:nvPr/>
        </p:nvSpPr>
        <p:spPr>
          <a:xfrm rot="18808727">
            <a:off x="6084331" y="3103071"/>
            <a:ext cx="7920880" cy="1586418"/>
          </a:xfrm>
          <a:prstGeom prst="mathMultiply">
            <a:avLst/>
          </a:prstGeom>
          <a:ln>
            <a:solidFill>
              <a:schemeClr val="accent2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b="1" dirty="0" err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  <p:sp>
        <p:nvSpPr>
          <p:cNvPr id="12" name="Textfeld 11"/>
          <p:cNvSpPr txBox="1"/>
          <p:nvPr/>
        </p:nvSpPr>
        <p:spPr>
          <a:xfrm>
            <a:off x="8904312" y="6381328"/>
            <a:ext cx="2287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/>
              <a:t>Altair </a:t>
            </a:r>
            <a:r>
              <a:rPr lang="de-DE" sz="800" dirty="0" err="1"/>
              <a:t>OptiStruct</a:t>
            </a:r>
            <a:r>
              <a:rPr lang="de-DE" sz="800" dirty="0"/>
              <a:t> User Guide</a:t>
            </a:r>
            <a:br>
              <a:rPr lang="de-DE" sz="800" dirty="0"/>
            </a:br>
            <a:r>
              <a:rPr lang="en-GB" sz="800" dirty="0"/>
              <a:t>Lightweight SUV Frame Design Development 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11639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7553" y="1144314"/>
            <a:ext cx="10603023" cy="559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Topology optimization using ANSYS</a:t>
            </a:r>
            <a:endParaRPr lang="de-DE" dirty="0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US" dirty="0">
                <a:latin typeface="Calibri" pitchFamily="34" charset="0"/>
                <a:cs typeface="Calibri" pitchFamily="34" charset="0"/>
              </a:rPr>
              <a:t>Collect all the specifications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8408" y="1556792"/>
            <a:ext cx="161925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9D35A681-A082-41EC-BD9C-C30492405E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360" y="332656"/>
            <a:ext cx="2520000" cy="916751"/>
          </a:xfrm>
          <a:prstGeom prst="rect">
            <a:avLst/>
          </a:prstGeom>
        </p:spPr>
      </p:pic>
      <p:sp>
        <p:nvSpPr>
          <p:cNvPr id="8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nimation_topo">
            <a:hlinkClick r:id="" action="ppaction://media"/>
            <a:extLst>
              <a:ext uri="{FF2B5EF4-FFF2-40B4-BE49-F238E27FC236}">
                <a16:creationId xmlns:a16="http://schemas.microsoft.com/office/drawing/2014/main" id="{A215A23A-868C-4ABD-97FC-62824080D4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78756" y="1242402"/>
            <a:ext cx="11305256" cy="526598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Topology optimization using ANSYS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Generating the design through topology optimization</a:t>
            </a:r>
          </a:p>
        </p:txBody>
      </p:sp>
      <p:sp>
        <p:nvSpPr>
          <p:cNvPr id="6" name="Fußzeilenplatzhalter 2"/>
          <p:cNvSpPr>
            <a:spLocks noGrp="1"/>
          </p:cNvSpPr>
          <p:nvPr>
            <p:ph type="ftr" sz="quarter" idx="11"/>
          </p:nvPr>
        </p:nvSpPr>
        <p:spPr bwMode="auto">
          <a:xfrm>
            <a:off x="406800" y="6580800"/>
            <a:ext cx="9948937" cy="186841"/>
          </a:xfrm>
        </p:spPr>
        <p:txBody>
          <a:bodyPr/>
          <a:lstStyle/>
          <a:p>
            <a:pPr>
              <a:defRPr/>
            </a:pPr>
            <a:r>
              <a:rPr lang="en-US" b="1" dirty="0">
                <a:solidFill>
                  <a:srgbClr val="007BC8"/>
                </a:solidFill>
                <a:latin typeface="DesySans Office"/>
              </a:rPr>
              <a:t>DESY</a:t>
            </a:r>
            <a:r>
              <a:rPr lang="en-US" b="1" dirty="0">
                <a:solidFill>
                  <a:srgbClr val="EB6E0F"/>
                </a:solidFill>
                <a:latin typeface="DesySans Office"/>
              </a:rPr>
              <a:t>.</a:t>
            </a:r>
            <a:r>
              <a:rPr lang="en-US" b="1" dirty="0">
                <a:solidFill>
                  <a:srgbClr val="007BC8"/>
                </a:solidFill>
                <a:latin typeface="DesySans Office"/>
              </a:rPr>
              <a:t> </a:t>
            </a:r>
            <a:r>
              <a:rPr lang="en-US" dirty="0">
                <a:latin typeface="DesySans Office"/>
              </a:rPr>
              <a:t>| </a:t>
            </a:r>
            <a:r>
              <a:rPr lang="en-GB" dirty="0">
                <a:latin typeface="DesySans Office"/>
              </a:rPr>
              <a:t>I.FAST Workshop 2025 on Stability of Storage Ring Based Light Sources </a:t>
            </a:r>
            <a:r>
              <a:rPr lang="en-US" dirty="0">
                <a:latin typeface="DesySans Office"/>
              </a:rPr>
              <a:t>| Topology-Optimized Girder Design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Y_PowerPoint_16x9_en">
  <a:themeElements>
    <a:clrScheme name="DESY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18F1F"/>
      </a:accent2>
      <a:accent3>
        <a:srgbClr val="004B7D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Präsentation10" id="{2B0CCFEF-3092-0942-8FFD-946A8089C971}" vid="{71341955-5B0B-6345-98C1-5CB085C5AEBD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DESY_PowerPoint_16x9_en</Template>
  <TotalTime>0</TotalTime>
  <Words>1574</Words>
  <Application>Microsoft Office PowerPoint</Application>
  <PresentationFormat>Widescreen</PresentationFormat>
  <Paragraphs>245</Paragraphs>
  <Slides>31</Slides>
  <Notes>10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DesySans Office Cn Medium</vt:lpstr>
      <vt:lpstr>DesySans Office Cn Heavy</vt:lpstr>
      <vt:lpstr>DesySans Office Cn Regular</vt:lpstr>
      <vt:lpstr>DesySans Office</vt:lpstr>
      <vt:lpstr>Arial</vt:lpstr>
      <vt:lpstr>Calibri</vt:lpstr>
      <vt:lpstr>DESY_PowerPoint_16x9_en</vt:lpstr>
      <vt:lpstr>Topology-Optimized Girder Design </vt:lpstr>
      <vt:lpstr>Agenda</vt:lpstr>
      <vt:lpstr>Cell layout</vt:lpstr>
      <vt:lpstr>Design space</vt:lpstr>
      <vt:lpstr>Vibration</vt:lpstr>
      <vt:lpstr>Requirements summery</vt:lpstr>
      <vt:lpstr>Girder Design progress</vt:lpstr>
      <vt:lpstr>Topology optimization using ANSYS</vt:lpstr>
      <vt:lpstr>Topology optimization using ANSYS</vt:lpstr>
      <vt:lpstr>Topology optimization using ANSYS</vt:lpstr>
      <vt:lpstr>Topology optimization using ANSYS</vt:lpstr>
      <vt:lpstr>Topology optimization using ANSYS</vt:lpstr>
      <vt:lpstr>Casted VS Welded Design</vt:lpstr>
      <vt:lpstr>Casted VS Welded Design</vt:lpstr>
      <vt:lpstr>Casted VS Welded Design</vt:lpstr>
      <vt:lpstr>Casted VS Welded Design</vt:lpstr>
      <vt:lpstr>Girder Production</vt:lpstr>
      <vt:lpstr>Girder Production</vt:lpstr>
      <vt:lpstr>Girder Production</vt:lpstr>
      <vt:lpstr>Girder Production</vt:lpstr>
      <vt:lpstr>Girder Production</vt:lpstr>
      <vt:lpstr>Girder Production</vt:lpstr>
      <vt:lpstr>02 Demonstrator Girder Inspection Report</vt:lpstr>
      <vt:lpstr>02 Vibration Modes</vt:lpstr>
      <vt:lpstr>PowerPoint Presentation</vt:lpstr>
      <vt:lpstr>PowerPoint Presentation</vt:lpstr>
      <vt:lpstr>Heritage from PETRA I</vt:lpstr>
      <vt:lpstr>Girders for PETRA IV</vt:lpstr>
      <vt:lpstr>Girders for PETRA IV</vt:lpstr>
      <vt:lpstr>Current Girder status</vt:lpstr>
      <vt:lpstr>Lessons learned</vt:lpstr>
    </vt:vector>
  </TitlesOfParts>
  <Company>DESY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Klumpp, Stephan</dc:creator>
  <cp:lastModifiedBy>Koldrack, Normann</cp:lastModifiedBy>
  <cp:revision>177</cp:revision>
  <dcterms:created xsi:type="dcterms:W3CDTF">2020-06-25T18:26:13Z</dcterms:created>
  <dcterms:modified xsi:type="dcterms:W3CDTF">2025-03-19T08:13:26Z</dcterms:modified>
</cp:coreProperties>
</file>