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67" r:id="rId2"/>
    <p:sldId id="282" r:id="rId3"/>
    <p:sldId id="318" r:id="rId4"/>
    <p:sldId id="885" r:id="rId5"/>
    <p:sldId id="918" r:id="rId6"/>
    <p:sldId id="890" r:id="rId7"/>
    <p:sldId id="395" r:id="rId8"/>
    <p:sldId id="919" r:id="rId9"/>
    <p:sldId id="896" r:id="rId10"/>
    <p:sldId id="897" r:id="rId11"/>
    <p:sldId id="900" r:id="rId12"/>
    <p:sldId id="623" r:id="rId13"/>
    <p:sldId id="636" r:id="rId14"/>
    <p:sldId id="917" r:id="rId15"/>
    <p:sldId id="914" r:id="rId16"/>
    <p:sldId id="653" r:id="rId17"/>
    <p:sldId id="537" r:id="rId18"/>
    <p:sldId id="925" r:id="rId19"/>
    <p:sldId id="911" r:id="rId20"/>
    <p:sldId id="912" r:id="rId21"/>
    <p:sldId id="913" r:id="rId22"/>
    <p:sldId id="923" r:id="rId23"/>
    <p:sldId id="926" r:id="rId24"/>
    <p:sldId id="163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52" autoAdjust="0"/>
    <p:restoredTop sz="94672" autoAdjust="0"/>
  </p:normalViewPr>
  <p:slideViewPr>
    <p:cSldViewPr showGuides="1">
      <p:cViewPr>
        <p:scale>
          <a:sx n="81" d="100"/>
          <a:sy n="81" d="100"/>
        </p:scale>
        <p:origin x="72" y="562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17.03.2025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17.03.2025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5509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722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 type="sldNum" idx="3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6A77A39-21A5-4E39-AE5F-6DF8434EC146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24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633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5889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4471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651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517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9111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50Hz and harmonics by RF noise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9915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5928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7673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07987" y="349611"/>
            <a:ext cx="11376026" cy="45109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7987" y="817500"/>
            <a:ext cx="11376026" cy="3792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26670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3pPr>
            <a:lvl4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buFontTx/>
              <a:defRPr b="1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Fußzeilenplatzhalter 2"/>
          <p:cNvSpPr txBox="1"/>
          <p:nvPr/>
        </p:nvSpPr>
        <p:spPr>
          <a:xfrm>
            <a:off x="791578" y="6580800"/>
            <a:ext cx="9948937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/>
              <a:t>| Baltic Science and Innovation Day, 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DESY Photons Science Users’ meeting, 20</a:t>
            </a:r>
            <a:r>
              <a:rPr lang="en-US" sz="11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January 2025, R. Bartolini</a:t>
            </a:r>
          </a:p>
        </p:txBody>
      </p:sp>
      <p:pic>
        <p:nvPicPr>
          <p:cNvPr id="6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0" y="332657"/>
            <a:ext cx="1988460" cy="72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8097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‹Nr.›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  <p:sldLayoutId id="2147483682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Sven.Pfeiffer@desy.de" TargetMode="External"/><Relationship Id="rId2" Type="http://schemas.openxmlformats.org/officeDocument/2006/relationships/hyperlink" Target="mailto:sven.pfeiffer@desy.de" TargetMode="Externa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9.emf"/><Relationship Id="rId7" Type="http://schemas.openxmlformats.org/officeDocument/2006/relationships/image" Target="../media/image13.jp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>
                <a:latin typeface="+mn-lt"/>
              </a:rPr>
              <a:t>Status of the design and simulations for the FOFB of PETRA IV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 brief overview of the activities towards a stable beam orbit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14396" y="4384811"/>
            <a:ext cx="11369549" cy="700373"/>
          </a:xfrm>
        </p:spPr>
        <p:txBody>
          <a:bodyPr/>
          <a:lstStyle/>
          <a:p>
            <a:r>
              <a:rPr lang="en-US" b="1" dirty="0"/>
              <a:t>Sven Pfeiffer for the PETRA III &amp; IV team </a:t>
            </a:r>
          </a:p>
          <a:p>
            <a:endParaRPr lang="en-US" b="1" dirty="0"/>
          </a:p>
          <a:p>
            <a:r>
              <a:rPr lang="en-US" dirty="0"/>
              <a:t>Karlsruhe, 18.03.2025</a:t>
            </a:r>
          </a:p>
        </p:txBody>
      </p:sp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2CD2F0F-D027-409C-8214-ADC87A3886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5" t="2853" r="624" b="3575"/>
          <a:stretch/>
        </p:blipFill>
        <p:spPr>
          <a:xfrm>
            <a:off x="2639616" y="609033"/>
            <a:ext cx="9450020" cy="52080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FDD7CD-08DB-4BAD-90CD-5A71E7929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FOFB Simulations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BCB937-423B-460A-96D3-F16FEE982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9715943" cy="379252"/>
          </a:xfrm>
        </p:spPr>
        <p:txBody>
          <a:bodyPr/>
          <a:lstStyle/>
          <a:p>
            <a:r>
              <a:rPr lang="en-US" altLang="en-US" dirty="0"/>
              <a:t>Overall signal chain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3D0D8B-2E25-4AD8-AFFF-B7ADDDA9A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406427"/>
            <a:ext cx="2591667" cy="377781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SISO feedback loop</a:t>
            </a:r>
          </a:p>
          <a:p>
            <a:r>
              <a:rPr lang="en-US" sz="1600" b="1" dirty="0"/>
              <a:t>Magnet</a:t>
            </a:r>
          </a:p>
          <a:p>
            <a:r>
              <a:rPr lang="en-US" sz="1600" b="1" dirty="0"/>
              <a:t>Vacuum chamber</a:t>
            </a:r>
          </a:p>
          <a:p>
            <a:r>
              <a:rPr lang="en-US" sz="1600" b="1" dirty="0"/>
              <a:t>Disturbance block </a:t>
            </a:r>
          </a:p>
          <a:p>
            <a:r>
              <a:rPr lang="en-US" sz="1600" b="1" dirty="0"/>
              <a:t>BPM electronics</a:t>
            </a:r>
          </a:p>
          <a:p>
            <a:r>
              <a:rPr lang="en-US" sz="1600" b="1" dirty="0"/>
              <a:t>Power supply</a:t>
            </a:r>
          </a:p>
          <a:p>
            <a:r>
              <a:rPr lang="en-US" sz="1600" dirty="0"/>
              <a:t>Cable</a:t>
            </a:r>
            <a:endParaRPr lang="en-US" sz="1600" b="1" i="1" dirty="0"/>
          </a:p>
          <a:p>
            <a:r>
              <a:rPr lang="en-US" sz="1600" dirty="0"/>
              <a:t>Digital signal chain</a:t>
            </a:r>
          </a:p>
          <a:p>
            <a:r>
              <a:rPr lang="en-US" sz="1600" dirty="0"/>
              <a:t>ORM element (PIV lattice)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2D7B19B-120E-4FFE-A07F-A779D2A1E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177" y="3762618"/>
            <a:ext cx="3921621" cy="33596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5C98C56-2CF6-4D0C-99EC-A8F817EBF3AB}"/>
              </a:ext>
            </a:extLst>
          </p:cNvPr>
          <p:cNvSpPr txBox="1"/>
          <p:nvPr/>
        </p:nvSpPr>
        <p:spPr>
          <a:xfrm>
            <a:off x="695400" y="5484163"/>
            <a:ext cx="262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ORM element from PIV lattice  that maps µrad into an orbit offset at a distance of 1m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81F88E9C-C442-46DE-BAD5-47FD43B8CD3F}"/>
              </a:ext>
            </a:extLst>
          </p:cNvPr>
          <p:cNvSpPr/>
          <p:nvPr/>
        </p:nvSpPr>
        <p:spPr>
          <a:xfrm>
            <a:off x="10776520" y="2761936"/>
            <a:ext cx="923242" cy="45109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DA1E1D8-E4AF-40B8-968F-83A87FB23AC2}"/>
              </a:ext>
            </a:extLst>
          </p:cNvPr>
          <p:cNvSpPr/>
          <p:nvPr/>
        </p:nvSpPr>
        <p:spPr>
          <a:xfrm>
            <a:off x="9606885" y="635922"/>
            <a:ext cx="2080105" cy="151472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2584E2B-BD35-4371-AA1E-8F14085852D5}"/>
              </a:ext>
            </a:extLst>
          </p:cNvPr>
          <p:cNvSpPr/>
          <p:nvPr/>
        </p:nvSpPr>
        <p:spPr>
          <a:xfrm>
            <a:off x="9611399" y="3213034"/>
            <a:ext cx="2466474" cy="197027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BE4A240-3BC9-4FBE-8343-5574DAC3DA17}"/>
              </a:ext>
            </a:extLst>
          </p:cNvPr>
          <p:cNvSpPr/>
          <p:nvPr/>
        </p:nvSpPr>
        <p:spPr>
          <a:xfrm>
            <a:off x="2916000" y="3024000"/>
            <a:ext cx="2628000" cy="15840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6FA9E3C-D6CF-4157-A9DD-220830117EF2}"/>
              </a:ext>
            </a:extLst>
          </p:cNvPr>
          <p:cNvSpPr/>
          <p:nvPr/>
        </p:nvSpPr>
        <p:spPr>
          <a:xfrm>
            <a:off x="5006779" y="2156488"/>
            <a:ext cx="2808000" cy="83099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3F5BA5A-639D-4FDE-BB61-9E4EEBD1DAE6}"/>
              </a:ext>
            </a:extLst>
          </p:cNvPr>
          <p:cNvSpPr/>
          <p:nvPr/>
        </p:nvSpPr>
        <p:spPr>
          <a:xfrm>
            <a:off x="7884000" y="2150647"/>
            <a:ext cx="972000" cy="83099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3E403E9-F4D4-43E9-9BF8-0244CD35FC23}"/>
              </a:ext>
            </a:extLst>
          </p:cNvPr>
          <p:cNvSpPr txBox="1"/>
          <p:nvPr/>
        </p:nvSpPr>
        <p:spPr>
          <a:xfrm>
            <a:off x="4374367" y="611977"/>
            <a:ext cx="4481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Simulation framework will be made available via Gitlab if you are interested</a:t>
            </a:r>
          </a:p>
        </p:txBody>
      </p:sp>
    </p:spTree>
    <p:extLst>
      <p:ext uri="{BB962C8B-B14F-4D97-AF65-F5344CB8AC3E}">
        <p14:creationId xmlns:p14="http://schemas.microsoft.com/office/powerpoint/2010/main" val="350218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59"/>
    </mc:Choice>
    <mc:Fallback xmlns="">
      <p:transition spd="slow" advTm="2375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9787AF-F007-42C8-94B0-B33707424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PETRA IV FOFB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8828EF-5C31-49B4-AA78-7038C72B5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5399981" cy="5010249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PETRA III</a:t>
            </a:r>
          </a:p>
          <a:p>
            <a:r>
              <a:rPr lang="en-US" sz="1600" b="1" i="1" dirty="0"/>
              <a:t>Small corrector magnet</a:t>
            </a:r>
            <a:r>
              <a:rPr lang="en-US" sz="1600" dirty="0"/>
              <a:t> (0.2mH…0.48mH) as air coil (kHz bandwidth) </a:t>
            </a:r>
            <a:r>
              <a:rPr lang="en-US" sz="1600" b="1" i="1" dirty="0"/>
              <a:t>for fast orbit feedback</a:t>
            </a:r>
            <a:r>
              <a:rPr lang="en-US" sz="1600" dirty="0"/>
              <a:t>; max 45µrad</a:t>
            </a:r>
          </a:p>
          <a:p>
            <a:r>
              <a:rPr lang="en-US" sz="1600" b="1" i="1" dirty="0"/>
              <a:t>Larger magnet for static</a:t>
            </a:r>
            <a:r>
              <a:rPr lang="en-US" sz="1600" i="1" dirty="0"/>
              <a:t> </a:t>
            </a:r>
            <a:r>
              <a:rPr lang="en-US" sz="1600" dirty="0"/>
              <a:t>(DC) corrections</a:t>
            </a:r>
          </a:p>
          <a:p>
            <a:r>
              <a:rPr lang="de-DE" sz="1600" dirty="0"/>
              <a:t>Stainless </a:t>
            </a:r>
            <a:r>
              <a:rPr lang="de-DE" sz="1600" dirty="0" err="1"/>
              <a:t>steel</a:t>
            </a:r>
            <a:r>
              <a:rPr lang="de-DE" sz="1600" dirty="0"/>
              <a:t> </a:t>
            </a:r>
            <a:r>
              <a:rPr lang="de-DE" sz="1600" dirty="0" err="1"/>
              <a:t>vacuum</a:t>
            </a:r>
            <a:r>
              <a:rPr lang="de-DE" sz="1600" dirty="0"/>
              <a:t> </a:t>
            </a:r>
            <a:r>
              <a:rPr lang="de-DE" sz="1600" dirty="0" err="1"/>
              <a:t>chamber</a:t>
            </a:r>
            <a:r>
              <a:rPr lang="de-DE" sz="1600" dirty="0"/>
              <a:t> (D=94-98mm) </a:t>
            </a:r>
            <a:r>
              <a:rPr lang="de-DE" sz="1600" dirty="0" err="1"/>
              <a:t>with</a:t>
            </a:r>
            <a:r>
              <a:rPr lang="de-DE" sz="1600" dirty="0"/>
              <a:t> ~1kHz </a:t>
            </a:r>
            <a:r>
              <a:rPr lang="de-DE" sz="1600" dirty="0" err="1"/>
              <a:t>bandwidth</a:t>
            </a:r>
            <a:r>
              <a:rPr lang="de-DE" sz="1600" dirty="0"/>
              <a:t> </a:t>
            </a:r>
            <a:r>
              <a:rPr lang="de-DE" sz="1600" dirty="0" err="1"/>
              <a:t>as</a:t>
            </a:r>
            <a:r>
              <a:rPr lang="de-DE" sz="1600" dirty="0"/>
              <a:t> </a:t>
            </a:r>
            <a:r>
              <a:rPr lang="de-DE" sz="1600" dirty="0" err="1"/>
              <a:t>limiting</a:t>
            </a:r>
            <a:r>
              <a:rPr lang="de-DE" sz="1600" dirty="0"/>
              <a:t> </a:t>
            </a:r>
            <a:r>
              <a:rPr lang="de-DE" sz="1600" dirty="0" err="1"/>
              <a:t>element</a:t>
            </a:r>
            <a:r>
              <a:rPr lang="de-DE" sz="1600" dirty="0"/>
              <a:t> </a:t>
            </a: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PETRA IV </a:t>
            </a:r>
            <a:r>
              <a:rPr lang="en-US" sz="1600" b="1" dirty="0">
                <a:sym typeface="Wingdings" panose="05000000000000000000" pitchFamily="2" charset="2"/>
              </a:rPr>
              <a:t> </a:t>
            </a:r>
            <a:r>
              <a:rPr lang="en-US" sz="1600" b="1" dirty="0"/>
              <a:t>Complete redesign by space constraints</a:t>
            </a:r>
          </a:p>
          <a:p>
            <a:r>
              <a:rPr lang="en-US" sz="1600" b="1" i="1" dirty="0"/>
              <a:t>Combined functioning magnet </a:t>
            </a:r>
            <a:r>
              <a:rPr lang="en-US" sz="1600" dirty="0"/>
              <a:t>(slow and fast corrections) with 23mH; max 560µrad DC, 30µrad AC</a:t>
            </a:r>
          </a:p>
          <a:p>
            <a:pPr lvl="1"/>
            <a:r>
              <a:rPr lang="en-US" sz="1400" dirty="0"/>
              <a:t>High field quality (less dependence on orbit fluctuations)</a:t>
            </a:r>
          </a:p>
          <a:p>
            <a:pPr lvl="1"/>
            <a:r>
              <a:rPr lang="en-US" sz="1400" dirty="0"/>
              <a:t>Hz bandwidth, pushed digitally into kHz regime </a:t>
            </a:r>
            <a:r>
              <a:rPr lang="en-US" sz="1400" dirty="0">
                <a:sym typeface="Wingdings" panose="05000000000000000000" pitchFamily="2" charset="2"/>
              </a:rPr>
              <a:t> more demands on magnet power supply</a:t>
            </a:r>
          </a:p>
          <a:p>
            <a:pPr lvl="1"/>
            <a:r>
              <a:rPr lang="en-US" sz="1400" i="1" dirty="0"/>
              <a:t>(Possibility to integrate skew quad coils)</a:t>
            </a:r>
          </a:p>
          <a:p>
            <a:pPr lvl="1"/>
            <a:endParaRPr lang="en-US" sz="14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86F482E-8B7D-4BD7-BCFA-669CD78B9F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Corrector requirements from PIII to PIV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08A6805-0D29-42CC-904D-09975400E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719" y="1035872"/>
            <a:ext cx="4559378" cy="246513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CA5FC42-DB2E-480E-88EB-118229723B6E}"/>
              </a:ext>
            </a:extLst>
          </p:cNvPr>
          <p:cNvSpPr txBox="1"/>
          <p:nvPr/>
        </p:nvSpPr>
        <p:spPr>
          <a:xfrm>
            <a:off x="7766218" y="570166"/>
            <a:ext cx="3658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PIII: H fast corrector with DC corrector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12E81C4-3AA8-4D53-8E8C-978D45B70F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37" b="13298"/>
          <a:stretch/>
        </p:blipFill>
        <p:spPr>
          <a:xfrm>
            <a:off x="8472264" y="3627000"/>
            <a:ext cx="3528392" cy="2646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727F086-2862-47A8-856A-56A51C61BB2B}"/>
              </a:ext>
            </a:extLst>
          </p:cNvPr>
          <p:cNvSpPr txBox="1"/>
          <p:nvPr/>
        </p:nvSpPr>
        <p:spPr>
          <a:xfrm>
            <a:off x="8820486" y="6366520"/>
            <a:ext cx="28921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</a:rPr>
              <a:t>@APS-U (courtesy: John Carwardine, Animesh Jain)</a:t>
            </a:r>
          </a:p>
        </p:txBody>
      </p:sp>
      <p:pic>
        <p:nvPicPr>
          <p:cNvPr id="5" name="Picture 22">
            <a:extLst>
              <a:ext uri="{FF2B5EF4-FFF2-40B4-BE49-F238E27FC236}">
                <a16:creationId xmlns:a16="http://schemas.microsoft.com/office/drawing/2014/main" id="{8E291698-7150-4951-A90B-13C837076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968" y="3590953"/>
            <a:ext cx="2385385" cy="226838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7F7B4D3-116E-4930-934C-87C9B5BB4204}"/>
              </a:ext>
            </a:extLst>
          </p:cNvPr>
          <p:cNvSpPr txBox="1"/>
          <p:nvPr/>
        </p:nvSpPr>
        <p:spPr>
          <a:xfrm>
            <a:off x="5671338" y="5919184"/>
            <a:ext cx="2712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Slow and fast corrector magnet based on APS-U design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8572EEA-0E5D-4399-BAE8-4308EA581221}"/>
              </a:ext>
            </a:extLst>
          </p:cNvPr>
          <p:cNvSpPr txBox="1"/>
          <p:nvPr/>
        </p:nvSpPr>
        <p:spPr>
          <a:xfrm>
            <a:off x="10266555" y="814961"/>
            <a:ext cx="18806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>
                <a:solidFill>
                  <a:schemeClr val="tx2"/>
                </a:solidFill>
              </a:rPr>
              <a:t>Courtesy</a:t>
            </a:r>
            <a:r>
              <a:rPr lang="en-US" sz="1000" dirty="0">
                <a:solidFill>
                  <a:schemeClr val="tx2"/>
                </a:solidFill>
              </a:rPr>
              <a:t>: </a:t>
            </a:r>
            <a:r>
              <a:rPr lang="en-US" sz="1000" dirty="0" err="1">
                <a:solidFill>
                  <a:schemeClr val="tx2"/>
                </a:solidFill>
              </a:rPr>
              <a:t>H.T.Duhme</a:t>
            </a:r>
            <a:r>
              <a:rPr lang="en-US" sz="1000" dirty="0">
                <a:solidFill>
                  <a:schemeClr val="tx2"/>
                </a:solidFill>
              </a:rPr>
              <a:t>, </a:t>
            </a:r>
            <a:r>
              <a:rPr lang="en-US" sz="1000" dirty="0" err="1">
                <a:solidFill>
                  <a:schemeClr val="tx2"/>
                </a:solidFill>
              </a:rPr>
              <a:t>J.Klute</a:t>
            </a:r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88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7864C5-6251-4C5D-BBCE-15959842C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Magnet update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6DCC3B-68FE-4CDB-B2C9-6227CC84A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Yoke variations</a:t>
            </a:r>
          </a:p>
        </p:txBody>
      </p:sp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F2D4FE15-DCC8-4B36-A415-B5A9F5708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74" y="3509845"/>
            <a:ext cx="4886260" cy="3447547"/>
          </a:xfrm>
        </p:spPr>
        <p:txBody>
          <a:bodyPr/>
          <a:lstStyle/>
          <a:p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prototype magnet with </a:t>
            </a:r>
            <a:r>
              <a:rPr lang="en-US" sz="1600" dirty="0" err="1"/>
              <a:t>PowerCore</a:t>
            </a:r>
            <a:r>
              <a:rPr lang="en-US" sz="1600" dirty="0"/>
              <a:t> 1400 and 1mm lamination thickness</a:t>
            </a:r>
          </a:p>
          <a:p>
            <a:pPr lvl="1"/>
            <a:r>
              <a:rPr lang="en-US" sz="1400" b="1" dirty="0"/>
              <a:t>3kHz with -10deg.</a:t>
            </a:r>
          </a:p>
          <a:p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prototype magnet with </a:t>
            </a:r>
            <a:r>
              <a:rPr lang="en-US" sz="1600" dirty="0" err="1"/>
              <a:t>PowerCore</a:t>
            </a:r>
            <a:r>
              <a:rPr lang="en-US" sz="1600" dirty="0"/>
              <a:t> 1400 and 0.3mm lamination thickness</a:t>
            </a:r>
          </a:p>
          <a:p>
            <a:pPr lvl="1"/>
            <a:r>
              <a:rPr lang="en-US" sz="1400" b="1" dirty="0"/>
              <a:t>30kHz with -10deg.</a:t>
            </a:r>
          </a:p>
          <a:p>
            <a:pPr marL="95250" indent="0">
              <a:buNone/>
            </a:pPr>
            <a:r>
              <a:rPr lang="en-US" sz="1600" b="1" dirty="0">
                <a:sym typeface="Wingdings" panose="05000000000000000000" pitchFamily="2" charset="2"/>
              </a:rPr>
              <a:t> </a:t>
            </a:r>
            <a:r>
              <a:rPr lang="en-US" sz="1600" b="1" dirty="0"/>
              <a:t>Fractional order system</a:t>
            </a:r>
          </a:p>
          <a:p>
            <a:endParaRPr lang="en-US" sz="160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77A45D8-3DD7-431F-8000-89446A241E3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113603" y="620688"/>
            <a:ext cx="3806933" cy="451099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Simulation by TU Darmstadt (TEMF)</a:t>
            </a:r>
          </a:p>
        </p:txBody>
      </p:sp>
      <p:sp>
        <p:nvSpPr>
          <p:cNvPr id="13" name="Rectangle 22">
            <a:extLst>
              <a:ext uri="{FF2B5EF4-FFF2-40B4-BE49-F238E27FC236}">
                <a16:creationId xmlns:a16="http://schemas.microsoft.com/office/drawing/2014/main" id="{806AA1C2-7C31-4530-95EC-CD9E74D95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5395" y="318868"/>
            <a:ext cx="632077" cy="60122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EDD475A3-8960-4BDC-86AE-9F4BDA8378CC}"/>
              </a:ext>
            </a:extLst>
          </p:cNvPr>
          <p:cNvGrpSpPr/>
          <p:nvPr/>
        </p:nvGrpSpPr>
        <p:grpSpPr>
          <a:xfrm>
            <a:off x="5807968" y="1137178"/>
            <a:ext cx="6209804" cy="4825458"/>
            <a:chOff x="5198467" y="1137178"/>
            <a:chExt cx="6209804" cy="4825458"/>
          </a:xfrm>
        </p:grpSpPr>
        <p:pic>
          <p:nvPicPr>
            <p:cNvPr id="12" name="Inhaltsplatzhalter 4">
              <a:extLst>
                <a:ext uri="{FF2B5EF4-FFF2-40B4-BE49-F238E27FC236}">
                  <a16:creationId xmlns:a16="http://schemas.microsoft.com/office/drawing/2014/main" id="{5620F206-27F2-4C0E-8B0A-A93B13B66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4" r="6357"/>
            <a:stretch/>
          </p:blipFill>
          <p:spPr>
            <a:xfrm>
              <a:off x="5198467" y="1137178"/>
              <a:ext cx="6209804" cy="4825458"/>
            </a:xfrm>
            <a:prstGeom prst="rect">
              <a:avLst/>
            </a:prstGeom>
          </p:spPr>
        </p:pic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7D44870A-047B-4E4A-B189-57B0725E49C2}"/>
                </a:ext>
              </a:extLst>
            </p:cNvPr>
            <p:cNvGrpSpPr/>
            <p:nvPr/>
          </p:nvGrpSpPr>
          <p:grpSpPr>
            <a:xfrm>
              <a:off x="10679682" y="1876025"/>
              <a:ext cx="240854" cy="2633095"/>
              <a:chOff x="7716180" y="2139205"/>
              <a:chExt cx="240854" cy="2633095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62CAF985-6FF4-42AF-8EF3-EC80DA7A5564}"/>
                  </a:ext>
                </a:extLst>
              </p:cNvPr>
              <p:cNvSpPr/>
              <p:nvPr/>
            </p:nvSpPr>
            <p:spPr>
              <a:xfrm>
                <a:off x="7716180" y="2139205"/>
                <a:ext cx="240853" cy="252028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" name="Gerade Verbindung mit Pfeil 16">
                <a:extLst>
                  <a:ext uri="{FF2B5EF4-FFF2-40B4-BE49-F238E27FC236}">
                    <a16:creationId xmlns:a16="http://schemas.microsoft.com/office/drawing/2014/main" id="{D2F1C2AA-E7A7-4C2E-9531-72FE568BD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8574" y="2427237"/>
                <a:ext cx="0" cy="2057031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59E2FF07-1C27-469A-92D4-9365FE4AAEA9}"/>
                  </a:ext>
                </a:extLst>
              </p:cNvPr>
              <p:cNvSpPr/>
              <p:nvPr/>
            </p:nvSpPr>
            <p:spPr>
              <a:xfrm>
                <a:off x="7716180" y="4541620"/>
                <a:ext cx="240854" cy="230680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A0FA272-B4A1-4B87-A526-62118C2EBE9F}"/>
                </a:ext>
              </a:extLst>
            </p:cNvPr>
            <p:cNvSpPr/>
            <p:nvPr/>
          </p:nvSpPr>
          <p:spPr>
            <a:xfrm>
              <a:off x="9582397" y="1876025"/>
              <a:ext cx="222403" cy="21602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677FE4F1-ADDF-4893-8B29-A635114F4B24}"/>
                </a:ext>
              </a:extLst>
            </p:cNvPr>
            <p:cNvCxnSpPr>
              <a:cxnSpLocks/>
            </p:cNvCxnSpPr>
            <p:nvPr/>
          </p:nvCxnSpPr>
          <p:spPr>
            <a:xfrm>
              <a:off x="9668175" y="2164057"/>
              <a:ext cx="0" cy="205703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6DAF5DA1-FFF6-4817-AD61-5B6420DA876E}"/>
                </a:ext>
              </a:extLst>
            </p:cNvPr>
            <p:cNvSpPr/>
            <p:nvPr/>
          </p:nvSpPr>
          <p:spPr>
            <a:xfrm>
              <a:off x="9553787" y="4293096"/>
              <a:ext cx="222400" cy="21602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23" name="Grafik 22">
            <a:extLst>
              <a:ext uri="{FF2B5EF4-FFF2-40B4-BE49-F238E27FC236}">
                <a16:creationId xmlns:a16="http://schemas.microsoft.com/office/drawing/2014/main" id="{86595C37-C001-48E4-A214-171A9C81B32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1" y="5954369"/>
            <a:ext cx="2453389" cy="42695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1DF8D70-B3A4-41AC-BED4-F53898475042}"/>
              </a:ext>
            </a:extLst>
          </p:cNvPr>
          <p:cNvSpPr txBox="1"/>
          <p:nvPr/>
        </p:nvSpPr>
        <p:spPr>
          <a:xfrm>
            <a:off x="4547828" y="5989926"/>
            <a:ext cx="572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First simulations done </a:t>
            </a:r>
            <a:r>
              <a:rPr lang="en-US" sz="1600" dirty="0">
                <a:sym typeface="Wingdings" panose="05000000000000000000" pitchFamily="2" charset="2"/>
              </a:rPr>
              <a:t> shifted in frequency by x10 using 0.3mm laminations  side project for master student</a:t>
            </a:r>
            <a:endParaRPr lang="en-US" sz="1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070D488-95A7-4425-8ED3-90A8EE3636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5949280"/>
            <a:ext cx="864096" cy="60898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420E2A0E-FCD6-4803-A8BD-95B52C2AB5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6684" y="863736"/>
            <a:ext cx="2716559" cy="2600843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0B816529-3E72-4BEF-8E53-A0CB4BFE0C5D}"/>
              </a:ext>
            </a:extLst>
          </p:cNvPr>
          <p:cNvSpPr txBox="1"/>
          <p:nvPr/>
        </p:nvSpPr>
        <p:spPr>
          <a:xfrm>
            <a:off x="3962129" y="662517"/>
            <a:ext cx="1491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chemeClr val="tx2"/>
                </a:solidFill>
              </a:rPr>
              <a:t>Courtesy</a:t>
            </a:r>
            <a:r>
              <a:rPr lang="de-DE" sz="1200" dirty="0">
                <a:solidFill>
                  <a:schemeClr val="tx2"/>
                </a:solidFill>
              </a:rPr>
              <a:t>: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M.Thede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A0C76F38-82A6-4DBE-A424-6DC9598F5A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376" y="1217155"/>
            <a:ext cx="2188283" cy="2211845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C0E26C94-8374-49BD-993D-7C623935878D}"/>
              </a:ext>
            </a:extLst>
          </p:cNvPr>
          <p:cNvSpPr txBox="1"/>
          <p:nvPr/>
        </p:nvSpPr>
        <p:spPr>
          <a:xfrm rot="16200000">
            <a:off x="-639520" y="2094080"/>
            <a:ext cx="1960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chemeClr val="tx2"/>
                </a:solidFill>
              </a:rPr>
              <a:t>Courtesy</a:t>
            </a:r>
            <a:r>
              <a:rPr lang="de-DE" sz="1200" dirty="0">
                <a:solidFill>
                  <a:schemeClr val="tx2"/>
                </a:solidFill>
              </a:rPr>
              <a:t>: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J.M.Christmann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DB7351F-D74A-4558-B3BF-D4030A66DD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92544" y="5971467"/>
            <a:ext cx="957671" cy="553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5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80"/>
    </mc:Choice>
    <mc:Fallback xmlns="">
      <p:transition spd="slow" advTm="12728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B710069-6977-4D61-AE82-8A6BD399E3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t="3755" r="5606" b="2269"/>
          <a:stretch/>
        </p:blipFill>
        <p:spPr>
          <a:xfrm>
            <a:off x="7392144" y="1076724"/>
            <a:ext cx="4725232" cy="550383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5238E031-1858-4FDF-8A90-25D43C6FC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Vacuum chamber design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889BDBB-00AA-4A81-8775-1B65DBDD3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600" dirty="0"/>
              <a:t>SS vacuum chamber with symmetric CU transitions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Thickness 0.5mm</a:t>
            </a:r>
            <a:endParaRPr lang="de-DE" sz="1600" dirty="0"/>
          </a:p>
          <a:p>
            <a:pPr>
              <a:lnSpc>
                <a:spcPct val="100000"/>
              </a:lnSpc>
            </a:pPr>
            <a:r>
              <a:rPr lang="de-DE" sz="1600" dirty="0" err="1"/>
              <a:t>Yoke</a:t>
            </a:r>
            <a:r>
              <a:rPr lang="de-DE" sz="1600" dirty="0"/>
              <a:t>-CU </a:t>
            </a:r>
            <a:r>
              <a:rPr lang="de-DE" sz="1600" dirty="0" err="1"/>
              <a:t>distance</a:t>
            </a:r>
            <a:r>
              <a:rPr lang="de-DE" sz="1600" dirty="0"/>
              <a:t> 29mm </a:t>
            </a:r>
          </a:p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4D49482-C4F6-4F34-B010-EEF5BB3901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… for the fast correctors</a:t>
            </a:r>
          </a:p>
        </p:txBody>
      </p:sp>
      <p:pic>
        <p:nvPicPr>
          <p:cNvPr id="10" name="Inhaltsplatzhalter 12">
            <a:extLst>
              <a:ext uri="{FF2B5EF4-FFF2-40B4-BE49-F238E27FC236}">
                <a16:creationId xmlns:a16="http://schemas.microsoft.com/office/drawing/2014/main" id="{C14D1277-889F-45F9-8760-83142D671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7" b="14286"/>
          <a:stretch/>
        </p:blipFill>
        <p:spPr>
          <a:xfrm>
            <a:off x="335360" y="2852936"/>
            <a:ext cx="6893260" cy="3240360"/>
          </a:xfrm>
          <a:prstGeom prst="rect">
            <a:avLst/>
          </a:prstGeom>
        </p:spPr>
      </p:pic>
      <p:sp>
        <p:nvSpPr>
          <p:cNvPr id="11" name="Rectangle 22">
            <a:extLst>
              <a:ext uri="{FF2B5EF4-FFF2-40B4-BE49-F238E27FC236}">
                <a16:creationId xmlns:a16="http://schemas.microsoft.com/office/drawing/2014/main" id="{C5974922-3EE7-4D18-9583-7543B7060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8617" y="265827"/>
            <a:ext cx="632077" cy="60122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1FCFC1A-1AE0-4EA3-ADBD-A7DFECAEB961}"/>
              </a:ext>
            </a:extLst>
          </p:cNvPr>
          <p:cNvSpPr txBox="1"/>
          <p:nvPr/>
        </p:nvSpPr>
        <p:spPr>
          <a:xfrm>
            <a:off x="8544272" y="3362127"/>
            <a:ext cx="273630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First order approximation seems sufficient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0DD06F5-5C17-4BC5-97D2-7C6CC16E958A}"/>
              </a:ext>
            </a:extLst>
          </p:cNvPr>
          <p:cNvSpPr txBox="1"/>
          <p:nvPr/>
        </p:nvSpPr>
        <p:spPr>
          <a:xfrm>
            <a:off x="1415480" y="6237312"/>
            <a:ext cx="13901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</a:rPr>
              <a:t>Courtesy: </a:t>
            </a:r>
            <a:r>
              <a:rPr lang="en-US" sz="1100" dirty="0" err="1">
                <a:solidFill>
                  <a:schemeClr val="tx2"/>
                </a:solidFill>
              </a:rPr>
              <a:t>J.Hauser</a:t>
            </a:r>
            <a:endParaRPr lang="en-US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66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49D477D-067B-4464-A07C-88A3414CAD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Disturbance and noise models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413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18DD974D-D25C-4651-B640-0084DBD31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768" y="3668045"/>
            <a:ext cx="4116482" cy="288274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8FC4FC6-8951-49B0-A300-9E0730567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PIV - FOFB system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210CD2A-0106-44EC-A2EB-9169AEB3E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406427"/>
            <a:ext cx="3449562" cy="5010249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Disturbance</a:t>
            </a:r>
            <a:endParaRPr lang="en-US" sz="1600" dirty="0"/>
          </a:p>
          <a:p>
            <a:r>
              <a:rPr lang="en-US" sz="1600" dirty="0"/>
              <a:t>BPM measurement at PETRA III</a:t>
            </a:r>
          </a:p>
          <a:p>
            <a:r>
              <a:rPr lang="en-US" sz="1600" dirty="0"/>
              <a:t>Incoherent: DC … kHz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endParaRPr lang="en-US" sz="1600" dirty="0"/>
          </a:p>
          <a:p>
            <a:pPr lvl="1"/>
            <a:endParaRPr lang="en-US" sz="1400" dirty="0"/>
          </a:p>
          <a:p>
            <a:endParaRPr lang="en-US" sz="1600" dirty="0"/>
          </a:p>
          <a:p>
            <a:pPr lvl="2"/>
            <a:endParaRPr lang="en-US" sz="1400" dirty="0"/>
          </a:p>
          <a:p>
            <a:pPr lvl="2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3892E6-2F41-42FC-BDEE-2BBC43E35F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dirty="0"/>
              <a:t>Disturbance integration - SISO</a:t>
            </a:r>
            <a:endParaRPr lang="en-US" dirty="0"/>
          </a:p>
          <a:p>
            <a:endParaRPr lang="en-US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25EE81E-943D-46BA-A1AC-7C749902F1C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091802" y="1285432"/>
            <a:ext cx="3673475" cy="5010249"/>
          </a:xfrm>
        </p:spPr>
        <p:txBody>
          <a:bodyPr/>
          <a:lstStyle/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b="1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CA98C70-2371-4DB5-98F9-42BCE889B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3" t="17689" r="7303"/>
          <a:stretch/>
        </p:blipFill>
        <p:spPr>
          <a:xfrm>
            <a:off x="4007769" y="548680"/>
            <a:ext cx="4116481" cy="304735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B0FE9DB-AC7C-4DBE-8159-7B16A184834C}"/>
              </a:ext>
            </a:extLst>
          </p:cNvPr>
          <p:cNvSpPr txBox="1"/>
          <p:nvPr/>
        </p:nvSpPr>
        <p:spPr>
          <a:xfrm>
            <a:off x="4739873" y="2552313"/>
            <a:ext cx="2731171" cy="336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BPM Measurement at PIII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127B463-E039-4922-BDE2-A12A11F19863}"/>
              </a:ext>
            </a:extLst>
          </p:cNvPr>
          <p:cNvSpPr txBox="1"/>
          <p:nvPr/>
        </p:nvSpPr>
        <p:spPr>
          <a:xfrm>
            <a:off x="4688843" y="5470666"/>
            <a:ext cx="3097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Approximation for simulation</a:t>
            </a:r>
          </a:p>
          <a:p>
            <a:r>
              <a:rPr lang="en-US" sz="1600" dirty="0"/>
              <a:t>Here: </a:t>
            </a:r>
            <a:r>
              <a:rPr lang="el-GR" sz="1600" dirty="0"/>
              <a:t>β</a:t>
            </a:r>
            <a:r>
              <a:rPr lang="en-US" sz="1600" dirty="0"/>
              <a:t> = 8 (later </a:t>
            </a:r>
            <a:r>
              <a:rPr lang="el-GR" sz="1600" dirty="0"/>
              <a:t>β</a:t>
            </a:r>
            <a:r>
              <a:rPr lang="en-US" sz="1600" dirty="0"/>
              <a:t>=4 or </a:t>
            </a:r>
            <a:r>
              <a:rPr lang="el-GR" sz="1600" dirty="0"/>
              <a:t>β</a:t>
            </a:r>
            <a:r>
              <a:rPr lang="en-US" sz="1600" dirty="0"/>
              <a:t>= 2.2)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500A5FC-531C-435A-92DD-82B54A386FA4}"/>
              </a:ext>
            </a:extLst>
          </p:cNvPr>
          <p:cNvSpPr txBox="1"/>
          <p:nvPr/>
        </p:nvSpPr>
        <p:spPr>
          <a:xfrm>
            <a:off x="8472885" y="548680"/>
            <a:ext cx="35997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Start with PIII disturbance model to check PIV system simulations</a:t>
            </a:r>
          </a:p>
          <a:p>
            <a:r>
              <a:rPr lang="en-US" sz="1600" dirty="0">
                <a:sym typeface="Wingdings" panose="05000000000000000000" pitchFamily="2" charset="2"/>
              </a:rPr>
              <a:t> Reduced distortions at PIV expected by optimization of girder eigenfrequencies</a:t>
            </a:r>
            <a:endParaRPr lang="en-US" sz="16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7CAE2E5-DDEC-43D4-A980-331804E94A1B}"/>
              </a:ext>
            </a:extLst>
          </p:cNvPr>
          <p:cNvSpPr txBox="1"/>
          <p:nvPr/>
        </p:nvSpPr>
        <p:spPr>
          <a:xfrm>
            <a:off x="8755978" y="3501008"/>
            <a:ext cx="2740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chemeClr val="accent2"/>
                </a:solidFill>
                <a:sym typeface="Wingdings" panose="05000000000000000000" pitchFamily="2" charset="2"/>
              </a:rPr>
              <a:t></a:t>
            </a:r>
            <a:r>
              <a:rPr lang="en-US" sz="1600" b="1" i="1" dirty="0">
                <a:solidFill>
                  <a:schemeClr val="accent2"/>
                </a:solidFill>
              </a:rPr>
              <a:t>Talk: Normann Koldrack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91817FB-4C8D-4338-B322-3E8E8F3B9430}"/>
              </a:ext>
            </a:extLst>
          </p:cNvPr>
          <p:cNvSpPr txBox="1"/>
          <p:nvPr/>
        </p:nvSpPr>
        <p:spPr>
          <a:xfrm>
            <a:off x="4511824" y="-31541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err="1"/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3CA9C0FF-5FB6-4CFA-85D6-2DC3F21A98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t="19906" r="16184" b="20094"/>
          <a:stretch/>
        </p:blipFill>
        <p:spPr>
          <a:xfrm>
            <a:off x="8112224" y="1864177"/>
            <a:ext cx="4061658" cy="170883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4DE1741-A24C-4FB8-9B2E-7CB6BAC07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69" y="3668045"/>
            <a:ext cx="3338986" cy="2378559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73EDDCC-72AA-4F61-9D73-12270B34EB30}"/>
              </a:ext>
            </a:extLst>
          </p:cNvPr>
          <p:cNvSpPr/>
          <p:nvPr/>
        </p:nvSpPr>
        <p:spPr>
          <a:xfrm>
            <a:off x="2207568" y="3717032"/>
            <a:ext cx="1488716" cy="22664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8" name="Inhaltsplatzhalter 3">
            <a:extLst>
              <a:ext uri="{FF2B5EF4-FFF2-40B4-BE49-F238E27FC236}">
                <a16:creationId xmlns:a16="http://schemas.microsoft.com/office/drawing/2014/main" id="{6DD8B2B5-B78E-4854-9701-5909C2281EF0}"/>
              </a:ext>
            </a:extLst>
          </p:cNvPr>
          <p:cNvSpPr txBox="1">
            <a:spLocks/>
          </p:cNvSpPr>
          <p:nvPr/>
        </p:nvSpPr>
        <p:spPr>
          <a:xfrm>
            <a:off x="8471460" y="4221088"/>
            <a:ext cx="3449562" cy="21299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 dirty="0"/>
              <a:t>Next </a:t>
            </a:r>
            <a:r>
              <a:rPr lang="de-DE" b="1" dirty="0" err="1"/>
              <a:t>steps</a:t>
            </a:r>
            <a:r>
              <a:rPr lang="de-DE" b="1" dirty="0"/>
              <a:t>:</a:t>
            </a: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Spatial disturbance integration into full ring simulation including coherence length and transition</a:t>
            </a:r>
          </a:p>
          <a:p>
            <a:r>
              <a:rPr lang="en-US" sz="1600" dirty="0"/>
              <a:t>Coherent: &lt; 1Hz (ocean waves)</a:t>
            </a:r>
          </a:p>
          <a:p>
            <a:r>
              <a:rPr lang="en-US" sz="1600" dirty="0"/>
              <a:t>Transition: 1…10Hz (traffic noise)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30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8DCE8E83-42E8-442A-96FC-0A642107CA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1" t="6436" r="52402" b="4042"/>
          <a:stretch/>
        </p:blipFill>
        <p:spPr>
          <a:xfrm>
            <a:off x="4541475" y="980728"/>
            <a:ext cx="4290829" cy="5585586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EF3EE191-2319-4933-B434-D6D72DA4C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BPM update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78B0C51-6713-442A-AFB6-77336CB8C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4048831" cy="5010249"/>
          </a:xfrm>
        </p:spPr>
        <p:txBody>
          <a:bodyPr/>
          <a:lstStyle/>
          <a:p>
            <a:r>
              <a:rPr lang="en-US" sz="1600" b="1" dirty="0"/>
              <a:t>BPM electronics </a:t>
            </a:r>
          </a:p>
          <a:p>
            <a:pPr lvl="1"/>
            <a:r>
              <a:rPr lang="en-US" sz="1400" dirty="0"/>
              <a:t>DDC bandwidth and I/O latency</a:t>
            </a:r>
          </a:p>
          <a:p>
            <a:pPr lvl="1"/>
            <a:r>
              <a:rPr lang="en-US" sz="1400" dirty="0"/>
              <a:t>Noise including switching sequence</a:t>
            </a:r>
          </a:p>
          <a:p>
            <a:r>
              <a:rPr lang="en-US" sz="1600" b="1" dirty="0"/>
              <a:t>Noise characteristic for electronics</a:t>
            </a:r>
          </a:p>
          <a:p>
            <a:pPr lvl="1"/>
            <a:r>
              <a:rPr lang="en-US" sz="1400" dirty="0"/>
              <a:t>Measured at PIII with PIV system (09/2023) </a:t>
            </a:r>
          </a:p>
          <a:p>
            <a:pPr lvl="1"/>
            <a:endParaRPr lang="en-US" sz="1400" dirty="0"/>
          </a:p>
          <a:p>
            <a:endParaRPr lang="en-US" sz="1600" dirty="0"/>
          </a:p>
          <a:p>
            <a:endParaRPr lang="en-US" sz="1600" b="1" dirty="0"/>
          </a:p>
          <a:p>
            <a:pPr lvl="1"/>
            <a:endParaRPr lang="en-US" sz="1400" b="1" dirty="0"/>
          </a:p>
          <a:p>
            <a:pPr lvl="1"/>
            <a:endParaRPr lang="de-DE" sz="1400" dirty="0"/>
          </a:p>
          <a:p>
            <a:pPr lvl="1"/>
            <a:endParaRPr lang="en-US" sz="1400" dirty="0"/>
          </a:p>
          <a:p>
            <a:endParaRPr lang="en-US" sz="160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0049D02-FD8E-49A8-964A-25C4B4E6A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BPM electronics model</a:t>
            </a:r>
          </a:p>
          <a:p>
            <a:endParaRPr lang="en-US" dirty="0"/>
          </a:p>
        </p:txBody>
      </p:sp>
      <p:sp>
        <p:nvSpPr>
          <p:cNvPr id="17" name="Inhaltsplatzhalter 16">
            <a:extLst>
              <a:ext uri="{FF2B5EF4-FFF2-40B4-BE49-F238E27FC236}">
                <a16:creationId xmlns:a16="http://schemas.microsoft.com/office/drawing/2014/main" id="{23B367E0-724B-4CDB-A39D-555A5325FB0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148324" y="476672"/>
            <a:ext cx="3395948" cy="5010249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b="1" dirty="0"/>
              <a:t>Matching of integrated jitter</a:t>
            </a:r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171F9166-4F4B-4A07-92FD-E1D7148A7D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916959" y="1406427"/>
            <a:ext cx="2867051" cy="5010249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/>
              <a:t>Simulations with or without BPM noise and the switching artefact for drift compensation</a:t>
            </a:r>
            <a:endParaRPr lang="en-US" sz="12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400" b="1" dirty="0"/>
              <a:t>Working on an advanced noise characteristic, i.e. variation of</a:t>
            </a:r>
          </a:p>
          <a:p>
            <a:r>
              <a:rPr lang="en-US" sz="1400" dirty="0"/>
              <a:t>Number of bunches</a:t>
            </a:r>
          </a:p>
          <a:p>
            <a:r>
              <a:rPr lang="en-US" sz="1400" dirty="0"/>
              <a:t>Bunch repetition rate</a:t>
            </a:r>
          </a:p>
          <a:p>
            <a:r>
              <a:rPr lang="en-US" sz="1400" dirty="0"/>
              <a:t>Fill pattern (1920b, 80b, 7/8, hybrid mode)</a:t>
            </a:r>
          </a:p>
          <a:p>
            <a:r>
              <a:rPr lang="en-US" sz="1400" dirty="0"/>
              <a:t>Bunch charge (hybrid mode)</a:t>
            </a:r>
          </a:p>
          <a:p>
            <a:r>
              <a:rPr lang="en-US" sz="1400" b="1" dirty="0"/>
              <a:t>…</a:t>
            </a:r>
          </a:p>
          <a:p>
            <a:endParaRPr lang="en-US" sz="1400" b="1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FE943E1-C5D1-4C2E-82BE-6E1BE9BEC0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20" b="24534"/>
          <a:stretch/>
        </p:blipFill>
        <p:spPr>
          <a:xfrm>
            <a:off x="872024" y="3429000"/>
            <a:ext cx="3584795" cy="2742498"/>
          </a:xfrm>
          <a:prstGeom prst="rect">
            <a:avLst/>
          </a:prstGeom>
        </p:spPr>
      </p:pic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1BED9B40-21ED-4B72-9F8A-79A0A00522D2}"/>
              </a:ext>
            </a:extLst>
          </p:cNvPr>
          <p:cNvCxnSpPr>
            <a:cxnSpLocks/>
          </p:cNvCxnSpPr>
          <p:nvPr/>
        </p:nvCxnSpPr>
        <p:spPr>
          <a:xfrm flipH="1">
            <a:off x="537136" y="5883467"/>
            <a:ext cx="36712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B0F96D65-F305-4DA6-88DB-181F5D9CBDAD}"/>
              </a:ext>
            </a:extLst>
          </p:cNvPr>
          <p:cNvSpPr txBox="1"/>
          <p:nvPr/>
        </p:nvSpPr>
        <p:spPr>
          <a:xfrm>
            <a:off x="119336" y="5537458"/>
            <a:ext cx="818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OUT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72CFF68-6DA7-4627-A3E3-B406E96B7D50}"/>
              </a:ext>
            </a:extLst>
          </p:cNvPr>
          <p:cNvSpPr txBox="1"/>
          <p:nvPr/>
        </p:nvSpPr>
        <p:spPr>
          <a:xfrm>
            <a:off x="5087888" y="3573016"/>
            <a:ext cx="35847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DesySans Office Cn Medium" panose="020B0604020202020204" charset="0"/>
              </a:rPr>
              <a:t>Measurement </a:t>
            </a:r>
            <a:r>
              <a:rPr lang="de-DE" sz="1100" dirty="0" err="1">
                <a:latin typeface="DesySans Office Cn Medium" panose="020B0604020202020204" charset="0"/>
              </a:rPr>
              <a:t>with</a:t>
            </a:r>
            <a:r>
              <a:rPr lang="de-DE" sz="1100" dirty="0">
                <a:latin typeface="DesySans Office Cn Medium" panose="020B0604020202020204" charset="0"/>
              </a:rPr>
              <a:t> 480b, 120mA, uniform </a:t>
            </a:r>
            <a:r>
              <a:rPr lang="de-DE" sz="1100" dirty="0" err="1">
                <a:latin typeface="DesySans Office Cn Medium" panose="020B0604020202020204" charset="0"/>
              </a:rPr>
              <a:t>distribution</a:t>
            </a:r>
            <a:endParaRPr lang="de-DE" sz="1100" dirty="0">
              <a:latin typeface="DesySans Office Cn Mediu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14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18"/>
    </mc:Choice>
    <mc:Fallback xmlns="">
      <p:transition spd="slow" advTm="8661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F3EE191-2319-4933-B434-D6D72DA4C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PS update for fast correctors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78B0C51-6713-442A-AFB6-77336CB8C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5699269" cy="5010249"/>
          </a:xfrm>
        </p:spPr>
        <p:txBody>
          <a:bodyPr/>
          <a:lstStyle/>
          <a:p>
            <a:r>
              <a:rPr lang="en-US" b="1" dirty="0"/>
              <a:t>Power supply</a:t>
            </a:r>
          </a:p>
          <a:p>
            <a:pPr lvl="1"/>
            <a:r>
              <a:rPr lang="en-US" dirty="0"/>
              <a:t>I/O delay (max 15µs) </a:t>
            </a:r>
          </a:p>
          <a:p>
            <a:pPr lvl="1"/>
            <a:r>
              <a:rPr lang="en-US" dirty="0"/>
              <a:t>Changeable output filter (10kHz)</a:t>
            </a:r>
          </a:p>
          <a:p>
            <a:r>
              <a:rPr lang="en-US" b="1" dirty="0"/>
              <a:t>Noise characteristic</a:t>
            </a:r>
          </a:p>
          <a:p>
            <a:pPr lvl="1"/>
            <a:r>
              <a:rPr lang="en-US" dirty="0"/>
              <a:t>PWM as comparator (implementation on FPGA)</a:t>
            </a:r>
          </a:p>
          <a:p>
            <a:pPr lvl="1"/>
            <a:r>
              <a:rPr lang="en-US" dirty="0"/>
              <a:t>Quantization effects/noise (</a:t>
            </a:r>
            <a:r>
              <a:rPr lang="en-US" b="1" i="1" dirty="0"/>
              <a:t>8</a:t>
            </a:r>
            <a:r>
              <a:rPr lang="en-US" dirty="0"/>
              <a:t>, 10, 11 bit)</a:t>
            </a:r>
          </a:p>
          <a:p>
            <a:pPr marL="0" indent="0">
              <a:buNone/>
            </a:pPr>
            <a:r>
              <a:rPr lang="en-US" b="1" dirty="0"/>
              <a:t>Conclusion from simulation</a:t>
            </a:r>
          </a:p>
          <a:p>
            <a:r>
              <a:rPr lang="en-US" sz="1600" dirty="0"/>
              <a:t>PWM switching filtered by the output filter and by bandwidth limiting elements (magnet, yoke lamination and vacuum chamber)                      				</a:t>
            </a:r>
            <a:r>
              <a:rPr lang="en-US" sz="1600" b="1" i="1" dirty="0">
                <a:sym typeface="Wingdings" panose="05000000000000000000" pitchFamily="2" charset="2"/>
              </a:rPr>
              <a:t> 1nm expected maximum orbit distortion</a:t>
            </a:r>
          </a:p>
          <a:p>
            <a:r>
              <a:rPr lang="en-US" sz="1600" dirty="0"/>
              <a:t>Noise is working point dependent, but well below the BPM resolution</a:t>
            </a:r>
          </a:p>
          <a:p>
            <a:pPr lvl="1"/>
            <a:endParaRPr lang="en-US" b="1" dirty="0"/>
          </a:p>
          <a:p>
            <a:pPr lvl="1"/>
            <a:endParaRPr lang="de-DE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0049D02-FD8E-49A8-964A-25C4B4E6A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Power supply noise using pulse width modulation</a:t>
            </a:r>
          </a:p>
          <a:p>
            <a:endParaRPr lang="en-US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A7FBB8F-381A-4F69-8272-B5438AEEFA52}"/>
              </a:ext>
            </a:extLst>
          </p:cNvPr>
          <p:cNvGrpSpPr/>
          <p:nvPr/>
        </p:nvGrpSpPr>
        <p:grpSpPr>
          <a:xfrm>
            <a:off x="7572164" y="77008"/>
            <a:ext cx="3996444" cy="3279984"/>
            <a:chOff x="5865415" y="656692"/>
            <a:chExt cx="5991225" cy="5071515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53FB4297-7B8D-4B9F-AEB9-8C6F55F4643D}"/>
                </a:ext>
              </a:extLst>
            </p:cNvPr>
            <p:cNvGrpSpPr/>
            <p:nvPr/>
          </p:nvGrpSpPr>
          <p:grpSpPr>
            <a:xfrm>
              <a:off x="6952116" y="656692"/>
              <a:ext cx="4896544" cy="5071515"/>
              <a:chOff x="8184232" y="154629"/>
              <a:chExt cx="3816424" cy="3969652"/>
            </a:xfrm>
          </p:grpSpPr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12E5E2C9-3813-4AA3-BC8F-F0D4A9FE62B4}"/>
                  </a:ext>
                </a:extLst>
              </p:cNvPr>
              <p:cNvGrpSpPr/>
              <p:nvPr/>
            </p:nvGrpSpPr>
            <p:grpSpPr>
              <a:xfrm>
                <a:off x="8184232" y="154629"/>
                <a:ext cx="3816424" cy="3969652"/>
                <a:chOff x="7913433" y="226637"/>
                <a:chExt cx="3816424" cy="3969652"/>
              </a:xfrm>
            </p:grpSpPr>
            <p:grpSp>
              <p:nvGrpSpPr>
                <p:cNvPr id="16" name="Gruppieren 15">
                  <a:extLst>
                    <a:ext uri="{FF2B5EF4-FFF2-40B4-BE49-F238E27FC236}">
                      <a16:creationId xmlns:a16="http://schemas.microsoft.com/office/drawing/2014/main" id="{292756C7-3EAA-4DDB-93CB-9A3CE523CB27}"/>
                    </a:ext>
                  </a:extLst>
                </p:cNvPr>
                <p:cNvGrpSpPr/>
                <p:nvPr/>
              </p:nvGrpSpPr>
              <p:grpSpPr>
                <a:xfrm>
                  <a:off x="8544822" y="226637"/>
                  <a:ext cx="751267" cy="3969652"/>
                  <a:chOff x="7994407" y="226637"/>
                  <a:chExt cx="878508" cy="4678067"/>
                </a:xfrm>
              </p:grpSpPr>
              <p:sp>
                <p:nvSpPr>
                  <p:cNvPr id="18" name="Textfeld 17">
                    <a:extLst>
                      <a:ext uri="{FF2B5EF4-FFF2-40B4-BE49-F238E27FC236}">
                        <a16:creationId xmlns:a16="http://schemas.microsoft.com/office/drawing/2014/main" id="{8CA5AB3F-578D-4718-B95D-03014E55E6E8}"/>
                      </a:ext>
                    </a:extLst>
                  </p:cNvPr>
                  <p:cNvSpPr txBox="1"/>
                  <p:nvPr/>
                </p:nvSpPr>
                <p:spPr>
                  <a:xfrm>
                    <a:off x="8053322" y="4509635"/>
                    <a:ext cx="819593" cy="39506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/>
                      <a:t>IN = 0</a:t>
                    </a:r>
                  </a:p>
                </p:txBody>
              </p:sp>
              <p:sp>
                <p:nvSpPr>
                  <p:cNvPr id="19" name="Textfeld 18">
                    <a:extLst>
                      <a:ext uri="{FF2B5EF4-FFF2-40B4-BE49-F238E27FC236}">
                        <a16:creationId xmlns:a16="http://schemas.microsoft.com/office/drawing/2014/main" id="{081159AD-1D13-44FB-8FBC-DBF500C81D2C}"/>
                      </a:ext>
                    </a:extLst>
                  </p:cNvPr>
                  <p:cNvSpPr txBox="1"/>
                  <p:nvPr/>
                </p:nvSpPr>
                <p:spPr>
                  <a:xfrm>
                    <a:off x="7994407" y="226637"/>
                    <a:ext cx="696940" cy="39506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/>
                      <a:t>OUT</a:t>
                    </a:r>
                  </a:p>
                </p:txBody>
              </p:sp>
              <p:cxnSp>
                <p:nvCxnSpPr>
                  <p:cNvPr id="20" name="Gerade Verbindung mit Pfeil 19">
                    <a:extLst>
                      <a:ext uri="{FF2B5EF4-FFF2-40B4-BE49-F238E27FC236}">
                        <a16:creationId xmlns:a16="http://schemas.microsoft.com/office/drawing/2014/main" id="{26FAE8FF-6A8E-4EEC-8427-B10A593895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300252" y="562862"/>
                    <a:ext cx="0" cy="368698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7" name="Grafik 16">
                  <a:extLst>
                    <a:ext uri="{FF2B5EF4-FFF2-40B4-BE49-F238E27FC236}">
                      <a16:creationId xmlns:a16="http://schemas.microsoft.com/office/drawing/2014/main" id="{C48100B5-E3AE-4FC9-90B7-408641D225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913433" y="800709"/>
                  <a:ext cx="3816424" cy="3109988"/>
                </a:xfrm>
                <a:prstGeom prst="rect">
                  <a:avLst/>
                </a:prstGeom>
              </p:spPr>
            </p:pic>
          </p:grpSp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66C8F9C0-EDA8-4773-AA11-58CDFB93D1E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84432" y="2159892"/>
                <a:ext cx="1188001" cy="238552"/>
              </a:xfrm>
              <a:prstGeom prst="rect">
                <a:avLst/>
              </a:prstGeom>
            </p:spPr>
          </p:pic>
        </p:grpSp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133C8D88-11D4-47A9-97AC-62FAC5299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5415" y="1748710"/>
              <a:ext cx="5991225" cy="3238500"/>
            </a:xfrm>
            <a:prstGeom prst="rect">
              <a:avLst/>
            </a:prstGeom>
          </p:spPr>
        </p:pic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881FD4FE-0B62-4B2D-B865-C14B811BA1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6080" y="3369320"/>
            <a:ext cx="4680520" cy="3444056"/>
          </a:xfrm>
          <a:prstGeom prst="rect">
            <a:avLst/>
          </a:prstGeom>
        </p:spPr>
      </p:pic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A0F618A9-0903-4EDB-8CD9-C0F40FC41D84}"/>
              </a:ext>
            </a:extLst>
          </p:cNvPr>
          <p:cNvCxnSpPr>
            <a:cxnSpLocks/>
          </p:cNvCxnSpPr>
          <p:nvPr/>
        </p:nvCxnSpPr>
        <p:spPr>
          <a:xfrm>
            <a:off x="5771444" y="5091348"/>
            <a:ext cx="900620" cy="360225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C318C61F-BECF-42BC-AEF6-9F43C70276CE}"/>
              </a:ext>
            </a:extLst>
          </p:cNvPr>
          <p:cNvSpPr txBox="1"/>
          <p:nvPr/>
        </p:nvSpPr>
        <p:spPr>
          <a:xfrm>
            <a:off x="4099721" y="1682805"/>
            <a:ext cx="3436439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Goal to replace analytical model by PSD measurement for first prototype; further checks for 50Hz mains and harmonics contribution and other noise sources.</a:t>
            </a:r>
            <a:endParaRPr lang="de-DE" sz="1400" dirty="0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254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42"/>
    </mc:Choice>
    <mc:Fallback xmlns="">
      <p:transition spd="slow" advTm="122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49D477D-067B-4464-A07C-88A3414CAD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SISO simulation</a:t>
            </a:r>
          </a:p>
        </p:txBody>
      </p:sp>
    </p:spTree>
    <p:extLst>
      <p:ext uri="{BB962C8B-B14F-4D97-AF65-F5344CB8AC3E}">
        <p14:creationId xmlns:p14="http://schemas.microsoft.com/office/powerpoint/2010/main" val="3720471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F3EE191-2319-4933-B434-D6D72DA4C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FOFB simulation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78B0C51-6713-442A-AFB6-77336CB8C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6192068" cy="501024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 dirty="0"/>
              <a:t>SISO closed loop simulation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Feedback gain scan vs integrated orbit jitter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Measured in comparison to real orbit jitter</a:t>
            </a:r>
          </a:p>
          <a:p>
            <a:pPr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endParaRPr lang="en-US" sz="1600" b="1" dirty="0"/>
          </a:p>
          <a:p>
            <a:pPr lvl="1"/>
            <a:endParaRPr lang="en-US" sz="1400" b="1" dirty="0"/>
          </a:p>
          <a:p>
            <a:pPr lvl="1"/>
            <a:endParaRPr lang="de-DE" sz="1400" dirty="0"/>
          </a:p>
          <a:p>
            <a:pPr lvl="1"/>
            <a:endParaRPr lang="en-US" sz="1400" dirty="0"/>
          </a:p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0049D02-FD8E-49A8-964A-25C4B4E6A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Expected orbit jitter as function of FB gain</a:t>
            </a:r>
          </a:p>
          <a:p>
            <a:endParaRPr lang="en-US" dirty="0"/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171F9166-4F4B-4A07-92FD-E1D7148A7D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09225" y="1149389"/>
            <a:ext cx="3074786" cy="5010249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Advanced noise characteristic is missing; i.e. variation of</a:t>
            </a:r>
          </a:p>
          <a:p>
            <a:r>
              <a:rPr lang="en-US" sz="1600" dirty="0"/>
              <a:t>Number of bunches</a:t>
            </a:r>
          </a:p>
          <a:p>
            <a:r>
              <a:rPr lang="en-US" sz="1600" dirty="0"/>
              <a:t>Bunch repetition rate</a:t>
            </a:r>
          </a:p>
          <a:p>
            <a:r>
              <a:rPr lang="en-US" sz="1600" dirty="0"/>
              <a:t>Fill pattern (1920b, 80b, 7/8, hybrid mode)</a:t>
            </a:r>
          </a:p>
          <a:p>
            <a:r>
              <a:rPr lang="en-US" sz="1600" dirty="0"/>
              <a:t>Bunch charge (hybrid mode)</a:t>
            </a:r>
          </a:p>
          <a:p>
            <a:r>
              <a:rPr lang="en-US" sz="1600" b="1" dirty="0"/>
              <a:t>…</a:t>
            </a:r>
            <a:endParaRPr lang="en-US" sz="14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1604CF7-F22A-4E27-B987-6DDB0740FC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73"/>
          <a:stretch/>
        </p:blipFill>
        <p:spPr>
          <a:xfrm>
            <a:off x="550816" y="2492896"/>
            <a:ext cx="6049240" cy="379798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EE2977A-F611-46CA-AF42-701612FBE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9" y="332656"/>
            <a:ext cx="5093529" cy="587322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BF94C9A-733F-4ABD-A554-E66064B3B10D}"/>
              </a:ext>
            </a:extLst>
          </p:cNvPr>
          <p:cNvSpPr txBox="1"/>
          <p:nvPr/>
        </p:nvSpPr>
        <p:spPr>
          <a:xfrm>
            <a:off x="9264352" y="627433"/>
            <a:ext cx="1457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FB gain = 1.5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316858D7-51A0-469E-87A2-329A5CC93183}"/>
              </a:ext>
            </a:extLst>
          </p:cNvPr>
          <p:cNvCxnSpPr>
            <a:cxnSpLocks/>
          </p:cNvCxnSpPr>
          <p:nvPr/>
        </p:nvCxnSpPr>
        <p:spPr>
          <a:xfrm flipV="1">
            <a:off x="10355737" y="3603402"/>
            <a:ext cx="0" cy="2196852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B79807CC-65C3-4ED5-A90C-CD49FABF4ABE}"/>
              </a:ext>
            </a:extLst>
          </p:cNvPr>
          <p:cNvCxnSpPr>
            <a:cxnSpLocks/>
          </p:cNvCxnSpPr>
          <p:nvPr/>
        </p:nvCxnSpPr>
        <p:spPr>
          <a:xfrm>
            <a:off x="7464152" y="4324090"/>
            <a:ext cx="431985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5119C6E6-5409-4BE4-8E53-850B5DFCBE69}"/>
              </a:ext>
            </a:extLst>
          </p:cNvPr>
          <p:cNvSpPr txBox="1"/>
          <p:nvPr/>
        </p:nvSpPr>
        <p:spPr>
          <a:xfrm>
            <a:off x="7787017" y="4403657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10% </a:t>
            </a: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E81BF14F-1640-43E3-A5E0-3FD75E78A7AE}"/>
              </a:ext>
            </a:extLst>
          </p:cNvPr>
          <p:cNvCxnSpPr>
            <a:cxnSpLocks/>
          </p:cNvCxnSpPr>
          <p:nvPr/>
        </p:nvCxnSpPr>
        <p:spPr>
          <a:xfrm>
            <a:off x="7464152" y="5332202"/>
            <a:ext cx="4319859" cy="0"/>
          </a:xfrm>
          <a:prstGeom prst="straightConnector1">
            <a:avLst/>
          </a:prstGeom>
          <a:ln w="28575">
            <a:solidFill>
              <a:schemeClr val="accent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BBFFBDF1-66EE-4DF4-A9F8-533E6584846A}"/>
              </a:ext>
            </a:extLst>
          </p:cNvPr>
          <p:cNvSpPr txBox="1"/>
          <p:nvPr/>
        </p:nvSpPr>
        <p:spPr>
          <a:xfrm>
            <a:off x="7841774" y="4959732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3% 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6C07B7F-0DC9-4BEC-8604-F8878211C406}"/>
              </a:ext>
            </a:extLst>
          </p:cNvPr>
          <p:cNvSpPr/>
          <p:nvPr/>
        </p:nvSpPr>
        <p:spPr>
          <a:xfrm>
            <a:off x="3251684" y="5306411"/>
            <a:ext cx="216024" cy="1868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62357DC-20C2-4807-B727-C7168D141555}"/>
              </a:ext>
            </a:extLst>
          </p:cNvPr>
          <p:cNvSpPr/>
          <p:nvPr/>
        </p:nvSpPr>
        <p:spPr>
          <a:xfrm>
            <a:off x="6328732" y="3983719"/>
            <a:ext cx="216024" cy="1868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C8E3CD64-B0DE-45E2-9265-E137040CB529}"/>
              </a:ext>
            </a:extLst>
          </p:cNvPr>
          <p:cNvCxnSpPr>
            <a:cxnSpLocks/>
          </p:cNvCxnSpPr>
          <p:nvPr/>
        </p:nvCxnSpPr>
        <p:spPr>
          <a:xfrm flipV="1">
            <a:off x="9876420" y="3603402"/>
            <a:ext cx="0" cy="2196852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526D5815-37B2-435B-9CBB-7FF7EAEE880F}"/>
              </a:ext>
            </a:extLst>
          </p:cNvPr>
          <p:cNvSpPr txBox="1"/>
          <p:nvPr/>
        </p:nvSpPr>
        <p:spPr>
          <a:xfrm>
            <a:off x="10097036" y="3173123"/>
            <a:ext cx="208364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/>
                </a:solidFill>
                <a:latin typeface="DesySans Office Cn Medium" panose="020B0604020202020204" charset="0"/>
              </a:rPr>
              <a:t>Difference by measurement (incl BPM noise) and expected orbit</a:t>
            </a: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F9FF1E8B-7004-4D3A-99C3-2FA34A815BE3}"/>
              </a:ext>
            </a:extLst>
          </p:cNvPr>
          <p:cNvCxnSpPr>
            <a:cxnSpLocks/>
          </p:cNvCxnSpPr>
          <p:nvPr/>
        </p:nvCxnSpPr>
        <p:spPr>
          <a:xfrm flipV="1">
            <a:off x="11676620" y="3892042"/>
            <a:ext cx="0" cy="485189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039C8B2C-BFAB-4CE7-9205-0D377F761EF9}"/>
              </a:ext>
            </a:extLst>
          </p:cNvPr>
          <p:cNvCxnSpPr/>
          <p:nvPr/>
        </p:nvCxnSpPr>
        <p:spPr>
          <a:xfrm>
            <a:off x="11136560" y="3603402"/>
            <a:ext cx="432048" cy="44136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439DCC7C-14B8-47E3-B844-B42CE59AE652}"/>
              </a:ext>
            </a:extLst>
          </p:cNvPr>
          <p:cNvSpPr txBox="1"/>
          <p:nvPr/>
        </p:nvSpPr>
        <p:spPr>
          <a:xfrm>
            <a:off x="1703512" y="3470952"/>
            <a:ext cx="1154483" cy="584775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Integration </a:t>
            </a:r>
          </a:p>
          <a:p>
            <a:r>
              <a:rPr lang="en-US" sz="1600" dirty="0"/>
              <a:t>DC…1kHz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1C2BC33-58A2-4562-960C-4D8B9A199C52}"/>
              </a:ext>
            </a:extLst>
          </p:cNvPr>
          <p:cNvSpPr txBox="1"/>
          <p:nvPr/>
        </p:nvSpPr>
        <p:spPr>
          <a:xfrm>
            <a:off x="4799856" y="3479663"/>
            <a:ext cx="1154483" cy="584775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Integration</a:t>
            </a:r>
          </a:p>
          <a:p>
            <a:r>
              <a:rPr lang="en-US" sz="1600" dirty="0"/>
              <a:t>DC…3kHz</a:t>
            </a:r>
          </a:p>
        </p:txBody>
      </p:sp>
    </p:spTree>
    <p:extLst>
      <p:ext uri="{BB962C8B-B14F-4D97-AF65-F5344CB8AC3E}">
        <p14:creationId xmlns:p14="http://schemas.microsoft.com/office/powerpoint/2010/main" val="17767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8"/>
    </mc:Choice>
    <mc:Fallback xmlns="">
      <p:transition spd="slow" advTm="251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49D477D-067B-4464-A07C-88A3414CA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E2D3AA0-3FC2-49BB-B55D-6198C0E9A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PETRA (III / IV)</a:t>
            </a:r>
          </a:p>
          <a:p>
            <a:r>
              <a:rPr lang="en-US" dirty="0"/>
              <a:t>Stability task force</a:t>
            </a:r>
          </a:p>
          <a:p>
            <a:r>
              <a:rPr lang="en-US" dirty="0"/>
              <a:t>System modelling and HW design</a:t>
            </a:r>
          </a:p>
          <a:p>
            <a:r>
              <a:rPr lang="en-US" dirty="0"/>
              <a:t>Disturbance and noise model</a:t>
            </a:r>
          </a:p>
          <a:p>
            <a:r>
              <a:rPr lang="en-US" dirty="0"/>
              <a:t>SISO simulation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13126F-A026-4B75-A1C6-DBA9F9B3AE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20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78B0C51-6713-442A-AFB6-77336CB8C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6192068" cy="501024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 dirty="0"/>
              <a:t>SISO closed loop simulation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Feedback gain scan vs integrated orbit jitter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Measured in comparison to real orbit jitter</a:t>
            </a:r>
          </a:p>
          <a:p>
            <a:pPr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endParaRPr lang="en-US" sz="1600" b="1" dirty="0"/>
          </a:p>
          <a:p>
            <a:pPr lvl="1"/>
            <a:endParaRPr lang="en-US" sz="1400" b="1" dirty="0"/>
          </a:p>
          <a:p>
            <a:pPr lvl="1"/>
            <a:endParaRPr lang="de-DE" sz="1400" dirty="0"/>
          </a:p>
          <a:p>
            <a:pPr lvl="1"/>
            <a:endParaRPr lang="en-US" sz="1400" dirty="0"/>
          </a:p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1604CF7-F22A-4E27-B987-6DDB0740FC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73"/>
          <a:stretch/>
        </p:blipFill>
        <p:spPr>
          <a:xfrm>
            <a:off x="551384" y="2492896"/>
            <a:ext cx="6049240" cy="3797989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EF3EE191-2319-4933-B434-D6D72DA4C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FOFB simulation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0049D02-FD8E-49A8-964A-25C4B4E6A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Expected orbit jitter as function of FB gain</a:t>
            </a:r>
          </a:p>
          <a:p>
            <a:endParaRPr lang="en-US" dirty="0"/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171F9166-4F4B-4A07-92FD-E1D7148A7D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09225" y="1406427"/>
            <a:ext cx="3074786" cy="5010249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Advanced noise characteristic is missing; i.e. variation of</a:t>
            </a:r>
          </a:p>
          <a:p>
            <a:r>
              <a:rPr lang="en-US" sz="1600" dirty="0"/>
              <a:t>Number of bunches</a:t>
            </a:r>
          </a:p>
          <a:p>
            <a:r>
              <a:rPr lang="en-US" sz="1600" dirty="0"/>
              <a:t>Bunch repetition rate</a:t>
            </a:r>
          </a:p>
          <a:p>
            <a:r>
              <a:rPr lang="en-US" sz="1600" dirty="0"/>
              <a:t>Fill pattern (1920b, 80b, 7/8, hybrid mode)</a:t>
            </a:r>
          </a:p>
          <a:p>
            <a:r>
              <a:rPr lang="en-US" sz="1600" dirty="0"/>
              <a:t>Bunch charge (hybrid mode)</a:t>
            </a:r>
          </a:p>
          <a:p>
            <a:r>
              <a:rPr lang="en-US" sz="1600" b="1" dirty="0"/>
              <a:t>…</a:t>
            </a:r>
            <a:endParaRPr lang="en-US" sz="14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E2977A-F611-46CA-AF42-701612FBE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9" y="332656"/>
            <a:ext cx="5093530" cy="587322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BF94C9A-733F-4ABD-A554-E66064B3B10D}"/>
              </a:ext>
            </a:extLst>
          </p:cNvPr>
          <p:cNvSpPr txBox="1"/>
          <p:nvPr/>
        </p:nvSpPr>
        <p:spPr>
          <a:xfrm>
            <a:off x="9264352" y="620688"/>
            <a:ext cx="1457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FB gain = 0.7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B79807CC-65C3-4ED5-A90C-CD49FABF4ABE}"/>
              </a:ext>
            </a:extLst>
          </p:cNvPr>
          <p:cNvCxnSpPr>
            <a:cxnSpLocks/>
          </p:cNvCxnSpPr>
          <p:nvPr/>
        </p:nvCxnSpPr>
        <p:spPr>
          <a:xfrm>
            <a:off x="7464152" y="4317345"/>
            <a:ext cx="431985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5119C6E6-5409-4BE4-8E53-850B5DFCBE69}"/>
              </a:ext>
            </a:extLst>
          </p:cNvPr>
          <p:cNvSpPr txBox="1"/>
          <p:nvPr/>
        </p:nvSpPr>
        <p:spPr>
          <a:xfrm>
            <a:off x="7787017" y="4396912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10% </a:t>
            </a: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E81BF14F-1640-43E3-A5E0-3FD75E78A7AE}"/>
              </a:ext>
            </a:extLst>
          </p:cNvPr>
          <p:cNvCxnSpPr>
            <a:cxnSpLocks/>
          </p:cNvCxnSpPr>
          <p:nvPr/>
        </p:nvCxnSpPr>
        <p:spPr>
          <a:xfrm>
            <a:off x="7464152" y="5325457"/>
            <a:ext cx="4319859" cy="0"/>
          </a:xfrm>
          <a:prstGeom prst="straightConnector1">
            <a:avLst/>
          </a:prstGeom>
          <a:ln w="28575">
            <a:solidFill>
              <a:schemeClr val="accent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BBFFBDF1-66EE-4DF4-A9F8-533E6584846A}"/>
              </a:ext>
            </a:extLst>
          </p:cNvPr>
          <p:cNvSpPr txBox="1"/>
          <p:nvPr/>
        </p:nvSpPr>
        <p:spPr>
          <a:xfrm>
            <a:off x="7841774" y="4952987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3%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BCD61B9-61DB-43C4-AAF2-4DD5E6DFBE95}"/>
              </a:ext>
            </a:extLst>
          </p:cNvPr>
          <p:cNvSpPr/>
          <p:nvPr/>
        </p:nvSpPr>
        <p:spPr>
          <a:xfrm>
            <a:off x="2028116" y="5165030"/>
            <a:ext cx="216024" cy="1868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28B4EC3-58F9-4D46-9CCF-B0759E0B4C4E}"/>
              </a:ext>
            </a:extLst>
          </p:cNvPr>
          <p:cNvSpPr/>
          <p:nvPr/>
        </p:nvSpPr>
        <p:spPr>
          <a:xfrm>
            <a:off x="5088456" y="4949006"/>
            <a:ext cx="216024" cy="1868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438ED74E-5392-422F-87FC-B5A6168D23AA}"/>
              </a:ext>
            </a:extLst>
          </p:cNvPr>
          <p:cNvCxnSpPr/>
          <p:nvPr/>
        </p:nvCxnSpPr>
        <p:spPr>
          <a:xfrm flipV="1">
            <a:off x="11460596" y="4379205"/>
            <a:ext cx="0" cy="712521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5C1E50B3-99BB-4D2A-8E53-7A6504BA0BA4}"/>
              </a:ext>
            </a:extLst>
          </p:cNvPr>
          <p:cNvCxnSpPr>
            <a:cxnSpLocks/>
          </p:cNvCxnSpPr>
          <p:nvPr/>
        </p:nvCxnSpPr>
        <p:spPr>
          <a:xfrm flipH="1" flipV="1">
            <a:off x="2177677" y="5053452"/>
            <a:ext cx="1176975" cy="1940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7BB730F4-5BF3-41C2-BDF7-08A8A290CBCC}"/>
              </a:ext>
            </a:extLst>
          </p:cNvPr>
          <p:cNvCxnSpPr>
            <a:cxnSpLocks/>
          </p:cNvCxnSpPr>
          <p:nvPr/>
        </p:nvCxnSpPr>
        <p:spPr>
          <a:xfrm flipH="1">
            <a:off x="5390459" y="4381635"/>
            <a:ext cx="1081216" cy="8622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84F79CD0-A71F-4C70-ACAE-737415D99926}"/>
              </a:ext>
            </a:extLst>
          </p:cNvPr>
          <p:cNvSpPr/>
          <p:nvPr/>
        </p:nvSpPr>
        <p:spPr>
          <a:xfrm>
            <a:off x="3252252" y="5306411"/>
            <a:ext cx="216024" cy="1868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0C0788B-C9A7-4236-A9A2-9356ACB13D45}"/>
              </a:ext>
            </a:extLst>
          </p:cNvPr>
          <p:cNvSpPr/>
          <p:nvPr/>
        </p:nvSpPr>
        <p:spPr>
          <a:xfrm>
            <a:off x="6329300" y="3983719"/>
            <a:ext cx="216024" cy="1868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10EB9384-F10B-414D-AB03-18D62870F177}"/>
              </a:ext>
            </a:extLst>
          </p:cNvPr>
          <p:cNvCxnSpPr>
            <a:cxnSpLocks/>
          </p:cNvCxnSpPr>
          <p:nvPr/>
        </p:nvCxnSpPr>
        <p:spPr>
          <a:xfrm flipV="1">
            <a:off x="10355737" y="3596657"/>
            <a:ext cx="0" cy="2196852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D2F2090E-F23F-4F00-A9F4-CF4EE4BEFE7F}"/>
              </a:ext>
            </a:extLst>
          </p:cNvPr>
          <p:cNvCxnSpPr>
            <a:cxnSpLocks/>
          </p:cNvCxnSpPr>
          <p:nvPr/>
        </p:nvCxnSpPr>
        <p:spPr>
          <a:xfrm flipV="1">
            <a:off x="9876420" y="3596657"/>
            <a:ext cx="0" cy="2196852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6280EE10-DD30-4A26-A5CF-EDDFE75D1732}"/>
              </a:ext>
            </a:extLst>
          </p:cNvPr>
          <p:cNvSpPr txBox="1"/>
          <p:nvPr/>
        </p:nvSpPr>
        <p:spPr>
          <a:xfrm>
            <a:off x="1704080" y="3470952"/>
            <a:ext cx="1154483" cy="584775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Integration </a:t>
            </a:r>
          </a:p>
          <a:p>
            <a:r>
              <a:rPr lang="en-US" sz="1600" dirty="0"/>
              <a:t>DC…1kHz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1BB48F29-4E4C-44AE-A223-7CDE571F03E3}"/>
              </a:ext>
            </a:extLst>
          </p:cNvPr>
          <p:cNvSpPr txBox="1"/>
          <p:nvPr/>
        </p:nvSpPr>
        <p:spPr>
          <a:xfrm>
            <a:off x="4800424" y="3479663"/>
            <a:ext cx="1154483" cy="584775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Integration</a:t>
            </a:r>
          </a:p>
          <a:p>
            <a:r>
              <a:rPr lang="en-US" sz="1600" dirty="0"/>
              <a:t>DC…3kHz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DF9DB5FF-E2E6-4738-B22B-02C25C9042BB}"/>
              </a:ext>
            </a:extLst>
          </p:cNvPr>
          <p:cNvSpPr txBox="1"/>
          <p:nvPr/>
        </p:nvSpPr>
        <p:spPr>
          <a:xfrm>
            <a:off x="10097036" y="3166378"/>
            <a:ext cx="208364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/>
                </a:solidFill>
                <a:latin typeface="DesySans Office Cn Medium" panose="020B0604020202020204" charset="0"/>
              </a:rPr>
              <a:t>Difference by measurement (incl BPM noise) and expected orbit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BC74904C-4ABD-4A67-AF7C-35CE1D1ABC02}"/>
              </a:ext>
            </a:extLst>
          </p:cNvPr>
          <p:cNvCxnSpPr>
            <a:cxnSpLocks/>
          </p:cNvCxnSpPr>
          <p:nvPr/>
        </p:nvCxnSpPr>
        <p:spPr>
          <a:xfrm>
            <a:off x="11136560" y="3596657"/>
            <a:ext cx="216024" cy="113880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75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1"/>
    </mc:Choice>
    <mc:Fallback xmlns="">
      <p:transition spd="slow" advTm="240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78B0C51-6713-442A-AFB6-77336CB8C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6192068" cy="501024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 dirty="0"/>
              <a:t>SISO closed loop simulation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Feedback gain scan vs integrated orbit jitter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Measured in comparison to real orbit jitter</a:t>
            </a:r>
          </a:p>
          <a:p>
            <a:pPr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endParaRPr lang="en-US" sz="1600" b="1" dirty="0"/>
          </a:p>
          <a:p>
            <a:pPr lvl="1"/>
            <a:endParaRPr lang="en-US" sz="1400" b="1" dirty="0"/>
          </a:p>
          <a:p>
            <a:pPr lvl="1"/>
            <a:endParaRPr lang="de-DE" sz="1400" dirty="0"/>
          </a:p>
          <a:p>
            <a:pPr lvl="1"/>
            <a:endParaRPr lang="en-US" sz="1400" dirty="0"/>
          </a:p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F3EE191-2319-4933-B434-D6D72DA4C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FOFB simulation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0049D02-FD8E-49A8-964A-25C4B4E6A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Expected orbit jitter as function of FB gain</a:t>
            </a:r>
          </a:p>
          <a:p>
            <a:endParaRPr lang="en-US" dirty="0"/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171F9166-4F4B-4A07-92FD-E1D7148A7D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09225" y="1185640"/>
            <a:ext cx="3074786" cy="5010249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Advanced noise characteristic is missing; i.e. variation of</a:t>
            </a:r>
          </a:p>
          <a:p>
            <a:r>
              <a:rPr lang="en-US" sz="1600" dirty="0"/>
              <a:t>Number of bunches</a:t>
            </a:r>
          </a:p>
          <a:p>
            <a:r>
              <a:rPr lang="en-US" sz="1600" dirty="0"/>
              <a:t>Bunch repetition rate</a:t>
            </a:r>
          </a:p>
          <a:p>
            <a:r>
              <a:rPr lang="en-US" sz="1600" dirty="0"/>
              <a:t>Fill pattern (1920b, 80b, 7/8, hybrid mode)</a:t>
            </a:r>
          </a:p>
          <a:p>
            <a:r>
              <a:rPr lang="en-US" sz="1600" dirty="0"/>
              <a:t>Bunch charge (hybrid mode)</a:t>
            </a:r>
          </a:p>
          <a:p>
            <a:r>
              <a:rPr lang="en-US" sz="1600" b="1" dirty="0"/>
              <a:t>…</a:t>
            </a:r>
            <a:endParaRPr lang="en-US" sz="14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E2977A-F611-46CA-AF42-701612FBE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9" y="368907"/>
            <a:ext cx="5093530" cy="587322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BF94C9A-733F-4ABD-A554-E66064B3B10D}"/>
              </a:ext>
            </a:extLst>
          </p:cNvPr>
          <p:cNvSpPr txBox="1"/>
          <p:nvPr/>
        </p:nvSpPr>
        <p:spPr>
          <a:xfrm>
            <a:off x="8709224" y="116632"/>
            <a:ext cx="3066640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Waterbed effect at 2.5kHz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given by T</a:t>
            </a:r>
            <a:r>
              <a:rPr lang="en-US" sz="1600" b="1" baseline="-25000" dirty="0">
                <a:solidFill>
                  <a:srgbClr val="FF0000"/>
                </a:solidFill>
              </a:rPr>
              <a:t>D</a:t>
            </a:r>
            <a:r>
              <a:rPr lang="en-US" sz="1600" b="1" dirty="0">
                <a:solidFill>
                  <a:srgbClr val="FF0000"/>
                </a:solidFill>
              </a:rPr>
              <a:t> and BW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(amplification of BPM noise)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B79807CC-65C3-4ED5-A90C-CD49FABF4ABE}"/>
              </a:ext>
            </a:extLst>
          </p:cNvPr>
          <p:cNvCxnSpPr>
            <a:cxnSpLocks/>
          </p:cNvCxnSpPr>
          <p:nvPr/>
        </p:nvCxnSpPr>
        <p:spPr>
          <a:xfrm>
            <a:off x="7464152" y="4360341"/>
            <a:ext cx="431985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5119C6E6-5409-4BE4-8E53-850B5DFCBE69}"/>
              </a:ext>
            </a:extLst>
          </p:cNvPr>
          <p:cNvSpPr txBox="1"/>
          <p:nvPr/>
        </p:nvSpPr>
        <p:spPr>
          <a:xfrm>
            <a:off x="7787017" y="4439908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10% </a:t>
            </a: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E81BF14F-1640-43E3-A5E0-3FD75E78A7AE}"/>
              </a:ext>
            </a:extLst>
          </p:cNvPr>
          <p:cNvCxnSpPr>
            <a:cxnSpLocks/>
          </p:cNvCxnSpPr>
          <p:nvPr/>
        </p:nvCxnSpPr>
        <p:spPr>
          <a:xfrm>
            <a:off x="7464152" y="5368453"/>
            <a:ext cx="4319859" cy="0"/>
          </a:xfrm>
          <a:prstGeom prst="straightConnector1">
            <a:avLst/>
          </a:prstGeom>
          <a:ln w="28575">
            <a:solidFill>
              <a:schemeClr val="accent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BBFFBDF1-66EE-4DF4-A9F8-533E6584846A}"/>
              </a:ext>
            </a:extLst>
          </p:cNvPr>
          <p:cNvSpPr txBox="1"/>
          <p:nvPr/>
        </p:nvSpPr>
        <p:spPr>
          <a:xfrm>
            <a:off x="7841774" y="4995983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3% 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392077B8-8DBF-4A37-94C5-C4F443506E25}"/>
              </a:ext>
            </a:extLst>
          </p:cNvPr>
          <p:cNvCxnSpPr>
            <a:cxnSpLocks/>
          </p:cNvCxnSpPr>
          <p:nvPr/>
        </p:nvCxnSpPr>
        <p:spPr>
          <a:xfrm>
            <a:off x="10308468" y="2092089"/>
            <a:ext cx="0" cy="21962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FDF8E383-8FBF-494F-9B21-DCC7796D4806}"/>
              </a:ext>
            </a:extLst>
          </p:cNvPr>
          <p:cNvCxnSpPr>
            <a:cxnSpLocks/>
          </p:cNvCxnSpPr>
          <p:nvPr/>
        </p:nvCxnSpPr>
        <p:spPr>
          <a:xfrm flipV="1">
            <a:off x="10355737" y="3639653"/>
            <a:ext cx="0" cy="2196852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AB9388C7-B7FD-4F5A-BB98-1FC133ACE5B8}"/>
              </a:ext>
            </a:extLst>
          </p:cNvPr>
          <p:cNvCxnSpPr>
            <a:cxnSpLocks/>
          </p:cNvCxnSpPr>
          <p:nvPr/>
        </p:nvCxnSpPr>
        <p:spPr>
          <a:xfrm flipV="1">
            <a:off x="9876420" y="3639653"/>
            <a:ext cx="0" cy="2196852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5CB32D78-8538-4378-B39C-519A1D768573}"/>
              </a:ext>
            </a:extLst>
          </p:cNvPr>
          <p:cNvCxnSpPr>
            <a:cxnSpLocks/>
          </p:cNvCxnSpPr>
          <p:nvPr/>
        </p:nvCxnSpPr>
        <p:spPr>
          <a:xfrm flipV="1">
            <a:off x="8709225" y="5440461"/>
            <a:ext cx="0" cy="2546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6151D17D-930E-4644-AE04-D98C4D31753A}"/>
              </a:ext>
            </a:extLst>
          </p:cNvPr>
          <p:cNvSpPr txBox="1"/>
          <p:nvPr/>
        </p:nvSpPr>
        <p:spPr>
          <a:xfrm>
            <a:off x="8284381" y="5003626"/>
            <a:ext cx="1151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Relaxation</a:t>
            </a: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16FA02DC-5F38-4219-8C01-A55F104F324C}"/>
              </a:ext>
            </a:extLst>
          </p:cNvPr>
          <p:cNvCxnSpPr>
            <a:cxnSpLocks/>
          </p:cNvCxnSpPr>
          <p:nvPr/>
        </p:nvCxnSpPr>
        <p:spPr>
          <a:xfrm>
            <a:off x="11532604" y="4524888"/>
            <a:ext cx="0" cy="6059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C1A1D2CC-E340-4E52-B6CD-79A81562861F}"/>
              </a:ext>
            </a:extLst>
          </p:cNvPr>
          <p:cNvSpPr txBox="1"/>
          <p:nvPr/>
        </p:nvSpPr>
        <p:spPr>
          <a:xfrm>
            <a:off x="10438727" y="4643815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Reduction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2B534CB-B65E-44C1-B19A-26B381068D6E}"/>
              </a:ext>
            </a:extLst>
          </p:cNvPr>
          <p:cNvSpPr/>
          <p:nvPr/>
        </p:nvSpPr>
        <p:spPr>
          <a:xfrm>
            <a:off x="1415479" y="6372036"/>
            <a:ext cx="9793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ym typeface="Wingdings" panose="05000000000000000000" pitchFamily="2" charset="2"/>
              </a:rPr>
              <a:t></a:t>
            </a:r>
            <a:r>
              <a:rPr lang="en-US" b="1" dirty="0"/>
              <a:t> MIMO mode space simulation to check noise &amp; disturbance suppression ongoing</a:t>
            </a: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C303C7DE-B4E1-4DC0-A28B-9B5C8C1298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73"/>
          <a:stretch/>
        </p:blipFill>
        <p:spPr>
          <a:xfrm>
            <a:off x="551384" y="2492896"/>
            <a:ext cx="6049240" cy="3797989"/>
          </a:xfrm>
          <a:prstGeom prst="rect">
            <a:avLst/>
          </a:prstGeom>
        </p:spPr>
      </p:pic>
      <p:sp>
        <p:nvSpPr>
          <p:cNvPr id="41" name="Ellipse 40">
            <a:extLst>
              <a:ext uri="{FF2B5EF4-FFF2-40B4-BE49-F238E27FC236}">
                <a16:creationId xmlns:a16="http://schemas.microsoft.com/office/drawing/2014/main" id="{01A45FE0-7210-4DA3-AC78-2209A4BADF4F}"/>
              </a:ext>
            </a:extLst>
          </p:cNvPr>
          <p:cNvSpPr/>
          <p:nvPr/>
        </p:nvSpPr>
        <p:spPr>
          <a:xfrm>
            <a:off x="2028116" y="5165030"/>
            <a:ext cx="216024" cy="1868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2F3396C-38B7-4C4F-9629-731D18A8D740}"/>
              </a:ext>
            </a:extLst>
          </p:cNvPr>
          <p:cNvSpPr/>
          <p:nvPr/>
        </p:nvSpPr>
        <p:spPr>
          <a:xfrm>
            <a:off x="5088456" y="4949006"/>
            <a:ext cx="216024" cy="1868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9C9DCD41-2CA9-4E64-B025-BA4F7F53ACE2}"/>
              </a:ext>
            </a:extLst>
          </p:cNvPr>
          <p:cNvCxnSpPr>
            <a:cxnSpLocks/>
          </p:cNvCxnSpPr>
          <p:nvPr/>
        </p:nvCxnSpPr>
        <p:spPr>
          <a:xfrm flipH="1" flipV="1">
            <a:off x="2177677" y="5053452"/>
            <a:ext cx="1176975" cy="1940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315367A6-08DB-4845-B0C4-FE67E1F4E2FA}"/>
              </a:ext>
            </a:extLst>
          </p:cNvPr>
          <p:cNvCxnSpPr>
            <a:cxnSpLocks/>
          </p:cNvCxnSpPr>
          <p:nvPr/>
        </p:nvCxnSpPr>
        <p:spPr>
          <a:xfrm flipH="1">
            <a:off x="5390459" y="4381635"/>
            <a:ext cx="1081216" cy="8622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0C8E8034-4207-40CF-BB81-E5A2BB2F1A99}"/>
              </a:ext>
            </a:extLst>
          </p:cNvPr>
          <p:cNvSpPr/>
          <p:nvPr/>
        </p:nvSpPr>
        <p:spPr>
          <a:xfrm>
            <a:off x="3252252" y="5306411"/>
            <a:ext cx="216024" cy="1868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053D1F5-F0B4-4A8C-951A-93E6F7E52A94}"/>
              </a:ext>
            </a:extLst>
          </p:cNvPr>
          <p:cNvSpPr/>
          <p:nvPr/>
        </p:nvSpPr>
        <p:spPr>
          <a:xfrm>
            <a:off x="6329300" y="3983719"/>
            <a:ext cx="216024" cy="1868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59A26A93-45B2-4516-9207-46ABA79D6A80}"/>
              </a:ext>
            </a:extLst>
          </p:cNvPr>
          <p:cNvSpPr txBox="1"/>
          <p:nvPr/>
        </p:nvSpPr>
        <p:spPr>
          <a:xfrm>
            <a:off x="1704080" y="3470952"/>
            <a:ext cx="1154483" cy="584775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Integration </a:t>
            </a:r>
          </a:p>
          <a:p>
            <a:r>
              <a:rPr lang="en-US" sz="1600" dirty="0"/>
              <a:t>DC…1kHz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630E5763-CA8B-4133-B817-2EE5B2988303}"/>
              </a:ext>
            </a:extLst>
          </p:cNvPr>
          <p:cNvSpPr txBox="1"/>
          <p:nvPr/>
        </p:nvSpPr>
        <p:spPr>
          <a:xfrm>
            <a:off x="4800424" y="3479663"/>
            <a:ext cx="1154483" cy="584775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Integration</a:t>
            </a:r>
          </a:p>
          <a:p>
            <a:r>
              <a:rPr lang="en-US" sz="1600" dirty="0"/>
              <a:t>DC…3kHz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922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9"/>
    </mc:Choice>
    <mc:Fallback xmlns="">
      <p:transition spd="slow" advTm="2678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49D477D-067B-4464-A07C-88A3414CA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&amp; Outlook</a:t>
            </a:r>
            <a:br>
              <a:rPr lang="en-US" dirty="0"/>
            </a:br>
            <a:endParaRPr lang="en-US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E2D3AA0-3FC2-49BB-B55D-6198C0E9A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Conclusion</a:t>
            </a:r>
          </a:p>
          <a:p>
            <a:r>
              <a:rPr lang="en-US" dirty="0"/>
              <a:t>PETRA IV as the most important project at DESY</a:t>
            </a:r>
          </a:p>
          <a:p>
            <a:r>
              <a:rPr lang="en-US" dirty="0"/>
              <a:t>Passive and active orbit stabilization</a:t>
            </a:r>
          </a:p>
          <a:p>
            <a:pPr lvl="1"/>
            <a:r>
              <a:rPr lang="en-US" dirty="0"/>
              <a:t>Orbit distortions in stability task force</a:t>
            </a:r>
          </a:p>
          <a:p>
            <a:pPr lvl="1"/>
            <a:r>
              <a:rPr lang="en-US" dirty="0"/>
              <a:t>FOFB system design </a:t>
            </a:r>
          </a:p>
          <a:p>
            <a:pPr lvl="1"/>
            <a:r>
              <a:rPr lang="en-US" dirty="0"/>
              <a:t>Sub-system modelling and HW specifications</a:t>
            </a:r>
          </a:p>
          <a:p>
            <a:pPr lvl="1"/>
            <a:r>
              <a:rPr lang="en-US" dirty="0"/>
              <a:t>Noise and disturbance modelling</a:t>
            </a:r>
          </a:p>
          <a:p>
            <a:r>
              <a:rPr lang="en-US" dirty="0"/>
              <a:t>SISO simulations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13126F-A026-4B75-A1C6-DBA9F9B3AE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AC4FBCB-ECA3-41DF-8B7B-82D7EB32335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Next steps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PETRA III as benchmark system for MIMO simulations </a:t>
            </a: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 err="1"/>
              <a:t>Full</a:t>
            </a:r>
            <a:r>
              <a:rPr lang="de-DE" dirty="0"/>
              <a:t> M</a:t>
            </a:r>
            <a:r>
              <a:rPr lang="en-US" dirty="0"/>
              <a:t>IMO simulation with all noise and disturbance sources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Spatial disturbance integration including coherence length and transition</a:t>
            </a:r>
            <a:endParaRPr lang="en-US" b="1" dirty="0">
              <a:solidFill>
                <a:schemeClr val="accent2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Different BPM supports (ground, girder)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Optimal (&amp; robust) integration of photon diagnostics into (F)OFB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22E79F0-A590-446A-8B78-595BB2F3688D}"/>
              </a:ext>
            </a:extLst>
          </p:cNvPr>
          <p:cNvSpPr txBox="1"/>
          <p:nvPr/>
        </p:nvSpPr>
        <p:spPr>
          <a:xfrm flipH="1">
            <a:off x="695400" y="5517232"/>
            <a:ext cx="108011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 err="1">
                <a:solidFill>
                  <a:schemeClr val="accent1"/>
                </a:solidFill>
              </a:rPr>
              <a:t>Thank</a:t>
            </a:r>
            <a:r>
              <a:rPr lang="de-DE" sz="4400" b="1" dirty="0">
                <a:solidFill>
                  <a:schemeClr val="accent1"/>
                </a:solidFill>
              </a:rPr>
              <a:t> </a:t>
            </a:r>
            <a:r>
              <a:rPr lang="de-DE" sz="4400" b="1" dirty="0" err="1">
                <a:solidFill>
                  <a:schemeClr val="accent1"/>
                </a:solidFill>
              </a:rPr>
              <a:t>you</a:t>
            </a:r>
            <a:r>
              <a:rPr lang="de-DE" sz="4400" b="1" dirty="0">
                <a:solidFill>
                  <a:schemeClr val="accent1"/>
                </a:solidFill>
              </a:rPr>
              <a:t> </a:t>
            </a:r>
            <a:r>
              <a:rPr lang="de-DE" sz="4400" b="1" dirty="0" err="1">
                <a:solidFill>
                  <a:schemeClr val="accent1"/>
                </a:solidFill>
              </a:rPr>
              <a:t>for</a:t>
            </a:r>
            <a:r>
              <a:rPr lang="de-DE" sz="4400" b="1" dirty="0">
                <a:solidFill>
                  <a:schemeClr val="accent1"/>
                </a:solidFill>
              </a:rPr>
              <a:t> </a:t>
            </a:r>
            <a:r>
              <a:rPr lang="de-DE" sz="4400" b="1" dirty="0" err="1">
                <a:solidFill>
                  <a:schemeClr val="accent1"/>
                </a:solidFill>
              </a:rPr>
              <a:t>your</a:t>
            </a:r>
            <a:r>
              <a:rPr lang="de-DE" sz="4400" b="1" dirty="0">
                <a:solidFill>
                  <a:schemeClr val="accent1"/>
                </a:solidFill>
              </a:rPr>
              <a:t> </a:t>
            </a:r>
            <a:r>
              <a:rPr lang="de-DE" sz="4400" b="1" dirty="0" err="1">
                <a:solidFill>
                  <a:schemeClr val="accent1"/>
                </a:solidFill>
              </a:rPr>
              <a:t>attention</a:t>
            </a:r>
            <a:r>
              <a:rPr lang="de-DE" sz="4400" b="1" dirty="0">
                <a:solidFill>
                  <a:schemeClr val="accent1"/>
                </a:solidFill>
              </a:rPr>
              <a:t>!</a:t>
            </a:r>
          </a:p>
          <a:p>
            <a:pPr algn="ctr"/>
            <a:endParaRPr lang="en-US" sz="4400" dirty="0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80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7EC891-B4E9-4289-8064-D413152521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Sven Pfeiffer</a:t>
            </a:r>
          </a:p>
          <a:p>
            <a:r>
              <a:rPr lang="en-GB" dirty="0">
                <a:latin typeface="DesySans Office" panose="020B0503040000020003" pitchFamily="34" charset="0"/>
                <a:cs typeface="Calibri" panose="020F0502020204030204" pitchFamily="34" charset="0"/>
              </a:rPr>
              <a:t>WP 2.08 - Feedback </a:t>
            </a:r>
            <a:endParaRPr lang="en-GB" dirty="0">
              <a:cs typeface="Calibri" panose="020F0502020204030204" pitchFamily="34" charset="0"/>
            </a:endParaRPr>
          </a:p>
          <a:p>
            <a:r>
              <a:rPr lang="en-US" dirty="0">
                <a:hlinkClick r:id="rId2"/>
              </a:rPr>
              <a:t>sven.pfeiffer@desy.de</a:t>
            </a:r>
            <a:endParaRPr lang="en-US" dirty="0"/>
          </a:p>
          <a:p>
            <a:r>
              <a:rPr lang="de-DE" dirty="0">
                <a:latin typeface="DesySans Office" panose="020B0503040000020003" pitchFamily="34" charset="0"/>
                <a:cs typeface="Calibri" panose="020F0502020204030204" pitchFamily="34" charset="0"/>
              </a:rPr>
              <a:t>+49 40 8998 - </a:t>
            </a:r>
            <a:r>
              <a:rPr lang="de-DE" dirty="0">
                <a:cs typeface="Calibri" panose="020F0502020204030204" pitchFamily="34" charset="0"/>
              </a:rPr>
              <a:t>2744</a:t>
            </a:r>
            <a:endParaRPr lang="de-DE" dirty="0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endParaRPr lang="en-US" dirty="0">
              <a:hlinkClick r:id="rId3"/>
            </a:endParaRPr>
          </a:p>
          <a:p>
            <a:endParaRPr lang="en-US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DFDD46A-CED7-413B-ADC1-239FDDB17080}"/>
              </a:ext>
            </a:extLst>
          </p:cNvPr>
          <p:cNvSpPr txBox="1">
            <a:spLocks/>
          </p:cNvSpPr>
          <p:nvPr/>
        </p:nvSpPr>
        <p:spPr>
          <a:xfrm>
            <a:off x="407988" y="349610"/>
            <a:ext cx="11376025" cy="35111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6600" dirty="0" err="1"/>
              <a:t>Thank</a:t>
            </a:r>
            <a:r>
              <a:rPr lang="de-DE" sz="6600" dirty="0"/>
              <a:t> </a:t>
            </a:r>
            <a:r>
              <a:rPr lang="de-DE" sz="6600" dirty="0" err="1"/>
              <a:t>you</a:t>
            </a:r>
            <a:endParaRPr lang="de-DE" sz="6600" dirty="0"/>
          </a:p>
        </p:txBody>
      </p:sp>
    </p:spTree>
    <p:extLst>
      <p:ext uri="{BB962C8B-B14F-4D97-AF65-F5344CB8AC3E}">
        <p14:creationId xmlns:p14="http://schemas.microsoft.com/office/powerpoint/2010/main" val="1599398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2600" b="1" strike="noStrike" spc="-1" dirty="0">
                <a:solidFill>
                  <a:schemeClr val="accent1"/>
                </a:solidFill>
                <a:latin typeface="Arial"/>
              </a:rPr>
              <a:t>The PETRA IV project timeline hinges on project approval by mid-2026</a:t>
            </a:r>
            <a:endParaRPr lang="en-US" sz="26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A376B8-163F-450B-ABD0-DF1290B4D037}"/>
              </a:ext>
            </a:extLst>
          </p:cNvPr>
          <p:cNvSpPr txBox="1"/>
          <p:nvPr/>
        </p:nvSpPr>
        <p:spPr>
          <a:xfrm>
            <a:off x="1033050" y="4949579"/>
            <a:ext cx="4581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The draft breakdown below hinges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Project approval in mid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Call for tender start in mid 2027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PIII shutdown end 2029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BEDC44-6222-4257-AC23-9EE42F929D11}"/>
              </a:ext>
            </a:extLst>
          </p:cNvPr>
          <p:cNvSpPr/>
          <p:nvPr/>
        </p:nvSpPr>
        <p:spPr>
          <a:xfrm>
            <a:off x="5461429" y="4949287"/>
            <a:ext cx="61812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Procurement for the accelerator estimated to 3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Dark period 30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Three months commissioning time</a:t>
            </a:r>
            <a:endParaRPr lang="en-GB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light in Jul 2032</a:t>
            </a:r>
          </a:p>
        </p:txBody>
      </p:sp>
      <p:sp>
        <p:nvSpPr>
          <p:cNvPr id="7" name="PlaceHolder 2">
            <a:extLst>
              <a:ext uri="{FF2B5EF4-FFF2-40B4-BE49-F238E27FC236}">
                <a16:creationId xmlns:a16="http://schemas.microsoft.com/office/drawing/2014/main" id="{3DCC7A7A-E94E-46BC-93D8-0D488606C09C}"/>
              </a:ext>
            </a:extLst>
          </p:cNvPr>
          <p:cNvSpPr txBox="1">
            <a:spLocks/>
          </p:cNvSpPr>
          <p:nvPr/>
        </p:nvSpPr>
        <p:spPr>
          <a:xfrm>
            <a:off x="8903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defPPr>
              <a:defRPr lang="de-DE"/>
            </a:defPPr>
            <a:lvl1pPr marL="0" indent="0" algn="l" defTabSz="457200" rtl="0" eaLnBrk="1" latinLnBrk="0" hangingPunct="1">
              <a:lnSpc>
                <a:spcPct val="100000"/>
              </a:lnSpc>
              <a:buNone/>
              <a:defRPr lang="en-US" sz="1000" b="0" strike="noStrike" kern="1200" spc="-1">
                <a:solidFill>
                  <a:schemeClr val="dk1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Baltic Science and Innovation Day, DESY Photons Science Users’ meeting, 20</a:t>
            </a:r>
            <a:r>
              <a:rPr lang="en-US" baseline="30000" dirty="0"/>
              <a:t>th</a:t>
            </a:r>
            <a:r>
              <a:rPr lang="en-US" dirty="0"/>
              <a:t> January 2025, R. Bartolini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CBA1C6-4AD3-4A1B-BCA3-130E0ACD4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1" y="1099457"/>
            <a:ext cx="11951550" cy="35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81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C4A9920-E414-4B13-9C80-04528FEBE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62" y="1664805"/>
            <a:ext cx="7804223" cy="3548647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CC722D0B-9F7C-4E2F-98B4-4961B390E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  <a:cs typeface="Calibri" panose="020F0502020204030204" pitchFamily="34" charset="0"/>
              </a:rPr>
              <a:t>PETRA III is one of the core facilities at DESY</a:t>
            </a:r>
            <a:endParaRPr lang="en-US" dirty="0">
              <a:latin typeface="+mn-lt"/>
            </a:endParaRPr>
          </a:p>
        </p:txBody>
      </p:sp>
      <p:sp>
        <p:nvSpPr>
          <p:cNvPr id="16" name="Transition from conceptual to detailed technical design"/>
          <p:cNvSpPr txBox="1"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Each year ~5000h user operation serving more than 2000 users</a:t>
            </a:r>
            <a:endParaRPr dirty="0"/>
          </a:p>
        </p:txBody>
      </p:sp>
      <p:sp>
        <p:nvSpPr>
          <p:cNvPr id="8" name="Up Arrow 8"/>
          <p:cNvSpPr>
            <a:spLocks noChangeArrowheads="1"/>
          </p:cNvSpPr>
          <p:nvPr/>
        </p:nvSpPr>
        <p:spPr bwMode="auto">
          <a:xfrm>
            <a:off x="2414588" y="4314683"/>
            <a:ext cx="215900" cy="904054"/>
          </a:xfrm>
          <a:prstGeom prst="upArrow">
            <a:avLst>
              <a:gd name="adj1" fmla="val 50000"/>
              <a:gd name="adj2" fmla="val 50033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de-DE" altLang="de-DE"/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474788" y="5239374"/>
            <a:ext cx="209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dirty="0"/>
              <a:t>Max von Laue Hall</a:t>
            </a:r>
          </a:p>
        </p:txBody>
      </p:sp>
      <p:sp>
        <p:nvSpPr>
          <p:cNvPr id="10" name="Up Arrow 6"/>
          <p:cNvSpPr>
            <a:spLocks noChangeArrowheads="1"/>
          </p:cNvSpPr>
          <p:nvPr/>
        </p:nvSpPr>
        <p:spPr bwMode="auto">
          <a:xfrm>
            <a:off x="6588125" y="4658509"/>
            <a:ext cx="215900" cy="584201"/>
          </a:xfrm>
          <a:prstGeom prst="upArrow">
            <a:avLst>
              <a:gd name="adj1" fmla="val 50000"/>
              <a:gd name="adj2" fmla="val 49969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de-DE" altLang="de-DE"/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5867400" y="5242711"/>
            <a:ext cx="2052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itchFamily="34" charset="0"/>
              <a:buNone/>
            </a:pPr>
            <a:r>
              <a:rPr lang="en-US" altLang="de-DE"/>
              <a:t>Paul P. Ewald Hall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400"/>
              <a:t>Extension Hall North</a:t>
            </a:r>
          </a:p>
        </p:txBody>
      </p:sp>
      <p:sp>
        <p:nvSpPr>
          <p:cNvPr id="12" name="Down Arrow 4"/>
          <p:cNvSpPr>
            <a:spLocks noChangeArrowheads="1"/>
          </p:cNvSpPr>
          <p:nvPr/>
        </p:nvSpPr>
        <p:spPr bwMode="auto">
          <a:xfrm>
            <a:off x="1045029" y="1660855"/>
            <a:ext cx="228600" cy="962602"/>
          </a:xfrm>
          <a:prstGeom prst="downArrow">
            <a:avLst>
              <a:gd name="adj1" fmla="val 50000"/>
              <a:gd name="adj2" fmla="val 50044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de-DE" altLang="de-DE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468313" y="1106817"/>
            <a:ext cx="1827212" cy="554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dirty="0"/>
              <a:t>Ada </a:t>
            </a:r>
            <a:r>
              <a:rPr lang="en-US" altLang="de-DE" dirty="0" err="1"/>
              <a:t>Yonath</a:t>
            </a:r>
            <a:r>
              <a:rPr lang="en-US" altLang="de-DE" dirty="0"/>
              <a:t> Hall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itchFamily="34" charset="0"/>
              <a:buNone/>
            </a:pPr>
            <a:r>
              <a:rPr lang="en-US" altLang="de-DE" sz="1200" dirty="0"/>
              <a:t>Extension Hall East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618017"/>
              </p:ext>
            </p:extLst>
          </p:nvPr>
        </p:nvGraphicFramePr>
        <p:xfrm>
          <a:off x="8329613" y="1772816"/>
          <a:ext cx="3738562" cy="1514420"/>
        </p:xfrm>
        <a:graphic>
          <a:graphicData uri="http://schemas.openxmlformats.org/drawingml/2006/table">
            <a:tbl>
              <a:tblPr firstRow="1" firstCol="1" bandRow="1"/>
              <a:tblGrid>
                <a:gridCol w="2376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kern="800" dirty="0">
                          <a:effectLst/>
                          <a:latin typeface="Times New Roman"/>
                          <a:ea typeface="Times New Roman"/>
                        </a:rPr>
                        <a:t>Parameter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kern="800">
                          <a:effectLst/>
                          <a:latin typeface="Times New Roman"/>
                          <a:ea typeface="Times New Roman"/>
                        </a:rPr>
                        <a:t>PETRA III</a:t>
                      </a:r>
                      <a:endParaRPr lang="de-D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Energy [GeV]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de-D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Circumference [m]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>
                          <a:effectLst/>
                          <a:latin typeface="Times New Roman"/>
                          <a:ea typeface="Times New Roman"/>
                        </a:rPr>
                        <a:t>2304</a:t>
                      </a:r>
                      <a:endParaRPr lang="de-D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Emittance (hor./vert.) [nm]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1.3 / 0.013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Total current [mA]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AAAD7C1-CA0A-4699-9F84-60056B1157AA}"/>
              </a:ext>
            </a:extLst>
          </p:cNvPr>
          <p:cNvSpPr txBox="1"/>
          <p:nvPr/>
        </p:nvSpPr>
        <p:spPr>
          <a:xfrm>
            <a:off x="354602" y="5538873"/>
            <a:ext cx="11773667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Arial"/>
              </a:rPr>
              <a:t>PETRA IV project:</a:t>
            </a:r>
            <a:endParaRPr lang="en-US" sz="2000" b="1" dirty="0">
              <a:solidFill>
                <a:schemeClr val="accent2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replacing PETRA III with an ultra-low emittance ring (20 pm), addin</a:t>
            </a:r>
            <a:r>
              <a:rPr lang="en-US" b="1" dirty="0">
                <a:solidFill>
                  <a:schemeClr val="accent2"/>
                </a:solidFill>
              </a:rPr>
              <a:t>g a new Experimental Hall in two more octants &amp; </a:t>
            </a: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Arial"/>
              </a:rPr>
              <a:t>replacing DES</a:t>
            </a:r>
            <a:r>
              <a:rPr lang="en-US" b="1" dirty="0">
                <a:solidFill>
                  <a:schemeClr val="accent2"/>
                </a:solidFill>
              </a:rPr>
              <a:t>Y II with a new low emittance booster</a:t>
            </a:r>
            <a:endParaRPr kumimoji="0" lang="de-DE" b="1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301020-3C90-4013-A316-78F02D07E7DD}"/>
              </a:ext>
            </a:extLst>
          </p:cNvPr>
          <p:cNvSpPr txBox="1"/>
          <p:nvPr/>
        </p:nvSpPr>
        <p:spPr>
          <a:xfrm>
            <a:off x="8521340" y="3557119"/>
            <a:ext cx="314444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PETRA III emittance 1300 pm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PETRA IV emittance 20 pm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7AABAC61-FE08-4D6C-99D8-7F5100431009}"/>
              </a:ext>
            </a:extLst>
          </p:cNvPr>
          <p:cNvSpPr/>
          <p:nvPr/>
        </p:nvSpPr>
        <p:spPr>
          <a:xfrm>
            <a:off x="9152660" y="3943583"/>
            <a:ext cx="377970" cy="390698"/>
          </a:xfrm>
          <a:prstGeom prst="downArrow">
            <a:avLst/>
          </a:prstGeom>
          <a:solidFill>
            <a:schemeClr val="accent2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726C39-9226-4614-9750-2A647A1874D4}"/>
              </a:ext>
            </a:extLst>
          </p:cNvPr>
          <p:cNvSpPr txBox="1"/>
          <p:nvPr/>
        </p:nvSpPr>
        <p:spPr>
          <a:xfrm>
            <a:off x="9659188" y="3943583"/>
            <a:ext cx="18876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65 times smaller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EF9365-200D-4F8B-869B-CAA57F019209}"/>
              </a:ext>
            </a:extLst>
          </p:cNvPr>
          <p:cNvSpPr txBox="1"/>
          <p:nvPr/>
        </p:nvSpPr>
        <p:spPr>
          <a:xfrm>
            <a:off x="8697619" y="4792750"/>
            <a:ext cx="292644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enabling 500 times larger 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X-ray beams brightness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4B5D100E-F6A5-4E37-8C42-17DD65626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DE74874-8A36-436A-8DCA-9BAFCF88998B}"/>
              </a:ext>
            </a:extLst>
          </p:cNvPr>
          <p:cNvSpPr txBox="1"/>
          <p:nvPr/>
        </p:nvSpPr>
        <p:spPr>
          <a:xfrm>
            <a:off x="10557825" y="76859"/>
            <a:ext cx="15103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</a:rPr>
              <a:t>Courtesy: </a:t>
            </a:r>
            <a:r>
              <a:rPr lang="en-US" sz="1100" dirty="0" err="1">
                <a:solidFill>
                  <a:schemeClr val="tx2"/>
                </a:solidFill>
              </a:rPr>
              <a:t>R.Bartolini</a:t>
            </a:r>
            <a:endParaRPr lang="en-US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140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823D1FF-135C-4C04-A336-0E0A10416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03" y="1405888"/>
            <a:ext cx="5698806" cy="514721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67456D7-CE29-4131-8EEA-A9633D89B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FOFB system topology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1E3204-3730-4D86-9D45-EC5239B01A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Latency optimized topology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461F2028-3ADF-4113-BB7F-193C17D7A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12776"/>
            <a:ext cx="5760020" cy="5010249"/>
          </a:xfrm>
        </p:spPr>
        <p:txBody>
          <a:bodyPr/>
          <a:lstStyle/>
          <a:p>
            <a:r>
              <a:rPr lang="en-US" sz="1600" b="1" dirty="0"/>
              <a:t>1 global orbit control unit (GOC)</a:t>
            </a:r>
          </a:p>
          <a:p>
            <a:pPr lvl="1"/>
            <a:r>
              <a:rPr lang="en-US" sz="1400" dirty="0"/>
              <a:t>Close to RF system / timing system </a:t>
            </a:r>
          </a:p>
          <a:p>
            <a:pPr lvl="1"/>
            <a:r>
              <a:rPr lang="en-US" sz="1400" dirty="0"/>
              <a:t>Short path from GOC to LOC in experimental halls</a:t>
            </a:r>
          </a:p>
          <a:p>
            <a:r>
              <a:rPr lang="en-US" sz="1600" b="1" dirty="0"/>
              <a:t>16 (15) distributed local controllers (LOC)</a:t>
            </a:r>
          </a:p>
          <a:p>
            <a:pPr lvl="1"/>
            <a:r>
              <a:rPr lang="en-US" sz="1400" dirty="0"/>
              <a:t>Collection of BPM information</a:t>
            </a:r>
          </a:p>
          <a:p>
            <a:pPr lvl="1"/>
            <a:r>
              <a:rPr lang="en-US" sz="1400" dirty="0"/>
              <a:t>Transmission of updated magnet current to power supplies</a:t>
            </a:r>
          </a:p>
          <a:p>
            <a:r>
              <a:rPr lang="en-US" sz="1600" b="1" dirty="0"/>
              <a:t>Optical fiber communication links</a:t>
            </a:r>
          </a:p>
          <a:p>
            <a:pPr lvl="1"/>
            <a:r>
              <a:rPr lang="en-US" sz="1400" dirty="0"/>
              <a:t>Global to all local systems </a:t>
            </a:r>
            <a:r>
              <a:rPr lang="en-US" sz="1400" dirty="0">
                <a:sym typeface="Wingdings" panose="05000000000000000000" pitchFamily="2" charset="2"/>
              </a:rPr>
              <a:t> classical regulation (star topology)</a:t>
            </a:r>
            <a:endParaRPr lang="en-US" sz="1400" dirty="0"/>
          </a:p>
          <a:p>
            <a:pPr lvl="1"/>
            <a:r>
              <a:rPr lang="en-US" sz="1400" dirty="0"/>
              <a:t>Local to local system links </a:t>
            </a:r>
          </a:p>
          <a:p>
            <a:pPr lvl="2"/>
            <a:r>
              <a:rPr lang="en-US" sz="1400" dirty="0"/>
              <a:t>Integrating experiments based on photon diagnostics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BA132FC-4D2A-4000-8C6D-43C4E43FB372}"/>
              </a:ext>
            </a:extLst>
          </p:cNvPr>
          <p:cNvSpPr txBox="1"/>
          <p:nvPr/>
        </p:nvSpPr>
        <p:spPr>
          <a:xfrm>
            <a:off x="6528048" y="420545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Ring: 	789 BPMs, 560 fast correctors, 2.3km FOFB: 	10% (5%, 3%) beam stability, DC to 1kHz</a:t>
            </a:r>
          </a:p>
        </p:txBody>
      </p:sp>
    </p:spTree>
    <p:extLst>
      <p:ext uri="{BB962C8B-B14F-4D97-AF65-F5344CB8AC3E}">
        <p14:creationId xmlns:p14="http://schemas.microsoft.com/office/powerpoint/2010/main" val="3893216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E942B3E-915D-4769-B76C-805A310FB6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Stability task force</a:t>
            </a:r>
          </a:p>
        </p:txBody>
      </p:sp>
    </p:spTree>
    <p:extLst>
      <p:ext uri="{BB962C8B-B14F-4D97-AF65-F5344CB8AC3E}">
        <p14:creationId xmlns:p14="http://schemas.microsoft.com/office/powerpoint/2010/main" val="3342293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399B3FB8-7855-4F79-B1ED-68C18151B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135" y="464471"/>
            <a:ext cx="7584521" cy="6204889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174342B7-A528-4EBC-9F71-7734C2257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FOFB concept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B53D034-9B2E-4EB1-833A-53C905E4CF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GOC, LOC, EXP blocks</a:t>
            </a:r>
          </a:p>
        </p:txBody>
      </p:sp>
      <p:sp>
        <p:nvSpPr>
          <p:cNvPr id="2" name="Stern: 5 Zacken 1">
            <a:extLst>
              <a:ext uri="{FF2B5EF4-FFF2-40B4-BE49-F238E27FC236}">
                <a16:creationId xmlns:a16="http://schemas.microsoft.com/office/drawing/2014/main" id="{843EA3CA-92D6-45F4-BA5D-225D00CDD260}"/>
              </a:ext>
            </a:extLst>
          </p:cNvPr>
          <p:cNvSpPr/>
          <p:nvPr/>
        </p:nvSpPr>
        <p:spPr>
          <a:xfrm rot="20776518">
            <a:off x="4611973" y="142729"/>
            <a:ext cx="2880320" cy="1930425"/>
          </a:xfrm>
          <a:prstGeom prst="star5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Stability task force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(N. </a:t>
            </a:r>
            <a:r>
              <a:rPr lang="en-US" sz="1200" dirty="0" err="1">
                <a:solidFill>
                  <a:schemeClr val="tx1"/>
                </a:solidFill>
              </a:rPr>
              <a:t>Meyners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BCF1DC9-3897-4D56-954B-41E84834CD49}"/>
              </a:ext>
            </a:extLst>
          </p:cNvPr>
          <p:cNvSpPr txBox="1"/>
          <p:nvPr/>
        </p:nvSpPr>
        <p:spPr>
          <a:xfrm>
            <a:off x="10704512" y="513125"/>
            <a:ext cx="38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(I)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A071771-55F2-4A02-9733-266D20357B4B}"/>
              </a:ext>
            </a:extLst>
          </p:cNvPr>
          <p:cNvSpPr txBox="1"/>
          <p:nvPr/>
        </p:nvSpPr>
        <p:spPr>
          <a:xfrm>
            <a:off x="10675658" y="895517"/>
            <a:ext cx="437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(II)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DAF3D74-7868-4161-A452-CEAF31E7F88B}"/>
              </a:ext>
            </a:extLst>
          </p:cNvPr>
          <p:cNvSpPr txBox="1"/>
          <p:nvPr/>
        </p:nvSpPr>
        <p:spPr>
          <a:xfrm>
            <a:off x="10669541" y="1643767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(III)</a:t>
            </a:r>
          </a:p>
        </p:txBody>
      </p:sp>
      <p:sp>
        <p:nvSpPr>
          <p:cNvPr id="13" name="Gewitterblitz 12">
            <a:extLst>
              <a:ext uri="{FF2B5EF4-FFF2-40B4-BE49-F238E27FC236}">
                <a16:creationId xmlns:a16="http://schemas.microsoft.com/office/drawing/2014/main" id="{EDCD280D-B485-47E8-869D-5D2313E99463}"/>
              </a:ext>
            </a:extLst>
          </p:cNvPr>
          <p:cNvSpPr/>
          <p:nvPr/>
        </p:nvSpPr>
        <p:spPr>
          <a:xfrm>
            <a:off x="8241265" y="621829"/>
            <a:ext cx="380232" cy="395592"/>
          </a:xfrm>
          <a:prstGeom prst="lightningBol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4" name="Gewitterblitz 13">
            <a:extLst>
              <a:ext uri="{FF2B5EF4-FFF2-40B4-BE49-F238E27FC236}">
                <a16:creationId xmlns:a16="http://schemas.microsoft.com/office/drawing/2014/main" id="{A913129E-07E8-4697-888E-6F940F3B9051}"/>
              </a:ext>
            </a:extLst>
          </p:cNvPr>
          <p:cNvSpPr/>
          <p:nvPr/>
        </p:nvSpPr>
        <p:spPr>
          <a:xfrm>
            <a:off x="6888088" y="3156787"/>
            <a:ext cx="380232" cy="395592"/>
          </a:xfrm>
          <a:prstGeom prst="lightningBol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5" name="Gewitterblitz 14">
            <a:extLst>
              <a:ext uri="{FF2B5EF4-FFF2-40B4-BE49-F238E27FC236}">
                <a16:creationId xmlns:a16="http://schemas.microsoft.com/office/drawing/2014/main" id="{5C146372-1E80-4662-BB45-04D3DF09ADDE}"/>
              </a:ext>
            </a:extLst>
          </p:cNvPr>
          <p:cNvSpPr/>
          <p:nvPr/>
        </p:nvSpPr>
        <p:spPr>
          <a:xfrm rot="302352" flipH="1">
            <a:off x="10346016" y="1981621"/>
            <a:ext cx="323910" cy="395592"/>
          </a:xfrm>
          <a:prstGeom prst="lightningBol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" name="Gewitterblitz 15">
            <a:extLst>
              <a:ext uri="{FF2B5EF4-FFF2-40B4-BE49-F238E27FC236}">
                <a16:creationId xmlns:a16="http://schemas.microsoft.com/office/drawing/2014/main" id="{137FDF78-9DC7-461E-BF2B-45E8573E3A9E}"/>
              </a:ext>
            </a:extLst>
          </p:cNvPr>
          <p:cNvSpPr/>
          <p:nvPr/>
        </p:nvSpPr>
        <p:spPr>
          <a:xfrm>
            <a:off x="8020024" y="1209348"/>
            <a:ext cx="380232" cy="395592"/>
          </a:xfrm>
          <a:prstGeom prst="lightningBol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7071FED-E137-4A9E-A27E-E2DAE3E98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4679899" cy="501024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400" b="1" dirty="0"/>
              <a:t>Initial MIMO and SISO simulations  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Incoherent disturbances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Focus on main system dynamics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b="1" dirty="0"/>
              <a:t>Goal: Full implementation of the dynamic MIMO simulation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PETRA III as benchmark facility 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Including coherence length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Realistic dynamic errors and disturbances</a:t>
            </a:r>
            <a:endParaRPr lang="en-US" sz="12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400" b="1" dirty="0"/>
              <a:t>Stability task force</a:t>
            </a:r>
          </a:p>
          <a:p>
            <a:pPr marL="358775" indent="0">
              <a:lnSpc>
                <a:spcPct val="100000"/>
              </a:lnSpc>
              <a:buNone/>
            </a:pPr>
            <a:r>
              <a:rPr lang="en-US" sz="1200" dirty="0"/>
              <a:t>(I) Ground motion / disturbances </a:t>
            </a:r>
          </a:p>
          <a:p>
            <a:pPr marL="358775" indent="0">
              <a:lnSpc>
                <a:spcPct val="100000"/>
              </a:lnSpc>
              <a:buNone/>
            </a:pPr>
            <a:r>
              <a:rPr lang="en-US" sz="1200" dirty="0"/>
              <a:t>(II) Girder/support amplification/eigenfrequencies</a:t>
            </a:r>
          </a:p>
          <a:p>
            <a:pPr marL="358775" indent="0">
              <a:lnSpc>
                <a:spcPct val="100000"/>
              </a:lnSpc>
              <a:buNone/>
            </a:pPr>
            <a:r>
              <a:rPr lang="en-US" sz="1200" dirty="0"/>
              <a:t>(III) PS ripple, effect on beam </a:t>
            </a:r>
          </a:p>
          <a:p>
            <a:pPr marL="358775" indent="0">
              <a:lnSpc>
                <a:spcPct val="100000"/>
              </a:lnSpc>
              <a:buNone/>
            </a:pPr>
            <a:r>
              <a:rPr lang="en-US" sz="1200" dirty="0"/>
              <a:t>(IV) Orbit measurement noise</a:t>
            </a:r>
          </a:p>
          <a:p>
            <a:pPr marL="358775" indent="0">
              <a:lnSpc>
                <a:spcPct val="100000"/>
              </a:lnSpc>
              <a:buNone/>
            </a:pPr>
            <a:r>
              <a:rPr lang="en-US" sz="1200" dirty="0"/>
              <a:t>(V) Fast corrector power supply ripple</a:t>
            </a:r>
          </a:p>
          <a:p>
            <a:pPr lvl="1"/>
            <a:endParaRPr lang="en-US" sz="1200" dirty="0"/>
          </a:p>
          <a:p>
            <a:endParaRPr lang="en-US" sz="1400" dirty="0"/>
          </a:p>
        </p:txBody>
      </p:sp>
      <p:sp>
        <p:nvSpPr>
          <p:cNvPr id="17" name="Gewitterblitz 16">
            <a:extLst>
              <a:ext uri="{FF2B5EF4-FFF2-40B4-BE49-F238E27FC236}">
                <a16:creationId xmlns:a16="http://schemas.microsoft.com/office/drawing/2014/main" id="{9EA3A828-6258-4C2E-8461-E48504092B43}"/>
              </a:ext>
            </a:extLst>
          </p:cNvPr>
          <p:cNvSpPr/>
          <p:nvPr/>
        </p:nvSpPr>
        <p:spPr>
          <a:xfrm>
            <a:off x="8775816" y="226237"/>
            <a:ext cx="380232" cy="395592"/>
          </a:xfrm>
          <a:prstGeom prst="lightningBol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1" name="Gewitterblitz 20">
            <a:extLst>
              <a:ext uri="{FF2B5EF4-FFF2-40B4-BE49-F238E27FC236}">
                <a16:creationId xmlns:a16="http://schemas.microsoft.com/office/drawing/2014/main" id="{C63E5441-3261-43DF-8BA8-684D9F873E0E}"/>
              </a:ext>
            </a:extLst>
          </p:cNvPr>
          <p:cNvSpPr/>
          <p:nvPr/>
        </p:nvSpPr>
        <p:spPr>
          <a:xfrm rot="302352" flipH="1">
            <a:off x="10372045" y="2362311"/>
            <a:ext cx="323910" cy="395592"/>
          </a:xfrm>
          <a:prstGeom prst="lightningBol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1EC68E6-8020-427D-9CAF-6E5253A880B4}"/>
              </a:ext>
            </a:extLst>
          </p:cNvPr>
          <p:cNvSpPr txBox="1"/>
          <p:nvPr/>
        </p:nvSpPr>
        <p:spPr>
          <a:xfrm>
            <a:off x="7262414" y="3058515"/>
            <a:ext cx="45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(V)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453F58E-E9A1-46C1-852A-4966FD3726EB}"/>
              </a:ext>
            </a:extLst>
          </p:cNvPr>
          <p:cNvSpPr txBox="1"/>
          <p:nvPr/>
        </p:nvSpPr>
        <p:spPr>
          <a:xfrm>
            <a:off x="10738732" y="2432811"/>
            <a:ext cx="516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(IV)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6677EC9-7388-4665-8ECF-F8260E1D28AD}"/>
              </a:ext>
            </a:extLst>
          </p:cNvPr>
          <p:cNvSpPr txBox="1"/>
          <p:nvPr/>
        </p:nvSpPr>
        <p:spPr>
          <a:xfrm>
            <a:off x="911424" y="6224252"/>
            <a:ext cx="4437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de-DE" sz="1600" b="1" dirty="0">
                <a:solidFill>
                  <a:schemeClr val="accent2"/>
                </a:solidFill>
              </a:rPr>
              <a:t>Passive and </a:t>
            </a:r>
            <a:r>
              <a:rPr lang="de-DE" sz="1600" b="1" dirty="0" err="1">
                <a:solidFill>
                  <a:schemeClr val="accent2"/>
                </a:solidFill>
              </a:rPr>
              <a:t>active</a:t>
            </a:r>
            <a:r>
              <a:rPr lang="de-DE" sz="1600" b="1" dirty="0">
                <a:solidFill>
                  <a:schemeClr val="accent2"/>
                </a:solidFill>
              </a:rPr>
              <a:t> </a:t>
            </a:r>
            <a:r>
              <a:rPr lang="de-DE" sz="1600" b="1" dirty="0" err="1">
                <a:solidFill>
                  <a:schemeClr val="accent2"/>
                </a:solidFill>
              </a:rPr>
              <a:t>orbit</a:t>
            </a:r>
            <a:r>
              <a:rPr lang="de-DE" sz="1600" b="1" dirty="0">
                <a:solidFill>
                  <a:schemeClr val="accent2"/>
                </a:solidFill>
              </a:rPr>
              <a:t> </a:t>
            </a:r>
            <a:r>
              <a:rPr lang="de-DE" sz="1600" b="1" dirty="0" err="1">
                <a:solidFill>
                  <a:schemeClr val="accent2"/>
                </a:solidFill>
              </a:rPr>
              <a:t>stability</a:t>
            </a:r>
            <a:r>
              <a:rPr lang="de-DE" sz="1600" b="1" dirty="0">
                <a:solidFill>
                  <a:schemeClr val="accent2"/>
                </a:solidFill>
              </a:rPr>
              <a:t> </a:t>
            </a:r>
            <a:r>
              <a:rPr lang="de-DE" sz="1600" b="1" dirty="0" err="1">
                <a:solidFill>
                  <a:schemeClr val="accent2"/>
                </a:solidFill>
              </a:rPr>
              <a:t>aspects</a:t>
            </a:r>
            <a:endParaRPr lang="en-US" sz="1600" b="1" dirty="0" err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91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EE1BA53-7BE6-42F4-A297-242AE8EB2215}"/>
              </a:ext>
            </a:extLst>
          </p:cNvPr>
          <p:cNvSpPr txBox="1"/>
          <p:nvPr/>
        </p:nvSpPr>
        <p:spPr>
          <a:xfrm>
            <a:off x="9073318" y="2391538"/>
            <a:ext cx="1894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Talk: Sajjad Mirza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23B5F10-878F-4221-B4C8-9943D0F8DFF9}"/>
              </a:ext>
            </a:extLst>
          </p:cNvPr>
          <p:cNvSpPr/>
          <p:nvPr/>
        </p:nvSpPr>
        <p:spPr>
          <a:xfrm>
            <a:off x="8832304" y="2263533"/>
            <a:ext cx="2376264" cy="51739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064AE149-AFEE-4882-8C36-33D3B0699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31" y="1196752"/>
            <a:ext cx="3712226" cy="33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9FD579E-6CB3-4E4B-B970-CBB107B48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059" y="3708483"/>
            <a:ext cx="2084469" cy="2816598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2F68996-3333-4495-9FE1-A12979A550BB}"/>
              </a:ext>
            </a:extLst>
          </p:cNvPr>
          <p:cNvSpPr/>
          <p:nvPr/>
        </p:nvSpPr>
        <p:spPr>
          <a:xfrm>
            <a:off x="8706837" y="3585688"/>
            <a:ext cx="2141691" cy="306218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Disturbances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FOFB: Stability task force @ PETRA III (</a:t>
            </a:r>
            <a:r>
              <a:rPr lang="en-US" dirty="0" err="1"/>
              <a:t>N.Meyners</a:t>
            </a:r>
            <a:r>
              <a:rPr lang="en-US" dirty="0"/>
              <a:t> et al.)</a:t>
            </a:r>
            <a:endParaRPr lang="de-DE" dirty="0"/>
          </a:p>
        </p:txBody>
      </p:sp>
      <p:pic>
        <p:nvPicPr>
          <p:cNvPr id="36" name="Picture 37">
            <a:extLst>
              <a:ext uri="{FF2B5EF4-FFF2-40B4-BE49-F238E27FC236}">
                <a16:creationId xmlns:a16="http://schemas.microsoft.com/office/drawing/2014/main" id="{A07FBC7C-8ECD-4E85-9E84-78CC8C28EC4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/>
          <a:srcRect l="2956" t="3869" b="3869"/>
          <a:stretch/>
        </p:blipFill>
        <p:spPr>
          <a:xfrm>
            <a:off x="3719736" y="1154596"/>
            <a:ext cx="5007309" cy="3387075"/>
          </a:xfrm>
          <a:prstGeom prst="rect">
            <a:avLst/>
          </a:prstGeom>
        </p:spPr>
      </p:pic>
      <p:grpSp>
        <p:nvGrpSpPr>
          <p:cNvPr id="54" name="Group 58">
            <a:extLst>
              <a:ext uri="{FF2B5EF4-FFF2-40B4-BE49-F238E27FC236}">
                <a16:creationId xmlns:a16="http://schemas.microsoft.com/office/drawing/2014/main" id="{6BF69839-E002-43A2-83BB-267BA3F76C39}"/>
              </a:ext>
            </a:extLst>
          </p:cNvPr>
          <p:cNvGrpSpPr/>
          <p:nvPr/>
        </p:nvGrpSpPr>
        <p:grpSpPr bwMode="auto">
          <a:xfrm>
            <a:off x="8544272" y="692697"/>
            <a:ext cx="3628898" cy="2979328"/>
            <a:chOff x="540243" y="1246952"/>
            <a:chExt cx="5832648" cy="4666119"/>
          </a:xfrm>
        </p:grpSpPr>
        <p:pic>
          <p:nvPicPr>
            <p:cNvPr id="55" name="Picture 59">
              <a:extLst>
                <a:ext uri="{FF2B5EF4-FFF2-40B4-BE49-F238E27FC236}">
                  <a16:creationId xmlns:a16="http://schemas.microsoft.com/office/drawing/2014/main" id="{6161B1B9-1C9F-4864-B6F7-0D4AC0650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540243" y="1246952"/>
              <a:ext cx="5832648" cy="4666119"/>
            </a:xfrm>
            <a:prstGeom prst="rect">
              <a:avLst/>
            </a:prstGeom>
          </p:spPr>
        </p:pic>
        <p:sp>
          <p:nvSpPr>
            <p:cNvPr id="56" name="TextBox 60">
              <a:extLst>
                <a:ext uri="{FF2B5EF4-FFF2-40B4-BE49-F238E27FC236}">
                  <a16:creationId xmlns:a16="http://schemas.microsoft.com/office/drawing/2014/main" id="{CE00FAAF-68BE-4CBB-B9AF-FC62DA8861FB}"/>
                </a:ext>
              </a:extLst>
            </p:cNvPr>
            <p:cNvSpPr txBox="1"/>
            <p:nvPr/>
          </p:nvSpPr>
          <p:spPr bwMode="auto">
            <a:xfrm>
              <a:off x="1354710" y="1830679"/>
              <a:ext cx="3265546" cy="346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Incl. excitation bursts</a:t>
              </a:r>
              <a:endParaRPr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7" name="Picture 29">
            <a:extLst>
              <a:ext uri="{FF2B5EF4-FFF2-40B4-BE49-F238E27FC236}">
                <a16:creationId xmlns:a16="http://schemas.microsoft.com/office/drawing/2014/main" id="{695327A9-C8A1-427C-87CC-320D2B8857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5400000">
            <a:off x="10631575" y="2852630"/>
            <a:ext cx="1725745" cy="1294309"/>
          </a:xfrm>
          <a:prstGeom prst="rect">
            <a:avLst/>
          </a:prstGeom>
        </p:spPr>
      </p:pic>
      <p:pic>
        <p:nvPicPr>
          <p:cNvPr id="62" name="Picture 5">
            <a:extLst>
              <a:ext uri="{FF2B5EF4-FFF2-40B4-BE49-F238E27FC236}">
                <a16:creationId xmlns:a16="http://schemas.microsoft.com/office/drawing/2014/main" id="{785EDE7F-CDEB-4A34-AB57-952CCA194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81" r="3103"/>
          <a:stretch/>
        </p:blipFill>
        <p:spPr bwMode="auto">
          <a:xfrm>
            <a:off x="10848528" y="4581128"/>
            <a:ext cx="1280019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7339B3C-AC22-4AA5-8F90-A7152DA0A84B}"/>
              </a:ext>
            </a:extLst>
          </p:cNvPr>
          <p:cNvGrpSpPr/>
          <p:nvPr/>
        </p:nvGrpSpPr>
        <p:grpSpPr>
          <a:xfrm>
            <a:off x="6203421" y="4581128"/>
            <a:ext cx="4573099" cy="2103207"/>
            <a:chOff x="3687533" y="4335961"/>
            <a:chExt cx="4965001" cy="2172428"/>
          </a:xfrm>
        </p:grpSpPr>
        <p:grpSp>
          <p:nvGrpSpPr>
            <p:cNvPr id="37" name="Group 2">
              <a:extLst>
                <a:ext uri="{FF2B5EF4-FFF2-40B4-BE49-F238E27FC236}">
                  <a16:creationId xmlns:a16="http://schemas.microsoft.com/office/drawing/2014/main" id="{23F228C8-E140-4548-ABFB-4567B1ECC315}"/>
                </a:ext>
              </a:extLst>
            </p:cNvPr>
            <p:cNvGrpSpPr/>
            <p:nvPr/>
          </p:nvGrpSpPr>
          <p:grpSpPr>
            <a:xfrm>
              <a:off x="3687533" y="4335961"/>
              <a:ext cx="4965001" cy="2172428"/>
              <a:chOff x="2310546" y="4730722"/>
              <a:chExt cx="4363871" cy="1873917"/>
            </a:xfrm>
          </p:grpSpPr>
          <p:pic>
            <p:nvPicPr>
              <p:cNvPr id="48" name="Picture 41">
                <a:extLst>
                  <a:ext uri="{FF2B5EF4-FFF2-40B4-BE49-F238E27FC236}">
                    <a16:creationId xmlns:a16="http://schemas.microsoft.com/office/drawing/2014/main" id="{2DF3B67F-B255-45EC-9055-4B8F6032CB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0546" y="4894972"/>
                <a:ext cx="2283627" cy="1709667"/>
              </a:xfrm>
              <a:prstGeom prst="rect">
                <a:avLst/>
              </a:prstGeom>
            </p:spPr>
          </p:pic>
          <p:grpSp>
            <p:nvGrpSpPr>
              <p:cNvPr id="50" name="Group 1">
                <a:extLst>
                  <a:ext uri="{FF2B5EF4-FFF2-40B4-BE49-F238E27FC236}">
                    <a16:creationId xmlns:a16="http://schemas.microsoft.com/office/drawing/2014/main" id="{A405BA64-906F-49B8-AD8F-092601851281}"/>
                  </a:ext>
                </a:extLst>
              </p:cNvPr>
              <p:cNvGrpSpPr/>
              <p:nvPr/>
            </p:nvGrpSpPr>
            <p:grpSpPr>
              <a:xfrm>
                <a:off x="4441895" y="4894973"/>
                <a:ext cx="2232522" cy="1671406"/>
                <a:chOff x="4441895" y="4894973"/>
                <a:chExt cx="2232522" cy="1671406"/>
              </a:xfrm>
            </p:grpSpPr>
            <p:pic>
              <p:nvPicPr>
                <p:cNvPr id="51" name="Picture 42">
                  <a:extLst>
                    <a:ext uri="{FF2B5EF4-FFF2-40B4-BE49-F238E27FC236}">
                      <a16:creationId xmlns:a16="http://schemas.microsoft.com/office/drawing/2014/main" id="{D3F36E4E-D84D-49F8-9551-358119DCEF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1895" y="4894973"/>
                  <a:ext cx="2232522" cy="1671406"/>
                </a:xfrm>
                <a:prstGeom prst="rect">
                  <a:avLst/>
                </a:prstGeom>
              </p:spPr>
            </p:pic>
            <p:sp>
              <p:nvSpPr>
                <p:cNvPr id="52" name="TextBox 44">
                  <a:extLst>
                    <a:ext uri="{FF2B5EF4-FFF2-40B4-BE49-F238E27FC236}">
                      <a16:creationId xmlns:a16="http://schemas.microsoft.com/office/drawing/2014/main" id="{A8C464BC-2679-44B2-9252-D27195F9E8B3}"/>
                    </a:ext>
                  </a:extLst>
                </p:cNvPr>
                <p:cNvSpPr txBox="1"/>
                <p:nvPr/>
              </p:nvSpPr>
              <p:spPr>
                <a:xfrm>
                  <a:off x="5728192" y="5040247"/>
                  <a:ext cx="749829" cy="1858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/>
                    <a:t>: </a:t>
                  </a:r>
                  <a:r>
                    <a:rPr lang="el-GR" sz="800" dirty="0"/>
                    <a:t>Δ</a:t>
                  </a:r>
                  <a:r>
                    <a:rPr lang="en-US" sz="800" dirty="0"/>
                    <a:t>x= ±120 µm</a:t>
                  </a:r>
                </a:p>
              </p:txBody>
            </p:sp>
            <p:sp>
              <p:nvSpPr>
                <p:cNvPr id="53" name="Rectangle 45">
                  <a:extLst>
                    <a:ext uri="{FF2B5EF4-FFF2-40B4-BE49-F238E27FC236}">
                      <a16:creationId xmlns:a16="http://schemas.microsoft.com/office/drawing/2014/main" id="{8B78C83D-99C7-474C-87A4-680E37EAEC64}"/>
                    </a:ext>
                  </a:extLst>
                </p:cNvPr>
                <p:cNvSpPr/>
                <p:nvPr/>
              </p:nvSpPr>
              <p:spPr>
                <a:xfrm>
                  <a:off x="5791482" y="5821716"/>
                  <a:ext cx="648386" cy="18584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l-GR" sz="800" dirty="0"/>
                    <a:t>Δ</a:t>
                  </a:r>
                  <a:r>
                    <a:rPr lang="en-US" sz="800" dirty="0"/>
                    <a:t>y= ±35 µm</a:t>
                  </a:r>
                </a:p>
              </p:txBody>
            </p:sp>
          </p:grpSp>
          <p:sp>
            <p:nvSpPr>
              <p:cNvPr id="49" name="Rectangle 43">
                <a:extLst>
                  <a:ext uri="{FF2B5EF4-FFF2-40B4-BE49-F238E27FC236}">
                    <a16:creationId xmlns:a16="http://schemas.microsoft.com/office/drawing/2014/main" id="{3AB175C2-3B2C-47FC-B83F-09499655257B}"/>
                  </a:ext>
                </a:extLst>
              </p:cNvPr>
              <p:cNvSpPr/>
              <p:nvPr/>
            </p:nvSpPr>
            <p:spPr>
              <a:xfrm>
                <a:off x="2785110" y="4730722"/>
                <a:ext cx="3653295" cy="2484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Orbit perturbation due to gap movements at PETRA III</a:t>
                </a:r>
                <a:endParaRPr lang="en-US" sz="1000" b="1" dirty="0"/>
              </a:p>
            </p:txBody>
          </p:sp>
        </p:grpSp>
        <p:cxnSp>
          <p:nvCxnSpPr>
            <p:cNvPr id="65" name="Straight Arrow Connector 5">
              <a:extLst>
                <a:ext uri="{FF2B5EF4-FFF2-40B4-BE49-F238E27FC236}">
                  <a16:creationId xmlns:a16="http://schemas.microsoft.com/office/drawing/2014/main" id="{6A8BE082-CA5A-4D56-9305-8E9E8B360250}"/>
                </a:ext>
              </a:extLst>
            </p:cNvPr>
            <p:cNvCxnSpPr/>
            <p:nvPr/>
          </p:nvCxnSpPr>
          <p:spPr>
            <a:xfrm>
              <a:off x="5735960" y="5445224"/>
              <a:ext cx="57606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0246EAB-5054-4A4D-8F56-A0E4D328A3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7990" y="3717032"/>
            <a:ext cx="3712226" cy="2720915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400" b="1" dirty="0"/>
              <a:t>Additional sources / sinks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cs typeface="Times New Roman" panose="02020603050405020304" pitchFamily="18" charset="0"/>
              </a:rPr>
              <a:t>Asynchronous motors (&lt;50Hz)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cs typeface="Times New Roman" panose="02020603050405020304" pitchFamily="18" charset="0"/>
              </a:rPr>
              <a:t>Controlled motors/pumps (25Hz)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cs typeface="Times New Roman" panose="02020603050405020304" pitchFamily="18" charset="0"/>
              </a:rPr>
              <a:t>Power supply output ripple (k · 12.5Hz)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cs typeface="Times New Roman" panose="02020603050405020304" pitchFamily="18" charset="0"/>
              </a:rPr>
              <a:t>Harmonics of DESY II (~30Hz)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cs typeface="Times New Roman" panose="02020603050405020304" pitchFamily="18" charset="0"/>
              </a:rPr>
              <a:t>ID gap movements (Hz – depending       on speed)</a:t>
            </a:r>
          </a:p>
          <a:p>
            <a:pPr>
              <a:lnSpc>
                <a:spcPct val="100000"/>
              </a:lnSpc>
            </a:pPr>
            <a:r>
              <a:rPr lang="en-US" sz="1400" i="1" dirty="0">
                <a:cs typeface="Times New Roman" panose="02020603050405020304" pitchFamily="18" charset="0"/>
              </a:rPr>
              <a:t>Injection process (injection FF)</a:t>
            </a:r>
          </a:p>
          <a:p>
            <a:pPr>
              <a:lnSpc>
                <a:spcPct val="100000"/>
              </a:lnSpc>
            </a:pPr>
            <a:endParaRPr lang="en-US" sz="14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z="1400" dirty="0"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z="1400" dirty="0"/>
          </a:p>
          <a:p>
            <a:pPr>
              <a:lnSpc>
                <a:spcPct val="100000"/>
              </a:lnSpc>
            </a:pPr>
            <a:endParaRPr lang="en-US" sz="1400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6A99DB2-9EB1-4C26-BC91-E820E8686587}"/>
              </a:ext>
            </a:extLst>
          </p:cNvPr>
          <p:cNvGrpSpPr/>
          <p:nvPr/>
        </p:nvGrpSpPr>
        <p:grpSpPr>
          <a:xfrm>
            <a:off x="7824192" y="313492"/>
            <a:ext cx="2808312" cy="3115508"/>
            <a:chOff x="7824192" y="313492"/>
            <a:chExt cx="2808312" cy="3115508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DE3C5DA2-B700-4259-A6CC-3E36AC085D83}"/>
                </a:ext>
              </a:extLst>
            </p:cNvPr>
            <p:cNvSpPr/>
            <p:nvPr/>
          </p:nvSpPr>
          <p:spPr>
            <a:xfrm>
              <a:off x="9051009" y="981804"/>
              <a:ext cx="357359" cy="244719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4E8B5462-6833-4FB4-9817-690EE13FCA87}"/>
                </a:ext>
              </a:extLst>
            </p:cNvPr>
            <p:cNvSpPr txBox="1"/>
            <p:nvPr/>
          </p:nvSpPr>
          <p:spPr>
            <a:xfrm>
              <a:off x="7824192" y="313492"/>
              <a:ext cx="2808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High </a:t>
              </a:r>
              <a:r>
                <a:rPr lang="en-US" sz="1400" dirty="0" err="1"/>
                <a:t>horz</a:t>
              </a:r>
              <a:r>
                <a:rPr lang="en-US" sz="1400" dirty="0"/>
                <a:t>. and long. amplification factor in range 7-10Hz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B4F826B-D377-4AEE-A3B4-3DA6A32EBEBC}"/>
              </a:ext>
            </a:extLst>
          </p:cNvPr>
          <p:cNvGrpSpPr/>
          <p:nvPr/>
        </p:nvGrpSpPr>
        <p:grpSpPr>
          <a:xfrm>
            <a:off x="3863752" y="4586895"/>
            <a:ext cx="2555693" cy="2010457"/>
            <a:chOff x="8400256" y="3866815"/>
            <a:chExt cx="2555693" cy="2010457"/>
          </a:xfrm>
        </p:grpSpPr>
        <p:pic>
          <p:nvPicPr>
            <p:cNvPr id="66" name="Picture 33">
              <a:extLst>
                <a:ext uri="{FF2B5EF4-FFF2-40B4-BE49-F238E27FC236}">
                  <a16:creationId xmlns:a16="http://schemas.microsoft.com/office/drawing/2014/main" id="{F99C1C7A-0E43-4579-AC64-8ED72EFF8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29084" y="3866815"/>
              <a:ext cx="2357873" cy="2010457"/>
            </a:xfrm>
            <a:prstGeom prst="rect">
              <a:avLst/>
            </a:prstGeom>
          </p:spPr>
        </p:pic>
        <p:sp>
          <p:nvSpPr>
            <p:cNvPr id="67" name="Rectangle 40">
              <a:extLst>
                <a:ext uri="{FF2B5EF4-FFF2-40B4-BE49-F238E27FC236}">
                  <a16:creationId xmlns:a16="http://schemas.microsoft.com/office/drawing/2014/main" id="{5A412EBE-C4A7-4534-98BD-24E838C189D0}"/>
                </a:ext>
              </a:extLst>
            </p:cNvPr>
            <p:cNvSpPr/>
            <p:nvPr/>
          </p:nvSpPr>
          <p:spPr>
            <a:xfrm>
              <a:off x="8616280" y="5623356"/>
              <a:ext cx="2339669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050" b="1" dirty="0">
                  <a:latin typeface="DesySans Office" panose="020B0503040000020003" pitchFamily="34" charset="0"/>
                  <a:cs typeface="Times New Roman" panose="02020603050405020304" pitchFamily="18" charset="0"/>
                </a:rPr>
                <a:t>Upcoming train nearby DESY</a:t>
              </a:r>
              <a:endParaRPr lang="en-US" sz="1050" b="1" dirty="0">
                <a:latin typeface="DesySans Office" panose="020B0503040000020003" pitchFamily="34" charset="0"/>
              </a:endParaRPr>
            </a:p>
          </p:txBody>
        </p:sp>
        <p:sp>
          <p:nvSpPr>
            <p:cNvPr id="68" name="Rectangle 28">
              <a:extLst>
                <a:ext uri="{FF2B5EF4-FFF2-40B4-BE49-F238E27FC236}">
                  <a16:creationId xmlns:a16="http://schemas.microsoft.com/office/drawing/2014/main" id="{035BF6BC-086C-49F8-84DB-15D785EA2BA4}"/>
                </a:ext>
              </a:extLst>
            </p:cNvPr>
            <p:cNvSpPr/>
            <p:nvPr/>
          </p:nvSpPr>
          <p:spPr>
            <a:xfrm>
              <a:off x="8400256" y="4293096"/>
              <a:ext cx="2339669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050" dirty="0">
                  <a:latin typeface="DesySans Office" panose="020B0503040000020003" pitchFamily="34" charset="0"/>
                  <a:cs typeface="Times New Roman" panose="02020603050405020304" pitchFamily="18" charset="0"/>
                </a:rPr>
                <a:t>Isolation of major sources</a:t>
              </a:r>
              <a:endParaRPr lang="en-US" sz="1050" dirty="0">
                <a:latin typeface="DesySans Office" panose="020B0503040000020003" pitchFamily="34" charset="0"/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8290FA6E-51B8-495C-8382-8501B7FF6B1B}"/>
                </a:ext>
              </a:extLst>
            </p:cNvPr>
            <p:cNvSpPr txBox="1"/>
            <p:nvPr/>
          </p:nvSpPr>
          <p:spPr>
            <a:xfrm>
              <a:off x="9696400" y="4463534"/>
              <a:ext cx="5100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DesySans Office Cn Medium" panose="020B0706040000020003" pitchFamily="34" charset="0"/>
                </a:rPr>
                <a:t>200m</a:t>
              </a:r>
            </a:p>
          </p:txBody>
        </p:sp>
      </p:grp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69FCF30-97F6-4032-B5CC-49B5132569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9" y="1196752"/>
            <a:ext cx="3712226" cy="245437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400" b="1" dirty="0"/>
              <a:t>Ground motions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PETRA I tunnel reused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Ground settlements and seasonal motions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cs typeface="Times New Roman" panose="02020603050405020304" pitchFamily="18" charset="0"/>
              </a:rPr>
              <a:t>Ocean waves (&lt;1Hz)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cs typeface="Times New Roman" panose="02020603050405020304" pitchFamily="18" charset="0"/>
              </a:rPr>
              <a:t>Traffic (1…10Hz)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cs typeface="Times New Roman" panose="02020603050405020304" pitchFamily="18" charset="0"/>
              </a:rPr>
              <a:t>In-house noise (10…100Hz)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cs typeface="Times New Roman" panose="02020603050405020304" pitchFamily="18" charset="0"/>
              </a:rPr>
              <a:t>Girder and amplification factor (&lt; 48 Hz)</a:t>
            </a:r>
            <a:endParaRPr lang="en-US" sz="1400" dirty="0"/>
          </a:p>
        </p:txBody>
      </p:sp>
      <p:pic>
        <p:nvPicPr>
          <p:cNvPr id="63" name="Grafik 4">
            <a:extLst>
              <a:ext uri="{FF2B5EF4-FFF2-40B4-BE49-F238E27FC236}">
                <a16:creationId xmlns:a16="http://schemas.microsoft.com/office/drawing/2014/main" id="{2CA293AE-DBC7-4CCB-ABE5-9018358633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69167" y="6093296"/>
            <a:ext cx="755425" cy="74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2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9677F4AE-123C-4549-B21D-A2A3333B70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System modelling and design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913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2">
            <a:extLst>
              <a:ext uri="{FF2B5EF4-FFF2-40B4-BE49-F238E27FC236}">
                <a16:creationId xmlns:a16="http://schemas.microsoft.com/office/drawing/2014/main" id="{9A1EC7E1-5774-41F4-8A22-6B13471B5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786" y="138550"/>
            <a:ext cx="5188375" cy="213761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A238C8B-EF9D-49A8-B07C-A57BD2593ABD}"/>
              </a:ext>
            </a:extLst>
          </p:cNvPr>
          <p:cNvSpPr txBox="1"/>
          <p:nvPr/>
        </p:nvSpPr>
        <p:spPr>
          <a:xfrm>
            <a:off x="5557976" y="2564904"/>
            <a:ext cx="70672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1Hz for 23mH</a:t>
            </a:r>
          </a:p>
          <a:p>
            <a:pPr algn="ctr"/>
            <a:endParaRPr lang="en-US" sz="1050" dirty="0" err="1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E911AD6-A394-4851-9D5B-2584665EAE74}"/>
              </a:ext>
            </a:extLst>
          </p:cNvPr>
          <p:cNvSpPr txBox="1"/>
          <p:nvPr/>
        </p:nvSpPr>
        <p:spPr>
          <a:xfrm>
            <a:off x="6430382" y="2744821"/>
            <a:ext cx="9144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60kHz</a:t>
            </a:r>
            <a:endParaRPr lang="en-US" sz="105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02DDABF-E385-4D65-A38D-64909A6B1695}"/>
              </a:ext>
            </a:extLst>
          </p:cNvPr>
          <p:cNvSpPr txBox="1"/>
          <p:nvPr/>
        </p:nvSpPr>
        <p:spPr>
          <a:xfrm>
            <a:off x="7438494" y="2762388"/>
            <a:ext cx="9144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7kHz</a:t>
            </a:r>
            <a:endParaRPr lang="en-US" sz="105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0B5C688-CE51-4AFA-BD33-36A85A1F8C2A}"/>
              </a:ext>
            </a:extLst>
          </p:cNvPr>
          <p:cNvSpPr txBox="1"/>
          <p:nvPr/>
        </p:nvSpPr>
        <p:spPr>
          <a:xfrm>
            <a:off x="4392488" y="3861048"/>
            <a:ext cx="625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30kHz</a:t>
            </a:r>
            <a:endParaRPr lang="en-US" sz="105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38CEE1E-3EBE-44FF-94F6-482E303DAB94}"/>
              </a:ext>
            </a:extLst>
          </p:cNvPr>
          <p:cNvSpPr txBox="1"/>
          <p:nvPr/>
        </p:nvSpPr>
        <p:spPr>
          <a:xfrm>
            <a:off x="4381877" y="2765047"/>
            <a:ext cx="625890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1.5us</a:t>
            </a:r>
          </a:p>
          <a:p>
            <a:pPr algn="ctr"/>
            <a:endParaRPr lang="en-US" sz="1050" dirty="0" err="1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EA45BB3-FD61-4269-8F19-E5C3C15B19CC}"/>
              </a:ext>
            </a:extLst>
          </p:cNvPr>
          <p:cNvSpPr txBox="1"/>
          <p:nvPr/>
        </p:nvSpPr>
        <p:spPr>
          <a:xfrm>
            <a:off x="4327786" y="4394659"/>
            <a:ext cx="625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15us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951E9EB-37E2-4E2D-BE8B-54B1FE6CD742}"/>
              </a:ext>
            </a:extLst>
          </p:cNvPr>
          <p:cNvSpPr txBox="1"/>
          <p:nvPr/>
        </p:nvSpPr>
        <p:spPr>
          <a:xfrm>
            <a:off x="8627138" y="5130043"/>
            <a:ext cx="625890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7.5us</a:t>
            </a:r>
          </a:p>
          <a:p>
            <a:pPr algn="ctr"/>
            <a:endParaRPr lang="en-US" sz="1050" dirty="0" err="1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C23B06B-9387-49A6-93B8-BC21BADB996A}"/>
              </a:ext>
            </a:extLst>
          </p:cNvPr>
          <p:cNvSpPr txBox="1"/>
          <p:nvPr/>
        </p:nvSpPr>
        <p:spPr>
          <a:xfrm>
            <a:off x="7105762" y="5013176"/>
            <a:ext cx="625890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20.4us</a:t>
            </a:r>
          </a:p>
          <a:p>
            <a:pPr algn="ctr"/>
            <a:endParaRPr lang="en-US" sz="1050" dirty="0" err="1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E22287B-F720-4068-83C1-418114D6B8B5}"/>
              </a:ext>
            </a:extLst>
          </p:cNvPr>
          <p:cNvSpPr txBox="1"/>
          <p:nvPr/>
        </p:nvSpPr>
        <p:spPr>
          <a:xfrm>
            <a:off x="10895390" y="4643554"/>
            <a:ext cx="625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65kHz</a:t>
            </a:r>
            <a:endParaRPr lang="en-US" sz="105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145393A-4167-4AEC-99B3-70B186481F63}"/>
              </a:ext>
            </a:extLst>
          </p:cNvPr>
          <p:cNvSpPr txBox="1"/>
          <p:nvPr/>
        </p:nvSpPr>
        <p:spPr>
          <a:xfrm>
            <a:off x="3555188" y="5358698"/>
            <a:ext cx="503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</a:t>
            </a:r>
            <a:r>
              <a:rPr lang="en-US" sz="1600" baseline="-25000" dirty="0"/>
              <a:t>SP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00454A9B-231D-4BAF-A712-52952D26D5D5}"/>
              </a:ext>
            </a:extLst>
          </p:cNvPr>
          <p:cNvSpPr txBox="1"/>
          <p:nvPr/>
        </p:nvSpPr>
        <p:spPr>
          <a:xfrm>
            <a:off x="3612140" y="3212976"/>
            <a:ext cx="420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</a:t>
            </a:r>
            <a:r>
              <a:rPr lang="en-US" sz="1600" baseline="-25000" dirty="0"/>
              <a:t>D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392B8D89-940D-4ED6-9BCF-98A90F108E0A}"/>
              </a:ext>
            </a:extLst>
          </p:cNvPr>
          <p:cNvSpPr/>
          <p:nvPr/>
        </p:nvSpPr>
        <p:spPr>
          <a:xfrm>
            <a:off x="3260838" y="5130042"/>
            <a:ext cx="8450328" cy="11021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Digital signal chain         </a:t>
            </a:r>
            <a:r>
              <a:rPr lang="en-US" sz="100" dirty="0">
                <a:solidFill>
                  <a:schemeClr val="tx1"/>
                </a:solidFill>
              </a:rPr>
              <a:t>  ……..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(data processing, feedback controller, communication)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FE46C78D-8D53-46B7-93EE-429D253A044F}"/>
              </a:ext>
            </a:extLst>
          </p:cNvPr>
          <p:cNvSpPr/>
          <p:nvPr/>
        </p:nvSpPr>
        <p:spPr>
          <a:xfrm>
            <a:off x="3260838" y="3773491"/>
            <a:ext cx="2473387" cy="11676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Magnet Power Supply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(PWM as noise)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A2F6BF1F-E825-4AD3-9216-5A1867A140D6}"/>
              </a:ext>
            </a:extLst>
          </p:cNvPr>
          <p:cNvSpPr/>
          <p:nvPr/>
        </p:nvSpPr>
        <p:spPr>
          <a:xfrm>
            <a:off x="3240360" y="2452835"/>
            <a:ext cx="6241919" cy="11439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Analog signal chain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Cable, magnet, vacuum chamber and ORM element</a:t>
            </a:r>
          </a:p>
        </p:txBody>
      </p: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4A281D9A-02EC-4558-BFEB-4B49F6E16929}"/>
              </a:ext>
            </a:extLst>
          </p:cNvPr>
          <p:cNvCxnSpPr>
            <a:cxnSpLocks/>
          </p:cNvCxnSpPr>
          <p:nvPr/>
        </p:nvCxnSpPr>
        <p:spPr>
          <a:xfrm flipV="1">
            <a:off x="4464496" y="3429000"/>
            <a:ext cx="0" cy="42319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64E86DA0-A398-4C30-BBD0-5813C9BCB225}"/>
              </a:ext>
            </a:extLst>
          </p:cNvPr>
          <p:cNvCxnSpPr>
            <a:cxnSpLocks/>
          </p:cNvCxnSpPr>
          <p:nvPr/>
        </p:nvCxnSpPr>
        <p:spPr>
          <a:xfrm flipV="1">
            <a:off x="9433048" y="3234928"/>
            <a:ext cx="1008112" cy="694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EDC680D9-4C8B-422C-A27E-EDD9BB152FE2}"/>
              </a:ext>
            </a:extLst>
          </p:cNvPr>
          <p:cNvCxnSpPr>
            <a:cxnSpLocks/>
          </p:cNvCxnSpPr>
          <p:nvPr/>
        </p:nvCxnSpPr>
        <p:spPr>
          <a:xfrm>
            <a:off x="10513168" y="2564904"/>
            <a:ext cx="0" cy="5513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D9A9AB21-1C80-411C-BF56-BC60F9D524C5}"/>
              </a:ext>
            </a:extLst>
          </p:cNvPr>
          <p:cNvCxnSpPr>
            <a:cxnSpLocks/>
          </p:cNvCxnSpPr>
          <p:nvPr/>
        </p:nvCxnSpPr>
        <p:spPr>
          <a:xfrm flipH="1" flipV="1">
            <a:off x="4464495" y="4786969"/>
            <a:ext cx="1" cy="51903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eck 34">
            <a:extLst>
              <a:ext uri="{FF2B5EF4-FFF2-40B4-BE49-F238E27FC236}">
                <a16:creationId xmlns:a16="http://schemas.microsoft.com/office/drawing/2014/main" id="{18FC48EB-9C5E-4AED-9982-C1447EA9997A}"/>
              </a:ext>
            </a:extLst>
          </p:cNvPr>
          <p:cNvSpPr/>
          <p:nvPr/>
        </p:nvSpPr>
        <p:spPr>
          <a:xfrm>
            <a:off x="9624432" y="1123667"/>
            <a:ext cx="2088231" cy="15692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Disturbance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(based on PIII)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8CB93E17-1396-4A9F-8CD0-7CF2FCE79423}"/>
              </a:ext>
            </a:extLst>
          </p:cNvPr>
          <p:cNvSpPr/>
          <p:nvPr/>
        </p:nvSpPr>
        <p:spPr>
          <a:xfrm>
            <a:off x="10441160" y="3140968"/>
            <a:ext cx="157835" cy="15062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C23C830-2BC8-4266-88BC-AFA0FB2CAD3F}"/>
              </a:ext>
            </a:extLst>
          </p:cNvPr>
          <p:cNvSpPr txBox="1"/>
          <p:nvPr/>
        </p:nvSpPr>
        <p:spPr>
          <a:xfrm>
            <a:off x="6534547" y="4242574"/>
            <a:ext cx="1871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Loop delay ~ 78µs</a:t>
            </a:r>
          </a:p>
        </p:txBody>
      </p:sp>
      <p:sp>
        <p:nvSpPr>
          <p:cNvPr id="6" name="Pfeil: gebogen 5">
            <a:extLst>
              <a:ext uri="{FF2B5EF4-FFF2-40B4-BE49-F238E27FC236}">
                <a16:creationId xmlns:a16="http://schemas.microsoft.com/office/drawing/2014/main" id="{DDB6761F-542E-4743-8417-D20015A02607}"/>
              </a:ext>
            </a:extLst>
          </p:cNvPr>
          <p:cNvSpPr/>
          <p:nvPr/>
        </p:nvSpPr>
        <p:spPr>
          <a:xfrm>
            <a:off x="6169000" y="3304910"/>
            <a:ext cx="2575985" cy="2138097"/>
          </a:xfrm>
          <a:prstGeom prst="circularArrow">
            <a:avLst>
              <a:gd name="adj1" fmla="val 9765"/>
              <a:gd name="adj2" fmla="val 1142319"/>
              <a:gd name="adj3" fmla="val 20428851"/>
              <a:gd name="adj4" fmla="val 987448"/>
              <a:gd name="adj5" fmla="val 12500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481DFE9C-5A4A-49FC-BB9B-84B6E2C45177}"/>
              </a:ext>
            </a:extLst>
          </p:cNvPr>
          <p:cNvCxnSpPr>
            <a:cxnSpLocks/>
          </p:cNvCxnSpPr>
          <p:nvPr/>
        </p:nvCxnSpPr>
        <p:spPr>
          <a:xfrm flipV="1">
            <a:off x="10616009" y="3234927"/>
            <a:ext cx="954869" cy="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10C7AB24-CC87-421A-8B5D-33043FD40745}"/>
              </a:ext>
            </a:extLst>
          </p:cNvPr>
          <p:cNvSpPr txBox="1"/>
          <p:nvPr/>
        </p:nvSpPr>
        <p:spPr>
          <a:xfrm>
            <a:off x="10560496" y="2649695"/>
            <a:ext cx="1737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Orbit in vacuum chamber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E171B41C-2EFE-483C-8099-A07BEE4602F6}"/>
              </a:ext>
            </a:extLst>
          </p:cNvPr>
          <p:cNvSpPr/>
          <p:nvPr/>
        </p:nvSpPr>
        <p:spPr>
          <a:xfrm>
            <a:off x="9455230" y="3737057"/>
            <a:ext cx="2255936" cy="1276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BPM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(noise)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4B12E1-CADD-41D1-9534-A3D574F51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FOFB sub-systems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A8A2D5-F473-4517-AA87-374F26F91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9" y="1406427"/>
            <a:ext cx="2782120" cy="5010249"/>
          </a:xfrm>
        </p:spPr>
        <p:txBody>
          <a:bodyPr/>
          <a:lstStyle/>
          <a:p>
            <a:r>
              <a:rPr lang="en-US" sz="1600" dirty="0"/>
              <a:t>Subsystems based on PETRA IV design </a:t>
            </a:r>
          </a:p>
          <a:p>
            <a:r>
              <a:rPr lang="en-US" sz="1600" dirty="0"/>
              <a:t>Disturbance spectra approximated with measurement at  PIII </a:t>
            </a:r>
          </a:p>
          <a:p>
            <a:endParaRPr lang="en-US" sz="1600" dirty="0"/>
          </a:p>
          <a:p>
            <a:r>
              <a:rPr lang="en-US" sz="1600" dirty="0"/>
              <a:t>PI controller optimized for disturbance rejection</a:t>
            </a:r>
          </a:p>
          <a:p>
            <a:pPr lvl="1"/>
            <a:r>
              <a:rPr lang="en-US" sz="1400" dirty="0"/>
              <a:t>Goal: 1kHz</a:t>
            </a:r>
          </a:p>
          <a:p>
            <a:r>
              <a:rPr lang="en-US" sz="1600" dirty="0"/>
              <a:t>PI controller optimized for reference tracking</a:t>
            </a:r>
          </a:p>
          <a:p>
            <a:pPr lvl="1"/>
            <a:r>
              <a:rPr lang="en-US" sz="1400" dirty="0"/>
              <a:t>Integration of experiments (photon diagnostics)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414E41E-B676-4B2A-A5E6-46656A1D4D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SISO modelling and simulation</a:t>
            </a:r>
          </a:p>
        </p:txBody>
      </p:sp>
      <p:cxnSp>
        <p:nvCxnSpPr>
          <p:cNvPr id="53" name="Gerade Verbindung mit Pfeil 52">
            <a:extLst>
              <a:ext uri="{FF2B5EF4-FFF2-40B4-BE49-F238E27FC236}">
                <a16:creationId xmlns:a16="http://schemas.microsoft.com/office/drawing/2014/main" id="{8068CA3E-3878-4D72-AB6A-5C565F668519}"/>
              </a:ext>
            </a:extLst>
          </p:cNvPr>
          <p:cNvCxnSpPr>
            <a:cxnSpLocks/>
          </p:cNvCxnSpPr>
          <p:nvPr/>
        </p:nvCxnSpPr>
        <p:spPr>
          <a:xfrm flipV="1">
            <a:off x="2354953" y="1551993"/>
            <a:ext cx="3116548" cy="18770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223680B9-D412-4E64-9B4E-092FA34E7D33}"/>
              </a:ext>
            </a:extLst>
          </p:cNvPr>
          <p:cNvCxnSpPr>
            <a:cxnSpLocks/>
          </p:cNvCxnSpPr>
          <p:nvPr/>
        </p:nvCxnSpPr>
        <p:spPr>
          <a:xfrm>
            <a:off x="10540267" y="4875986"/>
            <a:ext cx="1" cy="39124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DBA230FA-85E3-4DDA-AD9F-1F428C250EE5}"/>
              </a:ext>
            </a:extLst>
          </p:cNvPr>
          <p:cNvCxnSpPr>
            <a:cxnSpLocks/>
          </p:cNvCxnSpPr>
          <p:nvPr/>
        </p:nvCxnSpPr>
        <p:spPr>
          <a:xfrm>
            <a:off x="10513168" y="3278374"/>
            <a:ext cx="0" cy="58267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7CFFC823-2D20-46C7-ADCE-9069D6648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634" y="5399187"/>
            <a:ext cx="820382" cy="295693"/>
          </a:xfrm>
          <a:prstGeom prst="rect">
            <a:avLst/>
          </a:prstGeom>
        </p:spPr>
      </p:pic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729909ED-AF86-4BF2-A50A-C2961709A6C0}"/>
              </a:ext>
            </a:extLst>
          </p:cNvPr>
          <p:cNvCxnSpPr>
            <a:cxnSpLocks/>
          </p:cNvCxnSpPr>
          <p:nvPr/>
        </p:nvCxnSpPr>
        <p:spPr>
          <a:xfrm flipV="1">
            <a:off x="2512788" y="817500"/>
            <a:ext cx="4978160" cy="35771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28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9|0.2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5366"/>
  <p:tag name="ORIGINALWIDTH" val="1507,71"/>
  <p:tag name="LATEXADDIN" val="\documentclass{article}&#10;\usepackage{amsmath, amssymb}&#10;\usepackage{trfsigns} &#10;\pagestyle{empty}&#10;\begin{document}&#10;\begin{align*}&#10;G(s^{0.44}) = \frac{1}{0.0023 \cdot  s^{0.44}+1}&#10;\end{align*}&#10;\end{document}"/>
  <p:tag name="IGUANATEXSIZE" val="16"/>
  <p:tag name="IGUANATEXCURSOR" val="141"/>
  <p:tag name="TRANSPARENCY" val="Wahr"/>
  <p:tag name="FILENAME" val=""/>
  <p:tag name="LATEXENGINEID" val="1"/>
  <p:tag name="TEMPFOLDER" val="D:\temp\"/>
  <p:tag name="LATEXFORMHEIGHT" val="312"/>
  <p:tag name="LATEXFORMWIDTH" val="384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,2679"/>
  <p:tag name="ORIGINALWIDTH" val="647,3403"/>
  <p:tag name="LATEXADDIN" val="\documentclass{article}&#10;\usepackage{amsmath, amssymb}&#10;\usepackage{trfsigns} &#10;\pagestyle{empty}&#10;\begin{document}&#10;\begin{align*}&#10;G_\mathit{PS,noise}(s)&#10;\end{align*}&#10;\end{document}"/>
  <p:tag name="IGUANATEXSIZE" val="18"/>
  <p:tag name="IGUANATEXCURSOR" val="139"/>
  <p:tag name="TRANSPARENCY" val="Wahr"/>
  <p:tag name="FILENAME" val=""/>
  <p:tag name="LATEXENGINEID" val="1"/>
  <p:tag name="TEMPFOLDER" val="D:\temp\"/>
  <p:tag name="LATEXFORMHEIGHT" val="312"/>
  <p:tag name="LATEXFORMWIDTH" val="384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heme/theme1.xml><?xml version="1.0" encoding="utf-8"?>
<a:theme xmlns:a="http://schemas.openxmlformats.org/drawingml/2006/main" name="DESY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DESY_PowerPoint_16x9_en_ger</Template>
  <TotalTime>0</TotalTime>
  <Words>1803</Words>
  <Application>Microsoft Office PowerPoint</Application>
  <PresentationFormat>Breitbild</PresentationFormat>
  <Paragraphs>369</Paragraphs>
  <Slides>24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2" baseType="lpstr">
      <vt:lpstr>Arial</vt:lpstr>
      <vt:lpstr>Calibri</vt:lpstr>
      <vt:lpstr>DesySans Office</vt:lpstr>
      <vt:lpstr>DesySans Office Cn Medium</vt:lpstr>
      <vt:lpstr>Droid Sans</vt:lpstr>
      <vt:lpstr>Times New Roman</vt:lpstr>
      <vt:lpstr>Wingdings</vt:lpstr>
      <vt:lpstr>DESY</vt:lpstr>
      <vt:lpstr>Status of the design and simulations for the FOFB of PETRA IV </vt:lpstr>
      <vt:lpstr>Outline</vt:lpstr>
      <vt:lpstr>PETRA III is one of the core facilities at DESY</vt:lpstr>
      <vt:lpstr>FOFB system topology</vt:lpstr>
      <vt:lpstr>Stability task force</vt:lpstr>
      <vt:lpstr>FOFB concept </vt:lpstr>
      <vt:lpstr>Disturbances</vt:lpstr>
      <vt:lpstr>System modelling and design </vt:lpstr>
      <vt:lpstr>FOFB sub-systems</vt:lpstr>
      <vt:lpstr>FOFB Simulations</vt:lpstr>
      <vt:lpstr>PETRA IV FOFB</vt:lpstr>
      <vt:lpstr>Magnet update</vt:lpstr>
      <vt:lpstr>Vacuum chamber design</vt:lpstr>
      <vt:lpstr>Disturbance and noise models </vt:lpstr>
      <vt:lpstr>PIV - FOFB system</vt:lpstr>
      <vt:lpstr>BPM update</vt:lpstr>
      <vt:lpstr>PS update for fast correctors</vt:lpstr>
      <vt:lpstr>SISO simulation</vt:lpstr>
      <vt:lpstr>FOFB simulation</vt:lpstr>
      <vt:lpstr>FOFB simulation</vt:lpstr>
      <vt:lpstr>FOFB simulation</vt:lpstr>
      <vt:lpstr>Conclusion &amp; Outlook </vt:lpstr>
      <vt:lpstr>PowerPoint-Präsentation</vt:lpstr>
      <vt:lpstr>The PETRA IV project timeline hinges on project approval by mid-2026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Pfeiffer, Sven</dc:creator>
  <cp:lastModifiedBy>Pfeiffer, Sven</cp:lastModifiedBy>
  <cp:revision>124</cp:revision>
  <dcterms:created xsi:type="dcterms:W3CDTF">2025-02-12T10:28:48Z</dcterms:created>
  <dcterms:modified xsi:type="dcterms:W3CDTF">2025-03-18T08:18:01Z</dcterms:modified>
</cp:coreProperties>
</file>