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146849217" r:id="rId5"/>
    <p:sldId id="2146849219" r:id="rId6"/>
    <p:sldId id="2146849227" r:id="rId7"/>
    <p:sldId id="2146849228" r:id="rId8"/>
    <p:sldId id="2146849229" r:id="rId9"/>
    <p:sldId id="2146849230" r:id="rId10"/>
    <p:sldId id="2146849231" r:id="rId11"/>
    <p:sldId id="2146849232" r:id="rId12"/>
    <p:sldId id="2146849233" r:id="rId13"/>
    <p:sldId id="2146849234" r:id="rId14"/>
  </p:sldIdLst>
  <p:sldSz cx="12192000" cy="6858000"/>
  <p:notesSz cx="6958013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IT" id="{C66B22B9-B01D-4CCC-9B11-75AACE3B512E}">
          <p14:sldIdLst/>
        </p14:section>
        <p14:section name="Title" id="{EFE7E555-7139-421D-82BB-8A9C88F5D4E0}">
          <p14:sldIdLst>
            <p14:sldId id="2146849217"/>
          </p14:sldIdLst>
        </p14:section>
        <p14:section name="Text Slides" id="{068A303E-3194-4EC2-BCAA-4E476F4E57F2}">
          <p14:sldIdLst>
            <p14:sldId id="2146849219"/>
            <p14:sldId id="2146849227"/>
            <p14:sldId id="2146849228"/>
            <p14:sldId id="2146849229"/>
            <p14:sldId id="2146849230"/>
            <p14:sldId id="2146849231"/>
            <p14:sldId id="2146849232"/>
            <p14:sldId id="2146849233"/>
            <p14:sldId id="2146849234"/>
          </p14:sldIdLst>
        </p14:section>
        <p14:section name="Text and Picture" id="{12F9E6DF-4D28-4C8F-9B67-612C89E15C74}">
          <p14:sldIdLst/>
        </p14:section>
        <p14:section name="Charts" id="{0597E70A-E7D0-4A92-A2BA-8B3C269528F4}">
          <p14:sldIdLst/>
        </p14:section>
        <p14:section name="Tables" id="{5909F24C-CC40-4C30-B16D-A1675B3C8187}">
          <p14:sldIdLst/>
        </p14:section>
        <p14:section name="Processes" id="{1239BCFD-C8C6-4139-8129-39FBBDCF66E5}">
          <p14:sldIdLst/>
        </p14:section>
        <p14:section name="Graphics" id="{E34BB24D-566B-4968-94B4-EAA6B3872E6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7307" autoAdjust="0"/>
  </p:normalViewPr>
  <p:slideViewPr>
    <p:cSldViewPr showGuides="1">
      <p:cViewPr varScale="1">
        <p:scale>
          <a:sx n="103" d="100"/>
          <a:sy n="103" d="100"/>
        </p:scale>
        <p:origin x="16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8" d="100"/>
          <a:sy n="108" d="100"/>
        </p:scale>
        <p:origin x="5280" y="114"/>
      </p:cViewPr>
      <p:guideLst/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fzeilenplatzhalter 1">
            <a:extLst>
              <a:ext uri="{FF2B5EF4-FFF2-40B4-BE49-F238E27FC236}">
                <a16:creationId xmlns:a16="http://schemas.microsoft.com/office/drawing/2014/main" id="{7021594F-60AF-5030-27F4-B919E0755C0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5C4C54D-5268-2170-0B7D-70659D206B08}"/>
              </a:ext>
            </a:extLst>
          </p:cNvPr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7568FAF-32D5-F797-5874-241DEBC3A7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A11AFD2-EF91-BDDC-349A-DB1934250B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1043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704" userDrawn="1">
          <p15:clr>
            <a:srgbClr val="F26B43"/>
          </p15:clr>
        </p15:guide>
        <p15:guide id="2" pos="219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84640" y="499091"/>
            <a:ext cx="6588732" cy="3707147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txBody>
          <a:bodyPr vert="horz" lIns="96597" tIns="48299" rIns="96597" bIns="48299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192088" y="4398211"/>
            <a:ext cx="6581284" cy="467988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1200" kern="1200">
        <a:solidFill>
          <a:srgbClr val="000000"/>
        </a:solidFill>
        <a:latin typeface="+mn-lt"/>
        <a:ea typeface="+mn-ea"/>
        <a:cs typeface="+mn-cs"/>
      </a:defRPr>
    </a:lvl1pPr>
    <a:lvl2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Wingdings" panose="05000000000000000000" pitchFamily="2" charset="2"/>
      <a:buChar char="§"/>
      <a:defRPr sz="1200" kern="1200">
        <a:solidFill>
          <a:srgbClr val="000000"/>
        </a:solidFill>
        <a:latin typeface="+mn-lt"/>
        <a:ea typeface="+mn-ea"/>
        <a:cs typeface="+mn-cs"/>
      </a:defRPr>
    </a:lvl2pPr>
    <a:lvl3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+mj-lt"/>
      <a:buAutoNum type="arabicPeriod"/>
      <a:defRPr sz="1200" kern="1200">
        <a:solidFill>
          <a:srgbClr val="000000"/>
        </a:solidFill>
        <a:latin typeface="+mn-lt"/>
        <a:ea typeface="+mn-ea"/>
        <a:cs typeface="+mn-cs"/>
      </a:defRPr>
    </a:lvl3pPr>
    <a:lvl4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Symbol" panose="05050102010706020507" pitchFamily="18" charset="2"/>
      <a:buChar char="-"/>
      <a:defRPr sz="1200" kern="1200">
        <a:solidFill>
          <a:srgbClr val="000000"/>
        </a:solidFill>
        <a:latin typeface="+mn-lt"/>
        <a:ea typeface="+mn-ea"/>
        <a:cs typeface="+mn-cs"/>
      </a:defRPr>
    </a:lvl4pPr>
    <a:lvl5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+mj-lt"/>
      <a:buAutoNum type="alphaLcPeriod"/>
      <a:defRPr sz="1200" kern="1200">
        <a:solidFill>
          <a:srgbClr val="000000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10000"/>
      </a:lnSpc>
      <a:spcBef>
        <a:spcPts val="1000"/>
      </a:spcBef>
      <a:spcAft>
        <a:spcPts val="600"/>
      </a:spcAft>
      <a:defRPr sz="1600" b="1" kern="1200">
        <a:solidFill>
          <a:schemeClr val="accent1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772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427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806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96F5-86E9-3F56-5C17-FE768F46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72B09-A941-AD42-AB86-AE2AF7796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1578A-A38D-E467-4F85-1A9C0CA8C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DF0A9-D4C4-3D1A-8850-25A458D0D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27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Title Slides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806C6D-0905-EEEA-0B68-C996F2964F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5E157EA1-ECC1-A9AA-1AF8-CA75A464450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aute 4">
              <a:extLst>
                <a:ext uri="{FF2B5EF4-FFF2-40B4-BE49-F238E27FC236}">
                  <a16:creationId xmlns:a16="http://schemas.microsoft.com/office/drawing/2014/main" id="{FDC88BE7-F254-7F88-E4BE-4948376941C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2467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659"/>
            <a:ext cx="1728788" cy="1007704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AE8D194-9EDA-738A-DC32-F2142FF7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5649568-1C2D-B202-63ED-CEE7405F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9B9F8B5-CDA2-B101-8FD8-AD3CDBA0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A6AB963E-1F0D-866D-E3FB-95098EBB08C9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7F437339-9972-1104-C84E-3425CA29FA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E8490089-7E0F-697B-8A21-B674E637433E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B31B9B-7A37-361D-F7F6-4E6344A8A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011843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Divider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3ADA49-B8A9-2D5D-A571-94E5F1DD0F54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E2251FA2-90EB-2A45-FC37-A0304FBAD85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61D9F5AD-F0AD-2CAA-880D-C238F5A4CFA7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15969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49F37-C71A-F97E-E3A7-139DDD7F9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4041774"/>
            <a:ext cx="7561263" cy="2232025"/>
          </a:xfrm>
        </p:spPr>
        <p:txBody>
          <a:bodyPr tIns="7200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377F9694-8382-FAAE-BF69-4C4EF7EA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ACFB753-502E-F3E6-F47F-279E23DC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960B388-4E4A-DE89-37D5-609461BF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FF8578ED-5C80-7F30-EAC9-58EF35B542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2A2A9F0-A69F-C43F-A107-E3FA32B32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10091738" y="4041776"/>
            <a:ext cx="1726244" cy="365518"/>
          </a:xfrm>
        </p:spPr>
        <p:txBody>
          <a:bodyPr wrap="none" tIns="108000"/>
          <a:lstStyle>
            <a:lvl1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4FC48BF4-7798-9F53-9DFC-ED348CD6B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0091738" y="4407464"/>
            <a:ext cx="1726244" cy="858274"/>
          </a:xfrm>
        </p:spPr>
        <p:txBody>
          <a:bodyPr wrap="none" tIns="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bg1">
                    <a:alpha val="60000"/>
                  </a:schemeClr>
                </a:solidFill>
                <a:latin typeface="+mj-lt"/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A65190-0278-D712-7185-458914BDE89A}"/>
              </a:ext>
            </a:extLst>
          </p:cNvPr>
          <p:cNvSpPr/>
          <p:nvPr userDrawn="1"/>
        </p:nvSpPr>
        <p:spPr bwMode="gray">
          <a:xfrm>
            <a:off x="12252684" y="4041774"/>
            <a:ext cx="1908212" cy="183549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Divider Slide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a better overview, the color of the chapter separator can be adjusted.</a:t>
            </a:r>
          </a:p>
          <a:p>
            <a:pPr algn="l"/>
            <a:endParaRPr lang="en-US" sz="1000" dirty="0">
              <a:solidFill>
                <a:schemeClr val="tx1"/>
              </a:solidFill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Right-click next to the slide, </a:t>
            </a:r>
            <a:r>
              <a:rPr lang="en-US" sz="1000" b="1" dirty="0">
                <a:solidFill>
                  <a:schemeClr val="tx1"/>
                </a:solidFill>
              </a:rPr>
              <a:t>Format background</a:t>
            </a:r>
            <a:r>
              <a:rPr lang="en-US" sz="1000" dirty="0">
                <a:solidFill>
                  <a:schemeClr val="tx1"/>
                </a:solidFill>
              </a:rPr>
              <a:t>, select </a:t>
            </a:r>
            <a:r>
              <a:rPr lang="en-US" sz="1000" b="1" dirty="0">
                <a:solidFill>
                  <a:schemeClr val="tx1"/>
                </a:solidFill>
              </a:rPr>
              <a:t>Theme Colors</a:t>
            </a:r>
            <a:r>
              <a:rPr lang="en-US" sz="1000" dirty="0">
                <a:solidFill>
                  <a:schemeClr val="tx1"/>
                </a:solidFill>
              </a:rPr>
              <a:t>.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0105423-6B46-120A-0BA8-0B71D20B9EDB}"/>
              </a:ext>
            </a:extLst>
          </p:cNvPr>
          <p:cNvSpPr/>
          <p:nvPr userDrawn="1"/>
        </p:nvSpPr>
        <p:spPr bwMode="gray">
          <a:xfrm>
            <a:off x="12396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49502F4-B000-C269-8071-9A63E2A72653}"/>
              </a:ext>
            </a:extLst>
          </p:cNvPr>
          <p:cNvSpPr/>
          <p:nvPr userDrawn="1"/>
        </p:nvSpPr>
        <p:spPr bwMode="gray">
          <a:xfrm>
            <a:off x="126164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E2FD37A-1CC6-89FD-5DDD-E6570ACC76CE}"/>
              </a:ext>
            </a:extLst>
          </p:cNvPr>
          <p:cNvSpPr/>
          <p:nvPr userDrawn="1"/>
        </p:nvSpPr>
        <p:spPr bwMode="gray">
          <a:xfrm>
            <a:off x="128362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39F4507-52B0-54F8-D940-968CA169441A}"/>
              </a:ext>
            </a:extLst>
          </p:cNvPr>
          <p:cNvSpPr/>
          <p:nvPr userDrawn="1"/>
        </p:nvSpPr>
        <p:spPr bwMode="gray">
          <a:xfrm>
            <a:off x="130559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057D053-9A95-35E0-0244-4F994B98FF23}"/>
              </a:ext>
            </a:extLst>
          </p:cNvPr>
          <p:cNvSpPr/>
          <p:nvPr userDrawn="1"/>
        </p:nvSpPr>
        <p:spPr bwMode="gray">
          <a:xfrm>
            <a:off x="13275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F5C6E84-2A68-9158-2D5F-E1AB8B02124C}"/>
              </a:ext>
            </a:extLst>
          </p:cNvPr>
          <p:cNvSpPr/>
          <p:nvPr userDrawn="1"/>
        </p:nvSpPr>
        <p:spPr bwMode="gray">
          <a:xfrm>
            <a:off x="13495450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0AE386D5-4201-6C21-55BF-AE30828A74FF}"/>
              </a:ext>
            </a:extLst>
          </p:cNvPr>
          <p:cNvSpPr/>
          <p:nvPr userDrawn="1"/>
        </p:nvSpPr>
        <p:spPr bwMode="gray">
          <a:xfrm>
            <a:off x="13715202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FCCD13C-13DF-D323-4F51-3921028E77C1}"/>
              </a:ext>
            </a:extLst>
          </p:cNvPr>
          <p:cNvSpPr>
            <a:spLocks/>
          </p:cNvSpPr>
          <p:nvPr/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658049 w 861983"/>
              <a:gd name="connsiteY0" fmla="*/ 308 h 309203"/>
              <a:gd name="connsiteX1" fmla="*/ 861983 w 861983"/>
              <a:gd name="connsiteY1" fmla="*/ 308 h 309203"/>
              <a:gd name="connsiteX2" fmla="*/ 861983 w 861983"/>
              <a:gd name="connsiteY2" fmla="*/ 69770 h 309203"/>
              <a:gd name="connsiteX3" fmla="*/ 802345 w 861983"/>
              <a:gd name="connsiteY3" fmla="*/ 69770 h 309203"/>
              <a:gd name="connsiteX4" fmla="*/ 802345 w 861983"/>
              <a:gd name="connsiteY4" fmla="*/ 309203 h 309203"/>
              <a:gd name="connsiteX5" fmla="*/ 717687 w 861983"/>
              <a:gd name="connsiteY5" fmla="*/ 309203 h 309203"/>
              <a:gd name="connsiteX6" fmla="*/ 717687 w 861983"/>
              <a:gd name="connsiteY6" fmla="*/ 69770 h 309203"/>
              <a:gd name="connsiteX7" fmla="*/ 658049 w 861983"/>
              <a:gd name="connsiteY7" fmla="*/ 69770 h 309203"/>
              <a:gd name="connsiteX8" fmla="*/ 553088 w 861983"/>
              <a:gd name="connsiteY8" fmla="*/ 308 h 309203"/>
              <a:gd name="connsiteX9" fmla="*/ 637743 w 861983"/>
              <a:gd name="connsiteY9" fmla="*/ 308 h 309203"/>
              <a:gd name="connsiteX10" fmla="*/ 637743 w 861983"/>
              <a:gd name="connsiteY10" fmla="*/ 308895 h 309203"/>
              <a:gd name="connsiteX11" fmla="*/ 553088 w 861983"/>
              <a:gd name="connsiteY11" fmla="*/ 308895 h 309203"/>
              <a:gd name="connsiteX12" fmla="*/ 310128 w 861983"/>
              <a:gd name="connsiteY12" fmla="*/ 308 h 309203"/>
              <a:gd name="connsiteX13" fmla="*/ 312683 w 861983"/>
              <a:gd name="connsiteY13" fmla="*/ 308 h 309203"/>
              <a:gd name="connsiteX14" fmla="*/ 312375 w 861983"/>
              <a:gd name="connsiteY14" fmla="*/ 308893 h 309203"/>
              <a:gd name="connsiteX15" fmla="*/ 312376 w 861983"/>
              <a:gd name="connsiteY15" fmla="*/ 308894 h 309203"/>
              <a:gd name="connsiteX16" fmla="*/ 312375 w 861983"/>
              <a:gd name="connsiteY16" fmla="*/ 308894 h 309203"/>
              <a:gd name="connsiteX17" fmla="*/ 312375 w 861983"/>
              <a:gd name="connsiteY17" fmla="*/ 308895 h 309203"/>
              <a:gd name="connsiteX18" fmla="*/ 312330 w 861983"/>
              <a:gd name="connsiteY18" fmla="*/ 308895 h 309203"/>
              <a:gd name="connsiteX19" fmla="*/ 312330 w 861983"/>
              <a:gd name="connsiteY19" fmla="*/ 308894 h 309203"/>
              <a:gd name="connsiteX20" fmla="*/ 0 w 861983"/>
              <a:gd name="connsiteY20" fmla="*/ 308894 h 309203"/>
              <a:gd name="connsiteX21" fmla="*/ 9822 w 861983"/>
              <a:gd name="connsiteY21" fmla="*/ 233400 h 309203"/>
              <a:gd name="connsiteX22" fmla="*/ 312327 w 861983"/>
              <a:gd name="connsiteY22" fmla="*/ 308882 h 309203"/>
              <a:gd name="connsiteX23" fmla="*/ 312324 w 861983"/>
              <a:gd name="connsiteY23" fmla="*/ 308870 h 309203"/>
              <a:gd name="connsiteX24" fmla="*/ 30128 w 861983"/>
              <a:gd name="connsiteY24" fmla="*/ 177592 h 309203"/>
              <a:gd name="connsiteX25" fmla="*/ 71047 w 861983"/>
              <a:gd name="connsiteY25" fmla="*/ 113197 h 309203"/>
              <a:gd name="connsiteX26" fmla="*/ 312318 w 861983"/>
              <a:gd name="connsiteY26" fmla="*/ 308847 h 309203"/>
              <a:gd name="connsiteX27" fmla="*/ 312293 w 861983"/>
              <a:gd name="connsiteY27" fmla="*/ 308749 h 309203"/>
              <a:gd name="connsiteX28" fmla="*/ 116061 w 861983"/>
              <a:gd name="connsiteY28" fmla="*/ 68799 h 309203"/>
              <a:gd name="connsiteX29" fmla="*/ 180765 w 861983"/>
              <a:gd name="connsiteY29" fmla="*/ 28848 h 309203"/>
              <a:gd name="connsiteX30" fmla="*/ 312277 w 861983"/>
              <a:gd name="connsiteY30" fmla="*/ 308685 h 309203"/>
              <a:gd name="connsiteX31" fmla="*/ 237188 w 861983"/>
              <a:gd name="connsiteY31" fmla="*/ 9205 h 309203"/>
              <a:gd name="connsiteX32" fmla="*/ 310128 w 861983"/>
              <a:gd name="connsiteY32" fmla="*/ 308 h 309203"/>
              <a:gd name="connsiteX33" fmla="*/ 441123 w 861983"/>
              <a:gd name="connsiteY33" fmla="*/ 0 h 309203"/>
              <a:gd name="connsiteX34" fmla="*/ 538155 w 861983"/>
              <a:gd name="connsiteY34" fmla="*/ 0 h 309203"/>
              <a:gd name="connsiteX35" fmla="*/ 413197 w 861983"/>
              <a:gd name="connsiteY35" fmla="*/ 155394 h 309203"/>
              <a:gd name="connsiteX36" fmla="*/ 538772 w 861983"/>
              <a:gd name="connsiteY36" fmla="*/ 308895 h 309203"/>
              <a:gd name="connsiteX37" fmla="*/ 444646 w 861983"/>
              <a:gd name="connsiteY37" fmla="*/ 308895 h 309203"/>
              <a:gd name="connsiteX38" fmla="*/ 332681 w 861983"/>
              <a:gd name="connsiteY38" fmla="*/ 188693 h 309203"/>
              <a:gd name="connsiteX39" fmla="*/ 332681 w 861983"/>
              <a:gd name="connsiteY39" fmla="*/ 119895 h 30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1983" h="309203">
                <a:moveTo>
                  <a:pt x="658049" y="308"/>
                </a:moveTo>
                <a:lnTo>
                  <a:pt x="861983" y="308"/>
                </a:lnTo>
                <a:lnTo>
                  <a:pt x="861983" y="69770"/>
                </a:lnTo>
                <a:lnTo>
                  <a:pt x="802345" y="69770"/>
                </a:lnTo>
                <a:lnTo>
                  <a:pt x="802345" y="309203"/>
                </a:lnTo>
                <a:lnTo>
                  <a:pt x="717687" y="309203"/>
                </a:lnTo>
                <a:lnTo>
                  <a:pt x="717687" y="69770"/>
                </a:lnTo>
                <a:lnTo>
                  <a:pt x="658049" y="69770"/>
                </a:lnTo>
                <a:close/>
                <a:moveTo>
                  <a:pt x="553088" y="308"/>
                </a:moveTo>
                <a:lnTo>
                  <a:pt x="637743" y="308"/>
                </a:lnTo>
                <a:lnTo>
                  <a:pt x="637743" y="308895"/>
                </a:lnTo>
                <a:lnTo>
                  <a:pt x="553088" y="308895"/>
                </a:lnTo>
                <a:close/>
                <a:moveTo>
                  <a:pt x="310128" y="308"/>
                </a:moveTo>
                <a:lnTo>
                  <a:pt x="312683" y="308"/>
                </a:lnTo>
                <a:lnTo>
                  <a:pt x="312375" y="308893"/>
                </a:lnTo>
                <a:lnTo>
                  <a:pt x="312376" y="308894"/>
                </a:lnTo>
                <a:lnTo>
                  <a:pt x="312375" y="308894"/>
                </a:lnTo>
                <a:lnTo>
                  <a:pt x="312375" y="308895"/>
                </a:lnTo>
                <a:lnTo>
                  <a:pt x="312330" y="308895"/>
                </a:lnTo>
                <a:lnTo>
                  <a:pt x="312330" y="308894"/>
                </a:lnTo>
                <a:lnTo>
                  <a:pt x="0" y="308894"/>
                </a:lnTo>
                <a:cubicBezTo>
                  <a:pt x="308" y="282863"/>
                  <a:pt x="3480" y="257493"/>
                  <a:pt x="9822" y="233400"/>
                </a:cubicBezTo>
                <a:lnTo>
                  <a:pt x="312327" y="308882"/>
                </a:lnTo>
                <a:lnTo>
                  <a:pt x="312324" y="308870"/>
                </a:lnTo>
                <a:lnTo>
                  <a:pt x="30128" y="177592"/>
                </a:lnTo>
                <a:cubicBezTo>
                  <a:pt x="40920" y="154425"/>
                  <a:pt x="54882" y="132842"/>
                  <a:pt x="71047" y="113197"/>
                </a:cubicBezTo>
                <a:lnTo>
                  <a:pt x="312318" y="308847"/>
                </a:lnTo>
                <a:lnTo>
                  <a:pt x="312293" y="308749"/>
                </a:lnTo>
                <a:lnTo>
                  <a:pt x="116061" y="68799"/>
                </a:lnTo>
                <a:cubicBezTo>
                  <a:pt x="135750" y="52942"/>
                  <a:pt x="157289" y="39640"/>
                  <a:pt x="180765" y="28848"/>
                </a:cubicBezTo>
                <a:lnTo>
                  <a:pt x="312277" y="308685"/>
                </a:lnTo>
                <a:lnTo>
                  <a:pt x="237188" y="9205"/>
                </a:lnTo>
                <a:cubicBezTo>
                  <a:pt x="260665" y="3480"/>
                  <a:pt x="285066" y="308"/>
                  <a:pt x="310128" y="308"/>
                </a:cubicBezTo>
                <a:close/>
                <a:moveTo>
                  <a:pt x="441123" y="0"/>
                </a:moveTo>
                <a:lnTo>
                  <a:pt x="538155" y="0"/>
                </a:lnTo>
                <a:lnTo>
                  <a:pt x="413197" y="155394"/>
                </a:lnTo>
                <a:lnTo>
                  <a:pt x="538772" y="308895"/>
                </a:lnTo>
                <a:lnTo>
                  <a:pt x="444646" y="308895"/>
                </a:lnTo>
                <a:lnTo>
                  <a:pt x="332681" y="188693"/>
                </a:lnTo>
                <a:lnTo>
                  <a:pt x="332681" y="11989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4130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Slides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96487C8-3898-9A0D-C9F9-756ABF29CC7A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B845C91-C89E-338E-C9EA-4C39346DFA5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176FA26C-F202-41D1-CD6E-898DF2DEBB09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9343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7561264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D431E4-E519-1234-FE33-E8AB807780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38985F4-50E8-E270-E8DA-DC9A5DFEC6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11813F-F15B-6052-8D32-B7BF1C278A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0263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03953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9038B4-FE9D-E75E-CBA7-A4AFDD61FFE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3F8990C-EE9B-9FAE-C44C-270F39377E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C8FCD27-29AE-82EA-3746-DBEB053279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6826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59263" y="1598217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55944" y="1592263"/>
            <a:ext cx="3664582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FCF9B44-89CE-5C78-E17A-E0D8DDD8AA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2B90CFD-7675-410D-5FBC-60FE99027A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EE605EC-0BAE-E682-2FEE-959934696D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756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287713" y="1598217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03949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A18B540B-0C8C-E249-F263-396FA418CF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120188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6F2C2F2-A469-FDA9-4694-B14CE4D2B8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9FE437C-2FB5-8E53-12AF-758B9C09B9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FC6255C4-5E26-8F03-0093-3FE830E79CD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9302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&amp; </a:t>
            </a:r>
            <a:br>
              <a:rPr lang="en-US" sz="12000" b="1" dirty="0">
                <a:solidFill>
                  <a:schemeClr val="bg1"/>
                </a:solidFill>
              </a:rPr>
            </a:br>
            <a:r>
              <a:rPr lang="en-US" sz="12000" b="1" dirty="0" err="1">
                <a:solidFill>
                  <a:schemeClr val="bg1"/>
                </a:solidFill>
              </a:rPr>
              <a:t>Pictue</a:t>
            </a:r>
            <a:endParaRPr lang="en-US" sz="12000" b="1" dirty="0">
              <a:solidFill>
                <a:schemeClr val="bg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D91CF98-7E64-A92D-A585-8CE7EB1112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0DC14551-5FA4-58A0-A5D0-4712444E529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CA816A33-7090-9599-A875-ED901DF398E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540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1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70B73C-0CF1-5C0D-6E7E-0F2140886ACB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79FA06E-4A79-9BE7-7176-0CDABBFDEA0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ECACCEBE-2A95-EBE4-CD9F-A6EDDA24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30C461-1671-0A4D-6841-C1DA8B5BA1B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EA6D74CA-A6BA-B921-DEB9-D6A49E43D2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5367944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93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0" y="0"/>
            <a:ext cx="59880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6250CC-595F-56CB-920B-A07D0AF8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19/03/25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012934-337B-04B6-BBA6-336DE745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7DF1B2-42B7-5543-6886-E7938EDB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484C6BD-91DB-46E4-D1D8-D75CEFB669AE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9D79EA9-159E-AF02-E8D2-0E0E2BFCBD4B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0DC72A4-EA66-1D2C-67F7-6C89ECA758C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C890DB-CD17-4A1F-BD79-44804CD60EB3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457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2x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8F5116AB-EDC8-4AAB-4B23-B0F880D311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342900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76EE313-5AAA-A0EA-8444-811EFE1191D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1FC182A-F96F-5221-873F-3B2B5AAB8E5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2C1A369-5E22-F1DC-FC91-3E67E0891AA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294EBFA-1C3B-20E4-7E18-EADCA4BF01E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87767C0-1F3D-3EB7-C35E-3DFC7F453F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2090349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0" y="1"/>
            <a:ext cx="5988049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D641E1-639F-0493-BBF6-89BD4203144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E680-3FF9-ABDB-21FE-FBA02779216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19/03/25</a:t>
            </a:r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A526B-BB77-0D6A-817F-6C40D944BD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en-US" noProof="1"/>
              <a:t>A. Mochihashi – Introduction of KARA in the discussion session of the joint experiment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F4C557-2716-4BAC-1F79-F528FD3982D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644C98EE-B3A7-7238-F3DE-A4EEE986D320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4435738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77424FD-F9EC-9D50-76B7-A15217260B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2" y="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E6670E1C-5A99-3F90-22DA-92683344E1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03952" y="342900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E029FC3-CCFD-6807-4B07-283D6D2E4AC3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BE23FB-82F9-256A-844F-E66CF0B1169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19/03/25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B82624-8EFE-AB1E-C365-BC8C7FE4BEC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en-US" noProof="1"/>
              <a:t>A. Mochihashi – Introduction of KARA in the discussion session of the joint experiment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5CD544-922E-96F9-8EAB-ABE0DF7E74C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C80D2BB3-E138-B7DD-31BD-76E8F71E4E39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5227583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4" y="1"/>
            <a:ext cx="7932736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CC92567-845B-5A16-AD42-AF8D88C03086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1EFE2-E8B5-56D7-6032-6F049A14EA6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19/03/25</a:t>
            </a:r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05A39-8EF3-2CC5-3106-31B6DF3A23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A. Mochihashi – Introduction of KARA in the discussion session of the joint experiment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CFE138-5A56-42D1-CEDB-6704D5C323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F2824E2A-4652-0276-77D5-E2F7A17236EF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88654495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259263" y="342900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7364D22-E1CE-D3E5-45DB-66B9F8D3C95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25E92D-EEDF-41E0-AFB0-5B7CA56902F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19/03/25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181661-B42D-C815-F777-F226E4013A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A. Mochihashi – Introduction of KARA in the discussion session of the joint experiment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A4FC51-B5D1-EA2C-4520-8FBD7D0AD4F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25AC6484-86DB-2DAB-BB62-A5745F449A7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63630723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vertic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946D4BB-B535-21BF-5706-F2593173BAA1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2913EC-AA64-42F8-7D39-B16842087D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19/03/25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E0DADB-FC3F-095E-4791-75B52230B02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A. Mochihashi – Introduction of KARA in the discussion session of the joint experiment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1CFBF2-D69A-34C8-B3BD-C059BF951A1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B89CE0D6-653F-7F8C-F948-4496D414E60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0997850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4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Bildplatzhalter 15">
            <a:extLst>
              <a:ext uri="{FF2B5EF4-FFF2-40B4-BE49-F238E27FC236}">
                <a16:creationId xmlns:a16="http://schemas.microsoft.com/office/drawing/2014/main" id="{7F82C154-C2F8-0DAB-C0BD-5339CDD093A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3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20C756FA-7475-759D-D898-FED49EC21C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224800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3376BD9-6CCE-719E-7D39-A434E6F082BA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30D9CD-2193-97AA-1758-B1FC1421DAA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de-DE" noProof="1"/>
              <a:t>19/03/25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9C73A4-0550-88A3-B15C-D839D27C3A4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A. Mochihashi – Introduction of KARA in the discussion session of the joint experiment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09BE537-47E8-E28E-E31C-569B375CD31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CC855A49-14E5-453A-4AAE-9D55DDBC3682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40119587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and Picture horizontal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2816225"/>
            <a:ext cx="3671889" cy="346074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5615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44990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26003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8BCFDEC-EEB4-FB94-494B-7A6B7C8104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38CEE48-7318-2C48-A4DB-0374240E6D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2A6EAAC-D781-C247-456C-6DDB93810F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2044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C190A-F91D-A63D-5DE6-284075CC06D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D6DBFAC-7948-6CD4-F795-0F6575875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806FD95-1722-01B2-D054-0F1C46053F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6583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5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289A028-6BAD-57D6-0C99-2E2EE8D2385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F70BBC8-26C8-72F5-7017-C4E9ADC511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4220114-93CE-7986-FBD4-6B87CC84D1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153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5988050" y="0"/>
            <a:ext cx="620395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B13F734F-93E9-EAAB-2752-52949F41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19/03/25</a:t>
            </a:r>
            <a:endParaRPr lang="en-US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7037DF08-8E92-E882-4AEB-B9E96AA7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29264F0A-C45F-9937-0433-4CE92B3E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A1532E2A-0AD5-78A6-C7F4-C16B026BA9BB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1126D6D5-2B7D-390E-6320-C8E356BB57B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ihandform: Form 10">
              <a:extLst>
                <a:ext uri="{FF2B5EF4-FFF2-40B4-BE49-F238E27FC236}">
                  <a16:creationId xmlns:a16="http://schemas.microsoft.com/office/drawing/2014/main" id="{E48DCF6E-1E81-A530-130D-A40052D29E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2957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4041775"/>
            <a:ext cx="3671886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4259261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-1"/>
            <a:ext cx="3889375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B0C0D4B8-0642-DA51-02B4-CD518D792A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-1"/>
            <a:ext cx="404336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4F7FD17-6F08-455B-89F3-014E426ED5A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295BB98B-CA7B-1291-9702-334ACEEE83D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F8E6D6-952F-6259-CB3F-D9FD0CF61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4561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3AEDD-A574-4DAF-D1EC-A27C2292DE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F58EBD7-6711-442F-F11B-AEE90C03C9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8F5ADB7-1DE3-CF4C-2772-4A7CBBB483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4893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08F79B48-DA81-CB7D-4184-C12044C47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3DB8F0C-439C-6E68-E1D6-2CD9C93ACE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4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26F2CC-FD06-0D05-F9BC-EA3577B02BA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B56F4D1-3BED-CF11-4CA9-195A2857302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82BB5B3-0CF3-C297-3B12-70918709FF8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3850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D81F5719-88F7-8122-30E7-C4EDDE47BE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DF833069-8A51-2788-517E-244A50E9A0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8FBD7F7D-0AAE-6C8E-E25F-AD0146EE9D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C866A8-34DE-9962-F35F-CD530235112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D73AD41-5895-7F97-5F11-9EE28D61761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C39AA92-697F-9C87-7391-FD2148F379B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3974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57221ED0-08B5-804A-A5D3-858C1FBF65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2C1B9B64-2441-8357-F153-985A05DAB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3B17586A-9CCE-8295-2F97-E528DD0C3C8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0C7BBDAF-B20D-60D9-3199-BC0FA5A0FE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B07C1E-75AF-D661-9B0E-FB6406930C7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F2A8345-FC50-948A-F811-0B4575026B2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AA0923-C682-650B-E243-7EC5A1EB571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68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5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5DC53031-0D17-F341-B556-CAB21B21AD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621CD60-0EEE-8EE1-2413-15ACFBB4FD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7834F377-608A-1764-2D89-CC39A31EDC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4C11F33F-4952-0822-BD29-5112BEE9D3D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E636C18E-9864-2F8B-F6CA-5E977141C9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481462F4-7E9B-9816-7A91-CD63748EFFA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C2F10F94-6302-EFB2-67BF-534AEC1DF9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3E4D86CD-F0F0-D953-FC70-25716FFC701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0553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6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06B3F9A9-7D44-E3D9-34C3-186B5CE72C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487580F0-10F0-597D-B74B-3AA53C72CB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Bildplatzhalter 15">
            <a:extLst>
              <a:ext uri="{FF2B5EF4-FFF2-40B4-BE49-F238E27FC236}">
                <a16:creationId xmlns:a16="http://schemas.microsoft.com/office/drawing/2014/main" id="{479D4CF8-3CF2-33EE-3E52-E67D33D23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81FE394-9FBF-7254-E399-7BF501CFF5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2EC1BE5C-58BE-A28F-D48F-AACC647D303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2" y="2528900"/>
            <a:ext cx="3889375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A1CE0C82-8D00-6128-A723-75FB35F9E4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D9D3A7-656E-5EF8-DC21-9E4100AD724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15DD17-D1C2-CAD1-2B57-987C840DD9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FC4E6F-39C1-2BF6-B3CD-824ACF39607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3348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6858001"/>
          </a:xfrm>
        </p:spPr>
        <p:txBody>
          <a:bodyPr tIns="90000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7561263" cy="1011236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A93AEE-C09B-11EE-62B2-D258B26B0D2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26D7894-F140-1F47-D2F6-229CD2C494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60435903-70F1-B75C-C10A-BC04CBD3B6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C091A42-6A7C-132E-E5ED-A7A2F10231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AF2A633C-85DA-E08F-E985-EE1D753E33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57802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und 2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9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E3343F-20F8-0E46-42FA-821D2026B50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7DF4F2F-5D04-4C9E-307B-30037ABC94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81DB6B4-64B1-EEDE-D757-88A82845A3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9231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 und 3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CDF1D0DD-152A-CD72-F7A9-948FA54C79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0188A5A-13A0-E431-44B3-E58A8A6D0DD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C41ECA-AF89-1BAD-40AE-C421974015D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951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41775"/>
            <a:ext cx="5616575" cy="1691479"/>
          </a:xfrm>
        </p:spPr>
        <p:txBody>
          <a:bodyPr rIns="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E52B5CC-CF21-9E7E-CADE-8B782F3AF80F}"/>
              </a:ext>
            </a:extLst>
          </p:cNvPr>
          <p:cNvSpPr/>
          <p:nvPr userDrawn="1"/>
        </p:nvSpPr>
        <p:spPr bwMode="gray">
          <a:xfrm>
            <a:off x="12233756" y="1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613673CC-527A-F7FD-F4BB-EFB8EDA9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19/03/25</a:t>
            </a:r>
            <a:endParaRPr lang="en-US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2973810-AFA0-E19F-E5A5-A7F82CD7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1AF4981-2A51-01C8-FC65-7C68623E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martArt-Platzhalter 10">
            <a:extLst>
              <a:ext uri="{FF2B5EF4-FFF2-40B4-BE49-F238E27FC236}">
                <a16:creationId xmlns:a16="http://schemas.microsoft.com/office/drawing/2014/main" id="{B8A25F18-5A38-86C1-D835-316B836320E1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22738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xt und 4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8582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28582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056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056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1201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1201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5DC6279-864D-E5B0-0BBF-962E9E50B6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3CF6C9B7-B599-4BE6-52FB-051D2A0B3B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EAF3799-0F9B-7F03-53B6-D30505ED8E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9789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 Text und 5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704537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907"/>
            <a:ext cx="11449050" cy="1007455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4538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7599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037600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370661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370662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9703724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9703725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99193BC6-5DE5-F84B-817B-E27F95FD4E3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A4281E8C-1C19-EF23-952B-CD22CCC9F3B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C9F951DB-FC7A-C00E-DAB8-004CEF0ABB3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711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Text und 6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314574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314575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2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59263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149231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148638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DB5A221-6B48-924B-A1FD-6D62179C207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0900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EB10AE12-A5D0-F238-1264-88B90FA44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0900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79DD9CB7-7539-1828-FADA-78A66F2349FA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3BDBE70-17B1-8520-1846-0D0FF5DC7FC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D5DEFA5-487F-8348-320F-F21E9955110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0397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4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5616574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8" y="1592262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71475" y="4041775"/>
            <a:ext cx="5616573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71474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4041774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7649989-D9AA-435F-7A4A-0B2A5E1ECF2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9F316C1-96F5-A67B-AF23-9ACC6CA9F2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2A681F8-D362-068B-DB53-4422E123610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3593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6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8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7" y="1594869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7" y="3358868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71475" y="4041774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71474" y="5805774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DC1FEB43-DE82-8732-4F57-F71B0E7269D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0" y="4044948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1677C5CF-B71C-20E0-5EC4-77FF60F7C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59262" y="5813500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DFEEF33F-FBF4-3DE9-D0E5-00A10C7FC5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7" y="4041773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A36A8A1C-5BB2-98A0-32C5-38F2E40CEF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148637" y="5805773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A5232473-C891-573E-C486-121FF378F57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302FC03-B491-A207-7DBA-127BB90729D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8B67C2D4-3135-E49A-5148-63257685678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2057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7"/>
          </a:xfrm>
        </p:spPr>
        <p:txBody>
          <a:bodyPr/>
          <a:lstStyle>
            <a:lvl1pPr marL="432000" indent="-432000">
              <a:buClrTx/>
              <a:buFont typeface="Franklin Gothic Medium" panose="020B0603020102020204" pitchFamily="34" charset="0"/>
              <a:buChar char="”"/>
              <a:defRPr sz="5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9262" y="5265738"/>
            <a:ext cx="3673475" cy="1011236"/>
          </a:xfrm>
        </p:spPr>
        <p:txBody>
          <a:bodyPr anchor="b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2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2B4EB0-6F81-8A92-AEB6-3A876DF968E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0B1A5CA9-F444-9ABD-A3CA-65CB055B04B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110DDBB-783E-176F-3138-CDB539444C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1568248-D3ED-9CDD-8765-05A7F7D90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CD118D49-289F-F3C3-A4F7-A7BAA877B06B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15600563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5E8BE99-BBFE-1166-A5A4-5E8F865BC33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75F87F0-97BD-75C5-3B01-5453495E2DA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9DC4A23-8BC7-B256-93F3-F3D72EA72D2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12BEC3C-F478-347A-87BC-A57694C03C4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CFA640E-0C3B-EC08-4180-576AB4B63F75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12862243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4B639C-9221-9BDD-0103-AF80E5F4F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5" y="2816225"/>
            <a:ext cx="3671888" cy="223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6A5AB-5F58-422C-FC11-9570CAC5B5E8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980954-6FA1-FA07-4041-D754784A20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BB377EE-E522-561C-164E-DE25C9BDA1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544A298-CA43-241E-F64B-02F6BEC45A0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EB352FB-5D9C-29FF-9EFE-4F1988C355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35446597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8"/>
          </a:xfrm>
        </p:spPr>
        <p:txBody>
          <a:bodyPr/>
          <a:lstStyle>
            <a:lvl1pPr marL="0" indent="0">
              <a:buClrTx/>
              <a:buFont typeface="Franklin Gothic Medium" panose="020B0603020102020204" pitchFamily="34" charset="0"/>
              <a:buNone/>
              <a:defRPr sz="500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7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98A4DE-C74C-4808-FDCB-EBF6770F28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D1B3FA-E430-88B7-E277-5600359CFE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1F58DB-2C93-B018-29B4-F68DDB674B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4205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F83F67C-6F11-812D-C9A9-0CCF3FAD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7D85C20-697F-36B4-27AB-4369535E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AD7C5E3-7820-0372-2225-AD27411D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E4CDB45-9507-051E-FC07-208E38906803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5484000" y="3209400"/>
            <a:ext cx="1224000" cy="439200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7E21D00-0F9F-CF9A-2404-7B982CA997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B7C94D0-DD91-0D9E-E79B-7B7E82C21C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83135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38599"/>
            <a:ext cx="5616575" cy="1694655"/>
          </a:xfrm>
        </p:spPr>
        <p:txBody>
          <a:bodyPr rIns="0" anchor="t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black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DC56E0-CC7D-87E3-D66D-6BEE83D8AE75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05E904A-C9EA-86A7-9664-F1BEB574F064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vert="horz" wrap="none" lIns="0" tIns="36000" rIns="0" bIns="0" rtlCol="0" anchor="ctr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Datum aus technischen Gründen nicht deaktivieren!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46CC5CD-AF6B-4EF0-3308-79576A9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EF9ED98-5AE0-9DB9-A2FD-AB2BDC2F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martArt-Platzhalter 10">
            <a:extLst>
              <a:ext uri="{FF2B5EF4-FFF2-40B4-BE49-F238E27FC236}">
                <a16:creationId xmlns:a16="http://schemas.microsoft.com/office/drawing/2014/main" id="{A96C0EF9-BA74-F815-E094-6E6D6E1F1198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85470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5244B92-11CA-AA31-8AB9-45C253E1FCD6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92178F17-D259-CFA4-628D-049EBD28B82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27EC8CEF-7F13-B3B5-1CA9-5784DB43CE28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0089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1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62E724-8D8E-017B-D237-54AB651DA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A1E83E6-0784-7D15-05B6-ECA93ACB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4CFC666-FAD5-95CE-AB04-8312C38E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E88CBA03-8F50-B545-A32B-4EB8051F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uppieren 8">
            <a:extLst>
              <a:ext uri="{FF2B5EF4-FFF2-40B4-BE49-F238E27FC236}">
                <a16:creationId xmlns:a16="http://schemas.microsoft.com/office/drawing/2014/main" id="{4F193AEC-6C33-5D16-E8BD-11008ABD0D2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2" name="Freihandform: Form 9">
              <a:extLst>
                <a:ext uri="{FF2B5EF4-FFF2-40B4-BE49-F238E27FC236}">
                  <a16:creationId xmlns:a16="http://schemas.microsoft.com/office/drawing/2014/main" id="{BA3CA40A-7851-2B35-5B5A-35D208E1840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ihandform: Form 10">
              <a:extLst>
                <a:ext uri="{FF2B5EF4-FFF2-40B4-BE49-F238E27FC236}">
                  <a16:creationId xmlns:a16="http://schemas.microsoft.com/office/drawing/2014/main" id="{E7EC9A8E-93DF-7D38-89A8-78C0093850F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50791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300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2C08001-0F3C-B494-75F8-9E71BBFF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B6259812-E65C-E700-2748-83B9B6FC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9484FD1-E4AD-217E-F687-4A210DD2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76DED8B8-EFA6-718F-9119-0912343D0EB1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234776EF-E104-BAD6-7E97-FEE9CFC66A6D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ihandform: Form 10">
              <a:extLst>
                <a:ext uri="{FF2B5EF4-FFF2-40B4-BE49-F238E27FC236}">
                  <a16:creationId xmlns:a16="http://schemas.microsoft.com/office/drawing/2014/main" id="{AB56C35B-7BF5-A86F-9241-BB993C9B0B8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58AFF2-074B-D1FB-1C41-F829102F4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9997053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BE5E7D9-65C6-9061-D956-2409B92B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AE2B0FA-73E6-CDD3-8A4F-6051AF03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3FB7E51-B660-A4E3-16CE-5C9FC11B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59902170-140E-DD1B-0ABE-04793B9D1C0F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C5FE5ADF-144A-6881-EE4F-B970B5A2EAE1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A0DD601B-ADFA-837B-6B1A-5F76F3B3FCB5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D1336DF-F71A-7856-88D0-0CE77A6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1573962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AC8670-2373-ACE7-1748-0B4F79D1DCA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907"/>
            <a:ext cx="11449050" cy="10074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F615B8-B68C-BFF2-C357-D019188813E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71475" y="1592262"/>
            <a:ext cx="11449050" cy="4681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10645A-C6A4-0669-9312-4601E1886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100263" y="6273800"/>
            <a:ext cx="5832475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noProof="1"/>
              <a:t>A. Mochihashi – Introduction of KARA in the discussion session of the joint experiment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5839F2-D397-6E48-3A61-2C5024B4E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371475" y="6273800"/>
            <a:ext cx="575953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90F709B-A2DC-57A5-E7E6-8518482A8044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1140463" y="6437457"/>
            <a:ext cx="689586" cy="247362"/>
            <a:chOff x="11189494" y="381000"/>
            <a:chExt cx="621506" cy="222941"/>
          </a:xfrm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EBFDC3C-E9B5-878F-6873-AAF6A36E768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035EDC6-B9F4-55AD-87D2-DD2E60B1592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50F823-CF9B-29C2-AD0C-587133135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 vert="horz" lIns="0" tIns="36000" rIns="0" bIns="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de-DE" noProof="1"/>
              <a:t>19/03/25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3452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49" r:id="rId2"/>
    <p:sldLayoutId id="2147483650" r:id="rId3"/>
    <p:sldLayoutId id="2147483651" r:id="rId4"/>
    <p:sldLayoutId id="2147483652" r:id="rId5"/>
    <p:sldLayoutId id="2147483694" r:id="rId6"/>
    <p:sldLayoutId id="2147483653" r:id="rId7"/>
    <p:sldLayoutId id="2147483654" r:id="rId8"/>
    <p:sldLayoutId id="2147483655" r:id="rId9"/>
    <p:sldLayoutId id="2147483656" r:id="rId10"/>
    <p:sldLayoutId id="2147483695" r:id="rId11"/>
    <p:sldLayoutId id="2147483657" r:id="rId12"/>
    <p:sldLayoutId id="2147483696" r:id="rId13"/>
    <p:sldLayoutId id="2147483658" r:id="rId14"/>
    <p:sldLayoutId id="2147483659" r:id="rId15"/>
    <p:sldLayoutId id="2147483660" r:id="rId16"/>
    <p:sldLayoutId id="2147483661" r:id="rId17"/>
    <p:sldLayoutId id="2147483697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  <p:sldLayoutId id="2147483686" r:id="rId43"/>
    <p:sldLayoutId id="2147483687" r:id="rId44"/>
    <p:sldLayoutId id="2147483688" r:id="rId45"/>
    <p:sldLayoutId id="2147483689" r:id="rId46"/>
    <p:sldLayoutId id="2147483690" r:id="rId47"/>
    <p:sldLayoutId id="2147483691" r:id="rId48"/>
    <p:sldLayoutId id="2147483692" r:id="rId49"/>
  </p:sldLayoutIdLst>
  <p:transition>
    <p:fade/>
  </p:transition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1459" userDrawn="1">
          <p15:clr>
            <a:srgbClr val="F26B43"/>
          </p15:clr>
        </p15:guide>
        <p15:guide id="6" pos="2547" userDrawn="1">
          <p15:clr>
            <a:srgbClr val="F26B43"/>
          </p15:clr>
        </p15:guide>
        <p15:guide id="7" pos="2683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9" pos="3908" userDrawn="1">
          <p15:clr>
            <a:srgbClr val="F26B43"/>
          </p15:clr>
        </p15:guide>
        <p15:guide id="10" pos="4997" userDrawn="1">
          <p15:clr>
            <a:srgbClr val="F26B43"/>
          </p15:clr>
        </p15:guide>
        <p15:guide id="11" pos="5133" userDrawn="1">
          <p15:clr>
            <a:srgbClr val="F26B43"/>
          </p15:clr>
        </p15:guide>
        <p15:guide id="12" pos="6221" userDrawn="1">
          <p15:clr>
            <a:srgbClr val="F26B43"/>
          </p15:clr>
        </p15:guide>
        <p15:guide id="13" pos="6357" userDrawn="1">
          <p15:clr>
            <a:srgbClr val="F26B43"/>
          </p15:clr>
        </p15:guide>
        <p15:guide id="14" pos="1935" userDrawn="1">
          <p15:clr>
            <a:srgbClr val="5ACBF0"/>
          </p15:clr>
        </p15:guide>
        <p15:guide id="15" pos="2071" userDrawn="1">
          <p15:clr>
            <a:srgbClr val="5ACBF0"/>
          </p15:clr>
        </p15:guide>
        <p15:guide id="16" pos="5609" userDrawn="1">
          <p15:clr>
            <a:srgbClr val="5ACBF0"/>
          </p15:clr>
        </p15:guide>
        <p15:guide id="17" pos="5745" userDrawn="1">
          <p15:clr>
            <a:srgbClr val="5ACBF0"/>
          </p15:clr>
        </p15:guide>
        <p15:guide id="18" orient="horz" pos="867" userDrawn="1">
          <p15:clr>
            <a:srgbClr val="F26B43"/>
          </p15:clr>
        </p15:guide>
        <p15:guide id="19" orient="horz" pos="1003" userDrawn="1">
          <p15:clr>
            <a:srgbClr val="F26B43"/>
          </p15:clr>
        </p15:guide>
        <p15:guide id="20" orient="horz" pos="1638" userDrawn="1">
          <p15:clr>
            <a:srgbClr val="F26B43"/>
          </p15:clr>
        </p15:guide>
        <p15:guide id="21" orient="horz" pos="1774" userDrawn="1">
          <p15:clr>
            <a:srgbClr val="F26B43"/>
          </p15:clr>
        </p15:guide>
        <p15:guide id="22" orient="horz" pos="2409" userDrawn="1">
          <p15:clr>
            <a:srgbClr val="F26B43"/>
          </p15:clr>
        </p15:guide>
        <p15:guide id="23" orient="horz" pos="2546" userDrawn="1">
          <p15:clr>
            <a:srgbClr val="F26B43"/>
          </p15:clr>
        </p15:guide>
        <p15:guide id="24" orient="horz" pos="3181" userDrawn="1">
          <p15:clr>
            <a:srgbClr val="F26B43"/>
          </p15:clr>
        </p15:guide>
        <p15:guide id="25" orient="horz" pos="3317" userDrawn="1">
          <p15:clr>
            <a:srgbClr val="F26B43"/>
          </p15:clr>
        </p15:guide>
        <p15:guide id="26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9114179-F48F-4D74-A6B5-34F9987B28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KARA Storage Ring </a:t>
            </a:r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F84FF459-4BAF-4B54-9378-2B036E18AC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Akira Mochihashi, 19.03.2025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74711A-50FD-403D-884C-D6E5DF1E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/>
              <a:t>19/03/25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B9F464-1694-417D-9620-75E8B4E4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/>
              <a:t>A. Mochihashi – Introduction of KARA in the discussion session of the joint experiment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474CBD-5D01-48D0-BBA3-EF0490C1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2" name="Bildplatzhalter 15">
            <a:extLst>
              <a:ext uri="{FF2B5EF4-FFF2-40B4-BE49-F238E27FC236}">
                <a16:creationId xmlns:a16="http://schemas.microsoft.com/office/drawing/2014/main" id="{335B5733-362A-4F75-85B3-04EAB30D9D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6475" b="26475"/>
          <a:stretch/>
        </p:blipFill>
        <p:spPr>
          <a:xfrm>
            <a:off x="0" y="0"/>
            <a:ext cx="12192000" cy="3824288"/>
          </a:xfrm>
        </p:spPr>
      </p:pic>
      <p:sp>
        <p:nvSpPr>
          <p:cNvPr id="11" name="SmartArt-Platzhalter 10">
            <a:extLst>
              <a:ext uri="{FF2B5EF4-FFF2-40B4-BE49-F238E27FC236}">
                <a16:creationId xmlns:a16="http://schemas.microsoft.com/office/drawing/2014/main" id="{B1FF98D4-AE05-47DE-B496-1D67D3861BDA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29589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089FC-0D3D-8892-338E-E2A70C046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16EB5-FC43-0C99-F8AB-DAD30973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907"/>
            <a:ext cx="11664525" cy="898555"/>
          </a:xfrm>
        </p:spPr>
        <p:txBody>
          <a:bodyPr/>
          <a:lstStyle/>
          <a:p>
            <a:r>
              <a:rPr lang="de-DE" dirty="0"/>
              <a:t>Experiment 2: System </a:t>
            </a:r>
            <a:r>
              <a:rPr lang="de-DE" dirty="0" err="1"/>
              <a:t>identification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corrector</a:t>
            </a:r>
            <a:r>
              <a:rPr lang="de-DE" dirty="0"/>
              <a:t> </a:t>
            </a:r>
            <a:r>
              <a:rPr lang="de-DE" dirty="0" err="1"/>
              <a:t>magnets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618444-735E-C1CF-897A-4D6BB472F2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BC5A2B-BA86-A5BE-E009-6674B0E0DA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8AFDE9-070B-3608-B9AE-4DCE1BD08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F98B3BB-72F1-56A6-EC33-A332D28C0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9424" y="1412262"/>
            <a:ext cx="11556576" cy="4716738"/>
          </a:xfrm>
        </p:spPr>
        <p:txBody>
          <a:bodyPr/>
          <a:lstStyle/>
          <a:p>
            <a:pPr lvl="5"/>
            <a:r>
              <a:rPr lang="en-US" dirty="0"/>
              <a:t>The purposes:</a:t>
            </a:r>
          </a:p>
          <a:p>
            <a:pPr lvl="5"/>
            <a:r>
              <a:rPr lang="en-US" b="0" dirty="0"/>
              <a:t>To measure the time response of the entire corrector magnet system (power supply, magnet, vacuum chamber, control system). </a:t>
            </a:r>
            <a:r>
              <a:rPr lang="en-US" dirty="0"/>
              <a:t>This is relevant for FOFB (fast orbit feedback system). </a:t>
            </a:r>
          </a:p>
          <a:p>
            <a:pPr lvl="5"/>
            <a:r>
              <a:rPr lang="en-US" dirty="0"/>
              <a:t>Ideas (Günther will explain them in detail)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Kick the beam with a chosen corrector magnet using a step-function change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Observe the stored beam response using a fast (&gt; 10 k Samples/sec) BPM.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Synchronization between the corrector kick and the beam orbit recording is relevant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lvl="5"/>
            <a:endParaRPr lang="en-US" b="0" dirty="0">
              <a:solidFill>
                <a:schemeClr val="tx1"/>
              </a:solidFill>
            </a:endParaRP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lvl="5"/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8612C5A-1C26-7B9A-2DA9-8C2D87975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51" y="4509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(The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synchronisation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system is not yet ready for KARA, so this time we can only do some basic tests)</a:t>
            </a:r>
          </a:p>
        </p:txBody>
      </p:sp>
    </p:spTree>
    <p:extLst>
      <p:ext uri="{BB962C8B-B14F-4D97-AF65-F5344CB8AC3E}">
        <p14:creationId xmlns:p14="http://schemas.microsoft.com/office/powerpoint/2010/main" val="338426210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C50C2-85E0-47B6-AD9A-095E1B94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Karlsruhe Research Accelerator (KARA)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ADAFE6-B9F3-498C-8BDC-77D079612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7561264" cy="396737"/>
          </a:xfrm>
        </p:spPr>
        <p:txBody>
          <a:bodyPr/>
          <a:lstStyle/>
          <a:p>
            <a:pPr lvl="5"/>
            <a:r>
              <a:rPr lang="en-US" dirty="0"/>
              <a:t>KIT synchrotron light source &amp; accelerator test facility</a:t>
            </a:r>
            <a:br>
              <a:rPr lang="en-US" dirty="0"/>
            </a:br>
            <a:endParaRPr lang="en-US" dirty="0"/>
          </a:p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BC2B1F-2AD0-41C7-BDC5-ECC2CE4B6C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AC126-45EA-4B25-9EE3-CB972E8AAF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49B11F7-BC1A-4EDB-8502-E838F6B157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graphicFrame>
        <p:nvGraphicFramePr>
          <p:cNvPr id="4" name="Tabelle 7">
            <a:extLst>
              <a:ext uri="{FF2B5EF4-FFF2-40B4-BE49-F238E27FC236}">
                <a16:creationId xmlns:a16="http://schemas.microsoft.com/office/drawing/2014/main" id="{6126D09E-67FF-5AD1-3C9F-FEF0DB0EA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592187"/>
              </p:ext>
            </p:extLst>
          </p:nvPr>
        </p:nvGraphicFramePr>
        <p:xfrm>
          <a:off x="659451" y="2312526"/>
          <a:ext cx="4536550" cy="346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6550">
                  <a:extLst>
                    <a:ext uri="{9D8B030D-6E8A-4147-A177-3AD203B41FA5}">
                      <a16:colId xmlns:a16="http://schemas.microsoft.com/office/drawing/2014/main" val="2733411300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912927914"/>
                    </a:ext>
                  </a:extLst>
                </a:gridCol>
              </a:tblGrid>
              <a:tr h="324072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P</a:t>
                      </a:r>
                      <a:r>
                        <a:rPr lang="en-US" sz="1600" b="1" dirty="0" err="1">
                          <a:solidFill>
                            <a:schemeClr val="accent1"/>
                          </a:solidFill>
                        </a:rPr>
                        <a:t>arameters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V</a:t>
                      </a:r>
                      <a:r>
                        <a:rPr lang="en-US" sz="1600" b="1" dirty="0" err="1">
                          <a:solidFill>
                            <a:schemeClr val="accent1"/>
                          </a:solidFill>
                        </a:rPr>
                        <a:t>alues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798249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r>
                        <a:rPr lang="de-DE" sz="1400" dirty="0"/>
                        <a:t>C</a:t>
                      </a:r>
                      <a:r>
                        <a:rPr lang="en-US" sz="1400" dirty="0" err="1"/>
                        <a:t>ircumference</a:t>
                      </a:r>
                      <a:endParaRPr lang="en-US" sz="1400" dirty="0"/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110.4 m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940783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Energy range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0.5 – 2.5 GeV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5063819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R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F frequency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99.7 MHz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7736727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Revolution frequency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2.715 MHz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4928663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Harmonic number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184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618252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Beam current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up to 200 mA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308081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r.m.s.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bunch length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45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ps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(2.5 GeV)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 few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ps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(1.3 GeV, low-alpha)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4845628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Lattice structure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DBA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373632"/>
                  </a:ext>
                </a:extLst>
              </a:tr>
            </a:tbl>
          </a:graphicData>
        </a:graphic>
      </p:graphicFrame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7F98A375-F66E-DC42-CD84-4EE0575272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4" t="2853" r="1618" b="3252"/>
          <a:stretch>
            <a:fillRect/>
          </a:stretch>
        </p:blipFill>
        <p:spPr>
          <a:xfrm>
            <a:off x="5401126" y="2312526"/>
            <a:ext cx="6269694" cy="3276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483" extrusionOk="0">
                <a:moveTo>
                  <a:pt x="11280" y="0"/>
                </a:moveTo>
                <a:cubicBezTo>
                  <a:pt x="11053" y="0"/>
                  <a:pt x="10892" y="61"/>
                  <a:pt x="10669" y="210"/>
                </a:cubicBezTo>
                <a:cubicBezTo>
                  <a:pt x="10448" y="358"/>
                  <a:pt x="10275" y="414"/>
                  <a:pt x="10252" y="345"/>
                </a:cubicBezTo>
                <a:cubicBezTo>
                  <a:pt x="10210" y="215"/>
                  <a:pt x="9896" y="319"/>
                  <a:pt x="9795" y="495"/>
                </a:cubicBezTo>
                <a:cubicBezTo>
                  <a:pt x="9708" y="647"/>
                  <a:pt x="9470" y="632"/>
                  <a:pt x="9384" y="469"/>
                </a:cubicBezTo>
                <a:cubicBezTo>
                  <a:pt x="9211" y="140"/>
                  <a:pt x="8111" y="394"/>
                  <a:pt x="7679" y="861"/>
                </a:cubicBezTo>
                <a:cubicBezTo>
                  <a:pt x="7568" y="982"/>
                  <a:pt x="7361" y="1119"/>
                  <a:pt x="7219" y="1166"/>
                </a:cubicBezTo>
                <a:cubicBezTo>
                  <a:pt x="7077" y="1214"/>
                  <a:pt x="6911" y="1371"/>
                  <a:pt x="6849" y="1516"/>
                </a:cubicBezTo>
                <a:lnTo>
                  <a:pt x="6736" y="1780"/>
                </a:lnTo>
                <a:lnTo>
                  <a:pt x="6512" y="1516"/>
                </a:lnTo>
                <a:cubicBezTo>
                  <a:pt x="6388" y="1371"/>
                  <a:pt x="6197" y="1265"/>
                  <a:pt x="6088" y="1280"/>
                </a:cubicBezTo>
                <a:cubicBezTo>
                  <a:pt x="5815" y="1318"/>
                  <a:pt x="5342" y="1590"/>
                  <a:pt x="5294" y="1738"/>
                </a:cubicBezTo>
                <a:cubicBezTo>
                  <a:pt x="5272" y="1806"/>
                  <a:pt x="5197" y="1863"/>
                  <a:pt x="5127" y="1863"/>
                </a:cubicBezTo>
                <a:cubicBezTo>
                  <a:pt x="5040" y="1863"/>
                  <a:pt x="4983" y="1990"/>
                  <a:pt x="4944" y="2270"/>
                </a:cubicBezTo>
                <a:cubicBezTo>
                  <a:pt x="4898" y="2597"/>
                  <a:pt x="4856" y="2672"/>
                  <a:pt x="4735" y="2646"/>
                </a:cubicBezTo>
                <a:cubicBezTo>
                  <a:pt x="4651" y="2627"/>
                  <a:pt x="4543" y="2676"/>
                  <a:pt x="4495" y="2752"/>
                </a:cubicBezTo>
                <a:cubicBezTo>
                  <a:pt x="4447" y="2828"/>
                  <a:pt x="4382" y="2860"/>
                  <a:pt x="4351" y="2824"/>
                </a:cubicBezTo>
                <a:cubicBezTo>
                  <a:pt x="4320" y="2788"/>
                  <a:pt x="4178" y="2814"/>
                  <a:pt x="4035" y="2884"/>
                </a:cubicBezTo>
                <a:cubicBezTo>
                  <a:pt x="3891" y="2954"/>
                  <a:pt x="3719" y="3012"/>
                  <a:pt x="3651" y="3011"/>
                </a:cubicBezTo>
                <a:cubicBezTo>
                  <a:pt x="3432" y="3006"/>
                  <a:pt x="2871" y="3495"/>
                  <a:pt x="2585" y="3941"/>
                </a:cubicBezTo>
                <a:cubicBezTo>
                  <a:pt x="2431" y="4181"/>
                  <a:pt x="2272" y="4376"/>
                  <a:pt x="2231" y="4376"/>
                </a:cubicBezTo>
                <a:cubicBezTo>
                  <a:pt x="2190" y="4376"/>
                  <a:pt x="2093" y="4542"/>
                  <a:pt x="2015" y="4743"/>
                </a:cubicBezTo>
                <a:cubicBezTo>
                  <a:pt x="1936" y="4945"/>
                  <a:pt x="1834" y="5081"/>
                  <a:pt x="1787" y="5046"/>
                </a:cubicBezTo>
                <a:cubicBezTo>
                  <a:pt x="1740" y="5012"/>
                  <a:pt x="1632" y="5051"/>
                  <a:pt x="1547" y="5134"/>
                </a:cubicBezTo>
                <a:cubicBezTo>
                  <a:pt x="1359" y="5319"/>
                  <a:pt x="1030" y="5893"/>
                  <a:pt x="1030" y="6036"/>
                </a:cubicBezTo>
                <a:cubicBezTo>
                  <a:pt x="1030" y="6094"/>
                  <a:pt x="954" y="6366"/>
                  <a:pt x="863" y="6641"/>
                </a:cubicBezTo>
                <a:cubicBezTo>
                  <a:pt x="772" y="6916"/>
                  <a:pt x="691" y="7297"/>
                  <a:pt x="684" y="7487"/>
                </a:cubicBezTo>
                <a:cubicBezTo>
                  <a:pt x="676" y="7713"/>
                  <a:pt x="561" y="8051"/>
                  <a:pt x="350" y="8459"/>
                </a:cubicBezTo>
                <a:cubicBezTo>
                  <a:pt x="107" y="8929"/>
                  <a:pt x="34" y="9154"/>
                  <a:pt x="56" y="9373"/>
                </a:cubicBezTo>
                <a:cubicBezTo>
                  <a:pt x="72" y="9532"/>
                  <a:pt x="58" y="9695"/>
                  <a:pt x="25" y="9734"/>
                </a:cubicBezTo>
                <a:cubicBezTo>
                  <a:pt x="7" y="9755"/>
                  <a:pt x="-1" y="9788"/>
                  <a:pt x="0" y="9827"/>
                </a:cubicBezTo>
                <a:cubicBezTo>
                  <a:pt x="1" y="9866"/>
                  <a:pt x="11" y="9912"/>
                  <a:pt x="31" y="9956"/>
                </a:cubicBezTo>
                <a:cubicBezTo>
                  <a:pt x="67" y="10039"/>
                  <a:pt x="103" y="10556"/>
                  <a:pt x="111" y="11107"/>
                </a:cubicBezTo>
                <a:cubicBezTo>
                  <a:pt x="119" y="11657"/>
                  <a:pt x="163" y="12212"/>
                  <a:pt x="209" y="12341"/>
                </a:cubicBezTo>
                <a:cubicBezTo>
                  <a:pt x="255" y="12470"/>
                  <a:pt x="277" y="12647"/>
                  <a:pt x="259" y="12733"/>
                </a:cubicBezTo>
                <a:cubicBezTo>
                  <a:pt x="242" y="12820"/>
                  <a:pt x="275" y="12925"/>
                  <a:pt x="331" y="12966"/>
                </a:cubicBezTo>
                <a:cubicBezTo>
                  <a:pt x="388" y="13008"/>
                  <a:pt x="434" y="13150"/>
                  <a:pt x="434" y="13282"/>
                </a:cubicBezTo>
                <a:cubicBezTo>
                  <a:pt x="434" y="13417"/>
                  <a:pt x="492" y="13553"/>
                  <a:pt x="566" y="13590"/>
                </a:cubicBezTo>
                <a:cubicBezTo>
                  <a:pt x="649" y="13631"/>
                  <a:pt x="698" y="13760"/>
                  <a:pt x="698" y="13937"/>
                </a:cubicBezTo>
                <a:cubicBezTo>
                  <a:pt x="698" y="14093"/>
                  <a:pt x="776" y="14414"/>
                  <a:pt x="871" y="14650"/>
                </a:cubicBezTo>
                <a:cubicBezTo>
                  <a:pt x="1014" y="15006"/>
                  <a:pt x="1079" y="15073"/>
                  <a:pt x="1259" y="15044"/>
                </a:cubicBezTo>
                <a:cubicBezTo>
                  <a:pt x="1379" y="15024"/>
                  <a:pt x="1527" y="15088"/>
                  <a:pt x="1589" y="15186"/>
                </a:cubicBezTo>
                <a:cubicBezTo>
                  <a:pt x="1693" y="15349"/>
                  <a:pt x="1693" y="15377"/>
                  <a:pt x="1595" y="15513"/>
                </a:cubicBezTo>
                <a:cubicBezTo>
                  <a:pt x="1501" y="15644"/>
                  <a:pt x="1500" y="15669"/>
                  <a:pt x="1588" y="15733"/>
                </a:cubicBezTo>
                <a:cubicBezTo>
                  <a:pt x="1645" y="15775"/>
                  <a:pt x="1672" y="15889"/>
                  <a:pt x="1650" y="16000"/>
                </a:cubicBezTo>
                <a:cubicBezTo>
                  <a:pt x="1622" y="16135"/>
                  <a:pt x="1651" y="16194"/>
                  <a:pt x="1745" y="16194"/>
                </a:cubicBezTo>
                <a:cubicBezTo>
                  <a:pt x="1819" y="16194"/>
                  <a:pt x="1939" y="16335"/>
                  <a:pt x="2011" y="16510"/>
                </a:cubicBezTo>
                <a:cubicBezTo>
                  <a:pt x="2125" y="16786"/>
                  <a:pt x="2177" y="16818"/>
                  <a:pt x="2407" y="16748"/>
                </a:cubicBezTo>
                <a:cubicBezTo>
                  <a:pt x="2630" y="16680"/>
                  <a:pt x="2681" y="16707"/>
                  <a:pt x="2742" y="16924"/>
                </a:cubicBezTo>
                <a:cubicBezTo>
                  <a:pt x="2782" y="17065"/>
                  <a:pt x="2814" y="17325"/>
                  <a:pt x="2814" y="17497"/>
                </a:cubicBezTo>
                <a:cubicBezTo>
                  <a:pt x="2814" y="17817"/>
                  <a:pt x="3112" y="18385"/>
                  <a:pt x="3215" y="18263"/>
                </a:cubicBezTo>
                <a:cubicBezTo>
                  <a:pt x="3245" y="18229"/>
                  <a:pt x="3288" y="18258"/>
                  <a:pt x="3310" y="18328"/>
                </a:cubicBezTo>
                <a:cubicBezTo>
                  <a:pt x="3373" y="18520"/>
                  <a:pt x="3646" y="18482"/>
                  <a:pt x="3739" y="18269"/>
                </a:cubicBezTo>
                <a:cubicBezTo>
                  <a:pt x="3858" y="17997"/>
                  <a:pt x="3939" y="18156"/>
                  <a:pt x="3939" y="18661"/>
                </a:cubicBezTo>
                <a:cubicBezTo>
                  <a:pt x="3939" y="19082"/>
                  <a:pt x="3949" y="19100"/>
                  <a:pt x="4154" y="19062"/>
                </a:cubicBezTo>
                <a:cubicBezTo>
                  <a:pt x="4332" y="19029"/>
                  <a:pt x="4369" y="19066"/>
                  <a:pt x="4369" y="19272"/>
                </a:cubicBezTo>
                <a:cubicBezTo>
                  <a:pt x="4369" y="19613"/>
                  <a:pt x="4569" y="19660"/>
                  <a:pt x="4708" y="19352"/>
                </a:cubicBezTo>
                <a:cubicBezTo>
                  <a:pt x="4863" y="19008"/>
                  <a:pt x="5093" y="19215"/>
                  <a:pt x="5036" y="19647"/>
                </a:cubicBezTo>
                <a:cubicBezTo>
                  <a:pt x="5010" y="19845"/>
                  <a:pt x="5031" y="19964"/>
                  <a:pt x="5103" y="20016"/>
                </a:cubicBezTo>
                <a:cubicBezTo>
                  <a:pt x="5242" y="20117"/>
                  <a:pt x="5322" y="20009"/>
                  <a:pt x="5400" y="19618"/>
                </a:cubicBezTo>
                <a:cubicBezTo>
                  <a:pt x="5477" y="19236"/>
                  <a:pt x="5573" y="19364"/>
                  <a:pt x="5604" y="19891"/>
                </a:cubicBezTo>
                <a:cubicBezTo>
                  <a:pt x="5640" y="20492"/>
                  <a:pt x="5770" y="20460"/>
                  <a:pt x="6013" y="19792"/>
                </a:cubicBezTo>
                <a:cubicBezTo>
                  <a:pt x="6141" y="19438"/>
                  <a:pt x="6386" y="19719"/>
                  <a:pt x="6386" y="20220"/>
                </a:cubicBezTo>
                <a:cubicBezTo>
                  <a:pt x="6386" y="20623"/>
                  <a:pt x="6549" y="20734"/>
                  <a:pt x="6705" y="20438"/>
                </a:cubicBezTo>
                <a:cubicBezTo>
                  <a:pt x="6770" y="20315"/>
                  <a:pt x="6795" y="20342"/>
                  <a:pt x="6826" y="20564"/>
                </a:cubicBezTo>
                <a:cubicBezTo>
                  <a:pt x="6867" y="20864"/>
                  <a:pt x="7010" y="20937"/>
                  <a:pt x="7087" y="20699"/>
                </a:cubicBezTo>
                <a:cubicBezTo>
                  <a:pt x="7120" y="20598"/>
                  <a:pt x="7159" y="20621"/>
                  <a:pt x="7218" y="20774"/>
                </a:cubicBezTo>
                <a:cubicBezTo>
                  <a:pt x="7365" y="21157"/>
                  <a:pt x="7541" y="20968"/>
                  <a:pt x="7562" y="20404"/>
                </a:cubicBezTo>
                <a:cubicBezTo>
                  <a:pt x="7589" y="19703"/>
                  <a:pt x="7630" y="19511"/>
                  <a:pt x="7719" y="19680"/>
                </a:cubicBezTo>
                <a:cubicBezTo>
                  <a:pt x="7758" y="19756"/>
                  <a:pt x="7890" y="19788"/>
                  <a:pt x="8013" y="19750"/>
                </a:cubicBezTo>
                <a:cubicBezTo>
                  <a:pt x="8181" y="19698"/>
                  <a:pt x="8246" y="19731"/>
                  <a:pt x="8277" y="19889"/>
                </a:cubicBezTo>
                <a:cubicBezTo>
                  <a:pt x="8309" y="20045"/>
                  <a:pt x="8340" y="20063"/>
                  <a:pt x="8406" y="19959"/>
                </a:cubicBezTo>
                <a:cubicBezTo>
                  <a:pt x="8475" y="19851"/>
                  <a:pt x="8524" y="19938"/>
                  <a:pt x="8631" y="20357"/>
                </a:cubicBezTo>
                <a:cubicBezTo>
                  <a:pt x="8706" y="20653"/>
                  <a:pt x="8751" y="20996"/>
                  <a:pt x="8730" y="21121"/>
                </a:cubicBezTo>
                <a:cubicBezTo>
                  <a:pt x="8681" y="21418"/>
                  <a:pt x="8886" y="21430"/>
                  <a:pt x="8999" y="21136"/>
                </a:cubicBezTo>
                <a:cubicBezTo>
                  <a:pt x="9073" y="20943"/>
                  <a:pt x="9087" y="20948"/>
                  <a:pt x="9159" y="21206"/>
                </a:cubicBezTo>
                <a:cubicBezTo>
                  <a:pt x="9270" y="21600"/>
                  <a:pt x="9390" y="21475"/>
                  <a:pt x="9429" y="20924"/>
                </a:cubicBezTo>
                <a:cubicBezTo>
                  <a:pt x="9471" y="20334"/>
                  <a:pt x="9588" y="20321"/>
                  <a:pt x="9615" y="20903"/>
                </a:cubicBezTo>
                <a:cubicBezTo>
                  <a:pt x="9639" y="21436"/>
                  <a:pt x="9807" y="21510"/>
                  <a:pt x="9837" y="21002"/>
                </a:cubicBezTo>
                <a:cubicBezTo>
                  <a:pt x="9857" y="20682"/>
                  <a:pt x="9880" y="20655"/>
                  <a:pt x="10156" y="20655"/>
                </a:cubicBezTo>
                <a:cubicBezTo>
                  <a:pt x="10443" y="20655"/>
                  <a:pt x="10454" y="20669"/>
                  <a:pt x="10474" y="21064"/>
                </a:cubicBezTo>
                <a:cubicBezTo>
                  <a:pt x="10488" y="21345"/>
                  <a:pt x="10541" y="21484"/>
                  <a:pt x="10590" y="21483"/>
                </a:cubicBezTo>
                <a:cubicBezTo>
                  <a:pt x="10639" y="21482"/>
                  <a:pt x="10684" y="21340"/>
                  <a:pt x="10684" y="21059"/>
                </a:cubicBezTo>
                <a:cubicBezTo>
                  <a:pt x="10684" y="20450"/>
                  <a:pt x="10801" y="20286"/>
                  <a:pt x="10992" y="20629"/>
                </a:cubicBezTo>
                <a:cubicBezTo>
                  <a:pt x="11076" y="20782"/>
                  <a:pt x="11146" y="21035"/>
                  <a:pt x="11146" y="21191"/>
                </a:cubicBezTo>
                <a:cubicBezTo>
                  <a:pt x="11147" y="21384"/>
                  <a:pt x="11188" y="21474"/>
                  <a:pt x="11274" y="21474"/>
                </a:cubicBezTo>
                <a:cubicBezTo>
                  <a:pt x="11363" y="21474"/>
                  <a:pt x="11390" y="21407"/>
                  <a:pt x="11368" y="21245"/>
                </a:cubicBezTo>
                <a:cubicBezTo>
                  <a:pt x="11325" y="20935"/>
                  <a:pt x="11497" y="20691"/>
                  <a:pt x="11723" y="20740"/>
                </a:cubicBezTo>
                <a:cubicBezTo>
                  <a:pt x="11857" y="20770"/>
                  <a:pt x="11914" y="20860"/>
                  <a:pt x="11929" y="21064"/>
                </a:cubicBezTo>
                <a:cubicBezTo>
                  <a:pt x="11960" y="21481"/>
                  <a:pt x="12206" y="21449"/>
                  <a:pt x="12206" y="21028"/>
                </a:cubicBezTo>
                <a:cubicBezTo>
                  <a:pt x="12206" y="20561"/>
                  <a:pt x="12396" y="20480"/>
                  <a:pt x="12549" y="20880"/>
                </a:cubicBezTo>
                <a:cubicBezTo>
                  <a:pt x="12706" y="21290"/>
                  <a:pt x="12867" y="21200"/>
                  <a:pt x="12867" y="20702"/>
                </a:cubicBezTo>
                <a:cubicBezTo>
                  <a:pt x="12867" y="20321"/>
                  <a:pt x="12917" y="20242"/>
                  <a:pt x="13197" y="20186"/>
                </a:cubicBezTo>
                <a:cubicBezTo>
                  <a:pt x="13325" y="20161"/>
                  <a:pt x="13368" y="20217"/>
                  <a:pt x="13385" y="20443"/>
                </a:cubicBezTo>
                <a:cubicBezTo>
                  <a:pt x="13410" y="20777"/>
                  <a:pt x="13570" y="20941"/>
                  <a:pt x="13675" y="20740"/>
                </a:cubicBezTo>
                <a:cubicBezTo>
                  <a:pt x="13725" y="20646"/>
                  <a:pt x="13786" y="20644"/>
                  <a:pt x="13874" y="20733"/>
                </a:cubicBezTo>
                <a:cubicBezTo>
                  <a:pt x="13965" y="20825"/>
                  <a:pt x="14029" y="20815"/>
                  <a:pt x="14104" y="20696"/>
                </a:cubicBezTo>
                <a:cubicBezTo>
                  <a:pt x="14161" y="20606"/>
                  <a:pt x="14279" y="20551"/>
                  <a:pt x="14365" y="20572"/>
                </a:cubicBezTo>
                <a:cubicBezTo>
                  <a:pt x="14529" y="20613"/>
                  <a:pt x="14536" y="20560"/>
                  <a:pt x="14549" y="19398"/>
                </a:cubicBezTo>
                <a:cubicBezTo>
                  <a:pt x="14553" y="19082"/>
                  <a:pt x="14580" y="19023"/>
                  <a:pt x="14719" y="19023"/>
                </a:cubicBezTo>
                <a:cubicBezTo>
                  <a:pt x="14827" y="19023"/>
                  <a:pt x="14906" y="19120"/>
                  <a:pt x="14949" y="19305"/>
                </a:cubicBezTo>
                <a:cubicBezTo>
                  <a:pt x="14985" y="19461"/>
                  <a:pt x="15063" y="19587"/>
                  <a:pt x="15123" y="19587"/>
                </a:cubicBezTo>
                <a:cubicBezTo>
                  <a:pt x="15183" y="19587"/>
                  <a:pt x="15269" y="19673"/>
                  <a:pt x="15314" y="19776"/>
                </a:cubicBezTo>
                <a:cubicBezTo>
                  <a:pt x="15419" y="20015"/>
                  <a:pt x="15571" y="20014"/>
                  <a:pt x="15821" y="19776"/>
                </a:cubicBezTo>
                <a:cubicBezTo>
                  <a:pt x="15995" y="19612"/>
                  <a:pt x="16273" y="19498"/>
                  <a:pt x="16561" y="19471"/>
                </a:cubicBezTo>
                <a:cubicBezTo>
                  <a:pt x="16623" y="19465"/>
                  <a:pt x="16639" y="19366"/>
                  <a:pt x="16611" y="19155"/>
                </a:cubicBezTo>
                <a:cubicBezTo>
                  <a:pt x="16589" y="18986"/>
                  <a:pt x="16600" y="18815"/>
                  <a:pt x="16637" y="18772"/>
                </a:cubicBezTo>
                <a:cubicBezTo>
                  <a:pt x="16673" y="18729"/>
                  <a:pt x="16703" y="18596"/>
                  <a:pt x="16703" y="18480"/>
                </a:cubicBezTo>
                <a:cubicBezTo>
                  <a:pt x="16704" y="18363"/>
                  <a:pt x="16775" y="18140"/>
                  <a:pt x="16861" y="17986"/>
                </a:cubicBezTo>
                <a:cubicBezTo>
                  <a:pt x="17013" y="17712"/>
                  <a:pt x="17019" y="17713"/>
                  <a:pt x="17130" y="17948"/>
                </a:cubicBezTo>
                <a:cubicBezTo>
                  <a:pt x="17199" y="18091"/>
                  <a:pt x="17228" y="18285"/>
                  <a:pt x="17204" y="18430"/>
                </a:cubicBezTo>
                <a:cubicBezTo>
                  <a:pt x="17142" y="18799"/>
                  <a:pt x="17316" y="19019"/>
                  <a:pt x="17509" y="18816"/>
                </a:cubicBezTo>
                <a:cubicBezTo>
                  <a:pt x="17593" y="18728"/>
                  <a:pt x="17701" y="18671"/>
                  <a:pt x="17748" y="18689"/>
                </a:cubicBezTo>
                <a:cubicBezTo>
                  <a:pt x="17796" y="18708"/>
                  <a:pt x="17923" y="18650"/>
                  <a:pt x="18030" y="18560"/>
                </a:cubicBezTo>
                <a:cubicBezTo>
                  <a:pt x="18187" y="18428"/>
                  <a:pt x="18224" y="18316"/>
                  <a:pt x="18224" y="17989"/>
                </a:cubicBezTo>
                <a:cubicBezTo>
                  <a:pt x="18224" y="17463"/>
                  <a:pt x="18445" y="17186"/>
                  <a:pt x="18554" y="17575"/>
                </a:cubicBezTo>
                <a:cubicBezTo>
                  <a:pt x="18645" y="17898"/>
                  <a:pt x="18924" y="17912"/>
                  <a:pt x="18968" y="17596"/>
                </a:cubicBezTo>
                <a:cubicBezTo>
                  <a:pt x="18992" y="17416"/>
                  <a:pt x="19046" y="17376"/>
                  <a:pt x="19204" y="17420"/>
                </a:cubicBezTo>
                <a:cubicBezTo>
                  <a:pt x="19394" y="17473"/>
                  <a:pt x="19406" y="17453"/>
                  <a:pt x="19394" y="17119"/>
                </a:cubicBezTo>
                <a:cubicBezTo>
                  <a:pt x="19381" y="16778"/>
                  <a:pt x="19394" y="16762"/>
                  <a:pt x="19624" y="16800"/>
                </a:cubicBezTo>
                <a:cubicBezTo>
                  <a:pt x="19835" y="16835"/>
                  <a:pt x="19870" y="16799"/>
                  <a:pt x="19889" y="16546"/>
                </a:cubicBezTo>
                <a:cubicBezTo>
                  <a:pt x="19905" y="16328"/>
                  <a:pt x="19947" y="16267"/>
                  <a:pt x="20055" y="16295"/>
                </a:cubicBezTo>
                <a:cubicBezTo>
                  <a:pt x="20175" y="16326"/>
                  <a:pt x="20203" y="16262"/>
                  <a:pt x="20221" y="15917"/>
                </a:cubicBezTo>
                <a:cubicBezTo>
                  <a:pt x="20239" y="15568"/>
                  <a:pt x="20265" y="15509"/>
                  <a:pt x="20389" y="15542"/>
                </a:cubicBezTo>
                <a:cubicBezTo>
                  <a:pt x="20527" y="15578"/>
                  <a:pt x="20855" y="15073"/>
                  <a:pt x="20877" y="14792"/>
                </a:cubicBezTo>
                <a:cubicBezTo>
                  <a:pt x="20881" y="14733"/>
                  <a:pt x="20890" y="14637"/>
                  <a:pt x="20894" y="14580"/>
                </a:cubicBezTo>
                <a:cubicBezTo>
                  <a:pt x="20899" y="14523"/>
                  <a:pt x="20955" y="14380"/>
                  <a:pt x="21019" y="14259"/>
                </a:cubicBezTo>
                <a:cubicBezTo>
                  <a:pt x="21082" y="14138"/>
                  <a:pt x="21134" y="13952"/>
                  <a:pt x="21134" y="13846"/>
                </a:cubicBezTo>
                <a:cubicBezTo>
                  <a:pt x="21134" y="13741"/>
                  <a:pt x="21189" y="13505"/>
                  <a:pt x="21256" y="13321"/>
                </a:cubicBezTo>
                <a:cubicBezTo>
                  <a:pt x="21324" y="13137"/>
                  <a:pt x="21398" y="12709"/>
                  <a:pt x="21422" y="12370"/>
                </a:cubicBezTo>
                <a:cubicBezTo>
                  <a:pt x="21445" y="12031"/>
                  <a:pt x="21492" y="11690"/>
                  <a:pt x="21526" y="11611"/>
                </a:cubicBezTo>
                <a:cubicBezTo>
                  <a:pt x="21599" y="11445"/>
                  <a:pt x="21566" y="10418"/>
                  <a:pt x="21468" y="9793"/>
                </a:cubicBezTo>
                <a:cubicBezTo>
                  <a:pt x="21423" y="9505"/>
                  <a:pt x="21423" y="9312"/>
                  <a:pt x="21468" y="9210"/>
                </a:cubicBezTo>
                <a:cubicBezTo>
                  <a:pt x="21515" y="9102"/>
                  <a:pt x="21502" y="9034"/>
                  <a:pt x="21426" y="8979"/>
                </a:cubicBezTo>
                <a:cubicBezTo>
                  <a:pt x="21349" y="8923"/>
                  <a:pt x="21331" y="8810"/>
                  <a:pt x="21359" y="8591"/>
                </a:cubicBezTo>
                <a:cubicBezTo>
                  <a:pt x="21389" y="8369"/>
                  <a:pt x="21366" y="8251"/>
                  <a:pt x="21281" y="8164"/>
                </a:cubicBezTo>
                <a:cubicBezTo>
                  <a:pt x="21215" y="8097"/>
                  <a:pt x="21120" y="7892"/>
                  <a:pt x="21069" y="7710"/>
                </a:cubicBezTo>
                <a:cubicBezTo>
                  <a:pt x="20975" y="7376"/>
                  <a:pt x="20510" y="6706"/>
                  <a:pt x="20232" y="6505"/>
                </a:cubicBezTo>
                <a:cubicBezTo>
                  <a:pt x="20098" y="6408"/>
                  <a:pt x="20079" y="6301"/>
                  <a:pt x="20061" y="5482"/>
                </a:cubicBezTo>
                <a:cubicBezTo>
                  <a:pt x="20044" y="4681"/>
                  <a:pt x="20027" y="4565"/>
                  <a:pt x="19917" y="4565"/>
                </a:cubicBezTo>
                <a:cubicBezTo>
                  <a:pt x="19848" y="4564"/>
                  <a:pt x="19769" y="4436"/>
                  <a:pt x="19738" y="4277"/>
                </a:cubicBezTo>
                <a:cubicBezTo>
                  <a:pt x="19693" y="4043"/>
                  <a:pt x="19650" y="4006"/>
                  <a:pt x="19499" y="4073"/>
                </a:cubicBezTo>
                <a:cubicBezTo>
                  <a:pt x="19398" y="4118"/>
                  <a:pt x="19260" y="4293"/>
                  <a:pt x="19192" y="4461"/>
                </a:cubicBezTo>
                <a:cubicBezTo>
                  <a:pt x="19074" y="4751"/>
                  <a:pt x="19061" y="4755"/>
                  <a:pt x="18943" y="4552"/>
                </a:cubicBezTo>
                <a:cubicBezTo>
                  <a:pt x="18875" y="4434"/>
                  <a:pt x="18820" y="4287"/>
                  <a:pt x="18820" y="4226"/>
                </a:cubicBezTo>
                <a:cubicBezTo>
                  <a:pt x="18820" y="4039"/>
                  <a:pt x="18225" y="3005"/>
                  <a:pt x="17928" y="2674"/>
                </a:cubicBezTo>
                <a:cubicBezTo>
                  <a:pt x="17774" y="2503"/>
                  <a:pt x="17530" y="2348"/>
                  <a:pt x="17383" y="2330"/>
                </a:cubicBezTo>
                <a:cubicBezTo>
                  <a:pt x="17236" y="2311"/>
                  <a:pt x="17066" y="2217"/>
                  <a:pt x="17005" y="2121"/>
                </a:cubicBezTo>
                <a:cubicBezTo>
                  <a:pt x="16944" y="2026"/>
                  <a:pt x="16785" y="1939"/>
                  <a:pt x="16650" y="1930"/>
                </a:cubicBezTo>
                <a:cubicBezTo>
                  <a:pt x="16477" y="1918"/>
                  <a:pt x="16400" y="1852"/>
                  <a:pt x="16384" y="1700"/>
                </a:cubicBezTo>
                <a:cubicBezTo>
                  <a:pt x="16372" y="1581"/>
                  <a:pt x="16319" y="1485"/>
                  <a:pt x="16266" y="1485"/>
                </a:cubicBezTo>
                <a:cubicBezTo>
                  <a:pt x="16212" y="1485"/>
                  <a:pt x="16103" y="1407"/>
                  <a:pt x="16022" y="1311"/>
                </a:cubicBezTo>
                <a:cubicBezTo>
                  <a:pt x="15794" y="1039"/>
                  <a:pt x="15224" y="829"/>
                  <a:pt x="14804" y="864"/>
                </a:cubicBezTo>
                <a:cubicBezTo>
                  <a:pt x="14594" y="881"/>
                  <a:pt x="14361" y="854"/>
                  <a:pt x="14288" y="801"/>
                </a:cubicBezTo>
                <a:cubicBezTo>
                  <a:pt x="14040" y="623"/>
                  <a:pt x="13995" y="616"/>
                  <a:pt x="13952" y="747"/>
                </a:cubicBezTo>
                <a:cubicBezTo>
                  <a:pt x="13924" y="836"/>
                  <a:pt x="13888" y="839"/>
                  <a:pt x="13842" y="752"/>
                </a:cubicBezTo>
                <a:cubicBezTo>
                  <a:pt x="13797" y="666"/>
                  <a:pt x="13739" y="668"/>
                  <a:pt x="13659" y="763"/>
                </a:cubicBezTo>
                <a:cubicBezTo>
                  <a:pt x="13569" y="870"/>
                  <a:pt x="13502" y="853"/>
                  <a:pt x="13373" y="691"/>
                </a:cubicBezTo>
                <a:cubicBezTo>
                  <a:pt x="13252" y="541"/>
                  <a:pt x="13191" y="521"/>
                  <a:pt x="13157" y="624"/>
                </a:cubicBezTo>
                <a:cubicBezTo>
                  <a:pt x="13125" y="725"/>
                  <a:pt x="13089" y="710"/>
                  <a:pt x="13035" y="570"/>
                </a:cubicBezTo>
                <a:cubicBezTo>
                  <a:pt x="12990" y="452"/>
                  <a:pt x="12885" y="384"/>
                  <a:pt x="12779" y="407"/>
                </a:cubicBezTo>
                <a:cubicBezTo>
                  <a:pt x="12680" y="427"/>
                  <a:pt x="12588" y="408"/>
                  <a:pt x="12574" y="363"/>
                </a:cubicBezTo>
                <a:cubicBezTo>
                  <a:pt x="12559" y="318"/>
                  <a:pt x="12462" y="290"/>
                  <a:pt x="12360" y="301"/>
                </a:cubicBezTo>
                <a:cubicBezTo>
                  <a:pt x="12257" y="311"/>
                  <a:pt x="12137" y="267"/>
                  <a:pt x="12094" y="202"/>
                </a:cubicBezTo>
                <a:cubicBezTo>
                  <a:pt x="12050" y="137"/>
                  <a:pt x="11798" y="54"/>
                  <a:pt x="11532" y="18"/>
                </a:cubicBezTo>
                <a:cubicBezTo>
                  <a:pt x="11437" y="6"/>
                  <a:pt x="11355" y="0"/>
                  <a:pt x="11280" y="0"/>
                </a:cubicBezTo>
                <a:close/>
                <a:moveTo>
                  <a:pt x="13473" y="895"/>
                </a:moveTo>
                <a:cubicBezTo>
                  <a:pt x="13511" y="900"/>
                  <a:pt x="13553" y="940"/>
                  <a:pt x="13614" y="1016"/>
                </a:cubicBezTo>
                <a:cubicBezTo>
                  <a:pt x="13717" y="1144"/>
                  <a:pt x="13803" y="1170"/>
                  <a:pt x="13875" y="1094"/>
                </a:cubicBezTo>
                <a:cubicBezTo>
                  <a:pt x="13991" y="971"/>
                  <a:pt x="14095" y="1144"/>
                  <a:pt x="14028" y="1350"/>
                </a:cubicBezTo>
                <a:cubicBezTo>
                  <a:pt x="14007" y="1415"/>
                  <a:pt x="14008" y="1698"/>
                  <a:pt x="14032" y="1979"/>
                </a:cubicBezTo>
                <a:cubicBezTo>
                  <a:pt x="14063" y="2351"/>
                  <a:pt x="14106" y="2490"/>
                  <a:pt x="14191" y="2490"/>
                </a:cubicBezTo>
                <a:cubicBezTo>
                  <a:pt x="14255" y="2490"/>
                  <a:pt x="14323" y="2372"/>
                  <a:pt x="14343" y="2226"/>
                </a:cubicBezTo>
                <a:cubicBezTo>
                  <a:pt x="14385" y="1920"/>
                  <a:pt x="14521" y="2018"/>
                  <a:pt x="14521" y="2356"/>
                </a:cubicBezTo>
                <a:cubicBezTo>
                  <a:pt x="14521" y="2511"/>
                  <a:pt x="14587" y="2610"/>
                  <a:pt x="14727" y="2664"/>
                </a:cubicBezTo>
                <a:cubicBezTo>
                  <a:pt x="15059" y="2790"/>
                  <a:pt x="15115" y="2760"/>
                  <a:pt x="15181" y="2428"/>
                </a:cubicBezTo>
                <a:cubicBezTo>
                  <a:pt x="15250" y="2085"/>
                  <a:pt x="15322" y="2046"/>
                  <a:pt x="15517" y="2244"/>
                </a:cubicBezTo>
                <a:cubicBezTo>
                  <a:pt x="15597" y="2326"/>
                  <a:pt x="15645" y="2507"/>
                  <a:pt x="15645" y="2734"/>
                </a:cubicBezTo>
                <a:cubicBezTo>
                  <a:pt x="15645" y="3350"/>
                  <a:pt x="15881" y="3326"/>
                  <a:pt x="15999" y="2697"/>
                </a:cubicBezTo>
                <a:cubicBezTo>
                  <a:pt x="16064" y="2352"/>
                  <a:pt x="16240" y="2671"/>
                  <a:pt x="16240" y="3135"/>
                </a:cubicBezTo>
                <a:cubicBezTo>
                  <a:pt x="16240" y="3563"/>
                  <a:pt x="16385" y="3617"/>
                  <a:pt x="16550" y="3251"/>
                </a:cubicBezTo>
                <a:cubicBezTo>
                  <a:pt x="16700" y="2918"/>
                  <a:pt x="16928" y="3131"/>
                  <a:pt x="16884" y="3564"/>
                </a:cubicBezTo>
                <a:cubicBezTo>
                  <a:pt x="16850" y="3907"/>
                  <a:pt x="17001" y="4083"/>
                  <a:pt x="17140" y="3863"/>
                </a:cubicBezTo>
                <a:cubicBezTo>
                  <a:pt x="17210" y="3752"/>
                  <a:pt x="17245" y="3792"/>
                  <a:pt x="17296" y="4050"/>
                </a:cubicBezTo>
                <a:cubicBezTo>
                  <a:pt x="17375" y="4443"/>
                  <a:pt x="17427" y="4455"/>
                  <a:pt x="17644" y="4130"/>
                </a:cubicBezTo>
                <a:cubicBezTo>
                  <a:pt x="17841" y="3835"/>
                  <a:pt x="17894" y="3901"/>
                  <a:pt x="17894" y="4456"/>
                </a:cubicBezTo>
                <a:cubicBezTo>
                  <a:pt x="17894" y="4814"/>
                  <a:pt x="17930" y="4909"/>
                  <a:pt x="18152" y="5124"/>
                </a:cubicBezTo>
                <a:cubicBezTo>
                  <a:pt x="18294" y="5262"/>
                  <a:pt x="18421" y="5437"/>
                  <a:pt x="18435" y="5513"/>
                </a:cubicBezTo>
                <a:cubicBezTo>
                  <a:pt x="18449" y="5597"/>
                  <a:pt x="18528" y="5620"/>
                  <a:pt x="18632" y="5570"/>
                </a:cubicBezTo>
                <a:cubicBezTo>
                  <a:pt x="18761" y="5509"/>
                  <a:pt x="18795" y="5428"/>
                  <a:pt x="18771" y="5249"/>
                </a:cubicBezTo>
                <a:cubicBezTo>
                  <a:pt x="18750" y="5101"/>
                  <a:pt x="18779" y="4978"/>
                  <a:pt x="18845" y="4930"/>
                </a:cubicBezTo>
                <a:cubicBezTo>
                  <a:pt x="18982" y="4830"/>
                  <a:pt x="19153" y="5092"/>
                  <a:pt x="19105" y="5330"/>
                </a:cubicBezTo>
                <a:cubicBezTo>
                  <a:pt x="19085" y="5429"/>
                  <a:pt x="19103" y="5588"/>
                  <a:pt x="19144" y="5682"/>
                </a:cubicBezTo>
                <a:cubicBezTo>
                  <a:pt x="19185" y="5776"/>
                  <a:pt x="19200" y="5946"/>
                  <a:pt x="19177" y="6060"/>
                </a:cubicBezTo>
                <a:cubicBezTo>
                  <a:pt x="19121" y="6338"/>
                  <a:pt x="19677" y="7300"/>
                  <a:pt x="19791" y="7122"/>
                </a:cubicBezTo>
                <a:cubicBezTo>
                  <a:pt x="19874" y="6993"/>
                  <a:pt x="20186" y="7223"/>
                  <a:pt x="20114" y="7360"/>
                </a:cubicBezTo>
                <a:cubicBezTo>
                  <a:pt x="20093" y="7400"/>
                  <a:pt x="20109" y="7509"/>
                  <a:pt x="20150" y="7601"/>
                </a:cubicBezTo>
                <a:cubicBezTo>
                  <a:pt x="20190" y="7693"/>
                  <a:pt x="20205" y="7855"/>
                  <a:pt x="20183" y="7963"/>
                </a:cubicBezTo>
                <a:cubicBezTo>
                  <a:pt x="20140" y="8175"/>
                  <a:pt x="20483" y="8923"/>
                  <a:pt x="20688" y="9065"/>
                </a:cubicBezTo>
                <a:cubicBezTo>
                  <a:pt x="20762" y="9116"/>
                  <a:pt x="20803" y="9276"/>
                  <a:pt x="20803" y="9510"/>
                </a:cubicBezTo>
                <a:cubicBezTo>
                  <a:pt x="20803" y="9711"/>
                  <a:pt x="20846" y="9947"/>
                  <a:pt x="20900" y="10031"/>
                </a:cubicBezTo>
                <a:cubicBezTo>
                  <a:pt x="20953" y="10116"/>
                  <a:pt x="21017" y="10377"/>
                  <a:pt x="21040" y="10614"/>
                </a:cubicBezTo>
                <a:cubicBezTo>
                  <a:pt x="21076" y="10972"/>
                  <a:pt x="21054" y="11096"/>
                  <a:pt x="20915" y="11342"/>
                </a:cubicBezTo>
                <a:cubicBezTo>
                  <a:pt x="20696" y="11727"/>
                  <a:pt x="20463" y="12712"/>
                  <a:pt x="20487" y="13148"/>
                </a:cubicBezTo>
                <a:cubicBezTo>
                  <a:pt x="20498" y="13354"/>
                  <a:pt x="20476" y="13480"/>
                  <a:pt x="20430" y="13463"/>
                </a:cubicBezTo>
                <a:cubicBezTo>
                  <a:pt x="20300" y="13417"/>
                  <a:pt x="19755" y="14552"/>
                  <a:pt x="19733" y="14914"/>
                </a:cubicBezTo>
                <a:cubicBezTo>
                  <a:pt x="19716" y="15184"/>
                  <a:pt x="19673" y="15259"/>
                  <a:pt x="19514" y="15292"/>
                </a:cubicBezTo>
                <a:cubicBezTo>
                  <a:pt x="19405" y="15315"/>
                  <a:pt x="19250" y="15449"/>
                  <a:pt x="19170" y="15591"/>
                </a:cubicBezTo>
                <a:cubicBezTo>
                  <a:pt x="19084" y="15743"/>
                  <a:pt x="18972" y="15823"/>
                  <a:pt x="18896" y="15785"/>
                </a:cubicBezTo>
                <a:cubicBezTo>
                  <a:pt x="18825" y="15750"/>
                  <a:pt x="18592" y="15883"/>
                  <a:pt x="18379" y="16080"/>
                </a:cubicBezTo>
                <a:cubicBezTo>
                  <a:pt x="18166" y="16278"/>
                  <a:pt x="17956" y="16441"/>
                  <a:pt x="17911" y="16443"/>
                </a:cubicBezTo>
                <a:cubicBezTo>
                  <a:pt x="17865" y="16444"/>
                  <a:pt x="17827" y="16528"/>
                  <a:pt x="17827" y="16629"/>
                </a:cubicBezTo>
                <a:cubicBezTo>
                  <a:pt x="17827" y="16834"/>
                  <a:pt x="17575" y="17145"/>
                  <a:pt x="17448" y="17096"/>
                </a:cubicBezTo>
                <a:cubicBezTo>
                  <a:pt x="17403" y="17079"/>
                  <a:pt x="17307" y="17122"/>
                  <a:pt x="17236" y="17194"/>
                </a:cubicBezTo>
                <a:cubicBezTo>
                  <a:pt x="17146" y="17286"/>
                  <a:pt x="17095" y="17285"/>
                  <a:pt x="17065" y="17192"/>
                </a:cubicBezTo>
                <a:cubicBezTo>
                  <a:pt x="17037" y="17107"/>
                  <a:pt x="16991" y="17137"/>
                  <a:pt x="16938" y="17275"/>
                </a:cubicBezTo>
                <a:cubicBezTo>
                  <a:pt x="16846" y="17514"/>
                  <a:pt x="16703" y="17416"/>
                  <a:pt x="16703" y="17114"/>
                </a:cubicBezTo>
                <a:cubicBezTo>
                  <a:pt x="16703" y="16881"/>
                  <a:pt x="16507" y="16922"/>
                  <a:pt x="15811" y="17301"/>
                </a:cubicBezTo>
                <a:cubicBezTo>
                  <a:pt x="15110" y="17681"/>
                  <a:pt x="14983" y="17796"/>
                  <a:pt x="14983" y="18051"/>
                </a:cubicBezTo>
                <a:cubicBezTo>
                  <a:pt x="14983" y="18178"/>
                  <a:pt x="14890" y="18416"/>
                  <a:pt x="14775" y="18578"/>
                </a:cubicBezTo>
                <a:cubicBezTo>
                  <a:pt x="14587" y="18842"/>
                  <a:pt x="14558" y="18850"/>
                  <a:pt x="14488" y="18668"/>
                </a:cubicBezTo>
                <a:cubicBezTo>
                  <a:pt x="14419" y="18488"/>
                  <a:pt x="14401" y="18488"/>
                  <a:pt x="14310" y="18661"/>
                </a:cubicBezTo>
                <a:cubicBezTo>
                  <a:pt x="14175" y="18918"/>
                  <a:pt x="13756" y="19092"/>
                  <a:pt x="13670" y="18927"/>
                </a:cubicBezTo>
                <a:cubicBezTo>
                  <a:pt x="13625" y="18841"/>
                  <a:pt x="13506" y="18847"/>
                  <a:pt x="13305" y="18943"/>
                </a:cubicBezTo>
                <a:cubicBezTo>
                  <a:pt x="13141" y="19021"/>
                  <a:pt x="12908" y="19088"/>
                  <a:pt x="12788" y="19090"/>
                </a:cubicBezTo>
                <a:cubicBezTo>
                  <a:pt x="12659" y="19093"/>
                  <a:pt x="12491" y="19216"/>
                  <a:pt x="12377" y="19393"/>
                </a:cubicBezTo>
                <a:cubicBezTo>
                  <a:pt x="12212" y="19651"/>
                  <a:pt x="12137" y="19681"/>
                  <a:pt x="11833" y="19621"/>
                </a:cubicBezTo>
                <a:cubicBezTo>
                  <a:pt x="11639" y="19583"/>
                  <a:pt x="11442" y="19604"/>
                  <a:pt x="11396" y="19668"/>
                </a:cubicBezTo>
                <a:cubicBezTo>
                  <a:pt x="11287" y="19817"/>
                  <a:pt x="10935" y="19741"/>
                  <a:pt x="10850" y="19548"/>
                </a:cubicBezTo>
                <a:cubicBezTo>
                  <a:pt x="10773" y="19376"/>
                  <a:pt x="9573" y="19291"/>
                  <a:pt x="9464" y="19450"/>
                </a:cubicBezTo>
                <a:cubicBezTo>
                  <a:pt x="9349" y="19620"/>
                  <a:pt x="9100" y="19696"/>
                  <a:pt x="9060" y="19574"/>
                </a:cubicBezTo>
                <a:cubicBezTo>
                  <a:pt x="9040" y="19512"/>
                  <a:pt x="8965" y="19460"/>
                  <a:pt x="8893" y="19460"/>
                </a:cubicBezTo>
                <a:cubicBezTo>
                  <a:pt x="8821" y="19460"/>
                  <a:pt x="8744" y="19368"/>
                  <a:pt x="8721" y="19253"/>
                </a:cubicBezTo>
                <a:cubicBezTo>
                  <a:pt x="8685" y="19077"/>
                  <a:pt x="8670" y="19090"/>
                  <a:pt x="8623" y="19331"/>
                </a:cubicBezTo>
                <a:cubicBezTo>
                  <a:pt x="8578" y="19560"/>
                  <a:pt x="8548" y="19586"/>
                  <a:pt x="8473" y="19468"/>
                </a:cubicBezTo>
                <a:cubicBezTo>
                  <a:pt x="8401" y="19355"/>
                  <a:pt x="8349" y="19359"/>
                  <a:pt x="8246" y="19481"/>
                </a:cubicBezTo>
                <a:cubicBezTo>
                  <a:pt x="8134" y="19614"/>
                  <a:pt x="8092" y="19603"/>
                  <a:pt x="7988" y="19424"/>
                </a:cubicBezTo>
                <a:cubicBezTo>
                  <a:pt x="7920" y="19306"/>
                  <a:pt x="7830" y="19209"/>
                  <a:pt x="7789" y="19209"/>
                </a:cubicBezTo>
                <a:cubicBezTo>
                  <a:pt x="7748" y="19209"/>
                  <a:pt x="7690" y="19123"/>
                  <a:pt x="7659" y="19018"/>
                </a:cubicBezTo>
                <a:cubicBezTo>
                  <a:pt x="7609" y="18848"/>
                  <a:pt x="7578" y="18850"/>
                  <a:pt x="7385" y="19033"/>
                </a:cubicBezTo>
                <a:cubicBezTo>
                  <a:pt x="7176" y="19231"/>
                  <a:pt x="7158" y="19230"/>
                  <a:pt x="6967" y="18961"/>
                </a:cubicBezTo>
                <a:cubicBezTo>
                  <a:pt x="6734" y="18633"/>
                  <a:pt x="6046" y="18304"/>
                  <a:pt x="5520" y="18271"/>
                </a:cubicBezTo>
                <a:cubicBezTo>
                  <a:pt x="5300" y="18257"/>
                  <a:pt x="5087" y="18163"/>
                  <a:pt x="4993" y="18038"/>
                </a:cubicBezTo>
                <a:cubicBezTo>
                  <a:pt x="4906" y="17923"/>
                  <a:pt x="4769" y="17829"/>
                  <a:pt x="4689" y="17829"/>
                </a:cubicBezTo>
                <a:cubicBezTo>
                  <a:pt x="4609" y="17829"/>
                  <a:pt x="4489" y="17699"/>
                  <a:pt x="4423" y="17544"/>
                </a:cubicBezTo>
                <a:cubicBezTo>
                  <a:pt x="4264" y="17170"/>
                  <a:pt x="3634" y="16445"/>
                  <a:pt x="3469" y="16445"/>
                </a:cubicBezTo>
                <a:cubicBezTo>
                  <a:pt x="3251" y="16445"/>
                  <a:pt x="2958" y="15955"/>
                  <a:pt x="2999" y="15658"/>
                </a:cubicBezTo>
                <a:cubicBezTo>
                  <a:pt x="3023" y="15483"/>
                  <a:pt x="3009" y="15429"/>
                  <a:pt x="2957" y="15490"/>
                </a:cubicBezTo>
                <a:cubicBezTo>
                  <a:pt x="2911" y="15544"/>
                  <a:pt x="2855" y="15463"/>
                  <a:pt x="2817" y="15289"/>
                </a:cubicBezTo>
                <a:cubicBezTo>
                  <a:pt x="2676" y="14645"/>
                  <a:pt x="2136" y="13805"/>
                  <a:pt x="1864" y="13805"/>
                </a:cubicBezTo>
                <a:cubicBezTo>
                  <a:pt x="1742" y="13805"/>
                  <a:pt x="1670" y="13718"/>
                  <a:pt x="1633" y="13531"/>
                </a:cubicBezTo>
                <a:cubicBezTo>
                  <a:pt x="1595" y="13336"/>
                  <a:pt x="1565" y="13304"/>
                  <a:pt x="1528" y="13417"/>
                </a:cubicBezTo>
                <a:cubicBezTo>
                  <a:pt x="1491" y="13532"/>
                  <a:pt x="1427" y="13481"/>
                  <a:pt x="1287" y="13225"/>
                </a:cubicBezTo>
                <a:cubicBezTo>
                  <a:pt x="1181" y="13034"/>
                  <a:pt x="1095" y="12798"/>
                  <a:pt x="1095" y="12700"/>
                </a:cubicBezTo>
                <a:cubicBezTo>
                  <a:pt x="1095" y="12602"/>
                  <a:pt x="1020" y="12349"/>
                  <a:pt x="927" y="12139"/>
                </a:cubicBezTo>
                <a:cubicBezTo>
                  <a:pt x="834" y="11930"/>
                  <a:pt x="771" y="11686"/>
                  <a:pt x="789" y="11599"/>
                </a:cubicBezTo>
                <a:cubicBezTo>
                  <a:pt x="806" y="11511"/>
                  <a:pt x="764" y="11413"/>
                  <a:pt x="694" y="11379"/>
                </a:cubicBezTo>
                <a:cubicBezTo>
                  <a:pt x="560" y="11312"/>
                  <a:pt x="521" y="10982"/>
                  <a:pt x="631" y="10852"/>
                </a:cubicBezTo>
                <a:cubicBezTo>
                  <a:pt x="672" y="10804"/>
                  <a:pt x="667" y="10686"/>
                  <a:pt x="616" y="10533"/>
                </a:cubicBezTo>
                <a:cubicBezTo>
                  <a:pt x="554" y="10344"/>
                  <a:pt x="554" y="10258"/>
                  <a:pt x="618" y="10137"/>
                </a:cubicBezTo>
                <a:cubicBezTo>
                  <a:pt x="662" y="10053"/>
                  <a:pt x="698" y="9830"/>
                  <a:pt x="698" y="9640"/>
                </a:cubicBezTo>
                <a:cubicBezTo>
                  <a:pt x="698" y="9083"/>
                  <a:pt x="814" y="8650"/>
                  <a:pt x="962" y="8650"/>
                </a:cubicBezTo>
                <a:cubicBezTo>
                  <a:pt x="1036" y="8650"/>
                  <a:pt x="1095" y="8591"/>
                  <a:pt x="1095" y="8518"/>
                </a:cubicBezTo>
                <a:cubicBezTo>
                  <a:pt x="1095" y="8446"/>
                  <a:pt x="1168" y="8250"/>
                  <a:pt x="1257" y="8082"/>
                </a:cubicBezTo>
                <a:cubicBezTo>
                  <a:pt x="1345" y="7914"/>
                  <a:pt x="1426" y="7619"/>
                  <a:pt x="1437" y="7427"/>
                </a:cubicBezTo>
                <a:cubicBezTo>
                  <a:pt x="1454" y="7147"/>
                  <a:pt x="1488" y="7088"/>
                  <a:pt x="1608" y="7119"/>
                </a:cubicBezTo>
                <a:cubicBezTo>
                  <a:pt x="1700" y="7144"/>
                  <a:pt x="1773" y="7079"/>
                  <a:pt x="1799" y="6951"/>
                </a:cubicBezTo>
                <a:cubicBezTo>
                  <a:pt x="1822" y="6837"/>
                  <a:pt x="1904" y="6702"/>
                  <a:pt x="1980" y="6648"/>
                </a:cubicBezTo>
                <a:cubicBezTo>
                  <a:pt x="2066" y="6587"/>
                  <a:pt x="2117" y="6437"/>
                  <a:pt x="2118" y="6248"/>
                </a:cubicBezTo>
                <a:cubicBezTo>
                  <a:pt x="2120" y="5980"/>
                  <a:pt x="2145" y="5950"/>
                  <a:pt x="2363" y="5982"/>
                </a:cubicBezTo>
                <a:cubicBezTo>
                  <a:pt x="2572" y="6013"/>
                  <a:pt x="2610" y="5978"/>
                  <a:pt x="2629" y="5731"/>
                </a:cubicBezTo>
                <a:cubicBezTo>
                  <a:pt x="2644" y="5552"/>
                  <a:pt x="2690" y="5464"/>
                  <a:pt x="2750" y="5493"/>
                </a:cubicBezTo>
                <a:cubicBezTo>
                  <a:pt x="2996" y="5610"/>
                  <a:pt x="3046" y="5563"/>
                  <a:pt x="3068" y="5195"/>
                </a:cubicBezTo>
                <a:cubicBezTo>
                  <a:pt x="3103" y="4603"/>
                  <a:pt x="3206" y="4442"/>
                  <a:pt x="3357" y="4749"/>
                </a:cubicBezTo>
                <a:cubicBezTo>
                  <a:pt x="3509" y="5060"/>
                  <a:pt x="3618" y="5068"/>
                  <a:pt x="3893" y="4790"/>
                </a:cubicBezTo>
                <a:cubicBezTo>
                  <a:pt x="4009" y="4673"/>
                  <a:pt x="4154" y="4592"/>
                  <a:pt x="4214" y="4609"/>
                </a:cubicBezTo>
                <a:cubicBezTo>
                  <a:pt x="4360" y="4650"/>
                  <a:pt x="4400" y="4501"/>
                  <a:pt x="4429" y="3817"/>
                </a:cubicBezTo>
                <a:cubicBezTo>
                  <a:pt x="4455" y="3188"/>
                  <a:pt x="4536" y="2929"/>
                  <a:pt x="4737" y="2829"/>
                </a:cubicBezTo>
                <a:cubicBezTo>
                  <a:pt x="4882" y="2757"/>
                  <a:pt x="5287" y="3315"/>
                  <a:pt x="5226" y="3502"/>
                </a:cubicBezTo>
                <a:cubicBezTo>
                  <a:pt x="5207" y="3563"/>
                  <a:pt x="5256" y="3736"/>
                  <a:pt x="5335" y="3887"/>
                </a:cubicBezTo>
                <a:lnTo>
                  <a:pt x="5479" y="4161"/>
                </a:lnTo>
                <a:lnTo>
                  <a:pt x="5585" y="3894"/>
                </a:lnTo>
                <a:cubicBezTo>
                  <a:pt x="5708" y="3588"/>
                  <a:pt x="6082" y="3398"/>
                  <a:pt x="6150" y="3608"/>
                </a:cubicBezTo>
                <a:cubicBezTo>
                  <a:pt x="6175" y="3685"/>
                  <a:pt x="6232" y="3747"/>
                  <a:pt x="6277" y="3747"/>
                </a:cubicBezTo>
                <a:cubicBezTo>
                  <a:pt x="6368" y="3747"/>
                  <a:pt x="6382" y="3270"/>
                  <a:pt x="6299" y="3023"/>
                </a:cubicBezTo>
                <a:cubicBezTo>
                  <a:pt x="6234" y="2830"/>
                  <a:pt x="6296" y="2617"/>
                  <a:pt x="6418" y="2617"/>
                </a:cubicBezTo>
                <a:cubicBezTo>
                  <a:pt x="6468" y="2617"/>
                  <a:pt x="6527" y="2511"/>
                  <a:pt x="6549" y="2382"/>
                </a:cubicBezTo>
                <a:cubicBezTo>
                  <a:pt x="6570" y="2252"/>
                  <a:pt x="6640" y="2054"/>
                  <a:pt x="6705" y="1943"/>
                </a:cubicBezTo>
                <a:cubicBezTo>
                  <a:pt x="6813" y="1757"/>
                  <a:pt x="6835" y="1758"/>
                  <a:pt x="6974" y="1943"/>
                </a:cubicBezTo>
                <a:cubicBezTo>
                  <a:pt x="7080" y="2085"/>
                  <a:pt x="7118" y="2234"/>
                  <a:pt x="7097" y="2444"/>
                </a:cubicBezTo>
                <a:cubicBezTo>
                  <a:pt x="7055" y="2861"/>
                  <a:pt x="7195" y="3055"/>
                  <a:pt x="7390" y="2850"/>
                </a:cubicBezTo>
                <a:cubicBezTo>
                  <a:pt x="7474" y="2762"/>
                  <a:pt x="7591" y="2704"/>
                  <a:pt x="7649" y="2721"/>
                </a:cubicBezTo>
                <a:cubicBezTo>
                  <a:pt x="7707" y="2737"/>
                  <a:pt x="7793" y="2665"/>
                  <a:pt x="7840" y="2558"/>
                </a:cubicBezTo>
                <a:cubicBezTo>
                  <a:pt x="7906" y="2406"/>
                  <a:pt x="7945" y="2394"/>
                  <a:pt x="8018" y="2508"/>
                </a:cubicBezTo>
                <a:cubicBezTo>
                  <a:pt x="8138" y="2698"/>
                  <a:pt x="8221" y="2532"/>
                  <a:pt x="8249" y="2049"/>
                </a:cubicBezTo>
                <a:cubicBezTo>
                  <a:pt x="8267" y="1726"/>
                  <a:pt x="8301" y="1669"/>
                  <a:pt x="8485" y="1635"/>
                </a:cubicBezTo>
                <a:cubicBezTo>
                  <a:pt x="8664" y="1602"/>
                  <a:pt x="8712" y="1648"/>
                  <a:pt x="8765" y="1917"/>
                </a:cubicBezTo>
                <a:cubicBezTo>
                  <a:pt x="8863" y="2404"/>
                  <a:pt x="9084" y="2347"/>
                  <a:pt x="9110" y="1829"/>
                </a:cubicBezTo>
                <a:cubicBezTo>
                  <a:pt x="9126" y="1517"/>
                  <a:pt x="9162" y="1423"/>
                  <a:pt x="9262" y="1423"/>
                </a:cubicBezTo>
                <a:cubicBezTo>
                  <a:pt x="9358" y="1423"/>
                  <a:pt x="9402" y="1518"/>
                  <a:pt x="9417" y="1767"/>
                </a:cubicBezTo>
                <a:cubicBezTo>
                  <a:pt x="9443" y="2197"/>
                  <a:pt x="9673" y="2265"/>
                  <a:pt x="9665" y="1839"/>
                </a:cubicBezTo>
                <a:cubicBezTo>
                  <a:pt x="9661" y="1632"/>
                  <a:pt x="9713" y="1541"/>
                  <a:pt x="9882" y="1456"/>
                </a:cubicBezTo>
                <a:cubicBezTo>
                  <a:pt x="10170" y="1312"/>
                  <a:pt x="10288" y="1400"/>
                  <a:pt x="10243" y="1728"/>
                </a:cubicBezTo>
                <a:cubicBezTo>
                  <a:pt x="10215" y="1929"/>
                  <a:pt x="10237" y="1987"/>
                  <a:pt x="10346" y="1987"/>
                </a:cubicBezTo>
                <a:cubicBezTo>
                  <a:pt x="10452" y="1987"/>
                  <a:pt x="10486" y="1909"/>
                  <a:pt x="10486" y="1668"/>
                </a:cubicBezTo>
                <a:cubicBezTo>
                  <a:pt x="10486" y="1454"/>
                  <a:pt x="10535" y="1316"/>
                  <a:pt x="10635" y="1244"/>
                </a:cubicBezTo>
                <a:cubicBezTo>
                  <a:pt x="10833" y="1102"/>
                  <a:pt x="10882" y="1175"/>
                  <a:pt x="10882" y="1617"/>
                </a:cubicBezTo>
                <a:cubicBezTo>
                  <a:pt x="10882" y="2098"/>
                  <a:pt x="11065" y="2121"/>
                  <a:pt x="11093" y="1643"/>
                </a:cubicBezTo>
                <a:cubicBezTo>
                  <a:pt x="11113" y="1317"/>
                  <a:pt x="11134" y="1296"/>
                  <a:pt x="11445" y="1296"/>
                </a:cubicBezTo>
                <a:cubicBezTo>
                  <a:pt x="11765" y="1296"/>
                  <a:pt x="11777" y="1310"/>
                  <a:pt x="11796" y="1676"/>
                </a:cubicBezTo>
                <a:cubicBezTo>
                  <a:pt x="11814" y="2029"/>
                  <a:pt x="11835" y="2055"/>
                  <a:pt x="12094" y="2070"/>
                </a:cubicBezTo>
                <a:cubicBezTo>
                  <a:pt x="12246" y="2078"/>
                  <a:pt x="12408" y="2028"/>
                  <a:pt x="12453" y="1958"/>
                </a:cubicBezTo>
                <a:cubicBezTo>
                  <a:pt x="12510" y="1869"/>
                  <a:pt x="12547" y="1893"/>
                  <a:pt x="12576" y="2036"/>
                </a:cubicBezTo>
                <a:cubicBezTo>
                  <a:pt x="12624" y="2274"/>
                  <a:pt x="12864" y="2309"/>
                  <a:pt x="12875" y="2080"/>
                </a:cubicBezTo>
                <a:cubicBezTo>
                  <a:pt x="12879" y="1994"/>
                  <a:pt x="12876" y="1822"/>
                  <a:pt x="12870" y="1697"/>
                </a:cubicBezTo>
                <a:cubicBezTo>
                  <a:pt x="12863" y="1572"/>
                  <a:pt x="12906" y="1327"/>
                  <a:pt x="12966" y="1153"/>
                </a:cubicBezTo>
                <a:cubicBezTo>
                  <a:pt x="13053" y="900"/>
                  <a:pt x="13092" y="870"/>
                  <a:pt x="13168" y="990"/>
                </a:cubicBezTo>
                <a:cubicBezTo>
                  <a:pt x="13242" y="1106"/>
                  <a:pt x="13287" y="1103"/>
                  <a:pt x="13363" y="983"/>
                </a:cubicBezTo>
                <a:cubicBezTo>
                  <a:pt x="13403" y="920"/>
                  <a:pt x="13435" y="889"/>
                  <a:pt x="13473" y="8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6CDFD-67B7-ED4C-0141-313B0AC6AB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38" y="224969"/>
            <a:ext cx="2130511" cy="900093"/>
          </a:xfrm>
          <a:prstGeom prst="rect">
            <a:avLst/>
          </a:prstGeom>
        </p:spPr>
      </p:pic>
      <p:sp>
        <p:nvSpPr>
          <p:cNvPr id="11" name="Rechteck 12">
            <a:extLst>
              <a:ext uri="{FF2B5EF4-FFF2-40B4-BE49-F238E27FC236}">
                <a16:creationId xmlns:a16="http://schemas.microsoft.com/office/drawing/2014/main" id="{E4128F42-A560-1CAD-496C-E317545AEEE1}"/>
              </a:ext>
            </a:extLst>
          </p:cNvPr>
          <p:cNvSpPr>
            <a:spLocks/>
          </p:cNvSpPr>
          <p:nvPr/>
        </p:nvSpPr>
        <p:spPr bwMode="gray">
          <a:xfrm>
            <a:off x="7096054" y="3429000"/>
            <a:ext cx="2879838" cy="97277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I</a:t>
            </a:r>
            <a:r>
              <a:rPr lang="en-US" sz="1600" b="1" dirty="0" err="1">
                <a:solidFill>
                  <a:schemeClr val="bg1"/>
                </a:solidFill>
              </a:rPr>
              <a:t>njection</a:t>
            </a:r>
            <a:r>
              <a:rPr lang="en-US" sz="1600" b="1" dirty="0">
                <a:solidFill>
                  <a:schemeClr val="bg1"/>
                </a:solidFill>
              </a:rPr>
              <a:t> at 500 MeV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User Operation at 2.5 GeV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Non-Top-Up Machine</a:t>
            </a:r>
          </a:p>
        </p:txBody>
      </p:sp>
    </p:spTree>
    <p:extLst>
      <p:ext uri="{BB962C8B-B14F-4D97-AF65-F5344CB8AC3E}">
        <p14:creationId xmlns:p14="http://schemas.microsoft.com/office/powerpoint/2010/main" val="22317216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A6186-B3D1-8006-F558-89372A048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ACF4FEE-5734-5DC6-F4B9-C98A03B0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Lattice Functions at KARA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66F060-00C6-44F3-2CD2-D4E82755CC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DB0B5-66F2-5582-D33E-6E3D2FC55E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6F129EB-4697-2154-7D34-B4A890395E8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pic>
        <p:nvPicPr>
          <p:cNvPr id="14" name="Picture 13" descr="A graph of a wave&#10;&#10;AI-generated content may be incorrect.">
            <a:extLst>
              <a:ext uri="{FF2B5EF4-FFF2-40B4-BE49-F238E27FC236}">
                <a16:creationId xmlns:a16="http://schemas.microsoft.com/office/drawing/2014/main" id="{9C70EE1F-68CF-45C5-D5EE-982EB88E6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51" y="872634"/>
            <a:ext cx="9875838" cy="4586159"/>
          </a:xfrm>
          <a:prstGeom prst="rect">
            <a:avLst/>
          </a:prstGeom>
        </p:spPr>
      </p:pic>
      <p:sp>
        <p:nvSpPr>
          <p:cNvPr id="15" name="Rechteck 13">
            <a:extLst>
              <a:ext uri="{FF2B5EF4-FFF2-40B4-BE49-F238E27FC236}">
                <a16:creationId xmlns:a16="http://schemas.microsoft.com/office/drawing/2014/main" id="{D02712E3-470D-67C9-878B-45E48BFCE587}"/>
              </a:ext>
            </a:extLst>
          </p:cNvPr>
          <p:cNvSpPr>
            <a:spLocks/>
          </p:cNvSpPr>
          <p:nvPr/>
        </p:nvSpPr>
        <p:spPr bwMode="gray">
          <a:xfrm>
            <a:off x="8076392" y="544143"/>
            <a:ext cx="2015346" cy="315516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R</a:t>
            </a:r>
            <a:r>
              <a:rPr lang="en-US" sz="1600" b="1" dirty="0" err="1">
                <a:solidFill>
                  <a:schemeClr val="bg1"/>
                </a:solidFill>
              </a:rPr>
              <a:t>esults</a:t>
            </a:r>
            <a:r>
              <a:rPr lang="en-US" sz="1600" b="1" dirty="0">
                <a:solidFill>
                  <a:schemeClr val="bg1"/>
                </a:solidFill>
              </a:rPr>
              <a:t> by OPA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DB40A1-1F6F-6658-D1A6-6F84CB326954}"/>
              </a:ext>
            </a:extLst>
          </p:cNvPr>
          <p:cNvSpPr/>
          <p:nvPr/>
        </p:nvSpPr>
        <p:spPr bwMode="gray">
          <a:xfrm>
            <a:off x="516000" y="872634"/>
            <a:ext cx="6120000" cy="4716366"/>
          </a:xfrm>
          <a:prstGeom prst="rect">
            <a:avLst/>
          </a:prstGeom>
          <a:noFill/>
          <a:ln w="38100">
            <a:solidFill>
              <a:srgbClr val="00968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8C458E-1865-3A81-B6AB-046EA7904071}"/>
              </a:ext>
            </a:extLst>
          </p:cNvPr>
          <p:cNvSpPr txBox="1"/>
          <p:nvPr/>
        </p:nvSpPr>
        <p:spPr bwMode="gray">
          <a:xfrm>
            <a:off x="947429" y="5658241"/>
            <a:ext cx="5508572" cy="6155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000" indent="-180000" algn="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009682"/>
                </a:solidFill>
              </a:rPr>
              <a:t>One superperiod = 1 long straight + 1 short straight + 2 gaps of separated bends</a:t>
            </a:r>
          </a:p>
          <a:p>
            <a:pPr marL="180000" indent="-180000" algn="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endParaRPr lang="en-US" dirty="0" err="1">
              <a:solidFill>
                <a:srgbClr val="009682"/>
              </a:solidFill>
            </a:endParaRPr>
          </a:p>
        </p:txBody>
      </p:sp>
      <p:sp>
        <p:nvSpPr>
          <p:cNvPr id="18" name="Rechteck 12">
            <a:extLst>
              <a:ext uri="{FF2B5EF4-FFF2-40B4-BE49-F238E27FC236}">
                <a16:creationId xmlns:a16="http://schemas.microsoft.com/office/drawing/2014/main" id="{64EB3632-8084-52C0-B37A-4ADF729E3ED5}"/>
              </a:ext>
            </a:extLst>
          </p:cNvPr>
          <p:cNvSpPr>
            <a:spLocks/>
          </p:cNvSpPr>
          <p:nvPr/>
        </p:nvSpPr>
        <p:spPr bwMode="gray">
          <a:xfrm>
            <a:off x="7138180" y="5566133"/>
            <a:ext cx="3277820" cy="600327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K</a:t>
            </a:r>
            <a:r>
              <a:rPr lang="en-US" sz="1600" b="1" dirty="0">
                <a:solidFill>
                  <a:schemeClr val="bg1"/>
                </a:solidFill>
              </a:rPr>
              <a:t>ARA … four-folded structure</a:t>
            </a:r>
          </a:p>
        </p:txBody>
      </p:sp>
    </p:spTree>
    <p:extLst>
      <p:ext uri="{BB962C8B-B14F-4D97-AF65-F5344CB8AC3E}">
        <p14:creationId xmlns:p14="http://schemas.microsoft.com/office/powerpoint/2010/main" val="278835825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E6493-3F74-D0E9-D281-DF2C352A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Quadupole Families at KARA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3A5C5-E27D-3EED-9C8A-3F33FD0686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109EC-37C1-A993-2E68-BD2DEB6A8F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4016A-77CD-EF6F-BCED-1C28A8FABA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812A8FD6-2A89-5B83-F816-0203A65F03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9424" y="1052263"/>
            <a:ext cx="5616576" cy="576737"/>
          </a:xfrm>
        </p:spPr>
        <p:txBody>
          <a:bodyPr/>
          <a:lstStyle/>
          <a:p>
            <a:pPr lvl="5"/>
            <a:r>
              <a:rPr lang="en-US" dirty="0"/>
              <a:t>Quadrupoles: Five-Family Configuration</a:t>
            </a:r>
          </a:p>
          <a:p>
            <a:pPr lvl="5"/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endParaRPr lang="de-DE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2D4AF10-3391-9133-8FF6-B9D640B04F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188788"/>
              </p:ext>
            </p:extLst>
          </p:nvPr>
        </p:nvGraphicFramePr>
        <p:xfrm>
          <a:off x="192738" y="1367640"/>
          <a:ext cx="8963262" cy="2601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3324">
                  <a:extLst>
                    <a:ext uri="{9D8B030D-6E8A-4147-A177-3AD203B41FA5}">
                      <a16:colId xmlns:a16="http://schemas.microsoft.com/office/drawing/2014/main" val="2733411300"/>
                    </a:ext>
                  </a:extLst>
                </a:gridCol>
                <a:gridCol w="3209938">
                  <a:extLst>
                    <a:ext uri="{9D8B030D-6E8A-4147-A177-3AD203B41FA5}">
                      <a16:colId xmlns:a16="http://schemas.microsoft.com/office/drawing/2014/main" val="3912927914"/>
                    </a:ext>
                  </a:extLst>
                </a:gridCol>
                <a:gridCol w="3960000">
                  <a:extLst>
                    <a:ext uri="{9D8B030D-6E8A-4147-A177-3AD203B41FA5}">
                      <a16:colId xmlns:a16="http://schemas.microsoft.com/office/drawing/2014/main" val="3867964273"/>
                    </a:ext>
                  </a:extLst>
                </a:gridCol>
              </a:tblGrid>
              <a:tr h="324072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Family name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Main function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Location and total number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798249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r>
                        <a:rPr lang="de-DE" sz="1400" dirty="0"/>
                        <a:t>Q1</a:t>
                      </a:r>
                      <a:endParaRPr lang="en-US" sz="1400" dirty="0"/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orizontal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-quads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The first-Q at long straight: 8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940783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Q2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Vertical-quads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The second-Q at long straight: 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(up- and downstream of the first bend)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5063819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Q3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Horizontal-quads, dispersion control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the gap of separated bends: 8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7736727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Q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Vertical-quads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The first-Q at short straight: 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(up- and downstream of the second bend)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4928663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Q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orizontal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-quads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The second-Q at short straight. 8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618252"/>
                  </a:ext>
                </a:extLst>
              </a:tr>
            </a:tbl>
          </a:graphicData>
        </a:graphic>
      </p:graphicFrame>
      <p:pic>
        <p:nvPicPr>
          <p:cNvPr id="10" name="Picture 9" descr="A graph of a wave&#10;&#10;AI-generated content may be incorrect.">
            <a:extLst>
              <a:ext uri="{FF2B5EF4-FFF2-40B4-BE49-F238E27FC236}">
                <a16:creationId xmlns:a16="http://schemas.microsoft.com/office/drawing/2014/main" id="{6B725849-69CF-B0F5-7201-D87612F7AD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559" r="39374"/>
          <a:stretch/>
        </p:blipFill>
        <p:spPr>
          <a:xfrm>
            <a:off x="192738" y="3969000"/>
            <a:ext cx="7740000" cy="2292456"/>
          </a:xfrm>
          <a:prstGeom prst="rect">
            <a:avLst/>
          </a:prstGeom>
          <a:ln w="38100">
            <a:solidFill>
              <a:srgbClr val="00968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B7FA61-FFAB-4ABA-B059-D5BF907DC858}"/>
              </a:ext>
            </a:extLst>
          </p:cNvPr>
          <p:cNvSpPr txBox="1"/>
          <p:nvPr/>
        </p:nvSpPr>
        <p:spPr bwMode="gray">
          <a:xfrm>
            <a:off x="1046719" y="5721456"/>
            <a:ext cx="504188" cy="431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b="1" dirty="0"/>
              <a:t>Q1</a:t>
            </a:r>
            <a:endParaRPr lang="en-US" sz="2000" b="1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BC1951-8316-E6AE-780C-8D89FA73E234}"/>
              </a:ext>
            </a:extLst>
          </p:cNvPr>
          <p:cNvSpPr txBox="1"/>
          <p:nvPr/>
        </p:nvSpPr>
        <p:spPr bwMode="gray">
          <a:xfrm>
            <a:off x="1477379" y="5733338"/>
            <a:ext cx="504188" cy="431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b="1" dirty="0"/>
              <a:t>Q2</a:t>
            </a:r>
            <a:endParaRPr lang="en-US" sz="2000" b="1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4418D-040D-33AB-77ED-49D57DA3A3F5}"/>
              </a:ext>
            </a:extLst>
          </p:cNvPr>
          <p:cNvSpPr txBox="1"/>
          <p:nvPr/>
        </p:nvSpPr>
        <p:spPr bwMode="gray">
          <a:xfrm>
            <a:off x="2412227" y="5734543"/>
            <a:ext cx="504188" cy="431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b="1" dirty="0"/>
              <a:t>Q3</a:t>
            </a:r>
            <a:endParaRPr lang="en-US" sz="2000" b="1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8B67EC-3E9B-07F1-1354-6CBC0B5553C0}"/>
              </a:ext>
            </a:extLst>
          </p:cNvPr>
          <p:cNvSpPr txBox="1"/>
          <p:nvPr/>
        </p:nvSpPr>
        <p:spPr bwMode="gray">
          <a:xfrm>
            <a:off x="3394019" y="5721456"/>
            <a:ext cx="504188" cy="431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b="1" dirty="0"/>
              <a:t>Q4</a:t>
            </a:r>
            <a:endParaRPr lang="en-US" sz="2000" b="1" dirty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4EC3E3-0097-E9AD-EC81-B0DE05094B27}"/>
              </a:ext>
            </a:extLst>
          </p:cNvPr>
          <p:cNvSpPr txBox="1"/>
          <p:nvPr/>
        </p:nvSpPr>
        <p:spPr bwMode="gray">
          <a:xfrm>
            <a:off x="3795169" y="5713266"/>
            <a:ext cx="504188" cy="431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b="1" dirty="0"/>
              <a:t>Q5</a:t>
            </a:r>
            <a:endParaRPr lang="en-US" sz="2000" b="1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E7B2B0-646C-8CA8-3641-736FBE49E625}"/>
              </a:ext>
            </a:extLst>
          </p:cNvPr>
          <p:cNvSpPr txBox="1"/>
          <p:nvPr/>
        </p:nvSpPr>
        <p:spPr bwMode="gray">
          <a:xfrm>
            <a:off x="5640488" y="5686869"/>
            <a:ext cx="504188" cy="431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b="1" dirty="0"/>
              <a:t>Q3</a:t>
            </a:r>
            <a:endParaRPr lang="en-US" sz="2000" b="1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3178CB-24C9-F897-AA75-F145FF154BCF}"/>
              </a:ext>
            </a:extLst>
          </p:cNvPr>
          <p:cNvSpPr txBox="1"/>
          <p:nvPr/>
        </p:nvSpPr>
        <p:spPr bwMode="gray">
          <a:xfrm>
            <a:off x="4375811" y="5713265"/>
            <a:ext cx="504188" cy="431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b="1" dirty="0"/>
              <a:t>Q5</a:t>
            </a:r>
            <a:endParaRPr lang="en-US" sz="2000" b="1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284CBB-7C2D-4907-413E-FDBB2F7CD3CF}"/>
              </a:ext>
            </a:extLst>
          </p:cNvPr>
          <p:cNvSpPr txBox="1"/>
          <p:nvPr/>
        </p:nvSpPr>
        <p:spPr bwMode="gray">
          <a:xfrm>
            <a:off x="4759527" y="5713265"/>
            <a:ext cx="504188" cy="431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b="1" dirty="0"/>
              <a:t>Q4</a:t>
            </a:r>
            <a:endParaRPr lang="en-US" sz="2000" b="1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1720DF-697B-C156-F5D0-AE402A08327C}"/>
              </a:ext>
            </a:extLst>
          </p:cNvPr>
          <p:cNvSpPr txBox="1"/>
          <p:nvPr/>
        </p:nvSpPr>
        <p:spPr bwMode="gray">
          <a:xfrm>
            <a:off x="6653071" y="5721456"/>
            <a:ext cx="504188" cy="431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b="1" dirty="0"/>
              <a:t>Q2</a:t>
            </a:r>
            <a:endParaRPr lang="en-US" sz="2000" b="1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52B61E-C7EF-CA86-823F-138F454B345A}"/>
              </a:ext>
            </a:extLst>
          </p:cNvPr>
          <p:cNvSpPr txBox="1"/>
          <p:nvPr/>
        </p:nvSpPr>
        <p:spPr bwMode="gray">
          <a:xfrm>
            <a:off x="7054221" y="5724386"/>
            <a:ext cx="504188" cy="431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b="1" dirty="0"/>
              <a:t>Q1</a:t>
            </a:r>
            <a:endParaRPr lang="en-US" sz="2000" b="1" dirty="0" err="1"/>
          </a:p>
        </p:txBody>
      </p:sp>
    </p:spTree>
    <p:extLst>
      <p:ext uri="{BB962C8B-B14F-4D97-AF65-F5344CB8AC3E}">
        <p14:creationId xmlns:p14="http://schemas.microsoft.com/office/powerpoint/2010/main" val="3708722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75AC3-44C7-935B-1685-1A110BF4C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73D2-9681-32E9-111B-6DA05049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BPMs at KARA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586FB-376C-5BF1-601E-A9277393C5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2718E-E7E2-0C5C-C9D5-A9CC8724BC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A540D-92B7-03F9-81FD-FCFEABAF28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22242D2-FFD1-4ABF-3F18-6B779980E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9424" y="1052262"/>
            <a:ext cx="8856576" cy="3276738"/>
          </a:xfrm>
        </p:spPr>
        <p:txBody>
          <a:bodyPr/>
          <a:lstStyle/>
          <a:p>
            <a:pPr lvl="5"/>
            <a:r>
              <a:rPr lang="en-US" dirty="0"/>
              <a:t>Basic configuration … located at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up- and downstream of every separated bend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upstream of the Q1-Q2 doublet in the long straights</a:t>
            </a:r>
          </a:p>
          <a:p>
            <a:pPr lvl="5"/>
            <a:r>
              <a:rPr lang="en-US" b="0" dirty="0">
                <a:solidFill>
                  <a:schemeClr val="tx1"/>
                </a:solidFill>
              </a:rPr>
              <a:t>39 of 40 are integrated into the closed orbit measurement system now. </a:t>
            </a:r>
          </a:p>
          <a:p>
            <a:pPr lvl="5"/>
            <a:r>
              <a:rPr lang="en-US" b="0" dirty="0">
                <a:solidFill>
                  <a:schemeClr val="tx1"/>
                </a:solidFill>
              </a:rPr>
              <a:t>(1 BPM at the downstream of the second bend in sector-4 is not in operation)</a:t>
            </a:r>
          </a:p>
          <a:p>
            <a:pPr lvl="5"/>
            <a:r>
              <a:rPr lang="en-US" dirty="0">
                <a:solidFill>
                  <a:srgbClr val="009682"/>
                </a:solidFill>
              </a:rPr>
              <a:t>BPM modules: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Libera Brilliance (</a:t>
            </a:r>
            <a:r>
              <a:rPr lang="en-US" b="0" dirty="0" err="1">
                <a:solidFill>
                  <a:schemeClr val="tx1"/>
                </a:solidFill>
              </a:rPr>
              <a:t>i</a:t>
            </a:r>
            <a:r>
              <a:rPr lang="en-US" b="0" dirty="0">
                <a:solidFill>
                  <a:schemeClr val="tx1"/>
                </a:solidFill>
              </a:rPr>
              <a:t>-Tech)</a:t>
            </a:r>
          </a:p>
          <a:p>
            <a:pPr lvl="5"/>
            <a:endParaRPr lang="en-US" dirty="0"/>
          </a:p>
          <a:p>
            <a:pPr lvl="5"/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endParaRPr lang="de-DE" dirty="0"/>
          </a:p>
        </p:txBody>
      </p:sp>
      <p:pic>
        <p:nvPicPr>
          <p:cNvPr id="21" name="Picture 20" descr="A screen shot of a graph&#10;&#10;AI-generated content may be incorrect.">
            <a:extLst>
              <a:ext uri="{FF2B5EF4-FFF2-40B4-BE49-F238E27FC236}">
                <a16:creationId xmlns:a16="http://schemas.microsoft.com/office/drawing/2014/main" id="{5CC4A0E3-0DEE-0689-AAC7-CBCE38328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869" y="3286534"/>
            <a:ext cx="6767737" cy="31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4752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0A475-7BE9-87E5-B43D-6239A9B0D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4FA2-3450-78B8-9E99-E16F244D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Corrector (Steering) Magnets at KARA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28C1-B237-CA48-097E-843101BFCE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370AA-30A5-FA04-740D-BB292A068B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FF650-8051-BA96-CCD8-E1760364D5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AB0B4F9-A8E3-3D70-74BA-F0BB8E9D0A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9424" y="1052262"/>
            <a:ext cx="8856576" cy="4716738"/>
          </a:xfrm>
        </p:spPr>
        <p:txBody>
          <a:bodyPr/>
          <a:lstStyle/>
          <a:p>
            <a:pPr lvl="5"/>
            <a:r>
              <a:rPr lang="en-US" dirty="0"/>
              <a:t>Location and total number: horizontal correctors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One upstream of the Q1-Q2 doublet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Two in one gap of the separated bends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One in the short straight</a:t>
            </a:r>
          </a:p>
          <a:p>
            <a:pPr lvl="5"/>
            <a:r>
              <a:rPr lang="en-US" b="0" dirty="0">
                <a:solidFill>
                  <a:schemeClr val="tx1"/>
                </a:solidFill>
              </a:rPr>
              <a:t>In total … </a:t>
            </a:r>
            <a:r>
              <a:rPr lang="en-US" u="sng" dirty="0">
                <a:solidFill>
                  <a:schemeClr val="tx1"/>
                </a:solidFill>
              </a:rPr>
              <a:t>28</a:t>
            </a:r>
            <a:r>
              <a:rPr lang="en-US" b="0" dirty="0">
                <a:solidFill>
                  <a:schemeClr val="tx1"/>
                </a:solidFill>
              </a:rPr>
              <a:t> horizontal correctors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lvl="5"/>
            <a:r>
              <a:rPr lang="en-US" dirty="0"/>
              <a:t>Location and total number: vertical correctors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One between the Q1-Q2 doublet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Two in the short straight</a:t>
            </a:r>
          </a:p>
          <a:p>
            <a:pPr lvl="5"/>
            <a:r>
              <a:rPr lang="en-US" b="0" dirty="0">
                <a:solidFill>
                  <a:schemeClr val="tx1"/>
                </a:solidFill>
              </a:rPr>
              <a:t>In total … </a:t>
            </a:r>
            <a:r>
              <a:rPr lang="en-US" u="sng" dirty="0">
                <a:solidFill>
                  <a:schemeClr val="tx1"/>
                </a:solidFill>
              </a:rPr>
              <a:t>16</a:t>
            </a:r>
            <a:r>
              <a:rPr lang="en-US" b="0" dirty="0">
                <a:solidFill>
                  <a:schemeClr val="tx1"/>
                </a:solidFill>
              </a:rPr>
              <a:t> vertical correctors</a:t>
            </a:r>
          </a:p>
          <a:p>
            <a:pPr lvl="5"/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388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B57FB-8BE5-5607-88DC-794390B66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575B3-31ED-4867-EE19-022B59C08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Available Operation Energy at KARA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B427-76F6-BB6A-F0B6-D5F8E66B78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5F9FB-51F3-138A-D7FA-697F951D7E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96023-1982-9CE2-E691-3E0034F1FD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B33AFB1-7789-4804-D0B6-050879EA2A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9424" y="1052262"/>
            <a:ext cx="10836576" cy="2556738"/>
          </a:xfrm>
        </p:spPr>
        <p:txBody>
          <a:bodyPr/>
          <a:lstStyle/>
          <a:p>
            <a:pPr lvl="5"/>
            <a:r>
              <a:rPr lang="en-US" dirty="0"/>
              <a:t>Available operation energy range: 0.5 – 2.5 GeV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Several typical operation beam energies: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marL="342900" lvl="6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lvl="8"/>
            <a:endParaRPr lang="en-US" b="0" dirty="0">
              <a:solidFill>
                <a:schemeClr val="tx1"/>
              </a:solidFill>
            </a:endParaRPr>
          </a:p>
          <a:p>
            <a:pPr lvl="8"/>
            <a:endParaRPr lang="en-US" sz="1300" b="0" dirty="0">
              <a:solidFill>
                <a:schemeClr val="tx1"/>
              </a:solidFill>
            </a:endParaRPr>
          </a:p>
          <a:p>
            <a:pPr lvl="5"/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C1F4B-26C1-85D6-8EBD-E5D02FEE5CBC}"/>
              </a:ext>
            </a:extLst>
          </p:cNvPr>
          <p:cNvSpPr txBox="1"/>
          <p:nvPr/>
        </p:nvSpPr>
        <p:spPr bwMode="gray">
          <a:xfrm>
            <a:off x="912848" y="1880325"/>
            <a:ext cx="8099838" cy="14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600" dirty="0"/>
              <a:t>0.5 GeV for injection</a:t>
            </a:r>
          </a:p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600" dirty="0"/>
              <a:t>1.3 GeV for low-alpha &amp; short bunch experiment (for CSR generation, etc.)</a:t>
            </a:r>
          </a:p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600" u="sng" dirty="0"/>
              <a:t>2.2 and 2.3 GeV for power-saving operation</a:t>
            </a:r>
          </a:p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600" u="sng" dirty="0"/>
              <a:t>2.5 GeV for normal user operation </a:t>
            </a:r>
            <a:endParaRPr lang="en-US" sz="1600" u="sng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07F89-A298-2C93-42B3-7BB4ED500831}"/>
              </a:ext>
            </a:extLst>
          </p:cNvPr>
          <p:cNvSpPr txBox="1"/>
          <p:nvPr/>
        </p:nvSpPr>
        <p:spPr bwMode="gray">
          <a:xfrm>
            <a:off x="378479" y="3752262"/>
            <a:ext cx="8316576" cy="18367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2000" dirty="0"/>
              <a:t>Power-saving operation at 2.2 and 2.3 GeV</a:t>
            </a:r>
          </a:p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dirty="0"/>
              <a:t>... One of two RF stations (klystrons) can be switched off.</a:t>
            </a:r>
          </a:p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dirty="0"/>
              <a:t>*Two RF stations are needed for the 2.5 GeV operation. </a:t>
            </a:r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421171569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6A8A1-F070-15D3-DB69-CCB83E04D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0CEA-817E-5610-91E6-3115882B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Magnets at Energy-Saving Operation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F9F8A-0C28-CE5E-EABE-53978C97E7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DF456-FDB0-EFF1-656A-678F837C15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97158-A1F9-971F-9E0C-B4D94E5B3B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1" name="Tabelle 7">
            <a:extLst>
              <a:ext uri="{FF2B5EF4-FFF2-40B4-BE49-F238E27FC236}">
                <a16:creationId xmlns:a16="http://schemas.microsoft.com/office/drawing/2014/main" id="{DC9FA7EC-7F16-A65C-9BAF-C3860BCAF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92918"/>
              </p:ext>
            </p:extLst>
          </p:nvPr>
        </p:nvGraphicFramePr>
        <p:xfrm>
          <a:off x="876000" y="1580760"/>
          <a:ext cx="6643627" cy="292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3627">
                  <a:extLst>
                    <a:ext uri="{9D8B030D-6E8A-4147-A177-3AD203B41FA5}">
                      <a16:colId xmlns:a16="http://schemas.microsoft.com/office/drawing/2014/main" val="2733411300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91292791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86796427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65595442"/>
                    </a:ext>
                  </a:extLst>
                </a:gridCol>
              </a:tblGrid>
              <a:tr h="324072"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accent1"/>
                          </a:solidFill>
                        </a:rPr>
                        <a:t>Magnets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accent1"/>
                          </a:solidFill>
                        </a:rPr>
                        <a:t>2.2 GeV (A)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accent1"/>
                          </a:solidFill>
                        </a:rPr>
                        <a:t>2.3 GeV (A)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accent1"/>
                          </a:solidFill>
                        </a:rPr>
                        <a:t>2.5 GeV (A)</a:t>
                      </a:r>
                      <a:endParaRPr lang="en-US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798249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Q1</a:t>
                      </a:r>
                      <a:endParaRPr lang="en-US" sz="1800" dirty="0"/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311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343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940783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Q2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298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323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374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5063819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Q3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256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267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288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7736727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Q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278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285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309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4928663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Q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283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296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330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618252"/>
                  </a:ext>
                </a:extLst>
              </a:tr>
              <a:tr h="324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Bend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551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583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664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685863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4D3821C-1317-424B-3AA4-EBBEEC42D56B}"/>
              </a:ext>
            </a:extLst>
          </p:cNvPr>
          <p:cNvSpPr txBox="1"/>
          <p:nvPr/>
        </p:nvSpPr>
        <p:spPr bwMode="gray">
          <a:xfrm>
            <a:off x="659451" y="1004277"/>
            <a:ext cx="954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dirty="0">
                <a:solidFill>
                  <a:srgbClr val="009682"/>
                </a:solidFill>
              </a:rPr>
              <a:t>Output current for each power supply of quadrupole families and bending magnet</a:t>
            </a:r>
            <a:endParaRPr lang="en-US" sz="2000" dirty="0" err="1">
              <a:solidFill>
                <a:srgbClr val="00968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F114FD-D9CD-F9CB-FEC7-C40EAD9611D0}"/>
              </a:ext>
            </a:extLst>
          </p:cNvPr>
          <p:cNvSpPr txBox="1"/>
          <p:nvPr/>
        </p:nvSpPr>
        <p:spPr bwMode="gray">
          <a:xfrm>
            <a:off x="659451" y="4689000"/>
            <a:ext cx="10296549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2000" b="1" u="sng" dirty="0">
                <a:solidFill>
                  <a:srgbClr val="009682"/>
                </a:solidFill>
              </a:rPr>
              <a:t>A fascinating point: </a:t>
            </a:r>
          </a:p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2000" dirty="0">
                <a:solidFill>
                  <a:srgbClr val="009682"/>
                </a:solidFill>
              </a:rPr>
              <a:t>Can the spatial offset of quadrupole magnets change in different operating energy modes? </a:t>
            </a:r>
          </a:p>
        </p:txBody>
      </p:sp>
    </p:spTree>
    <p:extLst>
      <p:ext uri="{BB962C8B-B14F-4D97-AF65-F5344CB8AC3E}">
        <p14:creationId xmlns:p14="http://schemas.microsoft.com/office/powerpoint/2010/main" val="46197462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23DED5-1BA2-1BA5-F459-AE67CDE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11449050" cy="683355"/>
          </a:xfrm>
        </p:spPr>
        <p:txBody>
          <a:bodyPr/>
          <a:lstStyle/>
          <a:p>
            <a:r>
              <a:rPr lang="de-DE" dirty="0"/>
              <a:t>Experiment 1: Beam-</a:t>
            </a:r>
            <a:r>
              <a:rPr lang="de-DE" dirty="0" err="1"/>
              <a:t>Based</a:t>
            </a:r>
            <a:r>
              <a:rPr lang="de-DE" dirty="0"/>
              <a:t> Alignment (BBA) 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BBBD57-6BBB-0C92-EBF2-CBE75EDA304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19/03/25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3A03ED-469E-3A7F-25AB-3BBA7ECCBD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A. Mochihashi – Introduction of KARA in the discussion session of the joint experiment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821ED8-3EA3-9C47-1375-AFB0A6D560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C6CF91B4-716C-B407-4652-95707FFE70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9424" y="1052262"/>
            <a:ext cx="11556576" cy="5256738"/>
          </a:xfrm>
        </p:spPr>
        <p:txBody>
          <a:bodyPr/>
          <a:lstStyle/>
          <a:p>
            <a:pPr lvl="5"/>
            <a:r>
              <a:rPr lang="en-US" dirty="0"/>
              <a:t>The purposes:</a:t>
            </a:r>
          </a:p>
          <a:p>
            <a:pPr lvl="5"/>
            <a:r>
              <a:rPr lang="en-US" b="0" dirty="0"/>
              <a:t>To measure special offsets of quadrupole magnets in different machine operation energy </a:t>
            </a:r>
          </a:p>
          <a:p>
            <a:pPr lvl="5"/>
            <a:r>
              <a:rPr lang="en-US" dirty="0"/>
              <a:t>Ideas (Christian will present them in detail)</a:t>
            </a:r>
            <a:endParaRPr lang="en-US" b="0" dirty="0">
              <a:solidFill>
                <a:schemeClr val="tx1"/>
              </a:solidFill>
            </a:endParaRP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BBA at 2.5 GeV operation in different beam currents (two klystrons)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BBA at 2.2 and 2.3 GeV (one klystron)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Measurement of lattice functions under the experimental conditions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BBA at 2.5 GeV by changing the temperature of cooling water (technically possible?)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Touch, disconnect and reconnect the BPM cables to see the effect on the measured beam position.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BBA by deactivation of </a:t>
            </a:r>
            <a:r>
              <a:rPr lang="en-US" b="0" dirty="0" err="1">
                <a:solidFill>
                  <a:schemeClr val="tx1"/>
                </a:solidFill>
              </a:rPr>
              <a:t>sextupole</a:t>
            </a:r>
            <a:r>
              <a:rPr lang="en-US" b="0" dirty="0">
                <a:solidFill>
                  <a:schemeClr val="tx1"/>
                </a:solidFill>
              </a:rPr>
              <a:t> magnets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BBA by change of the magnet-cycling procedure (ex. the number of cycling, warming-up time)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lvl="5"/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45529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IT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 defTabSz="914347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Pct val="90000"/>
          <a:buFont typeface="Wingdings" panose="05000000000000000000" pitchFamily="2" charset="2"/>
          <a:buChar char="§"/>
          <a:defRPr sz="1400" dirty="0" err="1" smtClean="0"/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KIT_Template_EN_06_EXP.potx" id="{9D79CB2B-911D-4C6F-9468-0737833AA29D}" vid="{B45BFACE-B4DC-43DC-87D8-5DEC4930479A}"/>
    </a:ext>
  </a:extLst>
</a:theme>
</file>

<file path=ppt/theme/theme2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E5FD0FACC1A441A3B98524628D82BB" ma:contentTypeVersion="18" ma:contentTypeDescription="Ein neues Dokument erstellen." ma:contentTypeScope="" ma:versionID="ca91d1d73b96296e36ac805fd617baf7">
  <xsd:schema xmlns:xsd="http://www.w3.org/2001/XMLSchema" xmlns:xs="http://www.w3.org/2001/XMLSchema" xmlns:p="http://schemas.microsoft.com/office/2006/metadata/properties" xmlns:ns3="81b2a3e8-42da-4da6-905d-11a8afbb605c" xmlns:ns4="a316b092-a2a1-4f3b-b455-46c1e19af03e" targetNamespace="http://schemas.microsoft.com/office/2006/metadata/properties" ma:root="true" ma:fieldsID="c25dfe43a6d077542e50f2e8cf508a91" ns3:_="" ns4:_="">
    <xsd:import namespace="81b2a3e8-42da-4da6-905d-11a8afbb605c"/>
    <xsd:import namespace="a316b092-a2a1-4f3b-b455-46c1e19af0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SearchPropertie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2a3e8-42da-4da6-905d-11a8afbb60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16b092-a2a1-4f3b-b455-46c1e19af0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316b092-a2a1-4f3b-b455-46c1e19af03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9D8DE2-2B91-453A-899A-5D9038445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b2a3e8-42da-4da6-905d-11a8afbb605c"/>
    <ds:schemaRef ds:uri="a316b092-a2a1-4f3b-b455-46c1e19af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159617-DEC9-404F-99CE-1D26659791CE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81b2a3e8-42da-4da6-905d-11a8afbb605c"/>
    <ds:schemaRef ds:uri="http://schemas.microsoft.com/office/infopath/2007/PartnerControls"/>
    <ds:schemaRef ds:uri="a316b092-a2a1-4f3b-b455-46c1e19af03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E359DD4-3818-4294-9945-2CC7AB3D12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KIT_Template_EN_06_EXP</Template>
  <TotalTime>54</TotalTime>
  <Words>921</Words>
  <Application>Microsoft Office PowerPoint</Application>
  <PresentationFormat>Widescreen</PresentationFormat>
  <Paragraphs>183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Franklin Gothic Medium</vt:lpstr>
      <vt:lpstr>Symbol</vt:lpstr>
      <vt:lpstr>Wingdings</vt:lpstr>
      <vt:lpstr>KIT</vt:lpstr>
      <vt:lpstr>Introduction of KARA Storage Ring </vt:lpstr>
      <vt:lpstr>Karlsruhe Research Accelerator (KARA)</vt:lpstr>
      <vt:lpstr>Lattice Functions at KARA</vt:lpstr>
      <vt:lpstr>Quadupole Families at KARA</vt:lpstr>
      <vt:lpstr>BPMs at KARA</vt:lpstr>
      <vt:lpstr>Corrector (Steering) Magnets at KARA</vt:lpstr>
      <vt:lpstr>Available Operation Energy at KARA</vt:lpstr>
      <vt:lpstr>Magnets at Energy-Saving Operation</vt:lpstr>
      <vt:lpstr>Experiment 1: Beam-Based Alignment (BBA)  </vt:lpstr>
      <vt:lpstr>Experiment 2: System identification of the corrector magnets system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Mario Meinhard</dc:creator>
  <cp:lastModifiedBy>Mochihashi, Akira (IBPT)</cp:lastModifiedBy>
  <cp:revision>29</cp:revision>
  <dcterms:created xsi:type="dcterms:W3CDTF">2025-02-04T07:45:31Z</dcterms:created>
  <dcterms:modified xsi:type="dcterms:W3CDTF">2025-03-15T10:48:25Z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0x01010092E5FD0FACC1A441A3B98524628D82BB</vt:lpwstr>
  </property>
</Properties>
</file>