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98" r:id="rId3"/>
    <p:sldId id="283" r:id="rId4"/>
    <p:sldId id="273" r:id="rId5"/>
    <p:sldId id="272" r:id="rId6"/>
    <p:sldId id="284" r:id="rId7"/>
    <p:sldId id="271" r:id="rId8"/>
    <p:sldId id="285" r:id="rId9"/>
    <p:sldId id="292" r:id="rId10"/>
    <p:sldId id="290" r:id="rId11"/>
    <p:sldId id="301" r:id="rId12"/>
    <p:sldId id="299" r:id="rId13"/>
    <p:sldId id="300" r:id="rId14"/>
    <p:sldId id="303" r:id="rId15"/>
    <p:sldId id="304" r:id="rId16"/>
    <p:sldId id="305" r:id="rId17"/>
    <p:sldId id="302" r:id="rId18"/>
    <p:sldId id="306" r:id="rId19"/>
    <p:sldId id="308" r:id="rId20"/>
    <p:sldId id="287" r:id="rId21"/>
    <p:sldId id="289" r:id="rId22"/>
    <p:sldId id="295" r:id="rId23"/>
    <p:sldId id="296" r:id="rId24"/>
    <p:sldId id="265" r:id="rId25"/>
    <p:sldId id="277" r:id="rId26"/>
    <p:sldId id="288" r:id="rId27"/>
    <p:sldId id="286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66FF"/>
    <a:srgbClr val="BCD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1"/>
    <p:restoredTop sz="94694"/>
  </p:normalViewPr>
  <p:slideViewPr>
    <p:cSldViewPr snapToGrid="0" snapToObjects="1" showGuides="1">
      <p:cViewPr varScale="1">
        <p:scale>
          <a:sx n="82" d="100"/>
          <a:sy n="82" d="100"/>
        </p:scale>
        <p:origin x="8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40B745-92ED-47ED-9F5D-C9CC9876C83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1DAF6F4-9A1C-4A39-A1EE-7A72D4999FCD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Beam</a:t>
          </a:r>
        </a:p>
      </dgm:t>
    </dgm:pt>
    <dgm:pt modelId="{2BAF9DFC-3712-47EC-A199-9057F593873D}" type="parTrans" cxnId="{C4063B18-3164-4ADD-A466-91A652EE11DE}">
      <dgm:prSet/>
      <dgm:spPr/>
      <dgm:t>
        <a:bodyPr/>
        <a:lstStyle/>
        <a:p>
          <a:endParaRPr lang="de-DE"/>
        </a:p>
      </dgm:t>
    </dgm:pt>
    <dgm:pt modelId="{83C2E5AC-7B0C-4090-B9DF-539544388574}" type="sibTrans" cxnId="{C4063B18-3164-4ADD-A466-91A652EE11DE}">
      <dgm:prSet/>
      <dgm:spPr/>
      <dgm:t>
        <a:bodyPr/>
        <a:lstStyle/>
        <a:p>
          <a:endParaRPr lang="de-DE"/>
        </a:p>
      </dgm:t>
    </dgm:pt>
    <dgm:pt modelId="{92986FB6-C33D-4F99-8F71-90D1EAE7290B}">
      <dgm:prSet phldrT="[Text]" custT="1"/>
      <dgm:spPr/>
      <dgm:t>
        <a:bodyPr/>
        <a:lstStyle/>
        <a:p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Analogue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Processing</a:t>
          </a:r>
        </a:p>
      </dgm:t>
    </dgm:pt>
    <dgm:pt modelId="{8E4BEC73-9DDB-4BA2-8BD3-3E08770E9106}" type="parTrans" cxnId="{9954EDD0-27CC-47DD-B2C4-CA72DB1ABC35}">
      <dgm:prSet/>
      <dgm:spPr/>
      <dgm:t>
        <a:bodyPr/>
        <a:lstStyle/>
        <a:p>
          <a:endParaRPr lang="de-DE"/>
        </a:p>
      </dgm:t>
    </dgm:pt>
    <dgm:pt modelId="{49DEF166-3C6C-4471-BE79-9F87ED8FAD05}" type="sibTrans" cxnId="{9954EDD0-27CC-47DD-B2C4-CA72DB1ABC35}">
      <dgm:prSet/>
      <dgm:spPr/>
      <dgm:t>
        <a:bodyPr/>
        <a:lstStyle/>
        <a:p>
          <a:endParaRPr lang="de-DE"/>
        </a:p>
      </dgm:t>
    </dgm:pt>
    <dgm:pt modelId="{970998FA-B302-4E6F-A303-AD3667673571}">
      <dgm:prSet phldrT="[Text]" custT="1"/>
      <dgm:spPr/>
      <dgm:t>
        <a:bodyPr/>
        <a:lstStyle/>
        <a:p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Conversion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Digital</a:t>
          </a:r>
        </a:p>
      </dgm:t>
    </dgm:pt>
    <dgm:pt modelId="{CE0D4D81-6DCB-458B-A185-AAF0FA478C2C}" type="parTrans" cxnId="{2522F20F-996F-4A6B-ABFD-7D80975B3CA1}">
      <dgm:prSet/>
      <dgm:spPr/>
      <dgm:t>
        <a:bodyPr/>
        <a:lstStyle/>
        <a:p>
          <a:endParaRPr lang="de-DE"/>
        </a:p>
      </dgm:t>
    </dgm:pt>
    <dgm:pt modelId="{595528E7-7324-4352-BECD-21D2596558CC}" type="sibTrans" cxnId="{2522F20F-996F-4A6B-ABFD-7D80975B3CA1}">
      <dgm:prSet/>
      <dgm:spPr/>
      <dgm:t>
        <a:bodyPr/>
        <a:lstStyle/>
        <a:p>
          <a:endParaRPr lang="de-DE"/>
        </a:p>
      </dgm:t>
    </dgm:pt>
    <dgm:pt modelId="{0E8BF02E-E180-443E-A212-D9D36C618DEB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Transfer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Central</a:t>
          </a:r>
        </a:p>
      </dgm:t>
    </dgm:pt>
    <dgm:pt modelId="{E379C33D-655F-461B-9E23-C4109AD7B9B1}" type="parTrans" cxnId="{C7FFB455-8793-4C99-92FC-280D6F0E35A4}">
      <dgm:prSet/>
      <dgm:spPr/>
      <dgm:t>
        <a:bodyPr/>
        <a:lstStyle/>
        <a:p>
          <a:endParaRPr lang="de-DE"/>
        </a:p>
      </dgm:t>
    </dgm:pt>
    <dgm:pt modelId="{9E00EAA9-31F4-4C4B-A4A0-8403BF3D5D84}" type="sibTrans" cxnId="{C7FFB455-8793-4C99-92FC-280D6F0E35A4}">
      <dgm:prSet/>
      <dgm:spPr/>
      <dgm:t>
        <a:bodyPr/>
        <a:lstStyle/>
        <a:p>
          <a:endParaRPr lang="de-DE"/>
        </a:p>
      </dgm:t>
    </dgm:pt>
    <dgm:pt modelId="{70630089-9866-4E4E-9806-4E665205A752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Orbit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Correction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Calculation</a:t>
          </a:r>
          <a:endParaRPr lang="de-DE" sz="10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C0C51F22-C621-406F-994F-1EC53D9349AF}" type="parTrans" cxnId="{598DDB90-3D18-4AB7-864A-E1E9136F113B}">
      <dgm:prSet/>
      <dgm:spPr/>
      <dgm:t>
        <a:bodyPr/>
        <a:lstStyle/>
        <a:p>
          <a:endParaRPr lang="de-DE"/>
        </a:p>
      </dgm:t>
    </dgm:pt>
    <dgm:pt modelId="{67B8A187-7A8F-4813-8A34-FA35A2031898}" type="sibTrans" cxnId="{598DDB90-3D18-4AB7-864A-E1E9136F113B}">
      <dgm:prSet/>
      <dgm:spPr/>
      <dgm:t>
        <a:bodyPr/>
        <a:lstStyle/>
        <a:p>
          <a:endParaRPr lang="de-DE"/>
        </a:p>
      </dgm:t>
    </dgm:pt>
    <dgm:pt modelId="{5D37446E-BFED-4101-AD9F-15E46634249C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BPM</a:t>
          </a:r>
        </a:p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Pickup</a:t>
          </a:r>
        </a:p>
      </dgm:t>
    </dgm:pt>
    <dgm:pt modelId="{A0759501-CBE0-4FA4-B644-18B5AB5E1087}" type="parTrans" cxnId="{A79BB32F-12E8-492F-A547-752F23B31210}">
      <dgm:prSet/>
      <dgm:spPr/>
      <dgm:t>
        <a:bodyPr/>
        <a:lstStyle/>
        <a:p>
          <a:endParaRPr lang="de-DE"/>
        </a:p>
      </dgm:t>
    </dgm:pt>
    <dgm:pt modelId="{E010F75B-613F-49CA-8C9D-62DB5B27E894}" type="sibTrans" cxnId="{A79BB32F-12E8-492F-A547-752F23B31210}">
      <dgm:prSet/>
      <dgm:spPr/>
      <dgm:t>
        <a:bodyPr/>
        <a:lstStyle/>
        <a:p>
          <a:endParaRPr lang="de-DE"/>
        </a:p>
      </dgm:t>
    </dgm:pt>
    <dgm:pt modelId="{0411B7A8-6BE4-421C-8D56-5C9B83950929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Digital Processing</a:t>
          </a:r>
        </a:p>
      </dgm:t>
    </dgm:pt>
    <dgm:pt modelId="{C7F559E0-6373-496C-9AD5-23C7306CCE37}" type="parTrans" cxnId="{7B3E2DB8-F2CB-4938-A7A2-0BBED5EB94E4}">
      <dgm:prSet/>
      <dgm:spPr/>
      <dgm:t>
        <a:bodyPr/>
        <a:lstStyle/>
        <a:p>
          <a:endParaRPr lang="de-DE"/>
        </a:p>
      </dgm:t>
    </dgm:pt>
    <dgm:pt modelId="{DFCE31A7-B3C1-4972-A40F-F69C83E864D2}" type="sibTrans" cxnId="{7B3E2DB8-F2CB-4938-A7A2-0BBED5EB94E4}">
      <dgm:prSet/>
      <dgm:spPr/>
      <dgm:t>
        <a:bodyPr/>
        <a:lstStyle/>
        <a:p>
          <a:endParaRPr lang="de-DE"/>
        </a:p>
      </dgm:t>
    </dgm:pt>
    <dgm:pt modelId="{5830BA19-2162-4689-89F9-30C581C81EB8}">
      <dgm:prSet phldrT="[Text]" custT="1"/>
      <dgm:spPr/>
      <dgm:t>
        <a:bodyPr/>
        <a:lstStyle/>
        <a:p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Transfer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Correctors</a:t>
          </a:r>
          <a:endParaRPr lang="de-DE" sz="10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gm:t>
    </dgm:pt>
    <dgm:pt modelId="{26E21379-0D09-451D-9D09-BE00A0A3998C}" type="parTrans" cxnId="{C54C5E85-160E-4403-8C2A-4673AA17A9AF}">
      <dgm:prSet/>
      <dgm:spPr/>
      <dgm:t>
        <a:bodyPr/>
        <a:lstStyle/>
        <a:p>
          <a:endParaRPr lang="de-DE"/>
        </a:p>
      </dgm:t>
    </dgm:pt>
    <dgm:pt modelId="{5BC1366D-C6E4-4BFB-A98C-27ECD10F14BF}" type="sibTrans" cxnId="{C54C5E85-160E-4403-8C2A-4673AA17A9AF}">
      <dgm:prSet/>
      <dgm:spPr/>
      <dgm:t>
        <a:bodyPr/>
        <a:lstStyle/>
        <a:p>
          <a:endParaRPr lang="de-DE"/>
        </a:p>
      </dgm:t>
    </dgm:pt>
    <dgm:pt modelId="{CDE2D791-AABA-4471-91D3-10CB345619E7}">
      <dgm:prSet phldrT="[Text]" custT="1"/>
      <dgm:spPr/>
      <dgm:t>
        <a:bodyPr/>
        <a:lstStyle/>
        <a:p>
          <a:r>
            <a:rPr lang="de-DE" sz="10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Apply</a:t>
          </a:r>
          <a:r>
            <a:rPr lang="de-DE" sz="1000" dirty="0">
              <a:latin typeface="Source Sans Pro" panose="020B0503030403020204" pitchFamily="34" charset="0"/>
              <a:ea typeface="Source Sans Pro" panose="020B0503030403020204" pitchFamily="34" charset="0"/>
            </a:rPr>
            <a:t> Kicks</a:t>
          </a:r>
        </a:p>
      </dgm:t>
    </dgm:pt>
    <dgm:pt modelId="{7777DFEA-8781-484B-9140-A4BA7DD90E56}" type="parTrans" cxnId="{A886B40E-2578-4C90-92BC-E53D2E040458}">
      <dgm:prSet/>
      <dgm:spPr/>
      <dgm:t>
        <a:bodyPr/>
        <a:lstStyle/>
        <a:p>
          <a:endParaRPr lang="de-DE"/>
        </a:p>
      </dgm:t>
    </dgm:pt>
    <dgm:pt modelId="{4C4C29BE-F9E2-4C19-A9E5-0A559A421645}" type="sibTrans" cxnId="{A886B40E-2578-4C90-92BC-E53D2E040458}">
      <dgm:prSet/>
      <dgm:spPr/>
      <dgm:t>
        <a:bodyPr/>
        <a:lstStyle/>
        <a:p>
          <a:endParaRPr lang="de-DE"/>
        </a:p>
      </dgm:t>
    </dgm:pt>
    <dgm:pt modelId="{1D328B83-E48A-4D02-9BB8-567814E13FA5}" type="pres">
      <dgm:prSet presAssocID="{9D40B745-92ED-47ED-9F5D-C9CC9876C83B}" presName="cycle" presStyleCnt="0">
        <dgm:presLayoutVars>
          <dgm:dir/>
          <dgm:resizeHandles val="exact"/>
        </dgm:presLayoutVars>
      </dgm:prSet>
      <dgm:spPr/>
    </dgm:pt>
    <dgm:pt modelId="{59259B9F-1EB2-4181-B773-2660CF133976}" type="pres">
      <dgm:prSet presAssocID="{F1DAF6F4-9A1C-4A39-A1EE-7A72D4999FCD}" presName="node" presStyleLbl="node1" presStyleIdx="0" presStyleCnt="9">
        <dgm:presLayoutVars>
          <dgm:bulletEnabled val="1"/>
        </dgm:presLayoutVars>
      </dgm:prSet>
      <dgm:spPr/>
    </dgm:pt>
    <dgm:pt modelId="{5BD9BB8B-BE76-46BD-BD51-B3B5648B3A28}" type="pres">
      <dgm:prSet presAssocID="{83C2E5AC-7B0C-4090-B9DF-539544388574}" presName="sibTrans" presStyleLbl="sibTrans2D1" presStyleIdx="0" presStyleCnt="9"/>
      <dgm:spPr/>
    </dgm:pt>
    <dgm:pt modelId="{D1E97B2E-81AE-44F4-A9A2-948F171E6E45}" type="pres">
      <dgm:prSet presAssocID="{83C2E5AC-7B0C-4090-B9DF-539544388574}" presName="connectorText" presStyleLbl="sibTrans2D1" presStyleIdx="0" presStyleCnt="9"/>
      <dgm:spPr/>
    </dgm:pt>
    <dgm:pt modelId="{5046C990-6205-4869-8E90-81A90DB0F5CF}" type="pres">
      <dgm:prSet presAssocID="{5D37446E-BFED-4101-AD9F-15E46634249C}" presName="node" presStyleLbl="node1" presStyleIdx="1" presStyleCnt="9">
        <dgm:presLayoutVars>
          <dgm:bulletEnabled val="1"/>
        </dgm:presLayoutVars>
      </dgm:prSet>
      <dgm:spPr/>
    </dgm:pt>
    <dgm:pt modelId="{3B93F246-1AC4-4B17-A470-18AE63BDD09C}" type="pres">
      <dgm:prSet presAssocID="{E010F75B-613F-49CA-8C9D-62DB5B27E894}" presName="sibTrans" presStyleLbl="sibTrans2D1" presStyleIdx="1" presStyleCnt="9"/>
      <dgm:spPr/>
    </dgm:pt>
    <dgm:pt modelId="{EA17E50B-7122-4431-AEB4-E8AF6CFF4E3F}" type="pres">
      <dgm:prSet presAssocID="{E010F75B-613F-49CA-8C9D-62DB5B27E894}" presName="connectorText" presStyleLbl="sibTrans2D1" presStyleIdx="1" presStyleCnt="9"/>
      <dgm:spPr/>
    </dgm:pt>
    <dgm:pt modelId="{5F94F30F-1535-4524-B5D0-66F153F3AB4B}" type="pres">
      <dgm:prSet presAssocID="{92986FB6-C33D-4F99-8F71-90D1EAE7290B}" presName="node" presStyleLbl="node1" presStyleIdx="2" presStyleCnt="9">
        <dgm:presLayoutVars>
          <dgm:bulletEnabled val="1"/>
        </dgm:presLayoutVars>
      </dgm:prSet>
      <dgm:spPr/>
    </dgm:pt>
    <dgm:pt modelId="{A5807A52-37B7-45FA-8739-DC359A2778C3}" type="pres">
      <dgm:prSet presAssocID="{49DEF166-3C6C-4471-BE79-9F87ED8FAD05}" presName="sibTrans" presStyleLbl="sibTrans2D1" presStyleIdx="2" presStyleCnt="9"/>
      <dgm:spPr/>
    </dgm:pt>
    <dgm:pt modelId="{3A36CECB-BCF1-43E1-8F7D-17DD65324997}" type="pres">
      <dgm:prSet presAssocID="{49DEF166-3C6C-4471-BE79-9F87ED8FAD05}" presName="connectorText" presStyleLbl="sibTrans2D1" presStyleIdx="2" presStyleCnt="9"/>
      <dgm:spPr/>
    </dgm:pt>
    <dgm:pt modelId="{D24618D4-F6EC-49CF-BCFA-CB059121901B}" type="pres">
      <dgm:prSet presAssocID="{970998FA-B302-4E6F-A303-AD3667673571}" presName="node" presStyleLbl="node1" presStyleIdx="3" presStyleCnt="9">
        <dgm:presLayoutVars>
          <dgm:bulletEnabled val="1"/>
        </dgm:presLayoutVars>
      </dgm:prSet>
      <dgm:spPr/>
    </dgm:pt>
    <dgm:pt modelId="{DC3D7691-2334-4FE8-8241-13C164636D10}" type="pres">
      <dgm:prSet presAssocID="{595528E7-7324-4352-BECD-21D2596558CC}" presName="sibTrans" presStyleLbl="sibTrans2D1" presStyleIdx="3" presStyleCnt="9"/>
      <dgm:spPr/>
    </dgm:pt>
    <dgm:pt modelId="{2A83DC2F-239F-4095-AFF3-295813854707}" type="pres">
      <dgm:prSet presAssocID="{595528E7-7324-4352-BECD-21D2596558CC}" presName="connectorText" presStyleLbl="sibTrans2D1" presStyleIdx="3" presStyleCnt="9"/>
      <dgm:spPr/>
    </dgm:pt>
    <dgm:pt modelId="{1F379D7D-9FC7-4EAE-98DF-21AECC35A77F}" type="pres">
      <dgm:prSet presAssocID="{0411B7A8-6BE4-421C-8D56-5C9B83950929}" presName="node" presStyleLbl="node1" presStyleIdx="4" presStyleCnt="9">
        <dgm:presLayoutVars>
          <dgm:bulletEnabled val="1"/>
        </dgm:presLayoutVars>
      </dgm:prSet>
      <dgm:spPr/>
    </dgm:pt>
    <dgm:pt modelId="{E7B23461-73DA-418D-B760-3ACC9DC90AE0}" type="pres">
      <dgm:prSet presAssocID="{DFCE31A7-B3C1-4972-A40F-F69C83E864D2}" presName="sibTrans" presStyleLbl="sibTrans2D1" presStyleIdx="4" presStyleCnt="9"/>
      <dgm:spPr/>
    </dgm:pt>
    <dgm:pt modelId="{15A5BDF0-F659-43B7-BF82-F0F1084FF886}" type="pres">
      <dgm:prSet presAssocID="{DFCE31A7-B3C1-4972-A40F-F69C83E864D2}" presName="connectorText" presStyleLbl="sibTrans2D1" presStyleIdx="4" presStyleCnt="9"/>
      <dgm:spPr/>
    </dgm:pt>
    <dgm:pt modelId="{D7F2E2E6-AA95-400E-8750-3118C9AD1DCF}" type="pres">
      <dgm:prSet presAssocID="{0E8BF02E-E180-443E-A212-D9D36C618DEB}" presName="node" presStyleLbl="node1" presStyleIdx="5" presStyleCnt="9">
        <dgm:presLayoutVars>
          <dgm:bulletEnabled val="1"/>
        </dgm:presLayoutVars>
      </dgm:prSet>
      <dgm:spPr/>
    </dgm:pt>
    <dgm:pt modelId="{2A7F56DA-6681-4C1F-913E-4FD07ADE6878}" type="pres">
      <dgm:prSet presAssocID="{9E00EAA9-31F4-4C4B-A4A0-8403BF3D5D84}" presName="sibTrans" presStyleLbl="sibTrans2D1" presStyleIdx="5" presStyleCnt="9"/>
      <dgm:spPr/>
    </dgm:pt>
    <dgm:pt modelId="{A62F822C-E2F0-40D5-B155-8C9BF80A32FF}" type="pres">
      <dgm:prSet presAssocID="{9E00EAA9-31F4-4C4B-A4A0-8403BF3D5D84}" presName="connectorText" presStyleLbl="sibTrans2D1" presStyleIdx="5" presStyleCnt="9"/>
      <dgm:spPr/>
    </dgm:pt>
    <dgm:pt modelId="{CBF04447-CAA1-4E70-86FC-D21BD3959FEC}" type="pres">
      <dgm:prSet presAssocID="{70630089-9866-4E4E-9806-4E665205A752}" presName="node" presStyleLbl="node1" presStyleIdx="6" presStyleCnt="9">
        <dgm:presLayoutVars>
          <dgm:bulletEnabled val="1"/>
        </dgm:presLayoutVars>
      </dgm:prSet>
      <dgm:spPr/>
    </dgm:pt>
    <dgm:pt modelId="{5DCFA5F0-CC51-41DD-B289-E7368C655746}" type="pres">
      <dgm:prSet presAssocID="{67B8A187-7A8F-4813-8A34-FA35A2031898}" presName="sibTrans" presStyleLbl="sibTrans2D1" presStyleIdx="6" presStyleCnt="9"/>
      <dgm:spPr/>
    </dgm:pt>
    <dgm:pt modelId="{290DF3D1-9652-415A-A220-CB1E0C1419ED}" type="pres">
      <dgm:prSet presAssocID="{67B8A187-7A8F-4813-8A34-FA35A2031898}" presName="connectorText" presStyleLbl="sibTrans2D1" presStyleIdx="6" presStyleCnt="9"/>
      <dgm:spPr/>
    </dgm:pt>
    <dgm:pt modelId="{EE971210-8196-4B82-B35A-60F844C79870}" type="pres">
      <dgm:prSet presAssocID="{5830BA19-2162-4689-89F9-30C581C81EB8}" presName="node" presStyleLbl="node1" presStyleIdx="7" presStyleCnt="9">
        <dgm:presLayoutVars>
          <dgm:bulletEnabled val="1"/>
        </dgm:presLayoutVars>
      </dgm:prSet>
      <dgm:spPr/>
    </dgm:pt>
    <dgm:pt modelId="{8C8B8905-3288-4FB1-B9C4-4D0528ADB086}" type="pres">
      <dgm:prSet presAssocID="{5BC1366D-C6E4-4BFB-A98C-27ECD10F14BF}" presName="sibTrans" presStyleLbl="sibTrans2D1" presStyleIdx="7" presStyleCnt="9"/>
      <dgm:spPr/>
    </dgm:pt>
    <dgm:pt modelId="{611F5415-1312-4262-8FBD-C51827F1EED2}" type="pres">
      <dgm:prSet presAssocID="{5BC1366D-C6E4-4BFB-A98C-27ECD10F14BF}" presName="connectorText" presStyleLbl="sibTrans2D1" presStyleIdx="7" presStyleCnt="9"/>
      <dgm:spPr/>
    </dgm:pt>
    <dgm:pt modelId="{E6C356EE-D0C2-41F0-8D95-1347031A675A}" type="pres">
      <dgm:prSet presAssocID="{CDE2D791-AABA-4471-91D3-10CB345619E7}" presName="node" presStyleLbl="node1" presStyleIdx="8" presStyleCnt="9">
        <dgm:presLayoutVars>
          <dgm:bulletEnabled val="1"/>
        </dgm:presLayoutVars>
      </dgm:prSet>
      <dgm:spPr/>
    </dgm:pt>
    <dgm:pt modelId="{09A88975-37F5-4901-AE30-3339ACA74C16}" type="pres">
      <dgm:prSet presAssocID="{4C4C29BE-F9E2-4C19-A9E5-0A559A421645}" presName="sibTrans" presStyleLbl="sibTrans2D1" presStyleIdx="8" presStyleCnt="9"/>
      <dgm:spPr/>
    </dgm:pt>
    <dgm:pt modelId="{8BA99AE6-5D53-4754-9B15-1A89AEF799D9}" type="pres">
      <dgm:prSet presAssocID="{4C4C29BE-F9E2-4C19-A9E5-0A559A421645}" presName="connectorText" presStyleLbl="sibTrans2D1" presStyleIdx="8" presStyleCnt="9"/>
      <dgm:spPr/>
    </dgm:pt>
  </dgm:ptLst>
  <dgm:cxnLst>
    <dgm:cxn modelId="{49879502-2F8B-4399-A1B5-1252B030575C}" type="presOf" srcId="{70630089-9866-4E4E-9806-4E665205A752}" destId="{CBF04447-CAA1-4E70-86FC-D21BD3959FEC}" srcOrd="0" destOrd="0" presId="urn:microsoft.com/office/officeart/2005/8/layout/cycle2"/>
    <dgm:cxn modelId="{A886B40E-2578-4C90-92BC-E53D2E040458}" srcId="{9D40B745-92ED-47ED-9F5D-C9CC9876C83B}" destId="{CDE2D791-AABA-4471-91D3-10CB345619E7}" srcOrd="8" destOrd="0" parTransId="{7777DFEA-8781-484B-9140-A4BA7DD90E56}" sibTransId="{4C4C29BE-F9E2-4C19-A9E5-0A559A421645}"/>
    <dgm:cxn modelId="{2522F20F-996F-4A6B-ABFD-7D80975B3CA1}" srcId="{9D40B745-92ED-47ED-9F5D-C9CC9876C83B}" destId="{970998FA-B302-4E6F-A303-AD3667673571}" srcOrd="3" destOrd="0" parTransId="{CE0D4D81-6DCB-458B-A185-AAF0FA478C2C}" sibTransId="{595528E7-7324-4352-BECD-21D2596558CC}"/>
    <dgm:cxn modelId="{0F9DAE10-6478-41DE-B1E6-CB259668FAAF}" type="presOf" srcId="{DFCE31A7-B3C1-4972-A40F-F69C83E864D2}" destId="{E7B23461-73DA-418D-B760-3ACC9DC90AE0}" srcOrd="0" destOrd="0" presId="urn:microsoft.com/office/officeart/2005/8/layout/cycle2"/>
    <dgm:cxn modelId="{FCE40A12-D59F-40E0-AAAD-09C5148B12FF}" type="presOf" srcId="{0E8BF02E-E180-443E-A212-D9D36C618DEB}" destId="{D7F2E2E6-AA95-400E-8750-3118C9AD1DCF}" srcOrd="0" destOrd="0" presId="urn:microsoft.com/office/officeart/2005/8/layout/cycle2"/>
    <dgm:cxn modelId="{C4063B18-3164-4ADD-A466-91A652EE11DE}" srcId="{9D40B745-92ED-47ED-9F5D-C9CC9876C83B}" destId="{F1DAF6F4-9A1C-4A39-A1EE-7A72D4999FCD}" srcOrd="0" destOrd="0" parTransId="{2BAF9DFC-3712-47EC-A199-9057F593873D}" sibTransId="{83C2E5AC-7B0C-4090-B9DF-539544388574}"/>
    <dgm:cxn modelId="{FF491819-EB35-443B-BC54-89D4365893CF}" type="presOf" srcId="{595528E7-7324-4352-BECD-21D2596558CC}" destId="{2A83DC2F-239F-4095-AFF3-295813854707}" srcOrd="1" destOrd="0" presId="urn:microsoft.com/office/officeart/2005/8/layout/cycle2"/>
    <dgm:cxn modelId="{84645E1A-6A78-4106-9D96-23E35188501F}" type="presOf" srcId="{970998FA-B302-4E6F-A303-AD3667673571}" destId="{D24618D4-F6EC-49CF-BCFA-CB059121901B}" srcOrd="0" destOrd="0" presId="urn:microsoft.com/office/officeart/2005/8/layout/cycle2"/>
    <dgm:cxn modelId="{319E941D-D073-4362-9AE9-A3EC0408261B}" type="presOf" srcId="{67B8A187-7A8F-4813-8A34-FA35A2031898}" destId="{290DF3D1-9652-415A-A220-CB1E0C1419ED}" srcOrd="1" destOrd="0" presId="urn:microsoft.com/office/officeart/2005/8/layout/cycle2"/>
    <dgm:cxn modelId="{8E8EAE22-856E-4105-9C62-7F1D16AEFBA5}" type="presOf" srcId="{5830BA19-2162-4689-89F9-30C581C81EB8}" destId="{EE971210-8196-4B82-B35A-60F844C79870}" srcOrd="0" destOrd="0" presId="urn:microsoft.com/office/officeart/2005/8/layout/cycle2"/>
    <dgm:cxn modelId="{6BB1662E-FE20-410E-8782-6DD68A952F00}" type="presOf" srcId="{67B8A187-7A8F-4813-8A34-FA35A2031898}" destId="{5DCFA5F0-CC51-41DD-B289-E7368C655746}" srcOrd="0" destOrd="0" presId="urn:microsoft.com/office/officeart/2005/8/layout/cycle2"/>
    <dgm:cxn modelId="{A79BB32F-12E8-492F-A547-752F23B31210}" srcId="{9D40B745-92ED-47ED-9F5D-C9CC9876C83B}" destId="{5D37446E-BFED-4101-AD9F-15E46634249C}" srcOrd="1" destOrd="0" parTransId="{A0759501-CBE0-4FA4-B644-18B5AB5E1087}" sibTransId="{E010F75B-613F-49CA-8C9D-62DB5B27E894}"/>
    <dgm:cxn modelId="{DBCBDD39-5D55-42F7-A682-2B80CB5D428A}" type="presOf" srcId="{595528E7-7324-4352-BECD-21D2596558CC}" destId="{DC3D7691-2334-4FE8-8241-13C164636D10}" srcOrd="0" destOrd="0" presId="urn:microsoft.com/office/officeart/2005/8/layout/cycle2"/>
    <dgm:cxn modelId="{92A59B3A-209A-4F5B-9219-FBCB0621E2BC}" type="presOf" srcId="{4C4C29BE-F9E2-4C19-A9E5-0A559A421645}" destId="{8BA99AE6-5D53-4754-9B15-1A89AEF799D9}" srcOrd="1" destOrd="0" presId="urn:microsoft.com/office/officeart/2005/8/layout/cycle2"/>
    <dgm:cxn modelId="{12FEBC3C-3B4E-42E2-8088-B7ABFBAFE814}" type="presOf" srcId="{5BC1366D-C6E4-4BFB-A98C-27ECD10F14BF}" destId="{8C8B8905-3288-4FB1-B9C4-4D0528ADB086}" srcOrd="0" destOrd="0" presId="urn:microsoft.com/office/officeart/2005/8/layout/cycle2"/>
    <dgm:cxn modelId="{276D4D5F-8753-4ED3-8CB2-A762067CF0F3}" type="presOf" srcId="{4C4C29BE-F9E2-4C19-A9E5-0A559A421645}" destId="{09A88975-37F5-4901-AE30-3339ACA74C16}" srcOrd="0" destOrd="0" presId="urn:microsoft.com/office/officeart/2005/8/layout/cycle2"/>
    <dgm:cxn modelId="{64B7C242-F8C8-4164-8FDC-C8D7B6B41206}" type="presOf" srcId="{83C2E5AC-7B0C-4090-B9DF-539544388574}" destId="{D1E97B2E-81AE-44F4-A9A2-948F171E6E45}" srcOrd="1" destOrd="0" presId="urn:microsoft.com/office/officeart/2005/8/layout/cycle2"/>
    <dgm:cxn modelId="{8A77D863-AEDA-4BEC-A594-AA66DD1C139B}" type="presOf" srcId="{9D40B745-92ED-47ED-9F5D-C9CC9876C83B}" destId="{1D328B83-E48A-4D02-9BB8-567814E13FA5}" srcOrd="0" destOrd="0" presId="urn:microsoft.com/office/officeart/2005/8/layout/cycle2"/>
    <dgm:cxn modelId="{4D674544-9B51-4320-B8FA-664A98B52DEB}" type="presOf" srcId="{9E00EAA9-31F4-4C4B-A4A0-8403BF3D5D84}" destId="{2A7F56DA-6681-4C1F-913E-4FD07ADE6878}" srcOrd="0" destOrd="0" presId="urn:microsoft.com/office/officeart/2005/8/layout/cycle2"/>
    <dgm:cxn modelId="{7842C564-1750-405F-8C05-66B8CE69E4A5}" type="presOf" srcId="{F1DAF6F4-9A1C-4A39-A1EE-7A72D4999FCD}" destId="{59259B9F-1EB2-4181-B773-2660CF133976}" srcOrd="0" destOrd="0" presId="urn:microsoft.com/office/officeart/2005/8/layout/cycle2"/>
    <dgm:cxn modelId="{73BADD64-DD71-4188-A755-4ABB6B07FD77}" type="presOf" srcId="{49DEF166-3C6C-4471-BE79-9F87ED8FAD05}" destId="{A5807A52-37B7-45FA-8739-DC359A2778C3}" srcOrd="0" destOrd="0" presId="urn:microsoft.com/office/officeart/2005/8/layout/cycle2"/>
    <dgm:cxn modelId="{C7FFB455-8793-4C99-92FC-280D6F0E35A4}" srcId="{9D40B745-92ED-47ED-9F5D-C9CC9876C83B}" destId="{0E8BF02E-E180-443E-A212-D9D36C618DEB}" srcOrd="5" destOrd="0" parTransId="{E379C33D-655F-461B-9E23-C4109AD7B9B1}" sibTransId="{9E00EAA9-31F4-4C4B-A4A0-8403BF3D5D84}"/>
    <dgm:cxn modelId="{FD997377-E7E4-4C3F-AED0-2DC0139D9D40}" type="presOf" srcId="{E010F75B-613F-49CA-8C9D-62DB5B27E894}" destId="{3B93F246-1AC4-4B17-A470-18AE63BDD09C}" srcOrd="0" destOrd="0" presId="urn:microsoft.com/office/officeart/2005/8/layout/cycle2"/>
    <dgm:cxn modelId="{73B9647F-0C97-4497-85C0-356C99DDF73B}" type="presOf" srcId="{E010F75B-613F-49CA-8C9D-62DB5B27E894}" destId="{EA17E50B-7122-4431-AEB4-E8AF6CFF4E3F}" srcOrd="1" destOrd="0" presId="urn:microsoft.com/office/officeart/2005/8/layout/cycle2"/>
    <dgm:cxn modelId="{C54C5E85-160E-4403-8C2A-4673AA17A9AF}" srcId="{9D40B745-92ED-47ED-9F5D-C9CC9876C83B}" destId="{5830BA19-2162-4689-89F9-30C581C81EB8}" srcOrd="7" destOrd="0" parTransId="{26E21379-0D09-451D-9D09-BE00A0A3998C}" sibTransId="{5BC1366D-C6E4-4BFB-A98C-27ECD10F14BF}"/>
    <dgm:cxn modelId="{598DDB90-3D18-4AB7-864A-E1E9136F113B}" srcId="{9D40B745-92ED-47ED-9F5D-C9CC9876C83B}" destId="{70630089-9866-4E4E-9806-4E665205A752}" srcOrd="6" destOrd="0" parTransId="{C0C51F22-C621-406F-994F-1EC53D9349AF}" sibTransId="{67B8A187-7A8F-4813-8A34-FA35A2031898}"/>
    <dgm:cxn modelId="{3775B5A6-1A09-474E-80BB-38294282CE8C}" type="presOf" srcId="{0411B7A8-6BE4-421C-8D56-5C9B83950929}" destId="{1F379D7D-9FC7-4EAE-98DF-21AECC35A77F}" srcOrd="0" destOrd="0" presId="urn:microsoft.com/office/officeart/2005/8/layout/cycle2"/>
    <dgm:cxn modelId="{15E90DAC-32FE-42ED-B3EB-1EDB3FA072D3}" type="presOf" srcId="{5D37446E-BFED-4101-AD9F-15E46634249C}" destId="{5046C990-6205-4869-8E90-81A90DB0F5CF}" srcOrd="0" destOrd="0" presId="urn:microsoft.com/office/officeart/2005/8/layout/cycle2"/>
    <dgm:cxn modelId="{B6AE52B4-29F4-486E-A18E-F1AFE1659B8A}" type="presOf" srcId="{DFCE31A7-B3C1-4972-A40F-F69C83E864D2}" destId="{15A5BDF0-F659-43B7-BF82-F0F1084FF886}" srcOrd="1" destOrd="0" presId="urn:microsoft.com/office/officeart/2005/8/layout/cycle2"/>
    <dgm:cxn modelId="{B6B311B7-4695-4E56-AB76-F37D4F006C61}" type="presOf" srcId="{CDE2D791-AABA-4471-91D3-10CB345619E7}" destId="{E6C356EE-D0C2-41F0-8D95-1347031A675A}" srcOrd="0" destOrd="0" presId="urn:microsoft.com/office/officeart/2005/8/layout/cycle2"/>
    <dgm:cxn modelId="{7B3E2DB8-F2CB-4938-A7A2-0BBED5EB94E4}" srcId="{9D40B745-92ED-47ED-9F5D-C9CC9876C83B}" destId="{0411B7A8-6BE4-421C-8D56-5C9B83950929}" srcOrd="4" destOrd="0" parTransId="{C7F559E0-6373-496C-9AD5-23C7306CCE37}" sibTransId="{DFCE31A7-B3C1-4972-A40F-F69C83E864D2}"/>
    <dgm:cxn modelId="{AE2242C1-2766-401B-B48B-268DA7EBB59C}" type="presOf" srcId="{83C2E5AC-7B0C-4090-B9DF-539544388574}" destId="{5BD9BB8B-BE76-46BD-BD51-B3B5648B3A28}" srcOrd="0" destOrd="0" presId="urn:microsoft.com/office/officeart/2005/8/layout/cycle2"/>
    <dgm:cxn modelId="{9954EDD0-27CC-47DD-B2C4-CA72DB1ABC35}" srcId="{9D40B745-92ED-47ED-9F5D-C9CC9876C83B}" destId="{92986FB6-C33D-4F99-8F71-90D1EAE7290B}" srcOrd="2" destOrd="0" parTransId="{8E4BEC73-9DDB-4BA2-8BD3-3E08770E9106}" sibTransId="{49DEF166-3C6C-4471-BE79-9F87ED8FAD05}"/>
    <dgm:cxn modelId="{01E7FED6-C83B-4DB5-B709-0D6612D6E5BB}" type="presOf" srcId="{49DEF166-3C6C-4471-BE79-9F87ED8FAD05}" destId="{3A36CECB-BCF1-43E1-8F7D-17DD65324997}" srcOrd="1" destOrd="0" presId="urn:microsoft.com/office/officeart/2005/8/layout/cycle2"/>
    <dgm:cxn modelId="{77D3C9DD-2AFF-4F65-9A4E-E13B13FBF3A9}" type="presOf" srcId="{92986FB6-C33D-4F99-8F71-90D1EAE7290B}" destId="{5F94F30F-1535-4524-B5D0-66F153F3AB4B}" srcOrd="0" destOrd="0" presId="urn:microsoft.com/office/officeart/2005/8/layout/cycle2"/>
    <dgm:cxn modelId="{62A235F9-B608-42D1-9FE1-D7E369BD45FA}" type="presOf" srcId="{5BC1366D-C6E4-4BFB-A98C-27ECD10F14BF}" destId="{611F5415-1312-4262-8FBD-C51827F1EED2}" srcOrd="1" destOrd="0" presId="urn:microsoft.com/office/officeart/2005/8/layout/cycle2"/>
    <dgm:cxn modelId="{E659C8FB-751D-4B81-B6C2-F65A1E5FEADA}" type="presOf" srcId="{9E00EAA9-31F4-4C4B-A4A0-8403BF3D5D84}" destId="{A62F822C-E2F0-40D5-B155-8C9BF80A32FF}" srcOrd="1" destOrd="0" presId="urn:microsoft.com/office/officeart/2005/8/layout/cycle2"/>
    <dgm:cxn modelId="{7F02ABA5-3770-4C15-91F2-D53169594387}" type="presParOf" srcId="{1D328B83-E48A-4D02-9BB8-567814E13FA5}" destId="{59259B9F-1EB2-4181-B773-2660CF133976}" srcOrd="0" destOrd="0" presId="urn:microsoft.com/office/officeart/2005/8/layout/cycle2"/>
    <dgm:cxn modelId="{5FEF6CA0-C58A-402B-A109-910AC32BFCC1}" type="presParOf" srcId="{1D328B83-E48A-4D02-9BB8-567814E13FA5}" destId="{5BD9BB8B-BE76-46BD-BD51-B3B5648B3A28}" srcOrd="1" destOrd="0" presId="urn:microsoft.com/office/officeart/2005/8/layout/cycle2"/>
    <dgm:cxn modelId="{55179A45-5328-4612-8C27-7A3A9609399A}" type="presParOf" srcId="{5BD9BB8B-BE76-46BD-BD51-B3B5648B3A28}" destId="{D1E97B2E-81AE-44F4-A9A2-948F171E6E45}" srcOrd="0" destOrd="0" presId="urn:microsoft.com/office/officeart/2005/8/layout/cycle2"/>
    <dgm:cxn modelId="{F3D85747-0579-453C-B4EC-A09CA546C58D}" type="presParOf" srcId="{1D328B83-E48A-4D02-9BB8-567814E13FA5}" destId="{5046C990-6205-4869-8E90-81A90DB0F5CF}" srcOrd="2" destOrd="0" presId="urn:microsoft.com/office/officeart/2005/8/layout/cycle2"/>
    <dgm:cxn modelId="{2806CA7D-3F6C-4EB2-845C-753E605E680B}" type="presParOf" srcId="{1D328B83-E48A-4D02-9BB8-567814E13FA5}" destId="{3B93F246-1AC4-4B17-A470-18AE63BDD09C}" srcOrd="3" destOrd="0" presId="urn:microsoft.com/office/officeart/2005/8/layout/cycle2"/>
    <dgm:cxn modelId="{4F1347C4-DD0A-4E81-8B18-494CC35A352E}" type="presParOf" srcId="{3B93F246-1AC4-4B17-A470-18AE63BDD09C}" destId="{EA17E50B-7122-4431-AEB4-E8AF6CFF4E3F}" srcOrd="0" destOrd="0" presId="urn:microsoft.com/office/officeart/2005/8/layout/cycle2"/>
    <dgm:cxn modelId="{F119325F-E3E4-4465-8464-9D7F163F56A7}" type="presParOf" srcId="{1D328B83-E48A-4D02-9BB8-567814E13FA5}" destId="{5F94F30F-1535-4524-B5D0-66F153F3AB4B}" srcOrd="4" destOrd="0" presId="urn:microsoft.com/office/officeart/2005/8/layout/cycle2"/>
    <dgm:cxn modelId="{2E97B32B-875C-4DF0-AFC7-1D109D11F2A1}" type="presParOf" srcId="{1D328B83-E48A-4D02-9BB8-567814E13FA5}" destId="{A5807A52-37B7-45FA-8739-DC359A2778C3}" srcOrd="5" destOrd="0" presId="urn:microsoft.com/office/officeart/2005/8/layout/cycle2"/>
    <dgm:cxn modelId="{1B5AFDCD-E43C-47A9-ADA7-00D23265301A}" type="presParOf" srcId="{A5807A52-37B7-45FA-8739-DC359A2778C3}" destId="{3A36CECB-BCF1-43E1-8F7D-17DD65324997}" srcOrd="0" destOrd="0" presId="urn:microsoft.com/office/officeart/2005/8/layout/cycle2"/>
    <dgm:cxn modelId="{47B17973-7ECE-4E7A-BE07-DA4492A9B468}" type="presParOf" srcId="{1D328B83-E48A-4D02-9BB8-567814E13FA5}" destId="{D24618D4-F6EC-49CF-BCFA-CB059121901B}" srcOrd="6" destOrd="0" presId="urn:microsoft.com/office/officeart/2005/8/layout/cycle2"/>
    <dgm:cxn modelId="{4992CF84-94B3-4044-A324-C3F92F341D9F}" type="presParOf" srcId="{1D328B83-E48A-4D02-9BB8-567814E13FA5}" destId="{DC3D7691-2334-4FE8-8241-13C164636D10}" srcOrd="7" destOrd="0" presId="urn:microsoft.com/office/officeart/2005/8/layout/cycle2"/>
    <dgm:cxn modelId="{AA0E0923-B592-422C-B1B5-FEDC9C6AAB74}" type="presParOf" srcId="{DC3D7691-2334-4FE8-8241-13C164636D10}" destId="{2A83DC2F-239F-4095-AFF3-295813854707}" srcOrd="0" destOrd="0" presId="urn:microsoft.com/office/officeart/2005/8/layout/cycle2"/>
    <dgm:cxn modelId="{FA090840-AE17-43C2-A3F0-8526EBC25FEF}" type="presParOf" srcId="{1D328B83-E48A-4D02-9BB8-567814E13FA5}" destId="{1F379D7D-9FC7-4EAE-98DF-21AECC35A77F}" srcOrd="8" destOrd="0" presId="urn:microsoft.com/office/officeart/2005/8/layout/cycle2"/>
    <dgm:cxn modelId="{4E50E1EC-B8E7-4538-92B3-A466FC28DD51}" type="presParOf" srcId="{1D328B83-E48A-4D02-9BB8-567814E13FA5}" destId="{E7B23461-73DA-418D-B760-3ACC9DC90AE0}" srcOrd="9" destOrd="0" presId="urn:microsoft.com/office/officeart/2005/8/layout/cycle2"/>
    <dgm:cxn modelId="{7B5328C8-08C2-4FFC-94A0-C451415BA521}" type="presParOf" srcId="{E7B23461-73DA-418D-B760-3ACC9DC90AE0}" destId="{15A5BDF0-F659-43B7-BF82-F0F1084FF886}" srcOrd="0" destOrd="0" presId="urn:microsoft.com/office/officeart/2005/8/layout/cycle2"/>
    <dgm:cxn modelId="{89107A04-81A4-48EC-AB89-15F9F603369B}" type="presParOf" srcId="{1D328B83-E48A-4D02-9BB8-567814E13FA5}" destId="{D7F2E2E6-AA95-400E-8750-3118C9AD1DCF}" srcOrd="10" destOrd="0" presId="urn:microsoft.com/office/officeart/2005/8/layout/cycle2"/>
    <dgm:cxn modelId="{0A08513A-C349-40B5-A5D1-A59FD6D1808C}" type="presParOf" srcId="{1D328B83-E48A-4D02-9BB8-567814E13FA5}" destId="{2A7F56DA-6681-4C1F-913E-4FD07ADE6878}" srcOrd="11" destOrd="0" presId="urn:microsoft.com/office/officeart/2005/8/layout/cycle2"/>
    <dgm:cxn modelId="{07B8E38E-E4CE-4EC4-85B2-480C7E3CC335}" type="presParOf" srcId="{2A7F56DA-6681-4C1F-913E-4FD07ADE6878}" destId="{A62F822C-E2F0-40D5-B155-8C9BF80A32FF}" srcOrd="0" destOrd="0" presId="urn:microsoft.com/office/officeart/2005/8/layout/cycle2"/>
    <dgm:cxn modelId="{6778B37F-F0D8-4FD3-978C-B5C452C3028A}" type="presParOf" srcId="{1D328B83-E48A-4D02-9BB8-567814E13FA5}" destId="{CBF04447-CAA1-4E70-86FC-D21BD3959FEC}" srcOrd="12" destOrd="0" presId="urn:microsoft.com/office/officeart/2005/8/layout/cycle2"/>
    <dgm:cxn modelId="{194D4DD2-8FA7-4EAC-9DB4-A6539A0C0318}" type="presParOf" srcId="{1D328B83-E48A-4D02-9BB8-567814E13FA5}" destId="{5DCFA5F0-CC51-41DD-B289-E7368C655746}" srcOrd="13" destOrd="0" presId="urn:microsoft.com/office/officeart/2005/8/layout/cycle2"/>
    <dgm:cxn modelId="{32C9B27C-DD55-4A7B-8119-0C0A740B02DA}" type="presParOf" srcId="{5DCFA5F0-CC51-41DD-B289-E7368C655746}" destId="{290DF3D1-9652-415A-A220-CB1E0C1419ED}" srcOrd="0" destOrd="0" presId="urn:microsoft.com/office/officeart/2005/8/layout/cycle2"/>
    <dgm:cxn modelId="{CD5EC421-F9B1-4249-93B1-4BDC35AFE8FB}" type="presParOf" srcId="{1D328B83-E48A-4D02-9BB8-567814E13FA5}" destId="{EE971210-8196-4B82-B35A-60F844C79870}" srcOrd="14" destOrd="0" presId="urn:microsoft.com/office/officeart/2005/8/layout/cycle2"/>
    <dgm:cxn modelId="{E1E18CF2-22B8-4EFF-A33F-6D615D1997DB}" type="presParOf" srcId="{1D328B83-E48A-4D02-9BB8-567814E13FA5}" destId="{8C8B8905-3288-4FB1-B9C4-4D0528ADB086}" srcOrd="15" destOrd="0" presId="urn:microsoft.com/office/officeart/2005/8/layout/cycle2"/>
    <dgm:cxn modelId="{E9D0DBDC-2D66-4C1F-A6B0-F80DFEC05D11}" type="presParOf" srcId="{8C8B8905-3288-4FB1-B9C4-4D0528ADB086}" destId="{611F5415-1312-4262-8FBD-C51827F1EED2}" srcOrd="0" destOrd="0" presId="urn:microsoft.com/office/officeart/2005/8/layout/cycle2"/>
    <dgm:cxn modelId="{D181ED4C-49FA-4C91-862C-4CE7E4926DB2}" type="presParOf" srcId="{1D328B83-E48A-4D02-9BB8-567814E13FA5}" destId="{E6C356EE-D0C2-41F0-8D95-1347031A675A}" srcOrd="16" destOrd="0" presId="urn:microsoft.com/office/officeart/2005/8/layout/cycle2"/>
    <dgm:cxn modelId="{22FFA356-FA23-4200-B8FF-57859491D1D1}" type="presParOf" srcId="{1D328B83-E48A-4D02-9BB8-567814E13FA5}" destId="{09A88975-37F5-4901-AE30-3339ACA74C16}" srcOrd="17" destOrd="0" presId="urn:microsoft.com/office/officeart/2005/8/layout/cycle2"/>
    <dgm:cxn modelId="{D77ABDF3-7C64-4C73-B896-E6BB75E156FA}" type="presParOf" srcId="{09A88975-37F5-4901-AE30-3339ACA74C16}" destId="{8BA99AE6-5D53-4754-9B15-1A89AEF799D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59B9F-1EB2-4181-B773-2660CF133976}">
      <dsp:nvSpPr>
        <dsp:cNvPr id="0" name=""/>
        <dsp:cNvSpPr/>
      </dsp:nvSpPr>
      <dsp:spPr>
        <a:xfrm>
          <a:off x="3284663" y="206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Beam</a:t>
          </a:r>
        </a:p>
      </dsp:txBody>
      <dsp:txXfrm>
        <a:off x="3422099" y="137642"/>
        <a:ext cx="663603" cy="663603"/>
      </dsp:txXfrm>
    </dsp:sp>
    <dsp:sp modelId="{5BD9BB8B-BE76-46BD-BD51-B3B5648B3A28}">
      <dsp:nvSpPr>
        <dsp:cNvPr id="0" name=""/>
        <dsp:cNvSpPr/>
      </dsp:nvSpPr>
      <dsp:spPr>
        <a:xfrm rot="1200000">
          <a:off x="4284700" y="549709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286959" y="600247"/>
        <a:ext cx="174773" cy="190041"/>
      </dsp:txXfrm>
    </dsp:sp>
    <dsp:sp modelId="{5046C990-6205-4869-8E90-81A90DB0F5CF}">
      <dsp:nvSpPr>
        <dsp:cNvPr id="0" name=""/>
        <dsp:cNvSpPr/>
      </dsp:nvSpPr>
      <dsp:spPr>
        <a:xfrm>
          <a:off x="4609219" y="482306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BPM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Pickup</a:t>
          </a:r>
        </a:p>
      </dsp:txBody>
      <dsp:txXfrm>
        <a:off x="4746655" y="619742"/>
        <a:ext cx="663603" cy="663603"/>
      </dsp:txXfrm>
    </dsp:sp>
    <dsp:sp modelId="{3B93F246-1AC4-4B17-A470-18AE63BDD09C}">
      <dsp:nvSpPr>
        <dsp:cNvPr id="0" name=""/>
        <dsp:cNvSpPr/>
      </dsp:nvSpPr>
      <dsp:spPr>
        <a:xfrm rot="3600000">
          <a:off x="5302476" y="1397415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5321202" y="1428328"/>
        <a:ext cx="174773" cy="190041"/>
      </dsp:txXfrm>
    </dsp:sp>
    <dsp:sp modelId="{5F94F30F-1535-4524-B5D0-66F153F3AB4B}">
      <dsp:nvSpPr>
        <dsp:cNvPr id="0" name=""/>
        <dsp:cNvSpPr/>
      </dsp:nvSpPr>
      <dsp:spPr>
        <a:xfrm>
          <a:off x="5314001" y="1703023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Analogue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Processing</a:t>
          </a:r>
        </a:p>
      </dsp:txBody>
      <dsp:txXfrm>
        <a:off x="5451437" y="1840459"/>
        <a:ext cx="663603" cy="663603"/>
      </dsp:txXfrm>
    </dsp:sp>
    <dsp:sp modelId="{A5807A52-37B7-45FA-8739-DC359A2778C3}">
      <dsp:nvSpPr>
        <dsp:cNvPr id="0" name=""/>
        <dsp:cNvSpPr/>
      </dsp:nvSpPr>
      <dsp:spPr>
        <a:xfrm rot="6000000">
          <a:off x="5537243" y="2701009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5581198" y="2727473"/>
        <a:ext cx="174773" cy="190041"/>
      </dsp:txXfrm>
    </dsp:sp>
    <dsp:sp modelId="{D24618D4-F6EC-49CF-BCFA-CB059121901B}">
      <dsp:nvSpPr>
        <dsp:cNvPr id="0" name=""/>
        <dsp:cNvSpPr/>
      </dsp:nvSpPr>
      <dsp:spPr>
        <a:xfrm>
          <a:off x="5069233" y="3091172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Conversion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Digital</a:t>
          </a:r>
        </a:p>
      </dsp:txBody>
      <dsp:txXfrm>
        <a:off x="5206669" y="3228608"/>
        <a:ext cx="663603" cy="663603"/>
      </dsp:txXfrm>
    </dsp:sp>
    <dsp:sp modelId="{DC3D7691-2334-4FE8-8241-13C164636D10}">
      <dsp:nvSpPr>
        <dsp:cNvPr id="0" name=""/>
        <dsp:cNvSpPr/>
      </dsp:nvSpPr>
      <dsp:spPr>
        <a:xfrm rot="8400000">
          <a:off x="4879151" y="3850525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945292" y="3889799"/>
        <a:ext cx="174773" cy="190041"/>
      </dsp:txXfrm>
    </dsp:sp>
    <dsp:sp modelId="{1F379D7D-9FC7-4EAE-98DF-21AECC35A77F}">
      <dsp:nvSpPr>
        <dsp:cNvPr id="0" name=""/>
        <dsp:cNvSpPr/>
      </dsp:nvSpPr>
      <dsp:spPr>
        <a:xfrm>
          <a:off x="3989445" y="3997222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Digital Processing</a:t>
          </a:r>
        </a:p>
      </dsp:txBody>
      <dsp:txXfrm>
        <a:off x="4126881" y="4134658"/>
        <a:ext cx="663603" cy="663603"/>
      </dsp:txXfrm>
    </dsp:sp>
    <dsp:sp modelId="{E7B23461-73DA-418D-B760-3ACC9DC90AE0}">
      <dsp:nvSpPr>
        <dsp:cNvPr id="0" name=""/>
        <dsp:cNvSpPr/>
      </dsp:nvSpPr>
      <dsp:spPr>
        <a:xfrm rot="10800000">
          <a:off x="3636128" y="4308092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3711031" y="4371439"/>
        <a:ext cx="174773" cy="190041"/>
      </dsp:txXfrm>
    </dsp:sp>
    <dsp:sp modelId="{D7F2E2E6-AA95-400E-8750-3118C9AD1DCF}">
      <dsp:nvSpPr>
        <dsp:cNvPr id="0" name=""/>
        <dsp:cNvSpPr/>
      </dsp:nvSpPr>
      <dsp:spPr>
        <a:xfrm>
          <a:off x="2579881" y="3997222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Transfer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Central</a:t>
          </a:r>
        </a:p>
      </dsp:txBody>
      <dsp:txXfrm>
        <a:off x="2717317" y="4134658"/>
        <a:ext cx="663603" cy="663603"/>
      </dsp:txXfrm>
    </dsp:sp>
    <dsp:sp modelId="{2A7F56DA-6681-4C1F-913E-4FD07ADE6878}">
      <dsp:nvSpPr>
        <dsp:cNvPr id="0" name=""/>
        <dsp:cNvSpPr/>
      </dsp:nvSpPr>
      <dsp:spPr>
        <a:xfrm rot="13200000">
          <a:off x="2389799" y="3859609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2455940" y="3947029"/>
        <a:ext cx="174773" cy="190041"/>
      </dsp:txXfrm>
    </dsp:sp>
    <dsp:sp modelId="{CBF04447-CAA1-4E70-86FC-D21BD3959FEC}">
      <dsp:nvSpPr>
        <dsp:cNvPr id="0" name=""/>
        <dsp:cNvSpPr/>
      </dsp:nvSpPr>
      <dsp:spPr>
        <a:xfrm>
          <a:off x="1500093" y="3091172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Orbit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Correction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Calculation</a:t>
          </a:r>
          <a:endParaRPr lang="de-DE" sz="10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1637529" y="3228608"/>
        <a:ext cx="663603" cy="663603"/>
      </dsp:txXfrm>
    </dsp:sp>
    <dsp:sp modelId="{5DCFA5F0-CC51-41DD-B289-E7368C655746}">
      <dsp:nvSpPr>
        <dsp:cNvPr id="0" name=""/>
        <dsp:cNvSpPr/>
      </dsp:nvSpPr>
      <dsp:spPr>
        <a:xfrm rot="15600000">
          <a:off x="1723335" y="2714927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1767290" y="2815157"/>
        <a:ext cx="174773" cy="190041"/>
      </dsp:txXfrm>
    </dsp:sp>
    <dsp:sp modelId="{EE971210-8196-4B82-B35A-60F844C79870}">
      <dsp:nvSpPr>
        <dsp:cNvPr id="0" name=""/>
        <dsp:cNvSpPr/>
      </dsp:nvSpPr>
      <dsp:spPr>
        <a:xfrm>
          <a:off x="1255325" y="1703023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Transfer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to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</a:t>
          </a: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Correctors</a:t>
          </a:r>
          <a:endParaRPr lang="de-DE" sz="1000" kern="1200" dirty="0">
            <a:latin typeface="Source Sans Pro" panose="020B0503030403020204" pitchFamily="34" charset="0"/>
            <a:ea typeface="Source Sans Pro" panose="020B0503030403020204" pitchFamily="34" charset="0"/>
          </a:endParaRPr>
        </a:p>
      </dsp:txBody>
      <dsp:txXfrm>
        <a:off x="1392761" y="1840459"/>
        <a:ext cx="663603" cy="663603"/>
      </dsp:txXfrm>
    </dsp:sp>
    <dsp:sp modelId="{8C8B8905-3288-4FB1-B9C4-4D0528ADB086}">
      <dsp:nvSpPr>
        <dsp:cNvPr id="0" name=""/>
        <dsp:cNvSpPr/>
      </dsp:nvSpPr>
      <dsp:spPr>
        <a:xfrm rot="18000000">
          <a:off x="1948582" y="1409654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1967308" y="1505435"/>
        <a:ext cx="174773" cy="190041"/>
      </dsp:txXfrm>
    </dsp:sp>
    <dsp:sp modelId="{E6C356EE-D0C2-41F0-8D95-1347031A675A}">
      <dsp:nvSpPr>
        <dsp:cNvPr id="0" name=""/>
        <dsp:cNvSpPr/>
      </dsp:nvSpPr>
      <dsp:spPr>
        <a:xfrm>
          <a:off x="1960106" y="482306"/>
          <a:ext cx="938475" cy="9384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 err="1">
              <a:latin typeface="Source Sans Pro" panose="020B0503030403020204" pitchFamily="34" charset="0"/>
              <a:ea typeface="Source Sans Pro" panose="020B0503030403020204" pitchFamily="34" charset="0"/>
            </a:rPr>
            <a:t>Apply</a:t>
          </a:r>
          <a:r>
            <a:rPr lang="de-DE" sz="1000" kern="1200" dirty="0">
              <a:latin typeface="Source Sans Pro" panose="020B0503030403020204" pitchFamily="34" charset="0"/>
              <a:ea typeface="Source Sans Pro" panose="020B0503030403020204" pitchFamily="34" charset="0"/>
            </a:rPr>
            <a:t> Kicks</a:t>
          </a:r>
        </a:p>
      </dsp:txBody>
      <dsp:txXfrm>
        <a:off x="2097542" y="619742"/>
        <a:ext cx="663603" cy="663603"/>
      </dsp:txXfrm>
    </dsp:sp>
    <dsp:sp modelId="{09A88975-37F5-4901-AE30-3339ACA74C16}">
      <dsp:nvSpPr>
        <dsp:cNvPr id="0" name=""/>
        <dsp:cNvSpPr/>
      </dsp:nvSpPr>
      <dsp:spPr>
        <a:xfrm rot="20400000">
          <a:off x="2960144" y="554543"/>
          <a:ext cx="249676" cy="316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2962403" y="630699"/>
        <a:ext cx="174773" cy="1900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98376-67D4-4BC4-996C-AE07EC230E2C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999A-5A26-482F-B6E8-F8DEB88A06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25591CE0-D79E-0246-BC2A-3F5CA40108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62785"/>
            <a:ext cx="12192000" cy="41061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262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262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262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59F48FC-2605-394C-88DA-678ACCBE2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828C05B-6588-224C-A400-0B770D4C0864}"/>
              </a:ext>
            </a:extLst>
          </p:cNvPr>
          <p:cNvSpPr/>
          <p:nvPr userDrawn="1"/>
        </p:nvSpPr>
        <p:spPr>
          <a:xfrm>
            <a:off x="8805742" y="4749256"/>
            <a:ext cx="1656184" cy="165618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u="sng" dirty="0"/>
          </a:p>
        </p:txBody>
      </p:sp>
      <p:sp>
        <p:nvSpPr>
          <p:cNvPr id="22" name="Textplatzhalter 18">
            <a:extLst>
              <a:ext uri="{FF2B5EF4-FFF2-40B4-BE49-F238E27FC236}">
                <a16:creationId xmlns:a16="http://schemas.microsoft.com/office/drawing/2014/main" id="{7714C198-5905-BE49-AC9F-57E7474324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3" name="Textplatzhalter 18">
            <a:extLst>
              <a:ext uri="{FF2B5EF4-FFF2-40B4-BE49-F238E27FC236}">
                <a16:creationId xmlns:a16="http://schemas.microsoft.com/office/drawing/2014/main" id="{DE464674-1518-1647-8861-DF39B0AB3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A21B88B-05B2-A311-6F8A-AFD78ABC6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201458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</p:spTree>
    <p:extLst>
      <p:ext uri="{BB962C8B-B14F-4D97-AF65-F5344CB8AC3E}">
        <p14:creationId xmlns:p14="http://schemas.microsoft.com/office/powerpoint/2010/main" val="178010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1EB2A590-122C-9E41-BF84-61FE894EF59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1A12957-312E-7A4C-8525-81C600AB25B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F048576-E8AD-B649-970A-914BCCB6CCC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BCD233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FD99AFF-F828-F24B-B40D-0909AA29A358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5A3834-3A04-D74D-B87D-899C34517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00210-99AF-0E4F-BE9C-4E18FB441107}"/>
              </a:ext>
            </a:extLst>
          </p:cNvPr>
          <p:cNvSpPr/>
          <p:nvPr userDrawn="1"/>
        </p:nvSpPr>
        <p:spPr>
          <a:xfrm>
            <a:off x="8827666" y="4749256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56651F90-87D8-A343-9F3F-9DCBBA9635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5305543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5" name="Textplatzhalter 18">
            <a:extLst>
              <a:ext uri="{FF2B5EF4-FFF2-40B4-BE49-F238E27FC236}">
                <a16:creationId xmlns:a16="http://schemas.microsoft.com/office/drawing/2014/main" id="{762CF7CF-1CAF-4546-9B84-0B533C25F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5739490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645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3 z.B.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BEF23178-630A-874F-9CB2-FB6BFF2EE8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8926" y="4616450"/>
            <a:ext cx="11614150" cy="194468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B38E91-AAE6-6643-86D1-EE5CEB74B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410" y="764619"/>
            <a:ext cx="2603500" cy="82550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5EF8A3F-99D4-0E4F-A11C-D6DCB358D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8926" y="1612900"/>
            <a:ext cx="11614150" cy="32844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941342"/>
            <a:ext cx="12192000" cy="26751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3249612"/>
            <a:ext cx="11036300" cy="547688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mehrzeilig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B68C694-BBB6-1847-A5CC-ED5BB5EC0BF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1941342"/>
            <a:ext cx="11036300" cy="1855957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27666" y="3854450"/>
            <a:ext cx="1656184" cy="1656184"/>
          </a:xfrm>
          <a:prstGeom prst="ellipse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544949-F749-CB48-BC8D-DCF4F8DE65FC}"/>
              </a:ext>
            </a:extLst>
          </p:cNvPr>
          <p:cNvSpPr/>
          <p:nvPr userDrawn="1"/>
        </p:nvSpPr>
        <p:spPr>
          <a:xfrm>
            <a:off x="577850" y="461645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3E6ED63-906E-E043-ABF7-0EAB54F027B8}"/>
              </a:ext>
            </a:extLst>
          </p:cNvPr>
          <p:cNvSpPr/>
          <p:nvPr userDrawn="1"/>
        </p:nvSpPr>
        <p:spPr>
          <a:xfrm>
            <a:off x="1009850" y="461645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C1BE680-5E65-2B4D-AB30-5DE75588709B}"/>
              </a:ext>
            </a:extLst>
          </p:cNvPr>
          <p:cNvSpPr/>
          <p:nvPr userDrawn="1"/>
        </p:nvSpPr>
        <p:spPr>
          <a:xfrm>
            <a:off x="1441550" y="461645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40539" y="4410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872667" y="4844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05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F2E95589-6537-4D47-84C0-55FA48CA11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934F5C24-478F-4341-8AB2-C3B8DAAADCE3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3E4E5B-8250-48E7-86A0-03124C1ED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5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D844AD-7FE7-7C4B-ABC7-62D1AFD61512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6159AA-0883-E040-B04F-0956C54F2AF6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9E1E49-C4A6-ED46-A5AD-D3CAAFA0BB8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FBA6DC7-BF94-48AA-8460-D93B036698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01C9A59-950A-4DEF-A536-2C1DBF8356C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AEDFA0C-2E95-4249-82B2-632B5E753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166127-8F6F-3747-9D2E-9343E79C6A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CD78C-D996-2C49-9E17-07F0B3247BE9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959A54-9950-1B43-817C-EE295E98FAA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8D0AD654-8EEA-470E-AC89-8552940BB5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3" name="Foliennummernplatzhalter 11">
            <a:extLst>
              <a:ext uri="{FF2B5EF4-FFF2-40B4-BE49-F238E27FC236}">
                <a16:creationId xmlns:a16="http://schemas.microsoft.com/office/drawing/2014/main" id="{BFB1A686-F9A8-464B-A05C-73FD48B605EF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D939512-455D-41B3-9A15-5757B3582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5847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29E17F-F786-DA46-892D-9AC9057EFBEC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8A19D77-AAFF-8B4C-A56A-219924348047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AF1682-6FCF-B24A-88D5-A567401A8E4A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C867531C-1840-48DB-9725-42BE371E95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A2F92D8B-11D6-4CE3-9144-1D5D6008DEA8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2ACEFA0-62B9-4775-B0CC-1EFE86A8C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CEBBC38-EF7B-F448-AB72-6B21CE4927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72F898-CDD2-EB46-935F-1A01F39663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4A07B7-25E7-A147-A6FE-B58A3B5D85F6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6911299D-57C4-48C5-8B2E-2ADB5BE1EE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BFF68FFA-1044-4E9F-8356-97B6F0E329F9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E258A15-D87F-4778-A194-3C5F2B995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8C26B1F-6643-5D4B-9331-A6AF47F302BF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E5AE330-4793-1247-A8B2-0502F6C0C372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B5D097C-8800-2843-8D1C-E802969F5417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rgbClr val="BC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F2A7931-4B8D-4FA0-B0B0-05D8F7315E7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695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1" name="Foliennummernplatzhalter 11">
            <a:extLst>
              <a:ext uri="{FF2B5EF4-FFF2-40B4-BE49-F238E27FC236}">
                <a16:creationId xmlns:a16="http://schemas.microsoft.com/office/drawing/2014/main" id="{47EF36CD-9CB8-453C-8BD8-2E830C36A0DA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89F8082-7472-4054-BF27-BE3C2C9D6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9726" y="6273604"/>
            <a:ext cx="1569582" cy="49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44F69-732F-B74F-945A-CBDADE829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C750C6-0F28-DD4E-ABB0-AE06DA556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230171-9C22-6342-A988-40172D895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DF1E7-7728-684B-896D-8CFDB8DC33E7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61" r:id="rId3"/>
    <p:sldLayoutId id="2147483650" r:id="rId4"/>
    <p:sldLayoutId id="2147483651" r:id="rId5"/>
    <p:sldLayoutId id="2147483662" r:id="rId6"/>
    <p:sldLayoutId id="2147483663" r:id="rId7"/>
    <p:sldLayoutId id="2147483664" r:id="rId8"/>
    <p:sldLayoutId id="2147483665" r:id="rId9"/>
    <p:sldLayoutId id="2147483678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34DB40-66B4-764A-863A-A04AF338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2312989"/>
            <a:ext cx="10842819" cy="909896"/>
          </a:xfrm>
        </p:spPr>
        <p:txBody>
          <a:bodyPr>
            <a:noAutofit/>
          </a:bodyPr>
          <a:lstStyle/>
          <a:p>
            <a:r>
              <a:rPr lang="en-US" sz="4000" cap="none" dirty="0"/>
              <a:t>Orbit Stability at BESSY II: </a:t>
            </a:r>
            <a:br>
              <a:rPr lang="en-US" sz="4000" cap="none" dirty="0"/>
            </a:br>
            <a:r>
              <a:rPr lang="en-US" sz="4000" cap="none" dirty="0"/>
              <a:t>Progress of FOFB Upgrade and Current Stability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75535B-FF88-BD42-A4F0-26794C6E4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850" y="3415704"/>
            <a:ext cx="8332885" cy="824328"/>
          </a:xfrm>
        </p:spPr>
        <p:txBody>
          <a:bodyPr/>
          <a:lstStyle/>
          <a:p>
            <a:r>
              <a:rPr lang="de-DE" sz="2000" dirty="0"/>
              <a:t>Günther Rehm, Danielle Melis Löhr, Pierre Schnizer, Ervis Suljoti, </a:t>
            </a:r>
            <a:br>
              <a:rPr lang="de-DE" sz="2000" dirty="0"/>
            </a:br>
            <a:r>
              <a:rPr lang="de-DE" sz="2000" dirty="0"/>
              <a:t>Tobias Schneegans, Andreas Schälicke, Markus Ries </a:t>
            </a:r>
          </a:p>
          <a:p>
            <a:r>
              <a:rPr lang="en-US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I.FAST Workshop 2025 on Stability of Storage Ring Based Light Sources, KIT</a:t>
            </a:r>
            <a:endParaRPr lang="de-DE" sz="20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AEC944-1D7E-344E-A10A-A3BEBA3CD0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18 March 2025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9C0AD8-758C-104A-AA8D-E601C6C7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825607" y="5070211"/>
            <a:ext cx="1581395" cy="1023824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Challenges</a:t>
            </a:r>
          </a:p>
          <a:p>
            <a:r>
              <a:rPr lang="de-DE" dirty="0"/>
              <a:t>on </a:t>
            </a:r>
            <a:r>
              <a:rPr lang="de-DE" dirty="0" err="1"/>
              <a:t>mature</a:t>
            </a:r>
            <a:endParaRPr lang="de-DE" dirty="0"/>
          </a:p>
          <a:p>
            <a:r>
              <a:rPr lang="de-DE" dirty="0" err="1"/>
              <a:t>machines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760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5037AF-1486-41EF-8E38-C385A0FCB6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49" y="288926"/>
            <a:ext cx="8871960" cy="452092"/>
          </a:xfrm>
        </p:spPr>
        <p:txBody>
          <a:bodyPr>
            <a:noAutofit/>
          </a:bodyPr>
          <a:lstStyle/>
          <a:p>
            <a:r>
              <a:rPr lang="de-DE" sz="2400" b="1" dirty="0" err="1"/>
              <a:t>new</a:t>
            </a:r>
            <a:r>
              <a:rPr lang="de-DE" sz="2400" b="1" dirty="0"/>
              <a:t> BPMs and Hybrid Orbit Feedback (</a:t>
            </a:r>
            <a:r>
              <a:rPr lang="de-DE" sz="2400" b="1" dirty="0" err="1"/>
              <a:t>Current</a:t>
            </a:r>
            <a:r>
              <a:rPr lang="de-DE" sz="2400" b="1" dirty="0"/>
              <a:t> State)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0DC47-2DFF-44E4-815A-992948AA1B0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7B5CABFF-291E-457B-B813-8DF3DA75B281}"/>
              </a:ext>
            </a:extLst>
          </p:cNvPr>
          <p:cNvSpPr/>
          <p:nvPr/>
        </p:nvSpPr>
        <p:spPr>
          <a:xfrm>
            <a:off x="1603590" y="1093745"/>
            <a:ext cx="4629718" cy="1365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919D80A1-19FF-4A2D-957B-0E8B9A884123}"/>
              </a:ext>
            </a:extLst>
          </p:cNvPr>
          <p:cNvSpPr/>
          <p:nvPr/>
        </p:nvSpPr>
        <p:spPr>
          <a:xfrm>
            <a:off x="1603590" y="1104110"/>
            <a:ext cx="3253755" cy="63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AMC CPU </a:t>
            </a:r>
            <a:r>
              <a:rPr lang="de-DE" dirty="0" err="1"/>
              <a:t>with</a:t>
            </a:r>
            <a:r>
              <a:rPr lang="de-DE" dirty="0"/>
              <a:t> Linux</a:t>
            </a:r>
          </a:p>
        </p:txBody>
      </p: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AF23442C-2D0E-46B3-9DC4-DCB7354C816C}"/>
              </a:ext>
            </a:extLst>
          </p:cNvPr>
          <p:cNvCxnSpPr>
            <a:cxnSpLocks/>
          </p:cNvCxnSpPr>
          <p:nvPr/>
        </p:nvCxnSpPr>
        <p:spPr>
          <a:xfrm>
            <a:off x="614366" y="1973685"/>
            <a:ext cx="989224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981085D8-0071-4225-AE21-A3DF86E649A0}"/>
              </a:ext>
            </a:extLst>
          </p:cNvPr>
          <p:cNvCxnSpPr>
            <a:cxnSpLocks/>
          </p:cNvCxnSpPr>
          <p:nvPr/>
        </p:nvCxnSpPr>
        <p:spPr>
          <a:xfrm>
            <a:off x="5269131" y="1565334"/>
            <a:ext cx="1" cy="62183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3347791B-66E6-4785-A073-6F10FD390F2F}"/>
              </a:ext>
            </a:extLst>
          </p:cNvPr>
          <p:cNvCxnSpPr>
            <a:cxnSpLocks/>
          </p:cNvCxnSpPr>
          <p:nvPr/>
        </p:nvCxnSpPr>
        <p:spPr>
          <a:xfrm>
            <a:off x="4857344" y="1565335"/>
            <a:ext cx="411788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5B7E0BCB-229B-4EAC-AED3-C48607C13F5F}"/>
              </a:ext>
            </a:extLst>
          </p:cNvPr>
          <p:cNvCxnSpPr>
            <a:cxnSpLocks/>
          </p:cNvCxnSpPr>
          <p:nvPr/>
        </p:nvCxnSpPr>
        <p:spPr>
          <a:xfrm flipH="1">
            <a:off x="4857344" y="2187171"/>
            <a:ext cx="4117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E0F515DA-9BB5-4EE1-A6B2-BD3BF70880B7}"/>
              </a:ext>
            </a:extLst>
          </p:cNvPr>
          <p:cNvCxnSpPr>
            <a:cxnSpLocks/>
          </p:cNvCxnSpPr>
          <p:nvPr/>
        </p:nvCxnSpPr>
        <p:spPr>
          <a:xfrm>
            <a:off x="614366" y="1418345"/>
            <a:ext cx="98922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2" name="Textfeld 91">
            <a:extLst>
              <a:ext uri="{FF2B5EF4-FFF2-40B4-BE49-F238E27FC236}">
                <a16:creationId xmlns:a16="http://schemas.microsoft.com/office/drawing/2014/main" id="{890213D7-ECF1-40E9-91DF-7A6579024628}"/>
              </a:ext>
            </a:extLst>
          </p:cNvPr>
          <p:cNvSpPr txBox="1"/>
          <p:nvPr/>
        </p:nvSpPr>
        <p:spPr>
          <a:xfrm>
            <a:off x="390987" y="1693397"/>
            <a:ext cx="940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Events</a:t>
            </a:r>
          </a:p>
          <a:p>
            <a:r>
              <a:rPr lang="de-DE" sz="1600" dirty="0"/>
              <a:t>on </a:t>
            </a:r>
            <a:r>
              <a:rPr lang="de-DE" sz="1600" dirty="0" err="1"/>
              <a:t>fibre</a:t>
            </a:r>
            <a:endParaRPr lang="de-DE" sz="1600" dirty="0"/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ED2B093C-3AC8-4F2A-B502-DAF185FB82FF}"/>
              </a:ext>
            </a:extLst>
          </p:cNvPr>
          <p:cNvSpPr txBox="1"/>
          <p:nvPr/>
        </p:nvSpPr>
        <p:spPr>
          <a:xfrm>
            <a:off x="785812" y="1113327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EPICS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2BF98912-1A33-49E8-BA7E-042CEE453A93}"/>
              </a:ext>
            </a:extLst>
          </p:cNvPr>
          <p:cNvSpPr txBox="1"/>
          <p:nvPr/>
        </p:nvSpPr>
        <p:spPr>
          <a:xfrm>
            <a:off x="2287031" y="672385"/>
            <a:ext cx="353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MicroTCA</a:t>
            </a:r>
            <a:r>
              <a:rPr lang="de-DE" sz="2000" dirty="0"/>
              <a:t> </a:t>
            </a:r>
            <a:r>
              <a:rPr lang="de-DE" sz="2000" dirty="0" err="1"/>
              <a:t>Crate</a:t>
            </a:r>
            <a:r>
              <a:rPr lang="de-DE" sz="2000" dirty="0"/>
              <a:t> (</a:t>
            </a:r>
            <a:r>
              <a:rPr lang="de-DE" sz="2000" dirty="0" err="1"/>
              <a:t>one</a:t>
            </a:r>
            <a:r>
              <a:rPr lang="de-DE" sz="2000" dirty="0"/>
              <a:t> per </a:t>
            </a:r>
            <a:r>
              <a:rPr lang="de-DE" sz="2000" dirty="0" err="1"/>
              <a:t>cell</a:t>
            </a:r>
            <a:r>
              <a:rPr lang="de-DE" sz="2000" dirty="0"/>
              <a:t>)</a:t>
            </a: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6CB06B7E-495F-433F-AED6-C7F5DE3F2751}"/>
              </a:ext>
            </a:extLst>
          </p:cNvPr>
          <p:cNvSpPr/>
          <p:nvPr/>
        </p:nvSpPr>
        <p:spPr>
          <a:xfrm>
            <a:off x="1603590" y="1693337"/>
            <a:ext cx="3253755" cy="63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Event Receiver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D009230D-67FE-9AC6-51BE-4AA3C6A921CC}"/>
              </a:ext>
            </a:extLst>
          </p:cNvPr>
          <p:cNvSpPr/>
          <p:nvPr/>
        </p:nvSpPr>
        <p:spPr>
          <a:xfrm>
            <a:off x="1612755" y="3201896"/>
            <a:ext cx="3253755" cy="63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Libera Spark</a:t>
            </a:r>
          </a:p>
        </p:txBody>
      </p:sp>
      <p:sp>
        <p:nvSpPr>
          <p:cNvPr id="120" name="Rechteck 119">
            <a:extLst>
              <a:ext uri="{FF2B5EF4-FFF2-40B4-BE49-F238E27FC236}">
                <a16:creationId xmlns:a16="http://schemas.microsoft.com/office/drawing/2014/main" id="{DD8999D1-C3FF-C1A6-3428-F01B191C0452}"/>
              </a:ext>
            </a:extLst>
          </p:cNvPr>
          <p:cNvSpPr/>
          <p:nvPr/>
        </p:nvSpPr>
        <p:spPr>
          <a:xfrm>
            <a:off x="1612755" y="3925192"/>
            <a:ext cx="3253755" cy="63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Libera Spark</a:t>
            </a: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ACE1C323-1FC0-7BB3-51A8-BAC03E6A7D57}"/>
              </a:ext>
            </a:extLst>
          </p:cNvPr>
          <p:cNvCxnSpPr>
            <a:cxnSpLocks/>
          </p:cNvCxnSpPr>
          <p:nvPr/>
        </p:nvCxnSpPr>
        <p:spPr>
          <a:xfrm flipH="1">
            <a:off x="1293830" y="2992335"/>
            <a:ext cx="16793" cy="234540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AD532E60-CC02-9A56-47D7-2E0A56CB72EF}"/>
              </a:ext>
            </a:extLst>
          </p:cNvPr>
          <p:cNvCxnSpPr>
            <a:cxnSpLocks/>
          </p:cNvCxnSpPr>
          <p:nvPr/>
        </p:nvCxnSpPr>
        <p:spPr>
          <a:xfrm>
            <a:off x="1310623" y="3272716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9" name="Gerade Verbindung mit Pfeil 128">
            <a:extLst>
              <a:ext uri="{FF2B5EF4-FFF2-40B4-BE49-F238E27FC236}">
                <a16:creationId xmlns:a16="http://schemas.microsoft.com/office/drawing/2014/main" id="{34ED0613-5CD1-0EA7-4313-0E226E026683}"/>
              </a:ext>
            </a:extLst>
          </p:cNvPr>
          <p:cNvCxnSpPr>
            <a:cxnSpLocks/>
          </p:cNvCxnSpPr>
          <p:nvPr/>
        </p:nvCxnSpPr>
        <p:spPr>
          <a:xfrm>
            <a:off x="1301459" y="3994310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D255B9FF-3301-31F0-0AB2-F33E8DF3FB1B}"/>
              </a:ext>
            </a:extLst>
          </p:cNvPr>
          <p:cNvSpPr txBox="1"/>
          <p:nvPr/>
        </p:nvSpPr>
        <p:spPr>
          <a:xfrm>
            <a:off x="2925492" y="4438518"/>
            <a:ext cx="60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…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0A73DB0-C286-01AA-1A02-178982C71ADB}"/>
              </a:ext>
            </a:extLst>
          </p:cNvPr>
          <p:cNvSpPr/>
          <p:nvPr/>
        </p:nvSpPr>
        <p:spPr>
          <a:xfrm>
            <a:off x="1605126" y="5268622"/>
            <a:ext cx="3253755" cy="63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Libera Spark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D016DD8-A531-5AE0-56D9-D7DEE7AF430E}"/>
              </a:ext>
            </a:extLst>
          </p:cNvPr>
          <p:cNvCxnSpPr>
            <a:cxnSpLocks/>
          </p:cNvCxnSpPr>
          <p:nvPr/>
        </p:nvCxnSpPr>
        <p:spPr>
          <a:xfrm>
            <a:off x="1293830" y="5337740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264EE71A-09C7-9C8E-0AA1-F0B2C0C7B371}"/>
              </a:ext>
            </a:extLst>
          </p:cNvPr>
          <p:cNvCxnSpPr>
            <a:cxnSpLocks/>
          </p:cNvCxnSpPr>
          <p:nvPr/>
        </p:nvCxnSpPr>
        <p:spPr>
          <a:xfrm flipH="1">
            <a:off x="1363892" y="3069203"/>
            <a:ext cx="7629" cy="236643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69F936C-25E9-6E7F-66C7-7B40364D77E6}"/>
              </a:ext>
            </a:extLst>
          </p:cNvPr>
          <p:cNvCxnSpPr>
            <a:cxnSpLocks/>
          </p:cNvCxnSpPr>
          <p:nvPr/>
        </p:nvCxnSpPr>
        <p:spPr>
          <a:xfrm>
            <a:off x="1380685" y="3370617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AF583B2A-E00C-72C1-727E-4FA28462FDE7}"/>
              </a:ext>
            </a:extLst>
          </p:cNvPr>
          <p:cNvCxnSpPr>
            <a:cxnSpLocks/>
          </p:cNvCxnSpPr>
          <p:nvPr/>
        </p:nvCxnSpPr>
        <p:spPr>
          <a:xfrm>
            <a:off x="1371521" y="4092211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6A06CC18-38F5-7229-F280-896C77ACDA34}"/>
              </a:ext>
            </a:extLst>
          </p:cNvPr>
          <p:cNvCxnSpPr>
            <a:cxnSpLocks/>
          </p:cNvCxnSpPr>
          <p:nvPr/>
        </p:nvCxnSpPr>
        <p:spPr>
          <a:xfrm>
            <a:off x="1363892" y="5435641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635861BF-F679-8B8E-246A-204CD8AD7F44}"/>
              </a:ext>
            </a:extLst>
          </p:cNvPr>
          <p:cNvSpPr txBox="1"/>
          <p:nvPr/>
        </p:nvSpPr>
        <p:spPr>
          <a:xfrm>
            <a:off x="555927" y="2648845"/>
            <a:ext cx="8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trigger</a:t>
            </a:r>
            <a:endParaRPr lang="de-DE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6F6FBAA-294E-D9A4-2259-898986927374}"/>
              </a:ext>
            </a:extLst>
          </p:cNvPr>
          <p:cNvSpPr txBox="1"/>
          <p:nvPr/>
        </p:nvSpPr>
        <p:spPr>
          <a:xfrm>
            <a:off x="1338018" y="2652345"/>
            <a:ext cx="167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revolution</a:t>
            </a:r>
            <a:r>
              <a:rPr lang="de-DE" dirty="0"/>
              <a:t> </a:t>
            </a:r>
            <a:r>
              <a:rPr lang="de-DE" dirty="0" err="1"/>
              <a:t>clock</a:t>
            </a:r>
            <a:endParaRPr lang="de-DE" dirty="0"/>
          </a:p>
        </p:txBody>
      </p:sp>
      <p:cxnSp>
        <p:nvCxnSpPr>
          <p:cNvPr id="40" name="Verbinder: gewinkelt 39">
            <a:extLst>
              <a:ext uri="{FF2B5EF4-FFF2-40B4-BE49-F238E27FC236}">
                <a16:creationId xmlns:a16="http://schemas.microsoft.com/office/drawing/2014/main" id="{7E50820E-5222-AF7D-205A-7342A229B478}"/>
              </a:ext>
            </a:extLst>
          </p:cNvPr>
          <p:cNvCxnSpPr>
            <a:cxnSpLocks/>
          </p:cNvCxnSpPr>
          <p:nvPr/>
        </p:nvCxnSpPr>
        <p:spPr>
          <a:xfrm flipV="1">
            <a:off x="4877673" y="1206330"/>
            <a:ext cx="12700" cy="589227"/>
          </a:xfrm>
          <a:prstGeom prst="bentConnector3">
            <a:avLst>
              <a:gd name="adj1" fmla="val 494563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F7144000-9921-D871-A0D5-A693E79549EA}"/>
              </a:ext>
            </a:extLst>
          </p:cNvPr>
          <p:cNvSpPr txBox="1"/>
          <p:nvPr/>
        </p:nvSpPr>
        <p:spPr>
          <a:xfrm>
            <a:off x="5528160" y="1099378"/>
            <a:ext cx="707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PCIe</a:t>
            </a:r>
          </a:p>
          <a:p>
            <a:r>
              <a:rPr lang="de-DE" sz="1600" dirty="0"/>
              <a:t>IRQ@</a:t>
            </a:r>
          </a:p>
          <a:p>
            <a:r>
              <a:rPr lang="de-DE" sz="1600" dirty="0"/>
              <a:t>150Hz</a:t>
            </a:r>
          </a:p>
        </p:txBody>
      </p:sp>
      <p:pic>
        <p:nvPicPr>
          <p:cNvPr id="44" name="Grafik 43" descr="Briefmarke mit einfarbiger Füllung">
            <a:extLst>
              <a:ext uri="{FF2B5EF4-FFF2-40B4-BE49-F238E27FC236}">
                <a16:creationId xmlns:a16="http://schemas.microsoft.com/office/drawing/2014/main" id="{92A33BB2-7DA6-7310-8B9C-91AC43FFF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3692" y="2562112"/>
            <a:ext cx="605759" cy="60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Verbinder: gewinkelt 46">
            <a:extLst>
              <a:ext uri="{FF2B5EF4-FFF2-40B4-BE49-F238E27FC236}">
                <a16:creationId xmlns:a16="http://schemas.microsoft.com/office/drawing/2014/main" id="{A4E6CB70-60C0-F1D8-5C7D-9D6175E71CAA}"/>
              </a:ext>
            </a:extLst>
          </p:cNvPr>
          <p:cNvCxnSpPr>
            <a:cxnSpLocks/>
          </p:cNvCxnSpPr>
          <p:nvPr/>
        </p:nvCxnSpPr>
        <p:spPr>
          <a:xfrm flipV="1">
            <a:off x="4870045" y="2713415"/>
            <a:ext cx="1221373" cy="681778"/>
          </a:xfrm>
          <a:prstGeom prst="bentConnector3">
            <a:avLst/>
          </a:prstGeom>
          <a:ln w="12700">
            <a:solidFill>
              <a:srgbClr val="92D05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er: gewinkelt 48">
            <a:extLst>
              <a:ext uri="{FF2B5EF4-FFF2-40B4-BE49-F238E27FC236}">
                <a16:creationId xmlns:a16="http://schemas.microsoft.com/office/drawing/2014/main" id="{672D1CEF-1650-D003-801E-33E8A791AEB0}"/>
              </a:ext>
            </a:extLst>
          </p:cNvPr>
          <p:cNvCxnSpPr>
            <a:cxnSpLocks/>
          </p:cNvCxnSpPr>
          <p:nvPr/>
        </p:nvCxnSpPr>
        <p:spPr>
          <a:xfrm flipV="1">
            <a:off x="4857344" y="2992335"/>
            <a:ext cx="1234074" cy="1078185"/>
          </a:xfrm>
          <a:prstGeom prst="bentConnector3">
            <a:avLst>
              <a:gd name="adj1" fmla="val 65826"/>
            </a:avLst>
          </a:prstGeom>
          <a:ln w="12700">
            <a:solidFill>
              <a:srgbClr val="92D05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BCC8673F-9C46-AF15-20C7-CC8428879E1E}"/>
              </a:ext>
            </a:extLst>
          </p:cNvPr>
          <p:cNvCxnSpPr>
            <a:cxnSpLocks/>
            <a:endCxn id="44" idx="2"/>
          </p:cNvCxnSpPr>
          <p:nvPr/>
        </p:nvCxnSpPr>
        <p:spPr>
          <a:xfrm rot="5400000" flipH="1" flipV="1">
            <a:off x="4459233" y="3578682"/>
            <a:ext cx="2288150" cy="1466528"/>
          </a:xfrm>
          <a:prstGeom prst="bentConnector3">
            <a:avLst>
              <a:gd name="adj1" fmla="val 726"/>
            </a:avLst>
          </a:prstGeom>
          <a:ln w="12700">
            <a:solidFill>
              <a:srgbClr val="92D05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Grafik 80" descr="Briefmarke mit einfarbiger Füllung">
            <a:extLst>
              <a:ext uri="{FF2B5EF4-FFF2-40B4-BE49-F238E27FC236}">
                <a16:creationId xmlns:a16="http://schemas.microsoft.com/office/drawing/2014/main" id="{B7DA7D36-B7EE-5BAF-961F-2962FD2D4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344" y="4721279"/>
            <a:ext cx="605759" cy="60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2" name="Verbinder: gewinkelt 81">
            <a:extLst>
              <a:ext uri="{FF2B5EF4-FFF2-40B4-BE49-F238E27FC236}">
                <a16:creationId xmlns:a16="http://schemas.microsoft.com/office/drawing/2014/main" id="{508E6C32-1058-7EDA-DA87-131DF8FA32CB}"/>
              </a:ext>
            </a:extLst>
          </p:cNvPr>
          <p:cNvCxnSpPr>
            <a:cxnSpLocks/>
          </p:cNvCxnSpPr>
          <p:nvPr/>
        </p:nvCxnSpPr>
        <p:spPr>
          <a:xfrm>
            <a:off x="4927406" y="3617904"/>
            <a:ext cx="1699938" cy="1249638"/>
          </a:xfrm>
          <a:prstGeom prst="bentConnector3">
            <a:avLst>
              <a:gd name="adj1" fmla="val 633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Verbinder: gewinkelt 82">
            <a:extLst>
              <a:ext uri="{FF2B5EF4-FFF2-40B4-BE49-F238E27FC236}">
                <a16:creationId xmlns:a16="http://schemas.microsoft.com/office/drawing/2014/main" id="{30ACAF4C-722E-757E-EF84-512FD6F425C7}"/>
              </a:ext>
            </a:extLst>
          </p:cNvPr>
          <p:cNvCxnSpPr>
            <a:cxnSpLocks/>
            <a:endCxn id="81" idx="1"/>
          </p:cNvCxnSpPr>
          <p:nvPr/>
        </p:nvCxnSpPr>
        <p:spPr>
          <a:xfrm>
            <a:off x="4877673" y="4401132"/>
            <a:ext cx="1749671" cy="6230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Verbinder: gewinkelt 83">
            <a:extLst>
              <a:ext uri="{FF2B5EF4-FFF2-40B4-BE49-F238E27FC236}">
                <a16:creationId xmlns:a16="http://schemas.microsoft.com/office/drawing/2014/main" id="{65AB4F94-E55A-D9C7-7221-566B6AE5E551}"/>
              </a:ext>
            </a:extLst>
          </p:cNvPr>
          <p:cNvCxnSpPr>
            <a:cxnSpLocks/>
            <a:endCxn id="81" idx="2"/>
          </p:cNvCxnSpPr>
          <p:nvPr/>
        </p:nvCxnSpPr>
        <p:spPr>
          <a:xfrm flipV="1">
            <a:off x="4877673" y="5327038"/>
            <a:ext cx="2052551" cy="4079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>
            <a:extLst>
              <a:ext uri="{FF2B5EF4-FFF2-40B4-BE49-F238E27FC236}">
                <a16:creationId xmlns:a16="http://schemas.microsoft.com/office/drawing/2014/main" id="{54EA2500-AB12-DBE2-E4D5-C931BE579699}"/>
              </a:ext>
            </a:extLst>
          </p:cNvPr>
          <p:cNvSpPr/>
          <p:nvPr/>
        </p:nvSpPr>
        <p:spPr>
          <a:xfrm>
            <a:off x="8241268" y="2373121"/>
            <a:ext cx="1624665" cy="968768"/>
          </a:xfrm>
          <a:prstGeom prst="rect">
            <a:avLst/>
          </a:prstGeom>
          <a:ln w="28575">
            <a:solidFill>
              <a:srgbClr val="BCD23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Software</a:t>
            </a:r>
          </a:p>
          <a:p>
            <a:pPr algn="ctr"/>
            <a:r>
              <a:rPr lang="de-DE" sz="1400" dirty="0" err="1"/>
              <a:t>Cell</a:t>
            </a:r>
            <a:r>
              <a:rPr lang="de-DE" sz="1400" dirty="0"/>
              <a:t> </a:t>
            </a:r>
            <a:r>
              <a:rPr lang="de-DE" sz="1400" dirty="0" err="1"/>
              <a:t>Concentrator</a:t>
            </a:r>
            <a:endParaRPr lang="de-DE" sz="1400" dirty="0"/>
          </a:p>
          <a:p>
            <a:pPr algn="ctr"/>
            <a:r>
              <a:rPr lang="de-DE" sz="1400" dirty="0"/>
              <a:t>Block </a:t>
            </a:r>
            <a:r>
              <a:rPr lang="de-DE" sz="1400" dirty="0" err="1"/>
              <a:t>Averager</a:t>
            </a:r>
            <a:endParaRPr lang="de-DE" sz="1400" dirty="0"/>
          </a:p>
        </p:txBody>
      </p: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36F60596-EDAE-74A6-3A3A-682EAD4A4105}"/>
              </a:ext>
            </a:extLst>
          </p:cNvPr>
          <p:cNvCxnSpPr>
            <a:stCxn id="44" idx="3"/>
            <a:endCxn id="95" idx="1"/>
          </p:cNvCxnSpPr>
          <p:nvPr/>
        </p:nvCxnSpPr>
        <p:spPr>
          <a:xfrm flipV="1">
            <a:off x="6639451" y="2857505"/>
            <a:ext cx="1601817" cy="7487"/>
          </a:xfrm>
          <a:prstGeom prst="straightConnector1">
            <a:avLst/>
          </a:prstGeom>
          <a:ln w="12700">
            <a:solidFill>
              <a:srgbClr val="BCD2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01A0725-261A-1562-E80C-3261E322203A}"/>
              </a:ext>
            </a:extLst>
          </p:cNvPr>
          <p:cNvCxnSpPr>
            <a:cxnSpLocks/>
          </p:cNvCxnSpPr>
          <p:nvPr/>
        </p:nvCxnSpPr>
        <p:spPr>
          <a:xfrm>
            <a:off x="9865933" y="2857507"/>
            <a:ext cx="2125941" cy="0"/>
          </a:xfrm>
          <a:prstGeom prst="straightConnector1">
            <a:avLst/>
          </a:prstGeom>
          <a:ln w="12700">
            <a:solidFill>
              <a:srgbClr val="BCD2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4398660E-B403-9AA7-EB5A-BAD6CDCF68BF}"/>
              </a:ext>
            </a:extLst>
          </p:cNvPr>
          <p:cNvCxnSpPr>
            <a:cxnSpLocks/>
          </p:cNvCxnSpPr>
          <p:nvPr/>
        </p:nvCxnSpPr>
        <p:spPr>
          <a:xfrm>
            <a:off x="8679735" y="1685851"/>
            <a:ext cx="0" cy="712037"/>
          </a:xfrm>
          <a:prstGeom prst="straightConnector1">
            <a:avLst/>
          </a:prstGeom>
          <a:ln w="12700">
            <a:solidFill>
              <a:srgbClr val="BCD23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CED08AFF-C4B2-4A07-FCC6-9A2DD34F0793}"/>
              </a:ext>
            </a:extLst>
          </p:cNvPr>
          <p:cNvSpPr txBox="1"/>
          <p:nvPr/>
        </p:nvSpPr>
        <p:spPr>
          <a:xfrm>
            <a:off x="8679735" y="1614297"/>
            <a:ext cx="943574" cy="65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Sync</a:t>
            </a:r>
            <a:r>
              <a:rPr lang="de-DE" dirty="0"/>
              <a:t> via EPICS</a:t>
            </a:r>
          </a:p>
        </p:txBody>
      </p: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338FBB2C-8589-91DC-12B3-A6EBC515FB0C}"/>
              </a:ext>
            </a:extLst>
          </p:cNvPr>
          <p:cNvCxnSpPr>
            <a:cxnSpLocks/>
          </p:cNvCxnSpPr>
          <p:nvPr/>
        </p:nvCxnSpPr>
        <p:spPr>
          <a:xfrm>
            <a:off x="6600091" y="2751054"/>
            <a:ext cx="98922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2" name="Textfeld 131">
            <a:extLst>
              <a:ext uri="{FF2B5EF4-FFF2-40B4-BE49-F238E27FC236}">
                <a16:creationId xmlns:a16="http://schemas.microsoft.com/office/drawing/2014/main" id="{46E86A4F-3A45-8C45-4106-BE0C9B0C1A85}"/>
              </a:ext>
            </a:extLst>
          </p:cNvPr>
          <p:cNvSpPr txBox="1"/>
          <p:nvPr/>
        </p:nvSpPr>
        <p:spPr>
          <a:xfrm>
            <a:off x="6771537" y="2446036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EPICS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4D11EFAF-9329-7875-897B-3C7782C6E5CF}"/>
              </a:ext>
            </a:extLst>
          </p:cNvPr>
          <p:cNvSpPr txBox="1"/>
          <p:nvPr/>
        </p:nvSpPr>
        <p:spPr>
          <a:xfrm>
            <a:off x="6843380" y="2863180"/>
            <a:ext cx="94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 10Hz</a:t>
            </a:r>
          </a:p>
        </p:txBody>
      </p:sp>
      <p:sp>
        <p:nvSpPr>
          <p:cNvPr id="134" name="Textfeld 133">
            <a:extLst>
              <a:ext uri="{FF2B5EF4-FFF2-40B4-BE49-F238E27FC236}">
                <a16:creationId xmlns:a16="http://schemas.microsoft.com/office/drawing/2014/main" id="{FE0EF777-AA3B-6019-74F3-EA4D4BF0E056}"/>
              </a:ext>
            </a:extLst>
          </p:cNvPr>
          <p:cNvSpPr txBox="1"/>
          <p:nvPr/>
        </p:nvSpPr>
        <p:spPr>
          <a:xfrm>
            <a:off x="9972464" y="2521540"/>
            <a:ext cx="181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Positions</a:t>
            </a:r>
            <a:r>
              <a:rPr lang="de-DE" dirty="0"/>
              <a:t> @0.5Hz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SOFB</a:t>
            </a:r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DB977500-DCFA-9095-BB8B-AC902F8BFAE6}"/>
              </a:ext>
            </a:extLst>
          </p:cNvPr>
          <p:cNvSpPr/>
          <p:nvPr/>
        </p:nvSpPr>
        <p:spPr>
          <a:xfrm>
            <a:off x="8258444" y="4657593"/>
            <a:ext cx="1624665" cy="968768"/>
          </a:xfrm>
          <a:prstGeom prst="rect">
            <a:avLst/>
          </a:prstGeom>
          <a:ln w="28575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Software</a:t>
            </a:r>
          </a:p>
          <a:p>
            <a:pPr algn="ctr"/>
            <a:r>
              <a:rPr lang="de-DE" sz="1400" dirty="0" err="1"/>
              <a:t>Cell</a:t>
            </a:r>
            <a:r>
              <a:rPr lang="de-DE" sz="1400" dirty="0"/>
              <a:t> </a:t>
            </a:r>
            <a:r>
              <a:rPr lang="de-DE" sz="1400" dirty="0" err="1"/>
              <a:t>Concentrator</a:t>
            </a:r>
            <a:endParaRPr lang="de-DE" sz="1400" dirty="0"/>
          </a:p>
          <a:p>
            <a:pPr algn="ctr"/>
            <a:r>
              <a:rPr lang="de-DE" sz="1400" dirty="0"/>
              <a:t>Block </a:t>
            </a:r>
            <a:r>
              <a:rPr lang="de-DE" sz="1400" dirty="0" err="1"/>
              <a:t>Averager</a:t>
            </a:r>
            <a:endParaRPr lang="de-DE" sz="1400" dirty="0"/>
          </a:p>
        </p:txBody>
      </p:sp>
      <p:cxnSp>
        <p:nvCxnSpPr>
          <p:cNvPr id="142" name="Gerade Verbindung mit Pfeil 141">
            <a:extLst>
              <a:ext uri="{FF2B5EF4-FFF2-40B4-BE49-F238E27FC236}">
                <a16:creationId xmlns:a16="http://schemas.microsoft.com/office/drawing/2014/main" id="{69D5AF5A-14CC-9B95-B81A-B89E5637DD2E}"/>
              </a:ext>
            </a:extLst>
          </p:cNvPr>
          <p:cNvCxnSpPr>
            <a:cxnSpLocks/>
          </p:cNvCxnSpPr>
          <p:nvPr/>
        </p:nvCxnSpPr>
        <p:spPr>
          <a:xfrm>
            <a:off x="7233103" y="5150228"/>
            <a:ext cx="985712" cy="0"/>
          </a:xfrm>
          <a:prstGeom prst="straightConnector1">
            <a:avLst/>
          </a:prstGeom>
          <a:ln w="571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83EDA611-D4D1-F556-370D-C970A51CB9C5}"/>
              </a:ext>
            </a:extLst>
          </p:cNvPr>
          <p:cNvCxnSpPr>
            <a:cxnSpLocks/>
          </p:cNvCxnSpPr>
          <p:nvPr/>
        </p:nvCxnSpPr>
        <p:spPr>
          <a:xfrm>
            <a:off x="9883109" y="5141979"/>
            <a:ext cx="2125941" cy="0"/>
          </a:xfrm>
          <a:prstGeom prst="straightConnector1">
            <a:avLst/>
          </a:prstGeom>
          <a:ln w="127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mit Pfeil 143">
            <a:extLst>
              <a:ext uri="{FF2B5EF4-FFF2-40B4-BE49-F238E27FC236}">
                <a16:creationId xmlns:a16="http://schemas.microsoft.com/office/drawing/2014/main" id="{A144C2D0-8C0E-33CF-9722-4E5715F84526}"/>
              </a:ext>
            </a:extLst>
          </p:cNvPr>
          <p:cNvCxnSpPr>
            <a:cxnSpLocks/>
          </p:cNvCxnSpPr>
          <p:nvPr/>
        </p:nvCxnSpPr>
        <p:spPr>
          <a:xfrm>
            <a:off x="8696911" y="3970323"/>
            <a:ext cx="0" cy="712037"/>
          </a:xfrm>
          <a:prstGeom prst="straightConnector1">
            <a:avLst/>
          </a:prstGeom>
          <a:ln w="127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A905B9D5-21FF-EC7B-D33B-CA65AFAC6880}"/>
              </a:ext>
            </a:extLst>
          </p:cNvPr>
          <p:cNvSpPr txBox="1"/>
          <p:nvPr/>
        </p:nvSpPr>
        <p:spPr>
          <a:xfrm>
            <a:off x="8696910" y="3898769"/>
            <a:ext cx="110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Sync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EVR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BC83DCE0-F001-FEB3-DA1F-F13EDB54AD74}"/>
              </a:ext>
            </a:extLst>
          </p:cNvPr>
          <p:cNvSpPr txBox="1"/>
          <p:nvPr/>
        </p:nvSpPr>
        <p:spPr>
          <a:xfrm>
            <a:off x="7141528" y="5300374"/>
            <a:ext cx="103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 10kHz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E0186A4D-3059-4DEC-5766-BB7F5DC358B8}"/>
              </a:ext>
            </a:extLst>
          </p:cNvPr>
          <p:cNvSpPr txBox="1"/>
          <p:nvPr/>
        </p:nvSpPr>
        <p:spPr>
          <a:xfrm>
            <a:off x="9989640" y="4806012"/>
            <a:ext cx="187282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Positions</a:t>
            </a:r>
            <a:r>
              <a:rPr lang="de-DE" dirty="0"/>
              <a:t> @150Hz</a:t>
            </a:r>
          </a:p>
          <a:p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FOFB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63EA432-9FDC-5760-6D73-CC824CF6F176}"/>
              </a:ext>
            </a:extLst>
          </p:cNvPr>
          <p:cNvCxnSpPr>
            <a:cxnSpLocks/>
          </p:cNvCxnSpPr>
          <p:nvPr/>
        </p:nvCxnSpPr>
        <p:spPr>
          <a:xfrm>
            <a:off x="987535" y="2992752"/>
            <a:ext cx="311297" cy="1"/>
          </a:xfrm>
          <a:prstGeom prst="straightConnector1">
            <a:avLst/>
          </a:prstGeom>
          <a:ln>
            <a:solidFill>
              <a:schemeClr val="accent3"/>
            </a:solidFill>
            <a:headEnd type="diamon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8D4A9E4-18E6-6177-11F3-DD3A67441017}"/>
              </a:ext>
            </a:extLst>
          </p:cNvPr>
          <p:cNvCxnSpPr>
            <a:cxnSpLocks/>
          </p:cNvCxnSpPr>
          <p:nvPr/>
        </p:nvCxnSpPr>
        <p:spPr>
          <a:xfrm flipH="1">
            <a:off x="1371521" y="3069203"/>
            <a:ext cx="358714" cy="0"/>
          </a:xfrm>
          <a:prstGeom prst="straightConnector1">
            <a:avLst/>
          </a:prstGeom>
          <a:ln>
            <a:solidFill>
              <a:schemeClr val="accent3"/>
            </a:solidFill>
            <a:headEnd type="diamond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A203AED5-0FAF-5548-A81A-F067639646FC}"/>
              </a:ext>
            </a:extLst>
          </p:cNvPr>
          <p:cNvSpPr txBox="1"/>
          <p:nvPr/>
        </p:nvSpPr>
        <p:spPr>
          <a:xfrm>
            <a:off x="8136788" y="3365519"/>
            <a:ext cx="1919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Slow </a:t>
            </a:r>
            <a:r>
              <a:rPr lang="de-DE" dirty="0" err="1"/>
              <a:t>Concentrator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1BD2D3D-8E36-53A5-EAE7-9164C19DCEA8}"/>
              </a:ext>
            </a:extLst>
          </p:cNvPr>
          <p:cNvSpPr txBox="1"/>
          <p:nvPr/>
        </p:nvSpPr>
        <p:spPr>
          <a:xfrm>
            <a:off x="8163691" y="5617539"/>
            <a:ext cx="184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Fast </a:t>
            </a:r>
            <a:r>
              <a:rPr lang="de-DE" dirty="0" err="1"/>
              <a:t>Concentrator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DF4D05-4DC8-7574-BA5A-909FDB73C920}"/>
              </a:ext>
            </a:extLst>
          </p:cNvPr>
          <p:cNvSpPr txBox="1"/>
          <p:nvPr/>
        </p:nvSpPr>
        <p:spPr>
          <a:xfrm>
            <a:off x="893915" y="2381722"/>
            <a:ext cx="11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Via </a:t>
            </a:r>
            <a:r>
              <a:rPr lang="de-DE" dirty="0" err="1"/>
              <a:t>cables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BD8A31D-E681-8DBC-09D4-654855FCE1F8}"/>
              </a:ext>
            </a:extLst>
          </p:cNvPr>
          <p:cNvSpPr/>
          <p:nvPr/>
        </p:nvSpPr>
        <p:spPr>
          <a:xfrm>
            <a:off x="3349229" y="1093902"/>
            <a:ext cx="1508115" cy="141768"/>
          </a:xfrm>
          <a:prstGeom prst="rect">
            <a:avLst/>
          </a:prstGeom>
          <a:ln w="28575">
            <a:solidFill>
              <a:srgbClr val="00B0F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/>
              <a:t>Fast </a:t>
            </a:r>
            <a:r>
              <a:rPr lang="de-DE" sz="1400" dirty="0" err="1"/>
              <a:t>Concentrator</a:t>
            </a:r>
            <a:endParaRPr lang="de-DE" sz="1400" dirty="0"/>
          </a:p>
        </p:txBody>
      </p:sp>
      <p:pic>
        <p:nvPicPr>
          <p:cNvPr id="2" name="Grafik 80" descr="Briefmarke mit einfarbiger Füllung">
            <a:extLst>
              <a:ext uri="{FF2B5EF4-FFF2-40B4-BE49-F238E27FC236}">
                <a16:creationId xmlns:a16="http://schemas.microsoft.com/office/drawing/2014/main" id="{A9D7234B-14AD-453D-2324-70DE6606B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1112" y="3759436"/>
            <a:ext cx="605759" cy="60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Verbinder: gewinkelt 83">
            <a:extLst>
              <a:ext uri="{FF2B5EF4-FFF2-40B4-BE49-F238E27FC236}">
                <a16:creationId xmlns:a16="http://schemas.microsoft.com/office/drawing/2014/main" id="{B7F0712D-2FB3-0C5A-C519-1454BBA110B0}"/>
              </a:ext>
            </a:extLst>
          </p:cNvPr>
          <p:cNvCxnSpPr>
            <a:cxnSpLocks/>
            <a:stCxn id="2" idx="2"/>
            <a:endCxn id="81" idx="0"/>
          </p:cNvCxnSpPr>
          <p:nvPr/>
        </p:nvCxnSpPr>
        <p:spPr>
          <a:xfrm rot="5400000">
            <a:off x="6754066" y="4541353"/>
            <a:ext cx="356084" cy="3768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5A8DB0-51F1-CDE7-B330-30A596BE85C8}"/>
              </a:ext>
            </a:extLst>
          </p:cNvPr>
          <p:cNvCxnSpPr>
            <a:cxnSpLocks/>
          </p:cNvCxnSpPr>
          <p:nvPr/>
        </p:nvCxnSpPr>
        <p:spPr>
          <a:xfrm>
            <a:off x="6416040" y="5160838"/>
            <a:ext cx="215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4A0928F-3F43-81BA-FA7D-00A8E9E3CFE9}"/>
              </a:ext>
            </a:extLst>
          </p:cNvPr>
          <p:cNvCxnSpPr>
            <a:cxnSpLocks/>
          </p:cNvCxnSpPr>
          <p:nvPr/>
        </p:nvCxnSpPr>
        <p:spPr>
          <a:xfrm>
            <a:off x="6416040" y="4014401"/>
            <a:ext cx="192685" cy="7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F55FE49-F992-D580-E534-DF02985E1E90}"/>
              </a:ext>
            </a:extLst>
          </p:cNvPr>
          <p:cNvCxnSpPr>
            <a:cxnSpLocks/>
          </p:cNvCxnSpPr>
          <p:nvPr/>
        </p:nvCxnSpPr>
        <p:spPr>
          <a:xfrm>
            <a:off x="6416040" y="4136884"/>
            <a:ext cx="192685" cy="7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fik 80" descr="Briefmarke mit einfarbiger Füllung">
            <a:extLst>
              <a:ext uri="{FF2B5EF4-FFF2-40B4-BE49-F238E27FC236}">
                <a16:creationId xmlns:a16="http://schemas.microsoft.com/office/drawing/2014/main" id="{4839E4F6-37C8-1E8F-0F58-F7C9E45C4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3731" y="3758481"/>
            <a:ext cx="605759" cy="605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7F70124-B559-E804-B648-D04EBAEB6F44}"/>
              </a:ext>
            </a:extLst>
          </p:cNvPr>
          <p:cNvCxnSpPr>
            <a:cxnSpLocks/>
          </p:cNvCxnSpPr>
          <p:nvPr/>
        </p:nvCxnSpPr>
        <p:spPr>
          <a:xfrm>
            <a:off x="7278659" y="4013446"/>
            <a:ext cx="192685" cy="7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FAEED66-5722-468C-61A4-56B9D28735B1}"/>
              </a:ext>
            </a:extLst>
          </p:cNvPr>
          <p:cNvCxnSpPr>
            <a:cxnSpLocks/>
          </p:cNvCxnSpPr>
          <p:nvPr/>
        </p:nvCxnSpPr>
        <p:spPr>
          <a:xfrm>
            <a:off x="7278659" y="4135929"/>
            <a:ext cx="192685" cy="7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Verbinder: gewinkelt 83">
            <a:extLst>
              <a:ext uri="{FF2B5EF4-FFF2-40B4-BE49-F238E27FC236}">
                <a16:creationId xmlns:a16="http://schemas.microsoft.com/office/drawing/2014/main" id="{5FAC0C51-EBA4-66AA-158E-2232D227857F}"/>
              </a:ext>
            </a:extLst>
          </p:cNvPr>
          <p:cNvCxnSpPr>
            <a:cxnSpLocks/>
            <a:stCxn id="58" idx="2"/>
            <a:endCxn id="81" idx="3"/>
          </p:cNvCxnSpPr>
          <p:nvPr/>
        </p:nvCxnSpPr>
        <p:spPr>
          <a:xfrm rot="5400000">
            <a:off x="7184898" y="4412445"/>
            <a:ext cx="659919" cy="563508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20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72BC98-0F18-954E-F20F-1AA02815D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4FD5E3-C0CB-A6D0-8177-C42318E69D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10534E-8342-69B8-E439-90AAF79D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Orbit </a:t>
            </a:r>
            <a:r>
              <a:rPr lang="de-DE" dirty="0" err="1"/>
              <a:t>Stability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1F59B-F7BF-CCA6-314C-6B4F00CC2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1" y="1605841"/>
            <a:ext cx="8013817" cy="4205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69952-BB11-025F-3B7C-6F30397B3003}"/>
              </a:ext>
            </a:extLst>
          </p:cNvPr>
          <p:cNvSpPr txBox="1"/>
          <p:nvPr/>
        </p:nvSpPr>
        <p:spPr>
          <a:xfrm>
            <a:off x="8298653" y="1690074"/>
            <a:ext cx="39912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Always on Control Room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analogue</a:t>
            </a:r>
            <a:r>
              <a:rPr lang="de-DE" dirty="0"/>
              <a:t> BPMs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postprocessing</a:t>
            </a:r>
            <a:r>
              <a:rPr lang="de-DE" dirty="0"/>
              <a:t> in </a:t>
            </a:r>
            <a:r>
              <a:rPr lang="de-DE" dirty="0" err="1"/>
              <a:t>LabView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Motion </a:t>
            </a:r>
            <a:r>
              <a:rPr lang="de-DE" dirty="0" err="1"/>
              <a:t>spectra</a:t>
            </a:r>
            <a:r>
              <a:rPr lang="de-DE" dirty="0"/>
              <a:t> and RMS (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1kHz)</a:t>
            </a:r>
            <a:br>
              <a:rPr lang="de-DE" dirty="0"/>
            </a:br>
            <a:r>
              <a:rPr lang="de-DE" dirty="0" err="1"/>
              <a:t>integrate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15s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alarmed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Spectra</a:t>
            </a:r>
            <a:r>
              <a:rPr lang="de-DE" dirty="0"/>
              <a:t> and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archieved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Since</a:t>
            </a:r>
            <a:r>
              <a:rPr lang="de-DE" dirty="0"/>
              <a:t> 2021 </a:t>
            </a:r>
            <a:r>
              <a:rPr lang="de-DE" dirty="0" err="1"/>
              <a:t>recording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10kS/s </a:t>
            </a:r>
            <a:br>
              <a:rPr lang="de-DE" dirty="0"/>
            </a:b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BPM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fa-archiver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95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8D3DCE-C209-85C8-F12C-8833B62DC1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5AE63-6536-89D6-60AC-6B50BAB436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B8411F-35D2-4086-65AE-88D73CB5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Orbit </a:t>
            </a:r>
            <a:r>
              <a:rPr lang="de-DE" dirty="0" err="1"/>
              <a:t>Stability</a:t>
            </a:r>
            <a:r>
              <a:rPr lang="de-DE" dirty="0"/>
              <a:t> Monitoring (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D099B-D123-B55A-2F77-D0D4F098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8" y="1874193"/>
            <a:ext cx="11850254" cy="3979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0DFF47-5B0F-85ED-0072-1BBBBD943C5D}"/>
              </a:ext>
            </a:extLst>
          </p:cNvPr>
          <p:cNvSpPr txBox="1"/>
          <p:nvPr/>
        </p:nvSpPr>
        <p:spPr>
          <a:xfrm>
            <a:off x="7886434" y="1885080"/>
            <a:ext cx="3970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Monday Beam off and </a:t>
            </a:r>
            <a:r>
              <a:rPr lang="de-DE" dirty="0" err="1"/>
              <a:t>commisioining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Daytime</a:t>
            </a:r>
            <a:r>
              <a:rPr lang="de-DE" dirty="0"/>
              <a:t> Mo-Fr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noise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Weekend </a:t>
            </a:r>
            <a:r>
              <a:rPr lang="de-DE" dirty="0" err="1"/>
              <a:t>quiet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Just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spikes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83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53EE-3173-4CE6-3BC5-4A5D17F8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F7A3E-3BFB-BC3C-7B42-78E12A62B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8A43AF-FD11-BDB1-1189-E4810FBC54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361270-5DEF-9745-52BA-F2A2D53E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Orbit </a:t>
            </a:r>
            <a:r>
              <a:rPr lang="de-DE" dirty="0" err="1"/>
              <a:t>Stability</a:t>
            </a:r>
            <a:r>
              <a:rPr lang="de-DE" dirty="0"/>
              <a:t> Monitoring (Poor </a:t>
            </a:r>
            <a:r>
              <a:rPr lang="de-DE" dirty="0" err="1"/>
              <a:t>week</a:t>
            </a:r>
            <a:r>
              <a:rPr lang="de-DE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0BF8-634B-A264-28BF-DE549FEBF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5439" y="1864361"/>
            <a:ext cx="11850252" cy="3979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E7EDE-9CDD-C56D-3ABC-B761ED4921DC}"/>
              </a:ext>
            </a:extLst>
          </p:cNvPr>
          <p:cNvSpPr txBox="1"/>
          <p:nvPr/>
        </p:nvSpPr>
        <p:spPr>
          <a:xfrm>
            <a:off x="7996553" y="1864361"/>
            <a:ext cx="37262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Occasional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horizontal </a:t>
            </a:r>
            <a:r>
              <a:rPr lang="de-DE" dirty="0" err="1"/>
              <a:t>motion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only</a:t>
            </a:r>
            <a:r>
              <a:rPr lang="de-DE" dirty="0"/>
              <a:t> on </a:t>
            </a:r>
            <a:r>
              <a:rPr lang="de-DE" dirty="0" err="1"/>
              <a:t>weekdays</a:t>
            </a:r>
            <a:r>
              <a:rPr lang="de-DE" dirty="0"/>
              <a:t>/</a:t>
            </a:r>
            <a:r>
              <a:rPr lang="de-DE" dirty="0" err="1"/>
              <a:t>daytime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on/off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Irregular</a:t>
            </a:r>
            <a:r>
              <a:rPr lang="de-DE" dirty="0"/>
              <a:t> </a:t>
            </a:r>
            <a:r>
              <a:rPr lang="de-DE" dirty="0" err="1"/>
              <a:t>repetition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the</a:t>
            </a:r>
            <a:r>
              <a:rPr lang="de-DE" dirty="0"/>
              <a:t> time </a:t>
            </a:r>
          </a:p>
        </p:txBody>
      </p:sp>
    </p:spTree>
    <p:extLst>
      <p:ext uri="{BB962C8B-B14F-4D97-AF65-F5344CB8AC3E}">
        <p14:creationId xmlns:p14="http://schemas.microsoft.com/office/powerpoint/2010/main" val="2909099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522327-4BCF-45EE-B27C-0592F7C19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2C214-C7CE-19A3-6BA0-915A4C1C87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C5D2C4-4F3E-484B-282D-CF9E77C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EASY </a:t>
            </a:r>
            <a:r>
              <a:rPr lang="de-DE" dirty="0" err="1"/>
              <a:t>one</a:t>
            </a:r>
            <a:r>
              <a:rPr lang="de-DE" dirty="0"/>
              <a:t>, OLD News: </a:t>
            </a:r>
            <a:br>
              <a:rPr lang="de-DE" dirty="0"/>
            </a:br>
            <a:r>
              <a:rPr lang="de-DE" dirty="0"/>
              <a:t>Horizontal Motion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Building 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3D35E-BABE-7E4A-6687-318CB9EE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98" y="1282700"/>
            <a:ext cx="10843404" cy="51509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41952D3-24E4-A9D6-2F80-0ED69552944F}"/>
              </a:ext>
            </a:extLst>
          </p:cNvPr>
          <p:cNvSpPr/>
          <p:nvPr/>
        </p:nvSpPr>
        <p:spPr>
          <a:xfrm>
            <a:off x="1207698" y="3036498"/>
            <a:ext cx="1561381" cy="1570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4B52770-1360-8AEB-EADC-B89A4321426B}"/>
              </a:ext>
            </a:extLst>
          </p:cNvPr>
          <p:cNvSpPr/>
          <p:nvPr/>
        </p:nvSpPr>
        <p:spPr>
          <a:xfrm rot="343641">
            <a:off x="2910138" y="4488001"/>
            <a:ext cx="1958782" cy="992038"/>
          </a:xfrm>
          <a:prstGeom prst="triangl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CF6770-3A3A-2739-D466-1F87E3ADCFBC}"/>
              </a:ext>
            </a:extLst>
          </p:cNvPr>
          <p:cNvSpPr/>
          <p:nvPr/>
        </p:nvSpPr>
        <p:spPr>
          <a:xfrm rot="19187415">
            <a:off x="8064899" y="2014035"/>
            <a:ext cx="2623830" cy="24400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C3378-D844-BC11-616A-DFB839C5A27D}"/>
              </a:ext>
            </a:extLst>
          </p:cNvPr>
          <p:cNvSpPr txBox="1"/>
          <p:nvPr/>
        </p:nvSpPr>
        <p:spPr>
          <a:xfrm>
            <a:off x="1392343" y="3535643"/>
            <a:ext cx="1350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BESSY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6B707-3C9C-5D73-5B36-0B4CA762990D}"/>
              </a:ext>
            </a:extLst>
          </p:cNvPr>
          <p:cNvSpPr txBox="1"/>
          <p:nvPr/>
        </p:nvSpPr>
        <p:spPr>
          <a:xfrm>
            <a:off x="3151853" y="4940976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</a:rPr>
              <a:t>building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13AC0-690C-363B-1D9C-2A26BB13A653}"/>
              </a:ext>
            </a:extLst>
          </p:cNvPr>
          <p:cNvSpPr txBox="1"/>
          <p:nvPr/>
        </p:nvSpPr>
        <p:spPr>
          <a:xfrm>
            <a:off x="8773679" y="2774888"/>
            <a:ext cx="1447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Planned</a:t>
            </a:r>
          </a:p>
          <a:p>
            <a:r>
              <a:rPr lang="de-DE" sz="2800" b="1" dirty="0">
                <a:solidFill>
                  <a:srgbClr val="FF0000"/>
                </a:solidFill>
              </a:rPr>
              <a:t>BESSY III</a:t>
            </a:r>
          </a:p>
          <a:p>
            <a:endParaRPr lang="de-D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E2B59-3583-1DEA-4823-91FEA5C0B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67921-764A-8282-D7C4-1BE00B6D79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2239B3-A26F-D0E1-64E7-6E74D2CE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Strange and </a:t>
            </a:r>
            <a:r>
              <a:rPr lang="de-DE" dirty="0" err="1"/>
              <a:t>changing</a:t>
            </a:r>
            <a:r>
              <a:rPr lang="de-DE" dirty="0"/>
              <a:t> Dynamics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 Motion on FA-</a:t>
            </a:r>
            <a:r>
              <a:rPr lang="de-DE" dirty="0" err="1"/>
              <a:t>Archiver</a:t>
            </a:r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019A8-13ED-EBD8-D070-332B65B2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4" y="1518899"/>
            <a:ext cx="9096375" cy="3895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90444-D031-302F-C5FD-EA797A6AB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5" y="1695668"/>
            <a:ext cx="9058275" cy="3838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EAABF7-1847-4FA4-105C-641D964D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" y="1799480"/>
            <a:ext cx="8972550" cy="3867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7C32F-D915-0E5E-2862-C86CA0FEE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65" y="1960442"/>
            <a:ext cx="9172575" cy="381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3398A-7B9A-D53F-1D9A-E289BF17E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15" y="2149979"/>
            <a:ext cx="8963025" cy="37814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572D63-D686-DF5D-22E7-5CFB5C48421B}"/>
              </a:ext>
            </a:extLst>
          </p:cNvPr>
          <p:cNvSpPr txBox="1"/>
          <p:nvPr/>
        </p:nvSpPr>
        <p:spPr>
          <a:xfrm>
            <a:off x="9861886" y="2988279"/>
            <a:ext cx="24426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Initially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3-4min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Ocassional</a:t>
            </a:r>
            <a:r>
              <a:rPr lang="de-DE" dirty="0"/>
              <a:t> </a:t>
            </a:r>
            <a:r>
              <a:rPr lang="de-DE" dirty="0" err="1"/>
              <a:t>gaps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Changes</a:t>
            </a:r>
            <a:r>
              <a:rPr lang="de-DE" dirty="0"/>
              <a:t> in </a:t>
            </a:r>
            <a:r>
              <a:rPr lang="de-DE" dirty="0" err="1"/>
              <a:t>shape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Nearly</a:t>
            </a:r>
            <a:r>
              <a:rPr lang="de-DE" dirty="0"/>
              <a:t> </a:t>
            </a:r>
            <a:r>
              <a:rPr lang="de-DE" dirty="0" err="1"/>
              <a:t>gone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behaviour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bunches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10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7BC6D1-F66A-E4B4-F66C-81EF38D24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4D2A86-942C-7935-0672-C935892EF4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21AB9-70E2-0F8A-61E9-3DF0FA0A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SpectroGrams</a:t>
            </a:r>
            <a:r>
              <a:rPr lang="de-DE" dirty="0"/>
              <a:t> </a:t>
            </a:r>
            <a:r>
              <a:rPr lang="de-DE" dirty="0" err="1"/>
              <a:t>Calculated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Fa-</a:t>
            </a:r>
            <a:r>
              <a:rPr lang="de-DE" dirty="0" err="1"/>
              <a:t>Archiver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BB2F1E-CF28-6466-D410-DDF287D0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9" y="1412257"/>
            <a:ext cx="8877300" cy="3752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BA362-7A99-3FC8-2457-F8C9481C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55" y="1579592"/>
            <a:ext cx="884872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D462F-5394-A2CB-6591-1A141409E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77" y="1765977"/>
            <a:ext cx="9001125" cy="380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3A57B3-D6DD-5467-1D29-2F6014650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18" y="1961150"/>
            <a:ext cx="8934450" cy="3838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1975A8-E1B5-1F18-D833-04DF006628D2}"/>
              </a:ext>
            </a:extLst>
          </p:cNvPr>
          <p:cNvSpPr txBox="1"/>
          <p:nvPr/>
        </p:nvSpPr>
        <p:spPr>
          <a:xfrm>
            <a:off x="9535886" y="2565918"/>
            <a:ext cx="25823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Power </a:t>
            </a:r>
            <a:r>
              <a:rPr lang="de-DE" dirty="0" err="1"/>
              <a:t>near</a:t>
            </a:r>
            <a:r>
              <a:rPr lang="de-DE" dirty="0"/>
              <a:t> 95Hz and</a:t>
            </a:r>
            <a:br>
              <a:rPr lang="de-DE" dirty="0"/>
            </a:br>
            <a:r>
              <a:rPr lang="de-DE" dirty="0" err="1"/>
              <a:t>harmonics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Repeated</a:t>
            </a:r>
            <a:r>
              <a:rPr lang="de-DE" dirty="0"/>
              <a:t> </a:t>
            </a:r>
            <a:r>
              <a:rPr lang="de-DE" dirty="0" err="1"/>
              <a:t>spectral</a:t>
            </a:r>
            <a:br>
              <a:rPr lang="de-DE" dirty="0"/>
            </a:br>
            <a:r>
              <a:rPr lang="de-DE" dirty="0" err="1"/>
              <a:t>fingerprint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correlate</a:t>
            </a:r>
            <a:r>
              <a:rPr lang="de-DE" dirty="0"/>
              <a:t> </a:t>
            </a:r>
            <a:r>
              <a:rPr lang="de-DE" dirty="0" err="1"/>
              <a:t>with</a:t>
            </a:r>
            <a:br>
              <a:rPr lang="de-DE" dirty="0"/>
            </a:br>
            <a:r>
              <a:rPr lang="de-DE" dirty="0"/>
              <a:t>temporal </a:t>
            </a:r>
            <a:r>
              <a:rPr lang="de-DE" dirty="0" err="1"/>
              <a:t>behavior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br>
              <a:rPr lang="de-DE" dirty="0"/>
            </a:br>
            <a:r>
              <a:rPr lang="de-DE" dirty="0" err="1"/>
              <a:t>bunches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40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5BDD55-54E9-ED4B-28F0-F756B3854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04036-04CC-919D-189F-26E268038D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A679B9-8703-7C82-A108-4925734C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Vertical</a:t>
            </a:r>
            <a:r>
              <a:rPr lang="de-DE" dirty="0"/>
              <a:t> Motion on </a:t>
            </a:r>
            <a:r>
              <a:rPr lang="de-DE" dirty="0" err="1"/>
              <a:t>pinhole</a:t>
            </a:r>
            <a:r>
              <a:rPr lang="de-DE" dirty="0"/>
              <a:t> </a:t>
            </a:r>
            <a:r>
              <a:rPr lang="de-DE" dirty="0" err="1"/>
              <a:t>Camera</a:t>
            </a:r>
            <a:r>
              <a:rPr lang="de-DE" dirty="0"/>
              <a:t>, BPM, BBB </a:t>
            </a:r>
            <a:r>
              <a:rPr lang="de-DE" dirty="0" err="1"/>
              <a:t>vertical</a:t>
            </a:r>
            <a:r>
              <a:rPr lang="de-DE" dirty="0"/>
              <a:t> and Longitudinal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BC06C0-E41D-812F-0B87-A769ACE83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1449238"/>
            <a:ext cx="10688538" cy="4969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39E749-7600-F94A-439B-447F34F324FD}"/>
              </a:ext>
            </a:extLst>
          </p:cNvPr>
          <p:cNvSpPr txBox="1"/>
          <p:nvPr/>
        </p:nvSpPr>
        <p:spPr>
          <a:xfrm>
            <a:off x="11110823" y="1777042"/>
            <a:ext cx="1127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</a:rPr>
              <a:t>Pinhole</a:t>
            </a:r>
            <a:r>
              <a:rPr lang="de-DE" dirty="0">
                <a:solidFill>
                  <a:srgbClr val="008000"/>
                </a:solidFill>
              </a:rPr>
              <a:t>:</a:t>
            </a:r>
          </a:p>
          <a:p>
            <a:r>
              <a:rPr lang="de-DE" dirty="0" err="1">
                <a:solidFill>
                  <a:srgbClr val="008000"/>
                </a:solidFill>
              </a:rPr>
              <a:t>vertical</a:t>
            </a:r>
            <a:br>
              <a:rPr lang="de-DE" dirty="0">
                <a:solidFill>
                  <a:srgbClr val="008000"/>
                </a:solidFill>
              </a:rPr>
            </a:br>
            <a:r>
              <a:rPr lang="de-DE" dirty="0">
                <a:solidFill>
                  <a:srgbClr val="008000"/>
                </a:solidFill>
              </a:rPr>
              <a:t>beam </a:t>
            </a:r>
            <a:r>
              <a:rPr lang="de-DE" dirty="0" err="1">
                <a:solidFill>
                  <a:srgbClr val="008000"/>
                </a:solidFill>
              </a:rPr>
              <a:t>size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7BD7CD-148A-47F6-EFA4-F1D1D8F7FA5E}"/>
              </a:ext>
            </a:extLst>
          </p:cNvPr>
          <p:cNvSpPr txBox="1"/>
          <p:nvPr/>
        </p:nvSpPr>
        <p:spPr>
          <a:xfrm>
            <a:off x="11110823" y="2759371"/>
            <a:ext cx="1007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BPM:</a:t>
            </a:r>
          </a:p>
          <a:p>
            <a:r>
              <a:rPr lang="de-DE" dirty="0" err="1"/>
              <a:t>vertical</a:t>
            </a:r>
            <a:endParaRPr lang="de-DE" dirty="0"/>
          </a:p>
          <a:p>
            <a:r>
              <a:rPr lang="de-DE" dirty="0"/>
              <a:t>FFT-RMS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29249-B43E-21E1-C157-48D46F1B0EE2}"/>
              </a:ext>
            </a:extLst>
          </p:cNvPr>
          <p:cNvSpPr txBox="1"/>
          <p:nvPr/>
        </p:nvSpPr>
        <p:spPr>
          <a:xfrm>
            <a:off x="11133827" y="3703998"/>
            <a:ext cx="871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BbB</a:t>
            </a:r>
            <a:r>
              <a:rPr lang="de-DE" dirty="0">
                <a:solidFill>
                  <a:srgbClr val="FF0000"/>
                </a:solidFill>
              </a:rPr>
              <a:t>:</a:t>
            </a:r>
          </a:p>
          <a:p>
            <a:r>
              <a:rPr lang="de-DE" dirty="0" err="1">
                <a:solidFill>
                  <a:srgbClr val="FF0000"/>
                </a:solidFill>
              </a:rPr>
              <a:t>vertical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bunch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err="1">
                <a:solidFill>
                  <a:srgbClr val="FF0000"/>
                </a:solidFill>
              </a:rPr>
              <a:t>motion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ECC289-E2F9-D728-6F53-5BF37BD5EEB2}"/>
              </a:ext>
            </a:extLst>
          </p:cNvPr>
          <p:cNvSpPr txBox="1"/>
          <p:nvPr/>
        </p:nvSpPr>
        <p:spPr>
          <a:xfrm>
            <a:off x="11133827" y="4810364"/>
            <a:ext cx="871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BbB</a:t>
            </a:r>
            <a:r>
              <a:rPr lang="de-DE" dirty="0">
                <a:solidFill>
                  <a:srgbClr val="0000FF"/>
                </a:solidFill>
              </a:rPr>
              <a:t>:</a:t>
            </a:r>
          </a:p>
          <a:p>
            <a:r>
              <a:rPr lang="de-DE" dirty="0" err="1">
                <a:solidFill>
                  <a:srgbClr val="0000FF"/>
                </a:solidFill>
              </a:rPr>
              <a:t>long</a:t>
            </a:r>
            <a:r>
              <a:rPr lang="de-DE" dirty="0">
                <a:solidFill>
                  <a:srgbClr val="0000FF"/>
                </a:solidFill>
              </a:rPr>
              <a:t>.</a:t>
            </a:r>
          </a:p>
          <a:p>
            <a:r>
              <a:rPr lang="de-DE" dirty="0" err="1">
                <a:solidFill>
                  <a:srgbClr val="0000FF"/>
                </a:solidFill>
              </a:rPr>
              <a:t>bunch</a:t>
            </a:r>
            <a:br>
              <a:rPr lang="de-DE" dirty="0">
                <a:solidFill>
                  <a:srgbClr val="0000FF"/>
                </a:solidFill>
              </a:rPr>
            </a:br>
            <a:r>
              <a:rPr lang="de-DE" dirty="0" err="1">
                <a:solidFill>
                  <a:srgbClr val="0000FF"/>
                </a:solidFill>
              </a:rPr>
              <a:t>motion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6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D9C2AC-F3B5-E6C8-58CD-645E0D3272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3A62B-40F3-8CCE-440D-1443B7C0AB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FE534A-105A-520D-99BC-AC91A39B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Multimedia Experience</a:t>
            </a:r>
          </a:p>
        </p:txBody>
      </p:sp>
      <p:pic>
        <p:nvPicPr>
          <p:cNvPr id="6" name="spikes-short">
            <a:hlinkClick r:id="" action="ppaction://media"/>
            <a:extLst>
              <a:ext uri="{FF2B5EF4-FFF2-40B4-BE49-F238E27FC236}">
                <a16:creationId xmlns:a16="http://schemas.microsoft.com/office/drawing/2014/main" id="{6A8DB3C7-92DF-8F03-8E47-174F4CC49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7312-BA5E-5744-F965-C02BFD0B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6821326" cy="446087"/>
          </a:xfrm>
        </p:spPr>
        <p:txBody>
          <a:bodyPr/>
          <a:lstStyle/>
          <a:p>
            <a:r>
              <a:rPr lang="de-DE" sz="2400" dirty="0">
                <a:solidFill>
                  <a:schemeClr val="accent1"/>
                </a:solidFill>
              </a:rPr>
              <a:t>The </a:t>
            </a:r>
            <a:r>
              <a:rPr lang="de-DE" sz="2400" dirty="0" err="1">
                <a:solidFill>
                  <a:schemeClr val="accent1"/>
                </a:solidFill>
              </a:rPr>
              <a:t>mysterious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VerTICAL</a:t>
            </a:r>
            <a:r>
              <a:rPr lang="de-DE" sz="2400" dirty="0">
                <a:solidFill>
                  <a:schemeClr val="accent1"/>
                </a:solidFill>
              </a:rPr>
              <a:t> Motion at 95Hz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09D339-A8E7-3462-159B-DA5D09893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D83D1E-57F6-10E7-061C-79CF2A9B5D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3E7A8A-BE36-42A3-5501-E93B3D7C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1" y="1357406"/>
            <a:ext cx="9431329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3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CB4FFC-3385-B9B7-6392-5FF48808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C80F7-BDEB-FD0E-3043-11AED7B2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BESSY II and </a:t>
            </a:r>
            <a:r>
              <a:rPr lang="de-DE" dirty="0" err="1"/>
              <a:t>existing</a:t>
            </a:r>
            <a:r>
              <a:rPr lang="de-DE" dirty="0"/>
              <a:t> FOFB</a:t>
            </a:r>
          </a:p>
          <a:p>
            <a:r>
              <a:rPr lang="de-DE" dirty="0"/>
              <a:t>Plan and Progress on Transition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FOFB</a:t>
            </a:r>
          </a:p>
          <a:p>
            <a:r>
              <a:rPr lang="de-DE" dirty="0" err="1"/>
              <a:t>Current</a:t>
            </a:r>
            <a:r>
              <a:rPr lang="de-DE" dirty="0"/>
              <a:t> Orbit </a:t>
            </a:r>
            <a:r>
              <a:rPr lang="de-DE" dirty="0" err="1"/>
              <a:t>Stability</a:t>
            </a:r>
            <a:r>
              <a:rPr lang="de-DE" dirty="0"/>
              <a:t> Challenges</a:t>
            </a:r>
          </a:p>
          <a:p>
            <a:r>
              <a:rPr lang="de-DE" dirty="0"/>
              <a:t>Outlook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B2C5AB-669A-60B6-AB0E-F5D94A555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680CCE-63E0-58A8-8A16-C88386EC98E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864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3CC71-3351-2565-3632-25DEBE7D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F97967-7180-B4D8-2B60-3EEF12CF1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FOFB upgrade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progress</a:t>
            </a:r>
            <a:endParaRPr lang="de-DE" dirty="0"/>
          </a:p>
          <a:p>
            <a:r>
              <a:rPr lang="de-DE" dirty="0"/>
              <a:t>Hybrid FOFB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  <a:p>
            <a:r>
              <a:rPr lang="de-DE" dirty="0"/>
              <a:t>UDP/DAC </a:t>
            </a:r>
            <a:r>
              <a:rPr lang="de-DE" dirty="0" err="1"/>
              <a:t>procurement</a:t>
            </a:r>
            <a:r>
              <a:rPr lang="de-DE" dirty="0"/>
              <a:t> and </a:t>
            </a:r>
            <a:r>
              <a:rPr lang="de-DE" dirty="0" err="1"/>
              <a:t>integration</a:t>
            </a:r>
            <a:endParaRPr lang="de-DE" dirty="0"/>
          </a:p>
          <a:p>
            <a:r>
              <a:rPr lang="de-DE" dirty="0"/>
              <a:t>Hope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improvement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vessel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40AABA3-90DC-FA32-1310-56ABB343E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AC9356-06E3-E217-5983-23677350C7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59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BCD89-ADA6-4536-94A0-98EE2086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AB1AAD-B623-4016-B084-403B648DB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321181"/>
            <a:ext cx="11036300" cy="3484563"/>
          </a:xfrm>
        </p:spPr>
        <p:txBody>
          <a:bodyPr/>
          <a:lstStyle/>
          <a:p>
            <a:r>
              <a:rPr lang="de-DE" dirty="0"/>
              <a:t>Questions! Comments! </a:t>
            </a:r>
            <a:r>
              <a:rPr lang="de-DE" dirty="0" err="1"/>
              <a:t>Advice</a:t>
            </a:r>
            <a:r>
              <a:rPr lang="de-DE" dirty="0"/>
              <a:t>! </a:t>
            </a:r>
          </a:p>
          <a:p>
            <a:r>
              <a:rPr lang="de-DE" dirty="0"/>
              <a:t>c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86FCBF-5DA6-4C62-88B5-6FA407CBF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86D89F-29BC-4B0A-BA43-6B7EFD8A76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pic>
        <p:nvPicPr>
          <p:cNvPr id="7" name="Grafik 6" descr="Nahaufnahme von erhobenen Händen beim Bürotraining mit unscharfem Sprecher im Hintergrund">
            <a:extLst>
              <a:ext uri="{FF2B5EF4-FFF2-40B4-BE49-F238E27FC236}">
                <a16:creationId xmlns:a16="http://schemas.microsoft.com/office/drawing/2014/main" id="{4F95E89A-8F77-423B-BAEA-7C54802F3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78" y="2741714"/>
            <a:ext cx="4596044" cy="30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1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91849-7800-4D62-8064-E2B1D02F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10215842" cy="446087"/>
          </a:xfrm>
        </p:spPr>
        <p:txBody>
          <a:bodyPr/>
          <a:lstStyle/>
          <a:p>
            <a:r>
              <a:rPr lang="de-DE" dirty="0"/>
              <a:t>FAST CONCENTRATOR USING Low-</a:t>
            </a:r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Tuned</a:t>
            </a:r>
            <a:r>
              <a:rPr lang="de-DE" dirty="0"/>
              <a:t> Linux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7834E3-846B-4E2F-99D0-163EC56F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D5F265-B3FD-4374-BE42-E618116E0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C826C1-75CB-B4F8-5DD3-D6891EF67CBA}"/>
              </a:ext>
            </a:extLst>
          </p:cNvPr>
          <p:cNvSpPr txBox="1"/>
          <p:nvPr/>
        </p:nvSpPr>
        <p:spPr>
          <a:xfrm>
            <a:off x="326925" y="1849819"/>
            <a:ext cx="5423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MTCA, AMC-CPU </a:t>
            </a:r>
            <a:r>
              <a:rPr lang="de-DE" dirty="0" err="1"/>
              <a:t>with</a:t>
            </a:r>
            <a:r>
              <a:rPr lang="de-DE" dirty="0"/>
              <a:t> 4 </a:t>
            </a:r>
            <a:r>
              <a:rPr lang="de-DE" dirty="0" err="1"/>
              <a:t>core</a:t>
            </a:r>
            <a:r>
              <a:rPr lang="de-DE" dirty="0"/>
              <a:t> Xeon, MRF-EVG/EVR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UDP FA </a:t>
            </a:r>
            <a:r>
              <a:rPr lang="de-DE" dirty="0" err="1"/>
              <a:t>packets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 in CPU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Incoming </a:t>
            </a:r>
            <a:r>
              <a:rPr lang="de-DE" dirty="0" err="1"/>
              <a:t>data</a:t>
            </a:r>
            <a:r>
              <a:rPr lang="de-DE" dirty="0"/>
              <a:t> on 10GBE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switches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Outgoing</a:t>
            </a:r>
            <a:r>
              <a:rPr lang="de-DE" dirty="0"/>
              <a:t> on 1GBE, parallel </a:t>
            </a:r>
            <a:r>
              <a:rPr lang="de-DE" dirty="0" err="1"/>
              <a:t>with</a:t>
            </a:r>
            <a:r>
              <a:rPr lang="de-DE" dirty="0"/>
              <a:t> EPICS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EVR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FOFB </a:t>
            </a:r>
            <a:r>
              <a:rPr lang="de-DE" dirty="0" err="1"/>
              <a:t>produces</a:t>
            </a:r>
            <a:r>
              <a:rPr lang="de-DE" dirty="0"/>
              <a:t> </a:t>
            </a:r>
            <a:r>
              <a:rPr lang="de-DE" dirty="0" err="1"/>
              <a:t>upstream</a:t>
            </a:r>
            <a:r>
              <a:rPr lang="de-DE" dirty="0"/>
              <a:t> </a:t>
            </a:r>
            <a:r>
              <a:rPr lang="de-DE" dirty="0" err="1"/>
              <a:t>event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EVG </a:t>
            </a:r>
            <a:r>
              <a:rPr lang="de-DE" dirty="0" err="1"/>
              <a:t>distributes</a:t>
            </a:r>
            <a:r>
              <a:rPr lang="de-DE" dirty="0"/>
              <a:t> 150Hz </a:t>
            </a:r>
            <a:r>
              <a:rPr lang="de-DE" dirty="0" err="1"/>
              <a:t>event</a:t>
            </a:r>
            <a:r>
              <a:rPr lang="de-DE" dirty="0"/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EVR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receives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, </a:t>
            </a:r>
            <a:r>
              <a:rPr lang="de-DE" dirty="0" err="1"/>
              <a:t>fires</a:t>
            </a:r>
            <a:r>
              <a:rPr lang="de-DE" dirty="0"/>
              <a:t> PCIe </a:t>
            </a:r>
            <a:r>
              <a:rPr lang="de-DE" dirty="0" err="1"/>
              <a:t>interrupt</a:t>
            </a:r>
            <a:r>
              <a:rPr lang="de-DE" dirty="0"/>
              <a:t> on CPU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On </a:t>
            </a:r>
            <a:r>
              <a:rPr lang="de-DE" dirty="0" err="1"/>
              <a:t>interrupt</a:t>
            </a:r>
            <a:r>
              <a:rPr lang="de-DE" dirty="0"/>
              <a:t>, all </a:t>
            </a:r>
            <a:r>
              <a:rPr lang="de-DE" dirty="0" err="1"/>
              <a:t>received</a:t>
            </a:r>
            <a:r>
              <a:rPr lang="de-DE" dirty="0"/>
              <a:t> FA </a:t>
            </a:r>
            <a:r>
              <a:rPr lang="de-DE" dirty="0" err="1"/>
              <a:t>packets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averaged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UDP packet </a:t>
            </a:r>
            <a:r>
              <a:rPr lang="de-DE" dirty="0" err="1"/>
              <a:t>sent</a:t>
            </a:r>
            <a:r>
              <a:rPr lang="de-DE" dirty="0"/>
              <a:t> in </a:t>
            </a:r>
            <a:r>
              <a:rPr lang="de-DE" dirty="0" err="1"/>
              <a:t>compressed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FOFB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Processing 213150 FA/s </a:t>
            </a:r>
            <a:r>
              <a:rPr lang="de-DE" b="1" dirty="0" err="1"/>
              <a:t>into</a:t>
            </a:r>
            <a:r>
              <a:rPr lang="de-DE" b="1" dirty="0"/>
              <a:t> 150 </a:t>
            </a:r>
            <a:r>
              <a:rPr lang="de-DE" b="1" dirty="0" err="1"/>
              <a:t>orbit</a:t>
            </a:r>
            <a:r>
              <a:rPr lang="de-DE" b="1" dirty="0"/>
              <a:t> </a:t>
            </a:r>
            <a:r>
              <a:rPr lang="de-DE" b="1" dirty="0" err="1"/>
              <a:t>vectors</a:t>
            </a:r>
            <a:r>
              <a:rPr lang="de-DE" b="1" dirty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Uses</a:t>
            </a:r>
            <a:r>
              <a:rPr lang="de-DE" b="1" dirty="0"/>
              <a:t> 26%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one</a:t>
            </a:r>
            <a:r>
              <a:rPr lang="de-DE" b="1" dirty="0"/>
              <a:t> </a:t>
            </a:r>
            <a:r>
              <a:rPr lang="de-DE" b="1" dirty="0" err="1"/>
              <a:t>core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2748D65-4AF9-E95C-DA08-0B691BFE5D85}"/>
              </a:ext>
            </a:extLst>
          </p:cNvPr>
          <p:cNvGrpSpPr/>
          <p:nvPr/>
        </p:nvGrpSpPr>
        <p:grpSpPr>
          <a:xfrm>
            <a:off x="6350524" y="1919106"/>
            <a:ext cx="5595082" cy="4312493"/>
            <a:chOff x="6350524" y="1919106"/>
            <a:chExt cx="5595082" cy="4312493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49BEE30-2822-09C5-B109-86473FD77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41" t="1799" r="4224" b="2955"/>
            <a:stretch/>
          </p:blipFill>
          <p:spPr>
            <a:xfrm>
              <a:off x="6350524" y="1919106"/>
              <a:ext cx="5595082" cy="4312493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A29A218-651E-5C8A-6A70-FFA78DCDDE5F}"/>
                </a:ext>
              </a:extLst>
            </p:cNvPr>
            <p:cNvSpPr txBox="1"/>
            <p:nvPr/>
          </p:nvSpPr>
          <p:spPr>
            <a:xfrm>
              <a:off x="7831120" y="2001226"/>
              <a:ext cx="59055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EVG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2F35FECF-B68E-BFCB-131B-64483E821C2A}"/>
                </a:ext>
              </a:extLst>
            </p:cNvPr>
            <p:cNvSpPr txBox="1"/>
            <p:nvPr/>
          </p:nvSpPr>
          <p:spPr>
            <a:xfrm>
              <a:off x="8345470" y="2413153"/>
              <a:ext cx="59055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EVR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0363E33-FD1C-4A73-87C3-37336D68DDC2}"/>
                </a:ext>
              </a:extLst>
            </p:cNvPr>
            <p:cNvSpPr txBox="1"/>
            <p:nvPr/>
          </p:nvSpPr>
          <p:spPr>
            <a:xfrm>
              <a:off x="7459645" y="2413153"/>
              <a:ext cx="59055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CPU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C1B336F-5B5C-30C1-EDB4-8F7C5EB4B47F}"/>
                </a:ext>
              </a:extLst>
            </p:cNvPr>
            <p:cNvSpPr txBox="1"/>
            <p:nvPr/>
          </p:nvSpPr>
          <p:spPr>
            <a:xfrm>
              <a:off x="6619286" y="3203151"/>
              <a:ext cx="84035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10GBE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57A5C5D0-A0BF-6809-26D0-FF3D989D3400}"/>
                </a:ext>
              </a:extLst>
            </p:cNvPr>
            <p:cNvSpPr txBox="1"/>
            <p:nvPr/>
          </p:nvSpPr>
          <p:spPr>
            <a:xfrm>
              <a:off x="6619287" y="3890686"/>
              <a:ext cx="840359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1GBE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AF647A4-32C3-E271-2919-1A8438F9AB2C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7459645" y="3387817"/>
              <a:ext cx="2952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A92321EA-D9F5-3064-8A0A-26168AAF680F}"/>
                </a:ext>
              </a:extLst>
            </p:cNvPr>
            <p:cNvCxnSpPr>
              <a:cxnSpLocks/>
            </p:cNvCxnSpPr>
            <p:nvPr/>
          </p:nvCxnSpPr>
          <p:spPr>
            <a:xfrm>
              <a:off x="7459646" y="4075352"/>
              <a:ext cx="2952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70261834-95EB-9A4D-20BC-B49EDD5513F5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7754920" y="2782485"/>
              <a:ext cx="152400" cy="4361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E11F24C1-DDEE-A95A-6BB8-390D3C08A13D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8126395" y="2370558"/>
              <a:ext cx="35719" cy="8325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AA25A938-6308-F400-BA41-595DDEA84E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5470" y="2782485"/>
              <a:ext cx="295275" cy="4206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644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10E5D5D-41C0-F0A7-8F5C-842D04D81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873"/>
          <a:stretch/>
        </p:blipFill>
        <p:spPr>
          <a:xfrm>
            <a:off x="4204355" y="1031701"/>
            <a:ext cx="6307097" cy="302015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7A28B6C-A455-685C-3ED5-370A948BD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" t="58217" r="3005"/>
          <a:stretch/>
        </p:blipFill>
        <p:spPr>
          <a:xfrm>
            <a:off x="4458878" y="4051856"/>
            <a:ext cx="5882326" cy="27466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291849-7800-4D62-8064-E2B1D02F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10215842" cy="446087"/>
          </a:xfrm>
        </p:spPr>
        <p:txBody>
          <a:bodyPr/>
          <a:lstStyle/>
          <a:p>
            <a:r>
              <a:rPr lang="de-DE" dirty="0"/>
              <a:t>FAST CONCENTRATOR USING Low-</a:t>
            </a:r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Tuned</a:t>
            </a:r>
            <a:r>
              <a:rPr lang="de-DE" dirty="0"/>
              <a:t> Linux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7834E3-846B-4E2F-99D0-163EC56F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D5F265-B3FD-4374-BE42-E618116E0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C826C1-75CB-B4F8-5DD3-D6891EF67CBA}"/>
              </a:ext>
            </a:extLst>
          </p:cNvPr>
          <p:cNvSpPr txBox="1"/>
          <p:nvPr/>
        </p:nvSpPr>
        <p:spPr>
          <a:xfrm>
            <a:off x="326926" y="1849819"/>
            <a:ext cx="3877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Standard Linux </a:t>
            </a:r>
            <a:r>
              <a:rPr lang="de-DE" dirty="0" err="1"/>
              <a:t>tuned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boot</a:t>
            </a:r>
            <a:r>
              <a:rPr lang="de-DE" dirty="0"/>
              <a:t> </a:t>
            </a:r>
            <a:r>
              <a:rPr lang="de-DE" dirty="0" err="1"/>
              <a:t>parametes</a:t>
            </a:r>
            <a:r>
              <a:rPr lang="de-DE" dirty="0"/>
              <a:t> and </a:t>
            </a:r>
            <a:r>
              <a:rPr lang="de-DE" dirty="0" err="1"/>
              <a:t>run</a:t>
            </a:r>
            <a:r>
              <a:rPr lang="de-DE" dirty="0"/>
              <a:t>-time </a:t>
            </a:r>
            <a:r>
              <a:rPr lang="de-DE" dirty="0" err="1"/>
              <a:t>configuration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debian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Verified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timestamping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monotonic</a:t>
            </a:r>
            <a:r>
              <a:rPr lang="de-DE" dirty="0"/>
              <a:t> </a:t>
            </a:r>
            <a:r>
              <a:rPr lang="de-DE" dirty="0" err="1"/>
              <a:t>clock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24port GBE Switch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14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91849-7800-4D62-8064-E2B1D02F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FOFB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0D9EA9-40B8-4802-842D-905C4F9CD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502172"/>
            <a:ext cx="5647273" cy="4708128"/>
          </a:xfrm>
        </p:spPr>
        <p:txBody>
          <a:bodyPr/>
          <a:lstStyle/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7-8 BPMs in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each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</a:t>
            </a:r>
            <a:endParaRPr lang="de-DE" sz="2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BPMs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produce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packets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synchronously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at 10 kHz </a:t>
            </a: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Minimum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ethernet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packet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size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512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bits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First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layer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GbE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switch will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receive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8 BPMs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within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0.5 µs and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forward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within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 µs</a:t>
            </a: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Second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layer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switch will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collect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first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layer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forward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central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node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10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GbE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time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32 BPMs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should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~1.6 µs</a:t>
            </a: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Central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node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computes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orbit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correction</a:t>
            </a:r>
            <a:endParaRPr lang="de-DE" sz="2000" b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points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sent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one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broadcast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packet</a:t>
            </a: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Broadcast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received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one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DAC per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Differential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analogue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connection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existing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b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PSU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8789281-08FE-4402-B8E8-622E98D462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8879" y="5255947"/>
            <a:ext cx="5518150" cy="1485900"/>
          </a:xfrm>
        </p:spPr>
        <p:txBody>
          <a:bodyPr>
            <a:normAutofit/>
          </a:bodyPr>
          <a:lstStyle/>
          <a:p>
            <a:r>
              <a:rPr lang="de-DE" sz="1400" dirty="0"/>
              <a:t>Overall </a:t>
            </a:r>
            <a:r>
              <a:rPr lang="de-DE" sz="1400" dirty="0" err="1"/>
              <a:t>structure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FOFB 2.0 at BESSY II </a:t>
            </a:r>
            <a:r>
              <a:rPr lang="de-DE" sz="1400" dirty="0" err="1"/>
              <a:t>has</a:t>
            </a:r>
            <a:r>
              <a:rPr lang="de-DE" sz="1400" dirty="0"/>
              <a:t> 16 </a:t>
            </a:r>
            <a:r>
              <a:rPr lang="de-DE" sz="1400" dirty="0" err="1"/>
              <a:t>cells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7-8 BPMs </a:t>
            </a:r>
            <a:r>
              <a:rPr lang="de-DE" sz="1400" dirty="0" err="1"/>
              <a:t>each</a:t>
            </a:r>
            <a:r>
              <a:rPr lang="de-DE" sz="1400" dirty="0"/>
              <a:t>. Data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each</a:t>
            </a:r>
            <a:r>
              <a:rPr lang="de-DE" sz="1400" dirty="0"/>
              <a:t> </a:t>
            </a:r>
            <a:r>
              <a:rPr lang="de-DE" sz="1400" dirty="0" err="1"/>
              <a:t>cell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sent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central</a:t>
            </a:r>
            <a:r>
              <a:rPr lang="de-DE" sz="1400" dirty="0"/>
              <a:t> </a:t>
            </a:r>
            <a:r>
              <a:rPr lang="de-DE" sz="1400" dirty="0" err="1"/>
              <a:t>processing</a:t>
            </a:r>
            <a:r>
              <a:rPr lang="de-DE" sz="1400" dirty="0"/>
              <a:t> </a:t>
            </a:r>
            <a:r>
              <a:rPr lang="de-DE" sz="1400" dirty="0" err="1"/>
              <a:t>node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 a </a:t>
            </a:r>
            <a:r>
              <a:rPr lang="de-DE" sz="1400" dirty="0" err="1"/>
              <a:t>second</a:t>
            </a:r>
            <a:r>
              <a:rPr lang="de-DE" sz="1400" dirty="0"/>
              <a:t> </a:t>
            </a:r>
            <a:r>
              <a:rPr lang="de-DE" sz="1400" dirty="0" err="1"/>
              <a:t>layer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switches</a:t>
            </a:r>
            <a:endParaRPr lang="de-DE" sz="14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7834E3-846B-4E2F-99D0-163EC56F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D5F265-B3FD-4374-BE42-E618116E0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AC59E44C-6CA6-49AC-8D36-B14E751AACDA}"/>
              </a:ext>
            </a:extLst>
          </p:cNvPr>
          <p:cNvGrpSpPr/>
          <p:nvPr/>
        </p:nvGrpSpPr>
        <p:grpSpPr>
          <a:xfrm>
            <a:off x="6533132" y="453100"/>
            <a:ext cx="4643887" cy="4643888"/>
            <a:chOff x="6970263" y="469137"/>
            <a:chExt cx="3970181" cy="3970182"/>
          </a:xfrm>
        </p:grpSpPr>
        <p:cxnSp>
          <p:nvCxnSpPr>
            <p:cNvPr id="138" name="Gerader Verbinder 137">
              <a:extLst>
                <a:ext uri="{FF2B5EF4-FFF2-40B4-BE49-F238E27FC236}">
                  <a16:creationId xmlns:a16="http://schemas.microsoft.com/office/drawing/2014/main" id="{7068A7C7-A4EF-45E2-8DFF-E3F51D17C4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3648" y="1845077"/>
              <a:ext cx="231523" cy="468018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C72D9AB7-898C-4781-BA94-948971088E5B}"/>
                </a:ext>
              </a:extLst>
            </p:cNvPr>
            <p:cNvCxnSpPr/>
            <p:nvPr/>
          </p:nvCxnSpPr>
          <p:spPr>
            <a:xfrm>
              <a:off x="8955354" y="728076"/>
              <a:ext cx="449816" cy="106558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DF43281C-F1C1-4C4E-8C84-63089564DE3A}"/>
                </a:ext>
              </a:extLst>
            </p:cNvPr>
            <p:cNvCxnSpPr/>
            <p:nvPr/>
          </p:nvCxnSpPr>
          <p:spPr>
            <a:xfrm flipH="1">
              <a:off x="9405170" y="878339"/>
              <a:ext cx="210753" cy="91955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F83FFD2C-9E41-4C29-97EE-78FA398CE849}"/>
                </a:ext>
              </a:extLst>
            </p:cNvPr>
            <p:cNvCxnSpPr/>
            <p:nvPr/>
          </p:nvCxnSpPr>
          <p:spPr>
            <a:xfrm flipH="1">
              <a:off x="9439724" y="1282700"/>
              <a:ext cx="736203" cy="51095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646B060C-6F56-4BDD-820A-69224305CFA5}"/>
                </a:ext>
              </a:extLst>
            </p:cNvPr>
            <p:cNvCxnSpPr/>
            <p:nvPr/>
          </p:nvCxnSpPr>
          <p:spPr>
            <a:xfrm flipH="1" flipV="1">
              <a:off x="9453356" y="1797897"/>
              <a:ext cx="1096754" cy="2187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1818737D-14A0-483F-879B-3E043AA7E166}"/>
                </a:ext>
              </a:extLst>
            </p:cNvPr>
            <p:cNvCxnSpPr/>
            <p:nvPr/>
          </p:nvCxnSpPr>
          <p:spPr>
            <a:xfrm flipH="1">
              <a:off x="9615923" y="2454228"/>
              <a:ext cx="1065582" cy="41625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858CA71A-8628-4F27-A045-C5B56F2E682A}"/>
                </a:ext>
              </a:extLst>
            </p:cNvPr>
            <p:cNvCxnSpPr/>
            <p:nvPr/>
          </p:nvCxnSpPr>
          <p:spPr>
            <a:xfrm flipH="1" flipV="1">
              <a:off x="9615923" y="2877425"/>
              <a:ext cx="1018090" cy="23737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>
              <a:extLst>
                <a:ext uri="{FF2B5EF4-FFF2-40B4-BE49-F238E27FC236}">
                  <a16:creationId xmlns:a16="http://schemas.microsoft.com/office/drawing/2014/main" id="{6DEFB952-FECD-4770-A879-6481BE5A8FAD}"/>
                </a:ext>
              </a:extLst>
            </p:cNvPr>
            <p:cNvCxnSpPr/>
            <p:nvPr/>
          </p:nvCxnSpPr>
          <p:spPr>
            <a:xfrm flipH="1" flipV="1">
              <a:off x="9615923" y="2924790"/>
              <a:ext cx="560004" cy="73194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71FC3B3A-5C42-4C76-8DDA-977F593E9D90}"/>
                </a:ext>
              </a:extLst>
            </p:cNvPr>
            <p:cNvCxnSpPr/>
            <p:nvPr/>
          </p:nvCxnSpPr>
          <p:spPr>
            <a:xfrm flipV="1">
              <a:off x="9615923" y="2899361"/>
              <a:ext cx="0" cy="118140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FF298C60-83E0-4233-A748-8375724B0764}"/>
                </a:ext>
              </a:extLst>
            </p:cNvPr>
            <p:cNvCxnSpPr/>
            <p:nvPr/>
          </p:nvCxnSpPr>
          <p:spPr>
            <a:xfrm flipH="1" flipV="1">
              <a:off x="8553723" y="3129426"/>
              <a:ext cx="401631" cy="105095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0F6CCDE3-2FD8-4640-A1D9-6DFD3814B174}"/>
                </a:ext>
              </a:extLst>
            </p:cNvPr>
            <p:cNvCxnSpPr/>
            <p:nvPr/>
          </p:nvCxnSpPr>
          <p:spPr>
            <a:xfrm flipV="1">
              <a:off x="8294783" y="3086558"/>
              <a:ext cx="281391" cy="97617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A51FD490-6E14-43AD-A5C5-CF824AD26A7F}"/>
                </a:ext>
              </a:extLst>
            </p:cNvPr>
            <p:cNvCxnSpPr/>
            <p:nvPr/>
          </p:nvCxnSpPr>
          <p:spPr>
            <a:xfrm flipV="1">
              <a:off x="7765680" y="3114798"/>
              <a:ext cx="788043" cy="560004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200F1603-229D-4A8A-B015-BE858F86F0F8}"/>
                </a:ext>
              </a:extLst>
            </p:cNvPr>
            <p:cNvCxnSpPr/>
            <p:nvPr/>
          </p:nvCxnSpPr>
          <p:spPr>
            <a:xfrm>
              <a:off x="7354984" y="3086558"/>
              <a:ext cx="1212034" cy="1370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F72184F8-4A49-4363-ADD3-8529A1ADFA18}"/>
                </a:ext>
              </a:extLst>
            </p:cNvPr>
            <p:cNvCxnSpPr/>
            <p:nvPr/>
          </p:nvCxnSpPr>
          <p:spPr>
            <a:xfrm flipV="1">
              <a:off x="7229202" y="1992737"/>
              <a:ext cx="1029919" cy="45381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5FD5719D-88C0-4D75-B898-E365F63E1E30}"/>
                </a:ext>
              </a:extLst>
            </p:cNvPr>
            <p:cNvCxnSpPr/>
            <p:nvPr/>
          </p:nvCxnSpPr>
          <p:spPr>
            <a:xfrm>
              <a:off x="7354984" y="1766112"/>
              <a:ext cx="939799" cy="22662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383A70F5-909C-4DDD-B4E2-845FFB6A0C98}"/>
                </a:ext>
              </a:extLst>
            </p:cNvPr>
            <p:cNvCxnSpPr/>
            <p:nvPr/>
          </p:nvCxnSpPr>
          <p:spPr>
            <a:xfrm>
              <a:off x="7742352" y="1255170"/>
              <a:ext cx="541765" cy="7323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34F9DFF5-807D-4DF2-B6A9-375BFE799FAF}"/>
                </a:ext>
              </a:extLst>
            </p:cNvPr>
            <p:cNvCxnSpPr/>
            <p:nvPr/>
          </p:nvCxnSpPr>
          <p:spPr>
            <a:xfrm flipH="1">
              <a:off x="8277516" y="881688"/>
              <a:ext cx="29791" cy="111104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D456242-E004-4913-ACDD-9AF704DB7572}"/>
                </a:ext>
              </a:extLst>
            </p:cNvPr>
            <p:cNvSpPr/>
            <p:nvPr/>
          </p:nvSpPr>
          <p:spPr>
            <a:xfrm>
              <a:off x="8696415" y="469137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</a:t>
              </a: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FDB2D6E-46AA-4EC8-8391-A97BC5CC5D0F}"/>
                </a:ext>
              </a:extLst>
            </p:cNvPr>
            <p:cNvSpPr/>
            <p:nvPr/>
          </p:nvSpPr>
          <p:spPr>
            <a:xfrm>
              <a:off x="9356984" y="600533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Cell2</a:t>
              </a: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3E91EB95-AB2F-4452-9929-340175C7C1BC}"/>
                </a:ext>
              </a:extLst>
            </p:cNvPr>
            <p:cNvSpPr/>
            <p:nvPr/>
          </p:nvSpPr>
          <p:spPr>
            <a:xfrm>
              <a:off x="9916988" y="974715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Cell3</a:t>
              </a: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09BF3E87-743B-421D-B0A3-AC273F1459EE}"/>
                </a:ext>
              </a:extLst>
            </p:cNvPr>
            <p:cNvSpPr/>
            <p:nvPr/>
          </p:nvSpPr>
          <p:spPr>
            <a:xfrm>
              <a:off x="10291171" y="153471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Cell4</a:t>
              </a: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8A9A5047-E80C-448D-855E-94770AC32831}"/>
                </a:ext>
              </a:extLst>
            </p:cNvPr>
            <p:cNvSpPr/>
            <p:nvPr/>
          </p:nvSpPr>
          <p:spPr>
            <a:xfrm>
              <a:off x="10422566" y="219528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Cell5</a:t>
              </a:r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7BBD27AC-E081-4A3D-8F7A-09B019F2CC40}"/>
                </a:ext>
              </a:extLst>
            </p:cNvPr>
            <p:cNvSpPr/>
            <p:nvPr/>
          </p:nvSpPr>
          <p:spPr>
            <a:xfrm>
              <a:off x="10291171" y="285585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Cell6</a:t>
              </a: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6B8D4C5B-2849-4004-B015-2736B13E266D}"/>
                </a:ext>
              </a:extLst>
            </p:cNvPr>
            <p:cNvSpPr/>
            <p:nvPr/>
          </p:nvSpPr>
          <p:spPr>
            <a:xfrm>
              <a:off x="9916988" y="3415863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Cell7</a:t>
              </a: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290EB50B-3D38-4974-BC93-326C58884CE0}"/>
                </a:ext>
              </a:extLst>
            </p:cNvPr>
            <p:cNvSpPr/>
            <p:nvPr/>
          </p:nvSpPr>
          <p:spPr>
            <a:xfrm>
              <a:off x="9356984" y="3790045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Cell8</a:t>
              </a: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B2E829D0-716B-4507-98FB-9B01D88DFC3C}"/>
                </a:ext>
              </a:extLst>
            </p:cNvPr>
            <p:cNvSpPr/>
            <p:nvPr/>
          </p:nvSpPr>
          <p:spPr>
            <a:xfrm>
              <a:off x="8696415" y="3921441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Cell9</a:t>
              </a: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44E8BE2E-78E6-41AA-9B30-09D1E7C25853}"/>
                </a:ext>
              </a:extLst>
            </p:cNvPr>
            <p:cNvSpPr/>
            <p:nvPr/>
          </p:nvSpPr>
          <p:spPr>
            <a:xfrm>
              <a:off x="8035845" y="3790045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Cell10</a:t>
              </a: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A137E497-F8AE-452F-A110-DB174AA019A8}"/>
                </a:ext>
              </a:extLst>
            </p:cNvPr>
            <p:cNvSpPr/>
            <p:nvPr/>
          </p:nvSpPr>
          <p:spPr>
            <a:xfrm>
              <a:off x="7475841" y="3415863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Cell11</a:t>
              </a: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48232EFA-5BD9-450E-8518-E91E14F10D17}"/>
                </a:ext>
              </a:extLst>
            </p:cNvPr>
            <p:cNvSpPr/>
            <p:nvPr/>
          </p:nvSpPr>
          <p:spPr>
            <a:xfrm>
              <a:off x="7101658" y="285585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Cell12</a:t>
              </a: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1DF40BE-1D7D-49F3-9CD1-9AE0B887A91D}"/>
                </a:ext>
              </a:extLst>
            </p:cNvPr>
            <p:cNvSpPr/>
            <p:nvPr/>
          </p:nvSpPr>
          <p:spPr>
            <a:xfrm>
              <a:off x="6970263" y="219528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Cell13</a:t>
              </a: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3B555DC9-FE3B-4CE1-B60F-49550078DCBF}"/>
                </a:ext>
              </a:extLst>
            </p:cNvPr>
            <p:cNvSpPr/>
            <p:nvPr/>
          </p:nvSpPr>
          <p:spPr>
            <a:xfrm>
              <a:off x="7101658" y="1534719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Cell14</a:t>
              </a: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89AA0ECA-00E2-4C13-926D-795B016529FA}"/>
                </a:ext>
              </a:extLst>
            </p:cNvPr>
            <p:cNvSpPr/>
            <p:nvPr/>
          </p:nvSpPr>
          <p:spPr>
            <a:xfrm>
              <a:off x="7475841" y="974715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Cell15</a:t>
              </a: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DFED0725-0EDB-4FDD-BE9E-4F44CA5CBADA}"/>
                </a:ext>
              </a:extLst>
            </p:cNvPr>
            <p:cNvSpPr/>
            <p:nvPr/>
          </p:nvSpPr>
          <p:spPr>
            <a:xfrm>
              <a:off x="8035845" y="600533"/>
              <a:ext cx="517878" cy="517878"/>
            </a:xfrm>
            <a:custGeom>
              <a:avLst/>
              <a:gdLst>
                <a:gd name="connsiteX0" fmla="*/ 0 w 517878"/>
                <a:gd name="connsiteY0" fmla="*/ 258939 h 517878"/>
                <a:gd name="connsiteX1" fmla="*/ 258939 w 517878"/>
                <a:gd name="connsiteY1" fmla="*/ 0 h 517878"/>
                <a:gd name="connsiteX2" fmla="*/ 517878 w 517878"/>
                <a:gd name="connsiteY2" fmla="*/ 258939 h 517878"/>
                <a:gd name="connsiteX3" fmla="*/ 258939 w 517878"/>
                <a:gd name="connsiteY3" fmla="*/ 517878 h 517878"/>
                <a:gd name="connsiteX4" fmla="*/ 0 w 517878"/>
                <a:gd name="connsiteY4" fmla="*/ 258939 h 51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878" h="517878">
                  <a:moveTo>
                    <a:pt x="0" y="258939"/>
                  </a:moveTo>
                  <a:cubicBezTo>
                    <a:pt x="0" y="115931"/>
                    <a:pt x="115931" y="0"/>
                    <a:pt x="258939" y="0"/>
                  </a:cubicBezTo>
                  <a:cubicBezTo>
                    <a:pt x="401947" y="0"/>
                    <a:pt x="517878" y="115931"/>
                    <a:pt x="517878" y="258939"/>
                  </a:cubicBezTo>
                  <a:cubicBezTo>
                    <a:pt x="517878" y="401947"/>
                    <a:pt x="401947" y="517878"/>
                    <a:pt x="258939" y="517878"/>
                  </a:cubicBezTo>
                  <a:cubicBezTo>
                    <a:pt x="115931" y="517878"/>
                    <a:pt x="0" y="401947"/>
                    <a:pt x="0" y="25893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826" tIns="82826" rIns="82826" bIns="828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/>
                <a:t>Cell16</a:t>
              </a:r>
            </a:p>
          </p:txBody>
        </p:sp>
        <p:pic>
          <p:nvPicPr>
            <p:cNvPr id="82" name="Grafik 81" descr="Briefmarke mit einfarbiger Füllung">
              <a:extLst>
                <a:ext uri="{FF2B5EF4-FFF2-40B4-BE49-F238E27FC236}">
                  <a16:creationId xmlns:a16="http://schemas.microsoft.com/office/drawing/2014/main" id="{C7B067BD-1A98-4DE0-9CE3-DE5953809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26759" y="2611547"/>
              <a:ext cx="517879" cy="5178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Grafik 82" descr="Briefmarke mit einfarbiger Füllung">
              <a:extLst>
                <a:ext uri="{FF2B5EF4-FFF2-40B4-BE49-F238E27FC236}">
                  <a16:creationId xmlns:a16="http://schemas.microsoft.com/office/drawing/2014/main" id="{D60261BA-5E57-41C6-9DEF-9EC7E4A6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46231" y="1538958"/>
              <a:ext cx="517879" cy="5178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Grafik 83" descr="Briefmarke mit einfarbiger Füllung">
              <a:extLst>
                <a:ext uri="{FF2B5EF4-FFF2-40B4-BE49-F238E27FC236}">
                  <a16:creationId xmlns:a16="http://schemas.microsoft.com/office/drawing/2014/main" id="{978C15A0-E63C-45C4-9A1E-31CCF771F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77516" y="2827619"/>
              <a:ext cx="517879" cy="5178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Grafik 84" descr="Briefmarke mit einfarbiger Füllung">
              <a:extLst>
                <a:ext uri="{FF2B5EF4-FFF2-40B4-BE49-F238E27FC236}">
                  <a16:creationId xmlns:a16="http://schemas.microsoft.com/office/drawing/2014/main" id="{A5A33B0D-3D82-4367-BE11-7B092B8E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1291" y="1720937"/>
              <a:ext cx="517879" cy="5178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5" name="Grafik 124" descr="Computer mit einfarbiger Füllung">
              <a:extLst>
                <a:ext uri="{FF2B5EF4-FFF2-40B4-BE49-F238E27FC236}">
                  <a16:creationId xmlns:a16="http://schemas.microsoft.com/office/drawing/2014/main" id="{C0E8DA76-F5B6-4FD0-8552-83D8222F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65604" y="2089310"/>
              <a:ext cx="672595" cy="672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44" name="Gerader Verbinder 143">
              <a:extLst>
                <a:ext uri="{FF2B5EF4-FFF2-40B4-BE49-F238E27FC236}">
                  <a16:creationId xmlns:a16="http://schemas.microsoft.com/office/drawing/2014/main" id="{68F2A7CA-DA81-401B-A021-F030EA6493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24795" y="2611547"/>
              <a:ext cx="207794" cy="114538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12E7FCE2-B528-4868-AD58-16902D84C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8831" y="2622795"/>
              <a:ext cx="17925" cy="27656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767AFBDB-5AFB-400F-9B5E-A33A46DAD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43314" y="2155080"/>
              <a:ext cx="197562" cy="14926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076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714A71B-5760-8C17-D95F-D741DAA25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EDDCDB-3D8B-0737-D4C0-D76CBD0F8D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BA9386-501F-D61B-8608-A1D673C0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NETWORK </a:t>
            </a:r>
            <a:r>
              <a:rPr lang="de-DE" dirty="0" err="1"/>
              <a:t>to</a:t>
            </a:r>
            <a:r>
              <a:rPr lang="de-DE" dirty="0"/>
              <a:t> DAC Prototype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21E2541-5D9B-1AC0-3026-B85C89F12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803" y="1152939"/>
            <a:ext cx="6988288" cy="52166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76C4A7D-ECDE-15DA-03F5-C83EF452FF68}"/>
              </a:ext>
            </a:extLst>
          </p:cNvPr>
          <p:cNvSpPr/>
          <p:nvPr/>
        </p:nvSpPr>
        <p:spPr>
          <a:xfrm>
            <a:off x="7808181" y="1089329"/>
            <a:ext cx="1510748" cy="193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AE498D-27A5-38E5-536F-E96D8B3E69EB}"/>
              </a:ext>
            </a:extLst>
          </p:cNvPr>
          <p:cNvSpPr txBox="1"/>
          <p:nvPr/>
        </p:nvSpPr>
        <p:spPr>
          <a:xfrm>
            <a:off x="402908" y="2066847"/>
            <a:ext cx="46238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Supplier </a:t>
            </a:r>
            <a:r>
              <a:rPr lang="de-DE" dirty="0" err="1"/>
              <a:t>demonstrated</a:t>
            </a:r>
            <a:r>
              <a:rPr lang="de-DE" dirty="0"/>
              <a:t> ADC-&gt;network-&gt;DAC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Whole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achieved</a:t>
            </a:r>
            <a:r>
              <a:rPr lang="de-DE" dirty="0"/>
              <a:t> &lt;20 µs </a:t>
            </a:r>
            <a:r>
              <a:rPr lang="de-DE" dirty="0" err="1"/>
              <a:t>latency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jitter</a:t>
            </a:r>
            <a:r>
              <a:rPr lang="de-DE" dirty="0"/>
              <a:t> in </a:t>
            </a:r>
            <a:r>
              <a:rPr lang="de-DE" dirty="0" err="1"/>
              <a:t>transmitter</a:t>
            </a:r>
            <a:r>
              <a:rPr lang="de-DE" dirty="0"/>
              <a:t>/</a:t>
            </a:r>
            <a:r>
              <a:rPr lang="de-DE" dirty="0" err="1"/>
              <a:t>receiver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Minimal </a:t>
            </a:r>
            <a:r>
              <a:rPr lang="de-DE" dirty="0" err="1"/>
              <a:t>jitter</a:t>
            </a:r>
            <a:r>
              <a:rPr lang="de-DE" dirty="0"/>
              <a:t> in switch, </a:t>
            </a:r>
            <a:r>
              <a:rPr lang="de-DE" dirty="0" err="1"/>
              <a:t>rarely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delays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Firmware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modified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receive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large </a:t>
            </a:r>
            <a:r>
              <a:rPr lang="de-DE" dirty="0" err="1"/>
              <a:t>broadcast</a:t>
            </a:r>
            <a:r>
              <a:rPr lang="de-DE" dirty="0"/>
              <a:t> packet per time </a:t>
            </a:r>
            <a:r>
              <a:rPr lang="de-DE" dirty="0" err="1"/>
              <a:t>slot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DACs</a:t>
            </a:r>
          </a:p>
        </p:txBody>
      </p:sp>
    </p:spTree>
    <p:extLst>
      <p:ext uri="{BB962C8B-B14F-4D97-AF65-F5344CB8AC3E}">
        <p14:creationId xmlns:p14="http://schemas.microsoft.com/office/powerpoint/2010/main" val="911838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77173F-C130-9C2F-911D-469D8216A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9C4E49-DD8A-D62A-5004-98B366336C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5E03ED-A2D2-0E75-0D45-B97E00A8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Corrector</a:t>
            </a:r>
            <a:r>
              <a:rPr lang="de-DE" dirty="0"/>
              <a:t> Power Supply </a:t>
            </a:r>
            <a:r>
              <a:rPr lang="de-DE" dirty="0" err="1"/>
              <a:t>with</a:t>
            </a:r>
            <a:r>
              <a:rPr lang="de-DE" dirty="0"/>
              <a:t> FAST </a:t>
            </a:r>
            <a:r>
              <a:rPr lang="de-DE" dirty="0" err="1"/>
              <a:t>Analogue</a:t>
            </a:r>
            <a:r>
              <a:rPr lang="de-DE" dirty="0"/>
              <a:t> Input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499B35-8E46-09EB-785D-3EE41403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360" y="1484186"/>
            <a:ext cx="6351639" cy="312675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709238A-5CD9-625F-B14C-24158027B45A}"/>
              </a:ext>
            </a:extLst>
          </p:cNvPr>
          <p:cNvCxnSpPr/>
          <p:nvPr/>
        </p:nvCxnSpPr>
        <p:spPr>
          <a:xfrm flipV="1">
            <a:off x="11218606" y="3716594"/>
            <a:ext cx="0" cy="1396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0E54E2B-2CDE-49CB-01C1-D3BBEE10C57D}"/>
              </a:ext>
            </a:extLst>
          </p:cNvPr>
          <p:cNvCxnSpPr>
            <a:cxnSpLocks/>
          </p:cNvCxnSpPr>
          <p:nvPr/>
        </p:nvCxnSpPr>
        <p:spPr>
          <a:xfrm flipV="1">
            <a:off x="10122310" y="3397046"/>
            <a:ext cx="0" cy="15879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1C672FDF-A64F-4871-B640-50489136E193}"/>
              </a:ext>
            </a:extLst>
          </p:cNvPr>
          <p:cNvSpPr txBox="1"/>
          <p:nvPr/>
        </p:nvSpPr>
        <p:spPr>
          <a:xfrm>
            <a:off x="10694257" y="5112774"/>
            <a:ext cx="1269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Old </a:t>
            </a:r>
            <a:r>
              <a:rPr lang="de-DE" dirty="0" err="1"/>
              <a:t>input</a:t>
            </a:r>
            <a:endParaRPr lang="de-DE" dirty="0"/>
          </a:p>
          <a:p>
            <a:r>
              <a:rPr lang="de-DE" dirty="0" err="1"/>
              <a:t>through</a:t>
            </a:r>
            <a:r>
              <a:rPr lang="de-DE" dirty="0"/>
              <a:t> </a:t>
            </a:r>
          </a:p>
          <a:p>
            <a:r>
              <a:rPr lang="de-DE" dirty="0"/>
              <a:t>CAN-bus</a:t>
            </a:r>
          </a:p>
          <a:p>
            <a:r>
              <a:rPr lang="de-DE" dirty="0" err="1"/>
              <a:t>max</a:t>
            </a:r>
            <a:r>
              <a:rPr lang="de-DE" dirty="0"/>
              <a:t> 150 Hz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7F0690-8ED3-4D1D-6970-C352C48816D9}"/>
              </a:ext>
            </a:extLst>
          </p:cNvPr>
          <p:cNvSpPr txBox="1"/>
          <p:nvPr/>
        </p:nvSpPr>
        <p:spPr>
          <a:xfrm>
            <a:off x="8731881" y="5066607"/>
            <a:ext cx="1885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Future differential</a:t>
            </a:r>
          </a:p>
          <a:p>
            <a:r>
              <a:rPr lang="de-DE" dirty="0" err="1"/>
              <a:t>analogue</a:t>
            </a:r>
            <a:r>
              <a:rPr lang="de-DE" dirty="0"/>
              <a:t> </a:t>
            </a:r>
            <a:r>
              <a:rPr lang="de-DE" dirty="0" err="1"/>
              <a:t>input</a:t>
            </a:r>
            <a:endParaRPr lang="de-DE" dirty="0"/>
          </a:p>
          <a:p>
            <a:r>
              <a:rPr lang="de-DE" dirty="0" err="1"/>
              <a:t>upto</a:t>
            </a:r>
            <a:r>
              <a:rPr lang="de-DE" dirty="0"/>
              <a:t> 1000Hz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61B31D-64DC-9074-855F-0298A8B076E3}"/>
              </a:ext>
            </a:extLst>
          </p:cNvPr>
          <p:cNvSpPr txBox="1"/>
          <p:nvPr/>
        </p:nvSpPr>
        <p:spPr>
          <a:xfrm>
            <a:off x="453935" y="2005781"/>
            <a:ext cx="57246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Will </a:t>
            </a:r>
            <a:r>
              <a:rPr lang="de-DE" dirty="0" err="1"/>
              <a:t>keep</a:t>
            </a:r>
            <a:r>
              <a:rPr lang="de-DE" dirty="0"/>
              <a:t> power </a:t>
            </a:r>
            <a:r>
              <a:rPr lang="de-DE" dirty="0" err="1"/>
              <a:t>supplies</a:t>
            </a:r>
            <a:r>
              <a:rPr lang="de-DE" dirty="0"/>
              <a:t>, </a:t>
            </a:r>
            <a:r>
              <a:rPr lang="de-DE" dirty="0" err="1"/>
              <a:t>magnets</a:t>
            </a:r>
            <a:r>
              <a:rPr lang="de-DE" dirty="0"/>
              <a:t> and </a:t>
            </a:r>
            <a:r>
              <a:rPr lang="de-DE" dirty="0" err="1"/>
              <a:t>vessel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analogue</a:t>
            </a:r>
            <a:r>
              <a:rPr lang="de-DE" dirty="0"/>
              <a:t> differential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fast </a:t>
            </a:r>
            <a:r>
              <a:rPr lang="de-DE" dirty="0" err="1"/>
              <a:t>correction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CAN-bus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will </a:t>
            </a:r>
            <a:r>
              <a:rPr lang="de-DE" dirty="0" err="1"/>
              <a:t>remain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readback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Use </a:t>
            </a:r>
            <a:r>
              <a:rPr lang="de-DE" dirty="0" err="1"/>
              <a:t>for</a:t>
            </a:r>
            <a:r>
              <a:rPr lang="de-DE" dirty="0"/>
              <a:t> SOFB and FOFB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Both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internally</a:t>
            </a:r>
            <a:r>
              <a:rPr lang="de-DE" dirty="0"/>
              <a:t> </a:t>
            </a:r>
            <a:r>
              <a:rPr lang="de-DE" dirty="0" err="1"/>
              <a:t>added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Good</a:t>
            </a:r>
            <a:r>
              <a:rPr lang="de-DE" dirty="0"/>
              <a:t> EMI </a:t>
            </a:r>
            <a:r>
              <a:rPr lang="de-DE" dirty="0" err="1"/>
              <a:t>immunity</a:t>
            </a:r>
            <a:r>
              <a:rPr lang="de-DE" dirty="0"/>
              <a:t> in </a:t>
            </a:r>
            <a:r>
              <a:rPr lang="de-DE" dirty="0" err="1"/>
              <a:t>tests</a:t>
            </a: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floating</a:t>
            </a:r>
            <a:r>
              <a:rPr lang="de-DE" dirty="0"/>
              <a:t> differential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DAC 	</a:t>
            </a:r>
          </a:p>
        </p:txBody>
      </p:sp>
    </p:spTree>
    <p:extLst>
      <p:ext uri="{BB962C8B-B14F-4D97-AF65-F5344CB8AC3E}">
        <p14:creationId xmlns:p14="http://schemas.microsoft.com/office/powerpoint/2010/main" val="1100675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F59729-C27F-282B-5522-653BA22A07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ECA478-601E-ABE3-43B5-0DC5989CFD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DE66C6-BAC5-55C9-D18F-6CB02356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</a:t>
            </a:r>
            <a:r>
              <a:rPr lang="de-DE" dirty="0" err="1"/>
              <a:t>supply</a:t>
            </a:r>
            <a:r>
              <a:rPr lang="de-DE" dirty="0"/>
              <a:t> Transfer </a:t>
            </a:r>
            <a:r>
              <a:rPr lang="de-DE" dirty="0" err="1"/>
              <a:t>Function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Input 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Output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real </a:t>
            </a:r>
            <a:r>
              <a:rPr lang="de-DE" dirty="0" err="1"/>
              <a:t>corrector</a:t>
            </a:r>
            <a:r>
              <a:rPr lang="de-DE" dirty="0"/>
              <a:t> Magnet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load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02ACBA-C8CD-F8BB-A385-E11321CE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45065" y="1366683"/>
            <a:ext cx="6614691" cy="495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1AC978-B9D5-9BE5-E7E6-5C4EA431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73955" y="1366683"/>
            <a:ext cx="6520054" cy="4886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740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4764C53-FE52-53C9-37E8-B8581A3F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16" y="0"/>
            <a:ext cx="8403084" cy="68580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7EDC97-E1E3-42B3-AC20-C6BD441D8D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2AC677C-03A3-7BE8-D205-0D4107CE83A0}"/>
              </a:ext>
            </a:extLst>
          </p:cNvPr>
          <p:cNvSpPr/>
          <p:nvPr/>
        </p:nvSpPr>
        <p:spPr>
          <a:xfrm>
            <a:off x="3488322" y="-76199"/>
            <a:ext cx="2045109" cy="365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59C6C91-F250-3FB4-88D5-EC5999C595BC}"/>
              </a:ext>
            </a:extLst>
          </p:cNvPr>
          <p:cNvSpPr/>
          <p:nvPr/>
        </p:nvSpPr>
        <p:spPr>
          <a:xfrm>
            <a:off x="2196822" y="0"/>
            <a:ext cx="1096297" cy="365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421327-633B-B2C0-1C8A-801FAEB3DFCD}"/>
              </a:ext>
            </a:extLst>
          </p:cNvPr>
          <p:cNvSpPr/>
          <p:nvPr/>
        </p:nvSpPr>
        <p:spPr>
          <a:xfrm>
            <a:off x="10813391" y="-17666"/>
            <a:ext cx="1096297" cy="365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31EFD8-7259-A4FD-2909-70FA288CC1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B8AA66C-1E6A-0533-DB9D-E7583091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656114"/>
            <a:ext cx="5340350" cy="446087"/>
          </a:xfrm>
        </p:spPr>
        <p:txBody>
          <a:bodyPr/>
          <a:lstStyle/>
          <a:p>
            <a:r>
              <a:rPr lang="de-DE" sz="3200" cap="all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BESSY II</a:t>
            </a:r>
            <a:endParaRPr lang="de-DE" sz="2400" cap="al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CF61168-3855-1C08-B0FB-DC6517410033}"/>
                  </a:ext>
                </a:extLst>
              </p:cNvPr>
              <p:cNvSpPr txBox="1"/>
              <p:nvPr/>
            </p:nvSpPr>
            <p:spPr>
              <a:xfrm>
                <a:off x="211951" y="1347735"/>
                <a:ext cx="3819275" cy="3607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/>
                  <a:t>In </a:t>
                </a:r>
                <a:r>
                  <a:rPr lang="de-DE" sz="2800" dirty="0" err="1"/>
                  <a:t>operation</a:t>
                </a:r>
                <a:r>
                  <a:rPr lang="de-DE" sz="2800" dirty="0"/>
                  <a:t> </a:t>
                </a:r>
                <a:r>
                  <a:rPr lang="de-DE" sz="2800" dirty="0" err="1"/>
                  <a:t>since</a:t>
                </a:r>
                <a:r>
                  <a:rPr lang="de-DE" sz="2800" dirty="0"/>
                  <a:t> 1998: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800" b="0" i="0" smtClean="0">
                        <a:latin typeface="Cambria Math" panose="02040503050406030204" pitchFamily="18" charset="0"/>
                      </a:rPr>
                      <m:t>7 </m:t>
                    </m:r>
                  </m:oMath>
                </a14:m>
                <a:r>
                  <a:rPr lang="de-DE" sz="2800" b="0" dirty="0"/>
                  <a:t>nm rad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≈120</m:t>
                    </m:r>
                  </m:oMath>
                </a14:m>
                <a:r>
                  <a:rPr lang="de-DE" sz="2800" b="0" dirty="0"/>
                  <a:t> </a:t>
                </a:r>
                <a:r>
                  <a:rPr lang="de-DE" sz="2800" b="0" dirty="0" err="1"/>
                  <a:t>pm</a:t>
                </a:r>
                <a:r>
                  <a:rPr lang="de-DE" sz="2800" b="0" dirty="0"/>
                  <a:t> </a:t>
                </a:r>
                <a:r>
                  <a:rPr lang="de-DE" sz="2800" b="0" dirty="0" err="1"/>
                  <a:t>rad</a:t>
                </a:r>
                <a:endParaRPr lang="de-DE" sz="2800" b="0" dirty="0"/>
              </a:p>
              <a:p>
                <a:endParaRPr lang="de-DE" sz="2800" b="0" dirty="0"/>
              </a:p>
              <a:p>
                <a:r>
                  <a:rPr lang="de-DE" sz="2800" dirty="0"/>
                  <a:t>Minimum beam </a:t>
                </a:r>
                <a:r>
                  <a:rPr lang="de-DE" sz="2800" dirty="0" err="1"/>
                  <a:t>size</a:t>
                </a:r>
                <a:r>
                  <a:rPr lang="de-DE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85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de-DE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DE" sz="2800" b="0" i="0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de-DE" sz="2800" b="0" dirty="0"/>
              </a:p>
              <a:p>
                <a:endParaRPr lang="de-DE" sz="28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CF61168-3855-1C08-B0FB-DC6517410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51" y="1347735"/>
                <a:ext cx="3819275" cy="3607398"/>
              </a:xfrm>
              <a:prstGeom prst="rect">
                <a:avLst/>
              </a:prstGeom>
              <a:blipFill>
                <a:blip r:embed="rId3"/>
                <a:stretch>
                  <a:fillRect l="-3355" t="-15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6">
            <a:extLst>
              <a:ext uri="{FF2B5EF4-FFF2-40B4-BE49-F238E27FC236}">
                <a16:creationId xmlns:a16="http://schemas.microsoft.com/office/drawing/2014/main" id="{ABE6CF62-B1B7-7235-BCAD-DD11509D3395}"/>
              </a:ext>
            </a:extLst>
          </p:cNvPr>
          <p:cNvSpPr/>
          <p:nvPr/>
        </p:nvSpPr>
        <p:spPr>
          <a:xfrm>
            <a:off x="5045933" y="-330082"/>
            <a:ext cx="974996" cy="365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F9B63-DD0D-BCC4-6464-93A0B0685955}"/>
              </a:ext>
            </a:extLst>
          </p:cNvPr>
          <p:cNvSpPr txBox="1"/>
          <p:nvPr/>
        </p:nvSpPr>
        <p:spPr>
          <a:xfrm>
            <a:off x="4521566" y="5842630"/>
            <a:ext cx="188304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/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4A1E4C-7EF1-1DC0-C7C4-87873F939CD2}"/>
              </a:ext>
            </a:extLst>
          </p:cNvPr>
          <p:cNvCxnSpPr/>
          <p:nvPr/>
        </p:nvCxnSpPr>
        <p:spPr>
          <a:xfrm>
            <a:off x="8544232" y="1710813"/>
            <a:ext cx="23892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3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473C2E-31C9-45BF-B779-6D9DD468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ORBIT Feedback Performance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E1F1110-D368-499C-B7CC-546CA0E49F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D97CC12-CCC0-4FA6-B7F3-60687CC668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AE328C-46B0-95A2-F53A-CCC72CCDA105}"/>
              </a:ext>
            </a:extLst>
          </p:cNvPr>
          <p:cNvSpPr txBox="1"/>
          <p:nvPr/>
        </p:nvSpPr>
        <p:spPr>
          <a:xfrm>
            <a:off x="577850" y="1687000"/>
            <a:ext cx="56263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Two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main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parameters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influence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all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feedbacks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Compound </a:t>
            </a:r>
            <a:r>
              <a:rPr lang="de-DE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  <a:r>
              <a:rPr lang="de-DE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pass </a:t>
            </a:r>
            <a:r>
              <a:rPr lang="de-DE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bandwidth</a:t>
            </a:r>
            <a:r>
              <a:rPr lang="de-DE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filters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BPMs,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PSU,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magnets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vessel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Latency</a:t>
            </a:r>
            <a:r>
              <a:rPr lang="de-DE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group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delay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filters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transport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digital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processing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Bandwidth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needs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maximised</a:t>
            </a:r>
            <a:endParaRPr lang="de-DE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Vessel and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magnets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cannot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changed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PSU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are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fast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enough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Latency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needs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minimised</a:t>
            </a:r>
            <a:endParaRPr lang="de-DE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Increase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sample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speed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required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reduction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group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delay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Reduce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transport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delays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using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high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speed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protocols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81EB6D1C-5DE7-A0A7-9FA1-B5A57E32D65F}"/>
              </a:ext>
            </a:extLst>
          </p:cNvPr>
          <p:cNvGraphicFramePr/>
          <p:nvPr/>
        </p:nvGraphicFramePr>
        <p:xfrm>
          <a:off x="5311472" y="515197"/>
          <a:ext cx="7507802" cy="4935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B93C1B3D-7753-CF4A-53CA-6B215E756595}"/>
              </a:ext>
            </a:extLst>
          </p:cNvPr>
          <p:cNvSpPr txBox="1"/>
          <p:nvPr/>
        </p:nvSpPr>
        <p:spPr>
          <a:xfrm>
            <a:off x="6661158" y="5618630"/>
            <a:ext cx="477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Conceptual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orbit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loop: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Forwarding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changes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between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 and B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fields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well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electrical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digital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signals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1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7"/>
    </mc:Choice>
    <mc:Fallback xmlns="">
      <p:transition spd="slow" advTm="4837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473C2E-31C9-45BF-B779-6D9DD468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836613"/>
            <a:ext cx="6745301" cy="446087"/>
          </a:xfrm>
        </p:spPr>
        <p:txBody>
          <a:bodyPr/>
          <a:lstStyle/>
          <a:p>
            <a:r>
              <a:rPr lang="de-DE" sz="2800" dirty="0"/>
              <a:t>NEW Orbit Feedback FOR BESSY-II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E1F1110-D368-499C-B7CC-546CA0E49F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D97CC12-CCC0-4FA6-B7F3-60687CC668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C49C2B-85FB-443B-8859-8F66FDF9C840}"/>
              </a:ext>
            </a:extLst>
          </p:cNvPr>
          <p:cNvSpPr txBox="1"/>
          <p:nvPr/>
        </p:nvSpPr>
        <p:spPr>
          <a:xfrm>
            <a:off x="6661158" y="5618630"/>
            <a:ext cx="51395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Simulation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using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Internal Model Controller: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closed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loop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response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existing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future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orbit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shows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&gt;8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times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improvement</a:t>
            </a:r>
            <a:endParaRPr lang="de-DE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disturbance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suppression</a:t>
            </a: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4F2D80-DA66-BD50-9DDC-FA3256C1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49" y="1428750"/>
            <a:ext cx="5586507" cy="418988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6AE328C-46B0-95A2-F53A-CCC72CCDA105}"/>
              </a:ext>
            </a:extLst>
          </p:cNvPr>
          <p:cNvSpPr txBox="1"/>
          <p:nvPr/>
        </p:nvSpPr>
        <p:spPr>
          <a:xfrm>
            <a:off x="577850" y="1687000"/>
            <a:ext cx="562630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Re-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PSU,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magnets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vessel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Conservative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estimate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500 Hz LP, TBC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Existing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has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latency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6.6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1.6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BPMs (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multiplexing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averaging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calculation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global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transport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application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values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through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CAN-bus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Potential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latency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reduction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BPMs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0.2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@ 10 kHz sample rate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Calculation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transport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in 0.1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Distribution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corrector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values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0.1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ms</a:t>
            </a: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Use UDP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calculation</a:t>
            </a:r>
            <a:r>
              <a:rPr lang="de-DE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3E436144-DF09-CBBE-5072-310A829F7BD9}"/>
              </a:ext>
            </a:extLst>
          </p:cNvPr>
          <p:cNvSpPr/>
          <p:nvPr/>
        </p:nvSpPr>
        <p:spPr>
          <a:xfrm>
            <a:off x="7784327" y="2862470"/>
            <a:ext cx="190831" cy="508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B16147AA-2FD3-820A-DFB3-245B0881F612}"/>
              </a:ext>
            </a:extLst>
          </p:cNvPr>
          <p:cNvSpPr/>
          <p:nvPr/>
        </p:nvSpPr>
        <p:spPr>
          <a:xfrm rot="16200000">
            <a:off x="8881609" y="1702905"/>
            <a:ext cx="190831" cy="731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7"/>
    </mc:Choice>
    <mc:Fallback xmlns="">
      <p:transition spd="slow" advTm="483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91849-7800-4D62-8064-E2B1D02F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/>
              <a:t>Existing</a:t>
            </a:r>
            <a:r>
              <a:rPr lang="de-DE" sz="2800" dirty="0"/>
              <a:t> FAST Orbit </a:t>
            </a:r>
            <a:r>
              <a:rPr lang="de-DE" sz="2800" dirty="0" err="1"/>
              <a:t>FEedback</a:t>
            </a:r>
            <a:endParaRPr lang="de-DE" sz="2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7834E3-846B-4E2F-99D0-163EC56F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D5F265-B3FD-4374-BE42-E618116E0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1AF038-49C8-E972-E7F2-26AC7292FE4E}"/>
              </a:ext>
            </a:extLst>
          </p:cNvPr>
          <p:cNvSpPr txBox="1"/>
          <p:nvPr/>
        </p:nvSpPr>
        <p:spPr>
          <a:xfrm>
            <a:off x="577851" y="1425680"/>
            <a:ext cx="5918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In </a:t>
            </a:r>
            <a:r>
              <a:rPr lang="de-DE" sz="2000" dirty="0" err="1"/>
              <a:t>operation</a:t>
            </a:r>
            <a:r>
              <a:rPr lang="de-DE" sz="2000" dirty="0"/>
              <a:t> </a:t>
            </a:r>
            <a:r>
              <a:rPr lang="de-DE" sz="2000" dirty="0" err="1"/>
              <a:t>since</a:t>
            </a:r>
            <a:r>
              <a:rPr lang="de-DE" sz="2000" dirty="0"/>
              <a:t>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Runs at 150 Hz update rate, limited </a:t>
            </a:r>
            <a:r>
              <a:rPr lang="de-DE" sz="2000" dirty="0" err="1"/>
              <a:t>by</a:t>
            </a:r>
            <a:r>
              <a:rPr lang="de-DE" sz="2000" dirty="0"/>
              <a:t> large </a:t>
            </a:r>
            <a:r>
              <a:rPr lang="de-DE" sz="2000" dirty="0" err="1"/>
              <a:t>latency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Reflective</a:t>
            </a:r>
            <a:r>
              <a:rPr lang="de-DE" sz="2000" dirty="0"/>
              <a:t> </a:t>
            </a:r>
            <a:r>
              <a:rPr lang="de-DE" sz="2000" dirty="0" err="1"/>
              <a:t>memory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BPM and </a:t>
            </a:r>
            <a:r>
              <a:rPr lang="de-DE" sz="2000" dirty="0" err="1"/>
              <a:t>corrector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err="1"/>
              <a:t>Continue</a:t>
            </a:r>
            <a:r>
              <a:rPr lang="de-DE" sz="2000" b="1" dirty="0"/>
              <a:t> </a:t>
            </a:r>
            <a:r>
              <a:rPr lang="de-DE" sz="2000" b="1" dirty="0" err="1"/>
              <a:t>use</a:t>
            </a:r>
            <a:r>
              <a:rPr lang="de-DE" sz="2000" b="1" dirty="0"/>
              <a:t> </a:t>
            </a:r>
            <a:r>
              <a:rPr lang="de-DE" sz="2000" b="1" dirty="0" err="1"/>
              <a:t>during</a:t>
            </a:r>
            <a:r>
              <a:rPr lang="de-DE" sz="2000" b="1" dirty="0"/>
              <a:t> </a:t>
            </a:r>
            <a:r>
              <a:rPr lang="de-DE" sz="2000" b="1" dirty="0" err="1"/>
              <a:t>transition</a:t>
            </a: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err="1"/>
              <a:t>Replace</a:t>
            </a:r>
            <a:r>
              <a:rPr lang="de-DE" sz="2000" b="1" dirty="0"/>
              <a:t> after </a:t>
            </a:r>
            <a:r>
              <a:rPr lang="de-DE" sz="2000" b="1" dirty="0" err="1"/>
              <a:t>transition</a:t>
            </a:r>
            <a:endParaRPr lang="de-D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409002-CAE9-7CEF-C689-B1ECF627F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" y="3529341"/>
            <a:ext cx="6324208" cy="25687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488A52-2C28-5BE7-6F34-E91B3C43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216" y="1504086"/>
            <a:ext cx="5601913" cy="45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CD300-4DB4-4306-838D-C4E1073E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Existing</a:t>
            </a:r>
            <a:r>
              <a:rPr 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BPM Electronics</a:t>
            </a:r>
            <a:endParaRPr lang="de-DE" sz="2400" cap="al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E72CA8-6C50-45E7-9343-292018FC5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502172"/>
            <a:ext cx="6096001" cy="47081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Original BESSY II BPMs:</a:t>
            </a:r>
          </a:p>
          <a:p>
            <a:pPr marL="742950" lvl="1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Single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channel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multiplexing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marL="742950" lvl="1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Analogue</a:t>
            </a:r>
            <a:r>
              <a:rPr lang="de-DE" sz="18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b="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processing</a:t>
            </a:r>
            <a:r>
              <a:rPr lang="de-DE" sz="18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b="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</a:t>
            </a:r>
            <a:r>
              <a:rPr lang="de-DE" sz="18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X,Y and S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1kHz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analogue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output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bandwidth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Double </a:t>
            </a:r>
            <a:r>
              <a:rPr lang="de-DE" sz="18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Digitisation</a:t>
            </a:r>
            <a:r>
              <a:rPr lang="de-DE" sz="18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 VME</a:t>
            </a:r>
          </a:p>
          <a:p>
            <a:pPr marL="1200150" lvl="2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Local</a:t>
            </a:r>
            <a:r>
              <a:rPr lang="de-D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ADCs </a:t>
            </a:r>
            <a:r>
              <a:rPr lang="de-D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600" b="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EPICS @ 0.5Hz</a:t>
            </a:r>
          </a:p>
          <a:p>
            <a:pPr marL="1200150" lvl="2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Global ADCs </a:t>
            </a:r>
            <a:r>
              <a:rPr lang="de-DE" sz="16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de-DE" sz="16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FOFB @ 150Hz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Issues</a:t>
            </a:r>
            <a:r>
              <a:rPr lang="de-DE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EMI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issues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 FOFB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signals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Drifts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between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ADCs</a:t>
            </a: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drift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,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causing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IF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signal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spare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parts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TbT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not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usuable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742950" lvl="1" indent="-2520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Beam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current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dependance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&gt;1mm on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some</a:t>
            </a:r>
            <a:r>
              <a:rPr lang="de-DE" sz="18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units</a:t>
            </a:r>
            <a:endParaRPr lang="de-DE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618D87-9BA1-48FA-96BF-B30280D7C7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612" y="5342768"/>
            <a:ext cx="5518150" cy="428768"/>
          </a:xfrm>
        </p:spPr>
        <p:txBody>
          <a:bodyPr>
            <a:normAutofit/>
          </a:bodyPr>
          <a:lstStyle/>
          <a:p>
            <a:pPr marL="342900" lvl="1"/>
            <a:r>
              <a:rPr lang="de-DE" sz="1400" dirty="0"/>
              <a:t>BPM-HF and BPM-AD, mid-1990s in-house design and </a:t>
            </a:r>
            <a:r>
              <a:rPr lang="de-DE" sz="1400" dirty="0" err="1"/>
              <a:t>build</a:t>
            </a:r>
            <a:r>
              <a:rPr lang="de-DE" sz="1400" dirty="0"/>
              <a:t>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273BE6-AE05-4C01-BC21-8A4EF98B6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798A59-DB33-4061-B550-D1B781B2CEA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424AD7A-0EB4-F7A6-C7C9-3C1F58489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r="13520"/>
          <a:stretch/>
        </p:blipFill>
        <p:spPr bwMode="auto">
          <a:xfrm>
            <a:off x="5422208" y="513472"/>
            <a:ext cx="6458926" cy="46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64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7EA0270-C5BC-F381-5BFC-4E73417681EF}"/>
              </a:ext>
            </a:extLst>
          </p:cNvPr>
          <p:cNvSpPr/>
          <p:nvPr/>
        </p:nvSpPr>
        <p:spPr>
          <a:xfrm>
            <a:off x="500918" y="2636129"/>
            <a:ext cx="10114073" cy="107713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B2ADAE-0B74-C980-AAAC-00506DDB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BPM and Orbit Feedback Upgrade 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5DCFA9-E027-A671-7A4D-2BA48BEBF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de-DE" dirty="0" err="1"/>
              <a:t>Install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BPMs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cell</a:t>
            </a:r>
            <a:endParaRPr lang="de-DE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Operate</a:t>
            </a:r>
            <a:r>
              <a:rPr lang="de-DE" b="0" dirty="0">
                <a:solidFill>
                  <a:schemeClr val="tx1"/>
                </a:solidFill>
              </a:rPr>
              <a:t> SOFB (0.5Hz) and FOFB (150Hz) </a:t>
            </a:r>
            <a:r>
              <a:rPr lang="de-DE" b="0" dirty="0" err="1">
                <a:solidFill>
                  <a:schemeClr val="tx1"/>
                </a:solidFill>
              </a:rPr>
              <a:t>with</a:t>
            </a:r>
            <a:r>
              <a:rPr lang="de-DE" b="0" dirty="0">
                <a:solidFill>
                  <a:schemeClr val="tx1"/>
                </a:solidFill>
              </a:rPr>
              <a:t> hybrid BPM </a:t>
            </a:r>
            <a:r>
              <a:rPr lang="de-DE" b="0" dirty="0" err="1">
                <a:solidFill>
                  <a:schemeClr val="tx1"/>
                </a:solidFill>
              </a:rPr>
              <a:t>population</a:t>
            </a:r>
            <a:endParaRPr lang="de-DE" b="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Need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produce</a:t>
            </a:r>
            <a:r>
              <a:rPr lang="de-DE" b="0" dirty="0">
                <a:solidFill>
                  <a:schemeClr val="tx1"/>
                </a:solidFill>
              </a:rPr>
              <a:t> relevant </a:t>
            </a:r>
            <a:r>
              <a:rPr lang="de-DE" b="0" dirty="0" err="1">
                <a:solidFill>
                  <a:schemeClr val="tx1"/>
                </a:solidFill>
              </a:rPr>
              <a:t>data</a:t>
            </a:r>
            <a:r>
              <a:rPr lang="de-DE" b="0" dirty="0">
                <a:solidFill>
                  <a:schemeClr val="tx1"/>
                </a:solidFill>
              </a:rPr>
              <a:t> at original </a:t>
            </a:r>
            <a:r>
              <a:rPr lang="de-DE" b="0" dirty="0" err="1">
                <a:solidFill>
                  <a:schemeClr val="tx1"/>
                </a:solidFill>
              </a:rPr>
              <a:t>rates</a:t>
            </a:r>
            <a:r>
              <a:rPr lang="de-DE" b="0" dirty="0">
                <a:solidFill>
                  <a:schemeClr val="tx1"/>
                </a:solidFill>
              </a:rPr>
              <a:t> and in </a:t>
            </a:r>
            <a:r>
              <a:rPr lang="de-DE" b="0" dirty="0" err="1">
                <a:solidFill>
                  <a:schemeClr val="tx1"/>
                </a:solidFill>
              </a:rPr>
              <a:t>sync</a:t>
            </a:r>
            <a:endParaRPr lang="de-DE" b="0" dirty="0">
              <a:solidFill>
                <a:schemeClr val="tx1"/>
              </a:solidFill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SOFB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(Python) </a:t>
            </a:r>
            <a:r>
              <a:rPr lang="de-DE" dirty="0" err="1"/>
              <a:t>routine</a:t>
            </a:r>
            <a:endParaRPr lang="de-DE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Headless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server</a:t>
            </a:r>
            <a:r>
              <a:rPr lang="de-DE" b="0" dirty="0">
                <a:solidFill>
                  <a:schemeClr val="tx1"/>
                </a:solidFill>
              </a:rPr>
              <a:t>, </a:t>
            </a:r>
            <a:r>
              <a:rPr lang="de-DE" b="0" dirty="0" err="1">
                <a:solidFill>
                  <a:schemeClr val="tx1"/>
                </a:solidFill>
              </a:rPr>
              <a:t>communicates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with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users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solely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through</a:t>
            </a:r>
            <a:r>
              <a:rPr lang="de-DE" b="0" dirty="0">
                <a:solidFill>
                  <a:schemeClr val="tx1"/>
                </a:solidFill>
              </a:rPr>
              <a:t> EPICS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Will also </a:t>
            </a:r>
            <a:r>
              <a:rPr lang="de-DE" b="0" dirty="0" err="1">
                <a:solidFill>
                  <a:schemeClr val="tx1"/>
                </a:solidFill>
              </a:rPr>
              <a:t>be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able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communicate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with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new</a:t>
            </a:r>
            <a:r>
              <a:rPr lang="de-DE" b="0" dirty="0">
                <a:solidFill>
                  <a:schemeClr val="tx1"/>
                </a:solidFill>
              </a:rPr>
              <a:t> FOFB</a:t>
            </a:r>
          </a:p>
          <a:p>
            <a:pPr marL="457200" indent="-457200" algn="l">
              <a:buFont typeface="+mj-lt"/>
              <a:buAutoNum type="arabicPeriod"/>
            </a:pP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FOFB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routine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FA </a:t>
            </a:r>
            <a:r>
              <a:rPr lang="de-DE" dirty="0" err="1"/>
              <a:t>data</a:t>
            </a:r>
            <a:r>
              <a:rPr lang="de-DE" dirty="0"/>
              <a:t> at </a:t>
            </a:r>
            <a:r>
              <a:rPr lang="de-DE" dirty="0" err="1"/>
              <a:t>full</a:t>
            </a:r>
            <a:r>
              <a:rPr lang="de-DE" dirty="0"/>
              <a:t> rate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Transfer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compuational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node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through</a:t>
            </a:r>
            <a:r>
              <a:rPr lang="de-DE" b="0" dirty="0">
                <a:solidFill>
                  <a:schemeClr val="tx1"/>
                </a:solidFill>
              </a:rPr>
              <a:t> GBE and 10 GBE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GBE Receiver </a:t>
            </a:r>
            <a:r>
              <a:rPr lang="de-DE" b="0" dirty="0" err="1">
                <a:solidFill>
                  <a:schemeClr val="tx1"/>
                </a:solidFill>
              </a:rPr>
              <a:t>for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cell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corrector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values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produces</a:t>
            </a:r>
            <a:r>
              <a:rPr lang="de-DE" b="0" dirty="0">
                <a:solidFill>
                  <a:schemeClr val="tx1"/>
                </a:solidFill>
              </a:rPr>
              <a:t> DAC </a:t>
            </a:r>
            <a:r>
              <a:rPr lang="de-DE" b="0" dirty="0" err="1">
                <a:solidFill>
                  <a:schemeClr val="tx1"/>
                </a:solidFill>
              </a:rPr>
              <a:t>values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for</a:t>
            </a:r>
            <a:r>
              <a:rPr lang="de-DE" b="0" dirty="0">
                <a:solidFill>
                  <a:schemeClr val="tx1"/>
                </a:solidFill>
              </a:rPr>
              <a:t> PSU  </a:t>
            </a:r>
          </a:p>
          <a:p>
            <a:pPr marL="457200" indent="-457200" algn="l">
              <a:buFont typeface="+mj-lt"/>
              <a:buAutoNum type="arabicPeriod"/>
            </a:pPr>
            <a:endParaRPr lang="de-DE" dirty="0"/>
          </a:p>
          <a:p>
            <a:pPr marL="457200" indent="-457200" algn="l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63BBAE-50B0-B6A3-4957-C410B7C8ED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DF23DE-A202-6CFF-2B6F-12CB60F45C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91849-7800-4D62-8064-E2B1D02F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7679742" cy="446087"/>
          </a:xfrm>
        </p:spPr>
        <p:txBody>
          <a:bodyPr/>
          <a:lstStyle/>
          <a:p>
            <a:r>
              <a:rPr lang="de-DE" dirty="0" err="1"/>
              <a:t>Transitioning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old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BPM Electronics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7834E3-846B-4E2F-99D0-163EC56FDB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D5F265-B3FD-4374-BE42-E618116E09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Orbit Stability at BESSY II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AC466-9EAF-89BE-4A6C-64D48F224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0621" y="0"/>
            <a:ext cx="32707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83AD7-EB52-7CE3-48D0-B824389F3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690" y="684661"/>
            <a:ext cx="3232333" cy="61733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FBC86-FB75-74FA-ED53-7E02FDD7D49E}"/>
              </a:ext>
            </a:extLst>
          </p:cNvPr>
          <p:cNvSpPr txBox="1"/>
          <p:nvPr/>
        </p:nvSpPr>
        <p:spPr>
          <a:xfrm>
            <a:off x="322211" y="1714937"/>
            <a:ext cx="5184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Analogue</a:t>
            </a:r>
            <a:r>
              <a:rPr lang="de-DE" dirty="0"/>
              <a:t> </a:t>
            </a:r>
            <a:r>
              <a:rPr lang="de-DE" dirty="0" err="1"/>
              <a:t>multiplexing</a:t>
            </a:r>
            <a:r>
              <a:rPr lang="de-DE" dirty="0"/>
              <a:t> BPMs:</a:t>
            </a:r>
            <a:br>
              <a:rPr lang="de-DE" dirty="0"/>
            </a:br>
            <a:r>
              <a:rPr lang="de-DE" dirty="0"/>
              <a:t>-&gt; digital BPMs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VME </a:t>
            </a:r>
            <a:r>
              <a:rPr lang="de-DE" dirty="0" err="1"/>
              <a:t>with</a:t>
            </a:r>
            <a:r>
              <a:rPr lang="de-DE" dirty="0"/>
              <a:t> ADCs and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logic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-&gt; MTCA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receiver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distributed</a:t>
            </a:r>
            <a:r>
              <a:rPr lang="de-DE" dirty="0"/>
              <a:t> </a:t>
            </a:r>
            <a:r>
              <a:rPr lang="de-DE" dirty="0" err="1"/>
              <a:t>timing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completed</a:t>
            </a:r>
            <a:r>
              <a:rPr lang="de-DE" dirty="0"/>
              <a:t>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day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3 </a:t>
            </a:r>
            <a:r>
              <a:rPr lang="de-DE" b="1" dirty="0" err="1"/>
              <a:t>of</a:t>
            </a:r>
            <a:r>
              <a:rPr lang="de-DE" b="1" dirty="0"/>
              <a:t> 16 </a:t>
            </a:r>
            <a:r>
              <a:rPr lang="de-DE" b="1" dirty="0" err="1"/>
              <a:t>cells</a:t>
            </a:r>
            <a:r>
              <a:rPr lang="de-DE" b="1" dirty="0"/>
              <a:t> </a:t>
            </a:r>
            <a:r>
              <a:rPr lang="de-DE" b="1" dirty="0" err="1"/>
              <a:t>completed</a:t>
            </a:r>
            <a:r>
              <a:rPr lang="de-DE" b="1" dirty="0"/>
              <a:t> </a:t>
            </a:r>
            <a:r>
              <a:rPr lang="de-DE" b="1" dirty="0" err="1"/>
              <a:t>now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52388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186"/>
      </a:accent1>
      <a:accent2>
        <a:srgbClr val="6CABE9"/>
      </a:accent2>
      <a:accent3>
        <a:srgbClr val="D15E57"/>
      </a:accent3>
      <a:accent4>
        <a:srgbClr val="C6D970"/>
      </a:accent4>
      <a:accent5>
        <a:srgbClr val="BCD233"/>
      </a:accent5>
      <a:accent6>
        <a:srgbClr val="9AC6F3"/>
      </a:accent6>
      <a:hlink>
        <a:srgbClr val="002D4D"/>
      </a:hlink>
      <a:folHlink>
        <a:srgbClr val="F765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1472</Words>
  <Application>Microsoft Office PowerPoint</Application>
  <PresentationFormat>Widescreen</PresentationFormat>
  <Paragraphs>286</Paragraphs>
  <Slides>27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 Math</vt:lpstr>
      <vt:lpstr>Source Sans Pro</vt:lpstr>
      <vt:lpstr>Source Sans Pro Light</vt:lpstr>
      <vt:lpstr>Source Sans Pro Semibold</vt:lpstr>
      <vt:lpstr>Office</vt:lpstr>
      <vt:lpstr>Orbit Stability at BESSY II:  Progress of FOFB Upgrade and Current Stability</vt:lpstr>
      <vt:lpstr>Overview</vt:lpstr>
      <vt:lpstr>BESSY II</vt:lpstr>
      <vt:lpstr>ORBIT Feedback Performance </vt:lpstr>
      <vt:lpstr>NEW Orbit Feedback FOR BESSY-II</vt:lpstr>
      <vt:lpstr>Existing FAST Orbit FEedback</vt:lpstr>
      <vt:lpstr>Existing BPM Electronics</vt:lpstr>
      <vt:lpstr>BPM and Orbit Feedback Upgrade Plan</vt:lpstr>
      <vt:lpstr>Transitioning From old to new BPM Electronics</vt:lpstr>
      <vt:lpstr>PowerPoint Presentation</vt:lpstr>
      <vt:lpstr>Orbit Stability MOnitoring</vt:lpstr>
      <vt:lpstr>Orbit Stability Monitoring (typical week)</vt:lpstr>
      <vt:lpstr>Orbit Stability Monitoring (Poor week)</vt:lpstr>
      <vt:lpstr>  The EASY one, OLD News:  Horizontal Motion caused by Building Works</vt:lpstr>
      <vt:lpstr>Strange and changing Dynamics of Vertical Motion on FA-Archiver</vt:lpstr>
      <vt:lpstr>SpectroGrams Calculated from Fa-Archiver data</vt:lpstr>
      <vt:lpstr>Vertical Motion on pinhole Camera, BPM, BBB vertical and Longitudinal </vt:lpstr>
      <vt:lpstr>Multimedia Experience</vt:lpstr>
      <vt:lpstr>The mysterious VerTICAL Motion at 95Hz</vt:lpstr>
      <vt:lpstr>Summary</vt:lpstr>
      <vt:lpstr>Thank you for your attention!</vt:lpstr>
      <vt:lpstr>FAST CONCENTRATOR USING Low-Latency Tuned Linux</vt:lpstr>
      <vt:lpstr>FAST CONCENTRATOR USING Low-Latency Tuned Linux</vt:lpstr>
      <vt:lpstr>FOFB Structure</vt:lpstr>
      <vt:lpstr>NETWORK to DAC Prototype</vt:lpstr>
      <vt:lpstr>Corrector Power Supply with FAST Analogue Input</vt:lpstr>
      <vt:lpstr>Power supply Transfer Function: Input Voltage to Output Current with real corrector Magnet as load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 Rehm</dc:creator>
  <cp:lastModifiedBy>Rehm, Günther</cp:lastModifiedBy>
  <cp:revision>175</cp:revision>
  <dcterms:created xsi:type="dcterms:W3CDTF">2021-07-30T13:31:34Z</dcterms:created>
  <dcterms:modified xsi:type="dcterms:W3CDTF">2025-03-17T22:14:26Z</dcterms:modified>
</cp:coreProperties>
</file>